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 id="2147483672" r:id="rId3"/>
  </p:sldMasterIdLst>
  <p:notesMasterIdLst>
    <p:notesMasterId r:id="rId23"/>
  </p:notesMasterIdLst>
  <p:handoutMasterIdLst>
    <p:handoutMasterId r:id="rId24"/>
  </p:handoutMasterIdLst>
  <p:sldIdLst>
    <p:sldId id="283" r:id="rId4"/>
    <p:sldId id="265" r:id="rId5"/>
    <p:sldId id="266" r:id="rId6"/>
    <p:sldId id="267" r:id="rId7"/>
    <p:sldId id="264" r:id="rId8"/>
    <p:sldId id="268" r:id="rId9"/>
    <p:sldId id="258" r:id="rId10"/>
    <p:sldId id="259" r:id="rId11"/>
    <p:sldId id="304" r:id="rId12"/>
    <p:sldId id="261" r:id="rId13"/>
    <p:sldId id="305" r:id="rId14"/>
    <p:sldId id="306" r:id="rId15"/>
    <p:sldId id="307" r:id="rId16"/>
    <p:sldId id="263" r:id="rId17"/>
    <p:sldId id="308" r:id="rId18"/>
    <p:sldId id="309" r:id="rId19"/>
    <p:sldId id="310" r:id="rId20"/>
    <p:sldId id="311" r:id="rId21"/>
    <p:sldId id="312" r:id="rId2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F8B13C"/>
    <a:srgbClr val="1E386B"/>
    <a:srgbClr val="2C669E"/>
    <a:srgbClr val="0157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3" autoAdjust="0"/>
    <p:restoredTop sz="94634" autoAdjust="0"/>
  </p:normalViewPr>
  <p:slideViewPr>
    <p:cSldViewPr snapToObjects="1" showGuides="1">
      <p:cViewPr>
        <p:scale>
          <a:sx n="122" d="100"/>
          <a:sy n="122" d="100"/>
        </p:scale>
        <p:origin x="272" y="-304"/>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var/folders/kp/2cz7dg_x5nbfqcrfvs_ydtkr0000gn/T/com.microsoft.Outlook/Outlook%20Temp/ARIES-P3-MagNet.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495897748882552E-2"/>
          <c:y val="0"/>
          <c:w val="0.34182202818566926"/>
          <c:h val="0.98576742940185214"/>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B16-1C45-97D3-92D93ED4691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B16-1C45-97D3-92D93ED4691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B16-1C45-97D3-92D93ED4691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B16-1C45-97D3-92D93ED4691C}"/>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B16-1C45-97D3-92D93ED4691C}"/>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B16-1C45-97D3-92D93ED4691C}"/>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9B16-1C45-97D3-92D93ED4691C}"/>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9B16-1C45-97D3-92D93ED4691C}"/>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9B16-1C45-97D3-92D93ED4691C}"/>
              </c:ext>
            </c:extLst>
          </c:dPt>
          <c:cat>
            <c:strRef>
              <c:f>Users!$F$63:$F$71</c:f>
              <c:strCache>
                <c:ptCount val="9"/>
                <c:pt idx="0">
                  <c:v>Hungary</c:v>
                </c:pt>
                <c:pt idx="1">
                  <c:v>Spain</c:v>
                </c:pt>
                <c:pt idx="2">
                  <c:v>Switzerland</c:v>
                </c:pt>
                <c:pt idx="3">
                  <c:v>Netherland</c:v>
                </c:pt>
                <c:pt idx="4">
                  <c:v>USA</c:v>
                </c:pt>
                <c:pt idx="5">
                  <c:v>Austria</c:v>
                </c:pt>
                <c:pt idx="6">
                  <c:v>France</c:v>
                </c:pt>
                <c:pt idx="7">
                  <c:v>Italy</c:v>
                </c:pt>
                <c:pt idx="8">
                  <c:v>Germany</c:v>
                </c:pt>
              </c:strCache>
            </c:strRef>
          </c:cat>
          <c:val>
            <c:numRef>
              <c:f>Users!$G$63:$G$71</c:f>
              <c:numCache>
                <c:formatCode>0.000000</c:formatCode>
                <c:ptCount val="9"/>
                <c:pt idx="0">
                  <c:v>31.428571428571427</c:v>
                </c:pt>
                <c:pt idx="1">
                  <c:v>8.5714285714285712</c:v>
                </c:pt>
                <c:pt idx="2">
                  <c:v>8.5714285714285712</c:v>
                </c:pt>
                <c:pt idx="3">
                  <c:v>5.7142857142857144</c:v>
                </c:pt>
                <c:pt idx="4">
                  <c:v>5.7142857142857144</c:v>
                </c:pt>
                <c:pt idx="5">
                  <c:v>2.8571428571428572</c:v>
                </c:pt>
                <c:pt idx="6">
                  <c:v>5.7142857142857144</c:v>
                </c:pt>
                <c:pt idx="7">
                  <c:v>25.714285714285715</c:v>
                </c:pt>
                <c:pt idx="8">
                  <c:v>5.7142857142857144</c:v>
                </c:pt>
              </c:numCache>
            </c:numRef>
          </c:val>
          <c:extLst>
            <c:ext xmlns:c16="http://schemas.microsoft.com/office/drawing/2014/chart" uri="{C3380CC4-5D6E-409C-BE32-E72D297353CC}">
              <c16:uniqueId val="{00000012-9B16-1C45-97D3-92D93ED4691C}"/>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44497840309395653"/>
          <c:y val="0.25589842102422539"/>
          <c:w val="0.53961627758271302"/>
          <c:h val="0.4267672275072412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30/04/2022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30/04/2022</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a:t>Marta Bajko for the Annual  meeting Apr 2020</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a:ln>
                <a:noFill/>
              </a:ln>
              <a:solidFill>
                <a:srgbClr val="0157A4"/>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p:txBody>
          <a:bodyPr/>
          <a:lstStyle/>
          <a:p>
            <a:r>
              <a:rPr lang="en-GB"/>
              <a:t>Marta Bajko for the Annual  meeting Apr 2020</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a:t>Marta Bajko for the Annual  meeting Apr 2020</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p>
            <a:r>
              <a:rPr lang="en-GB"/>
              <a:t>Marta Bajko for the Annual  meeting Apr 2020</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6" name="Espace réservé du pied de page 5"/>
          <p:cNvSpPr>
            <a:spLocks noGrp="1"/>
          </p:cNvSpPr>
          <p:nvPr>
            <p:ph type="ftr" sz="quarter" idx="11"/>
          </p:nvPr>
        </p:nvSpPr>
        <p:spPr/>
        <p:txBody>
          <a:bodyPr/>
          <a:lstStyle/>
          <a:p>
            <a:r>
              <a:rPr lang="en-GB"/>
              <a:t>Marta Bajko for the Annual  meeting Apr 2020</a:t>
            </a:r>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a:ln>
                <a:noFill/>
              </a:ln>
              <a:solidFill>
                <a:srgbClr val="0157A4"/>
              </a:solidFill>
              <a:effectLst/>
              <a:uLnTx/>
              <a:uFillTx/>
              <a:latin typeface="Arial"/>
              <a:ea typeface="+mj-ea"/>
              <a:cs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a:p>
        </p:txBody>
      </p:sp>
      <p:sp>
        <p:nvSpPr>
          <p:cNvPr id="12" name="Espace réservé du texte 11"/>
          <p:cNvSpPr>
            <a:spLocks noGrp="1"/>
          </p:cNvSpPr>
          <p:nvPr>
            <p:ph type="body" sz="quarter" idx="13" hasCustomPrompt="1"/>
          </p:nvPr>
        </p:nvSpPr>
        <p:spPr>
          <a:xfrm>
            <a:off x="762000" y="3329145"/>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15"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5" name="Espace réservé du texte 11"/>
          <p:cNvSpPr>
            <a:spLocks noGrp="1"/>
          </p:cNvSpPr>
          <p:nvPr>
            <p:ph type="body" sz="quarter" idx="15" hasCustomPrompt="1"/>
          </p:nvPr>
        </p:nvSpPr>
        <p:spPr>
          <a:xfrm>
            <a:off x="762000" y="4376357"/>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a:p>
        </p:txBody>
      </p:sp>
      <p:sp>
        <p:nvSpPr>
          <p:cNvPr id="11" name="Espace réservé du texte 11"/>
          <p:cNvSpPr>
            <a:spLocks noGrp="1"/>
          </p:cNvSpPr>
          <p:nvPr>
            <p:ph type="body" sz="quarter" idx="13" hasCustomPrompt="1"/>
          </p:nvPr>
        </p:nvSpPr>
        <p:spPr>
          <a:xfrm>
            <a:off x="762000" y="3329145"/>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fr-FR" dirty="0" err="1"/>
              <a:t>presentation</a:t>
            </a:r>
            <a:r>
              <a:rPr lang="fr-FR" dirty="0"/>
              <a:t> </a:t>
            </a:r>
            <a:r>
              <a:rPr lang="fr-FR" dirty="0" err="1"/>
              <a:t>title</a:t>
            </a:r>
            <a:r>
              <a:rPr lang="fr-FR" dirty="0"/>
              <a:t> slide 2</a:t>
            </a:r>
          </a:p>
        </p:txBody>
      </p:sp>
      <p:sp>
        <p:nvSpPr>
          <p:cNvPr id="13"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6" name="Espace réservé du texte 11"/>
          <p:cNvSpPr>
            <a:spLocks noGrp="1"/>
          </p:cNvSpPr>
          <p:nvPr>
            <p:ph type="body" sz="quarter" idx="15" hasCustomPrompt="1"/>
          </p:nvPr>
        </p:nvSpPr>
        <p:spPr>
          <a:xfrm>
            <a:off x="762000" y="4376357"/>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5"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baseline="0">
                <a:solidFill>
                  <a:schemeClr val="bg1">
                    <a:lumMod val="95000"/>
                  </a:schemeClr>
                </a:solidFill>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a:t>Marta Bajko for the Annual  meeting Apr 2020</a:t>
            </a:r>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a:p>
        </p:txBody>
      </p:sp>
      <p:pic>
        <p:nvPicPr>
          <p:cNvPr id="8" name="Image 7" descr="Aries-Logo-std-L.png"/>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52400" y="-117157"/>
            <a:ext cx="4399784" cy="3088957"/>
          </a:xfrm>
          <a:prstGeom prst="rect">
            <a:avLst/>
          </a:prstGeom>
        </p:spPr>
      </p:pic>
      <p:sp>
        <p:nvSpPr>
          <p:cNvPr id="12" name="Rectangle 11"/>
          <p:cNvSpPr/>
          <p:nvPr userDrawn="1"/>
        </p:nvSpPr>
        <p:spPr>
          <a:xfrm>
            <a:off x="0" y="6550223"/>
            <a:ext cx="9144000" cy="307777"/>
          </a:xfrm>
          <a:prstGeom prst="rect">
            <a:avLst/>
          </a:prstGeom>
        </p:spPr>
        <p:txBody>
          <a:bodyPr wrap="square">
            <a:spAutoFit/>
          </a:bodyPr>
          <a:lstStyle/>
          <a:p>
            <a:pPr algn="ctr"/>
            <a:r>
              <a:rPr lang="fr-FR" sz="1400">
                <a:solidFill>
                  <a:srgbClr val="F8B13C"/>
                </a:solidFill>
                <a:latin typeface="Arial"/>
                <a:cs typeface="Arial"/>
              </a:rPr>
              <a:t>ARIES </a:t>
            </a:r>
            <a:r>
              <a:rPr lang="fr-FR" sz="1400" err="1">
                <a:solidFill>
                  <a:srgbClr val="F8B13C"/>
                </a:solidFill>
                <a:latin typeface="Arial"/>
                <a:cs typeface="Arial"/>
              </a:rPr>
              <a:t>is</a:t>
            </a:r>
            <a:r>
              <a:rPr lang="fr-FR" sz="1400">
                <a:solidFill>
                  <a:srgbClr val="F8B13C"/>
                </a:solidFill>
                <a:latin typeface="Arial"/>
                <a:cs typeface="Arial"/>
              </a:rPr>
              <a:t> </a:t>
            </a:r>
            <a:r>
              <a:rPr lang="fr-FR" sz="1400" err="1">
                <a:solidFill>
                  <a:srgbClr val="F8B13C"/>
                </a:solidFill>
                <a:latin typeface="Arial"/>
                <a:cs typeface="Arial"/>
              </a:rPr>
              <a:t>co-funded</a:t>
            </a:r>
            <a:r>
              <a:rPr lang="fr-FR" sz="1400">
                <a:solidFill>
                  <a:srgbClr val="F8B13C"/>
                </a:solidFill>
                <a:latin typeface="Arial"/>
                <a:cs typeface="Arial"/>
              </a:rPr>
              <a:t> by the </a:t>
            </a:r>
            <a:r>
              <a:rPr lang="fr-FR" sz="1400" err="1">
                <a:solidFill>
                  <a:srgbClr val="F8B13C"/>
                </a:solidFill>
                <a:latin typeface="Arial"/>
                <a:cs typeface="Arial"/>
              </a:rPr>
              <a:t>European</a:t>
            </a:r>
            <a:r>
              <a:rPr lang="fr-FR" sz="1400">
                <a:solidFill>
                  <a:srgbClr val="F8B13C"/>
                </a:solidFill>
                <a:latin typeface="Arial"/>
                <a:cs typeface="Arial"/>
              </a:rPr>
              <a:t> Commission Grant Agreement </a:t>
            </a:r>
            <a:r>
              <a:rPr lang="fr-FR" sz="1400" err="1">
                <a:solidFill>
                  <a:srgbClr val="F8B13C"/>
                </a:solidFill>
                <a:latin typeface="Arial"/>
                <a:cs typeface="Arial"/>
              </a:rPr>
              <a:t>number</a:t>
            </a:r>
            <a:r>
              <a:rPr lang="fr-FR" sz="1400">
                <a:solidFill>
                  <a:srgbClr val="F8B13C"/>
                </a:solidFill>
                <a:latin typeface="Arial"/>
                <a:cs typeface="Arial"/>
              </a:rPr>
              <a:t> 73087</a:t>
            </a:r>
            <a:endParaRPr lang="en-GB" sz="1400">
              <a:solidFill>
                <a:srgbClr val="F8B13C"/>
              </a:solidFill>
              <a:latin typeface="Arial"/>
              <a:cs typeface="Arial"/>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Lst>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6550223"/>
            <a:ext cx="9144000" cy="307777"/>
          </a:xfrm>
          <a:prstGeom prst="rect">
            <a:avLst/>
          </a:prstGeom>
        </p:spPr>
        <p:txBody>
          <a:bodyPr wrap="square">
            <a:spAutoFit/>
          </a:bodyPr>
          <a:lstStyle/>
          <a:p>
            <a:pPr algn="ctr"/>
            <a:r>
              <a:rPr lang="fr-FR" sz="1400">
                <a:solidFill>
                  <a:srgbClr val="F8B13C"/>
                </a:solidFill>
                <a:latin typeface="Arial"/>
                <a:cs typeface="Arial"/>
              </a:rPr>
              <a:t>ARIES </a:t>
            </a:r>
            <a:r>
              <a:rPr lang="fr-FR" sz="1400" err="1">
                <a:solidFill>
                  <a:srgbClr val="F8B13C"/>
                </a:solidFill>
                <a:latin typeface="Arial"/>
                <a:cs typeface="Arial"/>
              </a:rPr>
              <a:t>is</a:t>
            </a:r>
            <a:r>
              <a:rPr lang="fr-FR" sz="1400">
                <a:solidFill>
                  <a:srgbClr val="F8B13C"/>
                </a:solidFill>
                <a:latin typeface="Arial"/>
                <a:cs typeface="Arial"/>
              </a:rPr>
              <a:t> </a:t>
            </a:r>
            <a:r>
              <a:rPr lang="fr-FR" sz="1400" err="1">
                <a:solidFill>
                  <a:srgbClr val="F8B13C"/>
                </a:solidFill>
                <a:latin typeface="Arial"/>
                <a:cs typeface="Arial"/>
              </a:rPr>
              <a:t>co-funded</a:t>
            </a:r>
            <a:r>
              <a:rPr lang="fr-FR" sz="1400">
                <a:solidFill>
                  <a:srgbClr val="F8B13C"/>
                </a:solidFill>
                <a:latin typeface="Arial"/>
                <a:cs typeface="Arial"/>
              </a:rPr>
              <a:t> by the </a:t>
            </a:r>
            <a:r>
              <a:rPr lang="fr-FR" sz="1400" err="1">
                <a:solidFill>
                  <a:srgbClr val="F8B13C"/>
                </a:solidFill>
                <a:latin typeface="Arial"/>
                <a:cs typeface="Arial"/>
              </a:rPr>
              <a:t>European</a:t>
            </a:r>
            <a:r>
              <a:rPr lang="fr-FR" sz="1400">
                <a:solidFill>
                  <a:srgbClr val="F8B13C"/>
                </a:solidFill>
                <a:latin typeface="Arial"/>
                <a:cs typeface="Arial"/>
              </a:rPr>
              <a:t> Commission Grant Agreement </a:t>
            </a:r>
            <a:r>
              <a:rPr lang="fr-FR" sz="1400" err="1">
                <a:solidFill>
                  <a:srgbClr val="F8B13C"/>
                </a:solidFill>
                <a:latin typeface="Arial"/>
                <a:cs typeface="Arial"/>
              </a:rPr>
              <a:t>number</a:t>
            </a:r>
            <a:r>
              <a:rPr lang="fr-FR" sz="1400">
                <a:solidFill>
                  <a:srgbClr val="F8B13C"/>
                </a:solidFill>
                <a:latin typeface="Arial"/>
                <a:cs typeface="Arial"/>
              </a:rPr>
              <a:t> 73087</a:t>
            </a:r>
            <a:endParaRPr lang="en-GB" sz="1400">
              <a:solidFill>
                <a:srgbClr val="F8B13C"/>
              </a:solidFill>
              <a:latin typeface="Arial"/>
              <a:cs typeface="Arial"/>
            </a:endParaRPr>
          </a:p>
        </p:txBody>
      </p:sp>
      <p:pic>
        <p:nvPicPr>
          <p:cNvPr id="8" name="Image 7" descr="ARIE-logo-BL-trans-PPT.png"/>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81000" y="381000"/>
            <a:ext cx="3230988" cy="2130623"/>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910102/#14-testing-of-magnets-and-comp" TargetMode="Externa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hyperlink" Target="http://www.osa.org/ofs"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arxiv.org/pdf/2110.01296.pdf" TargetMode="External"/><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tmp"/><Relationship Id="rId2" Type="http://schemas.openxmlformats.org/officeDocument/2006/relationships/image" Target="../media/image32.tmp"/><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tm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package" Target="../embeddings/Microsoft_Word_Document1.docx"/><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png"/><Relationship Id="rId5" Type="http://schemas.openxmlformats.org/officeDocument/2006/relationships/chart" Target="../charts/chart1.xml"/><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1B4523E-0E60-2F49-A1DB-8E66CE3DE81B}" type="slidenum">
              <a:rPr lang="en-GB" smtClean="0"/>
              <a:pPr/>
              <a:t>1</a:t>
            </a:fld>
            <a:endParaRPr lang="en-GB" dirty="0"/>
          </a:p>
        </p:txBody>
      </p:sp>
      <p:sp>
        <p:nvSpPr>
          <p:cNvPr id="3" name="Text Placeholder 2"/>
          <p:cNvSpPr>
            <a:spLocks noGrp="1"/>
          </p:cNvSpPr>
          <p:nvPr>
            <p:ph type="body" sz="quarter" idx="13"/>
          </p:nvPr>
        </p:nvSpPr>
        <p:spPr>
          <a:xfrm>
            <a:off x="838200" y="2996952"/>
            <a:ext cx="7924800" cy="1477328"/>
          </a:xfrm>
        </p:spPr>
        <p:txBody>
          <a:bodyPr/>
          <a:lstStyle/>
          <a:p>
            <a:r>
              <a:rPr lang="en-US" dirty="0"/>
              <a:t>Testing of magnets and components at cryogenic temperatures, report from TNA WP9</a:t>
            </a:r>
            <a:r>
              <a:rPr lang="en-US" dirty="0">
                <a:hlinkClick r:id="rId2"/>
              </a:rPr>
              <a:t>¶</a:t>
            </a:r>
            <a:endParaRPr lang="en-GB" dirty="0"/>
          </a:p>
        </p:txBody>
      </p:sp>
      <p:sp>
        <p:nvSpPr>
          <p:cNvPr id="4" name="Text Placeholder 3"/>
          <p:cNvSpPr>
            <a:spLocks noGrp="1"/>
          </p:cNvSpPr>
          <p:nvPr>
            <p:ph type="body" sz="quarter" idx="14"/>
          </p:nvPr>
        </p:nvSpPr>
        <p:spPr>
          <a:xfrm>
            <a:off x="858079" y="4710759"/>
            <a:ext cx="7924800" cy="378210"/>
          </a:xfrm>
        </p:spPr>
        <p:txBody>
          <a:bodyPr/>
          <a:lstStyle/>
          <a:p>
            <a:r>
              <a:rPr lang="en-GB" b="1" u="sng" dirty="0">
                <a:solidFill>
                  <a:schemeClr val="bg1"/>
                </a:solidFill>
              </a:rPr>
              <a:t>Marta Bajko CERN</a:t>
            </a:r>
          </a:p>
          <a:p>
            <a:endParaRPr lang="en-GB" dirty="0"/>
          </a:p>
          <a:p>
            <a:r>
              <a:rPr lang="en-GB" dirty="0"/>
              <a:t>For the ARIES ANNUAL MEETING 2022</a:t>
            </a:r>
          </a:p>
        </p:txBody>
      </p:sp>
    </p:spTree>
    <p:extLst>
      <p:ext uri="{BB962C8B-B14F-4D97-AF65-F5344CB8AC3E}">
        <p14:creationId xmlns:p14="http://schemas.microsoft.com/office/powerpoint/2010/main" val="2752376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CRYOPAL </a:t>
            </a:r>
          </a:p>
        </p:txBody>
      </p:sp>
      <p:sp>
        <p:nvSpPr>
          <p:cNvPr id="4" name="Footer Placeholder 3"/>
          <p:cNvSpPr>
            <a:spLocks noGrp="1"/>
          </p:cNvSpPr>
          <p:nvPr>
            <p:ph type="ftr" sz="quarter" idx="11"/>
          </p:nvPr>
        </p:nvSpPr>
        <p:spPr/>
        <p:txBody>
          <a:bodyPr/>
          <a:lstStyle/>
          <a:p>
            <a:r>
              <a:rPr lang="en-GB"/>
              <a:t>Marta Bajko for Annual Meeting 2022 Geneva</a:t>
            </a:r>
          </a:p>
        </p:txBody>
      </p:sp>
      <p:sp>
        <p:nvSpPr>
          <p:cNvPr id="5" name="Slide Number Placeholder 4"/>
          <p:cNvSpPr>
            <a:spLocks noGrp="1"/>
          </p:cNvSpPr>
          <p:nvPr>
            <p:ph type="sldNum" sz="quarter" idx="12"/>
          </p:nvPr>
        </p:nvSpPr>
        <p:spPr/>
        <p:txBody>
          <a:bodyPr/>
          <a:lstStyle/>
          <a:p>
            <a:fld id="{81B4523E-0E60-2F49-A1DB-8E66CE3DE81B}" type="slidenum">
              <a:rPr lang="en-GB" smtClean="0"/>
              <a:pPr/>
              <a:t>10</a:t>
            </a:fld>
            <a:endParaRPr lang="en-GB"/>
          </a:p>
        </p:txBody>
      </p:sp>
      <p:sp>
        <p:nvSpPr>
          <p:cNvPr id="6" name="Rectangle 5"/>
          <p:cNvSpPr/>
          <p:nvPr/>
        </p:nvSpPr>
        <p:spPr>
          <a:xfrm>
            <a:off x="405579" y="836612"/>
            <a:ext cx="8480323" cy="369332"/>
          </a:xfrm>
          <a:prstGeom prst="rect">
            <a:avLst/>
          </a:prstGeom>
        </p:spPr>
        <p:txBody>
          <a:bodyPr wrap="square">
            <a:spAutoFit/>
          </a:bodyPr>
          <a:lstStyle/>
          <a:p>
            <a:r>
              <a:rPr lang="en-GB" i="1" dirty="0">
                <a:solidFill>
                  <a:schemeClr val="accent1">
                    <a:lumMod val="75000"/>
                  </a:schemeClr>
                </a:solidFill>
                <a:latin typeface="Calibri" panose="020F0502020204030204" pitchFamily="34" charset="0"/>
              </a:rPr>
              <a:t>To find new materials usable for the temperature monitoring at cryogenic conditions.</a:t>
            </a:r>
            <a:r>
              <a:rPr lang="en-GB" i="1" dirty="0">
                <a:solidFill>
                  <a:schemeClr val="accent1">
                    <a:lumMod val="75000"/>
                  </a:schemeClr>
                </a:solidFill>
              </a:rPr>
              <a:t> </a:t>
            </a:r>
          </a:p>
        </p:txBody>
      </p:sp>
      <p:pic>
        <p:nvPicPr>
          <p:cNvPr id="17" name="Picture 16"/>
          <p:cNvPicPr>
            <a:picLocks noChangeAspect="1"/>
          </p:cNvPicPr>
          <p:nvPr/>
        </p:nvPicPr>
        <p:blipFill rotWithShape="1">
          <a:blip r:embed="rId2"/>
          <a:srcRect r="9542"/>
          <a:stretch/>
        </p:blipFill>
        <p:spPr>
          <a:xfrm>
            <a:off x="5078686" y="3712105"/>
            <a:ext cx="3684314" cy="1771478"/>
          </a:xfrm>
          <a:prstGeom prst="rect">
            <a:avLst/>
          </a:prstGeom>
        </p:spPr>
      </p:pic>
      <p:grpSp>
        <p:nvGrpSpPr>
          <p:cNvPr id="25" name="Group 24"/>
          <p:cNvGrpSpPr/>
          <p:nvPr/>
        </p:nvGrpSpPr>
        <p:grpSpPr>
          <a:xfrm>
            <a:off x="5316708" y="1279818"/>
            <a:ext cx="3130826" cy="2297609"/>
            <a:chOff x="5555974" y="1223786"/>
            <a:chExt cx="3130826" cy="2297609"/>
          </a:xfrm>
        </p:grpSpPr>
        <p:pic>
          <p:nvPicPr>
            <p:cNvPr id="19" name="Picture 18"/>
            <p:cNvPicPr>
              <a:picLocks noChangeAspect="1"/>
            </p:cNvPicPr>
            <p:nvPr/>
          </p:nvPicPr>
          <p:blipFill rotWithShape="1">
            <a:blip r:embed="rId3"/>
            <a:srcRect l="25083" t="10067" r="25997" b="26111"/>
            <a:stretch/>
          </p:blipFill>
          <p:spPr>
            <a:xfrm>
              <a:off x="5555974" y="1223786"/>
              <a:ext cx="3130826" cy="2297609"/>
            </a:xfrm>
            <a:prstGeom prst="rect">
              <a:avLst/>
            </a:prstGeom>
          </p:spPr>
        </p:pic>
        <p:cxnSp>
          <p:nvCxnSpPr>
            <p:cNvPr id="23" name="Straight Connector 22"/>
            <p:cNvCxnSpPr/>
            <p:nvPr/>
          </p:nvCxnSpPr>
          <p:spPr>
            <a:xfrm flipV="1">
              <a:off x="6096000" y="3357563"/>
              <a:ext cx="300038" cy="4485"/>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26" name="Picture 25"/>
          <p:cNvPicPr>
            <a:picLocks noChangeAspect="1"/>
          </p:cNvPicPr>
          <p:nvPr/>
        </p:nvPicPr>
        <p:blipFill rotWithShape="1">
          <a:blip r:embed="rId4"/>
          <a:srcRect l="25297" t="8492" r="24048" b="28757"/>
          <a:stretch/>
        </p:blipFill>
        <p:spPr>
          <a:xfrm>
            <a:off x="115797" y="1286385"/>
            <a:ext cx="3278010" cy="2284207"/>
          </a:xfrm>
          <a:prstGeom prst="rect">
            <a:avLst/>
          </a:prstGeom>
        </p:spPr>
      </p:pic>
      <p:sp>
        <p:nvSpPr>
          <p:cNvPr id="27" name="TextBox 26"/>
          <p:cNvSpPr txBox="1"/>
          <p:nvPr/>
        </p:nvSpPr>
        <p:spPr>
          <a:xfrm>
            <a:off x="3448900" y="1724250"/>
            <a:ext cx="1603746" cy="1600438"/>
          </a:xfrm>
          <a:prstGeom prst="rect">
            <a:avLst/>
          </a:prstGeom>
          <a:solidFill>
            <a:schemeClr val="bg1"/>
          </a:solidFill>
        </p:spPr>
        <p:txBody>
          <a:bodyPr wrap="square" rtlCol="0">
            <a:spAutoFit/>
          </a:bodyPr>
          <a:lstStyle/>
          <a:p>
            <a:pPr algn="ctr"/>
            <a:r>
              <a:rPr lang="en-US" sz="1400" dirty="0">
                <a:solidFill>
                  <a:srgbClr val="FF0000"/>
                </a:solidFill>
              </a:rPr>
              <a:t>Inspired by nature : </a:t>
            </a:r>
            <a:r>
              <a:rPr lang="en-US" sz="1400" b="1" u="sng" dirty="0">
                <a:solidFill>
                  <a:srgbClr val="FF0000"/>
                </a:solidFill>
              </a:rPr>
              <a:t>Giordano et all</a:t>
            </a:r>
            <a:r>
              <a:rPr lang="en-US" sz="1400" dirty="0">
                <a:solidFill>
                  <a:srgbClr val="FF0000"/>
                </a:solidFill>
              </a:rPr>
              <a:t>, our old users of the facility, proposed to create and TEST in </a:t>
            </a:r>
            <a:r>
              <a:rPr lang="en-US" sz="1400" dirty="0" err="1">
                <a:solidFill>
                  <a:srgbClr val="FF0000"/>
                </a:solidFill>
              </a:rPr>
              <a:t>MagNet</a:t>
            </a:r>
            <a:r>
              <a:rPr lang="en-US" sz="1400" dirty="0">
                <a:solidFill>
                  <a:srgbClr val="FF0000"/>
                </a:solidFill>
              </a:rPr>
              <a:t>  new sensors </a:t>
            </a:r>
            <a:endParaRPr lang="en-GB" sz="1400" dirty="0">
              <a:solidFill>
                <a:srgbClr val="FF0000"/>
              </a:solidFill>
            </a:endParaRPr>
          </a:p>
        </p:txBody>
      </p:sp>
      <p:sp>
        <p:nvSpPr>
          <p:cNvPr id="28" name="TextBox 27"/>
          <p:cNvSpPr txBox="1"/>
          <p:nvPr/>
        </p:nvSpPr>
        <p:spPr>
          <a:xfrm>
            <a:off x="5206021" y="3549998"/>
            <a:ext cx="3352200" cy="261610"/>
          </a:xfrm>
          <a:prstGeom prst="rect">
            <a:avLst/>
          </a:prstGeom>
          <a:noFill/>
        </p:spPr>
        <p:txBody>
          <a:bodyPr wrap="none" rtlCol="0">
            <a:spAutoFit/>
          </a:bodyPr>
          <a:lstStyle/>
          <a:p>
            <a:r>
              <a:rPr lang="en-US" sz="1100" dirty="0"/>
              <a:t>First test during the first discussions on the installations</a:t>
            </a:r>
            <a:endParaRPr lang="en-GB" sz="1100" dirty="0"/>
          </a:p>
        </p:txBody>
      </p:sp>
      <p:sp>
        <p:nvSpPr>
          <p:cNvPr id="29" name="TextBox 28"/>
          <p:cNvSpPr txBox="1"/>
          <p:nvPr/>
        </p:nvSpPr>
        <p:spPr>
          <a:xfrm>
            <a:off x="3521057" y="3529106"/>
            <a:ext cx="1543824" cy="738664"/>
          </a:xfrm>
          <a:prstGeom prst="rect">
            <a:avLst/>
          </a:prstGeom>
          <a:noFill/>
          <a:ln>
            <a:solidFill>
              <a:schemeClr val="tx1"/>
            </a:solidFill>
          </a:ln>
        </p:spPr>
        <p:txBody>
          <a:bodyPr wrap="square" rtlCol="0">
            <a:spAutoFit/>
          </a:bodyPr>
          <a:lstStyle/>
          <a:p>
            <a:pPr algn="ctr"/>
            <a:r>
              <a:rPr lang="en-US" sz="1400" dirty="0"/>
              <a:t>They uses the </a:t>
            </a:r>
            <a:r>
              <a:rPr lang="en-US" sz="1400" dirty="0" err="1"/>
              <a:t>cryo</a:t>
            </a:r>
            <a:r>
              <a:rPr lang="en-US" sz="1400" dirty="0"/>
              <a:t> cooler</a:t>
            </a:r>
          </a:p>
          <a:p>
            <a:pPr algn="ctr"/>
            <a:r>
              <a:rPr lang="en-US" sz="1400" dirty="0"/>
              <a:t>24 Accesses</a:t>
            </a:r>
            <a:endParaRPr lang="en-GB" sz="1400" dirty="0"/>
          </a:p>
        </p:txBody>
      </p:sp>
      <p:pic>
        <p:nvPicPr>
          <p:cNvPr id="18" name="Picture 17"/>
          <p:cNvPicPr>
            <a:picLocks noChangeAspect="1"/>
          </p:cNvPicPr>
          <p:nvPr/>
        </p:nvPicPr>
        <p:blipFill rotWithShape="1">
          <a:blip r:embed="rId5"/>
          <a:srcRect l="24934" t="8333" r="25823" b="27983"/>
          <a:stretch/>
        </p:blipFill>
        <p:spPr>
          <a:xfrm>
            <a:off x="180924" y="3324688"/>
            <a:ext cx="3121325" cy="2270623"/>
          </a:xfrm>
          <a:prstGeom prst="rect">
            <a:avLst/>
          </a:prstGeom>
        </p:spPr>
      </p:pic>
      <p:sp>
        <p:nvSpPr>
          <p:cNvPr id="20" name="Rectangle 19">
            <a:extLst>
              <a:ext uri="{FF2B5EF4-FFF2-40B4-BE49-F238E27FC236}">
                <a16:creationId xmlns:a16="http://schemas.microsoft.com/office/drawing/2014/main" id="{8744F334-8B30-C140-B3D9-DB38E6E821A6}"/>
              </a:ext>
            </a:extLst>
          </p:cNvPr>
          <p:cNvSpPr/>
          <p:nvPr/>
        </p:nvSpPr>
        <p:spPr>
          <a:xfrm>
            <a:off x="550256" y="5395479"/>
            <a:ext cx="8136544" cy="446276"/>
          </a:xfrm>
          <a:prstGeom prst="rect">
            <a:avLst/>
          </a:prstGeom>
        </p:spPr>
        <p:txBody>
          <a:bodyPr wrap="square">
            <a:spAutoFit/>
          </a:bodyPr>
          <a:lstStyle/>
          <a:p>
            <a:r>
              <a:rPr lang="en-US" sz="1200" dirty="0"/>
              <a:t>Thermal Response Characterization of Different Optical Fibers Samples at Cryogenic Temperatures </a:t>
            </a:r>
            <a:r>
              <a:rPr lang="en-US" sz="1000" dirty="0"/>
              <a:t>by </a:t>
            </a:r>
            <a:r>
              <a:rPr lang="en-US" sz="1200" dirty="0"/>
              <a:t> Leonardo Marcon et all </a:t>
            </a:r>
            <a:r>
              <a:rPr lang="en-US" sz="1100" u="sng" dirty="0"/>
              <a:t>, </a:t>
            </a:r>
            <a:r>
              <a:rPr lang="en-US" sz="1100" u="sng" dirty="0">
                <a:hlinkClick r:id="rId6">
                  <a:extLst>
                    <a:ext uri="{A12FA001-AC4F-418D-AE19-62706E023703}">
                      <ahyp:hlinkClr xmlns:ahyp="http://schemas.microsoft.com/office/drawing/2018/hyperlinkcolor" val="tx"/>
                    </a:ext>
                  </a:extLst>
                </a:hlinkClick>
              </a:rPr>
              <a:t> </a:t>
            </a:r>
            <a:r>
              <a:rPr lang="en-US" sz="1100" u="sng" dirty="0">
                <a:solidFill>
                  <a:srgbClr val="0070C0"/>
                </a:solidFill>
                <a:hlinkClick r:id="rId6">
                  <a:extLst>
                    <a:ext uri="{A12FA001-AC4F-418D-AE19-62706E023703}">
                      <ahyp:hlinkClr xmlns:ahyp="http://schemas.microsoft.com/office/drawing/2018/hyperlinkcolor" val="tx"/>
                    </a:ext>
                  </a:extLst>
                </a:hlinkClick>
              </a:rPr>
              <a:t>27th International Conference on Optical Fiber Sensors </a:t>
            </a:r>
            <a:r>
              <a:rPr lang="en-US" sz="1100" u="sng" dirty="0">
                <a:solidFill>
                  <a:srgbClr val="0070C0"/>
                </a:solidFill>
              </a:rPr>
              <a:t>.</a:t>
            </a:r>
            <a:endParaRPr lang="en-GB" sz="1000" dirty="0">
              <a:solidFill>
                <a:srgbClr val="0070C0"/>
              </a:solidFill>
            </a:endParaRPr>
          </a:p>
        </p:txBody>
      </p:sp>
      <p:sp>
        <p:nvSpPr>
          <p:cNvPr id="7" name="Rectangle 6">
            <a:extLst>
              <a:ext uri="{FF2B5EF4-FFF2-40B4-BE49-F238E27FC236}">
                <a16:creationId xmlns:a16="http://schemas.microsoft.com/office/drawing/2014/main" id="{B8164D3F-ED53-8540-BD49-75EFA942BBB7}"/>
              </a:ext>
            </a:extLst>
          </p:cNvPr>
          <p:cNvSpPr/>
          <p:nvPr/>
        </p:nvSpPr>
        <p:spPr>
          <a:xfrm>
            <a:off x="1404359" y="5868344"/>
            <a:ext cx="6482761" cy="600164"/>
          </a:xfrm>
          <a:prstGeom prst="rect">
            <a:avLst/>
          </a:prstGeom>
        </p:spPr>
        <p:txBody>
          <a:bodyPr wrap="square">
            <a:spAutoFit/>
          </a:bodyPr>
          <a:lstStyle/>
          <a:p>
            <a:r>
              <a:rPr lang="en-US" sz="1100" dirty="0">
                <a:solidFill>
                  <a:srgbClr val="000000"/>
                </a:solidFill>
                <a:latin typeface="Calibri" panose="020F0502020204030204" pitchFamily="34" charset="0"/>
              </a:rPr>
              <a:t>Cryogenic test facility instrumentation with fiber optic and fiber optic sensors for testing superconducting accelerator magnets” (</a:t>
            </a:r>
            <a:r>
              <a:rPr lang="en-US" sz="1100" dirty="0">
                <a:solidFill>
                  <a:srgbClr val="0070C0"/>
                </a:solidFill>
                <a:latin typeface="Calibri" panose="020F0502020204030204" pitchFamily="34" charset="0"/>
              </a:rPr>
              <a:t>December 2017, IOP Conference Series Materials </a:t>
            </a:r>
            <a:r>
              <a:rPr lang="en-US" sz="1100" dirty="0">
                <a:solidFill>
                  <a:srgbClr val="0070C0"/>
                </a:solidFill>
                <a:latin typeface="inherit"/>
              </a:rPr>
              <a:t>Sc</a:t>
            </a:r>
            <a:r>
              <a:rPr lang="en-US" sz="1100" dirty="0">
                <a:solidFill>
                  <a:srgbClr val="0070C0"/>
                </a:solidFill>
                <a:latin typeface="Calibri" panose="020F0502020204030204" pitchFamily="34" charset="0"/>
              </a:rPr>
              <a:t>ience and Engineering </a:t>
            </a:r>
            <a:r>
              <a:rPr lang="en-US" sz="1100" dirty="0">
                <a:solidFill>
                  <a:srgbClr val="000000"/>
                </a:solidFill>
                <a:latin typeface="Calibri" panose="020F0502020204030204" pitchFamily="34" charset="0"/>
              </a:rPr>
              <a:t>278(1):012082. DOI: 10.1088/1757-899X/278/1/012082)</a:t>
            </a:r>
            <a:endParaRPr lang="en-GB" sz="1100" dirty="0"/>
          </a:p>
        </p:txBody>
      </p:sp>
      <p:sp>
        <p:nvSpPr>
          <p:cNvPr id="30" name="TextBox 29"/>
          <p:cNvSpPr txBox="1"/>
          <p:nvPr/>
        </p:nvSpPr>
        <p:spPr>
          <a:xfrm rot="16200000">
            <a:off x="-593685" y="5648472"/>
            <a:ext cx="1625510" cy="369332"/>
          </a:xfrm>
          <a:prstGeom prst="rect">
            <a:avLst/>
          </a:prstGeom>
          <a:noFill/>
        </p:spPr>
        <p:txBody>
          <a:bodyPr wrap="none" rtlCol="0">
            <a:spAutoFit/>
          </a:bodyPr>
          <a:lstStyle/>
          <a:p>
            <a:r>
              <a:rPr lang="en-US" dirty="0"/>
              <a:t>Test @ </a:t>
            </a:r>
            <a:r>
              <a:rPr lang="en-US" dirty="0" err="1"/>
              <a:t>MagNet</a:t>
            </a:r>
            <a:endParaRPr lang="en-GB" dirty="0"/>
          </a:p>
        </p:txBody>
      </p:sp>
    </p:spTree>
    <p:extLst>
      <p:ext uri="{BB962C8B-B14F-4D97-AF65-F5344CB8AC3E}">
        <p14:creationId xmlns:p14="http://schemas.microsoft.com/office/powerpoint/2010/main" val="109249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476" y="116632"/>
            <a:ext cx="8229600" cy="561974"/>
          </a:xfrm>
        </p:spPr>
        <p:txBody>
          <a:bodyPr/>
          <a:lstStyle/>
          <a:p>
            <a:r>
              <a:rPr lang="en-US" dirty="0" err="1"/>
              <a:t>ReBCO</a:t>
            </a:r>
            <a:r>
              <a:rPr lang="en-US" dirty="0"/>
              <a:t> –CORC-CIC</a:t>
            </a:r>
          </a:p>
        </p:txBody>
      </p:sp>
      <p:sp>
        <p:nvSpPr>
          <p:cNvPr id="4" name="Footer Placeholder 3"/>
          <p:cNvSpPr>
            <a:spLocks noGrp="1"/>
          </p:cNvSpPr>
          <p:nvPr>
            <p:ph type="ftr" sz="quarter" idx="11"/>
          </p:nvPr>
        </p:nvSpPr>
        <p:spPr/>
        <p:txBody>
          <a:bodyPr/>
          <a:lstStyle/>
          <a:p>
            <a:r>
              <a:rPr lang="en-GB"/>
              <a:t>Marta Bajko for Annual Meeting 2022 Geneva</a:t>
            </a:r>
          </a:p>
        </p:txBody>
      </p:sp>
      <p:sp>
        <p:nvSpPr>
          <p:cNvPr id="5" name="Slide Number Placeholder 4"/>
          <p:cNvSpPr>
            <a:spLocks noGrp="1"/>
          </p:cNvSpPr>
          <p:nvPr>
            <p:ph type="sldNum" sz="quarter" idx="12"/>
          </p:nvPr>
        </p:nvSpPr>
        <p:spPr/>
        <p:txBody>
          <a:bodyPr/>
          <a:lstStyle/>
          <a:p>
            <a:fld id="{81B4523E-0E60-2F49-A1DB-8E66CE3DE81B}" type="slidenum">
              <a:rPr lang="en-GB" smtClean="0"/>
              <a:pPr/>
              <a:t>11</a:t>
            </a:fld>
            <a:endParaRPr lang="en-GB"/>
          </a:p>
        </p:txBody>
      </p:sp>
      <p:sp>
        <p:nvSpPr>
          <p:cNvPr id="9" name="Rectangle 8">
            <a:extLst>
              <a:ext uri="{FF2B5EF4-FFF2-40B4-BE49-F238E27FC236}">
                <a16:creationId xmlns:a16="http://schemas.microsoft.com/office/drawing/2014/main" id="{7ACC175D-4597-8D40-A2F8-5833DA2682EC}"/>
              </a:ext>
            </a:extLst>
          </p:cNvPr>
          <p:cNvSpPr/>
          <p:nvPr/>
        </p:nvSpPr>
        <p:spPr>
          <a:xfrm>
            <a:off x="234846" y="925929"/>
            <a:ext cx="2640009" cy="400110"/>
          </a:xfrm>
          <a:prstGeom prst="rect">
            <a:avLst/>
          </a:prstGeom>
        </p:spPr>
        <p:txBody>
          <a:bodyPr wrap="square">
            <a:spAutoFit/>
          </a:bodyPr>
          <a:lstStyle/>
          <a:p>
            <a:pPr marR="27305" algn="just">
              <a:spcAft>
                <a:spcPts val="0"/>
              </a:spcAft>
              <a:tabLst>
                <a:tab pos="1714500" algn="l"/>
                <a:tab pos="4860925" algn="l"/>
              </a:tabLst>
            </a:pPr>
            <a:r>
              <a:rPr lang="en-GB" sz="2000" b="1" dirty="0" err="1">
                <a:latin typeface="Arial" panose="020B0604020202020204" pitchFamily="34" charset="0"/>
                <a:ea typeface="Times New Roman" panose="02020603050405020304" pitchFamily="18" charset="0"/>
                <a:cs typeface="Times" pitchFamily="2" charset="0"/>
              </a:rPr>
              <a:t>ReBCO</a:t>
            </a:r>
            <a:r>
              <a:rPr lang="en-GB" sz="2000" b="1" dirty="0">
                <a:latin typeface="Arial" panose="020B0604020202020204" pitchFamily="34" charset="0"/>
                <a:ea typeface="Times New Roman" panose="02020603050405020304" pitchFamily="18" charset="0"/>
                <a:cs typeface="Times" pitchFamily="2" charset="0"/>
              </a:rPr>
              <a:t> CORC-CIC</a:t>
            </a:r>
          </a:p>
        </p:txBody>
      </p:sp>
      <p:sp>
        <p:nvSpPr>
          <p:cNvPr id="12" name="TextBox 11">
            <a:extLst>
              <a:ext uri="{FF2B5EF4-FFF2-40B4-BE49-F238E27FC236}">
                <a16:creationId xmlns:a16="http://schemas.microsoft.com/office/drawing/2014/main" id="{884BA567-B7C1-B347-836A-3336CAE980DB}"/>
              </a:ext>
            </a:extLst>
          </p:cNvPr>
          <p:cNvSpPr txBox="1"/>
          <p:nvPr/>
        </p:nvSpPr>
        <p:spPr>
          <a:xfrm>
            <a:off x="4094974" y="5533439"/>
            <a:ext cx="3415220" cy="646331"/>
          </a:xfrm>
          <a:prstGeom prst="rect">
            <a:avLst/>
          </a:prstGeom>
          <a:noFill/>
          <a:ln>
            <a:solidFill>
              <a:schemeClr val="tx1"/>
            </a:solidFill>
          </a:ln>
        </p:spPr>
        <p:txBody>
          <a:bodyPr wrap="square" rtlCol="0">
            <a:spAutoFit/>
          </a:bodyPr>
          <a:lstStyle/>
          <a:p>
            <a:pPr algn="ctr"/>
            <a:r>
              <a:rPr lang="en-GB" dirty="0"/>
              <a:t>The 5 users used 24 access to a high current power converter</a:t>
            </a:r>
          </a:p>
        </p:txBody>
      </p:sp>
      <p:pic>
        <p:nvPicPr>
          <p:cNvPr id="3" name="Picture 2">
            <a:extLst>
              <a:ext uri="{FF2B5EF4-FFF2-40B4-BE49-F238E27FC236}">
                <a16:creationId xmlns:a16="http://schemas.microsoft.com/office/drawing/2014/main" id="{296643D1-5265-9D48-9333-6821CDDDD4D2}"/>
              </a:ext>
            </a:extLst>
          </p:cNvPr>
          <p:cNvPicPr>
            <a:picLocks noChangeAspect="1"/>
          </p:cNvPicPr>
          <p:nvPr/>
        </p:nvPicPr>
        <p:blipFill>
          <a:blip r:embed="rId2"/>
          <a:stretch>
            <a:fillRect/>
          </a:stretch>
        </p:blipFill>
        <p:spPr>
          <a:xfrm>
            <a:off x="4359379" y="1367543"/>
            <a:ext cx="4784621" cy="3352057"/>
          </a:xfrm>
          <a:prstGeom prst="rect">
            <a:avLst/>
          </a:prstGeom>
        </p:spPr>
      </p:pic>
      <p:sp>
        <p:nvSpPr>
          <p:cNvPr id="6" name="Rectangle 5">
            <a:extLst>
              <a:ext uri="{FF2B5EF4-FFF2-40B4-BE49-F238E27FC236}">
                <a16:creationId xmlns:a16="http://schemas.microsoft.com/office/drawing/2014/main" id="{94EB71B4-F498-E24E-9B03-9B8E35528F4B}"/>
              </a:ext>
            </a:extLst>
          </p:cNvPr>
          <p:cNvSpPr/>
          <p:nvPr/>
        </p:nvSpPr>
        <p:spPr>
          <a:xfrm>
            <a:off x="3739538" y="4892028"/>
            <a:ext cx="5404462" cy="276999"/>
          </a:xfrm>
          <a:prstGeom prst="rect">
            <a:avLst/>
          </a:prstGeom>
        </p:spPr>
        <p:txBody>
          <a:bodyPr wrap="square">
            <a:spAutoFit/>
          </a:bodyPr>
          <a:lstStyle/>
          <a:p>
            <a:r>
              <a:rPr lang="en-GB" sz="1200" dirty="0"/>
              <a:t>https://</a:t>
            </a:r>
            <a:r>
              <a:rPr lang="en-GB" sz="1200" dirty="0" err="1"/>
              <a:t>ris.utwente.nl</a:t>
            </a:r>
            <a:r>
              <a:rPr lang="en-GB" sz="1200" dirty="0"/>
              <a:t>/</a:t>
            </a:r>
            <a:r>
              <a:rPr lang="en-GB" sz="1200" dirty="0" err="1"/>
              <a:t>ws</a:t>
            </a:r>
            <a:r>
              <a:rPr lang="en-GB" sz="1200" dirty="0"/>
              <a:t>/</a:t>
            </a:r>
            <a:r>
              <a:rPr lang="en-GB" sz="1200" dirty="0" err="1"/>
              <a:t>portalfiles</a:t>
            </a:r>
            <a:r>
              <a:rPr lang="en-GB" sz="1200" dirty="0"/>
              <a:t>/portal/63693761/</a:t>
            </a:r>
            <a:r>
              <a:rPr lang="en-GB" sz="1200" dirty="0" err="1"/>
              <a:t>thesis_final_Tim_Mulder.pdf</a:t>
            </a:r>
            <a:endParaRPr lang="en-GB" sz="1200" dirty="0"/>
          </a:p>
        </p:txBody>
      </p:sp>
      <p:sp>
        <p:nvSpPr>
          <p:cNvPr id="10" name="TextBox 9">
            <a:extLst>
              <a:ext uri="{FF2B5EF4-FFF2-40B4-BE49-F238E27FC236}">
                <a16:creationId xmlns:a16="http://schemas.microsoft.com/office/drawing/2014/main" id="{653AC90E-101D-7A4D-9B20-DF066834A686}"/>
              </a:ext>
            </a:extLst>
          </p:cNvPr>
          <p:cNvSpPr txBox="1"/>
          <p:nvPr/>
        </p:nvSpPr>
        <p:spPr>
          <a:xfrm rot="16200000">
            <a:off x="-593685" y="5671939"/>
            <a:ext cx="1625510" cy="369332"/>
          </a:xfrm>
          <a:prstGeom prst="rect">
            <a:avLst/>
          </a:prstGeom>
          <a:noFill/>
        </p:spPr>
        <p:txBody>
          <a:bodyPr wrap="none" rtlCol="0">
            <a:spAutoFit/>
          </a:bodyPr>
          <a:lstStyle/>
          <a:p>
            <a:r>
              <a:rPr lang="en-US" dirty="0"/>
              <a:t>Test @ </a:t>
            </a:r>
            <a:r>
              <a:rPr lang="en-US" dirty="0" err="1"/>
              <a:t>MagNet</a:t>
            </a:r>
            <a:endParaRPr lang="en-GB" dirty="0"/>
          </a:p>
        </p:txBody>
      </p:sp>
      <p:sp>
        <p:nvSpPr>
          <p:cNvPr id="7" name="Rectangle 6">
            <a:extLst>
              <a:ext uri="{FF2B5EF4-FFF2-40B4-BE49-F238E27FC236}">
                <a16:creationId xmlns:a16="http://schemas.microsoft.com/office/drawing/2014/main" id="{6DB10CDA-9AD3-4840-97A1-F8882908464E}"/>
              </a:ext>
            </a:extLst>
          </p:cNvPr>
          <p:cNvSpPr/>
          <p:nvPr/>
        </p:nvSpPr>
        <p:spPr>
          <a:xfrm>
            <a:off x="403736" y="1460599"/>
            <a:ext cx="3160152" cy="4616648"/>
          </a:xfrm>
          <a:prstGeom prst="rect">
            <a:avLst/>
          </a:prstGeom>
        </p:spPr>
        <p:txBody>
          <a:bodyPr wrap="square">
            <a:spAutoFit/>
          </a:bodyPr>
          <a:lstStyle/>
          <a:p>
            <a:pPr algn="just"/>
            <a:r>
              <a:rPr lang="en-US" sz="1400" dirty="0">
                <a:latin typeface="Times" pitchFamily="2" charset="0"/>
              </a:rPr>
              <a:t>For the purpose of future superconducting detector magnets and busbars for accelerator application, a development is on-going of </a:t>
            </a:r>
            <a:r>
              <a:rPr lang="en-US" sz="1400" dirty="0" err="1">
                <a:latin typeface="Times" pitchFamily="2" charset="0"/>
              </a:rPr>
              <a:t>ReBCO</a:t>
            </a:r>
            <a:r>
              <a:rPr lang="en-US" sz="1400" dirty="0">
                <a:latin typeface="Times" pitchFamily="2" charset="0"/>
              </a:rPr>
              <a:t>-based Conductor-On-Round-Core Cable-In-Conduit (</a:t>
            </a:r>
            <a:r>
              <a:rPr lang="en-US" sz="1400" dirty="0" err="1">
                <a:latin typeface="Times" pitchFamily="2" charset="0"/>
              </a:rPr>
              <a:t>ReBCO</a:t>
            </a:r>
            <a:r>
              <a:rPr lang="en-US" sz="1400" dirty="0">
                <a:latin typeface="Times" pitchFamily="2" charset="0"/>
              </a:rPr>
              <a:t>-CORC-CIC) conductors. This activity has already been on- going for some five years, and in the coming months it is foreseen to test a prototype conductor in the SULTAN test facility at EPFL, location PSI, in a 12 T magnetic field back-ground and at variable temperature. </a:t>
            </a:r>
            <a:endParaRPr lang="en-US" sz="1400" dirty="0"/>
          </a:p>
          <a:p>
            <a:pPr algn="just"/>
            <a:r>
              <a:rPr lang="en-US" sz="1400" dirty="0">
                <a:latin typeface="Times" pitchFamily="2" charset="0"/>
              </a:rPr>
              <a:t>Before shipping the conductor to EPFL/PSI for test at 4.3 K, the test of the conductor at 77 K (in liquid nitrogen) is foreseen and without back-ground field, which involves running some 20 kA current through the sample, measuring the voltage taps on the conductor, and checking the sensors. </a:t>
            </a:r>
            <a:endParaRPr lang="en-US" sz="1400" dirty="0"/>
          </a:p>
        </p:txBody>
      </p:sp>
      <p:sp>
        <p:nvSpPr>
          <p:cNvPr id="13" name="TextBox 12">
            <a:extLst>
              <a:ext uri="{FF2B5EF4-FFF2-40B4-BE49-F238E27FC236}">
                <a16:creationId xmlns:a16="http://schemas.microsoft.com/office/drawing/2014/main" id="{B34AE136-524C-5145-9ADF-6C580DA890CA}"/>
              </a:ext>
            </a:extLst>
          </p:cNvPr>
          <p:cNvSpPr txBox="1"/>
          <p:nvPr/>
        </p:nvSpPr>
        <p:spPr>
          <a:xfrm>
            <a:off x="3441204" y="2654436"/>
            <a:ext cx="1603746" cy="1384995"/>
          </a:xfrm>
          <a:prstGeom prst="rect">
            <a:avLst/>
          </a:prstGeom>
          <a:solidFill>
            <a:schemeClr val="bg1"/>
          </a:solidFill>
        </p:spPr>
        <p:txBody>
          <a:bodyPr wrap="square" rtlCol="0">
            <a:spAutoFit/>
          </a:bodyPr>
          <a:lstStyle/>
          <a:p>
            <a:pPr algn="ctr"/>
            <a:r>
              <a:rPr lang="en-US" sz="1400" dirty="0">
                <a:solidFill>
                  <a:srgbClr val="FF0000"/>
                </a:solidFill>
              </a:rPr>
              <a:t>Expert in the Sc magnet domains: </a:t>
            </a:r>
            <a:r>
              <a:rPr lang="en-US" sz="1400" b="1" u="sng" dirty="0">
                <a:solidFill>
                  <a:srgbClr val="FF0000"/>
                </a:solidFill>
              </a:rPr>
              <a:t>Ten Kate et all</a:t>
            </a:r>
            <a:r>
              <a:rPr lang="en-US" sz="1400" dirty="0">
                <a:solidFill>
                  <a:srgbClr val="FF0000"/>
                </a:solidFill>
              </a:rPr>
              <a:t>, applied for a test at 77 K and high current</a:t>
            </a:r>
            <a:endParaRPr lang="en-GB" sz="1400" dirty="0">
              <a:solidFill>
                <a:srgbClr val="FF0000"/>
              </a:solidFill>
            </a:endParaRPr>
          </a:p>
        </p:txBody>
      </p:sp>
      <p:sp>
        <p:nvSpPr>
          <p:cNvPr id="14" name="TextBox 13">
            <a:extLst>
              <a:ext uri="{FF2B5EF4-FFF2-40B4-BE49-F238E27FC236}">
                <a16:creationId xmlns:a16="http://schemas.microsoft.com/office/drawing/2014/main" id="{1261BBE7-9A6C-CB40-A19D-97A6D84E0032}"/>
              </a:ext>
            </a:extLst>
          </p:cNvPr>
          <p:cNvSpPr txBox="1"/>
          <p:nvPr/>
        </p:nvSpPr>
        <p:spPr>
          <a:xfrm>
            <a:off x="3557506" y="2642108"/>
            <a:ext cx="1603746" cy="1384995"/>
          </a:xfrm>
          <a:prstGeom prst="rect">
            <a:avLst/>
          </a:prstGeom>
          <a:solidFill>
            <a:schemeClr val="bg1"/>
          </a:solidFill>
        </p:spPr>
        <p:txBody>
          <a:bodyPr wrap="square" rtlCol="0">
            <a:spAutoFit/>
          </a:bodyPr>
          <a:lstStyle/>
          <a:p>
            <a:pPr algn="ctr"/>
            <a:r>
              <a:rPr lang="en-US" sz="1400" dirty="0">
                <a:solidFill>
                  <a:srgbClr val="FF0000"/>
                </a:solidFill>
              </a:rPr>
              <a:t>Expert in the Sc magnet domains: </a:t>
            </a:r>
            <a:r>
              <a:rPr lang="en-US" sz="1400" b="1" u="sng" dirty="0">
                <a:solidFill>
                  <a:srgbClr val="FF0000"/>
                </a:solidFill>
              </a:rPr>
              <a:t>Ten Kate et all</a:t>
            </a:r>
            <a:r>
              <a:rPr lang="en-US" sz="1400" dirty="0">
                <a:solidFill>
                  <a:srgbClr val="FF0000"/>
                </a:solidFill>
              </a:rPr>
              <a:t>, applied for a test at 77 K and high current</a:t>
            </a:r>
            <a:endParaRPr lang="en-GB" sz="1400" dirty="0">
              <a:solidFill>
                <a:srgbClr val="FF0000"/>
              </a:solidFill>
            </a:endParaRPr>
          </a:p>
        </p:txBody>
      </p:sp>
    </p:spTree>
    <p:extLst>
      <p:ext uri="{BB962C8B-B14F-4D97-AF65-F5344CB8AC3E}">
        <p14:creationId xmlns:p14="http://schemas.microsoft.com/office/powerpoint/2010/main" val="3886260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476" y="116632"/>
            <a:ext cx="8229600" cy="561974"/>
          </a:xfrm>
        </p:spPr>
        <p:txBody>
          <a:bodyPr/>
          <a:lstStyle/>
          <a:p>
            <a:r>
              <a:rPr lang="en-US" dirty="0"/>
              <a:t>RADES</a:t>
            </a:r>
          </a:p>
        </p:txBody>
      </p:sp>
      <p:sp>
        <p:nvSpPr>
          <p:cNvPr id="4" name="Footer Placeholder 3"/>
          <p:cNvSpPr>
            <a:spLocks noGrp="1"/>
          </p:cNvSpPr>
          <p:nvPr>
            <p:ph type="ftr" sz="quarter" idx="11"/>
          </p:nvPr>
        </p:nvSpPr>
        <p:spPr/>
        <p:txBody>
          <a:bodyPr/>
          <a:lstStyle/>
          <a:p>
            <a:r>
              <a:rPr lang="en-GB"/>
              <a:t>Marta Bajko for Annual Meeting 2022 Geneva</a:t>
            </a:r>
          </a:p>
        </p:txBody>
      </p:sp>
      <p:sp>
        <p:nvSpPr>
          <p:cNvPr id="5" name="Slide Number Placeholder 4"/>
          <p:cNvSpPr>
            <a:spLocks noGrp="1"/>
          </p:cNvSpPr>
          <p:nvPr>
            <p:ph type="sldNum" sz="quarter" idx="12"/>
          </p:nvPr>
        </p:nvSpPr>
        <p:spPr/>
        <p:txBody>
          <a:bodyPr/>
          <a:lstStyle/>
          <a:p>
            <a:fld id="{81B4523E-0E60-2F49-A1DB-8E66CE3DE81B}" type="slidenum">
              <a:rPr lang="en-GB" smtClean="0"/>
              <a:pPr/>
              <a:t>12</a:t>
            </a:fld>
            <a:endParaRPr lang="en-GB"/>
          </a:p>
        </p:txBody>
      </p:sp>
      <p:sp>
        <p:nvSpPr>
          <p:cNvPr id="9" name="Rectangle 8">
            <a:extLst>
              <a:ext uri="{FF2B5EF4-FFF2-40B4-BE49-F238E27FC236}">
                <a16:creationId xmlns:a16="http://schemas.microsoft.com/office/drawing/2014/main" id="{7ACC175D-4597-8D40-A2F8-5833DA2682EC}"/>
              </a:ext>
            </a:extLst>
          </p:cNvPr>
          <p:cNvSpPr/>
          <p:nvPr/>
        </p:nvSpPr>
        <p:spPr>
          <a:xfrm>
            <a:off x="203203" y="903055"/>
            <a:ext cx="2892633" cy="2369880"/>
          </a:xfrm>
          <a:prstGeom prst="rect">
            <a:avLst/>
          </a:prstGeom>
        </p:spPr>
        <p:txBody>
          <a:bodyPr wrap="square">
            <a:spAutoFit/>
          </a:bodyPr>
          <a:lstStyle/>
          <a:p>
            <a:pPr marR="27305" algn="just">
              <a:spcAft>
                <a:spcPts val="0"/>
              </a:spcAft>
              <a:tabLst>
                <a:tab pos="1714500" algn="l"/>
                <a:tab pos="4860925" algn="l"/>
              </a:tabLst>
            </a:pPr>
            <a:r>
              <a:rPr lang="en-GB" sz="2000" b="1" dirty="0">
                <a:latin typeface="Arial" panose="020B0604020202020204" pitchFamily="34" charset="0"/>
                <a:ea typeface="Times New Roman" panose="02020603050405020304" pitchFamily="18" charset="0"/>
                <a:cs typeface="Times" pitchFamily="2" charset="0"/>
              </a:rPr>
              <a:t>RADES </a:t>
            </a:r>
          </a:p>
          <a:p>
            <a:pPr marR="27305" algn="just">
              <a:spcAft>
                <a:spcPts val="0"/>
              </a:spcAft>
              <a:tabLst>
                <a:tab pos="1714500" algn="l"/>
                <a:tab pos="4860925" algn="l"/>
              </a:tabLst>
            </a:pPr>
            <a:r>
              <a:rPr lang="en-GB" sz="1600" dirty="0">
                <a:latin typeface="Arial" panose="020B0604020202020204" pitchFamily="34" charset="0"/>
                <a:ea typeface="Times New Roman" panose="02020603050405020304" pitchFamily="18" charset="0"/>
                <a:cs typeface="Times" pitchFamily="2" charset="0"/>
              </a:rPr>
              <a:t>(Relic Axion Detector Exploratory Setup) </a:t>
            </a:r>
          </a:p>
          <a:p>
            <a:pPr marR="27305" algn="just">
              <a:spcAft>
                <a:spcPts val="0"/>
              </a:spcAft>
              <a:tabLst>
                <a:tab pos="1714500" algn="l"/>
                <a:tab pos="4860925" algn="l"/>
              </a:tabLst>
            </a:pPr>
            <a:r>
              <a:rPr lang="en-GB" sz="1600" dirty="0">
                <a:latin typeface="Arial" panose="020B0604020202020204" pitchFamily="34" charset="0"/>
                <a:ea typeface="Times New Roman" panose="02020603050405020304" pitchFamily="18" charset="0"/>
                <a:cs typeface="Times" pitchFamily="2" charset="0"/>
              </a:rPr>
              <a:t>is a project with the goal of directly searching for axion dark matter employing custom-made microwave filters in magnetic dipole fields. </a:t>
            </a:r>
            <a:endParaRPr lang="en-US" dirty="0">
              <a:effectLst/>
              <a:latin typeface="Times" pitchFamily="2" charset="0"/>
              <a:ea typeface="Times New Roman" panose="02020603050405020304" pitchFamily="18" charset="0"/>
              <a:cs typeface="Times" pitchFamily="2" charset="0"/>
            </a:endParaRPr>
          </a:p>
        </p:txBody>
      </p:sp>
      <p:pic>
        <p:nvPicPr>
          <p:cNvPr id="11" name="Picture 10">
            <a:extLst>
              <a:ext uri="{FF2B5EF4-FFF2-40B4-BE49-F238E27FC236}">
                <a16:creationId xmlns:a16="http://schemas.microsoft.com/office/drawing/2014/main" id="{23C6448D-E507-7C47-A9A0-DDEDF31A042D}"/>
              </a:ext>
            </a:extLst>
          </p:cNvPr>
          <p:cNvPicPr/>
          <p:nvPr/>
        </p:nvPicPr>
        <p:blipFill rotWithShape="1">
          <a:blip r:embed="rId2" cstate="email">
            <a:extLst>
              <a:ext uri="{28A0092B-C50C-407E-A947-70E740481C1C}">
                <a14:useLocalDpi xmlns:a14="http://schemas.microsoft.com/office/drawing/2010/main"/>
              </a:ext>
            </a:extLst>
          </a:blip>
          <a:srcRect l="3127" t="3170" b="-102"/>
          <a:stretch/>
        </p:blipFill>
        <p:spPr bwMode="auto">
          <a:xfrm>
            <a:off x="3938016" y="932979"/>
            <a:ext cx="5037172" cy="5591646"/>
          </a:xfrm>
          <a:prstGeom prst="rect">
            <a:avLst/>
          </a:prstGeom>
          <a:noFill/>
          <a:ln>
            <a:noFill/>
          </a:ln>
        </p:spPr>
      </p:pic>
      <p:sp>
        <p:nvSpPr>
          <p:cNvPr id="12" name="TextBox 11">
            <a:extLst>
              <a:ext uri="{FF2B5EF4-FFF2-40B4-BE49-F238E27FC236}">
                <a16:creationId xmlns:a16="http://schemas.microsoft.com/office/drawing/2014/main" id="{884BA567-B7C1-B347-836A-3336CAE980DB}"/>
              </a:ext>
            </a:extLst>
          </p:cNvPr>
          <p:cNvSpPr txBox="1"/>
          <p:nvPr/>
        </p:nvSpPr>
        <p:spPr>
          <a:xfrm>
            <a:off x="971600" y="5201077"/>
            <a:ext cx="3415220" cy="646331"/>
          </a:xfrm>
          <a:prstGeom prst="rect">
            <a:avLst/>
          </a:prstGeom>
          <a:noFill/>
          <a:ln>
            <a:solidFill>
              <a:schemeClr val="tx1"/>
            </a:solidFill>
          </a:ln>
        </p:spPr>
        <p:txBody>
          <a:bodyPr wrap="square" rtlCol="0">
            <a:spAutoFit/>
          </a:bodyPr>
          <a:lstStyle/>
          <a:p>
            <a:pPr algn="ctr"/>
            <a:r>
              <a:rPr lang="en-GB" dirty="0"/>
              <a:t>The 8 users used 760 access to a vertical cryostat and  11 T magnet </a:t>
            </a:r>
          </a:p>
        </p:txBody>
      </p:sp>
      <p:sp>
        <p:nvSpPr>
          <p:cNvPr id="13" name="TextBox 12">
            <a:extLst>
              <a:ext uri="{FF2B5EF4-FFF2-40B4-BE49-F238E27FC236}">
                <a16:creationId xmlns:a16="http://schemas.microsoft.com/office/drawing/2014/main" id="{B34AE136-524C-5145-9ADF-6C580DA890CA}"/>
              </a:ext>
            </a:extLst>
          </p:cNvPr>
          <p:cNvSpPr txBox="1"/>
          <p:nvPr/>
        </p:nvSpPr>
        <p:spPr>
          <a:xfrm>
            <a:off x="827584" y="3561709"/>
            <a:ext cx="2160240" cy="1384995"/>
          </a:xfrm>
          <a:prstGeom prst="rect">
            <a:avLst/>
          </a:prstGeom>
          <a:solidFill>
            <a:schemeClr val="bg1"/>
          </a:solidFill>
        </p:spPr>
        <p:txBody>
          <a:bodyPr wrap="square" rtlCol="0">
            <a:spAutoFit/>
          </a:bodyPr>
          <a:lstStyle/>
          <a:p>
            <a:pPr algn="ctr"/>
            <a:r>
              <a:rPr lang="en-US" sz="1400" dirty="0">
                <a:solidFill>
                  <a:srgbClr val="FF0000"/>
                </a:solidFill>
              </a:rPr>
              <a:t>With a final goal to look for Axions: </a:t>
            </a:r>
            <a:r>
              <a:rPr lang="en-US" sz="1400" b="1" u="sng" dirty="0" err="1">
                <a:solidFill>
                  <a:srgbClr val="FF0000"/>
                </a:solidFill>
              </a:rPr>
              <a:t>Irastorza</a:t>
            </a:r>
            <a:r>
              <a:rPr lang="en-US" sz="1400" b="1" u="sng" dirty="0">
                <a:solidFill>
                  <a:srgbClr val="FF0000"/>
                </a:solidFill>
              </a:rPr>
              <a:t> et all</a:t>
            </a:r>
            <a:r>
              <a:rPr lang="en-US" sz="1400" dirty="0">
                <a:solidFill>
                  <a:srgbClr val="FF0000"/>
                </a:solidFill>
              </a:rPr>
              <a:t>, asked for equipment qualification for a detector  at low temperature and high magnetic field</a:t>
            </a:r>
            <a:endParaRPr lang="en-GB" sz="1400" dirty="0">
              <a:solidFill>
                <a:srgbClr val="FF0000"/>
              </a:solidFill>
            </a:endParaRPr>
          </a:p>
        </p:txBody>
      </p:sp>
      <p:sp>
        <p:nvSpPr>
          <p:cNvPr id="10" name="TextBox 9">
            <a:extLst>
              <a:ext uri="{FF2B5EF4-FFF2-40B4-BE49-F238E27FC236}">
                <a16:creationId xmlns:a16="http://schemas.microsoft.com/office/drawing/2014/main" id="{0E61BE59-8399-3948-ADA1-A7913B7F9293}"/>
              </a:ext>
            </a:extLst>
          </p:cNvPr>
          <p:cNvSpPr txBox="1"/>
          <p:nvPr/>
        </p:nvSpPr>
        <p:spPr>
          <a:xfrm rot="16200000">
            <a:off x="-593685" y="5648472"/>
            <a:ext cx="1625510" cy="369332"/>
          </a:xfrm>
          <a:prstGeom prst="rect">
            <a:avLst/>
          </a:prstGeom>
          <a:noFill/>
        </p:spPr>
        <p:txBody>
          <a:bodyPr wrap="none" rtlCol="0">
            <a:spAutoFit/>
          </a:bodyPr>
          <a:lstStyle/>
          <a:p>
            <a:r>
              <a:rPr lang="en-US" dirty="0"/>
              <a:t>Test @ </a:t>
            </a:r>
            <a:r>
              <a:rPr lang="en-US" dirty="0" err="1"/>
              <a:t>MagNet</a:t>
            </a:r>
            <a:endParaRPr lang="en-GB" dirty="0"/>
          </a:p>
        </p:txBody>
      </p:sp>
      <p:sp>
        <p:nvSpPr>
          <p:cNvPr id="3" name="Rectangle 2">
            <a:extLst>
              <a:ext uri="{FF2B5EF4-FFF2-40B4-BE49-F238E27FC236}">
                <a16:creationId xmlns:a16="http://schemas.microsoft.com/office/drawing/2014/main" id="{7A0D003B-D8DA-5047-8CCF-19CFA0959F76}"/>
              </a:ext>
            </a:extLst>
          </p:cNvPr>
          <p:cNvSpPr/>
          <p:nvPr/>
        </p:nvSpPr>
        <p:spPr>
          <a:xfrm>
            <a:off x="1965200" y="5998977"/>
            <a:ext cx="3945632" cy="369332"/>
          </a:xfrm>
          <a:prstGeom prst="rect">
            <a:avLst/>
          </a:prstGeom>
        </p:spPr>
        <p:txBody>
          <a:bodyPr wrap="none">
            <a:spAutoFit/>
          </a:bodyPr>
          <a:lstStyle/>
          <a:p>
            <a:r>
              <a:rPr lang="en-US" u="sng" dirty="0">
                <a:solidFill>
                  <a:srgbClr val="0563C1"/>
                </a:solidFill>
                <a:latin typeface="Tahoma" panose="020B0604030504040204" pitchFamily="34" charset="0"/>
                <a:hlinkClick r:id="rId3"/>
              </a:rPr>
              <a:t>https://arxiv.org/pdf/2110.01296.pdf</a:t>
            </a:r>
            <a:endParaRPr lang="en-GB" dirty="0"/>
          </a:p>
        </p:txBody>
      </p:sp>
      <p:pic>
        <p:nvPicPr>
          <p:cNvPr id="7" name="Picture 6">
            <a:extLst>
              <a:ext uri="{FF2B5EF4-FFF2-40B4-BE49-F238E27FC236}">
                <a16:creationId xmlns:a16="http://schemas.microsoft.com/office/drawing/2014/main" id="{6AFADA2E-EB2D-1849-90A9-AB81090A750D}"/>
              </a:ext>
            </a:extLst>
          </p:cNvPr>
          <p:cNvPicPr>
            <a:picLocks noChangeAspect="1"/>
          </p:cNvPicPr>
          <p:nvPr/>
        </p:nvPicPr>
        <p:blipFill>
          <a:blip r:embed="rId4"/>
          <a:stretch>
            <a:fillRect/>
          </a:stretch>
        </p:blipFill>
        <p:spPr>
          <a:xfrm>
            <a:off x="2277745" y="2848862"/>
            <a:ext cx="5094021" cy="2810688"/>
          </a:xfrm>
          <a:prstGeom prst="rect">
            <a:avLst/>
          </a:prstGeom>
          <a:ln>
            <a:solidFill>
              <a:schemeClr val="tx1"/>
            </a:solidFill>
          </a:ln>
        </p:spPr>
      </p:pic>
    </p:spTree>
    <p:extLst>
      <p:ext uri="{BB962C8B-B14F-4D97-AF65-F5344CB8AC3E}">
        <p14:creationId xmlns:p14="http://schemas.microsoft.com/office/powerpoint/2010/main" val="255883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00FB8-4B0C-0B43-BD55-1453CF9AF0A6}"/>
              </a:ext>
            </a:extLst>
          </p:cNvPr>
          <p:cNvSpPr>
            <a:spLocks noGrp="1"/>
          </p:cNvSpPr>
          <p:nvPr>
            <p:ph type="title"/>
          </p:nvPr>
        </p:nvSpPr>
        <p:spPr>
          <a:xfrm>
            <a:off x="762000" y="3028855"/>
            <a:ext cx="8229600" cy="1069420"/>
          </a:xfrm>
        </p:spPr>
        <p:txBody>
          <a:bodyPr/>
          <a:lstStyle/>
          <a:p>
            <a:r>
              <a:rPr lang="en-GB" dirty="0"/>
              <a:t>Summary of PROJECT in ARIES TNA WP9</a:t>
            </a:r>
            <a:br>
              <a:rPr lang="en-GB" dirty="0"/>
            </a:br>
            <a:r>
              <a:rPr lang="en-GB" dirty="0"/>
              <a:t>Task 9.2.GERSEMI</a:t>
            </a:r>
          </a:p>
        </p:txBody>
      </p:sp>
      <p:sp>
        <p:nvSpPr>
          <p:cNvPr id="4" name="Footer Placeholder 3">
            <a:extLst>
              <a:ext uri="{FF2B5EF4-FFF2-40B4-BE49-F238E27FC236}">
                <a16:creationId xmlns:a16="http://schemas.microsoft.com/office/drawing/2014/main" id="{E018E96F-DFFD-F144-A4DE-7DB373367F77}"/>
              </a:ext>
            </a:extLst>
          </p:cNvPr>
          <p:cNvSpPr>
            <a:spLocks noGrp="1"/>
          </p:cNvSpPr>
          <p:nvPr>
            <p:ph type="ftr" sz="quarter" idx="11"/>
          </p:nvPr>
        </p:nvSpPr>
        <p:spPr/>
        <p:txBody>
          <a:bodyPr/>
          <a:lstStyle/>
          <a:p>
            <a:r>
              <a:rPr lang="en-GB"/>
              <a:t>Marta Bajko for Annual Meeting 2022 Geneva</a:t>
            </a:r>
          </a:p>
        </p:txBody>
      </p:sp>
      <p:sp>
        <p:nvSpPr>
          <p:cNvPr id="5" name="Slide Number Placeholder 4">
            <a:extLst>
              <a:ext uri="{FF2B5EF4-FFF2-40B4-BE49-F238E27FC236}">
                <a16:creationId xmlns:a16="http://schemas.microsoft.com/office/drawing/2014/main" id="{E192C5EB-E6D0-E14B-AB62-B75A31CC5BB1}"/>
              </a:ext>
            </a:extLst>
          </p:cNvPr>
          <p:cNvSpPr>
            <a:spLocks noGrp="1"/>
          </p:cNvSpPr>
          <p:nvPr>
            <p:ph type="sldNum" sz="quarter" idx="12"/>
          </p:nvPr>
        </p:nvSpPr>
        <p:spPr/>
        <p:txBody>
          <a:bodyPr/>
          <a:lstStyle/>
          <a:p>
            <a:fld id="{81B4523E-0E60-2F49-A1DB-8E66CE3DE81B}" type="slidenum">
              <a:rPr lang="en-GB" smtClean="0"/>
              <a:pPr/>
              <a:t>13</a:t>
            </a:fld>
            <a:endParaRPr lang="en-GB"/>
          </a:p>
        </p:txBody>
      </p:sp>
    </p:spTree>
    <p:extLst>
      <p:ext uri="{BB962C8B-B14F-4D97-AF65-F5344CB8AC3E}">
        <p14:creationId xmlns:p14="http://schemas.microsoft.com/office/powerpoint/2010/main" val="3118654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534401" cy="561974"/>
          </a:xfrm>
        </p:spPr>
        <p:txBody>
          <a:bodyPr/>
          <a:lstStyle/>
          <a:p>
            <a:r>
              <a:rPr lang="en-GB" sz="2400" b="1" dirty="0"/>
              <a:t>Star up of "</a:t>
            </a:r>
            <a:r>
              <a:rPr lang="en-GB" sz="2400" b="1" dirty="0" err="1"/>
              <a:t>Gersemi</a:t>
            </a:r>
            <a:r>
              <a:rPr lang="en-GB" sz="2400" b="1" dirty="0"/>
              <a:t>" Facility at FREIA, Uppsala University</a:t>
            </a:r>
          </a:p>
        </p:txBody>
      </p:sp>
      <p:sp>
        <p:nvSpPr>
          <p:cNvPr id="4" name="Footer Placeholder 3"/>
          <p:cNvSpPr>
            <a:spLocks noGrp="1"/>
          </p:cNvSpPr>
          <p:nvPr>
            <p:ph type="ftr" sz="quarter" idx="11"/>
          </p:nvPr>
        </p:nvSpPr>
        <p:spPr/>
        <p:txBody>
          <a:bodyPr/>
          <a:lstStyle/>
          <a:p>
            <a:r>
              <a:rPr lang="en-GB"/>
              <a:t>Marta Bajko for Annual Meeting 2022 Geneva</a:t>
            </a:r>
          </a:p>
        </p:txBody>
      </p:sp>
      <p:sp>
        <p:nvSpPr>
          <p:cNvPr id="5" name="Slide Number Placeholder 4"/>
          <p:cNvSpPr>
            <a:spLocks noGrp="1"/>
          </p:cNvSpPr>
          <p:nvPr>
            <p:ph type="sldNum" sz="quarter" idx="12"/>
          </p:nvPr>
        </p:nvSpPr>
        <p:spPr/>
        <p:txBody>
          <a:bodyPr/>
          <a:lstStyle/>
          <a:p>
            <a:fld id="{81B4523E-0E60-2F49-A1DB-8E66CE3DE81B}" type="slidenum">
              <a:rPr lang="en-GB" smtClean="0"/>
              <a:pPr/>
              <a:t>14</a:t>
            </a:fld>
            <a:endParaRPr lang="en-GB"/>
          </a:p>
        </p:txBody>
      </p:sp>
      <p:cxnSp>
        <p:nvCxnSpPr>
          <p:cNvPr id="21" name="Straight Connector 20"/>
          <p:cNvCxnSpPr/>
          <p:nvPr/>
        </p:nvCxnSpPr>
        <p:spPr>
          <a:xfrm>
            <a:off x="8686800" y="6251713"/>
            <a:ext cx="914400" cy="914400"/>
          </a:xfrm>
          <a:prstGeom prst="line">
            <a:avLst/>
          </a:prstGeom>
        </p:spPr>
        <p:style>
          <a:lnRef idx="2">
            <a:schemeClr val="accent1"/>
          </a:lnRef>
          <a:fillRef idx="0">
            <a:schemeClr val="accent1"/>
          </a:fillRef>
          <a:effectRef idx="1">
            <a:schemeClr val="accent1"/>
          </a:effectRef>
          <a:fontRef idx="minor">
            <a:schemeClr val="tx1"/>
          </a:fontRef>
        </p:style>
      </p:cxnSp>
      <p:sp>
        <p:nvSpPr>
          <p:cNvPr id="20" name="Subtitle 1"/>
          <p:cNvSpPr txBox="1">
            <a:spLocks/>
          </p:cNvSpPr>
          <p:nvPr/>
        </p:nvSpPr>
        <p:spPr>
          <a:xfrm>
            <a:off x="384372" y="1398586"/>
            <a:ext cx="8229600" cy="4668865"/>
          </a:xfrm>
          <a:prstGeom prst="rect">
            <a:avLst/>
          </a:prstGeom>
        </p:spPr>
        <p:txBody>
          <a:bodyPr vert="horz" lIns="0" tIns="0" rIns="0" bIns="0" rtlCol="0">
            <a:normAutofit fontScale="70000" lnSpcReduction="20000"/>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a:t> </a:t>
            </a:r>
          </a:p>
          <a:p>
            <a:r>
              <a:rPr lang="en-GB" dirty="0"/>
              <a:t>The FREIA Laboratory started preparation of the "</a:t>
            </a:r>
            <a:r>
              <a:rPr lang="en-GB" dirty="0" err="1"/>
              <a:t>Gersemi</a:t>
            </a:r>
            <a:r>
              <a:rPr lang="en-GB" dirty="0"/>
              <a:t>" vertical cryostat test facility in 2014 within a collaboration agreement between CERN and Sweden. After a one year design phase, a public tender was published in 2015. The commercial contract for the manufacturing and installation of the vertical cryostat system was signed in April 2016. </a:t>
            </a:r>
          </a:p>
          <a:p>
            <a:r>
              <a:rPr lang="en-GB" dirty="0"/>
              <a:t>The delivery of the vertical cryostat system was delayed due to technical difficulties during manufacturing. The vertical cryostat, liquid bath insert, valve box, and transfer lines were finally completed during January 2018. Factory tests followed and the complete system was transported to Uppsala in several </a:t>
            </a:r>
            <a:r>
              <a:rPr lang="en-GB" i="1" dirty="0"/>
              <a:t>parts between March and May 2018</a:t>
            </a:r>
            <a:r>
              <a:rPr lang="en-GB" dirty="0"/>
              <a:t>. Installation work was completed during June, and a first commissioning phase started end June with some minor equipment missing from the manufacturers delivery scope. </a:t>
            </a:r>
            <a:r>
              <a:rPr lang="en-GB" i="1" dirty="0"/>
              <a:t>This revealed some minor bugs </a:t>
            </a:r>
            <a:r>
              <a:rPr lang="en-GB" dirty="0"/>
              <a:t>in the control software which were quickly fixed. During August a second commissioning phase was started continuing into September. </a:t>
            </a:r>
            <a:r>
              <a:rPr lang="en-GB" i="1" dirty="0"/>
              <a:t>This revealed a cold lea</a:t>
            </a:r>
            <a:r>
              <a:rPr lang="en-GB" dirty="0"/>
              <a:t>k in the liquid helium circuit. After extensive testing the so-called valve box cryostat was opened and the leak could be located at one cold valve. The valve was dismounted by FREIA personnel and shipped back to the sub-contractor of the manufacturer. </a:t>
            </a:r>
          </a:p>
          <a:p>
            <a:r>
              <a:rPr lang="en-GB" dirty="0"/>
              <a:t>At present the test stand is completed and operational</a:t>
            </a:r>
            <a:endParaRPr lang="en-GB" b="1" i="1" dirty="0">
              <a:solidFill>
                <a:srgbClr val="FF0000"/>
              </a:solidFill>
            </a:endParaRPr>
          </a:p>
          <a:p>
            <a:endParaRPr lang="en-GB" dirty="0"/>
          </a:p>
        </p:txBody>
      </p:sp>
    </p:spTree>
    <p:extLst>
      <p:ext uri="{BB962C8B-B14F-4D97-AF65-F5344CB8AC3E}">
        <p14:creationId xmlns:p14="http://schemas.microsoft.com/office/powerpoint/2010/main" val="3689658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53C5E-DD3D-B746-B614-E1B22AA4E642}"/>
              </a:ext>
            </a:extLst>
          </p:cNvPr>
          <p:cNvSpPr>
            <a:spLocks noGrp="1"/>
          </p:cNvSpPr>
          <p:nvPr>
            <p:ph type="title"/>
          </p:nvPr>
        </p:nvSpPr>
        <p:spPr/>
        <p:txBody>
          <a:bodyPr/>
          <a:lstStyle/>
          <a:p>
            <a:r>
              <a:rPr lang="fr-FR" err="1"/>
              <a:t>Users</a:t>
            </a:r>
            <a:r>
              <a:rPr lang="fr-FR"/>
              <a:t> </a:t>
            </a:r>
            <a:r>
              <a:rPr lang="fr-FR" err="1"/>
              <a:t>event</a:t>
            </a:r>
            <a:r>
              <a:rPr lang="fr-FR"/>
              <a:t> @ GERSEMI</a:t>
            </a:r>
          </a:p>
        </p:txBody>
      </p:sp>
      <p:sp>
        <p:nvSpPr>
          <p:cNvPr id="4" name="Footer Placeholder 3">
            <a:extLst>
              <a:ext uri="{FF2B5EF4-FFF2-40B4-BE49-F238E27FC236}">
                <a16:creationId xmlns:a16="http://schemas.microsoft.com/office/drawing/2014/main" id="{41AD2739-7080-8C48-AF54-E9B5B8AB48BC}"/>
              </a:ext>
            </a:extLst>
          </p:cNvPr>
          <p:cNvSpPr>
            <a:spLocks noGrp="1"/>
          </p:cNvSpPr>
          <p:nvPr>
            <p:ph type="ftr" sz="quarter" idx="11"/>
          </p:nvPr>
        </p:nvSpPr>
        <p:spPr/>
        <p:txBody>
          <a:bodyPr/>
          <a:lstStyle/>
          <a:p>
            <a:r>
              <a:rPr lang="en-GB"/>
              <a:t>Marta Bajko for Annual Meeting 2022 Geneva</a:t>
            </a:r>
          </a:p>
        </p:txBody>
      </p:sp>
      <p:sp>
        <p:nvSpPr>
          <p:cNvPr id="5" name="Slide Number Placeholder 4">
            <a:extLst>
              <a:ext uri="{FF2B5EF4-FFF2-40B4-BE49-F238E27FC236}">
                <a16:creationId xmlns:a16="http://schemas.microsoft.com/office/drawing/2014/main" id="{06760244-29CA-2C44-A280-1925FA171FA4}"/>
              </a:ext>
            </a:extLst>
          </p:cNvPr>
          <p:cNvSpPr>
            <a:spLocks noGrp="1"/>
          </p:cNvSpPr>
          <p:nvPr>
            <p:ph type="sldNum" sz="quarter" idx="12"/>
          </p:nvPr>
        </p:nvSpPr>
        <p:spPr/>
        <p:txBody>
          <a:bodyPr/>
          <a:lstStyle/>
          <a:p>
            <a:fld id="{81B4523E-0E60-2F49-A1DB-8E66CE3DE81B}" type="slidenum">
              <a:rPr lang="en-GB" smtClean="0"/>
              <a:pPr/>
              <a:t>15</a:t>
            </a:fld>
            <a:endParaRPr lang="en-GB"/>
          </a:p>
        </p:txBody>
      </p:sp>
      <p:grpSp>
        <p:nvGrpSpPr>
          <p:cNvPr id="12" name="Group 11"/>
          <p:cNvGrpSpPr/>
          <p:nvPr/>
        </p:nvGrpSpPr>
        <p:grpSpPr>
          <a:xfrm>
            <a:off x="1619672" y="1025851"/>
            <a:ext cx="6768752" cy="5272782"/>
            <a:chOff x="-36512" y="-336436"/>
            <a:chExt cx="7560840" cy="628446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6512" y="-336436"/>
              <a:ext cx="7560840" cy="1270976"/>
            </a:xfrm>
            <a:prstGeom prst="rect">
              <a:avLst/>
            </a:prstGeom>
          </p:spPr>
        </p:pic>
        <p:pic>
          <p:nvPicPr>
            <p:cNvPr id="11" name="Picture 1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6512" y="934542"/>
              <a:ext cx="7560840" cy="5013482"/>
            </a:xfrm>
            <a:prstGeom prst="rect">
              <a:avLst/>
            </a:prstGeom>
          </p:spPr>
        </p:pic>
      </p:grpSp>
      <p:sp>
        <p:nvSpPr>
          <p:cNvPr id="13" name="TextBox 12"/>
          <p:cNvSpPr txBox="1"/>
          <p:nvPr/>
        </p:nvSpPr>
        <p:spPr>
          <a:xfrm>
            <a:off x="5004048" y="1747849"/>
            <a:ext cx="3268900" cy="369332"/>
          </a:xfrm>
          <a:prstGeom prst="rect">
            <a:avLst/>
          </a:prstGeom>
          <a:noFill/>
        </p:spPr>
        <p:txBody>
          <a:bodyPr wrap="square" rtlCol="0">
            <a:spAutoFit/>
          </a:bodyPr>
          <a:lstStyle/>
          <a:p>
            <a:r>
              <a:rPr lang="en-US"/>
              <a:t>With 45 participants and 35 talks</a:t>
            </a:r>
            <a:endParaRPr lang="en-US" dirty="0"/>
          </a:p>
        </p:txBody>
      </p:sp>
      <p:sp>
        <p:nvSpPr>
          <p:cNvPr id="14" name="Rectangle 13"/>
          <p:cNvSpPr/>
          <p:nvPr/>
        </p:nvSpPr>
        <p:spPr>
          <a:xfrm>
            <a:off x="272244" y="5145692"/>
            <a:ext cx="2808312" cy="923330"/>
          </a:xfrm>
          <a:prstGeom prst="rect">
            <a:avLst/>
          </a:prstGeom>
        </p:spPr>
        <p:txBody>
          <a:bodyPr wrap="square">
            <a:spAutoFit/>
          </a:bodyPr>
          <a:lstStyle/>
          <a:p>
            <a:pPr algn="ctr"/>
            <a:r>
              <a:rPr lang="sv-SE" b="1" dirty="0"/>
              <a:t>Ångström Laboratory, Lägerhydddsvägen 1, Uppsala</a:t>
            </a:r>
            <a:endParaRPr lang="en-US" dirty="0"/>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677" y="2631225"/>
            <a:ext cx="3710774" cy="2493640"/>
          </a:xfrm>
          <a:prstGeom prst="rect">
            <a:avLst/>
          </a:prstGeom>
        </p:spPr>
      </p:pic>
    </p:spTree>
    <p:extLst>
      <p:ext uri="{BB962C8B-B14F-4D97-AF65-F5344CB8AC3E}">
        <p14:creationId xmlns:p14="http://schemas.microsoft.com/office/powerpoint/2010/main" val="2072526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C4B12-93C1-4AC3-BE01-3E5222DBC8AA}"/>
              </a:ext>
            </a:extLst>
          </p:cNvPr>
          <p:cNvSpPr>
            <a:spLocks noGrp="1"/>
          </p:cNvSpPr>
          <p:nvPr>
            <p:ph type="title"/>
          </p:nvPr>
        </p:nvSpPr>
        <p:spPr/>
        <p:txBody>
          <a:bodyPr/>
          <a:lstStyle/>
          <a:p>
            <a:r>
              <a:rPr lang="en-GB" dirty="0"/>
              <a:t>WP9.2 The </a:t>
            </a:r>
            <a:r>
              <a:rPr lang="en-GB" i="1" dirty="0" err="1"/>
              <a:t>Gersemi</a:t>
            </a:r>
            <a:r>
              <a:rPr lang="en-GB" dirty="0"/>
              <a:t> TNA</a:t>
            </a:r>
            <a:endParaRPr lang="en-US" dirty="0"/>
          </a:p>
        </p:txBody>
      </p:sp>
      <p:sp>
        <p:nvSpPr>
          <p:cNvPr id="4" name="Slide Number Placeholder 3">
            <a:extLst>
              <a:ext uri="{FF2B5EF4-FFF2-40B4-BE49-F238E27FC236}">
                <a16:creationId xmlns:a16="http://schemas.microsoft.com/office/drawing/2014/main" id="{AD2992DC-BFB7-4BF2-B63D-8B4254E90E89}"/>
              </a:ext>
            </a:extLst>
          </p:cNvPr>
          <p:cNvSpPr>
            <a:spLocks noGrp="1"/>
          </p:cNvSpPr>
          <p:nvPr>
            <p:ph type="sldNum" sz="quarter" idx="12"/>
          </p:nvPr>
        </p:nvSpPr>
        <p:spPr/>
        <p:txBody>
          <a:bodyPr/>
          <a:lstStyle/>
          <a:p>
            <a:fld id="{81B4523E-0E60-2F49-A1DB-8E66CE3DE81B}" type="slidenum">
              <a:rPr lang="en-GB" smtClean="0"/>
              <a:pPr/>
              <a:t>16</a:t>
            </a:fld>
            <a:endParaRPr lang="en-GB"/>
          </a:p>
        </p:txBody>
      </p:sp>
      <p:pic>
        <p:nvPicPr>
          <p:cNvPr id="5" name="Picture 3" descr="C:\Users\ruber\Documents\Work\20190408 ARIES\IMG_20190408_110724.jpg">
            <a:extLst>
              <a:ext uri="{FF2B5EF4-FFF2-40B4-BE49-F238E27FC236}">
                <a16:creationId xmlns:a16="http://schemas.microsoft.com/office/drawing/2014/main" id="{7D9D3DD9-E55D-4914-9462-B54D69067AF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52048" y="1552164"/>
            <a:ext cx="2976331" cy="2232248"/>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a:extLst>
              <a:ext uri="{FF2B5EF4-FFF2-40B4-BE49-F238E27FC236}">
                <a16:creationId xmlns:a16="http://schemas.microsoft.com/office/drawing/2014/main" id="{59B4CD32-25CE-D447-AA2B-DB29219C8283}"/>
              </a:ext>
            </a:extLst>
          </p:cNvPr>
          <p:cNvSpPr>
            <a:spLocks noGrp="1"/>
          </p:cNvSpPr>
          <p:nvPr>
            <p:ph type="ftr" sz="quarter" idx="11"/>
          </p:nvPr>
        </p:nvSpPr>
        <p:spPr/>
        <p:txBody>
          <a:bodyPr/>
          <a:lstStyle/>
          <a:p>
            <a:r>
              <a:rPr lang="en-GB"/>
              <a:t>Marta Bajko for Annual Meeting 2022 Geneva</a:t>
            </a:r>
          </a:p>
        </p:txBody>
      </p:sp>
      <p:sp>
        <p:nvSpPr>
          <p:cNvPr id="13" name="Content Placeholder 4">
            <a:extLst>
              <a:ext uri="{FF2B5EF4-FFF2-40B4-BE49-F238E27FC236}">
                <a16:creationId xmlns:a16="http://schemas.microsoft.com/office/drawing/2014/main" id="{9E58B6D5-51CE-0241-8364-A22353432B76}"/>
              </a:ext>
            </a:extLst>
          </p:cNvPr>
          <p:cNvSpPr>
            <a:spLocks noGrp="1"/>
          </p:cNvSpPr>
          <p:nvPr>
            <p:ph idx="1"/>
          </p:nvPr>
        </p:nvSpPr>
        <p:spPr>
          <a:xfrm>
            <a:off x="1472863" y="5751175"/>
            <a:ext cx="4288178" cy="1392663"/>
          </a:xfrm>
        </p:spPr>
        <p:txBody>
          <a:bodyPr>
            <a:normAutofit/>
          </a:bodyPr>
          <a:lstStyle/>
          <a:p>
            <a:pPr marL="0" indent="0" algn="ctr">
              <a:buNone/>
            </a:pPr>
            <a:r>
              <a:rPr lang="en-US" sz="1800" b="1" dirty="0">
                <a:latin typeface="Times New Roman" panose="02020603050405020304" pitchFamily="18" charset="0"/>
                <a:cs typeface="Times New Roman" panose="02020603050405020304" pitchFamily="18" charset="0"/>
              </a:rPr>
              <a:t>Gersemi is a facility to test superconducting magnets at 4.3 K and 1.9 K</a:t>
            </a:r>
            <a:endParaRPr lang="LID4096" sz="1800" b="1"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2679DFD3-53F0-1B49-BB38-7499E6C1F26E}"/>
              </a:ext>
            </a:extLst>
          </p:cNvPr>
          <p:cNvSpPr txBox="1"/>
          <p:nvPr/>
        </p:nvSpPr>
        <p:spPr>
          <a:xfrm>
            <a:off x="85541" y="4822290"/>
            <a:ext cx="2923410" cy="715581"/>
          </a:xfrm>
          <a:prstGeom prst="rect">
            <a:avLst/>
          </a:prstGeom>
          <a:noFill/>
        </p:spPr>
        <p:txBody>
          <a:bodyPr wrap="square">
            <a:spAutoFit/>
          </a:bodyPr>
          <a:lstStyle/>
          <a:p>
            <a:r>
              <a:rPr lang="en-US" sz="1350" dirty="0">
                <a:latin typeface="+mj-lt"/>
              </a:rPr>
              <a:t>Test of SC magnets (&lt;350kJ)</a:t>
            </a:r>
          </a:p>
          <a:p>
            <a:pPr marL="142875" indent="-257175">
              <a:buFont typeface="Arial" panose="020B0604020202020204" pitchFamily="34" charset="0"/>
              <a:buChar char="•"/>
            </a:pPr>
            <a:r>
              <a:rPr lang="en-US" sz="1350" dirty="0">
                <a:latin typeface="+mj-lt"/>
              </a:rPr>
              <a:t>3.2m x ø1.1m total volume</a:t>
            </a:r>
          </a:p>
          <a:p>
            <a:pPr marL="142875" indent="-257175">
              <a:buFont typeface="Arial" panose="020B0604020202020204" pitchFamily="34" charset="0"/>
              <a:buChar char="•"/>
            </a:pPr>
            <a:r>
              <a:rPr lang="en-US" sz="1350" dirty="0">
                <a:latin typeface="+mj-lt"/>
              </a:rPr>
              <a:t>2.65m x ø1.1m below lambda plate</a:t>
            </a:r>
          </a:p>
        </p:txBody>
      </p:sp>
      <p:pic>
        <p:nvPicPr>
          <p:cNvPr id="15" name="Picture 14">
            <a:extLst>
              <a:ext uri="{FF2B5EF4-FFF2-40B4-BE49-F238E27FC236}">
                <a16:creationId xmlns:a16="http://schemas.microsoft.com/office/drawing/2014/main" id="{B693D46B-9F11-0140-B66D-8CCA1E1F4966}"/>
              </a:ext>
            </a:extLst>
          </p:cNvPr>
          <p:cNvPicPr>
            <a:picLocks noChangeAspect="1"/>
          </p:cNvPicPr>
          <p:nvPr/>
        </p:nvPicPr>
        <p:blipFill>
          <a:blip r:embed="rId3"/>
          <a:stretch>
            <a:fillRect/>
          </a:stretch>
        </p:blipFill>
        <p:spPr>
          <a:xfrm>
            <a:off x="3017257" y="1151478"/>
            <a:ext cx="5318607" cy="2979948"/>
          </a:xfrm>
          <a:prstGeom prst="rect">
            <a:avLst/>
          </a:prstGeom>
        </p:spPr>
      </p:pic>
      <p:sp>
        <p:nvSpPr>
          <p:cNvPr id="16" name="TextBox 15">
            <a:extLst>
              <a:ext uri="{FF2B5EF4-FFF2-40B4-BE49-F238E27FC236}">
                <a16:creationId xmlns:a16="http://schemas.microsoft.com/office/drawing/2014/main" id="{A5F38D4D-EBAC-234F-B60E-AE045644AAA8}"/>
              </a:ext>
            </a:extLst>
          </p:cNvPr>
          <p:cNvSpPr txBox="1"/>
          <p:nvPr/>
        </p:nvSpPr>
        <p:spPr>
          <a:xfrm>
            <a:off x="3008951" y="4289431"/>
            <a:ext cx="2169427" cy="507831"/>
          </a:xfrm>
          <a:prstGeom prst="rect">
            <a:avLst/>
          </a:prstGeom>
          <a:noFill/>
        </p:spPr>
        <p:txBody>
          <a:bodyPr wrap="square">
            <a:spAutoFit/>
          </a:bodyPr>
          <a:lstStyle/>
          <a:p>
            <a:r>
              <a:rPr lang="en-US" sz="1350" dirty="0">
                <a:latin typeface="+mj-lt"/>
              </a:rPr>
              <a:t>2x 2 kA power supplies</a:t>
            </a:r>
          </a:p>
          <a:p>
            <a:r>
              <a:rPr lang="en-US" sz="1350" dirty="0">
                <a:latin typeface="+mj-lt"/>
              </a:rPr>
              <a:t>2x energy extraction</a:t>
            </a:r>
          </a:p>
        </p:txBody>
      </p:sp>
      <p:sp>
        <p:nvSpPr>
          <p:cNvPr id="17" name="Rectangle 16">
            <a:extLst>
              <a:ext uri="{FF2B5EF4-FFF2-40B4-BE49-F238E27FC236}">
                <a16:creationId xmlns:a16="http://schemas.microsoft.com/office/drawing/2014/main" id="{57E3D308-EE4C-CF48-87CA-08E298A2738F}"/>
              </a:ext>
            </a:extLst>
          </p:cNvPr>
          <p:cNvSpPr/>
          <p:nvPr/>
        </p:nvSpPr>
        <p:spPr>
          <a:xfrm>
            <a:off x="4829865" y="4799207"/>
            <a:ext cx="3288535" cy="738664"/>
          </a:xfrm>
          <a:prstGeom prst="rect">
            <a:avLst/>
          </a:prstGeom>
        </p:spPr>
        <p:txBody>
          <a:bodyPr wrap="square">
            <a:spAutoFit/>
          </a:bodyPr>
          <a:lstStyle/>
          <a:p>
            <a:r>
              <a:rPr lang="en-US" sz="1400" dirty="0"/>
              <a:t>48 HF acquisition channels</a:t>
            </a:r>
          </a:p>
          <a:p>
            <a:r>
              <a:rPr lang="en-US" sz="1400" dirty="0"/>
              <a:t>72 LF acquisition channels</a:t>
            </a:r>
          </a:p>
          <a:p>
            <a:r>
              <a:rPr lang="en-US" sz="1400" dirty="0"/>
              <a:t>1 </a:t>
            </a:r>
            <a:r>
              <a:rPr lang="en-US" sz="1400" dirty="0" err="1"/>
              <a:t>uQDS</a:t>
            </a:r>
            <a:r>
              <a:rPr lang="en-US" sz="1400" dirty="0"/>
              <a:t> (to detect symmetric quenches)</a:t>
            </a:r>
          </a:p>
        </p:txBody>
      </p:sp>
      <p:sp>
        <p:nvSpPr>
          <p:cNvPr id="18" name="Rectangle 17">
            <a:extLst>
              <a:ext uri="{FF2B5EF4-FFF2-40B4-BE49-F238E27FC236}">
                <a16:creationId xmlns:a16="http://schemas.microsoft.com/office/drawing/2014/main" id="{3B147175-7124-554A-AAE2-15F0DB3380D0}"/>
              </a:ext>
            </a:extLst>
          </p:cNvPr>
          <p:cNvSpPr/>
          <p:nvPr/>
        </p:nvSpPr>
        <p:spPr>
          <a:xfrm>
            <a:off x="6865232" y="4156454"/>
            <a:ext cx="2506336" cy="646331"/>
          </a:xfrm>
          <a:prstGeom prst="rect">
            <a:avLst/>
          </a:prstGeom>
        </p:spPr>
        <p:txBody>
          <a:bodyPr wrap="square">
            <a:spAutoFit/>
          </a:bodyPr>
          <a:lstStyle/>
          <a:p>
            <a:r>
              <a:rPr lang="en-US" sz="1200" dirty="0"/>
              <a:t>Polarity reversing switch</a:t>
            </a:r>
          </a:p>
          <a:p>
            <a:endParaRPr lang="en-US" sz="1200" dirty="0"/>
          </a:p>
          <a:p>
            <a:r>
              <a:rPr lang="en-US" sz="1200" dirty="0"/>
              <a:t>Safety PLC and control system</a:t>
            </a:r>
          </a:p>
        </p:txBody>
      </p:sp>
    </p:spTree>
    <p:extLst>
      <p:ext uri="{BB962C8B-B14F-4D97-AF65-F5344CB8AC3E}">
        <p14:creationId xmlns:p14="http://schemas.microsoft.com/office/powerpoint/2010/main" val="103247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8A5E8-F996-45C6-91C8-838432789F0F}"/>
              </a:ext>
            </a:extLst>
          </p:cNvPr>
          <p:cNvSpPr>
            <a:spLocks noGrp="1"/>
          </p:cNvSpPr>
          <p:nvPr>
            <p:ph type="title"/>
          </p:nvPr>
        </p:nvSpPr>
        <p:spPr/>
        <p:txBody>
          <a:bodyPr/>
          <a:lstStyle/>
          <a:p>
            <a:r>
              <a:rPr lang="en-US" dirty="0"/>
              <a:t>Recent Improvements@ GERSEMI</a:t>
            </a:r>
            <a:endParaRPr lang="LID4096" dirty="0"/>
          </a:p>
        </p:txBody>
      </p:sp>
      <p:sp>
        <p:nvSpPr>
          <p:cNvPr id="3" name="Content Placeholder 2">
            <a:extLst>
              <a:ext uri="{FF2B5EF4-FFF2-40B4-BE49-F238E27FC236}">
                <a16:creationId xmlns:a16="http://schemas.microsoft.com/office/drawing/2014/main" id="{2D6B2D5D-D0C5-4B1E-905F-39D925A5F638}"/>
              </a:ext>
            </a:extLst>
          </p:cNvPr>
          <p:cNvSpPr>
            <a:spLocks noGrp="1"/>
          </p:cNvSpPr>
          <p:nvPr>
            <p:ph idx="1"/>
          </p:nvPr>
        </p:nvSpPr>
        <p:spPr>
          <a:xfrm>
            <a:off x="875474" y="957896"/>
            <a:ext cx="3151287" cy="567596"/>
          </a:xfrm>
        </p:spPr>
        <p:txBody>
          <a:bodyPr>
            <a:normAutofit/>
          </a:bodyPr>
          <a:lstStyle/>
          <a:p>
            <a:pPr marL="0" indent="0">
              <a:buNone/>
            </a:pPr>
            <a:r>
              <a:rPr lang="en-US" sz="1400" dirty="0"/>
              <a:t>Fully instrumented insert with new copper clamps for the magnet’s leads</a:t>
            </a:r>
            <a:endParaRPr lang="LID4096" sz="1400" dirty="0"/>
          </a:p>
        </p:txBody>
      </p:sp>
      <p:pic>
        <p:nvPicPr>
          <p:cNvPr id="5" name="Picture 4" descr="A picture containing indoor, table, dining, dining table&#10;&#10;Description automatically generated">
            <a:extLst>
              <a:ext uri="{FF2B5EF4-FFF2-40B4-BE49-F238E27FC236}">
                <a16:creationId xmlns:a16="http://schemas.microsoft.com/office/drawing/2014/main" id="{9F5F7865-28D6-40FA-9DB6-45F8EAA364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5549" y="1474188"/>
            <a:ext cx="2051569" cy="2171243"/>
          </a:xfrm>
          <a:prstGeom prst="rect">
            <a:avLst/>
          </a:prstGeom>
        </p:spPr>
      </p:pic>
      <p:sp>
        <p:nvSpPr>
          <p:cNvPr id="7" name="TextBox 6">
            <a:extLst>
              <a:ext uri="{FF2B5EF4-FFF2-40B4-BE49-F238E27FC236}">
                <a16:creationId xmlns:a16="http://schemas.microsoft.com/office/drawing/2014/main" id="{90101647-1312-498E-8FB0-DEF87A34D8B1}"/>
              </a:ext>
            </a:extLst>
          </p:cNvPr>
          <p:cNvSpPr txBox="1"/>
          <p:nvPr/>
        </p:nvSpPr>
        <p:spPr>
          <a:xfrm>
            <a:off x="6142734" y="3646142"/>
            <a:ext cx="2694618" cy="507831"/>
          </a:xfrm>
          <a:prstGeom prst="rect">
            <a:avLst/>
          </a:prstGeom>
          <a:noFill/>
        </p:spPr>
        <p:txBody>
          <a:bodyPr wrap="square">
            <a:spAutoFit/>
          </a:bodyPr>
          <a:lstStyle/>
          <a:p>
            <a:r>
              <a:rPr lang="en-US" sz="1350" dirty="0">
                <a:latin typeface="+mj-lt"/>
              </a:rPr>
              <a:t>Platform to rotate magnets – tested up to 5 t</a:t>
            </a:r>
          </a:p>
        </p:txBody>
      </p:sp>
      <p:sp>
        <p:nvSpPr>
          <p:cNvPr id="8" name="Content Placeholder 2">
            <a:extLst>
              <a:ext uri="{FF2B5EF4-FFF2-40B4-BE49-F238E27FC236}">
                <a16:creationId xmlns:a16="http://schemas.microsoft.com/office/drawing/2014/main" id="{9883B8A7-88AE-434E-9196-1D6843CCFEA3}"/>
              </a:ext>
            </a:extLst>
          </p:cNvPr>
          <p:cNvSpPr txBox="1">
            <a:spLocks/>
          </p:cNvSpPr>
          <p:nvPr/>
        </p:nvSpPr>
        <p:spPr>
          <a:xfrm>
            <a:off x="6096000" y="1058128"/>
            <a:ext cx="3097295"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Rotating sleigh</a:t>
            </a:r>
            <a:endParaRPr lang="LID4096" sz="1400" dirty="0"/>
          </a:p>
        </p:txBody>
      </p:sp>
      <p:sp>
        <p:nvSpPr>
          <p:cNvPr id="9" name="TextBox 8">
            <a:extLst>
              <a:ext uri="{FF2B5EF4-FFF2-40B4-BE49-F238E27FC236}">
                <a16:creationId xmlns:a16="http://schemas.microsoft.com/office/drawing/2014/main" id="{5E942FA8-F677-40FB-9B3E-DFD09E1ABB60}"/>
              </a:ext>
            </a:extLst>
          </p:cNvPr>
          <p:cNvSpPr txBox="1"/>
          <p:nvPr/>
        </p:nvSpPr>
        <p:spPr>
          <a:xfrm>
            <a:off x="173206" y="3756092"/>
            <a:ext cx="2247441" cy="1131079"/>
          </a:xfrm>
          <a:prstGeom prst="rect">
            <a:avLst/>
          </a:prstGeom>
          <a:noFill/>
        </p:spPr>
        <p:txBody>
          <a:bodyPr wrap="square">
            <a:spAutoFit/>
          </a:bodyPr>
          <a:lstStyle/>
          <a:p>
            <a:pPr algn="just"/>
            <a:r>
              <a:rPr lang="en-US" sz="1350" dirty="0">
                <a:latin typeface="+mj-lt"/>
              </a:rPr>
              <a:t>Copper clamps below the lambda plate to attach the magnet’s leads to the insert’s leads (above the lambda plate)</a:t>
            </a:r>
          </a:p>
        </p:txBody>
      </p:sp>
      <p:pic>
        <p:nvPicPr>
          <p:cNvPr id="11" name="Picture 10">
            <a:extLst>
              <a:ext uri="{FF2B5EF4-FFF2-40B4-BE49-F238E27FC236}">
                <a16:creationId xmlns:a16="http://schemas.microsoft.com/office/drawing/2014/main" id="{78A6F69C-9D64-4A53-A2F1-10939FEBC1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545" y="1474188"/>
            <a:ext cx="1689889" cy="2205040"/>
          </a:xfrm>
          <a:prstGeom prst="rect">
            <a:avLst/>
          </a:prstGeom>
        </p:spPr>
      </p:pic>
      <p:pic>
        <p:nvPicPr>
          <p:cNvPr id="13" name="Picture 12" descr="A picture containing miller&#10;&#10;Description automatically generated">
            <a:extLst>
              <a:ext uri="{FF2B5EF4-FFF2-40B4-BE49-F238E27FC236}">
                <a16:creationId xmlns:a16="http://schemas.microsoft.com/office/drawing/2014/main" id="{56B60E54-9C76-4008-9741-7D41174E5D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1035" y="1440391"/>
            <a:ext cx="843515" cy="2205040"/>
          </a:xfrm>
          <a:prstGeom prst="rect">
            <a:avLst/>
          </a:prstGeom>
        </p:spPr>
      </p:pic>
      <p:sp>
        <p:nvSpPr>
          <p:cNvPr id="14" name="Footer Placeholder 13">
            <a:extLst>
              <a:ext uri="{FF2B5EF4-FFF2-40B4-BE49-F238E27FC236}">
                <a16:creationId xmlns:a16="http://schemas.microsoft.com/office/drawing/2014/main" id="{2A5ED97D-064D-4B57-B740-EE234FBDA20C}"/>
              </a:ext>
            </a:extLst>
          </p:cNvPr>
          <p:cNvSpPr>
            <a:spLocks noGrp="1"/>
          </p:cNvSpPr>
          <p:nvPr>
            <p:ph type="ftr" sz="quarter" idx="11"/>
          </p:nvPr>
        </p:nvSpPr>
        <p:spPr/>
        <p:txBody>
          <a:bodyPr/>
          <a:lstStyle/>
          <a:p>
            <a:r>
              <a:rPr lang="en-US"/>
              <a:t>Marta Bajko for Annual Meeting 2022 Geneva</a:t>
            </a:r>
            <a:endParaRPr lang="LID4096"/>
          </a:p>
        </p:txBody>
      </p:sp>
      <p:pic>
        <p:nvPicPr>
          <p:cNvPr id="12" name="Picture 11" descr="Chart, line chart&#10;&#10;Description automatically generated">
            <a:extLst>
              <a:ext uri="{FF2B5EF4-FFF2-40B4-BE49-F238E27FC236}">
                <a16:creationId xmlns:a16="http://schemas.microsoft.com/office/drawing/2014/main" id="{7D44BA97-B8F9-6348-AADD-375D5B635F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40253" y="4321632"/>
            <a:ext cx="4050000" cy="1886322"/>
          </a:xfrm>
          <a:prstGeom prst="rect">
            <a:avLst/>
          </a:prstGeom>
        </p:spPr>
      </p:pic>
      <p:sp>
        <p:nvSpPr>
          <p:cNvPr id="15" name="TextBox 14">
            <a:extLst>
              <a:ext uri="{FF2B5EF4-FFF2-40B4-BE49-F238E27FC236}">
                <a16:creationId xmlns:a16="http://schemas.microsoft.com/office/drawing/2014/main" id="{BA6ED7F2-21C2-B944-A8F7-2AAB88DB6079}"/>
              </a:ext>
            </a:extLst>
          </p:cNvPr>
          <p:cNvSpPr txBox="1"/>
          <p:nvPr/>
        </p:nvSpPr>
        <p:spPr>
          <a:xfrm>
            <a:off x="3240253" y="3877925"/>
            <a:ext cx="3870931" cy="507831"/>
          </a:xfrm>
          <a:prstGeom prst="rect">
            <a:avLst/>
          </a:prstGeom>
          <a:noFill/>
        </p:spPr>
        <p:txBody>
          <a:bodyPr wrap="none" rtlCol="0">
            <a:spAutoFit/>
          </a:bodyPr>
          <a:lstStyle/>
          <a:p>
            <a:r>
              <a:rPr lang="en-US" sz="1350" dirty="0"/>
              <a:t>Controlled cooldown of long magnet </a:t>
            </a:r>
          </a:p>
          <a:p>
            <a:r>
              <a:rPr lang="en-US" sz="1350" dirty="0"/>
              <a:t>from 300K to 4.3K ( in 10 days of 2.2 m long magnet)</a:t>
            </a:r>
            <a:endParaRPr lang="LID4096" sz="1350" dirty="0"/>
          </a:p>
        </p:txBody>
      </p:sp>
      <p:sp>
        <p:nvSpPr>
          <p:cNvPr id="4" name="Slide Number Placeholder 3">
            <a:extLst>
              <a:ext uri="{FF2B5EF4-FFF2-40B4-BE49-F238E27FC236}">
                <a16:creationId xmlns:a16="http://schemas.microsoft.com/office/drawing/2014/main" id="{8B238792-D962-3F4D-8D7C-28AEFF2D0064}"/>
              </a:ext>
            </a:extLst>
          </p:cNvPr>
          <p:cNvSpPr>
            <a:spLocks noGrp="1"/>
          </p:cNvSpPr>
          <p:nvPr>
            <p:ph type="sldNum" sz="quarter" idx="12"/>
          </p:nvPr>
        </p:nvSpPr>
        <p:spPr/>
        <p:txBody>
          <a:bodyPr/>
          <a:lstStyle/>
          <a:p>
            <a:fld id="{81B4523E-0E60-2F49-A1DB-8E66CE3DE81B}" type="slidenum">
              <a:rPr lang="en-GB" smtClean="0"/>
              <a:pPr/>
              <a:t>17</a:t>
            </a:fld>
            <a:endParaRPr lang="en-GB"/>
          </a:p>
        </p:txBody>
      </p:sp>
    </p:spTree>
    <p:extLst>
      <p:ext uri="{BB962C8B-B14F-4D97-AF65-F5344CB8AC3E}">
        <p14:creationId xmlns:p14="http://schemas.microsoft.com/office/powerpoint/2010/main" val="2813880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3D445-B843-4641-86F3-BFC7E180BFB0}"/>
              </a:ext>
            </a:extLst>
          </p:cNvPr>
          <p:cNvSpPr>
            <a:spLocks noGrp="1"/>
          </p:cNvSpPr>
          <p:nvPr>
            <p:ph type="title"/>
          </p:nvPr>
        </p:nvSpPr>
        <p:spPr/>
        <p:txBody>
          <a:bodyPr/>
          <a:lstStyle/>
          <a:p>
            <a:r>
              <a:rPr lang="en-US" dirty="0"/>
              <a:t>Future tests and improvements @ GERSEMI</a:t>
            </a:r>
            <a:endParaRPr lang="LID4096" dirty="0"/>
          </a:p>
        </p:txBody>
      </p:sp>
      <p:sp>
        <p:nvSpPr>
          <p:cNvPr id="3" name="Content Placeholder 2">
            <a:extLst>
              <a:ext uri="{FF2B5EF4-FFF2-40B4-BE49-F238E27FC236}">
                <a16:creationId xmlns:a16="http://schemas.microsoft.com/office/drawing/2014/main" id="{59655EB8-1E8F-4776-B0E4-81B93B6C0F3E}"/>
              </a:ext>
            </a:extLst>
          </p:cNvPr>
          <p:cNvSpPr>
            <a:spLocks noGrp="1"/>
          </p:cNvSpPr>
          <p:nvPr>
            <p:ph idx="1"/>
          </p:nvPr>
        </p:nvSpPr>
        <p:spPr/>
        <p:txBody>
          <a:bodyPr/>
          <a:lstStyle/>
          <a:p>
            <a:r>
              <a:rPr lang="en-US" dirty="0"/>
              <a:t>Improve the HV breakdowns on the insert, which is currently limited by some connectors on the top flange</a:t>
            </a:r>
          </a:p>
          <a:p>
            <a:endParaRPr lang="en-US" dirty="0"/>
          </a:p>
          <a:p>
            <a:r>
              <a:rPr lang="en-US" dirty="0"/>
              <a:t>Test the </a:t>
            </a:r>
            <a:r>
              <a:rPr lang="en-US" dirty="0" err="1"/>
              <a:t>SuShi</a:t>
            </a:r>
            <a:r>
              <a:rPr lang="en-US" dirty="0"/>
              <a:t> CCT magnet at 450 A and 4.3 K</a:t>
            </a:r>
            <a:endParaRPr lang="LID4096" dirty="0"/>
          </a:p>
        </p:txBody>
      </p:sp>
      <p:sp>
        <p:nvSpPr>
          <p:cNvPr id="4" name="TextBox 3">
            <a:extLst>
              <a:ext uri="{FF2B5EF4-FFF2-40B4-BE49-F238E27FC236}">
                <a16:creationId xmlns:a16="http://schemas.microsoft.com/office/drawing/2014/main" id="{48D44F55-DFA2-4761-BE6B-F91F84A565ED}"/>
              </a:ext>
            </a:extLst>
          </p:cNvPr>
          <p:cNvSpPr txBox="1"/>
          <p:nvPr/>
        </p:nvSpPr>
        <p:spPr>
          <a:xfrm>
            <a:off x="1243286" y="3253583"/>
            <a:ext cx="7202053" cy="1200329"/>
          </a:xfrm>
          <a:prstGeom prst="rect">
            <a:avLst/>
          </a:prstGeom>
          <a:noFill/>
        </p:spPr>
        <p:txBody>
          <a:bodyPr wrap="square">
            <a:spAutoFit/>
          </a:bodyPr>
          <a:lstStyle/>
          <a:p>
            <a:r>
              <a:rPr lang="en-US" dirty="0">
                <a:latin typeface="+mj-lt"/>
              </a:rPr>
              <a:t>This test will consist of the first powering of the CCT (canted cosine theta) </a:t>
            </a:r>
            <a:r>
              <a:rPr lang="en-US" dirty="0" err="1">
                <a:latin typeface="+mj-lt"/>
              </a:rPr>
              <a:t>SuShi</a:t>
            </a:r>
            <a:r>
              <a:rPr lang="en-US" dirty="0">
                <a:latin typeface="+mj-lt"/>
              </a:rPr>
              <a:t> (Superconducting Shield) magnet. This magnet uses a CCT like magnet with a superconducting shield installed in its aperture to create a field-free channel</a:t>
            </a:r>
          </a:p>
        </p:txBody>
      </p:sp>
      <p:sp>
        <p:nvSpPr>
          <p:cNvPr id="5" name="Footer Placeholder 4">
            <a:extLst>
              <a:ext uri="{FF2B5EF4-FFF2-40B4-BE49-F238E27FC236}">
                <a16:creationId xmlns:a16="http://schemas.microsoft.com/office/drawing/2014/main" id="{21916B92-68E7-4A4A-B330-5437FC3A6B70}"/>
              </a:ext>
            </a:extLst>
          </p:cNvPr>
          <p:cNvSpPr>
            <a:spLocks noGrp="1"/>
          </p:cNvSpPr>
          <p:nvPr>
            <p:ph type="ftr" sz="quarter" idx="11"/>
          </p:nvPr>
        </p:nvSpPr>
        <p:spPr/>
        <p:txBody>
          <a:bodyPr/>
          <a:lstStyle/>
          <a:p>
            <a:r>
              <a:rPr lang="en-US"/>
              <a:t>Marta Bajko for Annual Meeting 2022 Geneva</a:t>
            </a:r>
            <a:endParaRPr lang="LID4096"/>
          </a:p>
        </p:txBody>
      </p:sp>
      <p:sp>
        <p:nvSpPr>
          <p:cNvPr id="6" name="Slide Number Placeholder 5">
            <a:extLst>
              <a:ext uri="{FF2B5EF4-FFF2-40B4-BE49-F238E27FC236}">
                <a16:creationId xmlns:a16="http://schemas.microsoft.com/office/drawing/2014/main" id="{1EF58AC1-8F09-314A-96E8-5189F1DB5FCC}"/>
              </a:ext>
            </a:extLst>
          </p:cNvPr>
          <p:cNvSpPr>
            <a:spLocks noGrp="1"/>
          </p:cNvSpPr>
          <p:nvPr>
            <p:ph type="sldNum" sz="quarter" idx="12"/>
          </p:nvPr>
        </p:nvSpPr>
        <p:spPr/>
        <p:txBody>
          <a:bodyPr/>
          <a:lstStyle/>
          <a:p>
            <a:fld id="{81B4523E-0E60-2F49-A1DB-8E66CE3DE81B}" type="slidenum">
              <a:rPr lang="en-GB" smtClean="0"/>
              <a:pPr/>
              <a:t>18</a:t>
            </a:fld>
            <a:endParaRPr lang="en-GB"/>
          </a:p>
        </p:txBody>
      </p:sp>
    </p:spTree>
    <p:extLst>
      <p:ext uri="{BB962C8B-B14F-4D97-AF65-F5344CB8AC3E}">
        <p14:creationId xmlns:p14="http://schemas.microsoft.com/office/powerpoint/2010/main" val="1078467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DBC0-0F83-B54D-ABE0-5C624AA80582}"/>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D04D0A33-AFD5-B349-8600-F69F36D02394}"/>
              </a:ext>
            </a:extLst>
          </p:cNvPr>
          <p:cNvSpPr>
            <a:spLocks noGrp="1"/>
          </p:cNvSpPr>
          <p:nvPr>
            <p:ph idx="1"/>
          </p:nvPr>
        </p:nvSpPr>
        <p:spPr>
          <a:xfrm>
            <a:off x="304800" y="1249364"/>
            <a:ext cx="8229600" cy="4525963"/>
          </a:xfrm>
        </p:spPr>
        <p:txBody>
          <a:bodyPr>
            <a:normAutofit fontScale="70000" lnSpcReduction="20000"/>
          </a:bodyPr>
          <a:lstStyle/>
          <a:p>
            <a:pPr>
              <a:buFont typeface="Wingdings" pitchFamily="2" charset="2"/>
              <a:buChar char="q"/>
            </a:pPr>
            <a:r>
              <a:rPr lang="en-GB" dirty="0"/>
              <a:t>ARIES TNA within WP9 gave the great opportunity of a high number of users from 9 different countries to the the unique infrastructure as is the </a:t>
            </a:r>
            <a:r>
              <a:rPr lang="en-GB" dirty="0" err="1"/>
              <a:t>MagNet</a:t>
            </a:r>
            <a:r>
              <a:rPr lang="en-GB" dirty="0"/>
              <a:t> to perform important measurements and qualifications of Sc magnets, Sc conductors  or instrumentations of 6 different scientific projects. </a:t>
            </a:r>
          </a:p>
          <a:p>
            <a:pPr>
              <a:buFont typeface="Wingdings" pitchFamily="2" charset="2"/>
              <a:buChar char="q"/>
            </a:pPr>
            <a:r>
              <a:rPr lang="en-GB" dirty="0"/>
              <a:t>In all cases the test infrastructure needed was a key point as their needs were in a specified domain where low temperature, high current and high magnetic fields were crucial.</a:t>
            </a:r>
          </a:p>
          <a:p>
            <a:pPr>
              <a:buFont typeface="Wingdings" pitchFamily="2" charset="2"/>
              <a:buChar char="q"/>
            </a:pPr>
            <a:r>
              <a:rPr lang="en-GB" dirty="0"/>
              <a:t>The </a:t>
            </a:r>
            <a:r>
              <a:rPr lang="en-GB" dirty="0" err="1"/>
              <a:t>Gersemi</a:t>
            </a:r>
            <a:r>
              <a:rPr lang="en-GB" dirty="0"/>
              <a:t> test facility , once set up within a collaboration agreement between CERN and Sweden, could made this new facility known by the community and start their ”new carrier” in this domain complementing its “ big sister” the </a:t>
            </a:r>
            <a:r>
              <a:rPr lang="en-GB" dirty="0" err="1"/>
              <a:t>MagNet</a:t>
            </a:r>
            <a:r>
              <a:rPr lang="en-GB" dirty="0"/>
              <a:t> for the next decades.</a:t>
            </a:r>
          </a:p>
          <a:p>
            <a:pPr>
              <a:buFont typeface="Wingdings" pitchFamily="2" charset="2"/>
              <a:buChar char="q"/>
            </a:pPr>
            <a:r>
              <a:rPr lang="en-GB" dirty="0"/>
              <a:t>As an image of the CERN international collaboration tradition, the ARIES project founded by the EU, could once again bring together the scientific community of a precise domain, sharing infrastructures and services now together with a Swedish University. </a:t>
            </a:r>
          </a:p>
          <a:p>
            <a:pPr>
              <a:buFont typeface="Wingdings" pitchFamily="2" charset="2"/>
              <a:buChar char="q"/>
            </a:pPr>
            <a:r>
              <a:rPr lang="en-GB" dirty="0"/>
              <a:t>I close here this chapter within ARIES TNA WP9 and hope that even without a formal project, the tradition of the TNA will be encored at CERN and in the EU institutions and will continued in a way or other in the next coming years at the service of science.</a:t>
            </a:r>
          </a:p>
        </p:txBody>
      </p:sp>
      <p:sp>
        <p:nvSpPr>
          <p:cNvPr id="4" name="Footer Placeholder 3">
            <a:extLst>
              <a:ext uri="{FF2B5EF4-FFF2-40B4-BE49-F238E27FC236}">
                <a16:creationId xmlns:a16="http://schemas.microsoft.com/office/drawing/2014/main" id="{47BF64D0-797C-DA44-B3ED-FECDD99F8B08}"/>
              </a:ext>
            </a:extLst>
          </p:cNvPr>
          <p:cNvSpPr>
            <a:spLocks noGrp="1"/>
          </p:cNvSpPr>
          <p:nvPr>
            <p:ph type="ftr" sz="quarter" idx="11"/>
          </p:nvPr>
        </p:nvSpPr>
        <p:spPr/>
        <p:txBody>
          <a:bodyPr/>
          <a:lstStyle/>
          <a:p>
            <a:r>
              <a:rPr lang="en-GB"/>
              <a:t>Marta Bajko for Annual Meeting 2022 Geneva</a:t>
            </a:r>
          </a:p>
        </p:txBody>
      </p:sp>
      <p:sp>
        <p:nvSpPr>
          <p:cNvPr id="5" name="Slide Number Placeholder 4">
            <a:extLst>
              <a:ext uri="{FF2B5EF4-FFF2-40B4-BE49-F238E27FC236}">
                <a16:creationId xmlns:a16="http://schemas.microsoft.com/office/drawing/2014/main" id="{CF848420-6A8C-494D-815F-CDD8B945DDAC}"/>
              </a:ext>
            </a:extLst>
          </p:cNvPr>
          <p:cNvSpPr>
            <a:spLocks noGrp="1"/>
          </p:cNvSpPr>
          <p:nvPr>
            <p:ph type="sldNum" sz="quarter" idx="12"/>
          </p:nvPr>
        </p:nvSpPr>
        <p:spPr/>
        <p:txBody>
          <a:bodyPr/>
          <a:lstStyle/>
          <a:p>
            <a:fld id="{81B4523E-0E60-2F49-A1DB-8E66CE3DE81B}" type="slidenum">
              <a:rPr lang="en-GB" smtClean="0"/>
              <a:pPr/>
              <a:t>19</a:t>
            </a:fld>
            <a:endParaRPr lang="en-GB"/>
          </a:p>
        </p:txBody>
      </p:sp>
    </p:spTree>
    <p:extLst>
      <p:ext uri="{BB962C8B-B14F-4D97-AF65-F5344CB8AC3E}">
        <p14:creationId xmlns:p14="http://schemas.microsoft.com/office/powerpoint/2010/main" val="891955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A06A6-9B8F-254B-A20C-47787F858173}"/>
              </a:ext>
            </a:extLst>
          </p:cNvPr>
          <p:cNvSpPr>
            <a:spLocks noGrp="1"/>
          </p:cNvSpPr>
          <p:nvPr>
            <p:ph type="title"/>
          </p:nvPr>
        </p:nvSpPr>
        <p:spPr/>
        <p:txBody>
          <a:bodyPr/>
          <a:lstStyle/>
          <a:p>
            <a:r>
              <a:rPr lang="en-GB" dirty="0"/>
              <a:t>WP9 TNA : tasks 9.1 and 9.2. </a:t>
            </a:r>
          </a:p>
        </p:txBody>
      </p:sp>
      <p:sp>
        <p:nvSpPr>
          <p:cNvPr id="4" name="Footer Placeholder 3">
            <a:extLst>
              <a:ext uri="{FF2B5EF4-FFF2-40B4-BE49-F238E27FC236}">
                <a16:creationId xmlns:a16="http://schemas.microsoft.com/office/drawing/2014/main" id="{7B3BECA7-229D-5B49-A252-20E26B1EA0F3}"/>
              </a:ext>
            </a:extLst>
          </p:cNvPr>
          <p:cNvSpPr>
            <a:spLocks noGrp="1"/>
          </p:cNvSpPr>
          <p:nvPr>
            <p:ph type="ftr" sz="quarter" idx="11"/>
          </p:nvPr>
        </p:nvSpPr>
        <p:spPr/>
        <p:txBody>
          <a:bodyPr/>
          <a:lstStyle/>
          <a:p>
            <a:r>
              <a:rPr lang="en-GB"/>
              <a:t>Marta Bajko for Annual Meeting 2022 Geneva</a:t>
            </a:r>
          </a:p>
        </p:txBody>
      </p:sp>
      <p:sp>
        <p:nvSpPr>
          <p:cNvPr id="5" name="Slide Number Placeholder 4">
            <a:extLst>
              <a:ext uri="{FF2B5EF4-FFF2-40B4-BE49-F238E27FC236}">
                <a16:creationId xmlns:a16="http://schemas.microsoft.com/office/drawing/2014/main" id="{07926556-E566-7A43-A282-8E625C41B2E8}"/>
              </a:ext>
            </a:extLst>
          </p:cNvPr>
          <p:cNvSpPr>
            <a:spLocks noGrp="1"/>
          </p:cNvSpPr>
          <p:nvPr>
            <p:ph type="sldNum" sz="quarter" idx="12"/>
          </p:nvPr>
        </p:nvSpPr>
        <p:spPr/>
        <p:txBody>
          <a:bodyPr/>
          <a:lstStyle/>
          <a:p>
            <a:fld id="{81B4523E-0E60-2F49-A1DB-8E66CE3DE81B}" type="slidenum">
              <a:rPr lang="en-GB" smtClean="0"/>
              <a:pPr/>
              <a:t>2</a:t>
            </a:fld>
            <a:endParaRPr lang="en-GB"/>
          </a:p>
        </p:txBody>
      </p:sp>
      <p:pic>
        <p:nvPicPr>
          <p:cNvPr id="7" name="Picture 6">
            <a:extLst>
              <a:ext uri="{FF2B5EF4-FFF2-40B4-BE49-F238E27FC236}">
                <a16:creationId xmlns:a16="http://schemas.microsoft.com/office/drawing/2014/main" id="{836A3A9D-CAAC-FC45-8338-CBD13DE713B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94597" y="1928593"/>
            <a:ext cx="1769561" cy="2311084"/>
          </a:xfrm>
          <a:prstGeom prst="rect">
            <a:avLst/>
          </a:prstGeom>
        </p:spPr>
      </p:pic>
      <p:pic>
        <p:nvPicPr>
          <p:cNvPr id="8" name="Picture 7">
            <a:extLst>
              <a:ext uri="{FF2B5EF4-FFF2-40B4-BE49-F238E27FC236}">
                <a16:creationId xmlns:a16="http://schemas.microsoft.com/office/drawing/2014/main" id="{C912A9E8-DD94-C648-94F1-250F6EB3BBE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4166" y="1892886"/>
            <a:ext cx="3532034" cy="2311084"/>
          </a:xfrm>
          <a:prstGeom prst="rect">
            <a:avLst/>
          </a:prstGeom>
        </p:spPr>
      </p:pic>
      <p:pic>
        <p:nvPicPr>
          <p:cNvPr id="9" name="Picture 3" descr="C:\Users\ruber\Documents\Work\20190408 ARIES\IMG_20190408_110724.jpg">
            <a:extLst>
              <a:ext uri="{FF2B5EF4-FFF2-40B4-BE49-F238E27FC236}">
                <a16:creationId xmlns:a16="http://schemas.microsoft.com/office/drawing/2014/main" id="{18FB7C15-23BE-B04E-9989-7E237D41B10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6383671" y="2181771"/>
            <a:ext cx="2311084" cy="173331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D386C0AB-6D13-D94A-A027-639838EC973D}"/>
              </a:ext>
            </a:extLst>
          </p:cNvPr>
          <p:cNvSpPr/>
          <p:nvPr/>
        </p:nvSpPr>
        <p:spPr>
          <a:xfrm>
            <a:off x="231354" y="972575"/>
            <a:ext cx="8174516" cy="646331"/>
          </a:xfrm>
          <a:prstGeom prst="rect">
            <a:avLst/>
          </a:prstGeom>
        </p:spPr>
        <p:txBody>
          <a:bodyPr wrap="square">
            <a:spAutoFit/>
          </a:bodyPr>
          <a:lstStyle/>
          <a:p>
            <a:r>
              <a:rPr lang="en-GB" b="1" dirty="0">
                <a:solidFill>
                  <a:srgbClr val="0058A4"/>
                </a:solidFill>
                <a:latin typeface="Times New Roman" panose="02020603050405020304" pitchFamily="18" charset="0"/>
                <a:ea typeface="Times New Roman" panose="02020603050405020304" pitchFamily="18" charset="0"/>
              </a:rPr>
              <a:t>WP9 (Magnet Testing) </a:t>
            </a:r>
            <a:r>
              <a:rPr lang="en-GB" dirty="0">
                <a:latin typeface="Times New Roman" panose="02020603050405020304" pitchFamily="18" charset="0"/>
                <a:ea typeface="Times New Roman" panose="02020603050405020304" pitchFamily="18" charset="0"/>
              </a:rPr>
              <a:t>offered Transnational Access (TA) to the magnet testing Magnets or instrumentation at CERN ( </a:t>
            </a:r>
            <a:r>
              <a:rPr lang="en-GB" dirty="0" err="1">
                <a:latin typeface="Times New Roman" panose="02020603050405020304" pitchFamily="18" charset="0"/>
                <a:ea typeface="Times New Roman" panose="02020603050405020304" pitchFamily="18" charset="0"/>
              </a:rPr>
              <a:t>MagNet</a:t>
            </a:r>
            <a:r>
              <a:rPr lang="en-GB" dirty="0">
                <a:latin typeface="Times New Roman" panose="02020603050405020304" pitchFamily="18" charset="0"/>
                <a:ea typeface="Times New Roman" panose="02020603050405020304" pitchFamily="18" charset="0"/>
              </a:rPr>
              <a:t>) and University of Uppsala (</a:t>
            </a:r>
            <a:r>
              <a:rPr lang="en-GB" dirty="0" err="1">
                <a:latin typeface="Times New Roman" panose="02020603050405020304" pitchFamily="18" charset="0"/>
                <a:ea typeface="Times New Roman" panose="02020603050405020304" pitchFamily="18" charset="0"/>
              </a:rPr>
              <a:t>Gersemi</a:t>
            </a:r>
            <a:r>
              <a:rPr lang="en-GB" dirty="0">
                <a:latin typeface="Times New Roman" panose="02020603050405020304" pitchFamily="18" charset="0"/>
                <a:ea typeface="Times New Roman" panose="02020603050405020304" pitchFamily="18" charset="0"/>
              </a:rPr>
              <a:t>).</a:t>
            </a:r>
            <a:r>
              <a:rPr lang="en-US" dirty="0"/>
              <a:t> </a:t>
            </a:r>
            <a:endParaRPr lang="en-GB" dirty="0"/>
          </a:p>
        </p:txBody>
      </p:sp>
      <p:sp>
        <p:nvSpPr>
          <p:cNvPr id="11" name="Left Brace 10">
            <a:extLst>
              <a:ext uri="{FF2B5EF4-FFF2-40B4-BE49-F238E27FC236}">
                <a16:creationId xmlns:a16="http://schemas.microsoft.com/office/drawing/2014/main" id="{E13EB0E9-3533-F74D-BE9D-2F0FA79016A2}"/>
              </a:ext>
            </a:extLst>
          </p:cNvPr>
          <p:cNvSpPr/>
          <p:nvPr/>
        </p:nvSpPr>
        <p:spPr>
          <a:xfrm rot="5400000">
            <a:off x="3957818" y="1320731"/>
            <a:ext cx="328670" cy="95846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Left Brace 11">
            <a:extLst>
              <a:ext uri="{FF2B5EF4-FFF2-40B4-BE49-F238E27FC236}">
                <a16:creationId xmlns:a16="http://schemas.microsoft.com/office/drawing/2014/main" id="{AB8FCCD7-2E20-114A-9890-A54A96917760}"/>
              </a:ext>
            </a:extLst>
          </p:cNvPr>
          <p:cNvSpPr/>
          <p:nvPr/>
        </p:nvSpPr>
        <p:spPr>
          <a:xfrm rot="5400000">
            <a:off x="7489852" y="1324944"/>
            <a:ext cx="328670" cy="95846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Rectangle 12">
            <a:extLst>
              <a:ext uri="{FF2B5EF4-FFF2-40B4-BE49-F238E27FC236}">
                <a16:creationId xmlns:a16="http://schemas.microsoft.com/office/drawing/2014/main" id="{FB170662-505E-7A47-BEB5-A32E734EC5BD}"/>
              </a:ext>
            </a:extLst>
          </p:cNvPr>
          <p:cNvSpPr/>
          <p:nvPr/>
        </p:nvSpPr>
        <p:spPr>
          <a:xfrm>
            <a:off x="354167" y="4424905"/>
            <a:ext cx="5809992" cy="1754326"/>
          </a:xfrm>
          <a:prstGeom prst="rect">
            <a:avLst/>
          </a:prstGeom>
        </p:spPr>
        <p:txBody>
          <a:bodyPr wrap="square">
            <a:spAutoFit/>
          </a:bodyPr>
          <a:lstStyle/>
          <a:p>
            <a:pPr algn="just">
              <a:spcBef>
                <a:spcPts val="200"/>
              </a:spcBef>
              <a:spcAft>
                <a:spcPts val="200"/>
              </a:spcAft>
            </a:pPr>
            <a:r>
              <a:rPr lang="en-GB" dirty="0">
                <a:latin typeface="Times New Roman" panose="02020603050405020304" pitchFamily="18" charset="0"/>
                <a:ea typeface="Times New Roman" panose="02020603050405020304" pitchFamily="18" charset="0"/>
              </a:rPr>
              <a:t>The activity of the </a:t>
            </a:r>
            <a:r>
              <a:rPr lang="en-GB" dirty="0" err="1">
                <a:latin typeface="Times New Roman" panose="02020603050405020304" pitchFamily="18" charset="0"/>
                <a:ea typeface="Times New Roman" panose="02020603050405020304" pitchFamily="18" charset="0"/>
              </a:rPr>
              <a:t>MagNet</a:t>
            </a:r>
            <a:r>
              <a:rPr lang="en-GB" dirty="0">
                <a:latin typeface="Times New Roman" panose="02020603050405020304" pitchFamily="18" charset="0"/>
                <a:ea typeface="Times New Roman" panose="02020603050405020304" pitchFamily="18" charset="0"/>
              </a:rPr>
              <a:t> Transnational access has been set up within a Superconducting(Sc) Magnet Test Facility at CERN. This test facility composed by a high number of vertical cryostats and feed boxes, is essentially dedicated to the CERN projects and within those activities is allowing to perform Sc magnet test and qualifications.</a:t>
            </a:r>
            <a:endParaRPr lang="en-US" dirty="0">
              <a:latin typeface="Times New Roman" panose="02020603050405020304" pitchFamily="18" charset="0"/>
              <a:ea typeface="Times New Roman" panose="02020603050405020304" pitchFamily="18" charset="0"/>
            </a:endParaRPr>
          </a:p>
        </p:txBody>
      </p:sp>
      <p:sp>
        <p:nvSpPr>
          <p:cNvPr id="14" name="Rectangle 13">
            <a:extLst>
              <a:ext uri="{FF2B5EF4-FFF2-40B4-BE49-F238E27FC236}">
                <a16:creationId xmlns:a16="http://schemas.microsoft.com/office/drawing/2014/main" id="{3FE17765-902A-8E40-B03D-BAF2EFE2D427}"/>
              </a:ext>
            </a:extLst>
          </p:cNvPr>
          <p:cNvSpPr/>
          <p:nvPr/>
        </p:nvSpPr>
        <p:spPr>
          <a:xfrm>
            <a:off x="6485590" y="4424905"/>
            <a:ext cx="2337194" cy="1754326"/>
          </a:xfrm>
          <a:prstGeom prst="rect">
            <a:avLst/>
          </a:prstGeom>
        </p:spPr>
        <p:txBody>
          <a:bodyPr wrap="square">
            <a:spAutoFit/>
          </a:bodyPr>
          <a:lstStyle/>
          <a:p>
            <a:pPr algn="just"/>
            <a:r>
              <a:rPr lang="en-GB" dirty="0"/>
              <a:t>The FREIA Laboratory host the "</a:t>
            </a:r>
            <a:r>
              <a:rPr lang="en-GB" dirty="0" err="1"/>
              <a:t>Gersemi</a:t>
            </a:r>
            <a:r>
              <a:rPr lang="en-GB" dirty="0"/>
              <a:t>" vertical cryostat test facility allowing to test Sc magnets and radio frequency cavities.</a:t>
            </a:r>
          </a:p>
        </p:txBody>
      </p:sp>
    </p:spTree>
    <p:extLst>
      <p:ext uri="{BB962C8B-B14F-4D97-AF65-F5344CB8AC3E}">
        <p14:creationId xmlns:p14="http://schemas.microsoft.com/office/powerpoint/2010/main" val="4257879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63535-DC25-8F45-82E6-E87A0BCF37C2}"/>
              </a:ext>
            </a:extLst>
          </p:cNvPr>
          <p:cNvSpPr>
            <a:spLocks noGrp="1"/>
          </p:cNvSpPr>
          <p:nvPr>
            <p:ph type="title"/>
          </p:nvPr>
        </p:nvSpPr>
        <p:spPr>
          <a:xfrm>
            <a:off x="490251" y="1244122"/>
            <a:ext cx="8229600" cy="694848"/>
          </a:xfrm>
        </p:spPr>
        <p:txBody>
          <a:bodyPr>
            <a:normAutofit fontScale="90000"/>
          </a:bodyPr>
          <a:lstStyle/>
          <a:p>
            <a:r>
              <a:rPr lang="en-GB" dirty="0"/>
              <a:t>ARIES TNA </a:t>
            </a:r>
            <a:br>
              <a:rPr lang="en-GB" dirty="0"/>
            </a:br>
            <a:r>
              <a:rPr lang="en-GB" sz="2325" dirty="0"/>
              <a:t>(https://</a:t>
            </a:r>
            <a:r>
              <a:rPr lang="en-GB" sz="2325" dirty="0" err="1"/>
              <a:t>aries.web.cern.ch</a:t>
            </a:r>
            <a:r>
              <a:rPr lang="en-GB" sz="2325" dirty="0"/>
              <a:t>/application-and-follow-procedures)</a:t>
            </a:r>
            <a:br>
              <a:rPr lang="en-GB" sz="2325" dirty="0"/>
            </a:br>
            <a:r>
              <a:rPr lang="en-GB" dirty="0"/>
              <a:t>User Selection </a:t>
            </a:r>
            <a:r>
              <a:rPr lang="en-GB" dirty="0" err="1"/>
              <a:t>Pannel</a:t>
            </a:r>
            <a:r>
              <a:rPr lang="en-GB" dirty="0"/>
              <a:t> and Evaluation Criteria</a:t>
            </a:r>
            <a:br>
              <a:rPr lang="en-GB" dirty="0"/>
            </a:br>
            <a:br>
              <a:rPr lang="en-GB" dirty="0"/>
            </a:br>
            <a:r>
              <a:rPr lang="en-GB" sz="1800" dirty="0"/>
              <a:t>WP9 has a common Selection Panel for both tasks 9.1 and 9.2. The entire panel has expertise in superconducting magnets. The selection panel is made of experts coming from 4 different worldwide laboratories:</a:t>
            </a:r>
            <a:endParaRPr lang="en-GB" sz="1300" dirty="0"/>
          </a:p>
        </p:txBody>
      </p:sp>
      <p:pic>
        <p:nvPicPr>
          <p:cNvPr id="5" name="Picture 4">
            <a:extLst>
              <a:ext uri="{FF2B5EF4-FFF2-40B4-BE49-F238E27FC236}">
                <a16:creationId xmlns:a16="http://schemas.microsoft.com/office/drawing/2014/main" id="{A5398B4E-529A-CB44-8190-8E6DFC63C3E4}"/>
              </a:ext>
            </a:extLst>
          </p:cNvPr>
          <p:cNvPicPr>
            <a:picLocks noChangeAspect="1"/>
          </p:cNvPicPr>
          <p:nvPr/>
        </p:nvPicPr>
        <p:blipFill rotWithShape="1">
          <a:blip r:embed="rId2"/>
          <a:srcRect r="36239"/>
          <a:stretch/>
        </p:blipFill>
        <p:spPr>
          <a:xfrm>
            <a:off x="2077024" y="3542053"/>
            <a:ext cx="6781175" cy="2767791"/>
          </a:xfrm>
          <a:prstGeom prst="rect">
            <a:avLst/>
          </a:prstGeom>
        </p:spPr>
      </p:pic>
      <p:sp>
        <p:nvSpPr>
          <p:cNvPr id="3" name="Content Placeholder 2">
            <a:extLst>
              <a:ext uri="{FF2B5EF4-FFF2-40B4-BE49-F238E27FC236}">
                <a16:creationId xmlns:a16="http://schemas.microsoft.com/office/drawing/2014/main" id="{973CFD6E-6428-454B-B1F2-1F1B46E7F3D5}"/>
              </a:ext>
            </a:extLst>
          </p:cNvPr>
          <p:cNvSpPr>
            <a:spLocks noGrp="1"/>
          </p:cNvSpPr>
          <p:nvPr>
            <p:ph idx="1"/>
          </p:nvPr>
        </p:nvSpPr>
        <p:spPr>
          <a:xfrm>
            <a:off x="732967" y="2918893"/>
            <a:ext cx="5034020" cy="1454804"/>
          </a:xfrm>
        </p:spPr>
        <p:txBody>
          <a:bodyPr>
            <a:normAutofit/>
          </a:bodyPr>
          <a:lstStyle/>
          <a:p>
            <a:pPr>
              <a:buFont typeface="Wingdings" pitchFamily="2" charset="2"/>
              <a:buChar char="q"/>
            </a:pPr>
            <a:r>
              <a:rPr lang="en-GB" sz="1800" b="1" dirty="0">
                <a:latin typeface="Times New Roman" panose="02020603050405020304" pitchFamily="18" charset="0"/>
                <a:cs typeface="Times New Roman" panose="02020603050405020304" pitchFamily="18" charset="0"/>
              </a:rPr>
              <a:t>Roger </a:t>
            </a:r>
            <a:r>
              <a:rPr lang="en-GB" sz="1800" b="1" dirty="0" err="1">
                <a:latin typeface="Times New Roman" panose="02020603050405020304" pitchFamily="18" charset="0"/>
                <a:cs typeface="Times New Roman" panose="02020603050405020304" pitchFamily="18" charset="0"/>
              </a:rPr>
              <a:t>Ruber</a:t>
            </a:r>
            <a:r>
              <a:rPr lang="en-GB" sz="1800" b="1" dirty="0">
                <a:latin typeface="Times New Roman" panose="02020603050405020304" pitchFamily="18" charset="0"/>
                <a:cs typeface="Times New Roman" panose="02020603050405020304" pitchFamily="18" charset="0"/>
              </a:rPr>
              <a:t> FREIA ( DWPL TNA, </a:t>
            </a:r>
            <a:r>
              <a:rPr lang="en-GB" sz="1800" b="1" dirty="0" err="1">
                <a:latin typeface="Times New Roman" panose="02020603050405020304" pitchFamily="18" charset="0"/>
                <a:cs typeface="Times New Roman" panose="02020603050405020304" pitchFamily="18" charset="0"/>
              </a:rPr>
              <a:t>Gersemi</a:t>
            </a:r>
            <a:r>
              <a:rPr lang="en-GB" sz="1800" b="1" dirty="0">
                <a:latin typeface="Times New Roman" panose="02020603050405020304" pitchFamily="18" charset="0"/>
                <a:cs typeface="Times New Roman" panose="02020603050405020304" pitchFamily="18" charset="0"/>
              </a:rPr>
              <a:t>)</a:t>
            </a:r>
          </a:p>
          <a:p>
            <a:pPr>
              <a:buFont typeface="Wingdings" pitchFamily="2" charset="2"/>
              <a:buChar char="q"/>
            </a:pPr>
            <a:r>
              <a:rPr lang="en-GB" sz="1800" b="1" dirty="0">
                <a:latin typeface="Times New Roman" panose="02020603050405020304" pitchFamily="18" charset="0"/>
                <a:cs typeface="Times New Roman" panose="02020603050405020304" pitchFamily="18" charset="0"/>
              </a:rPr>
              <a:t>Marta Bajko CERN (WPL TNA, </a:t>
            </a:r>
            <a:r>
              <a:rPr lang="en-GB" sz="1800" b="1" dirty="0" err="1">
                <a:latin typeface="Times New Roman" panose="02020603050405020304" pitchFamily="18" charset="0"/>
                <a:cs typeface="Times New Roman" panose="02020603050405020304" pitchFamily="18" charset="0"/>
              </a:rPr>
              <a:t>MagNet</a:t>
            </a:r>
            <a:r>
              <a:rPr lang="en-GB" sz="1800" b="1" dirty="0">
                <a:latin typeface="Times New Roman" panose="02020603050405020304" pitchFamily="18" charset="0"/>
                <a:cs typeface="Times New Roman" panose="02020603050405020304" pitchFamily="18" charset="0"/>
              </a:rPr>
              <a:t>)</a:t>
            </a:r>
          </a:p>
          <a:p>
            <a:pPr>
              <a:buFont typeface="Wingdings" pitchFamily="2" charset="2"/>
              <a:buChar char="q"/>
            </a:pPr>
            <a:r>
              <a:rPr lang="en-GB" sz="1800" b="1" dirty="0" err="1">
                <a:latin typeface="Times New Roman" panose="02020603050405020304" pitchFamily="18" charset="0"/>
                <a:cs typeface="Times New Roman" panose="02020603050405020304" pitchFamily="18" charset="0"/>
              </a:rPr>
              <a:t>GianLuca</a:t>
            </a:r>
            <a:r>
              <a:rPr lang="en-GB" sz="1800" b="1" dirty="0">
                <a:latin typeface="Times New Roman" panose="02020603050405020304" pitchFamily="18" charset="0"/>
                <a:cs typeface="Times New Roman" panose="02020603050405020304" pitchFamily="18" charset="0"/>
              </a:rPr>
              <a:t> </a:t>
            </a:r>
            <a:r>
              <a:rPr lang="en-GB" sz="1800" b="1" dirty="0" err="1">
                <a:latin typeface="Times New Roman" panose="02020603050405020304" pitchFamily="18" charset="0"/>
                <a:cs typeface="Times New Roman" panose="02020603050405020304" pitchFamily="18" charset="0"/>
              </a:rPr>
              <a:t>Sabbi</a:t>
            </a:r>
            <a:r>
              <a:rPr lang="en-GB" sz="1800" b="1" dirty="0">
                <a:latin typeface="Times New Roman" panose="02020603050405020304" pitchFamily="18" charset="0"/>
                <a:cs typeface="Times New Roman" panose="02020603050405020304" pitchFamily="18" charset="0"/>
              </a:rPr>
              <a:t> LBNL</a:t>
            </a:r>
          </a:p>
          <a:p>
            <a:pPr>
              <a:buFont typeface="Wingdings" pitchFamily="2" charset="2"/>
              <a:buChar char="q"/>
            </a:pPr>
            <a:r>
              <a:rPr lang="en-GB" sz="1800" b="1" dirty="0" err="1">
                <a:latin typeface="Times New Roman" panose="02020603050405020304" pitchFamily="18" charset="0"/>
                <a:cs typeface="Times New Roman" panose="02020603050405020304" pitchFamily="18" charset="0"/>
              </a:rPr>
              <a:t>Tatsu</a:t>
            </a:r>
            <a:r>
              <a:rPr lang="en-GB" sz="1800" b="1" dirty="0">
                <a:latin typeface="Times New Roman" panose="02020603050405020304" pitchFamily="18" charset="0"/>
                <a:cs typeface="Times New Roman" panose="02020603050405020304" pitchFamily="18" charset="0"/>
              </a:rPr>
              <a:t> Nakamoto KEK</a:t>
            </a:r>
          </a:p>
        </p:txBody>
      </p:sp>
      <p:sp>
        <p:nvSpPr>
          <p:cNvPr id="4" name="Footer Placeholder 3">
            <a:extLst>
              <a:ext uri="{FF2B5EF4-FFF2-40B4-BE49-F238E27FC236}">
                <a16:creationId xmlns:a16="http://schemas.microsoft.com/office/drawing/2014/main" id="{AF76320E-72F3-7348-9192-A41B5994AB9C}"/>
              </a:ext>
            </a:extLst>
          </p:cNvPr>
          <p:cNvSpPr>
            <a:spLocks noGrp="1"/>
          </p:cNvSpPr>
          <p:nvPr>
            <p:ph type="ftr" sz="quarter" idx="11"/>
          </p:nvPr>
        </p:nvSpPr>
        <p:spPr/>
        <p:txBody>
          <a:bodyPr/>
          <a:lstStyle/>
          <a:p>
            <a:r>
              <a:rPr lang="en-GB"/>
              <a:t>Marta Bajko for Annual Meeting 2022 Geneva</a:t>
            </a:r>
          </a:p>
        </p:txBody>
      </p:sp>
      <p:sp>
        <p:nvSpPr>
          <p:cNvPr id="6" name="Slide Number Placeholder 5">
            <a:extLst>
              <a:ext uri="{FF2B5EF4-FFF2-40B4-BE49-F238E27FC236}">
                <a16:creationId xmlns:a16="http://schemas.microsoft.com/office/drawing/2014/main" id="{643C333A-EE13-BB4C-B093-9D98923D6DBB}"/>
              </a:ext>
            </a:extLst>
          </p:cNvPr>
          <p:cNvSpPr>
            <a:spLocks noGrp="1"/>
          </p:cNvSpPr>
          <p:nvPr>
            <p:ph type="sldNum" sz="quarter" idx="12"/>
          </p:nvPr>
        </p:nvSpPr>
        <p:spPr/>
        <p:txBody>
          <a:bodyPr/>
          <a:lstStyle/>
          <a:p>
            <a:fld id="{81B4523E-0E60-2F49-A1DB-8E66CE3DE81B}" type="slidenum">
              <a:rPr lang="en-GB" smtClean="0"/>
              <a:pPr/>
              <a:t>3</a:t>
            </a:fld>
            <a:endParaRPr lang="en-GB"/>
          </a:p>
        </p:txBody>
      </p:sp>
    </p:spTree>
    <p:extLst>
      <p:ext uri="{BB962C8B-B14F-4D97-AF65-F5344CB8AC3E}">
        <p14:creationId xmlns:p14="http://schemas.microsoft.com/office/powerpoint/2010/main" val="3012552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6E649-BA9E-D04C-B2AC-10FD10C242D8}"/>
              </a:ext>
            </a:extLst>
          </p:cNvPr>
          <p:cNvSpPr>
            <a:spLocks noGrp="1"/>
          </p:cNvSpPr>
          <p:nvPr>
            <p:ph type="title"/>
          </p:nvPr>
        </p:nvSpPr>
        <p:spPr/>
        <p:txBody>
          <a:bodyPr/>
          <a:lstStyle/>
          <a:p>
            <a:r>
              <a:rPr lang="en-GB" dirty="0"/>
              <a:t>The engagement evolution of the TNA</a:t>
            </a:r>
          </a:p>
        </p:txBody>
      </p:sp>
      <p:sp>
        <p:nvSpPr>
          <p:cNvPr id="4" name="Footer Placeholder 3">
            <a:extLst>
              <a:ext uri="{FF2B5EF4-FFF2-40B4-BE49-F238E27FC236}">
                <a16:creationId xmlns:a16="http://schemas.microsoft.com/office/drawing/2014/main" id="{A6563106-F431-BA4D-BF6E-C7B4A3F7C700}"/>
              </a:ext>
            </a:extLst>
          </p:cNvPr>
          <p:cNvSpPr>
            <a:spLocks noGrp="1"/>
          </p:cNvSpPr>
          <p:nvPr>
            <p:ph type="ftr" sz="quarter" idx="11"/>
          </p:nvPr>
        </p:nvSpPr>
        <p:spPr/>
        <p:txBody>
          <a:bodyPr/>
          <a:lstStyle/>
          <a:p>
            <a:r>
              <a:rPr lang="en-GB"/>
              <a:t>Marta Bajko for Annual Meeting 2022 Geneva</a:t>
            </a:r>
          </a:p>
        </p:txBody>
      </p:sp>
      <p:sp>
        <p:nvSpPr>
          <p:cNvPr id="5" name="Slide Number Placeholder 4">
            <a:extLst>
              <a:ext uri="{FF2B5EF4-FFF2-40B4-BE49-F238E27FC236}">
                <a16:creationId xmlns:a16="http://schemas.microsoft.com/office/drawing/2014/main" id="{04423DC8-3A45-054E-8306-50DE8553314E}"/>
              </a:ext>
            </a:extLst>
          </p:cNvPr>
          <p:cNvSpPr>
            <a:spLocks noGrp="1"/>
          </p:cNvSpPr>
          <p:nvPr>
            <p:ph type="sldNum" sz="quarter" idx="12"/>
          </p:nvPr>
        </p:nvSpPr>
        <p:spPr/>
        <p:txBody>
          <a:bodyPr/>
          <a:lstStyle/>
          <a:p>
            <a:fld id="{81B4523E-0E60-2F49-A1DB-8E66CE3DE81B}" type="slidenum">
              <a:rPr lang="en-GB" smtClean="0"/>
              <a:pPr/>
              <a:t>4</a:t>
            </a:fld>
            <a:endParaRPr lang="en-GB"/>
          </a:p>
        </p:txBody>
      </p:sp>
      <p:graphicFrame>
        <p:nvGraphicFramePr>
          <p:cNvPr id="7" name="Object 6">
            <a:extLst>
              <a:ext uri="{FF2B5EF4-FFF2-40B4-BE49-F238E27FC236}">
                <a16:creationId xmlns:a16="http://schemas.microsoft.com/office/drawing/2014/main" id="{C2A7FC28-76B8-5046-93D7-9F1DF572E9EA}"/>
              </a:ext>
            </a:extLst>
          </p:cNvPr>
          <p:cNvGraphicFramePr>
            <a:graphicFrameLocks noChangeAspect="1"/>
          </p:cNvGraphicFramePr>
          <p:nvPr/>
        </p:nvGraphicFramePr>
        <p:xfrm>
          <a:off x="721395" y="1382239"/>
          <a:ext cx="7693025" cy="1547812"/>
        </p:xfrm>
        <a:graphic>
          <a:graphicData uri="http://schemas.openxmlformats.org/presentationml/2006/ole">
            <mc:AlternateContent xmlns:mc="http://schemas.openxmlformats.org/markup-compatibility/2006">
              <mc:Choice xmlns:v="urn:schemas-microsoft-com:vml" Requires="v">
                <p:oleObj spid="_x0000_s3083" name="Document" r:id="rId3" imgW="6121400" imgH="1231900" progId="Word.Document.12">
                  <p:embed/>
                </p:oleObj>
              </mc:Choice>
              <mc:Fallback>
                <p:oleObj name="Document" r:id="rId3" imgW="6121400" imgH="1231900" progId="Word.Document.12">
                  <p:embed/>
                  <p:pic>
                    <p:nvPicPr>
                      <p:cNvPr id="7" name="Object 6">
                        <a:extLst>
                          <a:ext uri="{FF2B5EF4-FFF2-40B4-BE49-F238E27FC236}">
                            <a16:creationId xmlns:a16="http://schemas.microsoft.com/office/drawing/2014/main" id="{C2A7FC28-76B8-5046-93D7-9F1DF572E9EA}"/>
                          </a:ext>
                        </a:extLst>
                      </p:cNvPr>
                      <p:cNvPicPr/>
                      <p:nvPr/>
                    </p:nvPicPr>
                    <p:blipFill>
                      <a:blip r:embed="rId4"/>
                      <a:stretch>
                        <a:fillRect/>
                      </a:stretch>
                    </p:blipFill>
                    <p:spPr>
                      <a:xfrm>
                        <a:off x="721395" y="1382239"/>
                        <a:ext cx="7693025" cy="1547812"/>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F826F71-1381-1345-AA9E-65DB2013D5C2}"/>
              </a:ext>
            </a:extLst>
          </p:cNvPr>
          <p:cNvSpPr txBox="1"/>
          <p:nvPr/>
        </p:nvSpPr>
        <p:spPr>
          <a:xfrm>
            <a:off x="721394" y="2759704"/>
            <a:ext cx="7693025" cy="646331"/>
          </a:xfrm>
          <a:prstGeom prst="rect">
            <a:avLst/>
          </a:prstGeom>
          <a:noFill/>
        </p:spPr>
        <p:txBody>
          <a:bodyPr wrap="square" rtlCol="0">
            <a:spAutoFit/>
          </a:bodyPr>
          <a:lstStyle/>
          <a:p>
            <a:pPr algn="just"/>
            <a:r>
              <a:rPr lang="en-GB" dirty="0"/>
              <a:t>These engagements has been based on the experience of </a:t>
            </a:r>
            <a:r>
              <a:rPr lang="en-GB" dirty="0" err="1"/>
              <a:t>MagNet</a:t>
            </a:r>
            <a:r>
              <a:rPr lang="en-GB" dirty="0"/>
              <a:t> within the EUCARD2 TNA project that has been successfully completed.</a:t>
            </a:r>
          </a:p>
        </p:txBody>
      </p:sp>
      <p:sp>
        <p:nvSpPr>
          <p:cNvPr id="12" name="TextBox 11">
            <a:extLst>
              <a:ext uri="{FF2B5EF4-FFF2-40B4-BE49-F238E27FC236}">
                <a16:creationId xmlns:a16="http://schemas.microsoft.com/office/drawing/2014/main" id="{71287ECE-DC3B-974B-ACA6-E73E58FB77B2}"/>
              </a:ext>
            </a:extLst>
          </p:cNvPr>
          <p:cNvSpPr txBox="1"/>
          <p:nvPr/>
        </p:nvSpPr>
        <p:spPr>
          <a:xfrm>
            <a:off x="630312" y="1076601"/>
            <a:ext cx="1910010" cy="369332"/>
          </a:xfrm>
          <a:prstGeom prst="rect">
            <a:avLst/>
          </a:prstGeom>
          <a:noFill/>
        </p:spPr>
        <p:txBody>
          <a:bodyPr wrap="none" rtlCol="0">
            <a:spAutoFit/>
          </a:bodyPr>
          <a:lstStyle/>
          <a:p>
            <a:r>
              <a:rPr lang="en-GB" b="1" dirty="0" err="1"/>
              <a:t>Intial</a:t>
            </a:r>
            <a:r>
              <a:rPr lang="en-GB" b="1" dirty="0"/>
              <a:t> engagement</a:t>
            </a:r>
          </a:p>
        </p:txBody>
      </p:sp>
      <p:sp>
        <p:nvSpPr>
          <p:cNvPr id="13" name="TextBox 12">
            <a:extLst>
              <a:ext uri="{FF2B5EF4-FFF2-40B4-BE49-F238E27FC236}">
                <a16:creationId xmlns:a16="http://schemas.microsoft.com/office/drawing/2014/main" id="{FC5FB80C-80A9-9943-9CBE-C70253D5A302}"/>
              </a:ext>
            </a:extLst>
          </p:cNvPr>
          <p:cNvSpPr txBox="1"/>
          <p:nvPr/>
        </p:nvSpPr>
        <p:spPr>
          <a:xfrm>
            <a:off x="721394" y="3547491"/>
            <a:ext cx="3637855" cy="369332"/>
          </a:xfrm>
          <a:prstGeom prst="rect">
            <a:avLst/>
          </a:prstGeom>
          <a:noFill/>
        </p:spPr>
        <p:txBody>
          <a:bodyPr wrap="none" rtlCol="0">
            <a:spAutoFit/>
          </a:bodyPr>
          <a:lstStyle/>
          <a:p>
            <a:r>
              <a:rPr lang="en-GB" b="1" dirty="0"/>
              <a:t>Reviewed engagement  (from 2020)</a:t>
            </a:r>
          </a:p>
        </p:txBody>
      </p:sp>
      <p:graphicFrame>
        <p:nvGraphicFramePr>
          <p:cNvPr id="14" name="Object 13">
            <a:extLst>
              <a:ext uri="{FF2B5EF4-FFF2-40B4-BE49-F238E27FC236}">
                <a16:creationId xmlns:a16="http://schemas.microsoft.com/office/drawing/2014/main" id="{D98F9EEA-CB6A-B04C-A434-7AC67D764E87}"/>
              </a:ext>
            </a:extLst>
          </p:cNvPr>
          <p:cNvGraphicFramePr>
            <a:graphicFrameLocks noChangeAspect="1"/>
          </p:cNvGraphicFramePr>
          <p:nvPr/>
        </p:nvGraphicFramePr>
        <p:xfrm>
          <a:off x="721394" y="3778930"/>
          <a:ext cx="7693025" cy="1547812"/>
        </p:xfrm>
        <a:graphic>
          <a:graphicData uri="http://schemas.openxmlformats.org/presentationml/2006/ole">
            <mc:AlternateContent xmlns:mc="http://schemas.openxmlformats.org/markup-compatibility/2006">
              <mc:Choice xmlns:v="urn:schemas-microsoft-com:vml" Requires="v">
                <p:oleObj spid="_x0000_s3084" name="Document" r:id="rId5" imgW="6121400" imgH="1231900" progId="Word.Document.12">
                  <p:embed/>
                </p:oleObj>
              </mc:Choice>
              <mc:Fallback>
                <p:oleObj name="Document" r:id="rId5" imgW="6121400" imgH="1231900" progId="Word.Document.12">
                  <p:embed/>
                  <p:pic>
                    <p:nvPicPr>
                      <p:cNvPr id="14" name="Object 13">
                        <a:extLst>
                          <a:ext uri="{FF2B5EF4-FFF2-40B4-BE49-F238E27FC236}">
                            <a16:creationId xmlns:a16="http://schemas.microsoft.com/office/drawing/2014/main" id="{D98F9EEA-CB6A-B04C-A434-7AC67D764E87}"/>
                          </a:ext>
                        </a:extLst>
                      </p:cNvPr>
                      <p:cNvPicPr/>
                      <p:nvPr/>
                    </p:nvPicPr>
                    <p:blipFill>
                      <a:blip r:embed="rId6"/>
                      <a:stretch>
                        <a:fillRect/>
                      </a:stretch>
                    </p:blipFill>
                    <p:spPr>
                      <a:xfrm>
                        <a:off x="721394" y="3778930"/>
                        <a:ext cx="7693025" cy="154781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355D80C5-A999-1947-AFA3-7A21965E7FD5}"/>
              </a:ext>
            </a:extLst>
          </p:cNvPr>
          <p:cNvSpPr txBox="1"/>
          <p:nvPr/>
        </p:nvSpPr>
        <p:spPr>
          <a:xfrm>
            <a:off x="721393" y="5191216"/>
            <a:ext cx="7693025" cy="923330"/>
          </a:xfrm>
          <a:prstGeom prst="rect">
            <a:avLst/>
          </a:prstGeom>
          <a:noFill/>
        </p:spPr>
        <p:txBody>
          <a:bodyPr wrap="square" rtlCol="0">
            <a:spAutoFit/>
          </a:bodyPr>
          <a:lstStyle/>
          <a:p>
            <a:pPr algn="just"/>
            <a:r>
              <a:rPr lang="en-GB" dirty="0"/>
              <a:t>These engagements has been reviewed to insure at </a:t>
            </a:r>
            <a:r>
              <a:rPr lang="en-GB" dirty="0" err="1"/>
              <a:t>MagNet</a:t>
            </a:r>
            <a:r>
              <a:rPr lang="en-GB" dirty="0"/>
              <a:t> higher priority CERN projects ( HL-LHC) and to cope with the delayed start of the installation recently built in FREIA.</a:t>
            </a:r>
          </a:p>
        </p:txBody>
      </p:sp>
    </p:spTree>
    <p:extLst>
      <p:ext uri="{BB962C8B-B14F-4D97-AF65-F5344CB8AC3E}">
        <p14:creationId xmlns:p14="http://schemas.microsoft.com/office/powerpoint/2010/main" val="3304268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Status of WP9</a:t>
            </a:r>
            <a:endParaRPr lang="en-GB" dirty="0"/>
          </a:p>
        </p:txBody>
      </p:sp>
      <p:sp>
        <p:nvSpPr>
          <p:cNvPr id="5" name="Slide Number Placeholder 4"/>
          <p:cNvSpPr>
            <a:spLocks noGrp="1"/>
          </p:cNvSpPr>
          <p:nvPr>
            <p:ph type="sldNum" sz="quarter" idx="12"/>
          </p:nvPr>
        </p:nvSpPr>
        <p:spPr/>
        <p:txBody>
          <a:bodyPr/>
          <a:lstStyle/>
          <a:p>
            <a:pPr defTabSz="457200"/>
            <a:fld id="{81B4523E-0E60-2F49-A1DB-8E66CE3DE81B}" type="slidenum">
              <a:rPr lang="en-GB">
                <a:solidFill>
                  <a:prstClr val="white"/>
                </a:solidFill>
              </a:rPr>
              <a:pPr defTabSz="457200"/>
              <a:t>5</a:t>
            </a:fld>
            <a:endParaRPr lang="en-GB">
              <a:solidFill>
                <a:prstClr val="white"/>
              </a:solidFill>
            </a:endParaRPr>
          </a:p>
        </p:txBody>
      </p:sp>
      <p:sp>
        <p:nvSpPr>
          <p:cNvPr id="7" name="TextBox 6"/>
          <p:cNvSpPr txBox="1"/>
          <p:nvPr/>
        </p:nvSpPr>
        <p:spPr>
          <a:xfrm>
            <a:off x="726282" y="957619"/>
            <a:ext cx="7691438" cy="2339102"/>
          </a:xfrm>
          <a:prstGeom prst="rect">
            <a:avLst/>
          </a:prstGeom>
          <a:noFill/>
        </p:spPr>
        <p:txBody>
          <a:bodyPr wrap="square" rtlCol="0">
            <a:spAutoFit/>
          </a:bodyPr>
          <a:lstStyle/>
          <a:p>
            <a:pPr defTabSz="457200"/>
            <a:r>
              <a:rPr lang="en-GB" sz="1600" dirty="0">
                <a:solidFill>
                  <a:prstClr val="black"/>
                </a:solidFill>
                <a:latin typeface="Calibri"/>
              </a:rPr>
              <a:t>The TNA is composed by two laboratories: CERN and FREIA. </a:t>
            </a:r>
          </a:p>
          <a:p>
            <a:pPr marL="285750" indent="-285750" defTabSz="457200">
              <a:buFont typeface="Arial" panose="020B0604020202020204" pitchFamily="34" charset="0"/>
              <a:buChar char="•"/>
            </a:pPr>
            <a:r>
              <a:rPr lang="en-GB" sz="1600" dirty="0" err="1">
                <a:solidFill>
                  <a:prstClr val="black"/>
                </a:solidFill>
                <a:latin typeface="Calibri"/>
              </a:rPr>
              <a:t>MagNet</a:t>
            </a:r>
            <a:r>
              <a:rPr lang="en-GB" sz="1600" dirty="0">
                <a:solidFill>
                  <a:prstClr val="black"/>
                </a:solidFill>
                <a:latin typeface="Calibri"/>
              </a:rPr>
              <a:t> (@</a:t>
            </a:r>
            <a:r>
              <a:rPr lang="en-GB" sz="1600" dirty="0">
                <a:solidFill>
                  <a:prstClr val="black"/>
                </a:solidFill>
              </a:rPr>
              <a:t>CERN</a:t>
            </a:r>
            <a:r>
              <a:rPr lang="en-GB" sz="1600" dirty="0">
                <a:solidFill>
                  <a:prstClr val="black"/>
                </a:solidFill>
                <a:latin typeface="Calibri"/>
              </a:rPr>
              <a:t>)</a:t>
            </a:r>
          </a:p>
          <a:p>
            <a:pPr marL="285750" indent="-285750" defTabSz="457200">
              <a:buFont typeface="Arial" panose="020B0604020202020204" pitchFamily="34" charset="0"/>
              <a:buChar char="•"/>
            </a:pPr>
            <a:r>
              <a:rPr lang="en-GB" sz="1600" dirty="0">
                <a:solidFill>
                  <a:prstClr val="black"/>
                </a:solidFill>
                <a:latin typeface="Calibri"/>
              </a:rPr>
              <a:t>GERSEMI (@FREIA)**</a:t>
            </a:r>
            <a:endParaRPr lang="en-US" sz="1600" dirty="0">
              <a:solidFill>
                <a:prstClr val="black"/>
              </a:solidFill>
              <a:latin typeface="Calibri"/>
            </a:endParaRPr>
          </a:p>
          <a:p>
            <a:pPr defTabSz="457200"/>
            <a:endParaRPr lang="en-GB" sz="1600" dirty="0">
              <a:solidFill>
                <a:prstClr val="black"/>
              </a:solidFill>
              <a:latin typeface="Calibri"/>
            </a:endParaRPr>
          </a:p>
          <a:p>
            <a:pPr defTabSz="457200"/>
            <a:endParaRPr lang="en-GB" sz="1600" dirty="0">
              <a:solidFill>
                <a:prstClr val="black"/>
              </a:solidFill>
              <a:latin typeface="Calibri"/>
            </a:endParaRPr>
          </a:p>
          <a:p>
            <a:pPr defTabSz="457200"/>
            <a:endParaRPr lang="en-GB" sz="1600" dirty="0">
              <a:solidFill>
                <a:prstClr val="black"/>
              </a:solidFill>
              <a:latin typeface="Calibri"/>
            </a:endParaRPr>
          </a:p>
          <a:p>
            <a:pPr defTabSz="457200"/>
            <a:endParaRPr lang="en-US" sz="1600" dirty="0">
              <a:solidFill>
                <a:prstClr val="black"/>
              </a:solidFill>
              <a:latin typeface="Calibri"/>
            </a:endParaRPr>
          </a:p>
          <a:p>
            <a:pPr defTabSz="457200"/>
            <a:endParaRPr lang="en-GB" sz="1600" dirty="0">
              <a:solidFill>
                <a:prstClr val="black"/>
              </a:solidFill>
              <a:latin typeface="Calibri"/>
            </a:endParaRPr>
          </a:p>
          <a:p>
            <a:pPr defTabSz="457200"/>
            <a:endParaRPr lang="en-GB" sz="1600" dirty="0">
              <a:solidFill>
                <a:prstClr val="black"/>
              </a:solidFill>
              <a:latin typeface="Calibri"/>
            </a:endParaRPr>
          </a:p>
        </p:txBody>
      </p:sp>
      <p:sp>
        <p:nvSpPr>
          <p:cNvPr id="4" name="Footer Placeholder 3"/>
          <p:cNvSpPr>
            <a:spLocks noGrp="1"/>
          </p:cNvSpPr>
          <p:nvPr>
            <p:ph type="ftr" sz="quarter" idx="11"/>
          </p:nvPr>
        </p:nvSpPr>
        <p:spPr/>
        <p:txBody>
          <a:bodyPr/>
          <a:lstStyle/>
          <a:p>
            <a:r>
              <a:rPr lang="en-GB"/>
              <a:t>Marta Bajko for Annual Meeting 2022 Geneva</a:t>
            </a:r>
          </a:p>
        </p:txBody>
      </p:sp>
      <p:graphicFrame>
        <p:nvGraphicFramePr>
          <p:cNvPr id="11" name="Object 10">
            <a:extLst>
              <a:ext uri="{FF2B5EF4-FFF2-40B4-BE49-F238E27FC236}">
                <a16:creationId xmlns:a16="http://schemas.microsoft.com/office/drawing/2014/main" id="{0FE2BFC6-50FF-664E-B572-2463AC7E1650}"/>
              </a:ext>
            </a:extLst>
          </p:cNvPr>
          <p:cNvGraphicFramePr>
            <a:graphicFrameLocks noChangeAspect="1"/>
          </p:cNvGraphicFramePr>
          <p:nvPr/>
        </p:nvGraphicFramePr>
        <p:xfrm>
          <a:off x="726281" y="1789397"/>
          <a:ext cx="7691438" cy="2279650"/>
        </p:xfrm>
        <a:graphic>
          <a:graphicData uri="http://schemas.openxmlformats.org/presentationml/2006/ole">
            <mc:AlternateContent xmlns:mc="http://schemas.openxmlformats.org/markup-compatibility/2006">
              <mc:Choice xmlns:v="urn:schemas-microsoft-com:vml" Requires="v">
                <p:oleObj spid="_x0000_s4102" name="Document" r:id="rId3" imgW="6121400" imgH="1816100" progId="Word.Document.12">
                  <p:embed/>
                </p:oleObj>
              </mc:Choice>
              <mc:Fallback>
                <p:oleObj name="Document" r:id="rId3" imgW="6121400" imgH="1816100" progId="Word.Document.12">
                  <p:embed/>
                  <p:pic>
                    <p:nvPicPr>
                      <p:cNvPr id="11" name="Object 10">
                        <a:extLst>
                          <a:ext uri="{FF2B5EF4-FFF2-40B4-BE49-F238E27FC236}">
                            <a16:creationId xmlns:a16="http://schemas.microsoft.com/office/drawing/2014/main" id="{0FE2BFC6-50FF-664E-B572-2463AC7E1650}"/>
                          </a:ext>
                        </a:extLst>
                      </p:cNvPr>
                      <p:cNvPicPr/>
                      <p:nvPr/>
                    </p:nvPicPr>
                    <p:blipFill>
                      <a:blip r:embed="rId4"/>
                      <a:stretch>
                        <a:fillRect/>
                      </a:stretch>
                    </p:blipFill>
                    <p:spPr>
                      <a:xfrm>
                        <a:off x="726281" y="1789397"/>
                        <a:ext cx="7691438" cy="227965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060BCCA6-AEC6-E142-BAED-E063173B0D4E}"/>
              </a:ext>
            </a:extLst>
          </p:cNvPr>
          <p:cNvSpPr txBox="1"/>
          <p:nvPr/>
        </p:nvSpPr>
        <p:spPr>
          <a:xfrm>
            <a:off x="627130" y="3968518"/>
            <a:ext cx="5164491" cy="276999"/>
          </a:xfrm>
          <a:prstGeom prst="rect">
            <a:avLst/>
          </a:prstGeom>
          <a:noFill/>
        </p:spPr>
        <p:txBody>
          <a:bodyPr wrap="none" rtlCol="0">
            <a:spAutoFit/>
          </a:bodyPr>
          <a:lstStyle/>
          <a:p>
            <a:r>
              <a:rPr lang="en-GB" sz="1200" i="1" dirty="0"/>
              <a:t>** </a:t>
            </a:r>
            <a:r>
              <a:rPr lang="en-GB" sz="1200" i="1" dirty="0" err="1"/>
              <a:t>Gersemi</a:t>
            </a:r>
            <a:r>
              <a:rPr lang="en-GB" sz="1200" i="1" dirty="0"/>
              <a:t> started late as the test stand construction was longer than expected</a:t>
            </a:r>
          </a:p>
        </p:txBody>
      </p:sp>
      <p:graphicFrame>
        <p:nvGraphicFramePr>
          <p:cNvPr id="13" name="Chart 12">
            <a:extLst>
              <a:ext uri="{FF2B5EF4-FFF2-40B4-BE49-F238E27FC236}">
                <a16:creationId xmlns:a16="http://schemas.microsoft.com/office/drawing/2014/main" id="{4E66A9FE-4333-5A4D-9F00-8F96E2CDFC7E}"/>
              </a:ext>
            </a:extLst>
          </p:cNvPr>
          <p:cNvGraphicFramePr>
            <a:graphicFrameLocks/>
          </p:cNvGraphicFramePr>
          <p:nvPr/>
        </p:nvGraphicFramePr>
        <p:xfrm>
          <a:off x="1676400" y="4479176"/>
          <a:ext cx="5770734" cy="2001044"/>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13">
            <a:extLst>
              <a:ext uri="{FF2B5EF4-FFF2-40B4-BE49-F238E27FC236}">
                <a16:creationId xmlns:a16="http://schemas.microsoft.com/office/drawing/2014/main" id="{75E2E5C9-BE42-E548-AF35-043FE58BA73B}"/>
              </a:ext>
            </a:extLst>
          </p:cNvPr>
          <p:cNvSpPr txBox="1"/>
          <p:nvPr/>
        </p:nvSpPr>
        <p:spPr>
          <a:xfrm>
            <a:off x="3653857" y="4306592"/>
            <a:ext cx="5337743" cy="369332"/>
          </a:xfrm>
          <a:prstGeom prst="rect">
            <a:avLst/>
          </a:prstGeom>
          <a:noFill/>
        </p:spPr>
        <p:txBody>
          <a:bodyPr wrap="none" rtlCol="0">
            <a:spAutoFit/>
          </a:bodyPr>
          <a:lstStyle/>
          <a:p>
            <a:r>
              <a:rPr lang="en-GB" dirty="0"/>
              <a:t>Nationality and gender distribution of users @ </a:t>
            </a:r>
            <a:r>
              <a:rPr lang="en-GB" dirty="0" err="1"/>
              <a:t>MagNet</a:t>
            </a:r>
            <a:endParaRPr lang="en-GB" dirty="0"/>
          </a:p>
        </p:txBody>
      </p:sp>
      <p:pic>
        <p:nvPicPr>
          <p:cNvPr id="16" name="Picture 15">
            <a:extLst>
              <a:ext uri="{FF2B5EF4-FFF2-40B4-BE49-F238E27FC236}">
                <a16:creationId xmlns:a16="http://schemas.microsoft.com/office/drawing/2014/main" id="{E8749ED6-DC4F-A643-8F9E-B39B3A5CE776}"/>
              </a:ext>
            </a:extLst>
          </p:cNvPr>
          <p:cNvPicPr>
            <a:picLocks noChangeAspect="1"/>
          </p:cNvPicPr>
          <p:nvPr/>
        </p:nvPicPr>
        <p:blipFill>
          <a:blip r:embed="rId6"/>
          <a:stretch>
            <a:fillRect/>
          </a:stretch>
        </p:blipFill>
        <p:spPr>
          <a:xfrm>
            <a:off x="4627868" y="5949107"/>
            <a:ext cx="2201977" cy="575517"/>
          </a:xfrm>
          <a:prstGeom prst="rect">
            <a:avLst/>
          </a:prstGeom>
        </p:spPr>
      </p:pic>
    </p:spTree>
    <p:extLst>
      <p:ext uri="{BB962C8B-B14F-4D97-AF65-F5344CB8AC3E}">
        <p14:creationId xmlns:p14="http://schemas.microsoft.com/office/powerpoint/2010/main" val="448753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00FB8-4B0C-0B43-BD55-1453CF9AF0A6}"/>
              </a:ext>
            </a:extLst>
          </p:cNvPr>
          <p:cNvSpPr>
            <a:spLocks noGrp="1"/>
          </p:cNvSpPr>
          <p:nvPr>
            <p:ph type="title"/>
          </p:nvPr>
        </p:nvSpPr>
        <p:spPr>
          <a:xfrm>
            <a:off x="762000" y="3028855"/>
            <a:ext cx="8229600" cy="561974"/>
          </a:xfrm>
        </p:spPr>
        <p:txBody>
          <a:bodyPr/>
          <a:lstStyle/>
          <a:p>
            <a:r>
              <a:rPr lang="en-GB" dirty="0"/>
              <a:t>Summary of PROJECT in ARIES TNA WP9</a:t>
            </a:r>
            <a:br>
              <a:rPr lang="en-GB" dirty="0"/>
            </a:br>
            <a:r>
              <a:rPr lang="en-GB" dirty="0"/>
              <a:t>Task 9.1.MagNet</a:t>
            </a:r>
          </a:p>
        </p:txBody>
      </p:sp>
      <p:sp>
        <p:nvSpPr>
          <p:cNvPr id="4" name="Footer Placeholder 3">
            <a:extLst>
              <a:ext uri="{FF2B5EF4-FFF2-40B4-BE49-F238E27FC236}">
                <a16:creationId xmlns:a16="http://schemas.microsoft.com/office/drawing/2014/main" id="{E018E96F-DFFD-F144-A4DE-7DB373367F77}"/>
              </a:ext>
            </a:extLst>
          </p:cNvPr>
          <p:cNvSpPr>
            <a:spLocks noGrp="1"/>
          </p:cNvSpPr>
          <p:nvPr>
            <p:ph type="ftr" sz="quarter" idx="11"/>
          </p:nvPr>
        </p:nvSpPr>
        <p:spPr/>
        <p:txBody>
          <a:bodyPr/>
          <a:lstStyle/>
          <a:p>
            <a:r>
              <a:rPr lang="en-GB"/>
              <a:t>Marta Bajko for Annual Meeting 2022 Geneva</a:t>
            </a:r>
          </a:p>
        </p:txBody>
      </p:sp>
      <p:sp>
        <p:nvSpPr>
          <p:cNvPr id="5" name="Slide Number Placeholder 4">
            <a:extLst>
              <a:ext uri="{FF2B5EF4-FFF2-40B4-BE49-F238E27FC236}">
                <a16:creationId xmlns:a16="http://schemas.microsoft.com/office/drawing/2014/main" id="{E192C5EB-E6D0-E14B-AB62-B75A31CC5BB1}"/>
              </a:ext>
            </a:extLst>
          </p:cNvPr>
          <p:cNvSpPr>
            <a:spLocks noGrp="1"/>
          </p:cNvSpPr>
          <p:nvPr>
            <p:ph type="sldNum" sz="quarter" idx="12"/>
          </p:nvPr>
        </p:nvSpPr>
        <p:spPr/>
        <p:txBody>
          <a:bodyPr/>
          <a:lstStyle/>
          <a:p>
            <a:fld id="{81B4523E-0E60-2F49-A1DB-8E66CE3DE81B}" type="slidenum">
              <a:rPr lang="en-GB" smtClean="0"/>
              <a:pPr/>
              <a:t>6</a:t>
            </a:fld>
            <a:endParaRPr lang="en-GB"/>
          </a:p>
        </p:txBody>
      </p:sp>
    </p:spTree>
    <p:extLst>
      <p:ext uri="{BB962C8B-B14F-4D97-AF65-F5344CB8AC3E}">
        <p14:creationId xmlns:p14="http://schemas.microsoft.com/office/powerpoint/2010/main" val="3270525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Sushi</a:t>
            </a:r>
            <a:endParaRPr lang="en-GB" dirty="0"/>
          </a:p>
        </p:txBody>
      </p:sp>
      <p:sp>
        <p:nvSpPr>
          <p:cNvPr id="4" name="Footer Placeholder 3"/>
          <p:cNvSpPr>
            <a:spLocks noGrp="1"/>
          </p:cNvSpPr>
          <p:nvPr>
            <p:ph type="ftr" sz="quarter" idx="11"/>
          </p:nvPr>
        </p:nvSpPr>
        <p:spPr/>
        <p:txBody>
          <a:bodyPr/>
          <a:lstStyle/>
          <a:p>
            <a:r>
              <a:rPr lang="en-GB"/>
              <a:t>Marta Bajko for Annual Meeting 2022 Geneva</a:t>
            </a:r>
          </a:p>
        </p:txBody>
      </p:sp>
      <p:sp>
        <p:nvSpPr>
          <p:cNvPr id="5" name="Slide Number Placeholder 4"/>
          <p:cNvSpPr>
            <a:spLocks noGrp="1"/>
          </p:cNvSpPr>
          <p:nvPr>
            <p:ph type="sldNum" sz="quarter" idx="12"/>
          </p:nvPr>
        </p:nvSpPr>
        <p:spPr/>
        <p:txBody>
          <a:bodyPr/>
          <a:lstStyle/>
          <a:p>
            <a:fld id="{81B4523E-0E60-2F49-A1DB-8E66CE3DE81B}" type="slidenum">
              <a:rPr lang="en-GB" smtClean="0"/>
              <a:pPr/>
              <a:t>7</a:t>
            </a:fld>
            <a:endParaRPr lang="en-GB"/>
          </a:p>
        </p:txBody>
      </p:sp>
      <p:sp>
        <p:nvSpPr>
          <p:cNvPr id="7" name="TextBox 6"/>
          <p:cNvSpPr txBox="1"/>
          <p:nvPr/>
        </p:nvSpPr>
        <p:spPr>
          <a:xfrm>
            <a:off x="403736" y="911068"/>
            <a:ext cx="8461162" cy="369332"/>
          </a:xfrm>
          <a:prstGeom prst="rect">
            <a:avLst/>
          </a:prstGeom>
          <a:noFill/>
        </p:spPr>
        <p:txBody>
          <a:bodyPr wrap="none" rtlCol="0">
            <a:spAutoFit/>
          </a:bodyPr>
          <a:lstStyle/>
          <a:p>
            <a:r>
              <a:rPr lang="en-GB" i="1" dirty="0">
                <a:solidFill>
                  <a:schemeClr val="accent1">
                    <a:lumMod val="75000"/>
                  </a:schemeClr>
                </a:solidFill>
              </a:rPr>
              <a:t>To demonstrate the capability of shielding a </a:t>
            </a:r>
            <a:r>
              <a:rPr lang="en-GB" i="1" dirty="0" err="1">
                <a:solidFill>
                  <a:schemeClr val="accent1">
                    <a:lumMod val="75000"/>
                  </a:schemeClr>
                </a:solidFill>
              </a:rPr>
              <a:t>NbTi</a:t>
            </a:r>
            <a:r>
              <a:rPr lang="en-GB" i="1" dirty="0">
                <a:solidFill>
                  <a:schemeClr val="accent1">
                    <a:lumMod val="75000"/>
                  </a:schemeClr>
                </a:solidFill>
              </a:rPr>
              <a:t>/</a:t>
            </a:r>
            <a:r>
              <a:rPr lang="en-GB" i="1" dirty="0" err="1">
                <a:solidFill>
                  <a:schemeClr val="accent1">
                    <a:lumMod val="75000"/>
                  </a:schemeClr>
                </a:solidFill>
              </a:rPr>
              <a:t>Nb</a:t>
            </a:r>
            <a:r>
              <a:rPr lang="en-GB" i="1" dirty="0">
                <a:solidFill>
                  <a:schemeClr val="accent1">
                    <a:lumMod val="75000"/>
                  </a:schemeClr>
                </a:solidFill>
              </a:rPr>
              <a:t>/Cu for a massless septum magnet. </a:t>
            </a:r>
          </a:p>
        </p:txBody>
      </p:sp>
      <p:sp>
        <p:nvSpPr>
          <p:cNvPr id="8" name="TextBox 7"/>
          <p:cNvSpPr txBox="1"/>
          <p:nvPr/>
        </p:nvSpPr>
        <p:spPr>
          <a:xfrm>
            <a:off x="5675185" y="4239920"/>
            <a:ext cx="3011615" cy="1754326"/>
          </a:xfrm>
          <a:prstGeom prst="rect">
            <a:avLst/>
          </a:prstGeom>
          <a:noFill/>
        </p:spPr>
        <p:txBody>
          <a:bodyPr wrap="square" rtlCol="0">
            <a:spAutoFit/>
          </a:bodyPr>
          <a:lstStyle/>
          <a:p>
            <a:pPr algn="ctr"/>
            <a:r>
              <a:rPr lang="en-GB" dirty="0"/>
              <a:t>The </a:t>
            </a:r>
            <a:r>
              <a:rPr lang="en-GB" b="1" i="1" dirty="0">
                <a:solidFill>
                  <a:schemeClr val="accent1">
                    <a:lumMod val="75000"/>
                  </a:schemeClr>
                </a:solidFill>
              </a:rPr>
              <a:t>difficulties</a:t>
            </a:r>
            <a:r>
              <a:rPr lang="en-GB" dirty="0"/>
              <a:t> for the Sushi team is […] to protect the superconductor and even before to detect and distinguish between a </a:t>
            </a:r>
            <a:r>
              <a:rPr lang="en-GB" b="1" i="1" dirty="0">
                <a:solidFill>
                  <a:schemeClr val="accent1">
                    <a:lumMod val="75000"/>
                  </a:schemeClr>
                </a:solidFill>
              </a:rPr>
              <a:t>quench and a flux jump. </a:t>
            </a:r>
          </a:p>
        </p:txBody>
      </p:sp>
      <p:grpSp>
        <p:nvGrpSpPr>
          <p:cNvPr id="13" name="Group 12"/>
          <p:cNvGrpSpPr/>
          <p:nvPr/>
        </p:nvGrpSpPr>
        <p:grpSpPr>
          <a:xfrm>
            <a:off x="1276350" y="3624153"/>
            <a:ext cx="4214969" cy="2517600"/>
            <a:chOff x="403736" y="1821431"/>
            <a:chExt cx="5443183" cy="4169619"/>
          </a:xfrm>
        </p:grpSpPr>
        <p:pic>
          <p:nvPicPr>
            <p:cNvPr id="6" name="Picture 5"/>
            <p:cNvPicPr>
              <a:picLocks noChangeAspect="1"/>
            </p:cNvPicPr>
            <p:nvPr/>
          </p:nvPicPr>
          <p:blipFill rotWithShape="1">
            <a:blip r:embed="rId2"/>
            <a:srcRect l="35767" t="19195" r="35600" b="41195"/>
            <a:stretch/>
          </p:blipFill>
          <p:spPr>
            <a:xfrm>
              <a:off x="403736" y="1821431"/>
              <a:ext cx="5443183" cy="4169619"/>
            </a:xfrm>
            <a:prstGeom prst="rect">
              <a:avLst/>
            </a:prstGeom>
            <a:ln>
              <a:solidFill>
                <a:schemeClr val="tx1"/>
              </a:solidFill>
            </a:ln>
          </p:spPr>
        </p:pic>
        <p:cxnSp>
          <p:nvCxnSpPr>
            <p:cNvPr id="10" name="Straight Connector 9"/>
            <p:cNvCxnSpPr/>
            <p:nvPr/>
          </p:nvCxnSpPr>
          <p:spPr>
            <a:xfrm>
              <a:off x="3080877" y="4133850"/>
              <a:ext cx="1135523" cy="63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676400" y="5746750"/>
              <a:ext cx="1358900" cy="6350"/>
            </a:xfrm>
            <a:prstGeom prst="straightConnector1">
              <a:avLst/>
            </a:prstGeom>
            <a:ln w="28575">
              <a:solidFill>
                <a:schemeClr val="tx1"/>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pic>
        <p:nvPicPr>
          <p:cNvPr id="15" name="Picture 14"/>
          <p:cNvPicPr>
            <a:picLocks noChangeAspect="1"/>
          </p:cNvPicPr>
          <p:nvPr/>
        </p:nvPicPr>
        <p:blipFill rotWithShape="1">
          <a:blip r:embed="rId3"/>
          <a:srcRect l="33816" t="9912" r="35394" b="37456"/>
          <a:stretch/>
        </p:blipFill>
        <p:spPr>
          <a:xfrm>
            <a:off x="403736" y="1419226"/>
            <a:ext cx="3525572" cy="3389973"/>
          </a:xfrm>
          <a:prstGeom prst="rect">
            <a:avLst/>
          </a:prstGeom>
          <a:ln>
            <a:solidFill>
              <a:schemeClr val="tx1"/>
            </a:solidFill>
          </a:ln>
        </p:spPr>
      </p:pic>
      <p:sp>
        <p:nvSpPr>
          <p:cNvPr id="16" name="TextBox 15"/>
          <p:cNvSpPr txBox="1"/>
          <p:nvPr/>
        </p:nvSpPr>
        <p:spPr>
          <a:xfrm>
            <a:off x="4477643" y="1419226"/>
            <a:ext cx="4056757" cy="830997"/>
          </a:xfrm>
          <a:prstGeom prst="rect">
            <a:avLst/>
          </a:prstGeom>
          <a:noFill/>
        </p:spPr>
        <p:txBody>
          <a:bodyPr wrap="square" rtlCol="0">
            <a:spAutoFit/>
          </a:bodyPr>
          <a:lstStyle/>
          <a:p>
            <a:r>
              <a:rPr lang="en-US" sz="1600" b="1" i="1" u="sng" dirty="0">
                <a:solidFill>
                  <a:srgbClr val="FF0000"/>
                </a:solidFill>
              </a:rPr>
              <a:t>Barna</a:t>
            </a:r>
            <a:r>
              <a:rPr lang="en-US" sz="1600" dirty="0">
                <a:solidFill>
                  <a:srgbClr val="FF0000"/>
                </a:solidFill>
              </a:rPr>
              <a:t>, is involving now eastern European and Japanese industry to a larger project: building the septa and the shield itself. </a:t>
            </a:r>
            <a:endParaRPr lang="en-GB" sz="1600" dirty="0">
              <a:solidFill>
                <a:srgbClr val="FF0000"/>
              </a:solidFill>
            </a:endParaRPr>
          </a:p>
        </p:txBody>
      </p:sp>
      <p:sp>
        <p:nvSpPr>
          <p:cNvPr id="17" name="TextBox 16"/>
          <p:cNvSpPr txBox="1"/>
          <p:nvPr/>
        </p:nvSpPr>
        <p:spPr>
          <a:xfrm>
            <a:off x="5187295" y="2817436"/>
            <a:ext cx="3318986" cy="523220"/>
          </a:xfrm>
          <a:prstGeom prst="rect">
            <a:avLst/>
          </a:prstGeom>
          <a:noFill/>
          <a:ln>
            <a:solidFill>
              <a:schemeClr val="tx1"/>
            </a:solidFill>
          </a:ln>
        </p:spPr>
        <p:txBody>
          <a:bodyPr wrap="none" rtlCol="0">
            <a:spAutoFit/>
          </a:bodyPr>
          <a:lstStyle/>
          <a:p>
            <a:pPr algn="ctr"/>
            <a:r>
              <a:rPr lang="en-US" sz="1400" dirty="0"/>
              <a:t>They uses a vertical cryostat and a magnet.</a:t>
            </a:r>
          </a:p>
          <a:p>
            <a:pPr algn="ctr"/>
            <a:r>
              <a:rPr lang="en-US" sz="1400" dirty="0"/>
              <a:t> 440 Accesses</a:t>
            </a:r>
            <a:endParaRPr lang="en-GB" sz="1400" dirty="0"/>
          </a:p>
        </p:txBody>
      </p:sp>
      <p:sp>
        <p:nvSpPr>
          <p:cNvPr id="18" name="TextBox 17"/>
          <p:cNvSpPr txBox="1"/>
          <p:nvPr/>
        </p:nvSpPr>
        <p:spPr>
          <a:xfrm rot="16200000">
            <a:off x="-593685" y="5648472"/>
            <a:ext cx="1625510" cy="369332"/>
          </a:xfrm>
          <a:prstGeom prst="rect">
            <a:avLst/>
          </a:prstGeom>
          <a:noFill/>
        </p:spPr>
        <p:txBody>
          <a:bodyPr wrap="none" rtlCol="0">
            <a:spAutoFit/>
          </a:bodyPr>
          <a:lstStyle/>
          <a:p>
            <a:r>
              <a:rPr lang="en-US" dirty="0"/>
              <a:t>Test @ </a:t>
            </a:r>
            <a:r>
              <a:rPr lang="en-US" dirty="0" err="1"/>
              <a:t>MagNet</a:t>
            </a:r>
            <a:endParaRPr lang="en-GB" dirty="0"/>
          </a:p>
        </p:txBody>
      </p:sp>
    </p:spTree>
    <p:extLst>
      <p:ext uri="{BB962C8B-B14F-4D97-AF65-F5344CB8AC3E}">
        <p14:creationId xmlns:p14="http://schemas.microsoft.com/office/powerpoint/2010/main" val="4288714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Automated  HV Testing  of  </a:t>
            </a:r>
            <a:r>
              <a:rPr lang="en-GB" dirty="0" err="1"/>
              <a:t>Sc</a:t>
            </a:r>
            <a:r>
              <a:rPr lang="en-GB" dirty="0"/>
              <a:t> Coils </a:t>
            </a:r>
          </a:p>
        </p:txBody>
      </p:sp>
      <p:sp>
        <p:nvSpPr>
          <p:cNvPr id="3" name="Content Placeholder 2"/>
          <p:cNvSpPr>
            <a:spLocks noGrp="1"/>
          </p:cNvSpPr>
          <p:nvPr>
            <p:ph idx="1"/>
          </p:nvPr>
        </p:nvSpPr>
        <p:spPr>
          <a:xfrm>
            <a:off x="330200" y="2434847"/>
            <a:ext cx="5003800" cy="1154904"/>
          </a:xfrm>
        </p:spPr>
        <p:txBody>
          <a:bodyPr>
            <a:normAutofit/>
          </a:bodyPr>
          <a:lstStyle/>
          <a:p>
            <a:r>
              <a:rPr lang="en-US" sz="1600" dirty="0"/>
              <a:t>New release has been tested in November</a:t>
            </a:r>
          </a:p>
          <a:p>
            <a:r>
              <a:rPr lang="en-US" sz="1600" dirty="0"/>
              <a:t>Hardware and software renewed </a:t>
            </a:r>
          </a:p>
          <a:p>
            <a:r>
              <a:rPr lang="en-US" sz="1600" dirty="0"/>
              <a:t>New functionalities (safety &amp; HV feature) implemented</a:t>
            </a:r>
          </a:p>
          <a:p>
            <a:pPr marL="0" indent="0">
              <a:buNone/>
            </a:pPr>
            <a:endParaRPr lang="en-GB" sz="1600" dirty="0"/>
          </a:p>
        </p:txBody>
      </p:sp>
      <p:sp>
        <p:nvSpPr>
          <p:cNvPr id="4" name="Footer Placeholder 3"/>
          <p:cNvSpPr>
            <a:spLocks noGrp="1"/>
          </p:cNvSpPr>
          <p:nvPr>
            <p:ph type="ftr" sz="quarter" idx="11"/>
          </p:nvPr>
        </p:nvSpPr>
        <p:spPr/>
        <p:txBody>
          <a:bodyPr/>
          <a:lstStyle/>
          <a:p>
            <a:r>
              <a:rPr lang="en-GB"/>
              <a:t>Marta Bajko for Annual Meeting 2022 Geneva</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8</a:t>
            </a:fld>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837641" y="2171390"/>
            <a:ext cx="4224867" cy="3168650"/>
          </a:xfrm>
          <a:prstGeom prst="rect">
            <a:avLst/>
          </a:prstGeom>
        </p:spPr>
      </p:pic>
      <p:sp>
        <p:nvSpPr>
          <p:cNvPr id="7" name="TextBox 6"/>
          <p:cNvSpPr txBox="1"/>
          <p:nvPr/>
        </p:nvSpPr>
        <p:spPr>
          <a:xfrm>
            <a:off x="336551" y="3916139"/>
            <a:ext cx="4235449" cy="923330"/>
          </a:xfrm>
          <a:prstGeom prst="rect">
            <a:avLst/>
          </a:prstGeom>
          <a:noFill/>
        </p:spPr>
        <p:txBody>
          <a:bodyPr wrap="square" rtlCol="0">
            <a:spAutoFit/>
          </a:bodyPr>
          <a:lstStyle/>
          <a:p>
            <a:r>
              <a:rPr lang="en-US" i="1" dirty="0">
                <a:solidFill>
                  <a:schemeClr val="accent1">
                    <a:lumMod val="75000"/>
                  </a:schemeClr>
                </a:solidFill>
              </a:rPr>
              <a:t>This equipment, developed by MSc students found users:@ GSI for SFRS magnets and @ CERN SM18 for HL-LHC magnets!!</a:t>
            </a:r>
            <a:endParaRPr lang="en-GB" i="1" dirty="0">
              <a:solidFill>
                <a:schemeClr val="accent1">
                  <a:lumMod val="75000"/>
                </a:schemeClr>
              </a:solidFill>
            </a:endParaRPr>
          </a:p>
        </p:txBody>
      </p:sp>
      <p:sp>
        <p:nvSpPr>
          <p:cNvPr id="8" name="TextBox 7"/>
          <p:cNvSpPr txBox="1"/>
          <p:nvPr/>
        </p:nvSpPr>
        <p:spPr>
          <a:xfrm>
            <a:off x="553427" y="1306911"/>
            <a:ext cx="4018573" cy="830997"/>
          </a:xfrm>
          <a:prstGeom prst="rect">
            <a:avLst/>
          </a:prstGeom>
          <a:noFill/>
        </p:spPr>
        <p:txBody>
          <a:bodyPr wrap="square" rtlCol="0">
            <a:spAutoFit/>
          </a:bodyPr>
          <a:lstStyle/>
          <a:p>
            <a:pPr algn="ctr"/>
            <a:r>
              <a:rPr lang="en-US" sz="1600" b="1" i="1" u="sng" dirty="0">
                <a:solidFill>
                  <a:srgbClr val="FF0000"/>
                </a:solidFill>
              </a:rPr>
              <a:t>Varadine</a:t>
            </a:r>
            <a:r>
              <a:rPr lang="en-US" sz="1600" b="1" dirty="0">
                <a:solidFill>
                  <a:srgbClr val="FF0000"/>
                </a:solidFill>
              </a:rPr>
              <a:t> </a:t>
            </a:r>
            <a:r>
              <a:rPr lang="en-US" sz="1600" dirty="0">
                <a:solidFill>
                  <a:srgbClr val="FF0000"/>
                </a:solidFill>
              </a:rPr>
              <a:t>is proud of </a:t>
            </a:r>
            <a:r>
              <a:rPr lang="en-US" sz="1600" b="1" i="1" dirty="0">
                <a:solidFill>
                  <a:srgbClr val="FF0000"/>
                </a:solidFill>
              </a:rPr>
              <a:t>his students </a:t>
            </a:r>
            <a:r>
              <a:rPr lang="en-US" sz="1600" dirty="0">
                <a:solidFill>
                  <a:srgbClr val="FF0000"/>
                </a:solidFill>
              </a:rPr>
              <a:t>having developed a system that turned to be efficient in the test and found users at bug laboratories</a:t>
            </a:r>
            <a:endParaRPr lang="en-GB" sz="1600" dirty="0">
              <a:solidFill>
                <a:srgbClr val="FF0000"/>
              </a:solidFill>
            </a:endParaRPr>
          </a:p>
        </p:txBody>
      </p:sp>
      <p:sp>
        <p:nvSpPr>
          <p:cNvPr id="9" name="TextBox 8"/>
          <p:cNvSpPr txBox="1"/>
          <p:nvPr/>
        </p:nvSpPr>
        <p:spPr>
          <a:xfrm>
            <a:off x="412750" y="846575"/>
            <a:ext cx="8262619" cy="338554"/>
          </a:xfrm>
          <a:prstGeom prst="rect">
            <a:avLst/>
          </a:prstGeom>
          <a:noFill/>
        </p:spPr>
        <p:txBody>
          <a:bodyPr wrap="square" rtlCol="0">
            <a:spAutoFit/>
          </a:bodyPr>
          <a:lstStyle/>
          <a:p>
            <a:r>
              <a:rPr lang="en-GB" sz="1600" dirty="0">
                <a:solidFill>
                  <a:schemeClr val="accent1">
                    <a:lumMod val="75000"/>
                  </a:schemeClr>
                </a:solidFill>
              </a:rPr>
              <a:t>To automat  High  Voltage  Testing  of  Superconducting Coils </a:t>
            </a:r>
          </a:p>
        </p:txBody>
      </p:sp>
      <p:sp>
        <p:nvSpPr>
          <p:cNvPr id="10" name="TextBox 9"/>
          <p:cNvSpPr txBox="1"/>
          <p:nvPr/>
        </p:nvSpPr>
        <p:spPr>
          <a:xfrm>
            <a:off x="487103" y="5344929"/>
            <a:ext cx="4795288" cy="523220"/>
          </a:xfrm>
          <a:prstGeom prst="rect">
            <a:avLst/>
          </a:prstGeom>
          <a:noFill/>
          <a:ln>
            <a:solidFill>
              <a:schemeClr val="tx1"/>
            </a:solidFill>
          </a:ln>
        </p:spPr>
        <p:txBody>
          <a:bodyPr wrap="none" rtlCol="0">
            <a:spAutoFit/>
          </a:bodyPr>
          <a:lstStyle/>
          <a:p>
            <a:pPr algn="ctr"/>
            <a:r>
              <a:rPr lang="en-US" sz="1400" dirty="0"/>
              <a:t>They uses any cryostat ( horizontal or vertical) with any magnet.</a:t>
            </a:r>
          </a:p>
          <a:p>
            <a:pPr algn="ctr"/>
            <a:r>
              <a:rPr lang="en-US" sz="1400" dirty="0"/>
              <a:t>288 Accesses</a:t>
            </a:r>
            <a:endParaRPr lang="en-GB" sz="1400" dirty="0"/>
          </a:p>
        </p:txBody>
      </p:sp>
      <p:sp>
        <p:nvSpPr>
          <p:cNvPr id="11" name="TextBox 10"/>
          <p:cNvSpPr txBox="1"/>
          <p:nvPr/>
        </p:nvSpPr>
        <p:spPr>
          <a:xfrm rot="16200000">
            <a:off x="-593685" y="5648472"/>
            <a:ext cx="1625510" cy="369332"/>
          </a:xfrm>
          <a:prstGeom prst="rect">
            <a:avLst/>
          </a:prstGeom>
          <a:noFill/>
        </p:spPr>
        <p:txBody>
          <a:bodyPr wrap="none" rtlCol="0">
            <a:spAutoFit/>
          </a:bodyPr>
          <a:lstStyle/>
          <a:p>
            <a:r>
              <a:rPr lang="en-US" dirty="0"/>
              <a:t>Test @ </a:t>
            </a:r>
            <a:r>
              <a:rPr lang="en-US" dirty="0" err="1"/>
              <a:t>MagNet</a:t>
            </a:r>
            <a:endParaRPr lang="en-GB" dirty="0"/>
          </a:p>
        </p:txBody>
      </p:sp>
    </p:spTree>
    <p:extLst>
      <p:ext uri="{BB962C8B-B14F-4D97-AF65-F5344CB8AC3E}">
        <p14:creationId xmlns:p14="http://schemas.microsoft.com/office/powerpoint/2010/main" val="1930956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561974"/>
          </a:xfrm>
        </p:spPr>
        <p:txBody>
          <a:bodyPr/>
          <a:lstStyle/>
          <a:p>
            <a:r>
              <a:rPr lang="en-GB" dirty="0"/>
              <a:t>Monitoring by distributed optical fibre sensors </a:t>
            </a:r>
          </a:p>
        </p:txBody>
      </p:sp>
      <p:sp>
        <p:nvSpPr>
          <p:cNvPr id="4" name="Footer Placeholder 3"/>
          <p:cNvSpPr>
            <a:spLocks noGrp="1"/>
          </p:cNvSpPr>
          <p:nvPr>
            <p:ph type="ftr" sz="quarter" idx="11"/>
          </p:nvPr>
        </p:nvSpPr>
        <p:spPr/>
        <p:txBody>
          <a:bodyPr/>
          <a:lstStyle/>
          <a:p>
            <a:r>
              <a:rPr lang="en-GB"/>
              <a:t>Marta Bajko for Annual Meeting 2022 Geneva</a:t>
            </a:r>
          </a:p>
        </p:txBody>
      </p:sp>
      <p:sp>
        <p:nvSpPr>
          <p:cNvPr id="5" name="Slide Number Placeholder 4"/>
          <p:cNvSpPr>
            <a:spLocks noGrp="1"/>
          </p:cNvSpPr>
          <p:nvPr>
            <p:ph type="sldNum" sz="quarter" idx="12"/>
          </p:nvPr>
        </p:nvSpPr>
        <p:spPr/>
        <p:txBody>
          <a:bodyPr/>
          <a:lstStyle/>
          <a:p>
            <a:fld id="{81B4523E-0E60-2F49-A1DB-8E66CE3DE81B}" type="slidenum">
              <a:rPr lang="en-GB" smtClean="0"/>
              <a:pPr/>
              <a:t>9</a:t>
            </a:fld>
            <a:endParaRPr lang="en-GB"/>
          </a:p>
        </p:txBody>
      </p:sp>
      <p:pic>
        <p:nvPicPr>
          <p:cNvPr id="7" name="Picture 6"/>
          <p:cNvPicPr>
            <a:picLocks noChangeAspect="1"/>
          </p:cNvPicPr>
          <p:nvPr/>
        </p:nvPicPr>
        <p:blipFill rotWithShape="1">
          <a:blip r:embed="rId2"/>
          <a:srcRect l="14180" t="8085" r="14738" b="17089"/>
          <a:stretch/>
        </p:blipFill>
        <p:spPr>
          <a:xfrm>
            <a:off x="1002782" y="1451534"/>
            <a:ext cx="7537852" cy="3951704"/>
          </a:xfrm>
          <a:prstGeom prst="rect">
            <a:avLst/>
          </a:prstGeom>
        </p:spPr>
      </p:pic>
      <p:sp>
        <p:nvSpPr>
          <p:cNvPr id="8" name="Rectangle 7"/>
          <p:cNvSpPr/>
          <p:nvPr/>
        </p:nvSpPr>
        <p:spPr>
          <a:xfrm>
            <a:off x="390357" y="869781"/>
            <a:ext cx="8534400" cy="369332"/>
          </a:xfrm>
          <a:prstGeom prst="rect">
            <a:avLst/>
          </a:prstGeom>
        </p:spPr>
        <p:txBody>
          <a:bodyPr wrap="square">
            <a:spAutoFit/>
          </a:bodyPr>
          <a:lstStyle/>
          <a:p>
            <a:r>
              <a:rPr lang="en-GB" i="1" dirty="0">
                <a:solidFill>
                  <a:schemeClr val="accent1">
                    <a:lumMod val="75000"/>
                  </a:schemeClr>
                </a:solidFill>
                <a:latin typeface="Calibri" panose="020F0502020204030204" pitchFamily="34" charset="0"/>
              </a:rPr>
              <a:t>To demonstrate the feasibility of the quench monitoring in a SC link and </a:t>
            </a:r>
            <a:r>
              <a:rPr lang="en-GB" i="1" dirty="0" err="1">
                <a:solidFill>
                  <a:schemeClr val="accent1">
                    <a:lumMod val="75000"/>
                  </a:schemeClr>
                </a:solidFill>
                <a:latin typeface="Calibri" panose="020F0502020204030204" pitchFamily="34" charset="0"/>
              </a:rPr>
              <a:t>and</a:t>
            </a:r>
            <a:r>
              <a:rPr lang="en-GB" i="1" dirty="0">
                <a:solidFill>
                  <a:schemeClr val="accent1">
                    <a:lumMod val="75000"/>
                  </a:schemeClr>
                </a:solidFill>
                <a:latin typeface="Calibri" panose="020F0502020204030204" pitchFamily="34" charset="0"/>
              </a:rPr>
              <a:t> HTS magnet.</a:t>
            </a:r>
            <a:r>
              <a:rPr lang="en-GB" i="1" dirty="0">
                <a:solidFill>
                  <a:schemeClr val="accent1">
                    <a:lumMod val="75000"/>
                  </a:schemeClr>
                </a:solidFill>
              </a:rPr>
              <a:t> </a:t>
            </a:r>
          </a:p>
        </p:txBody>
      </p:sp>
      <p:sp>
        <p:nvSpPr>
          <p:cNvPr id="10" name="TextBox 9"/>
          <p:cNvSpPr txBox="1"/>
          <p:nvPr/>
        </p:nvSpPr>
        <p:spPr>
          <a:xfrm>
            <a:off x="1440245" y="4079799"/>
            <a:ext cx="2669366" cy="1323439"/>
          </a:xfrm>
          <a:prstGeom prst="rect">
            <a:avLst/>
          </a:prstGeom>
          <a:solidFill>
            <a:schemeClr val="bg1"/>
          </a:solidFill>
        </p:spPr>
        <p:txBody>
          <a:bodyPr wrap="square" rtlCol="0">
            <a:spAutoFit/>
          </a:bodyPr>
          <a:lstStyle/>
          <a:p>
            <a:pPr algn="ctr"/>
            <a:r>
              <a:rPr lang="en-US" sz="1600" b="1" i="1" u="sng" dirty="0">
                <a:solidFill>
                  <a:srgbClr val="FF0000"/>
                </a:solidFill>
              </a:rPr>
              <a:t>L. Palmieri </a:t>
            </a:r>
            <a:r>
              <a:rPr lang="en-US" sz="1600" dirty="0">
                <a:solidFill>
                  <a:srgbClr val="FF0000"/>
                </a:solidFill>
              </a:rPr>
              <a:t>is willing to take up the challenge in integrating a continues fiber into a coil after a successful test in a transmission line.</a:t>
            </a:r>
            <a:endParaRPr lang="en-GB" sz="1600" dirty="0">
              <a:solidFill>
                <a:srgbClr val="FF0000"/>
              </a:solidFill>
            </a:endParaRPr>
          </a:p>
        </p:txBody>
      </p:sp>
      <p:sp>
        <p:nvSpPr>
          <p:cNvPr id="11" name="TextBox 10"/>
          <p:cNvSpPr txBox="1"/>
          <p:nvPr/>
        </p:nvSpPr>
        <p:spPr>
          <a:xfrm>
            <a:off x="6421609" y="5025633"/>
            <a:ext cx="2112791" cy="954107"/>
          </a:xfrm>
          <a:prstGeom prst="rect">
            <a:avLst/>
          </a:prstGeom>
          <a:solidFill>
            <a:schemeClr val="bg1"/>
          </a:solidFill>
          <a:ln>
            <a:solidFill>
              <a:schemeClr val="tx1"/>
            </a:solidFill>
          </a:ln>
        </p:spPr>
        <p:txBody>
          <a:bodyPr wrap="square" rtlCol="0">
            <a:spAutoFit/>
          </a:bodyPr>
          <a:lstStyle/>
          <a:p>
            <a:pPr algn="ctr"/>
            <a:r>
              <a:rPr lang="en-US" sz="1400" dirty="0"/>
              <a:t>They uses a magnets and transmission lines in development at CERN</a:t>
            </a:r>
          </a:p>
          <a:p>
            <a:pPr algn="ctr"/>
            <a:r>
              <a:rPr lang="en-US" sz="1400" dirty="0"/>
              <a:t>192 Accesses</a:t>
            </a:r>
            <a:endParaRPr lang="en-GB" sz="1400" dirty="0"/>
          </a:p>
        </p:txBody>
      </p:sp>
      <p:sp>
        <p:nvSpPr>
          <p:cNvPr id="12" name="TextBox 11"/>
          <p:cNvSpPr txBox="1"/>
          <p:nvPr/>
        </p:nvSpPr>
        <p:spPr>
          <a:xfrm rot="16200000">
            <a:off x="-593685" y="5648472"/>
            <a:ext cx="1625510" cy="369332"/>
          </a:xfrm>
          <a:prstGeom prst="rect">
            <a:avLst/>
          </a:prstGeom>
          <a:noFill/>
        </p:spPr>
        <p:txBody>
          <a:bodyPr wrap="none" rtlCol="0">
            <a:spAutoFit/>
          </a:bodyPr>
          <a:lstStyle/>
          <a:p>
            <a:r>
              <a:rPr lang="en-US" dirty="0"/>
              <a:t>Test @ </a:t>
            </a:r>
            <a:r>
              <a:rPr lang="en-US" dirty="0" err="1"/>
              <a:t>MagNet</a:t>
            </a:r>
            <a:endParaRPr lang="en-GB" dirty="0"/>
          </a:p>
        </p:txBody>
      </p:sp>
      <p:sp>
        <p:nvSpPr>
          <p:cNvPr id="6" name="Rectangle 5">
            <a:extLst>
              <a:ext uri="{FF2B5EF4-FFF2-40B4-BE49-F238E27FC236}">
                <a16:creationId xmlns:a16="http://schemas.microsoft.com/office/drawing/2014/main" id="{D71E20BF-7495-144C-B61D-AEC6FA850CC6}"/>
              </a:ext>
            </a:extLst>
          </p:cNvPr>
          <p:cNvSpPr/>
          <p:nvPr/>
        </p:nvSpPr>
        <p:spPr>
          <a:xfrm>
            <a:off x="2051720" y="6073881"/>
            <a:ext cx="4392488" cy="307777"/>
          </a:xfrm>
          <a:prstGeom prst="rect">
            <a:avLst/>
          </a:prstGeom>
        </p:spPr>
        <p:txBody>
          <a:bodyPr wrap="square">
            <a:spAutoFit/>
          </a:bodyPr>
          <a:lstStyle/>
          <a:p>
            <a:r>
              <a:rPr lang="en-US" sz="1400" dirty="0">
                <a:solidFill>
                  <a:schemeClr val="accent1"/>
                </a:solidFill>
                <a:latin typeface="Calibri" panose="020F0502020204030204" pitchFamily="34" charset="0"/>
              </a:rPr>
              <a:t>To be presented also @OFS 2022 in Alexandria, Virginia.</a:t>
            </a:r>
          </a:p>
        </p:txBody>
      </p:sp>
      <p:pic>
        <p:nvPicPr>
          <p:cNvPr id="14" name="Picture 13">
            <a:extLst>
              <a:ext uri="{FF2B5EF4-FFF2-40B4-BE49-F238E27FC236}">
                <a16:creationId xmlns:a16="http://schemas.microsoft.com/office/drawing/2014/main" id="{9A1844E2-F1F6-104F-86B8-8654065E8843}"/>
              </a:ext>
            </a:extLst>
          </p:cNvPr>
          <p:cNvPicPr>
            <a:picLocks noChangeAspect="1"/>
          </p:cNvPicPr>
          <p:nvPr/>
        </p:nvPicPr>
        <p:blipFill>
          <a:blip r:embed="rId3"/>
          <a:stretch>
            <a:fillRect/>
          </a:stretch>
        </p:blipFill>
        <p:spPr>
          <a:xfrm>
            <a:off x="534872" y="4444132"/>
            <a:ext cx="4841641" cy="2401416"/>
          </a:xfrm>
          <a:prstGeom prst="rect">
            <a:avLst/>
          </a:prstGeom>
          <a:ln>
            <a:solidFill>
              <a:schemeClr val="tx1"/>
            </a:solidFill>
          </a:ln>
        </p:spPr>
      </p:pic>
    </p:spTree>
    <p:extLst>
      <p:ext uri="{BB962C8B-B14F-4D97-AF65-F5344CB8AC3E}">
        <p14:creationId xmlns:p14="http://schemas.microsoft.com/office/powerpoint/2010/main" val="2628566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8250</TotalTime>
  <Words>1893</Words>
  <Application>Microsoft Macintosh PowerPoint</Application>
  <PresentationFormat>On-screen Show (4:3)</PresentationFormat>
  <Paragraphs>156</Paragraphs>
  <Slides>19</Slides>
  <Notes>0</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30" baseType="lpstr">
      <vt:lpstr>Arial</vt:lpstr>
      <vt:lpstr>Calibri</vt:lpstr>
      <vt:lpstr>inherit</vt:lpstr>
      <vt:lpstr>Tahoma</vt:lpstr>
      <vt:lpstr>Times</vt:lpstr>
      <vt:lpstr>Times New Roman</vt:lpstr>
      <vt:lpstr>Wingdings</vt:lpstr>
      <vt:lpstr>Thème Office</vt:lpstr>
      <vt:lpstr>Thème ARIES</vt:lpstr>
      <vt:lpstr>Thème Office</vt:lpstr>
      <vt:lpstr>Microsoft Word Document</vt:lpstr>
      <vt:lpstr>PowerPoint Presentation</vt:lpstr>
      <vt:lpstr>WP9 TNA : tasks 9.1 and 9.2. </vt:lpstr>
      <vt:lpstr>ARIES TNA  (https://aries.web.cern.ch/application-and-follow-procedures) User Selection Pannel and Evaluation Criteria  WP9 has a common Selection Panel for both tasks 9.1 and 9.2. The entire panel has expertise in superconducting magnets. The selection panel is made of experts coming from 4 different worldwide laboratories:</vt:lpstr>
      <vt:lpstr>The engagement evolution of the TNA</vt:lpstr>
      <vt:lpstr>Summary Status of WP9</vt:lpstr>
      <vt:lpstr>Summary of PROJECT in ARIES TNA WP9 Task 9.1.MagNet</vt:lpstr>
      <vt:lpstr>Sushi</vt:lpstr>
      <vt:lpstr>Automated  HV Testing  of  Sc Coils </vt:lpstr>
      <vt:lpstr>Monitoring by distributed optical fibre sensors </vt:lpstr>
      <vt:lpstr>CRYOPAL </vt:lpstr>
      <vt:lpstr>ReBCO –CORC-CIC</vt:lpstr>
      <vt:lpstr>RADES</vt:lpstr>
      <vt:lpstr>Summary of PROJECT in ARIES TNA WP9 Task 9.2.GERSEMI</vt:lpstr>
      <vt:lpstr>Star up of "Gersemi" Facility at FREIA, Uppsala University</vt:lpstr>
      <vt:lpstr>Users event @ GERSEMI</vt:lpstr>
      <vt:lpstr>WP9.2 The Gersemi TNA</vt:lpstr>
      <vt:lpstr>Recent Improvements@ GERSEMI</vt:lpstr>
      <vt:lpstr>Future tests and improvements @ GERSEMI</vt:lpstr>
      <vt:lpstr>Summary</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Marta Bajko</cp:lastModifiedBy>
  <cp:revision>71</cp:revision>
  <dcterms:created xsi:type="dcterms:W3CDTF">2017-04-26T09:15:49Z</dcterms:created>
  <dcterms:modified xsi:type="dcterms:W3CDTF">2022-05-02T12:12:51Z</dcterms:modified>
</cp:coreProperties>
</file>