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322" r:id="rId5"/>
    <p:sldId id="321" r:id="rId6"/>
    <p:sldId id="316" r:id="rId7"/>
    <p:sldId id="324" r:id="rId8"/>
    <p:sldId id="326" r:id="rId9"/>
    <p:sldId id="327" r:id="rId10"/>
    <p:sldId id="336" r:id="rId11"/>
    <p:sldId id="330" r:id="rId12"/>
    <p:sldId id="331" r:id="rId13"/>
    <p:sldId id="333" r:id="rId14"/>
    <p:sldId id="334" r:id="rId15"/>
    <p:sldId id="323" r:id="rId16"/>
    <p:sldId id="320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FF9933"/>
    <a:srgbClr val="F8B13C"/>
    <a:srgbClr val="1F497D"/>
    <a:srgbClr val="1E386B"/>
    <a:srgbClr val="2C669E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9" autoAdjust="0"/>
    <p:restoredTop sz="80657" autoAdjust="0"/>
  </p:normalViewPr>
  <p:slideViewPr>
    <p:cSldViewPr snapToObjects="1" showGuides="1">
      <p:cViewPr varScale="1">
        <p:scale>
          <a:sx n="91" d="100"/>
          <a:sy n="91" d="100"/>
        </p:scale>
        <p:origin x="1470" y="-75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02/05/2022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835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02/05/2022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51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Studied</a:t>
            </a:r>
            <a:r>
              <a:rPr lang="de-DE" dirty="0"/>
              <a:t> 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injection orbit at low and negative alpha condition, </a:t>
            </a:r>
            <a:b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bunch length with a streak camera and </a:t>
            </a:r>
            <a:b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THz emission dynamics as function of alpha. </a:t>
            </a:r>
            <a:b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Beam characterization, dynamics studies, and the study of collective effects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7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Partners</a:t>
            </a:r>
            <a:r>
              <a:rPr lang="de-DE" baseline="0" dirty="0"/>
              <a:t> CERN, INFN (I), </a:t>
            </a:r>
            <a:r>
              <a:rPr lang="de-DE" baseline="0" dirty="0" err="1"/>
              <a:t>Ciemat</a:t>
            </a:r>
            <a:r>
              <a:rPr lang="de-DE" baseline="0" dirty="0"/>
              <a:t> (ES), KIT (D)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862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Before/to</a:t>
            </a:r>
            <a:r>
              <a:rPr lang="en-US" sz="1200" baseline="0" dirty="0"/>
              <a:t> </a:t>
            </a:r>
            <a:r>
              <a:rPr lang="en-US" sz="1200" dirty="0"/>
              <a:t>Dot3:</a:t>
            </a:r>
            <a:r>
              <a:rPr lang="en-US" sz="1200" baseline="0" dirty="0"/>
              <a:t>  </a:t>
            </a:r>
            <a:r>
              <a:rPr lang="en-US" sz="1200" dirty="0"/>
              <a:t>Shutdowns heavily delayed due to Corona restrictions / shutdowns at external companies.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Therefore full completion of ARES in mid 2021.</a:t>
            </a:r>
            <a:br>
              <a:rPr lang="en-US" sz="1200" dirty="0"/>
            </a:br>
            <a:r>
              <a:rPr lang="en-US" sz="1200" dirty="0"/>
              <a:t>first internal users </a:t>
            </a:r>
            <a:br>
              <a:rPr lang="en-US" sz="1200" dirty="0"/>
            </a:br>
            <a:endParaRPr lang="en-US" sz="1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To Dot4_</a:t>
            </a:r>
            <a:r>
              <a:rPr lang="en-US" sz="1200" baseline="0" dirty="0"/>
              <a:t>  Internal users = </a:t>
            </a:r>
            <a:r>
              <a:rPr lang="en-US" sz="1200" dirty="0"/>
              <a:t>Accelerator on a Chip collaboration with limited numbers of people allowed in the control room, results to be published.</a:t>
            </a:r>
          </a:p>
          <a:p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99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1 </a:t>
            </a:r>
            <a:r>
              <a:rPr lang="de-DE" dirty="0" err="1"/>
              <a:t>mol</a:t>
            </a:r>
            <a:r>
              <a:rPr lang="de-DE" dirty="0"/>
              <a:t>%  </a:t>
            </a:r>
            <a:r>
              <a:rPr lang="de-DE" dirty="0" err="1"/>
              <a:t>holmium-doped</a:t>
            </a:r>
            <a:r>
              <a:rPr lang="de-DE" dirty="0"/>
              <a:t> </a:t>
            </a:r>
            <a:r>
              <a:rPr lang="de-DE" dirty="0" err="1"/>
              <a:t>yttrium</a:t>
            </a:r>
            <a:r>
              <a:rPr lang="de-DE" dirty="0"/>
              <a:t> </a:t>
            </a:r>
            <a:r>
              <a:rPr lang="de-DE" dirty="0" err="1"/>
              <a:t>lithium</a:t>
            </a:r>
            <a:r>
              <a:rPr lang="de-DE" dirty="0"/>
              <a:t> </a:t>
            </a:r>
            <a:r>
              <a:rPr lang="de-DE" dirty="0" err="1"/>
              <a:t>fluoride</a:t>
            </a:r>
            <a:r>
              <a:rPr lang="de-DE" dirty="0"/>
              <a:t> (YLiF4)</a:t>
            </a:r>
          </a:p>
          <a:p>
            <a:r>
              <a:rPr lang="en-US" sz="1200" dirty="0"/>
              <a:t>Unclear, if possible TNA users can come to ARES in 2021.</a:t>
            </a:r>
          </a:p>
          <a:p>
            <a:endParaRPr lang="en-US" sz="1200" dirty="0"/>
          </a:p>
          <a:p>
            <a:r>
              <a:rPr lang="en-US" sz="1200" dirty="0"/>
              <a:t>210h units expected until the end of TNA in 2022.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5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758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780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Numerical Analysis of Fundamental</a:t>
            </a:r>
            <a:r>
              <a:rPr lang="en-US" baseline="0" dirty="0"/>
              <a:t> </a:t>
            </a:r>
            <a:r>
              <a:rPr lang="en-US" dirty="0"/>
              <a:t>Frequencies (NAFF) allows a fast</a:t>
            </a:r>
            <a:r>
              <a:rPr lang="en-US" baseline="0" dirty="0"/>
              <a:t> </a:t>
            </a:r>
            <a:r>
              <a:rPr lang="en-US" dirty="0"/>
              <a:t>convergence to the tunes in the order of</a:t>
            </a:r>
            <a:r>
              <a:rPr lang="en-US" baseline="0" dirty="0"/>
              <a:t> </a:t>
            </a:r>
            <a:r>
              <a:rPr lang="en-US" dirty="0"/>
              <a:t>1/N</a:t>
            </a:r>
            <a:r>
              <a:rPr lang="en-US" baseline="30000" dirty="0"/>
              <a:t>4</a:t>
            </a:r>
            <a:endParaRPr lang="de-DE" baseline="30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727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WP11: electron and proton beam testing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I_rahmen_neu_tit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396875" y="6599239"/>
            <a:ext cx="3670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800" dirty="0">
                <a:solidFill>
                  <a:srgbClr val="000000"/>
                </a:solidFill>
                <a:cs typeface="Arial" charset="0"/>
              </a:rPr>
              <a:t>KIT –  The Research University in the Helmholtz Association</a:t>
            </a:r>
            <a:r>
              <a:rPr lang="de-DE" altLang="de-DE" sz="800" dirty="0">
                <a:solidFill>
                  <a:srgbClr val="000000"/>
                </a:solidFill>
                <a:cs typeface="Arial" charset="0"/>
              </a:rPr>
              <a:t> </a:t>
            </a:r>
            <a:endParaRPr lang="en-US" altLang="de-DE" sz="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385765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000" dirty="0">
                <a:solidFill>
                  <a:srgbClr val="FFFFFF"/>
                </a:solidFill>
                <a:cs typeface="Arial" charset="0"/>
              </a:rPr>
              <a:t>Institute for Beam Physics and Technology (IBPT)</a:t>
            </a:r>
            <a:endParaRPr lang="de-DE" altLang="de-DE" sz="1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7318375" y="6497639"/>
            <a:ext cx="1727200" cy="2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600" b="1" dirty="0">
                <a:solidFill>
                  <a:srgbClr val="FFFFFF"/>
                </a:solidFill>
                <a:cs typeface="Arial" pitchFamily="34" charset="0"/>
              </a:rPr>
              <a:t>www.kit.edu</a:t>
            </a:r>
          </a:p>
        </p:txBody>
      </p:sp>
      <p:pic>
        <p:nvPicPr>
          <p:cNvPr id="6" name="Picture 13" descr="KIT-Logo-rgb_en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9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4713" y="6383340"/>
            <a:ext cx="46831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32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1" y="6445251"/>
            <a:ext cx="2366144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 dirty="0">
              <a:solidFill>
                <a:srgbClr val="000000"/>
              </a:solidFill>
            </a:endParaRPr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61E53-60CF-4EA6-995E-E0A264A22BDC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02.05.2022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19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1"/>
            <a:ext cx="2438152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 dirty="0">
              <a:solidFill>
                <a:srgbClr val="000000"/>
              </a:solidFill>
            </a:endParaRPr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60EEC-F592-450F-BB27-69F9AF4E7E67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02.05.2022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43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1" y="6445251"/>
            <a:ext cx="2366144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 dirty="0">
              <a:solidFill>
                <a:srgbClr val="000000"/>
              </a:solidFill>
            </a:endParaRPr>
          </a:p>
        </p:txBody>
      </p:sp>
      <p:sp>
        <p:nvSpPr>
          <p:cNvPr id="3" name="Datumsplatzhalt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A7712-9316-47E5-B050-407DA54E4E9B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02.05.2022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9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WP11: electron and proton beam testing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WP11: electron and proton beam testing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theme" Target="../theme/theme4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WP11: electron and proton beam testing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0" y="-117157"/>
            <a:ext cx="4399784" cy="3088957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  <p:pic>
        <p:nvPicPr>
          <p:cNvPr id="4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7"/>
            <a:ext cx="691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add text</a:t>
            </a:r>
          </a:p>
          <a:p>
            <a:pPr lvl="1"/>
            <a:r>
              <a:rPr lang="en-US" altLang="de-DE"/>
              <a:t>Second level</a:t>
            </a:r>
          </a:p>
          <a:p>
            <a:pPr lvl="2"/>
            <a:r>
              <a:rPr lang="en-US" altLang="de-DE"/>
              <a:t>Third level</a:t>
            </a:r>
          </a:p>
          <a:p>
            <a:pPr lvl="3"/>
            <a:r>
              <a:rPr lang="en-US" altLang="de-DE"/>
              <a:t>Fourth level</a:t>
            </a:r>
          </a:p>
          <a:p>
            <a:pPr lvl="4"/>
            <a:r>
              <a:rPr lang="en-US" altLang="de-DE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de-DE" sz="900" dirty="0">
                <a:solidFill>
                  <a:srgbClr val="000000"/>
                </a:solidFill>
                <a:cs typeface="Arial" charset="0"/>
              </a:rPr>
              <a:t>Institute for Beam Physics and Technology (IBPT)</a:t>
            </a:r>
          </a:p>
        </p:txBody>
      </p:sp>
      <p:sp>
        <p:nvSpPr>
          <p:cNvPr id="1030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fld id="{D5BCD950-A706-4533-8DA8-B5B814E94E65}" type="slidenum">
              <a:rPr lang="de-DE" altLang="de-DE" sz="900" b="1" smtClean="0">
                <a:solidFill>
                  <a:srgbClr val="000000"/>
                </a:solidFill>
                <a:cs typeface="Arial" pitchFamily="34" charset="0"/>
              </a:rPr>
              <a:pPr defTabSz="914400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t>‹Nr.›</a:t>
            </a:fld>
            <a:endParaRPr lang="de-DE" altLang="de-DE" sz="9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1" y="6445251"/>
            <a:ext cx="258216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Arial" pitchFamily="34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de-DE" dirty="0">
              <a:solidFill>
                <a:srgbClr val="000000"/>
              </a:solidFill>
            </a:endParaRPr>
          </a:p>
        </p:txBody>
      </p:sp>
      <p:pic>
        <p:nvPicPr>
          <p:cNvPr id="1032" name="Picture 9" descr="KITlogo_4c_frutiger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7" y="341314"/>
            <a:ext cx="10842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12775" y="6443664"/>
            <a:ext cx="1042988" cy="3603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marL="0" marR="0" indent="0" algn="l" defTabSz="91430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428F1E6-B23D-483C-B91F-FBE5F9D8BD7E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02.05.2022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6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15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30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46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6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293" indent="-314293" algn="l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495" indent="-314293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>
          <a:solidFill>
            <a:schemeClr val="tx1"/>
          </a:solidFill>
          <a:latin typeface="+mn-lt"/>
        </a:defRPr>
      </a:lvl2pPr>
      <a:lvl3pPr marL="1209551" indent="-276197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600">
          <a:solidFill>
            <a:schemeClr val="tx1"/>
          </a:solidFill>
          <a:latin typeface="+mn-lt"/>
        </a:defRPr>
      </a:lvl3pPr>
      <a:lvl4pPr marL="1657180" indent="-276197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600">
          <a:solidFill>
            <a:schemeClr val="tx1"/>
          </a:solidFill>
          <a:latin typeface="+mn-lt"/>
        </a:defRPr>
      </a:lvl4pPr>
      <a:lvl5pPr marL="2095286" indent="-276197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600">
          <a:solidFill>
            <a:schemeClr val="tx1"/>
          </a:solidFill>
          <a:latin typeface="+mn-lt"/>
        </a:defRPr>
      </a:lvl5pPr>
      <a:lvl6pPr marL="2514343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6pPr>
      <a:lvl7pPr marL="2971496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7pPr>
      <a:lvl8pPr marL="3428650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8pPr>
      <a:lvl9pPr marL="3885802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3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2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6.jpeg"/><Relationship Id="rId7" Type="http://schemas.openxmlformats.org/officeDocument/2006/relationships/image" Target="../media/image3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7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microsoft.com/office/2007/relationships/hdphoto" Target="../media/hdphoto1.wdp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F3A01F-AE0A-7C4A-A7C5-E2D14D3D1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with Beams: WP11 report on TNA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15E5-75E4-044A-B701-E24368CB5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079589-CC05-1143-B165-75FA3346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88A5B7-83F8-4E44-9711-7465FA4D7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349696" y="940118"/>
            <a:ext cx="8686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5 Accelerator Test Facilities for ARIES Trans National Access</a:t>
            </a:r>
          </a:p>
          <a:p>
            <a:endParaRPr lang="en-GB" sz="2400" b="1" dirty="0"/>
          </a:p>
          <a:p>
            <a:r>
              <a:rPr lang="en-GB" sz="2400" b="1" dirty="0"/>
              <a:t>WP11.1	</a:t>
            </a:r>
            <a:r>
              <a:rPr lang="en-US" sz="2400" b="1" dirty="0"/>
              <a:t>KARA at KIT:  Karlsruhe Research Accelerator</a:t>
            </a:r>
            <a:r>
              <a:rPr lang="en-US" sz="2400" dirty="0"/>
              <a:t>,</a:t>
            </a:r>
            <a:br>
              <a:rPr lang="en-US" sz="2400" dirty="0"/>
            </a:br>
            <a:r>
              <a:rPr lang="en-US" sz="2400" dirty="0"/>
              <a:t>			a synchrotron storage ring up to 2,5 GeV electron energy</a:t>
            </a:r>
            <a:endParaRPr lang="en-GB" sz="2400" b="1" dirty="0"/>
          </a:p>
          <a:p>
            <a:pPr>
              <a:spcBef>
                <a:spcPts val="600"/>
              </a:spcBef>
            </a:pPr>
            <a:r>
              <a:rPr lang="en-GB" sz="2400" b="1" dirty="0"/>
              <a:t>WP11.2	FLUTE at KIT: </a:t>
            </a:r>
            <a:r>
              <a:rPr lang="en-GB" sz="2400" b="1" dirty="0" err="1"/>
              <a:t>Ferninfrarot</a:t>
            </a:r>
            <a:r>
              <a:rPr lang="en-GB" sz="2400" b="1" dirty="0"/>
              <a:t> </a:t>
            </a:r>
            <a:r>
              <a:rPr lang="en-GB" sz="2400" b="1" dirty="0" err="1"/>
              <a:t>Linac</a:t>
            </a:r>
            <a:r>
              <a:rPr lang="en-GB" sz="2400" b="1" dirty="0"/>
              <a:t>- und Test-Experiment</a:t>
            </a:r>
            <a:br>
              <a:rPr lang="en-GB" sz="2400" b="1" dirty="0"/>
            </a:br>
            <a:r>
              <a:rPr lang="en-GB" sz="2400" b="1" dirty="0"/>
              <a:t>			</a:t>
            </a:r>
            <a:r>
              <a:rPr lang="en-GB" sz="2400" dirty="0"/>
              <a:t>accelerates ultra-short e-bunches 5 to 50 MeV</a:t>
            </a:r>
            <a:endParaRPr lang="en-GB" sz="2400" b="1" dirty="0"/>
          </a:p>
          <a:p>
            <a:pPr>
              <a:spcBef>
                <a:spcPts val="600"/>
              </a:spcBef>
            </a:pPr>
            <a:r>
              <a:rPr lang="en-GB" sz="2400" b="1" dirty="0"/>
              <a:t>WP11.3	IPHI at CEA: </a:t>
            </a:r>
            <a:r>
              <a:rPr lang="en-US" sz="2400" b="1" dirty="0"/>
              <a:t>Injector of Proton for High Intensity</a:t>
            </a:r>
            <a:br>
              <a:rPr lang="en-GB" sz="2400" b="1" dirty="0"/>
            </a:br>
            <a:r>
              <a:rPr lang="en-GB" sz="2400" b="1" dirty="0"/>
              <a:t> 			</a:t>
            </a:r>
            <a:r>
              <a:rPr lang="en-US" sz="2400" dirty="0"/>
              <a:t>accelerates a 100 mA continuous p-beam up to 3 MeV</a:t>
            </a:r>
            <a:endParaRPr lang="en-GB" sz="2400" b="1" dirty="0"/>
          </a:p>
          <a:p>
            <a:pPr>
              <a:spcBef>
                <a:spcPts val="600"/>
              </a:spcBef>
            </a:pPr>
            <a:r>
              <a:rPr lang="en-GB" sz="2400" b="1" dirty="0"/>
              <a:t>WP11.4	ARES at DESY: </a:t>
            </a:r>
            <a:r>
              <a:rPr lang="en-US" sz="2400" b="1" dirty="0"/>
              <a:t>Accelerator Research </a:t>
            </a:r>
            <a:r>
              <a:rPr lang="en-US" sz="2400" b="1" dirty="0" err="1"/>
              <a:t>Experim</a:t>
            </a:r>
            <a:r>
              <a:rPr lang="en-US" sz="2400" b="1" dirty="0"/>
              <a:t>. at SINBAD</a:t>
            </a:r>
            <a:br>
              <a:rPr lang="en-GB" sz="2400" b="1" dirty="0"/>
            </a:br>
            <a:r>
              <a:rPr lang="en-GB" sz="2400" b="1" dirty="0"/>
              <a:t>			</a:t>
            </a:r>
            <a:r>
              <a:rPr lang="en-GB" sz="2400" dirty="0"/>
              <a:t>accelerates ultra-short e-bunches up to 155 MeV</a:t>
            </a:r>
          </a:p>
          <a:p>
            <a:pPr>
              <a:spcBef>
                <a:spcPts val="600"/>
              </a:spcBef>
            </a:pPr>
            <a:r>
              <a:rPr lang="en-GB" sz="2400" b="1" dirty="0"/>
              <a:t>WP11.5	VELA at STFC: </a:t>
            </a:r>
            <a:r>
              <a:rPr lang="de-DE" sz="2400" b="1" dirty="0"/>
              <a:t>Versatile </a:t>
            </a:r>
            <a:r>
              <a:rPr lang="de-DE" sz="2400" b="1" dirty="0" err="1"/>
              <a:t>Electron</a:t>
            </a:r>
            <a:r>
              <a:rPr lang="de-DE" sz="2400" b="1" dirty="0"/>
              <a:t> Linear </a:t>
            </a:r>
            <a:r>
              <a:rPr lang="de-DE" sz="2400" b="1" dirty="0" err="1"/>
              <a:t>Accelerator</a:t>
            </a:r>
            <a:br>
              <a:rPr lang="de-DE" sz="2400" b="1" dirty="0"/>
            </a:br>
            <a:r>
              <a:rPr lang="de-DE" sz="2400" b="1" dirty="0"/>
              <a:t>			</a:t>
            </a:r>
            <a:r>
              <a:rPr lang="en-US" sz="2400" dirty="0"/>
              <a:t>ultra-high-performance injector up to 50 MeV, </a:t>
            </a:r>
            <a:r>
              <a:rPr lang="de-DE" sz="2400" dirty="0"/>
              <a:t>250 </a:t>
            </a:r>
            <a:r>
              <a:rPr lang="de-DE" sz="2400" dirty="0" err="1"/>
              <a:t>pC</a:t>
            </a:r>
            <a:br>
              <a:rPr lang="en-US" sz="2400" dirty="0"/>
            </a:br>
            <a:r>
              <a:rPr lang="en-US" sz="1200" dirty="0"/>
              <a:t>	</a:t>
            </a:r>
            <a:br>
              <a:rPr lang="de-DE" sz="2400" b="1" dirty="0"/>
            </a:br>
            <a:r>
              <a:rPr lang="de-DE" sz="2400" b="1" dirty="0"/>
              <a:t>			</a:t>
            </a:r>
            <a:r>
              <a:rPr lang="en-US" altLang="de-DE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  <a:t>Robert Ruprecht, Florian Burkart, Anthony Gleeson, Michael Nasse,</a:t>
            </a:r>
            <a:br>
              <a:rPr lang="en-US" altLang="de-DE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</a:br>
            <a:r>
              <a:rPr lang="en-US" altLang="de-DE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  <a:t>				 Marcel Schuh, Jerome </a:t>
            </a:r>
            <a:r>
              <a:rPr lang="en-US" altLang="de-DE" sz="14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  <a:t>Schwindling</a:t>
            </a:r>
            <a:r>
              <a:rPr lang="en-US" altLang="de-DE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  <a:t> et al.</a:t>
            </a: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2CD5F28F-4795-4756-B5D6-9B4549ACEDB5}"/>
              </a:ext>
            </a:extLst>
          </p:cNvPr>
          <p:cNvSpPr txBox="1"/>
          <p:nvPr/>
        </p:nvSpPr>
        <p:spPr>
          <a:xfrm>
            <a:off x="5631527" y="6339959"/>
            <a:ext cx="35489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Robert Ruprecht@kit.edu</a:t>
            </a:r>
          </a:p>
        </p:txBody>
      </p:sp>
    </p:spTree>
    <p:extLst>
      <p:ext uri="{BB962C8B-B14F-4D97-AF65-F5344CB8AC3E}">
        <p14:creationId xmlns:p14="http://schemas.microsoft.com/office/powerpoint/2010/main" val="935586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36612"/>
            <a:ext cx="8229600" cy="561974"/>
          </a:xfrm>
        </p:spPr>
        <p:txBody>
          <a:bodyPr/>
          <a:lstStyle/>
          <a:p>
            <a:r>
              <a:rPr lang="fr-FR" dirty="0"/>
              <a:t>VELA: Status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51920" y="1505271"/>
            <a:ext cx="4736817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TNA units delivered in this period: 104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The final period saw successful delivery of TNA for DESY (Knetsch </a:t>
            </a:r>
            <a:r>
              <a:rPr lang="en-US" sz="1800" i="1" dirty="0"/>
              <a:t>et al</a:t>
            </a:r>
            <a:r>
              <a:rPr lang="en-US" sz="1800" dirty="0"/>
              <a:t>) following-up on their previous work on </a:t>
            </a:r>
            <a:br>
              <a:rPr lang="en-US" sz="1800" dirty="0"/>
            </a:br>
            <a:r>
              <a:rPr lang="en-US" sz="1800" dirty="0"/>
              <a:t>plasma afterglow metrology and </a:t>
            </a:r>
            <a:br>
              <a:rPr lang="en-US" sz="1800" dirty="0"/>
            </a:br>
            <a:r>
              <a:rPr lang="en-US" sz="1800" dirty="0"/>
              <a:t>for PSI (</a:t>
            </a:r>
            <a:r>
              <a:rPr lang="en-US" sz="1800" dirty="0" err="1"/>
              <a:t>Frojdh</a:t>
            </a:r>
            <a:r>
              <a:rPr lang="en-US" sz="1800" dirty="0"/>
              <a:t> </a:t>
            </a:r>
            <a:r>
              <a:rPr lang="en-US" sz="1800" i="1" dirty="0"/>
              <a:t>et al</a:t>
            </a:r>
            <a:r>
              <a:rPr lang="en-US" sz="1800" dirty="0"/>
              <a:t>) evaluating the Jungfrau hybrid pixel detector for electron diffraction at MeV energies.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A VELA/CLARA user meeting will be held on 5</a:t>
            </a:r>
            <a:r>
              <a:rPr lang="en-US" sz="1800" baseline="30000" dirty="0"/>
              <a:t>th</a:t>
            </a:r>
            <a:r>
              <a:rPr lang="en-US" sz="1800" dirty="0"/>
              <a:t> July 2022 at Daresbury Laboratory to celebrate completion of the latest exploitation run (including TNA) and provide information on forthcoming machine updates and schedules.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37987"/>
            <a:ext cx="1954560" cy="5027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75656" y="6137920"/>
            <a:ext cx="1440160" cy="7200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el 2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3000" dirty="0"/>
              <a:t>ARIES-TNA-Experiments within WP11.5</a:t>
            </a:r>
            <a:endParaRPr lang="de-DE" sz="3000" dirty="0"/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4929659" y="6339959"/>
            <a:ext cx="36747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Anthony.Gleeson@stfc.ac.uk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12E35ABB-4893-4D5D-AD62-DDA5AFFE2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60" r="8307"/>
          <a:stretch/>
        </p:blipFill>
        <p:spPr>
          <a:xfrm>
            <a:off x="0" y="1578267"/>
            <a:ext cx="3635896" cy="42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742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36612"/>
            <a:ext cx="8229600" cy="561974"/>
          </a:xfrm>
        </p:spPr>
        <p:txBody>
          <a:bodyPr/>
          <a:lstStyle/>
          <a:p>
            <a:r>
              <a:rPr lang="fr-FR" dirty="0"/>
              <a:t>VELA: Status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51920" y="1495325"/>
            <a:ext cx="4752528" cy="388560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The VELA/CLARA facility will now </a:t>
            </a:r>
            <a:br>
              <a:rPr lang="en-US" sz="1800" dirty="0"/>
            </a:br>
            <a:r>
              <a:rPr lang="en-US" sz="1800" dirty="0"/>
              <a:t>undergo further developments to complete CLARA Phase 2, including commissioning of the 250 MeV Full Energy Beam </a:t>
            </a:r>
            <a:br>
              <a:rPr lang="en-US" sz="1800" dirty="0"/>
            </a:br>
            <a:r>
              <a:rPr lang="en-US" sz="1800" dirty="0"/>
              <a:t>for Exploitation (FEBE) facility 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The next round of beam exploitation is anticipated in 2024, </a:t>
            </a:r>
            <a:br>
              <a:rPr lang="en-US" sz="1800" dirty="0"/>
            </a:br>
            <a:r>
              <a:rPr lang="en-US" sz="1800" dirty="0"/>
              <a:t>with the intention to offer </a:t>
            </a:r>
            <a:br>
              <a:rPr lang="en-US" sz="1800" dirty="0"/>
            </a:br>
            <a:r>
              <a:rPr lang="en-US" sz="1800" dirty="0"/>
              <a:t>TNA access to VELA/CLARA under the Horizon Europe EURO-LABS project.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37987"/>
            <a:ext cx="1954560" cy="5027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75656" y="6137920"/>
            <a:ext cx="1440160" cy="7200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el 2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3000" dirty="0"/>
              <a:t>ARIES-TNA-Experiments within WP11.5</a:t>
            </a:r>
            <a:endParaRPr lang="de-DE" sz="3000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511970"/>
              </p:ext>
            </p:extLst>
          </p:nvPr>
        </p:nvGraphicFramePr>
        <p:xfrm>
          <a:off x="5868144" y="5438744"/>
          <a:ext cx="252028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396">
                  <a:extLst>
                    <a:ext uri="{9D8B030D-6E8A-4147-A177-3AD203B41FA5}">
                      <a16:colId xmlns:a16="http://schemas.microsoft.com/office/drawing/2014/main" val="299230489"/>
                    </a:ext>
                  </a:extLst>
                </a:gridCol>
                <a:gridCol w="733556">
                  <a:extLst>
                    <a:ext uri="{9D8B030D-6E8A-4147-A177-3AD203B41FA5}">
                      <a16:colId xmlns:a16="http://schemas.microsoft.com/office/drawing/2014/main" val="1694406713"/>
                    </a:ext>
                  </a:extLst>
                </a:gridCol>
                <a:gridCol w="885328">
                  <a:extLst>
                    <a:ext uri="{9D8B030D-6E8A-4147-A177-3AD203B41FA5}">
                      <a16:colId xmlns:a16="http://schemas.microsoft.com/office/drawing/2014/main" val="436235869"/>
                    </a:ext>
                  </a:extLst>
                </a:gridCol>
              </a:tblGrid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TNA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overall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20143"/>
                  </a:ext>
                </a:extLst>
              </a:tr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VELA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65063"/>
                  </a:ext>
                </a:extLst>
              </a:tr>
            </a:tbl>
          </a:graphicData>
        </a:graphic>
      </p:graphicFrame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12E35ABB-4893-4D5D-AD62-DDA5AFFE2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4929659" y="6339959"/>
            <a:ext cx="36747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Anthony.Gleeson@stfc.ac.uk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665" r="29437"/>
          <a:stretch/>
        </p:blipFill>
        <p:spPr>
          <a:xfrm>
            <a:off x="0" y="1526792"/>
            <a:ext cx="3635896" cy="427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43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F3A01F-AE0A-7C4A-A7C5-E2D14D3D1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ARIES-TNA-Experiments within WP11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079589-CC05-1143-B165-75FA3346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88A5B7-83F8-4E44-9711-7465FA4D7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D7E86F7-E5BE-6944-88B1-95B958907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933197"/>
            <a:ext cx="635965" cy="289075"/>
          </a:xfrm>
          <a:prstGeom prst="rect">
            <a:avLst/>
          </a:prstGeom>
        </p:spPr>
      </p:pic>
      <p:graphicFrame>
        <p:nvGraphicFramePr>
          <p:cNvPr id="9" name="Tabelle 9">
            <a:extLst>
              <a:ext uri="{FF2B5EF4-FFF2-40B4-BE49-F238E27FC236}">
                <a16:creationId xmlns:a16="http://schemas.microsoft.com/office/drawing/2014/main" id="{EB818E89-3A53-9C41-8F5B-5A89A6A55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837476"/>
              </p:ext>
            </p:extLst>
          </p:nvPr>
        </p:nvGraphicFramePr>
        <p:xfrm>
          <a:off x="2195736" y="3212976"/>
          <a:ext cx="5112567" cy="276656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04189">
                  <a:extLst>
                    <a:ext uri="{9D8B030D-6E8A-4147-A177-3AD203B41FA5}">
                      <a16:colId xmlns:a16="http://schemas.microsoft.com/office/drawing/2014/main" val="789359464"/>
                    </a:ext>
                  </a:extLst>
                </a:gridCol>
                <a:gridCol w="1199244">
                  <a:extLst>
                    <a:ext uri="{9D8B030D-6E8A-4147-A177-3AD203B41FA5}">
                      <a16:colId xmlns:a16="http://schemas.microsoft.com/office/drawing/2014/main" val="3261186438"/>
                    </a:ext>
                  </a:extLst>
                </a:gridCol>
                <a:gridCol w="2209134">
                  <a:extLst>
                    <a:ext uri="{9D8B030D-6E8A-4147-A177-3AD203B41FA5}">
                      <a16:colId xmlns:a16="http://schemas.microsoft.com/office/drawing/2014/main" val="2992586459"/>
                    </a:ext>
                  </a:extLst>
                </a:gridCol>
              </a:tblGrid>
              <a:tr h="66971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ARIES-TNA</a:t>
                      </a:r>
                    </a:p>
                    <a:p>
                      <a:pPr algn="ctr"/>
                      <a:r>
                        <a:rPr lang="en-GB" sz="2000" dirty="0"/>
                        <a:t>WP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/>
                        <a:t>TA</a:t>
                      </a:r>
                      <a:r>
                        <a:rPr lang="en-GB" sz="1600" b="0" baseline="0" dirty="0"/>
                        <a:t> in P3 for</a:t>
                      </a:r>
                      <a:endParaRPr lang="en-GB" sz="1600" b="0" dirty="0"/>
                    </a:p>
                    <a:p>
                      <a:pPr algn="ctr"/>
                      <a:r>
                        <a:rPr lang="en-GB" sz="1600" b="0" dirty="0"/>
                        <a:t>remote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TA for users </a:t>
                      </a:r>
                      <a:br>
                        <a:rPr lang="en-GB" sz="2000" dirty="0"/>
                      </a:br>
                      <a:r>
                        <a:rPr lang="en-GB" sz="2000" dirty="0"/>
                        <a:t>in 5 years, all [h]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750667"/>
                  </a:ext>
                </a:extLst>
              </a:tr>
              <a:tr h="378537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KARA (ANKA)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558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/>
                        <a:t>2746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42686"/>
                  </a:ext>
                </a:extLst>
              </a:tr>
              <a:tr h="378537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FLUTE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456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967761"/>
                  </a:ext>
                </a:extLst>
              </a:tr>
              <a:tr h="37853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IPHI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636937"/>
                  </a:ext>
                </a:extLst>
              </a:tr>
              <a:tr h="378537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ARES (SINBAD)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/>
                        <a:t>242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721496"/>
                  </a:ext>
                </a:extLst>
              </a:tr>
              <a:tr h="48056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VELA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184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611830"/>
                  </a:ext>
                </a:extLst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454108" y="967007"/>
            <a:ext cx="86868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Overview, Boundary Conditions, and Outlook:  </a:t>
            </a:r>
          </a:p>
          <a:p>
            <a:r>
              <a:rPr lang="en-GB" dirty="0"/>
              <a:t>Corona Virus </a:t>
            </a:r>
            <a:r>
              <a:rPr lang="en-GB" dirty="0" err="1"/>
              <a:t>Covid</a:t>
            </a:r>
            <a:r>
              <a:rPr lang="en-GB" dirty="0"/>
              <a:t> 19: lock-downs, no travelling in EU, worldwide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Only remote users in 2020 to 2022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KARA and FLUTE delivered more TNA as planned in Annex 1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SINBAD operation in P3, two proposals in 2021/22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VELA with technical delay, start-up in Q3-2021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/>
              <a:t>IPHI closed ARIES-TNA after 4 years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22F240F9-7D98-4F89-A787-7473A6F89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583" y="5091236"/>
            <a:ext cx="426137" cy="42613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D7E86F7-E5BE-6944-88B1-95B958907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763" y="4364202"/>
            <a:ext cx="635965" cy="289075"/>
          </a:xfrm>
          <a:prstGeom prst="rect">
            <a:avLst/>
          </a:prstGeom>
        </p:spPr>
      </p:pic>
      <p:pic>
        <p:nvPicPr>
          <p:cNvPr id="1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541338"/>
            <a:ext cx="1306489" cy="336075"/>
          </a:xfrm>
          <a:prstGeom prst="rect">
            <a:avLst/>
          </a:prstGeom>
        </p:spPr>
      </p:pic>
      <p:pic>
        <p:nvPicPr>
          <p:cNvPr id="15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149" y="4700897"/>
            <a:ext cx="468571" cy="382857"/>
          </a:xfrm>
          <a:prstGeom prst="rect">
            <a:avLst/>
          </a:prstGeom>
        </p:spPr>
      </p:pic>
      <p:sp>
        <p:nvSpPr>
          <p:cNvPr id="16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5148064" y="6339959"/>
            <a:ext cx="35489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Robert Ruprecht@kit.edu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FC80747-769F-4FE7-AFF4-C1B568DC1712}"/>
              </a:ext>
            </a:extLst>
          </p:cNvPr>
          <p:cNvSpPr txBox="1"/>
          <p:nvPr/>
        </p:nvSpPr>
        <p:spPr>
          <a:xfrm>
            <a:off x="2511508" y="5973233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de-DE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  <a:t>Robert Ruprecht, Florian Burkart, Anthony Gleeson, Michael Nasse, Marcel Schuh, Jerome </a:t>
            </a:r>
            <a:r>
              <a:rPr lang="en-US" altLang="de-DE" sz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  <a:t>Schwindling</a:t>
            </a:r>
            <a:r>
              <a:rPr lang="en-US" altLang="de-DE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cs typeface="Arial"/>
              </a:rPr>
              <a:t> et al.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79054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A62F1-F5EE-0A46-ABE5-0F932B42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ARIES-TNA-WP11.1   KARA, KIT in P1</a:t>
            </a:r>
            <a:endParaRPr lang="en-GB" sz="3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338E76-8B57-2042-9A1F-06542E96F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90600"/>
            <a:ext cx="8867328" cy="4525963"/>
          </a:xfrm>
        </p:spPr>
        <p:txBody>
          <a:bodyPr/>
          <a:lstStyle/>
          <a:p>
            <a:r>
              <a:rPr lang="en-GB" sz="2300" dirty="0"/>
              <a:t>Optics characterisation at KARA including the </a:t>
            </a:r>
            <a:r>
              <a:rPr lang="en-GB" sz="2300" b="1" dirty="0"/>
              <a:t>high wiggler field</a:t>
            </a:r>
          </a:p>
          <a:p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361E07-75FD-114A-B391-ED903A4A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0E471F-82AB-A142-870F-CA601972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KIT_logo.png" descr="KIT_logo.png">
            <a:extLst>
              <a:ext uri="{FF2B5EF4-FFF2-40B4-BE49-F238E27FC236}">
                <a16:creationId xmlns:a16="http://schemas.microsoft.com/office/drawing/2014/main" id="{F1653E1E-55FA-A547-965C-B97288214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596" y="141531"/>
            <a:ext cx="1360322" cy="619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78FA3BC-FDE6-C447-A70E-A9BA0CB41F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8" t="1815" r="1776" b="3886"/>
          <a:stretch/>
        </p:blipFill>
        <p:spPr>
          <a:xfrm>
            <a:off x="154387" y="1459430"/>
            <a:ext cx="6912000" cy="437257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36FAE19-08B4-BC44-B889-83BDF14225A0}"/>
              </a:ext>
            </a:extLst>
          </p:cNvPr>
          <p:cNvSpPr txBox="1"/>
          <p:nvPr/>
        </p:nvSpPr>
        <p:spPr>
          <a:xfrm>
            <a:off x="7103651" y="1647974"/>
            <a:ext cx="2004853" cy="431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/>
                <a:cs typeface="Arial"/>
              </a:rPr>
              <a:t>Tune and chromaticity measurements based on </a:t>
            </a:r>
            <a:br>
              <a:rPr lang="en-GB" sz="1600" dirty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en-GB" sz="1600" dirty="0">
                <a:solidFill>
                  <a:prstClr val="black"/>
                </a:solidFill>
                <a:latin typeface="Arial"/>
                <a:cs typeface="Arial"/>
              </a:rPr>
              <a:t>turn by turn orbit data using NAFF</a:t>
            </a:r>
            <a:br>
              <a:rPr lang="en-GB" sz="1600" dirty="0">
                <a:solidFill>
                  <a:prstClr val="black"/>
                </a:solidFill>
                <a:latin typeface="Arial"/>
                <a:cs typeface="Arial"/>
              </a:rPr>
            </a:br>
            <a:endParaRPr lang="en-GB" sz="16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342900" lvl="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/>
                <a:cs typeface="Arial"/>
              </a:rPr>
              <a:t>Presented at the 1</a:t>
            </a:r>
            <a:r>
              <a:rPr lang="en-GB" sz="1600" baseline="30000" dirty="0">
                <a:solidFill>
                  <a:prstClr val="black"/>
                </a:solidFill>
                <a:latin typeface="Arial"/>
                <a:cs typeface="Arial"/>
              </a:rPr>
              <a:t>st</a:t>
            </a:r>
            <a:r>
              <a:rPr lang="en-GB" sz="1600" dirty="0">
                <a:solidFill>
                  <a:prstClr val="black"/>
                </a:solidFill>
                <a:latin typeface="Arial"/>
                <a:cs typeface="Arial"/>
              </a:rPr>
              <a:t> ARIES Annual Meeting by P. </a:t>
            </a:r>
            <a:r>
              <a:rPr lang="en-US" sz="1600" dirty="0" err="1">
                <a:solidFill>
                  <a:prstClr val="black"/>
                </a:solidFill>
                <a:latin typeface="Arial"/>
                <a:cs typeface="Arial"/>
              </a:rPr>
              <a:t>Zisopoulos</a:t>
            </a:r>
            <a:r>
              <a:rPr lang="en-GB" sz="16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endParaRPr lang="en-GB" dirty="0"/>
          </a:p>
          <a:p>
            <a:pPr marL="342900" lvl="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</a:pPr>
            <a:endParaRPr lang="en-GB" sz="1600" dirty="0">
              <a:solidFill>
                <a:prstClr val="black"/>
              </a:solidFill>
              <a:latin typeface="Arial"/>
              <a:cs typeface="Arial"/>
            </a:endParaRPr>
          </a:p>
          <a:p>
            <a:r>
              <a:rPr lang="en-GB" sz="1200" dirty="0">
                <a:solidFill>
                  <a:prstClr val="black"/>
                </a:solidFill>
                <a:latin typeface="Arial"/>
                <a:cs typeface="Arial"/>
              </a:rPr>
              <a:t>NAFF = </a:t>
            </a:r>
            <a:r>
              <a:rPr lang="de-DE" sz="1200" dirty="0" err="1">
                <a:solidFill>
                  <a:prstClr val="black"/>
                </a:solidFill>
                <a:latin typeface="Arial"/>
                <a:cs typeface="Arial"/>
              </a:rPr>
              <a:t>Numerical</a:t>
            </a:r>
            <a:r>
              <a:rPr lang="de-DE" sz="1200" dirty="0">
                <a:solidFill>
                  <a:prstClr val="black"/>
                </a:solidFill>
                <a:latin typeface="Arial"/>
                <a:cs typeface="Arial"/>
              </a:rPr>
              <a:t> Analysis </a:t>
            </a:r>
            <a:r>
              <a:rPr lang="de-DE" sz="1200" dirty="0" err="1">
                <a:solidFill>
                  <a:prstClr val="black"/>
                </a:solidFill>
                <a:latin typeface="Arial"/>
                <a:cs typeface="Arial"/>
              </a:rPr>
              <a:t>of</a:t>
            </a:r>
            <a:r>
              <a:rPr lang="de-DE" sz="1200" dirty="0">
                <a:solidFill>
                  <a:prstClr val="black"/>
                </a:solidFill>
                <a:latin typeface="Arial"/>
                <a:cs typeface="Arial"/>
              </a:rPr>
              <a:t> Fundamental</a:t>
            </a:r>
          </a:p>
          <a:p>
            <a:r>
              <a:rPr lang="de-DE" sz="1200" dirty="0" err="1">
                <a:solidFill>
                  <a:prstClr val="black"/>
                </a:solidFill>
                <a:latin typeface="Arial"/>
                <a:cs typeface="Arial"/>
              </a:rPr>
              <a:t>Frequencies</a:t>
            </a:r>
            <a:r>
              <a:rPr lang="de-DE" sz="12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allows a fast convergence to the tunes in the order of 1/N</a:t>
            </a:r>
            <a:r>
              <a:rPr lang="en-US" sz="1200" baseline="30000" dirty="0">
                <a:solidFill>
                  <a:prstClr val="black"/>
                </a:solidFill>
                <a:latin typeface="Arial"/>
                <a:cs typeface="Arial"/>
              </a:rPr>
              <a:t>4</a:t>
            </a:r>
            <a:endParaRPr lang="en-GB" sz="1200" baseline="30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496223B-6D76-124F-B7B9-083933BD30EB}"/>
              </a:ext>
            </a:extLst>
          </p:cNvPr>
          <p:cNvSpPr/>
          <p:nvPr/>
        </p:nvSpPr>
        <p:spPr>
          <a:xfrm>
            <a:off x="1331640" y="5805264"/>
            <a:ext cx="6496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  <a:latin typeface="Arial Narrow" panose="020B0606020202030204" pitchFamily="34" charset="0"/>
                <a:cs typeface="Arial"/>
              </a:rPr>
              <a:t>P. </a:t>
            </a:r>
            <a:r>
              <a:rPr lang="en-US" sz="1600" dirty="0" err="1">
                <a:latin typeface="Arial Narrow" panose="020B0606020202030204" pitchFamily="34" charset="0"/>
              </a:rPr>
              <a:t>Zisopoulos</a:t>
            </a:r>
            <a:r>
              <a:rPr lang="en-GB" sz="1600" dirty="0">
                <a:solidFill>
                  <a:prstClr val="black"/>
                </a:solidFill>
                <a:latin typeface="Arial Narrow" panose="020B0606020202030204" pitchFamily="34" charset="0"/>
                <a:cs typeface="Arial"/>
              </a:rPr>
              <a:t> </a:t>
            </a:r>
            <a:r>
              <a:rPr lang="en-GB" sz="1600" dirty="0">
                <a:latin typeface="Arial Narrow" panose="020B0606020202030204" pitchFamily="34" charset="0"/>
              </a:rPr>
              <a:t>et al., </a:t>
            </a:r>
            <a:r>
              <a:rPr lang="de-DE" sz="1600" dirty="0">
                <a:latin typeface="Arial Narrow" panose="020B0606020202030204" pitchFamily="34" charset="0"/>
              </a:rPr>
              <a:t>https://indico.cern.ch/event/699219/contributions/2929063/</a:t>
            </a:r>
            <a:br>
              <a:rPr lang="de-DE" sz="1600" dirty="0">
                <a:latin typeface="Arial Narrow" panose="020B0606020202030204" pitchFamily="34" charset="0"/>
              </a:rPr>
            </a:br>
            <a:r>
              <a:rPr lang="de-DE" sz="1600" dirty="0" err="1">
                <a:latin typeface="Arial Narrow" panose="020B0606020202030204" pitchFamily="34" charset="0"/>
              </a:rPr>
              <a:t>attachments</a:t>
            </a:r>
            <a:r>
              <a:rPr lang="de-DE" sz="1600" dirty="0">
                <a:latin typeface="Arial Narrow" panose="020B0606020202030204" pitchFamily="34" charset="0"/>
              </a:rPr>
              <a:t>/1654466/2647866/ARIES18_Zisopoulos.pdf</a:t>
            </a:r>
          </a:p>
          <a:p>
            <a:endParaRPr lang="en-GB" sz="1400" dirty="0"/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5588945" y="6339959"/>
            <a:ext cx="31595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Marcel.Schuh@kit.edu</a:t>
            </a:r>
          </a:p>
        </p:txBody>
      </p:sp>
    </p:spTree>
    <p:extLst>
      <p:ext uri="{BB962C8B-B14F-4D97-AF65-F5344CB8AC3E}">
        <p14:creationId xmlns:p14="http://schemas.microsoft.com/office/powerpoint/2010/main" val="371266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A62F1-F5EE-0A46-ABE5-0F932B42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ARIES-TNA-WP11.1   KARA, KIT</a:t>
            </a:r>
            <a:endParaRPr lang="en-GB" sz="3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338E76-8B57-2042-9A1F-06542E96F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80728"/>
            <a:ext cx="8795320" cy="4972814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Beam dynamics studies in the negative momentum </a:t>
            </a:r>
            <a:br>
              <a:rPr lang="en-GB" b="1" dirty="0"/>
            </a:br>
            <a:r>
              <a:rPr lang="en-GB" b="1" dirty="0"/>
              <a:t>compaction factor </a:t>
            </a:r>
            <a:r>
              <a:rPr lang="el-GR" b="1" dirty="0">
                <a:latin typeface="Georgia" panose="02040502050405020303" pitchFamily="18" charset="0"/>
              </a:rPr>
              <a:t>α</a:t>
            </a:r>
            <a:r>
              <a:rPr lang="de-DE" b="1" baseline="-25000" dirty="0">
                <a:latin typeface="Georgia" panose="02040502050405020303" pitchFamily="18" charset="0"/>
              </a:rPr>
              <a:t>c</a:t>
            </a:r>
            <a:r>
              <a:rPr lang="de-DE" b="1" dirty="0">
                <a:latin typeface="Georgia" panose="02040502050405020303" pitchFamily="18" charset="0"/>
              </a:rPr>
              <a:t> </a:t>
            </a:r>
            <a:r>
              <a:rPr lang="en-GB" b="1" dirty="0"/>
              <a:t>regime in an e</a:t>
            </a:r>
            <a:r>
              <a:rPr lang="en-GB" b="1" baseline="30000" dirty="0"/>
              <a:t>-</a:t>
            </a:r>
            <a:r>
              <a:rPr lang="en-GB" b="1" dirty="0"/>
              <a:t> storage ring</a:t>
            </a:r>
          </a:p>
          <a:p>
            <a:r>
              <a:rPr lang="en-GB" dirty="0"/>
              <a:t>Joint measurement campaign with SOLEIL and PSI</a:t>
            </a:r>
          </a:p>
          <a:p>
            <a:pPr lvl="1"/>
            <a:r>
              <a:rPr lang="en-GB" sz="1900" dirty="0"/>
              <a:t>negative alpha optics at 500 MeV</a:t>
            </a:r>
          </a:p>
          <a:p>
            <a:pPr lvl="1"/>
            <a:r>
              <a:rPr lang="en-GB" sz="1900" dirty="0"/>
              <a:t>Operation with different tunes, </a:t>
            </a:r>
            <a:br>
              <a:rPr lang="en-GB" sz="1900" dirty="0"/>
            </a:br>
            <a:r>
              <a:rPr lang="en-GB" sz="1900" dirty="0"/>
              <a:t>chromaticity and alpha</a:t>
            </a:r>
            <a:br>
              <a:rPr lang="en-GB" sz="2000" dirty="0"/>
            </a:b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Collaboration with ARIES - WP7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361E07-75FD-114A-B391-ED903A4A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0E471F-82AB-A142-870F-CA601972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KIT_logo.png" descr="KIT_logo.png">
            <a:extLst>
              <a:ext uri="{FF2B5EF4-FFF2-40B4-BE49-F238E27FC236}">
                <a16:creationId xmlns:a16="http://schemas.microsoft.com/office/drawing/2014/main" id="{F1653E1E-55FA-A547-965C-B97288214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596" y="141531"/>
            <a:ext cx="1360322" cy="619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FC9D823E-DD86-2E41-AC6D-BF3F57DF95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01" r="10"/>
          <a:stretch/>
        </p:blipFill>
        <p:spPr>
          <a:xfrm>
            <a:off x="254939" y="2726051"/>
            <a:ext cx="2605410" cy="1319189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A76477A5-4CD7-5E4D-896C-0464B082010A}"/>
              </a:ext>
            </a:extLst>
          </p:cNvPr>
          <p:cNvSpPr/>
          <p:nvPr/>
        </p:nvSpPr>
        <p:spPr>
          <a:xfrm>
            <a:off x="1259632" y="6021288"/>
            <a:ext cx="4992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Arial Narrow" panose="020B0606020202030204" pitchFamily="34" charset="0"/>
              </a:rPr>
              <a:t>P. Schreiber et al, DOI:10.23732/CYRCP-2020-009.297</a:t>
            </a:r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5516937" y="6339959"/>
            <a:ext cx="31595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Marcel.Schuh@kit.edu</a:t>
            </a:r>
          </a:p>
        </p:txBody>
      </p:sp>
      <p:sp>
        <p:nvSpPr>
          <p:cNvPr id="12" name="J. Fabiańska et. al., Sci. Rep. 4, 5645 (2014)          M. Yan et. al., IPAC’16, TUPG56 (2016)">
            <a:extLst>
              <a:ext uri="{FF2B5EF4-FFF2-40B4-BE49-F238E27FC236}">
                <a16:creationId xmlns:a16="http://schemas.microsoft.com/office/drawing/2014/main" id="{0DE5D9DD-6406-481E-B77C-43D6C8DF42FF}"/>
              </a:ext>
            </a:extLst>
          </p:cNvPr>
          <p:cNvSpPr txBox="1"/>
          <p:nvPr/>
        </p:nvSpPr>
        <p:spPr>
          <a:xfrm flipH="1">
            <a:off x="6804248" y="5642946"/>
            <a:ext cx="1517368" cy="374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/>
          <a:lstStyle/>
          <a:p>
            <a:pPr marL="0" lvl="2" algn="ctr">
              <a:spcBef>
                <a:spcPts val="0"/>
              </a:spcBef>
              <a:defRPr sz="2000" b="1">
                <a:solidFill>
                  <a:schemeClr val="accent2"/>
                </a:solidFill>
                <a:uFill>
                  <a:solidFill>
                    <a:srgbClr val="5F5F5F"/>
                  </a:solidFill>
                </a:uFill>
              </a:defRPr>
            </a:pPr>
            <a:r>
              <a:rPr lang="en-US" sz="1200" dirty="0">
                <a:solidFill>
                  <a:schemeClr val="accent1"/>
                </a:solidFill>
              </a:rPr>
              <a:t>Courtesy: </a:t>
            </a:r>
            <a:br>
              <a:rPr lang="en-US" sz="1200" dirty="0">
                <a:solidFill>
                  <a:schemeClr val="accent1"/>
                </a:solidFill>
              </a:rPr>
            </a:br>
            <a:r>
              <a:rPr lang="en-US" sz="1200" dirty="0">
                <a:solidFill>
                  <a:schemeClr val="accent1"/>
                </a:solidFill>
              </a:rPr>
              <a:t>P. Schreiber, M. </a:t>
            </a:r>
            <a:r>
              <a:rPr lang="en-US" sz="1200" dirty="0" err="1">
                <a:solidFill>
                  <a:schemeClr val="accent1"/>
                </a:solidFill>
              </a:rPr>
              <a:t>Brosi</a:t>
            </a:r>
            <a:r>
              <a:rPr lang="en-US" sz="1200" dirty="0">
                <a:solidFill>
                  <a:schemeClr val="accent1"/>
                </a:solidFill>
              </a:rPr>
              <a:t>, A. Papash et al.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B03696E-5C7A-4CBB-BE68-2EE7B90A27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4106351"/>
            <a:ext cx="2813484" cy="141088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53E493F4-B8A6-4172-B993-7421ECFE952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6519" b="893"/>
          <a:stretch/>
        </p:blipFill>
        <p:spPr>
          <a:xfrm>
            <a:off x="4860032" y="2420887"/>
            <a:ext cx="4267440" cy="3061629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E3310FF7-4440-45CA-972D-A9F9F8141DD3}"/>
              </a:ext>
            </a:extLst>
          </p:cNvPr>
          <p:cNvSpPr txBox="1"/>
          <p:nvPr/>
        </p:nvSpPr>
        <p:spPr>
          <a:xfrm>
            <a:off x="2891197" y="3700625"/>
            <a:ext cx="273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NimbusSanL-Regu"/>
              </a:rPr>
              <a:t>Large orbit deviations </a:t>
            </a:r>
            <a:br>
              <a:rPr lang="en-US" sz="1400" b="0" i="0" u="none" strike="noStrike" baseline="0" dirty="0">
                <a:latin typeface="NimbusSanL-Regu"/>
              </a:rPr>
            </a:br>
            <a:r>
              <a:rPr lang="en-US" sz="1400" b="0" i="0" u="none" strike="noStrike" baseline="0" dirty="0">
                <a:latin typeface="NimbusSanL-Regu"/>
              </a:rPr>
              <a:t>necessary for </a:t>
            </a:r>
            <a:r>
              <a:rPr lang="de-DE" sz="1400" b="0" i="0" u="none" strike="noStrike" baseline="0" dirty="0" err="1">
                <a:latin typeface="NimbusSanL-Regu"/>
              </a:rPr>
              <a:t>injection</a:t>
            </a:r>
            <a:endParaRPr lang="de-DE" sz="14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5983381-1EDE-4D9A-AA0E-8F79FBF6B19D}"/>
              </a:ext>
            </a:extLst>
          </p:cNvPr>
          <p:cNvSpPr txBox="1"/>
          <p:nvPr/>
        </p:nvSpPr>
        <p:spPr>
          <a:xfrm>
            <a:off x="5364088" y="2204864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b="0" i="0" u="none" strike="noStrike" baseline="0" dirty="0">
                <a:latin typeface="NimbusSanL-Regu"/>
              </a:rPr>
              <a:t>Measurement </a:t>
            </a:r>
            <a:r>
              <a:rPr lang="de-DE" sz="1400" b="0" i="0" u="none" strike="noStrike" baseline="0" dirty="0" err="1">
                <a:latin typeface="NimbusSanL-Regu"/>
              </a:rPr>
              <a:t>of</a:t>
            </a:r>
            <a:r>
              <a:rPr lang="de-DE" sz="1400" b="0" i="0" u="none" strike="noStrike" baseline="0" dirty="0">
                <a:latin typeface="NimbusSanL-Regu"/>
              </a:rPr>
              <a:t> </a:t>
            </a:r>
            <a:r>
              <a:rPr lang="de-DE" sz="1400" b="0" i="0" u="none" strike="noStrike" baseline="0" dirty="0" err="1">
                <a:latin typeface="NimbusSanL-Regu"/>
              </a:rPr>
              <a:t>bunch</a:t>
            </a:r>
            <a:r>
              <a:rPr lang="de-DE" sz="1400" b="0" i="0" u="none" strike="noStrike" baseline="0" dirty="0">
                <a:latin typeface="NimbusSanL-Regu"/>
              </a:rPr>
              <a:t> </a:t>
            </a:r>
            <a:r>
              <a:rPr lang="de-DE" sz="1400" b="0" i="0" u="none" strike="noStrike" baseline="0" dirty="0" err="1">
                <a:latin typeface="NimbusSanL-Regu"/>
              </a:rPr>
              <a:t>length</a:t>
            </a:r>
            <a:r>
              <a:rPr lang="de-DE" sz="1400" b="0" i="0" u="none" strike="noStrike" baseline="0" dirty="0">
                <a:latin typeface="NimbusSanL-Regu"/>
              </a:rPr>
              <a:t> @ beam </a:t>
            </a:r>
            <a:r>
              <a:rPr lang="de-DE" sz="1400" b="0" i="0" u="none" strike="noStrike" baseline="0" dirty="0" err="1">
                <a:latin typeface="NimbusSanL-Regu"/>
              </a:rPr>
              <a:t>current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58301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F3A01F-AE0A-7C4A-A7C5-E2D14D3D1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ARIES-TNA-WP11.1   KARA, KIT</a:t>
            </a:r>
            <a:endParaRPr lang="en-GB" sz="3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A815E5-75E4-044A-B701-E24368CB5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BESTEX at KARA</a:t>
            </a:r>
          </a:p>
          <a:p>
            <a:pPr lvl="1"/>
            <a:r>
              <a:rPr lang="en-GB" sz="2000" b="1" dirty="0"/>
              <a:t>FCC-</a:t>
            </a:r>
            <a:r>
              <a:rPr lang="en-GB" sz="2000" b="1" dirty="0" err="1"/>
              <a:t>hh</a:t>
            </a:r>
            <a:r>
              <a:rPr lang="en-GB" sz="2000" b="1" dirty="0"/>
              <a:t> Beam Screen prototypes </a:t>
            </a:r>
            <a:r>
              <a:rPr lang="en-GB" sz="2000" dirty="0"/>
              <a:t>including the baseline design tested</a:t>
            </a:r>
            <a:r>
              <a:rPr lang="en-GB" sz="2000" b="1" dirty="0"/>
              <a:t> </a:t>
            </a:r>
            <a:r>
              <a:rPr lang="en-GB" sz="2000" dirty="0"/>
              <a:t>at CERN’s BESTEX beamline at KARA</a:t>
            </a:r>
          </a:p>
          <a:p>
            <a:pPr lvl="1"/>
            <a:r>
              <a:rPr lang="en-GB" sz="2000" dirty="0"/>
              <a:t>test under cryogenic conditions (liquid Nitrogen cooling)</a:t>
            </a:r>
          </a:p>
          <a:p>
            <a:pPr lvl="1"/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079589-CC05-1143-B165-75FA3346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88A5B7-83F8-4E44-9711-7465FA4D7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A35177B-1676-5948-BE09-D65F034CB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640051"/>
            <a:ext cx="8077200" cy="231869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29B538-1C56-CA4E-B217-3B896F82C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474" y="5378026"/>
            <a:ext cx="4032448" cy="55843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D7E86F7-E5BE-6944-88B1-95B9589076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496" y="5352715"/>
            <a:ext cx="1228546" cy="55843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E5EA5774-EDC7-824D-922B-18B5A5C2B33E}"/>
              </a:ext>
            </a:extLst>
          </p:cNvPr>
          <p:cNvSpPr/>
          <p:nvPr/>
        </p:nvSpPr>
        <p:spPr>
          <a:xfrm>
            <a:off x="1187624" y="6001543"/>
            <a:ext cx="4992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L. A. González et </a:t>
            </a:r>
            <a:r>
              <a:rPr lang="en-GB" sz="1400" dirty="0" err="1"/>
              <a:t>al,DOI</a:t>
            </a:r>
            <a:r>
              <a:rPr lang="en-GB" sz="1400" dirty="0"/>
              <a:t>: 10.1103/PhysRevAccelBeams.22.083201</a:t>
            </a:r>
          </a:p>
        </p:txBody>
      </p:sp>
      <p:pic>
        <p:nvPicPr>
          <p:cNvPr id="11" name="KIT_logo.png" descr="KIT_log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4596" y="141531"/>
            <a:ext cx="1360322" cy="61902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258196"/>
              </p:ext>
            </p:extLst>
          </p:nvPr>
        </p:nvGraphicFramePr>
        <p:xfrm>
          <a:off x="6444208" y="5499783"/>
          <a:ext cx="252028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396">
                  <a:extLst>
                    <a:ext uri="{9D8B030D-6E8A-4147-A177-3AD203B41FA5}">
                      <a16:colId xmlns:a16="http://schemas.microsoft.com/office/drawing/2014/main" val="299230489"/>
                    </a:ext>
                  </a:extLst>
                </a:gridCol>
                <a:gridCol w="733556">
                  <a:extLst>
                    <a:ext uri="{9D8B030D-6E8A-4147-A177-3AD203B41FA5}">
                      <a16:colId xmlns:a16="http://schemas.microsoft.com/office/drawing/2014/main" val="1694406713"/>
                    </a:ext>
                  </a:extLst>
                </a:gridCol>
                <a:gridCol w="885328">
                  <a:extLst>
                    <a:ext uri="{9D8B030D-6E8A-4147-A177-3AD203B41FA5}">
                      <a16:colId xmlns:a16="http://schemas.microsoft.com/office/drawing/2014/main" val="436235869"/>
                    </a:ext>
                  </a:extLst>
                </a:gridCol>
              </a:tblGrid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TNA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overall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20143"/>
                  </a:ext>
                </a:extLst>
              </a:tr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KARA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2746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65063"/>
                  </a:ext>
                </a:extLst>
              </a:tr>
            </a:tbl>
          </a:graphicData>
        </a:graphic>
      </p:graphicFrame>
      <p:sp>
        <p:nvSpPr>
          <p:cNvPr id="14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5588945" y="6339959"/>
            <a:ext cx="31595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Marcel.Schuh@kit.edu</a:t>
            </a:r>
          </a:p>
        </p:txBody>
      </p:sp>
      <p:sp>
        <p:nvSpPr>
          <p:cNvPr id="13" name="J. Fabiańska et. al., Sci. Rep. 4, 5645 (2014)          M. Yan et. al., IPAC’16, TUPG56 (2016)">
            <a:extLst>
              <a:ext uri="{FF2B5EF4-FFF2-40B4-BE49-F238E27FC236}">
                <a16:creationId xmlns:a16="http://schemas.microsoft.com/office/drawing/2014/main" id="{ABFF7F54-5E73-4772-A2D4-C9613076AA44}"/>
              </a:ext>
            </a:extLst>
          </p:cNvPr>
          <p:cNvSpPr txBox="1"/>
          <p:nvPr/>
        </p:nvSpPr>
        <p:spPr>
          <a:xfrm flipH="1">
            <a:off x="7775716" y="4622793"/>
            <a:ext cx="1517368" cy="374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/>
          <a:lstStyle/>
          <a:p>
            <a:pPr marL="0" lvl="2" algn="ctr">
              <a:spcBef>
                <a:spcPts val="0"/>
              </a:spcBef>
              <a:defRPr sz="2000" b="1">
                <a:solidFill>
                  <a:schemeClr val="accent2"/>
                </a:solidFill>
                <a:uFill>
                  <a:solidFill>
                    <a:srgbClr val="5F5F5F"/>
                  </a:solidFill>
                </a:uFill>
              </a:defRPr>
            </a:pPr>
            <a:r>
              <a:rPr lang="en-US" sz="1200" dirty="0">
                <a:solidFill>
                  <a:schemeClr val="accent1"/>
                </a:solidFill>
              </a:rPr>
              <a:t>Courtesy: </a:t>
            </a:r>
            <a:br>
              <a:rPr lang="en-US" sz="1200" dirty="0">
                <a:solidFill>
                  <a:schemeClr val="accent1"/>
                </a:solidFill>
              </a:rPr>
            </a:br>
            <a:r>
              <a:rPr lang="en-US" sz="1200" dirty="0">
                <a:solidFill>
                  <a:schemeClr val="accent1"/>
                </a:solidFill>
              </a:rPr>
              <a:t>R. </a:t>
            </a:r>
            <a:r>
              <a:rPr lang="en-US" sz="1200" dirty="0" err="1">
                <a:solidFill>
                  <a:schemeClr val="accent1"/>
                </a:solidFill>
              </a:rPr>
              <a:t>Kersevan</a:t>
            </a:r>
            <a:r>
              <a:rPr lang="en-US" sz="1200" dirty="0">
                <a:solidFill>
                  <a:schemeClr val="accent1"/>
                </a:solidFill>
              </a:rPr>
              <a:t> et al.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D364646-7625-4C39-A4DA-34AC788A660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" b="13349"/>
          <a:stretch/>
        </p:blipFill>
        <p:spPr>
          <a:xfrm>
            <a:off x="3121274" y="3115397"/>
            <a:ext cx="1332424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173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4">
            <a:extLst>
              <a:ext uri="{FF2B5EF4-FFF2-40B4-BE49-F238E27FC236}">
                <a16:creationId xmlns:a16="http://schemas.microsoft.com/office/drawing/2014/main" id="{9304638E-228A-4EEA-8580-9D06112D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1195" y="899484"/>
            <a:ext cx="782933" cy="58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43.jpg" descr="image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123" y="1011111"/>
            <a:ext cx="1552486" cy="394931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WP11: electron and proton beam testing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7" name="KIT_logo.png" descr="KIT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596" y="141531"/>
            <a:ext cx="1360322" cy="619023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2013463E-F91E-4BC8-990C-142C586AF924}"/>
              </a:ext>
            </a:extLst>
          </p:cNvPr>
          <p:cNvSpPr txBox="1">
            <a:spLocks/>
          </p:cNvSpPr>
          <p:nvPr/>
        </p:nvSpPr>
        <p:spPr>
          <a:xfrm>
            <a:off x="261914" y="1304229"/>
            <a:ext cx="5936438" cy="17647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None/>
              <a:tabLst/>
              <a:defRPr/>
            </a:pPr>
            <a:r>
              <a:rPr lang="en-US" altLang="de-DE" sz="2300" b="1" dirty="0"/>
              <a:t>Split Ring Resonator (SRR) experiment</a:t>
            </a:r>
          </a:p>
          <a:p>
            <a:pPr indent="-285750">
              <a:defRPr/>
            </a:pPr>
            <a:r>
              <a:rPr kumimoji="0" lang="en-US" altLang="de-DE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Goal: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single shot longitudinal diagnostics based on THz-driven streaking using a SRR amplifier</a:t>
            </a:r>
          </a:p>
          <a:p>
            <a:pPr indent="-285750">
              <a:defRPr/>
            </a:pPr>
            <a:r>
              <a:rPr lang="en-US" altLang="de-DE" sz="1600" dirty="0">
                <a:solidFill>
                  <a:prstClr val="black"/>
                </a:solidFill>
              </a:rPr>
              <a:t>International collaboration with the University of Bern and PSI</a:t>
            </a:r>
            <a:endParaRPr kumimoji="0" lang="en-US" alt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indent="-285750">
              <a:defRPr/>
            </a:pPr>
            <a:r>
              <a:rPr lang="en-US" altLang="de-DE" sz="1600" u="sng" dirty="0" err="1">
                <a:solidFill>
                  <a:prstClr val="black"/>
                </a:solidFill>
              </a:rPr>
              <a:t>Priniciple</a:t>
            </a:r>
            <a:r>
              <a:rPr lang="en-US" altLang="de-DE" sz="1600" u="sng" dirty="0">
                <a:solidFill>
                  <a:prstClr val="black"/>
                </a:solidFill>
              </a:rPr>
              <a:t>:</a:t>
            </a:r>
            <a:endParaRPr kumimoji="0" lang="en-US" altLang="de-DE" sz="1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91" name="PSI_logo_high-res.png" descr="PSI_logo_high-res.png">
            <a:extLst>
              <a:ext uri="{FF2B5EF4-FFF2-40B4-BE49-F238E27FC236}">
                <a16:creationId xmlns:a16="http://schemas.microsoft.com/office/drawing/2014/main" id="{9EC32400-033E-4214-90B7-9818C5F30E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3865" y="890726"/>
            <a:ext cx="1260622" cy="450042"/>
          </a:xfrm>
          <a:prstGeom prst="rect">
            <a:avLst/>
          </a:prstGeom>
        </p:spPr>
      </p:pic>
      <p:sp>
        <p:nvSpPr>
          <p:cNvPr id="94" name="Rectangle 12">
            <a:extLst>
              <a:ext uri="{FF2B5EF4-FFF2-40B4-BE49-F238E27FC236}">
                <a16:creationId xmlns:a16="http://schemas.microsoft.com/office/drawing/2014/main" id="{1CE27D8F-49ED-4398-B757-BD62F69A0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6381328"/>
            <a:ext cx="42481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ARIES-TNA-WP11.2   FLUTE, KIT</a:t>
            </a:r>
            <a:endParaRPr lang="de-DE" sz="3000" dirty="0"/>
          </a:p>
        </p:txBody>
      </p:sp>
      <p:sp>
        <p:nvSpPr>
          <p:cNvPr id="35" name="J. Fabiańska et. al., Sci. Rep. 4, 5645 (2014)          M. Yan et. al., IPAC’16, TUPG56 (2016)">
            <a:extLst>
              <a:ext uri="{FF2B5EF4-FFF2-40B4-BE49-F238E27FC236}">
                <a16:creationId xmlns:a16="http://schemas.microsoft.com/office/drawing/2014/main" id="{89DA56BD-E872-42B8-BD02-DE1886D272E5}"/>
              </a:ext>
            </a:extLst>
          </p:cNvPr>
          <p:cNvSpPr txBox="1"/>
          <p:nvPr/>
        </p:nvSpPr>
        <p:spPr>
          <a:xfrm flipH="1">
            <a:off x="4647528" y="5610463"/>
            <a:ext cx="1507244" cy="261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/>
          <a:lstStyle/>
          <a:p>
            <a:pPr marL="0" lvl="2" algn="ctr">
              <a:spcBef>
                <a:spcPts val="0"/>
              </a:spcBef>
              <a:defRPr sz="2000" b="1">
                <a:solidFill>
                  <a:schemeClr val="accent2"/>
                </a:solidFill>
                <a:uFill>
                  <a:solidFill>
                    <a:srgbClr val="5F5F5F"/>
                  </a:solidFill>
                </a:uFill>
              </a:defRPr>
            </a:pPr>
            <a:r>
              <a:rPr lang="en-US" sz="1200" dirty="0">
                <a:solidFill>
                  <a:schemeClr val="accent1"/>
                </a:solidFill>
              </a:rPr>
              <a:t>Courtesy M. Nabinger</a:t>
            </a:r>
          </a:p>
        </p:txBody>
      </p:sp>
      <p:pic>
        <p:nvPicPr>
          <p:cNvPr id="37" name="Picture 63">
            <a:extLst>
              <a:ext uri="{FF2B5EF4-FFF2-40B4-BE49-F238E27FC236}">
                <a16:creationId xmlns:a16="http://schemas.microsoft.com/office/drawing/2014/main" id="{F6AEDD1E-7D9F-4184-A8DE-48AA444B11F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7" t="15350" r="13775" b="10100"/>
          <a:stretch/>
        </p:blipFill>
        <p:spPr>
          <a:xfrm>
            <a:off x="6376703" y="1610823"/>
            <a:ext cx="2535729" cy="19358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64">
            <a:extLst>
              <a:ext uri="{FF2B5EF4-FFF2-40B4-BE49-F238E27FC236}">
                <a16:creationId xmlns:a16="http://schemas.microsoft.com/office/drawing/2014/main" id="{D92E8308-850F-4B64-A7D1-24305D02D6A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3" t="28421" r="18218" b="14740"/>
          <a:stretch/>
        </p:blipFill>
        <p:spPr>
          <a:xfrm>
            <a:off x="6371714" y="3704627"/>
            <a:ext cx="2564827" cy="19358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TextBox 67">
            <a:extLst>
              <a:ext uri="{FF2B5EF4-FFF2-40B4-BE49-F238E27FC236}">
                <a16:creationId xmlns:a16="http://schemas.microsoft.com/office/drawing/2014/main" id="{D9394AAE-4198-46F3-BCA2-7CB34C00B08E}"/>
              </a:ext>
            </a:extLst>
          </p:cNvPr>
          <p:cNvSpPr txBox="1">
            <a:spLocks noChangeAspect="1"/>
          </p:cNvSpPr>
          <p:nvPr/>
        </p:nvSpPr>
        <p:spPr>
          <a:xfrm>
            <a:off x="7800137" y="4514519"/>
            <a:ext cx="836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</a:rPr>
              <a:t>20 µm</a:t>
            </a:r>
          </a:p>
        </p:txBody>
      </p:sp>
      <p:cxnSp>
        <p:nvCxnSpPr>
          <p:cNvPr id="40" name="Gerade Verbindung mit Pfeil 6">
            <a:extLst>
              <a:ext uri="{FF2B5EF4-FFF2-40B4-BE49-F238E27FC236}">
                <a16:creationId xmlns:a16="http://schemas.microsoft.com/office/drawing/2014/main" id="{DD3EFA2E-8AD9-4E71-A033-169DF5EEC79A}"/>
              </a:ext>
            </a:extLst>
          </p:cNvPr>
          <p:cNvCxnSpPr>
            <a:cxnSpLocks/>
          </p:cNvCxnSpPr>
          <p:nvPr/>
        </p:nvCxnSpPr>
        <p:spPr>
          <a:xfrm>
            <a:off x="7800137" y="4314613"/>
            <a:ext cx="0" cy="338021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62">
            <a:extLst>
              <a:ext uri="{FF2B5EF4-FFF2-40B4-BE49-F238E27FC236}">
                <a16:creationId xmlns:a16="http://schemas.microsoft.com/office/drawing/2014/main" id="{E53ACE90-9BCA-448D-80CC-B6713852C2CB}"/>
              </a:ext>
            </a:extLst>
          </p:cNvPr>
          <p:cNvCxnSpPr>
            <a:cxnSpLocks/>
          </p:cNvCxnSpPr>
          <p:nvPr/>
        </p:nvCxnSpPr>
        <p:spPr>
          <a:xfrm flipV="1">
            <a:off x="7800137" y="4737072"/>
            <a:ext cx="0" cy="338021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13">
            <a:extLst>
              <a:ext uri="{FF2B5EF4-FFF2-40B4-BE49-F238E27FC236}">
                <a16:creationId xmlns:a16="http://schemas.microsoft.com/office/drawing/2014/main" id="{CD311E1C-76B8-4D27-838D-D81D7A760CBA}"/>
              </a:ext>
            </a:extLst>
          </p:cNvPr>
          <p:cNvCxnSpPr>
            <a:cxnSpLocks/>
          </p:cNvCxnSpPr>
          <p:nvPr/>
        </p:nvCxnSpPr>
        <p:spPr>
          <a:xfrm>
            <a:off x="7258448" y="1686522"/>
            <a:ext cx="0" cy="442800"/>
          </a:xfrm>
          <a:prstGeom prst="straightConnector1">
            <a:avLst/>
          </a:prstGeom>
          <a:ln w="38100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67">
            <a:extLst>
              <a:ext uri="{FF2B5EF4-FFF2-40B4-BE49-F238E27FC236}">
                <a16:creationId xmlns:a16="http://schemas.microsoft.com/office/drawing/2014/main" id="{BB332B34-89ED-40E4-80E9-F7574D06F2C8}"/>
              </a:ext>
            </a:extLst>
          </p:cNvPr>
          <p:cNvSpPr txBox="1">
            <a:spLocks noChangeAspect="1"/>
          </p:cNvSpPr>
          <p:nvPr/>
        </p:nvSpPr>
        <p:spPr>
          <a:xfrm>
            <a:off x="6528315" y="1738645"/>
            <a:ext cx="836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</a:rPr>
              <a:t>1 mm</a:t>
            </a:r>
          </a:p>
        </p:txBody>
      </p:sp>
      <p:sp>
        <p:nvSpPr>
          <p:cNvPr id="44" name="J. Fabiańska et. al., Sci. Rep. 4, 5645 (2014)          M. Yan et. al., IPAC’16, TUPG56 (2016)">
            <a:extLst>
              <a:ext uri="{FF2B5EF4-FFF2-40B4-BE49-F238E27FC236}">
                <a16:creationId xmlns:a16="http://schemas.microsoft.com/office/drawing/2014/main" id="{89DA56BD-E872-42B8-BD02-DE1886D272E5}"/>
              </a:ext>
            </a:extLst>
          </p:cNvPr>
          <p:cNvSpPr txBox="1"/>
          <p:nvPr/>
        </p:nvSpPr>
        <p:spPr>
          <a:xfrm flipH="1">
            <a:off x="6345428" y="5616164"/>
            <a:ext cx="1322916" cy="261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/>
          <a:lstStyle/>
          <a:p>
            <a:pPr marL="0" lvl="2" algn="ctr">
              <a:spcBef>
                <a:spcPts val="0"/>
              </a:spcBef>
              <a:defRPr sz="2000" b="1">
                <a:solidFill>
                  <a:schemeClr val="accent2"/>
                </a:solidFill>
                <a:uFill>
                  <a:solidFill>
                    <a:srgbClr val="5F5F5F"/>
                  </a:solidFill>
                </a:uFill>
              </a:defRPr>
            </a:pPr>
            <a:r>
              <a:rPr lang="en-US" sz="1200" dirty="0">
                <a:solidFill>
                  <a:schemeClr val="accent1"/>
                </a:solidFill>
              </a:rPr>
              <a:t>Photos M.J. Nasse</a:t>
            </a:r>
          </a:p>
        </p:txBody>
      </p:sp>
      <p:sp>
        <p:nvSpPr>
          <p:cNvPr id="45" name="Espace réservé du numéro de diapositive 4"/>
          <p:cNvSpPr txBox="1">
            <a:spLocks/>
          </p:cNvSpPr>
          <p:nvPr/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1B4523E-0E60-2F49-A1DB-8E66CE3DE81B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4</a:t>
            </a:fld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24" name="Tabel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05076"/>
              </p:ext>
            </p:extLst>
          </p:nvPr>
        </p:nvGraphicFramePr>
        <p:xfrm>
          <a:off x="1474730" y="5669399"/>
          <a:ext cx="252028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396">
                  <a:extLst>
                    <a:ext uri="{9D8B030D-6E8A-4147-A177-3AD203B41FA5}">
                      <a16:colId xmlns:a16="http://schemas.microsoft.com/office/drawing/2014/main" val="299230489"/>
                    </a:ext>
                  </a:extLst>
                </a:gridCol>
                <a:gridCol w="733556">
                  <a:extLst>
                    <a:ext uri="{9D8B030D-6E8A-4147-A177-3AD203B41FA5}">
                      <a16:colId xmlns:a16="http://schemas.microsoft.com/office/drawing/2014/main" val="1694406713"/>
                    </a:ext>
                  </a:extLst>
                </a:gridCol>
                <a:gridCol w="885328">
                  <a:extLst>
                    <a:ext uri="{9D8B030D-6E8A-4147-A177-3AD203B41FA5}">
                      <a16:colId xmlns:a16="http://schemas.microsoft.com/office/drawing/2014/main" val="436235869"/>
                    </a:ext>
                  </a:extLst>
                </a:gridCol>
              </a:tblGrid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TNA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overall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20143"/>
                  </a:ext>
                </a:extLst>
              </a:tr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FLUTE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65063"/>
                  </a:ext>
                </a:extLst>
              </a:tr>
            </a:tbl>
          </a:graphicData>
        </a:graphic>
      </p:graphicFrame>
      <p:sp>
        <p:nvSpPr>
          <p:cNvPr id="25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5433389" y="6339959"/>
            <a:ext cx="32430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Michael.Nasse@kit.edu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FCF704D-950F-4166-958F-C5911949FD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131" y="2636912"/>
            <a:ext cx="5504699" cy="293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3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4">
            <a:extLst>
              <a:ext uri="{FF2B5EF4-FFF2-40B4-BE49-F238E27FC236}">
                <a16:creationId xmlns:a16="http://schemas.microsoft.com/office/drawing/2014/main" id="{9304638E-228A-4EEA-8580-9D06112D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1195" y="899484"/>
            <a:ext cx="782933" cy="58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43.jpg" descr="image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123" y="1011111"/>
            <a:ext cx="1552486" cy="394931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WP11: electron and proton beam testing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7" name="KIT_logo.png" descr="KIT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596" y="141531"/>
            <a:ext cx="1360322" cy="619023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Inhaltsplatzhalter 1">
            <a:extLst>
              <a:ext uri="{FF2B5EF4-FFF2-40B4-BE49-F238E27FC236}">
                <a16:creationId xmlns:a16="http://schemas.microsoft.com/office/drawing/2014/main" id="{2013463E-F91E-4BC8-990C-142C586AF924}"/>
              </a:ext>
            </a:extLst>
          </p:cNvPr>
          <p:cNvSpPr txBox="1">
            <a:spLocks/>
          </p:cNvSpPr>
          <p:nvPr/>
        </p:nvSpPr>
        <p:spPr>
          <a:xfrm>
            <a:off x="261914" y="1016197"/>
            <a:ext cx="4870472" cy="13504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None/>
              <a:tabLst/>
              <a:defRPr/>
            </a:pPr>
            <a:r>
              <a:rPr lang="en-US" altLang="de-DE" sz="2300" b="1" dirty="0"/>
              <a:t>Status of SRR experiment</a:t>
            </a:r>
          </a:p>
          <a:p>
            <a:pPr indent="-285750">
              <a:defRPr/>
            </a:pPr>
            <a:r>
              <a:rPr lang="en-US" altLang="de-DE" sz="1600" dirty="0">
                <a:solidFill>
                  <a:prstClr val="black"/>
                </a:solidFill>
              </a:rPr>
              <a:t>THz generation adjusted in photoinjector optical setup in experimental hall 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reaching a conversion efficiency of 0.027% [5]</a:t>
            </a:r>
            <a:endParaRPr lang="en-US" altLang="de-DE" sz="1600" dirty="0">
              <a:solidFill>
                <a:prstClr val="black"/>
              </a:solidFill>
            </a:endParaRPr>
          </a:p>
          <a:p>
            <a:pPr marL="57150" indent="0">
              <a:buNone/>
              <a:defRPr/>
            </a:pPr>
            <a:endParaRPr kumimoji="0" lang="en-US" alt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9" name="Rechteck 2">
            <a:extLst>
              <a:ext uri="{FF2B5EF4-FFF2-40B4-BE49-F238E27FC236}">
                <a16:creationId xmlns:a16="http://schemas.microsoft.com/office/drawing/2014/main" id="{4AB889C8-FD52-4F60-98DC-C7652DDFED79}"/>
              </a:ext>
            </a:extLst>
          </p:cNvPr>
          <p:cNvSpPr/>
          <p:nvPr/>
        </p:nvSpPr>
        <p:spPr>
          <a:xfrm>
            <a:off x="1238193" y="5622339"/>
            <a:ext cx="75102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[1] J.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Fabiańska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et. al., </a:t>
            </a:r>
            <a:r>
              <a:rPr kumimoji="0" lang="en-US" altLang="en-US" sz="1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Sci. Rep.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4, 5645 (2014)	[2]V. Schlott et al,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IBIC 2017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, TUPCC16 (2017)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[3] M. Yan et al,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IPAC 2018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WEPAL029 (2018)	[4]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M.J.Nasse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et al., IPAC2019,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MOPTS018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(2019)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[5] M. Nabinger, master thesis KIT (2021)		[6] C. Sax, master thesis KIT (2021)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1" name="PSI_logo_high-res.png" descr="PSI_logo_high-res.png">
            <a:extLst>
              <a:ext uri="{FF2B5EF4-FFF2-40B4-BE49-F238E27FC236}">
                <a16:creationId xmlns:a16="http://schemas.microsoft.com/office/drawing/2014/main" id="{9EC32400-033E-4214-90B7-9818C5F30E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3865" y="890726"/>
            <a:ext cx="1260622" cy="450042"/>
          </a:xfrm>
          <a:prstGeom prst="rect">
            <a:avLst/>
          </a:prstGeom>
        </p:spPr>
      </p:pic>
      <p:sp>
        <p:nvSpPr>
          <p:cNvPr id="94" name="Rectangle 12">
            <a:extLst>
              <a:ext uri="{FF2B5EF4-FFF2-40B4-BE49-F238E27FC236}">
                <a16:creationId xmlns:a16="http://schemas.microsoft.com/office/drawing/2014/main" id="{1CE27D8F-49ED-4398-B757-BD62F69A0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6381328"/>
            <a:ext cx="42481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1" name="Inhaltsplatzhalter 1">
            <a:extLst>
              <a:ext uri="{FF2B5EF4-FFF2-40B4-BE49-F238E27FC236}">
                <a16:creationId xmlns:a16="http://schemas.microsoft.com/office/drawing/2014/main" id="{2013463E-F91E-4BC8-990C-142C586AF924}"/>
              </a:ext>
            </a:extLst>
          </p:cNvPr>
          <p:cNvSpPr txBox="1">
            <a:spLocks/>
          </p:cNvSpPr>
          <p:nvPr/>
        </p:nvSpPr>
        <p:spPr>
          <a:xfrm>
            <a:off x="4877988" y="1548298"/>
            <a:ext cx="4097134" cy="13326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tabLst/>
              <a:defRPr/>
            </a:pP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Many experiment done, </a:t>
            </a:r>
            <a:b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 streaking observed yet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533" y="2552973"/>
            <a:ext cx="4088606" cy="1812131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4905001" y="1988840"/>
            <a:ext cx="4238836" cy="3659995"/>
            <a:chOff x="3171506" y="563336"/>
            <a:chExt cx="5152240" cy="4448669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8" r="28738"/>
            <a:stretch/>
          </p:blipFill>
          <p:spPr>
            <a:xfrm>
              <a:off x="3641995" y="563336"/>
              <a:ext cx="4359635" cy="4448669"/>
            </a:xfrm>
            <a:prstGeom prst="rect">
              <a:avLst/>
            </a:prstGeom>
          </p:spPr>
        </p:pic>
        <p:sp>
          <p:nvSpPr>
            <p:cNvPr id="55" name="TextBox 13"/>
            <p:cNvSpPr txBox="1"/>
            <p:nvPr/>
          </p:nvSpPr>
          <p:spPr>
            <a:xfrm>
              <a:off x="3171506" y="1088484"/>
              <a:ext cx="1608309" cy="561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0" i="0" u="none" strike="noStrike" cap="none" spc="-70" normalizeH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defRPr>
              </a:lvl1pPr>
            </a:lstStyle>
            <a:p>
              <a:r>
                <a:rPr lang="de-DE" dirty="0" err="1"/>
                <a:t>Uncompressed</a:t>
              </a:r>
              <a:r>
                <a:rPr lang="de-DE" dirty="0"/>
                <a:t> IR</a:t>
              </a:r>
              <a:br>
                <a:rPr lang="de-DE" dirty="0"/>
              </a:br>
              <a:r>
                <a:rPr lang="de-DE" dirty="0" err="1"/>
                <a:t>pulses</a:t>
              </a:r>
              <a:r>
                <a:rPr lang="de-DE" dirty="0"/>
                <a:t> </a:t>
              </a:r>
              <a:r>
                <a:rPr lang="de-DE" dirty="0" err="1"/>
                <a:t>from</a:t>
              </a:r>
              <a:r>
                <a:rPr lang="de-DE" dirty="0"/>
                <a:t> </a:t>
              </a:r>
              <a:r>
                <a:rPr lang="de-DE" dirty="0" err="1"/>
                <a:t>laser</a:t>
              </a:r>
              <a:r>
                <a:rPr lang="de-DE" dirty="0"/>
                <a:t> lab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3774963" y="1594024"/>
              <a:ext cx="711184" cy="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13"/>
            <p:cNvSpPr txBox="1"/>
            <p:nvPr/>
          </p:nvSpPr>
          <p:spPr>
            <a:xfrm>
              <a:off x="7243304" y="970655"/>
              <a:ext cx="1080442" cy="336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Cu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cathode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TextBox 13"/>
            <p:cNvSpPr txBox="1"/>
            <p:nvPr/>
          </p:nvSpPr>
          <p:spPr>
            <a:xfrm>
              <a:off x="4049397" y="650861"/>
              <a:ext cx="1343090" cy="336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SRR </a:t>
              </a:r>
              <a:r>
                <a:rPr kumimoji="0" lang="de-DE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chamber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TextBox 13"/>
            <p:cNvSpPr txBox="1"/>
            <p:nvPr/>
          </p:nvSpPr>
          <p:spPr>
            <a:xfrm>
              <a:off x="5728149" y="719274"/>
              <a:ext cx="1031385" cy="336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Electrons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TextBox 13"/>
            <p:cNvSpPr txBox="1"/>
            <p:nvPr/>
          </p:nvSpPr>
          <p:spPr>
            <a:xfrm>
              <a:off x="3653779" y="3302860"/>
              <a:ext cx="1065987" cy="501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Compressor</a:t>
              </a:r>
              <a:endPara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gun</a:t>
              </a:r>
              <a:endPara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53779" y="4166570"/>
              <a:ext cx="1076452" cy="501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Compressor</a:t>
              </a:r>
              <a:endPara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THz gen. SRR</a:t>
              </a:r>
            </a:p>
          </p:txBody>
        </p:sp>
        <p:sp>
          <p:nvSpPr>
            <p:cNvPr id="62" name="TextBox 13"/>
            <p:cNvSpPr txBox="1"/>
            <p:nvPr/>
          </p:nvSpPr>
          <p:spPr>
            <a:xfrm>
              <a:off x="4951536" y="3247985"/>
              <a:ext cx="599872" cy="318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THG</a:t>
              </a:r>
            </a:p>
          </p:txBody>
        </p:sp>
        <p:sp>
          <p:nvSpPr>
            <p:cNvPr id="95" name="TextBox 13"/>
            <p:cNvSpPr txBox="1"/>
            <p:nvPr/>
          </p:nvSpPr>
          <p:spPr>
            <a:xfrm>
              <a:off x="4580284" y="2466402"/>
              <a:ext cx="1060277" cy="318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Pulse </a:t>
              </a:r>
              <a:r>
                <a:rPr kumimoji="0" lang="de-DE" sz="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picker</a:t>
              </a:r>
              <a:endPara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TextBox 13"/>
            <p:cNvSpPr txBox="1"/>
            <p:nvPr/>
          </p:nvSpPr>
          <p:spPr>
            <a:xfrm>
              <a:off x="5738582" y="1189419"/>
              <a:ext cx="1491922" cy="336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-7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TPF </a:t>
              </a:r>
              <a:r>
                <a:rPr kumimoji="0" lang="de-DE" sz="1200" b="0" i="0" u="none" strike="noStrike" kern="1200" cap="none" spc="-70" normalizeH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THz</a:t>
              </a:r>
              <a:r>
                <a:rPr kumimoji="0" lang="de-DE" sz="1200" b="0" i="0" u="none" strike="noStrike" kern="1200" cap="none" spc="-7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-70" normalizeH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generation</a:t>
              </a:r>
              <a:endParaRPr kumimoji="0" lang="de-DE" sz="1200" b="0" i="0" u="none" strike="noStrike" kern="1200" cap="none" spc="-7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7" name="Inhaltsplatzhalter 1">
            <a:extLst>
              <a:ext uri="{FF2B5EF4-FFF2-40B4-BE49-F238E27FC236}">
                <a16:creationId xmlns:a16="http://schemas.microsoft.com/office/drawing/2014/main" id="{2013463E-F91E-4BC8-990C-142C586AF924}"/>
              </a:ext>
            </a:extLst>
          </p:cNvPr>
          <p:cNvSpPr txBox="1">
            <a:spLocks/>
          </p:cNvSpPr>
          <p:nvPr/>
        </p:nvSpPr>
        <p:spPr>
          <a:xfrm>
            <a:off x="539552" y="4651715"/>
            <a:ext cx="2900430" cy="7674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None/>
              <a:tabLst/>
              <a:defRPr/>
            </a:pPr>
            <a:r>
              <a:rPr kumimoji="0" lang="en-US" altLang="de-DE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Done:</a:t>
            </a: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control transversal and</a:t>
            </a:r>
            <a:b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longitudinal laser beam shape</a:t>
            </a:r>
            <a:b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US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 spatial light modulators [6]</a:t>
            </a:r>
          </a:p>
        </p:txBody>
      </p:sp>
      <p:pic>
        <p:nvPicPr>
          <p:cNvPr id="98" name="Grafik 10" descr="Ein Bild, das Text, Gerät, Messanzeige enthält.&#10;&#10;Automatisch generierte Beschreibung">
            <a:extLst>
              <a:ext uri="{FF2B5EF4-FFF2-40B4-BE49-F238E27FC236}">
                <a16:creationId xmlns:a16="http://schemas.microsoft.com/office/drawing/2014/main" id="{DD332630-9FFC-48E2-9664-17D8D8817C0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6" t="25791" r="30131" b="30054"/>
          <a:stretch/>
        </p:blipFill>
        <p:spPr>
          <a:xfrm flipH="1">
            <a:off x="3473524" y="4581128"/>
            <a:ext cx="1080121" cy="86409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ARIES-TNA-WP11.2   FLUTE, KIT</a:t>
            </a:r>
            <a:endParaRPr lang="de-DE" sz="3000" dirty="0"/>
          </a:p>
        </p:txBody>
      </p:sp>
      <p:sp>
        <p:nvSpPr>
          <p:cNvPr id="35" name="J. Fabiańska et. al., Sci. Rep. 4, 5645 (2014)          M. Yan et. al., IPAC’16, TUPG56 (2016)">
            <a:extLst>
              <a:ext uri="{FF2B5EF4-FFF2-40B4-BE49-F238E27FC236}">
                <a16:creationId xmlns:a16="http://schemas.microsoft.com/office/drawing/2014/main" id="{89DA56BD-E872-42B8-BD02-DE1886D272E5}"/>
              </a:ext>
            </a:extLst>
          </p:cNvPr>
          <p:cNvSpPr txBox="1"/>
          <p:nvPr/>
        </p:nvSpPr>
        <p:spPr>
          <a:xfrm flipH="1">
            <a:off x="7474232" y="4869160"/>
            <a:ext cx="1322916" cy="374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/>
          <a:lstStyle/>
          <a:p>
            <a:pPr marL="0" lvl="2" algn="ctr">
              <a:spcBef>
                <a:spcPts val="0"/>
              </a:spcBef>
              <a:defRPr sz="2000" b="1">
                <a:solidFill>
                  <a:schemeClr val="accent2"/>
                </a:solidFill>
                <a:uFill>
                  <a:solidFill>
                    <a:srgbClr val="5F5F5F"/>
                  </a:solidFill>
                </a:uFill>
              </a:defRPr>
            </a:pPr>
            <a:r>
              <a:rPr lang="en-US" sz="1200" dirty="0">
                <a:solidFill>
                  <a:schemeClr val="accent1"/>
                </a:solidFill>
              </a:rPr>
              <a:t>Courtesy: M. Nabinger, C. Sax, M.J. Nasse</a:t>
            </a:r>
          </a:p>
        </p:txBody>
      </p:sp>
      <p:sp>
        <p:nvSpPr>
          <p:cNvPr id="30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5436096" y="6309320"/>
            <a:ext cx="32430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Michael.Nasse@kit.edu</a:t>
            </a:r>
          </a:p>
        </p:txBody>
      </p:sp>
    </p:spTree>
    <p:extLst>
      <p:ext uri="{BB962C8B-B14F-4D97-AF65-F5344CB8AC3E}">
        <p14:creationId xmlns:p14="http://schemas.microsoft.com/office/powerpoint/2010/main" val="3208861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223" y="5880885"/>
            <a:ext cx="1257762" cy="68191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8" y="980728"/>
            <a:ext cx="7848872" cy="451851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043608" y="5085184"/>
            <a:ext cx="208823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ESS BILBAO </a:t>
            </a:r>
            <a:r>
              <a:rPr lang="fr-FR" dirty="0" err="1"/>
              <a:t>Beam</a:t>
            </a:r>
            <a:r>
              <a:rPr lang="fr-FR" dirty="0"/>
              <a:t> Position Monitor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H="1" flipV="1">
            <a:off x="2195736" y="4365105"/>
            <a:ext cx="72008" cy="72847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 flipV="1">
            <a:off x="5130232" y="4509121"/>
            <a:ext cx="36004" cy="113413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017829" y="55892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Profile monitors for ESS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372200" y="551723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Emittance</a:t>
            </a:r>
            <a:r>
              <a:rPr lang="fr-FR" dirty="0"/>
              <a:t> </a:t>
            </a:r>
            <a:r>
              <a:rPr lang="fr-FR" dirty="0" err="1"/>
              <a:t>meter</a:t>
            </a:r>
            <a:r>
              <a:rPr lang="fr-FR" dirty="0"/>
              <a:t> for MYRTE / MYRRHA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 flipH="1" flipV="1">
            <a:off x="7683840" y="4437112"/>
            <a:ext cx="36004" cy="113413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25" name="Group 3"/>
          <p:cNvGrpSpPr>
            <a:grpSpLocks/>
          </p:cNvGrpSpPr>
          <p:nvPr/>
        </p:nvGrpSpPr>
        <p:grpSpPr bwMode="auto">
          <a:xfrm>
            <a:off x="7332608" y="6303598"/>
            <a:ext cx="1193968" cy="459265"/>
            <a:chOff x="1919" y="1514"/>
            <a:chExt cx="2422" cy="1100"/>
          </a:xfrm>
        </p:grpSpPr>
        <p:sp>
          <p:nvSpPr>
            <p:cNvPr id="26" name="AutoShape 4"/>
            <p:cNvSpPr>
              <a:spLocks noChangeArrowheads="1"/>
            </p:cNvSpPr>
            <p:nvPr/>
          </p:nvSpPr>
          <p:spPr bwMode="auto">
            <a:xfrm>
              <a:off x="1919" y="1568"/>
              <a:ext cx="2422" cy="986"/>
            </a:xfrm>
            <a:prstGeom prst="ribbon">
              <a:avLst>
                <a:gd name="adj1" fmla="val 12500"/>
                <a:gd name="adj2" fmla="val 50000"/>
              </a:avLst>
            </a:prstGeom>
            <a:solidFill>
              <a:srgbClr val="003399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u="sng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fr-FR">
                <a:solidFill>
                  <a:srgbClr val="000000"/>
                </a:solidFill>
              </a:endParaRPr>
            </a:p>
          </p:txBody>
        </p:sp>
        <p:pic>
          <p:nvPicPr>
            <p:cNvPr id="27" name="Image 26" descr="Logo-MYRRHA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4" y="1514"/>
              <a:ext cx="1199" cy="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" name="Image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818" y="5985511"/>
            <a:ext cx="481884" cy="546467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377" y="6221845"/>
            <a:ext cx="930399" cy="62026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ARIES-WP11.3   IHPI, CEA</a:t>
            </a:r>
            <a:endParaRPr lang="fr-FR" sz="3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1"/>
            <a:ext cx="8077200" cy="998239"/>
          </a:xfrm>
          <a:solidFill>
            <a:schemeClr val="bg1">
              <a:alpha val="70000"/>
            </a:schemeClr>
          </a:solidFill>
        </p:spPr>
        <p:txBody>
          <a:bodyPr>
            <a:normAutofit/>
          </a:bodyPr>
          <a:lstStyle/>
          <a:p>
            <a:r>
              <a:rPr lang="en-US" sz="2000" dirty="0"/>
              <a:t>The accelerator IPHI was running during 4 weeks in September – October 2018 to accommodate experiments including tests of the </a:t>
            </a:r>
            <a:r>
              <a:rPr lang="en-US" sz="2000" dirty="0">
                <a:solidFill>
                  <a:srgbClr val="339966"/>
                </a:solidFill>
              </a:rPr>
              <a:t>BPM + electronics from Bilbao + ESS </a:t>
            </a:r>
            <a:r>
              <a:rPr lang="en-US" sz="2000" dirty="0"/>
              <a:t>(TNA)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796" y="119432"/>
            <a:ext cx="1785612" cy="59092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217" y="67791"/>
            <a:ext cx="700983" cy="69786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901" y="19059"/>
            <a:ext cx="987307" cy="806702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V="1">
            <a:off x="59323" y="4293096"/>
            <a:ext cx="1303149" cy="7200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90536" y="3783869"/>
            <a:ext cx="1585864" cy="369332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 MeV protons</a:t>
            </a:r>
          </a:p>
        </p:txBody>
      </p:sp>
      <p:pic>
        <p:nvPicPr>
          <p:cNvPr id="30" name="4E0B1484-F7DF-4CCB-9CCF-68C5DAE5DB8A" descr="5820F386-3D0A-45C9-BA38-4337D25293B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661248"/>
            <a:ext cx="1260772" cy="94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464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4248" y="1097871"/>
            <a:ext cx="1298163" cy="890969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144" y="2060419"/>
            <a:ext cx="3171771" cy="233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012160" y="4365104"/>
            <a:ext cx="2933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/>
              <a:t>Beryllium</a:t>
            </a:r>
            <a:r>
              <a:rPr lang="fr-FR" sz="1600" dirty="0"/>
              <a:t> </a:t>
            </a:r>
            <a:r>
              <a:rPr lang="fr-FR" sz="1600" dirty="0" err="1"/>
              <a:t>target</a:t>
            </a:r>
            <a:r>
              <a:rPr lang="fr-FR" sz="1600" dirty="0"/>
              <a:t> + </a:t>
            </a:r>
            <a:r>
              <a:rPr lang="fr-FR" sz="1600" dirty="0" err="1"/>
              <a:t>cooling</a:t>
            </a:r>
            <a:r>
              <a:rPr lang="fr-FR" sz="1600" dirty="0"/>
              <a:t> </a:t>
            </a:r>
            <a:r>
              <a:rPr lang="fr-FR" sz="1600" dirty="0" err="1"/>
              <a:t>inside</a:t>
            </a:r>
            <a:r>
              <a:rPr lang="fr-FR" sz="1600" dirty="0"/>
              <a:t> ½ </a:t>
            </a:r>
            <a:r>
              <a:rPr lang="fr-FR" sz="1600" dirty="0" err="1"/>
              <a:t>moderator</a:t>
            </a:r>
            <a:r>
              <a:rPr lang="fr-FR" sz="1600" dirty="0"/>
              <a:t> + </a:t>
            </a:r>
            <a:r>
              <a:rPr lang="fr-FR" sz="1600" dirty="0" err="1"/>
              <a:t>shielding</a:t>
            </a:r>
            <a:endParaRPr lang="fr-FR" sz="16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ARIES-TNA-WP11.3   IHPI, CEA </a:t>
            </a:r>
            <a:r>
              <a:rPr lang="en-US" sz="3000" dirty="0" err="1"/>
              <a:t>Saclay</a:t>
            </a:r>
            <a:endParaRPr lang="fr-FR" sz="3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990601"/>
            <a:ext cx="5400600" cy="1528309"/>
          </a:xfrm>
          <a:solidFill>
            <a:schemeClr val="bg1">
              <a:alpha val="70000"/>
            </a:schemeClr>
          </a:solidFill>
        </p:spPr>
        <p:txBody>
          <a:bodyPr>
            <a:noAutofit/>
          </a:bodyPr>
          <a:lstStyle/>
          <a:p>
            <a:r>
              <a:rPr lang="en-US" sz="1800" dirty="0"/>
              <a:t>Since then, most time devoted to tests of neutron production using Beryllium targets in view of the French compact neutron source project SONATE</a:t>
            </a:r>
          </a:p>
          <a:p>
            <a:endParaRPr lang="en-US" sz="1800" dirty="0"/>
          </a:p>
          <a:p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version of the target operated during </a:t>
            </a:r>
            <a:br>
              <a:rPr lang="en-US" sz="1800" dirty="0"/>
            </a:br>
            <a:r>
              <a:rPr lang="en-US" sz="1800" dirty="0"/>
              <a:t>~ 100 hours at ~ 3.5 kW  (500 W/cm</a:t>
            </a:r>
            <a:r>
              <a:rPr lang="en-US" sz="1800" baseline="30000" dirty="0"/>
              <a:t>2</a:t>
            </a:r>
            <a:r>
              <a:rPr lang="en-US" sz="1800" dirty="0"/>
              <a:t>)</a:t>
            </a:r>
          </a:p>
          <a:p>
            <a:endParaRPr lang="en-US" sz="1800" dirty="0"/>
          </a:p>
          <a:p>
            <a:r>
              <a:rPr lang="en-US" sz="1800" dirty="0"/>
              <a:t>A 50 kW version has been developed and </a:t>
            </a:r>
            <a:br>
              <a:rPr lang="en-US" sz="1800" dirty="0"/>
            </a:br>
            <a:r>
              <a:rPr lang="en-US" sz="1800" dirty="0"/>
              <a:t>tested in 2021</a:t>
            </a:r>
          </a:p>
          <a:p>
            <a:endParaRPr lang="en-US" sz="1800" dirty="0"/>
          </a:p>
          <a:p>
            <a:r>
              <a:rPr lang="en-US" sz="1800" dirty="0"/>
              <a:t>Because of this program and lack of TNA users, IPHI was </a:t>
            </a:r>
            <a:r>
              <a:rPr lang="en-US" sz="1800" b="1" dirty="0"/>
              <a:t>not</a:t>
            </a:r>
            <a:r>
              <a:rPr lang="en-US" sz="1800" dirty="0"/>
              <a:t> involved in TNA extension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r-FR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6411303" y="5244029"/>
            <a:ext cx="2516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/>
              <a:t>Work</a:t>
            </a:r>
            <a:r>
              <a:rPr lang="fr-FR" sz="1400" dirty="0"/>
              <a:t> </a:t>
            </a:r>
            <a:r>
              <a:rPr lang="fr-FR" sz="1400" dirty="0" err="1"/>
              <a:t>financed</a:t>
            </a:r>
            <a:r>
              <a:rPr lang="fr-FR" sz="1400" dirty="0"/>
              <a:t> by a </a:t>
            </a:r>
            <a:r>
              <a:rPr lang="fr-FR" sz="1400" dirty="0" err="1"/>
              <a:t>grant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the Ile – de – France </a:t>
            </a:r>
            <a:r>
              <a:rPr lang="fr-FR" sz="1400" dirty="0" err="1"/>
              <a:t>region</a:t>
            </a:r>
            <a:endParaRPr lang="fr-FR" sz="1400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202" y="5880753"/>
            <a:ext cx="1775664" cy="412208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948" y="48519"/>
            <a:ext cx="720080" cy="72735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8327"/>
            <a:ext cx="711885" cy="714146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040602"/>
              </p:ext>
            </p:extLst>
          </p:nvPr>
        </p:nvGraphicFramePr>
        <p:xfrm>
          <a:off x="755576" y="5037520"/>
          <a:ext cx="3528393" cy="843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131">
                  <a:extLst>
                    <a:ext uri="{9D8B030D-6E8A-4147-A177-3AD203B41FA5}">
                      <a16:colId xmlns:a16="http://schemas.microsoft.com/office/drawing/2014/main" val="3176637727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191649740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3764064682"/>
                    </a:ext>
                  </a:extLst>
                </a:gridCol>
              </a:tblGrid>
              <a:tr h="421616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TNA</a:t>
                      </a:r>
                      <a:r>
                        <a:rPr lang="fr-FR" baseline="0" dirty="0"/>
                        <a:t> [h]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Overall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114056"/>
                  </a:ext>
                </a:extLst>
              </a:tr>
              <a:tr h="421616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IPHI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54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150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12">
            <a:extLst>
              <a:ext uri="{FF2B5EF4-FFF2-40B4-BE49-F238E27FC236}">
                <a16:creationId xmlns:a16="http://schemas.microsoft.com/office/drawing/2014/main" id="{1CE27D8F-49ED-4398-B757-BD62F69A0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6381328"/>
            <a:ext cx="42481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76400" y="6544518"/>
            <a:ext cx="44196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WP11: electron and proton beam testing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EBEBEB-BE0D-484D-B15E-834F12945619}"/>
              </a:ext>
            </a:extLst>
          </p:cNvPr>
          <p:cNvSpPr txBox="1"/>
          <p:nvPr/>
        </p:nvSpPr>
        <p:spPr>
          <a:xfrm>
            <a:off x="380858" y="863251"/>
            <a:ext cx="8877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/>
              <a:t>First successful external user experiments at SINBAD/ARES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lang="en-US" sz="2000" dirty="0"/>
              <a:t>S band </a:t>
            </a:r>
            <a:r>
              <a:rPr lang="en-US" sz="2000" dirty="0" err="1"/>
              <a:t>linac</a:t>
            </a:r>
            <a:r>
              <a:rPr lang="en-US" sz="2000" dirty="0"/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/>
              <a:t>PSI </a:t>
            </a:r>
            <a:r>
              <a:rPr lang="en-US" sz="2000" b="1" dirty="0" err="1"/>
              <a:t>wirescanner</a:t>
            </a:r>
            <a:r>
              <a:rPr lang="en-US" sz="2000" b="1" dirty="0"/>
              <a:t> tests to characterize electron bunches with micron precision</a:t>
            </a:r>
          </a:p>
        </p:txBody>
      </p:sp>
      <p:sp>
        <p:nvSpPr>
          <p:cNvPr id="10" name="Titel 2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3000" dirty="0"/>
              <a:t>ARIES-TNA-WP11.4   ARES, DESY</a:t>
            </a:r>
            <a:endParaRPr lang="de-DE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234CE6-D8FC-46FA-8FDA-0FF67A327659}"/>
              </a:ext>
            </a:extLst>
          </p:cNvPr>
          <p:cNvSpPr txBox="1"/>
          <p:nvPr/>
        </p:nvSpPr>
        <p:spPr>
          <a:xfrm>
            <a:off x="5234165" y="6359852"/>
            <a:ext cx="329827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/>
              <a:t>Contact: florian.burkart@desy.de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FAC995-C374-4206-B5E1-870E16902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93144"/>
            <a:ext cx="817280" cy="817280"/>
          </a:xfrm>
          <a:prstGeom prst="rect">
            <a:avLst/>
          </a:prstGeom>
        </p:spPr>
      </p:pic>
      <p:sp>
        <p:nvSpPr>
          <p:cNvPr id="1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7" name="Picture 5">
            <a:extLst>
              <a:ext uri="{FF2B5EF4-FFF2-40B4-BE49-F238E27FC236}">
                <a16:creationId xmlns:a16="http://schemas.microsoft.com/office/drawing/2014/main" id="{45F876EC-0707-4C94-8BCD-261AEF97D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775" y="1510117"/>
            <a:ext cx="8533458" cy="2370405"/>
          </a:xfrm>
          <a:prstGeom prst="rect">
            <a:avLst/>
          </a:prstGeom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9E1048C0-5420-4E40-B7C5-6861D3738C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151" t="26761" r="14940" b="31475"/>
          <a:stretch/>
        </p:blipFill>
        <p:spPr>
          <a:xfrm>
            <a:off x="6164764" y="4057828"/>
            <a:ext cx="2598236" cy="1506977"/>
          </a:xfrm>
          <a:prstGeom prst="rect">
            <a:avLst/>
          </a:prstGeom>
        </p:spPr>
      </p:pic>
      <p:sp>
        <p:nvSpPr>
          <p:cNvPr id="22" name="TextBox 10">
            <a:extLst>
              <a:ext uri="{FF2B5EF4-FFF2-40B4-BE49-F238E27FC236}">
                <a16:creationId xmlns:a16="http://schemas.microsoft.com/office/drawing/2014/main" id="{83540054-5E75-4EBA-B7FB-881BB9E8C0E5}"/>
              </a:ext>
            </a:extLst>
          </p:cNvPr>
          <p:cNvSpPr txBox="1"/>
          <p:nvPr/>
        </p:nvSpPr>
        <p:spPr>
          <a:xfrm>
            <a:off x="5949950" y="5626417"/>
            <a:ext cx="3553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 err="1"/>
              <a:t>Wirescanner</a:t>
            </a:r>
            <a:r>
              <a:rPr lang="de-DE" sz="1200" i="1" dirty="0"/>
              <a:t> </a:t>
            </a:r>
            <a:r>
              <a:rPr lang="de-DE" sz="1200" i="1" dirty="0" err="1"/>
              <a:t>with</a:t>
            </a:r>
            <a:r>
              <a:rPr lang="de-DE" sz="1200" i="1" dirty="0"/>
              <a:t> 1 </a:t>
            </a:r>
            <a:r>
              <a:rPr lang="de-DE" sz="1200" i="1" dirty="0" err="1"/>
              <a:t>micron</a:t>
            </a:r>
            <a:r>
              <a:rPr lang="de-DE" sz="1200" i="1" dirty="0"/>
              <a:t> </a:t>
            </a:r>
            <a:r>
              <a:rPr lang="de-DE" sz="1200" i="1" dirty="0" err="1"/>
              <a:t>thick</a:t>
            </a:r>
            <a:r>
              <a:rPr lang="de-DE" sz="1200" i="1" dirty="0"/>
              <a:t> </a:t>
            </a:r>
            <a:r>
              <a:rPr lang="de-DE" sz="1200" i="1" dirty="0" err="1"/>
              <a:t>gold</a:t>
            </a:r>
            <a:r>
              <a:rPr lang="de-DE" sz="1200" i="1" dirty="0"/>
              <a:t> </a:t>
            </a:r>
            <a:r>
              <a:rPr lang="de-DE" sz="1200" i="1" dirty="0" err="1"/>
              <a:t>wires</a:t>
            </a:r>
            <a:r>
              <a:rPr lang="en-US" sz="1200" i="1" dirty="0"/>
              <a:t>.</a:t>
            </a:r>
          </a:p>
          <a:p>
            <a:r>
              <a:rPr lang="de-DE" sz="1200" i="1" dirty="0"/>
              <a:t>I</a:t>
            </a:r>
            <a:r>
              <a:rPr lang="en-US" sz="1200" i="1" dirty="0" err="1"/>
              <a:t>nstalled</a:t>
            </a:r>
            <a:r>
              <a:rPr lang="en-US" sz="1200" i="1" dirty="0"/>
              <a:t> in the ARES UHV experimental chamber</a:t>
            </a:r>
            <a:endParaRPr lang="de-DE" sz="1200" i="1" dirty="0"/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id="{C43D81E3-6DAC-4223-9A88-6354E6561477}"/>
              </a:ext>
            </a:extLst>
          </p:cNvPr>
          <p:cNvSpPr txBox="1"/>
          <p:nvPr/>
        </p:nvSpPr>
        <p:spPr>
          <a:xfrm>
            <a:off x="2423221" y="3766312"/>
            <a:ext cx="1624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 err="1"/>
              <a:t>Measured</a:t>
            </a:r>
            <a:r>
              <a:rPr lang="de-DE" sz="1200" i="1" dirty="0"/>
              <a:t> </a:t>
            </a:r>
            <a:r>
              <a:rPr lang="de-DE" sz="1200" i="1" dirty="0" err="1"/>
              <a:t>loss</a:t>
            </a:r>
            <a:r>
              <a:rPr lang="de-DE" sz="1200" i="1" dirty="0"/>
              <a:t> </a:t>
            </a:r>
            <a:r>
              <a:rPr lang="de-DE" sz="1200" i="1" dirty="0" err="1"/>
              <a:t>signal</a:t>
            </a:r>
            <a:endParaRPr lang="en-US" sz="1200" i="1" dirty="0" err="1"/>
          </a:p>
        </p:txBody>
      </p:sp>
      <p:sp>
        <p:nvSpPr>
          <p:cNvPr id="24" name="TextBox 15">
            <a:extLst>
              <a:ext uri="{FF2B5EF4-FFF2-40B4-BE49-F238E27FC236}">
                <a16:creationId xmlns:a16="http://schemas.microsoft.com/office/drawing/2014/main" id="{26C21A1B-B8D9-461D-8347-F9A750247D61}"/>
              </a:ext>
            </a:extLst>
          </p:cNvPr>
          <p:cNvSpPr txBox="1"/>
          <p:nvPr/>
        </p:nvSpPr>
        <p:spPr>
          <a:xfrm>
            <a:off x="6716298" y="3648600"/>
            <a:ext cx="1600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 err="1"/>
              <a:t>Reconstructed</a:t>
            </a:r>
            <a:r>
              <a:rPr lang="de-DE" sz="1200" i="1" dirty="0"/>
              <a:t> beam</a:t>
            </a:r>
            <a:endParaRPr lang="en-US" sz="1200" i="1" dirty="0" err="1"/>
          </a:p>
        </p:txBody>
      </p:sp>
      <p:pic>
        <p:nvPicPr>
          <p:cNvPr id="25" name="Picture 11">
            <a:extLst>
              <a:ext uri="{FF2B5EF4-FFF2-40B4-BE49-F238E27FC236}">
                <a16:creationId xmlns:a16="http://schemas.microsoft.com/office/drawing/2014/main" id="{1D367667-AAB5-4C8F-BB65-054F17A606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143"/>
          <a:stretch/>
        </p:blipFill>
        <p:spPr>
          <a:xfrm>
            <a:off x="6228184" y="4094261"/>
            <a:ext cx="1386387" cy="461665"/>
          </a:xfrm>
          <a:prstGeom prst="rect">
            <a:avLst/>
          </a:prstGeom>
        </p:spPr>
      </p:pic>
      <p:sp>
        <p:nvSpPr>
          <p:cNvPr id="26" name="Rectangle 7">
            <a:extLst>
              <a:ext uri="{FF2B5EF4-FFF2-40B4-BE49-F238E27FC236}">
                <a16:creationId xmlns:a16="http://schemas.microsoft.com/office/drawing/2014/main" id="{E6353988-67BC-4421-B295-7F6C249CD7FE}"/>
              </a:ext>
            </a:extLst>
          </p:cNvPr>
          <p:cNvSpPr/>
          <p:nvPr/>
        </p:nvSpPr>
        <p:spPr>
          <a:xfrm>
            <a:off x="6352254" y="5318612"/>
            <a:ext cx="22232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Project Leader: Dr. Pavle </a:t>
            </a:r>
            <a:r>
              <a:rPr lang="de-DE" sz="1200" dirty="0" err="1"/>
              <a:t>Juranić</a:t>
            </a:r>
            <a:endParaRPr lang="en-US" sz="1200" dirty="0"/>
          </a:p>
        </p:txBody>
      </p:sp>
      <p:sp>
        <p:nvSpPr>
          <p:cNvPr id="27" name="TextBox 13">
            <a:extLst>
              <a:ext uri="{FF2B5EF4-FFF2-40B4-BE49-F238E27FC236}">
                <a16:creationId xmlns:a16="http://schemas.microsoft.com/office/drawing/2014/main" id="{F46386E8-8E49-4934-87BA-F1DA483FB739}"/>
              </a:ext>
            </a:extLst>
          </p:cNvPr>
          <p:cNvSpPr txBox="1"/>
          <p:nvPr/>
        </p:nvSpPr>
        <p:spPr>
          <a:xfrm>
            <a:off x="683568" y="4364476"/>
            <a:ext cx="4812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/>
            <a:r>
              <a:rPr lang="en-US" i="1" dirty="0"/>
              <a:t>“Successful test of the </a:t>
            </a:r>
            <a:r>
              <a:rPr lang="en-US" i="1" dirty="0" err="1"/>
              <a:t>wirescanner</a:t>
            </a:r>
            <a:r>
              <a:rPr lang="en-US" i="1" dirty="0"/>
              <a:t> at ARES and successful characterization of the electron bunch for both a 2D and 4D scan </a:t>
            </a:r>
            <a:br>
              <a:rPr lang="en-US" i="1" dirty="0"/>
            </a:br>
            <a:r>
              <a:rPr lang="en-US" i="1" dirty="0"/>
              <a:t>with extremely high resolution.”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28" name="Tabelle 27">
            <a:extLst>
              <a:ext uri="{FF2B5EF4-FFF2-40B4-BE49-F238E27FC236}">
                <a16:creationId xmlns:a16="http://schemas.microsoft.com/office/drawing/2014/main" id="{2E763135-0613-40D4-881C-684591AF6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954329"/>
              </p:ext>
            </p:extLst>
          </p:nvPr>
        </p:nvGraphicFramePr>
        <p:xfrm>
          <a:off x="3347864" y="5671430"/>
          <a:ext cx="252028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396">
                  <a:extLst>
                    <a:ext uri="{9D8B030D-6E8A-4147-A177-3AD203B41FA5}">
                      <a16:colId xmlns:a16="http://schemas.microsoft.com/office/drawing/2014/main" val="299230489"/>
                    </a:ext>
                  </a:extLst>
                </a:gridCol>
                <a:gridCol w="733556">
                  <a:extLst>
                    <a:ext uri="{9D8B030D-6E8A-4147-A177-3AD203B41FA5}">
                      <a16:colId xmlns:a16="http://schemas.microsoft.com/office/drawing/2014/main" val="1694406713"/>
                    </a:ext>
                  </a:extLst>
                </a:gridCol>
                <a:gridCol w="885328">
                  <a:extLst>
                    <a:ext uri="{9D8B030D-6E8A-4147-A177-3AD203B41FA5}">
                      <a16:colId xmlns:a16="http://schemas.microsoft.com/office/drawing/2014/main" val="436235869"/>
                    </a:ext>
                  </a:extLst>
                </a:gridCol>
              </a:tblGrid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TNA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overall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20143"/>
                  </a:ext>
                </a:extLst>
              </a:tr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65063"/>
                  </a:ext>
                </a:extLst>
              </a:tr>
            </a:tbl>
          </a:graphicData>
        </a:graphic>
      </p:graphicFrame>
      <p:sp>
        <p:nvSpPr>
          <p:cNvPr id="19" name="J. Fabiańska et. al., Sci. Rep. 4, 5645 (2014)          M. Yan et. al., IPAC’16, TUPG56 (2016)">
            <a:extLst>
              <a:ext uri="{FF2B5EF4-FFF2-40B4-BE49-F238E27FC236}">
                <a16:creationId xmlns:a16="http://schemas.microsoft.com/office/drawing/2014/main" id="{9D70A925-DD39-49AD-94EB-0ED2F86C3011}"/>
              </a:ext>
            </a:extLst>
          </p:cNvPr>
          <p:cNvSpPr txBox="1"/>
          <p:nvPr/>
        </p:nvSpPr>
        <p:spPr>
          <a:xfrm flipH="1">
            <a:off x="1619672" y="5920617"/>
            <a:ext cx="1517368" cy="374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/>
          <a:lstStyle/>
          <a:p>
            <a:pPr marL="0" lvl="2" algn="ctr">
              <a:spcBef>
                <a:spcPts val="0"/>
              </a:spcBef>
              <a:defRPr sz="2000" b="1">
                <a:solidFill>
                  <a:schemeClr val="accent2"/>
                </a:solidFill>
                <a:uFill>
                  <a:solidFill>
                    <a:srgbClr val="5F5F5F"/>
                  </a:solidFill>
                </a:uFill>
              </a:defRPr>
            </a:pPr>
            <a:r>
              <a:rPr lang="en-US" sz="1200" dirty="0">
                <a:solidFill>
                  <a:schemeClr val="accent1"/>
                </a:solidFill>
              </a:rPr>
              <a:t>Courtesy: </a:t>
            </a:r>
            <a:br>
              <a:rPr lang="en-US" sz="1200" dirty="0">
                <a:solidFill>
                  <a:schemeClr val="accent1"/>
                </a:solidFill>
              </a:rPr>
            </a:br>
            <a:r>
              <a:rPr lang="en-US" sz="1200" dirty="0">
                <a:solidFill>
                  <a:schemeClr val="accent1"/>
                </a:solidFill>
              </a:rPr>
              <a:t>F. Burkart</a:t>
            </a:r>
          </a:p>
        </p:txBody>
      </p:sp>
    </p:spTree>
    <p:extLst>
      <p:ext uri="{BB962C8B-B14F-4D97-AF65-F5344CB8AC3E}">
        <p14:creationId xmlns:p14="http://schemas.microsoft.com/office/powerpoint/2010/main" val="2160056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F6001-76A8-4982-9B49-44F941188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ARIES-TNA-WP11.4   ARES, DESY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71119E-ECD3-4F6A-8C28-E041A5B4E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WP11: electron and proton beam testing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BA315-3182-41AB-85D1-E3B11AAD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56D719-4C78-4F9C-B3BD-148EBFFF6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93144"/>
            <a:ext cx="817280" cy="8172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FF319E-EC10-4CCD-A423-EB35EE89EFBA}"/>
              </a:ext>
            </a:extLst>
          </p:cNvPr>
          <p:cNvSpPr txBox="1"/>
          <p:nvPr/>
        </p:nvSpPr>
        <p:spPr>
          <a:xfrm>
            <a:off x="5292080" y="6339959"/>
            <a:ext cx="32982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Contact: florian.burkart@desy.de</a:t>
            </a: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65342"/>
              </p:ext>
            </p:extLst>
          </p:nvPr>
        </p:nvGraphicFramePr>
        <p:xfrm>
          <a:off x="5652120" y="5589240"/>
          <a:ext cx="252028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396">
                  <a:extLst>
                    <a:ext uri="{9D8B030D-6E8A-4147-A177-3AD203B41FA5}">
                      <a16:colId xmlns:a16="http://schemas.microsoft.com/office/drawing/2014/main" val="299230489"/>
                    </a:ext>
                  </a:extLst>
                </a:gridCol>
                <a:gridCol w="733556">
                  <a:extLst>
                    <a:ext uri="{9D8B030D-6E8A-4147-A177-3AD203B41FA5}">
                      <a16:colId xmlns:a16="http://schemas.microsoft.com/office/drawing/2014/main" val="1694406713"/>
                    </a:ext>
                  </a:extLst>
                </a:gridCol>
                <a:gridCol w="885328">
                  <a:extLst>
                    <a:ext uri="{9D8B030D-6E8A-4147-A177-3AD203B41FA5}">
                      <a16:colId xmlns:a16="http://schemas.microsoft.com/office/drawing/2014/main" val="436235869"/>
                    </a:ext>
                  </a:extLst>
                </a:gridCol>
              </a:tblGrid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TNA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overall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20143"/>
                  </a:ext>
                </a:extLst>
              </a:tr>
              <a:tr h="318373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65063"/>
                  </a:ext>
                </a:extLst>
              </a:tr>
            </a:tbl>
          </a:graphicData>
        </a:graphic>
      </p:graphicFrame>
      <p:sp>
        <p:nvSpPr>
          <p:cNvPr id="17" name="TextBox 20">
            <a:extLst>
              <a:ext uri="{FF2B5EF4-FFF2-40B4-BE49-F238E27FC236}">
                <a16:creationId xmlns:a16="http://schemas.microsoft.com/office/drawing/2014/main" id="{566EE5CB-F7BC-4495-98D3-658402078CFE}"/>
              </a:ext>
            </a:extLst>
          </p:cNvPr>
          <p:cNvSpPr txBox="1"/>
          <p:nvPr/>
        </p:nvSpPr>
        <p:spPr>
          <a:xfrm>
            <a:off x="380858" y="863251"/>
            <a:ext cx="8877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TNA at ARES: normal conducting S-band electron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2000" b="1" dirty="0"/>
              <a:t>High </a:t>
            </a:r>
            <a:r>
              <a:rPr lang="de-DE" sz="2000" b="1" dirty="0" err="1"/>
              <a:t>energy</a:t>
            </a:r>
            <a:r>
              <a:rPr lang="de-DE" sz="2000" b="1" dirty="0"/>
              <a:t> &amp; high dose </a:t>
            </a:r>
            <a:r>
              <a:rPr lang="de-DE" sz="2000" b="1" dirty="0" err="1"/>
              <a:t>irradiation</a:t>
            </a:r>
            <a:r>
              <a:rPr lang="de-DE" sz="2000" b="1" dirty="0"/>
              <a:t>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diamond</a:t>
            </a:r>
            <a:r>
              <a:rPr lang="de-DE" sz="2000" b="1" dirty="0"/>
              <a:t> </a:t>
            </a:r>
            <a:r>
              <a:rPr lang="de-DE" sz="2000" b="1" dirty="0" err="1"/>
              <a:t>samples</a:t>
            </a:r>
            <a:endParaRPr lang="en-US" sz="2000" b="1" dirty="0"/>
          </a:p>
        </p:txBody>
      </p:sp>
      <p:pic>
        <p:nvPicPr>
          <p:cNvPr id="18" name="Picture 16">
            <a:extLst>
              <a:ext uri="{FF2B5EF4-FFF2-40B4-BE49-F238E27FC236}">
                <a16:creationId xmlns:a16="http://schemas.microsoft.com/office/drawing/2014/main" id="{587CDCB8-850D-40AC-948A-82E0AFC1380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l="28333" t="23697" r="32500" b="37777"/>
          <a:stretch/>
        </p:blipFill>
        <p:spPr>
          <a:xfrm>
            <a:off x="457200" y="2720661"/>
            <a:ext cx="3888432" cy="2868579"/>
          </a:xfrm>
          <a:prstGeom prst="rect">
            <a:avLst/>
          </a:prstGeom>
        </p:spPr>
      </p:pic>
      <p:sp>
        <p:nvSpPr>
          <p:cNvPr id="19" name="TextBox 7">
            <a:extLst>
              <a:ext uri="{FF2B5EF4-FFF2-40B4-BE49-F238E27FC236}">
                <a16:creationId xmlns:a16="http://schemas.microsoft.com/office/drawing/2014/main" id="{90E7A90E-B066-4682-AF7B-48D411D89DD7}"/>
              </a:ext>
            </a:extLst>
          </p:cNvPr>
          <p:cNvSpPr txBox="1"/>
          <p:nvPr/>
        </p:nvSpPr>
        <p:spPr>
          <a:xfrm>
            <a:off x="2771800" y="2728580"/>
            <a:ext cx="2347487" cy="584775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600" dirty="0"/>
              <a:t>3 mm x 3 mm x 0.3 mm </a:t>
            </a:r>
          </a:p>
          <a:p>
            <a:r>
              <a:rPr lang="de-DE" sz="1600" dirty="0" err="1"/>
              <a:t>thick</a:t>
            </a:r>
            <a:r>
              <a:rPr lang="de-DE" sz="1600" dirty="0"/>
              <a:t> </a:t>
            </a:r>
            <a:r>
              <a:rPr lang="de-DE" sz="1600" dirty="0" err="1"/>
              <a:t>diamond</a:t>
            </a:r>
            <a:r>
              <a:rPr lang="de-DE" sz="1600" dirty="0"/>
              <a:t> </a:t>
            </a:r>
            <a:r>
              <a:rPr lang="de-DE" sz="1600" dirty="0" err="1"/>
              <a:t>plate</a:t>
            </a:r>
            <a:endParaRPr lang="en-US" sz="1600" dirty="0" err="1"/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12A67994-D76F-4C92-B9E1-187085082F0A}"/>
              </a:ext>
            </a:extLst>
          </p:cNvPr>
          <p:cNvSpPr txBox="1"/>
          <p:nvPr/>
        </p:nvSpPr>
        <p:spPr>
          <a:xfrm>
            <a:off x="5244303" y="3067169"/>
            <a:ext cx="3250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Exploring the physics of </a:t>
            </a:r>
            <a:br>
              <a:rPr lang="en-GB" dirty="0"/>
            </a:br>
            <a:r>
              <a:rPr lang="en-GB" dirty="0"/>
              <a:t>high energy electron irradiation of diamond for increasing the yield of nitrogen vacancy (NV) </a:t>
            </a:r>
            <a:r>
              <a:rPr lang="en-GB" dirty="0" err="1"/>
              <a:t>center</a:t>
            </a:r>
            <a:r>
              <a:rPr lang="en-GB" dirty="0"/>
              <a:t> creation, with potential benefits for quantum sensing.</a:t>
            </a:r>
            <a:endParaRPr lang="en-US" sz="1600" dirty="0" err="1"/>
          </a:p>
        </p:txBody>
      </p:sp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BE362A8D-D179-4432-AF5A-AD4CA5202A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431" y="2711537"/>
            <a:ext cx="1277892" cy="509486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9D75444C-32CC-4B8C-B9EA-46A383C6ABDC}"/>
              </a:ext>
            </a:extLst>
          </p:cNvPr>
          <p:cNvSpPr txBox="1"/>
          <p:nvPr/>
        </p:nvSpPr>
        <p:spPr>
          <a:xfrm>
            <a:off x="651516" y="5138765"/>
            <a:ext cx="46291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Project Leader: </a:t>
            </a:r>
            <a:br>
              <a:rPr lang="de-DE" sz="1200" dirty="0"/>
            </a:br>
            <a:r>
              <a:rPr lang="de-DE" sz="1200" dirty="0"/>
              <a:t>Prof. Dr. Christophe Galland, Dr. Elena </a:t>
            </a:r>
            <a:r>
              <a:rPr lang="de-DE" sz="1200" dirty="0" err="1"/>
              <a:t>Losero</a:t>
            </a:r>
            <a:endParaRPr lang="en-US" sz="1200" dirty="0"/>
          </a:p>
        </p:txBody>
      </p:sp>
      <p:sp>
        <p:nvSpPr>
          <p:cNvPr id="23" name="TextBox 14">
            <a:extLst>
              <a:ext uri="{FF2B5EF4-FFF2-40B4-BE49-F238E27FC236}">
                <a16:creationId xmlns:a16="http://schemas.microsoft.com/office/drawing/2014/main" id="{3C4958E1-E888-4DB2-B656-92272630EA30}"/>
              </a:ext>
            </a:extLst>
          </p:cNvPr>
          <p:cNvSpPr txBox="1"/>
          <p:nvPr/>
        </p:nvSpPr>
        <p:spPr>
          <a:xfrm rot="667234">
            <a:off x="5064528" y="1973109"/>
            <a:ext cx="3490059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/>
              <a:t>beam </a:t>
            </a:r>
            <a:r>
              <a:rPr lang="de-DE" sz="2400" b="1" dirty="0" err="1"/>
              <a:t>irradiation</a:t>
            </a:r>
            <a:r>
              <a:rPr lang="de-DE" sz="2400" b="1" dirty="0"/>
              <a:t> </a:t>
            </a:r>
            <a:r>
              <a:rPr lang="de-DE" sz="2400" b="1" dirty="0" err="1"/>
              <a:t>finished</a:t>
            </a:r>
            <a:r>
              <a:rPr lang="de-DE" sz="2400" b="1" dirty="0"/>
              <a:t>,</a:t>
            </a:r>
          </a:p>
          <a:p>
            <a:pPr algn="ctr"/>
            <a:r>
              <a:rPr lang="de-DE" sz="2400" b="1" dirty="0" err="1"/>
              <a:t>analysis</a:t>
            </a:r>
            <a:r>
              <a:rPr lang="de-DE" sz="2400" b="1" dirty="0"/>
              <a:t> </a:t>
            </a:r>
            <a:r>
              <a:rPr lang="de-DE" sz="2400" b="1" dirty="0" err="1"/>
              <a:t>ongoing</a:t>
            </a:r>
            <a:endParaRPr lang="en-US" sz="2400" b="1" dirty="0" err="1"/>
          </a:p>
        </p:txBody>
      </p:sp>
      <p:sp>
        <p:nvSpPr>
          <p:cNvPr id="24" name="J. Fabiańska et. al., Sci. Rep. 4, 5645 (2014)          M. Yan et. al., IPAC’16, TUPG56 (2016)">
            <a:extLst>
              <a:ext uri="{FF2B5EF4-FFF2-40B4-BE49-F238E27FC236}">
                <a16:creationId xmlns:a16="http://schemas.microsoft.com/office/drawing/2014/main" id="{D7CCC434-A863-478B-87AD-4A0BBD394607}"/>
              </a:ext>
            </a:extLst>
          </p:cNvPr>
          <p:cNvSpPr txBox="1"/>
          <p:nvPr/>
        </p:nvSpPr>
        <p:spPr>
          <a:xfrm flipH="1">
            <a:off x="1619672" y="5920617"/>
            <a:ext cx="1517368" cy="374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/>
          <a:lstStyle/>
          <a:p>
            <a:pPr marL="0" lvl="2" algn="ctr">
              <a:spcBef>
                <a:spcPts val="0"/>
              </a:spcBef>
              <a:defRPr sz="2000" b="1">
                <a:solidFill>
                  <a:schemeClr val="accent2"/>
                </a:solidFill>
                <a:uFill>
                  <a:solidFill>
                    <a:srgbClr val="5F5F5F"/>
                  </a:solidFill>
                </a:uFill>
              </a:defRPr>
            </a:pPr>
            <a:r>
              <a:rPr lang="en-US" sz="1200" dirty="0">
                <a:solidFill>
                  <a:schemeClr val="accent1"/>
                </a:solidFill>
              </a:rPr>
              <a:t>Courtesy: </a:t>
            </a:r>
            <a:br>
              <a:rPr lang="en-US" sz="1200" dirty="0">
                <a:solidFill>
                  <a:schemeClr val="accent1"/>
                </a:solidFill>
              </a:rPr>
            </a:br>
            <a:r>
              <a:rPr lang="en-US" sz="1200" dirty="0">
                <a:solidFill>
                  <a:schemeClr val="accent1"/>
                </a:solidFill>
              </a:rPr>
              <a:t>F. Burkart</a:t>
            </a:r>
          </a:p>
        </p:txBody>
      </p:sp>
    </p:spTree>
    <p:extLst>
      <p:ext uri="{BB962C8B-B14F-4D97-AF65-F5344CB8AC3E}">
        <p14:creationId xmlns:p14="http://schemas.microsoft.com/office/powerpoint/2010/main" val="27204154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IT-PPT_Master_en_2016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1713</Words>
  <Application>Microsoft Office PowerPoint</Application>
  <PresentationFormat>Bildschirmpräsentation (4:3)</PresentationFormat>
  <Paragraphs>232</Paragraphs>
  <Slides>13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13</vt:i4>
      </vt:variant>
    </vt:vector>
  </HeadingPairs>
  <TitlesOfParts>
    <vt:vector size="24" baseType="lpstr">
      <vt:lpstr>Arial</vt:lpstr>
      <vt:lpstr>Arial Narrow</vt:lpstr>
      <vt:lpstr>Calibri</vt:lpstr>
      <vt:lpstr>Georgia</vt:lpstr>
      <vt:lpstr>NimbusSanL-Regu</vt:lpstr>
      <vt:lpstr>Times New Roman</vt:lpstr>
      <vt:lpstr>Wingdings</vt:lpstr>
      <vt:lpstr>Thème Office</vt:lpstr>
      <vt:lpstr>Thème ARIES</vt:lpstr>
      <vt:lpstr>Thème Office</vt:lpstr>
      <vt:lpstr>KIT-PPT_Master_en_2016</vt:lpstr>
      <vt:lpstr>Testing with Beams: WP11 report on TNA</vt:lpstr>
      <vt:lpstr>ARIES-TNA-WP11.1   KARA, KIT</vt:lpstr>
      <vt:lpstr>ARIES-TNA-WP11.1   KARA, KIT</vt:lpstr>
      <vt:lpstr>ARIES-TNA-WP11.2   FLUTE, KIT</vt:lpstr>
      <vt:lpstr>ARIES-TNA-WP11.2   FLUTE, KIT</vt:lpstr>
      <vt:lpstr>ARIES-WP11.3   IHPI, CEA</vt:lpstr>
      <vt:lpstr>ARIES-TNA-WP11.3   IHPI, CEA Saclay</vt:lpstr>
      <vt:lpstr>PowerPoint-Präsentation</vt:lpstr>
      <vt:lpstr>ARIES-TNA-WP11.4   ARES, DESY</vt:lpstr>
      <vt:lpstr>VELA: Status</vt:lpstr>
      <vt:lpstr>VELA: Status</vt:lpstr>
      <vt:lpstr>ARIES-TNA-Experiments within WP11</vt:lpstr>
      <vt:lpstr>ARIES-TNA-WP11.1   KARA, KIT in P1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Ruprecht, Robert (IBPT)</cp:lastModifiedBy>
  <cp:revision>259</cp:revision>
  <dcterms:created xsi:type="dcterms:W3CDTF">2017-04-26T09:15:49Z</dcterms:created>
  <dcterms:modified xsi:type="dcterms:W3CDTF">2022-05-02T14:31:21Z</dcterms:modified>
</cp:coreProperties>
</file>