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3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9" r:id="rId2"/>
    <p:sldMasterId id="2147483672" r:id="rId3"/>
    <p:sldMasterId id="2147483718" r:id="rId4"/>
  </p:sldMasterIdLst>
  <p:notesMasterIdLst>
    <p:notesMasterId r:id="rId31"/>
  </p:notesMasterIdLst>
  <p:handoutMasterIdLst>
    <p:handoutMasterId r:id="rId32"/>
  </p:handoutMasterIdLst>
  <p:sldIdLst>
    <p:sldId id="281" r:id="rId5"/>
    <p:sldId id="279" r:id="rId6"/>
    <p:sldId id="302" r:id="rId7"/>
    <p:sldId id="288" r:id="rId8"/>
    <p:sldId id="360" r:id="rId9"/>
    <p:sldId id="341" r:id="rId10"/>
    <p:sldId id="345" r:id="rId11"/>
    <p:sldId id="340" r:id="rId12"/>
    <p:sldId id="324" r:id="rId13"/>
    <p:sldId id="356" r:id="rId14"/>
    <p:sldId id="330" r:id="rId15"/>
    <p:sldId id="361" r:id="rId16"/>
    <p:sldId id="346" r:id="rId17"/>
    <p:sldId id="347" r:id="rId18"/>
    <p:sldId id="348" r:id="rId19"/>
    <p:sldId id="349" r:id="rId20"/>
    <p:sldId id="362" r:id="rId21"/>
    <p:sldId id="350" r:id="rId22"/>
    <p:sldId id="351" r:id="rId23"/>
    <p:sldId id="353" r:id="rId24"/>
    <p:sldId id="354" r:id="rId25"/>
    <p:sldId id="316" r:id="rId26"/>
    <p:sldId id="363" r:id="rId27"/>
    <p:sldId id="301" r:id="rId28"/>
    <p:sldId id="357" r:id="rId29"/>
    <p:sldId id="358" r:id="rId30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976">
          <p15:clr>
            <a:srgbClr val="A4A3A4"/>
          </p15:clr>
        </p15:guide>
        <p15:guide id="2" pos="547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C669E"/>
    <a:srgbClr val="F8B13C"/>
    <a:srgbClr val="1F497D"/>
    <a:srgbClr val="1E386B"/>
    <a:srgbClr val="0157A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98" autoAdjust="0"/>
    <p:restoredTop sz="94577" autoAdjust="0"/>
  </p:normalViewPr>
  <p:slideViewPr>
    <p:cSldViewPr snapToObjects="1" showGuides="1">
      <p:cViewPr>
        <p:scale>
          <a:sx n="89" d="100"/>
          <a:sy n="89" d="100"/>
        </p:scale>
        <p:origin x="864" y="136"/>
      </p:cViewPr>
      <p:guideLst>
        <p:guide orient="horz" pos="2976"/>
        <p:guide pos="54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heme" Target="theme/theme1.xml"/><Relationship Id="rId8" Type="http://schemas.openxmlformats.org/officeDocument/2006/relationships/slide" Target="slides/slide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png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7.emf"/><Relationship Id="rId2" Type="http://schemas.openxmlformats.org/officeDocument/2006/relationships/image" Target="../media/image56.emf"/><Relationship Id="rId1" Type="http://schemas.openxmlformats.org/officeDocument/2006/relationships/image" Target="../media/image5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8C6C0-723B-1144-B0BB-13233DB680E2}" type="datetimeFigureOut">
              <a:rPr lang="fr-FR" smtClean="0"/>
              <a:pPr/>
              <a:t>01/05/2022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49DF4-BFDC-CE44-88D7-285A0821448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500427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625803-7089-5846-80C7-3D9AC85D7E45}" type="datetimeFigureOut">
              <a:rPr lang="fr-FR" smtClean="0"/>
              <a:pPr/>
              <a:t>01/05/2022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0F73C1-2BD6-684E-AA1B-49165E0DF4B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10186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Already accomplished all the tasks and deliverables!!!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49244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 the following I will present some </a:t>
            </a:r>
            <a:r>
              <a:rPr lang="en-US" dirty="0" err="1"/>
              <a:t>highligths</a:t>
            </a:r>
            <a:r>
              <a:rPr lang="en-US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35183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aim is to be faster and without loosing too much antigens.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58648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80646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_tradnl" sz="10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13036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0F73C1-2BD6-684E-AA1B-49165E0DF4BD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048652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 txBox="1">
            <a:spLocks noGrp="1" noChangeArrowheads="1"/>
          </p:cNvSpPr>
          <p:nvPr/>
        </p:nvSpPr>
        <p:spPr bwMode="auto">
          <a:xfrm>
            <a:off x="3884463" y="8685878"/>
            <a:ext cx="2972004" cy="456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7429" tIns="43712" rIns="87429" bIns="43712" anchor="b"/>
          <a:lstStyle>
            <a:lvl1pPr>
              <a:defRPr sz="1600" b="1">
                <a:solidFill>
                  <a:srgbClr val="FF3300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 sz="1600" b="1">
                <a:solidFill>
                  <a:srgbClr val="FF3300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 sz="1600" b="1">
                <a:solidFill>
                  <a:srgbClr val="FF3300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 sz="1600" b="1">
                <a:solidFill>
                  <a:srgbClr val="FF3300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 sz="1600" b="1">
                <a:solidFill>
                  <a:srgbClr val="FF3300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3300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3300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3300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3300"/>
                </a:solidFill>
                <a:latin typeface="Tahoma" pitchFamily="34" charset="0"/>
                <a:cs typeface="Arial" charset="0"/>
              </a:defRPr>
            </a:lvl9pPr>
          </a:lstStyle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A19883B-4A7D-49A5-BC70-E510FF2FC6F0}" type="slidenum">
              <a:rPr kumimoji="0" lang="es-ES" altLang="es-ES" sz="11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s-ES" altLang="es-ES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/>
          <a:p>
            <a:pPr eaLnBrk="1" hangingPunct="1"/>
            <a:endParaRPr lang="en-US" altLang="es-ES" dirty="0"/>
          </a:p>
        </p:txBody>
      </p:sp>
    </p:spTree>
    <p:extLst>
      <p:ext uri="{BB962C8B-B14F-4D97-AF65-F5344CB8AC3E}">
        <p14:creationId xmlns:p14="http://schemas.microsoft.com/office/powerpoint/2010/main" val="32058160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57200" y="1068388"/>
            <a:ext cx="8229600" cy="303212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>
                <a:solidFill>
                  <a:srgbClr val="0157A4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Cliquez pour modifier le style des sous-titres du masque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To edit footer: Insert -&gt; Header &amp; Footer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Espace réservé du titre 1"/>
          <p:cNvSpPr txBox="1">
            <a:spLocks/>
          </p:cNvSpPr>
          <p:nvPr userDrawn="1"/>
        </p:nvSpPr>
        <p:spPr>
          <a:xfrm>
            <a:off x="457200" y="274638"/>
            <a:ext cx="8229600" cy="5619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0157A4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Cliquez et modifiez le titre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0157A4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534400" y="6356350"/>
            <a:ext cx="4572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762000" y="3329145"/>
            <a:ext cx="7924800" cy="492443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algn="r">
              <a:buFontTx/>
              <a:buNone/>
              <a:defRPr b="1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Test </a:t>
            </a:r>
            <a:r>
              <a:rPr lang="fr-FR" dirty="0" err="1"/>
              <a:t>presentation</a:t>
            </a:r>
            <a:r>
              <a:rPr lang="fr-FR" dirty="0"/>
              <a:t> </a:t>
            </a:r>
            <a:r>
              <a:rPr lang="fr-FR" dirty="0" err="1"/>
              <a:t>title</a:t>
            </a:r>
            <a:r>
              <a:rPr lang="fr-FR" dirty="0"/>
              <a:t> slide 2</a:t>
            </a:r>
          </a:p>
        </p:txBody>
      </p:sp>
      <p:sp>
        <p:nvSpPr>
          <p:cNvPr id="13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762000" y="5112103"/>
            <a:ext cx="7924800" cy="3782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None/>
              <a:defRPr sz="1800" baseline="0">
                <a:solidFill>
                  <a:srgbClr val="F8B13C"/>
                </a:solidFill>
                <a:latin typeface="Arial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/>
              <a:t>Test Name / Organisation</a:t>
            </a:r>
          </a:p>
        </p:txBody>
      </p:sp>
      <p:sp>
        <p:nvSpPr>
          <p:cNvPr id="6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762000" y="4376357"/>
            <a:ext cx="7924800" cy="5331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FontTx/>
              <a:buNone/>
              <a:defRPr sz="3000" b="0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Test venue/date/</a:t>
            </a:r>
            <a:r>
              <a:rPr lang="fr-FR" dirty="0" err="1"/>
              <a:t>event</a:t>
            </a:r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/>
          <p:cNvSpPr>
            <a:spLocks noGrp="1"/>
          </p:cNvSpPr>
          <p:nvPr>
            <p:ph type="body" sz="quarter" idx="10" hasCustomPrompt="1"/>
          </p:nvPr>
        </p:nvSpPr>
        <p:spPr>
          <a:xfrm>
            <a:off x="723900" y="3124200"/>
            <a:ext cx="7696200" cy="990600"/>
          </a:xfrm>
          <a:prstGeom prst="rect">
            <a:avLst/>
          </a:prstGeom>
        </p:spPr>
        <p:txBody>
          <a:bodyPr vert="horz" wrap="square"/>
          <a:lstStyle>
            <a:lvl1pPr algn="ctr">
              <a:buNone/>
              <a:defRPr baseline="0">
                <a:solidFill>
                  <a:schemeClr val="bg1">
                    <a:lumMod val="95000"/>
                  </a:schemeClr>
                </a:solidFill>
              </a:defRPr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lang="fr-FR" dirty="0" err="1"/>
              <a:t>Thank</a:t>
            </a:r>
            <a:r>
              <a:rPr lang="fr-FR" dirty="0"/>
              <a:t> </a:t>
            </a:r>
            <a:r>
              <a:rPr lang="fr-FR" dirty="0" err="1"/>
              <a:t>you</a:t>
            </a:r>
            <a:r>
              <a:rPr lang="fr-FR" dirty="0"/>
              <a:t> </a:t>
            </a:r>
            <a:r>
              <a:rPr lang="fr-FR" dirty="0" err="1"/>
              <a:t>text</a:t>
            </a:r>
            <a:r>
              <a:rPr lang="fr-FR" dirty="0"/>
              <a:t>...</a:t>
            </a:r>
            <a:endParaRPr lang="en-GB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Line 7"/>
          <p:cNvSpPr>
            <a:spLocks noChangeShapeType="1"/>
          </p:cNvSpPr>
          <p:nvPr userDrawn="1"/>
        </p:nvSpPr>
        <p:spPr bwMode="auto">
          <a:xfrm flipV="1">
            <a:off x="469276" y="6165380"/>
            <a:ext cx="8208000" cy="0"/>
          </a:xfrm>
          <a:prstGeom prst="line">
            <a:avLst/>
          </a:prstGeom>
          <a:noFill/>
          <a:ln w="3175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40000"/>
              </a:spcAft>
              <a:buFont typeface="Wingdings" pitchFamily="2" charset="2"/>
              <a:buNone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58426" y="476823"/>
            <a:ext cx="8425959" cy="1008140"/>
          </a:xfrm>
          <a:noFill/>
        </p:spPr>
        <p:txBody>
          <a:bodyPr/>
          <a:lstStyle>
            <a:lvl1pPr marL="0" indent="0">
              <a:defRPr sz="3200" cap="all" baseline="0"/>
            </a:lvl1pPr>
          </a:lstStyle>
          <a:p>
            <a:pPr lvl="0"/>
            <a:r>
              <a:rPr lang="de-DE" noProof="0" dirty="0"/>
              <a:t>Titelmasterformat durch Klicken bearbeiten</a:t>
            </a:r>
          </a:p>
        </p:txBody>
      </p:sp>
      <p:sp>
        <p:nvSpPr>
          <p:cNvPr id="1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8425" y="1773238"/>
            <a:ext cx="8425959" cy="64762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 noProof="0"/>
              <a:t>Formatvorlage des Untertitelmasters durch Klicken bearbeiten</a:t>
            </a:r>
            <a:endParaRPr lang="de-DE" noProof="0" dirty="0"/>
          </a:p>
        </p:txBody>
      </p:sp>
      <p:sp>
        <p:nvSpPr>
          <p:cNvPr id="12" name="Line 12"/>
          <p:cNvSpPr>
            <a:spLocks noChangeShapeType="1"/>
          </p:cNvSpPr>
          <p:nvPr userDrawn="1"/>
        </p:nvSpPr>
        <p:spPr bwMode="auto">
          <a:xfrm flipV="1">
            <a:off x="358425" y="404813"/>
            <a:ext cx="8425959" cy="0"/>
          </a:xfrm>
          <a:prstGeom prst="line">
            <a:avLst/>
          </a:prstGeom>
          <a:noFill/>
          <a:ln w="508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40000"/>
              </a:spcAft>
              <a:buFont typeface="Wingdings" pitchFamily="2" charset="2"/>
              <a:buNone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13" name="Line 13"/>
          <p:cNvSpPr>
            <a:spLocks noChangeShapeType="1"/>
          </p:cNvSpPr>
          <p:nvPr userDrawn="1"/>
        </p:nvSpPr>
        <p:spPr bwMode="auto">
          <a:xfrm>
            <a:off x="358426" y="2492870"/>
            <a:ext cx="8425959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40000"/>
              </a:spcAft>
              <a:buFont typeface="Wingdings" pitchFamily="2" charset="2"/>
              <a:buNone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16" name="Fußzeilenplatzhalter 1"/>
          <p:cNvSpPr>
            <a:spLocks noGrp="1"/>
          </p:cNvSpPr>
          <p:nvPr>
            <p:ph type="ftr" sz="quarter" idx="3"/>
          </p:nvPr>
        </p:nvSpPr>
        <p:spPr>
          <a:xfrm>
            <a:off x="1709230" y="6349881"/>
            <a:ext cx="2430316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>
              <a:defRPr lang="de-DE" sz="1000" b="1" smtClean="0">
                <a:solidFill>
                  <a:schemeClr val="bg2"/>
                </a:solidFill>
              </a:defRPr>
            </a:lvl1pPr>
          </a:lstStyle>
          <a:p>
            <a:pPr defTabSz="914400" fontAlgn="base">
              <a:spcBef>
                <a:spcPct val="50000"/>
              </a:spcBef>
              <a:spcAft>
                <a:spcPct val="0"/>
              </a:spcAft>
            </a:pPr>
            <a:r>
              <a:rPr dirty="0">
                <a:solidFill>
                  <a:srgbClr val="A8AFAF"/>
                </a:solidFill>
              </a:rPr>
              <a:t> </a:t>
            </a:r>
          </a:p>
        </p:txBody>
      </p:sp>
      <p:sp>
        <p:nvSpPr>
          <p:cNvPr id="17" name="Foliennummernplatzhalter 2"/>
          <p:cNvSpPr>
            <a:spLocks noGrp="1"/>
          </p:cNvSpPr>
          <p:nvPr>
            <p:ph type="sldNum" sz="quarter" idx="4"/>
          </p:nvPr>
        </p:nvSpPr>
        <p:spPr>
          <a:xfrm>
            <a:off x="358425" y="6349882"/>
            <a:ext cx="1350176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algn="l">
              <a:defRPr lang="de-DE" sz="800" smtClean="0">
                <a:solidFill>
                  <a:schemeClr val="bg2"/>
                </a:solidFill>
              </a:defRPr>
            </a:lvl1pPr>
          </a:lstStyle>
          <a:p>
            <a:pPr defTabSz="914400" fontAlgn="base">
              <a:spcBef>
                <a:spcPct val="50000"/>
              </a:spcBef>
              <a:spcAft>
                <a:spcPct val="0"/>
              </a:spcAft>
            </a:pPr>
            <a:r>
              <a:rPr dirty="0">
                <a:solidFill>
                  <a:srgbClr val="A8AFAF"/>
                </a:solidFill>
              </a:rPr>
              <a:t>Seite </a:t>
            </a:r>
            <a:fld id="{A06316EC-39FF-4C97-AA6E-29B761CE3E45}" type="slidenum">
              <a:rPr>
                <a:solidFill>
                  <a:srgbClr val="A8AFAF"/>
                </a:solidFill>
              </a:rPr>
              <a:pPr defTabSz="914400" fontAlgn="base">
                <a:spcBef>
                  <a:spcPct val="50000"/>
                </a:spcBef>
                <a:spcAft>
                  <a:spcPct val="0"/>
                </a:spcAft>
              </a:pPr>
              <a:t>‹#›</a:t>
            </a:fld>
            <a:endParaRPr dirty="0">
              <a:solidFill>
                <a:srgbClr val="A8AFAF"/>
              </a:solidFill>
            </a:endParaRPr>
          </a:p>
        </p:txBody>
      </p:sp>
      <p:sp>
        <p:nvSpPr>
          <p:cNvPr id="11" name="Bildplatzhalter 2"/>
          <p:cNvSpPr>
            <a:spLocks noGrp="1"/>
          </p:cNvSpPr>
          <p:nvPr>
            <p:ph type="pic" sz="quarter" idx="10"/>
          </p:nvPr>
        </p:nvSpPr>
        <p:spPr>
          <a:xfrm>
            <a:off x="358425" y="2636890"/>
            <a:ext cx="8425959" cy="3384470"/>
          </a:xfr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4" name="Rechteck 13" descr="valid_FHG_layout"/>
          <p:cNvSpPr/>
          <p:nvPr userDrawn="1"/>
        </p:nvSpPr>
        <p:spPr bwMode="auto">
          <a:xfrm>
            <a:off x="4788058" y="6957491"/>
            <a:ext cx="4355942" cy="396055"/>
          </a:xfrm>
          <a:prstGeom prst="rect">
            <a:avLst/>
          </a:prstGeom>
          <a:noFill/>
          <a:ln w="9525">
            <a:solidFill>
              <a:schemeClr val="tx2"/>
            </a:solidFill>
            <a:round/>
            <a:headEnd type="arrow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 defTabSz="914400" fontAlgn="base">
              <a:spcBef>
                <a:spcPct val="0"/>
              </a:spcBef>
              <a:spcAft>
                <a:spcPct val="40000"/>
              </a:spcAft>
              <a:buFont typeface="Wingdings" pitchFamily="2" charset="2"/>
              <a:buNone/>
            </a:pPr>
            <a:r>
              <a:rPr lang="de-DE" sz="900" dirty="0">
                <a:solidFill>
                  <a:srgbClr val="179C7D"/>
                </a:solidFill>
              </a:rPr>
              <a:t>Diesen Kasten nicht löschen (ist für die Funktion der Folie wichtig)</a:t>
            </a:r>
          </a:p>
        </p:txBody>
      </p:sp>
    </p:spTree>
    <p:extLst>
      <p:ext uri="{BB962C8B-B14F-4D97-AF65-F5344CB8AC3E}">
        <p14:creationId xmlns:p14="http://schemas.microsoft.com/office/powerpoint/2010/main" val="527232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58426" y="476823"/>
            <a:ext cx="8316300" cy="1007908"/>
          </a:xfrm>
        </p:spPr>
        <p:txBody>
          <a:bodyPr/>
          <a:lstStyle>
            <a:lvl1pPr marL="0" indent="0">
              <a:defRPr sz="3200" cap="all" baseline="0"/>
            </a:lvl1pPr>
          </a:lstStyle>
          <a:p>
            <a:pPr lvl="0"/>
            <a:r>
              <a:rPr lang="de-DE" noProof="0" dirty="0"/>
              <a:t>Titelmasterformat durch Klicken bearbeiten</a:t>
            </a:r>
          </a:p>
        </p:txBody>
      </p:sp>
      <p:sp>
        <p:nvSpPr>
          <p:cNvPr id="6" name="Textplatzhalter 2"/>
          <p:cNvSpPr>
            <a:spLocks noGrp="1"/>
          </p:cNvSpPr>
          <p:nvPr>
            <p:ph type="body" sz="quarter" idx="10"/>
          </p:nvPr>
        </p:nvSpPr>
        <p:spPr>
          <a:xfrm>
            <a:off x="358426" y="1773238"/>
            <a:ext cx="8317575" cy="4248150"/>
          </a:xfrm>
        </p:spPr>
        <p:txBody>
          <a:bodyPr/>
          <a:lstStyle>
            <a:lvl1pPr marL="360000" indent="-360000">
              <a:buFont typeface="Wingdings" pitchFamily="2" charset="2"/>
              <a:buChar char="n"/>
              <a:defRPr/>
            </a:lvl1pPr>
            <a:lvl2pPr marL="720000" indent="-360000">
              <a:buFont typeface="Wingdings" pitchFamily="2" charset="2"/>
              <a:buChar char="n"/>
              <a:defRPr/>
            </a:lvl2pPr>
            <a:lvl3pPr marL="1080000">
              <a:defRPr/>
            </a:lvl3pPr>
            <a:lvl4pPr marL="1440000">
              <a:defRPr/>
            </a:lvl4pPr>
            <a:lvl5pPr marL="1800000" indent="-360000">
              <a:defRPr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7" name="Line 12"/>
          <p:cNvSpPr>
            <a:spLocks noChangeShapeType="1"/>
          </p:cNvSpPr>
          <p:nvPr userDrawn="1"/>
        </p:nvSpPr>
        <p:spPr bwMode="auto">
          <a:xfrm flipV="1">
            <a:off x="358425" y="404813"/>
            <a:ext cx="8425959" cy="0"/>
          </a:xfrm>
          <a:prstGeom prst="line">
            <a:avLst/>
          </a:prstGeom>
          <a:noFill/>
          <a:ln w="508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40000"/>
              </a:spcAft>
              <a:buFont typeface="Wingdings" pitchFamily="2" charset="2"/>
              <a:buNone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9" name="Line 13"/>
          <p:cNvSpPr>
            <a:spLocks noChangeShapeType="1"/>
          </p:cNvSpPr>
          <p:nvPr userDrawn="1"/>
        </p:nvSpPr>
        <p:spPr bwMode="auto">
          <a:xfrm>
            <a:off x="358426" y="1558800"/>
            <a:ext cx="8425959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40000"/>
              </a:spcAft>
              <a:buFont typeface="Wingdings" pitchFamily="2" charset="2"/>
              <a:buNone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11" name="Fußzeilenplatzhalter 1"/>
          <p:cNvSpPr>
            <a:spLocks noGrp="1"/>
          </p:cNvSpPr>
          <p:nvPr>
            <p:ph type="ftr" sz="quarter" idx="3"/>
          </p:nvPr>
        </p:nvSpPr>
        <p:spPr>
          <a:xfrm>
            <a:off x="1709230" y="6349881"/>
            <a:ext cx="2430316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>
              <a:defRPr lang="de-DE" sz="1000" b="1" smtClean="0">
                <a:solidFill>
                  <a:schemeClr val="bg2"/>
                </a:solidFill>
              </a:defRPr>
            </a:lvl1pPr>
          </a:lstStyle>
          <a:p>
            <a:pPr defTabSz="914400" fontAlgn="base">
              <a:spcBef>
                <a:spcPct val="50000"/>
              </a:spcBef>
              <a:spcAft>
                <a:spcPct val="0"/>
              </a:spcAft>
            </a:pPr>
            <a:r>
              <a:rPr>
                <a:solidFill>
                  <a:srgbClr val="A8AFAF"/>
                </a:solidFill>
              </a:rPr>
              <a:t> </a:t>
            </a:r>
            <a:endParaRPr dirty="0">
              <a:solidFill>
                <a:srgbClr val="A8AFAF"/>
              </a:solidFill>
            </a:endParaRPr>
          </a:p>
        </p:txBody>
      </p:sp>
      <p:sp>
        <p:nvSpPr>
          <p:cNvPr id="12" name="Foliennummernplatzhalter 2"/>
          <p:cNvSpPr>
            <a:spLocks noGrp="1"/>
          </p:cNvSpPr>
          <p:nvPr>
            <p:ph type="sldNum" sz="quarter" idx="4"/>
          </p:nvPr>
        </p:nvSpPr>
        <p:spPr>
          <a:xfrm>
            <a:off x="358425" y="6349882"/>
            <a:ext cx="1350176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algn="l">
              <a:defRPr lang="de-DE" sz="800" smtClean="0">
                <a:solidFill>
                  <a:schemeClr val="bg2"/>
                </a:solidFill>
              </a:defRPr>
            </a:lvl1pPr>
          </a:lstStyle>
          <a:p>
            <a:pPr defTabSz="914400" fontAlgn="base">
              <a:spcBef>
                <a:spcPct val="50000"/>
              </a:spcBef>
              <a:spcAft>
                <a:spcPct val="0"/>
              </a:spcAft>
            </a:pPr>
            <a:r>
              <a:rPr dirty="0">
                <a:solidFill>
                  <a:srgbClr val="A8AFAF"/>
                </a:solidFill>
              </a:rPr>
              <a:t>Seite </a:t>
            </a:r>
            <a:fld id="{A06316EC-39FF-4C97-AA6E-29B761CE3E45}" type="slidenum">
              <a:rPr>
                <a:solidFill>
                  <a:srgbClr val="A8AFAF"/>
                </a:solidFill>
              </a:rPr>
              <a:pPr defTabSz="914400" fontAlgn="base">
                <a:spcBef>
                  <a:spcPct val="50000"/>
                </a:spcBef>
                <a:spcAft>
                  <a:spcPct val="0"/>
                </a:spcAft>
              </a:pPr>
              <a:t>‹#›</a:t>
            </a:fld>
            <a:endParaRPr dirty="0">
              <a:solidFill>
                <a:srgbClr val="A8AFAF"/>
              </a:solidFill>
            </a:endParaRPr>
          </a:p>
        </p:txBody>
      </p:sp>
      <p:sp>
        <p:nvSpPr>
          <p:cNvPr id="8" name="Rechteck 7" descr="valid_FHG_layout"/>
          <p:cNvSpPr/>
          <p:nvPr userDrawn="1"/>
        </p:nvSpPr>
        <p:spPr bwMode="auto">
          <a:xfrm>
            <a:off x="4788058" y="6957491"/>
            <a:ext cx="4355942" cy="396055"/>
          </a:xfrm>
          <a:prstGeom prst="rect">
            <a:avLst/>
          </a:prstGeom>
          <a:noFill/>
          <a:ln w="9525">
            <a:solidFill>
              <a:schemeClr val="tx2"/>
            </a:solidFill>
            <a:round/>
            <a:headEnd type="arrow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 defTabSz="914400" fontAlgn="base">
              <a:spcBef>
                <a:spcPct val="0"/>
              </a:spcBef>
              <a:spcAft>
                <a:spcPct val="40000"/>
              </a:spcAft>
              <a:buFont typeface="Wingdings" pitchFamily="2" charset="2"/>
              <a:buNone/>
            </a:pPr>
            <a:r>
              <a:rPr lang="de-DE" sz="900" dirty="0">
                <a:solidFill>
                  <a:srgbClr val="179C7D"/>
                </a:solidFill>
              </a:rPr>
              <a:t>Diesen Kasten nicht löschen (ist für die Funktion der Folie wichtig)</a:t>
            </a:r>
          </a:p>
        </p:txBody>
      </p:sp>
    </p:spTree>
    <p:extLst>
      <p:ext uri="{BB962C8B-B14F-4D97-AF65-F5344CB8AC3E}">
        <p14:creationId xmlns:p14="http://schemas.microsoft.com/office/powerpoint/2010/main" val="8199869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8426" y="334800"/>
            <a:ext cx="8425959" cy="369332"/>
          </a:xfrm>
        </p:spPr>
        <p:txBody>
          <a:bodyPr wrap="square">
            <a:spAutoFit/>
          </a:bodyPr>
          <a:lstStyle>
            <a:lvl1pPr marL="0" indent="0" defTabSz="504000">
              <a:defRPr/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8425" y="1773238"/>
            <a:ext cx="8425959" cy="4248150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6" name="Fußzeilenplatzhalter 1"/>
          <p:cNvSpPr>
            <a:spLocks noGrp="1"/>
          </p:cNvSpPr>
          <p:nvPr>
            <p:ph type="ftr" sz="quarter" idx="3"/>
          </p:nvPr>
        </p:nvSpPr>
        <p:spPr>
          <a:xfrm>
            <a:off x="1709230" y="6349881"/>
            <a:ext cx="2430316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>
              <a:defRPr lang="de-DE" sz="1000" b="1" smtClean="0">
                <a:solidFill>
                  <a:schemeClr val="bg2"/>
                </a:solidFill>
              </a:defRPr>
            </a:lvl1pPr>
          </a:lstStyle>
          <a:p>
            <a:pPr defTabSz="914400" fontAlgn="base">
              <a:spcBef>
                <a:spcPct val="50000"/>
              </a:spcBef>
              <a:spcAft>
                <a:spcPct val="0"/>
              </a:spcAft>
            </a:pPr>
            <a:r>
              <a:rPr>
                <a:solidFill>
                  <a:srgbClr val="A8AFAF"/>
                </a:solidFill>
              </a:rPr>
              <a:t> </a:t>
            </a:r>
            <a:endParaRPr dirty="0">
              <a:solidFill>
                <a:srgbClr val="A8AFAF"/>
              </a:solidFill>
            </a:endParaRPr>
          </a:p>
        </p:txBody>
      </p:sp>
      <p:sp>
        <p:nvSpPr>
          <p:cNvPr id="7" name="Foliennummernplatzhalter 2"/>
          <p:cNvSpPr>
            <a:spLocks noGrp="1"/>
          </p:cNvSpPr>
          <p:nvPr>
            <p:ph type="sldNum" sz="quarter" idx="4"/>
          </p:nvPr>
        </p:nvSpPr>
        <p:spPr>
          <a:xfrm>
            <a:off x="358425" y="6349882"/>
            <a:ext cx="1350176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algn="l">
              <a:defRPr lang="de-DE" sz="800" smtClean="0">
                <a:solidFill>
                  <a:schemeClr val="bg2"/>
                </a:solidFill>
              </a:defRPr>
            </a:lvl1pPr>
          </a:lstStyle>
          <a:p>
            <a:pPr defTabSz="914400" fontAlgn="base">
              <a:spcBef>
                <a:spcPct val="50000"/>
              </a:spcBef>
              <a:spcAft>
                <a:spcPct val="0"/>
              </a:spcAft>
            </a:pPr>
            <a:r>
              <a:rPr dirty="0">
                <a:solidFill>
                  <a:srgbClr val="A8AFAF"/>
                </a:solidFill>
              </a:rPr>
              <a:t>Seite </a:t>
            </a:r>
            <a:fld id="{A06316EC-39FF-4C97-AA6E-29B761CE3E45}" type="slidenum">
              <a:rPr>
                <a:solidFill>
                  <a:srgbClr val="A8AFAF"/>
                </a:solidFill>
              </a:rPr>
              <a:pPr defTabSz="914400" fontAlgn="base">
                <a:spcBef>
                  <a:spcPct val="50000"/>
                </a:spcBef>
                <a:spcAft>
                  <a:spcPct val="0"/>
                </a:spcAft>
              </a:pPr>
              <a:t>‹#›</a:t>
            </a:fld>
            <a:endParaRPr dirty="0">
              <a:solidFill>
                <a:srgbClr val="A8AFAF"/>
              </a:solidFill>
            </a:endParaRPr>
          </a:p>
        </p:txBody>
      </p:sp>
      <p:sp>
        <p:nvSpPr>
          <p:cNvPr id="8" name="Rechteck 7" descr="valid_FHG_layout"/>
          <p:cNvSpPr/>
          <p:nvPr userDrawn="1"/>
        </p:nvSpPr>
        <p:spPr bwMode="auto">
          <a:xfrm>
            <a:off x="4788058" y="6957491"/>
            <a:ext cx="4355942" cy="396055"/>
          </a:xfrm>
          <a:prstGeom prst="rect">
            <a:avLst/>
          </a:prstGeom>
          <a:noFill/>
          <a:ln w="9525">
            <a:solidFill>
              <a:schemeClr val="tx2"/>
            </a:solidFill>
            <a:round/>
            <a:headEnd type="arrow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 defTabSz="914400" fontAlgn="base">
              <a:spcBef>
                <a:spcPct val="0"/>
              </a:spcBef>
              <a:spcAft>
                <a:spcPct val="40000"/>
              </a:spcAft>
              <a:buFont typeface="Wingdings" pitchFamily="2" charset="2"/>
              <a:buNone/>
            </a:pPr>
            <a:r>
              <a:rPr lang="de-DE" sz="900" dirty="0">
                <a:solidFill>
                  <a:srgbClr val="179C7D"/>
                </a:solidFill>
              </a:rPr>
              <a:t>Diesen Kasten nicht löschen (ist für die Funktion der Folie wichtig)</a:t>
            </a:r>
          </a:p>
        </p:txBody>
      </p:sp>
    </p:spTree>
    <p:extLst>
      <p:ext uri="{BB962C8B-B14F-4D97-AF65-F5344CB8AC3E}">
        <p14:creationId xmlns:p14="http://schemas.microsoft.com/office/powerpoint/2010/main" val="1094741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To edit footer: Insert -&gt; Header &amp; Footer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4038600" cy="4525963"/>
          </a:xfrm>
        </p:spPr>
        <p:txBody>
          <a:bodyPr vert="horz" wrap="square"/>
          <a:lstStyle>
            <a:lvl1pPr algn="l">
              <a:spcAft>
                <a:spcPts val="0"/>
              </a:spcAft>
              <a:buFont typeface="Arial"/>
              <a:buChar char="•"/>
              <a:defRPr sz="2400" baseline="0"/>
            </a:lvl1pPr>
            <a:lvl2pPr algn="l">
              <a:defRPr sz="2000"/>
            </a:lvl2pPr>
            <a:lvl3pPr algn="l">
              <a:defRPr sz="2000"/>
            </a:lvl3pPr>
            <a:lvl4pPr algn="l">
              <a:defRPr sz="1800"/>
            </a:lvl4pPr>
            <a:lvl5pPr algn="l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To edit footer: Insert -&gt; Header &amp; Footer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Espace réservé du contenu 2"/>
          <p:cNvSpPr>
            <a:spLocks noGrp="1"/>
          </p:cNvSpPr>
          <p:nvPr>
            <p:ph sz="half" idx="13"/>
          </p:nvPr>
        </p:nvSpPr>
        <p:spPr>
          <a:xfrm>
            <a:off x="4648200" y="990600"/>
            <a:ext cx="4038600" cy="4525963"/>
          </a:xfrm>
        </p:spPr>
        <p:txBody>
          <a:bodyPr vert="horz" wrap="square"/>
          <a:lstStyle>
            <a:lvl1pPr algn="l">
              <a:spcAft>
                <a:spcPts val="0"/>
              </a:spcAft>
              <a:buFont typeface="Arial"/>
              <a:buChar char="•"/>
              <a:defRPr sz="2400" baseline="0"/>
            </a:lvl1pPr>
            <a:lvl2pPr algn="l">
              <a:defRPr sz="2000"/>
            </a:lvl2pPr>
            <a:lvl3pPr algn="l">
              <a:defRPr sz="2000"/>
            </a:lvl3pPr>
            <a:lvl4pPr algn="l">
              <a:defRPr sz="1800"/>
            </a:lvl4pPr>
            <a:lvl5pPr algn="l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066800"/>
            <a:ext cx="4040188" cy="5635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rgbClr val="0157A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/>
              <a:t>Cliquez pour modifier le style des sous-titres du masque</a:t>
            </a:r>
            <a:endParaRPr lang="en-GB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19812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  <a:endParaRPr lang="en-GB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  <a:endParaRPr lang="en-GB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To edit footer: Insert -&gt; Header &amp; Footer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2" name="Connecteur droit 11"/>
          <p:cNvCxnSpPr/>
          <p:nvPr userDrawn="1"/>
        </p:nvCxnSpPr>
        <p:spPr>
          <a:xfrm>
            <a:off x="457200" y="1828800"/>
            <a:ext cx="4040188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/>
          <p:cNvCxnSpPr/>
          <p:nvPr userDrawn="1"/>
        </p:nvCxnSpPr>
        <p:spPr>
          <a:xfrm>
            <a:off x="4651963" y="1828800"/>
            <a:ext cx="4040188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Espace réservé du texte 2"/>
          <p:cNvSpPr>
            <a:spLocks noGrp="1"/>
          </p:cNvSpPr>
          <p:nvPr>
            <p:ph type="body" idx="13" hasCustomPrompt="1"/>
          </p:nvPr>
        </p:nvSpPr>
        <p:spPr>
          <a:xfrm>
            <a:off x="4654050" y="1066800"/>
            <a:ext cx="4040188" cy="5635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rgbClr val="0157A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/>
              <a:t>Cliquez pour modifier le style des sous-titres du masque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457200" y="1066800"/>
            <a:ext cx="8229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5367338"/>
            <a:ext cx="5486400" cy="1952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To edit footer: Insert -&gt; Header &amp; Footer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81B4523E-0E60-2F49-A1DB-8E66CE3DE81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Espace réservé du titre 1"/>
          <p:cNvSpPr txBox="1">
            <a:spLocks/>
          </p:cNvSpPr>
          <p:nvPr userDrawn="1"/>
        </p:nvSpPr>
        <p:spPr>
          <a:xfrm>
            <a:off x="457200" y="274638"/>
            <a:ext cx="8229600" cy="5619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0157A4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Cliquez et modifiez le titre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0157A4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0EA79-72F3-4581-A81B-BE80B198188B}" type="datetimeFigureOut">
              <a:rPr lang="pl-PL" smtClean="0"/>
              <a:t>1.05.2022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FFCBA-910E-4D02-B112-59D222AC17E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106795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0EA79-72F3-4581-A81B-BE80B198188B}" type="datetimeFigureOut">
              <a:rPr lang="pl-PL" smtClean="0"/>
              <a:t>1.05.2022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FFCBA-910E-4D02-B112-59D222AC17E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429075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534400" y="6356350"/>
            <a:ext cx="4572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762000" y="3329145"/>
            <a:ext cx="7924800" cy="492443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algn="r">
              <a:buFontTx/>
              <a:buNone/>
              <a:defRPr b="1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Test </a:t>
            </a:r>
            <a:r>
              <a:rPr lang="en-GB" noProof="0" dirty="0"/>
              <a:t>presentation</a:t>
            </a:r>
            <a:r>
              <a:rPr lang="fr-FR" dirty="0"/>
              <a:t> </a:t>
            </a:r>
            <a:r>
              <a:rPr lang="fr-FR" dirty="0" err="1"/>
              <a:t>title</a:t>
            </a:r>
            <a:r>
              <a:rPr lang="fr-FR" dirty="0"/>
              <a:t> slide 1</a:t>
            </a:r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762000" y="5112103"/>
            <a:ext cx="7924800" cy="3782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None/>
              <a:defRPr sz="1800" baseline="0">
                <a:solidFill>
                  <a:srgbClr val="F8B13C"/>
                </a:solidFill>
                <a:latin typeface="Arial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/>
              <a:t>Test Name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762000" y="4376357"/>
            <a:ext cx="7924800" cy="5331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FontTx/>
              <a:buNone/>
              <a:defRPr sz="3000" b="0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Test venue/date/</a:t>
            </a:r>
            <a:r>
              <a:rPr lang="fr-FR" dirty="0" err="1"/>
              <a:t>event</a:t>
            </a:r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texte 4"/>
          <p:cNvSpPr>
            <a:spLocks noGrp="1"/>
          </p:cNvSpPr>
          <p:nvPr>
            <p:ph type="body" sz="quarter" idx="10" hasCustomPrompt="1"/>
          </p:nvPr>
        </p:nvSpPr>
        <p:spPr>
          <a:xfrm>
            <a:off x="723900" y="3124200"/>
            <a:ext cx="7696200" cy="990600"/>
          </a:xfrm>
          <a:prstGeom prst="rect">
            <a:avLst/>
          </a:prstGeom>
        </p:spPr>
        <p:txBody>
          <a:bodyPr vert="horz" wrap="square"/>
          <a:lstStyle>
            <a:lvl1pPr algn="ctr">
              <a:buNone/>
              <a:defRPr sz="40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lang="fr-FR" dirty="0" err="1"/>
              <a:t>Thank</a:t>
            </a:r>
            <a:r>
              <a:rPr lang="fr-FR" dirty="0"/>
              <a:t> </a:t>
            </a:r>
            <a:r>
              <a:rPr lang="fr-FR" dirty="0" err="1"/>
              <a:t>you</a:t>
            </a:r>
            <a:r>
              <a:rPr lang="fr-FR" dirty="0"/>
              <a:t> </a:t>
            </a:r>
            <a:r>
              <a:rPr lang="fr-FR" dirty="0" err="1"/>
              <a:t>text</a:t>
            </a:r>
            <a:r>
              <a:rPr lang="fr-FR" dirty="0"/>
              <a:t>...</a:t>
            </a:r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.png"/><Relationship Id="rId4" Type="http://schemas.openxmlformats.org/officeDocument/2006/relationships/image" Target="../media/image3.jpe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19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990600"/>
            <a:ext cx="8229600" cy="45259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676400" y="6524625"/>
            <a:ext cx="4419600" cy="196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GB" dirty="0"/>
              <a:t>To edit footer: Insert -&gt; Header &amp; Footer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534400" y="6356350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8" name="Image 7" descr="Aries-Logo-std-L.png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102" y="5867400"/>
            <a:ext cx="1523898" cy="1069884"/>
          </a:xfrm>
          <a:prstGeom prst="rect">
            <a:avLst/>
          </a:prstGeom>
        </p:spPr>
      </p:pic>
      <p:cxnSp>
        <p:nvCxnSpPr>
          <p:cNvPr id="9" name="Connecteur droit 8"/>
          <p:cNvCxnSpPr/>
          <p:nvPr userDrawn="1"/>
        </p:nvCxnSpPr>
        <p:spPr>
          <a:xfrm>
            <a:off x="457200" y="836612"/>
            <a:ext cx="8229600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 userDrawn="1"/>
        </p:nvSpPr>
        <p:spPr>
          <a:xfrm>
            <a:off x="3429000" y="672147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7" r:id="rId5"/>
    <p:sldLayoutId id="2147483722" r:id="rId6"/>
    <p:sldLayoutId id="2147483727" r:id="rId7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rgbClr val="0157A4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 descr="Aries-Logo-std-L.png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-152400" y="-117157"/>
            <a:ext cx="4399784" cy="3088957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>
            <a:off x="0" y="6550223"/>
            <a:ext cx="9144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dirty="0">
                <a:solidFill>
                  <a:srgbClr val="F8B13C"/>
                </a:solidFill>
                <a:latin typeface="Arial"/>
                <a:cs typeface="Arial"/>
              </a:rPr>
              <a:t>ARIES </a:t>
            </a:r>
            <a:r>
              <a:rPr lang="fr-FR" sz="1400" dirty="0" err="1">
                <a:solidFill>
                  <a:srgbClr val="F8B13C"/>
                </a:solidFill>
                <a:latin typeface="Arial"/>
                <a:cs typeface="Arial"/>
              </a:rPr>
              <a:t>is</a:t>
            </a:r>
            <a:r>
              <a:rPr lang="fr-FR" sz="1400" dirty="0">
                <a:solidFill>
                  <a:srgbClr val="F8B13C"/>
                </a:solidFill>
                <a:latin typeface="Arial"/>
                <a:cs typeface="Arial"/>
              </a:rPr>
              <a:t> </a:t>
            </a:r>
            <a:r>
              <a:rPr lang="fr-FR" sz="1400" dirty="0" err="1">
                <a:solidFill>
                  <a:srgbClr val="F8B13C"/>
                </a:solidFill>
                <a:latin typeface="Arial"/>
                <a:cs typeface="Arial"/>
              </a:rPr>
              <a:t>co-funded</a:t>
            </a:r>
            <a:r>
              <a:rPr lang="fr-FR" sz="1400" dirty="0">
                <a:solidFill>
                  <a:srgbClr val="F8B13C"/>
                </a:solidFill>
                <a:latin typeface="Arial"/>
                <a:cs typeface="Arial"/>
              </a:rPr>
              <a:t> by the </a:t>
            </a:r>
            <a:r>
              <a:rPr lang="fr-FR" sz="1400" dirty="0" err="1">
                <a:solidFill>
                  <a:srgbClr val="F8B13C"/>
                </a:solidFill>
                <a:latin typeface="Arial"/>
                <a:cs typeface="Arial"/>
              </a:rPr>
              <a:t>European</a:t>
            </a:r>
            <a:r>
              <a:rPr lang="fr-FR" sz="1400" dirty="0">
                <a:solidFill>
                  <a:srgbClr val="F8B13C"/>
                </a:solidFill>
                <a:latin typeface="Arial"/>
                <a:cs typeface="Arial"/>
              </a:rPr>
              <a:t> Commission Grant Agreement </a:t>
            </a:r>
            <a:r>
              <a:rPr lang="fr-FR" sz="1400" dirty="0" err="1">
                <a:solidFill>
                  <a:srgbClr val="F8B13C"/>
                </a:solidFill>
                <a:latin typeface="Arial"/>
                <a:cs typeface="Arial"/>
              </a:rPr>
              <a:t>number</a:t>
            </a:r>
            <a:r>
              <a:rPr lang="fr-FR" sz="1400" dirty="0">
                <a:solidFill>
                  <a:srgbClr val="F8B13C"/>
                </a:solidFill>
                <a:latin typeface="Arial"/>
                <a:cs typeface="Arial"/>
              </a:rPr>
              <a:t> 73087</a:t>
            </a:r>
            <a:endParaRPr lang="en-GB" sz="1400" dirty="0">
              <a:solidFill>
                <a:srgbClr val="F8B13C"/>
              </a:solidFill>
              <a:latin typeface="Arial"/>
              <a:cs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2" r:id="rId2"/>
  </p:sldLayoutIdLst>
  <p:hf hdr="0" ftr="0" dt="0"/>
  <p:txStyles>
    <p:titleStyle>
      <a:lvl1pPr algn="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6550223"/>
            <a:ext cx="9144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dirty="0">
                <a:solidFill>
                  <a:srgbClr val="F8B13C"/>
                </a:solidFill>
                <a:latin typeface="Arial"/>
                <a:cs typeface="Arial"/>
              </a:rPr>
              <a:t>ARIES </a:t>
            </a:r>
            <a:r>
              <a:rPr lang="fr-FR" sz="1400" dirty="0" err="1">
                <a:solidFill>
                  <a:srgbClr val="F8B13C"/>
                </a:solidFill>
                <a:latin typeface="Arial"/>
                <a:cs typeface="Arial"/>
              </a:rPr>
              <a:t>is</a:t>
            </a:r>
            <a:r>
              <a:rPr lang="fr-FR" sz="1400" dirty="0">
                <a:solidFill>
                  <a:srgbClr val="F8B13C"/>
                </a:solidFill>
                <a:latin typeface="Arial"/>
                <a:cs typeface="Arial"/>
              </a:rPr>
              <a:t> </a:t>
            </a:r>
            <a:r>
              <a:rPr lang="fr-FR" sz="1400" dirty="0" err="1">
                <a:solidFill>
                  <a:srgbClr val="F8B13C"/>
                </a:solidFill>
                <a:latin typeface="Arial"/>
                <a:cs typeface="Arial"/>
              </a:rPr>
              <a:t>co-funded</a:t>
            </a:r>
            <a:r>
              <a:rPr lang="fr-FR" sz="1400" dirty="0">
                <a:solidFill>
                  <a:srgbClr val="F8B13C"/>
                </a:solidFill>
                <a:latin typeface="Arial"/>
                <a:cs typeface="Arial"/>
              </a:rPr>
              <a:t> by the </a:t>
            </a:r>
            <a:r>
              <a:rPr lang="fr-FR" sz="1400" dirty="0" err="1">
                <a:solidFill>
                  <a:srgbClr val="F8B13C"/>
                </a:solidFill>
                <a:latin typeface="Arial"/>
                <a:cs typeface="Arial"/>
              </a:rPr>
              <a:t>European</a:t>
            </a:r>
            <a:r>
              <a:rPr lang="fr-FR" sz="1400" dirty="0">
                <a:solidFill>
                  <a:srgbClr val="F8B13C"/>
                </a:solidFill>
                <a:latin typeface="Arial"/>
                <a:cs typeface="Arial"/>
              </a:rPr>
              <a:t> Commission Grant Agreement </a:t>
            </a:r>
            <a:r>
              <a:rPr lang="fr-FR" sz="1400" dirty="0" err="1">
                <a:solidFill>
                  <a:srgbClr val="F8B13C"/>
                </a:solidFill>
                <a:latin typeface="Arial"/>
                <a:cs typeface="Arial"/>
              </a:rPr>
              <a:t>number</a:t>
            </a:r>
            <a:r>
              <a:rPr lang="fr-FR" sz="1400" dirty="0">
                <a:solidFill>
                  <a:srgbClr val="F8B13C"/>
                </a:solidFill>
                <a:latin typeface="Arial"/>
                <a:cs typeface="Arial"/>
              </a:rPr>
              <a:t> 73087</a:t>
            </a:r>
            <a:endParaRPr lang="en-GB" sz="1400" dirty="0">
              <a:solidFill>
                <a:srgbClr val="F8B13C"/>
              </a:solidFill>
              <a:latin typeface="Arial"/>
              <a:cs typeface="Arial"/>
            </a:endParaRPr>
          </a:p>
        </p:txBody>
      </p:sp>
      <p:pic>
        <p:nvPicPr>
          <p:cNvPr id="8" name="Image 7" descr="ARIE-logo-BL-trans-PPT.png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81000" y="381000"/>
            <a:ext cx="3230988" cy="213062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8425" y="334800"/>
            <a:ext cx="8435485" cy="122554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de-DE" dirty="0"/>
              <a:t>Mastertitelformat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8426" y="1774800"/>
            <a:ext cx="8425959" cy="42481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358425" y="6349882"/>
            <a:ext cx="135017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defTabSz="914400" fontAlgn="base">
              <a:spcBef>
                <a:spcPct val="50000"/>
              </a:spcBef>
              <a:spcAft>
                <a:spcPct val="0"/>
              </a:spcAft>
            </a:pPr>
            <a:endParaRPr lang="de-DE" sz="800" dirty="0">
              <a:solidFill>
                <a:srgbClr val="A8AFAF"/>
              </a:solidFill>
            </a:endParaRPr>
          </a:p>
          <a:p>
            <a:pPr defTabSz="914400" fontAlgn="base">
              <a:spcBef>
                <a:spcPct val="50000"/>
              </a:spcBef>
              <a:spcAft>
                <a:spcPct val="0"/>
              </a:spcAft>
            </a:pPr>
            <a:r>
              <a:rPr lang="de-DE" sz="800" dirty="0">
                <a:solidFill>
                  <a:srgbClr val="A8AFAF"/>
                </a:solidFill>
              </a:rPr>
              <a:t>© Fraunhofer FEP </a:t>
            </a:r>
          </a:p>
        </p:txBody>
      </p:sp>
      <p:sp>
        <p:nvSpPr>
          <p:cNvPr id="7" name="Line 7"/>
          <p:cNvSpPr>
            <a:spLocks noChangeShapeType="1"/>
          </p:cNvSpPr>
          <p:nvPr/>
        </p:nvSpPr>
        <p:spPr bwMode="auto">
          <a:xfrm flipV="1">
            <a:off x="358425" y="6165380"/>
            <a:ext cx="8425959" cy="0"/>
          </a:xfrm>
          <a:prstGeom prst="line">
            <a:avLst/>
          </a:prstGeom>
          <a:noFill/>
          <a:ln w="3175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40000"/>
              </a:spcAft>
              <a:buFont typeface="Wingdings" pitchFamily="2" charset="2"/>
              <a:buNone/>
            </a:pPr>
            <a:endParaRPr lang="de-DE">
              <a:solidFill>
                <a:srgbClr val="000000"/>
              </a:solidFill>
            </a:endParaRPr>
          </a:p>
        </p:txBody>
      </p:sp>
      <p:grpSp>
        <p:nvGrpSpPr>
          <p:cNvPr id="18" name="Gruppieren 17"/>
          <p:cNvGrpSpPr/>
          <p:nvPr userDrawn="1"/>
        </p:nvGrpSpPr>
        <p:grpSpPr>
          <a:xfrm>
            <a:off x="0" y="6993540"/>
            <a:ext cx="4374682" cy="324000"/>
            <a:chOff x="0" y="7101510"/>
            <a:chExt cx="5832150" cy="324000"/>
          </a:xfrm>
        </p:grpSpPr>
        <p:sp>
          <p:nvSpPr>
            <p:cNvPr id="19" name="Rechteck 18"/>
            <p:cNvSpPr/>
            <p:nvPr userDrawn="1"/>
          </p:nvSpPr>
          <p:spPr>
            <a:xfrm>
              <a:off x="0" y="7101510"/>
              <a:ext cx="180000" cy="324000"/>
            </a:xfrm>
            <a:prstGeom prst="rect">
              <a:avLst/>
            </a:prstGeom>
            <a:solidFill>
              <a:schemeClr val="tx2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24000" tIns="36000" rIns="0" bIns="0" rtlCol="0" anchor="ctr" anchorCtr="0"/>
            <a:lstStyle/>
            <a:p>
              <a:pPr defTabSz="914400" fontAlgn="base">
                <a:lnSpc>
                  <a:spcPts val="600"/>
                </a:lnSpc>
                <a:spcBef>
                  <a:spcPct val="0"/>
                </a:spcBef>
                <a:spcAft>
                  <a:spcPct val="40000"/>
                </a:spcAft>
                <a:buFont typeface="Wingdings" pitchFamily="2" charset="2"/>
                <a:buNone/>
              </a:pPr>
              <a:r>
                <a:rPr lang="de-DE" sz="900" dirty="0">
                  <a:solidFill>
                    <a:srgbClr val="000000"/>
                  </a:solidFill>
                </a:rPr>
                <a:t>R 23</a:t>
              </a:r>
            </a:p>
            <a:p>
              <a:pPr defTabSz="914400" fontAlgn="base">
                <a:lnSpc>
                  <a:spcPts val="600"/>
                </a:lnSpc>
                <a:spcBef>
                  <a:spcPct val="0"/>
                </a:spcBef>
                <a:spcAft>
                  <a:spcPct val="40000"/>
                </a:spcAft>
                <a:buFont typeface="Wingdings" pitchFamily="2" charset="2"/>
                <a:buNone/>
              </a:pPr>
              <a:r>
                <a:rPr lang="de-DE" sz="900" dirty="0">
                  <a:solidFill>
                    <a:srgbClr val="000000"/>
                  </a:solidFill>
                </a:rPr>
                <a:t>G 156</a:t>
              </a:r>
            </a:p>
            <a:p>
              <a:pPr defTabSz="914400" fontAlgn="base">
                <a:lnSpc>
                  <a:spcPts val="600"/>
                </a:lnSpc>
                <a:spcBef>
                  <a:spcPct val="0"/>
                </a:spcBef>
                <a:spcAft>
                  <a:spcPct val="40000"/>
                </a:spcAft>
                <a:buFont typeface="Wingdings" pitchFamily="2" charset="2"/>
                <a:buNone/>
              </a:pPr>
              <a:r>
                <a:rPr lang="de-DE" sz="900" dirty="0">
                  <a:solidFill>
                    <a:srgbClr val="000000"/>
                  </a:solidFill>
                </a:rPr>
                <a:t>B 125</a:t>
              </a:r>
            </a:p>
          </p:txBody>
        </p:sp>
        <p:sp>
          <p:nvSpPr>
            <p:cNvPr id="20" name="Rechteck 19"/>
            <p:cNvSpPr/>
            <p:nvPr userDrawn="1"/>
          </p:nvSpPr>
          <p:spPr>
            <a:xfrm>
              <a:off x="942025" y="7101510"/>
              <a:ext cx="180000" cy="324000"/>
            </a:xfrm>
            <a:prstGeom prst="rect">
              <a:avLst/>
            </a:prstGeom>
            <a:solidFill>
              <a:srgbClr val="F294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24000" tIns="36000" rIns="0" bIns="0" rtlCol="0" anchor="ctr" anchorCtr="0"/>
            <a:lstStyle/>
            <a:p>
              <a:pPr defTabSz="914400" fontAlgn="base">
                <a:lnSpc>
                  <a:spcPts val="600"/>
                </a:lnSpc>
                <a:spcBef>
                  <a:spcPct val="0"/>
                </a:spcBef>
                <a:spcAft>
                  <a:spcPct val="40000"/>
                </a:spcAft>
                <a:buFont typeface="Wingdings" pitchFamily="2" charset="2"/>
                <a:buNone/>
              </a:pPr>
              <a:r>
                <a:rPr lang="de-DE" sz="900" dirty="0">
                  <a:solidFill>
                    <a:srgbClr val="000000"/>
                  </a:solidFill>
                </a:rPr>
                <a:t>R 242</a:t>
              </a:r>
            </a:p>
            <a:p>
              <a:pPr defTabSz="914400" fontAlgn="base">
                <a:lnSpc>
                  <a:spcPts val="600"/>
                </a:lnSpc>
                <a:spcBef>
                  <a:spcPct val="0"/>
                </a:spcBef>
                <a:spcAft>
                  <a:spcPct val="40000"/>
                </a:spcAft>
                <a:buFont typeface="Wingdings" pitchFamily="2" charset="2"/>
                <a:buNone/>
              </a:pPr>
              <a:r>
                <a:rPr lang="de-DE" sz="900" dirty="0">
                  <a:solidFill>
                    <a:srgbClr val="000000"/>
                  </a:solidFill>
                </a:rPr>
                <a:t>G 148</a:t>
              </a:r>
            </a:p>
            <a:p>
              <a:pPr defTabSz="914400" fontAlgn="base">
                <a:lnSpc>
                  <a:spcPts val="600"/>
                </a:lnSpc>
                <a:spcBef>
                  <a:spcPct val="0"/>
                </a:spcBef>
                <a:spcAft>
                  <a:spcPct val="40000"/>
                </a:spcAft>
                <a:buFont typeface="Wingdings" pitchFamily="2" charset="2"/>
                <a:buNone/>
              </a:pPr>
              <a:r>
                <a:rPr lang="de-DE" sz="900" dirty="0">
                  <a:solidFill>
                    <a:srgbClr val="000000"/>
                  </a:solidFill>
                </a:rPr>
                <a:t>B 0</a:t>
              </a:r>
            </a:p>
          </p:txBody>
        </p:sp>
        <p:sp>
          <p:nvSpPr>
            <p:cNvPr id="21" name="Rechteck 20"/>
            <p:cNvSpPr/>
            <p:nvPr userDrawn="1"/>
          </p:nvSpPr>
          <p:spPr>
            <a:xfrm>
              <a:off x="1884050" y="7101510"/>
              <a:ext cx="180000" cy="324000"/>
            </a:xfrm>
            <a:prstGeom prst="rect">
              <a:avLst/>
            </a:prstGeom>
            <a:solidFill>
              <a:srgbClr val="1F82C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24000" tIns="36000" rIns="0" bIns="0" rtlCol="0" anchor="ctr" anchorCtr="0"/>
            <a:lstStyle/>
            <a:p>
              <a:pPr defTabSz="914400" fontAlgn="base">
                <a:lnSpc>
                  <a:spcPts val="600"/>
                </a:lnSpc>
                <a:spcBef>
                  <a:spcPct val="0"/>
                </a:spcBef>
                <a:spcAft>
                  <a:spcPct val="40000"/>
                </a:spcAft>
                <a:buFont typeface="Wingdings" pitchFamily="2" charset="2"/>
                <a:buNone/>
              </a:pPr>
              <a:r>
                <a:rPr lang="de-DE" sz="900" dirty="0">
                  <a:solidFill>
                    <a:srgbClr val="000000"/>
                  </a:solidFill>
                </a:rPr>
                <a:t>R 31</a:t>
              </a:r>
            </a:p>
            <a:p>
              <a:pPr defTabSz="914400" fontAlgn="base">
                <a:lnSpc>
                  <a:spcPts val="600"/>
                </a:lnSpc>
                <a:spcBef>
                  <a:spcPct val="0"/>
                </a:spcBef>
                <a:spcAft>
                  <a:spcPct val="40000"/>
                </a:spcAft>
                <a:buFont typeface="Wingdings" pitchFamily="2" charset="2"/>
                <a:buNone/>
              </a:pPr>
              <a:r>
                <a:rPr lang="de-DE" sz="900" dirty="0">
                  <a:solidFill>
                    <a:srgbClr val="000000"/>
                  </a:solidFill>
                </a:rPr>
                <a:t>G 130</a:t>
              </a:r>
            </a:p>
            <a:p>
              <a:pPr defTabSz="914400" fontAlgn="base">
                <a:lnSpc>
                  <a:spcPts val="600"/>
                </a:lnSpc>
                <a:spcBef>
                  <a:spcPct val="0"/>
                </a:spcBef>
                <a:spcAft>
                  <a:spcPct val="40000"/>
                </a:spcAft>
                <a:buFont typeface="Wingdings" pitchFamily="2" charset="2"/>
                <a:buNone/>
              </a:pPr>
              <a:r>
                <a:rPr lang="de-DE" sz="900" dirty="0">
                  <a:solidFill>
                    <a:srgbClr val="000000"/>
                  </a:solidFill>
                </a:rPr>
                <a:t>B 192</a:t>
              </a:r>
            </a:p>
          </p:txBody>
        </p:sp>
        <p:sp>
          <p:nvSpPr>
            <p:cNvPr id="22" name="Rechteck 21"/>
            <p:cNvSpPr/>
            <p:nvPr userDrawn="1"/>
          </p:nvSpPr>
          <p:spPr>
            <a:xfrm>
              <a:off x="2826075" y="7101510"/>
              <a:ext cx="180000" cy="324000"/>
            </a:xfrm>
            <a:prstGeom prst="rect">
              <a:avLst/>
            </a:prstGeom>
            <a:solidFill>
              <a:srgbClr val="E2001A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24000" tIns="36000" rIns="0" bIns="0" rtlCol="0" anchor="ctr" anchorCtr="0"/>
            <a:lstStyle/>
            <a:p>
              <a:pPr defTabSz="914400" fontAlgn="base">
                <a:lnSpc>
                  <a:spcPts val="600"/>
                </a:lnSpc>
                <a:spcBef>
                  <a:spcPct val="0"/>
                </a:spcBef>
                <a:spcAft>
                  <a:spcPct val="40000"/>
                </a:spcAft>
                <a:buFont typeface="Wingdings" pitchFamily="2" charset="2"/>
                <a:buNone/>
              </a:pPr>
              <a:r>
                <a:rPr lang="de-DE" sz="900" dirty="0">
                  <a:solidFill>
                    <a:srgbClr val="000000"/>
                  </a:solidFill>
                </a:rPr>
                <a:t>R 226</a:t>
              </a:r>
            </a:p>
            <a:p>
              <a:pPr defTabSz="914400" fontAlgn="base">
                <a:lnSpc>
                  <a:spcPts val="600"/>
                </a:lnSpc>
                <a:spcBef>
                  <a:spcPct val="0"/>
                </a:spcBef>
                <a:spcAft>
                  <a:spcPct val="40000"/>
                </a:spcAft>
                <a:buFont typeface="Wingdings" pitchFamily="2" charset="2"/>
                <a:buNone/>
              </a:pPr>
              <a:r>
                <a:rPr lang="de-DE" sz="900" dirty="0">
                  <a:solidFill>
                    <a:srgbClr val="000000"/>
                  </a:solidFill>
                </a:rPr>
                <a:t>G 0</a:t>
              </a:r>
            </a:p>
            <a:p>
              <a:pPr defTabSz="914400" fontAlgn="base">
                <a:lnSpc>
                  <a:spcPts val="600"/>
                </a:lnSpc>
                <a:spcBef>
                  <a:spcPct val="0"/>
                </a:spcBef>
                <a:spcAft>
                  <a:spcPct val="40000"/>
                </a:spcAft>
                <a:buFont typeface="Wingdings" pitchFamily="2" charset="2"/>
                <a:buNone/>
              </a:pPr>
              <a:r>
                <a:rPr lang="de-DE" sz="900" dirty="0">
                  <a:solidFill>
                    <a:srgbClr val="000000"/>
                  </a:solidFill>
                </a:rPr>
                <a:t>B 26</a:t>
              </a:r>
            </a:p>
          </p:txBody>
        </p:sp>
        <p:sp>
          <p:nvSpPr>
            <p:cNvPr id="23" name="Rechteck 22"/>
            <p:cNvSpPr/>
            <p:nvPr userDrawn="1"/>
          </p:nvSpPr>
          <p:spPr>
            <a:xfrm>
              <a:off x="3768100" y="7101510"/>
              <a:ext cx="180000" cy="324000"/>
            </a:xfrm>
            <a:prstGeom prst="rect">
              <a:avLst/>
            </a:prstGeom>
            <a:solidFill>
              <a:srgbClr val="B1C8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24000" tIns="36000" rIns="0" bIns="0" rtlCol="0" anchor="ctr" anchorCtr="0"/>
            <a:lstStyle/>
            <a:p>
              <a:pPr defTabSz="914400" fontAlgn="base">
                <a:lnSpc>
                  <a:spcPts val="600"/>
                </a:lnSpc>
                <a:spcBef>
                  <a:spcPct val="0"/>
                </a:spcBef>
                <a:spcAft>
                  <a:spcPct val="40000"/>
                </a:spcAft>
                <a:buFont typeface="Wingdings" pitchFamily="2" charset="2"/>
                <a:buNone/>
              </a:pPr>
              <a:r>
                <a:rPr lang="de-DE" sz="900" dirty="0">
                  <a:solidFill>
                    <a:srgbClr val="000000"/>
                  </a:solidFill>
                </a:rPr>
                <a:t>R 95</a:t>
              </a:r>
            </a:p>
            <a:p>
              <a:pPr defTabSz="914400" fontAlgn="base">
                <a:lnSpc>
                  <a:spcPts val="600"/>
                </a:lnSpc>
                <a:spcBef>
                  <a:spcPct val="0"/>
                </a:spcBef>
                <a:spcAft>
                  <a:spcPct val="40000"/>
                </a:spcAft>
                <a:buFont typeface="Wingdings" pitchFamily="2" charset="2"/>
                <a:buNone/>
              </a:pPr>
              <a:r>
                <a:rPr lang="de-DE" sz="900" dirty="0">
                  <a:solidFill>
                    <a:srgbClr val="000000"/>
                  </a:solidFill>
                </a:rPr>
                <a:t>G 200</a:t>
              </a:r>
            </a:p>
            <a:p>
              <a:pPr defTabSz="914400" fontAlgn="base">
                <a:lnSpc>
                  <a:spcPts val="600"/>
                </a:lnSpc>
                <a:spcBef>
                  <a:spcPct val="0"/>
                </a:spcBef>
                <a:spcAft>
                  <a:spcPct val="40000"/>
                </a:spcAft>
                <a:buFont typeface="Wingdings" pitchFamily="2" charset="2"/>
                <a:buNone/>
              </a:pPr>
              <a:r>
                <a:rPr lang="de-DE" sz="900" dirty="0">
                  <a:solidFill>
                    <a:srgbClr val="000000"/>
                  </a:solidFill>
                </a:rPr>
                <a:t>B 0</a:t>
              </a:r>
            </a:p>
          </p:txBody>
        </p:sp>
        <p:sp>
          <p:nvSpPr>
            <p:cNvPr id="24" name="Rechteck 23"/>
            <p:cNvSpPr/>
            <p:nvPr userDrawn="1"/>
          </p:nvSpPr>
          <p:spPr>
            <a:xfrm>
              <a:off x="4710125" y="7101510"/>
              <a:ext cx="180000" cy="324000"/>
            </a:xfrm>
            <a:prstGeom prst="rect">
              <a:avLst/>
            </a:prstGeom>
            <a:solidFill>
              <a:srgbClr val="FEEFD6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24000" tIns="36000" rIns="0" bIns="0" rtlCol="0" anchor="ctr" anchorCtr="0"/>
            <a:lstStyle/>
            <a:p>
              <a:pPr defTabSz="914400" fontAlgn="base">
                <a:lnSpc>
                  <a:spcPts val="600"/>
                </a:lnSpc>
                <a:spcBef>
                  <a:spcPct val="0"/>
                </a:spcBef>
                <a:spcAft>
                  <a:spcPct val="40000"/>
                </a:spcAft>
                <a:buFont typeface="Wingdings" pitchFamily="2" charset="2"/>
                <a:buNone/>
              </a:pPr>
              <a:r>
                <a:rPr lang="de-DE" sz="900" dirty="0">
                  <a:solidFill>
                    <a:srgbClr val="000000"/>
                  </a:solidFill>
                </a:rPr>
                <a:t>R 254</a:t>
              </a:r>
            </a:p>
            <a:p>
              <a:pPr defTabSz="914400" fontAlgn="base">
                <a:lnSpc>
                  <a:spcPts val="600"/>
                </a:lnSpc>
                <a:spcBef>
                  <a:spcPct val="0"/>
                </a:spcBef>
                <a:spcAft>
                  <a:spcPct val="40000"/>
                </a:spcAft>
                <a:buFont typeface="Wingdings" pitchFamily="2" charset="2"/>
                <a:buNone/>
              </a:pPr>
              <a:r>
                <a:rPr lang="de-DE" sz="900" dirty="0">
                  <a:solidFill>
                    <a:srgbClr val="000000"/>
                  </a:solidFill>
                </a:rPr>
                <a:t>G 239</a:t>
              </a:r>
            </a:p>
            <a:p>
              <a:pPr defTabSz="914400" fontAlgn="base">
                <a:lnSpc>
                  <a:spcPts val="600"/>
                </a:lnSpc>
                <a:spcBef>
                  <a:spcPct val="0"/>
                </a:spcBef>
                <a:spcAft>
                  <a:spcPct val="40000"/>
                </a:spcAft>
                <a:buFont typeface="Wingdings" pitchFamily="2" charset="2"/>
                <a:buNone/>
              </a:pPr>
              <a:r>
                <a:rPr lang="de-DE" sz="900" dirty="0">
                  <a:solidFill>
                    <a:srgbClr val="000000"/>
                  </a:solidFill>
                </a:rPr>
                <a:t>B 214</a:t>
              </a:r>
            </a:p>
          </p:txBody>
        </p:sp>
        <p:sp>
          <p:nvSpPr>
            <p:cNvPr id="25" name="Rechteck 24"/>
            <p:cNvSpPr/>
            <p:nvPr userDrawn="1"/>
          </p:nvSpPr>
          <p:spPr>
            <a:xfrm>
              <a:off x="5652150" y="7101510"/>
              <a:ext cx="180000" cy="324000"/>
            </a:xfrm>
            <a:prstGeom prst="rect">
              <a:avLst/>
            </a:prstGeom>
            <a:solidFill>
              <a:schemeClr val="accent6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24000" tIns="36000" rIns="0" bIns="0" rtlCol="0" anchor="ctr" anchorCtr="0"/>
            <a:lstStyle/>
            <a:p>
              <a:pPr defTabSz="914400" fontAlgn="base">
                <a:lnSpc>
                  <a:spcPts val="600"/>
                </a:lnSpc>
                <a:spcBef>
                  <a:spcPct val="0"/>
                </a:spcBef>
                <a:spcAft>
                  <a:spcPct val="40000"/>
                </a:spcAft>
                <a:buFont typeface="Wingdings" pitchFamily="2" charset="2"/>
                <a:buNone/>
              </a:pPr>
              <a:r>
                <a:rPr lang="de-DE" sz="900" dirty="0">
                  <a:solidFill>
                    <a:srgbClr val="000000"/>
                  </a:solidFill>
                </a:rPr>
                <a:t>R 225</a:t>
              </a:r>
            </a:p>
            <a:p>
              <a:pPr defTabSz="914400" fontAlgn="base">
                <a:lnSpc>
                  <a:spcPts val="600"/>
                </a:lnSpc>
                <a:spcBef>
                  <a:spcPct val="0"/>
                </a:spcBef>
                <a:spcAft>
                  <a:spcPct val="40000"/>
                </a:spcAft>
                <a:buFont typeface="Wingdings" pitchFamily="2" charset="2"/>
                <a:buNone/>
              </a:pPr>
              <a:r>
                <a:rPr lang="de-DE" sz="900" dirty="0">
                  <a:solidFill>
                    <a:srgbClr val="000000"/>
                  </a:solidFill>
                </a:rPr>
                <a:t>G 227</a:t>
              </a:r>
            </a:p>
            <a:p>
              <a:pPr defTabSz="914400" fontAlgn="base">
                <a:lnSpc>
                  <a:spcPts val="600"/>
                </a:lnSpc>
                <a:spcBef>
                  <a:spcPct val="0"/>
                </a:spcBef>
                <a:spcAft>
                  <a:spcPct val="40000"/>
                </a:spcAft>
                <a:buFont typeface="Wingdings" pitchFamily="2" charset="2"/>
                <a:buNone/>
              </a:pPr>
              <a:r>
                <a:rPr lang="de-DE" sz="900" dirty="0">
                  <a:solidFill>
                    <a:srgbClr val="000000"/>
                  </a:solidFill>
                </a:rPr>
                <a:t>B 227</a:t>
              </a:r>
            </a:p>
          </p:txBody>
        </p:sp>
      </p:grpSp>
      <p:pic>
        <p:nvPicPr>
          <p:cNvPr id="2" name="Grafik 1" descr="Logo_ausgetauscht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1019" y="6300001"/>
            <a:ext cx="1063366" cy="386829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 userDrawn="1"/>
        </p:nvPicPr>
        <p:blipFill>
          <a:blip r:embed="rId6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06998" y="6237411"/>
            <a:ext cx="528814" cy="540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590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</p:sldLayoutIdLst>
  <p:hf hdr="0" dt="0"/>
  <p:txStyles>
    <p:titleStyle>
      <a:lvl1pPr marL="0" indent="0" algn="l" defTabSz="504000" rtl="0" eaLnBrk="1" fontAlgn="base" hangingPunct="1">
        <a:spcBef>
          <a:spcPct val="0"/>
        </a:spcBef>
        <a:spcAft>
          <a:spcPct val="0"/>
        </a:spcAft>
        <a:defRPr sz="2400" b="0">
          <a:solidFill>
            <a:schemeClr val="tx1"/>
          </a:solidFill>
          <a:latin typeface="Frutiger LT Com 55 Roman" panose="020B0503030504020204" pitchFamily="34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Frutiger LT Com 45 Light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Frutiger LT Com 45 Light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Frutiger LT Com 45 Light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Frutiger LT Com 45 Light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Frutiger LT Com 45 Light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Frutiger LT Com 45 Light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Frutiger LT Com 45 Light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Frutiger LT Com 45 Light" pitchFamily="34" charset="0"/>
        </a:defRPr>
      </a:lvl9pPr>
    </p:titleStyle>
    <p:bodyStyle>
      <a:lvl1pPr marL="360000" indent="-360000" algn="l" defTabSz="360000" rtl="0" eaLnBrk="1" fontAlgn="base" hangingPunct="1">
        <a:spcBef>
          <a:spcPct val="0"/>
        </a:spcBef>
        <a:spcAft>
          <a:spcPts val="900"/>
        </a:spcAft>
        <a:buClr>
          <a:schemeClr val="tx2"/>
        </a:buClr>
        <a:buFont typeface="Wingdings" pitchFamily="2" charset="2"/>
        <a:buChar char="n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20000" indent="-360000" algn="l" defTabSz="360000" rtl="0" eaLnBrk="1" fontAlgn="base" hangingPunct="1">
        <a:spcBef>
          <a:spcPct val="0"/>
        </a:spcBef>
        <a:spcAft>
          <a:spcPts val="900"/>
        </a:spcAft>
        <a:buClr>
          <a:schemeClr val="bg2"/>
        </a:buClr>
        <a:buFont typeface="Wingdings" pitchFamily="2" charset="2"/>
        <a:buChar char="n"/>
        <a:defRPr>
          <a:solidFill>
            <a:schemeClr val="tx1"/>
          </a:solidFill>
          <a:latin typeface="+mn-lt"/>
        </a:defRPr>
      </a:lvl2pPr>
      <a:lvl3pPr marL="1080000" indent="-360000" algn="l" defTabSz="360000" rtl="0" eaLnBrk="1" fontAlgn="base" hangingPunct="1">
        <a:spcBef>
          <a:spcPct val="0"/>
        </a:spcBef>
        <a:spcAft>
          <a:spcPts val="900"/>
        </a:spcAft>
        <a:buClr>
          <a:schemeClr val="bg2"/>
        </a:buClr>
        <a:buFont typeface="Wingdings" pitchFamily="2" charset="2"/>
        <a:buChar char="n"/>
        <a:defRPr>
          <a:solidFill>
            <a:schemeClr val="tx1"/>
          </a:solidFill>
          <a:latin typeface="+mn-lt"/>
        </a:defRPr>
      </a:lvl3pPr>
      <a:lvl4pPr marL="1440000" indent="-360000" algn="l" defTabSz="360000" rtl="0" eaLnBrk="1" fontAlgn="base" hangingPunct="1">
        <a:spcBef>
          <a:spcPct val="0"/>
        </a:spcBef>
        <a:spcAft>
          <a:spcPts val="900"/>
        </a:spcAft>
        <a:buClr>
          <a:schemeClr val="bg2"/>
        </a:buClr>
        <a:buFont typeface="Wingdings" pitchFamily="2" charset="2"/>
        <a:buChar char="n"/>
        <a:defRPr>
          <a:solidFill>
            <a:schemeClr val="tx1"/>
          </a:solidFill>
          <a:latin typeface="+mn-lt"/>
        </a:defRPr>
      </a:lvl4pPr>
      <a:lvl5pPr marL="1800000" indent="-360000" algn="l" defTabSz="360000" rtl="0" eaLnBrk="1" fontAlgn="base" hangingPunct="1">
        <a:spcBef>
          <a:spcPct val="0"/>
        </a:spcBef>
        <a:spcAft>
          <a:spcPts val="900"/>
        </a:spcAft>
        <a:buClr>
          <a:schemeClr val="bg2"/>
        </a:buClr>
        <a:buFont typeface="Wingdings" pitchFamily="2" charset="2"/>
        <a:buChar char="n"/>
        <a:defRPr>
          <a:solidFill>
            <a:schemeClr val="tx1"/>
          </a:solidFill>
          <a:latin typeface="+mn-lt"/>
        </a:defRPr>
      </a:lvl5pPr>
      <a:lvl6pPr marL="1887538" indent="-358775" algn="l" rtl="0" eaLnBrk="1" fontAlgn="base" hangingPunct="1">
        <a:spcBef>
          <a:spcPct val="0"/>
        </a:spcBef>
        <a:spcAft>
          <a:spcPct val="40000"/>
        </a:spcAft>
        <a:buClr>
          <a:schemeClr val="bg2"/>
        </a:buClr>
        <a:buFont typeface="Wingdings" pitchFamily="2" charset="2"/>
        <a:buChar char="n"/>
        <a:defRPr>
          <a:solidFill>
            <a:schemeClr val="tx1"/>
          </a:solidFill>
          <a:latin typeface="+mn-lt"/>
        </a:defRPr>
      </a:lvl6pPr>
      <a:lvl7pPr marL="2344738" indent="-358775" algn="l" rtl="0" eaLnBrk="1" fontAlgn="base" hangingPunct="1">
        <a:spcBef>
          <a:spcPct val="0"/>
        </a:spcBef>
        <a:spcAft>
          <a:spcPct val="40000"/>
        </a:spcAft>
        <a:buClr>
          <a:schemeClr val="bg2"/>
        </a:buClr>
        <a:buFont typeface="Wingdings" pitchFamily="2" charset="2"/>
        <a:buChar char="n"/>
        <a:defRPr>
          <a:solidFill>
            <a:schemeClr val="tx1"/>
          </a:solidFill>
          <a:latin typeface="+mn-lt"/>
        </a:defRPr>
      </a:lvl7pPr>
      <a:lvl8pPr marL="2801938" indent="-358775" algn="l" rtl="0" eaLnBrk="1" fontAlgn="base" hangingPunct="1">
        <a:spcBef>
          <a:spcPct val="0"/>
        </a:spcBef>
        <a:spcAft>
          <a:spcPct val="40000"/>
        </a:spcAft>
        <a:buClr>
          <a:schemeClr val="bg2"/>
        </a:buClr>
        <a:buFont typeface="Wingdings" pitchFamily="2" charset="2"/>
        <a:buChar char="n"/>
        <a:defRPr>
          <a:solidFill>
            <a:schemeClr val="tx1"/>
          </a:solidFill>
          <a:latin typeface="+mn-lt"/>
        </a:defRPr>
      </a:lvl8pPr>
      <a:lvl9pPr marL="3259138" indent="-358775" algn="l" rtl="0" eaLnBrk="1" fontAlgn="base" hangingPunct="1">
        <a:spcBef>
          <a:spcPct val="0"/>
        </a:spcBef>
        <a:spcAft>
          <a:spcPct val="40000"/>
        </a:spcAft>
        <a:buClr>
          <a:schemeClr val="bg2"/>
        </a:buClr>
        <a:buFont typeface="Wingdings" pitchFamily="2" charset="2"/>
        <a:buChar char="n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tiff"/><Relationship Id="rId2" Type="http://schemas.openxmlformats.org/officeDocument/2006/relationships/image" Target="../media/image36.tif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tif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7" Type="http://schemas.openxmlformats.org/officeDocument/2006/relationships/image" Target="../media/image45.tif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tiff"/><Relationship Id="rId5" Type="http://schemas.openxmlformats.org/officeDocument/2006/relationships/image" Target="../media/image43.tiff"/><Relationship Id="rId4" Type="http://schemas.openxmlformats.org/officeDocument/2006/relationships/image" Target="../media/image42.tif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tiff"/><Relationship Id="rId3" Type="http://schemas.openxmlformats.org/officeDocument/2006/relationships/image" Target="../media/image47.png"/><Relationship Id="rId7" Type="http://schemas.openxmlformats.org/officeDocument/2006/relationships/image" Target="../media/image51.tiff"/><Relationship Id="rId2" Type="http://schemas.openxmlformats.org/officeDocument/2006/relationships/image" Target="../media/image46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tiff"/><Relationship Id="rId5" Type="http://schemas.openxmlformats.org/officeDocument/2006/relationships/image" Target="../media/image49.tiff"/><Relationship Id="rId4" Type="http://schemas.openxmlformats.org/officeDocument/2006/relationships/image" Target="../media/image48.tiff"/><Relationship Id="rId9" Type="http://schemas.openxmlformats.org/officeDocument/2006/relationships/image" Target="../media/image53.tif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image" Target="../media/image58.jpeg"/><Relationship Id="rId7" Type="http://schemas.openxmlformats.org/officeDocument/2006/relationships/image" Target="../media/image56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55.emf"/><Relationship Id="rId10" Type="http://schemas.openxmlformats.org/officeDocument/2006/relationships/hyperlink" Target="https://iopscience.iop.org/article/10.1088/1748-0221/16/03/T03008" TargetMode="External"/><Relationship Id="rId4" Type="http://schemas.openxmlformats.org/officeDocument/2006/relationships/oleObject" Target="../embeddings/oleObject2.bin"/><Relationship Id="rId9" Type="http://schemas.openxmlformats.org/officeDocument/2006/relationships/image" Target="../media/image57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emf"/><Relationship Id="rId2" Type="http://schemas.openxmlformats.org/officeDocument/2006/relationships/image" Target="../media/image6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4.e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tiff"/><Relationship Id="rId4" Type="http://schemas.openxmlformats.org/officeDocument/2006/relationships/image" Target="../media/image9.tif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4.gif"/><Relationship Id="rId5" Type="http://schemas.openxmlformats.org/officeDocument/2006/relationships/image" Target="../media/image23.png"/><Relationship Id="rId10" Type="http://schemas.openxmlformats.org/officeDocument/2006/relationships/image" Target="../media/image20.png"/><Relationship Id="rId4" Type="http://schemas.openxmlformats.org/officeDocument/2006/relationships/image" Target="../media/image22.png"/><Relationship Id="rId9" Type="http://schemas.openxmlformats.org/officeDocument/2006/relationships/oleObject" Target="../embeddings/oleObject1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251520" y="3329145"/>
            <a:ext cx="8640960" cy="984885"/>
          </a:xfrm>
        </p:spPr>
        <p:txBody>
          <a:bodyPr/>
          <a:lstStyle/>
          <a:p>
            <a:r>
              <a:rPr lang="en-GB" dirty="0"/>
              <a:t>Industrial and Societal Applications – WP3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638494" y="5005443"/>
            <a:ext cx="7924800" cy="378210"/>
          </a:xfrm>
        </p:spPr>
        <p:txBody>
          <a:bodyPr/>
          <a:lstStyle/>
          <a:p>
            <a:r>
              <a:rPr lang="en-GB" dirty="0" err="1"/>
              <a:t>IJCLab</a:t>
            </a:r>
            <a:r>
              <a:rPr lang="en-GB" dirty="0"/>
              <a:t> – IN2P3 – CNRS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/>
              <a:t>A. </a:t>
            </a:r>
            <a:r>
              <a:rPr lang="en-GB" dirty="0" err="1"/>
              <a:t>Faus-Golfe</a:t>
            </a:r>
            <a:r>
              <a:rPr lang="en-GB" dirty="0"/>
              <a:t> on behalf of WP3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75871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7615" y="260648"/>
            <a:ext cx="8229600" cy="561974"/>
          </a:xfrm>
        </p:spPr>
        <p:txBody>
          <a:bodyPr/>
          <a:lstStyle/>
          <a:p>
            <a:r>
              <a:rPr lang="en-GB" sz="2400" dirty="0"/>
              <a:t>Some Outputs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18238" y="965493"/>
            <a:ext cx="8573362" cy="5755422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lvl="0" defTabSz="914400"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GB" sz="2000" kern="0" dirty="0">
                <a:solidFill>
                  <a:srgbClr val="002060"/>
                </a:solidFill>
              </a:rPr>
              <a:t>Four</a:t>
            </a:r>
            <a:r>
              <a:rPr lang="en-GB" sz="2000" kern="0" noProof="0" dirty="0">
                <a:solidFill>
                  <a:srgbClr val="002060"/>
                </a:solidFill>
              </a:rPr>
              <a:t> H2020 and other multi-national proposals:				</a:t>
            </a:r>
            <a:r>
              <a:rPr lang="en-GB" sz="2000" kern="0" dirty="0">
                <a:solidFill>
                  <a:schemeClr val="accent3">
                    <a:lumMod val="50000"/>
                  </a:schemeClr>
                </a:solidFill>
              </a:rPr>
              <a:t>HERTIS - Hybrid Exhaust Gas Cleaning Retrofit Technology for				 International Shipping					</a:t>
            </a:r>
            <a:r>
              <a:rPr lang="en-GB" sz="2000" kern="0" dirty="0" err="1">
                <a:solidFill>
                  <a:schemeClr val="accent3">
                    <a:lumMod val="50000"/>
                  </a:schemeClr>
                </a:solidFill>
              </a:rPr>
              <a:t>PHOEBe</a:t>
            </a:r>
            <a:r>
              <a:rPr lang="en-GB" sz="2000" kern="0" dirty="0">
                <a:solidFill>
                  <a:schemeClr val="accent3">
                    <a:lumMod val="50000"/>
                  </a:schemeClr>
                </a:solidFill>
              </a:rPr>
              <a:t> - Production of High-Quality Organic Fertiliser using				 Electron Beams					</a:t>
            </a:r>
            <a:r>
              <a:rPr lang="en-GB" sz="2000" kern="0" dirty="0" err="1">
                <a:solidFill>
                  <a:schemeClr val="accent3">
                    <a:lumMod val="50000"/>
                  </a:schemeClr>
                </a:solidFill>
              </a:rPr>
              <a:t>ATChem</a:t>
            </a:r>
            <a:r>
              <a:rPr lang="en-GB" sz="2000" kern="0" dirty="0">
                <a:solidFill>
                  <a:schemeClr val="accent3">
                    <a:lumMod val="50000"/>
                  </a:schemeClr>
                </a:solidFill>
              </a:rPr>
              <a:t> - Advanced Technology as a Solution to Halogen-based 			Persistent and Mobile Chemicals			RADAGASS - Reduction in AMR Transmission by the Destruction 			of AMR Microorganisms, Genes and Antibiotics in 			Sewage Sludge and Animal Waste Using Electron 			Beams</a:t>
            </a:r>
            <a:endParaRPr kumimoji="0" lang="en-GB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defTabSz="914400"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Three</a:t>
            </a:r>
            <a:r>
              <a:rPr kumimoji="0" lang="en-GB" sz="2000" b="0" i="0" u="none" strike="noStrike" kern="0" cap="none" spc="0" normalizeH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 </a:t>
            </a:r>
            <a:r>
              <a:rPr lang="en-GB" sz="2000" kern="0" dirty="0">
                <a:solidFill>
                  <a:srgbClr val="002060"/>
                </a:solidFill>
              </a:rPr>
              <a:t>PhDs</a:t>
            </a:r>
            <a:r>
              <a:rPr kumimoji="0" lang="en-GB" sz="2000" b="0" i="0" u="none" strike="noStrike" kern="0" cap="none" spc="0" normalizeH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: 								</a:t>
            </a:r>
            <a:r>
              <a:rPr kumimoji="0" lang="en-GB" sz="1800" b="0" i="0" u="none" strike="noStrike" kern="0" cap="none" spc="0" normalizeH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- </a:t>
            </a:r>
            <a:r>
              <a:rPr lang="pl-PL" sz="1800" dirty="0">
                <a:solidFill>
                  <a:schemeClr val="accent3">
                    <a:lumMod val="50000"/>
                  </a:schemeClr>
                </a:solidFill>
              </a:rPr>
              <a:t>Urszula Gryczka ”E</a:t>
            </a:r>
            <a:r>
              <a:rPr lang="en-GB" sz="1800" dirty="0">
                <a:solidFill>
                  <a:schemeClr val="accent3">
                    <a:lumMod val="50000"/>
                  </a:schemeClr>
                </a:solidFill>
              </a:rPr>
              <a:t>f</a:t>
            </a:r>
            <a:r>
              <a:rPr lang="pl-PL" sz="1800" dirty="0">
                <a:solidFill>
                  <a:schemeClr val="accent3">
                    <a:lumMod val="50000"/>
                  </a:schemeClr>
                </a:solidFill>
              </a:rPr>
              <a:t>fect of ionizing radiation on polysaccharides” </a:t>
            </a:r>
            <a:r>
              <a:rPr lang="en-GB" sz="1800" dirty="0">
                <a:solidFill>
                  <a:schemeClr val="accent3">
                    <a:lumMod val="50000"/>
                  </a:schemeClr>
                </a:solidFill>
              </a:rPr>
              <a:t>	</a:t>
            </a:r>
            <a:r>
              <a:rPr lang="pl-PL" sz="1800" dirty="0">
                <a:solidFill>
                  <a:schemeClr val="accent3">
                    <a:lumMod val="50000"/>
                  </a:schemeClr>
                </a:solidFill>
              </a:rPr>
              <a:t>INCT, Warsaw, Defended March 23rd, 2021</a:t>
            </a:r>
            <a:r>
              <a:rPr lang="en-GB" sz="1800" dirty="0">
                <a:solidFill>
                  <a:schemeClr val="accent3">
                    <a:lumMod val="50000"/>
                  </a:schemeClr>
                </a:solidFill>
              </a:rPr>
              <a:t>					- </a:t>
            </a:r>
            <a:r>
              <a:rPr lang="en-GB" sz="1800" dirty="0" err="1">
                <a:solidFill>
                  <a:schemeClr val="accent3">
                    <a:lumMod val="50000"/>
                  </a:schemeClr>
                </a:solidFill>
              </a:rPr>
              <a:t>Dagmara</a:t>
            </a:r>
            <a:r>
              <a:rPr lang="en-GB" sz="18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GB" sz="1800" dirty="0" err="1">
                <a:solidFill>
                  <a:schemeClr val="accent3">
                    <a:lumMod val="50000"/>
                  </a:schemeClr>
                </a:solidFill>
              </a:rPr>
              <a:t>Chmielewska-Śmietanko</a:t>
            </a:r>
            <a:r>
              <a:rPr lang="en-GB" sz="1800" dirty="0">
                <a:solidFill>
                  <a:schemeClr val="accent3">
                    <a:lumMod val="50000"/>
                  </a:schemeClr>
                </a:solidFill>
              </a:rPr>
              <a:t> “Electron Beam for Preservation of 	</a:t>
            </a:r>
            <a:r>
              <a:rPr lang="en-GB" sz="1800" dirty="0" err="1">
                <a:solidFill>
                  <a:schemeClr val="accent3">
                    <a:lumMod val="50000"/>
                  </a:schemeClr>
                </a:solidFill>
              </a:rPr>
              <a:t>Biodeteriorated</a:t>
            </a:r>
            <a:r>
              <a:rPr lang="en-GB" sz="1800" dirty="0">
                <a:solidFill>
                  <a:schemeClr val="accent3">
                    <a:lumMod val="50000"/>
                  </a:schemeClr>
                </a:solidFill>
              </a:rPr>
              <a:t> Cultural Heritage Paper-Based Objects”, INCT			- </a:t>
            </a:r>
            <a:r>
              <a:rPr lang="en-GB" sz="1800" dirty="0" err="1">
                <a:solidFill>
                  <a:schemeClr val="accent3">
                    <a:lumMod val="50000"/>
                  </a:schemeClr>
                </a:solidFill>
              </a:rPr>
              <a:t>Malgorzata</a:t>
            </a:r>
            <a:r>
              <a:rPr lang="en-GB" sz="18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GB" sz="1800" dirty="0" err="1">
                <a:solidFill>
                  <a:schemeClr val="accent3">
                    <a:lumMod val="50000"/>
                  </a:schemeClr>
                </a:solidFill>
              </a:rPr>
              <a:t>Siwek</a:t>
            </a:r>
            <a:r>
              <a:rPr lang="en-GB" sz="1800" dirty="0">
                <a:solidFill>
                  <a:schemeClr val="accent3">
                    <a:lumMod val="50000"/>
                  </a:schemeClr>
                </a:solidFill>
              </a:rPr>
              <a:t>, “Study of Electron Beam Treatment for the Removal of 	</a:t>
            </a:r>
            <a:r>
              <a:rPr lang="en-GB" sz="1800" dirty="0" err="1">
                <a:solidFill>
                  <a:schemeClr val="accent3">
                    <a:lumMod val="50000"/>
                  </a:schemeClr>
                </a:solidFill>
              </a:rPr>
              <a:t>Microplastics</a:t>
            </a:r>
            <a:r>
              <a:rPr lang="en-GB" sz="1800" dirty="0">
                <a:solidFill>
                  <a:schemeClr val="accent3">
                    <a:lumMod val="50000"/>
                  </a:schemeClr>
                </a:solidFill>
              </a:rPr>
              <a:t> from Sewage </a:t>
            </a:r>
            <a:r>
              <a:rPr lang="en-GB" sz="1800" dirty="0" err="1">
                <a:solidFill>
                  <a:schemeClr val="accent3">
                    <a:lumMod val="50000"/>
                  </a:schemeClr>
                </a:solidFill>
              </a:rPr>
              <a:t>Sludge”,HUD</a:t>
            </a:r>
            <a:endParaRPr kumimoji="0" lang="en-GB" sz="2000" b="0" i="0" u="none" strike="noStrike" kern="0" cap="none" spc="0" normalizeH="0" baseline="0" noProof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727052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591369"/>
            <a:ext cx="3110303" cy="227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119">
            <a:extLst>
              <a:ext uri="{FF2B5EF4-FFF2-40B4-BE49-F238E27FC236}">
                <a16:creationId xmlns:a16="http://schemas.microsoft.com/office/drawing/2014/main" id="{5850BD91-85DD-4853-8C06-7FB1D27958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3" y="998730"/>
            <a:ext cx="486053" cy="4415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57200" y="274638"/>
            <a:ext cx="8229600" cy="561974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rgbClr val="0157A4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GB"/>
              <a:t>Some Outputs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755576" y="1086294"/>
            <a:ext cx="58326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kern="0" dirty="0">
                <a:solidFill>
                  <a:srgbClr val="002060"/>
                </a:solidFill>
                <a:latin typeface="Arial"/>
                <a:cs typeface="Arial"/>
              </a:rPr>
              <a:t>Three books </a:t>
            </a:r>
            <a:endParaRPr lang="en-GB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1736086"/>
            <a:ext cx="1897271" cy="24462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05767" y="1725889"/>
            <a:ext cx="1949024" cy="2511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72965" y="3975509"/>
            <a:ext cx="1906235" cy="2537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640857" y="4265583"/>
            <a:ext cx="1718269" cy="1725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172325" y="4477460"/>
            <a:ext cx="1514475" cy="20359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503709" y="5279154"/>
            <a:ext cx="1496714" cy="1510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586701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457200" y="274638"/>
            <a:ext cx="8229600" cy="561974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rgbClr val="0157A4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GB"/>
              <a:t>Future in I</a:t>
            </a:r>
            <a:r>
              <a:rPr lang="en-GB" dirty="0"/>
              <a:t>.FAST WP12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646B2A4-5395-9B49-A461-1D8924382D97}"/>
              </a:ext>
            </a:extLst>
          </p:cNvPr>
          <p:cNvSpPr/>
          <p:nvPr/>
        </p:nvSpPr>
        <p:spPr>
          <a:xfrm>
            <a:off x="620837" y="1345992"/>
            <a:ext cx="7902326" cy="286232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US" b="1" i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Strategy for Implementing new Societal Applications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3rd May Wednesday   15:00 - 15:15 (CERN)</a:t>
            </a:r>
          </a:p>
          <a:p>
            <a:r>
              <a:rPr lang="en-US" dirty="0">
                <a:solidFill>
                  <a:srgbClr val="F8B13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Andrea </a:t>
            </a:r>
            <a:r>
              <a:rPr lang="en-US" dirty="0" err="1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Sagatova</a:t>
            </a:r>
            <a:r>
              <a:rPr lang="en-US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- Slovak Technical Univ.</a:t>
            </a:r>
          </a:p>
          <a:p>
            <a:endParaRPr lang="en-US" dirty="0">
              <a:solidFill>
                <a:srgbClr val="FFC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Sub-task 12.3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: Environmental applications of electron beams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Toms </a:t>
            </a:r>
            <a:r>
              <a:rPr lang="en-US" dirty="0" err="1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Torims</a:t>
            </a:r>
            <a:r>
              <a:rPr lang="en-US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RTU, Andrzej Chmielewski - INCT</a:t>
            </a:r>
          </a:p>
          <a:p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2A90B37-C717-4543-9FAF-51990C1EEAE8}"/>
              </a:ext>
            </a:extLst>
          </p:cNvPr>
          <p:cNvSpPr/>
          <p:nvPr/>
        </p:nvSpPr>
        <p:spPr>
          <a:xfrm>
            <a:off x="539552" y="3284984"/>
            <a:ext cx="80648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i="1" dirty="0">
                <a:solidFill>
                  <a:srgbClr val="2C669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 of Advanced Electron Accelerator Plant for </a:t>
            </a:r>
            <a:r>
              <a:rPr lang="fr-FR" b="1" i="1" dirty="0" err="1">
                <a:solidFill>
                  <a:srgbClr val="2C669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Biohazard</a:t>
            </a:r>
            <a:r>
              <a:rPr lang="fr-FR" b="1" i="1" dirty="0">
                <a:solidFill>
                  <a:srgbClr val="2C669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b="1" i="1" dirty="0" err="1">
                <a:solidFill>
                  <a:srgbClr val="2C669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Treatment</a:t>
            </a:r>
            <a:endParaRPr lang="fr-FR" b="1" i="1" dirty="0">
              <a:solidFill>
                <a:srgbClr val="2C669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 4th May </a:t>
            </a:r>
            <a:r>
              <a:rPr lang="fr-FR" dirty="0" err="1">
                <a:latin typeface="Arial" panose="020B0604020202020204" pitchFamily="34" charset="0"/>
                <a:cs typeface="Arial" panose="020B0604020202020204" pitchFamily="34" charset="0"/>
              </a:rPr>
              <a:t>Wednesday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 15:15 - 15:30 (CERN)</a:t>
            </a:r>
          </a:p>
          <a:p>
            <a:r>
              <a:rPr lang="fr-FR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Andrzej </a:t>
            </a:r>
            <a:r>
              <a:rPr lang="fr-FR" dirty="0" err="1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Chmielewski</a:t>
            </a:r>
            <a:r>
              <a:rPr lang="fr-FR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INCT</a:t>
            </a:r>
            <a:endParaRPr lang="fr-FR" dirty="0">
              <a:solidFill>
                <a:srgbClr val="FFC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51733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13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2C3DE01-27EB-C942-ACF0-19AD050BA8A0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075" y="3391443"/>
            <a:ext cx="3315350" cy="214767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8C3E54C-3926-8D4F-9A15-BBA3D8C3B1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0072" y="1485618"/>
            <a:ext cx="3905327" cy="2827996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7198CB70-3A7D-A34B-B3B7-C2C97418224B}"/>
              </a:ext>
            </a:extLst>
          </p:cNvPr>
          <p:cNvSpPr txBox="1">
            <a:spLocks/>
          </p:cNvSpPr>
          <p:nvPr/>
        </p:nvSpPr>
        <p:spPr>
          <a:xfrm>
            <a:off x="618728" y="162713"/>
            <a:ext cx="8229600" cy="5619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rgbClr val="0157A4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GB" dirty="0"/>
              <a:t>Main Achievements T3.4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1F68D52-FB55-F94B-8F25-CAC901C8B86F}"/>
              </a:ext>
            </a:extLst>
          </p:cNvPr>
          <p:cNvSpPr/>
          <p:nvPr/>
        </p:nvSpPr>
        <p:spPr>
          <a:xfrm>
            <a:off x="1259632" y="1024796"/>
            <a:ext cx="6233380" cy="369332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r>
              <a:rPr lang="en-GB" b="1" kern="0" dirty="0">
                <a:solidFill>
                  <a:srgbClr val="FFC000"/>
                </a:solidFill>
                <a:latin typeface="Arial"/>
                <a:cs typeface="Arial"/>
              </a:rPr>
              <a:t>Medium energy e-beam: new Radiotherapy applications</a:t>
            </a:r>
            <a:endParaRPr lang="fr-FR" b="1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207874" y="1265894"/>
            <a:ext cx="5067905" cy="247408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b="1" dirty="0">
              <a:solidFill>
                <a:srgbClr val="0157A4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800" dirty="0"/>
              <a:t>Study of the applications of e-beams up to 140 MeV in the medical and other areas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800" dirty="0"/>
              <a:t>Study of the construction of high performance electron linear accelerator up to 140 MeV</a:t>
            </a:r>
            <a:endParaRPr lang="en-US" sz="1800" dirty="0"/>
          </a:p>
          <a:p>
            <a:pPr lvl="1">
              <a:buFont typeface="Wingdings" pitchFamily="2" charset="2"/>
              <a:buChar char="§"/>
            </a:pPr>
            <a:endParaRPr lang="en-US" sz="2200" dirty="0">
              <a:solidFill>
                <a:srgbClr val="0157A4"/>
              </a:solidFill>
            </a:endParaRP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A7A6C594-79CA-F444-92C2-0891309754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1491952"/>
              </p:ext>
            </p:extLst>
          </p:nvPr>
        </p:nvGraphicFramePr>
        <p:xfrm>
          <a:off x="3531714" y="4152374"/>
          <a:ext cx="2656634" cy="184434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58914">
                  <a:extLst>
                    <a:ext uri="{9D8B030D-6E8A-4147-A177-3AD203B41FA5}">
                      <a16:colId xmlns:a16="http://schemas.microsoft.com/office/drawing/2014/main" val="2037911610"/>
                    </a:ext>
                  </a:extLst>
                </a:gridCol>
                <a:gridCol w="1297720">
                  <a:extLst>
                    <a:ext uri="{9D8B030D-6E8A-4147-A177-3AD203B41FA5}">
                      <a16:colId xmlns:a16="http://schemas.microsoft.com/office/drawing/2014/main" val="2520427718"/>
                    </a:ext>
                  </a:extLst>
                </a:gridCol>
              </a:tblGrid>
              <a:tr h="142716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>
                          <a:effectLst/>
                        </a:rPr>
                        <a:t>Parameters</a:t>
                      </a:r>
                      <a:endParaRPr lang="fr-FR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fr-FR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8362116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dirty="0">
                          <a:effectLst/>
                        </a:rPr>
                        <a:t>Energy</a:t>
                      </a:r>
                      <a:endParaRPr lang="fr-FR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>
                          <a:effectLst/>
                        </a:rPr>
                        <a:t>70 – 140 [MeV]</a:t>
                      </a:r>
                      <a:endParaRPr lang="fr-FR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3382843"/>
                  </a:ext>
                </a:extLst>
              </a:tr>
              <a:tr h="168544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dirty="0">
                          <a:effectLst/>
                        </a:rPr>
                        <a:t>Charge (variable)</a:t>
                      </a:r>
                      <a:endParaRPr lang="fr-FR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dirty="0">
                          <a:effectLst/>
                        </a:rPr>
                        <a:t>0.00005 – 2 [</a:t>
                      </a:r>
                      <a:r>
                        <a:rPr lang="en-US" sz="1000" dirty="0" err="1">
                          <a:effectLst/>
                        </a:rPr>
                        <a:t>nC</a:t>
                      </a:r>
                      <a:r>
                        <a:rPr lang="en-US" sz="1000" dirty="0">
                          <a:effectLst/>
                        </a:rPr>
                        <a:t>]</a:t>
                      </a:r>
                      <a:endParaRPr lang="fr-FR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42363718"/>
                  </a:ext>
                </a:extLst>
              </a:tr>
              <a:tr h="238608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>
                          <a:effectLst/>
                        </a:rPr>
                        <a:t>Normalized emittance</a:t>
                      </a:r>
                      <a:endParaRPr lang="fr-FR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>
                          <a:effectLst/>
                        </a:rPr>
                        <a:t>3-10 [mm mrad]</a:t>
                      </a:r>
                      <a:endParaRPr lang="fr-FR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22393280"/>
                  </a:ext>
                </a:extLst>
              </a:tr>
              <a:tr h="15065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>
                          <a:effectLst/>
                        </a:rPr>
                        <a:t>RF frequency</a:t>
                      </a:r>
                      <a:endParaRPr lang="fr-FR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>
                          <a:effectLst/>
                        </a:rPr>
                        <a:t>3.0 [GHz]</a:t>
                      </a:r>
                      <a:endParaRPr lang="fr-FR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76048944"/>
                  </a:ext>
                </a:extLst>
              </a:tr>
              <a:tr h="177334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>
                          <a:effectLst/>
                        </a:rPr>
                        <a:t>Repetition rate</a:t>
                      </a:r>
                      <a:endParaRPr lang="fr-FR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dirty="0">
                          <a:effectLst/>
                        </a:rPr>
                        <a:t>50 [Hz]</a:t>
                      </a:r>
                      <a:endParaRPr lang="fr-FR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31894966"/>
                  </a:ext>
                </a:extLst>
              </a:tr>
              <a:tr h="264948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>
                          <a:effectLst/>
                        </a:rPr>
                        <a:t>Bunch length, rms</a:t>
                      </a:r>
                      <a:endParaRPr lang="fr-FR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>
                          <a:effectLst/>
                        </a:rPr>
                        <a:t>&lt; 10 [psec]</a:t>
                      </a:r>
                      <a:endParaRPr lang="fr-FR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72306990"/>
                  </a:ext>
                </a:extLst>
              </a:tr>
              <a:tr h="264948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>
                          <a:effectLst/>
                        </a:rPr>
                        <a:t>Energy spread, rms</a:t>
                      </a:r>
                      <a:endParaRPr lang="fr-FR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>
                          <a:effectLst/>
                        </a:rPr>
                        <a:t>&lt; 0.2 %</a:t>
                      </a:r>
                      <a:endParaRPr lang="fr-FR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51785976"/>
                  </a:ext>
                </a:extLst>
              </a:tr>
              <a:tr h="264948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>
                          <a:effectLst/>
                        </a:rPr>
                        <a:t>Bunches per pulse</a:t>
                      </a:r>
                      <a:endParaRPr lang="fr-FR" sz="12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dirty="0">
                          <a:effectLst/>
                        </a:rPr>
                        <a:t>1</a:t>
                      </a:r>
                      <a:endParaRPr lang="fr-FR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010722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245322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A6BC83-27F9-124A-AA8E-248AB06BAF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2619" y="172234"/>
            <a:ext cx="7796387" cy="561974"/>
          </a:xfrm>
        </p:spPr>
        <p:txBody>
          <a:bodyPr/>
          <a:lstStyle/>
          <a:p>
            <a:r>
              <a:rPr lang="fr-FR" sz="2400" dirty="0"/>
              <a:t>New e- </a:t>
            </a:r>
            <a:r>
              <a:rPr lang="fr-FR" sz="2400" dirty="0" err="1"/>
              <a:t>linac</a:t>
            </a:r>
            <a:r>
              <a:rPr lang="fr-FR" sz="2400" dirty="0"/>
              <a:t> </a:t>
            </a:r>
            <a:r>
              <a:rPr lang="fr-FR" sz="2400" dirty="0" err="1"/>
              <a:t>therapies</a:t>
            </a:r>
            <a:r>
              <a:rPr lang="fr-FR" sz="2400" dirty="0"/>
              <a:t> and </a:t>
            </a:r>
            <a:r>
              <a:rPr lang="fr-FR" sz="2400" dirty="0" err="1"/>
              <a:t>accelerator</a:t>
            </a:r>
            <a:r>
              <a:rPr lang="fr-FR" sz="2400" dirty="0"/>
              <a:t> designs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5B68C6E-F198-FD4B-8A16-79BF90835D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To edit footer: Insert -&gt; Header &amp;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C8458D7-3C1B-4942-9C4F-FCD111EC67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14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9EDD1C2-0C57-ED4E-94CB-677928F792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01" y="908720"/>
            <a:ext cx="4467112" cy="3234103"/>
          </a:xfrm>
          <a:prstGeom prst="rect">
            <a:avLst/>
          </a:prstGeom>
        </p:spPr>
      </p:pic>
      <p:pic>
        <p:nvPicPr>
          <p:cNvPr id="7" name="Content Placeholder 5">
            <a:extLst>
              <a:ext uri="{FF2B5EF4-FFF2-40B4-BE49-F238E27FC236}">
                <a16:creationId xmlns:a16="http://schemas.microsoft.com/office/drawing/2014/main" id="{258AE850-F238-A545-9AE0-6022EBA08BB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644008" y="908720"/>
            <a:ext cx="4219187" cy="324194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78117AF-ED32-ED4C-818B-C48FC60193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95996" y="4411197"/>
            <a:ext cx="5012141" cy="1608111"/>
          </a:xfrm>
          <a:prstGeom prst="rect">
            <a:avLst/>
          </a:prstGeom>
        </p:spPr>
      </p:pic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ED765DA4-91FE-E94D-AF51-0595F2716130}"/>
              </a:ext>
            </a:extLst>
          </p:cNvPr>
          <p:cNvSpPr txBox="1">
            <a:spLocks/>
          </p:cNvSpPr>
          <p:nvPr/>
        </p:nvSpPr>
        <p:spPr>
          <a:xfrm>
            <a:off x="323528" y="4293096"/>
            <a:ext cx="3240360" cy="200834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GB" sz="1100" b="1" dirty="0">
                <a:solidFill>
                  <a:srgbClr val="0157A4"/>
                </a:solidFill>
              </a:rPr>
              <a:t>Very High Energy Electrons (VHEE) </a:t>
            </a:r>
            <a:r>
              <a:rPr lang="en-GB" sz="1100" dirty="0">
                <a:solidFill>
                  <a:srgbClr val="0157A4"/>
                </a:solidFill>
              </a:rPr>
              <a:t>RT accelerator design, in particular for  </a:t>
            </a:r>
            <a:r>
              <a:rPr lang="en-GB" sz="1100" b="1" dirty="0">
                <a:solidFill>
                  <a:srgbClr val="0157A4"/>
                </a:solidFill>
              </a:rPr>
              <a:t>Grid mini-beam  </a:t>
            </a:r>
            <a:r>
              <a:rPr lang="en-GB" sz="1100" dirty="0">
                <a:solidFill>
                  <a:srgbClr val="0157A4"/>
                </a:solidFill>
              </a:rPr>
              <a:t>and </a:t>
            </a:r>
            <a:r>
              <a:rPr lang="en-GB" sz="1100" b="1" dirty="0">
                <a:solidFill>
                  <a:srgbClr val="0157A4"/>
                </a:solidFill>
              </a:rPr>
              <a:t>FLASH</a:t>
            </a:r>
            <a:r>
              <a:rPr lang="en-GB" sz="1100" dirty="0">
                <a:solidFill>
                  <a:srgbClr val="0157A4"/>
                </a:solidFill>
              </a:rPr>
              <a:t> </a:t>
            </a:r>
            <a:r>
              <a:rPr lang="en-GB" sz="1100" b="1" dirty="0">
                <a:solidFill>
                  <a:srgbClr val="0157A4"/>
                </a:solidFill>
              </a:rPr>
              <a:t>ultra-high dose rate</a:t>
            </a:r>
            <a:r>
              <a:rPr lang="en-GB" sz="1100" dirty="0">
                <a:solidFill>
                  <a:srgbClr val="0157A4"/>
                </a:solidFill>
              </a:rPr>
              <a:t> delivery modes:</a:t>
            </a:r>
          </a:p>
          <a:p>
            <a:pPr lvl="1">
              <a:buFont typeface="Wingdings" pitchFamily="2" charset="2"/>
              <a:buChar char="§"/>
            </a:pPr>
            <a:r>
              <a:rPr lang="en-US" sz="1100" b="1" dirty="0">
                <a:solidFill>
                  <a:srgbClr val="0157A4"/>
                </a:solidFill>
              </a:rPr>
              <a:t>Dose rates: </a:t>
            </a:r>
            <a:r>
              <a:rPr lang="en-US" sz="1100" dirty="0">
                <a:solidFill>
                  <a:srgbClr val="0157A4"/>
                </a:solidFill>
              </a:rPr>
              <a:t>2 </a:t>
            </a:r>
            <a:r>
              <a:rPr lang="en-US" sz="1100" dirty="0" err="1">
                <a:solidFill>
                  <a:srgbClr val="0157A4"/>
                </a:solidFill>
              </a:rPr>
              <a:t>Gy</a:t>
            </a:r>
            <a:r>
              <a:rPr lang="en-US" sz="1100" dirty="0">
                <a:solidFill>
                  <a:srgbClr val="0157A4"/>
                </a:solidFill>
              </a:rPr>
              <a:t>/min - 100 </a:t>
            </a:r>
            <a:r>
              <a:rPr lang="en-US" sz="1100" dirty="0" err="1">
                <a:solidFill>
                  <a:srgbClr val="0157A4"/>
                </a:solidFill>
              </a:rPr>
              <a:t>Gy</a:t>
            </a:r>
            <a:r>
              <a:rPr lang="en-US" sz="1100" dirty="0">
                <a:solidFill>
                  <a:srgbClr val="0157A4"/>
                </a:solidFill>
              </a:rPr>
              <a:t>/sec</a:t>
            </a:r>
          </a:p>
          <a:p>
            <a:pPr lvl="1">
              <a:buFont typeface="Wingdings" pitchFamily="2" charset="2"/>
              <a:buChar char="§"/>
            </a:pPr>
            <a:r>
              <a:rPr lang="en-US" sz="1100" b="1" dirty="0">
                <a:solidFill>
                  <a:srgbClr val="0157A4"/>
                </a:solidFill>
              </a:rPr>
              <a:t>Beam sizes</a:t>
            </a:r>
            <a:r>
              <a:rPr lang="en-US" sz="1100" dirty="0">
                <a:solidFill>
                  <a:srgbClr val="0157A4"/>
                </a:solidFill>
              </a:rPr>
              <a:t>: 0.5 mm  - 10 cm</a:t>
            </a:r>
          </a:p>
          <a:p>
            <a:pPr lvl="1">
              <a:buFont typeface="Wingdings" pitchFamily="2" charset="2"/>
              <a:buChar char="§"/>
            </a:pPr>
            <a:r>
              <a:rPr lang="en-US" sz="1100" b="1" dirty="0">
                <a:solidFill>
                  <a:srgbClr val="0157A4"/>
                </a:solidFill>
              </a:rPr>
              <a:t>Homogeneous beam</a:t>
            </a:r>
            <a:r>
              <a:rPr lang="en-US" sz="1100" dirty="0">
                <a:solidFill>
                  <a:srgbClr val="0157A4"/>
                </a:solidFill>
              </a:rPr>
              <a:t>: +/- 2-3%</a:t>
            </a:r>
          </a:p>
          <a:p>
            <a:pPr marL="0" indent="0" algn="just">
              <a:buFont typeface="Arial"/>
              <a:buNone/>
            </a:pPr>
            <a:r>
              <a:rPr lang="en-GB" sz="1100" dirty="0">
                <a:solidFill>
                  <a:srgbClr val="0157A4"/>
                </a:solidFill>
              </a:rPr>
              <a:t>for single or multiple beams and  single or multiple fractions in biological and preclinical applications</a:t>
            </a:r>
            <a:r>
              <a:rPr lang="fr-FR" sz="1100" dirty="0">
                <a:solidFill>
                  <a:srgbClr val="0157A4"/>
                </a:solidFill>
              </a:rPr>
              <a:t>.</a:t>
            </a:r>
            <a:endParaRPr lang="en-US" sz="1100" dirty="0">
              <a:solidFill>
                <a:srgbClr val="0157A4"/>
              </a:solidFill>
            </a:endParaRP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D6421134-77D6-F643-829E-41925182B361}"/>
              </a:ext>
            </a:extLst>
          </p:cNvPr>
          <p:cNvSpPr/>
          <p:nvPr/>
        </p:nvSpPr>
        <p:spPr>
          <a:xfrm>
            <a:off x="2123728" y="5949280"/>
            <a:ext cx="6772163" cy="461665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>
              <a:spcBef>
                <a:spcPts val="1400"/>
              </a:spcBef>
              <a:spcAft>
                <a:spcPts val="1400"/>
              </a:spcAft>
            </a:pPr>
            <a:r>
              <a:rPr lang="en-US" sz="12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PhD: B. Bai, Injector </a:t>
            </a:r>
            <a:r>
              <a:rPr lang="en-US" sz="12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linac</a:t>
            </a:r>
            <a:r>
              <a:rPr lang="en-US" sz="12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optimizations for </a:t>
            </a:r>
            <a:r>
              <a:rPr lang="en-US" sz="12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FCCee</a:t>
            </a:r>
            <a:r>
              <a:rPr lang="en-US" sz="12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applications for PRAE, University: Paris-</a:t>
            </a:r>
            <a:r>
              <a:rPr lang="en-US" sz="12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Saclay</a:t>
            </a:r>
            <a:r>
              <a:rPr lang="en-US" sz="12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/ University Chinese Academy of Sciences, 2021.</a:t>
            </a:r>
            <a:endParaRPr lang="es-ES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15445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30A1BF-2BAD-F64E-A1D0-C6BF9C78F3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/>
              <a:t>Very High Energy Electrons RT: </a:t>
            </a:r>
            <a:r>
              <a:rPr lang="en-US" sz="2400" dirty="0"/>
              <a:t>VHEE’20 workshop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F177BF2-DBCE-8A44-BFB0-1E7C585F1F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To edit footer: Insert -&gt; Header &amp;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1C3C32F-7890-8549-8837-817E3AC987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15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6E5CCF9-23BE-CB42-8011-4CB8DB7C1C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6472" y="926645"/>
            <a:ext cx="3953648" cy="2827507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F7F36704-FDEE-484A-A7AA-8A996311E423}"/>
              </a:ext>
            </a:extLst>
          </p:cNvPr>
          <p:cNvSpPr/>
          <p:nvPr/>
        </p:nvSpPr>
        <p:spPr>
          <a:xfrm>
            <a:off x="351660" y="3197106"/>
            <a:ext cx="293407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400" dirty="0"/>
              <a:t>https://</a:t>
            </a:r>
            <a:r>
              <a:rPr lang="fr-FR" sz="1400" dirty="0" err="1"/>
              <a:t>indico.cern.ch</a:t>
            </a:r>
            <a:r>
              <a:rPr lang="fr-FR" sz="1400" dirty="0"/>
              <a:t>/</a:t>
            </a:r>
            <a:r>
              <a:rPr lang="fr-FR" sz="1400" dirty="0" err="1"/>
              <a:t>event</a:t>
            </a:r>
            <a:r>
              <a:rPr lang="fr-FR" sz="1400" dirty="0"/>
              <a:t>/939012/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6998461-2BCD-D24D-900E-19229269B0B3}"/>
              </a:ext>
            </a:extLst>
          </p:cNvPr>
          <p:cNvSpPr/>
          <p:nvPr/>
        </p:nvSpPr>
        <p:spPr>
          <a:xfrm>
            <a:off x="4716016" y="972528"/>
            <a:ext cx="4572000" cy="36208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lnSpc>
                <a:spcPct val="107000"/>
              </a:lnSpc>
              <a:spcBef>
                <a:spcPts val="1800"/>
              </a:spcBef>
              <a:spcAft>
                <a:spcPts val="800"/>
              </a:spcAft>
            </a:pPr>
            <a:r>
              <a:rPr lang="en-GB" b="1" kern="0" dirty="0">
                <a:solidFill>
                  <a:srgbClr val="0058A4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Accelerators for VHEE RT </a:t>
            </a:r>
            <a:endParaRPr lang="fr-FR" b="1" kern="0" dirty="0">
              <a:solidFill>
                <a:srgbClr val="0058A4"/>
              </a:solidFill>
              <a:latin typeface="Tahom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0FA928A-B745-F64B-91FF-BE33238179DC}"/>
              </a:ext>
            </a:extLst>
          </p:cNvPr>
          <p:cNvSpPr/>
          <p:nvPr/>
        </p:nvSpPr>
        <p:spPr>
          <a:xfrm>
            <a:off x="4546848" y="1334615"/>
            <a:ext cx="4417858" cy="2154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dirty="0">
                <a:solidFill>
                  <a:srgbClr val="1E386B"/>
                </a:solidFill>
              </a:rPr>
              <a:t>Normal </a:t>
            </a:r>
            <a:r>
              <a:rPr lang="fr-FR" b="1" dirty="0" err="1">
                <a:solidFill>
                  <a:srgbClr val="1E386B"/>
                </a:solidFill>
              </a:rPr>
              <a:t>Conducting</a:t>
            </a:r>
            <a:r>
              <a:rPr lang="fr-FR" b="1" dirty="0">
                <a:solidFill>
                  <a:srgbClr val="1E386B"/>
                </a:solidFill>
              </a:rPr>
              <a:t> RF </a:t>
            </a:r>
            <a:r>
              <a:rPr lang="fr-FR" b="1" dirty="0" err="1">
                <a:solidFill>
                  <a:srgbClr val="1E386B"/>
                </a:solidFill>
              </a:rPr>
              <a:t>linacs</a:t>
            </a:r>
            <a:r>
              <a:rPr lang="fr-FR" b="1" dirty="0">
                <a:solidFill>
                  <a:srgbClr val="1E386B"/>
                </a:solidFill>
              </a:rPr>
              <a:t>: </a:t>
            </a:r>
          </a:p>
          <a:p>
            <a:r>
              <a:rPr lang="en-GB" sz="1600" b="1" dirty="0">
                <a:solidFill>
                  <a:srgbClr val="1E386B"/>
                </a:solidFill>
              </a:rPr>
              <a:t>eRT6-Oriatron</a:t>
            </a:r>
            <a:r>
              <a:rPr lang="en-GB" sz="1600" dirty="0">
                <a:solidFill>
                  <a:srgbClr val="1E386B"/>
                </a:solidFill>
              </a:rPr>
              <a:t> at </a:t>
            </a:r>
            <a:r>
              <a:rPr lang="en-GB" sz="1600" b="1" dirty="0">
                <a:solidFill>
                  <a:srgbClr val="1E386B"/>
                </a:solidFill>
              </a:rPr>
              <a:t>CHUV, </a:t>
            </a:r>
            <a:r>
              <a:rPr lang="en-GB" sz="1600" b="1" dirty="0" err="1">
                <a:solidFill>
                  <a:srgbClr val="1E386B"/>
                </a:solidFill>
              </a:rPr>
              <a:t>ElectronFlash</a:t>
            </a:r>
            <a:r>
              <a:rPr lang="en-GB" sz="1600" b="1" dirty="0">
                <a:solidFill>
                  <a:srgbClr val="1E386B"/>
                </a:solidFill>
              </a:rPr>
              <a:t> </a:t>
            </a:r>
            <a:r>
              <a:rPr lang="en-GB" sz="1600" dirty="0">
                <a:solidFill>
                  <a:srgbClr val="1E386B"/>
                </a:solidFill>
              </a:rPr>
              <a:t>at </a:t>
            </a:r>
            <a:r>
              <a:rPr lang="en-GB" sz="1600" b="1" dirty="0">
                <a:solidFill>
                  <a:srgbClr val="1E386B"/>
                </a:solidFill>
              </a:rPr>
              <a:t>IC, CLEAR at CERN, CLARA at Daresbury and  AWA at ANL</a:t>
            </a:r>
            <a:endParaRPr lang="fr-FR" sz="1600" b="1" dirty="0">
              <a:solidFill>
                <a:srgbClr val="1E386B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1E386B"/>
                </a:solidFill>
              </a:rPr>
              <a:t>Super Conducting RF </a:t>
            </a:r>
            <a:r>
              <a:rPr lang="en-GB" b="1" dirty="0" err="1">
                <a:solidFill>
                  <a:srgbClr val="1E386B"/>
                </a:solidFill>
              </a:rPr>
              <a:t>linacs</a:t>
            </a:r>
            <a:r>
              <a:rPr lang="en-GB" b="1" dirty="0">
                <a:solidFill>
                  <a:srgbClr val="1E386B"/>
                </a:solidFill>
              </a:rPr>
              <a:t>:</a:t>
            </a:r>
          </a:p>
          <a:p>
            <a:r>
              <a:rPr lang="en-GB" sz="1600" b="1" dirty="0">
                <a:solidFill>
                  <a:srgbClr val="1E386B"/>
                </a:solidFill>
              </a:rPr>
              <a:t> ELBE</a:t>
            </a:r>
            <a:r>
              <a:rPr lang="en-GB" sz="1600" dirty="0">
                <a:solidFill>
                  <a:srgbClr val="1E386B"/>
                </a:solidFill>
              </a:rPr>
              <a:t> </a:t>
            </a:r>
            <a:r>
              <a:rPr lang="en-GB" sz="1600" dirty="0" err="1">
                <a:solidFill>
                  <a:srgbClr val="1E386B"/>
                </a:solidFill>
              </a:rPr>
              <a:t>Center</a:t>
            </a:r>
            <a:r>
              <a:rPr lang="en-GB" sz="1600" dirty="0">
                <a:solidFill>
                  <a:srgbClr val="1E386B"/>
                </a:solidFill>
              </a:rPr>
              <a:t> of High Power Radiation Sources at </a:t>
            </a:r>
            <a:r>
              <a:rPr lang="en-GB" sz="1600" b="1" dirty="0">
                <a:solidFill>
                  <a:srgbClr val="1E386B"/>
                </a:solidFill>
              </a:rPr>
              <a:t>HZDR</a:t>
            </a:r>
            <a:r>
              <a:rPr lang="fr-FR" sz="1600" b="1" dirty="0">
                <a:solidFill>
                  <a:srgbClr val="1E386B"/>
                </a:solidFill>
              </a:rPr>
              <a:t> and  </a:t>
            </a:r>
            <a:r>
              <a:rPr lang="en-GB" sz="1600" b="1" dirty="0">
                <a:solidFill>
                  <a:srgbClr val="1E386B"/>
                </a:solidFill>
              </a:rPr>
              <a:t>PITZ </a:t>
            </a:r>
            <a:r>
              <a:rPr lang="en-GB" sz="1600" dirty="0">
                <a:solidFill>
                  <a:srgbClr val="1E386B"/>
                </a:solidFill>
              </a:rPr>
              <a:t>at DESY in </a:t>
            </a:r>
            <a:r>
              <a:rPr lang="en-GB" sz="1600" dirty="0" err="1">
                <a:solidFill>
                  <a:srgbClr val="1E386B"/>
                </a:solidFill>
              </a:rPr>
              <a:t>Zeuthen</a:t>
            </a:r>
            <a:r>
              <a:rPr lang="en-GB" sz="1600" dirty="0">
                <a:solidFill>
                  <a:srgbClr val="1E386B"/>
                </a:solidFill>
              </a:rPr>
              <a:t> </a:t>
            </a:r>
            <a:endParaRPr lang="en-GB" sz="1600" b="1" dirty="0">
              <a:solidFill>
                <a:srgbClr val="1E386B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1E386B"/>
                </a:solidFill>
              </a:rPr>
              <a:t>Laser Plasma Facilities</a:t>
            </a:r>
            <a:r>
              <a:rPr lang="fr-FR" b="1" dirty="0">
                <a:solidFill>
                  <a:srgbClr val="1E386B"/>
                </a:solidFill>
              </a:rPr>
              <a:t>: </a:t>
            </a:r>
          </a:p>
          <a:p>
            <a:r>
              <a:rPr lang="en-GB" sz="1600" b="1" dirty="0">
                <a:solidFill>
                  <a:srgbClr val="1E386B"/>
                </a:solidFill>
              </a:rPr>
              <a:t>DRACO </a:t>
            </a:r>
            <a:r>
              <a:rPr lang="en-GB" sz="1600" dirty="0">
                <a:solidFill>
                  <a:srgbClr val="1E386B"/>
                </a:solidFill>
              </a:rPr>
              <a:t>at </a:t>
            </a:r>
            <a:r>
              <a:rPr lang="en-GB" sz="1600" b="1" dirty="0">
                <a:solidFill>
                  <a:srgbClr val="1E386B"/>
                </a:solidFill>
              </a:rPr>
              <a:t>ELBE LOA </a:t>
            </a:r>
            <a:r>
              <a:rPr lang="en-GB" sz="1600" dirty="0">
                <a:solidFill>
                  <a:srgbClr val="1E386B"/>
                </a:solidFill>
              </a:rPr>
              <a:t>at </a:t>
            </a:r>
            <a:r>
              <a:rPr lang="en-GB" sz="1600" b="1" dirty="0">
                <a:solidFill>
                  <a:srgbClr val="1E386B"/>
                </a:solidFill>
              </a:rPr>
              <a:t>IPP</a:t>
            </a:r>
            <a:r>
              <a:rPr lang="en-GB" sz="1600" dirty="0">
                <a:solidFill>
                  <a:srgbClr val="1E386B"/>
                </a:solidFill>
              </a:rPr>
              <a:t> </a:t>
            </a:r>
            <a:endParaRPr lang="fr-FR" sz="1600" b="1" dirty="0">
              <a:solidFill>
                <a:srgbClr val="1E386B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7ACCA27-7787-C243-BC0D-AD4CA9412703}"/>
              </a:ext>
            </a:extLst>
          </p:cNvPr>
          <p:cNvSpPr/>
          <p:nvPr/>
        </p:nvSpPr>
        <p:spPr>
          <a:xfrm>
            <a:off x="288217" y="3582050"/>
            <a:ext cx="5109188" cy="362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Bef>
                <a:spcPts val="1800"/>
              </a:spcBef>
              <a:spcAft>
                <a:spcPts val="800"/>
              </a:spcAft>
            </a:pPr>
            <a:r>
              <a:rPr lang="en-GB" b="1" kern="0" dirty="0">
                <a:solidFill>
                  <a:srgbClr val="0058A4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Accelerator technologies for VHEE RT </a:t>
            </a:r>
            <a:endParaRPr lang="fr-FR" b="1" kern="0" dirty="0">
              <a:solidFill>
                <a:srgbClr val="0058A4"/>
              </a:solidFill>
              <a:latin typeface="Tahom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7462B88-8F1A-DD45-9FCA-D8E63595EFF0}"/>
              </a:ext>
            </a:extLst>
          </p:cNvPr>
          <p:cNvSpPr/>
          <p:nvPr/>
        </p:nvSpPr>
        <p:spPr>
          <a:xfrm>
            <a:off x="297762" y="4021304"/>
            <a:ext cx="561012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1E386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High-gradient RF structures where more than 100 MeV/m are now achievable.</a:t>
            </a:r>
          </a:p>
          <a:p>
            <a:r>
              <a:rPr lang="en-GB" dirty="0">
                <a:solidFill>
                  <a:srgbClr val="1E386B"/>
                </a:solidFill>
                <a:latin typeface="Times New Roman" panose="02020603050405020304" pitchFamily="18" charset="0"/>
              </a:rPr>
              <a:t>S</a:t>
            </a:r>
            <a:r>
              <a:rPr lang="en-GB" dirty="0">
                <a:solidFill>
                  <a:srgbClr val="1E386B"/>
                </a:solidFill>
              </a:rPr>
              <a:t>ome promising R&amp;D are: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1E386B"/>
                </a:solidFill>
              </a:rPr>
              <a:t>distributed coupling accelerator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1E386B"/>
                </a:solidFill>
              </a:rPr>
              <a:t>use of </a:t>
            </a:r>
            <a:r>
              <a:rPr lang="en-GB" b="1" dirty="0">
                <a:solidFill>
                  <a:srgbClr val="1E386B"/>
                </a:solidFill>
              </a:rPr>
              <a:t>cryogenic copper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1E386B"/>
                </a:solidFill>
              </a:rPr>
              <a:t>higher frequencies millimetric waves</a:t>
            </a:r>
            <a:r>
              <a:rPr lang="en-US" dirty="0">
                <a:solidFill>
                  <a:srgbClr val="1E386B"/>
                </a:solidFill>
              </a:rPr>
              <a:t> (~100 GHz) and  </a:t>
            </a:r>
            <a:r>
              <a:rPr lang="en-US" b="1" dirty="0">
                <a:solidFill>
                  <a:srgbClr val="1E386B"/>
                </a:solidFill>
              </a:rPr>
              <a:t>higher repetition rates</a:t>
            </a:r>
            <a:r>
              <a:rPr lang="en-US" dirty="0">
                <a:solidFill>
                  <a:srgbClr val="1E386B"/>
                </a:solidFill>
              </a:rPr>
              <a:t> using THz sources</a:t>
            </a:r>
            <a:endParaRPr lang="fr-FR" dirty="0"/>
          </a:p>
          <a:p>
            <a:endParaRPr lang="fr-FR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9A5F5B44-D521-BE4C-88A1-D3D887690AB7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4614" y="3504883"/>
            <a:ext cx="1955601" cy="1205027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1146B65D-AA4C-D841-9663-B6D30540555F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7675056" y="4764071"/>
            <a:ext cx="1316544" cy="1023678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4965AE07-74E6-344F-876F-4B9F2FC3F699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6180381" y="4753662"/>
            <a:ext cx="1512168" cy="992094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9FDB9049-5B29-B045-9D13-1C31300BD2E6}"/>
              </a:ext>
            </a:extLst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9489" y="5898477"/>
            <a:ext cx="2865556" cy="750584"/>
          </a:xfrm>
          <a:prstGeom prst="rect">
            <a:avLst/>
          </a:prstGeom>
        </p:spPr>
      </p:pic>
      <p:sp>
        <p:nvSpPr>
          <p:cNvPr id="23" name="Text Box 6">
            <a:extLst>
              <a:ext uri="{FF2B5EF4-FFF2-40B4-BE49-F238E27FC236}">
                <a16:creationId xmlns:a16="http://schemas.microsoft.com/office/drawing/2014/main" id="{63F010BE-9B2C-3B4E-9407-8DC354718033}"/>
              </a:ext>
            </a:extLst>
          </p:cNvPr>
          <p:cNvSpPr txBox="1"/>
          <p:nvPr/>
        </p:nvSpPr>
        <p:spPr>
          <a:xfrm>
            <a:off x="4407513" y="4764071"/>
            <a:ext cx="1957658" cy="581024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1000"/>
              </a:spcAft>
            </a:pPr>
            <a:r>
              <a:rPr lang="en-GB" sz="800" i="1" dirty="0">
                <a:solidFill>
                  <a:srgbClr val="012545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Left: Breakdown probability measurement in a single cell cryogenic test. Right: Quality factor for cryogenic copper accelerator structures</a:t>
            </a:r>
            <a:endParaRPr lang="fr-FR" sz="800" i="1" dirty="0">
              <a:solidFill>
                <a:srgbClr val="012545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 Box 2">
            <a:extLst>
              <a:ext uri="{FF2B5EF4-FFF2-40B4-BE49-F238E27FC236}">
                <a16:creationId xmlns:a16="http://schemas.microsoft.com/office/drawing/2014/main" id="{15629B1F-FEF3-1A41-98FF-7EF0912DC603}"/>
              </a:ext>
            </a:extLst>
          </p:cNvPr>
          <p:cNvSpPr txBox="1"/>
          <p:nvPr/>
        </p:nvSpPr>
        <p:spPr>
          <a:xfrm>
            <a:off x="7404512" y="3259280"/>
            <a:ext cx="1609338" cy="32277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1000"/>
              </a:spcAft>
            </a:pPr>
            <a:r>
              <a:rPr lang="en-GB" sz="800" i="1" dirty="0">
                <a:solidFill>
                  <a:srgbClr val="012545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X-band </a:t>
            </a:r>
            <a:r>
              <a:rPr lang="en-GB" sz="800" i="1" dirty="0">
                <a:solidFill>
                  <a:srgbClr val="012545"/>
                </a:solidFill>
                <a:effectLst/>
                <a:latin typeface="Symbol" pitchFamily="2" charset="2"/>
                <a:ea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GB" sz="800" i="1" dirty="0">
                <a:solidFill>
                  <a:srgbClr val="012545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-mode Distributed Coupling RF structures </a:t>
            </a:r>
            <a:endParaRPr lang="fr-FR" sz="800" i="1" dirty="0">
              <a:solidFill>
                <a:srgbClr val="012545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Text Box 7">
            <a:extLst>
              <a:ext uri="{FF2B5EF4-FFF2-40B4-BE49-F238E27FC236}">
                <a16:creationId xmlns:a16="http://schemas.microsoft.com/office/drawing/2014/main" id="{459643E5-61E4-2D48-A8D6-AE5095D2F7E0}"/>
              </a:ext>
            </a:extLst>
          </p:cNvPr>
          <p:cNvSpPr txBox="1"/>
          <p:nvPr/>
        </p:nvSpPr>
        <p:spPr>
          <a:xfrm>
            <a:off x="3186596" y="6187909"/>
            <a:ext cx="1912893" cy="30425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1000"/>
              </a:spcAft>
            </a:pPr>
            <a:r>
              <a:rPr lang="en-GB" sz="800" i="1" dirty="0">
                <a:solidFill>
                  <a:srgbClr val="012545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Built and tested structures to 230 MeV.</a:t>
            </a:r>
            <a:endParaRPr lang="fr-FR" sz="800" i="1" dirty="0">
              <a:solidFill>
                <a:srgbClr val="012545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13822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F38AD4A4-03A8-9D4B-A362-21AC9204894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2064363" y="1456590"/>
            <a:ext cx="2391593" cy="1746434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D6E057-D095-164D-B0F0-797D7ACF38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16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D7D7BD8-12DA-5947-A95A-86E77B2B0F42}"/>
              </a:ext>
            </a:extLst>
          </p:cNvPr>
          <p:cNvSpPr/>
          <p:nvPr/>
        </p:nvSpPr>
        <p:spPr>
          <a:xfrm>
            <a:off x="304800" y="1039931"/>
            <a:ext cx="224131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b="1" dirty="0">
                <a:solidFill>
                  <a:srgbClr val="1E386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S-BAND LINACS </a:t>
            </a:r>
            <a:endParaRPr lang="fr-FR" sz="2000" b="1" dirty="0">
              <a:solidFill>
                <a:srgbClr val="1E386B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6A73BF0-961D-844A-AA82-DDB49684503A}"/>
              </a:ext>
            </a:extLst>
          </p:cNvPr>
          <p:cNvSpPr/>
          <p:nvPr/>
        </p:nvSpPr>
        <p:spPr>
          <a:xfrm>
            <a:off x="358555" y="3633242"/>
            <a:ext cx="20697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1E386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C-BAND LINACS </a:t>
            </a:r>
            <a:endParaRPr lang="fr-FR" b="1" dirty="0">
              <a:solidFill>
                <a:srgbClr val="1E386B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498656A-B841-BB4C-A2DC-F944D214E868}"/>
              </a:ext>
            </a:extLst>
          </p:cNvPr>
          <p:cNvSpPr/>
          <p:nvPr/>
        </p:nvSpPr>
        <p:spPr>
          <a:xfrm>
            <a:off x="3886200" y="3478738"/>
            <a:ext cx="20697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1E386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X-BAND LINACS </a:t>
            </a:r>
            <a:endParaRPr lang="fr-FR" b="1" dirty="0">
              <a:solidFill>
                <a:srgbClr val="1E386B"/>
              </a:solidFill>
            </a:endParaRPr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1A54AC58-4860-044E-96BA-276F3D0CD9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321359"/>
            <a:ext cx="8686800" cy="3664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lnSpc>
                <a:spcPct val="107000"/>
              </a:lnSpc>
              <a:spcBef>
                <a:spcPts val="1800"/>
              </a:spcBef>
              <a:spcAft>
                <a:spcPts val="800"/>
              </a:spcAft>
            </a:pPr>
            <a:r>
              <a:rPr lang="en-GB" sz="2400" kern="0" dirty="0">
                <a:solidFill>
                  <a:srgbClr val="0058A4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Possible designs for a compact e- </a:t>
            </a:r>
            <a:r>
              <a:rPr lang="en-GB" sz="2400" kern="0" dirty="0" err="1">
                <a:solidFill>
                  <a:srgbClr val="0058A4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linacs</a:t>
            </a:r>
            <a:r>
              <a:rPr lang="en-GB" sz="2400" kern="0" dirty="0">
                <a:solidFill>
                  <a:srgbClr val="0058A4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for VHEE applications</a:t>
            </a:r>
            <a:endParaRPr lang="fr-FR" sz="2400" kern="0" dirty="0">
              <a:solidFill>
                <a:srgbClr val="0058A4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3493224-0CB8-4542-A101-822E7725FAE5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4861346" y="1411224"/>
            <a:ext cx="4274433" cy="1526433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ECE02737-BE91-DE41-B897-5BD5E6BFB5C0}"/>
              </a:ext>
            </a:extLst>
          </p:cNvPr>
          <p:cNvSpPr/>
          <p:nvPr/>
        </p:nvSpPr>
        <p:spPr>
          <a:xfrm>
            <a:off x="321278" y="1498305"/>
            <a:ext cx="23259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S-band HG TW </a:t>
            </a:r>
            <a:r>
              <a:rPr lang="en-GB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linac</a:t>
            </a:r>
            <a:r>
              <a:rPr lang="fr-FR" dirty="0"/>
              <a:t> 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55411FF1-267B-FF40-8CFB-848AD8F99B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8555" y="1855471"/>
            <a:ext cx="1668531" cy="1544630"/>
          </a:xfrm>
          <a:prstGeom prst="rect">
            <a:avLst/>
          </a:prstGeom>
        </p:spPr>
      </p:pic>
      <p:sp>
        <p:nvSpPr>
          <p:cNvPr id="16" name="Text Box 17">
            <a:extLst>
              <a:ext uri="{FF2B5EF4-FFF2-40B4-BE49-F238E27FC236}">
                <a16:creationId xmlns:a16="http://schemas.microsoft.com/office/drawing/2014/main" id="{4D12414F-329F-144C-ADF0-4DA7C5731A45}"/>
              </a:ext>
            </a:extLst>
          </p:cNvPr>
          <p:cNvSpPr txBox="1"/>
          <p:nvPr/>
        </p:nvSpPr>
        <p:spPr>
          <a:xfrm>
            <a:off x="3089569" y="1145628"/>
            <a:ext cx="2515581" cy="371261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GB" sz="1400" b="1" dirty="0">
                <a:solidFill>
                  <a:srgbClr val="1E386B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PRAE Accelerator Layout</a:t>
            </a:r>
            <a:endParaRPr lang="fr-FR" sz="1400" b="1" dirty="0">
              <a:solidFill>
                <a:srgbClr val="1E386B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E33C7FE-EDE1-734B-9A1F-0EADF9060068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4577919"/>
            <a:ext cx="2709508" cy="1577855"/>
          </a:xfrm>
          <a:prstGeom prst="rect">
            <a:avLst/>
          </a:prstGeom>
        </p:spPr>
      </p:pic>
      <p:sp>
        <p:nvSpPr>
          <p:cNvPr id="18" name="Text Box 30">
            <a:extLst>
              <a:ext uri="{FF2B5EF4-FFF2-40B4-BE49-F238E27FC236}">
                <a16:creationId xmlns:a16="http://schemas.microsoft.com/office/drawing/2014/main" id="{03B8F849-A1BF-2148-BD20-38B69F704020}"/>
              </a:ext>
            </a:extLst>
          </p:cNvPr>
          <p:cNvSpPr txBox="1"/>
          <p:nvPr/>
        </p:nvSpPr>
        <p:spPr>
          <a:xfrm>
            <a:off x="304800" y="4037777"/>
            <a:ext cx="3140075" cy="28575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C-band </a:t>
            </a:r>
            <a:r>
              <a:rPr lang="en-GB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linacs</a:t>
            </a:r>
            <a:r>
              <a:rPr lang="en-GB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HG SW wave </a:t>
            </a:r>
            <a:endParaRPr lang="fr-FR" b="1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9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fr-FR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429C460A-0FD6-DE41-AF99-AF3A17CBDBF4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5280" y="4180652"/>
            <a:ext cx="1736852" cy="1927120"/>
          </a:xfrm>
          <a:prstGeom prst="rect">
            <a:avLst/>
          </a:prstGeom>
        </p:spPr>
      </p:pic>
      <p:sp>
        <p:nvSpPr>
          <p:cNvPr id="21" name="Text Box 38">
            <a:extLst>
              <a:ext uri="{FF2B5EF4-FFF2-40B4-BE49-F238E27FC236}">
                <a16:creationId xmlns:a16="http://schemas.microsoft.com/office/drawing/2014/main" id="{81B36527-618F-FC44-B4E1-3985BD91F381}"/>
              </a:ext>
            </a:extLst>
          </p:cNvPr>
          <p:cNvSpPr txBox="1"/>
          <p:nvPr/>
        </p:nvSpPr>
        <p:spPr>
          <a:xfrm>
            <a:off x="3375580" y="3889382"/>
            <a:ext cx="2720420" cy="40083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X-band  HG CLIC </a:t>
            </a:r>
            <a:r>
              <a:rPr lang="en-GB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unit</a:t>
            </a:r>
            <a:endParaRPr lang="fr-FR" b="1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9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fr-FR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781B92FE-B98D-4A4E-82A5-CD4455CB020F}"/>
              </a:ext>
            </a:extLst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2987" y="4473973"/>
            <a:ext cx="959099" cy="393891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EEB8CE71-8711-C44C-808E-007AD623C82A}"/>
              </a:ext>
            </a:extLst>
          </p:cNvPr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74" y="3601340"/>
            <a:ext cx="2521926" cy="1542872"/>
          </a:xfrm>
          <a:prstGeom prst="rect">
            <a:avLst/>
          </a:prstGeom>
        </p:spPr>
      </p:pic>
      <p:sp>
        <p:nvSpPr>
          <p:cNvPr id="24" name="Text Box 45">
            <a:extLst>
              <a:ext uri="{FF2B5EF4-FFF2-40B4-BE49-F238E27FC236}">
                <a16:creationId xmlns:a16="http://schemas.microsoft.com/office/drawing/2014/main" id="{7713A9CA-CC6F-F94B-AA65-26EE426A4D4B}"/>
              </a:ext>
            </a:extLst>
          </p:cNvPr>
          <p:cNvSpPr txBox="1"/>
          <p:nvPr/>
        </p:nvSpPr>
        <p:spPr>
          <a:xfrm>
            <a:off x="5937814" y="3384322"/>
            <a:ext cx="3197966" cy="24892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9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Preliminary design of FLASH facility for CHUV </a:t>
            </a:r>
            <a:r>
              <a:rPr lang="en-GB" sz="9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Laussane</a:t>
            </a:r>
            <a:endParaRPr lang="fr-FR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9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fr-FR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0125BAFC-AB04-6741-83C1-BFDDEF6A789F}"/>
              </a:ext>
            </a:extLst>
          </p:cNvPr>
          <p:cNvPicPr/>
          <p:nvPr/>
        </p:nvPicPr>
        <p:blipFill>
          <a:blip r:embed="rId9"/>
          <a:stretch>
            <a:fillRect/>
          </a:stretch>
        </p:blipFill>
        <p:spPr>
          <a:xfrm>
            <a:off x="5624277" y="5378783"/>
            <a:ext cx="3155801" cy="1140211"/>
          </a:xfrm>
          <a:prstGeom prst="rect">
            <a:avLst/>
          </a:prstGeom>
        </p:spPr>
      </p:pic>
      <p:sp>
        <p:nvSpPr>
          <p:cNvPr id="26" name="Text Box 50">
            <a:extLst>
              <a:ext uri="{FF2B5EF4-FFF2-40B4-BE49-F238E27FC236}">
                <a16:creationId xmlns:a16="http://schemas.microsoft.com/office/drawing/2014/main" id="{9F3960EC-CD60-7646-B75A-BBCAD7087FF0}"/>
              </a:ext>
            </a:extLst>
          </p:cNvPr>
          <p:cNvSpPr txBox="1"/>
          <p:nvPr/>
        </p:nvSpPr>
        <p:spPr>
          <a:xfrm>
            <a:off x="5702086" y="5149843"/>
            <a:ext cx="3509645" cy="24892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9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PHASER facility sketch for 80-150 MeV high-energy electrons</a:t>
            </a:r>
            <a:endParaRPr lang="fr-FR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9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fr-FR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45570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457200" y="274638"/>
            <a:ext cx="8229600" cy="561974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rgbClr val="0157A4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GB" dirty="0"/>
              <a:t>Future  in I.FAST WP12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646B2A4-5395-9B49-A461-1D8924382D97}"/>
              </a:ext>
            </a:extLst>
          </p:cNvPr>
          <p:cNvSpPr/>
          <p:nvPr/>
        </p:nvSpPr>
        <p:spPr>
          <a:xfrm>
            <a:off x="620837" y="1345992"/>
            <a:ext cx="7839595" cy="20313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US" b="1" i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Strategy for Implementing new Societal Applications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3rd May Wednesday   15:00 - 15:15 (CERN)</a:t>
            </a:r>
          </a:p>
          <a:p>
            <a:r>
              <a:rPr lang="en-US" dirty="0">
                <a:solidFill>
                  <a:srgbClr val="F8B13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Andrea </a:t>
            </a:r>
            <a:r>
              <a:rPr lang="en-US" dirty="0" err="1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Sagatova</a:t>
            </a:r>
            <a:r>
              <a:rPr lang="en-US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Slovak Technical Univ.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Sub-task 12.2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dirty="0"/>
              <a:t>Novel forms of radiotherapy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Angeles </a:t>
            </a:r>
            <a:r>
              <a:rPr lang="en-US" dirty="0" err="1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Faus-Golfe</a:t>
            </a:r>
            <a:r>
              <a:rPr lang="en-US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CNRS</a:t>
            </a:r>
          </a:p>
          <a:p>
            <a:endParaRPr lang="en-US" dirty="0">
              <a:solidFill>
                <a:srgbClr val="FFC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64607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187624" y="6524625"/>
            <a:ext cx="5832648" cy="196850"/>
          </a:xfrm>
        </p:spPr>
        <p:txBody>
          <a:bodyPr/>
          <a:lstStyle/>
          <a:p>
            <a:r>
              <a:rPr lang="en-US" dirty="0"/>
              <a:t>CIEMAT contribution to WP3  -   2nd ARIES annual Meeting             09/04/2019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18</a:t>
            </a:fld>
            <a:endParaRPr lang="en-GB"/>
          </a:p>
        </p:txBody>
      </p:sp>
      <p:sp>
        <p:nvSpPr>
          <p:cNvPr id="25" name="20 CuadroTexto"/>
          <p:cNvSpPr txBox="1">
            <a:spLocks noChangeArrowheads="1"/>
          </p:cNvSpPr>
          <p:nvPr/>
        </p:nvSpPr>
        <p:spPr bwMode="auto">
          <a:xfrm>
            <a:off x="572923" y="1571945"/>
            <a:ext cx="8418677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>
              <a:buClr>
                <a:srgbClr val="F8B13C"/>
              </a:buClr>
              <a:buSzPct val="126000"/>
              <a:buFont typeface="Arial" panose="020B0604020202020204" pitchFamily="34" charset="0"/>
              <a:buChar char="•"/>
            </a:pPr>
            <a:r>
              <a:rPr lang="en-US" dirty="0">
                <a:latin typeface="Arial" pitchFamily="34" charset="0"/>
                <a:cs typeface="Arial" pitchFamily="34" charset="0"/>
              </a:rPr>
              <a:t>Advance Molecular Imaging Technology (AMIT) Cyclotron</a:t>
            </a:r>
          </a:p>
          <a:p>
            <a:pPr marL="342900" indent="-342900">
              <a:buClr>
                <a:srgbClr val="F8B13C"/>
              </a:buClr>
              <a:buSzPct val="126000"/>
              <a:buFont typeface="Arial" panose="020B0604020202020204" pitchFamily="34" charset="0"/>
              <a:buChar char="•"/>
            </a:pPr>
            <a:r>
              <a:rPr lang="en-US" dirty="0">
                <a:latin typeface="Arial" pitchFamily="34" charset="0"/>
                <a:cs typeface="Arial" pitchFamily="34" charset="0"/>
              </a:rPr>
              <a:t>Development of a 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compact mini-cyclotron for</a:t>
            </a:r>
            <a:r>
              <a:rPr lang="en-US" b="1" baseline="30000" dirty="0">
                <a:latin typeface="Arial" pitchFamily="34" charset="0"/>
                <a:cs typeface="Arial" pitchFamily="34" charset="0"/>
              </a:rPr>
              <a:t> 11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C and </a:t>
            </a:r>
            <a:r>
              <a:rPr lang="en-US" b="1" baseline="30000" dirty="0">
                <a:latin typeface="Arial" pitchFamily="34" charset="0"/>
                <a:cs typeface="Arial" pitchFamily="34" charset="0"/>
              </a:rPr>
              <a:t>18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F single doses production</a:t>
            </a:r>
          </a:p>
          <a:p>
            <a:pPr marL="285750" indent="-285750">
              <a:buClr>
                <a:srgbClr val="F8B13C"/>
              </a:buClr>
              <a:buSzPct val="124000"/>
              <a:buFont typeface="Arial" panose="020B0604020202020204" pitchFamily="34" charset="0"/>
              <a:buChar char="•"/>
            </a:pPr>
            <a:r>
              <a:rPr lang="en-US" dirty="0">
                <a:latin typeface="Arial" pitchFamily="34" charset="0"/>
                <a:cs typeface="Arial" pitchFamily="34" charset="0"/>
              </a:rPr>
              <a:t> Cyclotron to be installed in (or near) the hospitals</a:t>
            </a:r>
          </a:p>
          <a:p>
            <a:pPr marL="742950" lvl="1" indent="-285750">
              <a:buClr>
                <a:srgbClr val="F8B13C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Arial" pitchFamily="34" charset="0"/>
                <a:cs typeface="Arial" pitchFamily="34" charset="0"/>
              </a:rPr>
              <a:t>Compactness  requirement </a:t>
            </a:r>
            <a:r>
              <a:rPr lang="en-US" dirty="0">
                <a:latin typeface="Arial" pitchFamily="34" charset="0"/>
                <a:cs typeface="Arial" pitchFamily="34" charset="0"/>
                <a:sym typeface="Wingdings" pitchFamily="2" charset="2"/>
              </a:rPr>
              <a:t> </a:t>
            </a:r>
            <a:r>
              <a:rPr lang="en-US" dirty="0">
                <a:latin typeface="Arial" pitchFamily="34" charset="0"/>
                <a:cs typeface="Arial" pitchFamily="34" charset="0"/>
              </a:rPr>
              <a:t> high magnetic field</a:t>
            </a:r>
          </a:p>
          <a:p>
            <a:pPr marL="742950" lvl="1" indent="-285750">
              <a:buClr>
                <a:srgbClr val="F8B13C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Arial" pitchFamily="34" charset="0"/>
                <a:cs typeface="Arial" pitchFamily="34" charset="0"/>
              </a:rPr>
              <a:t> Low maintenance and power consumption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6085" y="3687037"/>
            <a:ext cx="3508619" cy="23503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20 CuadroTexto"/>
          <p:cNvSpPr txBox="1">
            <a:spLocks noChangeArrowheads="1"/>
          </p:cNvSpPr>
          <p:nvPr/>
        </p:nvSpPr>
        <p:spPr bwMode="auto">
          <a:xfrm>
            <a:off x="398301" y="3704065"/>
            <a:ext cx="5111835" cy="2056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6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Optimization of AMIT cyclotron:</a:t>
            </a:r>
            <a:r>
              <a:rPr lang="en-US" sz="1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marL="285750" indent="-285750">
              <a:buClr>
                <a:srgbClr val="F8B13C"/>
              </a:buClr>
              <a:buSzPct val="122000"/>
              <a:buFont typeface="Arial" panose="020B0604020202020204" pitchFamily="34" charset="0"/>
              <a:buChar char="•"/>
            </a:pPr>
            <a:r>
              <a:rPr lang="en-US" dirty="0">
                <a:latin typeface="Arial" pitchFamily="34" charset="0"/>
                <a:cs typeface="Arial" pitchFamily="34" charset="0"/>
              </a:rPr>
              <a:t>Ion Source Validation and characterization</a:t>
            </a:r>
          </a:p>
          <a:p>
            <a:pPr marL="285750" indent="-285750">
              <a:buClr>
                <a:srgbClr val="F8B13C"/>
              </a:buClr>
              <a:buSzPct val="122000"/>
              <a:buFont typeface="Arial" panose="020B0604020202020204" pitchFamily="34" charset="0"/>
              <a:buChar char="•"/>
            </a:pPr>
            <a:r>
              <a:rPr lang="en-US" dirty="0">
                <a:latin typeface="Arial" pitchFamily="34" charset="0"/>
                <a:cs typeface="Arial" pitchFamily="34" charset="0"/>
              </a:rPr>
              <a:t>Beam Dynamics</a:t>
            </a:r>
          </a:p>
          <a:p>
            <a:pPr marL="285750" indent="-285750">
              <a:buClr>
                <a:srgbClr val="F8B13C"/>
              </a:buClr>
              <a:buSzPct val="122000"/>
              <a:buFont typeface="Arial" panose="020B0604020202020204" pitchFamily="34" charset="0"/>
              <a:buChar char="•"/>
            </a:pPr>
            <a:r>
              <a:rPr lang="en-US" dirty="0">
                <a:latin typeface="Arial" pitchFamily="34" charset="0"/>
                <a:cs typeface="Arial" pitchFamily="34" charset="0"/>
              </a:rPr>
              <a:t>Optimization of the autonomous Cooling Supply system</a:t>
            </a:r>
          </a:p>
          <a:p>
            <a:pPr>
              <a:lnSpc>
                <a:spcPct val="200000"/>
              </a:lnSpc>
              <a:buFont typeface="Wingdings" pitchFamily="2" charset="2"/>
              <a:buChar char="Ø"/>
            </a:pP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E360172-BD0C-D948-A1AC-3894278FB0D2}"/>
              </a:ext>
            </a:extLst>
          </p:cNvPr>
          <p:cNvSpPr txBox="1">
            <a:spLocks/>
          </p:cNvSpPr>
          <p:nvPr/>
        </p:nvSpPr>
        <p:spPr>
          <a:xfrm>
            <a:off x="529836" y="203932"/>
            <a:ext cx="8229600" cy="5619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rgbClr val="0157A4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GB" dirty="0"/>
              <a:t>Main Achievements T3.5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62EC803-10C7-024E-BD1F-D0E48D0B4394}"/>
              </a:ext>
            </a:extLst>
          </p:cNvPr>
          <p:cNvSpPr/>
          <p:nvPr/>
        </p:nvSpPr>
        <p:spPr>
          <a:xfrm>
            <a:off x="2051720" y="1012712"/>
            <a:ext cx="4801893" cy="369332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r>
              <a:rPr lang="en-GB" b="1" kern="0" dirty="0">
                <a:solidFill>
                  <a:srgbClr val="FFC000"/>
                </a:solidFill>
                <a:latin typeface="Arial"/>
                <a:cs typeface="Arial"/>
              </a:rPr>
              <a:t>Radioisotope production: AMIT cyclotron</a:t>
            </a:r>
            <a:endParaRPr lang="fr-FR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0462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717" y="909770"/>
            <a:ext cx="2592289" cy="1944216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99398" y="284299"/>
            <a:ext cx="8759178" cy="575441"/>
          </a:xfrm>
        </p:spPr>
        <p:txBody>
          <a:bodyPr>
            <a:normAutofit/>
          </a:bodyPr>
          <a:lstStyle/>
          <a:p>
            <a:r>
              <a:rPr lang="en-GB" sz="2000" dirty="0"/>
              <a:t>Ion source characterization in a devoted Ion Source Test Bench</a:t>
            </a:r>
          </a:p>
        </p:txBody>
      </p:sp>
      <p:graphicFrame>
        <p:nvGraphicFramePr>
          <p:cNvPr id="4" name="Objeto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13518515"/>
              </p:ext>
            </p:extLst>
          </p:nvPr>
        </p:nvGraphicFramePr>
        <p:xfrm>
          <a:off x="6566288" y="2565702"/>
          <a:ext cx="2592288" cy="18349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9" name="Acrobat Document" r:id="rId4" imgW="8019999" imgH="5676617" progId="AcroExch.Document.DC">
                  <p:embed/>
                </p:oleObj>
              </mc:Choice>
              <mc:Fallback>
                <p:oleObj name="Acrobat Document" r:id="rId4" imgW="8019999" imgH="5676617" progId="AcroExch.Document.DC">
                  <p:embed/>
                  <p:pic>
                    <p:nvPicPr>
                      <p:cNvPr id="4" name="Objeto 3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566288" y="2565702"/>
                        <a:ext cx="2592288" cy="18349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to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23539083"/>
              </p:ext>
            </p:extLst>
          </p:nvPr>
        </p:nvGraphicFramePr>
        <p:xfrm>
          <a:off x="4002753" y="1978321"/>
          <a:ext cx="2496964" cy="1718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0" name="Acrobat Document" r:id="rId6" imgW="8019999" imgH="5676617" progId="AcroExch.Document.DC">
                  <p:embed/>
                </p:oleObj>
              </mc:Choice>
              <mc:Fallback>
                <p:oleObj name="Acrobat Document" r:id="rId6" imgW="8019999" imgH="5676617" progId="AcroExch.Document.DC">
                  <p:embed/>
                  <p:pic>
                    <p:nvPicPr>
                      <p:cNvPr id="5" name="Objeto 4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002753" y="1978321"/>
                        <a:ext cx="2496964" cy="17180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41223" y="983362"/>
            <a:ext cx="5493199" cy="2369384"/>
          </a:xfrm>
        </p:spPr>
        <p:txBody>
          <a:bodyPr>
            <a:noAutofit/>
          </a:bodyPr>
          <a:lstStyle/>
          <a:p>
            <a:pPr algn="just">
              <a:buFont typeface="Arial" panose="020B0604020202020204" pitchFamily="34" charset="0"/>
              <a:buChar char="•"/>
            </a:pPr>
            <a:r>
              <a:rPr lang="en-US" sz="1400" dirty="0"/>
              <a:t>Devoted Ion Source Test Bench at CIEMAT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sz="1400" dirty="0"/>
              <a:t>The measurements of the discharge characteristics and extracted ion current have provided relevant information for the final operation of the cyclotron:</a:t>
            </a: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es-ES" sz="1200" dirty="0" err="1"/>
              <a:t>Discharge</a:t>
            </a:r>
            <a:r>
              <a:rPr lang="es-ES" sz="1200" dirty="0"/>
              <a:t> </a:t>
            </a:r>
            <a:r>
              <a:rPr lang="es-ES" sz="1200" dirty="0" err="1"/>
              <a:t>characteristics</a:t>
            </a:r>
            <a:r>
              <a:rPr lang="es-ES" sz="1200" dirty="0"/>
              <a:t> curves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s-ES" sz="1200" dirty="0" err="1"/>
              <a:t>Beam</a:t>
            </a:r>
            <a:r>
              <a:rPr lang="es-ES" sz="1200" dirty="0"/>
              <a:t> </a:t>
            </a:r>
            <a:r>
              <a:rPr lang="es-ES" sz="1200" dirty="0" err="1"/>
              <a:t>extraction</a:t>
            </a:r>
            <a:r>
              <a:rPr lang="es-ES" sz="1200" dirty="0"/>
              <a:t> </a:t>
            </a:r>
            <a:r>
              <a:rPr lang="es-ES" sz="1200" dirty="0" err="1"/>
              <a:t>regimes</a:t>
            </a:r>
            <a:endParaRPr lang="es-E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s-ES" sz="1200" dirty="0" err="1"/>
              <a:t>Influence</a:t>
            </a:r>
            <a:r>
              <a:rPr lang="es-ES" sz="1200" dirty="0"/>
              <a:t> of </a:t>
            </a:r>
            <a:r>
              <a:rPr lang="es-ES" sz="1200" dirty="0" err="1"/>
              <a:t>different</a:t>
            </a:r>
            <a:r>
              <a:rPr lang="es-ES" sz="1200" dirty="0"/>
              <a:t> plasma </a:t>
            </a:r>
            <a:r>
              <a:rPr lang="es-ES" sz="1200" dirty="0" err="1"/>
              <a:t>conditions</a:t>
            </a:r>
            <a:r>
              <a:rPr lang="es-ES" sz="1200" dirty="0"/>
              <a:t> </a:t>
            </a:r>
            <a:r>
              <a:rPr lang="es-ES" sz="1200" dirty="0">
                <a:sym typeface="Wingdings" panose="05000000000000000000" pitchFamily="2" charset="2"/>
              </a:rPr>
              <a:t></a:t>
            </a:r>
            <a:r>
              <a:rPr lang="es-ES" sz="1200" dirty="0"/>
              <a:t>  </a:t>
            </a:r>
          </a:p>
          <a:p>
            <a:pPr marL="457200" lvl="1" indent="0">
              <a:buNone/>
            </a:pPr>
            <a:r>
              <a:rPr lang="es-ES" sz="1200" dirty="0"/>
              <a:t>        </a:t>
            </a:r>
            <a:r>
              <a:rPr lang="es-ES" sz="1200" dirty="0" err="1"/>
              <a:t>Optimizing</a:t>
            </a:r>
            <a:r>
              <a:rPr lang="es-ES" sz="1200" dirty="0"/>
              <a:t> IS input </a:t>
            </a:r>
            <a:r>
              <a:rPr lang="es-ES" sz="1200" dirty="0" err="1"/>
              <a:t>parameters</a:t>
            </a:r>
            <a:endParaRPr lang="es-E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s-ES" sz="1200" dirty="0" err="1"/>
              <a:t>Cathode</a:t>
            </a:r>
            <a:r>
              <a:rPr lang="es-ES" sz="1200" dirty="0"/>
              <a:t> </a:t>
            </a:r>
            <a:r>
              <a:rPr lang="es-ES" sz="1200" dirty="0" err="1"/>
              <a:t>lifetime</a:t>
            </a:r>
            <a:endParaRPr lang="es-ES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s-ES" sz="1200" dirty="0"/>
              <a:t>Plasma expansión gap </a:t>
            </a:r>
            <a:r>
              <a:rPr lang="es-ES" sz="1200" dirty="0" err="1"/>
              <a:t>studies</a:t>
            </a:r>
            <a:endParaRPr lang="es-ES" sz="1200" dirty="0"/>
          </a:p>
          <a:p>
            <a:endParaRPr lang="es-ES" sz="1400" dirty="0"/>
          </a:p>
        </p:txBody>
      </p:sp>
      <p:sp>
        <p:nvSpPr>
          <p:cNvPr id="7" name="Título 1">
            <a:extLst>
              <a:ext uri="{FF2B5EF4-FFF2-40B4-BE49-F238E27FC236}">
                <a16:creationId xmlns:a16="http://schemas.microsoft.com/office/drawing/2014/main" id="{F06FBA84-996E-2942-87F2-B418A7448EFE}"/>
              </a:ext>
            </a:extLst>
          </p:cNvPr>
          <p:cNvSpPr txBox="1">
            <a:spLocks/>
          </p:cNvSpPr>
          <p:nvPr/>
        </p:nvSpPr>
        <p:spPr>
          <a:xfrm>
            <a:off x="454721" y="3319777"/>
            <a:ext cx="4343400" cy="826035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rgbClr val="0157A4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GB" sz="2000" dirty="0"/>
              <a:t>AMIT Beam dynamics</a:t>
            </a:r>
          </a:p>
        </p:txBody>
      </p:sp>
      <p:sp>
        <p:nvSpPr>
          <p:cNvPr id="9" name="Marcador de contenido 2">
            <a:extLst>
              <a:ext uri="{FF2B5EF4-FFF2-40B4-BE49-F238E27FC236}">
                <a16:creationId xmlns:a16="http://schemas.microsoft.com/office/drawing/2014/main" id="{A278F0B4-227D-0645-9B4E-546CD5FC70C3}"/>
              </a:ext>
            </a:extLst>
          </p:cNvPr>
          <p:cNvSpPr txBox="1">
            <a:spLocks/>
          </p:cNvSpPr>
          <p:nvPr/>
        </p:nvSpPr>
        <p:spPr>
          <a:xfrm>
            <a:off x="342179" y="4145812"/>
            <a:ext cx="4786745" cy="271218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GB" sz="1400" dirty="0"/>
              <a:t>Fine tune analysis of the different cyclotron configuration parameters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400" dirty="0"/>
              <a:t>Determination of the adequate </a:t>
            </a:r>
            <a:r>
              <a:rPr lang="en-GB" sz="1400" b="1" dirty="0"/>
              <a:t>beam extraction positions </a:t>
            </a:r>
            <a:r>
              <a:rPr lang="en-GB" sz="1400" dirty="0"/>
              <a:t>for a suitable beam transportation to the target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400" dirty="0"/>
              <a:t>Assessment of the </a:t>
            </a:r>
            <a:r>
              <a:rPr lang="en-GB" sz="1400" b="1" dirty="0"/>
              <a:t>beam residual stripping interactions </a:t>
            </a:r>
            <a:r>
              <a:rPr lang="en-GB" sz="1400" dirty="0"/>
              <a:t>in AMIT cyclotron, optimizing the beam injection conditions to control the pressure level and minimize the stripping losses</a:t>
            </a:r>
            <a:r>
              <a:rPr lang="en-GB" sz="1600" dirty="0"/>
              <a:t>.</a:t>
            </a:r>
          </a:p>
        </p:txBody>
      </p:sp>
      <p:graphicFrame>
        <p:nvGraphicFramePr>
          <p:cNvPr id="10" name="Objeto 3">
            <a:extLst>
              <a:ext uri="{FF2B5EF4-FFF2-40B4-BE49-F238E27FC236}">
                <a16:creationId xmlns:a16="http://schemas.microsoft.com/office/drawing/2014/main" id="{11EC23FD-7773-DE4B-92CC-20B0438BD77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2097745"/>
              </p:ext>
            </p:extLst>
          </p:nvPr>
        </p:nvGraphicFramePr>
        <p:xfrm>
          <a:off x="5735316" y="4509918"/>
          <a:ext cx="2416545" cy="17524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1" name="Acrobat Document" r:id="rId8" imgW="9220200" imgH="6686239" progId="AcroExch.Document.DC">
                  <p:embed/>
                </p:oleObj>
              </mc:Choice>
              <mc:Fallback>
                <p:oleObj name="Acrobat Document" r:id="rId8" imgW="9220200" imgH="6686239" progId="AcroExch.Document.DC">
                  <p:embed/>
                  <p:pic>
                    <p:nvPicPr>
                      <p:cNvPr id="4" name="Objeto 3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5735316" y="4509918"/>
                        <a:ext cx="2416545" cy="175249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ángulo 8">
            <a:extLst>
              <a:ext uri="{FF2B5EF4-FFF2-40B4-BE49-F238E27FC236}">
                <a16:creationId xmlns:a16="http://schemas.microsoft.com/office/drawing/2014/main" id="{740CE14B-9A49-3A4A-9F84-9F05FE2F03BB}"/>
              </a:ext>
            </a:extLst>
          </p:cNvPr>
          <p:cNvSpPr/>
          <p:nvPr/>
        </p:nvSpPr>
        <p:spPr>
          <a:xfrm>
            <a:off x="2038555" y="6362839"/>
            <a:ext cx="6772163" cy="461665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>
              <a:spcBef>
                <a:spcPts val="1400"/>
              </a:spcBef>
              <a:spcAft>
                <a:spcPts val="1400"/>
              </a:spcAft>
            </a:pPr>
            <a:r>
              <a:rPr lang="en-US" sz="12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PhD: P. Calvo, </a:t>
            </a:r>
            <a:r>
              <a:rPr lang="en-US" sz="1200" i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Optimizing the radioisotope production of the novel AMIT superconducting weak focusing cyclotron</a:t>
            </a:r>
            <a:r>
              <a:rPr lang="en-US" sz="12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2020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s-E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https://iopscience.iop.org/article/10.1088/1748-0221/16/03/T03008</a:t>
            </a:r>
            <a:endParaRPr lang="es-ES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8DFAD62-8FA2-5C4D-9AB1-0BCDB6D142C0}"/>
              </a:ext>
            </a:extLst>
          </p:cNvPr>
          <p:cNvCxnSpPr/>
          <p:nvPr/>
        </p:nvCxnSpPr>
        <p:spPr>
          <a:xfrm>
            <a:off x="342179" y="3933056"/>
            <a:ext cx="6058969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86826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Tasks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484784"/>
            <a:ext cx="8226349" cy="40324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Task 3.1. Coordination and Communication 								</a:t>
            </a:r>
            <a:r>
              <a:rPr lang="en-GB" sz="2000" kern="0" noProof="0" dirty="0">
                <a:solidFill>
                  <a:srgbClr val="006600"/>
                </a:solidFill>
              </a:rPr>
              <a:t>(</a:t>
            </a: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</a:rPr>
              <a:t>Rob </a:t>
            </a:r>
            <a:r>
              <a:rPr kumimoji="0" lang="en-GB" sz="2000" b="0" i="0" u="none" strike="noStrike" kern="0" cap="none" spc="0" normalizeH="0" baseline="0" noProof="0" dirty="0" err="1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</a:rPr>
              <a:t>Edgecock</a:t>
            </a: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</a:rPr>
              <a:t> - HUD)</a:t>
            </a:r>
            <a:endParaRPr kumimoji="0" lang="en-GB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Task 3.2. Low energy electron beam applications: new technology development 											</a:t>
            </a: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</a:rPr>
              <a:t>(</a:t>
            </a:r>
            <a:r>
              <a:rPr lang="en-GB" sz="2000" kern="0" dirty="0">
                <a:solidFill>
                  <a:srgbClr val="006600"/>
                </a:solidFill>
              </a:rPr>
              <a:t>Andrzej </a:t>
            </a:r>
            <a:r>
              <a:rPr lang="en-GB" sz="2000" kern="0" dirty="0" err="1">
                <a:solidFill>
                  <a:srgbClr val="006600"/>
                </a:solidFill>
              </a:rPr>
              <a:t>Chmielewski</a:t>
            </a:r>
            <a:r>
              <a:rPr lang="en-GB" sz="2000" kern="0" dirty="0">
                <a:solidFill>
                  <a:srgbClr val="006600"/>
                </a:solidFill>
              </a:rPr>
              <a:t> - INCT</a:t>
            </a: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</a:rPr>
              <a:t>)</a:t>
            </a:r>
            <a:endParaRPr kumimoji="0" lang="en-GB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Task 3.3. Low energy electron beam applications: new applications 					</a:t>
            </a: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</a:rPr>
              <a:t>(</a:t>
            </a:r>
            <a:r>
              <a:rPr lang="en-GB" sz="2000" kern="0" dirty="0">
                <a:solidFill>
                  <a:srgbClr val="006600"/>
                </a:solidFill>
              </a:rPr>
              <a:t>Frank-Holm </a:t>
            </a:r>
            <a:r>
              <a:rPr lang="en-GB" sz="2000" kern="0" dirty="0" err="1">
                <a:solidFill>
                  <a:srgbClr val="006600"/>
                </a:solidFill>
              </a:rPr>
              <a:t>Roegner</a:t>
            </a:r>
            <a:r>
              <a:rPr lang="en-GB" sz="2000" kern="0" dirty="0">
                <a:solidFill>
                  <a:srgbClr val="006600"/>
                </a:solidFill>
              </a:rPr>
              <a:t> - FEP</a:t>
            </a: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</a:rPr>
              <a:t>)</a:t>
            </a:r>
            <a:endParaRPr kumimoji="0" lang="en-GB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Task 3.4. Medium energy electron beams 								</a:t>
            </a: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</a:rPr>
              <a:t>(Angeles</a:t>
            </a:r>
            <a:r>
              <a:rPr kumimoji="0" lang="en-GB" sz="2000" b="0" i="0" u="none" strike="noStrike" kern="0" cap="none" spc="0" normalizeH="0" noProof="0" dirty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</a:rPr>
              <a:t> </a:t>
            </a:r>
            <a:r>
              <a:rPr kumimoji="0" lang="en-GB" sz="2000" b="0" i="0" u="none" strike="noStrike" kern="0" cap="none" spc="0" normalizeH="0" noProof="0" dirty="0" err="1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</a:rPr>
              <a:t>Faus-Golfe</a:t>
            </a:r>
            <a:r>
              <a:rPr kumimoji="0" lang="en-GB" sz="2000" b="0" i="0" u="none" strike="noStrike" kern="0" cap="none" spc="0" normalizeH="0" noProof="0" dirty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</a:rPr>
              <a:t> - CNRS</a:t>
            </a: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</a:rPr>
              <a:t>)</a:t>
            </a:r>
            <a:endParaRPr kumimoji="0" lang="en-GB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Task 3.5. Radioisotope production 									</a:t>
            </a: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</a:rPr>
              <a:t>(</a:t>
            </a:r>
            <a:r>
              <a:rPr kumimoji="0" lang="en-GB" sz="2000" b="0" i="0" u="none" strike="noStrike" kern="0" cap="none" spc="0" normalizeH="0" baseline="0" noProof="0" dirty="0" err="1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</a:rPr>
              <a:t>Conchi</a:t>
            </a: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</a:rPr>
              <a:t> Oliver - CIEMAT)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89395753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67671" y="213207"/>
            <a:ext cx="8229600" cy="561974"/>
          </a:xfrm>
        </p:spPr>
        <p:txBody>
          <a:bodyPr/>
          <a:lstStyle/>
          <a:p>
            <a:r>
              <a:rPr lang="es-ES_tradnl" sz="2400" dirty="0"/>
              <a:t>AMIT SC </a:t>
            </a:r>
            <a:r>
              <a:rPr lang="es-ES_tradnl" sz="2400" dirty="0" err="1"/>
              <a:t>magnet</a:t>
            </a:r>
            <a:endParaRPr lang="es-ES_tradnl" sz="2400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B4523E-0E60-2F49-A1DB-8E66CE3DE81B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7" name="Text Box 69"/>
          <p:cNvSpPr txBox="1">
            <a:spLocks noChangeArrowheads="1"/>
          </p:cNvSpPr>
          <p:nvPr/>
        </p:nvSpPr>
        <p:spPr bwMode="auto">
          <a:xfrm>
            <a:off x="359026" y="911297"/>
            <a:ext cx="4284982" cy="2492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600" b="1">
                <a:solidFill>
                  <a:srgbClr val="FF3300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 sz="1600" b="1">
                <a:solidFill>
                  <a:srgbClr val="FF3300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 sz="1600" b="1">
                <a:solidFill>
                  <a:srgbClr val="FF3300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 sz="1600" b="1">
                <a:solidFill>
                  <a:srgbClr val="FF3300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 sz="1600" b="1">
                <a:solidFill>
                  <a:srgbClr val="FF3300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3300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3300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3300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3300"/>
                </a:solidFill>
                <a:latin typeface="Tahoma" pitchFamily="34" charset="0"/>
                <a:cs typeface="Arial" charset="0"/>
              </a:defRPr>
            </a:lvl9pPr>
          </a:lstStyle>
          <a:p>
            <a:pPr marL="0" marR="0" lvl="0" indent="0" algn="just" defTabSz="4572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altLang="es-E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Main goals:</a:t>
            </a:r>
          </a:p>
          <a:p>
            <a:pPr algn="just" fontAlgn="base">
              <a:spcBef>
                <a:spcPct val="50000"/>
              </a:spcBef>
              <a:spcAft>
                <a:spcPct val="0"/>
              </a:spcAft>
              <a:buClr>
                <a:srgbClr val="F8B13C"/>
              </a:buClr>
              <a:buSzPct val="122000"/>
              <a:buFont typeface="Arial" panose="020B0604020202020204" pitchFamily="34" charset="0"/>
              <a:buChar char="•"/>
              <a:defRPr/>
            </a:pPr>
            <a:r>
              <a:rPr kumimoji="0" lang="en-US" alt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Very compact design of the whole magnet</a:t>
            </a:r>
          </a:p>
          <a:p>
            <a:pPr algn="just" fontAlgn="base">
              <a:spcBef>
                <a:spcPct val="50000"/>
              </a:spcBef>
              <a:spcAft>
                <a:spcPct val="0"/>
              </a:spcAft>
              <a:buClr>
                <a:srgbClr val="F8B13C"/>
              </a:buClr>
              <a:buSzPct val="122000"/>
              <a:buFont typeface="Arial" panose="020B0604020202020204" pitchFamily="34" charset="0"/>
              <a:buChar char="•"/>
              <a:defRPr/>
            </a:pPr>
            <a:r>
              <a:rPr kumimoji="0" lang="en-US" alt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Stable operation of a superconducting magnet.</a:t>
            </a:r>
          </a:p>
          <a:p>
            <a:pPr algn="just" fontAlgn="base">
              <a:spcBef>
                <a:spcPct val="50000"/>
              </a:spcBef>
              <a:spcAft>
                <a:spcPct val="0"/>
              </a:spcAft>
              <a:buClr>
                <a:srgbClr val="F8B13C"/>
              </a:buClr>
              <a:buSzPct val="122000"/>
              <a:buFont typeface="Arial" panose="020B0604020202020204" pitchFamily="34" charset="0"/>
              <a:buChar char="•"/>
              <a:defRPr/>
            </a:pPr>
            <a:r>
              <a:rPr kumimoji="0" lang="en-US" alt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Minimized thermal losses for superconducting operation. </a:t>
            </a:r>
            <a:r>
              <a:rPr kumimoji="0" lang="en-US" altLang="es-ES" sz="1400" i="0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Cryogenic supply out of high radioactive environment.</a:t>
            </a:r>
          </a:p>
          <a:p>
            <a:pPr algn="just" fontAlgn="base">
              <a:spcBef>
                <a:spcPct val="50000"/>
              </a:spcBef>
              <a:spcAft>
                <a:spcPct val="0"/>
              </a:spcAft>
              <a:buClr>
                <a:srgbClr val="F8B13C"/>
              </a:buClr>
              <a:buSzPct val="122000"/>
              <a:buFont typeface="Arial" panose="020B0604020202020204" pitchFamily="34" charset="0"/>
              <a:buChar char="•"/>
              <a:defRPr/>
            </a:pPr>
            <a:r>
              <a:rPr kumimoji="0" lang="en-US" altLang="es-ES" sz="1400" b="0" i="0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 Easy accessibility for </a:t>
            </a:r>
            <a:r>
              <a:rPr kumimoji="0" lang="en-US" alt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particle chamber, target and ion source. Removable poles for magnetic shimming  </a:t>
            </a:r>
          </a:p>
        </p:txBody>
      </p:sp>
      <p:sp>
        <p:nvSpPr>
          <p:cNvPr id="10" name="Text Box 69"/>
          <p:cNvSpPr txBox="1">
            <a:spLocks noChangeArrowheads="1"/>
          </p:cNvSpPr>
          <p:nvPr/>
        </p:nvSpPr>
        <p:spPr bwMode="auto">
          <a:xfrm>
            <a:off x="179512" y="4322793"/>
            <a:ext cx="7979260" cy="1708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600" b="1">
                <a:solidFill>
                  <a:srgbClr val="FF3300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 sz="1600" b="1">
                <a:solidFill>
                  <a:srgbClr val="FF3300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 sz="1600" b="1">
                <a:solidFill>
                  <a:srgbClr val="FF3300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 sz="1600" b="1">
                <a:solidFill>
                  <a:srgbClr val="FF3300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 sz="1600" b="1">
                <a:solidFill>
                  <a:srgbClr val="FF3300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3300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3300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3300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3300"/>
                </a:solidFill>
                <a:latin typeface="Tahoma" pitchFamily="34" charset="0"/>
                <a:cs typeface="Arial" charset="0"/>
              </a:defRPr>
            </a:lvl9pPr>
          </a:lstStyle>
          <a:p>
            <a:pPr marL="285750" lvl="2" indent="-285750" algn="just">
              <a:spcBef>
                <a:spcPct val="50000"/>
              </a:spcBef>
              <a:buClr>
                <a:srgbClr val="F8B13C"/>
              </a:buClr>
              <a:buSzPct val="123000"/>
              <a:buFont typeface="Arial" panose="020B0604020202020204" pitchFamily="34" charset="0"/>
              <a:buChar char="•"/>
              <a:defRPr/>
            </a:pPr>
            <a:r>
              <a:rPr lang="en-US" altLang="es-ES" sz="1400" b="0" dirty="0">
                <a:solidFill>
                  <a:schemeClr val="tx1"/>
                </a:solidFill>
              </a:rPr>
              <a:t>Added injection line for hybrid usage (closed and/or open circuit): Helium will be cooled down by </a:t>
            </a:r>
            <a:r>
              <a:rPr lang="en-US" altLang="es-ES" sz="1400" b="0" dirty="0" err="1">
                <a:solidFill>
                  <a:schemeClr val="tx1"/>
                </a:solidFill>
              </a:rPr>
              <a:t>cryocooler</a:t>
            </a:r>
            <a:r>
              <a:rPr lang="en-US" altLang="es-ES" sz="1400" b="0" dirty="0">
                <a:solidFill>
                  <a:schemeClr val="tx1"/>
                </a:solidFill>
              </a:rPr>
              <a:t> inside CSS, but additional liquid can be injected from external Dewar</a:t>
            </a:r>
          </a:p>
          <a:p>
            <a:pPr marL="285750" lvl="2" indent="-285750" algn="just">
              <a:spcBef>
                <a:spcPct val="50000"/>
              </a:spcBef>
              <a:buClr>
                <a:srgbClr val="F8B13C"/>
              </a:buClr>
              <a:buSzPct val="123000"/>
              <a:buFont typeface="Arial" panose="020B0604020202020204" pitchFamily="34" charset="0"/>
              <a:buChar char="•"/>
              <a:defRPr/>
            </a:pPr>
            <a:r>
              <a:rPr lang="en-US" altLang="es-ES" sz="1400" b="0" dirty="0">
                <a:solidFill>
                  <a:schemeClr val="tx1"/>
                </a:solidFill>
                <a:latin typeface="Arial"/>
              </a:rPr>
              <a:t>Pipes modified to match the cyclotron</a:t>
            </a:r>
          </a:p>
          <a:p>
            <a:pPr marL="285750" lvl="2" indent="-285750" algn="just">
              <a:spcBef>
                <a:spcPct val="50000"/>
              </a:spcBef>
              <a:buClr>
                <a:srgbClr val="F8B13C"/>
              </a:buClr>
              <a:buSzPct val="123000"/>
              <a:buFont typeface="Arial" panose="020B0604020202020204" pitchFamily="34" charset="0"/>
              <a:buChar char="•"/>
              <a:defRPr/>
            </a:pPr>
            <a:r>
              <a:rPr lang="en-US" altLang="es-ES" sz="1400" b="0" dirty="0">
                <a:solidFill>
                  <a:schemeClr val="tx1"/>
                </a:solidFill>
                <a:latin typeface="Arial"/>
              </a:rPr>
              <a:t>Additional by-pass valve to reduce the cool down time</a:t>
            </a:r>
          </a:p>
          <a:p>
            <a:pPr marL="285750" lvl="2" indent="-285750" algn="just">
              <a:spcBef>
                <a:spcPct val="50000"/>
              </a:spcBef>
              <a:buClr>
                <a:srgbClr val="F8B13C"/>
              </a:buClr>
              <a:buSzPct val="123000"/>
              <a:buFont typeface="Arial" panose="020B0604020202020204" pitchFamily="34" charset="0"/>
              <a:buChar char="•"/>
              <a:defRPr/>
            </a:pPr>
            <a:r>
              <a:rPr lang="en-US" altLang="es-ES" sz="1400" b="0" dirty="0">
                <a:solidFill>
                  <a:schemeClr val="tx1"/>
                </a:solidFill>
              </a:rPr>
              <a:t>Filter for particles coming from coils given the required high purity He for an efficient liquefaction</a:t>
            </a:r>
            <a:endParaRPr lang="en-US" altLang="es-ES" sz="1400" b="0" dirty="0">
              <a:solidFill>
                <a:schemeClr val="tx1"/>
              </a:solidFill>
              <a:latin typeface="Arial"/>
            </a:endParaRP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25"/>
          <a:stretch/>
        </p:blipFill>
        <p:spPr bwMode="auto">
          <a:xfrm>
            <a:off x="4997066" y="575604"/>
            <a:ext cx="3994534" cy="2689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ángulo 2"/>
          <p:cNvSpPr/>
          <p:nvPr/>
        </p:nvSpPr>
        <p:spPr>
          <a:xfrm>
            <a:off x="384062" y="3718163"/>
            <a:ext cx="830273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altLang="es-ES" sz="1400" dirty="0">
                <a:solidFill>
                  <a:srgbClr val="000000"/>
                </a:solidFill>
                <a:latin typeface="Arial"/>
                <a:sym typeface="Wingdings" panose="05000000000000000000" pitchFamily="2" charset="2"/>
              </a:rPr>
              <a:t>The optimization of the autonomous Cryogenic Supply System, originally designed by CERN, has been performed in the ARIES framework, including among other modifications:</a:t>
            </a:r>
            <a:endParaRPr lang="en-US" altLang="es-ES" sz="1400" dirty="0">
              <a:solidFill>
                <a:srgbClr val="000000"/>
              </a:solidFill>
              <a:latin typeface="Arial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110240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Marcador de número de diapositiva 2"/>
          <p:cNvSpPr txBox="1">
            <a:spLocks noGrp="1"/>
          </p:cNvSpPr>
          <p:nvPr/>
        </p:nvSpPr>
        <p:spPr bwMode="auto">
          <a:xfrm>
            <a:off x="7724775" y="6503988"/>
            <a:ext cx="69215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 b="1">
                <a:solidFill>
                  <a:srgbClr val="FF3300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 sz="1600" b="1">
                <a:solidFill>
                  <a:srgbClr val="FF3300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 sz="1600" b="1">
                <a:solidFill>
                  <a:srgbClr val="FF3300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 sz="1600" b="1">
                <a:solidFill>
                  <a:srgbClr val="FF3300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 sz="1600" b="1">
                <a:solidFill>
                  <a:srgbClr val="FF3300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3300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3300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3300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3300"/>
                </a:solidFill>
                <a:latin typeface="Tahoma" pitchFamily="34" charset="0"/>
                <a:cs typeface="Arial" charset="0"/>
              </a:defRPr>
            </a:lvl9pPr>
          </a:lstStyle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2340015-230A-4176-B085-A6A3FE938833}" type="slidenum">
              <a:rPr kumimoji="0" lang="es-ES" altLang="es-ES" sz="1400" b="1" i="0" u="none" strike="noStrike" kern="1200" cap="none" spc="0" normalizeH="0" baseline="0" noProof="0">
                <a:ln>
                  <a:noFill/>
                </a:ln>
                <a:solidFill>
                  <a:srgbClr val="40458C"/>
                </a:solidFill>
                <a:effectLst/>
                <a:uLnTx/>
                <a:uFillTx/>
                <a:latin typeface="Tahoma" pitchFamily="34" charset="0"/>
                <a:ea typeface="+mn-ea"/>
                <a:cs typeface="Arial" charset="0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s-ES" altLang="es-ES" sz="1400" b="1" i="0" u="none" strike="noStrike" kern="1200" cap="none" spc="0" normalizeH="0" baseline="0" noProof="0">
              <a:ln>
                <a:noFill/>
              </a:ln>
              <a:solidFill>
                <a:srgbClr val="40458C"/>
              </a:solidFill>
              <a:effectLst/>
              <a:uLnTx/>
              <a:uFillTx/>
              <a:latin typeface="Tahoma" pitchFamily="34" charset="0"/>
              <a:ea typeface="+mn-ea"/>
              <a:cs typeface="Arial" charset="0"/>
            </a:endParaRPr>
          </a:p>
        </p:txBody>
      </p:sp>
      <p:sp>
        <p:nvSpPr>
          <p:cNvPr id="10" name="1 Título"/>
          <p:cNvSpPr txBox="1">
            <a:spLocks/>
          </p:cNvSpPr>
          <p:nvPr/>
        </p:nvSpPr>
        <p:spPr>
          <a:xfrm>
            <a:off x="388937" y="358554"/>
            <a:ext cx="8229600" cy="561974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rgbClr val="0157A4"/>
                </a:solidFill>
                <a:latin typeface="Arial"/>
                <a:ea typeface="+mj-ea"/>
                <a:cs typeface="Arial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2400" i="0" u="none" strike="noStrike" kern="1200" cap="none" spc="0" normalizeH="0" baseline="0" noProof="0" dirty="0">
                <a:ln>
                  <a:noFill/>
                </a:ln>
                <a:solidFill>
                  <a:srgbClr val="0157A4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Test of </a:t>
            </a:r>
            <a:r>
              <a:rPr kumimoji="0" lang="es-ES_tradnl" sz="2400" i="0" u="none" strike="noStrike" kern="1200" cap="none" spc="0" normalizeH="0" baseline="0" noProof="0" dirty="0" err="1">
                <a:ln>
                  <a:noFill/>
                </a:ln>
                <a:solidFill>
                  <a:srgbClr val="0157A4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adapted</a:t>
            </a:r>
            <a:r>
              <a:rPr kumimoji="0" lang="es-ES_tradnl" sz="2400" i="0" u="none" strike="noStrike" kern="1200" cap="none" spc="0" normalizeH="0" baseline="0" noProof="0" dirty="0">
                <a:ln>
                  <a:noFill/>
                </a:ln>
                <a:solidFill>
                  <a:srgbClr val="0157A4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 CSS + </a:t>
            </a:r>
            <a:r>
              <a:rPr kumimoji="0" lang="es-ES_tradnl" sz="2400" i="0" u="none" strike="noStrike" kern="1200" cap="none" spc="0" normalizeH="0" baseline="0" noProof="0" dirty="0" err="1">
                <a:ln>
                  <a:noFill/>
                </a:ln>
                <a:solidFill>
                  <a:srgbClr val="0157A4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cyclotron</a:t>
            </a:r>
            <a:endParaRPr kumimoji="0" lang="es-ES_tradnl" sz="2400" i="0" u="none" strike="noStrike" kern="1200" cap="none" spc="0" normalizeH="0" baseline="0" noProof="0" dirty="0">
              <a:ln>
                <a:noFill/>
              </a:ln>
              <a:solidFill>
                <a:srgbClr val="0157A4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sp>
        <p:nvSpPr>
          <p:cNvPr id="11" name="Text Box 69"/>
          <p:cNvSpPr txBox="1">
            <a:spLocks noChangeArrowheads="1"/>
          </p:cNvSpPr>
          <p:nvPr/>
        </p:nvSpPr>
        <p:spPr bwMode="auto">
          <a:xfrm>
            <a:off x="43249" y="999607"/>
            <a:ext cx="6293783" cy="2139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600" b="1">
                <a:solidFill>
                  <a:srgbClr val="FF3300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 sz="1600" b="1">
                <a:solidFill>
                  <a:srgbClr val="FF3300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 sz="1600" b="1">
                <a:solidFill>
                  <a:srgbClr val="FF3300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 sz="1600" b="1">
                <a:solidFill>
                  <a:srgbClr val="FF3300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 sz="1600" b="1">
                <a:solidFill>
                  <a:srgbClr val="FF3300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3300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3300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3300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3300"/>
                </a:solidFill>
                <a:latin typeface="Tahoma" pitchFamily="34" charset="0"/>
                <a:cs typeface="Arial" charset="0"/>
              </a:defRPr>
            </a:lvl9pPr>
          </a:lstStyle>
          <a:p>
            <a:pPr marL="287338" marR="0" lvl="1" indent="-285750" algn="just" defTabSz="457200" rtl="0" eaLnBrk="1" fontAlgn="base" latinLnBrk="1" hangingPunct="1">
              <a:spcBef>
                <a:spcPct val="50000"/>
              </a:spcBef>
              <a:spcAft>
                <a:spcPct val="0"/>
              </a:spcAft>
              <a:buClr>
                <a:srgbClr val="F8B13C"/>
              </a:buClr>
              <a:buSzPct val="123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es-E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</a:rPr>
              <a:t>First</a:t>
            </a:r>
            <a:r>
              <a:rPr kumimoji="0" lang="en-US" altLang="es-ES" sz="14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</a:rPr>
              <a:t> test of cyclotron using adapted CSS and original Transfer line (TFL)</a:t>
            </a:r>
          </a:p>
          <a:p>
            <a:pPr marL="287338" marR="0" lvl="1" indent="-285750" algn="just" defTabSz="457200" rtl="0" eaLnBrk="1" fontAlgn="base" latinLnBrk="1" hangingPunct="1">
              <a:spcBef>
                <a:spcPct val="50000"/>
              </a:spcBef>
              <a:spcAft>
                <a:spcPct val="0"/>
              </a:spcAft>
              <a:buClr>
                <a:srgbClr val="F8B13C"/>
              </a:buClr>
              <a:buSzPct val="123000"/>
              <a:buFont typeface="Arial" panose="020B0604020202020204" pitchFamily="34" charset="0"/>
              <a:buChar char="•"/>
              <a:tabLst/>
              <a:defRPr/>
            </a:pPr>
            <a:r>
              <a:rPr lang="en-US" altLang="es-ES" sz="1400" b="0" dirty="0">
                <a:solidFill>
                  <a:schemeClr val="tx1"/>
                </a:solidFill>
                <a:latin typeface="Arial"/>
              </a:rPr>
              <a:t>Coils were cooled up to 11 K (not enough)</a:t>
            </a:r>
          </a:p>
          <a:p>
            <a:pPr marL="287338" marR="0" lvl="1" indent="-285750" algn="just" defTabSz="457200" rtl="0" eaLnBrk="1" fontAlgn="base" latinLnBrk="1" hangingPunct="1">
              <a:spcBef>
                <a:spcPct val="50000"/>
              </a:spcBef>
              <a:spcAft>
                <a:spcPct val="0"/>
              </a:spcAft>
              <a:buClr>
                <a:srgbClr val="F8B13C"/>
              </a:buClr>
              <a:buSzPct val="123000"/>
              <a:buFont typeface="Arial" panose="020B0604020202020204" pitchFamily="34" charset="0"/>
              <a:buChar char="•"/>
              <a:tabLst/>
              <a:defRPr/>
            </a:pPr>
            <a:r>
              <a:rPr lang="en-US" altLang="es-ES" sz="1400" b="0" dirty="0">
                <a:solidFill>
                  <a:schemeClr val="tx1"/>
                </a:solidFill>
                <a:latin typeface="Arial"/>
              </a:rPr>
              <a:t>Heat from the transfer line was measured: 0.7 W (too much)</a:t>
            </a:r>
          </a:p>
          <a:p>
            <a:pPr marL="687388" lvl="2" indent="-285750" algn="just" fontAlgn="base" latinLnBrk="1">
              <a:spcBef>
                <a:spcPct val="50000"/>
              </a:spcBef>
              <a:spcAft>
                <a:spcPct val="0"/>
              </a:spcAft>
              <a:buClr>
                <a:srgbClr val="F8B13C"/>
              </a:buClr>
              <a:buSzPct val="123000"/>
              <a:buFont typeface="Arial" panose="020B0604020202020204" pitchFamily="34" charset="0"/>
              <a:buChar char="•"/>
              <a:defRPr/>
            </a:pPr>
            <a:r>
              <a:rPr kumimoji="0" lang="en-US" altLang="es-ES" sz="14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</a:rPr>
              <a:t>A new transfer line was designed and developed at CIEMAT</a:t>
            </a:r>
          </a:p>
          <a:p>
            <a:pPr marL="687388" lvl="2" indent="-285750" algn="just" fontAlgn="base" latinLnBrk="1">
              <a:spcBef>
                <a:spcPct val="50000"/>
              </a:spcBef>
              <a:spcAft>
                <a:spcPct val="0"/>
              </a:spcAft>
              <a:buClr>
                <a:srgbClr val="F8B13C"/>
              </a:buClr>
              <a:buSzPct val="123000"/>
              <a:buFont typeface="Arial" panose="020B0604020202020204" pitchFamily="34" charset="0"/>
              <a:buChar char="•"/>
              <a:defRPr/>
            </a:pPr>
            <a:r>
              <a:rPr lang="en-US" altLang="es-ES" sz="1400" b="0" dirty="0">
                <a:solidFill>
                  <a:schemeClr val="tx1"/>
                </a:solidFill>
                <a:latin typeface="Arial"/>
              </a:rPr>
              <a:t>Some minor modifications were also included in current leads to minimize heat</a:t>
            </a:r>
            <a:endParaRPr kumimoji="0" lang="en-US" altLang="es-ES" sz="1400" b="0" i="0" u="none" strike="noStrike" kern="1200" cap="none" spc="0" normalizeH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</a:endParaRPr>
          </a:p>
          <a:p>
            <a:pPr marL="287338" marR="0" lvl="1" indent="-285750" algn="just" defTabSz="4572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SzTx/>
              <a:buFont typeface="Wingdings" panose="05000000000000000000" pitchFamily="2" charset="2"/>
              <a:buChar char="q"/>
              <a:tabLst/>
              <a:defRPr/>
            </a:pPr>
            <a:endParaRPr kumimoji="0" lang="en-US" altLang="es-ES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16216" y="1144700"/>
            <a:ext cx="2410843" cy="1852252"/>
          </a:xfrm>
          <a:prstGeom prst="rect">
            <a:avLst/>
          </a:prstGeom>
        </p:spPr>
      </p:pic>
      <p:sp>
        <p:nvSpPr>
          <p:cNvPr id="6" name="Text Box 69">
            <a:extLst>
              <a:ext uri="{FF2B5EF4-FFF2-40B4-BE49-F238E27FC236}">
                <a16:creationId xmlns:a16="http://schemas.microsoft.com/office/drawing/2014/main" id="{30A3D7D2-723A-9A40-A5F6-0ED3591200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519" y="2996952"/>
            <a:ext cx="5881623" cy="3216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600" b="1">
                <a:solidFill>
                  <a:srgbClr val="FF3300"/>
                </a:solidFill>
                <a:latin typeface="Tahoma" pitchFamily="34" charset="0"/>
                <a:cs typeface="Arial" charset="0"/>
              </a:defRPr>
            </a:lvl1pPr>
            <a:lvl2pPr marL="742950" indent="-285750">
              <a:defRPr sz="1600" b="1">
                <a:solidFill>
                  <a:srgbClr val="FF3300"/>
                </a:solidFill>
                <a:latin typeface="Tahoma" pitchFamily="34" charset="0"/>
                <a:cs typeface="Arial" charset="0"/>
              </a:defRPr>
            </a:lvl2pPr>
            <a:lvl3pPr marL="1143000" indent="-228600">
              <a:defRPr sz="1600" b="1">
                <a:solidFill>
                  <a:srgbClr val="FF3300"/>
                </a:solidFill>
                <a:latin typeface="Tahoma" pitchFamily="34" charset="0"/>
                <a:cs typeface="Arial" charset="0"/>
              </a:defRPr>
            </a:lvl3pPr>
            <a:lvl4pPr marL="1600200" indent="-228600">
              <a:defRPr sz="1600" b="1">
                <a:solidFill>
                  <a:srgbClr val="FF3300"/>
                </a:solidFill>
                <a:latin typeface="Tahoma" pitchFamily="34" charset="0"/>
                <a:cs typeface="Arial" charset="0"/>
              </a:defRPr>
            </a:lvl4pPr>
            <a:lvl5pPr marL="2057400" indent="-228600">
              <a:defRPr sz="1600" b="1">
                <a:solidFill>
                  <a:srgbClr val="FF3300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3300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3300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3300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3300"/>
                </a:solidFill>
                <a:latin typeface="Tahoma" pitchFamily="34" charset="0"/>
                <a:cs typeface="Arial" charset="0"/>
              </a:defRPr>
            </a:lvl9pPr>
          </a:lstStyle>
          <a:p>
            <a:pPr marL="287338" marR="0" lvl="1" indent="-285750" algn="just" defTabSz="4572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F8B13C"/>
              </a:buClr>
              <a:buSzPct val="114000"/>
              <a:buFont typeface="Arial" panose="020B0604020202020204" pitchFamily="34" charset="0"/>
              <a:buChar char="•"/>
              <a:tabLst/>
              <a:defRPr/>
            </a:pPr>
            <a:r>
              <a:rPr lang="en-US" altLang="es-ES" sz="1400" b="0" dirty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</a:rPr>
              <a:t>A set of operational parameters was tested</a:t>
            </a:r>
          </a:p>
          <a:p>
            <a:pPr marL="287338" marR="0" lvl="1" indent="-285750" algn="just" defTabSz="4572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F8B13C"/>
              </a:buClr>
              <a:buSzPct val="114000"/>
              <a:buFont typeface="Arial" panose="020B0604020202020204" pitchFamily="34" charset="0"/>
              <a:buChar char="•"/>
              <a:tabLst/>
              <a:defRPr/>
            </a:pPr>
            <a:r>
              <a:rPr lang="en-US" altLang="es-ES" sz="1400" b="0" dirty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</a:rPr>
              <a:t>Superconducting state of the coils was reached by means of the CSS (&lt;6.1 K)</a:t>
            </a:r>
          </a:p>
          <a:p>
            <a:pPr marL="287338" marR="0" lvl="1" indent="-285750" algn="just" defTabSz="4572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F8B13C"/>
              </a:buClr>
              <a:buSzPct val="114000"/>
              <a:buFont typeface="Arial" panose="020B0604020202020204" pitchFamily="34" charset="0"/>
              <a:buChar char="•"/>
              <a:tabLst/>
              <a:defRPr/>
            </a:pPr>
            <a:r>
              <a:rPr lang="en-US" altLang="es-ES" sz="1400" b="0" dirty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</a:rPr>
              <a:t>Pressure values of 2.1 bar or more are needed</a:t>
            </a:r>
          </a:p>
          <a:p>
            <a:pPr marL="287338" lvl="1" algn="just" fontAlgn="base">
              <a:spcBef>
                <a:spcPct val="50000"/>
              </a:spcBef>
              <a:spcAft>
                <a:spcPct val="0"/>
              </a:spcAft>
              <a:buClr>
                <a:srgbClr val="F8B13C"/>
              </a:buClr>
              <a:buSzPct val="114000"/>
              <a:buFont typeface="Arial" panose="020B0604020202020204" pitchFamily="34" charset="0"/>
              <a:buChar char="•"/>
              <a:defRPr/>
            </a:pPr>
            <a:r>
              <a:rPr lang="en-US" altLang="es-ES" sz="1400" b="0" dirty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</a:rPr>
              <a:t>It took about to 5 days to reach steady-state conditions from ambient with no cryogens used</a:t>
            </a:r>
          </a:p>
          <a:p>
            <a:pPr marL="287338" lvl="1" algn="just" fontAlgn="base">
              <a:spcBef>
                <a:spcPct val="50000"/>
              </a:spcBef>
              <a:spcAft>
                <a:spcPct val="0"/>
              </a:spcAft>
              <a:buClr>
                <a:srgbClr val="F8B13C"/>
              </a:buClr>
              <a:buSzPct val="114000"/>
              <a:buFont typeface="Arial" panose="020B0604020202020204" pitchFamily="34" charset="0"/>
              <a:buChar char="•"/>
              <a:defRPr/>
            </a:pPr>
            <a:r>
              <a:rPr lang="en-US" altLang="es-ES" sz="1400" b="0" dirty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</a:rPr>
              <a:t>Additionally, a new helium compressor was installed for higher mass flow for speed up the cool down time. It was reduced about 20%</a:t>
            </a:r>
          </a:p>
          <a:p>
            <a:pPr marL="287338" lvl="1" algn="just" fontAlgn="base">
              <a:spcBef>
                <a:spcPct val="50000"/>
              </a:spcBef>
              <a:spcAft>
                <a:spcPct val="0"/>
              </a:spcAft>
              <a:buClr>
                <a:srgbClr val="F8B13C"/>
              </a:buClr>
              <a:buSzPct val="114000"/>
              <a:buFont typeface="Arial" panose="020B0604020202020204" pitchFamily="34" charset="0"/>
              <a:buChar char="•"/>
              <a:defRPr/>
            </a:pPr>
            <a:r>
              <a:rPr lang="en-US" altLang="es-ES" sz="1400" b="0" dirty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</a:rPr>
              <a:t>Also the warm up time was reduced in about 25%</a:t>
            </a:r>
          </a:p>
          <a:p>
            <a:pPr marL="287338" lvl="1" algn="just" fontAlgn="base">
              <a:spcBef>
                <a:spcPct val="50000"/>
              </a:spcBef>
              <a:spcAft>
                <a:spcPct val="0"/>
              </a:spcAft>
              <a:buClr>
                <a:srgbClr val="F8B13C"/>
              </a:buClr>
              <a:buSzPct val="114000"/>
              <a:buFont typeface="Arial" panose="020B0604020202020204" pitchFamily="34" charset="0"/>
              <a:buChar char="•"/>
              <a:defRPr/>
            </a:pPr>
            <a:r>
              <a:rPr lang="en-US" altLang="es-ES" sz="1400" b="0" dirty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</a:rPr>
              <a:t>The cryogenic development is considered completed</a:t>
            </a:r>
          </a:p>
          <a:p>
            <a:pPr marL="1588" marR="0" lvl="1" indent="0" algn="just" defTabSz="4572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SzTx/>
              <a:tabLst/>
              <a:defRPr/>
            </a:pPr>
            <a:endParaRPr lang="en-US" altLang="es-ES" sz="1400" b="0" dirty="0">
              <a:solidFill>
                <a:schemeClr val="tx1">
                  <a:lumMod val="95000"/>
                  <a:lumOff val="5000"/>
                </a:schemeClr>
              </a:solidFill>
              <a:latin typeface="Arial"/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76145F56-E27C-AC44-97BC-6B8063096A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12327" y="3322313"/>
            <a:ext cx="2818620" cy="1899638"/>
          </a:xfrm>
          <a:prstGeom prst="rect">
            <a:avLst/>
          </a:prstGeom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4AD92E47-654A-D246-97A0-6EA382CA7017}"/>
              </a:ext>
            </a:extLst>
          </p:cNvPr>
          <p:cNvSpPr/>
          <p:nvPr/>
        </p:nvSpPr>
        <p:spPr>
          <a:xfrm>
            <a:off x="1547664" y="5982384"/>
            <a:ext cx="7163371" cy="461665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>
              <a:spcBef>
                <a:spcPts val="1400"/>
              </a:spcBef>
              <a:spcAft>
                <a:spcPts val="1400"/>
              </a:spcAft>
            </a:pPr>
            <a:r>
              <a:rPr lang="en-US" sz="1200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Thesis: </a:t>
            </a:r>
            <a:r>
              <a:rPr lang="en-US" sz="1200" i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Development of a Novel Concept of Efficient Superconducting Magnet for Radioisotope Production Cyclotron</a:t>
            </a:r>
            <a:r>
              <a:rPr lang="en-US" sz="1200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, J. </a:t>
            </a:r>
            <a:r>
              <a:rPr lang="en-US" sz="1200" dirty="0" err="1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Munilla</a:t>
            </a:r>
            <a:r>
              <a:rPr lang="en-US" sz="1200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, 2020</a:t>
            </a:r>
          </a:p>
        </p:txBody>
      </p:sp>
    </p:spTree>
    <p:extLst>
      <p:ext uri="{BB962C8B-B14F-4D97-AF65-F5344CB8AC3E}">
        <p14:creationId xmlns:p14="http://schemas.microsoft.com/office/powerpoint/2010/main" val="423265907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/>
              <a:t>FFAG optics design - HUD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62" y="1045019"/>
            <a:ext cx="3654778" cy="2108609"/>
          </a:xfrm>
        </p:spPr>
        <p:txBody>
          <a:bodyPr/>
          <a:lstStyle/>
          <a:p>
            <a:r>
              <a:rPr lang="en-GB" sz="1600" dirty="0"/>
              <a:t>75 </a:t>
            </a:r>
            <a:r>
              <a:rPr lang="en-GB" sz="1600" dirty="0" err="1"/>
              <a:t>keV</a:t>
            </a:r>
            <a:r>
              <a:rPr lang="en-GB" sz="1600" dirty="0"/>
              <a:t> to 28 MeV</a:t>
            </a:r>
          </a:p>
          <a:p>
            <a:r>
              <a:rPr lang="en-GB" sz="1600" dirty="0"/>
              <a:t>Protons and alphas</a:t>
            </a:r>
          </a:p>
          <a:p>
            <a:r>
              <a:rPr lang="en-GB" sz="1600" dirty="0"/>
              <a:t>High current: 4mA protons, 800µA alphas</a:t>
            </a:r>
          </a:p>
          <a:p>
            <a:r>
              <a:rPr lang="en-GB" sz="1600" baseline="30000" dirty="0"/>
              <a:t>99m</a:t>
            </a:r>
            <a:r>
              <a:rPr lang="en-GB" sz="1600" dirty="0"/>
              <a:t>Tc production with internal target looks feasible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>
                <a:solidFill>
                  <a:prstClr val="white"/>
                </a:solidFill>
              </a:rPr>
              <a:pPr/>
              <a:t>22</a:t>
            </a:fld>
            <a:endParaRPr lang="en-GB">
              <a:solidFill>
                <a:prstClr val="white"/>
              </a:solidFill>
            </a:endParaRPr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3104" y="1147663"/>
            <a:ext cx="1960520" cy="137322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4232" y="906745"/>
            <a:ext cx="2867368" cy="1472213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222852E6-D518-A54F-876D-DEBBF419098B}"/>
              </a:ext>
            </a:extLst>
          </p:cNvPr>
          <p:cNvSpPr/>
          <p:nvPr/>
        </p:nvSpPr>
        <p:spPr>
          <a:xfrm>
            <a:off x="5914123" y="2721240"/>
            <a:ext cx="2654012" cy="276999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PhD: David </a:t>
            </a:r>
            <a:r>
              <a:rPr lang="en-GB" sz="12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Bruton</a:t>
            </a:r>
            <a:r>
              <a:rPr lang="en-GB" sz="12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en-GB" sz="1200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UoH</a:t>
            </a:r>
            <a:endParaRPr lang="en-GB" sz="1200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A7FCA6F-DC9F-AE45-9A3F-E6BB6F039A4C}"/>
              </a:ext>
            </a:extLst>
          </p:cNvPr>
          <p:cNvSpPr/>
          <p:nvPr/>
        </p:nvSpPr>
        <p:spPr>
          <a:xfrm>
            <a:off x="435537" y="3200600"/>
            <a:ext cx="51519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 err="1">
                <a:solidFill>
                  <a:srgbClr val="0157A4"/>
                </a:solidFill>
                <a:latin typeface="Arial"/>
                <a:ea typeface="+mj-ea"/>
                <a:cs typeface="Arial"/>
              </a:rPr>
              <a:t>Rhodotron</a:t>
            </a:r>
            <a:r>
              <a:rPr lang="en-GB" sz="2400" dirty="0">
                <a:solidFill>
                  <a:srgbClr val="0157A4"/>
                </a:solidFill>
                <a:latin typeface="Arial"/>
                <a:ea typeface="+mj-ea"/>
                <a:cs typeface="Arial"/>
              </a:rPr>
              <a:t> for </a:t>
            </a:r>
            <a:r>
              <a:rPr lang="en-GB" sz="2400" baseline="30000" dirty="0">
                <a:solidFill>
                  <a:srgbClr val="0157A4"/>
                </a:solidFill>
                <a:latin typeface="Arial"/>
                <a:ea typeface="+mj-ea"/>
                <a:cs typeface="Arial"/>
              </a:rPr>
              <a:t>99m</a:t>
            </a:r>
            <a:r>
              <a:rPr lang="en-GB" sz="2400" dirty="0">
                <a:solidFill>
                  <a:srgbClr val="0157A4"/>
                </a:solidFill>
                <a:latin typeface="Arial"/>
                <a:ea typeface="+mj-ea"/>
                <a:cs typeface="Arial"/>
              </a:rPr>
              <a:t>Tc production - IBA</a:t>
            </a:r>
            <a:endParaRPr lang="fr-FR" sz="2400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D9D1A07-5106-C34F-9536-718F45AEF043}"/>
              </a:ext>
            </a:extLst>
          </p:cNvPr>
          <p:cNvCxnSpPr/>
          <p:nvPr/>
        </p:nvCxnSpPr>
        <p:spPr>
          <a:xfrm>
            <a:off x="425698" y="3731485"/>
            <a:ext cx="8137538" cy="4104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9C497DC6-FF16-8549-B25C-73F5AE968A08}"/>
              </a:ext>
            </a:extLst>
          </p:cNvPr>
          <p:cNvSpPr/>
          <p:nvPr/>
        </p:nvSpPr>
        <p:spPr>
          <a:xfrm>
            <a:off x="457200" y="4137629"/>
            <a:ext cx="49759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rgbClr val="F8B13C"/>
              </a:buClr>
              <a:buSzPct val="106000"/>
              <a:buFont typeface="Arial" panose="020B0604020202020204" pitchFamily="34" charset="0"/>
              <a:buChar char="•"/>
            </a:pPr>
            <a:r>
              <a:rPr lang="en-GB" dirty="0"/>
              <a:t>Photo-production of </a:t>
            </a:r>
            <a:r>
              <a:rPr lang="en-GB" baseline="30000" dirty="0"/>
              <a:t>99</a:t>
            </a:r>
            <a:r>
              <a:rPr lang="en-GB" dirty="0"/>
              <a:t>Mo via </a:t>
            </a:r>
            <a:r>
              <a:rPr lang="en-GB" baseline="30000" dirty="0"/>
              <a:t>100</a:t>
            </a:r>
            <a:r>
              <a:rPr lang="en-GB" dirty="0"/>
              <a:t>Mo(</a:t>
            </a:r>
            <a:r>
              <a:rPr lang="en-GB" dirty="0" err="1"/>
              <a:t>γ,n</a:t>
            </a:r>
            <a:r>
              <a:rPr lang="en-GB" dirty="0"/>
              <a:t>)</a:t>
            </a:r>
            <a:r>
              <a:rPr lang="en-GB" baseline="30000" dirty="0"/>
              <a:t>99</a:t>
            </a:r>
            <a:r>
              <a:rPr lang="en-GB" dirty="0"/>
              <a:t>Mo</a:t>
            </a:r>
          </a:p>
          <a:p>
            <a:pPr marL="285750" indent="-285750">
              <a:buClr>
                <a:srgbClr val="F8B13C"/>
              </a:buClr>
              <a:buSzPct val="106000"/>
              <a:buFont typeface="Arial" panose="020B0604020202020204" pitchFamily="34" charset="0"/>
              <a:buChar char="•"/>
            </a:pPr>
            <a:r>
              <a:rPr lang="en-GB" dirty="0"/>
              <a:t>Direct replacement of reactor produced </a:t>
            </a:r>
            <a:r>
              <a:rPr lang="en-GB" baseline="30000" dirty="0"/>
              <a:t>99</a:t>
            </a:r>
            <a:r>
              <a:rPr lang="en-GB" dirty="0"/>
              <a:t>Mo</a:t>
            </a:r>
          </a:p>
          <a:p>
            <a:pPr marL="285750" indent="-285750">
              <a:buClr>
                <a:srgbClr val="F8B13C"/>
              </a:buClr>
              <a:buSzPct val="106000"/>
              <a:buFont typeface="Arial" panose="020B0604020202020204" pitchFamily="34" charset="0"/>
              <a:buChar char="•"/>
            </a:pPr>
            <a:r>
              <a:rPr lang="en-GB" dirty="0"/>
              <a:t>Uses new version of </a:t>
            </a:r>
            <a:r>
              <a:rPr lang="en-GB" dirty="0" err="1"/>
              <a:t>Rhodatron</a:t>
            </a:r>
            <a:r>
              <a:rPr lang="en-GB" dirty="0"/>
              <a:t>: TT300-HE</a:t>
            </a:r>
          </a:p>
          <a:p>
            <a:pPr marL="285750" indent="-285750">
              <a:buClr>
                <a:srgbClr val="F8B13C"/>
              </a:buClr>
              <a:buSzPct val="106000"/>
              <a:buFont typeface="Arial" panose="020B0604020202020204" pitchFamily="34" charset="0"/>
              <a:buChar char="•"/>
            </a:pPr>
            <a:r>
              <a:rPr lang="en-GB" dirty="0"/>
              <a:t>125kW of electrons at 40 MeV</a:t>
            </a:r>
          </a:p>
          <a:p>
            <a:pPr marL="285750" indent="-285750">
              <a:buClr>
                <a:srgbClr val="F8B13C"/>
              </a:buClr>
              <a:buSzPct val="106000"/>
              <a:buFont typeface="Arial" panose="020B0604020202020204" pitchFamily="34" charset="0"/>
              <a:buChar char="•"/>
            </a:pPr>
            <a:r>
              <a:rPr lang="en-GB" dirty="0"/>
              <a:t>North Star Medical (US) buying 8, first 2 operational 2021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3733D6C-CB01-CA45-82E0-A7EFEB10C2D0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2404" y="3947524"/>
            <a:ext cx="2871996" cy="268771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3496833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457200" y="274638"/>
            <a:ext cx="8229600" cy="561974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rgbClr val="0157A4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GB" dirty="0"/>
              <a:t>Future in I.FAST WP12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646B2A4-5395-9B49-A461-1D8924382D97}"/>
              </a:ext>
            </a:extLst>
          </p:cNvPr>
          <p:cNvSpPr/>
          <p:nvPr/>
        </p:nvSpPr>
        <p:spPr>
          <a:xfrm>
            <a:off x="620837" y="1345992"/>
            <a:ext cx="7902326" cy="20313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US" b="1" i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Strategy for Implementing new Societal Applications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3rd May Wednesday   15:00 - 15:15 (CERN)</a:t>
            </a:r>
          </a:p>
          <a:p>
            <a:r>
              <a:rPr lang="en-US" dirty="0">
                <a:solidFill>
                  <a:srgbClr val="F8B13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Andrea </a:t>
            </a:r>
            <a:r>
              <a:rPr lang="en-US" dirty="0" err="1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Sagatova</a:t>
            </a:r>
            <a:r>
              <a:rPr lang="en-US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Slovak Technical Univ.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Sub-task 12.5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dirty="0"/>
              <a:t>Accelerator production of radioisotopes for imaging and therapy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Diego </a:t>
            </a:r>
            <a:r>
              <a:rPr lang="en-US" dirty="0" err="1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Obradors</a:t>
            </a:r>
            <a:r>
              <a:rPr lang="en-US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dirty="0" err="1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Conchi</a:t>
            </a:r>
            <a:r>
              <a:rPr lang="en-US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Oliver – CIEMAT</a:t>
            </a:r>
          </a:p>
        </p:txBody>
      </p:sp>
    </p:spTree>
    <p:extLst>
      <p:ext uri="{BB962C8B-B14F-4D97-AF65-F5344CB8AC3E}">
        <p14:creationId xmlns:p14="http://schemas.microsoft.com/office/powerpoint/2010/main" val="296929223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525963"/>
          </a:xfrm>
        </p:spPr>
        <p:txBody>
          <a:bodyPr>
            <a:normAutofit/>
          </a:bodyPr>
          <a:lstStyle/>
          <a:p>
            <a:r>
              <a:rPr lang="en-GB" dirty="0"/>
              <a:t>WP3 has done all</a:t>
            </a:r>
          </a:p>
          <a:p>
            <a:pPr lvl="1"/>
            <a:r>
              <a:rPr lang="en-GB" dirty="0"/>
              <a:t>Milestones</a:t>
            </a:r>
          </a:p>
          <a:p>
            <a:pPr lvl="1"/>
            <a:r>
              <a:rPr lang="en-GB" dirty="0"/>
              <a:t>Deliverables</a:t>
            </a:r>
          </a:p>
          <a:p>
            <a:pPr lvl="1"/>
            <a:r>
              <a:rPr lang="en-GB" dirty="0"/>
              <a:t>Objectives</a:t>
            </a:r>
          </a:p>
          <a:p>
            <a:r>
              <a:rPr lang="en-GB" dirty="0"/>
              <a:t>A lot has been achieved</a:t>
            </a:r>
          </a:p>
          <a:p>
            <a:r>
              <a:rPr lang="en-GB" dirty="0"/>
              <a:t>It has had significant impacts in health, industry and the environment</a:t>
            </a:r>
          </a:p>
          <a:p>
            <a:r>
              <a:rPr lang="en-GB" dirty="0"/>
              <a:t>Collaborations have been created with new partners</a:t>
            </a:r>
          </a:p>
          <a:p>
            <a:r>
              <a:rPr lang="en-GB" dirty="0"/>
              <a:t>Funding proposals have been submitted to other sources</a:t>
            </a:r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>
                <a:solidFill>
                  <a:prstClr val="white"/>
                </a:solidFill>
              </a:rPr>
              <a:pPr/>
              <a:t>24</a:t>
            </a:fld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828139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ATChem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25</a:t>
            </a:fld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60451" y="1067854"/>
            <a:ext cx="8531149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000" kern="0" dirty="0">
                <a:solidFill>
                  <a:srgbClr val="002060"/>
                </a:solidFill>
              </a:rPr>
              <a:t>H2020 Green Deal Area 8.1 – persistent and mobile chemicals</a:t>
            </a:r>
            <a:endParaRPr kumimoji="0" lang="en-GB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000" kern="0" dirty="0" err="1">
                <a:solidFill>
                  <a:srgbClr val="002060"/>
                </a:solidFill>
              </a:rPr>
              <a:t>ATChem</a:t>
            </a:r>
            <a:r>
              <a:rPr lang="en-GB" sz="2000" kern="0" dirty="0">
                <a:solidFill>
                  <a:srgbClr val="002060"/>
                </a:solidFill>
              </a:rPr>
              <a:t>: 19 partners, 9 MEUR</a:t>
            </a:r>
            <a:endParaRPr kumimoji="0" lang="en-GB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000" kern="0" dirty="0">
                <a:solidFill>
                  <a:srgbClr val="002060"/>
                </a:solidFill>
              </a:rPr>
              <a:t>Removal and destruction of PFAs and MPs as carriers from waste water</a:t>
            </a:r>
          </a:p>
          <a:p>
            <a:pPr lvl="0" defTabSz="914400"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GB" sz="2000" kern="0" dirty="0">
                <a:solidFill>
                  <a:srgbClr val="002060"/>
                </a:solidFill>
              </a:rPr>
              <a:t>PFAs: </a:t>
            </a:r>
            <a:r>
              <a:rPr lang="en-GB" sz="2000" kern="0" dirty="0">
                <a:solidFill>
                  <a:schemeClr val="accent3">
                    <a:lumMod val="50000"/>
                  </a:schemeClr>
                </a:solidFill>
              </a:rPr>
              <a:t>- </a:t>
            </a:r>
            <a:r>
              <a:rPr lang="en-GB" sz="2000" kern="0" dirty="0" err="1">
                <a:solidFill>
                  <a:schemeClr val="accent3">
                    <a:lumMod val="50000"/>
                  </a:schemeClr>
                </a:solidFill>
              </a:rPr>
              <a:t>perfluoroalkyl</a:t>
            </a:r>
            <a:r>
              <a:rPr lang="en-GB" sz="2000" kern="0" dirty="0">
                <a:solidFill>
                  <a:schemeClr val="accent3">
                    <a:lumMod val="50000"/>
                  </a:schemeClr>
                </a:solidFill>
              </a:rPr>
              <a:t> and </a:t>
            </a:r>
            <a:r>
              <a:rPr lang="en-GB" sz="2000" kern="0" dirty="0" err="1">
                <a:solidFill>
                  <a:schemeClr val="accent3">
                    <a:lumMod val="50000"/>
                  </a:schemeClr>
                </a:solidFill>
              </a:rPr>
              <a:t>polyfluoroalkyls</a:t>
            </a:r>
            <a:r>
              <a:rPr lang="en-GB" sz="2000" kern="0" dirty="0">
                <a:solidFill>
                  <a:schemeClr val="accent3">
                    <a:lumMod val="50000"/>
                  </a:schemeClr>
                </a:solidFill>
              </a:rPr>
              <a:t>, &gt;300 chemicals		     	     one of the strongest bonds in nature					     many are toxic and they </a:t>
            </a:r>
            <a:r>
              <a:rPr lang="en-GB" sz="2000" kern="0" dirty="0" err="1">
                <a:solidFill>
                  <a:schemeClr val="accent3">
                    <a:lumMod val="50000"/>
                  </a:schemeClr>
                </a:solidFill>
              </a:rPr>
              <a:t>bioaccumulate</a:t>
            </a:r>
            <a:r>
              <a:rPr lang="en-GB" sz="2000" kern="0" dirty="0">
                <a:solidFill>
                  <a:schemeClr val="accent3">
                    <a:lumMod val="50000"/>
                  </a:schemeClr>
                </a:solidFill>
              </a:rPr>
              <a:t>				     most Europeans exceed TWI level</a:t>
            </a:r>
            <a:endParaRPr kumimoji="0" lang="en-GB" sz="2000" b="0" i="0" u="none" strike="noStrike" kern="0" cap="none" spc="0" normalizeH="0" baseline="0" noProof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</a:endParaRP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000" kern="0" dirty="0">
                <a:solidFill>
                  <a:srgbClr val="002060"/>
                </a:solidFill>
              </a:rPr>
              <a:t>Structure:									</a:t>
            </a:r>
            <a:r>
              <a:rPr lang="en-GB" sz="2000" kern="0" dirty="0">
                <a:solidFill>
                  <a:schemeClr val="accent3">
                    <a:lumMod val="50000"/>
                  </a:schemeClr>
                </a:solidFill>
              </a:rPr>
              <a:t>WP2: Novel detection techniques					WP3: Toxicity measurements (using worms)				WP4: Removal techniques (foam fractionation, membranes, gels)	WP5: Destruction techniques (e-beam, ultra-sound, plasma)		WP6: Pilot plant tests							WP7: Dissemination, outreach, policy-making</a:t>
            </a: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</a:rPr>
              <a:t>Result</a:t>
            </a: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</a:rPr>
              <a:t>: June/July</a:t>
            </a:r>
            <a:endParaRPr kumimoji="0" lang="en-GB" sz="2000" b="0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46967757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RADAGASS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26</a:t>
            </a:fld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412776"/>
            <a:ext cx="8531149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GB" sz="2000" kern="0" dirty="0">
                <a:solidFill>
                  <a:srgbClr val="002060"/>
                </a:solidFill>
              </a:rPr>
              <a:t>JPIAMR-ACTION Joint Transnational Call for Proposals 2021</a:t>
            </a:r>
            <a:endParaRPr kumimoji="0" lang="en-GB" sz="2000" b="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</a:endParaRP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000" kern="0" dirty="0">
                <a:solidFill>
                  <a:srgbClr val="002060"/>
                </a:solidFill>
              </a:rPr>
              <a:t>RADAGASS: 4 partners, 3 countries, 610 </a:t>
            </a:r>
            <a:r>
              <a:rPr lang="en-GB" sz="2000" kern="0" dirty="0" err="1">
                <a:solidFill>
                  <a:srgbClr val="002060"/>
                </a:solidFill>
              </a:rPr>
              <a:t>kEUR</a:t>
            </a:r>
            <a:endParaRPr kumimoji="0" lang="en-GB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000" kern="0" dirty="0">
                <a:solidFill>
                  <a:srgbClr val="002060"/>
                </a:solidFill>
              </a:rPr>
              <a:t>Sewage sludge and animal waste: important sources of AMR growth</a:t>
            </a: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Use</a:t>
            </a:r>
            <a:r>
              <a:rPr kumimoji="0" lang="en-GB" sz="2000" b="0" i="0" u="none" strike="noStrike" kern="0" cap="none" spc="0" normalizeH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 of electron beams for destruction of AMR and antibiotics</a:t>
            </a:r>
            <a:endParaRPr kumimoji="0" lang="en-GB" sz="2000" b="0" i="0" u="none" strike="noStrike" kern="0" cap="none" spc="0" normalizeH="0" baseline="0" noProof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</a:endParaRP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000" kern="0" dirty="0">
                <a:solidFill>
                  <a:srgbClr val="002060"/>
                </a:solidFill>
              </a:rPr>
              <a:t>Structure:									</a:t>
            </a:r>
            <a:r>
              <a:rPr lang="en-GB" sz="2000" kern="0" dirty="0">
                <a:solidFill>
                  <a:schemeClr val="accent3">
                    <a:lumMod val="50000"/>
                  </a:schemeClr>
                </a:solidFill>
              </a:rPr>
              <a:t>WP2: Destruction of AMR bacteria, genes, antibiotics in sludge		WP3: Destruction of antibiotics in animal slurry in Brazil			WP4: Impact and implementation</a:t>
            </a: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</a:rPr>
              <a:t>Result</a:t>
            </a: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</a:rPr>
              <a:t>: Outline</a:t>
            </a:r>
            <a:r>
              <a:rPr kumimoji="0" lang="en-GB" sz="2000" b="0" i="0" u="none" strike="noStrike" kern="0" cap="none" spc="0" normalizeH="0" noProof="0" dirty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</a:rPr>
              <a:t> proposal stage: May</a:t>
            </a:r>
            <a:endParaRPr kumimoji="0" lang="en-GB" sz="2000" b="0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9903734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Deliverables &amp; Milestones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3</a:t>
            </a:fld>
            <a:endParaRPr lang="en-GB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7219536"/>
              </p:ext>
            </p:extLst>
          </p:nvPr>
        </p:nvGraphicFramePr>
        <p:xfrm>
          <a:off x="399729" y="1193573"/>
          <a:ext cx="8363271" cy="21433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99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335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9465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498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3525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90598">
                <a:tc>
                  <a:txBody>
                    <a:bodyPr/>
                    <a:lstStyle/>
                    <a:p>
                      <a:r>
                        <a:rPr lang="en-GB" sz="1400" b="0" dirty="0">
                          <a:solidFill>
                            <a:schemeClr val="tx1"/>
                          </a:solidFill>
                        </a:rPr>
                        <a:t>D3.1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solidFill>
                            <a:schemeClr val="tx1"/>
                          </a:solidFill>
                        </a:rPr>
                        <a:t>Application of electron</a:t>
                      </a:r>
                      <a:r>
                        <a:rPr lang="en-GB" sz="1400" b="0" baseline="0" dirty="0">
                          <a:solidFill>
                            <a:schemeClr val="tx1"/>
                          </a:solidFill>
                        </a:rPr>
                        <a:t> beams in the environmental area</a:t>
                      </a:r>
                      <a:endParaRPr lang="en-GB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</a:rPr>
                        <a:t>INCT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</a:rPr>
                        <a:t>M24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</a:rPr>
                        <a:t>Done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0598">
                <a:tc>
                  <a:txBody>
                    <a:bodyPr/>
                    <a:lstStyle/>
                    <a:p>
                      <a:r>
                        <a:rPr lang="en-GB" sz="1400" dirty="0"/>
                        <a:t>D3.2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Evaluation</a:t>
                      </a:r>
                      <a:r>
                        <a:rPr lang="en-GB" sz="1400" baseline="0" dirty="0"/>
                        <a:t> of new technology for electron beam accelerators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INCT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M30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Done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8715">
                <a:tc>
                  <a:txBody>
                    <a:bodyPr/>
                    <a:lstStyle/>
                    <a:p>
                      <a:r>
                        <a:rPr lang="en-GB" sz="1400" dirty="0"/>
                        <a:t>D3.3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Comparison of different accelerator options for </a:t>
                      </a:r>
                      <a:r>
                        <a:rPr lang="en-GB" sz="1400" b="0" i="0" u="none" strike="noStrike" kern="1200" baseline="300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99m</a:t>
                      </a:r>
                      <a:r>
                        <a:rPr lang="en-GB" sz="14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Tc and therapeutic isotope production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HUD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M36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Done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0487813"/>
                  </a:ext>
                </a:extLst>
              </a:tr>
              <a:tr h="588320">
                <a:tc>
                  <a:txBody>
                    <a:bodyPr/>
                    <a:lstStyle/>
                    <a:p>
                      <a:r>
                        <a:rPr lang="en-GB" sz="1400" dirty="0"/>
                        <a:t>D3.4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Design of a compact 140 MeV electron linear accelerator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CNRS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M40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Done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7203247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22A7F7B3-52C4-504A-B946-BC6DA3D463A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5575166"/>
              </p:ext>
            </p:extLst>
          </p:nvPr>
        </p:nvGraphicFramePr>
        <p:xfrm>
          <a:off x="444511" y="3588888"/>
          <a:ext cx="8318490" cy="2072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43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57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426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6200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636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18090">
                <a:tc>
                  <a:txBody>
                    <a:bodyPr/>
                    <a:lstStyle/>
                    <a:p>
                      <a:r>
                        <a:rPr lang="en-GB" sz="1400" b="0" dirty="0">
                          <a:solidFill>
                            <a:schemeClr val="tx1"/>
                          </a:solidFill>
                        </a:rPr>
                        <a:t>MS13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solidFill>
                            <a:schemeClr val="tx1"/>
                          </a:solidFill>
                        </a:rPr>
                        <a:t>Current</a:t>
                      </a:r>
                      <a:r>
                        <a:rPr lang="en-GB" sz="1400" b="0" baseline="0" dirty="0">
                          <a:solidFill>
                            <a:schemeClr val="tx1"/>
                          </a:solidFill>
                        </a:rPr>
                        <a:t> applications of e-beam accelerators up to 10 MeV</a:t>
                      </a:r>
                      <a:endParaRPr lang="en-GB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</a:rPr>
                        <a:t>INCT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</a:rPr>
                        <a:t>M12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</a:rPr>
                        <a:t>Done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8090">
                <a:tc>
                  <a:txBody>
                    <a:bodyPr/>
                    <a:lstStyle/>
                    <a:p>
                      <a:r>
                        <a:rPr lang="en-GB" sz="1400" dirty="0"/>
                        <a:t>MS14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New</a:t>
                      </a:r>
                      <a:r>
                        <a:rPr lang="en-GB" sz="1400" baseline="0" dirty="0"/>
                        <a:t> industrial applications of electron beams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FEP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M18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Done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9906">
                <a:tc>
                  <a:txBody>
                    <a:bodyPr/>
                    <a:lstStyle/>
                    <a:p>
                      <a:r>
                        <a:rPr lang="en-GB" sz="1400" dirty="0"/>
                        <a:t>MS15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Medical</a:t>
                      </a:r>
                      <a:r>
                        <a:rPr lang="en-GB" sz="1400" baseline="0" dirty="0"/>
                        <a:t> applications of high energy electrons beams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CNRS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M24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Done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8090">
                <a:tc>
                  <a:txBody>
                    <a:bodyPr/>
                    <a:lstStyle/>
                    <a:p>
                      <a:r>
                        <a:rPr lang="en-GB" sz="1400" dirty="0"/>
                        <a:t>MS16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Study</a:t>
                      </a:r>
                      <a:r>
                        <a:rPr lang="en-GB" sz="1400" baseline="0" dirty="0"/>
                        <a:t> of different options for PET isotope production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CIEMAT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M30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Done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970584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Main Achievements T3.2 and T3.3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0546" y="1556792"/>
            <a:ext cx="8733454" cy="461922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1800" dirty="0">
                <a:solidFill>
                  <a:schemeClr val="tx2"/>
                </a:solidFill>
              </a:rPr>
              <a:t>Many activities studying the use and development of e-beams </a:t>
            </a:r>
          </a:p>
          <a:p>
            <a:pPr marL="0" indent="0" algn="ctr">
              <a:buNone/>
            </a:pPr>
            <a:r>
              <a:rPr lang="en-GB" sz="1800" dirty="0">
                <a:solidFill>
                  <a:schemeClr val="tx2"/>
                </a:solidFill>
              </a:rPr>
              <a:t>(</a:t>
            </a:r>
            <a:r>
              <a:rPr lang="en-GB" sz="1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300 Kev to 10 MeV):</a:t>
            </a:r>
            <a:endParaRPr lang="en-GB" sz="1800" dirty="0">
              <a:solidFill>
                <a:schemeClr val="tx2"/>
              </a:solidFill>
            </a:endParaRPr>
          </a:p>
          <a:p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New environmental applications:</a:t>
            </a:r>
          </a:p>
          <a:p>
            <a:pPr lvl="1"/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Residual marine ballast water treatment</a:t>
            </a:r>
          </a:p>
          <a:p>
            <a:pPr lvl="1"/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Sewage sludge treatment, biogas production, MPs, </a:t>
            </a:r>
            <a:r>
              <a:rPr lang="en-GB" sz="1600" dirty="0" err="1">
                <a:latin typeface="Arial" panose="020B0604020202020204" pitchFamily="34" charset="0"/>
                <a:cs typeface="Arial" panose="020B0604020202020204" pitchFamily="34" charset="0"/>
              </a:rPr>
              <a:t>etc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Marine diesel exhaust treatment: </a:t>
            </a:r>
            <a:r>
              <a:rPr lang="en-GB" sz="1600" dirty="0" err="1">
                <a:latin typeface="Arial" panose="020B0604020202020204" pitchFamily="34" charset="0"/>
                <a:cs typeface="Arial" panose="020B0604020202020204" pitchFamily="34" charset="0"/>
              </a:rPr>
              <a:t>PoC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600" dirty="0" err="1">
                <a:latin typeface="Arial" panose="020B0604020202020204" pitchFamily="34" charset="0"/>
                <a:cs typeface="Arial" panose="020B0604020202020204" pitchFamily="34" charset="0"/>
              </a:rPr>
              <a:t>Hertis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Document preservation</a:t>
            </a:r>
          </a:p>
          <a:p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Food irradiation</a:t>
            </a:r>
          </a:p>
          <a:p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Virus inactivation</a:t>
            </a:r>
          </a:p>
          <a:p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High-beam power for high-dose rate</a:t>
            </a:r>
          </a:p>
          <a:p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Basic process:															</a:t>
            </a:r>
          </a:p>
          <a:p>
            <a:pPr marL="0" indent="0">
              <a:buNone/>
            </a:pPr>
            <a:r>
              <a:rPr lang="en-GB" sz="1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H</a:t>
            </a:r>
            <a:r>
              <a:rPr lang="en-GB" sz="1800" baseline="-25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GB" sz="1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 </a:t>
            </a:r>
            <a:r>
              <a:rPr lang="pl-PL" sz="1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GB" sz="1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[2.7] OH• + [2.6] e</a:t>
            </a:r>
            <a:r>
              <a:rPr lang="en-GB" sz="1800" baseline="30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</a:t>
            </a:r>
            <a:r>
              <a:rPr lang="en-GB" sz="1800" baseline="-25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aq</a:t>
            </a:r>
            <a:r>
              <a:rPr lang="en-GB" sz="1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+ [0.6] H• + [2.6] H</a:t>
            </a:r>
            <a:r>
              <a:rPr lang="en-GB" sz="1800" baseline="-25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</a:t>
            </a:r>
            <a:r>
              <a:rPr lang="en-GB" sz="1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</a:t>
            </a:r>
            <a:r>
              <a:rPr lang="en-GB" sz="1800" baseline="30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+</a:t>
            </a:r>
            <a:r>
              <a:rPr lang="en-GB" sz="1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+  [0.45] H</a:t>
            </a:r>
            <a:r>
              <a:rPr lang="en-GB" sz="1800" baseline="-25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GB" sz="1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+ [0.7] H</a:t>
            </a:r>
            <a:r>
              <a:rPr lang="en-GB" sz="1800" baseline="-25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GB" sz="1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</a:t>
            </a:r>
            <a:r>
              <a:rPr lang="en-GB" sz="1800" baseline="-25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GB" altLang="en-US" sz="1800" dirty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		- </a:t>
            </a:r>
            <a:r>
              <a:rPr lang="en-GB" altLang="en-US" sz="1600" dirty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G-value: molecules/100 eV													        - radicals react with biological, organic and inorganic matter</a:t>
            </a:r>
            <a:endParaRPr lang="en-GB" sz="1600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>
                <a:solidFill>
                  <a:prstClr val="white"/>
                </a:solidFill>
              </a:rPr>
              <a:pPr/>
              <a:t>4</a:t>
            </a:fld>
            <a:endParaRPr lang="en-GB">
              <a:solidFill>
                <a:prstClr val="white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B11A870-DCB9-1D41-9C7B-637DBD2D301F}"/>
              </a:ext>
            </a:extLst>
          </p:cNvPr>
          <p:cNvSpPr/>
          <p:nvPr/>
        </p:nvSpPr>
        <p:spPr>
          <a:xfrm>
            <a:off x="674192" y="936258"/>
            <a:ext cx="7714232" cy="369332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r>
              <a:rPr lang="en-GB" b="1" kern="0" dirty="0">
                <a:solidFill>
                  <a:srgbClr val="FFC000"/>
                </a:solidFill>
                <a:latin typeface="Arial"/>
                <a:cs typeface="Arial"/>
              </a:rPr>
              <a:t>Low-energy e-beam applications: new technology and applications</a:t>
            </a:r>
            <a:endParaRPr lang="fr-FR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5583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idx="1"/>
          </p:nvPr>
        </p:nvSpPr>
        <p:spPr>
          <a:xfrm>
            <a:off x="467544" y="178837"/>
            <a:ext cx="5544616" cy="47009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EB-technology against biohazards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E825A61-BFAA-C149-A31C-6D4136B164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3272" y="1454136"/>
            <a:ext cx="4680520" cy="15621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A822307-DA86-934E-B6CC-9CB8A65221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78482" y="2959666"/>
            <a:ext cx="4610100" cy="16891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8C56B50-32BE-504D-9E29-219DE67CE3C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74495" y="4733329"/>
            <a:ext cx="4673785" cy="1872208"/>
          </a:xfrm>
          <a:prstGeom prst="rect">
            <a:avLst/>
          </a:prstGeom>
        </p:spPr>
      </p:pic>
      <p:sp>
        <p:nvSpPr>
          <p:cNvPr id="9" name="Textfeld 41">
            <a:extLst>
              <a:ext uri="{FF2B5EF4-FFF2-40B4-BE49-F238E27FC236}">
                <a16:creationId xmlns:a16="http://schemas.microsoft.com/office/drawing/2014/main" id="{F6F90DC4-C8EA-A948-8034-9C48A877649C}"/>
              </a:ext>
            </a:extLst>
          </p:cNvPr>
          <p:cNvSpPr txBox="1"/>
          <p:nvPr/>
        </p:nvSpPr>
        <p:spPr>
          <a:xfrm>
            <a:off x="118271" y="1613603"/>
            <a:ext cx="3877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err="1">
                <a:solidFill>
                  <a:srgbClr val="C00000"/>
                </a:solidFill>
              </a:rPr>
              <a:t>Current</a:t>
            </a:r>
            <a:r>
              <a:rPr lang="de-DE" b="1" dirty="0">
                <a:solidFill>
                  <a:srgbClr val="C00000"/>
                </a:solidFill>
              </a:rPr>
              <a:t> </a:t>
            </a:r>
            <a:r>
              <a:rPr lang="de-DE" b="1" dirty="0" err="1">
                <a:solidFill>
                  <a:srgbClr val="C00000"/>
                </a:solidFill>
              </a:rPr>
              <a:t>method</a:t>
            </a:r>
            <a:r>
              <a:rPr lang="de-DE" b="1" dirty="0">
                <a:solidFill>
                  <a:srgbClr val="C00000"/>
                </a:solidFill>
              </a:rPr>
              <a:t>: Chemical </a:t>
            </a:r>
            <a:r>
              <a:rPr lang="de-DE" b="1" dirty="0" err="1">
                <a:solidFill>
                  <a:srgbClr val="C00000"/>
                </a:solidFill>
              </a:rPr>
              <a:t>inactivation</a:t>
            </a:r>
            <a:endParaRPr lang="de-DE" b="1" dirty="0">
              <a:solidFill>
                <a:srgbClr val="C00000"/>
              </a:solidFill>
            </a:endParaRPr>
          </a:p>
        </p:txBody>
      </p:sp>
      <p:sp>
        <p:nvSpPr>
          <p:cNvPr id="10" name="Textfeld 41">
            <a:extLst>
              <a:ext uri="{FF2B5EF4-FFF2-40B4-BE49-F238E27FC236}">
                <a16:creationId xmlns:a16="http://schemas.microsoft.com/office/drawing/2014/main" id="{0DF53D3B-5568-E44F-A35D-7F4987C5FB3E}"/>
              </a:ext>
            </a:extLst>
          </p:cNvPr>
          <p:cNvSpPr txBox="1"/>
          <p:nvPr/>
        </p:nvSpPr>
        <p:spPr>
          <a:xfrm>
            <a:off x="611560" y="3004134"/>
            <a:ext cx="3877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err="1">
                <a:solidFill>
                  <a:schemeClr val="accent2"/>
                </a:solidFill>
              </a:rPr>
              <a:t>Aim</a:t>
            </a:r>
            <a:r>
              <a:rPr lang="de-DE" b="1" dirty="0">
                <a:solidFill>
                  <a:schemeClr val="accent2"/>
                </a:solidFill>
              </a:rPr>
              <a:t>: Elimination of </a:t>
            </a:r>
            <a:r>
              <a:rPr lang="de-DE" b="1" dirty="0" err="1">
                <a:solidFill>
                  <a:schemeClr val="accent2"/>
                </a:solidFill>
              </a:rPr>
              <a:t>drawbacks</a:t>
            </a:r>
            <a:endParaRPr lang="de-DE" b="1" dirty="0">
              <a:solidFill>
                <a:schemeClr val="accent2"/>
              </a:solidFill>
            </a:endParaRPr>
          </a:p>
        </p:txBody>
      </p:sp>
      <p:sp>
        <p:nvSpPr>
          <p:cNvPr id="11" name="Pfeil nach unten 34">
            <a:extLst>
              <a:ext uri="{FF2B5EF4-FFF2-40B4-BE49-F238E27FC236}">
                <a16:creationId xmlns:a16="http://schemas.microsoft.com/office/drawing/2014/main" id="{CE4B1A33-314C-1C4E-BD5E-864D7C4F2791}"/>
              </a:ext>
            </a:extLst>
          </p:cNvPr>
          <p:cNvSpPr/>
          <p:nvPr/>
        </p:nvSpPr>
        <p:spPr>
          <a:xfrm>
            <a:off x="1529445" y="2193788"/>
            <a:ext cx="815035" cy="540516"/>
          </a:xfrm>
          <a:prstGeom prst="downArrow">
            <a:avLst/>
          </a:prstGeom>
          <a:solidFill>
            <a:schemeClr val="tx2">
              <a:alpha val="50000"/>
            </a:schemeClr>
          </a:solidFill>
          <a:ln>
            <a:solidFill>
              <a:schemeClr val="tx2">
                <a:lumMod val="75000"/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  <p:sp>
        <p:nvSpPr>
          <p:cNvPr id="12" name="Textfeld 41">
            <a:extLst>
              <a:ext uri="{FF2B5EF4-FFF2-40B4-BE49-F238E27FC236}">
                <a16:creationId xmlns:a16="http://schemas.microsoft.com/office/drawing/2014/main" id="{A3223F81-6F4B-EA42-AF9B-198F497104CC}"/>
              </a:ext>
            </a:extLst>
          </p:cNvPr>
          <p:cNvSpPr txBox="1"/>
          <p:nvPr/>
        </p:nvSpPr>
        <p:spPr>
          <a:xfrm>
            <a:off x="0" y="4976556"/>
            <a:ext cx="44798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 err="1">
                <a:solidFill>
                  <a:schemeClr val="tx2"/>
                </a:solidFill>
              </a:rPr>
              <a:t>Novel</a:t>
            </a:r>
            <a:r>
              <a:rPr lang="de-DE" b="1" dirty="0">
                <a:solidFill>
                  <a:schemeClr val="tx2"/>
                </a:solidFill>
              </a:rPr>
              <a:t> </a:t>
            </a:r>
            <a:r>
              <a:rPr lang="de-DE" b="1" dirty="0" err="1">
                <a:solidFill>
                  <a:schemeClr val="tx2"/>
                </a:solidFill>
              </a:rPr>
              <a:t>method</a:t>
            </a:r>
            <a:r>
              <a:rPr lang="de-DE" b="1" dirty="0">
                <a:solidFill>
                  <a:schemeClr val="tx2"/>
                </a:solidFill>
              </a:rPr>
              <a:t>: </a:t>
            </a:r>
            <a:r>
              <a:rPr lang="de-DE" b="1" dirty="0" err="1">
                <a:solidFill>
                  <a:schemeClr val="tx2"/>
                </a:solidFill>
              </a:rPr>
              <a:t>low</a:t>
            </a:r>
            <a:r>
              <a:rPr lang="de-DE" b="1" dirty="0">
                <a:solidFill>
                  <a:schemeClr val="tx2"/>
                </a:solidFill>
              </a:rPr>
              <a:t> </a:t>
            </a:r>
            <a:r>
              <a:rPr lang="de-DE" b="1" dirty="0" err="1">
                <a:solidFill>
                  <a:schemeClr val="tx2"/>
                </a:solidFill>
              </a:rPr>
              <a:t>energy</a:t>
            </a:r>
            <a:r>
              <a:rPr lang="de-DE" b="1" dirty="0">
                <a:solidFill>
                  <a:schemeClr val="tx2"/>
                </a:solidFill>
              </a:rPr>
              <a:t> </a:t>
            </a:r>
            <a:r>
              <a:rPr lang="de-DE" b="1" dirty="0" err="1">
                <a:solidFill>
                  <a:schemeClr val="tx2"/>
                </a:solidFill>
              </a:rPr>
              <a:t>e</a:t>
            </a:r>
            <a:r>
              <a:rPr lang="de-DE" b="1" dirty="0">
                <a:solidFill>
                  <a:schemeClr val="tx2"/>
                </a:solidFill>
              </a:rPr>
              <a:t>-beam </a:t>
            </a:r>
            <a:r>
              <a:rPr lang="de-DE" b="1" dirty="0" err="1">
                <a:solidFill>
                  <a:schemeClr val="tx2"/>
                </a:solidFill>
              </a:rPr>
              <a:t>irradiation</a:t>
            </a:r>
            <a:endParaRPr lang="de-DE" b="1" dirty="0">
              <a:solidFill>
                <a:schemeClr val="tx2"/>
              </a:solidFill>
            </a:endParaRPr>
          </a:p>
        </p:txBody>
      </p:sp>
      <p:sp>
        <p:nvSpPr>
          <p:cNvPr id="13" name="Pfeil nach unten 51">
            <a:extLst>
              <a:ext uri="{FF2B5EF4-FFF2-40B4-BE49-F238E27FC236}">
                <a16:creationId xmlns:a16="http://schemas.microsoft.com/office/drawing/2014/main" id="{DF312E70-2FEA-4A46-8240-C35D3BCCF9D5}"/>
              </a:ext>
            </a:extLst>
          </p:cNvPr>
          <p:cNvSpPr/>
          <p:nvPr/>
        </p:nvSpPr>
        <p:spPr>
          <a:xfrm>
            <a:off x="1549165" y="3979817"/>
            <a:ext cx="815035" cy="628480"/>
          </a:xfrm>
          <a:prstGeom prst="downArrow">
            <a:avLst/>
          </a:prstGeom>
          <a:solidFill>
            <a:schemeClr val="tx2">
              <a:alpha val="50000"/>
            </a:schemeClr>
          </a:solidFill>
          <a:ln>
            <a:solidFill>
              <a:schemeClr val="tx2">
                <a:lumMod val="75000"/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41EC876-6244-0D49-9512-2BF2630DFBB6}"/>
              </a:ext>
            </a:extLst>
          </p:cNvPr>
          <p:cNvSpPr/>
          <p:nvPr/>
        </p:nvSpPr>
        <p:spPr>
          <a:xfrm>
            <a:off x="1187624" y="1017189"/>
            <a:ext cx="71877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Inactivation of viruses for vaccine production</a:t>
            </a:r>
            <a:endParaRPr lang="en-US" sz="2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22004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idx="1"/>
          </p:nvPr>
        </p:nvSpPr>
        <p:spPr>
          <a:xfrm>
            <a:off x="251520" y="404664"/>
            <a:ext cx="5426717" cy="544023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EB-technology against biohazards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Inactivation of viruses for vaccine production</a:t>
            </a:r>
          </a:p>
          <a:p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First prototype machine, developed by </a:t>
            </a:r>
            <a:r>
              <a:rPr lang="en-US" sz="1900" dirty="0" err="1">
                <a:latin typeface="Arial" panose="020B0604020202020204" pitchFamily="34" charset="0"/>
                <a:cs typeface="Arial" panose="020B0604020202020204" pitchFamily="34" charset="0"/>
              </a:rPr>
              <a:t>Fraunhofer</a:t>
            </a: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-consortium (FEP, IZI, IPA) works well and produces inactivated suspensions in the range of some liters per hour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Evaluated results for a lot of real types of vaccines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900" b="1" dirty="0">
                <a:latin typeface="Arial" panose="020B0604020202020204" pitchFamily="34" charset="0"/>
                <a:cs typeface="Arial" panose="020B0604020202020204" pitchFamily="34" charset="0"/>
              </a:rPr>
              <a:t>First positive results on Corona-virus as well!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High dose rate enables high preservation of important antigens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300 </a:t>
            </a:r>
            <a:r>
              <a:rPr lang="en-US" sz="1900" dirty="0" err="1">
                <a:latin typeface="Arial" panose="020B0604020202020204" pitchFamily="34" charset="0"/>
                <a:cs typeface="Arial" panose="020B0604020202020204" pitchFamily="34" charset="0"/>
              </a:rPr>
              <a:t>keV</a:t>
            </a: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 accelerator for compact design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900" b="1" dirty="0">
                <a:latin typeface="Arial" panose="020B0604020202020204" pitchFamily="34" charset="0"/>
                <a:cs typeface="Arial" panose="020B0604020202020204" pitchFamily="34" charset="0"/>
              </a:rPr>
              <a:t>First industrial licensing acquired!</a:t>
            </a:r>
          </a:p>
          <a:p>
            <a:pPr marL="0" indent="0"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3913" y="644914"/>
            <a:ext cx="3096270" cy="2393192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096"/>
          <a:stretch/>
        </p:blipFill>
        <p:spPr>
          <a:xfrm>
            <a:off x="5796136" y="3373068"/>
            <a:ext cx="2988249" cy="2648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34225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ytuł 1"/>
          <p:cNvSpPr>
            <a:spLocks noGrp="1"/>
          </p:cNvSpPr>
          <p:nvPr>
            <p:ph type="title"/>
          </p:nvPr>
        </p:nvSpPr>
        <p:spPr>
          <a:xfrm>
            <a:off x="450145" y="973964"/>
            <a:ext cx="7949288" cy="982191"/>
          </a:xfrm>
          <a:ln>
            <a:noFill/>
          </a:ln>
        </p:spPr>
        <p:txBody>
          <a:bodyPr>
            <a:noAutofit/>
          </a:bodyPr>
          <a:lstStyle/>
          <a:p>
            <a:pPr marL="342900" indent="-342900">
              <a:buClr>
                <a:srgbClr val="F8B13C"/>
              </a:buClr>
              <a:buSzPct val="122000"/>
              <a:buFont typeface="Arial" panose="020B0604020202020204" pitchFamily="34" charset="0"/>
              <a:buChar char="•"/>
            </a:pPr>
            <a:r>
              <a:rPr lang="en-GB" altLang="pl-PL" sz="2000" b="1" dirty="0">
                <a:solidFill>
                  <a:schemeClr val="tx1"/>
                </a:solidFill>
              </a:rPr>
              <a:t>EB has been used for ~200m</a:t>
            </a:r>
            <a:r>
              <a:rPr lang="en-GB" altLang="pl-PL" sz="2000" b="1" baseline="30000" dirty="0">
                <a:solidFill>
                  <a:schemeClr val="tx1"/>
                </a:solidFill>
              </a:rPr>
              <a:t>3 </a:t>
            </a:r>
            <a:r>
              <a:rPr lang="en-GB" altLang="pl-PL" sz="2000" b="1" dirty="0">
                <a:solidFill>
                  <a:schemeClr val="tx1"/>
                </a:solidFill>
              </a:rPr>
              <a:t>of archives, documents, books, etc</a:t>
            </a:r>
            <a:endParaRPr lang="pl-PL" altLang="pl-PL" sz="2000" b="1" baseline="30000" dirty="0">
              <a:solidFill>
                <a:schemeClr val="tx1"/>
              </a:solidFill>
            </a:endParaRPr>
          </a:p>
        </p:txBody>
      </p:sp>
      <p:sp>
        <p:nvSpPr>
          <p:cNvPr id="8" name="Symbol zastępczy zawartości 7"/>
          <p:cNvSpPr>
            <a:spLocks noGrp="1"/>
          </p:cNvSpPr>
          <p:nvPr>
            <p:ph sz="half" idx="1"/>
          </p:nvPr>
        </p:nvSpPr>
        <p:spPr>
          <a:xfrm>
            <a:off x="481427" y="1956155"/>
            <a:ext cx="4946953" cy="4015640"/>
          </a:xfrm>
          <a:ln>
            <a:noFill/>
          </a:ln>
        </p:spPr>
        <p:txBody>
          <a:bodyPr>
            <a:normAutofit/>
          </a:bodyPr>
          <a:lstStyle/>
          <a:p>
            <a:pPr>
              <a:defRPr/>
            </a:pPr>
            <a:endParaRPr lang="en-US" sz="2550" dirty="0"/>
          </a:p>
          <a:p>
            <a:pPr algn="just">
              <a:defRPr/>
            </a:pPr>
            <a:r>
              <a:rPr lang="en-US" sz="1800" dirty="0"/>
              <a:t>Faculty of Modern Languages Library</a:t>
            </a:r>
            <a:r>
              <a:rPr lang="pl-PL" sz="1800" dirty="0"/>
              <a:t> </a:t>
            </a:r>
            <a:endParaRPr lang="en-GB" sz="1800" dirty="0"/>
          </a:p>
          <a:p>
            <a:pPr algn="just">
              <a:defRPr/>
            </a:pPr>
            <a:r>
              <a:rPr lang="en-US" sz="1800" dirty="0"/>
              <a:t>The Sejm (Polish Parliament)</a:t>
            </a:r>
            <a:r>
              <a:rPr lang="pl-PL" sz="1800" dirty="0"/>
              <a:t> </a:t>
            </a:r>
            <a:r>
              <a:rPr lang="en-US" sz="1800" dirty="0"/>
              <a:t>Library</a:t>
            </a:r>
            <a:endParaRPr lang="en-GB" sz="1800" dirty="0"/>
          </a:p>
          <a:p>
            <a:pPr algn="just">
              <a:defRPr/>
            </a:pPr>
            <a:r>
              <a:rPr lang="en-US" sz="1800" dirty="0"/>
              <a:t>The Office for Registration of Medicinal</a:t>
            </a:r>
            <a:r>
              <a:rPr lang="pl-PL" sz="1800" dirty="0"/>
              <a:t> </a:t>
            </a:r>
            <a:r>
              <a:rPr lang="en-US" sz="1800" dirty="0"/>
              <a:t>Products, Medical Devices and Biocidal Products</a:t>
            </a:r>
          </a:p>
          <a:p>
            <a:pPr algn="just">
              <a:defRPr/>
            </a:pPr>
            <a:r>
              <a:rPr lang="en-US" sz="1800" dirty="0"/>
              <a:t>University of Warsaw – Library </a:t>
            </a:r>
          </a:p>
          <a:p>
            <a:pPr algn="just">
              <a:defRPr/>
            </a:pPr>
            <a:r>
              <a:rPr lang="en-US" sz="1800" dirty="0"/>
              <a:t>Valuable objects - </a:t>
            </a:r>
            <a:r>
              <a:rPr lang="en-US" sz="1800" i="1" dirty="0"/>
              <a:t>or</a:t>
            </a:r>
            <a:r>
              <a:rPr lang="pl-PL" sz="1800" i="1" dirty="0"/>
              <a:t>i</a:t>
            </a:r>
            <a:r>
              <a:rPr lang="en-US" sz="1800" i="1" dirty="0" err="1"/>
              <a:t>ginal</a:t>
            </a:r>
            <a:r>
              <a:rPr lang="en-US" sz="1800" i="1" dirty="0"/>
              <a:t> music notation composed by </a:t>
            </a:r>
            <a:r>
              <a:rPr lang="en-US" sz="1800" i="1" dirty="0" err="1"/>
              <a:t>Ignacy</a:t>
            </a:r>
            <a:r>
              <a:rPr lang="en-US" sz="1800" i="1" dirty="0"/>
              <a:t> Paderewski </a:t>
            </a:r>
            <a:r>
              <a:rPr lang="en-US" sz="1800" dirty="0"/>
              <a:t>(stored in The </a:t>
            </a:r>
            <a:r>
              <a:rPr lang="en-US" sz="1800" dirty="0" err="1"/>
              <a:t>Frederyk</a:t>
            </a:r>
            <a:r>
              <a:rPr lang="en-US" sz="1800" dirty="0"/>
              <a:t> Chopin University of Music Library)</a:t>
            </a:r>
          </a:p>
        </p:txBody>
      </p:sp>
      <p:pic>
        <p:nvPicPr>
          <p:cNvPr id="8196" name="Symbol zastępczy zawartości 9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790291" y="1772317"/>
            <a:ext cx="2677716" cy="1781175"/>
          </a:xfrm>
        </p:spPr>
      </p:pic>
      <p:pic>
        <p:nvPicPr>
          <p:cNvPr id="8197" name="Obraz 10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7564" y="4211155"/>
            <a:ext cx="1154906" cy="792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Obraz 11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7564" y="5257523"/>
            <a:ext cx="1165622" cy="6822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Obraz 12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29512" y="3553492"/>
            <a:ext cx="1147763" cy="683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0" name="Obraz 13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45586" y="4389579"/>
            <a:ext cx="1207294" cy="707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1" name="Obraz 14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545586" y="5289670"/>
            <a:ext cx="1115616" cy="650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2" name="Obraz 2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741005" y="3727261"/>
            <a:ext cx="388144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457200" y="274638"/>
            <a:ext cx="8229600" cy="5619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rgbClr val="0157A4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GB" sz="2400" dirty="0">
                <a:solidFill>
                  <a:srgbClr val="1F497D"/>
                </a:solidFill>
              </a:rPr>
              <a:t>EB for Preservation of Cultural Heritage</a:t>
            </a:r>
          </a:p>
        </p:txBody>
      </p:sp>
    </p:spTree>
    <p:extLst>
      <p:ext uri="{BB962C8B-B14F-4D97-AF65-F5344CB8AC3E}">
        <p14:creationId xmlns:p14="http://schemas.microsoft.com/office/powerpoint/2010/main" val="13776530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81073" y="1562542"/>
            <a:ext cx="5253243" cy="3528392"/>
          </a:xfrm>
          <a:prstGeom prst="rect">
            <a:avLst/>
          </a:prstGeom>
        </p:spPr>
      </p:pic>
      <p:sp>
        <p:nvSpPr>
          <p:cNvPr id="5" name="Rectangle 3"/>
          <p:cNvSpPr txBox="1">
            <a:spLocks/>
          </p:cNvSpPr>
          <p:nvPr/>
        </p:nvSpPr>
        <p:spPr>
          <a:xfrm>
            <a:off x="174201" y="1270204"/>
            <a:ext cx="3540792" cy="4751084"/>
          </a:xfrm>
          <a:prstGeom prst="rect">
            <a:avLst/>
          </a:prstGeom>
        </p:spPr>
        <p:txBody>
          <a:bodyPr vert="horz" lIns="51435" tIns="25718" rIns="51435" bIns="25718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514350">
              <a:spcBef>
                <a:spcPts val="563"/>
              </a:spcBef>
              <a:buClr>
                <a:srgbClr val="FF0000"/>
              </a:buClr>
              <a:buNone/>
            </a:pPr>
            <a:r>
              <a:rPr lang="en-US" altLang="pl-PL" sz="1600" dirty="0">
                <a:latin typeface="Arial" panose="020B0604020202020204" pitchFamily="34" charset="0"/>
                <a:cs typeface="Arial" panose="020B0604020202020204" pitchFamily="34" charset="0"/>
              </a:rPr>
              <a:t>Advantage of proposed solution:</a:t>
            </a:r>
          </a:p>
          <a:p>
            <a:pPr defTabSz="514350">
              <a:spcBef>
                <a:spcPts val="563"/>
              </a:spcBef>
              <a:buClr>
                <a:srgbClr val="F8B13C"/>
              </a:buClr>
              <a:buSzPct val="124000"/>
            </a:pPr>
            <a:r>
              <a:rPr lang="en-US" altLang="pl-PL" sz="1600" b="1" dirty="0">
                <a:latin typeface="Arial" panose="020B0604020202020204" pitchFamily="34" charset="0"/>
                <a:cs typeface="Arial" panose="020B0604020202020204" pitchFamily="34" charset="0"/>
              </a:rPr>
              <a:t>Environmental friendly technology</a:t>
            </a:r>
          </a:p>
          <a:p>
            <a:pPr defTabSz="514350">
              <a:spcBef>
                <a:spcPts val="563"/>
              </a:spcBef>
              <a:buClr>
                <a:srgbClr val="F8B13C"/>
              </a:buClr>
              <a:buSzPct val="124000"/>
            </a:pPr>
            <a:r>
              <a:rPr lang="en-US" altLang="pl-PL" sz="1600" dirty="0">
                <a:latin typeface="Arial" panose="020B0604020202020204" pitchFamily="34" charset="0"/>
                <a:cs typeface="Arial" panose="020B0604020202020204" pitchFamily="34" charset="0"/>
              </a:rPr>
              <a:t>Biogas production is </a:t>
            </a:r>
            <a:r>
              <a:rPr lang="en-US" altLang="pl-PL" sz="1600" b="1" dirty="0">
                <a:latin typeface="Arial" panose="020B0604020202020204" pitchFamily="34" charset="0"/>
                <a:cs typeface="Arial" panose="020B0604020202020204" pitchFamily="34" charset="0"/>
              </a:rPr>
              <a:t>disposal of problematic wastes</a:t>
            </a:r>
          </a:p>
          <a:p>
            <a:pPr defTabSz="514350">
              <a:spcBef>
                <a:spcPts val="563"/>
              </a:spcBef>
              <a:buClr>
                <a:srgbClr val="F8B13C"/>
              </a:buClr>
              <a:buSzPct val="124000"/>
            </a:pPr>
            <a:r>
              <a:rPr lang="en-US" altLang="pl-PL" sz="1600" dirty="0">
                <a:latin typeface="Arial" panose="020B0604020202020204" pitchFamily="34" charset="0"/>
                <a:cs typeface="Arial" panose="020B0604020202020204" pitchFamily="34" charset="0"/>
              </a:rPr>
              <a:t>Production of </a:t>
            </a:r>
            <a:r>
              <a:rPr lang="en-US" altLang="pl-PL" sz="1600" b="1" dirty="0">
                <a:latin typeface="Arial" panose="020B0604020202020204" pitchFamily="34" charset="0"/>
                <a:cs typeface="Arial" panose="020B0604020202020204" pitchFamily="34" charset="0"/>
              </a:rPr>
              <a:t>renewable power through combined heat and power cogeneration</a:t>
            </a:r>
          </a:p>
          <a:p>
            <a:pPr defTabSz="514350">
              <a:spcBef>
                <a:spcPts val="563"/>
              </a:spcBef>
              <a:buClr>
                <a:srgbClr val="F8B13C"/>
              </a:buClr>
              <a:buSzPct val="124000"/>
            </a:pPr>
            <a:r>
              <a:rPr lang="en-US" altLang="pl-PL" sz="1600" dirty="0">
                <a:latin typeface="Arial" panose="020B0604020202020204" pitchFamily="34" charset="0"/>
                <a:cs typeface="Arial" panose="020B0604020202020204" pitchFamily="34" charset="0"/>
              </a:rPr>
              <a:t>Production of microbiologically safe organic fertilizer </a:t>
            </a:r>
            <a:r>
              <a:rPr lang="en-US" altLang="pl-PL" sz="1600" b="1" dirty="0">
                <a:latin typeface="Arial" panose="020B0604020202020204" pitchFamily="34" charset="0"/>
                <a:cs typeface="Arial" panose="020B0604020202020204" pitchFamily="34" charset="0"/>
              </a:rPr>
              <a:t>due to electron beam </a:t>
            </a:r>
            <a:r>
              <a:rPr lang="en-US" altLang="pl-PL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hygenization</a:t>
            </a:r>
            <a:r>
              <a:rPr lang="en-US" altLang="pl-PL" sz="1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defTabSz="514350">
              <a:spcBef>
                <a:spcPts val="563"/>
              </a:spcBef>
              <a:buClr>
                <a:srgbClr val="F8B13C"/>
              </a:buClr>
              <a:buSzPct val="124000"/>
            </a:pPr>
            <a:r>
              <a:rPr lang="en-US" altLang="pl-PL" sz="1600" dirty="0">
                <a:latin typeface="Arial" panose="020B0604020202020204" pitchFamily="34" charset="0"/>
                <a:cs typeface="Arial" panose="020B0604020202020204" pitchFamily="34" charset="0"/>
              </a:rPr>
              <a:t>Technology can be applied in any place with sufficient biomass resources while there is </a:t>
            </a:r>
            <a:r>
              <a:rPr lang="en-US" altLang="pl-PL" sz="1600" b="1" dirty="0">
                <a:latin typeface="Arial" panose="020B0604020202020204" pitchFamily="34" charset="0"/>
                <a:cs typeface="Arial" panose="020B0604020202020204" pitchFamily="34" charset="0"/>
              </a:rPr>
              <a:t>no need for external electric energy supply</a:t>
            </a:r>
          </a:p>
          <a:p>
            <a:pPr defTabSz="514350">
              <a:spcBef>
                <a:spcPts val="563"/>
              </a:spcBef>
              <a:buClr>
                <a:srgbClr val="F8B13C"/>
              </a:buClr>
              <a:buSzPct val="124000"/>
            </a:pPr>
            <a:r>
              <a:rPr lang="en-US" altLang="pl-PL" sz="1600" b="1" dirty="0">
                <a:latin typeface="Arial" panose="020B0604020202020204" pitchFamily="34" charset="0"/>
                <a:cs typeface="Arial" panose="020B0604020202020204" pitchFamily="34" charset="0"/>
              </a:rPr>
              <a:t>Also shows potential for modern contaminants</a:t>
            </a:r>
            <a:r>
              <a:rPr lang="en-US" altLang="pl-PL" sz="16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altLang="pl-PL" sz="1600" dirty="0" err="1">
                <a:latin typeface="Arial" panose="020B0604020202020204" pitchFamily="34" charset="0"/>
                <a:cs typeface="Arial" panose="020B0604020202020204" pitchFamily="34" charset="0"/>
              </a:rPr>
              <a:t>microplastics</a:t>
            </a:r>
            <a:r>
              <a:rPr lang="en-US" altLang="pl-PL" sz="1600" dirty="0">
                <a:latin typeface="Arial" panose="020B0604020202020204" pitchFamily="34" charset="0"/>
                <a:cs typeface="Arial" panose="020B0604020202020204" pitchFamily="34" charset="0"/>
              </a:rPr>
              <a:t>, PPCP, POPs, AMR, </a:t>
            </a:r>
            <a:r>
              <a:rPr lang="en-US" altLang="pl-PL" sz="1600" dirty="0" err="1">
                <a:latin typeface="Arial" panose="020B0604020202020204" pitchFamily="34" charset="0"/>
                <a:cs typeface="Arial" panose="020B0604020202020204" pitchFamily="34" charset="0"/>
              </a:rPr>
              <a:t>etc</a:t>
            </a:r>
            <a:endParaRPr lang="en-US" altLang="pl-PL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10247" y="3735491"/>
            <a:ext cx="641879" cy="472277"/>
          </a:xfrm>
          <a:prstGeom prst="rect">
            <a:avLst/>
          </a:prstGeom>
        </p:spPr>
      </p:pic>
      <p:pic>
        <p:nvPicPr>
          <p:cNvPr id="6" name="Obraz 5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072345" y="4956560"/>
            <a:ext cx="526079" cy="408460"/>
          </a:xfrm>
          <a:prstGeom prst="rect">
            <a:avLst/>
          </a:prstGeom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867276" y="4357688"/>
            <a:ext cx="346197" cy="478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9" name="Obraz 8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408746" y="4836117"/>
            <a:ext cx="483531" cy="43895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189346" y="3345746"/>
            <a:ext cx="210455" cy="291720"/>
          </a:xfrm>
          <a:prstGeom prst="rect">
            <a:avLst/>
          </a:prstGeom>
        </p:spPr>
      </p:pic>
      <p:graphicFrame>
        <p:nvGraphicFramePr>
          <p:cNvPr id="9318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920797"/>
              </p:ext>
            </p:extLst>
          </p:nvPr>
        </p:nvGraphicFramePr>
        <p:xfrm>
          <a:off x="7458735" y="4805198"/>
          <a:ext cx="462308" cy="4227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44" name="Corel PHOTO-PAINT 8.0 Image" r:id="rId9" imgW="1904762" imgH="1739683" progId="">
                  <p:embed/>
                </p:oleObj>
              </mc:Choice>
              <mc:Fallback>
                <p:oleObj name="Corel PHOTO-PAINT 8.0 Image" r:id="rId9" imgW="1904762" imgH="1739683" progId="">
                  <p:embed/>
                  <p:pic>
                    <p:nvPicPr>
                      <p:cNvPr id="93186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58735" y="4805198"/>
                        <a:ext cx="462308" cy="422779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Inhaltsplatzhalter 7">
            <a:extLst>
              <a:ext uri="{FF2B5EF4-FFF2-40B4-BE49-F238E27FC236}">
                <a16:creationId xmlns:a16="http://schemas.microsoft.com/office/drawing/2014/main" id="{64EB88E7-D3EE-5F4B-9556-BDAC2B59F9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4186" y="308528"/>
            <a:ext cx="5544616" cy="47009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EB-system for Hybrid Biogas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17851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2">
            <a:extLst>
              <a:ext uri="{FF2B5EF4-FFF2-40B4-BE49-F238E27FC236}">
                <a16:creationId xmlns:a16="http://schemas.microsoft.com/office/drawing/2014/main" id="{5648B0AB-AD58-464A-A4BA-FC287067CE9A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75656" y="3643313"/>
            <a:ext cx="6707508" cy="2871248"/>
          </a:xfrm>
          <a:prstGeom prst="rect">
            <a:avLst/>
          </a:prstGeom>
        </p:spPr>
      </p:pic>
      <p:sp>
        <p:nvSpPr>
          <p:cNvPr id="21506" name="Tytuł 1"/>
          <p:cNvSpPr>
            <a:spLocks noGrp="1"/>
          </p:cNvSpPr>
          <p:nvPr>
            <p:ph type="title"/>
          </p:nvPr>
        </p:nvSpPr>
        <p:spPr>
          <a:xfrm>
            <a:off x="539552" y="299096"/>
            <a:ext cx="5760640" cy="504057"/>
          </a:xfrm>
          <a:ln>
            <a:noFill/>
          </a:ln>
        </p:spPr>
        <p:txBody>
          <a:bodyPr/>
          <a:lstStyle/>
          <a:p>
            <a:r>
              <a:rPr lang="pl-PL" altLang="pl-PL" dirty="0">
                <a:solidFill>
                  <a:schemeClr val="tx2"/>
                </a:solidFill>
              </a:rPr>
              <a:t>EB for bal</a:t>
            </a:r>
            <a:r>
              <a:rPr lang="en-GB" altLang="pl-PL" dirty="0">
                <a:solidFill>
                  <a:schemeClr val="tx2"/>
                </a:solidFill>
              </a:rPr>
              <a:t>l</a:t>
            </a:r>
            <a:r>
              <a:rPr lang="pl-PL" altLang="pl-PL" dirty="0">
                <a:solidFill>
                  <a:schemeClr val="tx2"/>
                </a:solidFill>
              </a:rPr>
              <a:t>ast water </a:t>
            </a:r>
            <a:r>
              <a:rPr lang="pl-PL" altLang="pl-PL" dirty="0" err="1">
                <a:solidFill>
                  <a:schemeClr val="tx2"/>
                </a:solidFill>
              </a:rPr>
              <a:t>discharge</a:t>
            </a:r>
            <a:r>
              <a:rPr lang="pl-PL" altLang="pl-PL" dirty="0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363262" y="1090556"/>
            <a:ext cx="8362973" cy="1484048"/>
          </a:xfrm>
        </p:spPr>
        <p:txBody>
          <a:bodyPr>
            <a:normAutofit/>
          </a:bodyPr>
          <a:lstStyle/>
          <a:p>
            <a:pPr algn="just">
              <a:defRPr/>
            </a:pPr>
            <a:r>
              <a:rPr lang="en-US" sz="1600" dirty="0"/>
              <a:t>Ballast water discharge typically contains a variety of biological materials, including plants, animals, viruses, and bacteria. These materials often include non-native, nuisance, exotic species that can cause extensive ecological and economic damage to aquatic ecosystems, along with serious human health issues including death.</a:t>
            </a:r>
            <a:endParaRPr lang="pl-PL" sz="1600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1259632" y="2159265"/>
            <a:ext cx="7632848" cy="1206799"/>
          </a:xfrm>
        </p:spPr>
        <p:txBody>
          <a:bodyPr>
            <a:normAutofit/>
          </a:bodyPr>
          <a:lstStyle/>
          <a:p>
            <a:pPr algn="just">
              <a:defRPr/>
            </a:pPr>
            <a:r>
              <a:rPr lang="pl-PL" sz="1600" i="1" dirty="0" err="1"/>
              <a:t>Vibrio</a:t>
            </a:r>
            <a:r>
              <a:rPr lang="pl-PL" sz="1600" i="1" dirty="0"/>
              <a:t> </a:t>
            </a:r>
            <a:r>
              <a:rPr lang="pl-PL" sz="1600" i="1" dirty="0" err="1"/>
              <a:t>cholerae</a:t>
            </a:r>
            <a:r>
              <a:rPr lang="pl-PL" sz="1600" i="1" dirty="0"/>
              <a:t> </a:t>
            </a:r>
            <a:r>
              <a:rPr lang="pl-PL" sz="1600" dirty="0"/>
              <a:t>(O1 i O139) less </a:t>
            </a:r>
            <a:r>
              <a:rPr lang="pl-PL" sz="1600" dirty="0" err="1"/>
              <a:t>than</a:t>
            </a:r>
            <a:r>
              <a:rPr lang="pl-PL" sz="1600" dirty="0"/>
              <a:t> 1 CFU    (colony forming unit - </a:t>
            </a:r>
            <a:r>
              <a:rPr lang="pl-PL" sz="1600" dirty="0" err="1"/>
              <a:t>cfu</a:t>
            </a:r>
            <a:r>
              <a:rPr lang="pl-PL" sz="1600" dirty="0"/>
              <a:t>) per 100 ml </a:t>
            </a:r>
            <a:r>
              <a:rPr lang="pl-PL" sz="1600" dirty="0" err="1"/>
              <a:t>or</a:t>
            </a:r>
            <a:r>
              <a:rPr lang="pl-PL" sz="1600" dirty="0"/>
              <a:t> less </a:t>
            </a:r>
            <a:r>
              <a:rPr lang="pl-PL" sz="1600" dirty="0" err="1"/>
              <a:t>than</a:t>
            </a:r>
            <a:r>
              <a:rPr lang="pl-PL" sz="1600" dirty="0"/>
              <a:t> 1 CFU per 1 gram (wet mass) zooplankton </a:t>
            </a:r>
            <a:r>
              <a:rPr lang="pl-PL" sz="1600" dirty="0" err="1"/>
              <a:t>sample</a:t>
            </a:r>
            <a:r>
              <a:rPr lang="pl-PL" sz="1600" dirty="0"/>
              <a:t>;</a:t>
            </a:r>
          </a:p>
          <a:p>
            <a:pPr algn="just">
              <a:defRPr/>
            </a:pPr>
            <a:r>
              <a:rPr lang="pl-PL" sz="1600" dirty="0"/>
              <a:t> </a:t>
            </a:r>
            <a:r>
              <a:rPr lang="pl-PL" sz="1600" i="1" dirty="0"/>
              <a:t>Escherichia coli </a:t>
            </a:r>
            <a:r>
              <a:rPr lang="pl-PL" sz="1600" dirty="0"/>
              <a:t>less </a:t>
            </a:r>
            <a:r>
              <a:rPr lang="pl-PL" sz="1600" dirty="0" err="1"/>
              <a:t>than</a:t>
            </a:r>
            <a:r>
              <a:rPr lang="pl-PL" sz="1600" dirty="0"/>
              <a:t> 250 CFU in 100 ml;</a:t>
            </a:r>
          </a:p>
          <a:p>
            <a:pPr algn="just">
              <a:defRPr/>
            </a:pPr>
            <a:r>
              <a:rPr lang="pl-PL" sz="1600" i="1" dirty="0" err="1"/>
              <a:t>Enterococci</a:t>
            </a:r>
            <a:r>
              <a:rPr lang="pl-PL" sz="1600" i="1" dirty="0"/>
              <a:t> </a:t>
            </a:r>
            <a:r>
              <a:rPr lang="pl-PL" sz="1600" dirty="0"/>
              <a:t>less </a:t>
            </a:r>
            <a:r>
              <a:rPr lang="pl-PL" sz="1600" dirty="0" err="1"/>
              <a:t>than</a:t>
            </a:r>
            <a:r>
              <a:rPr lang="pl-PL" sz="1600" dirty="0"/>
              <a:t> 100 CFU in 100 ml.</a:t>
            </a:r>
          </a:p>
          <a:p>
            <a:pPr>
              <a:defRPr/>
            </a:pPr>
            <a:endParaRPr lang="pl-PL" dirty="0"/>
          </a:p>
        </p:txBody>
      </p:sp>
      <p:pic>
        <p:nvPicPr>
          <p:cNvPr id="21509" name="Obraz 5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40352" y="6158564"/>
            <a:ext cx="442812" cy="355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ytuł 1">
            <a:extLst>
              <a:ext uri="{FF2B5EF4-FFF2-40B4-BE49-F238E27FC236}">
                <a16:creationId xmlns:a16="http://schemas.microsoft.com/office/drawing/2014/main" id="{41706582-B36C-6B4E-9418-F9C3CEA6D91A}"/>
              </a:ext>
            </a:extLst>
          </p:cNvPr>
          <p:cNvSpPr txBox="1">
            <a:spLocks/>
          </p:cNvSpPr>
          <p:nvPr/>
        </p:nvSpPr>
        <p:spPr>
          <a:xfrm>
            <a:off x="3078173" y="3475870"/>
            <a:ext cx="3502474" cy="494984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rgbClr val="0157A4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pl-PL" sz="2000" b="1" dirty="0">
                <a:solidFill>
                  <a:schemeClr val="tx2"/>
                </a:solidFill>
              </a:rPr>
              <a:t>Green </a:t>
            </a:r>
            <a:r>
              <a:rPr lang="en-GB" sz="2000" b="1" dirty="0">
                <a:solidFill>
                  <a:schemeClr val="tx2"/>
                </a:solidFill>
              </a:rPr>
              <a:t>“</a:t>
            </a:r>
            <a:r>
              <a:rPr lang="pl-PL" sz="2000" b="1" dirty="0" err="1">
                <a:solidFill>
                  <a:schemeClr val="tx2"/>
                </a:solidFill>
              </a:rPr>
              <a:t>dock</a:t>
            </a:r>
            <a:r>
              <a:rPr lang="pl-PL" b="1" dirty="0">
                <a:solidFill>
                  <a:srgbClr val="002060"/>
                </a:solidFill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0323280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ARIES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Fraunhofer Master">
  <a:themeElements>
    <a:clrScheme name="Fraunhofer Master">
      <a:dk1>
        <a:srgbClr val="000000"/>
      </a:dk1>
      <a:lt1>
        <a:srgbClr val="FFFFFF"/>
      </a:lt1>
      <a:dk2>
        <a:srgbClr val="179C7D"/>
      </a:dk2>
      <a:lt2>
        <a:srgbClr val="A8AFAF"/>
      </a:lt2>
      <a:accent1>
        <a:srgbClr val="F29400"/>
      </a:accent1>
      <a:accent2>
        <a:srgbClr val="1F82C0"/>
      </a:accent2>
      <a:accent3>
        <a:srgbClr val="E2001A"/>
      </a:accent3>
      <a:accent4>
        <a:srgbClr val="B1C800"/>
      </a:accent4>
      <a:accent5>
        <a:srgbClr val="FEEFD6"/>
      </a:accent5>
      <a:accent6>
        <a:srgbClr val="E1E3E3"/>
      </a:accent6>
      <a:hlink>
        <a:srgbClr val="25BAE2"/>
      </a:hlink>
      <a:folHlink>
        <a:srgbClr val="B1C800"/>
      </a:folHlink>
    </a:clrScheme>
    <a:fontScheme name="Bullets">
      <a:majorFont>
        <a:latin typeface="Frutiger LT Com 45 Light"/>
        <a:ea typeface=""/>
        <a:cs typeface=""/>
      </a:majorFont>
      <a:minorFont>
        <a:latin typeface="Frutiger LT Com 55 Roman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>
          <a:solidFill>
            <a:schemeClr val="tx2"/>
          </a:solidFill>
          <a:round/>
          <a:headEnd type="arrow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noFill/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noFill/>
        <a:ln w="9525" cap="flat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/>
    </a:lnDef>
  </a:objectDefaults>
  <a:extraClrSchemeLst>
    <a:extraClrScheme>
      <a:clrScheme name="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llet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llet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llet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llet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llet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llet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llet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llet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llet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llet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llet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llets 13">
        <a:dk1>
          <a:srgbClr val="000000"/>
        </a:dk1>
        <a:lt1>
          <a:srgbClr val="FFFFFF"/>
        </a:lt1>
        <a:dk2>
          <a:srgbClr val="000000"/>
        </a:dk2>
        <a:lt2>
          <a:srgbClr val="A8AFAF"/>
        </a:lt2>
        <a:accent1>
          <a:srgbClr val="009475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AAC8BD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llets 14">
        <a:dk1>
          <a:srgbClr val="000000"/>
        </a:dk1>
        <a:lt1>
          <a:srgbClr val="FFFFFF"/>
        </a:lt1>
        <a:dk2>
          <a:srgbClr val="000000"/>
        </a:dk2>
        <a:lt2>
          <a:srgbClr val="A8AFAF"/>
        </a:lt2>
        <a:accent1>
          <a:srgbClr val="009475"/>
        </a:accent1>
        <a:accent2>
          <a:srgbClr val="009475"/>
        </a:accent2>
        <a:accent3>
          <a:srgbClr val="FFFFFF"/>
        </a:accent3>
        <a:accent4>
          <a:srgbClr val="000000"/>
        </a:accent4>
        <a:accent5>
          <a:srgbClr val="AAC8BD"/>
        </a:accent5>
        <a:accent6>
          <a:srgbClr val="008669"/>
        </a:accent6>
        <a:hlink>
          <a:srgbClr val="009475"/>
        </a:hlink>
        <a:folHlink>
          <a:srgbClr val="00947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llets 15">
        <a:dk1>
          <a:srgbClr val="000000"/>
        </a:dk1>
        <a:lt1>
          <a:srgbClr val="FFFFFF"/>
        </a:lt1>
        <a:dk2>
          <a:srgbClr val="009475"/>
        </a:dk2>
        <a:lt2>
          <a:srgbClr val="A8AFAF"/>
        </a:lt2>
        <a:accent1>
          <a:srgbClr val="25BAE2"/>
        </a:accent1>
        <a:accent2>
          <a:srgbClr val="006E92"/>
        </a:accent2>
        <a:accent3>
          <a:srgbClr val="FFFFFF"/>
        </a:accent3>
        <a:accent4>
          <a:srgbClr val="000000"/>
        </a:accent4>
        <a:accent5>
          <a:srgbClr val="ACD9EE"/>
        </a:accent5>
        <a:accent6>
          <a:srgbClr val="006384"/>
        </a:accent6>
        <a:hlink>
          <a:srgbClr val="4C636F"/>
        </a:hlink>
        <a:folHlink>
          <a:srgbClr val="9E1C2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llets 16">
        <a:dk1>
          <a:srgbClr val="000000"/>
        </a:dk1>
        <a:lt1>
          <a:srgbClr val="FFFFFF"/>
        </a:lt1>
        <a:dk2>
          <a:srgbClr val="009475"/>
        </a:dk2>
        <a:lt2>
          <a:srgbClr val="25BAE2"/>
        </a:lt2>
        <a:accent1>
          <a:srgbClr val="009475"/>
        </a:accent1>
        <a:accent2>
          <a:srgbClr val="006E92"/>
        </a:accent2>
        <a:accent3>
          <a:srgbClr val="FFFFFF"/>
        </a:accent3>
        <a:accent4>
          <a:srgbClr val="000000"/>
        </a:accent4>
        <a:accent5>
          <a:srgbClr val="AAC8BD"/>
        </a:accent5>
        <a:accent6>
          <a:srgbClr val="006384"/>
        </a:accent6>
        <a:hlink>
          <a:srgbClr val="4C636F"/>
        </a:hlink>
        <a:folHlink>
          <a:srgbClr val="9E1C2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2711</TotalTime>
  <Words>2522</Words>
  <Application>Microsoft Macintosh PowerPoint</Application>
  <PresentationFormat>On-screen Show (4:3)</PresentationFormat>
  <Paragraphs>309</Paragraphs>
  <Slides>26</Slides>
  <Notes>7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4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26</vt:i4>
      </vt:variant>
    </vt:vector>
  </HeadingPairs>
  <TitlesOfParts>
    <vt:vector size="41" baseType="lpstr">
      <vt:lpstr>SimSun</vt:lpstr>
      <vt:lpstr>Arial</vt:lpstr>
      <vt:lpstr>Calibri</vt:lpstr>
      <vt:lpstr>Frutiger LT Com 45 Light</vt:lpstr>
      <vt:lpstr>Frutiger LT Com 55 Roman</vt:lpstr>
      <vt:lpstr>Symbol</vt:lpstr>
      <vt:lpstr>Tahoma</vt:lpstr>
      <vt:lpstr>Times New Roman</vt:lpstr>
      <vt:lpstr>Wingdings</vt:lpstr>
      <vt:lpstr>Thème Office</vt:lpstr>
      <vt:lpstr>Thème ARIES</vt:lpstr>
      <vt:lpstr>Thème Office</vt:lpstr>
      <vt:lpstr>Fraunhofer Master</vt:lpstr>
      <vt:lpstr>Corel PHOTO-PAINT 8.0 Image</vt:lpstr>
      <vt:lpstr>Acrobat Document</vt:lpstr>
      <vt:lpstr>PowerPoint Presentation</vt:lpstr>
      <vt:lpstr>Tasks</vt:lpstr>
      <vt:lpstr>Deliverables &amp; Milestones</vt:lpstr>
      <vt:lpstr>Main Achievements T3.2 and T3.3</vt:lpstr>
      <vt:lpstr>PowerPoint Presentation</vt:lpstr>
      <vt:lpstr>PowerPoint Presentation</vt:lpstr>
      <vt:lpstr>EB has been used for ~200m3 of archives, documents, books, etc</vt:lpstr>
      <vt:lpstr>PowerPoint Presentation</vt:lpstr>
      <vt:lpstr>EB for ballast water discharge </vt:lpstr>
      <vt:lpstr>Some Outputs</vt:lpstr>
      <vt:lpstr>PowerPoint Presentation</vt:lpstr>
      <vt:lpstr>PowerPoint Presentation</vt:lpstr>
      <vt:lpstr>PowerPoint Presentation</vt:lpstr>
      <vt:lpstr>New e- linac therapies and accelerator designs</vt:lpstr>
      <vt:lpstr>Very High Energy Electrons RT: VHEE’20 workshop </vt:lpstr>
      <vt:lpstr>Possible designs for a compact e- linacs for VHEE applications</vt:lpstr>
      <vt:lpstr>PowerPoint Presentation</vt:lpstr>
      <vt:lpstr>PowerPoint Presentation</vt:lpstr>
      <vt:lpstr>Ion source characterization in a devoted Ion Source Test Bench</vt:lpstr>
      <vt:lpstr>AMIT SC magnet</vt:lpstr>
      <vt:lpstr>PowerPoint Presentation</vt:lpstr>
      <vt:lpstr>FFAG optics design - HUD</vt:lpstr>
      <vt:lpstr>PowerPoint Presentation</vt:lpstr>
      <vt:lpstr>Conclusions</vt:lpstr>
      <vt:lpstr>ATChem</vt:lpstr>
      <vt:lpstr>RADAGASS</vt:lpstr>
    </vt:vector>
  </TitlesOfParts>
  <Company>APO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Microsoft Office User</cp:lastModifiedBy>
  <cp:revision>125</cp:revision>
  <cp:lastPrinted>2022-04-29T10:52:18Z</cp:lastPrinted>
  <dcterms:created xsi:type="dcterms:W3CDTF">2017-04-26T09:15:49Z</dcterms:created>
  <dcterms:modified xsi:type="dcterms:W3CDTF">2022-05-01T21:27:34Z</dcterms:modified>
</cp:coreProperties>
</file>