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sldIdLst>
    <p:sldId id="283" r:id="rId3"/>
    <p:sldId id="344" r:id="rId4"/>
    <p:sldId id="353" r:id="rId5"/>
    <p:sldId id="339" r:id="rId6"/>
    <p:sldId id="340" r:id="rId7"/>
    <p:sldId id="347" r:id="rId8"/>
    <p:sldId id="346" r:id="rId9"/>
    <p:sldId id="348" r:id="rId10"/>
    <p:sldId id="349" r:id="rId11"/>
    <p:sldId id="355" r:id="rId12"/>
    <p:sldId id="256" r:id="rId13"/>
    <p:sldId id="354" r:id="rId14"/>
    <p:sldId id="345" r:id="rId15"/>
    <p:sldId id="257" r:id="rId16"/>
    <p:sldId id="356" r:id="rId17"/>
    <p:sldId id="351" r:id="rId18"/>
    <p:sldId id="357" r:id="rId19"/>
    <p:sldId id="35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68" autoAdjust="0"/>
    <p:restoredTop sz="94627"/>
  </p:normalViewPr>
  <p:slideViewPr>
    <p:cSldViewPr snapToGrid="0" snapToObjects="1">
      <p:cViewPr varScale="1">
        <p:scale>
          <a:sx n="79" d="100"/>
          <a:sy n="79" d="100"/>
        </p:scale>
        <p:origin x="8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16000" y="3329146"/>
            <a:ext cx="105664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16000" y="5112103"/>
            <a:ext cx="105664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16000" y="4376357"/>
            <a:ext cx="105664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178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839126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C810C-090C-E943-A7FE-76ECA6C9B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88E6B-2C28-1743-9A00-320099990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C0108-DE44-4045-8ADE-3FB281FF9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F84A-5DF2-0845-80BE-9623856D97B9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DFDD6-F65B-314D-8CDC-7FC1792DA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739D1-3E5E-CA4B-B30E-0A11BB1D9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F69A-A7B5-6348-83E5-3955AC6B1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54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EED64-6675-A04F-A7AF-92CC8A4E5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EADF9A-E9CB-BB42-97A7-74B993744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F84A-5DF2-0845-80BE-9623856D97B9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41D5DC-057D-1747-AACD-D0EB3CCEF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922A7F-39F5-1044-9D24-0020EBF1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F69A-A7B5-6348-83E5-3955AC6B1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178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8359D0-82F0-ED4B-BB25-F0B35AD90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F84A-5DF2-0845-80BE-9623856D97B9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0C308-7BB8-C245-BF49-7BA329891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370436-BDCB-0641-8ED3-8DDC3324B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3F69A-A7B5-6348-83E5-3955AC6B1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591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043610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50224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18814" y="381002"/>
            <a:ext cx="2077545" cy="131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98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2A4F8F-CB41-B14B-9CD9-5499743E5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0FE812-A1BF-9947-BA1D-413A20752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EA215-1A30-AB42-8D9E-D6E377A625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BF84A-5DF2-0845-80BE-9623856D97B9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5429A-BB66-BF4D-A6B8-81D528DC2D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5E42B-BE50-584B-86FF-4701348728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3F69A-A7B5-6348-83E5-3955AC6B1271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99CCA7-7AA7-4696-A534-1BDCC37FF74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208837" y="0"/>
            <a:ext cx="1983163" cy="139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  <p:sldLayoutId id="21474836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indico.psi.ch/event/7274/overview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hyperlink" Target="https://en.wikipedia.org/wiki/John_M._Carpente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17273/1.0" TargetMode="External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741615/overview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si.ch/event/6754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81B4523E-0E60-2F49-A1DB-8E66CE3DE81B}" type="slidenum">
              <a:rPr lang="en-GB">
                <a:solidFill>
                  <a:prstClr val="white"/>
                </a:solidFill>
              </a:rPr>
              <a:pPr defTabSz="457200"/>
              <a:t>1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16000" y="1939961"/>
            <a:ext cx="10566400" cy="1231106"/>
          </a:xfrm>
        </p:spPr>
        <p:txBody>
          <a:bodyPr/>
          <a:lstStyle/>
          <a:p>
            <a:r>
              <a:rPr lang="de-DE" sz="4000" dirty="0" err="1"/>
              <a:t>Efficient</a:t>
            </a:r>
            <a:r>
              <a:rPr lang="de-DE" sz="4000" dirty="0"/>
              <a:t> Energy Management </a:t>
            </a:r>
            <a:r>
              <a:rPr lang="de-DE" sz="4000" dirty="0" err="1"/>
              <a:t>for</a:t>
            </a:r>
            <a:r>
              <a:rPr lang="de-DE" sz="4000" dirty="0"/>
              <a:t> </a:t>
            </a:r>
            <a:r>
              <a:rPr lang="de-DE" sz="4000" dirty="0" err="1"/>
              <a:t>Particle</a:t>
            </a:r>
            <a:r>
              <a:rPr lang="de-DE" sz="4000" dirty="0"/>
              <a:t> </a:t>
            </a:r>
            <a:r>
              <a:rPr lang="de-DE" sz="4000" dirty="0" err="1"/>
              <a:t>Accelerators</a:t>
            </a:r>
            <a:endParaRPr lang="de-CH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16000" y="3763108"/>
            <a:ext cx="10566400" cy="2593243"/>
          </a:xfrm>
        </p:spPr>
        <p:txBody>
          <a:bodyPr/>
          <a:lstStyle/>
          <a:p>
            <a:r>
              <a:rPr lang="en-GB" sz="2800" b="1" dirty="0"/>
              <a:t>5</a:t>
            </a:r>
            <a:r>
              <a:rPr lang="en-GB" sz="2800" b="1" baseline="30000" dirty="0"/>
              <a:t>th</a:t>
            </a:r>
            <a:r>
              <a:rPr lang="en-GB" sz="2800" b="1" dirty="0"/>
              <a:t> ARIES Meeting, May 3 2022, CERN</a:t>
            </a:r>
          </a:p>
          <a:p>
            <a:r>
              <a:rPr lang="en-GB" sz="2800" b="1" dirty="0"/>
              <a:t>Mike Seidel for WP4, EPFL/PSI</a:t>
            </a:r>
          </a:p>
          <a:p>
            <a:r>
              <a:rPr lang="de-CH" sz="2800" dirty="0"/>
              <a:t>PSI, CERN, CEA/</a:t>
            </a:r>
            <a:r>
              <a:rPr lang="de-CH" sz="2800" dirty="0" err="1"/>
              <a:t>Saclay</a:t>
            </a:r>
            <a:r>
              <a:rPr lang="de-CH" sz="2800" dirty="0"/>
              <a:t>, </a:t>
            </a:r>
            <a:r>
              <a:rPr lang="de-CH" sz="2800" dirty="0" err="1"/>
              <a:t>Univ.Uppsala</a:t>
            </a:r>
            <a:r>
              <a:rPr lang="de-CH" sz="2800" dirty="0"/>
              <a:t>, GSI, ESS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52376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6137234" y="625614"/>
            <a:ext cx="3970288" cy="19708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lIns="252000" tIns="252000" rIns="252000" bIns="25200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hlinkClick r:id="rId2"/>
              </a:rPr>
              <a:t>Workshop Efficient Neutron Sources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PSI, Sep 2-5, 2019</a:t>
            </a:r>
          </a:p>
          <a:p>
            <a:r>
              <a:rPr lang="en-US" dirty="0"/>
              <a:t>co-</a:t>
            </a:r>
            <a:r>
              <a:rPr lang="en-US" dirty="0" err="1"/>
              <a:t>organised</a:t>
            </a:r>
            <a:r>
              <a:rPr lang="en-US" dirty="0"/>
              <a:t> by ESS &amp; PSI</a:t>
            </a:r>
          </a:p>
          <a:p>
            <a:r>
              <a:rPr lang="en-US" dirty="0"/>
              <a:t>63 participants (even Argentina)</a:t>
            </a:r>
          </a:p>
          <a:p>
            <a:r>
              <a:rPr lang="en-US" dirty="0"/>
              <a:t>rich documentation on website</a:t>
            </a:r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583" y="2934731"/>
            <a:ext cx="5529034" cy="36860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ular Callout 7"/>
          <p:cNvSpPr/>
          <p:nvPr/>
        </p:nvSpPr>
        <p:spPr>
          <a:xfrm>
            <a:off x="5967974" y="3082571"/>
            <a:ext cx="2220061" cy="666882"/>
          </a:xfrm>
          <a:prstGeom prst="wedgeRectCallout">
            <a:avLst>
              <a:gd name="adj1" fmla="val -4937"/>
              <a:gd name="adj2" fmla="val 212541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 anchorCtr="0"/>
          <a:lstStyle/>
          <a:p>
            <a:pPr algn="ctr"/>
            <a:r>
              <a:rPr lang="de-DE" sz="1200" b="1" dirty="0">
                <a:solidFill>
                  <a:schemeClr val="bg2">
                    <a:lumMod val="10000"/>
                  </a:schemeClr>
                </a:solidFill>
                <a:hlinkClick r:id="rId4"/>
              </a:rPr>
              <a:t>John Carpenter</a:t>
            </a:r>
            <a:endParaRPr lang="de-DE" sz="12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de-DE" sz="1200" b="1" dirty="0" err="1">
                <a:solidFill>
                  <a:schemeClr val="bg2">
                    <a:lumMod val="10000"/>
                  </a:schemeClr>
                </a:solidFill>
              </a:rPr>
              <a:t>engineered</a:t>
            </a:r>
            <a:r>
              <a:rPr lang="de-DE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bg2">
                    <a:lumMod val="10000"/>
                  </a:schemeClr>
                </a:solidFill>
              </a:rPr>
              <a:t>first</a:t>
            </a:r>
            <a:r>
              <a:rPr lang="de-DE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bg2">
                    <a:lumMod val="10000"/>
                  </a:schemeClr>
                </a:solidFill>
              </a:rPr>
              <a:t>spallation</a:t>
            </a:r>
            <a:r>
              <a:rPr lang="de-DE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bg2">
                    <a:lumMod val="10000"/>
                  </a:schemeClr>
                </a:solidFill>
              </a:rPr>
              <a:t>neutron</a:t>
            </a:r>
            <a:r>
              <a:rPr lang="de-DE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bg2">
                    <a:lumMod val="10000"/>
                  </a:schemeClr>
                </a:solidFill>
              </a:rPr>
              <a:t>source</a:t>
            </a:r>
            <a:r>
              <a:rPr lang="de-DE" sz="1200" b="1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de-DE" sz="1200" b="1" dirty="0" err="1">
                <a:solidFill>
                  <a:schemeClr val="bg2">
                    <a:lumMod val="10000"/>
                  </a:schemeClr>
                </a:solidFill>
              </a:rPr>
              <a:t>Argonne</a:t>
            </a:r>
            <a:r>
              <a:rPr lang="de-DE" sz="1200" b="1" dirty="0">
                <a:solidFill>
                  <a:schemeClr val="bg2">
                    <a:lumMod val="10000"/>
                  </a:schemeClr>
                </a:solidFill>
              </a:rPr>
              <a:t>, 1980)</a:t>
            </a:r>
            <a:endParaRPr lang="de-CH" sz="1200" b="1" dirty="0" err="1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74" y="143178"/>
            <a:ext cx="5405202" cy="647757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1811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17C63-A832-1D49-BC50-36C291163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867493" cy="998918"/>
          </a:xfrm>
        </p:spPr>
        <p:txBody>
          <a:bodyPr>
            <a:normAutofit/>
          </a:bodyPr>
          <a:lstStyle/>
          <a:p>
            <a:r>
              <a:rPr lang="en-US" sz="3200" dirty="0"/>
              <a:t>Task 4: High Efficiency SRF Beam acceleration </a:t>
            </a:r>
            <a:br>
              <a:rPr lang="en-US" sz="3200" b="1" dirty="0"/>
            </a:br>
            <a:r>
              <a:rPr lang="en-US" sz="2000" b="1" dirty="0"/>
              <a:t>lead: CERN</a:t>
            </a:r>
            <a:endParaRPr lang="en-GB" sz="2000" b="1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8798480" y="1655757"/>
            <a:ext cx="2009181" cy="2627704"/>
            <a:chOff x="6149340" y="1725930"/>
            <a:chExt cx="2009181" cy="2627704"/>
          </a:xfrm>
        </p:grpSpPr>
        <p:pic>
          <p:nvPicPr>
            <p:cNvPr id="12" name="Picture 2" descr="https://upload.wikimedia.org/wikipedia/commons/f/f0/Poppenreuth-glocke-1695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4851" y="2418986"/>
              <a:ext cx="930728" cy="1241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Grafik 12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8849" y="3783937"/>
              <a:ext cx="1522733" cy="419020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6263640" y="1861601"/>
              <a:ext cx="186087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ym typeface="Symbol" panose="05050102010706020507" pitchFamily="18" charset="2"/>
                </a:rPr>
                <a:t>if a church bell had the same low damping: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6149340" y="1725930"/>
              <a:ext cx="2009181" cy="2627704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9"/>
          <p:cNvSpPr txBox="1"/>
          <p:nvPr/>
        </p:nvSpPr>
        <p:spPr>
          <a:xfrm>
            <a:off x="838200" y="5368309"/>
            <a:ext cx="4777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however, cooling efficiency is much reduced due to Carnot efficiency at low T: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F1B1E3-71EA-40AC-B398-D95B82040A2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301521" y="5653467"/>
            <a:ext cx="3707830" cy="341376"/>
          </a:xfrm>
          <a:prstGeom prst="rect">
            <a:avLst/>
          </a:prstGeom>
        </p:spPr>
      </p:pic>
      <p:grpSp>
        <p:nvGrpSpPr>
          <p:cNvPr id="21" name="Group 25"/>
          <p:cNvGrpSpPr/>
          <p:nvPr/>
        </p:nvGrpSpPr>
        <p:grpSpPr>
          <a:xfrm>
            <a:off x="3092324" y="1743772"/>
            <a:ext cx="5342582" cy="2753027"/>
            <a:chOff x="6281823" y="1873120"/>
            <a:chExt cx="5342582" cy="2753027"/>
          </a:xfrm>
        </p:grpSpPr>
        <p:grpSp>
          <p:nvGrpSpPr>
            <p:cNvPr id="22" name="Gruppieren 7"/>
            <p:cNvGrpSpPr>
              <a:grpSpLocks noChangeAspect="1"/>
            </p:cNvGrpSpPr>
            <p:nvPr/>
          </p:nvGrpSpPr>
          <p:grpSpPr>
            <a:xfrm>
              <a:off x="6281823" y="1873120"/>
              <a:ext cx="5342582" cy="2753027"/>
              <a:chOff x="4445365" y="3140968"/>
              <a:chExt cx="4232738" cy="2181126"/>
            </a:xfrm>
          </p:grpSpPr>
          <p:pic>
            <p:nvPicPr>
              <p:cNvPr id="24" name="Picture 1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5365" y="3140968"/>
                <a:ext cx="4232738" cy="2181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5" name="Rechteck 6"/>
              <p:cNvSpPr/>
              <p:nvPr/>
            </p:nvSpPr>
            <p:spPr>
              <a:xfrm>
                <a:off x="6372200" y="4221088"/>
                <a:ext cx="1584176" cy="50405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23" name="TextBox 24"/>
            <p:cNvSpPr txBox="1"/>
            <p:nvPr/>
          </p:nvSpPr>
          <p:spPr>
            <a:xfrm>
              <a:off x="8929489" y="3413814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 err="1"/>
                <a:t>measurement</a:t>
              </a:r>
              <a:r>
                <a:rPr lang="de-DE" sz="1400" b="1" dirty="0"/>
                <a:t>:</a:t>
              </a:r>
            </a:p>
            <a:p>
              <a:r>
                <a:rPr lang="de-DE" sz="1400" b="1" dirty="0"/>
                <a:t>E-XFEL</a:t>
              </a:r>
              <a:endParaRPr lang="de-CH" sz="1400" b="1" dirty="0"/>
            </a:p>
          </p:txBody>
        </p:sp>
      </p:grpSp>
      <p:sp>
        <p:nvSpPr>
          <p:cNvPr id="20" name="Textfeld 8"/>
          <p:cNvSpPr txBox="1"/>
          <p:nvPr/>
        </p:nvSpPr>
        <p:spPr>
          <a:xfrm>
            <a:off x="234268" y="2544932"/>
            <a:ext cx="315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err="1"/>
              <a:t>s.c.</a:t>
            </a:r>
            <a:r>
              <a:rPr lang="en-US" dirty="0"/>
              <a:t> resonators have extremely low losses and high  Q, e.g. </a:t>
            </a:r>
            <a:r>
              <a:rPr lang="en-US" b="1" dirty="0">
                <a:solidFill>
                  <a:srgbClr val="C00000"/>
                </a:solidFill>
              </a:rPr>
              <a:t>2×10</a:t>
            </a:r>
            <a:r>
              <a:rPr lang="en-US" b="1" baseline="30000" dirty="0">
                <a:solidFill>
                  <a:srgbClr val="C00000"/>
                </a:solidFill>
              </a:rPr>
              <a:t>10</a:t>
            </a:r>
            <a:r>
              <a:rPr lang="en-US" b="1" dirty="0">
                <a:solidFill>
                  <a:srgbClr val="C00000"/>
                </a:solidFill>
              </a:rPr>
              <a:t>@1.3GHz</a:t>
            </a:r>
            <a:r>
              <a:rPr lang="en-US" dirty="0"/>
              <a:t> (E-XFEL)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96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17C63-A832-1D49-BC50-36C291163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212643" cy="998918"/>
          </a:xfrm>
        </p:spPr>
        <p:txBody>
          <a:bodyPr>
            <a:normAutofit/>
          </a:bodyPr>
          <a:lstStyle/>
          <a:p>
            <a:r>
              <a:rPr lang="en-US" sz="3200" dirty="0"/>
              <a:t>High Efficiency SRF Beam acceleration </a:t>
            </a:r>
            <a:br>
              <a:rPr lang="en-US" sz="3200" b="1" dirty="0"/>
            </a:br>
            <a:r>
              <a:rPr lang="en-US" sz="2000" b="1" dirty="0"/>
              <a:t>lead: CERN, </a:t>
            </a:r>
            <a:r>
              <a:rPr lang="fr-FR" sz="2000" b="1" dirty="0"/>
              <a:t>A. Ivanov, F. </a:t>
            </a:r>
            <a:r>
              <a:rPr lang="fr-FR" sz="2000" b="1" dirty="0" err="1"/>
              <a:t>Gerigk</a:t>
            </a:r>
            <a:r>
              <a:rPr lang="fr-FR" sz="2000" b="1" dirty="0"/>
              <a:t>, S. </a:t>
            </a:r>
            <a:r>
              <a:rPr lang="fr-FR" sz="2000" b="1" dirty="0" err="1"/>
              <a:t>Papadopoulos</a:t>
            </a:r>
            <a:r>
              <a:rPr lang="fr-FR" sz="2000" b="1" dirty="0"/>
              <a:t>, S. </a:t>
            </a:r>
            <a:r>
              <a:rPr lang="fr-FR" sz="2000" b="1" dirty="0" err="1"/>
              <a:t>Ramberger</a:t>
            </a:r>
            <a:r>
              <a:rPr lang="fr-FR" sz="2000" b="1" dirty="0"/>
              <a:t>, A. Macpherson</a:t>
            </a:r>
            <a:endParaRPr lang="en-GB" sz="20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F4D592-94BC-1F45-ACBF-769AC85FE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833" y="1609433"/>
            <a:ext cx="6121190" cy="2495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chemeClr val="accent1"/>
                </a:solidFill>
              </a:rPr>
              <a:t>to further improve the quality factor of </a:t>
            </a:r>
            <a:r>
              <a:rPr lang="en-GB" sz="2000" b="1" dirty="0" err="1">
                <a:solidFill>
                  <a:schemeClr val="accent1"/>
                </a:solidFill>
              </a:rPr>
              <a:t>s.c.</a:t>
            </a:r>
            <a:r>
              <a:rPr lang="en-GB" sz="2000" b="1" dirty="0">
                <a:solidFill>
                  <a:schemeClr val="accent1"/>
                </a:solidFill>
              </a:rPr>
              <a:t> resonators, systematic limitations are studied in detail</a:t>
            </a:r>
            <a:r>
              <a:rPr lang="en-GB" sz="2000" dirty="0"/>
              <a:t>:</a:t>
            </a:r>
          </a:p>
          <a:p>
            <a:r>
              <a:rPr lang="en-GB" sz="2000" dirty="0"/>
              <a:t>reduce external magnetic field by shielding to avoid trapping of flux</a:t>
            </a:r>
          </a:p>
          <a:p>
            <a:r>
              <a:rPr lang="en-GB" sz="2000" dirty="0"/>
              <a:t>study the mechanism of flux trapping with the aim to avoid it</a:t>
            </a:r>
          </a:p>
          <a:p>
            <a:pPr marL="457200" lvl="1" indent="0">
              <a:buNone/>
            </a:pPr>
            <a:r>
              <a:rPr lang="en-GB" sz="2000" dirty="0">
                <a:sym typeface="Symbol"/>
              </a:rPr>
              <a:t> </a:t>
            </a:r>
            <a:r>
              <a:rPr lang="en-GB" sz="2000" dirty="0"/>
              <a:t>choice of </a:t>
            </a:r>
            <a:r>
              <a:rPr lang="en-GB" sz="2000" dirty="0" err="1"/>
              <a:t>Nb</a:t>
            </a:r>
            <a:r>
              <a:rPr lang="en-GB" sz="2000" dirty="0"/>
              <a:t> material, detailed cool down proc.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08686A-1220-5D42-8583-F568A6E88613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6" t="12982" r="-1" b="8390"/>
          <a:stretch/>
        </p:blipFill>
        <p:spPr bwMode="auto">
          <a:xfrm>
            <a:off x="6041834" y="2555110"/>
            <a:ext cx="3275650" cy="3024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92ADFF-7398-7F4A-9089-5014C422BFB2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8" r="14975" b="35975"/>
          <a:stretch/>
        </p:blipFill>
        <p:spPr bwMode="auto">
          <a:xfrm>
            <a:off x="8964959" y="2555110"/>
            <a:ext cx="3031809" cy="3024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B83742-85CC-DC44-A18C-4D5B86DF434C}"/>
              </a:ext>
            </a:extLst>
          </p:cNvPr>
          <p:cNvSpPr txBox="1"/>
          <p:nvPr/>
        </p:nvSpPr>
        <p:spPr>
          <a:xfrm>
            <a:off x="6374023" y="1571647"/>
            <a:ext cx="2467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Simulation of flux expulsion on multicell bulk </a:t>
            </a:r>
            <a:r>
              <a:rPr lang="en-GB" i="1" dirty="0" err="1"/>
              <a:t>Nb</a:t>
            </a:r>
            <a:r>
              <a:rPr lang="en-GB" i="1" dirty="0"/>
              <a:t> cavity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8467C4-6525-4043-A776-47BD103ED432}"/>
              </a:ext>
            </a:extLst>
          </p:cNvPr>
          <p:cNvSpPr txBox="1"/>
          <p:nvPr/>
        </p:nvSpPr>
        <p:spPr>
          <a:xfrm>
            <a:off x="9317484" y="1571647"/>
            <a:ext cx="2467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Experimental set-up to measure flux expulsion during cool-down. </a:t>
            </a:r>
          </a:p>
        </p:txBody>
      </p:sp>
      <p:sp>
        <p:nvSpPr>
          <p:cNvPr id="16" name="ZoneTexte 16">
            <a:extLst>
              <a:ext uri="{FF2B5EF4-FFF2-40B4-BE49-F238E27FC236}">
                <a16:creationId xmlns:a16="http://schemas.microsoft.com/office/drawing/2014/main" id="{0AC5B5C9-C0DA-41FE-A998-624527905522}"/>
              </a:ext>
            </a:extLst>
          </p:cNvPr>
          <p:cNvSpPr txBox="1"/>
          <p:nvPr/>
        </p:nvSpPr>
        <p:spPr>
          <a:xfrm>
            <a:off x="362410" y="4153503"/>
            <a:ext cx="5588747" cy="2137472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180000" tIns="144000" rIns="180000" bIns="144000" rtlCol="0">
            <a:spAutoFit/>
          </a:bodyPr>
          <a:lstStyle/>
          <a:p>
            <a:r>
              <a:rPr lang="en-US" sz="2000" b="1" dirty="0"/>
              <a:t>Outcome of study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design &amp; verification of magnetic shielding for a test setup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developed instrument </a:t>
            </a:r>
            <a:r>
              <a:rPr lang="en-GB" sz="2000" b="1" dirty="0"/>
              <a:t>“flux lens” </a:t>
            </a:r>
            <a:r>
              <a:rPr lang="en-GB" sz="2000" dirty="0"/>
              <a:t>for quick and reproducible measurements of the flux expulsion efficiency of Niobium sheet material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73457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Magnetic flux lens: a novel device to measure efficiency of flux expulsion"/>
          <p:cNvSpPr txBox="1"/>
          <p:nvPr/>
        </p:nvSpPr>
        <p:spPr>
          <a:xfrm>
            <a:off x="479875" y="224749"/>
            <a:ext cx="9074028" cy="913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584200">
              <a:defRPr sz="5600"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292100" hangingPunct="0"/>
            <a:r>
              <a:rPr sz="2800" kern="0" dirty="0">
                <a:solidFill>
                  <a:srgbClr val="000000"/>
                </a:solidFill>
              </a:rPr>
              <a:t>Magnetic flux lens: a novel </a:t>
            </a:r>
            <a:r>
              <a:rPr lang="de-DE" sz="2800" kern="0" dirty="0">
                <a:solidFill>
                  <a:srgbClr val="000000"/>
                </a:solidFill>
              </a:rPr>
              <a:t>stand-</a:t>
            </a:r>
            <a:r>
              <a:rPr lang="de-DE" sz="2800" kern="0" dirty="0" err="1">
                <a:solidFill>
                  <a:srgbClr val="000000"/>
                </a:solidFill>
              </a:rPr>
              <a:t>alone</a:t>
            </a:r>
            <a:r>
              <a:rPr lang="de-DE" sz="2800" kern="0" dirty="0">
                <a:solidFill>
                  <a:srgbClr val="000000"/>
                </a:solidFill>
              </a:rPr>
              <a:t> </a:t>
            </a:r>
            <a:r>
              <a:rPr lang="de-DE" sz="2800" kern="0" dirty="0" err="1">
                <a:solidFill>
                  <a:srgbClr val="000000"/>
                </a:solidFill>
              </a:rPr>
              <a:t>instrument</a:t>
            </a:r>
            <a:r>
              <a:rPr sz="2800" kern="0" dirty="0">
                <a:solidFill>
                  <a:srgbClr val="000000"/>
                </a:solidFill>
              </a:rPr>
              <a:t> to measure efficiency of flux expulsion</a:t>
            </a:r>
          </a:p>
        </p:txBody>
      </p:sp>
      <p:sp>
        <p:nvSpPr>
          <p:cNvPr id="121" name="Nb sample is shaped like a disc and symmetrically…"/>
          <p:cNvSpPr txBox="1"/>
          <p:nvPr/>
        </p:nvSpPr>
        <p:spPr>
          <a:xfrm>
            <a:off x="693089" y="4596907"/>
            <a:ext cx="4632084" cy="674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defTabSz="292100" hangingPunct="0">
              <a:defRPr sz="27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sz="1350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Nb sample is shaped like a disc and symmetrically</a:t>
            </a:r>
          </a:p>
          <a:p>
            <a:pPr defTabSz="292100" hangingPunct="0">
              <a:defRPr sz="27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sz="1350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cooled towards the center —&gt; expelled flux will be “collected” at the aperture</a:t>
            </a:r>
          </a:p>
        </p:txBody>
      </p:sp>
      <p:sp>
        <p:nvSpPr>
          <p:cNvPr id="122" name="Concept"/>
          <p:cNvSpPr txBox="1"/>
          <p:nvPr/>
        </p:nvSpPr>
        <p:spPr>
          <a:xfrm>
            <a:off x="2527412" y="1434459"/>
            <a:ext cx="1038815" cy="335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 defTabSz="584200">
              <a:defRPr sz="3700"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292100" hangingPunct="0"/>
            <a:r>
              <a:rPr sz="1850" kern="0" dirty="0">
                <a:solidFill>
                  <a:srgbClr val="000000"/>
                </a:solidFill>
              </a:rPr>
              <a:t>Concept</a:t>
            </a:r>
          </a:p>
        </p:txBody>
      </p:sp>
      <p:sp>
        <p:nvSpPr>
          <p:cNvPr id="123" name="Acts as lens —&gt; the stronger the field is enhanced in the center the better the material quality (higher flux expulsion efficiency)"/>
          <p:cNvSpPr txBox="1"/>
          <p:nvPr/>
        </p:nvSpPr>
        <p:spPr>
          <a:xfrm>
            <a:off x="683404" y="5452497"/>
            <a:ext cx="4538021" cy="674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 defTabSz="584200">
              <a:defRPr sz="2700"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292100" hangingPunct="0"/>
            <a:r>
              <a:rPr sz="1350" kern="0">
                <a:solidFill>
                  <a:srgbClr val="000000"/>
                </a:solidFill>
              </a:rPr>
              <a:t>Acts as lens —&gt; the stronger the field is enhanced in the center the better the material quality (higher flux expulsion efficiency)</a:t>
            </a:r>
          </a:p>
        </p:txBody>
      </p:sp>
      <p:pic>
        <p:nvPicPr>
          <p:cNvPr id="12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344" y="2077044"/>
            <a:ext cx="4876952" cy="22174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0655" y="1959317"/>
            <a:ext cx="2085744" cy="3340801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Design of the device"/>
          <p:cNvSpPr txBox="1"/>
          <p:nvPr/>
        </p:nvSpPr>
        <p:spPr>
          <a:xfrm>
            <a:off x="7922514" y="1434459"/>
            <a:ext cx="2350409" cy="335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 defTabSz="584200">
              <a:defRPr sz="3700"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292100" hangingPunct="0"/>
            <a:r>
              <a:rPr sz="1850" kern="0" dirty="0">
                <a:solidFill>
                  <a:srgbClr val="000000"/>
                </a:solidFill>
              </a:rPr>
              <a:t>Design</a:t>
            </a:r>
          </a:p>
        </p:txBody>
      </p:sp>
      <p:sp>
        <p:nvSpPr>
          <p:cNvPr id="127" name="Device allows to test flux expulsion vs T-gradient…"/>
          <p:cNvSpPr txBox="1"/>
          <p:nvPr/>
        </p:nvSpPr>
        <p:spPr>
          <a:xfrm>
            <a:off x="6105045" y="5546583"/>
            <a:ext cx="4876952" cy="466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defTabSz="292100" hangingPunct="0">
              <a:defRPr sz="27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sz="1350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Device allows to test flux expulsion vs T-gradient </a:t>
            </a:r>
          </a:p>
          <a:p>
            <a:pPr defTabSz="292100" hangingPunct="0">
              <a:defRPr sz="27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sz="1350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(gradient at cool down allows depinning of trapped flux)</a:t>
            </a:r>
          </a:p>
        </p:txBody>
      </p:sp>
      <p:grpSp>
        <p:nvGrpSpPr>
          <p:cNvPr id="130" name="Group"/>
          <p:cNvGrpSpPr/>
          <p:nvPr/>
        </p:nvGrpSpPr>
        <p:grpSpPr>
          <a:xfrm>
            <a:off x="5861897" y="1857717"/>
            <a:ext cx="2953744" cy="3351657"/>
            <a:chOff x="0" y="0"/>
            <a:chExt cx="5907486" cy="6703313"/>
          </a:xfrm>
        </p:grpSpPr>
        <p:pic>
          <p:nvPicPr>
            <p:cNvPr id="128" name="Screen Shot 2020-04-17 at 11.36.02.png" descr="Screen Shot 2020-04-17 at 11.36.02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0"/>
              <a:ext cx="5907487" cy="67033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9" name="Rectangle"/>
            <p:cNvSpPr/>
            <p:nvPr/>
          </p:nvSpPr>
          <p:spPr>
            <a:xfrm>
              <a:off x="641174" y="4316064"/>
              <a:ext cx="172384" cy="20004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sym typeface="Helvetica Neue Medium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8E580-CFAD-D942-971D-5A3980468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Flux trapping workshop @ CERN, 8-9 Nov 2018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7DE79C-271B-5144-BEE2-99AB48433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063" y="1545115"/>
            <a:ext cx="8153400" cy="365760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DA92F3-B920-C141-B06E-094D5BEFB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20299"/>
            <a:ext cx="9275283" cy="12008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64 participants from the North America, Asia &amp; Europe.</a:t>
            </a:r>
          </a:p>
          <a:p>
            <a:pPr marL="0" indent="0">
              <a:buNone/>
            </a:pPr>
            <a:r>
              <a:rPr lang="en-GB" dirty="0"/>
              <a:t>Supported by ARIES. Milestone: MS18, </a:t>
            </a:r>
            <a:r>
              <a:rPr lang="en-GB" dirty="0">
                <a:hlinkClick r:id="rId3"/>
              </a:rPr>
              <a:t>report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4"/>
              </a:rPr>
              <a:t>https://indico.cern.ch/event/741615/overview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719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32784" y="258599"/>
            <a:ext cx="9146217" cy="889650"/>
          </a:xfrm>
        </p:spPr>
        <p:txBody>
          <a:bodyPr>
            <a:noAutofit/>
          </a:bodyPr>
          <a:lstStyle/>
          <a:p>
            <a:r>
              <a:rPr lang="de-DE" sz="3200" dirty="0"/>
              <a:t>Task 5: </a:t>
            </a:r>
            <a:r>
              <a:rPr lang="de-DE" sz="3200" dirty="0" err="1"/>
              <a:t>Pulsed</a:t>
            </a:r>
            <a:r>
              <a:rPr lang="de-DE" sz="3200" dirty="0"/>
              <a:t> Magnets </a:t>
            </a:r>
            <a:r>
              <a:rPr lang="de-DE" sz="3200" dirty="0" err="1"/>
              <a:t>for</a:t>
            </a:r>
            <a:r>
              <a:rPr lang="de-DE" sz="3200" dirty="0"/>
              <a:t> beam Transfer Channels </a:t>
            </a:r>
            <a:br>
              <a:rPr lang="de-DE" sz="3200" dirty="0"/>
            </a:br>
            <a:r>
              <a:rPr lang="de-DE" sz="2000" b="1" dirty="0"/>
              <a:t>in </a:t>
            </a:r>
            <a:r>
              <a:rPr lang="de-DE" sz="2000" b="1" dirty="0" err="1"/>
              <a:t>lead</a:t>
            </a:r>
            <a:r>
              <a:rPr lang="de-DE" sz="2000" b="1" dirty="0"/>
              <a:t>: GSI, </a:t>
            </a:r>
            <a:r>
              <a:rPr lang="fr-FR" sz="2000" b="1" dirty="0"/>
              <a:t>S. </a:t>
            </a:r>
            <a:r>
              <a:rPr lang="fr-FR" sz="2000" b="1" dirty="0" err="1"/>
              <a:t>Heberer</a:t>
            </a:r>
            <a:r>
              <a:rPr lang="fr-FR" sz="2000" b="1" dirty="0"/>
              <a:t>, P. </a:t>
            </a:r>
            <a:r>
              <a:rPr lang="fr-FR" sz="2000" b="1" dirty="0" err="1"/>
              <a:t>Gehrke</a:t>
            </a:r>
            <a:r>
              <a:rPr lang="fr-FR" sz="2000" b="1" dirty="0"/>
              <a:t>, </a:t>
            </a:r>
            <a:r>
              <a:rPr lang="de-DE" sz="2000" b="1" dirty="0" err="1"/>
              <a:t>P.Spiller</a:t>
            </a:r>
            <a:r>
              <a:rPr lang="de-DE" sz="2000" b="1" dirty="0"/>
              <a:t> et al</a:t>
            </a:r>
            <a:endParaRPr lang="de-CH" sz="2000" b="1" dirty="0"/>
          </a:p>
        </p:txBody>
      </p:sp>
      <p:graphicFrame>
        <p:nvGraphicFramePr>
          <p:cNvPr id="4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304351"/>
              </p:ext>
            </p:extLst>
          </p:nvPr>
        </p:nvGraphicFramePr>
        <p:xfrm>
          <a:off x="1944713" y="2897956"/>
          <a:ext cx="4087812" cy="3225031"/>
        </p:xfrm>
        <a:graphic>
          <a:graphicData uri="http://schemas.openxmlformats.org/drawingml/2006/table">
            <a:tbl>
              <a:tblPr/>
              <a:tblGrid>
                <a:gridCol w="204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3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6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Prototype Quadrupole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Gradient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 T/m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0.65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Pulse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 ms (beam 1 ms)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Peak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400 </a:t>
                      </a:r>
                      <a:r>
                        <a:rPr kumimoji="0" lang="de-DE" alt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</a:t>
                      </a:r>
                      <a:endParaRPr kumimoji="0" lang="de-DE" alt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Peak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Energy @17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 kJ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Inductivity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535 nH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450 mF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Forces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kN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619" y="1511235"/>
            <a:ext cx="3160638" cy="438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4"/>
          <p:cNvSpPr txBox="1">
            <a:spLocks noChangeArrowheads="1"/>
          </p:cNvSpPr>
          <p:nvPr/>
        </p:nvSpPr>
        <p:spPr bwMode="auto">
          <a:xfrm>
            <a:off x="7417321" y="5985589"/>
            <a:ext cx="3387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de-DE" altLang="de-DE" sz="1600" dirty="0"/>
              <a:t>Engineering </a:t>
            </a:r>
            <a:r>
              <a:rPr lang="de-DE" altLang="de-DE" sz="1600" dirty="0" err="1"/>
              <a:t>model</a:t>
            </a:r>
            <a:r>
              <a:rPr lang="de-DE" altLang="de-DE" sz="1600" dirty="0"/>
              <a:t> </a:t>
            </a:r>
            <a:r>
              <a:rPr lang="de-DE" altLang="de-DE" sz="1600" dirty="0" err="1"/>
              <a:t>of</a:t>
            </a:r>
            <a:r>
              <a:rPr lang="de-DE" altLang="de-DE" sz="1600" dirty="0"/>
              <a:t> </a:t>
            </a:r>
            <a:r>
              <a:rPr lang="de-DE" altLang="de-DE" sz="1600" dirty="0" err="1"/>
              <a:t>the</a:t>
            </a:r>
            <a:r>
              <a:rPr lang="de-DE" altLang="de-DE" sz="1600" dirty="0"/>
              <a:t> prototype </a:t>
            </a:r>
            <a:r>
              <a:rPr lang="de-DE" altLang="de-DE" sz="1600" dirty="0" err="1"/>
              <a:t>quadrupole</a:t>
            </a:r>
            <a:r>
              <a:rPr lang="de-DE" altLang="de-DE" sz="1600" dirty="0"/>
              <a:t> </a:t>
            </a:r>
            <a:r>
              <a:rPr lang="de-DE" altLang="de-DE" sz="1600" dirty="0" err="1"/>
              <a:t>magnet</a:t>
            </a:r>
            <a:r>
              <a:rPr lang="de-DE" altLang="de-DE" sz="1600" dirty="0"/>
              <a:t> incl. </a:t>
            </a:r>
            <a:r>
              <a:rPr lang="de-DE" altLang="de-DE" sz="1600" dirty="0" err="1"/>
              <a:t>support</a:t>
            </a:r>
            <a:endParaRPr lang="de-DE" altLang="de-DE" sz="1600" dirty="0"/>
          </a:p>
        </p:txBody>
      </p:sp>
      <p:sp>
        <p:nvSpPr>
          <p:cNvPr id="7" name="Textfeld 1"/>
          <p:cNvSpPr txBox="1"/>
          <p:nvPr/>
        </p:nvSpPr>
        <p:spPr>
          <a:xfrm>
            <a:off x="936601" y="1398376"/>
            <a:ext cx="68700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low average power; high field; compact; energy recovery in capacitive storage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complexity added by pulsing circuit; field precision potentially challenging</a:t>
            </a:r>
          </a:p>
        </p:txBody>
      </p:sp>
    </p:spTree>
    <p:extLst>
      <p:ext uri="{BB962C8B-B14F-4D97-AF65-F5344CB8AC3E}">
        <p14:creationId xmlns:p14="http://schemas.microsoft.com/office/powerpoint/2010/main" val="3936022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5120" y="2061174"/>
            <a:ext cx="3960722" cy="437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68" y="4592055"/>
            <a:ext cx="1412449" cy="188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Inhaltsplatzhalter 2"/>
          <p:cNvSpPr txBox="1">
            <a:spLocks/>
          </p:cNvSpPr>
          <p:nvPr/>
        </p:nvSpPr>
        <p:spPr>
          <a:xfrm>
            <a:off x="223710" y="1362683"/>
            <a:ext cx="9144000" cy="49260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/>
              <a:t>Assembly of HV-Diode, damping resistor, main switch and trigger unit, safety discharge circuit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68" y="2083411"/>
            <a:ext cx="1412449" cy="235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870364" y="3270050"/>
            <a:ext cx="1390489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b="1" dirty="0"/>
              <a:t>Pulsed power unit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 flipH="1" flipV="1">
            <a:off x="1208481" y="3312103"/>
            <a:ext cx="540970" cy="51260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stCxn id="10" idx="3"/>
          </p:cNvCxnSpPr>
          <p:nvPr/>
        </p:nvCxnSpPr>
        <p:spPr>
          <a:xfrm flipV="1">
            <a:off x="3110689" y="5143918"/>
            <a:ext cx="2544470" cy="261610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870364" y="5143918"/>
            <a:ext cx="1240325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b="1" dirty="0"/>
              <a:t>Diode with clamping unit</a:t>
            </a:r>
          </a:p>
        </p:txBody>
      </p:sp>
      <p:cxnSp>
        <p:nvCxnSpPr>
          <p:cNvPr id="12" name="Gerade Verbindung mit Pfeil 11"/>
          <p:cNvCxnSpPr>
            <a:stCxn id="13" idx="3"/>
          </p:cNvCxnSpPr>
          <p:nvPr/>
        </p:nvCxnSpPr>
        <p:spPr>
          <a:xfrm flipV="1">
            <a:off x="2889816" y="6132497"/>
            <a:ext cx="2784001" cy="106214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1870364" y="6084822"/>
            <a:ext cx="1019452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b="1" dirty="0"/>
              <a:t>Capacitor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3053038" y="4094457"/>
            <a:ext cx="1067502" cy="107750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1870362" y="3940569"/>
            <a:ext cx="1390491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400" b="1" dirty="0"/>
              <a:t>Main Switch</a:t>
            </a:r>
          </a:p>
        </p:txBody>
      </p:sp>
      <p:cxnSp>
        <p:nvCxnSpPr>
          <p:cNvPr id="19" name="Gerade Verbindung mit Pfeil 18"/>
          <p:cNvCxnSpPr>
            <a:stCxn id="20" idx="3"/>
          </p:cNvCxnSpPr>
          <p:nvPr/>
        </p:nvCxnSpPr>
        <p:spPr>
          <a:xfrm>
            <a:off x="3260855" y="4798821"/>
            <a:ext cx="1977381" cy="271992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1870364" y="4537211"/>
            <a:ext cx="1390491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400" b="1" dirty="0" err="1"/>
              <a:t>Safety</a:t>
            </a:r>
            <a:r>
              <a:rPr lang="de-DE" sz="1400" b="1" dirty="0"/>
              <a:t> </a:t>
            </a:r>
            <a:r>
              <a:rPr lang="de-DE" sz="1400" b="1" dirty="0" err="1"/>
              <a:t>discharge</a:t>
            </a:r>
            <a:r>
              <a:rPr lang="de-DE" sz="1400" b="1" dirty="0"/>
              <a:t> </a:t>
            </a:r>
            <a:r>
              <a:rPr lang="de-DE" sz="1400" b="1" dirty="0" err="1"/>
              <a:t>circuit</a:t>
            </a:r>
            <a:endParaRPr lang="de-DE" sz="1400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1861999" y="2810105"/>
            <a:ext cx="1467158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b="1" dirty="0"/>
              <a:t>Quadrupole</a:t>
            </a:r>
          </a:p>
        </p:txBody>
      </p:sp>
      <p:cxnSp>
        <p:nvCxnSpPr>
          <p:cNvPr id="22" name="Gerade Verbindung mit Pfeil 21"/>
          <p:cNvCxnSpPr/>
          <p:nvPr/>
        </p:nvCxnSpPr>
        <p:spPr>
          <a:xfrm flipH="1" flipV="1">
            <a:off x="1246267" y="2422617"/>
            <a:ext cx="503184" cy="441495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ZoneTexte 16">
            <a:extLst>
              <a:ext uri="{FF2B5EF4-FFF2-40B4-BE49-F238E27FC236}">
                <a16:creationId xmlns:a16="http://schemas.microsoft.com/office/drawing/2014/main" id="{0AC5B5C9-C0DA-41FE-A998-624527905522}"/>
              </a:ext>
            </a:extLst>
          </p:cNvPr>
          <p:cNvSpPr txBox="1"/>
          <p:nvPr/>
        </p:nvSpPr>
        <p:spPr>
          <a:xfrm>
            <a:off x="7647708" y="2864112"/>
            <a:ext cx="4318840" cy="2753025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180000" tIns="144000" rIns="180000" bIns="144000" rtlCol="0">
            <a:spAutoFit/>
          </a:bodyPr>
          <a:lstStyle/>
          <a:p>
            <a:r>
              <a:rPr lang="en-US" sz="2000" b="1" dirty="0"/>
              <a:t>Outcome of study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simulation and optimization of pulse forming network to minimize </a:t>
            </a:r>
            <a:r>
              <a:rPr lang="en-US" sz="2000" dirty="0" err="1"/>
              <a:t>ohmic</a:t>
            </a:r>
            <a:r>
              <a:rPr lang="en-US" sz="2000" dirty="0"/>
              <a:t> losses and maximize energy recovery for next pulse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28% energy recovery achieved, energy efficiency improved by 80%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prototype circuit build and tested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332784" y="258599"/>
            <a:ext cx="9146217" cy="88965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/>
              <a:t>Pulsed Magnets for beam Transfer Channels </a:t>
            </a:r>
            <a:br>
              <a:rPr lang="de-DE" sz="3200"/>
            </a:br>
            <a:r>
              <a:rPr lang="de-DE" sz="2000" b="1"/>
              <a:t>in lead: GSI, </a:t>
            </a:r>
            <a:r>
              <a:rPr lang="fr-FR" sz="2000" b="1"/>
              <a:t>S. Heberer, P. Gehrke, </a:t>
            </a:r>
            <a:r>
              <a:rPr lang="de-DE" sz="2000" b="1"/>
              <a:t>P.Spiller et al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623044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18" y="255520"/>
            <a:ext cx="5507575" cy="5920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028657" y="1254801"/>
            <a:ext cx="6012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last virtual Workshop </a:t>
            </a:r>
            <a:r>
              <a:rPr lang="en-US" sz="2800" dirty="0" err="1"/>
              <a:t>organised</a:t>
            </a:r>
            <a:r>
              <a:rPr lang="en-US" sz="2800" dirty="0"/>
              <a:t> by GSI</a:t>
            </a:r>
          </a:p>
          <a:p>
            <a:r>
              <a:rPr lang="en-US" sz="2800" b="1" dirty="0"/>
              <a:t>April 26, 2021, 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Efficient Beam Transport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0D18399-2C61-B26B-2B56-D6AE856C7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215" y="3089636"/>
            <a:ext cx="6245464" cy="292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91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937070" y="350208"/>
            <a:ext cx="9344261" cy="1391686"/>
          </a:xfrm>
        </p:spPr>
        <p:txBody>
          <a:bodyPr>
            <a:noAutofit/>
          </a:bodyPr>
          <a:lstStyle/>
          <a:p>
            <a:r>
              <a:rPr lang="de-DE" b="1" dirty="0"/>
              <a:t>Summary</a:t>
            </a:r>
            <a:br>
              <a:rPr lang="de-DE" b="1" dirty="0"/>
            </a:br>
            <a:r>
              <a:rPr lang="de-DE" b="1" dirty="0" err="1"/>
              <a:t>Efficient</a:t>
            </a:r>
            <a:r>
              <a:rPr lang="de-DE" b="1" dirty="0"/>
              <a:t> </a:t>
            </a:r>
            <a:r>
              <a:rPr lang="de-DE" b="1" dirty="0" err="1"/>
              <a:t>Energy</a:t>
            </a:r>
            <a:r>
              <a:rPr lang="de-DE" b="1" dirty="0"/>
              <a:t> Management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Particle</a:t>
            </a:r>
            <a:r>
              <a:rPr lang="de-DE" b="1" dirty="0"/>
              <a:t> </a:t>
            </a:r>
            <a:r>
              <a:rPr lang="de-DE" b="1" dirty="0" err="1"/>
              <a:t>Accelerators</a:t>
            </a:r>
            <a:br>
              <a:rPr lang="de-CH" b="1" dirty="0"/>
            </a:br>
            <a:endParaRPr lang="de-CH" b="1" dirty="0"/>
          </a:p>
        </p:txBody>
      </p:sp>
      <p:sp>
        <p:nvSpPr>
          <p:cNvPr id="5" name="Inhaltsplatzhalter 3"/>
          <p:cNvSpPr>
            <a:spLocks noGrp="1"/>
          </p:cNvSpPr>
          <p:nvPr>
            <p:ph idx="4294967295"/>
          </p:nvPr>
        </p:nvSpPr>
        <p:spPr>
          <a:xfrm>
            <a:off x="899285" y="1358577"/>
            <a:ext cx="10421137" cy="524248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Task 4.1: General [</a:t>
            </a:r>
            <a:r>
              <a:rPr lang="en-US" sz="1800" b="1" dirty="0" err="1"/>
              <a:t>M.Seidel</a:t>
            </a:r>
            <a:r>
              <a:rPr lang="en-US" sz="1800" b="1" dirty="0"/>
              <a:t>]</a:t>
            </a:r>
          </a:p>
          <a:p>
            <a:pPr marL="0" indent="0">
              <a:buNone/>
            </a:pPr>
            <a:r>
              <a:rPr lang="en-US" sz="1800" dirty="0"/>
              <a:t>Workshop on sustainable research infrastructures November 2019 at PSI; </a:t>
            </a:r>
            <a:r>
              <a:rPr lang="en-US" sz="1800" b="1" dirty="0">
                <a:solidFill>
                  <a:srgbClr val="C00000"/>
                </a:solidFill>
              </a:rPr>
              <a:t>very broad program, good visibility</a:t>
            </a:r>
            <a:r>
              <a:rPr lang="en-US" sz="1800" dirty="0"/>
              <a:t>; awareness for sustainability aspects strongly enhanced in accelerator and HEP community</a:t>
            </a:r>
          </a:p>
          <a:p>
            <a:pPr marL="0" indent="0">
              <a:buNone/>
            </a:pPr>
            <a:r>
              <a:rPr lang="en-US" sz="1800" b="1" dirty="0"/>
              <a:t>Task 4.2: Efficient RF Generation [</a:t>
            </a:r>
            <a:r>
              <a:rPr lang="en-US" sz="1800" b="1" dirty="0" err="1"/>
              <a:t>C.Marchand</a:t>
            </a:r>
            <a:r>
              <a:rPr lang="en-US" sz="1800" b="1" dirty="0"/>
              <a:t>]</a:t>
            </a:r>
            <a:endParaRPr lang="de-CH" sz="1800" dirty="0"/>
          </a:p>
          <a:p>
            <a:pPr marL="0" indent="0">
              <a:buNone/>
            </a:pPr>
            <a:r>
              <a:rPr lang="en-US" sz="1800" dirty="0"/>
              <a:t>Design and simulation work on a 12 GHz high efficiency </a:t>
            </a:r>
            <a:r>
              <a:rPr lang="en-US" sz="1800" dirty="0" err="1"/>
              <a:t>kladistron</a:t>
            </a:r>
            <a:r>
              <a:rPr lang="en-US" sz="1800" dirty="0"/>
              <a:t> is performed by an ARIES co-financed postdoc; </a:t>
            </a:r>
            <a:r>
              <a:rPr lang="en-US" sz="1800" b="1" dirty="0">
                <a:solidFill>
                  <a:srgbClr val="C00000"/>
                </a:solidFill>
              </a:rPr>
              <a:t>65% efficiency obtained in realistic simulations</a:t>
            </a:r>
            <a:endParaRPr lang="de-CH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Task 4.3: Efficient Neutron Production [</a:t>
            </a:r>
            <a:r>
              <a:rPr lang="en-US" sz="1800" b="1" dirty="0" err="1"/>
              <a:t>M.Wohlmuther</a:t>
            </a:r>
            <a:r>
              <a:rPr lang="en-US" sz="1800" b="1" dirty="0"/>
              <a:t>, </a:t>
            </a:r>
            <a:r>
              <a:rPr lang="en-US" sz="1800" b="1" dirty="0" err="1"/>
              <a:t>S.Jollet</a:t>
            </a:r>
            <a:r>
              <a:rPr lang="en-US" sz="1800" b="1" dirty="0"/>
              <a:t>]</a:t>
            </a:r>
            <a:endParaRPr lang="de-CH" sz="1800" dirty="0"/>
          </a:p>
          <a:p>
            <a:pPr marL="0" indent="0">
              <a:buNone/>
            </a:pPr>
            <a:r>
              <a:rPr lang="en-US" sz="1800" dirty="0"/>
              <a:t>Monte Carlo simulations on an efficient neutron source; target and moderator geometry optimization, multi-physics simulations: radiation transport, thermomechanical simulations to consider target/moderator assembly incl. 2-phase D</a:t>
            </a:r>
            <a:r>
              <a:rPr lang="en-US" sz="1800" baseline="-25000" dirty="0"/>
              <a:t>2</a:t>
            </a:r>
            <a:r>
              <a:rPr lang="en-US" sz="1800" dirty="0"/>
              <a:t>O; </a:t>
            </a:r>
            <a:r>
              <a:rPr lang="en-US" sz="1800" b="1" dirty="0">
                <a:solidFill>
                  <a:srgbClr val="C00000"/>
                </a:solidFill>
              </a:rPr>
              <a:t>new type of 2-phase simulations established with concept proposals for SINQ</a:t>
            </a:r>
            <a:endParaRPr lang="de-CH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Task 4.4: High Efficiency SRF Beam acceleration [</a:t>
            </a:r>
            <a:r>
              <a:rPr lang="en-US" sz="1800" b="1" dirty="0" err="1"/>
              <a:t>F.Gerigk</a:t>
            </a:r>
            <a:r>
              <a:rPr lang="en-US" sz="1800" b="1" dirty="0"/>
              <a:t>]</a:t>
            </a:r>
            <a:endParaRPr lang="de-CH" sz="1800" dirty="0"/>
          </a:p>
          <a:p>
            <a:pPr marL="0" indent="0">
              <a:buNone/>
            </a:pPr>
            <a:r>
              <a:rPr lang="en-GB" sz="1800" dirty="0"/>
              <a:t>experimental and theoretical work on flux trapping and magnetic shielding; ARIES co-financed Post-Doc; </a:t>
            </a:r>
            <a:r>
              <a:rPr lang="en-GB" sz="1800" b="1" dirty="0">
                <a:solidFill>
                  <a:srgbClr val="C00000"/>
                </a:solidFill>
              </a:rPr>
              <a:t>understanding of magnetic shielding &amp; </a:t>
            </a:r>
            <a:r>
              <a:rPr lang="en-GB" sz="1800" b="1" dirty="0" err="1">
                <a:solidFill>
                  <a:srgbClr val="C00000"/>
                </a:solidFill>
              </a:rPr>
              <a:t>Nb</a:t>
            </a:r>
            <a:r>
              <a:rPr lang="en-GB" sz="1800" b="1" dirty="0">
                <a:solidFill>
                  <a:srgbClr val="C00000"/>
                </a:solidFill>
              </a:rPr>
              <a:t> sample test device </a:t>
            </a:r>
          </a:p>
          <a:p>
            <a:pPr marL="0" indent="0">
              <a:buNone/>
            </a:pPr>
            <a:r>
              <a:rPr lang="en-US" sz="1800" b="1" dirty="0"/>
              <a:t>Task 4.5: Pulsed Magnets with Energy Recovery [</a:t>
            </a:r>
            <a:r>
              <a:rPr lang="en-US" sz="1800" b="1" dirty="0" err="1"/>
              <a:t>P.Spiller</a:t>
            </a:r>
            <a:r>
              <a:rPr lang="en-US" sz="1800" b="1" dirty="0"/>
              <a:t>]</a:t>
            </a:r>
            <a:endParaRPr lang="de-CH" sz="1800" dirty="0"/>
          </a:p>
          <a:p>
            <a:pPr marL="0" indent="0">
              <a:buNone/>
            </a:pPr>
            <a:r>
              <a:rPr lang="en-GB" sz="1800" dirty="0"/>
              <a:t>a prototype pulsed quadrupole power supply has been set up; with </a:t>
            </a:r>
            <a:r>
              <a:rPr lang="en-GB" sz="1800" b="1" dirty="0">
                <a:solidFill>
                  <a:srgbClr val="C00000"/>
                </a:solidFill>
              </a:rPr>
              <a:t>circuit recovering 28% of energy from pulse to pulse</a:t>
            </a:r>
            <a:endParaRPr lang="de-CH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de-CH" sz="1800" dirty="0"/>
          </a:p>
        </p:txBody>
      </p:sp>
    </p:spTree>
    <p:extLst>
      <p:ext uri="{BB962C8B-B14F-4D97-AF65-F5344CB8AC3E}">
        <p14:creationId xmlns:p14="http://schemas.microsoft.com/office/powerpoint/2010/main" val="63165137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9264867" y="6356350"/>
            <a:ext cx="2743200" cy="365125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 idx="4294967295"/>
          </p:nvPr>
        </p:nvSpPr>
        <p:spPr>
          <a:xfrm>
            <a:off x="679939" y="287338"/>
            <a:ext cx="11512062" cy="509587"/>
          </a:xfrm>
        </p:spPr>
        <p:txBody>
          <a:bodyPr>
            <a:normAutofit fontScale="90000"/>
          </a:bodyPr>
          <a:lstStyle/>
          <a:p>
            <a:r>
              <a:rPr lang="en-US" dirty="0"/>
              <a:t>Context – Climate Change and  Energy Problem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378" y="1664677"/>
            <a:ext cx="3091499" cy="4371379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8555378" y="6099675"/>
            <a:ext cx="255897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867" dirty="0"/>
              <a:t>School Strike </a:t>
            </a:r>
            <a:r>
              <a:rPr lang="de-DE" sz="1867" dirty="0" err="1"/>
              <a:t>for</a:t>
            </a:r>
            <a:r>
              <a:rPr lang="de-DE" sz="1867" dirty="0"/>
              <a:t> </a:t>
            </a:r>
            <a:r>
              <a:rPr lang="de-DE" sz="1867" dirty="0" err="1"/>
              <a:t>Climate</a:t>
            </a:r>
            <a:endParaRPr lang="de-DE" sz="1867" dirty="0"/>
          </a:p>
          <a:p>
            <a:r>
              <a:rPr lang="de-DE" sz="1333" dirty="0"/>
              <a:t>Wikipedia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79938" y="1664677"/>
            <a:ext cx="74865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a science community we should aim at developing solutions and not to be a part of the problem.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increasing energy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management, adapt to use future fluctuating energy supply</a:t>
            </a:r>
          </a:p>
          <a:p>
            <a:endParaRPr lang="en-US" dirty="0"/>
          </a:p>
          <a:p>
            <a:r>
              <a:rPr lang="en-US" b="1" dirty="0"/>
              <a:t>ARIES WP4 addresses 4 topics with networking and individual R&amp;D projects</a:t>
            </a:r>
            <a:r>
              <a:rPr lang="en-US" dirty="0"/>
              <a:t>:</a:t>
            </a:r>
          </a:p>
          <a:p>
            <a:pPr marL="342900" indent="-342900">
              <a:buAutoNum type="arabicParenR"/>
            </a:pPr>
            <a:r>
              <a:rPr lang="en-US" dirty="0"/>
              <a:t>Networking (ESSRI workshop)</a:t>
            </a:r>
          </a:p>
          <a:p>
            <a:pPr marL="342900" indent="-342900">
              <a:buAutoNum type="arabicParenR"/>
            </a:pPr>
            <a:r>
              <a:rPr lang="en-US" dirty="0"/>
              <a:t>efficient klystron (RF source as part of accelerator power conversion)</a:t>
            </a:r>
          </a:p>
          <a:p>
            <a:pPr marL="342900" indent="-342900">
              <a:buAutoNum type="arabicParenR"/>
            </a:pPr>
            <a:r>
              <a:rPr lang="en-US" dirty="0"/>
              <a:t>efficient moderator of a neutron source (conversion to neutron flux)</a:t>
            </a:r>
          </a:p>
          <a:p>
            <a:pPr marL="342900" indent="-342900">
              <a:buAutoNum type="arabicParenR"/>
            </a:pPr>
            <a:r>
              <a:rPr lang="en-US" dirty="0"/>
              <a:t>high Q superconducting cavities (low losses @2K)</a:t>
            </a:r>
          </a:p>
          <a:p>
            <a:pPr marL="342900" indent="-342900">
              <a:buAutoNum type="arabicParenR"/>
            </a:pPr>
            <a:r>
              <a:rPr lang="en-US" dirty="0"/>
              <a:t>pulsed magnets (low power beam transport)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4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747" y="1436126"/>
            <a:ext cx="3310079" cy="384623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05880" y="307913"/>
            <a:ext cx="10022814" cy="922114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</a:pPr>
            <a:r>
              <a:rPr lang="de-DE" dirty="0"/>
              <a:t>Task 1 (Networking): Workshop on </a:t>
            </a:r>
            <a:r>
              <a:rPr lang="de-DE" dirty="0" err="1"/>
              <a:t>Sustainable</a:t>
            </a:r>
            <a:r>
              <a:rPr lang="de-DE" dirty="0"/>
              <a:t> </a:t>
            </a:r>
            <a:r>
              <a:rPr lang="de-DE" dirty="0" err="1"/>
              <a:t>Infrastructures</a:t>
            </a:r>
            <a:br>
              <a:rPr lang="de-DE" dirty="0"/>
            </a:br>
            <a:br>
              <a:rPr lang="de-DE" sz="1300" dirty="0"/>
            </a:br>
            <a:r>
              <a:rPr lang="de-DE" sz="2200" dirty="0"/>
              <a:t>Paul Scherrer Institut, November 28-29, 2019</a:t>
            </a:r>
            <a:endParaRPr lang="de-CH" dirty="0"/>
          </a:p>
        </p:txBody>
      </p:sp>
      <p:sp>
        <p:nvSpPr>
          <p:cNvPr id="8" name="Rechteck 7"/>
          <p:cNvSpPr/>
          <p:nvPr/>
        </p:nvSpPr>
        <p:spPr>
          <a:xfrm>
            <a:off x="1835696" y="5519841"/>
            <a:ext cx="4618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>
                <a:hlinkClick r:id="rId3"/>
              </a:rPr>
              <a:t>https://indico.psi.ch/event/6754/</a:t>
            </a:r>
            <a:endParaRPr lang="de-CH" dirty="0"/>
          </a:p>
          <a:p>
            <a:endParaRPr lang="de-CH" dirty="0"/>
          </a:p>
          <a:p>
            <a:r>
              <a:rPr lang="de-CH" dirty="0"/>
              <a:t> 88 registered </a:t>
            </a:r>
            <a:r>
              <a:rPr lang="de-CH" dirty="0" err="1"/>
              <a:t>particpants</a:t>
            </a:r>
            <a:endParaRPr lang="de-CH" dirty="0"/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36126"/>
            <a:ext cx="7409688" cy="388620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948264" y="4752726"/>
            <a:ext cx="2098576" cy="2031325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b="1" dirty="0" err="1"/>
              <a:t>Organizing</a:t>
            </a:r>
            <a:r>
              <a:rPr lang="de-CH" sz="1400" b="1" dirty="0"/>
              <a:t> </a:t>
            </a:r>
            <a:r>
              <a:rPr lang="de-CH" sz="1400" b="1" dirty="0" err="1"/>
              <a:t>Committee</a:t>
            </a:r>
            <a:endParaRPr lang="de-CH" sz="1400" dirty="0"/>
          </a:p>
          <a:p>
            <a:r>
              <a:rPr lang="de-CH" sz="1400" dirty="0"/>
              <a:t>Carlo </a:t>
            </a:r>
            <a:r>
              <a:rPr lang="de-CH" sz="1400" dirty="0" err="1"/>
              <a:t>Bocchetta</a:t>
            </a:r>
            <a:r>
              <a:rPr lang="de-CH" sz="1400" dirty="0"/>
              <a:t>, ESS</a:t>
            </a:r>
            <a:br>
              <a:rPr lang="de-CH" sz="1400" dirty="0"/>
            </a:br>
            <a:r>
              <a:rPr lang="de-CH" sz="1400" dirty="0"/>
              <a:t>Frederick </a:t>
            </a:r>
            <a:r>
              <a:rPr lang="de-CH" sz="1400" dirty="0" err="1"/>
              <a:t>Bordry</a:t>
            </a:r>
            <a:r>
              <a:rPr lang="de-CH" sz="1400" dirty="0"/>
              <a:t>, CERN</a:t>
            </a:r>
            <a:br>
              <a:rPr lang="de-CH" sz="1400" dirty="0"/>
            </a:br>
            <a:r>
              <a:rPr lang="de-CH" sz="1400" dirty="0"/>
              <a:t>Florian </a:t>
            </a:r>
            <a:r>
              <a:rPr lang="de-CH" sz="1400" dirty="0" err="1"/>
              <a:t>Gliksohn</a:t>
            </a:r>
            <a:r>
              <a:rPr lang="de-CH" sz="1400" dirty="0"/>
              <a:t>, ERF</a:t>
            </a:r>
          </a:p>
          <a:p>
            <a:r>
              <a:rPr lang="de-CH" sz="1400" dirty="0"/>
              <a:t>Joachim Grillenberger, PSI</a:t>
            </a:r>
          </a:p>
          <a:p>
            <a:r>
              <a:rPr lang="de-CH" sz="1400" dirty="0"/>
              <a:t>Frank Lehner, DESY</a:t>
            </a:r>
            <a:br>
              <a:rPr lang="de-CH" sz="1400" dirty="0"/>
            </a:br>
            <a:r>
              <a:rPr lang="de-CH" sz="1400" dirty="0"/>
              <a:t>Thomas Schmidt, PSI</a:t>
            </a:r>
            <a:br>
              <a:rPr lang="de-CH" sz="1400" dirty="0"/>
            </a:br>
            <a:r>
              <a:rPr lang="de-CH" sz="1400" dirty="0"/>
              <a:t>Carlo </a:t>
            </a:r>
            <a:r>
              <a:rPr lang="de-CH" sz="1400" dirty="0" err="1"/>
              <a:t>Rizzuto</a:t>
            </a:r>
            <a:r>
              <a:rPr lang="de-CH" sz="1400" dirty="0"/>
              <a:t>, ELI</a:t>
            </a:r>
          </a:p>
          <a:p>
            <a:r>
              <a:rPr lang="de-CH" sz="1400" dirty="0"/>
              <a:t>Mike Seidel, </a:t>
            </a:r>
            <a:r>
              <a:rPr lang="de-CH" sz="1400" dirty="0" err="1"/>
              <a:t>chair</a:t>
            </a:r>
            <a:r>
              <a:rPr lang="de-CH" sz="1400" dirty="0"/>
              <a:t>, PSI</a:t>
            </a:r>
          </a:p>
        </p:txBody>
      </p:sp>
    </p:spTree>
    <p:extLst>
      <p:ext uri="{BB962C8B-B14F-4D97-AF65-F5344CB8AC3E}">
        <p14:creationId xmlns:p14="http://schemas.microsoft.com/office/powerpoint/2010/main" val="150746943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4"/>
          <p:cNvSpPr txBox="1"/>
          <p:nvPr/>
        </p:nvSpPr>
        <p:spPr>
          <a:xfrm>
            <a:off x="6335154" y="1720236"/>
            <a:ext cx="2427559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large </a:t>
            </a:r>
            <a:r>
              <a:rPr lang="de-DE" dirty="0" err="1"/>
              <a:t>systems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storage</a:t>
            </a:r>
            <a:endParaRPr lang="de-CH" dirty="0"/>
          </a:p>
        </p:txBody>
      </p:sp>
      <p:sp>
        <p:nvSpPr>
          <p:cNvPr id="19" name="TextBox 5"/>
          <p:cNvSpPr txBox="1"/>
          <p:nvPr/>
        </p:nvSpPr>
        <p:spPr>
          <a:xfrm>
            <a:off x="5097111" y="1280773"/>
            <a:ext cx="2427559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de-DE" dirty="0" err="1"/>
              <a:t>ecological</a:t>
            </a:r>
            <a:r>
              <a:rPr lang="de-DE" dirty="0"/>
              <a:t> </a:t>
            </a:r>
            <a:r>
              <a:rPr lang="de-DE" dirty="0" err="1"/>
              <a:t>diversity</a:t>
            </a:r>
            <a:endParaRPr lang="de-DE" dirty="0"/>
          </a:p>
        </p:txBody>
      </p:sp>
      <p:sp>
        <p:nvSpPr>
          <p:cNvPr id="20" name="TextBox 6"/>
          <p:cNvSpPr txBox="1"/>
          <p:nvPr/>
        </p:nvSpPr>
        <p:spPr>
          <a:xfrm>
            <a:off x="2526513" y="1284486"/>
            <a:ext cx="2427559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lifecycle</a:t>
            </a:r>
            <a:r>
              <a:rPr lang="de-DE" dirty="0"/>
              <a:t> </a:t>
            </a:r>
            <a:r>
              <a:rPr lang="de-DE" dirty="0" err="1"/>
              <a:t>management</a:t>
            </a:r>
            <a:endParaRPr lang="de-CH" dirty="0"/>
          </a:p>
        </p:txBody>
      </p:sp>
      <p:sp>
        <p:nvSpPr>
          <p:cNvPr id="25" name="TextBox 12"/>
          <p:cNvSpPr txBox="1"/>
          <p:nvPr/>
        </p:nvSpPr>
        <p:spPr>
          <a:xfrm>
            <a:off x="757308" y="3824306"/>
            <a:ext cx="2427559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@PSI</a:t>
            </a:r>
            <a:endParaRPr lang="de-CH" dirty="0"/>
          </a:p>
        </p:txBody>
      </p:sp>
      <p:sp>
        <p:nvSpPr>
          <p:cNvPr id="26" name="TextBox 13"/>
          <p:cNvSpPr txBox="1"/>
          <p:nvPr/>
        </p:nvSpPr>
        <p:spPr>
          <a:xfrm>
            <a:off x="757308" y="4465939"/>
            <a:ext cx="2427562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MYRRHA, ADS</a:t>
            </a:r>
            <a:endParaRPr lang="de-CH" dirty="0"/>
          </a:p>
        </p:txBody>
      </p:sp>
      <p:sp>
        <p:nvSpPr>
          <p:cNvPr id="27" name="TextBox 14"/>
          <p:cNvSpPr txBox="1"/>
          <p:nvPr/>
        </p:nvSpPr>
        <p:spPr>
          <a:xfrm>
            <a:off x="929512" y="2114474"/>
            <a:ext cx="2448679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fuel</a:t>
            </a:r>
            <a:r>
              <a:rPr lang="de-DE" dirty="0"/>
              <a:t> </a:t>
            </a:r>
            <a:r>
              <a:rPr lang="de-DE" dirty="0" err="1"/>
              <a:t>cells</a:t>
            </a:r>
            <a:endParaRPr lang="de-CH" dirty="0"/>
          </a:p>
        </p:txBody>
      </p:sp>
      <p:sp>
        <p:nvSpPr>
          <p:cNvPr id="28" name="TextBox 15"/>
          <p:cNvSpPr txBox="1"/>
          <p:nvPr/>
        </p:nvSpPr>
        <p:spPr>
          <a:xfrm>
            <a:off x="1013131" y="5304284"/>
            <a:ext cx="2727162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solid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modulators</a:t>
            </a:r>
            <a:endParaRPr lang="de-CH" dirty="0"/>
          </a:p>
        </p:txBody>
      </p:sp>
      <p:sp>
        <p:nvSpPr>
          <p:cNvPr id="29" name="TextBox 16"/>
          <p:cNvSpPr txBox="1"/>
          <p:nvPr/>
        </p:nvSpPr>
        <p:spPr>
          <a:xfrm>
            <a:off x="833765" y="4885111"/>
            <a:ext cx="2427562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MgB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err="1"/>
              <a:t>cables</a:t>
            </a:r>
            <a:endParaRPr lang="de-CH" dirty="0"/>
          </a:p>
        </p:txBody>
      </p:sp>
      <p:sp>
        <p:nvSpPr>
          <p:cNvPr id="30" name="TextBox 17"/>
          <p:cNvSpPr txBox="1"/>
          <p:nvPr/>
        </p:nvSpPr>
        <p:spPr>
          <a:xfrm>
            <a:off x="3047606" y="5144049"/>
            <a:ext cx="2506937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cavities</a:t>
            </a:r>
            <a:endParaRPr lang="de-CH" dirty="0"/>
          </a:p>
        </p:txBody>
      </p:sp>
      <p:sp>
        <p:nvSpPr>
          <p:cNvPr id="31" name="TextBox 18"/>
          <p:cNvSpPr txBox="1"/>
          <p:nvPr/>
        </p:nvSpPr>
        <p:spPr>
          <a:xfrm>
            <a:off x="662745" y="3322680"/>
            <a:ext cx="2427562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catalysis</a:t>
            </a:r>
            <a:r>
              <a:rPr lang="de-DE" dirty="0"/>
              <a:t> </a:t>
            </a:r>
            <a:r>
              <a:rPr lang="de-DE" dirty="0" err="1"/>
              <a:t>research</a:t>
            </a:r>
            <a:endParaRPr lang="de-CH" dirty="0"/>
          </a:p>
        </p:txBody>
      </p:sp>
      <p:sp>
        <p:nvSpPr>
          <p:cNvPr id="32" name="TextBox 19"/>
          <p:cNvSpPr txBox="1"/>
          <p:nvPr/>
        </p:nvSpPr>
        <p:spPr>
          <a:xfrm>
            <a:off x="771508" y="2591097"/>
            <a:ext cx="2427559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high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facility</a:t>
            </a:r>
            <a:endParaRPr lang="de-CH" dirty="0"/>
          </a:p>
        </p:txBody>
      </p:sp>
      <p:sp>
        <p:nvSpPr>
          <p:cNvPr id="33" name="TextBox 20"/>
          <p:cNvSpPr txBox="1"/>
          <p:nvPr/>
        </p:nvSpPr>
        <p:spPr>
          <a:xfrm>
            <a:off x="1243060" y="1724019"/>
            <a:ext cx="2427559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Swiss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strategy</a:t>
            </a:r>
            <a:endParaRPr lang="de-CH" dirty="0"/>
          </a:p>
        </p:txBody>
      </p:sp>
      <p:sp>
        <p:nvSpPr>
          <p:cNvPr id="34" name="TextBox 21"/>
          <p:cNvSpPr txBox="1"/>
          <p:nvPr/>
        </p:nvSpPr>
        <p:spPr>
          <a:xfrm>
            <a:off x="8754042" y="2023085"/>
            <a:ext cx="2427562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ESS </a:t>
            </a:r>
            <a:r>
              <a:rPr lang="de-DE" dirty="0" err="1"/>
              <a:t>Linac</a:t>
            </a:r>
            <a:endParaRPr lang="de-CH" dirty="0"/>
          </a:p>
        </p:txBody>
      </p:sp>
      <p:sp>
        <p:nvSpPr>
          <p:cNvPr id="35" name="TextBox 22"/>
          <p:cNvSpPr txBox="1"/>
          <p:nvPr/>
        </p:nvSpPr>
        <p:spPr>
          <a:xfrm>
            <a:off x="8754041" y="2472500"/>
            <a:ext cx="2427559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monitoring</a:t>
            </a:r>
            <a:r>
              <a:rPr lang="de-DE" dirty="0"/>
              <a:t> DESY</a:t>
            </a:r>
            <a:endParaRPr lang="de-CH" dirty="0"/>
          </a:p>
        </p:txBody>
      </p:sp>
      <p:sp>
        <p:nvSpPr>
          <p:cNvPr id="36" name="TextBox 23"/>
          <p:cNvSpPr txBox="1"/>
          <p:nvPr/>
        </p:nvSpPr>
        <p:spPr>
          <a:xfrm>
            <a:off x="2430029" y="5681087"/>
            <a:ext cx="2727165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RF power </a:t>
            </a:r>
            <a:r>
              <a:rPr lang="de-DE" dirty="0" err="1"/>
              <a:t>systems</a:t>
            </a:r>
            <a:endParaRPr lang="de-CH" dirty="0"/>
          </a:p>
        </p:txBody>
      </p:sp>
      <p:sp>
        <p:nvSpPr>
          <p:cNvPr id="37" name="TextBox 24"/>
          <p:cNvSpPr txBox="1"/>
          <p:nvPr/>
        </p:nvSpPr>
        <p:spPr>
          <a:xfrm>
            <a:off x="8889518" y="3202486"/>
            <a:ext cx="2259110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stand-</a:t>
            </a:r>
            <a:r>
              <a:rPr lang="de-DE" dirty="0" err="1"/>
              <a:t>alone</a:t>
            </a:r>
            <a:r>
              <a:rPr lang="de-DE" dirty="0"/>
              <a:t> </a:t>
            </a:r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cooling</a:t>
            </a:r>
            <a:endParaRPr lang="de-CH" dirty="0"/>
          </a:p>
        </p:txBody>
      </p:sp>
      <p:sp>
        <p:nvSpPr>
          <p:cNvPr id="38" name="TextBox 25"/>
          <p:cNvSpPr txBox="1"/>
          <p:nvPr/>
        </p:nvSpPr>
        <p:spPr>
          <a:xfrm>
            <a:off x="7327049" y="5784481"/>
            <a:ext cx="2460961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Square </a:t>
            </a:r>
            <a:r>
              <a:rPr lang="de-DE" dirty="0" err="1"/>
              <a:t>Kilometre</a:t>
            </a:r>
            <a:r>
              <a:rPr lang="de-DE" dirty="0"/>
              <a:t> Array</a:t>
            </a:r>
            <a:endParaRPr lang="de-CH" dirty="0"/>
          </a:p>
        </p:txBody>
      </p:sp>
      <p:sp>
        <p:nvSpPr>
          <p:cNvPr id="39" name="TextBox 26"/>
          <p:cNvSpPr txBox="1"/>
          <p:nvPr/>
        </p:nvSpPr>
        <p:spPr>
          <a:xfrm>
            <a:off x="8815619" y="4612446"/>
            <a:ext cx="2427559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high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computing</a:t>
            </a:r>
            <a:endParaRPr lang="de-CH" dirty="0"/>
          </a:p>
        </p:txBody>
      </p:sp>
      <p:sp>
        <p:nvSpPr>
          <p:cNvPr id="40" name="TextBox 27"/>
          <p:cNvSpPr txBox="1"/>
          <p:nvPr/>
        </p:nvSpPr>
        <p:spPr>
          <a:xfrm>
            <a:off x="5137330" y="4932277"/>
            <a:ext cx="2727162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sustainable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r>
              <a:rPr lang="de-DE" dirty="0"/>
              <a:t> @ DESY </a:t>
            </a:r>
            <a:endParaRPr lang="de-CH" dirty="0"/>
          </a:p>
        </p:txBody>
      </p:sp>
      <p:sp>
        <p:nvSpPr>
          <p:cNvPr id="41" name="TextBox 28"/>
          <p:cNvSpPr txBox="1"/>
          <p:nvPr/>
        </p:nvSpPr>
        <p:spPr>
          <a:xfrm>
            <a:off x="5534656" y="5636255"/>
            <a:ext cx="1812990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CH"/>
              <a:t>helium-neon </a:t>
            </a:r>
            <a:r>
              <a:rPr lang="de-CH" dirty="0" err="1"/>
              <a:t>refrigerator</a:t>
            </a:r>
            <a:r>
              <a:rPr lang="de-CH" dirty="0"/>
              <a:t> </a:t>
            </a:r>
          </a:p>
        </p:txBody>
      </p:sp>
      <p:sp>
        <p:nvSpPr>
          <p:cNvPr id="42" name="TextBox 29"/>
          <p:cNvSpPr txBox="1"/>
          <p:nvPr/>
        </p:nvSpPr>
        <p:spPr>
          <a:xfrm>
            <a:off x="9099122" y="4000242"/>
            <a:ext cx="1880218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use</a:t>
            </a:r>
            <a:r>
              <a:rPr lang="de-DE" dirty="0"/>
              <a:t> of </a:t>
            </a:r>
            <a:r>
              <a:rPr lang="de-DE" dirty="0" err="1"/>
              <a:t>waste</a:t>
            </a:r>
            <a:r>
              <a:rPr lang="de-DE" dirty="0"/>
              <a:t> </a:t>
            </a:r>
          </a:p>
          <a:p>
            <a:pPr algn="ctr"/>
            <a:r>
              <a:rPr lang="de-DE" dirty="0" err="1"/>
              <a:t>heat</a:t>
            </a:r>
            <a:r>
              <a:rPr lang="de-DE" dirty="0"/>
              <a:t> @ESS</a:t>
            </a:r>
            <a:endParaRPr lang="de-CH" dirty="0"/>
          </a:p>
        </p:txBody>
      </p:sp>
      <p:sp>
        <p:nvSpPr>
          <p:cNvPr id="43" name="TextBox 30"/>
          <p:cNvSpPr txBox="1"/>
          <p:nvPr/>
        </p:nvSpPr>
        <p:spPr>
          <a:xfrm>
            <a:off x="8316664" y="5215527"/>
            <a:ext cx="2529483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 ALBA</a:t>
            </a:r>
            <a:endParaRPr lang="de-CH" dirty="0"/>
          </a:p>
        </p:txBody>
      </p:sp>
      <p:sp>
        <p:nvSpPr>
          <p:cNvPr id="44" name="TextBox 31"/>
          <p:cNvSpPr txBox="1"/>
          <p:nvPr/>
        </p:nvSpPr>
        <p:spPr>
          <a:xfrm>
            <a:off x="8648971" y="1608696"/>
            <a:ext cx="2427562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ESS </a:t>
            </a:r>
            <a:r>
              <a:rPr lang="de-DE" dirty="0" err="1"/>
              <a:t>cryo</a:t>
            </a:r>
            <a:r>
              <a:rPr lang="de-DE" dirty="0"/>
              <a:t> </a:t>
            </a:r>
            <a:r>
              <a:rPr lang="de-DE" dirty="0" err="1"/>
              <a:t>sytems</a:t>
            </a:r>
            <a:endParaRPr lang="de-CH" dirty="0"/>
          </a:p>
        </p:txBody>
      </p:sp>
      <p:sp>
        <p:nvSpPr>
          <p:cNvPr id="17" name="TextBox 3"/>
          <p:cNvSpPr txBox="1"/>
          <p:nvPr/>
        </p:nvSpPr>
        <p:spPr>
          <a:xfrm>
            <a:off x="3670619" y="1674124"/>
            <a:ext cx="2427559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consumption</a:t>
            </a:r>
            <a:endParaRPr lang="de-CH" dirty="0"/>
          </a:p>
        </p:txBody>
      </p:sp>
      <p:sp>
        <p:nvSpPr>
          <p:cNvPr id="21" name="Rectangle 8"/>
          <p:cNvSpPr/>
          <p:nvPr/>
        </p:nvSpPr>
        <p:spPr>
          <a:xfrm>
            <a:off x="3019610" y="2763338"/>
            <a:ext cx="3194171" cy="98230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Sustainable technology developments by RI’s</a:t>
            </a:r>
            <a:endParaRPr lang="de-CH">
              <a:solidFill>
                <a:schemeClr val="tx1"/>
              </a:solidFill>
            </a:endParaRPr>
          </a:p>
        </p:txBody>
      </p:sp>
      <p:sp>
        <p:nvSpPr>
          <p:cNvPr id="45" name="Explosion 1 44"/>
          <p:cNvSpPr/>
          <p:nvPr/>
        </p:nvSpPr>
        <p:spPr>
          <a:xfrm>
            <a:off x="3938553" y="2172641"/>
            <a:ext cx="1412275" cy="741622"/>
          </a:xfrm>
          <a:prstGeom prst="irregularSeal1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b="1" dirty="0" err="1"/>
              <a:t>new</a:t>
            </a:r>
            <a:r>
              <a:rPr lang="de-DE" sz="1200" b="1" dirty="0"/>
              <a:t> </a:t>
            </a:r>
            <a:r>
              <a:rPr lang="de-DE" sz="1200" b="1" dirty="0" err="1"/>
              <a:t>theme</a:t>
            </a:r>
            <a:endParaRPr lang="de-CH" sz="1200" b="1" dirty="0"/>
          </a:p>
        </p:txBody>
      </p:sp>
      <p:sp>
        <p:nvSpPr>
          <p:cNvPr id="22" name="Rectangle 9"/>
          <p:cNvSpPr/>
          <p:nvPr/>
        </p:nvSpPr>
        <p:spPr>
          <a:xfrm>
            <a:off x="5927585" y="2841832"/>
            <a:ext cx="3194171" cy="9823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Energy management at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research infrastructures</a:t>
            </a:r>
          </a:p>
        </p:txBody>
      </p:sp>
      <p:sp>
        <p:nvSpPr>
          <p:cNvPr id="23" name="Rectangle 10"/>
          <p:cNvSpPr/>
          <p:nvPr/>
        </p:nvSpPr>
        <p:spPr>
          <a:xfrm>
            <a:off x="5927585" y="3945704"/>
            <a:ext cx="3194171" cy="9823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Cryogenic systems and conventional cooling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4" name="Rectangle 11"/>
          <p:cNvSpPr/>
          <p:nvPr/>
        </p:nvSpPr>
        <p:spPr>
          <a:xfrm>
            <a:off x="3047606" y="3893063"/>
            <a:ext cx="3194171" cy="9823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</a:rPr>
              <a:t>Energy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efficient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technologies</a:t>
            </a: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255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482497" y="402301"/>
            <a:ext cx="8944033" cy="508500"/>
          </a:xfrm>
        </p:spPr>
        <p:txBody>
          <a:bodyPr>
            <a:noAutofit/>
          </a:bodyPr>
          <a:lstStyle/>
          <a:p>
            <a:r>
              <a:rPr lang="en-US" sz="4000" dirty="0"/>
              <a:t>Power Flow in Accelerator based RI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5" name="Pfeil nach rechts 4"/>
          <p:cNvSpPr/>
          <p:nvPr/>
        </p:nvSpPr>
        <p:spPr bwMode="auto">
          <a:xfrm>
            <a:off x="96842" y="2670716"/>
            <a:ext cx="1632181" cy="86409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lnSpc>
                <a:spcPts val="2667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67" b="1" dirty="0"/>
              <a:t>grid power</a:t>
            </a:r>
          </a:p>
        </p:txBody>
      </p:sp>
      <p:sp>
        <p:nvSpPr>
          <p:cNvPr id="6" name="Pfeil nach rechts 5"/>
          <p:cNvSpPr/>
          <p:nvPr/>
        </p:nvSpPr>
        <p:spPr bwMode="auto">
          <a:xfrm>
            <a:off x="4606322" y="2670716"/>
            <a:ext cx="1926253" cy="864096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lnSpc>
                <a:spcPts val="2667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67" b="1" dirty="0"/>
              <a:t>primary beam</a:t>
            </a:r>
          </a:p>
        </p:txBody>
      </p:sp>
      <p:sp>
        <p:nvSpPr>
          <p:cNvPr id="7" name="Pfeil nach rechts 6"/>
          <p:cNvSpPr/>
          <p:nvPr/>
        </p:nvSpPr>
        <p:spPr bwMode="auto">
          <a:xfrm>
            <a:off x="9889930" y="2526700"/>
            <a:ext cx="1926253" cy="1152128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67" b="1" dirty="0"/>
              <a:t>radiation to experiments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1871528" y="2600479"/>
            <a:ext cx="2592288" cy="1728192"/>
            <a:chOff x="1475656" y="2787774"/>
            <a:chExt cx="1944216" cy="1296144"/>
          </a:xfrm>
        </p:grpSpPr>
        <p:sp>
          <p:nvSpPr>
            <p:cNvPr id="8" name="Rechteck 7"/>
            <p:cNvSpPr/>
            <p:nvPr/>
          </p:nvSpPr>
          <p:spPr bwMode="auto">
            <a:xfrm>
              <a:off x="1475656" y="2787774"/>
              <a:ext cx="1944216" cy="12961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667" b="1" dirty="0"/>
                <a:t>Accelerator</a:t>
              </a: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b="1" dirty="0"/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667" b="1" dirty="0"/>
                <a:t>&amp; auxiliary systems</a:t>
              </a:r>
            </a:p>
          </p:txBody>
        </p:sp>
        <p:cxnSp>
          <p:nvCxnSpPr>
            <p:cNvPr id="10" name="Gerade Verbindung 9"/>
            <p:cNvCxnSpPr/>
            <p:nvPr/>
          </p:nvCxnSpPr>
          <p:spPr bwMode="auto">
            <a:xfrm>
              <a:off x="1511660" y="3329900"/>
              <a:ext cx="187220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Rechteck 11"/>
          <p:cNvSpPr/>
          <p:nvPr/>
        </p:nvSpPr>
        <p:spPr bwMode="auto">
          <a:xfrm>
            <a:off x="6619464" y="2600479"/>
            <a:ext cx="3157778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457189" indent="-457189" defTabSz="12191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67" b="1" dirty="0"/>
              <a:t>conversion target</a:t>
            </a:r>
          </a:p>
          <a:p>
            <a:pPr marL="457189" indent="-457189" defTabSz="12191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67" b="1" dirty="0" err="1"/>
              <a:t>undulators</a:t>
            </a:r>
            <a:r>
              <a:rPr lang="en-US" sz="1867" b="1" dirty="0"/>
              <a:t>/magnets</a:t>
            </a:r>
          </a:p>
          <a:p>
            <a:pPr marL="457189" indent="-457189" defTabSz="12191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67" b="1" dirty="0"/>
              <a:t>colliding beam insertion</a:t>
            </a:r>
          </a:p>
          <a:p>
            <a:pPr marL="457189" indent="-457189" defTabSz="12191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67" b="1" dirty="0"/>
              <a:t>…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534736" y="2168431"/>
            <a:ext cx="3265873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primary beam production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529556" y="2168431"/>
            <a:ext cx="359964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conversion to specific secondary radiation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854419" y="3425658"/>
            <a:ext cx="1152128" cy="79591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electrons</a:t>
            </a:r>
          </a:p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protons</a:t>
            </a:r>
          </a:p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ions 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9893973" y="3488075"/>
            <a:ext cx="1819675" cy="1123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X-rays</a:t>
            </a:r>
          </a:p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neutrons</a:t>
            </a:r>
          </a:p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muons</a:t>
            </a:r>
          </a:p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exotic particles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72672" y="4709350"/>
            <a:ext cx="9558265" cy="10993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lIns="144000" tIns="144000" rIns="144000" bIns="144000" rtlCol="0">
            <a:noAutofit/>
          </a:bodyPr>
          <a:lstStyle/>
          <a:p>
            <a:pPr marL="380990" indent="-38099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/>
              <a:buChar char="®"/>
            </a:pPr>
            <a:r>
              <a:rPr lang="en-US" sz="2400" dirty="0">
                <a:solidFill>
                  <a:srgbClr val="000000"/>
                </a:solidFill>
                <a:latin typeface="Calibri"/>
                <a:sym typeface="Symbol"/>
              </a:rPr>
              <a:t>chained factors, </a:t>
            </a:r>
            <a:r>
              <a:rPr lang="en-US" sz="2400" b="1" dirty="0">
                <a:solidFill>
                  <a:srgbClr val="000000"/>
                </a:solidFill>
                <a:latin typeface="Calibri"/>
                <a:sym typeface="Symbol"/>
              </a:rPr>
              <a:t>conceptual and technological advancements </a:t>
            </a:r>
            <a:r>
              <a:rPr lang="en-US" sz="2400" dirty="0">
                <a:solidFill>
                  <a:srgbClr val="000000"/>
                </a:solidFill>
                <a:latin typeface="Calibri"/>
                <a:sym typeface="Symbol"/>
              </a:rPr>
              <a:t>needed</a:t>
            </a:r>
          </a:p>
          <a:p>
            <a:pPr marL="380990" indent="-38099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/>
              <a:buChar char="®"/>
            </a:pPr>
            <a:r>
              <a:rPr lang="en-US" sz="2400" dirty="0">
                <a:solidFill>
                  <a:srgbClr val="000000"/>
                </a:solidFill>
                <a:latin typeface="Calibri"/>
                <a:sym typeface="Symbol"/>
              </a:rPr>
              <a:t>not just brightness but also quality of secondary radiation is key</a:t>
            </a:r>
            <a:endParaRPr lang="en-US" sz="2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feil nach rechts 18"/>
          <p:cNvSpPr/>
          <p:nvPr/>
        </p:nvSpPr>
        <p:spPr bwMode="auto">
          <a:xfrm>
            <a:off x="96842" y="1112932"/>
            <a:ext cx="11719341" cy="1152128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2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10800000" scaled="1"/>
            <a:tileRect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67" b="1" dirty="0"/>
              <a:t>conversion of Grid power to specific radiation for research</a:t>
            </a:r>
          </a:p>
        </p:txBody>
      </p:sp>
    </p:spTree>
    <p:extLst>
      <p:ext uri="{BB962C8B-B14F-4D97-AF65-F5344CB8AC3E}">
        <p14:creationId xmlns:p14="http://schemas.microsoft.com/office/powerpoint/2010/main" val="31073945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53F955B8-E17B-412C-8689-69E3AA57E64D}"/>
              </a:ext>
            </a:extLst>
          </p:cNvPr>
          <p:cNvSpPr txBox="1">
            <a:spLocks noChangeArrowheads="1"/>
          </p:cNvSpPr>
          <p:nvPr/>
        </p:nvSpPr>
        <p:spPr>
          <a:xfrm>
            <a:off x="1431615" y="1734065"/>
            <a:ext cx="9221389" cy="181543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/>
              <a:t>Klystron, invented 1940ies, efficiency of industrial types ca 50% at max</a:t>
            </a:r>
          </a:p>
          <a:p>
            <a:r>
              <a:rPr lang="en-GB" sz="2000" dirty="0"/>
              <a:t>DC beam passes through input</a:t>
            </a:r>
          </a:p>
          <a:p>
            <a:pPr marL="342900" lvl="1" indent="-342900"/>
            <a:r>
              <a:rPr lang="en-GB" sz="2000" dirty="0"/>
              <a:t>Electron beam is velocity modulated by RF voltage, bunches of electrons formed </a:t>
            </a:r>
          </a:p>
          <a:p>
            <a:r>
              <a:rPr lang="en-GB" sz="2000" dirty="0"/>
              <a:t>Output cavity is excited by the bunches, power is coupled out to load</a:t>
            </a:r>
          </a:p>
        </p:txBody>
      </p:sp>
      <p:grpSp>
        <p:nvGrpSpPr>
          <p:cNvPr id="3" name="Group 9">
            <a:extLst>
              <a:ext uri="{FF2B5EF4-FFF2-40B4-BE49-F238E27FC236}">
                <a16:creationId xmlns:a16="http://schemas.microsoft.com/office/drawing/2014/main" id="{FDC5FD5A-E9DA-4027-B56A-07802202B0C1}"/>
              </a:ext>
            </a:extLst>
          </p:cNvPr>
          <p:cNvGrpSpPr/>
          <p:nvPr/>
        </p:nvGrpSpPr>
        <p:grpSpPr>
          <a:xfrm>
            <a:off x="2047386" y="3803133"/>
            <a:ext cx="5949409" cy="2073315"/>
            <a:chOff x="-2132" y="1207046"/>
            <a:chExt cx="8685847" cy="2613688"/>
          </a:xfrm>
        </p:grpSpPr>
        <p:sp>
          <p:nvSpPr>
            <p:cNvPr id="4" name="TextBox 13">
              <a:extLst>
                <a:ext uri="{FF2B5EF4-FFF2-40B4-BE49-F238E27FC236}">
                  <a16:creationId xmlns:a16="http://schemas.microsoft.com/office/drawing/2014/main" id="{EFBEDB8E-DFE9-4AAB-A252-DFCC70F1753E}"/>
                </a:ext>
              </a:extLst>
            </p:cNvPr>
            <p:cNvSpPr txBox="1"/>
            <p:nvPr/>
          </p:nvSpPr>
          <p:spPr>
            <a:xfrm>
              <a:off x="6476945" y="1207046"/>
              <a:ext cx="1619960" cy="46559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/>
                <a:t>RF output</a:t>
              </a:r>
            </a:p>
          </p:txBody>
        </p:sp>
        <p:sp>
          <p:nvSpPr>
            <p:cNvPr id="5" name="TextBox 14">
              <a:extLst>
                <a:ext uri="{FF2B5EF4-FFF2-40B4-BE49-F238E27FC236}">
                  <a16:creationId xmlns:a16="http://schemas.microsoft.com/office/drawing/2014/main" id="{022FE097-9249-46E9-B70C-949562F80065}"/>
                </a:ext>
              </a:extLst>
            </p:cNvPr>
            <p:cNvSpPr txBox="1"/>
            <p:nvPr/>
          </p:nvSpPr>
          <p:spPr>
            <a:xfrm>
              <a:off x="2359780" y="1207046"/>
              <a:ext cx="1406992" cy="46559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/>
                <a:t>RF input</a:t>
              </a:r>
            </a:p>
          </p:txBody>
        </p:sp>
        <p:sp>
          <p:nvSpPr>
            <p:cNvPr id="6" name="TextBox 15">
              <a:extLst>
                <a:ext uri="{FF2B5EF4-FFF2-40B4-BE49-F238E27FC236}">
                  <a16:creationId xmlns:a16="http://schemas.microsoft.com/office/drawing/2014/main" id="{C85D6B98-3E51-4F20-B038-3C8CCFD341E3}"/>
                </a:ext>
              </a:extLst>
            </p:cNvPr>
            <p:cNvSpPr txBox="1"/>
            <p:nvPr/>
          </p:nvSpPr>
          <p:spPr>
            <a:xfrm>
              <a:off x="6886102" y="2258026"/>
              <a:ext cx="1497329" cy="46559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/>
                <a:t>Collector</a:t>
              </a:r>
            </a:p>
          </p:txBody>
        </p:sp>
        <p:sp>
          <p:nvSpPr>
            <p:cNvPr id="7" name="TextBox 16">
              <a:extLst>
                <a:ext uri="{FF2B5EF4-FFF2-40B4-BE49-F238E27FC236}">
                  <a16:creationId xmlns:a16="http://schemas.microsoft.com/office/drawing/2014/main" id="{87BB6B1F-8126-4334-8AD8-2ECCC90FB28D}"/>
                </a:ext>
              </a:extLst>
            </p:cNvPr>
            <p:cNvSpPr txBox="1"/>
            <p:nvPr/>
          </p:nvSpPr>
          <p:spPr>
            <a:xfrm>
              <a:off x="-2132" y="1451621"/>
              <a:ext cx="2158900" cy="8147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Cathode</a:t>
              </a:r>
            </a:p>
            <a:p>
              <a:r>
                <a:rPr lang="en-US" dirty="0"/>
                <a:t>(DC Beam)</a:t>
              </a:r>
            </a:p>
          </p:txBody>
        </p:sp>
        <p:grpSp>
          <p:nvGrpSpPr>
            <p:cNvPr id="8" name="Group 17">
              <a:extLst>
                <a:ext uri="{FF2B5EF4-FFF2-40B4-BE49-F238E27FC236}">
                  <a16:creationId xmlns:a16="http://schemas.microsoft.com/office/drawing/2014/main" id="{2BD6582A-63C6-450F-A5AC-E72C56E6198E}"/>
                </a:ext>
              </a:extLst>
            </p:cNvPr>
            <p:cNvGrpSpPr/>
            <p:nvPr/>
          </p:nvGrpSpPr>
          <p:grpSpPr>
            <a:xfrm>
              <a:off x="717727" y="1628800"/>
              <a:ext cx="7965988" cy="2191934"/>
              <a:chOff x="788544" y="1118533"/>
              <a:chExt cx="7965988" cy="2191934"/>
            </a:xfrm>
          </p:grpSpPr>
          <p:cxnSp>
            <p:nvCxnSpPr>
              <p:cNvPr id="9" name="Straight Connector 18">
                <a:extLst>
                  <a:ext uri="{FF2B5EF4-FFF2-40B4-BE49-F238E27FC236}">
                    <a16:creationId xmlns:a16="http://schemas.microsoft.com/office/drawing/2014/main" id="{1C8638C7-1074-4710-AE01-757860C5D20D}"/>
                  </a:ext>
                </a:extLst>
              </p:cNvPr>
              <p:cNvCxnSpPr/>
              <p:nvPr/>
            </p:nvCxnSpPr>
            <p:spPr>
              <a:xfrm>
                <a:off x="1178264" y="1850557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19">
                <a:extLst>
                  <a:ext uri="{FF2B5EF4-FFF2-40B4-BE49-F238E27FC236}">
                    <a16:creationId xmlns:a16="http://schemas.microsoft.com/office/drawing/2014/main" id="{DF7DDE4B-5E12-4877-992B-4D04DD536312}"/>
                  </a:ext>
                </a:extLst>
              </p:cNvPr>
              <p:cNvCxnSpPr/>
              <p:nvPr/>
            </p:nvCxnSpPr>
            <p:spPr>
              <a:xfrm>
                <a:off x="2316264" y="1850557"/>
                <a:ext cx="0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20">
                <a:extLst>
                  <a:ext uri="{FF2B5EF4-FFF2-40B4-BE49-F238E27FC236}">
                    <a16:creationId xmlns:a16="http://schemas.microsoft.com/office/drawing/2014/main" id="{A1D29CF7-14FE-4FE3-A920-A4C8B483E99E}"/>
                  </a:ext>
                </a:extLst>
              </p:cNvPr>
              <p:cNvCxnSpPr/>
              <p:nvPr/>
            </p:nvCxnSpPr>
            <p:spPr>
              <a:xfrm>
                <a:off x="3017770" y="1850557"/>
                <a:ext cx="436493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21">
                <a:extLst>
                  <a:ext uri="{FF2B5EF4-FFF2-40B4-BE49-F238E27FC236}">
                    <a16:creationId xmlns:a16="http://schemas.microsoft.com/office/drawing/2014/main" id="{56FC193D-9214-434B-AAB5-5E26BB0DA92F}"/>
                  </a:ext>
                </a:extLst>
              </p:cNvPr>
              <p:cNvCxnSpPr/>
              <p:nvPr/>
            </p:nvCxnSpPr>
            <p:spPr>
              <a:xfrm>
                <a:off x="2316264" y="2174848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2">
                <a:extLst>
                  <a:ext uri="{FF2B5EF4-FFF2-40B4-BE49-F238E27FC236}">
                    <a16:creationId xmlns:a16="http://schemas.microsoft.com/office/drawing/2014/main" id="{A427A0E9-F61C-4D52-9E7D-A831DFE30C63}"/>
                  </a:ext>
                </a:extLst>
              </p:cNvPr>
              <p:cNvCxnSpPr/>
              <p:nvPr/>
            </p:nvCxnSpPr>
            <p:spPr>
              <a:xfrm>
                <a:off x="3734864" y="2174848"/>
                <a:ext cx="997698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23">
                <a:extLst>
                  <a:ext uri="{FF2B5EF4-FFF2-40B4-BE49-F238E27FC236}">
                    <a16:creationId xmlns:a16="http://schemas.microsoft.com/office/drawing/2014/main" id="{DA9BA2C3-5E95-4CC2-9FAE-195A6F593AD3}"/>
                  </a:ext>
                </a:extLst>
              </p:cNvPr>
              <p:cNvCxnSpPr/>
              <p:nvPr/>
            </p:nvCxnSpPr>
            <p:spPr>
              <a:xfrm>
                <a:off x="3017770" y="1568110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24">
                <a:extLst>
                  <a:ext uri="{FF2B5EF4-FFF2-40B4-BE49-F238E27FC236}">
                    <a16:creationId xmlns:a16="http://schemas.microsoft.com/office/drawing/2014/main" id="{1705FF84-9775-421B-B66D-490B8A1661D2}"/>
                  </a:ext>
                </a:extLst>
              </p:cNvPr>
              <p:cNvCxnSpPr/>
              <p:nvPr/>
            </p:nvCxnSpPr>
            <p:spPr>
              <a:xfrm>
                <a:off x="3017770" y="1568110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5">
                <a:extLst>
                  <a:ext uri="{FF2B5EF4-FFF2-40B4-BE49-F238E27FC236}">
                    <a16:creationId xmlns:a16="http://schemas.microsoft.com/office/drawing/2014/main" id="{2503BAE0-F44B-456A-B434-C673A1907E75}"/>
                  </a:ext>
                </a:extLst>
              </p:cNvPr>
              <p:cNvCxnSpPr/>
              <p:nvPr/>
            </p:nvCxnSpPr>
            <p:spPr>
              <a:xfrm flipH="1">
                <a:off x="3734864" y="1866853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26">
                <a:extLst>
                  <a:ext uri="{FF2B5EF4-FFF2-40B4-BE49-F238E27FC236}">
                    <a16:creationId xmlns:a16="http://schemas.microsoft.com/office/drawing/2014/main" id="{644A48F5-A932-403F-ADF6-F35CDEFD7BEC}"/>
                  </a:ext>
                </a:extLst>
              </p:cNvPr>
              <p:cNvCxnSpPr/>
              <p:nvPr/>
            </p:nvCxnSpPr>
            <p:spPr>
              <a:xfrm>
                <a:off x="4155770" y="1584406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27">
                <a:extLst>
                  <a:ext uri="{FF2B5EF4-FFF2-40B4-BE49-F238E27FC236}">
                    <a16:creationId xmlns:a16="http://schemas.microsoft.com/office/drawing/2014/main" id="{2E554C4C-04F9-4985-AEB9-897F34FEA0CB}"/>
                  </a:ext>
                </a:extLst>
              </p:cNvPr>
              <p:cNvCxnSpPr/>
              <p:nvPr/>
            </p:nvCxnSpPr>
            <p:spPr>
              <a:xfrm>
                <a:off x="4351574" y="1850557"/>
                <a:ext cx="380988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8">
                <a:extLst>
                  <a:ext uri="{FF2B5EF4-FFF2-40B4-BE49-F238E27FC236}">
                    <a16:creationId xmlns:a16="http://schemas.microsoft.com/office/drawing/2014/main" id="{D679EA1F-3CDB-41CD-A35F-E8EDF557CA85}"/>
                  </a:ext>
                </a:extLst>
              </p:cNvPr>
              <p:cNvCxnSpPr/>
              <p:nvPr/>
            </p:nvCxnSpPr>
            <p:spPr>
              <a:xfrm>
                <a:off x="4351574" y="1590241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29">
                <a:extLst>
                  <a:ext uri="{FF2B5EF4-FFF2-40B4-BE49-F238E27FC236}">
                    <a16:creationId xmlns:a16="http://schemas.microsoft.com/office/drawing/2014/main" id="{6A136984-750C-4EF6-9AD7-9B284BE48A4E}"/>
                  </a:ext>
                </a:extLst>
              </p:cNvPr>
              <p:cNvCxnSpPr/>
              <p:nvPr/>
            </p:nvCxnSpPr>
            <p:spPr>
              <a:xfrm>
                <a:off x="4351574" y="1590241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30">
                <a:extLst>
                  <a:ext uri="{FF2B5EF4-FFF2-40B4-BE49-F238E27FC236}">
                    <a16:creationId xmlns:a16="http://schemas.microsoft.com/office/drawing/2014/main" id="{D281FA0C-168D-4E91-B4D4-401E6E100ED3}"/>
                  </a:ext>
                </a:extLst>
              </p:cNvPr>
              <p:cNvCxnSpPr/>
              <p:nvPr/>
            </p:nvCxnSpPr>
            <p:spPr>
              <a:xfrm flipH="1">
                <a:off x="5068668" y="1888984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31">
                <a:extLst>
                  <a:ext uri="{FF2B5EF4-FFF2-40B4-BE49-F238E27FC236}">
                    <a16:creationId xmlns:a16="http://schemas.microsoft.com/office/drawing/2014/main" id="{939F3197-F8A8-46C4-A15D-54F66BC60F04}"/>
                  </a:ext>
                </a:extLst>
              </p:cNvPr>
              <p:cNvCxnSpPr/>
              <p:nvPr/>
            </p:nvCxnSpPr>
            <p:spPr>
              <a:xfrm>
                <a:off x="5489574" y="1606537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32">
                <a:extLst>
                  <a:ext uri="{FF2B5EF4-FFF2-40B4-BE49-F238E27FC236}">
                    <a16:creationId xmlns:a16="http://schemas.microsoft.com/office/drawing/2014/main" id="{C34A8000-AE7B-49DF-AFB2-1495987AC1F0}"/>
                  </a:ext>
                </a:extLst>
              </p:cNvPr>
              <p:cNvCxnSpPr/>
              <p:nvPr/>
            </p:nvCxnSpPr>
            <p:spPr>
              <a:xfrm>
                <a:off x="5068668" y="2196979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33">
                <a:extLst>
                  <a:ext uri="{FF2B5EF4-FFF2-40B4-BE49-F238E27FC236}">
                    <a16:creationId xmlns:a16="http://schemas.microsoft.com/office/drawing/2014/main" id="{5FA29C47-25D8-40B3-B3CA-F3CBB0360555}"/>
                  </a:ext>
                </a:extLst>
              </p:cNvPr>
              <p:cNvCxnSpPr/>
              <p:nvPr/>
            </p:nvCxnSpPr>
            <p:spPr>
              <a:xfrm>
                <a:off x="5489575" y="2196979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34">
                <a:extLst>
                  <a:ext uri="{FF2B5EF4-FFF2-40B4-BE49-F238E27FC236}">
                    <a16:creationId xmlns:a16="http://schemas.microsoft.com/office/drawing/2014/main" id="{D876445A-401F-4190-8825-5239E9876014}"/>
                  </a:ext>
                </a:extLst>
              </p:cNvPr>
              <p:cNvCxnSpPr/>
              <p:nvPr/>
            </p:nvCxnSpPr>
            <p:spPr>
              <a:xfrm>
                <a:off x="5957246" y="2198189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35">
                <a:extLst>
                  <a:ext uri="{FF2B5EF4-FFF2-40B4-BE49-F238E27FC236}">
                    <a16:creationId xmlns:a16="http://schemas.microsoft.com/office/drawing/2014/main" id="{5D89EA54-2554-4A77-9D65-E039E0A9F516}"/>
                  </a:ext>
                </a:extLst>
              </p:cNvPr>
              <p:cNvCxnSpPr/>
              <p:nvPr/>
            </p:nvCxnSpPr>
            <p:spPr>
              <a:xfrm>
                <a:off x="5747736" y="1873898"/>
                <a:ext cx="436493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6">
                <a:extLst>
                  <a:ext uri="{FF2B5EF4-FFF2-40B4-BE49-F238E27FC236}">
                    <a16:creationId xmlns:a16="http://schemas.microsoft.com/office/drawing/2014/main" id="{EFBDB200-7C8A-4BF7-A421-E2D29CE5E342}"/>
                  </a:ext>
                </a:extLst>
              </p:cNvPr>
              <p:cNvCxnSpPr/>
              <p:nvPr/>
            </p:nvCxnSpPr>
            <p:spPr>
              <a:xfrm>
                <a:off x="5747736" y="1591450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37">
                <a:extLst>
                  <a:ext uri="{FF2B5EF4-FFF2-40B4-BE49-F238E27FC236}">
                    <a16:creationId xmlns:a16="http://schemas.microsoft.com/office/drawing/2014/main" id="{DAB54040-AEB3-41F4-89F6-CBA6369A1522}"/>
                  </a:ext>
                </a:extLst>
              </p:cNvPr>
              <p:cNvCxnSpPr/>
              <p:nvPr/>
            </p:nvCxnSpPr>
            <p:spPr>
              <a:xfrm>
                <a:off x="5747736" y="1591450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38">
                <a:extLst>
                  <a:ext uri="{FF2B5EF4-FFF2-40B4-BE49-F238E27FC236}">
                    <a16:creationId xmlns:a16="http://schemas.microsoft.com/office/drawing/2014/main" id="{212A381E-8A58-429C-9198-AD221CA38705}"/>
                  </a:ext>
                </a:extLst>
              </p:cNvPr>
              <p:cNvCxnSpPr/>
              <p:nvPr/>
            </p:nvCxnSpPr>
            <p:spPr>
              <a:xfrm flipH="1">
                <a:off x="6464830" y="1890194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9">
                <a:extLst>
                  <a:ext uri="{FF2B5EF4-FFF2-40B4-BE49-F238E27FC236}">
                    <a16:creationId xmlns:a16="http://schemas.microsoft.com/office/drawing/2014/main" id="{838D07C1-A2C5-47BA-BA7F-F243C608B806}"/>
                  </a:ext>
                </a:extLst>
              </p:cNvPr>
              <p:cNvCxnSpPr/>
              <p:nvPr/>
            </p:nvCxnSpPr>
            <p:spPr>
              <a:xfrm>
                <a:off x="6885736" y="1607746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40">
                <a:extLst>
                  <a:ext uri="{FF2B5EF4-FFF2-40B4-BE49-F238E27FC236}">
                    <a16:creationId xmlns:a16="http://schemas.microsoft.com/office/drawing/2014/main" id="{4BCD7FAF-6107-458D-801B-D628049E9776}"/>
                  </a:ext>
                </a:extLst>
              </p:cNvPr>
              <p:cNvCxnSpPr/>
              <p:nvPr/>
            </p:nvCxnSpPr>
            <p:spPr>
              <a:xfrm>
                <a:off x="6464830" y="2196979"/>
                <a:ext cx="2289702" cy="121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41">
                <a:extLst>
                  <a:ext uri="{FF2B5EF4-FFF2-40B4-BE49-F238E27FC236}">
                    <a16:creationId xmlns:a16="http://schemas.microsoft.com/office/drawing/2014/main" id="{E5A90117-5067-49E5-A90A-70822AE08533}"/>
                  </a:ext>
                </a:extLst>
              </p:cNvPr>
              <p:cNvCxnSpPr/>
              <p:nvPr/>
            </p:nvCxnSpPr>
            <p:spPr>
              <a:xfrm flipV="1">
                <a:off x="8754532" y="2198189"/>
                <a:ext cx="0" cy="239393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Down Arrow 42">
                <a:extLst>
                  <a:ext uri="{FF2B5EF4-FFF2-40B4-BE49-F238E27FC236}">
                    <a16:creationId xmlns:a16="http://schemas.microsoft.com/office/drawing/2014/main" id="{57FDA743-9598-421B-BC3A-8D725BADEA0A}"/>
                  </a:ext>
                </a:extLst>
              </p:cNvPr>
              <p:cNvSpPr/>
              <p:nvPr/>
            </p:nvSpPr>
            <p:spPr>
              <a:xfrm>
                <a:off x="3485441" y="1118533"/>
                <a:ext cx="249423" cy="635913"/>
              </a:xfrm>
              <a:prstGeom prst="down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Up Arrow 43">
                <a:extLst>
                  <a:ext uri="{FF2B5EF4-FFF2-40B4-BE49-F238E27FC236}">
                    <a16:creationId xmlns:a16="http://schemas.microsoft.com/office/drawing/2014/main" id="{52282176-6CE7-4A02-A180-9C38D3425E24}"/>
                  </a:ext>
                </a:extLst>
              </p:cNvPr>
              <p:cNvSpPr/>
              <p:nvPr/>
            </p:nvSpPr>
            <p:spPr>
              <a:xfrm>
                <a:off x="6040178" y="1130203"/>
                <a:ext cx="507584" cy="759990"/>
              </a:xfrm>
              <a:prstGeom prst="up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44">
                <a:extLst>
                  <a:ext uri="{FF2B5EF4-FFF2-40B4-BE49-F238E27FC236}">
                    <a16:creationId xmlns:a16="http://schemas.microsoft.com/office/drawing/2014/main" id="{D2D6A366-FBF9-4E2C-AE89-1ED89C8B2BA7}"/>
                  </a:ext>
                </a:extLst>
              </p:cNvPr>
              <p:cNvCxnSpPr/>
              <p:nvPr/>
            </p:nvCxnSpPr>
            <p:spPr>
              <a:xfrm rot="10800000" flipH="1">
                <a:off x="1178264" y="3028020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45">
                <a:extLst>
                  <a:ext uri="{FF2B5EF4-FFF2-40B4-BE49-F238E27FC236}">
                    <a16:creationId xmlns:a16="http://schemas.microsoft.com/office/drawing/2014/main" id="{3F84B996-FE83-4B21-AFF3-167B462BF80D}"/>
                  </a:ext>
                </a:extLst>
              </p:cNvPr>
              <p:cNvCxnSpPr/>
              <p:nvPr/>
            </p:nvCxnSpPr>
            <p:spPr>
              <a:xfrm rot="10800000" flipH="1">
                <a:off x="2316264" y="2703728"/>
                <a:ext cx="0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46">
                <a:extLst>
                  <a:ext uri="{FF2B5EF4-FFF2-40B4-BE49-F238E27FC236}">
                    <a16:creationId xmlns:a16="http://schemas.microsoft.com/office/drawing/2014/main" id="{038B97AB-AD8A-41F2-B4D9-BA2018D72116}"/>
                  </a:ext>
                </a:extLst>
              </p:cNvPr>
              <p:cNvCxnSpPr/>
              <p:nvPr/>
            </p:nvCxnSpPr>
            <p:spPr>
              <a:xfrm rot="10800000" flipH="1">
                <a:off x="3017770" y="2703728"/>
                <a:ext cx="436493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47">
                <a:extLst>
                  <a:ext uri="{FF2B5EF4-FFF2-40B4-BE49-F238E27FC236}">
                    <a16:creationId xmlns:a16="http://schemas.microsoft.com/office/drawing/2014/main" id="{C03D7019-9DAE-4C0D-9AA7-744CCBBF56A1}"/>
                  </a:ext>
                </a:extLst>
              </p:cNvPr>
              <p:cNvCxnSpPr/>
              <p:nvPr/>
            </p:nvCxnSpPr>
            <p:spPr>
              <a:xfrm rot="10800000" flipH="1">
                <a:off x="2316264" y="2703728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48">
                <a:extLst>
                  <a:ext uri="{FF2B5EF4-FFF2-40B4-BE49-F238E27FC236}">
                    <a16:creationId xmlns:a16="http://schemas.microsoft.com/office/drawing/2014/main" id="{3A6AB469-A729-4E5A-A6D0-2CB02819977E}"/>
                  </a:ext>
                </a:extLst>
              </p:cNvPr>
              <p:cNvCxnSpPr/>
              <p:nvPr/>
            </p:nvCxnSpPr>
            <p:spPr>
              <a:xfrm rot="10800000" flipH="1">
                <a:off x="3734864" y="2703728"/>
                <a:ext cx="997698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49">
                <a:extLst>
                  <a:ext uri="{FF2B5EF4-FFF2-40B4-BE49-F238E27FC236}">
                    <a16:creationId xmlns:a16="http://schemas.microsoft.com/office/drawing/2014/main" id="{2E1234E6-1681-41C1-8861-B755EB45D20D}"/>
                  </a:ext>
                </a:extLst>
              </p:cNvPr>
              <p:cNvCxnSpPr/>
              <p:nvPr/>
            </p:nvCxnSpPr>
            <p:spPr>
              <a:xfrm rot="10800000" flipH="1">
                <a:off x="3017770" y="3028020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50">
                <a:extLst>
                  <a:ext uri="{FF2B5EF4-FFF2-40B4-BE49-F238E27FC236}">
                    <a16:creationId xmlns:a16="http://schemas.microsoft.com/office/drawing/2014/main" id="{A63348A9-E080-4D34-B912-BDB43511E8BF}"/>
                  </a:ext>
                </a:extLst>
              </p:cNvPr>
              <p:cNvCxnSpPr/>
              <p:nvPr/>
            </p:nvCxnSpPr>
            <p:spPr>
              <a:xfrm rot="10800000" flipH="1">
                <a:off x="3017770" y="3310467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51">
                <a:extLst>
                  <a:ext uri="{FF2B5EF4-FFF2-40B4-BE49-F238E27FC236}">
                    <a16:creationId xmlns:a16="http://schemas.microsoft.com/office/drawing/2014/main" id="{1007E9AB-5928-4E88-807B-E809275FBFFF}"/>
                  </a:ext>
                </a:extLst>
              </p:cNvPr>
              <p:cNvCxnSpPr/>
              <p:nvPr/>
            </p:nvCxnSpPr>
            <p:spPr>
              <a:xfrm rot="10800000">
                <a:off x="3734864" y="2703728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52">
                <a:extLst>
                  <a:ext uri="{FF2B5EF4-FFF2-40B4-BE49-F238E27FC236}">
                    <a16:creationId xmlns:a16="http://schemas.microsoft.com/office/drawing/2014/main" id="{C83864E3-A930-4287-A3B2-DD5A82197CB2}"/>
                  </a:ext>
                </a:extLst>
              </p:cNvPr>
              <p:cNvCxnSpPr/>
              <p:nvPr/>
            </p:nvCxnSpPr>
            <p:spPr>
              <a:xfrm rot="10800000" flipH="1">
                <a:off x="4155770" y="3011724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53">
                <a:extLst>
                  <a:ext uri="{FF2B5EF4-FFF2-40B4-BE49-F238E27FC236}">
                    <a16:creationId xmlns:a16="http://schemas.microsoft.com/office/drawing/2014/main" id="{4D5CC250-8808-4B24-BDA8-A9971BBCBE0D}"/>
                  </a:ext>
                </a:extLst>
              </p:cNvPr>
              <p:cNvCxnSpPr/>
              <p:nvPr/>
            </p:nvCxnSpPr>
            <p:spPr>
              <a:xfrm flipV="1">
                <a:off x="4351574" y="2703729"/>
                <a:ext cx="380988" cy="30216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54">
                <a:extLst>
                  <a:ext uri="{FF2B5EF4-FFF2-40B4-BE49-F238E27FC236}">
                    <a16:creationId xmlns:a16="http://schemas.microsoft.com/office/drawing/2014/main" id="{0BCEC72D-DB3A-4D69-AAC8-6B1711906C97}"/>
                  </a:ext>
                </a:extLst>
              </p:cNvPr>
              <p:cNvCxnSpPr/>
              <p:nvPr/>
            </p:nvCxnSpPr>
            <p:spPr>
              <a:xfrm rot="10800000" flipH="1">
                <a:off x="4351574" y="3005889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55">
                <a:extLst>
                  <a:ext uri="{FF2B5EF4-FFF2-40B4-BE49-F238E27FC236}">
                    <a16:creationId xmlns:a16="http://schemas.microsoft.com/office/drawing/2014/main" id="{77DF3953-F341-47EA-8FFA-A43CBAD8CE1C}"/>
                  </a:ext>
                </a:extLst>
              </p:cNvPr>
              <p:cNvCxnSpPr/>
              <p:nvPr/>
            </p:nvCxnSpPr>
            <p:spPr>
              <a:xfrm rot="10800000" flipH="1">
                <a:off x="4351574" y="3288336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56">
                <a:extLst>
                  <a:ext uri="{FF2B5EF4-FFF2-40B4-BE49-F238E27FC236}">
                    <a16:creationId xmlns:a16="http://schemas.microsoft.com/office/drawing/2014/main" id="{47EDC824-E30F-46F5-A5B5-3896A2A40E7B}"/>
                  </a:ext>
                </a:extLst>
              </p:cNvPr>
              <p:cNvCxnSpPr/>
              <p:nvPr/>
            </p:nvCxnSpPr>
            <p:spPr>
              <a:xfrm rot="10800000">
                <a:off x="5068668" y="2681597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57">
                <a:extLst>
                  <a:ext uri="{FF2B5EF4-FFF2-40B4-BE49-F238E27FC236}">
                    <a16:creationId xmlns:a16="http://schemas.microsoft.com/office/drawing/2014/main" id="{E9F61FA2-571C-4FE7-8830-AD5B34F42B87}"/>
                  </a:ext>
                </a:extLst>
              </p:cNvPr>
              <p:cNvCxnSpPr/>
              <p:nvPr/>
            </p:nvCxnSpPr>
            <p:spPr>
              <a:xfrm rot="10800000" flipH="1">
                <a:off x="5489573" y="2989593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58">
                <a:extLst>
                  <a:ext uri="{FF2B5EF4-FFF2-40B4-BE49-F238E27FC236}">
                    <a16:creationId xmlns:a16="http://schemas.microsoft.com/office/drawing/2014/main" id="{AFE46803-B22D-4927-91D0-90C0422F940B}"/>
                  </a:ext>
                </a:extLst>
              </p:cNvPr>
              <p:cNvCxnSpPr/>
              <p:nvPr/>
            </p:nvCxnSpPr>
            <p:spPr>
              <a:xfrm rot="10800000" flipH="1">
                <a:off x="5068668" y="2681597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59">
                <a:extLst>
                  <a:ext uri="{FF2B5EF4-FFF2-40B4-BE49-F238E27FC236}">
                    <a16:creationId xmlns:a16="http://schemas.microsoft.com/office/drawing/2014/main" id="{64521823-509D-45C3-AC2C-91F3C1799688}"/>
                  </a:ext>
                </a:extLst>
              </p:cNvPr>
              <p:cNvCxnSpPr/>
              <p:nvPr/>
            </p:nvCxnSpPr>
            <p:spPr>
              <a:xfrm rot="10800000" flipH="1">
                <a:off x="5489575" y="2681597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60">
                <a:extLst>
                  <a:ext uri="{FF2B5EF4-FFF2-40B4-BE49-F238E27FC236}">
                    <a16:creationId xmlns:a16="http://schemas.microsoft.com/office/drawing/2014/main" id="{E3897E45-EDEF-406B-A111-87A5871BB4AA}"/>
                  </a:ext>
                </a:extLst>
              </p:cNvPr>
              <p:cNvCxnSpPr/>
              <p:nvPr/>
            </p:nvCxnSpPr>
            <p:spPr>
              <a:xfrm rot="10800000" flipH="1">
                <a:off x="5957246" y="2680388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61">
                <a:extLst>
                  <a:ext uri="{FF2B5EF4-FFF2-40B4-BE49-F238E27FC236}">
                    <a16:creationId xmlns:a16="http://schemas.microsoft.com/office/drawing/2014/main" id="{4F55C1DF-0A87-4326-B092-6B64B93DB7ED}"/>
                  </a:ext>
                </a:extLst>
              </p:cNvPr>
              <p:cNvCxnSpPr/>
              <p:nvPr/>
            </p:nvCxnSpPr>
            <p:spPr>
              <a:xfrm rot="10800000" flipH="1">
                <a:off x="5747736" y="2680388"/>
                <a:ext cx="436493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62">
                <a:extLst>
                  <a:ext uri="{FF2B5EF4-FFF2-40B4-BE49-F238E27FC236}">
                    <a16:creationId xmlns:a16="http://schemas.microsoft.com/office/drawing/2014/main" id="{4B758788-A088-4C0A-9B8D-C637D4F55001}"/>
                  </a:ext>
                </a:extLst>
              </p:cNvPr>
              <p:cNvCxnSpPr/>
              <p:nvPr/>
            </p:nvCxnSpPr>
            <p:spPr>
              <a:xfrm rot="10800000" flipH="1">
                <a:off x="5747736" y="3004679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63">
                <a:extLst>
                  <a:ext uri="{FF2B5EF4-FFF2-40B4-BE49-F238E27FC236}">
                    <a16:creationId xmlns:a16="http://schemas.microsoft.com/office/drawing/2014/main" id="{1433605D-60D4-4A1F-BD62-BADB26B6A1D5}"/>
                  </a:ext>
                </a:extLst>
              </p:cNvPr>
              <p:cNvCxnSpPr/>
              <p:nvPr/>
            </p:nvCxnSpPr>
            <p:spPr>
              <a:xfrm rot="10800000" flipH="1">
                <a:off x="5747736" y="3287127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64">
                <a:extLst>
                  <a:ext uri="{FF2B5EF4-FFF2-40B4-BE49-F238E27FC236}">
                    <a16:creationId xmlns:a16="http://schemas.microsoft.com/office/drawing/2014/main" id="{A83AA778-DD90-4ADD-84DC-1E91D7712EAD}"/>
                  </a:ext>
                </a:extLst>
              </p:cNvPr>
              <p:cNvCxnSpPr/>
              <p:nvPr/>
            </p:nvCxnSpPr>
            <p:spPr>
              <a:xfrm rot="10800000">
                <a:off x="6464830" y="2680388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65">
                <a:extLst>
                  <a:ext uri="{FF2B5EF4-FFF2-40B4-BE49-F238E27FC236}">
                    <a16:creationId xmlns:a16="http://schemas.microsoft.com/office/drawing/2014/main" id="{CBEC841F-76A7-42C8-87FC-68CC5A8CD8C0}"/>
                  </a:ext>
                </a:extLst>
              </p:cNvPr>
              <p:cNvCxnSpPr/>
              <p:nvPr/>
            </p:nvCxnSpPr>
            <p:spPr>
              <a:xfrm rot="10800000" flipH="1">
                <a:off x="6885736" y="2988383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66">
                <a:extLst>
                  <a:ext uri="{FF2B5EF4-FFF2-40B4-BE49-F238E27FC236}">
                    <a16:creationId xmlns:a16="http://schemas.microsoft.com/office/drawing/2014/main" id="{6EA57727-243E-49F2-AFC8-E4F339874456}"/>
                  </a:ext>
                </a:extLst>
              </p:cNvPr>
              <p:cNvCxnSpPr/>
              <p:nvPr/>
            </p:nvCxnSpPr>
            <p:spPr>
              <a:xfrm rot="10800000" flipH="1">
                <a:off x="6464830" y="2680388"/>
                <a:ext cx="2289702" cy="121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67">
                <a:extLst>
                  <a:ext uri="{FF2B5EF4-FFF2-40B4-BE49-F238E27FC236}">
                    <a16:creationId xmlns:a16="http://schemas.microsoft.com/office/drawing/2014/main" id="{6BC4E16F-8CC5-43A8-A961-1A35128BD408}"/>
                  </a:ext>
                </a:extLst>
              </p:cNvPr>
              <p:cNvCxnSpPr/>
              <p:nvPr/>
            </p:nvCxnSpPr>
            <p:spPr>
              <a:xfrm>
                <a:off x="8754532" y="2417653"/>
                <a:ext cx="0" cy="26394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Freeform 68">
                <a:extLst>
                  <a:ext uri="{FF2B5EF4-FFF2-40B4-BE49-F238E27FC236}">
                    <a16:creationId xmlns:a16="http://schemas.microsoft.com/office/drawing/2014/main" id="{772A4F3B-D434-4789-BDA2-3B37BFFF1625}"/>
                  </a:ext>
                </a:extLst>
              </p:cNvPr>
              <p:cNvSpPr/>
              <p:nvPr/>
            </p:nvSpPr>
            <p:spPr>
              <a:xfrm rot="150843">
                <a:off x="1142515" y="2256328"/>
                <a:ext cx="1083028" cy="98197"/>
              </a:xfrm>
              <a:custGeom>
                <a:avLst/>
                <a:gdLst>
                  <a:gd name="connsiteX0" fmla="*/ 0 w 1325184"/>
                  <a:gd name="connsiteY0" fmla="*/ 0 h 477552"/>
                  <a:gd name="connsiteX1" fmla="*/ 653389 w 1325184"/>
                  <a:gd name="connsiteY1" fmla="*/ 414102 h 477552"/>
                  <a:gd name="connsiteX2" fmla="*/ 1325184 w 1325184"/>
                  <a:gd name="connsiteY2" fmla="*/ 469316 h 47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5184" h="477552">
                    <a:moveTo>
                      <a:pt x="0" y="0"/>
                    </a:moveTo>
                    <a:cubicBezTo>
                      <a:pt x="216262" y="167941"/>
                      <a:pt x="432525" y="335883"/>
                      <a:pt x="653389" y="414102"/>
                    </a:cubicBezTo>
                    <a:cubicBezTo>
                      <a:pt x="874253" y="492321"/>
                      <a:pt x="1099718" y="480818"/>
                      <a:pt x="1325184" y="469316"/>
                    </a:cubicBezTo>
                  </a:path>
                </a:pathLst>
              </a:custGeom>
              <a:ln w="57150" cmpd="sng">
                <a:solidFill>
                  <a:schemeClr val="tx2">
                    <a:lumMod val="20000"/>
                    <a:lumOff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69">
                <a:extLst>
                  <a:ext uri="{FF2B5EF4-FFF2-40B4-BE49-F238E27FC236}">
                    <a16:creationId xmlns:a16="http://schemas.microsoft.com/office/drawing/2014/main" id="{C9711F86-2D0C-4538-8977-F42635019D3B}"/>
                  </a:ext>
                </a:extLst>
              </p:cNvPr>
              <p:cNvSpPr/>
              <p:nvPr/>
            </p:nvSpPr>
            <p:spPr>
              <a:xfrm rot="21339739" flipV="1">
                <a:off x="1197806" y="2497922"/>
                <a:ext cx="696853" cy="147652"/>
              </a:xfrm>
              <a:custGeom>
                <a:avLst/>
                <a:gdLst>
                  <a:gd name="connsiteX0" fmla="*/ 0 w 1325184"/>
                  <a:gd name="connsiteY0" fmla="*/ 0 h 477552"/>
                  <a:gd name="connsiteX1" fmla="*/ 653389 w 1325184"/>
                  <a:gd name="connsiteY1" fmla="*/ 414102 h 477552"/>
                  <a:gd name="connsiteX2" fmla="*/ 1325184 w 1325184"/>
                  <a:gd name="connsiteY2" fmla="*/ 469316 h 47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5184" h="477552">
                    <a:moveTo>
                      <a:pt x="0" y="0"/>
                    </a:moveTo>
                    <a:cubicBezTo>
                      <a:pt x="216262" y="167941"/>
                      <a:pt x="432525" y="335883"/>
                      <a:pt x="653389" y="414102"/>
                    </a:cubicBezTo>
                    <a:cubicBezTo>
                      <a:pt x="874253" y="492321"/>
                      <a:pt x="1099718" y="480818"/>
                      <a:pt x="1325184" y="469316"/>
                    </a:cubicBezTo>
                  </a:path>
                </a:pathLst>
              </a:custGeom>
              <a:ln w="57150" cmpd="sng">
                <a:solidFill>
                  <a:schemeClr val="tx2">
                    <a:lumMod val="20000"/>
                    <a:lumOff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70">
                <a:extLst>
                  <a:ext uri="{FF2B5EF4-FFF2-40B4-BE49-F238E27FC236}">
                    <a16:creationId xmlns:a16="http://schemas.microsoft.com/office/drawing/2014/main" id="{7F024FD4-33EE-4851-8DF8-E4C2F6170D4C}"/>
                  </a:ext>
                </a:extLst>
              </p:cNvPr>
              <p:cNvSpPr/>
              <p:nvPr/>
            </p:nvSpPr>
            <p:spPr>
              <a:xfrm>
                <a:off x="2827526" y="2333272"/>
                <a:ext cx="1066795" cy="168785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71">
                <a:extLst>
                  <a:ext uri="{FF2B5EF4-FFF2-40B4-BE49-F238E27FC236}">
                    <a16:creationId xmlns:a16="http://schemas.microsoft.com/office/drawing/2014/main" id="{CC21D508-C3B0-4334-A822-2A04363D2DE3}"/>
                  </a:ext>
                </a:extLst>
              </p:cNvPr>
              <p:cNvSpPr/>
              <p:nvPr/>
            </p:nvSpPr>
            <p:spPr>
              <a:xfrm>
                <a:off x="3847735" y="2321302"/>
                <a:ext cx="1053205" cy="20216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72">
                <a:extLst>
                  <a:ext uri="{FF2B5EF4-FFF2-40B4-BE49-F238E27FC236}">
                    <a16:creationId xmlns:a16="http://schemas.microsoft.com/office/drawing/2014/main" id="{1660E1F1-9ADC-4F30-9516-A3ADD90A13D7}"/>
                  </a:ext>
                </a:extLst>
              </p:cNvPr>
              <p:cNvSpPr/>
              <p:nvPr/>
            </p:nvSpPr>
            <p:spPr>
              <a:xfrm>
                <a:off x="5068668" y="2321302"/>
                <a:ext cx="888578" cy="20216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73">
                <a:extLst>
                  <a:ext uri="{FF2B5EF4-FFF2-40B4-BE49-F238E27FC236}">
                    <a16:creationId xmlns:a16="http://schemas.microsoft.com/office/drawing/2014/main" id="{DB1562DF-7BA2-4E59-844D-3361A74AE18F}"/>
                  </a:ext>
                </a:extLst>
              </p:cNvPr>
              <p:cNvSpPr/>
              <p:nvPr/>
            </p:nvSpPr>
            <p:spPr>
              <a:xfrm>
                <a:off x="6293970" y="2305001"/>
                <a:ext cx="341719" cy="218468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Block Arc 74">
                <a:extLst>
                  <a:ext uri="{FF2B5EF4-FFF2-40B4-BE49-F238E27FC236}">
                    <a16:creationId xmlns:a16="http://schemas.microsoft.com/office/drawing/2014/main" id="{BB196402-B270-4192-B7DE-B5A96FD61D7B}"/>
                  </a:ext>
                </a:extLst>
              </p:cNvPr>
              <p:cNvSpPr/>
              <p:nvPr/>
            </p:nvSpPr>
            <p:spPr>
              <a:xfrm rot="16200000">
                <a:off x="722270" y="2110326"/>
                <a:ext cx="795068" cy="662520"/>
              </a:xfrm>
              <a:prstGeom prst="blockArc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Left-Right-Up Arrow 75">
                <a:extLst>
                  <a:ext uri="{FF2B5EF4-FFF2-40B4-BE49-F238E27FC236}">
                    <a16:creationId xmlns:a16="http://schemas.microsoft.com/office/drawing/2014/main" id="{75A43E26-171A-4E16-9714-A8D9DBBED107}"/>
                  </a:ext>
                </a:extLst>
              </p:cNvPr>
              <p:cNvSpPr/>
              <p:nvPr/>
            </p:nvSpPr>
            <p:spPr>
              <a:xfrm rot="5400000">
                <a:off x="7092878" y="2014942"/>
                <a:ext cx="323590" cy="845280"/>
              </a:xfrm>
              <a:prstGeom prst="leftRightUp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71">
                <a:extLst>
                  <a:ext uri="{FF2B5EF4-FFF2-40B4-BE49-F238E27FC236}">
                    <a16:creationId xmlns:a16="http://schemas.microsoft.com/office/drawing/2014/main" id="{E7BE1F91-CDF9-4051-AD5E-EEF94552BB44}"/>
                  </a:ext>
                </a:extLst>
              </p:cNvPr>
              <p:cNvSpPr/>
              <p:nvPr/>
            </p:nvSpPr>
            <p:spPr>
              <a:xfrm>
                <a:off x="1672488" y="2333260"/>
                <a:ext cx="1812954" cy="16878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ight Arrow 77">
                <a:extLst>
                  <a:ext uri="{FF2B5EF4-FFF2-40B4-BE49-F238E27FC236}">
                    <a16:creationId xmlns:a16="http://schemas.microsoft.com/office/drawing/2014/main" id="{58B1B790-698A-4417-81EB-30DE8E6FA067}"/>
                  </a:ext>
                </a:extLst>
              </p:cNvPr>
              <p:cNvSpPr/>
              <p:nvPr/>
            </p:nvSpPr>
            <p:spPr>
              <a:xfrm>
                <a:off x="962556" y="2074999"/>
                <a:ext cx="814088" cy="725165"/>
              </a:xfrm>
              <a:prstGeom prst="rightArrow">
                <a:avLst>
                  <a:gd name="adj1" fmla="val 50000"/>
                  <a:gd name="adj2" fmla="val 47752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9" name="Textfeld 70">
            <a:extLst>
              <a:ext uri="{FF2B5EF4-FFF2-40B4-BE49-F238E27FC236}">
                <a16:creationId xmlns:a16="http://schemas.microsoft.com/office/drawing/2014/main" id="{8BF40BEE-E24F-4625-9755-A9611DD4FAE6}"/>
              </a:ext>
            </a:extLst>
          </p:cNvPr>
          <p:cNvSpPr txBox="1"/>
          <p:nvPr/>
        </p:nvSpPr>
        <p:spPr>
          <a:xfrm>
            <a:off x="7040057" y="5586523"/>
            <a:ext cx="1381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[</a:t>
            </a:r>
            <a:r>
              <a:rPr lang="de-DE" sz="1200" b="1" dirty="0" err="1"/>
              <a:t>C.Marchand</a:t>
            </a:r>
            <a:r>
              <a:rPr lang="de-DE" sz="1200" b="1" dirty="0"/>
              <a:t>, CEA]</a:t>
            </a:r>
          </a:p>
        </p:txBody>
      </p:sp>
      <p:sp>
        <p:nvSpPr>
          <p:cNvPr id="70" name="Title 69">
            <a:extLst>
              <a:ext uri="{FF2B5EF4-FFF2-40B4-BE49-F238E27FC236}">
                <a16:creationId xmlns:a16="http://schemas.microsoft.com/office/drawing/2014/main" id="{263B9566-A238-4B4A-ABDB-62C20D988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083"/>
            <a:ext cx="10515600" cy="911197"/>
          </a:xfrm>
        </p:spPr>
        <p:txBody>
          <a:bodyPr>
            <a:normAutofit/>
          </a:bodyPr>
          <a:lstStyle/>
          <a:p>
            <a:r>
              <a:rPr lang="en-US" sz="3200" dirty="0"/>
              <a:t>Task 2: Efficient RF Generation</a:t>
            </a:r>
            <a:br>
              <a:rPr lang="en-US" sz="3200" dirty="0"/>
            </a:br>
            <a:r>
              <a:rPr lang="en-US" sz="1800" b="1" dirty="0"/>
              <a:t>lead: CEA in collaboration with Uppsala Univ., CERN, ESS, PSI</a:t>
            </a:r>
            <a:endParaRPr lang="de-DE" sz="1800" b="1" dirty="0"/>
          </a:p>
        </p:txBody>
      </p:sp>
      <p:sp>
        <p:nvSpPr>
          <p:cNvPr id="71" name="Textfeld 70"/>
          <p:cNvSpPr txBox="1"/>
          <p:nvPr/>
        </p:nvSpPr>
        <p:spPr>
          <a:xfrm>
            <a:off x="9147779" y="3987799"/>
            <a:ext cx="2516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simulation tools: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microwave studio</a:t>
            </a:r>
          </a:p>
        </p:txBody>
      </p:sp>
    </p:spTree>
    <p:extLst>
      <p:ext uri="{BB962C8B-B14F-4D97-AF65-F5344CB8AC3E}">
        <p14:creationId xmlns:p14="http://schemas.microsoft.com/office/powerpoint/2010/main" val="4224612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9BA856-204E-4519-BCAC-A2972FE4A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882" y="1710098"/>
            <a:ext cx="5741020" cy="25523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3C2EB8-88C6-4786-89DF-E15CC150BB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65" y="1511394"/>
            <a:ext cx="5237921" cy="2949748"/>
          </a:xfrm>
          <a:prstGeom prst="rect">
            <a:avLst/>
          </a:prstGeom>
        </p:spPr>
      </p:pic>
      <p:sp>
        <p:nvSpPr>
          <p:cNvPr id="5" name="ZoneTexte 16">
            <a:extLst>
              <a:ext uri="{FF2B5EF4-FFF2-40B4-BE49-F238E27FC236}">
                <a16:creationId xmlns:a16="http://schemas.microsoft.com/office/drawing/2014/main" id="{0AC5B5C9-C0DA-41FE-A998-624527905522}"/>
              </a:ext>
            </a:extLst>
          </p:cNvPr>
          <p:cNvSpPr txBox="1"/>
          <p:nvPr/>
        </p:nvSpPr>
        <p:spPr>
          <a:xfrm>
            <a:off x="735210" y="4738714"/>
            <a:ext cx="10644808" cy="1829695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180000" tIns="144000" rIns="180000" bIns="144000" rtlCol="0">
            <a:spAutoFit/>
          </a:bodyPr>
          <a:lstStyle/>
          <a:p>
            <a:r>
              <a:rPr lang="en-US" sz="2000" b="1" dirty="0"/>
              <a:t>Outcome of study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optimized design for 12GHz klystron </a:t>
            </a:r>
            <a:r>
              <a:rPr lang="en-US" sz="2000" dirty="0">
                <a:sym typeface="Symbol"/>
              </a:rPr>
              <a:t> </a:t>
            </a:r>
            <a:r>
              <a:rPr lang="en-US" sz="2000" dirty="0"/>
              <a:t>could be part of a compact light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interaction line for optimized bunching, double gap output cavity for maximized power coupling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design respects surface field limit of 100MV/m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efficiency: 65.5% with realistic simulations and boundary conditions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78565" y="18622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Efficient Klystron Deliverable</a:t>
            </a:r>
            <a:br>
              <a:rPr lang="en-US" dirty="0"/>
            </a:br>
            <a:r>
              <a:rPr lang="en-US" sz="1800" b="1" dirty="0"/>
              <a:t>core team: P. Hamel, S. </a:t>
            </a:r>
            <a:r>
              <a:rPr lang="en-US" sz="1800" b="1" dirty="0" err="1"/>
              <a:t>Arsenyev</a:t>
            </a:r>
            <a:r>
              <a:rPr lang="en-US" sz="1800" b="1" dirty="0"/>
              <a:t>, C. </a:t>
            </a:r>
            <a:r>
              <a:rPr lang="en-US" sz="1800" b="1" dirty="0" err="1"/>
              <a:t>Marchand</a:t>
            </a:r>
            <a:r>
              <a:rPr lang="en-US" sz="1800" b="1" dirty="0"/>
              <a:t>, J. </a:t>
            </a:r>
            <a:r>
              <a:rPr lang="en-US" sz="1800" b="1" dirty="0" err="1"/>
              <a:t>Plouin</a:t>
            </a:r>
            <a:r>
              <a:rPr lang="en-US" sz="1800" b="1" dirty="0"/>
              <a:t>, CEA Paris-</a:t>
            </a:r>
            <a:r>
              <a:rPr lang="en-US" sz="1800" b="1" dirty="0" err="1"/>
              <a:t>Saclay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29215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E3EA851-1F26-4B38-B69C-8155063CF737}"/>
              </a:ext>
            </a:extLst>
          </p:cNvPr>
          <p:cNvSpPr txBox="1">
            <a:spLocks/>
          </p:cNvSpPr>
          <p:nvPr/>
        </p:nvSpPr>
        <p:spPr>
          <a:xfrm>
            <a:off x="7714526" y="4687643"/>
            <a:ext cx="4038600" cy="19512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200" dirty="0"/>
              <a:t>20 l of liquid D</a:t>
            </a:r>
            <a:r>
              <a:rPr lang="en-US" sz="1200" baseline="-25000" dirty="0"/>
              <a:t>2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T = 25 K, P =1.5 bars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Heat load </a:t>
            </a:r>
            <a:r>
              <a:rPr lang="en-US" sz="1200" dirty="0">
                <a:sym typeface="Symbol"/>
              </a:rPr>
              <a:t></a:t>
            </a:r>
            <a:r>
              <a:rPr lang="en-US" sz="1200" dirty="0"/>
              <a:t>1 kW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/>
              <a:t>goal: study cold moderation in D</a:t>
            </a:r>
            <a:r>
              <a:rPr lang="en-US" sz="1200" baseline="-25000" dirty="0"/>
              <a:t>2</a:t>
            </a:r>
            <a:r>
              <a:rPr lang="en-US" sz="1200" dirty="0"/>
              <a:t> &amp; geometry, to improve the rate of neutrons scattered into neutron guide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neutron transport simulations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fluid dynamics of D</a:t>
            </a:r>
            <a:r>
              <a:rPr lang="en-US" sz="1200" baseline="-25000" dirty="0"/>
              <a:t>2</a:t>
            </a:r>
            <a:r>
              <a:rPr lang="en-US" sz="1200" dirty="0"/>
              <a:t> under power deposition by p-beam</a:t>
            </a:r>
          </a:p>
          <a:p>
            <a:pPr>
              <a:spcBef>
                <a:spcPts val="0"/>
              </a:spcBef>
            </a:pPr>
            <a:endParaRPr lang="en-US" sz="1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/>
              <a:t>concept: re-entrant hole, emptied during operation, to maximize neutron flux</a:t>
            </a:r>
          </a:p>
          <a:p>
            <a:pPr>
              <a:spcBef>
                <a:spcPts val="0"/>
              </a:spcBef>
            </a:pPr>
            <a:endParaRPr lang="en-US" sz="1200" dirty="0"/>
          </a:p>
        </p:txBody>
      </p:sp>
      <p:pic>
        <p:nvPicPr>
          <p:cNvPr id="3" name="Grafik 19">
            <a:extLst>
              <a:ext uri="{FF2B5EF4-FFF2-40B4-BE49-F238E27FC236}">
                <a16:creationId xmlns:a16="http://schemas.microsoft.com/office/drawing/2014/main" id="{8391C9B9-AB83-451A-8763-56B33CF77B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416023" y="1568170"/>
            <a:ext cx="4038600" cy="2980563"/>
          </a:xfrm>
          <a:prstGeom prst="rect">
            <a:avLst/>
          </a:prstGeom>
        </p:spPr>
      </p:pic>
      <p:pic>
        <p:nvPicPr>
          <p:cNvPr id="5" name="Picture 2" descr="hall_oct_07">
            <a:extLst>
              <a:ext uri="{FF2B5EF4-FFF2-40B4-BE49-F238E27FC236}">
                <a16:creationId xmlns:a16="http://schemas.microsoft.com/office/drawing/2014/main" id="{8862C8AA-4C8E-4052-8A50-0E5769EED4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7752" y="850514"/>
            <a:ext cx="5738357" cy="58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343D332C-199D-4963-AEE1-C842EBA6A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830" y="2176618"/>
            <a:ext cx="1745586" cy="584775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sz="1000" b="1" dirty="0">
                <a:latin typeface="+mn-lt"/>
                <a:sym typeface="Symbol" pitchFamily="18" charset="2"/>
              </a:rPr>
              <a:t>Ring Cyclotron </a:t>
            </a:r>
            <a:r>
              <a:rPr lang="de-CH" sz="1000" b="1" dirty="0">
                <a:latin typeface="+mn-lt"/>
                <a:sym typeface="Symbol" pitchFamily="18" charset="2"/>
              </a:rPr>
              <a:t>590 </a:t>
            </a:r>
            <a:r>
              <a:rPr lang="de-CH" sz="1000" b="1" dirty="0" err="1">
                <a:latin typeface="+mn-lt"/>
                <a:sym typeface="Symbol" pitchFamily="18" charset="2"/>
              </a:rPr>
              <a:t>MeV</a:t>
            </a:r>
            <a:endParaRPr lang="de-CH" sz="1000" b="1" dirty="0">
              <a:latin typeface="+mn-lt"/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de-CH" sz="1000" b="1" dirty="0">
                <a:latin typeface="+mn-lt"/>
                <a:sym typeface="Symbol" pitchFamily="18" charset="2"/>
              </a:rPr>
              <a:t>beam </a:t>
            </a:r>
            <a:r>
              <a:rPr lang="de-CH" sz="1000" b="1" dirty="0" err="1">
                <a:latin typeface="+mn-lt"/>
                <a:sym typeface="Symbol" pitchFamily="18" charset="2"/>
              </a:rPr>
              <a:t>loss</a:t>
            </a:r>
            <a:r>
              <a:rPr lang="de-CH" sz="1000" b="1" dirty="0">
                <a:latin typeface="+mn-lt"/>
                <a:sym typeface="Symbol" pitchFamily="18" charset="2"/>
              </a:rPr>
              <a:t> </a:t>
            </a:r>
            <a:r>
              <a:rPr lang="de-CH" sz="1000" b="1" dirty="0">
                <a:latin typeface="+mn-lt"/>
                <a:sym typeface="Symbol"/>
              </a:rPr>
              <a:t> 10</a:t>
            </a:r>
            <a:r>
              <a:rPr lang="de-CH" sz="1000" b="1" baseline="30000" dirty="0">
                <a:latin typeface="+mn-lt"/>
                <a:sym typeface="Symbol"/>
              </a:rPr>
              <a:t>-4</a:t>
            </a:r>
          </a:p>
          <a:p>
            <a:pPr lvl="0">
              <a:lnSpc>
                <a:spcPct val="90000"/>
              </a:lnSpc>
              <a:spcBef>
                <a:spcPts val="600"/>
              </a:spcBef>
            </a:pPr>
            <a:r>
              <a:rPr lang="en-US" sz="1000" b="1" dirty="0">
                <a:solidFill>
                  <a:srgbClr val="CC0000"/>
                </a:solidFill>
                <a:latin typeface="Calibri"/>
                <a:sym typeface="Symbol" pitchFamily="18" charset="2"/>
              </a:rPr>
              <a:t>2.4 mA /1.4 MW</a:t>
            </a: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27BDC7A5-5E74-4A4F-A148-2BAD7A4FB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4624" y="5012421"/>
            <a:ext cx="1296869" cy="369332"/>
          </a:xfrm>
          <a:prstGeom prst="rect">
            <a:avLst/>
          </a:prstGeom>
          <a:solidFill>
            <a:srgbClr val="FFCC99"/>
          </a:solidFill>
          <a:ln w="19050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sz="1000" b="1" dirty="0">
                <a:solidFill>
                  <a:srgbClr val="CC0000"/>
                </a:solidFill>
                <a:latin typeface="+mn-lt"/>
                <a:sym typeface="Symbol" pitchFamily="18" charset="2"/>
              </a:rPr>
              <a:t>SINQ  spallation source</a:t>
            </a:r>
          </a:p>
        </p:txBody>
      </p:sp>
      <p:sp>
        <p:nvSpPr>
          <p:cNvPr id="8" name="Line 13">
            <a:extLst>
              <a:ext uri="{FF2B5EF4-FFF2-40B4-BE49-F238E27FC236}">
                <a16:creationId xmlns:a16="http://schemas.microsoft.com/office/drawing/2014/main" id="{EB63E4FF-130C-4E17-8A96-A9B04DF8BFE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77398" y="2449937"/>
            <a:ext cx="782434" cy="19068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lg" len="lg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9" name="Line 15">
            <a:extLst>
              <a:ext uri="{FF2B5EF4-FFF2-40B4-BE49-F238E27FC236}">
                <a16:creationId xmlns:a16="http://schemas.microsoft.com/office/drawing/2014/main" id="{1C9BE5DD-1767-44A1-8A3E-A815526059D9}"/>
              </a:ext>
            </a:extLst>
          </p:cNvPr>
          <p:cNvSpPr>
            <a:spLocks noChangeShapeType="1"/>
          </p:cNvSpPr>
          <p:nvPr/>
        </p:nvSpPr>
        <p:spPr bwMode="auto">
          <a:xfrm>
            <a:off x="721085" y="3427538"/>
            <a:ext cx="1022460" cy="908202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lg" len="lg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0" name="Line 29">
            <a:extLst>
              <a:ext uri="{FF2B5EF4-FFF2-40B4-BE49-F238E27FC236}">
                <a16:creationId xmlns:a16="http://schemas.microsoft.com/office/drawing/2014/main" id="{874C63D5-5CB3-4C7C-A2AC-F710B53A8BB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47480" y="4225831"/>
            <a:ext cx="749279" cy="786589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lg" len="lg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 Box 30">
            <a:extLst>
              <a:ext uri="{FF2B5EF4-FFF2-40B4-BE49-F238E27FC236}">
                <a16:creationId xmlns:a16="http://schemas.microsoft.com/office/drawing/2014/main" id="{2F1A8BCF-BCA1-45C1-B3E5-C9275BF77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830" y="3121064"/>
            <a:ext cx="1559953" cy="313932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sz="800" b="1">
                <a:sym typeface="Symbol" pitchFamily="18" charset="2"/>
              </a:rPr>
              <a:t>proton therapie center [250MeV sc. cyclotron]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id="{3AD7B546-0494-4617-9549-48D2D90CF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663" y="3162614"/>
            <a:ext cx="1327830" cy="230832"/>
          </a:xfrm>
          <a:prstGeom prst="rect">
            <a:avLst/>
          </a:prstGeom>
          <a:solidFill>
            <a:srgbClr val="FFCC99"/>
          </a:solidFill>
          <a:ln w="19050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►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sz="1000" b="1" dirty="0">
                <a:solidFill>
                  <a:srgbClr val="CC0000"/>
                </a:solidFill>
                <a:latin typeface="+mn-lt"/>
                <a:sym typeface="Symbol" pitchFamily="18" charset="2"/>
              </a:rPr>
              <a:t>Muon production</a:t>
            </a:r>
          </a:p>
        </p:txBody>
      </p:sp>
      <p:sp>
        <p:nvSpPr>
          <p:cNvPr id="13" name="Line 29">
            <a:extLst>
              <a:ext uri="{FF2B5EF4-FFF2-40B4-BE49-F238E27FC236}">
                <a16:creationId xmlns:a16="http://schemas.microsoft.com/office/drawing/2014/main" id="{B9619A18-54A0-4287-AA62-920768AD78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86577" y="3278030"/>
            <a:ext cx="1867085" cy="321496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lg" len="lg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191663"/>
            <a:ext cx="10515600" cy="658851"/>
          </a:xfrm>
        </p:spPr>
        <p:txBody>
          <a:bodyPr>
            <a:normAutofit/>
          </a:bodyPr>
          <a:lstStyle/>
          <a:p>
            <a:r>
              <a:rPr lang="en-US" sz="3200" dirty="0"/>
              <a:t>Task 3: Efficient Neutron Production, </a:t>
            </a:r>
            <a:r>
              <a:rPr lang="en-US" sz="2000" b="1" dirty="0"/>
              <a:t>Lead PSI + ESS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0232212" y="1636096"/>
            <a:ext cx="597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</p:txBody>
      </p:sp>
      <p:sp>
        <p:nvSpPr>
          <p:cNvPr id="15" name="Line 29">
            <a:extLst>
              <a:ext uri="{FF2B5EF4-FFF2-40B4-BE49-F238E27FC236}">
                <a16:creationId xmlns:a16="http://schemas.microsoft.com/office/drawing/2014/main" id="{B9619A18-54A0-4287-AA62-920768AD78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824131" y="1836561"/>
            <a:ext cx="437557" cy="622910"/>
          </a:xfrm>
          <a:prstGeom prst="line">
            <a:avLst/>
          </a:prstGeom>
          <a:noFill/>
          <a:ln w="28575">
            <a:solidFill>
              <a:schemeClr val="accent4"/>
            </a:solidFill>
            <a:round/>
            <a:headEnd/>
            <a:tailEnd type="triangle" w="lg" len="lg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6" name="Textfeld 15"/>
          <p:cNvSpPr txBox="1"/>
          <p:nvPr/>
        </p:nvSpPr>
        <p:spPr>
          <a:xfrm>
            <a:off x="7247186" y="2838861"/>
            <a:ext cx="41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17" name="Line 29">
            <a:extLst>
              <a:ext uri="{FF2B5EF4-FFF2-40B4-BE49-F238E27FC236}">
                <a16:creationId xmlns:a16="http://schemas.microsoft.com/office/drawing/2014/main" id="{B9619A18-54A0-4287-AA62-920768AD787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02367" y="3023527"/>
            <a:ext cx="1031533" cy="369919"/>
          </a:xfrm>
          <a:prstGeom prst="line">
            <a:avLst/>
          </a:prstGeom>
          <a:noFill/>
          <a:ln w="28575">
            <a:solidFill>
              <a:schemeClr val="accent4"/>
            </a:solidFill>
            <a:round/>
            <a:headEnd/>
            <a:tailEnd type="triangle" w="lg" len="lg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feld 17"/>
          <p:cNvSpPr txBox="1"/>
          <p:nvPr/>
        </p:nvSpPr>
        <p:spPr>
          <a:xfrm>
            <a:off x="7416023" y="1133553"/>
            <a:ext cx="2333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moderator vessel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1112605" y="3121064"/>
            <a:ext cx="895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target</a:t>
            </a:r>
          </a:p>
        </p:txBody>
      </p:sp>
      <p:sp>
        <p:nvSpPr>
          <p:cNvPr id="20" name="Line 29">
            <a:extLst>
              <a:ext uri="{FF2B5EF4-FFF2-40B4-BE49-F238E27FC236}">
                <a16:creationId xmlns:a16="http://schemas.microsoft.com/office/drawing/2014/main" id="{B9619A18-54A0-4287-AA62-920768AD787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35323" y="3278030"/>
            <a:ext cx="1677282" cy="45333"/>
          </a:xfrm>
          <a:prstGeom prst="line">
            <a:avLst/>
          </a:prstGeom>
          <a:noFill/>
          <a:ln w="28575">
            <a:solidFill>
              <a:schemeClr val="accent4"/>
            </a:solidFill>
            <a:round/>
            <a:headEnd/>
            <a:tailEnd type="triangle" w="lg" len="lg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9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7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image48.png">
            <a:extLst>
              <a:ext uri="{FF2B5EF4-FFF2-40B4-BE49-F238E27FC236}">
                <a16:creationId xmlns:a16="http://schemas.microsoft.com/office/drawing/2014/main" id="{D2BEAA15-1BD4-4D1B-B2FD-6394C54EDA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" b="-222"/>
          <a:stretch/>
        </p:blipFill>
        <p:spPr bwMode="auto">
          <a:xfrm>
            <a:off x="396862" y="2801135"/>
            <a:ext cx="4405743" cy="3297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34BB5D5-ADC1-4A00-BF09-1FB7AA507501}"/>
              </a:ext>
            </a:extLst>
          </p:cNvPr>
          <p:cNvSpPr txBox="1"/>
          <p:nvPr/>
        </p:nvSpPr>
        <p:spPr>
          <a:xfrm>
            <a:off x="396861" y="1810681"/>
            <a:ext cx="5081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neutron yield w/o re-entrant cavity in moderator</a:t>
            </a:r>
          </a:p>
          <a:p>
            <a:r>
              <a:rPr lang="en-GB" b="1" dirty="0">
                <a:solidFill>
                  <a:schemeClr val="accent1"/>
                </a:solidFill>
              </a:rPr>
              <a:t>predicted gain: 1.25 to 1.31 at medium wavelength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4" name="Grafik 46">
            <a:extLst>
              <a:ext uri="{FF2B5EF4-FFF2-40B4-BE49-F238E27FC236}">
                <a16:creationId xmlns:a16="http://schemas.microsoft.com/office/drawing/2014/main" id="{A4E114A4-CE6C-4931-9C0B-61F7C94855B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721070" y="3085720"/>
            <a:ext cx="6120130" cy="111188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95979B-1617-4E99-98F2-2EB5EDE22EB2}"/>
              </a:ext>
            </a:extLst>
          </p:cNvPr>
          <p:cNvSpPr/>
          <p:nvPr/>
        </p:nvSpPr>
        <p:spPr>
          <a:xfrm>
            <a:off x="6170193" y="1810681"/>
            <a:ext cx="47306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figure: pairs of top and side view</a:t>
            </a:r>
          </a:p>
          <a:p>
            <a:r>
              <a:rPr lang="en-GB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left: current geometry (re-entrant hole in red) </a:t>
            </a:r>
          </a:p>
          <a:p>
            <a:r>
              <a:rPr lang="en-GB" dirty="0" err="1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center</a:t>
            </a:r>
            <a:r>
              <a:rPr lang="en-GB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result of parametric scan optimization</a:t>
            </a:r>
          </a:p>
          <a:p>
            <a:r>
              <a:rPr lang="en-GB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right: geometry by “genetic optimization”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04425" y="285777"/>
            <a:ext cx="9684464" cy="1063152"/>
          </a:xfrm>
        </p:spPr>
        <p:txBody>
          <a:bodyPr>
            <a:normAutofit/>
          </a:bodyPr>
          <a:lstStyle/>
          <a:p>
            <a:r>
              <a:rPr lang="en-US" sz="3200" dirty="0"/>
              <a:t>Efficient Moderator</a:t>
            </a:r>
            <a:br>
              <a:rPr lang="en-US" sz="3200" dirty="0"/>
            </a:br>
            <a:r>
              <a:rPr lang="en-US" sz="1800" b="1" dirty="0"/>
              <a:t>core team: </a:t>
            </a:r>
            <a:r>
              <a:rPr lang="en-US" sz="1800" b="1" dirty="0" err="1"/>
              <a:t>S.Jollet</a:t>
            </a:r>
            <a:r>
              <a:rPr lang="en-US" sz="1800" b="1" dirty="0"/>
              <a:t>, Y. Charles (fluid dynamics), R.M. Bergmann, </a:t>
            </a:r>
            <a:r>
              <a:rPr lang="en-US" sz="1800" b="1" dirty="0" err="1"/>
              <a:t>D.Kiselev</a:t>
            </a:r>
            <a:r>
              <a:rPr lang="en-US" sz="1800" b="1" dirty="0"/>
              <a:t>, </a:t>
            </a:r>
            <a:r>
              <a:rPr lang="en-US" sz="1800" b="1" dirty="0" err="1"/>
              <a:t>M.Wohlmuther</a:t>
            </a:r>
            <a:r>
              <a:rPr lang="en-US" sz="1800" b="1" dirty="0"/>
              <a:t> (</a:t>
            </a:r>
            <a:r>
              <a:rPr lang="en-US" sz="1800" b="1" dirty="0" err="1"/>
              <a:t>neutronics</a:t>
            </a:r>
            <a:r>
              <a:rPr lang="en-US" sz="1800" b="1" dirty="0"/>
              <a:t>)</a:t>
            </a:r>
            <a:r>
              <a:rPr lang="en-US" sz="3200" dirty="0"/>
              <a:t> </a:t>
            </a:r>
          </a:p>
        </p:txBody>
      </p:sp>
      <p:sp>
        <p:nvSpPr>
          <p:cNvPr id="7" name="Pfeil nach unten 6"/>
          <p:cNvSpPr/>
          <p:nvPr/>
        </p:nvSpPr>
        <p:spPr>
          <a:xfrm>
            <a:off x="1802350" y="2505154"/>
            <a:ext cx="370295" cy="464715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6">
            <a:extLst>
              <a:ext uri="{FF2B5EF4-FFF2-40B4-BE49-F238E27FC236}">
                <a16:creationId xmlns:a16="http://schemas.microsoft.com/office/drawing/2014/main" id="{0AC5B5C9-C0DA-41FE-A998-624527905522}"/>
              </a:ext>
            </a:extLst>
          </p:cNvPr>
          <p:cNvSpPr txBox="1"/>
          <p:nvPr/>
        </p:nvSpPr>
        <p:spPr>
          <a:xfrm>
            <a:off x="6071083" y="4693734"/>
            <a:ext cx="5588747" cy="1521919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180000" tIns="144000" rIns="180000" bIns="144000" rtlCol="0">
            <a:spAutoFit/>
          </a:bodyPr>
          <a:lstStyle/>
          <a:p>
            <a:r>
              <a:rPr lang="en-US" sz="2000" b="1" dirty="0"/>
              <a:t>Outcome of study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understanding of fluid dynamics and neutron yield of present geometry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/>
              <a:t>proposal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improved</a:t>
            </a:r>
            <a:r>
              <a:rPr lang="de-DE" sz="2000" dirty="0"/>
              <a:t> </a:t>
            </a:r>
            <a:r>
              <a:rPr lang="de-DE" sz="2000" dirty="0" err="1"/>
              <a:t>geometry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396862" y="6215653"/>
            <a:ext cx="428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/>
              </a:rPr>
              <a:t>neutrons: =h/p, 2</a:t>
            </a:r>
            <a:r>
              <a:rPr lang="en-US" dirty="0">
                <a:sym typeface="Symbol" panose="05050102010706020507" pitchFamily="18" charset="2"/>
              </a:rPr>
              <a:t>Å = 2×10</a:t>
            </a:r>
            <a:r>
              <a:rPr lang="en-US" baseline="30000" dirty="0">
                <a:sym typeface="Symbol" panose="05050102010706020507" pitchFamily="18" charset="2"/>
              </a:rPr>
              <a:t>-10</a:t>
            </a:r>
            <a:r>
              <a:rPr lang="en-US" dirty="0">
                <a:sym typeface="Symbol" panose="05050102010706020507" pitchFamily="18" charset="2"/>
              </a:rPr>
              <a:t>m = 25meV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5816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352.081"/>
  <p:tag name="LATEXADDIN" val="\documentclass{article}&#10;\usepackage{amsmath}&#10;\pagestyle{empty}&#10;\begin{document}&#10;&#10;\begin{equation}&#10;P_\mathrm{cryo}  &#10;\approx 700 \times P_\mathrm{dissip} \\@ 2\mathrm{K}&#10;\nonumber&#10;\end{equation}&#10;\end{document}"/>
  <p:tag name="IGUANATEXSIZE" val="20"/>
  <p:tag name="IGUANATEXCURSOR" val="114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1.7098"/>
  <p:tag name="ORIGINALWIDTH" val="1169.104"/>
  <p:tag name="LATEXADDIN" val="\documentclass{article}&#10;\IfFileExists{C:/DriveO/EPFL/Course/style/Mikes.tex}{\input{C:/DriveO/EPFL/Course/style/Mikes.tex}&#10;}{\input{C:/O/EPFL/Course/style/Mikes.tex}}&#10;\begin{align*}&#10;Q_0 &amp;= 2\times 10^{10}\\&#10;f = 500\rm{Hz} &amp;\rightarrow \tau = 2\rm{y}  &#10;\end{align*}&#10;\end{document}"/>
  <p:tag name="IGUANATEXSIZE" val="20"/>
  <p:tag name="IGUANATEXCURSOR" val="249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1563</Words>
  <Application>Microsoft Office PowerPoint</Application>
  <PresentationFormat>Widescreen</PresentationFormat>
  <Paragraphs>218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Calibri</vt:lpstr>
      <vt:lpstr>Calibri Light</vt:lpstr>
      <vt:lpstr>Helvetica</vt:lpstr>
      <vt:lpstr>Helvetica Neue Medium</vt:lpstr>
      <vt:lpstr>Rockwell</vt:lpstr>
      <vt:lpstr>Symbol</vt:lpstr>
      <vt:lpstr>Times New Roman</vt:lpstr>
      <vt:lpstr>Wingdings 3</vt:lpstr>
      <vt:lpstr>Thème Office</vt:lpstr>
      <vt:lpstr>Office Theme</vt:lpstr>
      <vt:lpstr>PowerPoint Presentation</vt:lpstr>
      <vt:lpstr>Context – Climate Change and  Energy Problem</vt:lpstr>
      <vt:lpstr>Task 1 (Networking): Workshop on Sustainable Infrastructures  Paul Scherrer Institut, November 28-29, 2019</vt:lpstr>
      <vt:lpstr>PowerPoint Presentation</vt:lpstr>
      <vt:lpstr>Power Flow in Accelerator based RI</vt:lpstr>
      <vt:lpstr>Task 2: Efficient RF Generation lead: CEA in collaboration with Uppsala Univ., CERN, ESS, PSI</vt:lpstr>
      <vt:lpstr>Efficient Klystron Deliverable core team: P. Hamel, S. Arsenyev, C. Marchand, J. Plouin, CEA Paris-Saclay</vt:lpstr>
      <vt:lpstr>Task 3: Efficient Neutron Production, Lead PSI + ESS</vt:lpstr>
      <vt:lpstr>Efficient Moderator core team: S.Jollet, Y. Charles (fluid dynamics), R.M. Bergmann, D.Kiselev, M.Wohlmuther (neutronics) </vt:lpstr>
      <vt:lpstr>PowerPoint Presentation</vt:lpstr>
      <vt:lpstr>Task 4: High Efficiency SRF Beam acceleration  lead: CERN</vt:lpstr>
      <vt:lpstr>High Efficiency SRF Beam acceleration  lead: CERN, A. Ivanov, F. Gerigk, S. Papadopoulos, S. Ramberger, A. Macpherson</vt:lpstr>
      <vt:lpstr>PowerPoint Presentation</vt:lpstr>
      <vt:lpstr>Flux trapping workshop @ CERN, 8-9 Nov 2018</vt:lpstr>
      <vt:lpstr>Task 5: Pulsed Magnets for beam Transfer Channels  in lead: GSI, S. Heberer, P. Gehrke, P.Spiller et al</vt:lpstr>
      <vt:lpstr>PowerPoint Presentation</vt:lpstr>
      <vt:lpstr>PowerPoint Presentation</vt:lpstr>
      <vt:lpstr>Summary Efficient Energy Management for Particle Accelerators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Efficiency SRF Beam acceleration</dc:title>
  <dc:creator>Frank Gerigk</dc:creator>
  <cp:lastModifiedBy>Mike Seidel</cp:lastModifiedBy>
  <cp:revision>56</cp:revision>
  <dcterms:created xsi:type="dcterms:W3CDTF">2019-03-13T16:27:39Z</dcterms:created>
  <dcterms:modified xsi:type="dcterms:W3CDTF">2022-05-03T01:04:39Z</dcterms:modified>
</cp:coreProperties>
</file>