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684" r:id="rId4"/>
    <p:sldMasterId id="2147483687" r:id="rId5"/>
  </p:sldMasterIdLst>
  <p:notesMasterIdLst>
    <p:notesMasterId r:id="rId24"/>
  </p:notesMasterIdLst>
  <p:handoutMasterIdLst>
    <p:handoutMasterId r:id="rId25"/>
  </p:handoutMasterIdLst>
  <p:sldIdLst>
    <p:sldId id="287" r:id="rId6"/>
    <p:sldId id="436" r:id="rId7"/>
    <p:sldId id="435" r:id="rId8"/>
    <p:sldId id="427" r:id="rId9"/>
    <p:sldId id="380" r:id="rId10"/>
    <p:sldId id="441" r:id="rId11"/>
    <p:sldId id="447" r:id="rId12"/>
    <p:sldId id="445" r:id="rId13"/>
    <p:sldId id="449" r:id="rId14"/>
    <p:sldId id="450" r:id="rId15"/>
    <p:sldId id="453" r:id="rId16"/>
    <p:sldId id="431" r:id="rId17"/>
    <p:sldId id="434" r:id="rId18"/>
    <p:sldId id="455" r:id="rId19"/>
    <p:sldId id="454" r:id="rId20"/>
    <p:sldId id="456" r:id="rId21"/>
    <p:sldId id="446" r:id="rId22"/>
    <p:sldId id="352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4" autoAdjust="0"/>
    <p:restoredTop sz="94554" autoAdjust="0"/>
  </p:normalViewPr>
  <p:slideViewPr>
    <p:cSldViewPr snapToObjects="1" showGuides="1">
      <p:cViewPr varScale="1">
        <p:scale>
          <a:sx n="103" d="100"/>
          <a:sy n="103" d="100"/>
        </p:scale>
        <p:origin x="1800" y="18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92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408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114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771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dirty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26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18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3133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852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>
                <a:solidFill>
                  <a:srgbClr val="4F81BD">
                    <a:lumMod val="40000"/>
                    <a:lumOff val="60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F81B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dirty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604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/>
              <a:t>ARIES Yearly Meeting - May 2022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6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ARIES Yearly Meeting - May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675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95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prstClr val="white"/>
                </a:solidFill>
                <a:latin typeface="Calibri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prstClr val="white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53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208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95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3212976"/>
            <a:ext cx="8360455" cy="984885"/>
          </a:xfrm>
        </p:spPr>
        <p:txBody>
          <a:bodyPr/>
          <a:lstStyle/>
          <a:p>
            <a:r>
              <a:rPr lang="en-US" i="1" dirty="0"/>
              <a:t>European Network for Novel Accelerators (</a:t>
            </a:r>
            <a:r>
              <a:rPr lang="en-US" i="1" dirty="0" err="1"/>
              <a:t>EuroNNAc</a:t>
            </a:r>
            <a:r>
              <a:rPr lang="en-US" i="1" dirty="0"/>
              <a:t>) - Report from WP5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Ralph W. Aßmann (DESY &amp; INFN), M. Ferrario (INFN), B. Holzer (CERN), </a:t>
            </a:r>
          </a:p>
          <a:p>
            <a:r>
              <a:rPr lang="en-GB" dirty="0"/>
              <a:t>P. Nghiem (CEA), A. Specka (CNRS), R. Walczak (Oxford)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n-GB" sz="2400" dirty="0">
                <a:solidFill>
                  <a:prstClr val="white"/>
                </a:solidFill>
              </a:rPr>
              <a:t>ARIES Yearly Meeting 2022, 03 May 2022, Remote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81799" y="22051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94AE8-8B85-C641-9C90-93D5D586E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EuPRAXIA – Towards ESFRI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468CF-011C-4748-894C-57B610A5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996F0-2641-6C4F-B7E0-3C3C84B30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ED33897-2C9F-2640-8485-2EBD2A236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859" y="1043747"/>
            <a:ext cx="5429269" cy="5185640"/>
          </a:xfrm>
        </p:spPr>
        <p:txBody>
          <a:bodyPr>
            <a:normAutofit/>
          </a:bodyPr>
          <a:lstStyle/>
          <a:p>
            <a:r>
              <a:rPr lang="en-DE" sz="1800" dirty="0"/>
              <a:t>Sep 2020		Submitted</a:t>
            </a:r>
          </a:p>
          <a:p>
            <a:r>
              <a:rPr lang="en-DE" sz="1800" dirty="0"/>
              <a:t>Nov 2020		Found eligible for ESFRI Roadmap</a:t>
            </a:r>
          </a:p>
          <a:p>
            <a:pPr marL="0" indent="0">
              <a:buNone/>
            </a:pPr>
            <a:r>
              <a:rPr lang="en-DE" sz="1800" dirty="0"/>
              <a:t> 				Detailed assessment through </a:t>
            </a:r>
            <a:br>
              <a:rPr lang="en-DE" sz="1800" dirty="0"/>
            </a:br>
            <a:r>
              <a:rPr lang="en-DE" sz="1800" dirty="0"/>
              <a:t>				ESFRI panels</a:t>
            </a:r>
          </a:p>
          <a:p>
            <a:r>
              <a:rPr lang="en-GB" sz="1800" dirty="0"/>
              <a:t>30 Mar 2021	Critical questions received</a:t>
            </a:r>
          </a:p>
          <a:p>
            <a:r>
              <a:rPr lang="en-GB" sz="1800" dirty="0"/>
              <a:t>6 Apr 2021	Dry run with INFN president plus </a:t>
            </a:r>
            <a:br>
              <a:rPr lang="en-GB" sz="1800" dirty="0"/>
            </a:br>
            <a:r>
              <a:rPr lang="en-GB" sz="1800" dirty="0"/>
              <a:t>				Italian representatives</a:t>
            </a:r>
          </a:p>
          <a:p>
            <a:r>
              <a:rPr lang="en-GB" sz="1800" dirty="0"/>
              <a:t>12 Apr 2021	Additional support letters on </a:t>
            </a:r>
            <a:br>
              <a:rPr lang="en-GB" sz="1800" dirty="0"/>
            </a:br>
            <a:r>
              <a:rPr lang="en-GB" sz="1800" dirty="0"/>
              <a:t>				financial side submitted</a:t>
            </a:r>
            <a:br>
              <a:rPr lang="en-GB" sz="1800" dirty="0"/>
            </a:br>
            <a:r>
              <a:rPr lang="en-GB" sz="1800" dirty="0"/>
              <a:t>				(CNRS, STFC, Queen’s University)</a:t>
            </a:r>
          </a:p>
          <a:p>
            <a:r>
              <a:rPr lang="en-GB" sz="1800" dirty="0"/>
              <a:t>15 Apr 2021	ESFRI Hearing</a:t>
            </a:r>
          </a:p>
          <a:p>
            <a:endParaRPr lang="en-DE" sz="1800" dirty="0"/>
          </a:p>
          <a:p>
            <a:r>
              <a:rPr lang="en-DE" sz="1800"/>
              <a:t>Ju</a:t>
            </a:r>
            <a:r>
              <a:rPr lang="de-CH" sz="1800" dirty="0"/>
              <a:t>ne</a:t>
            </a:r>
            <a:r>
              <a:rPr lang="en-DE" sz="1800"/>
              <a:t> </a:t>
            </a:r>
            <a:r>
              <a:rPr lang="en-DE" sz="1800" dirty="0"/>
              <a:t>2021</a:t>
            </a:r>
            <a:r>
              <a:rPr lang="en-DE" sz="1800"/>
              <a:t>	</a:t>
            </a:r>
            <a:r>
              <a:rPr lang="de-CH" sz="1800" dirty="0" err="1"/>
              <a:t>Decision</a:t>
            </a:r>
            <a:r>
              <a:rPr lang="de-CH" sz="1800" dirty="0"/>
              <a:t>: </a:t>
            </a:r>
            <a:r>
              <a:rPr lang="de-CH" sz="1800" dirty="0" err="1"/>
              <a:t>Placed</a:t>
            </a:r>
            <a:r>
              <a:rPr lang="de-CH" sz="1800" dirty="0"/>
              <a:t> on 2021 Update </a:t>
            </a:r>
            <a:br>
              <a:rPr lang="de-CH" sz="1800" dirty="0"/>
            </a:br>
            <a:r>
              <a:rPr lang="de-CH" sz="1800" dirty="0"/>
              <a:t>				</a:t>
            </a:r>
            <a:r>
              <a:rPr lang="de-CH" sz="1800" dirty="0" err="1"/>
              <a:t>of</a:t>
            </a:r>
            <a:r>
              <a:rPr lang="de-CH" sz="1800" dirty="0"/>
              <a:t> ESFRI </a:t>
            </a:r>
            <a:r>
              <a:rPr lang="de-CH" sz="1800" dirty="0" err="1"/>
              <a:t>roadmap</a:t>
            </a:r>
            <a:r>
              <a:rPr lang="de-CH" sz="1800" dirty="0"/>
              <a:t> (</a:t>
            </a:r>
            <a:r>
              <a:rPr lang="de-CH" sz="1600" dirty="0" err="1"/>
              <a:t>only</a:t>
            </a:r>
            <a:r>
              <a:rPr lang="de-CH" sz="1600" dirty="0"/>
              <a:t> acc. </a:t>
            </a:r>
            <a:r>
              <a:rPr lang="de-CH" sz="1600" dirty="0" err="1"/>
              <a:t>project</a:t>
            </a:r>
            <a:r>
              <a:rPr lang="de-CH" sz="1600" dirty="0"/>
              <a:t>, </a:t>
            </a:r>
            <a:br>
              <a:rPr lang="de-CH" sz="1600" dirty="0"/>
            </a:br>
            <a:r>
              <a:rPr lang="de-CH" sz="1600" dirty="0"/>
              <a:t>				1st </a:t>
            </a:r>
            <a:r>
              <a:rPr lang="de-CH" sz="1600" dirty="0" err="1"/>
              <a:t>plasma</a:t>
            </a:r>
            <a:r>
              <a:rPr lang="de-CH" sz="1600" dirty="0"/>
              <a:t> acc. </a:t>
            </a:r>
            <a:r>
              <a:rPr lang="de-CH" sz="1600" dirty="0" err="1"/>
              <a:t>project</a:t>
            </a:r>
            <a:r>
              <a:rPr lang="de-CH" sz="1600" dirty="0"/>
              <a:t> </a:t>
            </a:r>
            <a:r>
              <a:rPr lang="de-CH" sz="1600" dirty="0" err="1"/>
              <a:t>ever</a:t>
            </a:r>
            <a:r>
              <a:rPr lang="de-CH" sz="1800" dirty="0"/>
              <a:t>)</a:t>
            </a: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454C0-989B-0E4E-9908-C1252AC72F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858" y="999610"/>
            <a:ext cx="307874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51B362-5EC5-4A47-8B08-350F065D71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858" y="2976914"/>
            <a:ext cx="2024512" cy="287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882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1B62-B556-5C41-98A2-7A44F018D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EuPRAXIA Organigramm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169E3A-02D6-2643-A15A-4FCA411C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1EC85-1615-B64D-A426-5E595BEF8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11B4460C-6F94-1940-8BA2-BD2478B1D3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916109"/>
            <a:ext cx="7416824" cy="503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20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369F88-C03C-46E2-81E5-291534E81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12</a:t>
            </a:fld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31539819-9E87-41A6-870D-26C13A9667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321487"/>
              </p:ext>
            </p:extLst>
          </p:nvPr>
        </p:nvGraphicFramePr>
        <p:xfrm>
          <a:off x="461909" y="980728"/>
          <a:ext cx="3663265" cy="51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2833567" imgH="4009988" progId="AcroExch.Document.DC">
                  <p:embed/>
                </p:oleObj>
              </mc:Choice>
              <mc:Fallback>
                <p:oleObj name="Acrobat Document" r:id="rId3" imgW="2833567" imgH="400998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09" y="980728"/>
                        <a:ext cx="3663265" cy="518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4">
            <a:extLst>
              <a:ext uri="{FF2B5EF4-FFF2-40B4-BE49-F238E27FC236}">
                <a16:creationId xmlns:a16="http://schemas.microsoft.com/office/drawing/2014/main" id="{22344EB9-DA6B-4868-A995-40E0E1011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61974"/>
          </a:xfrm>
        </p:spPr>
        <p:txBody>
          <a:bodyPr>
            <a:normAutofit/>
          </a:bodyPr>
          <a:lstStyle/>
          <a:p>
            <a:r>
              <a:rPr lang="de-DE" dirty="0"/>
              <a:t>Strategic Input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Science Community</a:t>
            </a:r>
            <a:endParaRPr lang="en-GB" sz="2800" dirty="0"/>
          </a:p>
        </p:txBody>
      </p:sp>
      <p:sp>
        <p:nvSpPr>
          <p:cNvPr id="2" name="Rectangle 1"/>
          <p:cNvSpPr/>
          <p:nvPr/>
        </p:nvSpPr>
        <p:spPr>
          <a:xfrm>
            <a:off x="4283968" y="1124744"/>
            <a:ext cx="4392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Input 2018 European strategy for Particle Physics</a:t>
            </a:r>
            <a:endParaRPr lang="en-US" sz="28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79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369F88-C03C-46E2-81E5-291534E81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22344EB9-DA6B-4868-A995-40E0E1011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61974"/>
          </a:xfrm>
        </p:spPr>
        <p:txBody>
          <a:bodyPr>
            <a:normAutofit/>
          </a:bodyPr>
          <a:lstStyle/>
          <a:p>
            <a:r>
              <a:rPr lang="en-GB" sz="2800" dirty="0"/>
              <a:t>Input 2018 European strategy for Particle Physics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5533CCF-BBB0-4C07-8512-80A8F7EB03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78222"/>
            <a:ext cx="8964000" cy="4222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5373216"/>
            <a:ext cx="6336704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544513" indent="-544513"/>
            <a:r>
              <a:rPr lang="en-US" sz="2400" b="1" dirty="0">
                <a:solidFill>
                  <a:srgbClr val="FF0000"/>
                </a:solidFill>
                <a:sym typeface="Wingdings"/>
              </a:rPr>
              <a:t> 	</a:t>
            </a:r>
            <a:r>
              <a:rPr lang="en-US" sz="2400" b="1" dirty="0">
                <a:solidFill>
                  <a:srgbClr val="FF0000"/>
                </a:solidFill>
              </a:rPr>
              <a:t>Followed up with various talks, e.g. in ECFA seminar and newsletter late 2019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07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63407-7C4F-CF46-9277-AEEB548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Outcome Strategy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2721E1-ACF5-D445-88E0-06C97E77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DB582-1CCA-644A-BB1A-4B22804D7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14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098715E-BA6E-EA44-A09F-4A05CA62B4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6296" y="146940"/>
            <a:ext cx="1755304" cy="2596847"/>
          </a:xfrm>
          <a:prstGeom prst="rect">
            <a:avLst/>
          </a:prstGeom>
          <a:effectLst/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21CDAC9B-328A-CF47-904C-3F7E70F77F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0" y="2883118"/>
            <a:ext cx="7842738" cy="2968367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F051F94-E8B1-F04F-8B3D-6C84CB4629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95" y="1196752"/>
            <a:ext cx="3499338" cy="16415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0029A4-DDDE-624C-99D2-466CC6411C08}"/>
              </a:ext>
            </a:extLst>
          </p:cNvPr>
          <p:cNvSpPr/>
          <p:nvPr/>
        </p:nvSpPr>
        <p:spPr>
          <a:xfrm>
            <a:off x="4398527" y="3731505"/>
            <a:ext cx="3590691" cy="2672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B09ABE-1FF5-2441-BC78-00FDB6C43219}"/>
              </a:ext>
            </a:extLst>
          </p:cNvPr>
          <p:cNvSpPr/>
          <p:nvPr/>
        </p:nvSpPr>
        <p:spPr>
          <a:xfrm>
            <a:off x="443918" y="3983838"/>
            <a:ext cx="3274383" cy="2672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58736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87F5C-05D6-294B-807C-90381B8AB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sz="2400" dirty="0"/>
              <a:t>Expert Panel: High Gradient Acceleration Plasma and Laser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9A79CA-5902-904D-997A-0324144D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714FFB-7514-A948-A006-2DBBECB7E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15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3172C66-7EA1-684F-B2B3-0B17AE932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16" y="1022215"/>
            <a:ext cx="6845300" cy="4902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BE7A0-99DF-2C4B-ADD9-8789BDF15060}"/>
              </a:ext>
            </a:extLst>
          </p:cNvPr>
          <p:cNvSpPr txBox="1"/>
          <p:nvPr/>
        </p:nvSpPr>
        <p:spPr>
          <a:xfrm>
            <a:off x="193787" y="944158"/>
            <a:ext cx="339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Organization</a:t>
            </a:r>
            <a:r>
              <a:rPr lang="de-DE" sz="1400" b="1" i="1" dirty="0"/>
              <a:t> </a:t>
            </a:r>
            <a:r>
              <a:rPr lang="de-DE" sz="1400" i="1" dirty="0"/>
              <a:t> </a:t>
            </a:r>
            <a:r>
              <a:rPr lang="de-DE" sz="1400" i="1" dirty="0" err="1"/>
              <a:t>adapted</a:t>
            </a:r>
            <a:r>
              <a:rPr lang="de-DE" sz="1400" i="1" dirty="0"/>
              <a:t> </a:t>
            </a:r>
            <a:r>
              <a:rPr lang="de-DE" sz="1400" i="1" dirty="0" err="1"/>
              <a:t>from</a:t>
            </a:r>
            <a:r>
              <a:rPr lang="de-DE" sz="1400" i="1" dirty="0"/>
              <a:t> D. </a:t>
            </a:r>
            <a:r>
              <a:rPr lang="de-DE" sz="1400" i="1" dirty="0" err="1"/>
              <a:t>Newbold</a:t>
            </a:r>
            <a:endParaRPr lang="en-DE" sz="14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77C75E-DA08-5040-BF58-E029EEEA8D53}"/>
              </a:ext>
            </a:extLst>
          </p:cNvPr>
          <p:cNvSpPr/>
          <p:nvPr/>
        </p:nvSpPr>
        <p:spPr>
          <a:xfrm>
            <a:off x="2758297" y="4867390"/>
            <a:ext cx="1047965" cy="811658"/>
          </a:xfrm>
          <a:prstGeom prst="rect">
            <a:avLst/>
          </a:prstGeom>
          <a:noFill/>
          <a:ln w="920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8AF4E1-C3A4-6C47-AEED-D9D8D35BBC7E}"/>
              </a:ext>
            </a:extLst>
          </p:cNvPr>
          <p:cNvSpPr txBox="1"/>
          <p:nvPr/>
        </p:nvSpPr>
        <p:spPr>
          <a:xfrm>
            <a:off x="6989715" y="2038988"/>
            <a:ext cx="1581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i="1" dirty="0"/>
              <a:t>CERN Scientific Program Committee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A89146-07E4-D64A-947C-8C2C576F129F}"/>
              </a:ext>
            </a:extLst>
          </p:cNvPr>
          <p:cNvSpPr txBox="1"/>
          <p:nvPr/>
        </p:nvSpPr>
        <p:spPr>
          <a:xfrm>
            <a:off x="5123743" y="1000815"/>
            <a:ext cx="3500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i="1" dirty="0"/>
              <a:t>Council = Governing body of CERN (European Organization for Nuclear Research) – Funding Agencies from CERN member states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5DA5D8-AA89-4947-8C8B-DF216A108321}"/>
              </a:ext>
            </a:extLst>
          </p:cNvPr>
          <p:cNvSpPr txBox="1"/>
          <p:nvPr/>
        </p:nvSpPr>
        <p:spPr>
          <a:xfrm>
            <a:off x="98238" y="2455036"/>
            <a:ext cx="12700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400" i="1" dirty="0"/>
              <a:t>Lab Directors Group – Directors of big European Partcile Physics Labs / Org.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73FE38-9A70-4943-A571-638F5CF20CB7}"/>
              </a:ext>
            </a:extLst>
          </p:cNvPr>
          <p:cNvSpPr txBox="1"/>
          <p:nvPr/>
        </p:nvSpPr>
        <p:spPr>
          <a:xfrm>
            <a:off x="3714296" y="2575471"/>
            <a:ext cx="127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i="1" dirty="0" err="1"/>
              <a:t>Selects</a:t>
            </a:r>
            <a:r>
              <a:rPr lang="de-DE" sz="1200" i="1" dirty="0"/>
              <a:t>, </a:t>
            </a:r>
            <a:r>
              <a:rPr lang="de-DE" sz="1200" i="1" dirty="0" err="1"/>
              <a:t>approves</a:t>
            </a:r>
            <a:r>
              <a:rPr lang="de-DE" sz="1200" i="1" dirty="0"/>
              <a:t> </a:t>
            </a:r>
            <a:r>
              <a:rPr lang="de-DE" sz="1200" i="1" dirty="0" err="1"/>
              <a:t>chairs</a:t>
            </a:r>
            <a:r>
              <a:rPr lang="de-DE" sz="1200" i="1" dirty="0"/>
              <a:t>/</a:t>
            </a:r>
            <a:r>
              <a:rPr lang="en-DE" sz="1200" i="1" dirty="0"/>
              <a:t>members of expert panels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4CFF65-71F6-B045-85B7-14560DFB27DC}"/>
              </a:ext>
            </a:extLst>
          </p:cNvPr>
          <p:cNvSpPr txBox="1"/>
          <p:nvPr/>
        </p:nvSpPr>
        <p:spPr>
          <a:xfrm>
            <a:off x="7606417" y="3780471"/>
            <a:ext cx="1360448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DE" sz="1400" i="1" dirty="0"/>
              <a:t>By way of its target and organization: Particle-Physics centric. Keen to cross-connect to other science fields.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2CE256-D128-7F40-B98C-3B57E98D1CAD}"/>
              </a:ext>
            </a:extLst>
          </p:cNvPr>
          <p:cNvSpPr txBox="1"/>
          <p:nvPr/>
        </p:nvSpPr>
        <p:spPr>
          <a:xfrm>
            <a:off x="235313" y="4712308"/>
            <a:ext cx="1270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i="1" dirty="0"/>
              <a:t>5 Targeted Accelerator R&amp;D Expert Panels</a:t>
            </a:r>
          </a:p>
        </p:txBody>
      </p:sp>
    </p:spTree>
    <p:extLst>
      <p:ext uri="{BB962C8B-B14F-4D97-AF65-F5344CB8AC3E}">
        <p14:creationId xmlns:p14="http://schemas.microsoft.com/office/powerpoint/2010/main" val="3826445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A630A-C484-DA42-B749-238804BE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sz="2400" dirty="0"/>
              <a:t>Expert Panel: High Gradient Acceleration Plasma and Laser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A930A5-FC69-274F-A10F-081A2728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C96E9-5EC2-C141-943C-413BF9EDA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16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192EEB6-B4FB-47BE-8833-7D04577F5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38" y="1268760"/>
            <a:ext cx="8699746" cy="3029975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04C5677B-6AF6-47D6-8D4E-6A45CCDD10EE}"/>
              </a:ext>
            </a:extLst>
          </p:cNvPr>
          <p:cNvSpPr/>
          <p:nvPr/>
        </p:nvSpPr>
        <p:spPr>
          <a:xfrm>
            <a:off x="6579220" y="4443743"/>
            <a:ext cx="2310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/>
              <a:t>Associated members added case by case</a:t>
            </a:r>
            <a:endParaRPr lang="en-DE" sz="1600" dirty="0"/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73D0A3B8-71A8-4C4B-8247-8002349825CC}"/>
              </a:ext>
            </a:extLst>
          </p:cNvPr>
          <p:cNvSpPr txBox="1"/>
          <p:nvPr/>
        </p:nvSpPr>
        <p:spPr>
          <a:xfrm>
            <a:off x="190287" y="4442851"/>
            <a:ext cx="5473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Given the success of our field and the large effort outside Particle Physics, not all advanced accelerator groups are represented in this panel. Committed to an open process </a:t>
            </a:r>
            <a:br>
              <a:rPr lang="en-DE" sz="1600" dirty="0"/>
            </a:br>
            <a:r>
              <a:rPr lang="en-DE" sz="1600" dirty="0">
                <a:sym typeface="Wingdings" pitchFamily="2" charset="2"/>
              </a:rPr>
              <a:t> </a:t>
            </a:r>
            <a:r>
              <a:rPr lang="en-DE" sz="1600" b="1" dirty="0">
                <a:sym typeface="Wingdings" pitchFamily="2" charset="2"/>
              </a:rPr>
              <a:t>Please give us input – there will be plenty of opportunity…</a:t>
            </a:r>
            <a:endParaRPr lang="en-DE" sz="1600" b="1" dirty="0"/>
          </a:p>
        </p:txBody>
      </p:sp>
    </p:spTree>
    <p:extLst>
      <p:ext uri="{BB962C8B-B14F-4D97-AF65-F5344CB8AC3E}">
        <p14:creationId xmlns:p14="http://schemas.microsoft.com/office/powerpoint/2010/main" val="346201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 Deliverables: Done       </a:t>
            </a:r>
            <a:r>
              <a:rPr lang="en-US" sz="2400" dirty="0"/>
              <a:t>(Milestones: All Done)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84" y="1052736"/>
            <a:ext cx="8316416" cy="4510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5691320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 DONE.</a:t>
            </a:r>
            <a:endParaRPr lang="de-DE" sz="1400" b="1" dirty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5523521"/>
            <a:ext cx="2160240" cy="1223353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40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/>
              <a:t>ARIES, WP5 and </a:t>
            </a:r>
            <a:r>
              <a:rPr lang="en-US" sz="2000" dirty="0" err="1"/>
              <a:t>EuroNNAc</a:t>
            </a:r>
            <a:r>
              <a:rPr lang="en-US" sz="2000" dirty="0"/>
              <a:t> played an important role in the European and international development of novel accelerators.</a:t>
            </a:r>
          </a:p>
          <a:p>
            <a:r>
              <a:rPr lang="en-US" sz="2000" dirty="0"/>
              <a:t>WP5 ran over 4 years of ARIES:</a:t>
            </a:r>
          </a:p>
          <a:p>
            <a:pPr lvl="1"/>
            <a:r>
              <a:rPr lang="en-US" sz="1600" dirty="0"/>
              <a:t>Novel accelerators became a much bigger activity, visible by large workshops, important publications and “big” proposals (e.g. EuPRAXIA on ESFRI?)</a:t>
            </a:r>
          </a:p>
          <a:p>
            <a:pPr lvl="1"/>
            <a:r>
              <a:rPr lang="en-US" sz="1600" dirty="0"/>
              <a:t>Several major efforts ongoing in Europe: EuPRAXIA, AWAKE, ALEGRO, …</a:t>
            </a:r>
          </a:p>
          <a:p>
            <a:pPr lvl="1"/>
            <a:r>
              <a:rPr lang="en-US" sz="1600" dirty="0"/>
              <a:t>ARIES/</a:t>
            </a:r>
            <a:r>
              <a:rPr lang="en-US" sz="1600" dirty="0" err="1"/>
              <a:t>EuroNNAc</a:t>
            </a:r>
            <a:r>
              <a:rPr lang="en-US" sz="1600" dirty="0"/>
              <a:t>-sponsored EAAC as a central discussion forum for this field</a:t>
            </a:r>
          </a:p>
          <a:p>
            <a:pPr lvl="1"/>
            <a:r>
              <a:rPr lang="en-US" sz="1600" dirty="0"/>
              <a:t>Many good young scientists and students involved and supported</a:t>
            </a:r>
          </a:p>
          <a:p>
            <a:pPr lvl="1"/>
            <a:r>
              <a:rPr lang="en-US" sz="1600" dirty="0"/>
              <a:t>First explicit mentioning of plasma and laser accelerators in the 2020 update of the European strategy for particle physics</a:t>
            </a:r>
          </a:p>
          <a:p>
            <a:pPr lvl="1"/>
            <a:r>
              <a:rPr lang="en-US" sz="1600" dirty="0"/>
              <a:t>Forming of a European expert panel for defining an accelerator R&amp;D roadmap</a:t>
            </a:r>
          </a:p>
          <a:p>
            <a:r>
              <a:rPr lang="de-DE" sz="2000" dirty="0" err="1"/>
              <a:t>Thanks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good</a:t>
            </a:r>
            <a:r>
              <a:rPr lang="de-DE" sz="2000" dirty="0"/>
              <a:t> </a:t>
            </a:r>
            <a:r>
              <a:rPr lang="de-DE" sz="2000" dirty="0" err="1"/>
              <a:t>collaboration</a:t>
            </a:r>
            <a:r>
              <a:rPr lang="de-DE" sz="2000" dirty="0"/>
              <a:t> and support </a:t>
            </a:r>
            <a:r>
              <a:rPr lang="de-DE" sz="2000" dirty="0" err="1"/>
              <a:t>from</a:t>
            </a:r>
            <a:r>
              <a:rPr lang="de-DE" sz="2000" dirty="0"/>
              <a:t> all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other</a:t>
            </a:r>
            <a:r>
              <a:rPr lang="de-DE" sz="2000" dirty="0"/>
              <a:t> ARIES </a:t>
            </a:r>
            <a:r>
              <a:rPr lang="de-DE" sz="2000" dirty="0" err="1"/>
              <a:t>WP‘s</a:t>
            </a:r>
            <a:r>
              <a:rPr lang="de-DE" sz="2000" dirty="0"/>
              <a:t> and </a:t>
            </a:r>
            <a:r>
              <a:rPr lang="de-DE" sz="2000" dirty="0" err="1"/>
              <a:t>the</a:t>
            </a:r>
            <a:r>
              <a:rPr lang="de-DE" sz="2000" dirty="0"/>
              <a:t> ARIES </a:t>
            </a:r>
            <a:r>
              <a:rPr lang="de-DE" sz="2000" dirty="0" err="1"/>
              <a:t>management</a:t>
            </a:r>
            <a:r>
              <a:rPr lang="de-DE" sz="2000" dirty="0"/>
              <a:t>!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85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Website: https://</a:t>
            </a:r>
            <a:r>
              <a:rPr lang="en-US" dirty="0" err="1"/>
              <a:t>www.euronnac.eu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 descr="Screenshot 2020-04-22 at 09.19.5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72" y="934204"/>
            <a:ext cx="7768960" cy="523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2586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EuroNNAc3 in 2022    </a:t>
            </a:r>
            <a:r>
              <a:rPr lang="en-US" sz="2000" i="1" dirty="0"/>
              <a:t>&gt; 65 institutes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Picture 6" descr="Grafik_Weltkarte_DESY_Lay05-Korrektu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88" y="922783"/>
            <a:ext cx="7338020" cy="5242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3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272BB6-10F0-442F-8789-0D537910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Sponsored</a:t>
            </a:r>
            <a:r>
              <a:rPr lang="de-DE" dirty="0"/>
              <a:t> Schools &amp; Workshops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382121-8A42-4665-8C6D-0CF5BC2C6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4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 descr="Screenshot 2020-04-22 at 09.19.50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576" y="1052736"/>
            <a:ext cx="8354888" cy="3576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37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F1A70-84B7-4D47-BF7C-C316AFA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722"/>
            <a:ext cx="8229600" cy="561974"/>
          </a:xfrm>
        </p:spPr>
        <p:txBody>
          <a:bodyPr/>
          <a:lstStyle/>
          <a:p>
            <a:r>
              <a:rPr lang="en-US" dirty="0"/>
              <a:t>EAAC 2019 – Elba, Italy, 15 </a:t>
            </a:r>
            <a:r>
              <a:rPr lang="mr-IN" dirty="0"/>
              <a:t>–</a:t>
            </a:r>
            <a:r>
              <a:rPr lang="en-US" dirty="0"/>
              <a:t> 21 Sep 2019</a:t>
            </a:r>
            <a:br>
              <a:rPr lang="en-US" dirty="0"/>
            </a:br>
            <a:r>
              <a:rPr lang="en-US" sz="1800" i="1" dirty="0"/>
              <a:t>Had to limit participation for the first time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0B4A9-F8F2-41B5-9CDC-3533087B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" y="1123984"/>
            <a:ext cx="9137315" cy="360116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4725144"/>
            <a:ext cx="8884096" cy="1712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 of participants:	267   (&gt; 70 applications not accepted)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 of countries:	17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Male/Female:		84 % / 16 %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159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Work EAAC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24744"/>
            <a:ext cx="8534400" cy="435133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Number of presentations:		</a:t>
            </a:r>
            <a:r>
              <a:rPr lang="en-US" sz="3600" b="1" dirty="0"/>
              <a:t>301</a:t>
            </a:r>
            <a:br>
              <a:rPr lang="en-US" sz="3600" b="1" dirty="0"/>
            </a:br>
            <a:endParaRPr lang="en-US" sz="1700" b="1" dirty="0"/>
          </a:p>
          <a:p>
            <a:r>
              <a:rPr lang="en-US" dirty="0"/>
              <a:t>Number of plenary talks:		28		</a:t>
            </a:r>
            <a:r>
              <a:rPr lang="en-US" i="1" dirty="0"/>
              <a:t>(86%/14 % male/female)</a:t>
            </a:r>
          </a:p>
          <a:p>
            <a:r>
              <a:rPr lang="en-US" dirty="0"/>
              <a:t>Simon van der Meer talk		1</a:t>
            </a:r>
          </a:p>
          <a:p>
            <a:r>
              <a:rPr lang="en-US" dirty="0"/>
              <a:t>Number of WG’s:				8</a:t>
            </a:r>
          </a:p>
          <a:p>
            <a:r>
              <a:rPr lang="en-US" dirty="0"/>
              <a:t>Number of WG talks:			138		(160 in 2017)</a:t>
            </a:r>
          </a:p>
          <a:p>
            <a:r>
              <a:rPr lang="en-US" dirty="0"/>
              <a:t>Number of posters:				121		(92 in 2017)</a:t>
            </a:r>
          </a:p>
          <a:p>
            <a:r>
              <a:rPr lang="en-US" dirty="0"/>
              <a:t>Number various:				5</a:t>
            </a:r>
          </a:p>
          <a:p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Program committee:				28		</a:t>
            </a:r>
            <a:r>
              <a:rPr lang="en-US" i="1" dirty="0"/>
              <a:t>(82%/18% male/female)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94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72D8-B359-A744-8D81-7131EBBE6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Proceedings: IOP Volume 1596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153C6-D1B6-8444-AD43-9781F2D2A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19E74-D1E9-BB40-A8BF-1F92E9750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13D79A-8999-FD4C-BB1E-8CF1F432418F}"/>
              </a:ext>
            </a:extLst>
          </p:cNvPr>
          <p:cNvSpPr txBox="1"/>
          <p:nvPr/>
        </p:nvSpPr>
        <p:spPr>
          <a:xfrm>
            <a:off x="457200" y="4342421"/>
            <a:ext cx="54325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DE" sz="2000" dirty="0"/>
              <a:t>Many thanks to Lead Editor A. Cianchi and the editor team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DE" sz="2000" b="1" dirty="0">
                <a:solidFill>
                  <a:srgbClr val="FF0000"/>
                </a:solidFill>
              </a:rPr>
              <a:t>66 peer-reviewed publications, all open access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DE" sz="2000" dirty="0"/>
              <a:t>For many students the first peer-reviewed publication: important lesson in publishing</a:t>
            </a:r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2D2D00C-38BB-2347-9B4D-58A674C9D3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30369"/>
            <a:ext cx="5432595" cy="311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964AC8F5-8FFE-7F4F-8D60-0879C14248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030369"/>
            <a:ext cx="2721369" cy="3801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4104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Simon van der Meer Award: 1</a:t>
            </a:r>
            <a:r>
              <a:rPr lang="en-US" baseline="30000" dirty="0"/>
              <a:t>st</a:t>
            </a:r>
            <a:r>
              <a:rPr lang="en-US" dirty="0"/>
              <a:t> Time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5" descr="Screenshot 2020-04-22 at 10.27.2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42455"/>
            <a:ext cx="7812360" cy="4052792"/>
          </a:xfrm>
          <a:prstGeom prst="rect">
            <a:avLst/>
          </a:prstGeom>
        </p:spPr>
      </p:pic>
      <p:pic>
        <p:nvPicPr>
          <p:cNvPr id="7" name="Picture 6" descr="dsc_6823_eaac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678" y="4365104"/>
            <a:ext cx="3600401" cy="2403268"/>
          </a:xfrm>
          <a:prstGeom prst="rect">
            <a:avLst/>
          </a:prstGeom>
        </p:spPr>
      </p:pic>
      <p:pic>
        <p:nvPicPr>
          <p:cNvPr id="8" name="Picture 7" descr="dsc_6823_eaac19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5" y="3886908"/>
            <a:ext cx="2555776" cy="2971092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F23E9F81-51BE-44F5-870B-1F611D558565}"/>
              </a:ext>
            </a:extLst>
          </p:cNvPr>
          <p:cNvSpPr txBox="1"/>
          <p:nvPr/>
        </p:nvSpPr>
        <p:spPr>
          <a:xfrm>
            <a:off x="7413727" y="764704"/>
            <a:ext cx="1550761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Got</a:t>
            </a:r>
            <a:r>
              <a:rPr lang="de-DE" sz="1400" b="1" dirty="0"/>
              <a:t> </a:t>
            </a:r>
            <a:r>
              <a:rPr lang="de-DE" sz="1400" b="1" dirty="0" err="1"/>
              <a:t>permission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son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Simon van der Meer </a:t>
            </a:r>
            <a:r>
              <a:rPr lang="de-DE" sz="1400" b="1" dirty="0" err="1"/>
              <a:t>to</a:t>
            </a:r>
            <a:r>
              <a:rPr lang="de-DE" sz="1400" b="1" dirty="0"/>
              <a:t> </a:t>
            </a:r>
            <a:r>
              <a:rPr lang="de-DE" sz="1400" b="1" dirty="0" err="1"/>
              <a:t>use</a:t>
            </a:r>
            <a:r>
              <a:rPr lang="de-DE" sz="1400" b="1" dirty="0"/>
              <a:t> </a:t>
            </a:r>
            <a:r>
              <a:rPr lang="de-DE" sz="1400" b="1" dirty="0" err="1"/>
              <a:t>name</a:t>
            </a:r>
            <a:r>
              <a:rPr lang="de-DE" sz="1400" b="1" dirty="0"/>
              <a:t> </a:t>
            </a:r>
            <a:r>
              <a:rPr lang="de-DE" sz="1400" b="1" dirty="0" err="1"/>
              <a:t>for</a:t>
            </a:r>
            <a:r>
              <a:rPr lang="de-DE" sz="1400" b="1" dirty="0"/>
              <a:t> </a:t>
            </a:r>
            <a:r>
              <a:rPr lang="de-DE" sz="1400" b="1" dirty="0" err="1"/>
              <a:t>this</a:t>
            </a:r>
            <a:r>
              <a:rPr lang="de-DE" sz="1400" b="1" dirty="0"/>
              <a:t> </a:t>
            </a:r>
            <a:r>
              <a:rPr lang="de-DE" sz="1400" b="1" dirty="0" err="1"/>
              <a:t>award</a:t>
            </a:r>
            <a:r>
              <a:rPr lang="de-DE" sz="1400" b="1" dirty="0"/>
              <a:t>!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419600" cy="196850"/>
          </a:xfrm>
        </p:spPr>
        <p:txBody>
          <a:bodyPr/>
          <a:lstStyle/>
          <a:p>
            <a:r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t>ARIES Yearly Meeting - May 2022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371C-AD2A-044D-B12F-95F7DC666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EuPRAXIA Project – Outcome of EuroNNAc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8DF59-31D0-FE43-B207-896001B5E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ARIES Yearly Meeting - May 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46F26-74EB-334B-810E-E6F542918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58F502DA-1B81-9947-9E75-82415D46C9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617" y="1022799"/>
            <a:ext cx="3387241" cy="4926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CD19AE-E494-894D-9CCC-1E5FE0E95A1D}"/>
              </a:ext>
            </a:extLst>
          </p:cNvPr>
          <p:cNvSpPr txBox="1"/>
          <p:nvPr/>
        </p:nvSpPr>
        <p:spPr>
          <a:xfrm>
            <a:off x="4077871" y="1010657"/>
            <a:ext cx="4608512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First ever conceptual design of a plasma accelerator facility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Funded by EU as Horizon2020 design study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CDR published after peer review in European Physics Journal – Special Topics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255 contributors, almost all also in EuroNNAc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&gt; 650 pages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Two construction sites: beam-driven (Frascati) and laser-driven (ELI-Beamlines OR EPAC/Rutherford/STFC OR CNR Pisa)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Cost of 570 M€ out of which 117 M€ have already been obtained.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dirty="0"/>
              <a:t>ESFRI application submitted, found eligble and defended last week in hearing. </a:t>
            </a:r>
            <a:br>
              <a:rPr lang="en-DE" dirty="0"/>
            </a:br>
            <a:r>
              <a:rPr lang="en-DE" dirty="0"/>
              <a:t>Decision in July.</a:t>
            </a:r>
          </a:p>
        </p:txBody>
      </p:sp>
    </p:spTree>
    <p:extLst>
      <p:ext uri="{BB962C8B-B14F-4D97-AF65-F5344CB8AC3E}">
        <p14:creationId xmlns:p14="http://schemas.microsoft.com/office/powerpoint/2010/main" val="26557894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995</Words>
  <Application>Microsoft Macintosh PowerPoint</Application>
  <PresentationFormat>Bildschirmpräsentation (4:3)</PresentationFormat>
  <Paragraphs>110</Paragraphs>
  <Slides>18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5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Thème ARIES</vt:lpstr>
      <vt:lpstr>Thème Office</vt:lpstr>
      <vt:lpstr>2_Thème Office</vt:lpstr>
      <vt:lpstr>3_Thème Office</vt:lpstr>
      <vt:lpstr>Acrobat Document</vt:lpstr>
      <vt:lpstr>PowerPoint-Präsentation</vt:lpstr>
      <vt:lpstr>Website: https://www.euronnac.eu</vt:lpstr>
      <vt:lpstr>EuroNNAc3 in 2022    &gt; 65 institutes</vt:lpstr>
      <vt:lpstr>Sponsored Schools &amp; Workshops</vt:lpstr>
      <vt:lpstr>EAAC 2019 – Elba, Italy, 15 – 21 Sep 2019 Had to limit participation for the first time</vt:lpstr>
      <vt:lpstr>Scientific Work EAAC 2019</vt:lpstr>
      <vt:lpstr>Proceedings: IOP Volume 1596</vt:lpstr>
      <vt:lpstr>Simon van der Meer Award: 1st Time</vt:lpstr>
      <vt:lpstr>EuPRAXIA Project – Outcome of EuroNNAc</vt:lpstr>
      <vt:lpstr>EuPRAXIA – Towards ESFRI</vt:lpstr>
      <vt:lpstr>EuPRAXIA Organigramm</vt:lpstr>
      <vt:lpstr>Strategic Input to the Science Community</vt:lpstr>
      <vt:lpstr>Input 2018 European strategy for Particle Physics</vt:lpstr>
      <vt:lpstr>Outcome Strategy</vt:lpstr>
      <vt:lpstr>Expert Panel: High Gradient Acceleration Plasma and Laser</vt:lpstr>
      <vt:lpstr>Expert Panel: High Gradient Acceleration Plasma and Laser</vt:lpstr>
      <vt:lpstr>WP5 Deliverables: Done       (Milestones: All Done)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Ralph W. Assmann</cp:lastModifiedBy>
  <cp:revision>290</cp:revision>
  <dcterms:created xsi:type="dcterms:W3CDTF">2017-04-26T09:15:49Z</dcterms:created>
  <dcterms:modified xsi:type="dcterms:W3CDTF">2022-05-02T20:59:33Z</dcterms:modified>
</cp:coreProperties>
</file>