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59" r:id="rId4"/>
    <p:sldId id="262" r:id="rId5"/>
    <p:sldId id="258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3" autoAdjust="0"/>
    <p:restoredTop sz="94660"/>
  </p:normalViewPr>
  <p:slideViewPr>
    <p:cSldViewPr snapToGrid="0">
      <p:cViewPr varScale="1">
        <p:scale>
          <a:sx n="91" d="100"/>
          <a:sy n="91" d="100"/>
        </p:scale>
        <p:origin x="82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GoogleDrive\Taiga-Muon\pmtLinSum_full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340332458442691E-2"/>
          <c:y val="0.19486111111111112"/>
          <c:w val="0.90410411198600171"/>
          <c:h val="0.72088764946048411"/>
        </c:manualLayout>
      </c:layout>
      <c:scatterChart>
        <c:scatterStyle val="lineMarker"/>
        <c:varyColors val="0"/>
        <c:ser>
          <c:idx val="0"/>
          <c:order val="0"/>
          <c:tx>
            <c:v>Делитель3, 900В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Лист9!$A$11:$A$17</c:f>
              <c:numCache>
                <c:formatCode>General</c:formatCode>
                <c:ptCount val="7"/>
                <c:pt idx="0">
                  <c:v>1.5</c:v>
                </c:pt>
                <c:pt idx="1">
                  <c:v>2.7470740878038447</c:v>
                </c:pt>
                <c:pt idx="2">
                  <c:v>5.3250672576247942</c:v>
                </c:pt>
                <c:pt idx="3">
                  <c:v>10.174920582191739</c:v>
                </c:pt>
                <c:pt idx="4">
                  <c:v>19.965726298926946</c:v>
                </c:pt>
                <c:pt idx="5">
                  <c:v>38.332842909306692</c:v>
                </c:pt>
                <c:pt idx="6">
                  <c:v>74.590575131250603</c:v>
                </c:pt>
              </c:numCache>
            </c:numRef>
          </c:xVal>
          <c:yVal>
            <c:numRef>
              <c:f>Лист9!$B$1:$B$7</c:f>
              <c:numCache>
                <c:formatCode>General</c:formatCode>
                <c:ptCount val="7"/>
                <c:pt idx="0">
                  <c:v>1</c:v>
                </c:pt>
                <c:pt idx="1">
                  <c:v>1.0115088774506968</c:v>
                </c:pt>
                <c:pt idx="2">
                  <c:v>1.0348845526902037</c:v>
                </c:pt>
                <c:pt idx="3">
                  <c:v>1.0499444310982802</c:v>
                </c:pt>
                <c:pt idx="4">
                  <c:v>0.96857716926917814</c:v>
                </c:pt>
                <c:pt idx="5">
                  <c:v>0.80760630654358534</c:v>
                </c:pt>
                <c:pt idx="6">
                  <c:v>0.634420244404589</c:v>
                </c:pt>
              </c:numCache>
            </c:numRef>
          </c:yVal>
          <c:smooth val="0"/>
        </c:ser>
        <c:ser>
          <c:idx val="1"/>
          <c:order val="1"/>
          <c:tx>
            <c:v>Делитель4, 1000В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Лист9!$C$11:$C$19</c:f>
              <c:numCache>
                <c:formatCode>General</c:formatCode>
                <c:ptCount val="9"/>
                <c:pt idx="0">
                  <c:v>0.65344489752687607</c:v>
                </c:pt>
                <c:pt idx="1">
                  <c:v>1.125933379229995</c:v>
                </c:pt>
                <c:pt idx="2">
                  <c:v>2.2313567677439314</c:v>
                </c:pt>
                <c:pt idx="3">
                  <c:v>4.0341117771876496</c:v>
                </c:pt>
                <c:pt idx="4">
                  <c:v>7.7948684997396729</c:v>
                </c:pt>
                <c:pt idx="5">
                  <c:v>14.706241712850085</c:v>
                </c:pt>
                <c:pt idx="6">
                  <c:v>28.440533085862263</c:v>
                </c:pt>
                <c:pt idx="7">
                  <c:v>56.064718172459393</c:v>
                </c:pt>
                <c:pt idx="8">
                  <c:v>107.75238670151633</c:v>
                </c:pt>
              </c:numCache>
            </c:numRef>
          </c:xVal>
          <c:yVal>
            <c:numRef>
              <c:f>Лист9!$E$1:$E$9</c:f>
              <c:numCache>
                <c:formatCode>General</c:formatCode>
                <c:ptCount val="9"/>
                <c:pt idx="0">
                  <c:v>1</c:v>
                </c:pt>
                <c:pt idx="1">
                  <c:v>0.9760124171017357</c:v>
                </c:pt>
                <c:pt idx="2">
                  <c:v>1.0097257144097072</c:v>
                </c:pt>
                <c:pt idx="3">
                  <c:v>1.0281369929886897</c:v>
                </c:pt>
                <c:pt idx="4">
                  <c:v>1.04045776081562</c:v>
                </c:pt>
                <c:pt idx="5">
                  <c:v>1.06656346191945</c:v>
                </c:pt>
                <c:pt idx="6">
                  <c:v>1.041478859050601</c:v>
                </c:pt>
                <c:pt idx="7">
                  <c:v>0.87852865921136125</c:v>
                </c:pt>
                <c:pt idx="8">
                  <c:v>0.67923548177684401</c:v>
                </c:pt>
              </c:numCache>
            </c:numRef>
          </c:yVal>
          <c:smooth val="0"/>
        </c:ser>
        <c:ser>
          <c:idx val="2"/>
          <c:order val="2"/>
          <c:tx>
            <c:v>Делитель4+ЭП, 850В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Лист9!$F$1:$F$7</c:f>
              <c:numCache>
                <c:formatCode>General</c:formatCode>
                <c:ptCount val="7"/>
                <c:pt idx="0">
                  <c:v>1.24</c:v>
                </c:pt>
                <c:pt idx="1">
                  <c:v>2.1372436877556922</c:v>
                </c:pt>
                <c:pt idx="2">
                  <c:v>4.164362223661378</c:v>
                </c:pt>
                <c:pt idx="3">
                  <c:v>8.2779214443328737</c:v>
                </c:pt>
                <c:pt idx="4">
                  <c:v>16.825207542151116</c:v>
                </c:pt>
                <c:pt idx="5">
                  <c:v>33.014542676752278</c:v>
                </c:pt>
                <c:pt idx="6">
                  <c:v>64.866175094684934</c:v>
                </c:pt>
              </c:numCache>
            </c:numRef>
          </c:xVal>
          <c:yVal>
            <c:numRef>
              <c:f>Лист9!$G$1:$G$7</c:f>
              <c:numCache>
                <c:formatCode>General</c:formatCode>
                <c:ptCount val="7"/>
                <c:pt idx="0">
                  <c:v>1</c:v>
                </c:pt>
                <c:pt idx="1">
                  <c:v>1.0301853317029899</c:v>
                </c:pt>
                <c:pt idx="2">
                  <c:v>1.0358701651188993</c:v>
                </c:pt>
                <c:pt idx="3">
                  <c:v>1.0392376206129186</c:v>
                </c:pt>
                <c:pt idx="4">
                  <c:v>1.040513700485137</c:v>
                </c:pt>
                <c:pt idx="5">
                  <c:v>1.0300261781486861</c:v>
                </c:pt>
                <c:pt idx="6">
                  <c:v>0.99717641536725232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83191376"/>
        <c:axId val="483183536"/>
      </c:scatterChart>
      <c:valAx>
        <c:axId val="483191376"/>
        <c:scaling>
          <c:logBase val="2"/>
          <c:orientation val="minMax"/>
          <c:min val="0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dirty="0" smtClean="0"/>
                  <a:t>Число</a:t>
                </a:r>
                <a:r>
                  <a:rPr lang="ru-RU" baseline="0" dirty="0" smtClean="0"/>
                  <a:t> частиц</a:t>
                </a:r>
                <a:endParaRPr lang="ru-RU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3183536"/>
        <c:crossesAt val="0"/>
        <c:crossBetween val="midCat"/>
      </c:valAx>
      <c:valAx>
        <c:axId val="483183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83191376"/>
        <c:crossesAt val="0.1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3921" y="2129985"/>
            <a:ext cx="1036416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9761" y="3885528"/>
            <a:ext cx="85344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552974" indent="0" algn="ctr">
              <a:buNone/>
              <a:defRPr/>
            </a:lvl2pPr>
            <a:lvl3pPr marL="1105948" indent="0" algn="ctr">
              <a:buNone/>
              <a:defRPr/>
            </a:lvl3pPr>
            <a:lvl4pPr marL="1658921" indent="0" algn="ctr">
              <a:buNone/>
              <a:defRPr/>
            </a:lvl4pPr>
            <a:lvl5pPr marL="2211895" indent="0" algn="ctr">
              <a:buNone/>
              <a:defRPr/>
            </a:lvl5pPr>
            <a:lvl6pPr marL="2764869" indent="0" algn="ctr">
              <a:buNone/>
              <a:defRPr/>
            </a:lvl6pPr>
            <a:lvl7pPr marL="3317843" indent="0" algn="ctr">
              <a:buNone/>
              <a:defRPr/>
            </a:lvl7pPr>
            <a:lvl8pPr marL="3870816" indent="0" algn="ctr">
              <a:buNone/>
              <a:defRPr/>
            </a:lvl8pPr>
            <a:lvl9pPr marL="442379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7CDF5-EC6C-4F64-A905-05ACEB8ED8F5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902072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C00C81-A563-459E-A26A-B0F09DD4E9E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42629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26241" y="0"/>
            <a:ext cx="2751360" cy="612928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402" y="0"/>
            <a:ext cx="8075520" cy="612928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2FDA0-11C4-43FA-A8F4-2A35839A86B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99344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401" y="1"/>
            <a:ext cx="1096896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C03CE-3301-4A2E-8DA4-00B36428ADC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521246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66401" y="1"/>
            <a:ext cx="1096896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8640" y="1604330"/>
            <a:ext cx="5391360" cy="21933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84321" y="1604330"/>
            <a:ext cx="5393280" cy="219335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08640" y="3935934"/>
            <a:ext cx="5391360" cy="2193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84321" y="3935934"/>
            <a:ext cx="5393280" cy="2193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894D8-4DE6-47F9-BA75-60ABF8AD062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5926633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401" y="1"/>
            <a:ext cx="1096896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08640" y="1604330"/>
            <a:ext cx="5391360" cy="4524955"/>
          </a:xfrm>
        </p:spPr>
        <p:txBody>
          <a:bodyPr/>
          <a:lstStyle/>
          <a:p>
            <a:pPr lvl="0"/>
            <a:r>
              <a:rPr lang="ru-RU" noProof="0" smtClean="0"/>
              <a:t>Щелкните этот значок, чтобы добавить изображение из Интернета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84321" y="1604330"/>
            <a:ext cx="5393280" cy="45249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F09E0-7DA7-426C-982C-DD6A22510DD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22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6401" y="1"/>
            <a:ext cx="10968960" cy="114348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8640" y="1604330"/>
            <a:ext cx="5391360" cy="452495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6184321" y="1604330"/>
            <a:ext cx="5393280" cy="4524955"/>
          </a:xfrm>
        </p:spPr>
        <p:txBody>
          <a:bodyPr/>
          <a:lstStyle/>
          <a:p>
            <a:pPr lvl="0"/>
            <a:r>
              <a:rPr lang="ru-RU" noProof="0" smtClean="0"/>
              <a:t>Щелкните этот значок, чтобы добавить изображение из Интернета</a:t>
            </a:r>
            <a:endParaRPr lang="ru-RU" noProof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0B9E2-9538-464B-B4A9-31532364A57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852570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5120" cy="114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8641" y="1604328"/>
            <a:ext cx="5389440" cy="45220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82400" y="1604333"/>
            <a:ext cx="5391360" cy="21919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82400" y="3934495"/>
            <a:ext cx="5391360" cy="219191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40B749-2AE3-4EA3-AE73-07D145529CB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37362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83936-391E-44D9-BD49-A997A1B53FA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829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841" y="4406864"/>
            <a:ext cx="10362240" cy="1362383"/>
          </a:xfrm>
        </p:spPr>
        <p:txBody>
          <a:bodyPr anchor="t"/>
          <a:lstStyle>
            <a:lvl1pPr algn="l">
              <a:defRPr sz="4838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841" y="2906226"/>
            <a:ext cx="10362240" cy="1500638"/>
          </a:xfrm>
        </p:spPr>
        <p:txBody>
          <a:bodyPr anchor="b"/>
          <a:lstStyle>
            <a:lvl1pPr marL="0" indent="0">
              <a:buNone/>
              <a:defRPr sz="2419"/>
            </a:lvl1pPr>
            <a:lvl2pPr marL="552974" indent="0">
              <a:buNone/>
              <a:defRPr sz="2177"/>
            </a:lvl2pPr>
            <a:lvl3pPr marL="1105948" indent="0">
              <a:buNone/>
              <a:defRPr sz="1935"/>
            </a:lvl3pPr>
            <a:lvl4pPr marL="1658921" indent="0">
              <a:buNone/>
              <a:defRPr sz="1693"/>
            </a:lvl4pPr>
            <a:lvl5pPr marL="2211895" indent="0">
              <a:buNone/>
              <a:defRPr sz="1693"/>
            </a:lvl5pPr>
            <a:lvl6pPr marL="2764869" indent="0">
              <a:buNone/>
              <a:defRPr sz="1693"/>
            </a:lvl6pPr>
            <a:lvl7pPr marL="3317843" indent="0">
              <a:buNone/>
              <a:defRPr sz="1693"/>
            </a:lvl7pPr>
            <a:lvl8pPr marL="3870816" indent="0">
              <a:buNone/>
              <a:defRPr sz="1693"/>
            </a:lvl8pPr>
            <a:lvl9pPr marL="4423790" indent="0">
              <a:buNone/>
              <a:defRPr sz="1693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F4B9A3-AB3C-4D48-A1BB-634FE5849777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68716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8640" y="1604330"/>
            <a:ext cx="5391360" cy="4524955"/>
          </a:xfrm>
        </p:spPr>
        <p:txBody>
          <a:bodyPr/>
          <a:lstStyle>
            <a:lvl1pPr>
              <a:defRPr sz="3387"/>
            </a:lvl1pPr>
            <a:lvl2pPr>
              <a:defRPr sz="2903"/>
            </a:lvl2pPr>
            <a:lvl3pPr>
              <a:defRPr sz="2419"/>
            </a:lvl3pPr>
            <a:lvl4pPr>
              <a:defRPr sz="2177"/>
            </a:lvl4pPr>
            <a:lvl5pPr>
              <a:defRPr sz="2177"/>
            </a:lvl5pPr>
            <a:lvl6pPr>
              <a:defRPr sz="2177"/>
            </a:lvl6pPr>
            <a:lvl7pPr>
              <a:defRPr sz="2177"/>
            </a:lvl7pPr>
            <a:lvl8pPr>
              <a:defRPr sz="2177"/>
            </a:lvl8pPr>
            <a:lvl9pPr>
              <a:defRPr sz="217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84321" y="1604330"/>
            <a:ext cx="5393280" cy="4524955"/>
          </a:xfrm>
        </p:spPr>
        <p:txBody>
          <a:bodyPr/>
          <a:lstStyle>
            <a:lvl1pPr>
              <a:defRPr sz="3387"/>
            </a:lvl1pPr>
            <a:lvl2pPr>
              <a:defRPr sz="2903"/>
            </a:lvl2pPr>
            <a:lvl3pPr>
              <a:defRPr sz="2419"/>
            </a:lvl3pPr>
            <a:lvl4pPr>
              <a:defRPr sz="2177"/>
            </a:lvl4pPr>
            <a:lvl5pPr>
              <a:defRPr sz="2177"/>
            </a:lvl5pPr>
            <a:lvl6pPr>
              <a:defRPr sz="2177"/>
            </a:lvl6pPr>
            <a:lvl7pPr>
              <a:defRPr sz="2177"/>
            </a:lvl7pPr>
            <a:lvl8pPr>
              <a:defRPr sz="2177"/>
            </a:lvl8pPr>
            <a:lvl9pPr>
              <a:defRPr sz="2177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8B9B1-279A-4B1D-9BE3-355C13DE69A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64142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1" y="275071"/>
            <a:ext cx="109728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0561" y="1535201"/>
            <a:ext cx="5385600" cy="639427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74" indent="0">
              <a:buNone/>
              <a:defRPr sz="2419" b="1"/>
            </a:lvl2pPr>
            <a:lvl3pPr marL="1105948" indent="0">
              <a:buNone/>
              <a:defRPr sz="2177" b="1"/>
            </a:lvl3pPr>
            <a:lvl4pPr marL="1658921" indent="0">
              <a:buNone/>
              <a:defRPr sz="1935" b="1"/>
            </a:lvl4pPr>
            <a:lvl5pPr marL="2211895" indent="0">
              <a:buNone/>
              <a:defRPr sz="1935" b="1"/>
            </a:lvl5pPr>
            <a:lvl6pPr marL="2764869" indent="0">
              <a:buNone/>
              <a:defRPr sz="1935" b="1"/>
            </a:lvl6pPr>
            <a:lvl7pPr marL="3317843" indent="0">
              <a:buNone/>
              <a:defRPr sz="1935" b="1"/>
            </a:lvl7pPr>
            <a:lvl8pPr marL="3870816" indent="0">
              <a:buNone/>
              <a:defRPr sz="1935" b="1"/>
            </a:lvl8pPr>
            <a:lvl9pPr marL="4423790" indent="0">
              <a:buNone/>
              <a:defRPr sz="193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0561" y="2174628"/>
            <a:ext cx="5385600" cy="3951775"/>
          </a:xfrm>
        </p:spPr>
        <p:txBody>
          <a:bodyPr/>
          <a:lstStyle>
            <a:lvl1pPr>
              <a:defRPr sz="2903"/>
            </a:lvl1pPr>
            <a:lvl2pPr>
              <a:defRPr sz="2419"/>
            </a:lvl2pPr>
            <a:lvl3pPr>
              <a:defRPr sz="2177"/>
            </a:lvl3pPr>
            <a:lvl4pPr>
              <a:defRPr sz="1935"/>
            </a:lvl4pPr>
            <a:lvl5pPr>
              <a:defRPr sz="1935"/>
            </a:lvl5pPr>
            <a:lvl6pPr>
              <a:defRPr sz="1935"/>
            </a:lvl6pPr>
            <a:lvl7pPr>
              <a:defRPr sz="1935"/>
            </a:lvl7pPr>
            <a:lvl8pPr>
              <a:defRPr sz="1935"/>
            </a:lvl8pPr>
            <a:lvl9pPr>
              <a:defRPr sz="193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921" y="1535201"/>
            <a:ext cx="5389440" cy="639427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74" indent="0">
              <a:buNone/>
              <a:defRPr sz="2419" b="1"/>
            </a:lvl2pPr>
            <a:lvl3pPr marL="1105948" indent="0">
              <a:buNone/>
              <a:defRPr sz="2177" b="1"/>
            </a:lvl3pPr>
            <a:lvl4pPr marL="1658921" indent="0">
              <a:buNone/>
              <a:defRPr sz="1935" b="1"/>
            </a:lvl4pPr>
            <a:lvl5pPr marL="2211895" indent="0">
              <a:buNone/>
              <a:defRPr sz="1935" b="1"/>
            </a:lvl5pPr>
            <a:lvl6pPr marL="2764869" indent="0">
              <a:buNone/>
              <a:defRPr sz="1935" b="1"/>
            </a:lvl6pPr>
            <a:lvl7pPr marL="3317843" indent="0">
              <a:buNone/>
              <a:defRPr sz="1935" b="1"/>
            </a:lvl7pPr>
            <a:lvl8pPr marL="3870816" indent="0">
              <a:buNone/>
              <a:defRPr sz="1935" b="1"/>
            </a:lvl8pPr>
            <a:lvl9pPr marL="4423790" indent="0">
              <a:buNone/>
              <a:defRPr sz="1935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921" y="2174628"/>
            <a:ext cx="5389440" cy="3951775"/>
          </a:xfrm>
        </p:spPr>
        <p:txBody>
          <a:bodyPr/>
          <a:lstStyle>
            <a:lvl1pPr>
              <a:defRPr sz="2903"/>
            </a:lvl1pPr>
            <a:lvl2pPr>
              <a:defRPr sz="2419"/>
            </a:lvl2pPr>
            <a:lvl3pPr>
              <a:defRPr sz="2177"/>
            </a:lvl3pPr>
            <a:lvl4pPr>
              <a:defRPr sz="1935"/>
            </a:lvl4pPr>
            <a:lvl5pPr>
              <a:defRPr sz="1935"/>
            </a:lvl5pPr>
            <a:lvl6pPr>
              <a:defRPr sz="1935"/>
            </a:lvl6pPr>
            <a:lvl7pPr>
              <a:defRPr sz="1935"/>
            </a:lvl7pPr>
            <a:lvl8pPr>
              <a:defRPr sz="1935"/>
            </a:lvl8pPr>
            <a:lvl9pPr>
              <a:defRPr sz="193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1E53B-CE87-49E6-8F52-4CD3B2E4680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02804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E8C84F-D8E5-4927-8A83-1B509467F2D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799883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7B156-AFE9-4569-8F8B-67ADC201D2D1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58561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561" y="273630"/>
            <a:ext cx="4010880" cy="1160762"/>
          </a:xfrm>
        </p:spPr>
        <p:txBody>
          <a:bodyPr anchor="b"/>
          <a:lstStyle>
            <a:lvl1pPr algn="l">
              <a:defRPr sz="2419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7362" y="273629"/>
            <a:ext cx="6816000" cy="5852774"/>
          </a:xfrm>
        </p:spPr>
        <p:txBody>
          <a:bodyPr/>
          <a:lstStyle>
            <a:lvl1pPr>
              <a:defRPr sz="3870"/>
            </a:lvl1pPr>
            <a:lvl2pPr>
              <a:defRPr sz="3387"/>
            </a:lvl2pPr>
            <a:lvl3pPr>
              <a:defRPr sz="2903"/>
            </a:lvl3pPr>
            <a:lvl4pPr>
              <a:defRPr sz="2419"/>
            </a:lvl4pPr>
            <a:lvl5pPr>
              <a:defRPr sz="2419"/>
            </a:lvl5pPr>
            <a:lvl6pPr>
              <a:defRPr sz="2419"/>
            </a:lvl6pPr>
            <a:lvl7pPr>
              <a:defRPr sz="2419"/>
            </a:lvl7pPr>
            <a:lvl8pPr>
              <a:defRPr sz="2419"/>
            </a:lvl8pPr>
            <a:lvl9pPr>
              <a:defRPr sz="241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0561" y="1434392"/>
            <a:ext cx="4010880" cy="4692013"/>
          </a:xfrm>
        </p:spPr>
        <p:txBody>
          <a:bodyPr/>
          <a:lstStyle>
            <a:lvl1pPr marL="0" indent="0">
              <a:buNone/>
              <a:defRPr sz="1693"/>
            </a:lvl1pPr>
            <a:lvl2pPr marL="552974" indent="0">
              <a:buNone/>
              <a:defRPr sz="1452"/>
            </a:lvl2pPr>
            <a:lvl3pPr marL="1105948" indent="0">
              <a:buNone/>
              <a:defRPr sz="1209"/>
            </a:lvl3pPr>
            <a:lvl4pPr marL="1658921" indent="0">
              <a:buNone/>
              <a:defRPr sz="1089"/>
            </a:lvl4pPr>
            <a:lvl5pPr marL="2211895" indent="0">
              <a:buNone/>
              <a:defRPr sz="1089"/>
            </a:lvl5pPr>
            <a:lvl6pPr marL="2764869" indent="0">
              <a:buNone/>
              <a:defRPr sz="1089"/>
            </a:lvl6pPr>
            <a:lvl7pPr marL="3317843" indent="0">
              <a:buNone/>
              <a:defRPr sz="1089"/>
            </a:lvl7pPr>
            <a:lvl8pPr marL="3870816" indent="0">
              <a:buNone/>
              <a:defRPr sz="1089"/>
            </a:lvl8pPr>
            <a:lvl9pPr marL="4423790" indent="0">
              <a:buNone/>
              <a:defRPr sz="108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30690-C8D0-48FD-8DB9-67D5BFAB4BA3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224095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0402" y="4800026"/>
            <a:ext cx="7315200" cy="567420"/>
          </a:xfrm>
        </p:spPr>
        <p:txBody>
          <a:bodyPr anchor="b"/>
          <a:lstStyle>
            <a:lvl1pPr algn="l">
              <a:defRPr sz="2419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0402" y="612066"/>
            <a:ext cx="7315200" cy="4115952"/>
          </a:xfrm>
        </p:spPr>
        <p:txBody>
          <a:bodyPr/>
          <a:lstStyle>
            <a:lvl1pPr marL="0" indent="0">
              <a:buNone/>
              <a:defRPr sz="3870"/>
            </a:lvl1pPr>
            <a:lvl2pPr marL="552974" indent="0">
              <a:buNone/>
              <a:defRPr sz="3387"/>
            </a:lvl2pPr>
            <a:lvl3pPr marL="1105948" indent="0">
              <a:buNone/>
              <a:defRPr sz="2903"/>
            </a:lvl3pPr>
            <a:lvl4pPr marL="1658921" indent="0">
              <a:buNone/>
              <a:defRPr sz="2419"/>
            </a:lvl4pPr>
            <a:lvl5pPr marL="2211895" indent="0">
              <a:buNone/>
              <a:defRPr sz="2419"/>
            </a:lvl5pPr>
            <a:lvl6pPr marL="2764869" indent="0">
              <a:buNone/>
              <a:defRPr sz="2419"/>
            </a:lvl6pPr>
            <a:lvl7pPr marL="3317843" indent="0">
              <a:buNone/>
              <a:defRPr sz="2419"/>
            </a:lvl7pPr>
            <a:lvl8pPr marL="3870816" indent="0">
              <a:buNone/>
              <a:defRPr sz="2419"/>
            </a:lvl8pPr>
            <a:lvl9pPr marL="4423790" indent="0">
              <a:buNone/>
              <a:defRPr sz="2419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0402" y="5367444"/>
            <a:ext cx="7315200" cy="805044"/>
          </a:xfrm>
        </p:spPr>
        <p:txBody>
          <a:bodyPr/>
          <a:lstStyle>
            <a:lvl1pPr marL="0" indent="0">
              <a:buNone/>
              <a:defRPr sz="1693"/>
            </a:lvl1pPr>
            <a:lvl2pPr marL="552974" indent="0">
              <a:buNone/>
              <a:defRPr sz="1452"/>
            </a:lvl2pPr>
            <a:lvl3pPr marL="1105948" indent="0">
              <a:buNone/>
              <a:defRPr sz="1209"/>
            </a:lvl3pPr>
            <a:lvl4pPr marL="1658921" indent="0">
              <a:buNone/>
              <a:defRPr sz="1089"/>
            </a:lvl4pPr>
            <a:lvl5pPr marL="2211895" indent="0">
              <a:buNone/>
              <a:defRPr sz="1089"/>
            </a:lvl5pPr>
            <a:lvl6pPr marL="2764869" indent="0">
              <a:buNone/>
              <a:defRPr sz="1089"/>
            </a:lvl6pPr>
            <a:lvl7pPr marL="3317843" indent="0">
              <a:buNone/>
              <a:defRPr sz="1089"/>
            </a:lvl7pPr>
            <a:lvl8pPr marL="3870816" indent="0">
              <a:buNone/>
              <a:defRPr sz="1089"/>
            </a:lvl8pPr>
            <a:lvl9pPr marL="4423790" indent="0">
              <a:buNone/>
              <a:defRPr sz="1089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A8DCC-784C-4459-B7CF-A3E960A08200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74241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66401" y="1"/>
            <a:ext cx="10968960" cy="114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Muokkaa otsikon tekstimuotoa napsauttamalla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8641" y="1604330"/>
            <a:ext cx="10968960" cy="4524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Muokkaa jäsennyksen tekstimuotoa napsauttamalla</a:t>
            </a:r>
          </a:p>
          <a:p>
            <a:pPr lvl="1"/>
            <a:r>
              <a:rPr lang="en-GB" altLang="ru-RU" smtClean="0"/>
              <a:t>Toinen jäsennystaso</a:t>
            </a:r>
          </a:p>
          <a:p>
            <a:pPr lvl="2"/>
            <a:r>
              <a:rPr lang="en-GB" altLang="ru-RU" smtClean="0"/>
              <a:t>Kolmas jäsennystaso</a:t>
            </a:r>
          </a:p>
          <a:p>
            <a:pPr lvl="3"/>
            <a:r>
              <a:rPr lang="en-GB" altLang="ru-RU" smtClean="0"/>
              <a:t>Neljäs jäsennystaso</a:t>
            </a:r>
          </a:p>
          <a:p>
            <a:pPr lvl="4"/>
            <a:r>
              <a:rPr lang="en-GB" altLang="ru-RU" smtClean="0"/>
              <a:t>Viides jäsennystaso</a:t>
            </a:r>
          </a:p>
          <a:p>
            <a:pPr lvl="4"/>
            <a:r>
              <a:rPr lang="en-GB" altLang="ru-RU" smtClean="0"/>
              <a:t>Kuudes jäsennystaso</a:t>
            </a:r>
          </a:p>
          <a:p>
            <a:pPr lvl="4"/>
            <a:r>
              <a:rPr lang="en-GB" altLang="ru-RU" smtClean="0"/>
              <a:t>Seitsemäs jäsennystaso</a:t>
            </a:r>
          </a:p>
          <a:p>
            <a:pPr lvl="4"/>
            <a:r>
              <a:rPr lang="en-GB" altLang="ru-RU" smtClean="0"/>
              <a:t>Kahdeksas jäsennystaso</a:t>
            </a:r>
          </a:p>
          <a:p>
            <a:pPr lvl="4"/>
            <a:r>
              <a:rPr lang="en-GB" altLang="ru-RU" smtClean="0"/>
              <a:t>Yhdeksäs jäsennystaso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08642" y="6247377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875541" algn="l"/>
                <a:tab pos="1751084" algn="l"/>
                <a:tab pos="2626625" algn="l"/>
              </a:tabLst>
              <a:defRPr sz="1693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 defTabSz="41477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mtClean="0"/>
              <a:t>18 ноября, 2021</a:t>
            </a:r>
            <a:endParaRPr lang="en-US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4170240" y="6247377"/>
            <a:ext cx="386304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875541" algn="l"/>
                <a:tab pos="1751084" algn="l"/>
                <a:tab pos="2626625" algn="l"/>
                <a:tab pos="3502168" algn="l"/>
              </a:tabLst>
              <a:defRPr sz="1693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 defTabSz="41477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mtClean="0"/>
              <a:t>Публичная лекция, ИЯФ</a:t>
            </a:r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8739841" y="6247377"/>
            <a:ext cx="283776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875541" algn="l"/>
                <a:tab pos="1751084" algn="l"/>
                <a:tab pos="2626625" algn="l"/>
              </a:tabLst>
              <a:defRPr sz="1693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pPr defTabSz="41477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F3C5DDF-8884-4D8B-912E-4C906D78CF11}" type="slidenum">
              <a:rPr lang="en-US" altLang="ru-RU" smtClean="0"/>
              <a:pPr defTabSz="414772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1729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ctr" defTabSz="54337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322" b="1">
          <a:solidFill>
            <a:srgbClr val="FFFFFF"/>
          </a:solidFill>
          <a:latin typeface="+mj-lt"/>
          <a:ea typeface="+mj-ea"/>
          <a:cs typeface="+mj-cs"/>
        </a:defRPr>
      </a:lvl1pPr>
      <a:lvl2pPr algn="ctr" defTabSz="54337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2pPr>
      <a:lvl3pPr algn="ctr" defTabSz="54337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3pPr>
      <a:lvl4pPr algn="ctr" defTabSz="54337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4pPr>
      <a:lvl5pPr algn="ctr" defTabSz="543374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5pPr>
      <a:lvl6pPr marL="3041356" indent="-276487" algn="ctr" defTabSz="54337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6pPr>
      <a:lvl7pPr marL="3594330" indent="-276487" algn="ctr" defTabSz="54337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7pPr>
      <a:lvl8pPr marL="4147304" indent="-276487" algn="ctr" defTabSz="54337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8pPr>
      <a:lvl9pPr marL="4700278" indent="-276487" algn="ctr" defTabSz="543374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5322" b="1">
          <a:solidFill>
            <a:srgbClr val="FFFFFF"/>
          </a:solidFill>
          <a:latin typeface="Arial" charset="0"/>
          <a:ea typeface="DejaVu Sans" charset="0"/>
          <a:cs typeface="DejaVu Sans" charset="0"/>
        </a:defRPr>
      </a:lvl9pPr>
    </p:titleStyle>
    <p:bodyStyle>
      <a:lvl1pPr marL="414730" indent="-414730" algn="l" defTabSz="543374" rtl="0" eaLnBrk="0" fontAlgn="base" hangingPunct="0">
        <a:lnSpc>
          <a:spcPct val="93000"/>
        </a:lnSpc>
        <a:spcBef>
          <a:spcPct val="0"/>
        </a:spcBef>
        <a:spcAft>
          <a:spcPts val="1724"/>
        </a:spcAft>
        <a:buClr>
          <a:srgbClr val="000000"/>
        </a:buClr>
        <a:buSzPct val="100000"/>
        <a:buFont typeface="Times New Roman" panose="02020603050405020304" pitchFamily="18" charset="0"/>
        <a:defRPr sz="3870">
          <a:solidFill>
            <a:srgbClr val="000000"/>
          </a:solidFill>
          <a:latin typeface="+mn-lt"/>
          <a:ea typeface="+mn-ea"/>
          <a:cs typeface="+mn-cs"/>
        </a:defRPr>
      </a:lvl1pPr>
      <a:lvl2pPr marL="898583" indent="-345609" algn="l" defTabSz="543374" rtl="0" eaLnBrk="0" fontAlgn="base" hangingPunct="0">
        <a:lnSpc>
          <a:spcPct val="93000"/>
        </a:lnSpc>
        <a:spcBef>
          <a:spcPct val="0"/>
        </a:spcBef>
        <a:spcAft>
          <a:spcPts val="1376"/>
        </a:spcAft>
        <a:buClr>
          <a:srgbClr val="000000"/>
        </a:buClr>
        <a:buSzPct val="100000"/>
        <a:buFont typeface="Times New Roman" panose="02020603050405020304" pitchFamily="18" charset="0"/>
        <a:defRPr sz="3387">
          <a:solidFill>
            <a:srgbClr val="000000"/>
          </a:solidFill>
          <a:latin typeface="+mn-lt"/>
          <a:ea typeface="+mn-ea"/>
          <a:cs typeface="+mn-cs"/>
        </a:defRPr>
      </a:lvl2pPr>
      <a:lvl3pPr marL="1382435" indent="-276487" algn="l" defTabSz="543374" rtl="0" eaLnBrk="0" fontAlgn="base" hangingPunct="0">
        <a:lnSpc>
          <a:spcPct val="93000"/>
        </a:lnSpc>
        <a:spcBef>
          <a:spcPct val="0"/>
        </a:spcBef>
        <a:spcAft>
          <a:spcPts val="1028"/>
        </a:spcAft>
        <a:buClr>
          <a:srgbClr val="000000"/>
        </a:buClr>
        <a:buSzPct val="100000"/>
        <a:buFont typeface="Times New Roman" panose="02020603050405020304" pitchFamily="18" charset="0"/>
        <a:defRPr sz="2903">
          <a:solidFill>
            <a:srgbClr val="000000"/>
          </a:solidFill>
          <a:latin typeface="+mn-lt"/>
          <a:ea typeface="+mn-ea"/>
          <a:cs typeface="+mn-cs"/>
        </a:defRPr>
      </a:lvl3pPr>
      <a:lvl4pPr marL="1935409" indent="-276487" algn="l" defTabSz="543374" rtl="0" eaLnBrk="0" fontAlgn="base" hangingPunct="0">
        <a:lnSpc>
          <a:spcPct val="93000"/>
        </a:lnSpc>
        <a:spcBef>
          <a:spcPct val="0"/>
        </a:spcBef>
        <a:spcAft>
          <a:spcPts val="696"/>
        </a:spcAft>
        <a:buClr>
          <a:srgbClr val="000000"/>
        </a:buClr>
        <a:buSzPct val="100000"/>
        <a:buFont typeface="Times New Roman" panose="02020603050405020304" pitchFamily="18" charset="0"/>
        <a:defRPr sz="2419">
          <a:solidFill>
            <a:srgbClr val="000000"/>
          </a:solidFill>
          <a:latin typeface="+mn-lt"/>
          <a:ea typeface="+mn-ea"/>
          <a:cs typeface="+mn-cs"/>
        </a:defRPr>
      </a:lvl4pPr>
      <a:lvl5pPr marL="2488382" indent="-276487" algn="l" defTabSz="543374" rtl="0" eaLnBrk="0" fontAlgn="base" hangingPunct="0">
        <a:lnSpc>
          <a:spcPct val="93000"/>
        </a:lnSpc>
        <a:spcBef>
          <a:spcPct val="0"/>
        </a:spcBef>
        <a:spcAft>
          <a:spcPts val="348"/>
        </a:spcAft>
        <a:buClr>
          <a:srgbClr val="000000"/>
        </a:buClr>
        <a:buSzPct val="100000"/>
        <a:buFont typeface="Times New Roman" panose="02020603050405020304" pitchFamily="18" charset="0"/>
        <a:defRPr sz="2419">
          <a:solidFill>
            <a:srgbClr val="000000"/>
          </a:solidFill>
          <a:latin typeface="+mn-lt"/>
          <a:ea typeface="+mn-ea"/>
          <a:cs typeface="+mn-cs"/>
        </a:defRPr>
      </a:lvl5pPr>
      <a:lvl6pPr marL="3041356" indent="-276487" algn="l" defTabSz="543374" rtl="0" eaLnBrk="1" fontAlgn="base" hangingPunct="1">
        <a:lnSpc>
          <a:spcPct val="93000"/>
        </a:lnSpc>
        <a:spcBef>
          <a:spcPct val="0"/>
        </a:spcBef>
        <a:spcAft>
          <a:spcPts val="348"/>
        </a:spcAft>
        <a:buClr>
          <a:srgbClr val="000000"/>
        </a:buClr>
        <a:buSzPct val="100000"/>
        <a:buFont typeface="Times New Roman" pitchFamily="16" charset="0"/>
        <a:defRPr sz="2419">
          <a:solidFill>
            <a:srgbClr val="000000"/>
          </a:solidFill>
          <a:latin typeface="+mn-lt"/>
          <a:ea typeface="+mn-ea"/>
          <a:cs typeface="+mn-cs"/>
        </a:defRPr>
      </a:lvl6pPr>
      <a:lvl7pPr marL="3594330" indent="-276487" algn="l" defTabSz="543374" rtl="0" eaLnBrk="1" fontAlgn="base" hangingPunct="1">
        <a:lnSpc>
          <a:spcPct val="93000"/>
        </a:lnSpc>
        <a:spcBef>
          <a:spcPct val="0"/>
        </a:spcBef>
        <a:spcAft>
          <a:spcPts val="348"/>
        </a:spcAft>
        <a:buClr>
          <a:srgbClr val="000000"/>
        </a:buClr>
        <a:buSzPct val="100000"/>
        <a:buFont typeface="Times New Roman" pitchFamily="16" charset="0"/>
        <a:defRPr sz="2419">
          <a:solidFill>
            <a:srgbClr val="000000"/>
          </a:solidFill>
          <a:latin typeface="+mn-lt"/>
          <a:ea typeface="+mn-ea"/>
          <a:cs typeface="+mn-cs"/>
        </a:defRPr>
      </a:lvl7pPr>
      <a:lvl8pPr marL="4147304" indent="-276487" algn="l" defTabSz="543374" rtl="0" eaLnBrk="1" fontAlgn="base" hangingPunct="1">
        <a:lnSpc>
          <a:spcPct val="93000"/>
        </a:lnSpc>
        <a:spcBef>
          <a:spcPct val="0"/>
        </a:spcBef>
        <a:spcAft>
          <a:spcPts val="348"/>
        </a:spcAft>
        <a:buClr>
          <a:srgbClr val="000000"/>
        </a:buClr>
        <a:buSzPct val="100000"/>
        <a:buFont typeface="Times New Roman" pitchFamily="16" charset="0"/>
        <a:defRPr sz="2419">
          <a:solidFill>
            <a:srgbClr val="000000"/>
          </a:solidFill>
          <a:latin typeface="+mn-lt"/>
          <a:ea typeface="+mn-ea"/>
          <a:cs typeface="+mn-cs"/>
        </a:defRPr>
      </a:lvl8pPr>
      <a:lvl9pPr marL="4700278" indent="-276487" algn="l" defTabSz="543374" rtl="0" eaLnBrk="1" fontAlgn="base" hangingPunct="1">
        <a:lnSpc>
          <a:spcPct val="93000"/>
        </a:lnSpc>
        <a:spcBef>
          <a:spcPct val="0"/>
        </a:spcBef>
        <a:spcAft>
          <a:spcPts val="348"/>
        </a:spcAft>
        <a:buClr>
          <a:srgbClr val="000000"/>
        </a:buClr>
        <a:buSzPct val="100000"/>
        <a:buFont typeface="Times New Roman" pitchFamily="16" charset="0"/>
        <a:defRPr sz="2419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1pPr>
      <a:lvl2pPr marL="552974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105948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3pPr>
      <a:lvl4pPr marL="1658921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211895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2764869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317843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3870816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423790" algn="l" defTabSz="1105948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Scintillation detectors with PMT readout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err="1" smtClean="0"/>
              <a:t>E.Kravchenko</a:t>
            </a:r>
            <a:endParaRPr lang="en-US" i="1" dirty="0" smtClean="0"/>
          </a:p>
          <a:p>
            <a:r>
              <a:rPr lang="en-US" i="1" dirty="0" smtClean="0"/>
              <a:t>BINP/NSU</a:t>
            </a:r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9CD7CDF5-EC6C-4F64-A905-05ACEB8ED8F5}" type="slidenum">
              <a:rPr lang="en-US" altLang="ru-RU" smtClean="0"/>
              <a:pPr>
                <a:defRPr/>
              </a:pPr>
              <a:t>1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4913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stages of work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8641" y="1828800"/>
            <a:ext cx="10968960" cy="4300485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PMT characterization:</a:t>
            </a:r>
          </a:p>
          <a:p>
            <a:pPr marL="1055353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PMT gain measurement (1-2 h)</a:t>
            </a:r>
          </a:p>
          <a:p>
            <a:pPr marL="1055353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PMT linearity measurement (1-2 </a:t>
            </a:r>
            <a:r>
              <a:rPr lang="en-US" sz="2800" dirty="0"/>
              <a:t>h)</a:t>
            </a:r>
            <a:endParaRPr lang="en-US" sz="28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Detection of cosmic muons</a:t>
            </a:r>
            <a:r>
              <a:rPr lang="en-US" sz="3200" dirty="0"/>
              <a:t> </a:t>
            </a:r>
            <a:r>
              <a:rPr lang="en-US" sz="3200" dirty="0" smtClean="0"/>
              <a:t>(1-2 </a:t>
            </a:r>
            <a:r>
              <a:rPr lang="en-US" sz="3200" dirty="0"/>
              <a:t>h)</a:t>
            </a:r>
            <a:endParaRPr lang="en-US" sz="32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Assembling and testing of large area scintillation detector</a:t>
            </a:r>
            <a:r>
              <a:rPr lang="en-US" sz="3200" dirty="0"/>
              <a:t> </a:t>
            </a:r>
            <a:r>
              <a:rPr lang="en-US" sz="3200" dirty="0" smtClean="0"/>
              <a:t>(1-2 </a:t>
            </a:r>
            <a:r>
              <a:rPr lang="en-US" sz="3200" dirty="0"/>
              <a:t>h)</a:t>
            </a:r>
            <a:endParaRPr lang="en-US" sz="3200" dirty="0" smtClean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 smtClean="0"/>
              <a:t>Detection of extensive air showers (18 hours - 1 night)</a:t>
            </a:r>
          </a:p>
          <a:p>
            <a:pPr marL="0" indent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9383936-391E-44D9-BD49-A997A1B53FAA}" type="slidenum">
              <a:rPr lang="en-US" altLang="ru-RU" smtClean="0"/>
              <a:pPr>
                <a:defRPr/>
              </a:pPr>
              <a:t>2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6234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PMT characterization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641" y="1886807"/>
            <a:ext cx="10968960" cy="4242478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PMT gain measurement – </a:t>
            </a:r>
          </a:p>
          <a:p>
            <a:pPr marL="0" indent="0"/>
            <a:r>
              <a:rPr lang="en-US" sz="2800" dirty="0"/>
              <a:t>s</a:t>
            </a:r>
            <a:r>
              <a:rPr lang="en-US" sz="2800" dirty="0" smtClean="0"/>
              <a:t>ingle photoelectron spectrum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PMT linearity measurement --</a:t>
            </a:r>
          </a:p>
          <a:p>
            <a:pPr marL="0" indent="0"/>
            <a:r>
              <a:rPr lang="en-US" sz="2800" dirty="0"/>
              <a:t>t</a:t>
            </a:r>
            <a:r>
              <a:rPr lang="en-US" sz="2800" dirty="0" smtClean="0"/>
              <a:t>wo </a:t>
            </a:r>
            <a:r>
              <a:rPr lang="en-US" sz="2800" dirty="0" err="1" smtClean="0"/>
              <a:t>photodiods</a:t>
            </a:r>
            <a:r>
              <a:rPr lang="en-US" sz="2800" dirty="0" smtClean="0"/>
              <a:t> method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9383936-391E-44D9-BD49-A997A1B53FAA}" type="slidenum">
              <a:rPr lang="en-US" altLang="ru-RU" smtClean="0"/>
              <a:pPr>
                <a:defRPr/>
              </a:pPr>
              <a:t>3</a:t>
            </a:fld>
            <a:endParaRPr lang="en-US" alt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9933" y="1452231"/>
            <a:ext cx="3574350" cy="3960000"/>
          </a:xfrm>
          <a:prstGeom prst="rect">
            <a:avLst/>
          </a:prstGeom>
        </p:spPr>
      </p:pic>
      <p:graphicFrame>
        <p:nvGraphicFramePr>
          <p:cNvPr id="56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0400347"/>
              </p:ext>
            </p:extLst>
          </p:nvPr>
        </p:nvGraphicFramePr>
        <p:xfrm>
          <a:off x="209027" y="4253218"/>
          <a:ext cx="4002248" cy="2318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7" name="Рисунок 5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0" b="6329"/>
          <a:stretch/>
        </p:blipFill>
        <p:spPr bwMode="auto">
          <a:xfrm>
            <a:off x="4857299" y="3631463"/>
            <a:ext cx="3486805" cy="30868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450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Detection of cosmic muons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700" y="1865022"/>
            <a:ext cx="6024653" cy="4524375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9383936-391E-44D9-BD49-A997A1B53FAA}" type="slidenum">
              <a:rPr lang="en-US" altLang="ru-RU" smtClean="0"/>
              <a:pPr>
                <a:defRPr/>
              </a:pPr>
              <a:t>4</a:t>
            </a:fld>
            <a:endParaRPr lang="en-US" alt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09725" y="2742214"/>
            <a:ext cx="549323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Two counters coincidence </a:t>
            </a:r>
            <a:r>
              <a:rPr lang="ru-RU" sz="2800" dirty="0" err="1" smtClean="0"/>
              <a:t>load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ru-RU" sz="2800" dirty="0" err="1" smtClean="0"/>
              <a:t>measurement</a:t>
            </a:r>
            <a:r>
              <a:rPr lang="ru-RU" sz="2800" dirty="0" smtClean="0"/>
              <a:t> </a:t>
            </a:r>
            <a:r>
              <a:rPr lang="ru-RU" sz="2800" dirty="0" err="1" smtClean="0"/>
              <a:t>depending</a:t>
            </a:r>
            <a:r>
              <a:rPr lang="ru-RU" sz="2800" dirty="0" smtClean="0"/>
              <a:t> </a:t>
            </a:r>
            <a:r>
              <a:rPr lang="ru-RU" sz="2800" dirty="0" err="1" smtClean="0"/>
              <a:t>on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ru-RU" sz="2800" dirty="0" err="1" smtClean="0"/>
              <a:t>the</a:t>
            </a:r>
            <a:r>
              <a:rPr lang="ru-RU" sz="2800" dirty="0" smtClean="0"/>
              <a:t> </a:t>
            </a:r>
            <a:r>
              <a:rPr lang="en-US" sz="2800" dirty="0" smtClean="0"/>
              <a:t>HV </a:t>
            </a:r>
            <a:r>
              <a:rPr lang="ru-RU" sz="2800" dirty="0" err="1" smtClean="0"/>
              <a:t>supply</a:t>
            </a:r>
            <a:r>
              <a:rPr lang="ru-RU" sz="2800" dirty="0" smtClean="0"/>
              <a:t> </a:t>
            </a:r>
            <a:r>
              <a:rPr lang="ru-RU" sz="2800" dirty="0" err="1" smtClean="0"/>
              <a:t>voltage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30121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79" y="181883"/>
            <a:ext cx="10968960" cy="816210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4400" dirty="0"/>
              <a:t>Assembling and testing of large area scintillation detector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019" y="1929445"/>
            <a:ext cx="6625644" cy="444492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0" y="1534644"/>
            <a:ext cx="533479" cy="3436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5609" indent="-345609" defTabSz="414772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ru-RU" sz="1633" dirty="0">
              <a:solidFill>
                <a:srgbClr val="3333CC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60" y="1171194"/>
            <a:ext cx="6679590" cy="37572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2201" y="1911974"/>
            <a:ext cx="6639326" cy="443210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64" y="2952381"/>
            <a:ext cx="6688285" cy="376592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9383936-391E-44D9-BD49-A997A1B53FAA}" type="slidenum">
              <a:rPr lang="en-US" altLang="ru-RU" smtClean="0"/>
              <a:pPr>
                <a:defRPr/>
              </a:pPr>
              <a:t>5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00572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641" y="276838"/>
            <a:ext cx="10968960" cy="1143480"/>
          </a:xfrm>
        </p:spPr>
        <p:txBody>
          <a:bodyPr/>
          <a:lstStyle/>
          <a:p>
            <a:r>
              <a:rPr lang="en-US" sz="4000" dirty="0"/>
              <a:t>Detection of extensive air showers</a:t>
            </a:r>
            <a:r>
              <a:rPr lang="en-US" sz="5400" dirty="0"/>
              <a:t/>
            </a:r>
            <a:br>
              <a:rPr lang="en-US" sz="5400" dirty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9383936-391E-44D9-BD49-A997A1B53FAA}" type="slidenum">
              <a:rPr lang="en-US" altLang="ru-RU" smtClean="0"/>
              <a:pPr>
                <a:defRPr/>
              </a:pPr>
              <a:t>6</a:t>
            </a:fld>
            <a:endParaRPr lang="en-US" alt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43" y="3918481"/>
            <a:ext cx="3733101" cy="2799826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2144" y="1981269"/>
            <a:ext cx="5030220" cy="362299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07890" y="1851170"/>
            <a:ext cx="687425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To make trigger from two adjacent </a:t>
            </a:r>
          </a:p>
          <a:p>
            <a:r>
              <a:rPr lang="en-US" sz="2800" dirty="0" smtClean="0"/>
              <a:t>large area scintillation counters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To measure integral amplitude spectrum</a:t>
            </a:r>
          </a:p>
          <a:p>
            <a:r>
              <a:rPr lang="en-US" sz="2800" dirty="0" smtClean="0"/>
              <a:t>(about one of night data collection).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8384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/>
              <a:t>O</a:t>
            </a:r>
            <a:r>
              <a:rPr lang="en-US" b="0" dirty="0" smtClean="0"/>
              <a:t>rganization </a:t>
            </a:r>
            <a:r>
              <a:rPr lang="en-US" b="0" dirty="0"/>
              <a:t>of 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8641" y="1828800"/>
            <a:ext cx="10968960" cy="4300485"/>
          </a:xfrm>
        </p:spPr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 smtClean="0"/>
              <a:t>Day #1 -&gt; </a:t>
            </a:r>
            <a:r>
              <a:rPr lang="en-US" dirty="0" err="1" smtClean="0"/>
              <a:t>upto</a:t>
            </a:r>
            <a:r>
              <a:rPr lang="en-US" dirty="0" smtClean="0"/>
              <a:t> 6 students are working simultaneously at 3 workplaces (PMT measurements + muon detection)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 smtClean="0"/>
              <a:t>Day#2 -&gt; data analysis + </a:t>
            </a:r>
            <a:r>
              <a:rPr lang="en-US" dirty="0"/>
              <a:t>assembling of the </a:t>
            </a:r>
            <a:r>
              <a:rPr lang="en-US" dirty="0" smtClean="0"/>
              <a:t>counter + report preparation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 smtClean="0"/>
              <a:t>8 days -&gt; 6 x 4</a:t>
            </a:r>
            <a:r>
              <a:rPr lang="ru-RU" dirty="0" smtClean="0"/>
              <a:t> </a:t>
            </a:r>
            <a:r>
              <a:rPr lang="en-US" dirty="0" smtClean="0"/>
              <a:t>groups = 24 students</a:t>
            </a: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9383936-391E-44D9-BD49-A997A1B53FAA}" type="slidenum">
              <a:rPr lang="en-US" altLang="ru-RU" smtClean="0"/>
              <a:pPr>
                <a:defRPr/>
              </a:pPr>
              <a:t>7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60193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ravchenkoSeminarFerrara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181</Words>
  <Application>Microsoft Office PowerPoint</Application>
  <PresentationFormat>Широкоэкранный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DejaVu Sans</vt:lpstr>
      <vt:lpstr>Times New Roman</vt:lpstr>
      <vt:lpstr>KravchenkoSeminarFerrara</vt:lpstr>
      <vt:lpstr>Scintillation detectors with PMT readout</vt:lpstr>
      <vt:lpstr>Main stages of work</vt:lpstr>
      <vt:lpstr>PMT characterization</vt:lpstr>
      <vt:lpstr>Detection of cosmic muons</vt:lpstr>
      <vt:lpstr>Assembling and testing of large area scintillation detector</vt:lpstr>
      <vt:lpstr>Detection of extensive air showers </vt:lpstr>
      <vt:lpstr>Organization of work</vt:lpstr>
    </vt:vector>
  </TitlesOfParts>
  <Company>BINP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Evgenii Kravchenko</dc:creator>
  <cp:lastModifiedBy>Evgenii Kravchenko</cp:lastModifiedBy>
  <cp:revision>13</cp:revision>
  <dcterms:created xsi:type="dcterms:W3CDTF">2022-02-15T07:38:48Z</dcterms:created>
  <dcterms:modified xsi:type="dcterms:W3CDTF">2022-02-15T10:36:46Z</dcterms:modified>
</cp:coreProperties>
</file>