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sldIdLst>
    <p:sldId id="256" r:id="rId3"/>
    <p:sldId id="2207" r:id="rId4"/>
    <p:sldId id="345" r:id="rId5"/>
    <p:sldId id="220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A99FF-EAD1-472D-B315-731EF5B354E3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B9866-EC4E-4EC7-90C8-55F5BBAE41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83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D6CC36-56F3-6D4F-901D-D35474FAD2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5624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0AB5AE-B7AA-8D44-9A23-497C19DBE93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412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7BB55-AFD9-4568-AA2D-F6EB9A08D3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AF5975-D174-44B6-B323-99A1037757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2A5B85-54FE-4455-A35D-AB48AC40B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13684-2A3E-4E7A-99D3-8D31EAC57291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AD0FC1-E4E8-46E6-BF02-20CE7FBD0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35B4DB-052E-4C1A-9C53-C5D2E5D16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CA2F-FE73-4CA9-8B3D-9BAB7C3D3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71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D878A-3C9E-4938-83DC-540ACD216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27A900-B720-4E8C-ADD7-04EB144EA6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410F9-9321-4726-9804-A8531E3AE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13684-2A3E-4E7A-99D3-8D31EAC57291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97CCCB-41A6-4EA6-9165-016A1B774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1433F-6619-4B18-A8F9-54773ED47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CA2F-FE73-4CA9-8B3D-9BAB7C3D3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318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05281D-C6A1-4D24-ADBD-DED13213BE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454820-FB3B-49A1-852E-B20A21D218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95292-F5F5-41E3-85F3-418AC63FA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13684-2A3E-4E7A-99D3-8D31EAC57291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29780-6E84-4D1B-90CB-988CC67DD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DE169-A888-4D7C-8759-8FE021248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CA2F-FE73-4CA9-8B3D-9BAB7C3D3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849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Image 9" descr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" y="5915064"/>
            <a:ext cx="12192004" cy="942938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Title"/>
          <p:cNvSpPr txBox="1">
            <a:spLocks noGrp="1"/>
          </p:cNvSpPr>
          <p:nvPr>
            <p:ph type="title" hasCustomPrompt="1"/>
          </p:nvPr>
        </p:nvSpPr>
        <p:spPr>
          <a:xfrm>
            <a:off x="283307" y="289167"/>
            <a:ext cx="9122540" cy="653769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lnSpc>
                <a:spcPct val="100000"/>
              </a:lnSpc>
              <a:defRPr sz="2800" b="1">
                <a:solidFill>
                  <a:srgbClr val="0055A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252412" y="1085294"/>
            <a:ext cx="11687176" cy="4687412"/>
          </a:xfrm>
          <a:prstGeom prst="rect">
            <a:avLst/>
          </a:prstGeom>
        </p:spPr>
        <p:txBody>
          <a:bodyPr lIns="45718" tIns="45718" rIns="45718" bIns="45718"/>
          <a:lstStyle>
            <a:lvl1pPr marL="313199" indent="-241200">
              <a:lnSpc>
                <a:spcPct val="100000"/>
              </a:lnSpc>
              <a:spcBef>
                <a:spcPts val="1200"/>
              </a:spcBef>
              <a:buClr>
                <a:srgbClr val="0055A1"/>
              </a:buClr>
              <a:buSzPct val="80000"/>
              <a:defRPr sz="2600" b="1">
                <a:solidFill>
                  <a:srgbClr val="0055A1"/>
                </a:solidFill>
              </a:defRPr>
            </a:lvl1pPr>
            <a:lvl2pPr marL="659454" indent="-285054">
              <a:lnSpc>
                <a:spcPct val="100000"/>
              </a:lnSpc>
              <a:spcBef>
                <a:spcPts val="200"/>
              </a:spcBef>
              <a:buClr>
                <a:srgbClr val="000000"/>
              </a:buClr>
              <a:buSzPct val="80000"/>
              <a:buChar char="▪"/>
              <a:defRPr sz="2200"/>
            </a:lvl2pPr>
            <a:lvl3pPr marL="966398" indent="-285999">
              <a:lnSpc>
                <a:spcPct val="100000"/>
              </a:lnSpc>
              <a:spcBef>
                <a:spcPts val="200"/>
              </a:spcBef>
              <a:buClr>
                <a:srgbClr val="000000"/>
              </a:buClr>
              <a:buSzPct val="85000"/>
              <a:buChar char="-"/>
              <a:defRPr sz="2200"/>
            </a:lvl3pPr>
            <a:lvl4pPr marL="1461516" indent="-419100">
              <a:lnSpc>
                <a:spcPct val="100000"/>
              </a:lnSpc>
              <a:spcBef>
                <a:spcPts val="200"/>
              </a:spcBef>
              <a:buClr>
                <a:srgbClr val="000000"/>
              </a:buClr>
              <a:buSzPct val="80000"/>
              <a:buChar char="✴"/>
              <a:defRPr sz="2200"/>
            </a:lvl4pPr>
            <a:lvl5pPr marL="1726692" indent="-419100">
              <a:lnSpc>
                <a:spcPct val="100000"/>
              </a:lnSpc>
              <a:spcBef>
                <a:spcPts val="200"/>
              </a:spcBef>
              <a:buClr>
                <a:srgbClr val="000000"/>
              </a:buClr>
              <a:buSzPct val="70000"/>
              <a:buChar char="✦"/>
              <a:defRPr sz="2200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97285" y="6216394"/>
            <a:ext cx="332779" cy="338550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86CB4B4D-7CA3-9044-876B-883B54F8677D}" type="slidenum">
              <a:rPr lang="en-CH" smtClean="0"/>
              <a:pPr/>
              <a:t>‹#›</a:t>
            </a:fld>
            <a:endParaRPr lang="en-CH" dirty="0"/>
          </a:p>
        </p:txBody>
      </p:sp>
      <p:graphicFrame>
        <p:nvGraphicFramePr>
          <p:cNvPr id="59" name="Table"/>
          <p:cNvGraphicFramePr/>
          <p:nvPr>
            <p:extLst>
              <p:ext uri="{D42A27DB-BD31-4B8C-83A1-F6EECF244321}">
                <p14:modId xmlns:p14="http://schemas.microsoft.com/office/powerpoint/2010/main" val="1626551832"/>
              </p:ext>
            </p:extLst>
          </p:nvPr>
        </p:nvGraphicFramePr>
        <p:xfrm>
          <a:off x="1024123" y="6237249"/>
          <a:ext cx="10570076" cy="298565"/>
        </p:xfrm>
        <a:graphic>
          <a:graphicData uri="http://schemas.openxmlformats.org/drawingml/2006/table">
            <a:tbl>
              <a:tblPr bandRow="1"/>
              <a:tblGrid>
                <a:gridCol w="105700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8565"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defRPr sz="1800">
                          <a:solidFill>
                            <a:srgbClr val="8C98BD"/>
                          </a:solidFill>
                        </a:defRPr>
                      </a:pPr>
                      <a:r>
                        <a:rPr lang="fr-CH" sz="1600" dirty="0">
                          <a:solidFill>
                            <a:schemeClr val="tx1"/>
                          </a:solidFill>
                        </a:rPr>
                        <a:t>A.Huschauer, D</a:t>
                      </a:r>
                      <a:r>
                        <a:rPr sz="1600" dirty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fr-CH" sz="1600" dirty="0">
                          <a:solidFill>
                            <a:schemeClr val="tx1"/>
                          </a:solidFill>
                        </a:rPr>
                        <a:t>Cotte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| PS-MPC 24 January 2022</a:t>
                      </a:r>
                      <a:endParaRPr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650620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6000" y="2181661"/>
            <a:ext cx="2520002" cy="2494678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7441" y="6199655"/>
            <a:ext cx="330159" cy="313391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>
              <a:defRPr>
                <a:solidFill>
                  <a:srgbClr val="8A99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13592478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9" descr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" y="5915064"/>
            <a:ext cx="12192004" cy="942938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34" name="Table"/>
          <p:cNvGraphicFramePr/>
          <p:nvPr>
            <p:extLst>
              <p:ext uri="{D42A27DB-BD31-4B8C-83A1-F6EECF244321}">
                <p14:modId xmlns:p14="http://schemas.microsoft.com/office/powerpoint/2010/main" val="893200702"/>
              </p:ext>
            </p:extLst>
          </p:nvPr>
        </p:nvGraphicFramePr>
        <p:xfrm>
          <a:off x="1347726" y="1295809"/>
          <a:ext cx="9496546" cy="1057168"/>
        </p:xfrm>
        <a:graphic>
          <a:graphicData uri="http://schemas.openxmlformats.org/drawingml/2006/table">
            <a:tbl>
              <a:tblPr bandRow="1"/>
              <a:tblGrid>
                <a:gridCol w="94965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57168">
                <a:tc>
                  <a:txBody>
                    <a:bodyPr/>
                    <a:lstStyle/>
                    <a:p>
                      <a:pPr algn="ctr">
                        <a:defRPr sz="4100" b="1">
                          <a:solidFill>
                            <a:srgbClr val="0055A0"/>
                          </a:solidFill>
                        </a:defRPr>
                      </a:pPr>
                      <a:r>
                        <a:rPr lang="en-US" dirty="0"/>
                        <a:t>Efficiency</a:t>
                      </a:r>
                    </a:p>
                  </a:txBody>
                  <a:tcPr marL="0" marR="0" marT="0" marB="0" anchor="ctr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99904" y="6228973"/>
            <a:ext cx="330160" cy="313392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>
              <a:defRPr>
                <a:solidFill>
                  <a:srgbClr val="8A99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EFE364F-8CF9-4C45-9E3D-2862B7AAB18A}"/>
              </a:ext>
            </a:extLst>
          </p:cNvPr>
          <p:cNvSpPr txBox="1">
            <a:spLocks noGrp="1"/>
          </p:cNvSpPr>
          <p:nvPr>
            <p:ph type="body" sz="half" idx="1"/>
          </p:nvPr>
        </p:nvSpPr>
        <p:spPr>
          <a:xfrm>
            <a:off x="1943107" y="3034118"/>
            <a:ext cx="8305784" cy="25567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>
                <a:solidFill>
                  <a:srgbClr val="0155A1"/>
                </a:solidFill>
              </a:defRPr>
            </a:lvl1pPr>
          </a:lstStyle>
          <a:p>
            <a:pPr algn="ctr" defTabSz="841247">
              <a:lnSpc>
                <a:spcPct val="80000"/>
              </a:lnSpc>
              <a:spcBef>
                <a:spcPts val="700"/>
              </a:spcBef>
              <a:defRPr sz="1748"/>
            </a:pPr>
            <a:endParaRPr sz="2000" dirty="0"/>
          </a:p>
        </p:txBody>
      </p:sp>
      <p:graphicFrame>
        <p:nvGraphicFramePr>
          <p:cNvPr id="6" name="Table">
            <a:extLst>
              <a:ext uri="{FF2B5EF4-FFF2-40B4-BE49-F238E27FC236}">
                <a16:creationId xmlns:a16="http://schemas.microsoft.com/office/drawing/2014/main" id="{2ADEE13C-6BCD-3949-A80D-FD847A8E91E7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524072351"/>
              </p:ext>
            </p:extLst>
          </p:nvPr>
        </p:nvGraphicFramePr>
        <p:xfrm>
          <a:off x="1024123" y="6237249"/>
          <a:ext cx="10570076" cy="298565"/>
        </p:xfrm>
        <a:graphic>
          <a:graphicData uri="http://schemas.openxmlformats.org/drawingml/2006/table">
            <a:tbl>
              <a:tblPr bandRow="1"/>
              <a:tblGrid>
                <a:gridCol w="105700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8565"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defRPr sz="1800">
                          <a:solidFill>
                            <a:srgbClr val="8C98BD"/>
                          </a:solidFill>
                        </a:defRPr>
                      </a:pPr>
                      <a:r>
                        <a:rPr lang="fr-CH" sz="1600" dirty="0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sz="1600" dirty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fr-CH" sz="1600" dirty="0">
                          <a:solidFill>
                            <a:schemeClr val="tx1"/>
                          </a:solidFill>
                        </a:rPr>
                        <a:t>Cotte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| Injectors and Experimental Facilities workshop  6-9 December 2021</a:t>
                      </a:r>
                      <a:endParaRPr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944776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Slide 1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 9" descr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" y="5915064"/>
            <a:ext cx="12192004" cy="942938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45" name="Table"/>
          <p:cNvGraphicFramePr/>
          <p:nvPr>
            <p:extLst>
              <p:ext uri="{D42A27DB-BD31-4B8C-83A1-F6EECF244321}">
                <p14:modId xmlns:p14="http://schemas.microsoft.com/office/powerpoint/2010/main" val="16218431"/>
              </p:ext>
            </p:extLst>
          </p:nvPr>
        </p:nvGraphicFramePr>
        <p:xfrm>
          <a:off x="1347727" y="1862656"/>
          <a:ext cx="9496546" cy="1057168"/>
        </p:xfrm>
        <a:graphic>
          <a:graphicData uri="http://schemas.openxmlformats.org/drawingml/2006/table">
            <a:tbl>
              <a:tblPr bandRow="1"/>
              <a:tblGrid>
                <a:gridCol w="94965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57168">
                <a:tc>
                  <a:txBody>
                    <a:bodyPr/>
                    <a:lstStyle/>
                    <a:p>
                      <a:pPr algn="ctr">
                        <a:defRPr sz="4100" b="1">
                          <a:solidFill>
                            <a:srgbClr val="0055A0"/>
                          </a:solidFill>
                        </a:defRPr>
                      </a:pPr>
                      <a:r>
                        <a:rPr lang="en-US" dirty="0"/>
                        <a:t>Efficiency</a:t>
                      </a:r>
                      <a:endParaRPr dirty="0"/>
                    </a:p>
                  </a:txBody>
                  <a:tcPr marL="0" marR="0" marT="0" marB="0" anchor="ctr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6" name="Table"/>
          <p:cNvGraphicFramePr/>
          <p:nvPr>
            <p:extLst>
              <p:ext uri="{D42A27DB-BD31-4B8C-83A1-F6EECF244321}">
                <p14:modId xmlns:p14="http://schemas.microsoft.com/office/powerpoint/2010/main" val="3872902016"/>
              </p:ext>
            </p:extLst>
          </p:nvPr>
        </p:nvGraphicFramePr>
        <p:xfrm>
          <a:off x="1347727" y="3721375"/>
          <a:ext cx="9496546" cy="320040"/>
        </p:xfrm>
        <a:graphic>
          <a:graphicData uri="http://schemas.openxmlformats.org/drawingml/2006/table">
            <a:tbl>
              <a:tblPr bandRow="1"/>
              <a:tblGrid>
                <a:gridCol w="94965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1921"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defRPr sz="2100">
                          <a:solidFill>
                            <a:srgbClr val="0055A1"/>
                          </a:solidFill>
                        </a:defRPr>
                      </a:pPr>
                      <a:endParaRPr dirty="0"/>
                    </a:p>
                  </a:txBody>
                  <a:tcPr marL="0" marR="0" marT="0" marB="0" anchor="ctr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7" name="Table"/>
          <p:cNvGraphicFramePr/>
          <p:nvPr>
            <p:extLst>
              <p:ext uri="{D42A27DB-BD31-4B8C-83A1-F6EECF244321}">
                <p14:modId xmlns:p14="http://schemas.microsoft.com/office/powerpoint/2010/main" val="788925998"/>
              </p:ext>
            </p:extLst>
          </p:nvPr>
        </p:nvGraphicFramePr>
        <p:xfrm>
          <a:off x="1347727" y="5085938"/>
          <a:ext cx="9496546" cy="320040"/>
        </p:xfrm>
        <a:graphic>
          <a:graphicData uri="http://schemas.openxmlformats.org/drawingml/2006/table">
            <a:tbl>
              <a:tblPr bandRow="1"/>
              <a:tblGrid>
                <a:gridCol w="94965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1921"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defRPr sz="2100">
                          <a:solidFill>
                            <a:srgbClr val="0055A1"/>
                          </a:solidFill>
                        </a:defRPr>
                      </a:pPr>
                      <a:r>
                        <a:rPr lang="en-US" dirty="0"/>
                        <a:t>Injectors and Experimental Facilities workshop  6-9 December 2021</a:t>
                      </a:r>
                      <a:endParaRPr dirty="0"/>
                    </a:p>
                  </a:txBody>
                  <a:tcPr marL="0" marR="0" marT="0" marB="0" anchor="ctr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99904" y="6228973"/>
            <a:ext cx="330160" cy="313392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>
              <a:defRPr>
                <a:solidFill>
                  <a:srgbClr val="8A99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7" name="Table">
            <a:extLst>
              <a:ext uri="{FF2B5EF4-FFF2-40B4-BE49-F238E27FC236}">
                <a16:creationId xmlns:a16="http://schemas.microsoft.com/office/drawing/2014/main" id="{D43D9804-17FF-704D-B298-EBEB070C6ADF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524072351"/>
              </p:ext>
            </p:extLst>
          </p:nvPr>
        </p:nvGraphicFramePr>
        <p:xfrm>
          <a:off x="1024123" y="6237249"/>
          <a:ext cx="10570076" cy="298565"/>
        </p:xfrm>
        <a:graphic>
          <a:graphicData uri="http://schemas.openxmlformats.org/drawingml/2006/table">
            <a:tbl>
              <a:tblPr bandRow="1"/>
              <a:tblGrid>
                <a:gridCol w="105700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8565"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defRPr sz="1800">
                          <a:solidFill>
                            <a:srgbClr val="8C98BD"/>
                          </a:solidFill>
                        </a:defRPr>
                      </a:pPr>
                      <a:r>
                        <a:rPr lang="fr-CH" sz="1600" dirty="0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sz="1600" dirty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fr-CH" sz="1600" dirty="0">
                          <a:solidFill>
                            <a:schemeClr val="tx1"/>
                          </a:solidFill>
                        </a:rPr>
                        <a:t>Cotte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| Injectors and Experimental Facilities workshop  6-9 December 2021</a:t>
                      </a:r>
                      <a:endParaRPr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651103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Image 9" descr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" y="5915064"/>
            <a:ext cx="12192004" cy="942938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Title"/>
          <p:cNvSpPr txBox="1">
            <a:spLocks noGrp="1"/>
          </p:cNvSpPr>
          <p:nvPr>
            <p:ph type="title" hasCustomPrompt="1"/>
          </p:nvPr>
        </p:nvSpPr>
        <p:spPr>
          <a:xfrm>
            <a:off x="283307" y="289167"/>
            <a:ext cx="9122540" cy="653769"/>
          </a:xfrm>
          <a:prstGeom prst="rect">
            <a:avLst/>
          </a:prstGeom>
        </p:spPr>
        <p:txBody>
          <a:bodyPr lIns="45718" tIns="45718" rIns="45718" bIns="45718"/>
          <a:lstStyle>
            <a:lvl1pPr>
              <a:lnSpc>
                <a:spcPct val="100000"/>
              </a:lnSpc>
              <a:defRPr sz="2800" b="1">
                <a:solidFill>
                  <a:srgbClr val="0055A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252412" y="1085294"/>
            <a:ext cx="11687176" cy="4687412"/>
          </a:xfrm>
          <a:prstGeom prst="rect">
            <a:avLst/>
          </a:prstGeom>
        </p:spPr>
        <p:txBody>
          <a:bodyPr lIns="45718" tIns="45718" rIns="45718" bIns="45718"/>
          <a:lstStyle>
            <a:lvl1pPr marL="313199" indent="-241200">
              <a:lnSpc>
                <a:spcPct val="100000"/>
              </a:lnSpc>
              <a:spcBef>
                <a:spcPts val="1200"/>
              </a:spcBef>
              <a:buClr>
                <a:srgbClr val="0055A1"/>
              </a:buClr>
              <a:buSzPct val="80000"/>
              <a:defRPr sz="2600" b="1">
                <a:solidFill>
                  <a:srgbClr val="0055A1"/>
                </a:solidFill>
              </a:defRPr>
            </a:lvl1pPr>
            <a:lvl2pPr marL="659454" indent="-285054">
              <a:lnSpc>
                <a:spcPct val="100000"/>
              </a:lnSpc>
              <a:spcBef>
                <a:spcPts val="200"/>
              </a:spcBef>
              <a:buClr>
                <a:srgbClr val="000000"/>
              </a:buClr>
              <a:buSzPct val="80000"/>
              <a:buChar char="▪"/>
              <a:defRPr sz="2200"/>
            </a:lvl2pPr>
            <a:lvl3pPr marL="966398" indent="-285999">
              <a:lnSpc>
                <a:spcPct val="100000"/>
              </a:lnSpc>
              <a:spcBef>
                <a:spcPts val="200"/>
              </a:spcBef>
              <a:buClr>
                <a:srgbClr val="000000"/>
              </a:buClr>
              <a:buSzPct val="85000"/>
              <a:buChar char="-"/>
              <a:defRPr sz="2200"/>
            </a:lvl3pPr>
            <a:lvl4pPr marL="1461516" indent="-419100">
              <a:lnSpc>
                <a:spcPct val="100000"/>
              </a:lnSpc>
              <a:spcBef>
                <a:spcPts val="200"/>
              </a:spcBef>
              <a:buClr>
                <a:srgbClr val="000000"/>
              </a:buClr>
              <a:buSzPct val="80000"/>
              <a:buChar char="✴"/>
              <a:defRPr sz="2200"/>
            </a:lvl4pPr>
            <a:lvl5pPr marL="1726692" indent="-419100">
              <a:lnSpc>
                <a:spcPct val="100000"/>
              </a:lnSpc>
              <a:spcBef>
                <a:spcPts val="200"/>
              </a:spcBef>
              <a:buClr>
                <a:srgbClr val="000000"/>
              </a:buClr>
              <a:buSzPct val="70000"/>
              <a:buChar char="✦"/>
              <a:defRPr sz="2200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97285" y="6216394"/>
            <a:ext cx="332779" cy="338550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86CB4B4D-7CA3-9044-876B-883B54F8677D}" type="slidenum">
              <a:rPr lang="en-CH" smtClean="0"/>
              <a:pPr/>
              <a:t>‹#›</a:t>
            </a:fld>
            <a:endParaRPr lang="en-CH" dirty="0"/>
          </a:p>
        </p:txBody>
      </p:sp>
      <p:graphicFrame>
        <p:nvGraphicFramePr>
          <p:cNvPr id="59" name="Table"/>
          <p:cNvGraphicFramePr/>
          <p:nvPr>
            <p:extLst>
              <p:ext uri="{D42A27DB-BD31-4B8C-83A1-F6EECF244321}">
                <p14:modId xmlns:p14="http://schemas.microsoft.com/office/powerpoint/2010/main" val="1626551832"/>
              </p:ext>
            </p:extLst>
          </p:nvPr>
        </p:nvGraphicFramePr>
        <p:xfrm>
          <a:off x="1024123" y="6237249"/>
          <a:ext cx="10570076" cy="298565"/>
        </p:xfrm>
        <a:graphic>
          <a:graphicData uri="http://schemas.openxmlformats.org/drawingml/2006/table">
            <a:tbl>
              <a:tblPr bandRow="1"/>
              <a:tblGrid>
                <a:gridCol w="105700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8565"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defRPr sz="1800">
                          <a:solidFill>
                            <a:srgbClr val="8C98BD"/>
                          </a:solidFill>
                        </a:defRPr>
                      </a:pPr>
                      <a:r>
                        <a:rPr lang="fr-CH" sz="1600" dirty="0">
                          <a:solidFill>
                            <a:schemeClr val="tx1"/>
                          </a:solidFill>
                        </a:rPr>
                        <a:t>A.Huschauer, D</a:t>
                      </a:r>
                      <a:r>
                        <a:rPr sz="1600" dirty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fr-CH" sz="1600" dirty="0">
                          <a:solidFill>
                            <a:schemeClr val="tx1"/>
                          </a:solidFill>
                        </a:rPr>
                        <a:t>Cotte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 | PS-MPC 24 January 2022</a:t>
                      </a:r>
                      <a:endParaRPr sz="16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357850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9771" y="2695480"/>
            <a:ext cx="1172457" cy="1467043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7441" y="6199655"/>
            <a:ext cx="330159" cy="313391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>
              <a:defRPr>
                <a:solidFill>
                  <a:srgbClr val="8A99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3738739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501A6-B965-4E9B-99DE-058124263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B87E72-0C59-44EA-A11A-BB110F598A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FE7910-B853-49D2-917B-852E98717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13684-2A3E-4E7A-99D3-8D31EAC57291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8E921-9A9A-486E-96A5-5B0794B0E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A8E60-9B69-4298-80CA-22CDA25DA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CA2F-FE73-4CA9-8B3D-9BAB7C3D3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831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B7C8E-C663-4774-BB23-DEBC7E4BF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D2E4A2-9849-47E0-802A-D798064BAF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9FE391-F1F1-452C-8552-E725D827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13684-2A3E-4E7A-99D3-8D31EAC57291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83FCB-D4B8-4FBF-9D04-FBDE0003C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FC58F5-621A-4D01-BA30-6060DD8B4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CA2F-FE73-4CA9-8B3D-9BAB7C3D3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66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115A5-EC1F-47DC-B502-53CA27408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B31D9-CDC7-4393-B700-6A04792591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E4A1EB-B178-4692-A6D3-D617FEECE2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DA20E9-8F9A-4E5E-BF97-CC04BD22F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13684-2A3E-4E7A-99D3-8D31EAC57291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5AADEE-7BCD-41D0-9FC3-D9AA364B3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216920-81E4-4029-8318-367D2B5E8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CA2F-FE73-4CA9-8B3D-9BAB7C3D3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667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6AFC3-CEAE-4F38-9AA4-9977977E0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97A151-7BB3-4045-800D-4DF9FDFFD7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03CB4-91F4-4F6D-A36B-B684872384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83A91C-0264-4FB0-A315-86FC698292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CC97E9-997A-410E-8675-224FAD1AF7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3CE873-BA60-4BBF-8C31-A77432A3B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13684-2A3E-4E7A-99D3-8D31EAC57291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F06055-E7EE-4D6E-A7CC-70EFD8A9A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CE90B9-6761-4561-9F43-35CC4294B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CA2F-FE73-4CA9-8B3D-9BAB7C3D3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367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72A35-9D92-4FE1-90C9-68F946620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A7FB02-F161-46CD-A6F4-33D91C7A0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13684-2A3E-4E7A-99D3-8D31EAC57291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532097-314E-49FB-8C8C-358C3E6E0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83FD89-B1B5-4CE7-A7A9-D6113B406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CA2F-FE73-4CA9-8B3D-9BAB7C3D3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221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1A1680-1E9A-4472-8031-5AE52107A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13684-2A3E-4E7A-99D3-8D31EAC57291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BECAA6-3AA9-4DA1-B271-616750700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903494-358A-4492-869F-962EA63CD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CA2F-FE73-4CA9-8B3D-9BAB7C3D3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420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E117B-F0A9-437E-AFA1-882BD8EDA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0332C-5D06-48F1-885D-9243B37B9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D9B781-85B1-4F24-A3E9-9B5FCD12A8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D8C560-394E-45F9-8FCB-2F2E252FD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13684-2A3E-4E7A-99D3-8D31EAC57291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32202C-BE49-4CD1-B834-AA754DD66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0CD4C3-A2B0-4BFE-9DA2-760C5DEBC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CA2F-FE73-4CA9-8B3D-9BAB7C3D3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469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A1863-FE3D-4D54-8062-5A21050D5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C2680E-95A2-4C78-AD5D-585C059335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9EEB19-AEA0-4540-9B50-B4D3DE9D6F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A6391D-E014-440B-9D44-C41715127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13684-2A3E-4E7A-99D3-8D31EAC57291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D8537C-4F54-4459-9A84-E3011D958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A41BF1-1CBA-422D-846B-2769E1AB1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7CA2F-FE73-4CA9-8B3D-9BAB7C3D3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76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EE862B-0978-4A13-9371-1B734442C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1D5B08-234D-41B2-8933-0012E5440B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BA100-2482-4598-BD5B-74E403A5CA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13684-2A3E-4E7A-99D3-8D31EAC57291}" type="datetimeFigureOut">
              <a:rPr lang="en-GB" smtClean="0"/>
              <a:t>23/02/2022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4F682-3042-4E5E-9A35-CB344B5C6B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057D0D-B6AD-454D-924C-4C16DB1297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7CA2F-FE73-4CA9-8B3D-9BAB7C3D30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489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/>
          <p:nvPr/>
        </p:nvGrpSpPr>
        <p:grpSpPr>
          <a:xfrm>
            <a:off x="208373" y="6311900"/>
            <a:ext cx="3177636" cy="449230"/>
            <a:chOff x="0" y="0"/>
            <a:chExt cx="3177635" cy="449229"/>
          </a:xfrm>
        </p:grpSpPr>
        <p:pic>
          <p:nvPicPr>
            <p:cNvPr id="2" name="Picture 11" descr="Picture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8527" y="0"/>
              <a:ext cx="2779109" cy="4492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" name="Picture 12" descr="Picture 1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31355"/>
              <a:ext cx="398528" cy="3865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" name="Straight Connector 13"/>
            <p:cNvSpPr/>
            <p:nvPr/>
          </p:nvSpPr>
          <p:spPr>
            <a:xfrm flipH="1">
              <a:off x="462968" y="31355"/>
              <a:ext cx="1" cy="386520"/>
            </a:xfrm>
            <a:prstGeom prst="line">
              <a:avLst/>
            </a:prstGeom>
            <a:noFill/>
            <a:ln w="19050" cap="flat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000000"/>
                  </a:solidFill>
                </a:defRPr>
              </a:pPr>
              <a:endParaRPr/>
            </a:p>
          </p:txBody>
        </p:sp>
      </p:grp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" name="Footer Placeholder 4"/>
          <p:cNvSpPr txBox="1"/>
          <p:nvPr/>
        </p:nvSpPr>
        <p:spPr>
          <a:xfrm>
            <a:off x="4094257" y="6356350"/>
            <a:ext cx="4562016" cy="365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algn="ct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r>
              <a:rPr lang="fr-CH" dirty="0"/>
              <a:t>D</a:t>
            </a:r>
            <a:r>
              <a:rPr dirty="0"/>
              <a:t>. </a:t>
            </a:r>
            <a:r>
              <a:rPr lang="fr-CH" dirty="0"/>
              <a:t>Cotte</a:t>
            </a:r>
            <a:r>
              <a:rPr dirty="0"/>
              <a:t> / BE-</a:t>
            </a:r>
            <a:r>
              <a:rPr lang="fr-CH" dirty="0"/>
              <a:t>OP</a:t>
            </a:r>
            <a:r>
              <a:rPr dirty="0"/>
              <a:t>-</a:t>
            </a:r>
            <a:r>
              <a:rPr lang="fr-CH" dirty="0"/>
              <a:t>PS</a:t>
            </a:r>
            <a:endParaRPr dirty="0"/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37600" y="635635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729FC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91632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ransition spd="med"/>
  <p:hf hdr="0" ftr="0" dt="0"/>
  <p:txStyles>
    <p:titleStyle>
      <a:lvl1pPr marL="0" marR="0" indent="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57D73-811E-4329-A9BA-B7015F4605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 Planning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320B41-7BBE-401D-BAC3-865CB6EE85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Thanks to D. Cotte and A. Huschauer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7390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1">
            <a:extLst>
              <a:ext uri="{FF2B5EF4-FFF2-40B4-BE49-F238E27FC236}">
                <a16:creationId xmlns:a16="http://schemas.microsoft.com/office/drawing/2014/main" id="{AA706A43-1E81-40E1-A38A-A0DF6B5C2E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711" y="417652"/>
            <a:ext cx="9426517" cy="5043899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AD0745-D4CD-4DE1-A515-F6A5315C6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461551"/>
            <a:ext cx="10515600" cy="123254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/>
              <a:t>Changes since planning was presented: </a:t>
            </a:r>
          </a:p>
          <a:p>
            <a:pPr lvl="1"/>
            <a:r>
              <a:rPr lang="en-US" sz="2000" dirty="0"/>
              <a:t>Most probably beam will be taken already from Friday 25</a:t>
            </a:r>
            <a:r>
              <a:rPr lang="en-US" sz="2000" baseline="30000" dirty="0"/>
              <a:t>th</a:t>
            </a:r>
            <a:r>
              <a:rPr lang="en-US" sz="2000" dirty="0"/>
              <a:t> since the </a:t>
            </a:r>
            <a:r>
              <a:rPr lang="en-US" sz="2000" dirty="0" err="1"/>
              <a:t>hw</a:t>
            </a:r>
            <a:r>
              <a:rPr lang="en-US" sz="2000" dirty="0"/>
              <a:t> commissioning is well in advance</a:t>
            </a:r>
          </a:p>
          <a:p>
            <a:pPr lvl="1"/>
            <a:r>
              <a:rPr lang="en-GB" sz="2000" dirty="0"/>
              <a:t>Monday morning a few  hours beam stop for DSO tests</a:t>
            </a:r>
          </a:p>
        </p:txBody>
      </p:sp>
    </p:spTree>
    <p:extLst>
      <p:ext uri="{BB962C8B-B14F-4D97-AF65-F5344CB8AC3E}">
        <p14:creationId xmlns:p14="http://schemas.microsoft.com/office/powerpoint/2010/main" val="796978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01598" y="26344"/>
            <a:ext cx="9144000" cy="528507"/>
          </a:xfrm>
        </p:spPr>
        <p:txBody>
          <a:bodyPr/>
          <a:lstStyle/>
          <a:p>
            <a:r>
              <a:rPr lang="en-US" dirty="0"/>
              <a:t>Beam parameters for beam commissioning in PS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78305" y="602634"/>
          <a:ext cx="11152886" cy="580215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40497">
                  <a:extLst>
                    <a:ext uri="{9D8B030D-6E8A-4147-A177-3AD203B41FA5}">
                      <a16:colId xmlns:a16="http://schemas.microsoft.com/office/drawing/2014/main" val="1532296029"/>
                    </a:ext>
                  </a:extLst>
                </a:gridCol>
                <a:gridCol w="3705111">
                  <a:extLst>
                    <a:ext uri="{9D8B030D-6E8A-4147-A177-3AD203B41FA5}">
                      <a16:colId xmlns:a16="http://schemas.microsoft.com/office/drawing/2014/main" val="2477174949"/>
                    </a:ext>
                  </a:extLst>
                </a:gridCol>
                <a:gridCol w="1500862">
                  <a:extLst>
                    <a:ext uri="{9D8B030D-6E8A-4147-A177-3AD203B41FA5}">
                      <a16:colId xmlns:a16="http://schemas.microsoft.com/office/drawing/2014/main" val="2936546004"/>
                    </a:ext>
                  </a:extLst>
                </a:gridCol>
                <a:gridCol w="5106416">
                  <a:extLst>
                    <a:ext uri="{9D8B030D-6E8A-4147-A177-3AD203B41FA5}">
                      <a16:colId xmlns:a16="http://schemas.microsoft.com/office/drawing/2014/main" val="3362810448"/>
                    </a:ext>
                  </a:extLst>
                </a:gridCol>
              </a:tblGrid>
              <a:tr h="541815">
                <a:tc>
                  <a:txBody>
                    <a:bodyPr/>
                    <a:lstStyle/>
                    <a:p>
                      <a:r>
                        <a:rPr lang="en-US" sz="1600" dirty="0"/>
                        <a:t>Week 2022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Beams Milestone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err="1"/>
                        <a:t>N</a:t>
                      </a:r>
                      <a:r>
                        <a:rPr lang="en-US" baseline="-25000" dirty="0" err="1"/>
                        <a:t>b</a:t>
                      </a:r>
                      <a:r>
                        <a:rPr lang="en-US" baseline="-25000" dirty="0"/>
                        <a:t> [p/p]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4421"/>
                  </a:ext>
                </a:extLst>
              </a:tr>
              <a:tr h="541815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LHCPILOT/INDIV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1.2⋅10</a:t>
                      </a:r>
                      <a:r>
                        <a:rPr lang="en-GB" sz="1600" baseline="300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Check systems, PU, RF, start 40/80 MHz RF, transition crossing</a:t>
                      </a:r>
                      <a:br>
                        <a:rPr lang="en-GB" sz="1600" dirty="0"/>
                      </a:b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4237162"/>
                  </a:ext>
                </a:extLst>
              </a:tr>
              <a:tr h="541815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/>
                        <a:t>MTE @ low intensity and various configurations (island/core/both)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0.5⋅10</a:t>
                      </a:r>
                      <a:r>
                        <a:rPr lang="en-GB" sz="1600" baseline="30000" dirty="0"/>
                        <a:t>12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1⋅10</a:t>
                      </a:r>
                      <a:r>
                        <a:rPr lang="en-GB" sz="1600" baseline="30000" dirty="0"/>
                        <a:t>13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0" i="0" u="none" strike="noStrike" cap="none" spc="0" baseline="0" dirty="0">
                          <a:solidFill>
                            <a:schemeClr val="dk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optimise extraction </a:t>
                      </a:r>
                      <a:r>
                        <a:rPr lang="fr-CH" sz="1600" b="0" i="0" u="none" strike="noStrike" cap="none" spc="0" baseline="0" dirty="0" err="1">
                          <a:solidFill>
                            <a:schemeClr val="dk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bump</a:t>
                      </a:r>
                      <a:r>
                        <a:rPr lang="fr-CH" sz="1600" b="0" i="0" u="none" strike="noStrike" cap="none" spc="0" baseline="0" dirty="0">
                          <a:solidFill>
                            <a:schemeClr val="dk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 and check extraction </a:t>
                      </a:r>
                      <a:r>
                        <a:rPr lang="fr-CH" sz="1600" b="0" i="0" u="none" strike="noStrike" cap="none" spc="0" baseline="0" dirty="0" err="1">
                          <a:solidFill>
                            <a:schemeClr val="dk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efficiency</a:t>
                      </a:r>
                      <a:endParaRPr lang="fr-CH" sz="1600" b="0" i="0" u="none" strike="noStrike" cap="none" spc="0" baseline="0"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  <a:p>
                      <a:r>
                        <a:rPr lang="en-GB" sz="1600" baseline="0"/>
                        <a:t>200MHz </a:t>
                      </a:r>
                      <a:r>
                        <a:rPr lang="en-GB" sz="1600" baseline="0" dirty="0"/>
                        <a:t>cavity phasing ?</a:t>
                      </a:r>
                      <a:endParaRPr lang="en-GB" sz="1600" dirty="0"/>
                    </a:p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778123"/>
                  </a:ext>
                </a:extLst>
              </a:tr>
              <a:tr h="541815">
                <a:tc rowSpan="3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  <a:p>
                      <a:pPr algn="ctr"/>
                      <a:r>
                        <a:rPr lang="en-GB" sz="1600" dirty="0"/>
                        <a:t>10</a:t>
                      </a:r>
                    </a:p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/>
                        <a:t>TOF @ low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&lt; 2⋅10</a:t>
                      </a:r>
                      <a:r>
                        <a:rPr lang="en-GB" sz="1600" baseline="30000" dirty="0"/>
                        <a:t>12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i="0" baseline="0" dirty="0"/>
                        <a:t>To D3. (check cycle in PS, Bunch Rotation, TT2)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7377616"/>
                  </a:ext>
                </a:extLst>
              </a:tr>
              <a:tr h="520427">
                <a:tc vMerge="1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baseline="0" dirty="0"/>
                        <a:t>EAST beams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10⋅10</a:t>
                      </a:r>
                      <a:r>
                        <a:rPr lang="en-GB" sz="1600" baseline="30000" dirty="0"/>
                        <a:t>10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60⋅10</a:t>
                      </a:r>
                      <a:r>
                        <a:rPr lang="en-GB" sz="1600" baseline="30000" dirty="0"/>
                        <a:t>10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aseline="30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i="0" baseline="0" dirty="0"/>
                        <a:t>Setting-up EAST cycles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71705938"/>
                  </a:ext>
                </a:extLst>
              </a:tr>
              <a:tr h="313682">
                <a:tc vMerge="1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LHC25 </a:t>
                      </a:r>
                      <a:r>
                        <a:rPr lang="en-US" sz="1600" dirty="0"/>
                        <a:t>Multi-bunch</a:t>
                      </a:r>
                      <a:r>
                        <a:rPr lang="en-US" sz="1600" baseline="0" dirty="0"/>
                        <a:t> beam</a:t>
                      </a:r>
                      <a:r>
                        <a:rPr lang="en-US" sz="1600" dirty="0"/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1.2⋅10</a:t>
                      </a:r>
                      <a:r>
                        <a:rPr lang="en-GB" sz="1600" baseline="30000" dirty="0"/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/>
                        <a:t>RF splitting, bunch rotation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0945437"/>
                  </a:ext>
                </a:extLst>
              </a:tr>
              <a:tr h="427208"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/>
                        <a:t>11-12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/>
                        <a:t>TOF @low + high intensity </a:t>
                      </a: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to FTN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Up to  8.5⋅10</a:t>
                      </a:r>
                      <a:r>
                        <a:rPr lang="en-GB" sz="1600" baseline="30000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i="0" baseline="0" dirty="0"/>
                        <a:t>Check TT2-FTN optics, Check Beam size on target, SIS interlock (</a:t>
                      </a:r>
                      <a:r>
                        <a:rPr lang="en-US" sz="1600" i="0" baseline="0" dirty="0">
                          <a:solidFill>
                            <a:srgbClr val="FF6600"/>
                          </a:solidFill>
                        </a:rPr>
                        <a:t>Physics start W13</a:t>
                      </a:r>
                      <a:r>
                        <a:rPr lang="en-US" sz="1600" i="0" baseline="0" dirty="0"/>
                        <a:t>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0334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/>
                        <a:t>EAST beams </a:t>
                      </a:r>
                      <a:r>
                        <a:rPr lang="en-US" sz="1600" i="0" baseline="0" dirty="0"/>
                        <a:t>(Fast and Slow extraction) </a:t>
                      </a:r>
                      <a:r>
                        <a:rPr lang="en-US" sz="1600" i="0" baseline="0" dirty="0">
                          <a:solidFill>
                            <a:srgbClr val="FF0000"/>
                          </a:solidFill>
                        </a:rPr>
                        <a:t>to EAST</a:t>
                      </a:r>
                      <a:endParaRPr lang="en-US" sz="16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Int. Ramp-up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/>
                        <a:t>Fast extraction for BCT calibration, Slow Extraction for RP intensity ramp-up on the dump.</a:t>
                      </a:r>
                      <a:r>
                        <a:rPr lang="en-US" sz="1600" i="0" baseline="0" dirty="0"/>
                        <a:t> (</a:t>
                      </a:r>
                      <a:r>
                        <a:rPr lang="en-US" sz="1600" i="0" baseline="0" dirty="0">
                          <a:solidFill>
                            <a:srgbClr val="FF6600"/>
                          </a:solidFill>
                        </a:rPr>
                        <a:t>Physics start W13</a:t>
                      </a:r>
                      <a:r>
                        <a:rPr lang="en-US" sz="1600" i="0" baseline="0" dirty="0"/>
                        <a:t>)</a:t>
                      </a:r>
                      <a:endParaRPr lang="en-US" sz="1600" baseline="0" dirty="0"/>
                    </a:p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6940271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~13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AD beam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to FTA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Up to 1600⋅10</a:t>
                      </a:r>
                      <a:r>
                        <a:rPr lang="en-GB" sz="1600" baseline="300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Check BTI247/8, FTA losses with new BLM. (</a:t>
                      </a:r>
                      <a:r>
                        <a:rPr lang="en-GB" sz="1600" dirty="0">
                          <a:solidFill>
                            <a:srgbClr val="FF6600"/>
                          </a:solidFill>
                        </a:rPr>
                        <a:t>Pbar to ELENA W15</a:t>
                      </a:r>
                      <a:r>
                        <a:rPr lang="en-GB" sz="16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92248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964361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DE56F4-2DA1-DD47-B8CE-89188AF26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307" y="210339"/>
            <a:ext cx="9122540" cy="653769"/>
          </a:xfrm>
        </p:spPr>
        <p:txBody>
          <a:bodyPr>
            <a:normAutofit/>
          </a:bodyPr>
          <a:lstStyle/>
          <a:p>
            <a:r>
              <a:rPr lang="en-GB" dirty="0"/>
              <a:t>Beam Instrumentation (Priority List)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BA055-BB61-A646-9DFA-9BA0A3276B5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D2CBF03-B0EF-7B4F-B539-C1362AE30CF3}"/>
              </a:ext>
            </a:extLst>
          </p:cNvPr>
          <p:cNvSpPr txBox="1">
            <a:spLocks/>
          </p:cNvSpPr>
          <p:nvPr/>
        </p:nvSpPr>
        <p:spPr>
          <a:xfrm>
            <a:off x="551171" y="1019347"/>
            <a:ext cx="8354834" cy="4880412"/>
          </a:xfrm>
          <a:prstGeom prst="rect">
            <a:avLst/>
          </a:prstGeom>
        </p:spPr>
        <p:txBody>
          <a:bodyPr>
            <a:normAutofit/>
          </a:bodyPr>
          <a:lstStyle>
            <a:lvl1pPr marL="225425" marR="0" indent="-18891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kumimoji="0" sz="2000" b="1" kern="1200" baseline="0">
                <a:solidFill>
                  <a:srgbClr val="0055A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35000" marR="0" indent="-2238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§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44563" marR="0" indent="-1952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⁻"/>
              <a:tabLst/>
              <a:defRPr kumimoji="0" sz="1600" kern="12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Wingdings" panose="05000000000000000000" pitchFamily="2" charset="2"/>
              <a:buChar char="q"/>
              <a:tabLst>
                <a:tab pos="2695575" algn="l"/>
              </a:tabLst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5425" marR="0" lvl="0" indent="-18891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55A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For the first beam 28</a:t>
            </a:r>
            <a:r>
              <a:rPr kumimoji="0" lang="en-US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55A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55A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of February. (priority 1)</a:t>
            </a:r>
          </a:p>
          <a:p>
            <a:pPr marL="635000" marR="0" lvl="1" indent="-2238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BTP : </a:t>
            </a:r>
          </a:p>
          <a:p>
            <a:pPr marL="944563" marR="0" lvl="2" indent="-1952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⁻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BPM00,10,20,30,60, BCT10</a:t>
            </a:r>
          </a:p>
          <a:p>
            <a:pPr marL="635000" marR="0" lvl="1" indent="-2238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PS-Ring :</a:t>
            </a:r>
          </a:p>
          <a:p>
            <a:pPr marL="944563" marR="0" lvl="2" indent="-1952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⁻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BPM(00to97) for PS orbit, Sensitive BPM83/93, BTV42, BSGF42, Ring BCT, BLM(1to100), Diamond BLMDO, WCM95, WCM03(x2)</a:t>
            </a:r>
          </a:p>
          <a:p>
            <a:pPr marL="411162" marR="0" lvl="1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225425" marR="0" lvl="0" indent="-18891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55A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For the first beam in TT2.(priority 2)</a:t>
            </a:r>
          </a:p>
          <a:p>
            <a:pPr marL="635000" marR="0" lvl="1" indent="-2238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TT2 :</a:t>
            </a:r>
          </a:p>
          <a:p>
            <a:pPr marL="944563" marR="0" lvl="2" indent="-1952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⁻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BPM (Low and Wide band), BLM(F16), BCT(F16), BTV(F16), 3xBSGs, 3xBFSs </a:t>
            </a:r>
          </a:p>
          <a:p>
            <a:pPr marL="944563" marR="0" lvl="2" indent="-1952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⁻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5425" marR="0" lvl="0" indent="-18891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55A1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Later. (priority 3)</a:t>
            </a:r>
          </a:p>
          <a:p>
            <a:pPr marL="635000" marR="0" lvl="1" indent="-2238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BGI82/84, BWS54/64/65/68/85, RAL12 + SEM48,52,54, Wideband PU94/00.</a:t>
            </a:r>
          </a:p>
          <a:p>
            <a:pPr marL="944563" marR="0" lvl="2" indent="-1952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⁻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44563" marR="0" lvl="2" indent="-1952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⁻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4851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ERNCorporate4-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RNCorporate4-3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CERNCorporate4-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55A0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364</Words>
  <Application>Microsoft Office PowerPoint</Application>
  <PresentationFormat>Widescreen</PresentationFormat>
  <Paragraphs>59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1_CERNCorporate4-3</vt:lpstr>
      <vt:lpstr>OP Planning</vt:lpstr>
      <vt:lpstr>PowerPoint Presentation</vt:lpstr>
      <vt:lpstr>Beam parameters for beam commissioning in PS</vt:lpstr>
      <vt:lpstr>Beam Instrumentation (Priority List)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Planning</dc:title>
  <dc:creator>Ana Guerrero Ollacarizqueta</dc:creator>
  <cp:lastModifiedBy>Ana Guerrero Ollacarizqueta</cp:lastModifiedBy>
  <cp:revision>1</cp:revision>
  <dcterms:created xsi:type="dcterms:W3CDTF">2022-02-23T13:14:02Z</dcterms:created>
  <dcterms:modified xsi:type="dcterms:W3CDTF">2022-02-23T13:34:45Z</dcterms:modified>
</cp:coreProperties>
</file>