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39"/>
  </p:notesMasterIdLst>
  <p:sldIdLst>
    <p:sldId id="295" r:id="rId2"/>
    <p:sldId id="256" r:id="rId3"/>
    <p:sldId id="257" r:id="rId4"/>
    <p:sldId id="274" r:id="rId5"/>
    <p:sldId id="258" r:id="rId6"/>
    <p:sldId id="293" r:id="rId7"/>
    <p:sldId id="280" r:id="rId8"/>
    <p:sldId id="265" r:id="rId9"/>
    <p:sldId id="268" r:id="rId10"/>
    <p:sldId id="286" r:id="rId11"/>
    <p:sldId id="287" r:id="rId12"/>
    <p:sldId id="275" r:id="rId13"/>
    <p:sldId id="290" r:id="rId14"/>
    <p:sldId id="289" r:id="rId15"/>
    <p:sldId id="283" r:id="rId16"/>
    <p:sldId id="278" r:id="rId17"/>
    <p:sldId id="297" r:id="rId18"/>
    <p:sldId id="296" r:id="rId19"/>
    <p:sldId id="259" r:id="rId20"/>
    <p:sldId id="260" r:id="rId21"/>
    <p:sldId id="266" r:id="rId22"/>
    <p:sldId id="264" r:id="rId23"/>
    <p:sldId id="298" r:id="rId24"/>
    <p:sldId id="261" r:id="rId25"/>
    <p:sldId id="262" r:id="rId26"/>
    <p:sldId id="270" r:id="rId27"/>
    <p:sldId id="294" r:id="rId28"/>
    <p:sldId id="263" r:id="rId29"/>
    <p:sldId id="292" r:id="rId30"/>
    <p:sldId id="282" r:id="rId31"/>
    <p:sldId id="285" r:id="rId32"/>
    <p:sldId id="284" r:id="rId33"/>
    <p:sldId id="281" r:id="rId34"/>
    <p:sldId id="299" r:id="rId35"/>
    <p:sldId id="271" r:id="rId36"/>
    <p:sldId id="273" r:id="rId37"/>
    <p:sldId id="279"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9BFF"/>
    <a:srgbClr val="ABABAB"/>
    <a:srgbClr val="000000"/>
    <a:srgbClr val="FF9933"/>
    <a:srgbClr val="FFFFFF"/>
    <a:srgbClr val="EAEFF7"/>
    <a:srgbClr val="AAE8FC"/>
    <a:srgbClr val="22027C"/>
    <a:srgbClr val="28038F"/>
    <a:srgbClr val="3D05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8" autoAdjust="0"/>
    <p:restoredTop sz="94660"/>
  </p:normalViewPr>
  <p:slideViewPr>
    <p:cSldViewPr snapToGrid="0">
      <p:cViewPr varScale="1">
        <p:scale>
          <a:sx n="113" d="100"/>
          <a:sy n="113" d="100"/>
        </p:scale>
        <p:origin x="38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A48294-1B3F-46C7-8501-273AD7D79B4F}" type="datetimeFigureOut">
              <a:rPr lang="en-GB" smtClean="0"/>
              <a:t>03/05/2022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3F2F4C-E58C-4CCD-AFD6-611CFE2E222D}" type="slidenum">
              <a:rPr lang="en-GB" smtClean="0"/>
              <a:t>‹#›</a:t>
            </a:fld>
            <a:endParaRPr lang="en-GB"/>
          </a:p>
        </p:txBody>
      </p:sp>
    </p:spTree>
    <p:extLst>
      <p:ext uri="{BB962C8B-B14F-4D97-AF65-F5344CB8AC3E}">
        <p14:creationId xmlns:p14="http://schemas.microsoft.com/office/powerpoint/2010/main" val="3384071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57556" y="1508257"/>
            <a:ext cx="9144000" cy="2387600"/>
          </a:xfrm>
        </p:spPr>
        <p:txBody>
          <a:bodyPr anchor="b"/>
          <a:lstStyle>
            <a:lvl1pPr algn="ctr">
              <a:defRPr sz="6000" b="0">
                <a:solidFill>
                  <a:srgbClr val="002060"/>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557556" y="3987932"/>
            <a:ext cx="9144000" cy="1655762"/>
          </a:xfrm>
        </p:spPr>
        <p:txBody>
          <a:bodyPr/>
          <a:lstStyle>
            <a:lvl1pPr marL="0" indent="0" algn="ctr">
              <a:buNone/>
              <a:defRPr sz="2400">
                <a:solidFill>
                  <a:srgbClr val="0020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3999567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E334D1B-863A-4BA5-8524-D361F6855870}" type="datetime1">
              <a:rPr lang="en-GB" smtClean="0"/>
              <a:t>03/05/2022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4069119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0CE04C-FC7D-4AFB-BB90-5576F52ED996}" type="datetime1">
              <a:rPr lang="en-GB" smtClean="0"/>
              <a:t>03/05/2022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2515835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3504"/>
          </a:xfrm>
        </p:spPr>
        <p:txBody>
          <a:bodyPr/>
          <a:lstStyle>
            <a:lvl1pPr algn="ctr">
              <a:defRPr b="0">
                <a:solidFill>
                  <a:srgbClr val="002060"/>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838200" y="1440445"/>
            <a:ext cx="10515600" cy="4736518"/>
          </a:xfrm>
        </p:spPr>
        <p:txBody>
          <a:bodyPr/>
          <a:lstStyle>
            <a:lvl1pPr>
              <a:defRPr>
                <a:solidFill>
                  <a:srgbClr val="002060"/>
                </a:solidFill>
                <a:latin typeface="Palatino Linotype" panose="02040502050505030304" pitchFamily="18" charset="0"/>
              </a:defRPr>
            </a:lvl1pPr>
            <a:lvl2pPr>
              <a:defRPr>
                <a:solidFill>
                  <a:srgbClr val="002060"/>
                </a:solidFill>
                <a:latin typeface="Palatino Linotype" panose="02040502050505030304" pitchFamily="18" charset="0"/>
              </a:defRPr>
            </a:lvl2pPr>
            <a:lvl3pPr>
              <a:defRPr>
                <a:solidFill>
                  <a:srgbClr val="002060"/>
                </a:solidFill>
                <a:latin typeface="Palatino Linotype" panose="02040502050505030304" pitchFamily="18" charset="0"/>
              </a:defRPr>
            </a:lvl3pPr>
            <a:lvl4pPr>
              <a:defRPr>
                <a:solidFill>
                  <a:srgbClr val="002060"/>
                </a:solidFill>
                <a:latin typeface="Palatino Linotype" panose="02040502050505030304" pitchFamily="18" charset="0"/>
              </a:defRPr>
            </a:lvl4pPr>
            <a:lvl5pPr>
              <a:defRPr>
                <a:solidFill>
                  <a:srgbClr val="002060"/>
                </a:solidFill>
                <a:latin typeface="Palatino Linotype" panose="0204050205050503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a:xfrm>
            <a:off x="10813408" y="6356350"/>
            <a:ext cx="540391" cy="365125"/>
          </a:xfrm>
        </p:spPr>
        <p:txBody>
          <a:bodyPr/>
          <a:lstStyle>
            <a:lvl1pPr>
              <a:defRPr>
                <a:solidFill>
                  <a:srgbClr val="002060"/>
                </a:solidFill>
              </a:defRPr>
            </a:lvl1pPr>
          </a:lstStyle>
          <a:p>
            <a:fld id="{1CA36EEA-5A28-4A70-BCAC-0B68DA8D366C}" type="slidenum">
              <a:rPr lang="en-GB" smtClean="0"/>
              <a:pPr/>
              <a:t>‹#›</a:t>
            </a:fld>
            <a:endParaRPr lang="en-GB" dirty="0"/>
          </a:p>
        </p:txBody>
      </p:sp>
      <p:cxnSp>
        <p:nvCxnSpPr>
          <p:cNvPr id="10" name="Straight Connector 9"/>
          <p:cNvCxnSpPr/>
          <p:nvPr userDrawn="1"/>
        </p:nvCxnSpPr>
        <p:spPr>
          <a:xfrm>
            <a:off x="721453" y="1237683"/>
            <a:ext cx="10754686" cy="0"/>
          </a:xfrm>
          <a:prstGeom prst="line">
            <a:avLst/>
          </a:prstGeom>
          <a:ln w="38100">
            <a:solidFill>
              <a:srgbClr val="28038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721453" y="1313897"/>
            <a:ext cx="10754686" cy="0"/>
          </a:xfrm>
          <a:prstGeom prst="line">
            <a:avLst/>
          </a:prstGeom>
          <a:ln w="38100">
            <a:solidFill>
              <a:srgbClr val="AAE8F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8728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742B875-9913-49B0-B9AD-C49E880D860B}" type="datetime1">
              <a:rPr lang="en-GB" smtClean="0"/>
              <a:t>03/05/2022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1695717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500F78C-0652-414F-97DD-FBEB9F2D4BB3}" type="datetime1">
              <a:rPr lang="en-GB" smtClean="0"/>
              <a:t>03/05/2022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2628201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8C903EC-1512-454D-9AF2-FB6B26EE727C}" type="datetime1">
              <a:rPr lang="en-GB" smtClean="0"/>
              <a:t>03/05/2022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425183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F90C04C-D35A-4467-9BF8-243C987844EF}" type="datetime1">
              <a:rPr lang="en-GB" smtClean="0"/>
              <a:t>03/05/2022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2858108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E849B4-E89B-4B5F-9E64-9036BC8FDF2E}" type="datetime1">
              <a:rPr lang="en-GB" smtClean="0"/>
              <a:t>03/05/2022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1984590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169EC3D-7092-401E-8F0A-1468BC488039}" type="datetime1">
              <a:rPr lang="en-GB" smtClean="0"/>
              <a:t>03/05/2022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4230675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B722963-DF82-4CEE-ACDC-6529AEF81B5D}" type="datetime1">
              <a:rPr lang="en-GB" smtClean="0"/>
              <a:t>03/05/2022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A36EEA-5A28-4A70-BCAC-0B68DA8D366C}" type="slidenum">
              <a:rPr lang="en-GB" smtClean="0"/>
              <a:t>‹#›</a:t>
            </a:fld>
            <a:endParaRPr lang="en-GB"/>
          </a:p>
        </p:txBody>
      </p:sp>
    </p:spTree>
    <p:extLst>
      <p:ext uri="{BB962C8B-B14F-4D97-AF65-F5344CB8AC3E}">
        <p14:creationId xmlns:p14="http://schemas.microsoft.com/office/powerpoint/2010/main" val="3966883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10FA20-2DC4-436D-AE41-45E9493D6FA7}" type="datetime1">
              <a:rPr lang="en-GB" smtClean="0"/>
              <a:t>03/05/2022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A36EEA-5A28-4A70-BCAC-0B68DA8D366C}" type="slidenum">
              <a:rPr lang="en-GB" smtClean="0"/>
              <a:t>‹#›</a:t>
            </a:fld>
            <a:endParaRPr lang="en-GB"/>
          </a:p>
        </p:txBody>
      </p:sp>
    </p:spTree>
    <p:extLst>
      <p:ext uri="{BB962C8B-B14F-4D97-AF65-F5344CB8AC3E}">
        <p14:creationId xmlns:p14="http://schemas.microsoft.com/office/powerpoint/2010/main" val="31725876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15.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image" Target="../media/image35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7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14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emf"/><Relationship Id="rId1" Type="http://schemas.openxmlformats.org/officeDocument/2006/relationships/slideLayout" Target="../slideLayouts/slideLayout2.xml"/><Relationship Id="rId5" Type="http://schemas.openxmlformats.org/officeDocument/2006/relationships/image" Target="../media/image45.emf"/><Relationship Id="rId4" Type="http://schemas.openxmlformats.org/officeDocument/2006/relationships/image" Target="../media/image44.emf"/></Relationships>
</file>

<file path=ppt/slides/_rels/slide31.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170.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What I will be talking about</a:t>
            </a:r>
          </a:p>
        </p:txBody>
      </p:sp>
      <p:sp>
        <p:nvSpPr>
          <p:cNvPr id="5" name="Content Placeholder 4"/>
          <p:cNvSpPr>
            <a:spLocks noGrp="1"/>
          </p:cNvSpPr>
          <p:nvPr>
            <p:ph idx="1"/>
          </p:nvPr>
        </p:nvSpPr>
        <p:spPr>
          <a:xfrm>
            <a:off x="838200" y="1440445"/>
            <a:ext cx="10515600" cy="4993306"/>
          </a:xfrm>
        </p:spPr>
        <p:txBody>
          <a:bodyPr>
            <a:normAutofit fontScale="92500" lnSpcReduction="20000"/>
          </a:bodyPr>
          <a:lstStyle/>
          <a:p>
            <a:r>
              <a:rPr lang="en-GB" dirty="0" smtClean="0">
                <a:solidFill>
                  <a:schemeClr val="accent5">
                    <a:lumMod val="60000"/>
                    <a:lumOff val="40000"/>
                  </a:schemeClr>
                </a:solidFill>
              </a:rPr>
              <a:t>Week 1</a:t>
            </a:r>
            <a:r>
              <a:rPr lang="en-GB" dirty="0" smtClean="0">
                <a:solidFill>
                  <a:schemeClr val="accent5">
                    <a:lumMod val="60000"/>
                    <a:lumOff val="40000"/>
                  </a:schemeClr>
                </a:solidFill>
              </a:rPr>
              <a:t>: </a:t>
            </a:r>
            <a:r>
              <a:rPr lang="en-GB" dirty="0">
                <a:solidFill>
                  <a:schemeClr val="accent5">
                    <a:lumMod val="60000"/>
                    <a:lumOff val="40000"/>
                  </a:schemeClr>
                </a:solidFill>
              </a:rPr>
              <a:t>mechanical structures</a:t>
            </a:r>
          </a:p>
          <a:p>
            <a:pPr lvl="1"/>
            <a:r>
              <a:rPr lang="en-GB" dirty="0">
                <a:solidFill>
                  <a:schemeClr val="accent5">
                    <a:lumMod val="60000"/>
                    <a:lumOff val="40000"/>
                  </a:schemeClr>
                </a:solidFill>
              </a:rPr>
              <a:t>Session 1: Purpose of structures, track-based alignment, requirements for positioning and stability, loads (vibration, thermo-mechanical, etc.)</a:t>
            </a:r>
          </a:p>
          <a:p>
            <a:pPr lvl="1"/>
            <a:r>
              <a:rPr lang="en-GB" dirty="0">
                <a:solidFill>
                  <a:schemeClr val="accent5">
                    <a:lumMod val="60000"/>
                    <a:lumOff val="40000"/>
                  </a:schemeClr>
                </a:solidFill>
              </a:rPr>
              <a:t>Session 2: 1D oscillator, Miles' equation, vibration studies (base vibration and air flow), structure design examples</a:t>
            </a:r>
          </a:p>
          <a:p>
            <a:r>
              <a:rPr lang="en-GB" smtClean="0"/>
              <a:t>W</a:t>
            </a:r>
            <a:r>
              <a:rPr lang="en-GB" smtClean="0"/>
              <a:t>eek 2: </a:t>
            </a:r>
            <a:r>
              <a:rPr lang="en-GB" dirty="0"/>
              <a:t>Thermal management</a:t>
            </a:r>
          </a:p>
          <a:p>
            <a:pPr lvl="1"/>
            <a:r>
              <a:rPr lang="en-GB" dirty="0"/>
              <a:t>Session 1: Silicon systems cooling requirements, sensor temperature and runaway, prediction </a:t>
            </a:r>
            <a:r>
              <a:rPr lang="en-GB" dirty="0" smtClean="0"/>
              <a:t>methods</a:t>
            </a:r>
          </a:p>
          <a:p>
            <a:pPr lvl="1"/>
            <a:r>
              <a:rPr lang="en-GB" dirty="0" smtClean="0"/>
              <a:t>Session </a:t>
            </a:r>
            <a:r>
              <a:rPr lang="en-GB" dirty="0"/>
              <a:t>2: </a:t>
            </a:r>
            <a:r>
              <a:rPr lang="en-GB" dirty="0"/>
              <a:t>H</a:t>
            </a:r>
            <a:r>
              <a:rPr lang="en-GB" dirty="0" smtClean="0"/>
              <a:t>eat transfer, </a:t>
            </a:r>
            <a:r>
              <a:rPr lang="en-GB" dirty="0"/>
              <a:t>t</a:t>
            </a:r>
            <a:r>
              <a:rPr lang="en-GB" dirty="0" smtClean="0"/>
              <a:t>hermal </a:t>
            </a:r>
            <a:r>
              <a:rPr lang="en-GB" dirty="0"/>
              <a:t>path design, thermal conductivities of structural and interface </a:t>
            </a:r>
            <a:r>
              <a:rPr lang="en-GB" dirty="0" smtClean="0"/>
              <a:t>materials, cooling </a:t>
            </a:r>
            <a:r>
              <a:rPr lang="en-GB" dirty="0"/>
              <a:t>technologies (air, </a:t>
            </a:r>
            <a:r>
              <a:rPr lang="en-GB" dirty="0" err="1"/>
              <a:t>monophase</a:t>
            </a:r>
            <a:r>
              <a:rPr lang="en-GB" dirty="0"/>
              <a:t>, evaporative), evaporative cooling systems (emphasis on CO2), evaporator design (incl. </a:t>
            </a:r>
            <a:r>
              <a:rPr lang="en-GB" dirty="0" err="1"/>
              <a:t>microchannels</a:t>
            </a:r>
            <a:r>
              <a:rPr lang="en-GB" dirty="0"/>
              <a:t>), prediction methods and performance verification, engineering aspects</a:t>
            </a:r>
          </a:p>
          <a:p>
            <a:r>
              <a:rPr lang="en-GB" dirty="0"/>
              <a:t>A lot of stuff is from a review article I wrote some time ago: </a:t>
            </a:r>
          </a:p>
          <a:p>
            <a:pPr lvl="1"/>
            <a:r>
              <a:rPr lang="en-GB" dirty="0"/>
              <a:t>G. Viehhauser 2015 JINST 10 P09001, doi:10.1088/1748-0221/10/09/P09001</a:t>
            </a:r>
          </a:p>
          <a:p>
            <a:pPr lvl="1"/>
            <a:r>
              <a:rPr lang="en-GB" dirty="0"/>
              <a:t>Also has lots of references </a:t>
            </a:r>
          </a:p>
        </p:txBody>
      </p:sp>
      <p:sp>
        <p:nvSpPr>
          <p:cNvPr id="6" name="Slide Number Placeholder 5"/>
          <p:cNvSpPr>
            <a:spLocks noGrp="1"/>
          </p:cNvSpPr>
          <p:nvPr>
            <p:ph type="sldNum" sz="quarter" idx="12"/>
          </p:nvPr>
        </p:nvSpPr>
        <p:spPr/>
        <p:txBody>
          <a:bodyPr/>
          <a:lstStyle/>
          <a:p>
            <a:fld id="{1CA36EEA-5A28-4A70-BCAC-0B68DA8D366C}" type="slidenum">
              <a:rPr lang="en-GB" smtClean="0"/>
              <a:pPr/>
              <a:t>1</a:t>
            </a:fld>
            <a:endParaRPr lang="en-GB" dirty="0"/>
          </a:p>
        </p:txBody>
      </p:sp>
    </p:spTree>
    <p:extLst>
      <p:ext uri="{BB962C8B-B14F-4D97-AF65-F5344CB8AC3E}">
        <p14:creationId xmlns:p14="http://schemas.microsoft.com/office/powerpoint/2010/main" val="1813695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B58BB-525C-40F6-8A8C-8C87C4AB4AC5}"/>
              </a:ext>
            </a:extLst>
          </p:cNvPr>
          <p:cNvSpPr>
            <a:spLocks noGrp="1"/>
          </p:cNvSpPr>
          <p:nvPr>
            <p:ph type="title"/>
          </p:nvPr>
        </p:nvSpPr>
        <p:spPr/>
        <p:txBody>
          <a:bodyPr/>
          <a:lstStyle/>
          <a:p>
            <a:r>
              <a:rPr lang="en-US" dirty="0"/>
              <a:t>The whole picture</a:t>
            </a:r>
            <a:endParaRPr lang="en-GB" dirty="0"/>
          </a:p>
        </p:txBody>
      </p:sp>
      <p:sp>
        <p:nvSpPr>
          <p:cNvPr id="4" name="Slide Number Placeholder 3">
            <a:extLst>
              <a:ext uri="{FF2B5EF4-FFF2-40B4-BE49-F238E27FC236}">
                <a16:creationId xmlns:a16="http://schemas.microsoft.com/office/drawing/2014/main" id="{AFA91612-E36B-4A4F-BB47-30DFFED123E9}"/>
              </a:ext>
            </a:extLst>
          </p:cNvPr>
          <p:cNvSpPr>
            <a:spLocks noGrp="1"/>
          </p:cNvSpPr>
          <p:nvPr>
            <p:ph type="sldNum" sz="quarter" idx="12"/>
          </p:nvPr>
        </p:nvSpPr>
        <p:spPr/>
        <p:txBody>
          <a:bodyPr/>
          <a:lstStyle/>
          <a:p>
            <a:fld id="{1CA36EEA-5A28-4A70-BCAC-0B68DA8D366C}" type="slidenum">
              <a:rPr lang="en-GB" smtClean="0"/>
              <a:pPr/>
              <a:t>10</a:t>
            </a:fld>
            <a:endParaRPr lang="en-GB" dirty="0"/>
          </a:p>
        </p:txBody>
      </p:sp>
      <p:sp>
        <p:nvSpPr>
          <p:cNvPr id="6" name="TextBox 5">
            <a:extLst>
              <a:ext uri="{FF2B5EF4-FFF2-40B4-BE49-F238E27FC236}">
                <a16:creationId xmlns:a16="http://schemas.microsoft.com/office/drawing/2014/main" id="{07972B10-BA98-452E-81F0-0F3EE3991BED}"/>
              </a:ext>
            </a:extLst>
          </p:cNvPr>
          <p:cNvSpPr txBox="1"/>
          <p:nvPr/>
        </p:nvSpPr>
        <p:spPr>
          <a:xfrm>
            <a:off x="0" y="4986996"/>
            <a:ext cx="1810111" cy="369332"/>
          </a:xfrm>
          <a:prstGeom prst="rect">
            <a:avLst/>
          </a:prstGeom>
          <a:noFill/>
        </p:spPr>
        <p:txBody>
          <a:bodyPr wrap="none" rtlCol="0">
            <a:spAutoFit/>
          </a:bodyPr>
          <a:lstStyle/>
          <a:p>
            <a:r>
              <a:rPr lang="en-US" dirty="0"/>
              <a:t>Sensor Isotherms</a:t>
            </a:r>
            <a:endParaRPr lang="en-GB" dirty="0"/>
          </a:p>
        </p:txBody>
      </p:sp>
      <p:pic>
        <p:nvPicPr>
          <p:cNvPr id="7" name="Picture 6">
            <a:extLst>
              <a:ext uri="{FF2B5EF4-FFF2-40B4-BE49-F238E27FC236}">
                <a16:creationId xmlns:a16="http://schemas.microsoft.com/office/drawing/2014/main" id="{0682B60B-196C-4D28-BDD6-B11D3EBEB0D7}"/>
              </a:ext>
            </a:extLst>
          </p:cNvPr>
          <p:cNvPicPr>
            <a:picLocks noChangeAspect="1"/>
          </p:cNvPicPr>
          <p:nvPr/>
        </p:nvPicPr>
        <p:blipFill>
          <a:blip r:embed="rId2"/>
          <a:stretch>
            <a:fillRect/>
          </a:stretch>
        </p:blipFill>
        <p:spPr>
          <a:xfrm>
            <a:off x="1997764" y="1366261"/>
            <a:ext cx="8158951" cy="5491739"/>
          </a:xfrm>
          <a:prstGeom prst="rect">
            <a:avLst/>
          </a:prstGeom>
        </p:spPr>
      </p:pic>
      <p:sp>
        <p:nvSpPr>
          <p:cNvPr id="8" name="TextBox 7">
            <a:extLst>
              <a:ext uri="{FF2B5EF4-FFF2-40B4-BE49-F238E27FC236}">
                <a16:creationId xmlns:a16="http://schemas.microsoft.com/office/drawing/2014/main" id="{9162C3A5-A62B-4590-8BD3-C39EAE16DD31}"/>
              </a:ext>
            </a:extLst>
          </p:cNvPr>
          <p:cNvSpPr txBox="1"/>
          <p:nvPr/>
        </p:nvSpPr>
        <p:spPr>
          <a:xfrm>
            <a:off x="9933827" y="1461052"/>
            <a:ext cx="1758174" cy="369332"/>
          </a:xfrm>
          <a:prstGeom prst="rect">
            <a:avLst/>
          </a:prstGeom>
          <a:noFill/>
        </p:spPr>
        <p:txBody>
          <a:bodyPr wrap="none" rtlCol="0">
            <a:spAutoFit/>
          </a:bodyPr>
          <a:lstStyle/>
          <a:p>
            <a:r>
              <a:rPr lang="en-US" dirty="0"/>
              <a:t>ATLAS Barrel SCT</a:t>
            </a:r>
            <a:endParaRPr lang="en-GB" dirty="0"/>
          </a:p>
        </p:txBody>
      </p:sp>
      <p:cxnSp>
        <p:nvCxnSpPr>
          <p:cNvPr id="10" name="Straight Arrow Connector 9">
            <a:extLst>
              <a:ext uri="{FF2B5EF4-FFF2-40B4-BE49-F238E27FC236}">
                <a16:creationId xmlns:a16="http://schemas.microsoft.com/office/drawing/2014/main" id="{541EBB50-F02F-4362-A082-FE6BE76B6A89}"/>
              </a:ext>
            </a:extLst>
          </p:cNvPr>
          <p:cNvCxnSpPr/>
          <p:nvPr/>
        </p:nvCxnSpPr>
        <p:spPr>
          <a:xfrm>
            <a:off x="1997764" y="4591879"/>
            <a:ext cx="9939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AA6C83BA-561D-4DE3-BF1B-84B763795731}"/>
              </a:ext>
            </a:extLst>
          </p:cNvPr>
          <p:cNvCxnSpPr/>
          <p:nvPr/>
        </p:nvCxnSpPr>
        <p:spPr>
          <a:xfrm>
            <a:off x="1997764" y="5171662"/>
            <a:ext cx="9939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4F1B303-770B-40DB-9D4C-E51627A2CA92}"/>
              </a:ext>
            </a:extLst>
          </p:cNvPr>
          <p:cNvCxnSpPr/>
          <p:nvPr/>
        </p:nvCxnSpPr>
        <p:spPr>
          <a:xfrm>
            <a:off x="1997764" y="5738192"/>
            <a:ext cx="9939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Left Brace 14">
            <a:extLst>
              <a:ext uri="{FF2B5EF4-FFF2-40B4-BE49-F238E27FC236}">
                <a16:creationId xmlns:a16="http://schemas.microsoft.com/office/drawing/2014/main" id="{41C9C974-E508-425B-BD88-5ACF2895C70B}"/>
              </a:ext>
            </a:extLst>
          </p:cNvPr>
          <p:cNvSpPr/>
          <p:nvPr/>
        </p:nvSpPr>
        <p:spPr>
          <a:xfrm>
            <a:off x="1779102" y="4532245"/>
            <a:ext cx="248479" cy="129208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TextBox 15">
            <a:extLst>
              <a:ext uri="{FF2B5EF4-FFF2-40B4-BE49-F238E27FC236}">
                <a16:creationId xmlns:a16="http://schemas.microsoft.com/office/drawing/2014/main" id="{DF188A1B-A736-440E-9FBA-11735203E7C4}"/>
              </a:ext>
            </a:extLst>
          </p:cNvPr>
          <p:cNvSpPr txBox="1"/>
          <p:nvPr/>
        </p:nvSpPr>
        <p:spPr>
          <a:xfrm>
            <a:off x="10426959" y="4986996"/>
            <a:ext cx="1788503" cy="369332"/>
          </a:xfrm>
          <a:prstGeom prst="rect">
            <a:avLst/>
          </a:prstGeom>
          <a:noFill/>
        </p:spPr>
        <p:txBody>
          <a:bodyPr wrap="none" rtlCol="0">
            <a:spAutoFit/>
          </a:bodyPr>
          <a:lstStyle/>
          <a:p>
            <a:r>
              <a:rPr lang="en-US" dirty="0"/>
              <a:t>Critical boundary</a:t>
            </a:r>
            <a:endParaRPr lang="en-GB" dirty="0"/>
          </a:p>
        </p:txBody>
      </p:sp>
      <p:cxnSp>
        <p:nvCxnSpPr>
          <p:cNvPr id="18" name="Straight Arrow Connector 17">
            <a:extLst>
              <a:ext uri="{FF2B5EF4-FFF2-40B4-BE49-F238E27FC236}">
                <a16:creationId xmlns:a16="http://schemas.microsoft.com/office/drawing/2014/main" id="{8FF8EE00-C3BE-46BF-9343-35398A7C55B1}"/>
              </a:ext>
            </a:extLst>
          </p:cNvPr>
          <p:cNvCxnSpPr>
            <a:stCxn id="16" idx="1"/>
          </p:cNvCxnSpPr>
          <p:nvPr/>
        </p:nvCxnSpPr>
        <p:spPr>
          <a:xfrm flipH="1">
            <a:off x="9947888" y="5171662"/>
            <a:ext cx="479071" cy="148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45A35EE-41D8-4DF9-9293-28BA28170B48}"/>
              </a:ext>
            </a:extLst>
          </p:cNvPr>
          <p:cNvSpPr txBox="1"/>
          <p:nvPr/>
        </p:nvSpPr>
        <p:spPr>
          <a:xfrm>
            <a:off x="10514910" y="5271485"/>
            <a:ext cx="1734193" cy="369332"/>
          </a:xfrm>
          <a:prstGeom prst="rect">
            <a:avLst/>
          </a:prstGeom>
          <a:noFill/>
        </p:spPr>
        <p:txBody>
          <a:bodyPr wrap="none" rtlCol="0">
            <a:spAutoFit/>
          </a:bodyPr>
          <a:lstStyle/>
          <a:p>
            <a:r>
              <a:rPr lang="en-US" dirty="0"/>
              <a:t>Thermally stable</a:t>
            </a:r>
            <a:endParaRPr lang="en-GB" dirty="0"/>
          </a:p>
        </p:txBody>
      </p:sp>
      <p:sp>
        <p:nvSpPr>
          <p:cNvPr id="22" name="Arrow: Down 21">
            <a:extLst>
              <a:ext uri="{FF2B5EF4-FFF2-40B4-BE49-F238E27FC236}">
                <a16:creationId xmlns:a16="http://schemas.microsoft.com/office/drawing/2014/main" id="{991897A8-120F-4686-9E68-209CEF24979E}"/>
              </a:ext>
            </a:extLst>
          </p:cNvPr>
          <p:cNvSpPr/>
          <p:nvPr/>
        </p:nvSpPr>
        <p:spPr>
          <a:xfrm>
            <a:off x="10140186" y="5271485"/>
            <a:ext cx="408364"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66872E47-ADCF-4590-B50D-E8D08B071F72}"/>
              </a:ext>
            </a:extLst>
          </p:cNvPr>
          <p:cNvSpPr txBox="1"/>
          <p:nvPr/>
        </p:nvSpPr>
        <p:spPr>
          <a:xfrm>
            <a:off x="8882196" y="6295764"/>
            <a:ext cx="2896627" cy="369332"/>
          </a:xfrm>
          <a:prstGeom prst="rect">
            <a:avLst/>
          </a:prstGeom>
          <a:noFill/>
        </p:spPr>
        <p:txBody>
          <a:bodyPr wrap="none" rtlCol="0">
            <a:spAutoFit/>
          </a:bodyPr>
          <a:lstStyle/>
          <a:p>
            <a:r>
              <a:rPr lang="en-US" dirty="0"/>
              <a:t>Lines of equal sensor current</a:t>
            </a:r>
            <a:endParaRPr lang="en-GB" dirty="0"/>
          </a:p>
        </p:txBody>
      </p:sp>
      <p:cxnSp>
        <p:nvCxnSpPr>
          <p:cNvPr id="25" name="Straight Arrow Connector 24">
            <a:extLst>
              <a:ext uri="{FF2B5EF4-FFF2-40B4-BE49-F238E27FC236}">
                <a16:creationId xmlns:a16="http://schemas.microsoft.com/office/drawing/2014/main" id="{F30EFA08-DD26-478D-975E-B83B85CC6D02}"/>
              </a:ext>
            </a:extLst>
          </p:cNvPr>
          <p:cNvCxnSpPr/>
          <p:nvPr/>
        </p:nvCxnSpPr>
        <p:spPr>
          <a:xfrm flipH="1" flipV="1">
            <a:off x="7384774" y="6007412"/>
            <a:ext cx="1458750" cy="4854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E4B21E83-4F47-4B2B-8A42-3E8383C760B5}"/>
              </a:ext>
            </a:extLst>
          </p:cNvPr>
          <p:cNvCxnSpPr/>
          <p:nvPr/>
        </p:nvCxnSpPr>
        <p:spPr>
          <a:xfrm flipH="1" flipV="1">
            <a:off x="9947888" y="5913783"/>
            <a:ext cx="1135715" cy="1987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9AA97BA-DB80-4307-B7A8-FC18AB38A7C0}"/>
              </a:ext>
            </a:extLst>
          </p:cNvPr>
          <p:cNvSpPr txBox="1"/>
          <p:nvPr/>
        </p:nvSpPr>
        <p:spPr>
          <a:xfrm>
            <a:off x="4462669" y="1830384"/>
            <a:ext cx="2368725" cy="369332"/>
          </a:xfrm>
          <a:prstGeom prst="rect">
            <a:avLst/>
          </a:prstGeom>
          <a:noFill/>
        </p:spPr>
        <p:txBody>
          <a:bodyPr wrap="none" rtlCol="0">
            <a:spAutoFit/>
          </a:bodyPr>
          <a:lstStyle/>
          <a:p>
            <a:r>
              <a:rPr lang="en-US" dirty="0"/>
              <a:t>Sensor T at critical limit</a:t>
            </a:r>
            <a:endParaRPr lang="en-GB" dirty="0"/>
          </a:p>
        </p:txBody>
      </p:sp>
      <p:cxnSp>
        <p:nvCxnSpPr>
          <p:cNvPr id="30" name="Straight Arrow Connector 29">
            <a:extLst>
              <a:ext uri="{FF2B5EF4-FFF2-40B4-BE49-F238E27FC236}">
                <a16:creationId xmlns:a16="http://schemas.microsoft.com/office/drawing/2014/main" id="{F16B05F7-E0B3-436A-8DBF-204B08A64DD7}"/>
              </a:ext>
            </a:extLst>
          </p:cNvPr>
          <p:cNvCxnSpPr/>
          <p:nvPr/>
        </p:nvCxnSpPr>
        <p:spPr>
          <a:xfrm flipH="1">
            <a:off x="4333461" y="2176670"/>
            <a:ext cx="188843" cy="2782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D19FFF11-4DAA-4543-ABF1-F892AADBA15C}"/>
              </a:ext>
            </a:extLst>
          </p:cNvPr>
          <p:cNvCxnSpPr>
            <a:stCxn id="28" idx="1"/>
          </p:cNvCxnSpPr>
          <p:nvPr/>
        </p:nvCxnSpPr>
        <p:spPr>
          <a:xfrm flipH="1">
            <a:off x="4104474" y="2015050"/>
            <a:ext cx="3581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3A773A9-DAFF-4666-997B-4F9A94E880EC}"/>
              </a:ext>
            </a:extLst>
          </p:cNvPr>
          <p:cNvCxnSpPr/>
          <p:nvPr/>
        </p:nvCxnSpPr>
        <p:spPr>
          <a:xfrm flipH="1">
            <a:off x="4709957" y="2176670"/>
            <a:ext cx="190034" cy="8050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652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720F7-8876-4EAD-8571-6DFDAD8DE2DB}"/>
              </a:ext>
            </a:extLst>
          </p:cNvPr>
          <p:cNvSpPr>
            <a:spLocks noGrp="1"/>
          </p:cNvSpPr>
          <p:nvPr>
            <p:ph type="title"/>
          </p:nvPr>
        </p:nvSpPr>
        <p:spPr/>
        <p:txBody>
          <a:bodyPr>
            <a:noAutofit/>
          </a:bodyPr>
          <a:lstStyle/>
          <a:p>
            <a:r>
              <a:rPr lang="en-US" sz="2800" dirty="0"/>
              <a:t>How do we get the impedances for the minimal model?</a:t>
            </a:r>
            <a:endParaRPr lang="en-GB" sz="2800" dirty="0"/>
          </a:p>
        </p:txBody>
      </p:sp>
      <p:sp>
        <p:nvSpPr>
          <p:cNvPr id="3" name="Content Placeholder 2">
            <a:extLst>
              <a:ext uri="{FF2B5EF4-FFF2-40B4-BE49-F238E27FC236}">
                <a16:creationId xmlns:a16="http://schemas.microsoft.com/office/drawing/2014/main" id="{0107EAC9-7786-4404-AA9E-64B9531A0B43}"/>
              </a:ext>
            </a:extLst>
          </p:cNvPr>
          <p:cNvSpPr>
            <a:spLocks noGrp="1"/>
          </p:cNvSpPr>
          <p:nvPr>
            <p:ph idx="1"/>
          </p:nvPr>
        </p:nvSpPr>
        <p:spPr>
          <a:xfrm>
            <a:off x="760343" y="1389609"/>
            <a:ext cx="10671313" cy="2278807"/>
          </a:xfrm>
        </p:spPr>
        <p:txBody>
          <a:bodyPr>
            <a:normAutofit fontScale="77500" lnSpcReduction="20000"/>
          </a:bodyPr>
          <a:lstStyle/>
          <a:p>
            <a:r>
              <a:rPr lang="en-US" dirty="0"/>
              <a:t>For the simple network model so far there are two resistances required (</a:t>
            </a:r>
            <a:r>
              <a:rPr lang="en-US" dirty="0" err="1"/>
              <a:t>R</a:t>
            </a:r>
            <a:r>
              <a:rPr lang="en-US" baseline="-25000" dirty="0" err="1"/>
              <a:t>c</a:t>
            </a:r>
            <a:r>
              <a:rPr lang="en-US" dirty="0"/>
              <a:t> and R</a:t>
            </a:r>
            <a:r>
              <a:rPr lang="en-US" baseline="-25000" dirty="0"/>
              <a:t>s</a:t>
            </a:r>
            <a:r>
              <a:rPr lang="en-US" dirty="0"/>
              <a:t>), which can be extracted from two FEA runs</a:t>
            </a:r>
          </a:p>
          <a:p>
            <a:pPr lvl="1"/>
            <a:r>
              <a:rPr lang="en-US" dirty="0"/>
              <a:t>Usually take </a:t>
            </a:r>
            <a:r>
              <a:rPr lang="en-US" dirty="0" err="1"/>
              <a:t>Q</a:t>
            </a:r>
            <a:r>
              <a:rPr lang="en-US" baseline="-25000" dirty="0" err="1"/>
              <a:t>ref</a:t>
            </a:r>
            <a:r>
              <a:rPr lang="en-US" dirty="0"/>
              <a:t> = 0 to get T</a:t>
            </a:r>
            <a:r>
              <a:rPr lang="en-US" baseline="-25000" dirty="0"/>
              <a:t>0</a:t>
            </a:r>
            <a:r>
              <a:rPr lang="en-US" dirty="0"/>
              <a:t> and one other small </a:t>
            </a:r>
            <a:r>
              <a:rPr lang="en-US" dirty="0" err="1"/>
              <a:t>Q</a:t>
            </a:r>
            <a:r>
              <a:rPr lang="en-US" baseline="-25000" dirty="0" err="1"/>
              <a:t>ref</a:t>
            </a:r>
            <a:r>
              <a:rPr lang="en-US" dirty="0"/>
              <a:t>)</a:t>
            </a:r>
          </a:p>
          <a:p>
            <a:r>
              <a:rPr lang="en-US" dirty="0"/>
              <a:t>But there is one question: which sensor temperature should we take? In a 3D FEA the sensor temperature is not uniform</a:t>
            </a:r>
          </a:p>
          <a:p>
            <a:pPr lvl="1"/>
            <a:r>
              <a:rPr lang="en-US" dirty="0"/>
              <a:t>Traditionally, people always plot the max sensor temperature</a:t>
            </a:r>
          </a:p>
          <a:p>
            <a:pPr lvl="1"/>
            <a:r>
              <a:rPr lang="en-US" dirty="0"/>
              <a:t>However, it turns out, the best estimate of critical parameters is obtained if average sensor temperature is taken</a:t>
            </a:r>
          </a:p>
          <a:p>
            <a:pPr marL="457200" lvl="1" indent="0">
              <a:buNone/>
            </a:pPr>
            <a:endParaRPr lang="en-GB" dirty="0"/>
          </a:p>
        </p:txBody>
      </p:sp>
      <p:sp>
        <p:nvSpPr>
          <p:cNvPr id="4" name="Slide Number Placeholder 3">
            <a:extLst>
              <a:ext uri="{FF2B5EF4-FFF2-40B4-BE49-F238E27FC236}">
                <a16:creationId xmlns:a16="http://schemas.microsoft.com/office/drawing/2014/main" id="{299B204A-9C11-40B9-AF9E-D304141AE698}"/>
              </a:ext>
            </a:extLst>
          </p:cNvPr>
          <p:cNvSpPr>
            <a:spLocks noGrp="1"/>
          </p:cNvSpPr>
          <p:nvPr>
            <p:ph type="sldNum" sz="quarter" idx="12"/>
          </p:nvPr>
        </p:nvSpPr>
        <p:spPr/>
        <p:txBody>
          <a:bodyPr/>
          <a:lstStyle/>
          <a:p>
            <a:fld id="{1CA36EEA-5A28-4A70-BCAC-0B68DA8D366C}" type="slidenum">
              <a:rPr lang="en-GB" smtClean="0"/>
              <a:pPr/>
              <a:t>11</a:t>
            </a:fld>
            <a:endParaRPr lang="en-GB" dirty="0"/>
          </a:p>
        </p:txBody>
      </p:sp>
      <p:pic>
        <p:nvPicPr>
          <p:cNvPr id="5" name="Picture 4">
            <a:extLst>
              <a:ext uri="{FF2B5EF4-FFF2-40B4-BE49-F238E27FC236}">
                <a16:creationId xmlns:a16="http://schemas.microsoft.com/office/drawing/2014/main" id="{B083E3D7-2D4D-4848-A1CA-CB7733CBAB0D}"/>
              </a:ext>
            </a:extLst>
          </p:cNvPr>
          <p:cNvPicPr>
            <a:picLocks noChangeAspect="1"/>
          </p:cNvPicPr>
          <p:nvPr/>
        </p:nvPicPr>
        <p:blipFill>
          <a:blip r:embed="rId2"/>
          <a:stretch>
            <a:fillRect/>
          </a:stretch>
        </p:blipFill>
        <p:spPr>
          <a:xfrm>
            <a:off x="1625045" y="3911953"/>
            <a:ext cx="6613042" cy="2881754"/>
          </a:xfrm>
          <a:prstGeom prst="rect">
            <a:avLst/>
          </a:prstGeom>
        </p:spPr>
      </p:pic>
      <p:sp>
        <p:nvSpPr>
          <p:cNvPr id="6" name="TextBox 5">
            <a:extLst>
              <a:ext uri="{FF2B5EF4-FFF2-40B4-BE49-F238E27FC236}">
                <a16:creationId xmlns:a16="http://schemas.microsoft.com/office/drawing/2014/main" id="{5A835F06-1BF6-430C-9C5A-025AFB6D3160}"/>
              </a:ext>
            </a:extLst>
          </p:cNvPr>
          <p:cNvSpPr txBox="1"/>
          <p:nvPr/>
        </p:nvSpPr>
        <p:spPr>
          <a:xfrm>
            <a:off x="1843182" y="4020085"/>
            <a:ext cx="2830070" cy="369332"/>
          </a:xfrm>
          <a:prstGeom prst="rect">
            <a:avLst/>
          </a:prstGeom>
          <a:noFill/>
        </p:spPr>
        <p:txBody>
          <a:bodyPr wrap="none" rtlCol="0">
            <a:spAutoFit/>
          </a:bodyPr>
          <a:lstStyle/>
          <a:p>
            <a:r>
              <a:rPr lang="en-US" dirty="0"/>
              <a:t>ATLAS </a:t>
            </a:r>
            <a:r>
              <a:rPr lang="en-US" dirty="0" err="1"/>
              <a:t>ITk</a:t>
            </a:r>
            <a:r>
              <a:rPr lang="en-US" dirty="0"/>
              <a:t> barrel strip sensor</a:t>
            </a:r>
            <a:endParaRPr lang="en-GB" dirty="0"/>
          </a:p>
        </p:txBody>
      </p:sp>
      <p:sp>
        <p:nvSpPr>
          <p:cNvPr id="7" name="Right Brace 6">
            <a:extLst>
              <a:ext uri="{FF2B5EF4-FFF2-40B4-BE49-F238E27FC236}">
                <a16:creationId xmlns:a16="http://schemas.microsoft.com/office/drawing/2014/main" id="{EA91F70A-9614-4015-81C5-E229C8848667}"/>
              </a:ext>
            </a:extLst>
          </p:cNvPr>
          <p:cNvSpPr/>
          <p:nvPr/>
        </p:nvSpPr>
        <p:spPr>
          <a:xfrm>
            <a:off x="8238087" y="4249290"/>
            <a:ext cx="337930" cy="143123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8B28D083-0950-427F-81EF-A83F4B54F4BC}"/>
              </a:ext>
            </a:extLst>
          </p:cNvPr>
          <p:cNvSpPr txBox="1"/>
          <p:nvPr/>
        </p:nvSpPr>
        <p:spPr>
          <a:xfrm>
            <a:off x="8650195" y="4494225"/>
            <a:ext cx="2420544" cy="923330"/>
          </a:xfrm>
          <a:prstGeom prst="rect">
            <a:avLst/>
          </a:prstGeom>
          <a:noFill/>
        </p:spPr>
        <p:txBody>
          <a:bodyPr wrap="square" rtlCol="0">
            <a:spAutoFit/>
          </a:bodyPr>
          <a:lstStyle/>
          <a:p>
            <a:r>
              <a:rPr lang="en-US" dirty="0"/>
              <a:t>Error bars give range of sensor temperatures from FEA</a:t>
            </a:r>
            <a:endParaRPr lang="en-GB" dirty="0"/>
          </a:p>
        </p:txBody>
      </p:sp>
      <p:cxnSp>
        <p:nvCxnSpPr>
          <p:cNvPr id="10" name="Straight Arrow Connector 9">
            <a:extLst>
              <a:ext uri="{FF2B5EF4-FFF2-40B4-BE49-F238E27FC236}">
                <a16:creationId xmlns:a16="http://schemas.microsoft.com/office/drawing/2014/main" id="{4EB45950-021F-4114-9BC9-4AB6352F895F}"/>
              </a:ext>
            </a:extLst>
          </p:cNvPr>
          <p:cNvCxnSpPr/>
          <p:nvPr/>
        </p:nvCxnSpPr>
        <p:spPr>
          <a:xfrm>
            <a:off x="7761008" y="3752333"/>
            <a:ext cx="0" cy="2677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9109E84-A308-4763-B9B1-7719A937FB91}"/>
              </a:ext>
            </a:extLst>
          </p:cNvPr>
          <p:cNvSpPr txBox="1"/>
          <p:nvPr/>
        </p:nvSpPr>
        <p:spPr>
          <a:xfrm>
            <a:off x="5795341" y="3374788"/>
            <a:ext cx="3931333" cy="369332"/>
          </a:xfrm>
          <a:prstGeom prst="rect">
            <a:avLst/>
          </a:prstGeom>
          <a:noFill/>
        </p:spPr>
        <p:txBody>
          <a:bodyPr wrap="none" rtlCol="0">
            <a:spAutoFit/>
          </a:bodyPr>
          <a:lstStyle/>
          <a:p>
            <a:r>
              <a:rPr lang="en-US" dirty="0"/>
              <a:t>Dashed line is </a:t>
            </a:r>
            <a:r>
              <a:rPr lang="en-US" dirty="0" err="1"/>
              <a:t>T</a:t>
            </a:r>
            <a:r>
              <a:rPr lang="en-US" baseline="-25000" dirty="0" err="1"/>
              <a:t>C,crit</a:t>
            </a:r>
            <a:r>
              <a:rPr lang="en-US" dirty="0"/>
              <a:t> from minimal model</a:t>
            </a:r>
            <a:endParaRPr lang="en-GB" dirty="0"/>
          </a:p>
        </p:txBody>
      </p:sp>
      <p:sp>
        <p:nvSpPr>
          <p:cNvPr id="12" name="TextBox 11">
            <a:extLst>
              <a:ext uri="{FF2B5EF4-FFF2-40B4-BE49-F238E27FC236}">
                <a16:creationId xmlns:a16="http://schemas.microsoft.com/office/drawing/2014/main" id="{EEBC4EE5-CFC3-4E50-9578-014A0E33015B}"/>
              </a:ext>
            </a:extLst>
          </p:cNvPr>
          <p:cNvSpPr txBox="1"/>
          <p:nvPr/>
        </p:nvSpPr>
        <p:spPr>
          <a:xfrm>
            <a:off x="8185078" y="5870377"/>
            <a:ext cx="2743200" cy="923330"/>
          </a:xfrm>
          <a:prstGeom prst="rect">
            <a:avLst/>
          </a:prstGeom>
          <a:noFill/>
        </p:spPr>
        <p:txBody>
          <a:bodyPr wrap="square" rtlCol="0">
            <a:spAutoFit/>
          </a:bodyPr>
          <a:lstStyle/>
          <a:p>
            <a:r>
              <a:rPr lang="en-US" dirty="0"/>
              <a:t>Last datapoint is largest T</a:t>
            </a:r>
            <a:r>
              <a:rPr lang="en-US" baseline="-25000" dirty="0"/>
              <a:t>C</a:t>
            </a:r>
            <a:r>
              <a:rPr lang="en-US" dirty="0"/>
              <a:t>, for which a stable solution was found with FEA</a:t>
            </a:r>
            <a:endParaRPr lang="en-GB" dirty="0"/>
          </a:p>
        </p:txBody>
      </p:sp>
    </p:spTree>
    <p:extLst>
      <p:ext uri="{BB962C8B-B14F-4D97-AF65-F5344CB8AC3E}">
        <p14:creationId xmlns:p14="http://schemas.microsoft.com/office/powerpoint/2010/main" val="57034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 more complex example</a:t>
            </a:r>
          </a:p>
        </p:txBody>
      </p:sp>
      <p:sp>
        <p:nvSpPr>
          <p:cNvPr id="3" name="Content Placeholder 2"/>
          <p:cNvSpPr>
            <a:spLocks noGrp="1"/>
          </p:cNvSpPr>
          <p:nvPr>
            <p:ph idx="1"/>
          </p:nvPr>
        </p:nvSpPr>
        <p:spPr/>
        <p:txBody>
          <a:bodyPr/>
          <a:lstStyle/>
          <a:p>
            <a:r>
              <a:rPr lang="en-US" dirty="0"/>
              <a:t>In the ATLAS </a:t>
            </a:r>
            <a:r>
              <a:rPr lang="en-US" dirty="0" err="1"/>
              <a:t>ITk</a:t>
            </a:r>
            <a:r>
              <a:rPr lang="en-US" dirty="0"/>
              <a:t> strip system we have additional non-linear temperature dependent electronics elements</a:t>
            </a:r>
          </a:p>
          <a:p>
            <a:pPr lvl="1"/>
            <a:r>
              <a:rPr lang="en-GB" dirty="0"/>
              <a:t>Power converters (FEAST) with varying efficiency</a:t>
            </a:r>
          </a:p>
          <a:p>
            <a:pPr lvl="1"/>
            <a:r>
              <a:rPr lang="en-US" dirty="0"/>
              <a:t>Front-end chips with TID-dependent leakage currents</a:t>
            </a:r>
          </a:p>
          <a:p>
            <a:r>
              <a:rPr lang="en-US" dirty="0"/>
              <a:t>Temperature and generated power linked in complex way</a:t>
            </a:r>
          </a:p>
          <a:p>
            <a:r>
              <a:rPr lang="en-US" dirty="0"/>
              <a:t>Impossible to calculate using FEA </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12</a:t>
            </a:fld>
            <a:endParaRPr lang="en-GB" dirty="0"/>
          </a:p>
        </p:txBody>
      </p:sp>
      <p:grpSp>
        <p:nvGrpSpPr>
          <p:cNvPr id="25" name="Group 24">
            <a:extLst>
              <a:ext uri="{FF2B5EF4-FFF2-40B4-BE49-F238E27FC236}">
                <a16:creationId xmlns:a16="http://schemas.microsoft.com/office/drawing/2014/main" id="{30937836-2246-4BF1-86A2-0F78015B690C}"/>
              </a:ext>
            </a:extLst>
          </p:cNvPr>
          <p:cNvGrpSpPr/>
          <p:nvPr/>
        </p:nvGrpSpPr>
        <p:grpSpPr>
          <a:xfrm>
            <a:off x="2267101" y="4092356"/>
            <a:ext cx="6777507" cy="2629119"/>
            <a:chOff x="1710510" y="3190794"/>
            <a:chExt cx="7187991" cy="2811755"/>
          </a:xfrm>
        </p:grpSpPr>
        <p:sp>
          <p:nvSpPr>
            <p:cNvPr id="5" name="TextBox 4">
              <a:extLst>
                <a:ext uri="{FF2B5EF4-FFF2-40B4-BE49-F238E27FC236}">
                  <a16:creationId xmlns:a16="http://schemas.microsoft.com/office/drawing/2014/main" id="{95AED07B-3A41-4165-8BDB-44CD430BED6C}"/>
                </a:ext>
              </a:extLst>
            </p:cNvPr>
            <p:cNvSpPr txBox="1"/>
            <p:nvPr/>
          </p:nvSpPr>
          <p:spPr>
            <a:xfrm>
              <a:off x="3176486" y="4358784"/>
              <a:ext cx="984565" cy="369332"/>
            </a:xfrm>
            <a:prstGeom prst="rect">
              <a:avLst/>
            </a:prstGeom>
            <a:noFill/>
            <a:ln>
              <a:solidFill>
                <a:schemeClr val="accent2"/>
              </a:solidFill>
            </a:ln>
          </p:spPr>
          <p:txBody>
            <a:bodyPr wrap="none" rtlCol="0">
              <a:spAutoFit/>
            </a:bodyPr>
            <a:lstStyle/>
            <a:p>
              <a:r>
                <a:rPr lang="en-GB" dirty="0"/>
                <a:t>Sensor T</a:t>
              </a:r>
            </a:p>
          </p:txBody>
        </p:sp>
        <p:sp>
          <p:nvSpPr>
            <p:cNvPr id="6" name="TextBox 5">
              <a:extLst>
                <a:ext uri="{FF2B5EF4-FFF2-40B4-BE49-F238E27FC236}">
                  <a16:creationId xmlns:a16="http://schemas.microsoft.com/office/drawing/2014/main" id="{F1538922-7D9E-435A-9B83-73FC7E8BF8FB}"/>
                </a:ext>
              </a:extLst>
            </p:cNvPr>
            <p:cNvSpPr txBox="1"/>
            <p:nvPr/>
          </p:nvSpPr>
          <p:spPr>
            <a:xfrm>
              <a:off x="4360026" y="5047985"/>
              <a:ext cx="990977" cy="369332"/>
            </a:xfrm>
            <a:prstGeom prst="rect">
              <a:avLst/>
            </a:prstGeom>
            <a:noFill/>
            <a:ln>
              <a:solidFill>
                <a:schemeClr val="accent2"/>
              </a:solidFill>
            </a:ln>
          </p:spPr>
          <p:txBody>
            <a:bodyPr wrap="none" rtlCol="0">
              <a:spAutoFit/>
            </a:bodyPr>
            <a:lstStyle/>
            <a:p>
              <a:r>
                <a:rPr lang="en-GB" dirty="0"/>
                <a:t>Sensor P</a:t>
              </a:r>
            </a:p>
          </p:txBody>
        </p:sp>
        <p:sp>
          <p:nvSpPr>
            <p:cNvPr id="7" name="TextBox 6">
              <a:extLst>
                <a:ext uri="{FF2B5EF4-FFF2-40B4-BE49-F238E27FC236}">
                  <a16:creationId xmlns:a16="http://schemas.microsoft.com/office/drawing/2014/main" id="{334ED5DB-C448-4D0B-9FE9-9FDD577F8BD6}"/>
                </a:ext>
              </a:extLst>
            </p:cNvPr>
            <p:cNvSpPr txBox="1"/>
            <p:nvPr/>
          </p:nvSpPr>
          <p:spPr>
            <a:xfrm>
              <a:off x="5472794" y="3549455"/>
              <a:ext cx="776175" cy="369332"/>
            </a:xfrm>
            <a:prstGeom prst="rect">
              <a:avLst/>
            </a:prstGeom>
            <a:noFill/>
            <a:ln>
              <a:solidFill>
                <a:schemeClr val="accent2"/>
              </a:solidFill>
            </a:ln>
          </p:spPr>
          <p:txBody>
            <a:bodyPr wrap="none" rtlCol="0">
              <a:spAutoFit/>
            </a:bodyPr>
            <a:lstStyle/>
            <a:p>
              <a:r>
                <a:rPr lang="en-GB" dirty="0"/>
                <a:t>Chip P</a:t>
              </a:r>
            </a:p>
          </p:txBody>
        </p:sp>
        <p:sp>
          <p:nvSpPr>
            <p:cNvPr id="8" name="TextBox 7">
              <a:extLst>
                <a:ext uri="{FF2B5EF4-FFF2-40B4-BE49-F238E27FC236}">
                  <a16:creationId xmlns:a16="http://schemas.microsoft.com/office/drawing/2014/main" id="{97B3F1FA-F143-4E51-9843-E8858225AF67}"/>
                </a:ext>
              </a:extLst>
            </p:cNvPr>
            <p:cNvSpPr txBox="1"/>
            <p:nvPr/>
          </p:nvSpPr>
          <p:spPr>
            <a:xfrm>
              <a:off x="7200985" y="3933917"/>
              <a:ext cx="1697516" cy="369332"/>
            </a:xfrm>
            <a:prstGeom prst="rect">
              <a:avLst/>
            </a:prstGeom>
            <a:noFill/>
            <a:ln>
              <a:solidFill>
                <a:schemeClr val="accent2"/>
              </a:solidFill>
            </a:ln>
          </p:spPr>
          <p:txBody>
            <a:bodyPr wrap="none" rtlCol="0">
              <a:spAutoFit/>
            </a:bodyPr>
            <a:lstStyle/>
            <a:p>
              <a:r>
                <a:rPr lang="en-GB" dirty="0"/>
                <a:t>FEAST efficiency</a:t>
              </a:r>
            </a:p>
          </p:txBody>
        </p:sp>
        <p:sp>
          <p:nvSpPr>
            <p:cNvPr id="9" name="TextBox 8">
              <a:extLst>
                <a:ext uri="{FF2B5EF4-FFF2-40B4-BE49-F238E27FC236}">
                  <a16:creationId xmlns:a16="http://schemas.microsoft.com/office/drawing/2014/main" id="{FDDF4FA8-72A0-4EFC-9AC7-29883DF62387}"/>
                </a:ext>
              </a:extLst>
            </p:cNvPr>
            <p:cNvSpPr txBox="1"/>
            <p:nvPr/>
          </p:nvSpPr>
          <p:spPr>
            <a:xfrm>
              <a:off x="6743667" y="3215048"/>
              <a:ext cx="1769267" cy="369332"/>
            </a:xfrm>
            <a:prstGeom prst="rect">
              <a:avLst/>
            </a:prstGeom>
            <a:noFill/>
            <a:ln>
              <a:solidFill>
                <a:schemeClr val="accent2"/>
              </a:solidFill>
            </a:ln>
          </p:spPr>
          <p:txBody>
            <a:bodyPr wrap="none" rtlCol="0">
              <a:spAutoFit/>
            </a:bodyPr>
            <a:lstStyle/>
            <a:p>
              <a:r>
                <a:rPr lang="en-GB" dirty="0"/>
                <a:t>Front-end power</a:t>
              </a:r>
            </a:p>
          </p:txBody>
        </p:sp>
        <p:sp>
          <p:nvSpPr>
            <p:cNvPr id="10" name="TextBox 9">
              <a:extLst>
                <a:ext uri="{FF2B5EF4-FFF2-40B4-BE49-F238E27FC236}">
                  <a16:creationId xmlns:a16="http://schemas.microsoft.com/office/drawing/2014/main" id="{724C97A2-F624-40C9-AC5F-60FB7C7E5306}"/>
                </a:ext>
              </a:extLst>
            </p:cNvPr>
            <p:cNvSpPr txBox="1"/>
            <p:nvPr/>
          </p:nvSpPr>
          <p:spPr>
            <a:xfrm>
              <a:off x="1710510" y="4950863"/>
              <a:ext cx="1077026" cy="369332"/>
            </a:xfrm>
            <a:prstGeom prst="rect">
              <a:avLst/>
            </a:prstGeom>
            <a:noFill/>
            <a:ln>
              <a:solidFill>
                <a:schemeClr val="accent2"/>
              </a:solidFill>
            </a:ln>
          </p:spPr>
          <p:txBody>
            <a:bodyPr wrap="none" rtlCol="0">
              <a:spAutoFit/>
            </a:bodyPr>
            <a:lstStyle/>
            <a:p>
              <a:r>
                <a:rPr lang="en-GB" dirty="0"/>
                <a:t>Coolant T</a:t>
              </a:r>
            </a:p>
          </p:txBody>
        </p:sp>
        <p:cxnSp>
          <p:nvCxnSpPr>
            <p:cNvPr id="11" name="Curved Connector 14">
              <a:extLst>
                <a:ext uri="{FF2B5EF4-FFF2-40B4-BE49-F238E27FC236}">
                  <a16:creationId xmlns:a16="http://schemas.microsoft.com/office/drawing/2014/main" id="{C0132E17-C306-4462-BE3A-1C05ECEAF8B5}"/>
                </a:ext>
              </a:extLst>
            </p:cNvPr>
            <p:cNvCxnSpPr>
              <a:stCxn id="10" idx="0"/>
              <a:endCxn id="5" idx="1"/>
            </p:cNvCxnSpPr>
            <p:nvPr/>
          </p:nvCxnSpPr>
          <p:spPr>
            <a:xfrm rot="5400000" flipH="1" flipV="1">
              <a:off x="2509049" y="4283426"/>
              <a:ext cx="407413" cy="927462"/>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2" name="Curved Connector 16">
              <a:extLst>
                <a:ext uri="{FF2B5EF4-FFF2-40B4-BE49-F238E27FC236}">
                  <a16:creationId xmlns:a16="http://schemas.microsoft.com/office/drawing/2014/main" id="{2B48EBD1-5814-4C08-AB28-39F1789D76A9}"/>
                </a:ext>
              </a:extLst>
            </p:cNvPr>
            <p:cNvCxnSpPr>
              <a:stCxn id="5" idx="3"/>
              <a:endCxn id="6" idx="0"/>
            </p:cNvCxnSpPr>
            <p:nvPr/>
          </p:nvCxnSpPr>
          <p:spPr>
            <a:xfrm>
              <a:off x="4161050" y="4543451"/>
              <a:ext cx="694464" cy="504535"/>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3" name="Curved Connector 18">
              <a:extLst>
                <a:ext uri="{FF2B5EF4-FFF2-40B4-BE49-F238E27FC236}">
                  <a16:creationId xmlns:a16="http://schemas.microsoft.com/office/drawing/2014/main" id="{0286CAAD-4B0E-415C-B9FC-119AE7E746E0}"/>
                </a:ext>
              </a:extLst>
            </p:cNvPr>
            <p:cNvCxnSpPr>
              <a:stCxn id="6" idx="1"/>
              <a:endCxn id="5" idx="2"/>
            </p:cNvCxnSpPr>
            <p:nvPr/>
          </p:nvCxnSpPr>
          <p:spPr>
            <a:xfrm rot="10800000">
              <a:off x="3668770" y="4728118"/>
              <a:ext cx="691257" cy="504535"/>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3BB884E-85FB-432E-ACB9-490541E965F8}"/>
                </a:ext>
              </a:extLst>
            </p:cNvPr>
            <p:cNvSpPr txBox="1"/>
            <p:nvPr/>
          </p:nvSpPr>
          <p:spPr>
            <a:xfrm>
              <a:off x="5656977" y="4434825"/>
              <a:ext cx="1280094" cy="369332"/>
            </a:xfrm>
            <a:prstGeom prst="rect">
              <a:avLst/>
            </a:prstGeom>
            <a:noFill/>
            <a:ln>
              <a:solidFill>
                <a:schemeClr val="accent2"/>
              </a:solidFill>
            </a:ln>
          </p:spPr>
          <p:txBody>
            <a:bodyPr wrap="none" rtlCol="0">
              <a:spAutoFit/>
            </a:bodyPr>
            <a:lstStyle/>
            <a:p>
              <a:r>
                <a:rPr lang="en-GB" dirty="0"/>
                <a:t>Front-end T</a:t>
              </a:r>
            </a:p>
          </p:txBody>
        </p:sp>
        <p:cxnSp>
          <p:nvCxnSpPr>
            <p:cNvPr id="15" name="Curved Connector 29">
              <a:extLst>
                <a:ext uri="{FF2B5EF4-FFF2-40B4-BE49-F238E27FC236}">
                  <a16:creationId xmlns:a16="http://schemas.microsoft.com/office/drawing/2014/main" id="{C56384C3-B5CF-4386-8D55-B6FC2320D438}"/>
                </a:ext>
              </a:extLst>
            </p:cNvPr>
            <p:cNvCxnSpPr>
              <a:endCxn id="14" idx="1"/>
            </p:cNvCxnSpPr>
            <p:nvPr/>
          </p:nvCxnSpPr>
          <p:spPr>
            <a:xfrm>
              <a:off x="4293137" y="4543451"/>
              <a:ext cx="1363840" cy="76041"/>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6" name="Curved Connector 31">
              <a:extLst>
                <a:ext uri="{FF2B5EF4-FFF2-40B4-BE49-F238E27FC236}">
                  <a16:creationId xmlns:a16="http://schemas.microsoft.com/office/drawing/2014/main" id="{E0329BD8-AFFB-4F2C-9743-F4FE5EF7242D}"/>
                </a:ext>
              </a:extLst>
            </p:cNvPr>
            <p:cNvCxnSpPr>
              <a:stCxn id="14" idx="0"/>
              <a:endCxn id="7" idx="2"/>
            </p:cNvCxnSpPr>
            <p:nvPr/>
          </p:nvCxnSpPr>
          <p:spPr>
            <a:xfrm rot="16200000" flipV="1">
              <a:off x="5820934" y="3958735"/>
              <a:ext cx="516038" cy="436143"/>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7" name="Curved Connector 33">
              <a:extLst>
                <a:ext uri="{FF2B5EF4-FFF2-40B4-BE49-F238E27FC236}">
                  <a16:creationId xmlns:a16="http://schemas.microsoft.com/office/drawing/2014/main" id="{A5DD4357-378A-4BF3-9D8A-D0E66DC5342E}"/>
                </a:ext>
              </a:extLst>
            </p:cNvPr>
            <p:cNvCxnSpPr>
              <a:stCxn id="14" idx="3"/>
              <a:endCxn id="8" idx="2"/>
            </p:cNvCxnSpPr>
            <p:nvPr/>
          </p:nvCxnSpPr>
          <p:spPr>
            <a:xfrm flipV="1">
              <a:off x="6937071" y="4303249"/>
              <a:ext cx="1112672" cy="316242"/>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8" name="Curved Connector 38">
              <a:extLst>
                <a:ext uri="{FF2B5EF4-FFF2-40B4-BE49-F238E27FC236}">
                  <a16:creationId xmlns:a16="http://schemas.microsoft.com/office/drawing/2014/main" id="{52F4D314-912B-463D-B943-916C12E2D2ED}"/>
                </a:ext>
              </a:extLst>
            </p:cNvPr>
            <p:cNvCxnSpPr>
              <a:cxnSpLocks/>
              <a:stCxn id="7" idx="0"/>
            </p:cNvCxnSpPr>
            <p:nvPr/>
          </p:nvCxnSpPr>
          <p:spPr>
            <a:xfrm rot="5400000" flipH="1" flipV="1">
              <a:off x="6227405" y="3033195"/>
              <a:ext cx="149739" cy="882785"/>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CEB8BC16-C4FE-41A7-BD79-8B2C7FF499D3}"/>
                </a:ext>
              </a:extLst>
            </p:cNvPr>
            <p:cNvSpPr txBox="1"/>
            <p:nvPr/>
          </p:nvSpPr>
          <p:spPr>
            <a:xfrm>
              <a:off x="4221803" y="3190794"/>
              <a:ext cx="497252" cy="369332"/>
            </a:xfrm>
            <a:prstGeom prst="rect">
              <a:avLst/>
            </a:prstGeom>
            <a:noFill/>
            <a:ln>
              <a:solidFill>
                <a:schemeClr val="accent2">
                  <a:lumMod val="60000"/>
                  <a:lumOff val="40000"/>
                </a:schemeClr>
              </a:solidFill>
            </a:ln>
          </p:spPr>
          <p:txBody>
            <a:bodyPr wrap="none" rtlCol="0">
              <a:spAutoFit/>
            </a:bodyPr>
            <a:lstStyle/>
            <a:p>
              <a:r>
                <a:rPr lang="en-GB" dirty="0"/>
                <a:t>TID</a:t>
              </a:r>
            </a:p>
          </p:txBody>
        </p:sp>
        <p:cxnSp>
          <p:nvCxnSpPr>
            <p:cNvPr id="20" name="Curved Connector 45">
              <a:extLst>
                <a:ext uri="{FF2B5EF4-FFF2-40B4-BE49-F238E27FC236}">
                  <a16:creationId xmlns:a16="http://schemas.microsoft.com/office/drawing/2014/main" id="{AAECF12B-95ED-48C7-B92E-A3A7FD234BA2}"/>
                </a:ext>
              </a:extLst>
            </p:cNvPr>
            <p:cNvCxnSpPr>
              <a:stCxn id="19" idx="3"/>
              <a:endCxn id="7" idx="1"/>
            </p:cNvCxnSpPr>
            <p:nvPr/>
          </p:nvCxnSpPr>
          <p:spPr>
            <a:xfrm>
              <a:off x="4719055" y="3375461"/>
              <a:ext cx="753738" cy="358661"/>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FF692BE-6A11-486F-B9E0-19BB5C2487AA}"/>
                </a:ext>
              </a:extLst>
            </p:cNvPr>
            <p:cNvSpPr txBox="1"/>
            <p:nvPr/>
          </p:nvSpPr>
          <p:spPr>
            <a:xfrm>
              <a:off x="5433040" y="5633217"/>
              <a:ext cx="601447" cy="369332"/>
            </a:xfrm>
            <a:prstGeom prst="rect">
              <a:avLst/>
            </a:prstGeom>
            <a:noFill/>
            <a:ln>
              <a:solidFill>
                <a:schemeClr val="accent2"/>
              </a:solidFill>
            </a:ln>
          </p:spPr>
          <p:txBody>
            <a:bodyPr wrap="none" rtlCol="0">
              <a:spAutoFit/>
            </a:bodyPr>
            <a:lstStyle/>
            <a:p>
              <a:r>
                <a:rPr lang="en-GB" dirty="0"/>
                <a:t>NIEL</a:t>
              </a:r>
            </a:p>
          </p:txBody>
        </p:sp>
        <p:cxnSp>
          <p:nvCxnSpPr>
            <p:cNvPr id="22" name="Curved Connector 52">
              <a:extLst>
                <a:ext uri="{FF2B5EF4-FFF2-40B4-BE49-F238E27FC236}">
                  <a16:creationId xmlns:a16="http://schemas.microsoft.com/office/drawing/2014/main" id="{43F0FFBF-A772-40FA-9050-EB66CCC7EC9C}"/>
                </a:ext>
              </a:extLst>
            </p:cNvPr>
            <p:cNvCxnSpPr>
              <a:stCxn id="21" idx="1"/>
              <a:endCxn id="6" idx="2"/>
            </p:cNvCxnSpPr>
            <p:nvPr/>
          </p:nvCxnSpPr>
          <p:spPr>
            <a:xfrm rot="10800000">
              <a:off x="4855516" y="5417317"/>
              <a:ext cx="577525" cy="400566"/>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3" name="Curved Connector 54">
              <a:extLst>
                <a:ext uri="{FF2B5EF4-FFF2-40B4-BE49-F238E27FC236}">
                  <a16:creationId xmlns:a16="http://schemas.microsoft.com/office/drawing/2014/main" id="{AD10E146-ED8A-4672-9577-60DA61C11D70}"/>
                </a:ext>
              </a:extLst>
            </p:cNvPr>
            <p:cNvCxnSpPr>
              <a:cxnSpLocks/>
              <a:stCxn id="8" idx="0"/>
              <a:endCxn id="9" idx="2"/>
            </p:cNvCxnSpPr>
            <p:nvPr/>
          </p:nvCxnSpPr>
          <p:spPr>
            <a:xfrm rot="16200000" flipV="1">
              <a:off x="7664255" y="3548428"/>
              <a:ext cx="349537" cy="421443"/>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4" name="Curved Connector 57">
              <a:extLst>
                <a:ext uri="{FF2B5EF4-FFF2-40B4-BE49-F238E27FC236}">
                  <a16:creationId xmlns:a16="http://schemas.microsoft.com/office/drawing/2014/main" id="{79D05AE5-F932-4CC0-A523-FBCD81FEBB0E}"/>
                </a:ext>
              </a:extLst>
            </p:cNvPr>
            <p:cNvCxnSpPr>
              <a:stCxn id="7" idx="1"/>
              <a:endCxn id="5" idx="0"/>
            </p:cNvCxnSpPr>
            <p:nvPr/>
          </p:nvCxnSpPr>
          <p:spPr>
            <a:xfrm rot="10800000" flipV="1">
              <a:off x="3668770" y="3734121"/>
              <a:ext cx="1804025" cy="624663"/>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grpSp>
      <p:sp>
        <p:nvSpPr>
          <p:cNvPr id="26" name="TextBox 25">
            <a:extLst>
              <a:ext uri="{FF2B5EF4-FFF2-40B4-BE49-F238E27FC236}">
                <a16:creationId xmlns:a16="http://schemas.microsoft.com/office/drawing/2014/main" id="{18852139-843E-4D23-8EBA-E2FCE17634AB}"/>
              </a:ext>
            </a:extLst>
          </p:cNvPr>
          <p:cNvSpPr txBox="1"/>
          <p:nvPr/>
        </p:nvSpPr>
        <p:spPr>
          <a:xfrm>
            <a:off x="5504776" y="928780"/>
            <a:ext cx="6760877" cy="369332"/>
          </a:xfrm>
          <a:prstGeom prst="rect">
            <a:avLst/>
          </a:prstGeom>
          <a:noFill/>
        </p:spPr>
        <p:txBody>
          <a:bodyPr wrap="square" rtlCol="0">
            <a:spAutoFit/>
          </a:bodyPr>
          <a:lstStyle/>
          <a:p>
            <a:r>
              <a:rPr lang="en-US" dirty="0"/>
              <a:t>Beck, Brendlinger, Chen and Viehhauser, NIM A 969 (2020)164023</a:t>
            </a:r>
            <a:endParaRPr lang="en-GB" dirty="0"/>
          </a:p>
        </p:txBody>
      </p:sp>
    </p:spTree>
    <p:extLst>
      <p:ext uri="{BB962C8B-B14F-4D97-AF65-F5344CB8AC3E}">
        <p14:creationId xmlns:p14="http://schemas.microsoft.com/office/powerpoint/2010/main" val="290141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A96B9-25DB-4BA1-8764-E0115A0C9BAA}"/>
              </a:ext>
            </a:extLst>
          </p:cNvPr>
          <p:cNvSpPr>
            <a:spLocks noGrp="1"/>
          </p:cNvSpPr>
          <p:nvPr>
            <p:ph type="title"/>
          </p:nvPr>
        </p:nvSpPr>
        <p:spPr/>
        <p:txBody>
          <a:bodyPr>
            <a:noAutofit/>
          </a:bodyPr>
          <a:lstStyle/>
          <a:p>
            <a:r>
              <a:rPr lang="en-GB" sz="3600" dirty="0"/>
              <a:t>Thermo-electrical model for the </a:t>
            </a:r>
            <a:r>
              <a:rPr lang="en-GB" sz="3600" dirty="0" err="1"/>
              <a:t>ITk</a:t>
            </a:r>
            <a:r>
              <a:rPr lang="en-GB" sz="3600" dirty="0"/>
              <a:t> strips</a:t>
            </a:r>
          </a:p>
        </p:txBody>
      </p:sp>
      <p:sp>
        <p:nvSpPr>
          <p:cNvPr id="3" name="Content Placeholder 2">
            <a:extLst>
              <a:ext uri="{FF2B5EF4-FFF2-40B4-BE49-F238E27FC236}">
                <a16:creationId xmlns:a16="http://schemas.microsoft.com/office/drawing/2014/main" id="{E956498D-CF9D-47A5-8F9F-C2AA865EC548}"/>
              </a:ext>
            </a:extLst>
          </p:cNvPr>
          <p:cNvSpPr>
            <a:spLocks noGrp="1"/>
          </p:cNvSpPr>
          <p:nvPr>
            <p:ph idx="1"/>
          </p:nvPr>
        </p:nvSpPr>
        <p:spPr>
          <a:xfrm>
            <a:off x="838200" y="1447556"/>
            <a:ext cx="10515600" cy="1981444"/>
          </a:xfrm>
        </p:spPr>
        <p:txBody>
          <a:bodyPr>
            <a:normAutofit fontScale="62500" lnSpcReduction="20000"/>
          </a:bodyPr>
          <a:lstStyle/>
          <a:p>
            <a:r>
              <a:rPr lang="en-US" dirty="0"/>
              <a:t>Two connected networks, one electrical (to determine power), one thermal (to determine temperatures)</a:t>
            </a:r>
          </a:p>
          <a:p>
            <a:r>
              <a:rPr lang="en-US" dirty="0"/>
              <a:t>Non-linear elements have been parametrized from measurements</a:t>
            </a:r>
          </a:p>
          <a:p>
            <a:r>
              <a:rPr lang="en-US" dirty="0"/>
              <a:t>Thermal impedances from thermal FEA (more impedances so a more runs)</a:t>
            </a:r>
          </a:p>
          <a:p>
            <a:r>
              <a:rPr lang="en-US" dirty="0"/>
              <a:t>Done this for every month in the expected 14 years of operation (with realistic luminosity profile)</a:t>
            </a:r>
          </a:p>
          <a:p>
            <a:r>
              <a:rPr lang="en-US" dirty="0"/>
              <a:t>System of equations is not solvable analytically, but numerically using Mathematica or Python</a:t>
            </a:r>
          </a:p>
          <a:p>
            <a:endParaRPr lang="en-GB" dirty="0"/>
          </a:p>
        </p:txBody>
      </p:sp>
      <p:sp>
        <p:nvSpPr>
          <p:cNvPr id="4" name="Slide Number Placeholder 3">
            <a:extLst>
              <a:ext uri="{FF2B5EF4-FFF2-40B4-BE49-F238E27FC236}">
                <a16:creationId xmlns:a16="http://schemas.microsoft.com/office/drawing/2014/main" id="{4A650213-5F59-42F9-A9D2-063A50225DF6}"/>
              </a:ext>
            </a:extLst>
          </p:cNvPr>
          <p:cNvSpPr>
            <a:spLocks noGrp="1"/>
          </p:cNvSpPr>
          <p:nvPr>
            <p:ph type="sldNum" sz="quarter" idx="12"/>
          </p:nvPr>
        </p:nvSpPr>
        <p:spPr/>
        <p:txBody>
          <a:bodyPr/>
          <a:lstStyle/>
          <a:p>
            <a:fld id="{1CA36EEA-5A28-4A70-BCAC-0B68DA8D366C}" type="slidenum">
              <a:rPr lang="en-GB" smtClean="0"/>
              <a:pPr/>
              <a:t>13</a:t>
            </a:fld>
            <a:endParaRPr lang="en-GB" dirty="0"/>
          </a:p>
        </p:txBody>
      </p:sp>
      <p:pic>
        <p:nvPicPr>
          <p:cNvPr id="5" name="Picture 4">
            <a:extLst>
              <a:ext uri="{FF2B5EF4-FFF2-40B4-BE49-F238E27FC236}">
                <a16:creationId xmlns:a16="http://schemas.microsoft.com/office/drawing/2014/main" id="{B99E61C7-770C-490F-B340-85DFB118985C}"/>
              </a:ext>
            </a:extLst>
          </p:cNvPr>
          <p:cNvPicPr>
            <a:picLocks noChangeAspect="1"/>
          </p:cNvPicPr>
          <p:nvPr/>
        </p:nvPicPr>
        <p:blipFill>
          <a:blip r:embed="rId2"/>
          <a:stretch>
            <a:fillRect/>
          </a:stretch>
        </p:blipFill>
        <p:spPr>
          <a:xfrm>
            <a:off x="1007165" y="3590324"/>
            <a:ext cx="5905293" cy="3131151"/>
          </a:xfrm>
          <a:prstGeom prst="rect">
            <a:avLst/>
          </a:prstGeom>
        </p:spPr>
      </p:pic>
      <p:pic>
        <p:nvPicPr>
          <p:cNvPr id="6" name="Picture 5">
            <a:extLst>
              <a:ext uri="{FF2B5EF4-FFF2-40B4-BE49-F238E27FC236}">
                <a16:creationId xmlns:a16="http://schemas.microsoft.com/office/drawing/2014/main" id="{B3DD7B53-EDBF-4565-BD49-4051BCFA8EC7}"/>
              </a:ext>
            </a:extLst>
          </p:cNvPr>
          <p:cNvPicPr>
            <a:picLocks noChangeAspect="1"/>
          </p:cNvPicPr>
          <p:nvPr/>
        </p:nvPicPr>
        <p:blipFill>
          <a:blip r:embed="rId3"/>
          <a:stretch>
            <a:fillRect/>
          </a:stretch>
        </p:blipFill>
        <p:spPr>
          <a:xfrm>
            <a:off x="7858073" y="3759072"/>
            <a:ext cx="3614995" cy="2824370"/>
          </a:xfrm>
          <a:prstGeom prst="rect">
            <a:avLst/>
          </a:prstGeom>
        </p:spPr>
      </p:pic>
      <p:sp>
        <p:nvSpPr>
          <p:cNvPr id="7" name="TextBox 6">
            <a:extLst>
              <a:ext uri="{FF2B5EF4-FFF2-40B4-BE49-F238E27FC236}">
                <a16:creationId xmlns:a16="http://schemas.microsoft.com/office/drawing/2014/main" id="{9E159BC3-EC64-4D43-9131-F821EA429327}"/>
              </a:ext>
            </a:extLst>
          </p:cNvPr>
          <p:cNvSpPr txBox="1"/>
          <p:nvPr/>
        </p:nvSpPr>
        <p:spPr>
          <a:xfrm>
            <a:off x="1007165" y="3267676"/>
            <a:ext cx="1867371" cy="369332"/>
          </a:xfrm>
          <a:prstGeom prst="rect">
            <a:avLst/>
          </a:prstGeom>
          <a:noFill/>
        </p:spPr>
        <p:txBody>
          <a:bodyPr wrap="none" rtlCol="0">
            <a:spAutoFit/>
          </a:bodyPr>
          <a:lstStyle/>
          <a:p>
            <a:r>
              <a:rPr lang="en-US" dirty="0"/>
              <a:t>Electrical network</a:t>
            </a:r>
            <a:endParaRPr lang="en-GB" dirty="0"/>
          </a:p>
        </p:txBody>
      </p:sp>
      <p:sp>
        <p:nvSpPr>
          <p:cNvPr id="8" name="TextBox 7">
            <a:extLst>
              <a:ext uri="{FF2B5EF4-FFF2-40B4-BE49-F238E27FC236}">
                <a16:creationId xmlns:a16="http://schemas.microsoft.com/office/drawing/2014/main" id="{877712A8-0276-4466-A506-A5866210487B}"/>
              </a:ext>
            </a:extLst>
          </p:cNvPr>
          <p:cNvSpPr txBox="1"/>
          <p:nvPr/>
        </p:nvSpPr>
        <p:spPr>
          <a:xfrm>
            <a:off x="7404652" y="3267676"/>
            <a:ext cx="1797159" cy="369332"/>
          </a:xfrm>
          <a:prstGeom prst="rect">
            <a:avLst/>
          </a:prstGeom>
          <a:noFill/>
        </p:spPr>
        <p:txBody>
          <a:bodyPr wrap="none" rtlCol="0">
            <a:spAutoFit/>
          </a:bodyPr>
          <a:lstStyle/>
          <a:p>
            <a:r>
              <a:rPr lang="en-US" dirty="0"/>
              <a:t>Thermal network</a:t>
            </a:r>
            <a:endParaRPr lang="en-GB" dirty="0"/>
          </a:p>
        </p:txBody>
      </p:sp>
    </p:spTree>
    <p:extLst>
      <p:ext uri="{BB962C8B-B14F-4D97-AF65-F5344CB8AC3E}">
        <p14:creationId xmlns:p14="http://schemas.microsoft.com/office/powerpoint/2010/main" val="1593069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Output examples</a:t>
            </a:r>
          </a:p>
        </p:txBody>
      </p:sp>
      <p:sp>
        <p:nvSpPr>
          <p:cNvPr id="3" name="Content Placeholder 2"/>
          <p:cNvSpPr>
            <a:spLocks noGrp="1"/>
          </p:cNvSpPr>
          <p:nvPr>
            <p:ph idx="1"/>
          </p:nvPr>
        </p:nvSpPr>
        <p:spPr>
          <a:xfrm>
            <a:off x="6230678" y="1440445"/>
            <a:ext cx="5123121" cy="1272938"/>
          </a:xfrm>
        </p:spPr>
        <p:txBody>
          <a:bodyPr>
            <a:normAutofit/>
          </a:bodyPr>
          <a:lstStyle/>
          <a:p>
            <a:r>
              <a:rPr lang="en-GB" dirty="0"/>
              <a:t>Numerical results</a:t>
            </a:r>
          </a:p>
          <a:p>
            <a:r>
              <a:rPr lang="en-GB" dirty="0"/>
              <a:t>Development plots</a:t>
            </a:r>
          </a:p>
          <a:p>
            <a:pPr marL="0" indent="0">
              <a:buNone/>
            </a:pP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14</a:t>
            </a:fld>
            <a:endParaRPr lang="en-GB" dirty="0"/>
          </a:p>
        </p:txBody>
      </p:sp>
      <p:pic>
        <p:nvPicPr>
          <p:cNvPr id="7" name="Picture 6"/>
          <p:cNvPicPr>
            <a:picLocks noChangeAspect="1"/>
          </p:cNvPicPr>
          <p:nvPr/>
        </p:nvPicPr>
        <p:blipFill>
          <a:blip r:embed="rId2"/>
          <a:stretch>
            <a:fillRect/>
          </a:stretch>
        </p:blipFill>
        <p:spPr>
          <a:xfrm>
            <a:off x="570617" y="1440445"/>
            <a:ext cx="5577509" cy="5417555"/>
          </a:xfrm>
          <a:prstGeom prst="rect">
            <a:avLst/>
          </a:prstGeom>
        </p:spPr>
      </p:pic>
      <p:pic>
        <p:nvPicPr>
          <p:cNvPr id="9" name="Picture 8"/>
          <p:cNvPicPr>
            <a:picLocks noChangeAspect="1"/>
          </p:cNvPicPr>
          <p:nvPr/>
        </p:nvPicPr>
        <p:blipFill rotWithShape="1">
          <a:blip r:embed="rId3"/>
          <a:srcRect l="1" r="902"/>
          <a:stretch/>
        </p:blipFill>
        <p:spPr>
          <a:xfrm>
            <a:off x="8856541" y="2610365"/>
            <a:ext cx="3241919" cy="2244250"/>
          </a:xfrm>
          <a:prstGeom prst="rect">
            <a:avLst/>
          </a:prstGeom>
        </p:spPr>
      </p:pic>
      <p:pic>
        <p:nvPicPr>
          <p:cNvPr id="10" name="Picture 9"/>
          <p:cNvPicPr>
            <a:picLocks noChangeAspect="1"/>
          </p:cNvPicPr>
          <p:nvPr/>
        </p:nvPicPr>
        <p:blipFill rotWithShape="1">
          <a:blip r:embed="rId4">
            <a:clrChange>
              <a:clrFrom>
                <a:srgbClr val="FFFFFF"/>
              </a:clrFrom>
              <a:clrTo>
                <a:srgbClr val="FFFFFF">
                  <a:alpha val="0"/>
                </a:srgbClr>
              </a:clrTo>
            </a:clrChange>
          </a:blip>
          <a:srcRect r="1336"/>
          <a:stretch/>
        </p:blipFill>
        <p:spPr>
          <a:xfrm>
            <a:off x="6230679" y="4557867"/>
            <a:ext cx="3370522" cy="2217129"/>
          </a:xfrm>
          <a:prstGeom prst="rect">
            <a:avLst/>
          </a:prstGeom>
        </p:spPr>
      </p:pic>
      <p:sp>
        <p:nvSpPr>
          <p:cNvPr id="11" name="TextBox 10"/>
          <p:cNvSpPr txBox="1"/>
          <p:nvPr/>
        </p:nvSpPr>
        <p:spPr>
          <a:xfrm>
            <a:off x="7728228" y="6306702"/>
            <a:ext cx="375424" cy="338554"/>
          </a:xfrm>
          <a:prstGeom prst="rect">
            <a:avLst/>
          </a:prstGeom>
          <a:noFill/>
        </p:spPr>
        <p:txBody>
          <a:bodyPr wrap="none" rtlCol="0">
            <a:spAutoFit/>
          </a:bodyPr>
          <a:lstStyle/>
          <a:p>
            <a:r>
              <a:rPr lang="en-GB" sz="1600" dirty="0"/>
              <a:t>L0</a:t>
            </a:r>
          </a:p>
        </p:txBody>
      </p:sp>
      <p:sp>
        <p:nvSpPr>
          <p:cNvPr id="12" name="TextBox 11"/>
          <p:cNvSpPr txBox="1"/>
          <p:nvPr/>
        </p:nvSpPr>
        <p:spPr>
          <a:xfrm>
            <a:off x="7728228" y="5903279"/>
            <a:ext cx="375424" cy="338554"/>
          </a:xfrm>
          <a:prstGeom prst="rect">
            <a:avLst/>
          </a:prstGeom>
          <a:noFill/>
        </p:spPr>
        <p:txBody>
          <a:bodyPr wrap="none" rtlCol="0">
            <a:spAutoFit/>
          </a:bodyPr>
          <a:lstStyle/>
          <a:p>
            <a:r>
              <a:rPr lang="en-GB" sz="1600" dirty="0"/>
              <a:t>L1</a:t>
            </a:r>
          </a:p>
        </p:txBody>
      </p:sp>
      <p:sp>
        <p:nvSpPr>
          <p:cNvPr id="13" name="TextBox 12"/>
          <p:cNvSpPr txBox="1"/>
          <p:nvPr/>
        </p:nvSpPr>
        <p:spPr>
          <a:xfrm>
            <a:off x="7728228" y="5532291"/>
            <a:ext cx="375424" cy="338554"/>
          </a:xfrm>
          <a:prstGeom prst="rect">
            <a:avLst/>
          </a:prstGeom>
          <a:noFill/>
        </p:spPr>
        <p:txBody>
          <a:bodyPr wrap="none" rtlCol="0">
            <a:spAutoFit/>
          </a:bodyPr>
          <a:lstStyle/>
          <a:p>
            <a:r>
              <a:rPr lang="en-GB" sz="1600" dirty="0"/>
              <a:t>L2</a:t>
            </a:r>
          </a:p>
        </p:txBody>
      </p:sp>
      <p:sp>
        <p:nvSpPr>
          <p:cNvPr id="14" name="TextBox 13"/>
          <p:cNvSpPr txBox="1"/>
          <p:nvPr/>
        </p:nvSpPr>
        <p:spPr>
          <a:xfrm>
            <a:off x="7728228" y="5135969"/>
            <a:ext cx="375424" cy="338554"/>
          </a:xfrm>
          <a:prstGeom prst="rect">
            <a:avLst/>
          </a:prstGeom>
          <a:noFill/>
        </p:spPr>
        <p:txBody>
          <a:bodyPr wrap="none" rtlCol="0">
            <a:spAutoFit/>
          </a:bodyPr>
          <a:lstStyle/>
          <a:p>
            <a:r>
              <a:rPr lang="en-GB" sz="1600" dirty="0"/>
              <a:t>L3</a:t>
            </a:r>
          </a:p>
        </p:txBody>
      </p:sp>
    </p:spTree>
    <p:extLst>
      <p:ext uri="{BB962C8B-B14F-4D97-AF65-F5344CB8AC3E}">
        <p14:creationId xmlns:p14="http://schemas.microsoft.com/office/powerpoint/2010/main" val="16251173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9C79E-E5BC-4736-A2C0-FCAD7EB3CB98}"/>
              </a:ext>
            </a:extLst>
          </p:cNvPr>
          <p:cNvSpPr>
            <a:spLocks noGrp="1"/>
          </p:cNvSpPr>
          <p:nvPr>
            <p:ph type="title"/>
          </p:nvPr>
        </p:nvSpPr>
        <p:spPr/>
        <p:txBody>
          <a:bodyPr>
            <a:noAutofit/>
          </a:bodyPr>
          <a:lstStyle/>
          <a:p>
            <a:r>
              <a:rPr lang="en-US" sz="2800" dirty="0"/>
              <a:t>Educational excursion: Transport and linear networks</a:t>
            </a:r>
            <a:endParaRPr lang="en-GB" sz="28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6EAA868-C216-4B93-B34E-0188F0E85C27}"/>
                  </a:ext>
                </a:extLst>
              </p:cNvPr>
              <p:cNvSpPr>
                <a:spLocks noGrp="1"/>
              </p:cNvSpPr>
              <p:nvPr>
                <p:ph idx="1"/>
              </p:nvPr>
            </p:nvSpPr>
            <p:spPr>
              <a:xfrm>
                <a:off x="298175" y="1440445"/>
                <a:ext cx="11529390" cy="5281030"/>
              </a:xfrm>
            </p:spPr>
            <p:txBody>
              <a:bodyPr>
                <a:normAutofit fontScale="77500" lnSpcReduction="20000"/>
              </a:bodyPr>
              <a:lstStyle/>
              <a:p>
                <a:r>
                  <a:rPr lang="en-US" dirty="0"/>
                  <a:t>You will have noticed that I have been using linear networks for three different situations</a:t>
                </a:r>
                <a:endParaRPr lang="en-GB" dirty="0"/>
              </a:p>
              <a:p>
                <a:pPr lvl="1"/>
                <a:r>
                  <a:rPr lang="en-US" dirty="0"/>
                  <a:t>Y</a:t>
                </a:r>
                <a:r>
                  <a:rPr lang="en-GB" dirty="0" err="1"/>
                  <a:t>ou</a:t>
                </a:r>
                <a:r>
                  <a:rPr lang="en-GB" dirty="0"/>
                  <a:t> will hopefully also agree with me that these are very useful</a:t>
                </a:r>
              </a:p>
              <a:p>
                <a:r>
                  <a:rPr lang="en-US" dirty="0"/>
                  <a:t>W</a:t>
                </a:r>
                <a:r>
                  <a:rPr lang="en-GB" dirty="0" err="1"/>
                  <a:t>hy</a:t>
                </a:r>
                <a:r>
                  <a:rPr lang="en-GB" dirty="0"/>
                  <a:t> do the same models and equations show up all over the place?</a:t>
                </a:r>
              </a:p>
              <a:p>
                <a:r>
                  <a:rPr lang="en-US" dirty="0"/>
                  <a:t>B</a:t>
                </a:r>
                <a:r>
                  <a:rPr lang="en-GB" dirty="0" err="1"/>
                  <a:t>ecause</a:t>
                </a:r>
                <a:r>
                  <a:rPr lang="en-GB" dirty="0"/>
                  <a:t> the underlying physics concepts are the same </a:t>
                </a:r>
              </a:p>
              <a:p>
                <a:pPr lvl="1"/>
                <a:r>
                  <a:rPr lang="en-US" dirty="0"/>
                  <a:t>T</a:t>
                </a:r>
                <a:r>
                  <a:rPr lang="en-GB" dirty="0" err="1"/>
                  <a:t>hese</a:t>
                </a:r>
                <a:r>
                  <a:rPr lang="en-GB" dirty="0"/>
                  <a:t> are all transport phenomena: </a:t>
                </a:r>
                <a14:m>
                  <m:oMath xmlns:m="http://schemas.openxmlformats.org/officeDocument/2006/math">
                    <m:acc>
                      <m:accPr>
                        <m:chr m:val="⃑"/>
                        <m:ctrlPr>
                          <a:rPr lang="en-US" b="0" i="1" smtClean="0">
                            <a:latin typeface="Cambria Math" panose="02040503050406030204" pitchFamily="18" charset="0"/>
                          </a:rPr>
                        </m:ctrlPr>
                      </m:accPr>
                      <m:e>
                        <m:r>
                          <a:rPr lang="en-US" i="1">
                            <a:latin typeface="Cambria Math" panose="02040503050406030204" pitchFamily="18" charset="0"/>
                          </a:rPr>
                          <m:t>𝑗</m:t>
                        </m:r>
                      </m:e>
                    </m:acc>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𝜅</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m:t>
                        </m:r>
                      </m:e>
                    </m:acc>
                    <m:r>
                      <a:rPr lang="en-US" b="0" i="1" smtClean="0">
                        <a:latin typeface="Cambria Math" panose="02040503050406030204" pitchFamily="18" charset="0"/>
                        <a:ea typeface="Cambria Math" panose="02040503050406030204" pitchFamily="18" charset="0"/>
                      </a:rPr>
                      <m:t>𝜙</m:t>
                    </m:r>
                  </m:oMath>
                </a14:m>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marL="457200" lvl="1" indent="0">
                  <a:buNone/>
                </a:pPr>
                <a:endParaRPr lang="en-US" dirty="0"/>
              </a:p>
              <a:p>
                <a:pPr lvl="1"/>
                <a:r>
                  <a:rPr lang="en-US" dirty="0"/>
                  <a:t>We can use similar continuity equations </a:t>
                </a:r>
                <a14:m>
                  <m:oMath xmlns:m="http://schemas.openxmlformats.org/officeDocument/2006/math">
                    <m:acc>
                      <m:accPr>
                        <m:chr m:val="⃑"/>
                        <m:ctrlPr>
                          <a:rPr lang="en-US" i="1" smtClean="0">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m:t>
                        </m:r>
                      </m:e>
                    </m:acc>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𝑗</m:t>
                        </m:r>
                      </m:e>
                    </m:acc>
                    <m:r>
                      <a:rPr lang="en-US" b="0" i="0"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𝜌</m:t>
                        </m:r>
                      </m:num>
                      <m:den>
                        <m:r>
                          <a:rPr lang="en-US" b="0" i="1" smtClean="0">
                            <a:latin typeface="Cambria Math" panose="02040503050406030204" pitchFamily="18" charset="0"/>
                          </a:rPr>
                          <m:t>𝑑𝑡</m:t>
                        </m:r>
                      </m:den>
                    </m:f>
                  </m:oMath>
                </a14:m>
                <a:endParaRPr lang="en-US" dirty="0"/>
              </a:p>
              <a:p>
                <a:pPr lvl="1"/>
                <a:r>
                  <a:rPr lang="en-US" dirty="0"/>
                  <a:t>And if we restrict the 3D equations to a limited number of fixed paths we can describe the behavior with linear networks with all the goodies (Ohm’s law, Kirchhoff’s laws, Thevenin equivalents, etc.)</a:t>
                </a:r>
              </a:p>
              <a:p>
                <a:r>
                  <a:rPr lang="en-US" dirty="0"/>
                  <a:t>That’s the beauty of physics</a:t>
                </a:r>
              </a:p>
            </p:txBody>
          </p:sp>
        </mc:Choice>
        <mc:Fallback xmlns="">
          <p:sp>
            <p:nvSpPr>
              <p:cNvPr id="3" name="Content Placeholder 2">
                <a:extLst>
                  <a:ext uri="{FF2B5EF4-FFF2-40B4-BE49-F238E27FC236}">
                    <a16:creationId xmlns:a16="http://schemas.microsoft.com/office/drawing/2014/main" id="{B6EAA868-C216-4B93-B34E-0188F0E85C27}"/>
                  </a:ext>
                </a:extLst>
              </p:cNvPr>
              <p:cNvSpPr>
                <a:spLocks noGrp="1" noRot="1" noChangeAspect="1" noMove="1" noResize="1" noEditPoints="1" noAdjustHandles="1" noChangeArrowheads="1" noChangeShapeType="1" noTextEdit="1"/>
              </p:cNvSpPr>
              <p:nvPr>
                <p:ph idx="1"/>
              </p:nvPr>
            </p:nvSpPr>
            <p:spPr>
              <a:xfrm>
                <a:off x="298175" y="1440445"/>
                <a:ext cx="11529390" cy="5281030"/>
              </a:xfrm>
              <a:blipFill>
                <a:blip r:embed="rId2"/>
                <a:stretch>
                  <a:fillRect l="-635" t="-2307" r="-26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A9CA7AB8-F44A-463B-AC37-6A5FFD328901}"/>
              </a:ext>
            </a:extLst>
          </p:cNvPr>
          <p:cNvSpPr>
            <a:spLocks noGrp="1"/>
          </p:cNvSpPr>
          <p:nvPr>
            <p:ph type="sldNum" sz="quarter" idx="12"/>
          </p:nvPr>
        </p:nvSpPr>
        <p:spPr/>
        <p:txBody>
          <a:bodyPr/>
          <a:lstStyle/>
          <a:p>
            <a:fld id="{1CA36EEA-5A28-4A70-BCAC-0B68DA8D366C}" type="slidenum">
              <a:rPr lang="en-GB" smtClean="0"/>
              <a:pPr/>
              <a:t>15</a:t>
            </a:fld>
            <a:endParaRPr lang="en-GB"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599576D-298E-4CD1-99A8-28A755DE8548}"/>
                  </a:ext>
                </a:extLst>
              </p:cNvPr>
              <p:cNvGraphicFramePr>
                <a:graphicFrameLocks noGrp="1"/>
              </p:cNvGraphicFramePr>
              <p:nvPr>
                <p:extLst/>
              </p:nvPr>
            </p:nvGraphicFramePr>
            <p:xfrm>
              <a:off x="2849121" y="3156400"/>
              <a:ext cx="6096191" cy="1849120"/>
            </p:xfrm>
            <a:graphic>
              <a:graphicData uri="http://schemas.openxmlformats.org/drawingml/2006/table">
                <a:tbl>
                  <a:tblPr firstRow="1" bandRow="1">
                    <a:tableStyleId>{5C22544A-7EE6-4342-B048-85BDC9FD1C3A}</a:tableStyleId>
                  </a:tblPr>
                  <a:tblGrid>
                    <a:gridCol w="2378075">
                      <a:extLst>
                        <a:ext uri="{9D8B030D-6E8A-4147-A177-3AD203B41FA5}">
                          <a16:colId xmlns:a16="http://schemas.microsoft.com/office/drawing/2014/main" val="3239743075"/>
                        </a:ext>
                      </a:extLst>
                    </a:gridCol>
                    <a:gridCol w="1866392">
                      <a:extLst>
                        <a:ext uri="{9D8B030D-6E8A-4147-A177-3AD203B41FA5}">
                          <a16:colId xmlns:a16="http://schemas.microsoft.com/office/drawing/2014/main" val="4014523936"/>
                        </a:ext>
                      </a:extLst>
                    </a:gridCol>
                    <a:gridCol w="1851724">
                      <a:extLst>
                        <a:ext uri="{9D8B030D-6E8A-4147-A177-3AD203B41FA5}">
                          <a16:colId xmlns:a16="http://schemas.microsoft.com/office/drawing/2014/main" val="3825578515"/>
                        </a:ext>
                      </a:extLst>
                    </a:gridCol>
                  </a:tblGrid>
                  <a:tr h="245680">
                    <a:tc>
                      <a:txBody>
                        <a:bodyPr/>
                        <a:lstStyle/>
                        <a:p>
                          <a:r>
                            <a:rPr lang="en-US" dirty="0"/>
                            <a:t>Current </a:t>
                          </a:r>
                          <a14:m>
                            <m:oMath xmlns:m="http://schemas.openxmlformats.org/officeDocument/2006/math">
                              <m:r>
                                <a:rPr lang="en-US" b="1" i="1" smtClean="0">
                                  <a:latin typeface="Cambria Math" panose="02040503050406030204" pitchFamily="18" charset="0"/>
                                </a:rPr>
                                <m:t>𝒋</m:t>
                              </m:r>
                            </m:oMath>
                          </a14:m>
                          <a:endParaRPr lang="en-GB" dirty="0"/>
                        </a:p>
                      </a:txBody>
                      <a:tcPr/>
                    </a:tc>
                    <a:tc>
                      <a:txBody>
                        <a:bodyPr/>
                        <a:lstStyle/>
                        <a:p>
                          <a:r>
                            <a:rPr lang="en-US" dirty="0"/>
                            <a:t>Conductivity </a:t>
                          </a:r>
                          <a14:m>
                            <m:oMath xmlns:m="http://schemas.openxmlformats.org/officeDocument/2006/math">
                              <m:r>
                                <a:rPr lang="en-US" i="1" smtClean="0">
                                  <a:latin typeface="Cambria Math" panose="02040503050406030204" pitchFamily="18" charset="0"/>
                                  <a:ea typeface="Cambria Math" panose="02040503050406030204" pitchFamily="18" charset="0"/>
                                </a:rPr>
                                <m:t>𝜿</m:t>
                              </m:r>
                            </m:oMath>
                          </a14:m>
                          <a:endParaRPr lang="en-GB" dirty="0"/>
                        </a:p>
                      </a:txBody>
                      <a:tcPr/>
                    </a:tc>
                    <a:tc>
                      <a:txBody>
                        <a:bodyPr/>
                        <a:lstStyle/>
                        <a:p>
                          <a:r>
                            <a:rPr lang="en-US" dirty="0"/>
                            <a:t>Potential </a:t>
                          </a:r>
                          <a14:m>
                            <m:oMath xmlns:m="http://schemas.openxmlformats.org/officeDocument/2006/math">
                              <m:r>
                                <a:rPr lang="en-US" i="1" smtClean="0">
                                  <a:latin typeface="Cambria Math" panose="02040503050406030204" pitchFamily="18" charset="0"/>
                                  <a:ea typeface="Cambria Math" panose="02040503050406030204" pitchFamily="18" charset="0"/>
                                </a:rPr>
                                <m:t>𝝓</m:t>
                              </m:r>
                            </m:oMath>
                          </a14:m>
                          <a:endParaRPr lang="en-GB" dirty="0"/>
                        </a:p>
                      </a:txBody>
                      <a:tcPr/>
                    </a:tc>
                    <a:extLst>
                      <a:ext uri="{0D108BD9-81ED-4DB2-BD59-A6C34878D82A}">
                        <a16:rowId xmlns:a16="http://schemas.microsoft.com/office/drawing/2014/main" val="3558158836"/>
                      </a:ext>
                    </a:extLst>
                  </a:tr>
                  <a:tr h="370840">
                    <a:tc>
                      <a:txBody>
                        <a:bodyPr/>
                        <a:lstStyle/>
                        <a:p>
                          <a:r>
                            <a:rPr lang="en-US" dirty="0"/>
                            <a:t>Heat flux</a:t>
                          </a:r>
                          <a:endParaRPr lang="en-GB" dirty="0"/>
                        </a:p>
                      </a:txBody>
                      <a:tcPr/>
                    </a:tc>
                    <a:tc>
                      <a:txBody>
                        <a:bodyPr/>
                        <a:lstStyle/>
                        <a:p>
                          <a:r>
                            <a:rPr lang="en-US" dirty="0"/>
                            <a:t>Heat conductivity</a:t>
                          </a:r>
                          <a:endParaRPr lang="en-GB" dirty="0"/>
                        </a:p>
                      </a:txBody>
                      <a:tcPr/>
                    </a:tc>
                    <a:tc>
                      <a:txBody>
                        <a:bodyPr/>
                        <a:lstStyle/>
                        <a:p>
                          <a:r>
                            <a:rPr lang="en-US" dirty="0"/>
                            <a:t>Temperature</a:t>
                          </a:r>
                          <a:endParaRPr lang="en-GB" dirty="0"/>
                        </a:p>
                      </a:txBody>
                      <a:tcPr/>
                    </a:tc>
                    <a:extLst>
                      <a:ext uri="{0D108BD9-81ED-4DB2-BD59-A6C34878D82A}">
                        <a16:rowId xmlns:a16="http://schemas.microsoft.com/office/drawing/2014/main" val="249140652"/>
                      </a:ext>
                    </a:extLst>
                  </a:tr>
                  <a:tr h="370840">
                    <a:tc>
                      <a:txBody>
                        <a:bodyPr/>
                        <a:lstStyle/>
                        <a:p>
                          <a:r>
                            <a:rPr lang="en-US" dirty="0"/>
                            <a:t>Electric current density</a:t>
                          </a:r>
                          <a:endParaRPr lang="en-GB" dirty="0"/>
                        </a:p>
                      </a:txBody>
                      <a:tcPr/>
                    </a:tc>
                    <a:tc>
                      <a:txBody>
                        <a:bodyPr/>
                        <a:lstStyle/>
                        <a:p>
                          <a:r>
                            <a:rPr lang="en-US" dirty="0"/>
                            <a:t>Conductivity</a:t>
                          </a:r>
                          <a:endParaRPr lang="en-GB" dirty="0"/>
                        </a:p>
                      </a:txBody>
                      <a:tcPr/>
                    </a:tc>
                    <a:tc>
                      <a:txBody>
                        <a:bodyPr/>
                        <a:lstStyle/>
                        <a:p>
                          <a:r>
                            <a:rPr lang="en-US" dirty="0"/>
                            <a:t>Potential/Voltage</a:t>
                          </a:r>
                          <a:endParaRPr lang="en-GB" dirty="0"/>
                        </a:p>
                      </a:txBody>
                      <a:tcPr/>
                    </a:tc>
                    <a:extLst>
                      <a:ext uri="{0D108BD9-81ED-4DB2-BD59-A6C34878D82A}">
                        <a16:rowId xmlns:a16="http://schemas.microsoft.com/office/drawing/2014/main" val="4135952355"/>
                      </a:ext>
                    </a:extLst>
                  </a:tr>
                  <a:tr h="370840">
                    <a:tc>
                      <a:txBody>
                        <a:bodyPr/>
                        <a:lstStyle/>
                        <a:p>
                          <a:r>
                            <a:rPr lang="en-US" dirty="0"/>
                            <a:t>Coolant flow</a:t>
                          </a:r>
                          <a:endParaRPr lang="en-GB" dirty="0"/>
                        </a:p>
                      </a:txBody>
                      <a:tcPr/>
                    </a:tc>
                    <a:tc>
                      <a:txBody>
                        <a:bodyPr/>
                        <a:lstStyle/>
                        <a:p>
                          <a:r>
                            <a:rPr lang="en-US" dirty="0"/>
                            <a:t>Pipe conductivity</a:t>
                          </a:r>
                          <a:endParaRPr lang="en-GB" dirty="0"/>
                        </a:p>
                      </a:txBody>
                      <a:tcPr/>
                    </a:tc>
                    <a:tc>
                      <a:txBody>
                        <a:bodyPr/>
                        <a:lstStyle/>
                        <a:p>
                          <a:r>
                            <a:rPr lang="en-US" dirty="0"/>
                            <a:t>Pressure</a:t>
                          </a:r>
                          <a:endParaRPr lang="en-GB" dirty="0"/>
                        </a:p>
                      </a:txBody>
                      <a:tcPr/>
                    </a:tc>
                    <a:extLst>
                      <a:ext uri="{0D108BD9-81ED-4DB2-BD59-A6C34878D82A}">
                        <a16:rowId xmlns:a16="http://schemas.microsoft.com/office/drawing/2014/main" val="2050658550"/>
                      </a:ext>
                    </a:extLst>
                  </a:tr>
                  <a:tr h="370840">
                    <a:tc gridSpan="3">
                      <a:txBody>
                        <a:bodyPr/>
                        <a:lstStyle/>
                        <a:p>
                          <a:r>
                            <a:rPr lang="en-US" dirty="0"/>
                            <a:t>… and many more combinations</a:t>
                          </a:r>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091544033"/>
                      </a:ext>
                    </a:extLst>
                  </a:tr>
                </a:tbl>
              </a:graphicData>
            </a:graphic>
          </p:graphicFrame>
        </mc:Choice>
        <mc:Fallback xmlns="">
          <p:graphicFrame>
            <p:nvGraphicFramePr>
              <p:cNvPr id="5" name="Table 4">
                <a:extLst>
                  <a:ext uri="{FF2B5EF4-FFF2-40B4-BE49-F238E27FC236}">
                    <a16:creationId xmlns:a16="http://schemas.microsoft.com/office/drawing/2014/main" id="{1599576D-298E-4CD1-99A8-28A755DE8548}"/>
                  </a:ext>
                </a:extLst>
              </p:cNvPr>
              <p:cNvGraphicFramePr>
                <a:graphicFrameLocks noGrp="1"/>
              </p:cNvGraphicFramePr>
              <p:nvPr>
                <p:extLst>
                  <p:ext uri="{D42A27DB-BD31-4B8C-83A1-F6EECF244321}">
                    <p14:modId xmlns:p14="http://schemas.microsoft.com/office/powerpoint/2010/main" val="1616847664"/>
                  </p:ext>
                </p:extLst>
              </p:nvPr>
            </p:nvGraphicFramePr>
            <p:xfrm>
              <a:off x="2849121" y="3156400"/>
              <a:ext cx="6096191" cy="1849120"/>
            </p:xfrm>
            <a:graphic>
              <a:graphicData uri="http://schemas.openxmlformats.org/drawingml/2006/table">
                <a:tbl>
                  <a:tblPr firstRow="1" bandRow="1">
                    <a:tableStyleId>{5C22544A-7EE6-4342-B048-85BDC9FD1C3A}</a:tableStyleId>
                  </a:tblPr>
                  <a:tblGrid>
                    <a:gridCol w="2378075">
                      <a:extLst>
                        <a:ext uri="{9D8B030D-6E8A-4147-A177-3AD203B41FA5}">
                          <a16:colId xmlns:a16="http://schemas.microsoft.com/office/drawing/2014/main" val="3239743075"/>
                        </a:ext>
                      </a:extLst>
                    </a:gridCol>
                    <a:gridCol w="1866392">
                      <a:extLst>
                        <a:ext uri="{9D8B030D-6E8A-4147-A177-3AD203B41FA5}">
                          <a16:colId xmlns:a16="http://schemas.microsoft.com/office/drawing/2014/main" val="4014523936"/>
                        </a:ext>
                      </a:extLst>
                    </a:gridCol>
                    <a:gridCol w="1851724">
                      <a:extLst>
                        <a:ext uri="{9D8B030D-6E8A-4147-A177-3AD203B41FA5}">
                          <a16:colId xmlns:a16="http://schemas.microsoft.com/office/drawing/2014/main" val="3825578515"/>
                        </a:ext>
                      </a:extLst>
                    </a:gridCol>
                  </a:tblGrid>
                  <a:tr h="365760">
                    <a:tc>
                      <a:txBody>
                        <a:bodyPr/>
                        <a:lstStyle/>
                        <a:p>
                          <a:endParaRPr lang="en-US"/>
                        </a:p>
                      </a:txBody>
                      <a:tcPr>
                        <a:blipFill>
                          <a:blip r:embed="rId3"/>
                          <a:stretch>
                            <a:fillRect l="-256" t="-8333" r="-157692" b="-431667"/>
                          </a:stretch>
                        </a:blipFill>
                      </a:tcPr>
                    </a:tc>
                    <a:tc>
                      <a:txBody>
                        <a:bodyPr/>
                        <a:lstStyle/>
                        <a:p>
                          <a:endParaRPr lang="en-US"/>
                        </a:p>
                      </a:txBody>
                      <a:tcPr>
                        <a:blipFill>
                          <a:blip r:embed="rId3"/>
                          <a:stretch>
                            <a:fillRect l="-127362" t="-8333" r="-100326" b="-431667"/>
                          </a:stretch>
                        </a:blipFill>
                      </a:tcPr>
                    </a:tc>
                    <a:tc>
                      <a:txBody>
                        <a:bodyPr/>
                        <a:lstStyle/>
                        <a:p>
                          <a:endParaRPr lang="en-US"/>
                        </a:p>
                      </a:txBody>
                      <a:tcPr>
                        <a:blipFill>
                          <a:blip r:embed="rId3"/>
                          <a:stretch>
                            <a:fillRect l="-229605" t="-8333" r="-1316" b="-431667"/>
                          </a:stretch>
                        </a:blipFill>
                      </a:tcPr>
                    </a:tc>
                    <a:extLst>
                      <a:ext uri="{0D108BD9-81ED-4DB2-BD59-A6C34878D82A}">
                        <a16:rowId xmlns:a16="http://schemas.microsoft.com/office/drawing/2014/main" val="3558158836"/>
                      </a:ext>
                    </a:extLst>
                  </a:tr>
                  <a:tr h="370840">
                    <a:tc>
                      <a:txBody>
                        <a:bodyPr/>
                        <a:lstStyle/>
                        <a:p>
                          <a:r>
                            <a:rPr lang="en-US" dirty="0"/>
                            <a:t>Heat flux</a:t>
                          </a:r>
                          <a:endParaRPr lang="en-GB" dirty="0"/>
                        </a:p>
                      </a:txBody>
                      <a:tcPr/>
                    </a:tc>
                    <a:tc>
                      <a:txBody>
                        <a:bodyPr/>
                        <a:lstStyle/>
                        <a:p>
                          <a:r>
                            <a:rPr lang="en-US" dirty="0"/>
                            <a:t>Heat conductivity</a:t>
                          </a:r>
                          <a:endParaRPr lang="en-GB" dirty="0"/>
                        </a:p>
                      </a:txBody>
                      <a:tcPr/>
                    </a:tc>
                    <a:tc>
                      <a:txBody>
                        <a:bodyPr/>
                        <a:lstStyle/>
                        <a:p>
                          <a:r>
                            <a:rPr lang="en-US" dirty="0"/>
                            <a:t>Temperature</a:t>
                          </a:r>
                          <a:endParaRPr lang="en-GB" dirty="0"/>
                        </a:p>
                      </a:txBody>
                      <a:tcPr/>
                    </a:tc>
                    <a:extLst>
                      <a:ext uri="{0D108BD9-81ED-4DB2-BD59-A6C34878D82A}">
                        <a16:rowId xmlns:a16="http://schemas.microsoft.com/office/drawing/2014/main" val="249140652"/>
                      </a:ext>
                    </a:extLst>
                  </a:tr>
                  <a:tr h="370840">
                    <a:tc>
                      <a:txBody>
                        <a:bodyPr/>
                        <a:lstStyle/>
                        <a:p>
                          <a:r>
                            <a:rPr lang="en-US" dirty="0"/>
                            <a:t>Electric current density</a:t>
                          </a:r>
                          <a:endParaRPr lang="en-GB" dirty="0"/>
                        </a:p>
                      </a:txBody>
                      <a:tcPr/>
                    </a:tc>
                    <a:tc>
                      <a:txBody>
                        <a:bodyPr/>
                        <a:lstStyle/>
                        <a:p>
                          <a:r>
                            <a:rPr lang="en-US" dirty="0"/>
                            <a:t>Conductivity</a:t>
                          </a:r>
                          <a:endParaRPr lang="en-GB" dirty="0"/>
                        </a:p>
                      </a:txBody>
                      <a:tcPr/>
                    </a:tc>
                    <a:tc>
                      <a:txBody>
                        <a:bodyPr/>
                        <a:lstStyle/>
                        <a:p>
                          <a:r>
                            <a:rPr lang="en-US" dirty="0"/>
                            <a:t>Potential/Voltage</a:t>
                          </a:r>
                          <a:endParaRPr lang="en-GB" dirty="0"/>
                        </a:p>
                      </a:txBody>
                      <a:tcPr/>
                    </a:tc>
                    <a:extLst>
                      <a:ext uri="{0D108BD9-81ED-4DB2-BD59-A6C34878D82A}">
                        <a16:rowId xmlns:a16="http://schemas.microsoft.com/office/drawing/2014/main" val="4135952355"/>
                      </a:ext>
                    </a:extLst>
                  </a:tr>
                  <a:tr h="370840">
                    <a:tc>
                      <a:txBody>
                        <a:bodyPr/>
                        <a:lstStyle/>
                        <a:p>
                          <a:r>
                            <a:rPr lang="en-US" dirty="0"/>
                            <a:t>Coolant flow</a:t>
                          </a:r>
                          <a:endParaRPr lang="en-GB" dirty="0"/>
                        </a:p>
                      </a:txBody>
                      <a:tcPr/>
                    </a:tc>
                    <a:tc>
                      <a:txBody>
                        <a:bodyPr/>
                        <a:lstStyle/>
                        <a:p>
                          <a:r>
                            <a:rPr lang="en-US" dirty="0"/>
                            <a:t>Pipe conductivity</a:t>
                          </a:r>
                          <a:endParaRPr lang="en-GB" dirty="0"/>
                        </a:p>
                      </a:txBody>
                      <a:tcPr/>
                    </a:tc>
                    <a:tc>
                      <a:txBody>
                        <a:bodyPr/>
                        <a:lstStyle/>
                        <a:p>
                          <a:r>
                            <a:rPr lang="en-US" dirty="0"/>
                            <a:t>Pressure</a:t>
                          </a:r>
                          <a:endParaRPr lang="en-GB" dirty="0"/>
                        </a:p>
                      </a:txBody>
                      <a:tcPr/>
                    </a:tc>
                    <a:extLst>
                      <a:ext uri="{0D108BD9-81ED-4DB2-BD59-A6C34878D82A}">
                        <a16:rowId xmlns:a16="http://schemas.microsoft.com/office/drawing/2014/main" val="2050658550"/>
                      </a:ext>
                    </a:extLst>
                  </a:tr>
                  <a:tr h="370840">
                    <a:tc gridSpan="3">
                      <a:txBody>
                        <a:bodyPr/>
                        <a:lstStyle/>
                        <a:p>
                          <a:r>
                            <a:rPr lang="en-US" dirty="0"/>
                            <a:t>… and many more combinations</a:t>
                          </a:r>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091544033"/>
                      </a:ext>
                    </a:extLst>
                  </a:tr>
                </a:tbl>
              </a:graphicData>
            </a:graphic>
          </p:graphicFrame>
        </mc:Fallback>
      </mc:AlternateContent>
    </p:spTree>
    <p:extLst>
      <p:ext uri="{BB962C8B-B14F-4D97-AF65-F5344CB8AC3E}">
        <p14:creationId xmlns:p14="http://schemas.microsoft.com/office/powerpoint/2010/main" val="420431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Thermal response time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4"/>
                <a:ext cx="6507344" cy="5052429"/>
              </a:xfrm>
            </p:spPr>
            <p:txBody>
              <a:bodyPr>
                <a:normAutofit fontScale="92500" lnSpcReduction="10000"/>
              </a:bodyPr>
              <a:lstStyle/>
              <a:p>
                <a:r>
                  <a:rPr lang="en-US" dirty="0"/>
                  <a:t>Now let’s push the analogy further:</a:t>
                </a:r>
              </a:p>
              <a:p>
                <a:r>
                  <a:rPr lang="en-US" dirty="0"/>
                  <a:t>In electronics the time constant of a single RC circuit is given by </a:t>
                </a:r>
                <a14:m>
                  <m:oMath xmlns:m="http://schemas.openxmlformats.org/officeDocument/2006/math">
                    <m:r>
                      <a:rPr lang="en-US" i="1" smtClean="0">
                        <a:latin typeface="Cambria Math" panose="02040503050406030204" pitchFamily="18" charset="0"/>
                        <a:ea typeface="Cambria Math" panose="02040503050406030204" pitchFamily="18" charset="0"/>
                      </a:rPr>
                      <m:t>𝜏</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𝑅𝐶</m:t>
                    </m:r>
                  </m:oMath>
                </a14:m>
                <a:endParaRPr lang="en-US" dirty="0"/>
              </a:p>
              <a:p>
                <a:r>
                  <a:rPr lang="en-US" dirty="0"/>
                  <a:t>For our thermal network we can do the same by introducing a heat capacitance into the network (like a capacitor in an electrical network)</a:t>
                </a:r>
              </a:p>
              <a:p>
                <a:r>
                  <a:rPr lang="en-US" dirty="0"/>
                  <a:t>The response time of the system is then given by </a:t>
                </a:r>
                <a14:m>
                  <m:oMath xmlns:m="http://schemas.openxmlformats.org/officeDocument/2006/math">
                    <m:r>
                      <a:rPr lang="en-US" i="1">
                        <a:latin typeface="Cambria Math" panose="02040503050406030204" pitchFamily="18" charset="0"/>
                        <a:ea typeface="Cambria Math" panose="02040503050406030204" pitchFamily="18" charset="0"/>
                      </a:rPr>
                      <m:t>𝜏</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𝑅𝐶</m:t>
                    </m:r>
                  </m:oMath>
                </a14:m>
                <a:r>
                  <a:rPr lang="en-US" dirty="0"/>
                  <a:t>, where R is our thermal impedance (in °C/W) and C the heat capacity (in J/°C)</a:t>
                </a:r>
              </a:p>
              <a:p>
                <a:pPr lvl="1"/>
                <a:r>
                  <a:rPr lang="en-US" dirty="0"/>
                  <a:t>This time constant can of course also be found from dynamic FEA</a:t>
                </a:r>
              </a:p>
              <a:p>
                <a:pPr lvl="1"/>
                <a:r>
                  <a:rPr lang="en-US" dirty="0"/>
                  <a:t>It is typically in the order of a minute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4"/>
                <a:ext cx="6507344" cy="5052429"/>
              </a:xfrm>
              <a:blipFill>
                <a:blip r:embed="rId2"/>
                <a:stretch>
                  <a:fillRect l="-1500" t="-2533"/>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16</a:t>
            </a:fld>
            <a:endParaRPr lang="en-GB" dirty="0"/>
          </a:p>
        </p:txBody>
      </p:sp>
      <p:pic>
        <p:nvPicPr>
          <p:cNvPr id="5" name="Picture 4">
            <a:extLst>
              <a:ext uri="{FF2B5EF4-FFF2-40B4-BE49-F238E27FC236}">
                <a16:creationId xmlns:a16="http://schemas.microsoft.com/office/drawing/2014/main" id="{BCB1A3E9-1DE7-45A9-A5B7-AC5087338FE1}"/>
              </a:ext>
            </a:extLst>
          </p:cNvPr>
          <p:cNvPicPr>
            <a:picLocks noChangeAspect="1"/>
          </p:cNvPicPr>
          <p:nvPr/>
        </p:nvPicPr>
        <p:blipFill>
          <a:blip r:embed="rId3"/>
          <a:stretch>
            <a:fillRect/>
          </a:stretch>
        </p:blipFill>
        <p:spPr>
          <a:xfrm>
            <a:off x="7136822" y="2267706"/>
            <a:ext cx="4586175" cy="3269146"/>
          </a:xfrm>
          <a:prstGeom prst="rect">
            <a:avLst/>
          </a:prstGeom>
        </p:spPr>
      </p:pic>
      <p:sp>
        <p:nvSpPr>
          <p:cNvPr id="6" name="TextBox 5">
            <a:extLst>
              <a:ext uri="{FF2B5EF4-FFF2-40B4-BE49-F238E27FC236}">
                <a16:creationId xmlns:a16="http://schemas.microsoft.com/office/drawing/2014/main" id="{86576BCA-F4E9-44BF-B978-2A7F1B34279D}"/>
              </a:ext>
            </a:extLst>
          </p:cNvPr>
          <p:cNvSpPr txBox="1"/>
          <p:nvPr/>
        </p:nvSpPr>
        <p:spPr>
          <a:xfrm>
            <a:off x="7514295" y="1718500"/>
            <a:ext cx="2295626" cy="650113"/>
          </a:xfrm>
          <a:prstGeom prst="rect">
            <a:avLst/>
          </a:prstGeom>
          <a:noFill/>
        </p:spPr>
        <p:txBody>
          <a:bodyPr wrap="square" rtlCol="0">
            <a:spAutoFit/>
          </a:bodyPr>
          <a:lstStyle/>
          <a:p>
            <a:r>
              <a:rPr lang="en-US" dirty="0"/>
              <a:t>Dynamic FEA of ATLAS barrel SCT module</a:t>
            </a:r>
            <a:endParaRPr lang="en-GB" dirty="0"/>
          </a:p>
        </p:txBody>
      </p:sp>
      <p:cxnSp>
        <p:nvCxnSpPr>
          <p:cNvPr id="8" name="Straight Arrow Connector 7">
            <a:extLst>
              <a:ext uri="{FF2B5EF4-FFF2-40B4-BE49-F238E27FC236}">
                <a16:creationId xmlns:a16="http://schemas.microsoft.com/office/drawing/2014/main" id="{090AB8A9-E05F-447D-B11E-24FCE6195800}"/>
              </a:ext>
            </a:extLst>
          </p:cNvPr>
          <p:cNvCxnSpPr/>
          <p:nvPr/>
        </p:nvCxnSpPr>
        <p:spPr>
          <a:xfrm>
            <a:off x="11241157" y="2037522"/>
            <a:ext cx="0" cy="230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321B0FB-3F42-43AC-A245-2B19A73CCF28}"/>
              </a:ext>
            </a:extLst>
          </p:cNvPr>
          <p:cNvSpPr txBox="1"/>
          <p:nvPr/>
        </p:nvSpPr>
        <p:spPr>
          <a:xfrm>
            <a:off x="10694111" y="1669410"/>
            <a:ext cx="1272994" cy="369332"/>
          </a:xfrm>
          <a:prstGeom prst="rect">
            <a:avLst/>
          </a:prstGeom>
          <a:noFill/>
        </p:spPr>
        <p:txBody>
          <a:bodyPr wrap="square" rtlCol="0">
            <a:spAutoFit/>
          </a:bodyPr>
          <a:lstStyle/>
          <a:p>
            <a:r>
              <a:rPr lang="en-US" dirty="0"/>
              <a:t>Runaway</a:t>
            </a:r>
            <a:endParaRPr lang="en-GB" dirty="0"/>
          </a:p>
        </p:txBody>
      </p:sp>
    </p:spTree>
    <p:extLst>
      <p:ext uri="{BB962C8B-B14F-4D97-AF65-F5344CB8AC3E}">
        <p14:creationId xmlns:p14="http://schemas.microsoft.com/office/powerpoint/2010/main" val="33480639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86D40-A990-4109-99EF-2A1F91B08633}"/>
              </a:ext>
            </a:extLst>
          </p:cNvPr>
          <p:cNvSpPr>
            <a:spLocks noGrp="1"/>
          </p:cNvSpPr>
          <p:nvPr>
            <p:ph type="title"/>
          </p:nvPr>
        </p:nvSpPr>
        <p:spPr/>
        <p:txBody>
          <a:bodyPr/>
          <a:lstStyle/>
          <a:p>
            <a:r>
              <a:rPr lang="en-US" dirty="0"/>
              <a:t>Summary</a:t>
            </a:r>
            <a:endParaRPr lang="en-GB" dirty="0"/>
          </a:p>
        </p:txBody>
      </p:sp>
      <p:sp>
        <p:nvSpPr>
          <p:cNvPr id="3" name="Content Placeholder 2">
            <a:extLst>
              <a:ext uri="{FF2B5EF4-FFF2-40B4-BE49-F238E27FC236}">
                <a16:creationId xmlns:a16="http://schemas.microsoft.com/office/drawing/2014/main" id="{79414450-9E65-43E5-87A6-DCD3E77D9787}"/>
              </a:ext>
            </a:extLst>
          </p:cNvPr>
          <p:cNvSpPr>
            <a:spLocks noGrp="1"/>
          </p:cNvSpPr>
          <p:nvPr>
            <p:ph idx="1"/>
          </p:nvPr>
        </p:nvSpPr>
        <p:spPr>
          <a:xfrm>
            <a:off x="838199" y="1440445"/>
            <a:ext cx="10810461" cy="4736518"/>
          </a:xfrm>
        </p:spPr>
        <p:txBody>
          <a:bodyPr>
            <a:normAutofit fontScale="85000" lnSpcReduction="20000"/>
          </a:bodyPr>
          <a:lstStyle/>
          <a:p>
            <a:r>
              <a:rPr lang="en-US" dirty="0"/>
              <a:t>The purpose of thermal management is to </a:t>
            </a:r>
          </a:p>
          <a:p>
            <a:pPr marL="914400" lvl="1" indent="-457200">
              <a:buFont typeface="+mj-lt"/>
              <a:buAutoNum type="arabicPeriod"/>
            </a:pPr>
            <a:r>
              <a:rPr lang="en-US" dirty="0"/>
              <a:t>Remove heat</a:t>
            </a:r>
          </a:p>
          <a:p>
            <a:pPr marL="914400" lvl="1" indent="-457200">
              <a:buFont typeface="+mj-lt"/>
              <a:buAutoNum type="arabicPeriod"/>
            </a:pPr>
            <a:r>
              <a:rPr lang="en-US" dirty="0"/>
              <a:t>Keep temperatures low</a:t>
            </a:r>
          </a:p>
          <a:p>
            <a:r>
              <a:rPr lang="en-US" dirty="0"/>
              <a:t>If you get it wrong there is the possibility of instant damage</a:t>
            </a:r>
          </a:p>
          <a:p>
            <a:pPr lvl="1"/>
            <a:r>
              <a:rPr lang="en-US" dirty="0"/>
              <a:t>But even if you protect against that, system performance is compromised</a:t>
            </a:r>
          </a:p>
          <a:p>
            <a:r>
              <a:rPr lang="en-US" dirty="0"/>
              <a:t>A key feature is sensor leakage current</a:t>
            </a:r>
          </a:p>
          <a:p>
            <a:pPr lvl="1"/>
            <a:r>
              <a:rPr lang="en-US" dirty="0"/>
              <a:t>Small fraction of power to be removed, but temperature-dependent</a:t>
            </a:r>
          </a:p>
          <a:p>
            <a:pPr lvl="1"/>
            <a:r>
              <a:rPr lang="en-US" dirty="0"/>
              <a:t>Increases with radiation damage</a:t>
            </a:r>
          </a:p>
          <a:p>
            <a:r>
              <a:rPr lang="en-US" dirty="0"/>
              <a:t>Accurate prediction of performance is time-consuming (3D FEA)</a:t>
            </a:r>
          </a:p>
          <a:p>
            <a:pPr lvl="1"/>
            <a:r>
              <a:rPr lang="en-US" dirty="0"/>
              <a:t>Simple network models can facilitate understanding</a:t>
            </a:r>
          </a:p>
          <a:p>
            <a:pPr>
              <a:lnSpc>
                <a:spcPct val="110000"/>
              </a:lnSpc>
              <a:spcBef>
                <a:spcPts val="600"/>
              </a:spcBef>
            </a:pPr>
            <a:r>
              <a:rPr lang="en-US" dirty="0"/>
              <a:t>Because thermal management is critical and non-trivial you need to understand your design (requirements, specifications, and safety margins)</a:t>
            </a:r>
          </a:p>
          <a:p>
            <a:pPr lvl="1">
              <a:lnSpc>
                <a:spcPct val="110000"/>
              </a:lnSpc>
              <a:spcBef>
                <a:spcPts val="600"/>
              </a:spcBef>
            </a:pPr>
            <a:r>
              <a:rPr lang="en-US" dirty="0"/>
              <a:t>Wildly slapping on safety factors is not the answer</a:t>
            </a:r>
          </a:p>
          <a:p>
            <a:pPr lvl="1">
              <a:lnSpc>
                <a:spcPct val="110000"/>
              </a:lnSpc>
              <a:spcBef>
                <a:spcPts val="600"/>
              </a:spcBef>
            </a:pPr>
            <a:r>
              <a:rPr lang="en-US" dirty="0"/>
              <a:t>Network models can be very useful for quick turn-around optimization</a:t>
            </a:r>
          </a:p>
        </p:txBody>
      </p:sp>
      <p:sp>
        <p:nvSpPr>
          <p:cNvPr id="4" name="Slide Number Placeholder 3">
            <a:extLst>
              <a:ext uri="{FF2B5EF4-FFF2-40B4-BE49-F238E27FC236}">
                <a16:creationId xmlns:a16="http://schemas.microsoft.com/office/drawing/2014/main" id="{89D05B70-BAAC-40D9-B688-912CBE1336F6}"/>
              </a:ext>
            </a:extLst>
          </p:cNvPr>
          <p:cNvSpPr>
            <a:spLocks noGrp="1"/>
          </p:cNvSpPr>
          <p:nvPr>
            <p:ph type="sldNum" sz="quarter" idx="12"/>
          </p:nvPr>
        </p:nvSpPr>
        <p:spPr/>
        <p:txBody>
          <a:bodyPr/>
          <a:lstStyle/>
          <a:p>
            <a:fld id="{1CA36EEA-5A28-4A70-BCAC-0B68DA8D366C}" type="slidenum">
              <a:rPr lang="en-GB" smtClean="0"/>
              <a:pPr/>
              <a:t>17</a:t>
            </a:fld>
            <a:endParaRPr lang="en-GB" dirty="0"/>
          </a:p>
        </p:txBody>
      </p:sp>
    </p:spTree>
    <p:extLst>
      <p:ext uri="{BB962C8B-B14F-4D97-AF65-F5344CB8AC3E}">
        <p14:creationId xmlns:p14="http://schemas.microsoft.com/office/powerpoint/2010/main" val="18634084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6AC1B8-93E9-44B6-92E1-F08C6CDD64F3}"/>
              </a:ext>
            </a:extLst>
          </p:cNvPr>
          <p:cNvSpPr>
            <a:spLocks noGrp="1"/>
          </p:cNvSpPr>
          <p:nvPr>
            <p:ph type="ctrTitle"/>
          </p:nvPr>
        </p:nvSpPr>
        <p:spPr/>
        <p:txBody>
          <a:bodyPr>
            <a:normAutofit/>
          </a:bodyPr>
          <a:lstStyle/>
          <a:p>
            <a:r>
              <a:rPr lang="en-GB" sz="5400" dirty="0"/>
              <a:t>Thermal Management II</a:t>
            </a:r>
          </a:p>
        </p:txBody>
      </p:sp>
      <p:sp>
        <p:nvSpPr>
          <p:cNvPr id="6" name="Subtitle 5">
            <a:extLst>
              <a:ext uri="{FF2B5EF4-FFF2-40B4-BE49-F238E27FC236}">
                <a16:creationId xmlns:a16="http://schemas.microsoft.com/office/drawing/2014/main" id="{88C10301-2489-47CD-8723-AADE32570D14}"/>
              </a:ext>
            </a:extLst>
          </p:cNvPr>
          <p:cNvSpPr>
            <a:spLocks noGrp="1"/>
          </p:cNvSpPr>
          <p:nvPr>
            <p:ph type="subTitle" idx="1"/>
          </p:nvPr>
        </p:nvSpPr>
        <p:spPr/>
        <p:txBody>
          <a:bodyPr>
            <a:normAutofit/>
          </a:bodyPr>
          <a:lstStyle/>
          <a:p>
            <a:r>
              <a:rPr lang="en-US" sz="4000" dirty="0"/>
              <a:t>Heat transfer &amp; cooling systems</a:t>
            </a:r>
            <a:endParaRPr lang="en-GB" sz="4000" dirty="0"/>
          </a:p>
        </p:txBody>
      </p:sp>
      <p:sp>
        <p:nvSpPr>
          <p:cNvPr id="4" name="Slide Number Placeholder 3">
            <a:extLst>
              <a:ext uri="{FF2B5EF4-FFF2-40B4-BE49-F238E27FC236}">
                <a16:creationId xmlns:a16="http://schemas.microsoft.com/office/drawing/2014/main" id="{0B2B40D4-4F03-4D55-9958-52A78CE5B07B}"/>
              </a:ext>
            </a:extLst>
          </p:cNvPr>
          <p:cNvSpPr>
            <a:spLocks noGrp="1"/>
          </p:cNvSpPr>
          <p:nvPr>
            <p:ph type="sldNum" sz="quarter" idx="4294967295"/>
          </p:nvPr>
        </p:nvSpPr>
        <p:spPr>
          <a:xfrm>
            <a:off x="11652250" y="6356350"/>
            <a:ext cx="539750" cy="365125"/>
          </a:xfrm>
        </p:spPr>
        <p:txBody>
          <a:bodyPr/>
          <a:lstStyle/>
          <a:p>
            <a:fld id="{1CA36EEA-5A28-4A70-BCAC-0B68DA8D366C}" type="slidenum">
              <a:rPr lang="en-GB" smtClean="0"/>
              <a:pPr/>
              <a:t>18</a:t>
            </a:fld>
            <a:endParaRPr lang="en-GB" dirty="0"/>
          </a:p>
        </p:txBody>
      </p:sp>
    </p:spTree>
    <p:extLst>
      <p:ext uri="{BB962C8B-B14F-4D97-AF65-F5344CB8AC3E}">
        <p14:creationId xmlns:p14="http://schemas.microsoft.com/office/powerpoint/2010/main" val="2419768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Heat transfer</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r>
                  <a:rPr lang="en-GB" dirty="0"/>
                  <a:t>How can we move heat?</a:t>
                </a:r>
              </a:p>
              <a:p>
                <a:pPr lvl="1"/>
                <a:r>
                  <a:rPr lang="en-GB" dirty="0"/>
                  <a:t>Radiation</a:t>
                </a:r>
              </a:p>
              <a:p>
                <a:pPr lvl="2"/>
                <a:r>
                  <a:rPr lang="en-US" dirty="0"/>
                  <a:t>Limited capacity at terrestrial temperatures and typical area of silicon systems</a:t>
                </a:r>
              </a:p>
              <a:p>
                <a:pPr lvl="2"/>
                <a:r>
                  <a:rPr lang="en-US" dirty="0"/>
                  <a:t>U</a:t>
                </a:r>
                <a:r>
                  <a:rPr lang="en-GB" dirty="0" err="1"/>
                  <a:t>sually</a:t>
                </a:r>
                <a:r>
                  <a:rPr lang="en-GB" dirty="0"/>
                  <a:t> not relevant for silicon system thermal management (exception: space-based)</a:t>
                </a:r>
              </a:p>
              <a:p>
                <a:pPr lvl="1"/>
                <a:r>
                  <a:rPr lang="en-GB" dirty="0"/>
                  <a:t>Natural convection</a:t>
                </a:r>
              </a:p>
              <a:p>
                <a:pPr lvl="2"/>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𝑗</m:t>
                        </m:r>
                      </m:e>
                      <m:sub>
                        <m:r>
                          <a:rPr lang="en-US" b="0" i="1" smtClean="0">
                            <a:latin typeface="Cambria Math" panose="02040503050406030204" pitchFamily="18" charset="0"/>
                          </a:rPr>
                          <m:t>𝑄</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oMath>
                </a14:m>
                <a:r>
                  <a:rPr lang="en-US" dirty="0"/>
                  <a:t> with heat conductivity </a:t>
                </a:r>
                <a14:m>
                  <m:oMath xmlns:m="http://schemas.openxmlformats.org/officeDocument/2006/math">
                    <m:r>
                      <a:rPr lang="en-US" i="1" smtClean="0">
                        <a:latin typeface="Cambria Math" panose="02040503050406030204" pitchFamily="18" charset="0"/>
                        <a:ea typeface="Cambria Math" panose="02040503050406030204" pitchFamily="18" charset="0"/>
                      </a:rPr>
                      <m:t>𝛼</m:t>
                    </m:r>
                    <m:r>
                      <a:rPr lang="en-US" i="1" smtClean="0">
                        <a:latin typeface="Cambria Math" panose="02040503050406030204" pitchFamily="18" charset="0"/>
                        <a:ea typeface="Cambria Math" panose="02040503050406030204" pitchFamily="18" charset="0"/>
                      </a:rPr>
                      <m:t>≈5−20</m:t>
                    </m:r>
                  </m:oMath>
                </a14:m>
                <a:r>
                  <a:rPr lang="en-US" dirty="0"/>
                  <a:t> W/m</a:t>
                </a:r>
                <a:r>
                  <a:rPr lang="en-US" baseline="30000" dirty="0"/>
                  <a:t>2</a:t>
                </a:r>
                <a:r>
                  <a:rPr lang="en-US" dirty="0"/>
                  <a:t>K (typical)</a:t>
                </a:r>
              </a:p>
              <a:p>
                <a:pPr lvl="2"/>
                <a:r>
                  <a:rPr lang="en-US" dirty="0"/>
                  <a:t>A</a:t>
                </a:r>
                <a:r>
                  <a:rPr lang="en-GB" dirty="0"/>
                  <a:t>gain, not enough for silicon cooling, but often non-negligible parasitic heat transfer</a:t>
                </a:r>
              </a:p>
              <a:p>
                <a:pPr lvl="1"/>
                <a:r>
                  <a:rPr lang="en-GB" dirty="0"/>
                  <a:t>Forced convection</a:t>
                </a:r>
              </a:p>
              <a:p>
                <a:pPr lvl="2"/>
                <a:r>
                  <a:rPr lang="en-US" dirty="0"/>
                  <a:t>C</a:t>
                </a:r>
                <a:r>
                  <a:rPr lang="en-GB" dirty="0"/>
                  <a:t>an be contained (fluid in pipes), or free (gas flow cooling)</a:t>
                </a:r>
              </a:p>
              <a:p>
                <a:pPr lvl="1"/>
                <a:r>
                  <a:rPr lang="en-GB" dirty="0"/>
                  <a:t>Heat conduction</a:t>
                </a:r>
              </a:p>
              <a:p>
                <a:pPr lvl="2"/>
                <a14:m>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𝑗</m:t>
                            </m:r>
                          </m:e>
                        </m:acc>
                      </m:e>
                      <m:sub>
                        <m:r>
                          <a:rPr lang="en-US" b="0" i="1" smtClean="0">
                            <a:latin typeface="Cambria Math" panose="02040503050406030204" pitchFamily="18" charset="0"/>
                          </a:rPr>
                          <m:t>𝑄</m:t>
                        </m:r>
                      </m:sub>
                    </m:sSub>
                    <m:r>
                      <a:rPr lang="en-US" i="1">
                        <a:latin typeface="Cambria Math" panose="02040503050406030204" pitchFamily="18" charset="0"/>
                      </a:rPr>
                      <m:t>=−</m:t>
                    </m:r>
                    <m:r>
                      <a:rPr lang="en-US" i="1" smtClean="0">
                        <a:latin typeface="Cambria Math" panose="02040503050406030204" pitchFamily="18" charset="0"/>
                        <a:ea typeface="Cambria Math" panose="02040503050406030204" pitchFamily="18" charset="0"/>
                      </a:rPr>
                      <m:t>𝜅</m:t>
                    </m:r>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m:t>
                        </m:r>
                      </m:e>
                    </m:acc>
                    <m:r>
                      <a:rPr lang="en-US" i="1">
                        <a:latin typeface="Cambria Math" panose="02040503050406030204" pitchFamily="18" charset="0"/>
                        <a:ea typeface="Cambria Math" panose="02040503050406030204" pitchFamily="18" charset="0"/>
                      </a:rPr>
                      <m:t>𝑇</m:t>
                    </m:r>
                  </m:oMath>
                </a14:m>
                <a:endParaRPr lang="en-GB" dirty="0"/>
              </a:p>
              <a:p>
                <a:pPr lvl="2"/>
                <a:endParaRPr lang="en-US" dirty="0"/>
              </a:p>
              <a:p>
                <a:pPr marL="0" indent="0">
                  <a:buNone/>
                </a:pPr>
                <a:r>
                  <a:rPr lang="en-US" dirty="0"/>
                  <a:t>Prime message: Heat does not move easily</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043" t="-2703"/>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19</a:t>
            </a:fld>
            <a:endParaRPr lang="en-GB" dirty="0"/>
          </a:p>
        </p:txBody>
      </p:sp>
      <p:sp>
        <p:nvSpPr>
          <p:cNvPr id="5" name="Right Brace 4">
            <a:extLst>
              <a:ext uri="{FF2B5EF4-FFF2-40B4-BE49-F238E27FC236}">
                <a16:creationId xmlns:a16="http://schemas.microsoft.com/office/drawing/2014/main" id="{AC01E9CB-8FD2-4F87-91A1-F9C00FEB7D15}"/>
              </a:ext>
            </a:extLst>
          </p:cNvPr>
          <p:cNvSpPr/>
          <p:nvPr/>
        </p:nvSpPr>
        <p:spPr>
          <a:xfrm>
            <a:off x="8567530" y="3724869"/>
            <a:ext cx="520148" cy="130433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TextBox 5">
            <a:extLst>
              <a:ext uri="{FF2B5EF4-FFF2-40B4-BE49-F238E27FC236}">
                <a16:creationId xmlns:a16="http://schemas.microsoft.com/office/drawing/2014/main" id="{5751C8DB-65D9-492F-B3F7-70E21BC581B6}"/>
              </a:ext>
            </a:extLst>
          </p:cNvPr>
          <p:cNvSpPr txBox="1"/>
          <p:nvPr/>
        </p:nvSpPr>
        <p:spPr>
          <a:xfrm>
            <a:off x="9213574" y="3819249"/>
            <a:ext cx="2663687" cy="1200329"/>
          </a:xfrm>
          <a:prstGeom prst="rect">
            <a:avLst/>
          </a:prstGeom>
          <a:noFill/>
        </p:spPr>
        <p:txBody>
          <a:bodyPr wrap="square" rtlCol="0">
            <a:spAutoFit/>
          </a:bodyPr>
          <a:lstStyle/>
          <a:p>
            <a:r>
              <a:rPr lang="en-US" dirty="0">
                <a:latin typeface="Palatino Linotype" panose="02040502050505030304" pitchFamily="18" charset="0"/>
              </a:rPr>
              <a:t>These are the technically relevant types of heat transfer for silicon systems</a:t>
            </a:r>
            <a:endParaRPr lang="en-GB" dirty="0">
              <a:latin typeface="Palatino Linotype" panose="02040502050505030304" pitchFamily="18" charset="0"/>
            </a:endParaRPr>
          </a:p>
        </p:txBody>
      </p:sp>
    </p:spTree>
    <p:extLst>
      <p:ext uri="{BB962C8B-B14F-4D97-AF65-F5344CB8AC3E}">
        <p14:creationId xmlns:p14="http://schemas.microsoft.com/office/powerpoint/2010/main" val="518502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a:t>Thermal Management I</a:t>
            </a:r>
          </a:p>
        </p:txBody>
      </p:sp>
      <p:sp>
        <p:nvSpPr>
          <p:cNvPr id="3" name="Subtitle 2"/>
          <p:cNvSpPr>
            <a:spLocks noGrp="1"/>
          </p:cNvSpPr>
          <p:nvPr>
            <p:ph type="subTitle" idx="1"/>
          </p:nvPr>
        </p:nvSpPr>
        <p:spPr>
          <a:xfrm>
            <a:off x="1557556" y="4702307"/>
            <a:ext cx="9144000" cy="460243"/>
          </a:xfrm>
        </p:spPr>
        <p:txBody>
          <a:bodyPr/>
          <a:lstStyle/>
          <a:p>
            <a:r>
              <a:rPr lang="en-GB" dirty="0"/>
              <a:t>Georg Viehhauser</a:t>
            </a:r>
          </a:p>
        </p:txBody>
      </p:sp>
    </p:spTree>
    <p:extLst>
      <p:ext uri="{BB962C8B-B14F-4D97-AF65-F5344CB8AC3E}">
        <p14:creationId xmlns:p14="http://schemas.microsoft.com/office/powerpoint/2010/main" val="2258585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Heat conduction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96348" y="1411357"/>
                <a:ext cx="11201400" cy="2017643"/>
              </a:xfrm>
            </p:spPr>
            <p:txBody>
              <a:bodyPr>
                <a:normAutofit fontScale="77500" lnSpcReduction="20000"/>
              </a:bodyPr>
              <a:lstStyle/>
              <a:p>
                <a:pPr>
                  <a:lnSpc>
                    <a:spcPct val="100000"/>
                  </a:lnSpc>
                  <a:spcBef>
                    <a:spcPts val="600"/>
                  </a:spcBef>
                </a:pPr>
                <a:r>
                  <a:rPr lang="en-US" dirty="0"/>
                  <a:t>Critical performance parameter is thermal impedance, defined as ratio of the temperature gradient to heat transferred: </a:t>
                </a:r>
                <a14:m>
                  <m:oMath xmlns:m="http://schemas.openxmlformats.org/officeDocument/2006/math">
                    <m:r>
                      <m:rPr>
                        <m:sty m:val="p"/>
                      </m:rPr>
                      <a:rPr lang="en-US" b="0" i="0" smtClean="0">
                        <a:latin typeface="Cambria Math" panose="02040503050406030204" pitchFamily="18" charset="0"/>
                        <a:ea typeface="Cambria Math" panose="02040503050406030204" pitchFamily="18" charset="0"/>
                      </a:rPr>
                      <m:t>R</m:t>
                    </m:r>
                    <m:r>
                      <a:rPr lang="en-US" b="0" i="0" smtClean="0">
                        <a:latin typeface="Cambria Math" panose="02040503050406030204" pitchFamily="18" charset="0"/>
                        <a:ea typeface="Cambria Math" panose="02040503050406030204" pitchFamily="18" charset="0"/>
                      </a:rPr>
                      <m:t>=</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𝑗</m:t>
                        </m:r>
                      </m:e>
                      <m:sub>
                        <m:r>
                          <a:rPr lang="en-US" b="0" i="1" smtClean="0">
                            <a:latin typeface="Cambria Math" panose="02040503050406030204" pitchFamily="18" charset="0"/>
                            <a:ea typeface="Cambria Math" panose="02040503050406030204" pitchFamily="18" charset="0"/>
                          </a:rPr>
                          <m:t>𝑄</m:t>
                        </m:r>
                      </m:sub>
                    </m:sSub>
                  </m:oMath>
                </a14:m>
                <a:endParaRPr lang="en-US" dirty="0"/>
              </a:p>
              <a:p>
                <a:pPr lvl="1">
                  <a:lnSpc>
                    <a:spcPct val="100000"/>
                  </a:lnSpc>
                  <a:spcBef>
                    <a:spcPts val="600"/>
                  </a:spcBef>
                </a:pPr>
                <a:r>
                  <a:rPr lang="en-US" dirty="0"/>
                  <a:t>Often people use the term figure-of-merit, which is the inverse</a:t>
                </a:r>
              </a:p>
              <a:p>
                <a:pPr lvl="2">
                  <a:lnSpc>
                    <a:spcPct val="100000"/>
                  </a:lnSpc>
                  <a:spcBef>
                    <a:spcPts val="600"/>
                  </a:spcBef>
                </a:pPr>
                <a:r>
                  <a:rPr lang="en-US" dirty="0"/>
                  <a:t>Nothing wrong with this, I just find thermal impedance more intuitive and directly useful (see later)</a:t>
                </a:r>
              </a:p>
              <a:p>
                <a:pPr lvl="1">
                  <a:lnSpc>
                    <a:spcPct val="100000"/>
                  </a:lnSpc>
                  <a:spcBef>
                    <a:spcPts val="600"/>
                  </a:spcBef>
                </a:pPr>
                <a:r>
                  <a:rPr lang="en-US" dirty="0"/>
                  <a:t>Some people then try to normalize this with the area</a:t>
                </a:r>
              </a:p>
              <a:p>
                <a:pPr lvl="2">
                  <a:lnSpc>
                    <a:spcPct val="100000"/>
                  </a:lnSpc>
                  <a:spcBef>
                    <a:spcPts val="600"/>
                  </a:spcBef>
                </a:pPr>
                <a:r>
                  <a:rPr lang="en-US" dirty="0"/>
                  <a:t>That’s garbage, because the thermal impedance/figure of merit depends on the actual geometry, and does not generally scale with the area</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96348" y="1411357"/>
                <a:ext cx="11201400" cy="2017643"/>
              </a:xfrm>
              <a:blipFill>
                <a:blip r:embed="rId2"/>
                <a:stretch>
                  <a:fillRect l="-653" t="-5136" b="-3323"/>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20</a:t>
            </a:fld>
            <a:endParaRPr lang="en-GB" dirty="0"/>
          </a:p>
        </p:txBody>
      </p:sp>
      <p:pic>
        <p:nvPicPr>
          <p:cNvPr id="5" name="Picture 4">
            <a:extLst>
              <a:ext uri="{FF2B5EF4-FFF2-40B4-BE49-F238E27FC236}">
                <a16:creationId xmlns:a16="http://schemas.microsoft.com/office/drawing/2014/main" id="{12821F81-1CB6-4E15-82E5-22DC9774CD0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480334" y="3356894"/>
            <a:ext cx="4711666" cy="3364581"/>
          </a:xfrm>
          <a:prstGeom prst="rect">
            <a:avLst/>
          </a:prstGeom>
        </p:spPr>
      </p:pic>
      <p:sp>
        <p:nvSpPr>
          <p:cNvPr id="6" name="Content Placeholder 2">
            <a:extLst>
              <a:ext uri="{FF2B5EF4-FFF2-40B4-BE49-F238E27FC236}">
                <a16:creationId xmlns:a16="http://schemas.microsoft.com/office/drawing/2014/main" id="{C97B0732-0082-4F9E-8DD0-47B9813DFAA8}"/>
              </a:ext>
            </a:extLst>
          </p:cNvPr>
          <p:cNvSpPr txBox="1">
            <a:spLocks/>
          </p:cNvSpPr>
          <p:nvPr/>
        </p:nvSpPr>
        <p:spPr>
          <a:xfrm>
            <a:off x="596347" y="3429000"/>
            <a:ext cx="7076661" cy="348867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Palatino Linotype" panose="0204050205050503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Palatino Linotype" panose="0204050205050503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Palatino Linotype" panose="0204050205050503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Palatino Linotype" panose="0204050205050503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pPr>
            <a:r>
              <a:rPr lang="en-US" dirty="0"/>
              <a:t>Structural elements often fulfil secondary role as heat conduction paths</a:t>
            </a:r>
          </a:p>
          <a:p>
            <a:pPr lvl="1">
              <a:lnSpc>
                <a:spcPct val="100000"/>
              </a:lnSpc>
              <a:spcBef>
                <a:spcPts val="600"/>
              </a:spcBef>
            </a:pPr>
            <a:r>
              <a:rPr lang="en-US" dirty="0"/>
              <a:t>Thermal impedance decreases with cross-section of the heat path</a:t>
            </a:r>
          </a:p>
          <a:p>
            <a:pPr lvl="1">
              <a:lnSpc>
                <a:spcPct val="100000"/>
              </a:lnSpc>
              <a:spcBef>
                <a:spcPts val="600"/>
              </a:spcBef>
            </a:pPr>
            <a:r>
              <a:rPr lang="en-US" dirty="0"/>
              <a:t>Need to reconcile low thermal impedance with minimizing the detector material causing multiple scattering</a:t>
            </a:r>
          </a:p>
          <a:p>
            <a:pPr lvl="1">
              <a:lnSpc>
                <a:spcPct val="100000"/>
              </a:lnSpc>
              <a:spcBef>
                <a:spcPts val="600"/>
              </a:spcBef>
            </a:pPr>
            <a:r>
              <a:rPr lang="en-US" dirty="0"/>
              <a:t>Use of high thermal conductivity materials is mandatory</a:t>
            </a:r>
          </a:p>
          <a:p>
            <a:pPr>
              <a:lnSpc>
                <a:spcPct val="100000"/>
              </a:lnSpc>
              <a:spcBef>
                <a:spcPts val="600"/>
              </a:spcBef>
            </a:pPr>
            <a:r>
              <a:rPr lang="en-US" dirty="0"/>
              <a:t>Usually some conductive path cannot be avoided: from the electronics/silicon to the local heat sink (typically cooling pipe)</a:t>
            </a:r>
            <a:endParaRPr lang="en-GB" dirty="0"/>
          </a:p>
        </p:txBody>
      </p:sp>
    </p:spTree>
    <p:extLst>
      <p:ext uri="{BB962C8B-B14F-4D97-AF65-F5344CB8AC3E}">
        <p14:creationId xmlns:p14="http://schemas.microsoft.com/office/powerpoint/2010/main" val="13875813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Interface to mechanics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4"/>
                <a:ext cx="10515600" cy="5052429"/>
              </a:xfrm>
            </p:spPr>
            <p:txBody>
              <a:bodyPr>
                <a:normAutofit fontScale="92500" lnSpcReduction="20000"/>
              </a:bodyPr>
              <a:lstStyle/>
              <a:p>
                <a:r>
                  <a:rPr lang="en-US" dirty="0"/>
                  <a:t>We mentioned already: </a:t>
                </a:r>
              </a:p>
              <a:p>
                <a:pPr lvl="1"/>
                <a:r>
                  <a:rPr lang="en-US" dirty="0"/>
                  <a:t>Structural elements often are part of the heat path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optimize geometry and materials</a:t>
                </a:r>
              </a:p>
              <a:p>
                <a:pPr lvl="1"/>
                <a:r>
                  <a:rPr lang="en-US" dirty="0"/>
                  <a:t>Integration of cooling pipes (in particular microchannels) into structures</a:t>
                </a:r>
              </a:p>
              <a:p>
                <a:pPr lvl="2"/>
                <a:r>
                  <a:rPr lang="en-US" dirty="0"/>
                  <a:t>Examples: microchannels into silicon ladders (DEPFET), or Kapton tubes in composite structures (ALICE)</a:t>
                </a:r>
              </a:p>
              <a:p>
                <a:r>
                  <a:rPr lang="en-US" dirty="0"/>
                  <a:t>Another important aspect: Cooling introduces thermal loads to structures</a:t>
                </a:r>
              </a:p>
              <a:p>
                <a:pPr lvl="1"/>
                <a:r>
                  <a:rPr lang="en-US" dirty="0"/>
                  <a:t>Because of different thermal expansion coefficients of the different materials in the system: structures will suffer temperature dependent deformations</a:t>
                </a:r>
              </a:p>
              <a:p>
                <a:pPr lvl="1"/>
                <a:r>
                  <a:rPr lang="en-US" dirty="0"/>
                  <a:t>To minimize these </a:t>
                </a:r>
              </a:p>
              <a:p>
                <a:pPr lvl="2"/>
                <a:r>
                  <a:rPr lang="en-US" dirty="0"/>
                  <a:t>Design symmetric structures</a:t>
                </a:r>
              </a:p>
              <a:p>
                <a:pPr lvl="2"/>
                <a:r>
                  <a:rPr lang="en-US" dirty="0"/>
                  <a:t>Mechanically decouple items with vastly different CTE (sliding connections, glue with low shear strength, etc.)</a:t>
                </a:r>
              </a:p>
              <a:p>
                <a:pPr lvl="2"/>
                <a:r>
                  <a:rPr lang="en-US" dirty="0"/>
                  <a:t>Minimize variations of </a:t>
                </a:r>
              </a:p>
              <a:p>
                <a:pPr lvl="3"/>
                <a:r>
                  <a:rPr lang="en-US" dirty="0"/>
                  <a:t>Coolant temperatures: This is mostly a control issue of the cooling system</a:t>
                </a:r>
              </a:p>
              <a:p>
                <a:pPr lvl="3"/>
                <a:r>
                  <a:rPr lang="en-US" dirty="0"/>
                  <a:t>Load variations: Keep power requirements constant (i.e. independent of trigger rate, run configuration etc.)</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4"/>
                <a:ext cx="10515600" cy="5052429"/>
              </a:xfrm>
              <a:blipFill>
                <a:blip r:embed="rId2"/>
                <a:stretch>
                  <a:fillRect l="-928" t="-3136" r="-1101"/>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21</a:t>
            </a:fld>
            <a:endParaRPr lang="en-GB" dirty="0"/>
          </a:p>
        </p:txBody>
      </p:sp>
    </p:spTree>
    <p:extLst>
      <p:ext uri="{BB962C8B-B14F-4D97-AF65-F5344CB8AC3E}">
        <p14:creationId xmlns:p14="http://schemas.microsoft.com/office/powerpoint/2010/main" val="2289400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Cooling pipes and thermal path topologies</a:t>
            </a:r>
          </a:p>
        </p:txBody>
      </p:sp>
      <p:sp>
        <p:nvSpPr>
          <p:cNvPr id="3" name="Content Placeholder 2"/>
          <p:cNvSpPr>
            <a:spLocks noGrp="1"/>
          </p:cNvSpPr>
          <p:nvPr>
            <p:ph idx="1"/>
          </p:nvPr>
        </p:nvSpPr>
        <p:spPr>
          <a:xfrm>
            <a:off x="838200" y="1440444"/>
            <a:ext cx="10515600" cy="5052429"/>
          </a:xfrm>
        </p:spPr>
        <p:txBody>
          <a:bodyPr>
            <a:normAutofit fontScale="92500" lnSpcReduction="10000"/>
          </a:bodyPr>
          <a:lstStyle/>
          <a:p>
            <a:r>
              <a:rPr lang="en-US" dirty="0"/>
              <a:t>Because heat transfer by forced convection is much more capable that conduction heat path geometries tend to bring the heat sources (in particular sensors) closer and closer to the local heat sink (cooling pipe)</a:t>
            </a:r>
          </a:p>
          <a:p>
            <a:endParaRPr lang="en-US" dirty="0"/>
          </a:p>
          <a:p>
            <a:endParaRPr lang="en-US" dirty="0"/>
          </a:p>
          <a:p>
            <a:endParaRPr lang="en-US" dirty="0"/>
          </a:p>
          <a:p>
            <a:endParaRPr lang="en-US" dirty="0"/>
          </a:p>
          <a:p>
            <a:endParaRPr lang="en-US" dirty="0"/>
          </a:p>
          <a:p>
            <a:r>
              <a:rPr lang="en-US" dirty="0"/>
              <a:t>The natural endpoint is to incorporate the cooling channels into the silicon (sensor and/or electronics): ‘micro-channels’</a:t>
            </a:r>
          </a:p>
          <a:p>
            <a:pPr lvl="1"/>
            <a:r>
              <a:rPr lang="en-US" dirty="0"/>
              <a:t>The difficulty here is how to connect the pipe segments from wafer to wafer</a:t>
            </a:r>
          </a:p>
          <a:p>
            <a:pPr lvl="1"/>
            <a:endParaRPr lang="en-US"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22</a:t>
            </a:fld>
            <a:endParaRPr lang="en-GB" dirty="0"/>
          </a:p>
        </p:txBody>
      </p:sp>
      <p:pic>
        <p:nvPicPr>
          <p:cNvPr id="5" name="Picture 4">
            <a:extLst>
              <a:ext uri="{FF2B5EF4-FFF2-40B4-BE49-F238E27FC236}">
                <a16:creationId xmlns:a16="http://schemas.microsoft.com/office/drawing/2014/main" id="{E119EDD2-6FAC-4C1A-BDA5-EE958A3C153D}"/>
              </a:ext>
            </a:extLst>
          </p:cNvPr>
          <p:cNvPicPr>
            <a:picLocks noChangeAspect="1"/>
          </p:cNvPicPr>
          <p:nvPr/>
        </p:nvPicPr>
        <p:blipFill rotWithShape="1">
          <a:blip r:embed="rId2">
            <a:clrChange>
              <a:clrFrom>
                <a:srgbClr val="FFFFFF"/>
              </a:clrFrom>
              <a:clrTo>
                <a:srgbClr val="FFFFFF">
                  <a:alpha val="0"/>
                </a:srgbClr>
              </a:clrTo>
            </a:clrChange>
          </a:blip>
          <a:srcRect b="52533"/>
          <a:stretch/>
        </p:blipFill>
        <p:spPr>
          <a:xfrm>
            <a:off x="0" y="2813798"/>
            <a:ext cx="6043008" cy="2140441"/>
          </a:xfrm>
          <a:prstGeom prst="rect">
            <a:avLst/>
          </a:prstGeom>
        </p:spPr>
      </p:pic>
      <p:pic>
        <p:nvPicPr>
          <p:cNvPr id="6" name="Picture 5">
            <a:extLst>
              <a:ext uri="{FF2B5EF4-FFF2-40B4-BE49-F238E27FC236}">
                <a16:creationId xmlns:a16="http://schemas.microsoft.com/office/drawing/2014/main" id="{3956D70D-9E19-4FB3-AA9D-D70CCB981B55}"/>
              </a:ext>
            </a:extLst>
          </p:cNvPr>
          <p:cNvPicPr>
            <a:picLocks noChangeAspect="1"/>
          </p:cNvPicPr>
          <p:nvPr/>
        </p:nvPicPr>
        <p:blipFill rotWithShape="1">
          <a:blip r:embed="rId2"/>
          <a:srcRect t="50002"/>
          <a:stretch/>
        </p:blipFill>
        <p:spPr>
          <a:xfrm>
            <a:off x="5917111" y="2671278"/>
            <a:ext cx="6119017" cy="2282962"/>
          </a:xfrm>
          <a:prstGeom prst="rect">
            <a:avLst/>
          </a:prstGeom>
        </p:spPr>
      </p:pic>
    </p:spTree>
    <p:extLst>
      <p:ext uri="{BB962C8B-B14F-4D97-AF65-F5344CB8AC3E}">
        <p14:creationId xmlns:p14="http://schemas.microsoft.com/office/powerpoint/2010/main" val="1773275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36C10-0486-4759-AAE1-3E73E58F0022}"/>
              </a:ext>
            </a:extLst>
          </p:cNvPr>
          <p:cNvSpPr>
            <a:spLocks noGrp="1"/>
          </p:cNvSpPr>
          <p:nvPr>
            <p:ph type="title"/>
          </p:nvPr>
        </p:nvSpPr>
        <p:spPr/>
        <p:txBody>
          <a:bodyPr/>
          <a:lstStyle/>
          <a:p>
            <a:r>
              <a:rPr lang="en-US" dirty="0"/>
              <a:t>Examples:</a:t>
            </a:r>
            <a:endParaRPr lang="en-GB" dirty="0"/>
          </a:p>
        </p:txBody>
      </p:sp>
      <p:sp>
        <p:nvSpPr>
          <p:cNvPr id="4" name="Slide Number Placeholder 3">
            <a:extLst>
              <a:ext uri="{FF2B5EF4-FFF2-40B4-BE49-F238E27FC236}">
                <a16:creationId xmlns:a16="http://schemas.microsoft.com/office/drawing/2014/main" id="{8B7D0600-92EA-41BF-8C99-FB8B389F2BEE}"/>
              </a:ext>
            </a:extLst>
          </p:cNvPr>
          <p:cNvSpPr>
            <a:spLocks noGrp="1"/>
          </p:cNvSpPr>
          <p:nvPr>
            <p:ph type="sldNum" sz="quarter" idx="12"/>
          </p:nvPr>
        </p:nvSpPr>
        <p:spPr/>
        <p:txBody>
          <a:bodyPr/>
          <a:lstStyle/>
          <a:p>
            <a:fld id="{1CA36EEA-5A28-4A70-BCAC-0B68DA8D366C}" type="slidenum">
              <a:rPr lang="en-GB" smtClean="0"/>
              <a:pPr/>
              <a:t>23</a:t>
            </a:fld>
            <a:endParaRPr lang="en-GB" dirty="0"/>
          </a:p>
        </p:txBody>
      </p:sp>
      <p:sp>
        <p:nvSpPr>
          <p:cNvPr id="5" name="Rectangle 4">
            <a:extLst>
              <a:ext uri="{FF2B5EF4-FFF2-40B4-BE49-F238E27FC236}">
                <a16:creationId xmlns:a16="http://schemas.microsoft.com/office/drawing/2014/main" id="{E24D9C15-3475-4EE4-9E3C-E33F9D299B10}"/>
              </a:ext>
            </a:extLst>
          </p:cNvPr>
          <p:cNvSpPr/>
          <p:nvPr/>
        </p:nvSpPr>
        <p:spPr>
          <a:xfrm>
            <a:off x="2480481" y="2506037"/>
            <a:ext cx="2112074" cy="2786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B8FE7C0-C65A-4EA8-B181-B190590A1311}"/>
              </a:ext>
            </a:extLst>
          </p:cNvPr>
          <p:cNvSpPr/>
          <p:nvPr/>
        </p:nvSpPr>
        <p:spPr>
          <a:xfrm>
            <a:off x="5109736" y="2498629"/>
            <a:ext cx="1214468" cy="2786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EA654AF-1E5D-443A-900E-97CAD534304A}"/>
              </a:ext>
            </a:extLst>
          </p:cNvPr>
          <p:cNvSpPr/>
          <p:nvPr/>
        </p:nvSpPr>
        <p:spPr>
          <a:xfrm>
            <a:off x="739425" y="2512321"/>
            <a:ext cx="1214468" cy="2786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5AC13AC-11B3-4E3B-A37E-749A36BC15E2}"/>
              </a:ext>
            </a:extLst>
          </p:cNvPr>
          <p:cNvSpPr/>
          <p:nvPr/>
        </p:nvSpPr>
        <p:spPr>
          <a:xfrm>
            <a:off x="1970718" y="2518779"/>
            <a:ext cx="506896" cy="278668"/>
          </a:xfrm>
          <a:prstGeom prst="rect">
            <a:avLst/>
          </a:prstGeom>
          <a:solidFill>
            <a:srgbClr val="AAE8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630EEF2-4B94-412E-9CD8-5656956FA8DE}"/>
              </a:ext>
            </a:extLst>
          </p:cNvPr>
          <p:cNvSpPr/>
          <p:nvPr/>
        </p:nvSpPr>
        <p:spPr>
          <a:xfrm>
            <a:off x="4592555" y="2512321"/>
            <a:ext cx="506896" cy="278668"/>
          </a:xfrm>
          <a:prstGeom prst="rect">
            <a:avLst/>
          </a:prstGeom>
          <a:solidFill>
            <a:srgbClr val="AAE8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0" name="Group 9">
            <a:extLst>
              <a:ext uri="{FF2B5EF4-FFF2-40B4-BE49-F238E27FC236}">
                <a16:creationId xmlns:a16="http://schemas.microsoft.com/office/drawing/2014/main" id="{A7D8114D-96B7-4E89-83B1-08E1D78F3A8E}"/>
              </a:ext>
            </a:extLst>
          </p:cNvPr>
          <p:cNvGrpSpPr/>
          <p:nvPr/>
        </p:nvGrpSpPr>
        <p:grpSpPr>
          <a:xfrm>
            <a:off x="0" y="1986359"/>
            <a:ext cx="6840526" cy="1184364"/>
            <a:chOff x="3972882" y="1461052"/>
            <a:chExt cx="6840526" cy="1184364"/>
          </a:xfrm>
        </p:grpSpPr>
        <p:pic>
          <p:nvPicPr>
            <p:cNvPr id="11" name="Picture 10">
              <a:extLst>
                <a:ext uri="{FF2B5EF4-FFF2-40B4-BE49-F238E27FC236}">
                  <a16:creationId xmlns:a16="http://schemas.microsoft.com/office/drawing/2014/main" id="{0BED83A7-7E8B-486C-923E-D73B29FB1A5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972882" y="1609954"/>
              <a:ext cx="6601070" cy="1035462"/>
            </a:xfrm>
            <a:prstGeom prst="rect">
              <a:avLst/>
            </a:prstGeom>
          </p:spPr>
        </p:pic>
        <p:sp>
          <p:nvSpPr>
            <p:cNvPr id="12" name="Rectangle 11">
              <a:extLst>
                <a:ext uri="{FF2B5EF4-FFF2-40B4-BE49-F238E27FC236}">
                  <a16:creationId xmlns:a16="http://schemas.microsoft.com/office/drawing/2014/main" id="{794DB0DA-9178-4EA4-8EE8-B40DDBF5CDFB}"/>
                </a:ext>
              </a:extLst>
            </p:cNvPr>
            <p:cNvSpPr/>
            <p:nvPr/>
          </p:nvSpPr>
          <p:spPr>
            <a:xfrm>
              <a:off x="7464287" y="1461052"/>
              <a:ext cx="3349121" cy="258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 name="TextBox 12">
            <a:extLst>
              <a:ext uri="{FF2B5EF4-FFF2-40B4-BE49-F238E27FC236}">
                <a16:creationId xmlns:a16="http://schemas.microsoft.com/office/drawing/2014/main" id="{763BFD92-C5C3-4B49-B5EE-BBFE8C86769A}"/>
              </a:ext>
            </a:extLst>
          </p:cNvPr>
          <p:cNvSpPr txBox="1"/>
          <p:nvPr/>
        </p:nvSpPr>
        <p:spPr>
          <a:xfrm>
            <a:off x="1669011" y="3225996"/>
            <a:ext cx="2021772" cy="369332"/>
          </a:xfrm>
          <a:prstGeom prst="rect">
            <a:avLst/>
          </a:prstGeom>
          <a:noFill/>
        </p:spPr>
        <p:txBody>
          <a:bodyPr wrap="none" rtlCol="0">
            <a:spAutoFit/>
          </a:bodyPr>
          <a:lstStyle/>
          <a:p>
            <a:r>
              <a:rPr lang="en-US" dirty="0"/>
              <a:t>Carbon honeycomb</a:t>
            </a:r>
            <a:endParaRPr lang="en-GB" dirty="0"/>
          </a:p>
        </p:txBody>
      </p:sp>
      <p:cxnSp>
        <p:nvCxnSpPr>
          <p:cNvPr id="14" name="Straight Arrow Connector 13">
            <a:extLst>
              <a:ext uri="{FF2B5EF4-FFF2-40B4-BE49-F238E27FC236}">
                <a16:creationId xmlns:a16="http://schemas.microsoft.com/office/drawing/2014/main" id="{432BD704-68B5-4B4E-AF3D-F8553C7DA793}"/>
              </a:ext>
            </a:extLst>
          </p:cNvPr>
          <p:cNvCxnSpPr>
            <a:cxnSpLocks/>
            <a:stCxn id="13" idx="0"/>
          </p:cNvCxnSpPr>
          <p:nvPr/>
        </p:nvCxnSpPr>
        <p:spPr>
          <a:xfrm flipV="1">
            <a:off x="2679897" y="2645372"/>
            <a:ext cx="620638" cy="5806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9E68D8F-5E38-4457-8E76-8F7717F2B50F}"/>
              </a:ext>
            </a:extLst>
          </p:cNvPr>
          <p:cNvSpPr txBox="1"/>
          <p:nvPr/>
        </p:nvSpPr>
        <p:spPr>
          <a:xfrm>
            <a:off x="4740610" y="3081061"/>
            <a:ext cx="1399679" cy="369332"/>
          </a:xfrm>
          <a:prstGeom prst="rect">
            <a:avLst/>
          </a:prstGeom>
          <a:noFill/>
        </p:spPr>
        <p:txBody>
          <a:bodyPr wrap="none" rtlCol="0">
            <a:spAutoFit/>
          </a:bodyPr>
          <a:lstStyle/>
          <a:p>
            <a:r>
              <a:rPr lang="en-US" dirty="0"/>
              <a:t>Carbon foam</a:t>
            </a:r>
            <a:endParaRPr lang="en-GB" dirty="0"/>
          </a:p>
        </p:txBody>
      </p:sp>
      <p:cxnSp>
        <p:nvCxnSpPr>
          <p:cNvPr id="16" name="Straight Arrow Connector 15">
            <a:extLst>
              <a:ext uri="{FF2B5EF4-FFF2-40B4-BE49-F238E27FC236}">
                <a16:creationId xmlns:a16="http://schemas.microsoft.com/office/drawing/2014/main" id="{ACBEE696-9D21-42B4-85BF-4098BD1E330E}"/>
              </a:ext>
            </a:extLst>
          </p:cNvPr>
          <p:cNvCxnSpPr>
            <a:cxnSpLocks/>
          </p:cNvCxnSpPr>
          <p:nvPr/>
        </p:nvCxnSpPr>
        <p:spPr>
          <a:xfrm flipH="1" flipV="1">
            <a:off x="4649322" y="2676405"/>
            <a:ext cx="393115" cy="43629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B03C958-3DCA-4077-A513-12BC1BB6E1F2}"/>
              </a:ext>
            </a:extLst>
          </p:cNvPr>
          <p:cNvSpPr txBox="1"/>
          <p:nvPr/>
        </p:nvSpPr>
        <p:spPr>
          <a:xfrm>
            <a:off x="4740610" y="1781885"/>
            <a:ext cx="1543692" cy="369332"/>
          </a:xfrm>
          <a:prstGeom prst="rect">
            <a:avLst/>
          </a:prstGeom>
          <a:noFill/>
        </p:spPr>
        <p:txBody>
          <a:bodyPr wrap="none" rtlCol="0">
            <a:spAutoFit/>
          </a:bodyPr>
          <a:lstStyle/>
          <a:p>
            <a:r>
              <a:rPr lang="en-US" dirty="0" err="1"/>
              <a:t>Ti</a:t>
            </a:r>
            <a:r>
              <a:rPr lang="en-US" dirty="0"/>
              <a:t> cooling pipe</a:t>
            </a:r>
            <a:endParaRPr lang="en-GB" dirty="0"/>
          </a:p>
        </p:txBody>
      </p:sp>
      <p:cxnSp>
        <p:nvCxnSpPr>
          <p:cNvPr id="18" name="Straight Arrow Connector 17">
            <a:extLst>
              <a:ext uri="{FF2B5EF4-FFF2-40B4-BE49-F238E27FC236}">
                <a16:creationId xmlns:a16="http://schemas.microsoft.com/office/drawing/2014/main" id="{0226C7F2-9FDE-475C-9BDD-4310633D2BD0}"/>
              </a:ext>
            </a:extLst>
          </p:cNvPr>
          <p:cNvCxnSpPr>
            <a:cxnSpLocks/>
          </p:cNvCxnSpPr>
          <p:nvPr/>
        </p:nvCxnSpPr>
        <p:spPr>
          <a:xfrm flipH="1">
            <a:off x="4859155" y="2111582"/>
            <a:ext cx="402706" cy="46583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8A1A66D1-FA1F-4D82-B450-D9E18B68C1E9}"/>
              </a:ext>
            </a:extLst>
          </p:cNvPr>
          <p:cNvSpPr txBox="1"/>
          <p:nvPr/>
        </p:nvSpPr>
        <p:spPr>
          <a:xfrm>
            <a:off x="2027816" y="1759645"/>
            <a:ext cx="1649491" cy="369332"/>
          </a:xfrm>
          <a:prstGeom prst="rect">
            <a:avLst/>
          </a:prstGeom>
          <a:noFill/>
        </p:spPr>
        <p:txBody>
          <a:bodyPr wrap="none" rtlCol="0">
            <a:spAutoFit/>
          </a:bodyPr>
          <a:lstStyle/>
          <a:p>
            <a:r>
              <a:rPr lang="en-US" dirty="0"/>
              <a:t>Silicon modules</a:t>
            </a:r>
            <a:endParaRPr lang="en-GB" dirty="0"/>
          </a:p>
        </p:txBody>
      </p:sp>
      <p:cxnSp>
        <p:nvCxnSpPr>
          <p:cNvPr id="22" name="Straight Arrow Connector 21">
            <a:extLst>
              <a:ext uri="{FF2B5EF4-FFF2-40B4-BE49-F238E27FC236}">
                <a16:creationId xmlns:a16="http://schemas.microsoft.com/office/drawing/2014/main" id="{AE7BF067-5EDC-4F00-8FF1-5056F4A50959}"/>
              </a:ext>
            </a:extLst>
          </p:cNvPr>
          <p:cNvCxnSpPr>
            <a:cxnSpLocks/>
          </p:cNvCxnSpPr>
          <p:nvPr/>
        </p:nvCxnSpPr>
        <p:spPr>
          <a:xfrm>
            <a:off x="3433791" y="2045777"/>
            <a:ext cx="402923" cy="31992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C51FC496-020D-441D-847A-E7248C286125}"/>
              </a:ext>
            </a:extLst>
          </p:cNvPr>
          <p:cNvSpPr/>
          <p:nvPr/>
        </p:nvSpPr>
        <p:spPr>
          <a:xfrm>
            <a:off x="2165806" y="2590098"/>
            <a:ext cx="116720" cy="116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D7198DF2-673D-4EF5-A35D-1AA5B9F72953}"/>
              </a:ext>
            </a:extLst>
          </p:cNvPr>
          <p:cNvSpPr/>
          <p:nvPr/>
        </p:nvSpPr>
        <p:spPr>
          <a:xfrm>
            <a:off x="4789370" y="2590098"/>
            <a:ext cx="116720" cy="116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1BC81AA5-B655-4F85-94BF-5CF7BA004C29}"/>
              </a:ext>
            </a:extLst>
          </p:cNvPr>
          <p:cNvSpPr txBox="1"/>
          <p:nvPr/>
        </p:nvSpPr>
        <p:spPr>
          <a:xfrm>
            <a:off x="2567438" y="1322795"/>
            <a:ext cx="2447914" cy="523220"/>
          </a:xfrm>
          <a:prstGeom prst="rect">
            <a:avLst/>
          </a:prstGeom>
          <a:noFill/>
        </p:spPr>
        <p:txBody>
          <a:bodyPr wrap="none" rtlCol="0">
            <a:spAutoFit/>
          </a:bodyPr>
          <a:lstStyle/>
          <a:p>
            <a:r>
              <a:rPr lang="en-US" sz="2800" dirty="0"/>
              <a:t>ATLAS </a:t>
            </a:r>
            <a:r>
              <a:rPr lang="en-US" sz="2800" dirty="0" err="1"/>
              <a:t>ITk</a:t>
            </a:r>
            <a:r>
              <a:rPr lang="en-US" sz="2800" dirty="0"/>
              <a:t> strips</a:t>
            </a:r>
            <a:endParaRPr lang="en-GB" sz="2800" dirty="0"/>
          </a:p>
        </p:txBody>
      </p:sp>
      <p:pic>
        <p:nvPicPr>
          <p:cNvPr id="32" name="Content Placeholder 31">
            <a:extLst>
              <a:ext uri="{FF2B5EF4-FFF2-40B4-BE49-F238E27FC236}">
                <a16:creationId xmlns:a16="http://schemas.microsoft.com/office/drawing/2014/main" id="{7843FE76-2022-42CF-89CB-D1F9AF9A4A8E}"/>
              </a:ext>
            </a:extLst>
          </p:cNvPr>
          <p:cNvPicPr>
            <a:picLocks noGrp="1" noChangeAspect="1"/>
          </p:cNvPicPr>
          <p:nvPr>
            <p:ph idx="1"/>
          </p:nvPr>
        </p:nvPicPr>
        <p:blipFill>
          <a:blip r:embed="rId3"/>
          <a:stretch>
            <a:fillRect/>
          </a:stretch>
        </p:blipFill>
        <p:spPr>
          <a:xfrm>
            <a:off x="2159928" y="3639242"/>
            <a:ext cx="3761363" cy="3218758"/>
          </a:xfrm>
          <a:prstGeom prst="rect">
            <a:avLst/>
          </a:prstGeom>
        </p:spPr>
      </p:pic>
      <p:pic>
        <p:nvPicPr>
          <p:cNvPr id="33" name="Picture 32">
            <a:extLst>
              <a:ext uri="{FF2B5EF4-FFF2-40B4-BE49-F238E27FC236}">
                <a16:creationId xmlns:a16="http://schemas.microsoft.com/office/drawing/2014/main" id="{EFEFCD10-8EE3-4E4F-85DE-059C7DD1EC2E}"/>
              </a:ext>
            </a:extLst>
          </p:cNvPr>
          <p:cNvPicPr>
            <a:picLocks noChangeAspect="1"/>
          </p:cNvPicPr>
          <p:nvPr/>
        </p:nvPicPr>
        <p:blipFill>
          <a:blip r:embed="rId4"/>
          <a:stretch>
            <a:fillRect/>
          </a:stretch>
        </p:blipFill>
        <p:spPr>
          <a:xfrm rot="16200000">
            <a:off x="-1598344" y="3575062"/>
            <a:ext cx="5817495" cy="748382"/>
          </a:xfrm>
          <a:prstGeom prst="rect">
            <a:avLst/>
          </a:prstGeom>
        </p:spPr>
      </p:pic>
      <p:pic>
        <p:nvPicPr>
          <p:cNvPr id="39" name="Picture 38">
            <a:extLst>
              <a:ext uri="{FF2B5EF4-FFF2-40B4-BE49-F238E27FC236}">
                <a16:creationId xmlns:a16="http://schemas.microsoft.com/office/drawing/2014/main" id="{35A3646E-37C8-4F6E-8E88-83503FF2516B}"/>
              </a:ext>
            </a:extLst>
          </p:cNvPr>
          <p:cNvPicPr>
            <a:picLocks noChangeAspect="1"/>
          </p:cNvPicPr>
          <p:nvPr/>
        </p:nvPicPr>
        <p:blipFill>
          <a:blip r:embed="rId5"/>
          <a:stretch>
            <a:fillRect/>
          </a:stretch>
        </p:blipFill>
        <p:spPr>
          <a:xfrm>
            <a:off x="6897293" y="2028165"/>
            <a:ext cx="5241208" cy="1650279"/>
          </a:xfrm>
          <a:prstGeom prst="rect">
            <a:avLst/>
          </a:prstGeom>
        </p:spPr>
      </p:pic>
      <p:sp>
        <p:nvSpPr>
          <p:cNvPr id="40" name="TextBox 39">
            <a:extLst>
              <a:ext uri="{FF2B5EF4-FFF2-40B4-BE49-F238E27FC236}">
                <a16:creationId xmlns:a16="http://schemas.microsoft.com/office/drawing/2014/main" id="{5059DF6D-5C8F-4684-83F7-F1E8ACF2837B}"/>
              </a:ext>
            </a:extLst>
          </p:cNvPr>
          <p:cNvSpPr txBox="1"/>
          <p:nvPr/>
        </p:nvSpPr>
        <p:spPr>
          <a:xfrm>
            <a:off x="8375203" y="1322795"/>
            <a:ext cx="3064429" cy="523220"/>
          </a:xfrm>
          <a:prstGeom prst="rect">
            <a:avLst/>
          </a:prstGeom>
          <a:noFill/>
        </p:spPr>
        <p:txBody>
          <a:bodyPr wrap="none" rtlCol="0">
            <a:spAutoFit/>
          </a:bodyPr>
          <a:lstStyle/>
          <a:p>
            <a:r>
              <a:rPr lang="en-US" sz="2800" dirty="0" err="1"/>
              <a:t>LHCb</a:t>
            </a:r>
            <a:r>
              <a:rPr lang="en-US" sz="2800" dirty="0"/>
              <a:t> VELO upgrade</a:t>
            </a:r>
            <a:endParaRPr lang="en-GB" sz="2800" dirty="0"/>
          </a:p>
        </p:txBody>
      </p:sp>
      <p:pic>
        <p:nvPicPr>
          <p:cNvPr id="41" name="Picture 40">
            <a:extLst>
              <a:ext uri="{FF2B5EF4-FFF2-40B4-BE49-F238E27FC236}">
                <a16:creationId xmlns:a16="http://schemas.microsoft.com/office/drawing/2014/main" id="{524C4744-1B7D-4FF4-A5D2-4738BFE6B36A}"/>
              </a:ext>
            </a:extLst>
          </p:cNvPr>
          <p:cNvPicPr>
            <a:picLocks noChangeAspect="1"/>
          </p:cNvPicPr>
          <p:nvPr/>
        </p:nvPicPr>
        <p:blipFill>
          <a:blip r:embed="rId6"/>
          <a:stretch>
            <a:fillRect/>
          </a:stretch>
        </p:blipFill>
        <p:spPr>
          <a:xfrm>
            <a:off x="6687624" y="3832086"/>
            <a:ext cx="5450877" cy="2524264"/>
          </a:xfrm>
          <a:prstGeom prst="rect">
            <a:avLst/>
          </a:prstGeom>
        </p:spPr>
      </p:pic>
    </p:spTree>
    <p:extLst>
      <p:ext uri="{BB962C8B-B14F-4D97-AF65-F5344CB8AC3E}">
        <p14:creationId xmlns:p14="http://schemas.microsoft.com/office/powerpoint/2010/main" val="30074965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Forced convection</a:t>
            </a:r>
          </a:p>
        </p:txBody>
      </p:sp>
      <p:sp>
        <p:nvSpPr>
          <p:cNvPr id="3" name="Content Placeholder 2"/>
          <p:cNvSpPr>
            <a:spLocks noGrp="1"/>
          </p:cNvSpPr>
          <p:nvPr>
            <p:ph idx="1"/>
          </p:nvPr>
        </p:nvSpPr>
        <p:spPr>
          <a:xfrm>
            <a:off x="838200" y="1440444"/>
            <a:ext cx="10515600" cy="5052429"/>
          </a:xfrm>
        </p:spPr>
        <p:txBody>
          <a:bodyPr>
            <a:normAutofit fontScale="85000" lnSpcReduction="20000"/>
          </a:bodyPr>
          <a:lstStyle/>
          <a:p>
            <a:pPr>
              <a:lnSpc>
                <a:spcPct val="110000"/>
              </a:lnSpc>
              <a:spcBef>
                <a:spcPts val="600"/>
              </a:spcBef>
            </a:pPr>
            <a:r>
              <a:rPr lang="en-US" dirty="0"/>
              <a:t>Best method to transport heat over large distances (&gt; 0.1 m)</a:t>
            </a:r>
          </a:p>
          <a:p>
            <a:pPr lvl="1">
              <a:lnSpc>
                <a:spcPct val="110000"/>
              </a:lnSpc>
              <a:spcBef>
                <a:spcPts val="600"/>
              </a:spcBef>
            </a:pPr>
            <a:r>
              <a:rPr lang="en-US" dirty="0"/>
              <a:t>Every large scale silicon system uses forced convection to transport heat from local heat sink at the detector to external heat sink</a:t>
            </a:r>
          </a:p>
          <a:p>
            <a:pPr lvl="1">
              <a:lnSpc>
                <a:spcPct val="110000"/>
              </a:lnSpc>
              <a:spcBef>
                <a:spcPts val="600"/>
              </a:spcBef>
            </a:pPr>
            <a:r>
              <a:rPr lang="en-US" dirty="0"/>
              <a:t>Usually this means that the forced convection system is closed, but that’s not necessary, if the coolant is cheap and environmentally unproblematic</a:t>
            </a:r>
          </a:p>
          <a:p>
            <a:pPr lvl="2">
              <a:lnSpc>
                <a:spcPct val="110000"/>
              </a:lnSpc>
              <a:spcBef>
                <a:spcPts val="600"/>
              </a:spcBef>
            </a:pPr>
            <a:r>
              <a:rPr lang="en-US" dirty="0"/>
              <a:t>Examples: Air cooling, evaporative CO</a:t>
            </a:r>
            <a:r>
              <a:rPr lang="en-US" baseline="-25000" dirty="0"/>
              <a:t>2</a:t>
            </a:r>
            <a:r>
              <a:rPr lang="en-US" dirty="0"/>
              <a:t> cooling with a blow-off system</a:t>
            </a:r>
          </a:p>
          <a:p>
            <a:pPr>
              <a:lnSpc>
                <a:spcPct val="110000"/>
              </a:lnSpc>
              <a:spcBef>
                <a:spcPts val="600"/>
              </a:spcBef>
            </a:pPr>
            <a:r>
              <a:rPr lang="en-US" dirty="0"/>
              <a:t>Two main types:</a:t>
            </a:r>
          </a:p>
          <a:p>
            <a:pPr lvl="1">
              <a:lnSpc>
                <a:spcPct val="110000"/>
              </a:lnSpc>
              <a:spcBef>
                <a:spcPts val="600"/>
              </a:spcBef>
            </a:pPr>
            <a:r>
              <a:rPr lang="en-US" dirty="0" err="1"/>
              <a:t>Monophase</a:t>
            </a:r>
            <a:endParaRPr lang="en-US" dirty="0"/>
          </a:p>
          <a:p>
            <a:pPr lvl="2">
              <a:lnSpc>
                <a:spcPct val="110000"/>
              </a:lnSpc>
              <a:spcBef>
                <a:spcPts val="600"/>
              </a:spcBef>
            </a:pPr>
            <a:r>
              <a:rPr lang="en-US" dirty="0"/>
              <a:t>Can be liquid or gas</a:t>
            </a:r>
          </a:p>
          <a:p>
            <a:pPr lvl="2">
              <a:lnSpc>
                <a:spcPct val="110000"/>
              </a:lnSpc>
              <a:spcBef>
                <a:spcPts val="600"/>
              </a:spcBef>
            </a:pPr>
            <a:r>
              <a:rPr lang="en-US" dirty="0"/>
              <a:t>Required mass flow is given by amount of heat to be removed, the acceptable temperature increase through the system and heat capacity of </a:t>
            </a:r>
            <a:r>
              <a:rPr lang="en-GB" dirty="0"/>
              <a:t>the coolant</a:t>
            </a:r>
            <a:endParaRPr lang="en-US" dirty="0"/>
          </a:p>
          <a:p>
            <a:pPr lvl="1">
              <a:lnSpc>
                <a:spcPct val="110000"/>
              </a:lnSpc>
              <a:spcBef>
                <a:spcPts val="600"/>
              </a:spcBef>
            </a:pPr>
            <a:r>
              <a:rPr lang="en-US" dirty="0"/>
              <a:t>Evaporative</a:t>
            </a:r>
          </a:p>
          <a:p>
            <a:pPr lvl="2">
              <a:lnSpc>
                <a:spcPct val="110000"/>
              </a:lnSpc>
              <a:spcBef>
                <a:spcPts val="600"/>
              </a:spcBef>
            </a:pPr>
            <a:r>
              <a:rPr lang="en-US" dirty="0"/>
              <a:t>Coolant to the heat source is liquid, heat is absorbed as latent heat of evaporation, and return is (partly) </a:t>
            </a:r>
            <a:r>
              <a:rPr lang="en-US" dirty="0" err="1"/>
              <a:t>vapour</a:t>
            </a:r>
            <a:endParaRPr lang="en-US" dirty="0"/>
          </a:p>
          <a:p>
            <a:pPr lvl="1">
              <a:lnSpc>
                <a:spcPct val="110000"/>
              </a:lnSpc>
              <a:spcBef>
                <a:spcPts val="600"/>
              </a:spcBef>
            </a:pPr>
            <a:r>
              <a:rPr lang="en-US" dirty="0"/>
              <a:t>(Something more exotic, but considered originally for the ATLAS SCT: binary ice)</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24</a:t>
            </a:fld>
            <a:endParaRPr lang="en-GB" dirty="0"/>
          </a:p>
        </p:txBody>
      </p:sp>
    </p:spTree>
    <p:extLst>
      <p:ext uri="{BB962C8B-B14F-4D97-AF65-F5344CB8AC3E}">
        <p14:creationId xmlns:p14="http://schemas.microsoft.com/office/powerpoint/2010/main" val="31521726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Monophase</a:t>
            </a:r>
            <a:r>
              <a:rPr lang="en-GB" dirty="0"/>
              <a:t> cooling: Liquids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199" y="1333736"/>
                <a:ext cx="10515600" cy="5417556"/>
              </a:xfrm>
            </p:spPr>
            <p:txBody>
              <a:bodyPr>
                <a:normAutofit fontScale="85000" lnSpcReduction="20000"/>
              </a:bodyPr>
              <a:lstStyle/>
              <a:p>
                <a:pPr>
                  <a:lnSpc>
                    <a:spcPct val="110000"/>
                  </a:lnSpc>
                  <a:spcBef>
                    <a:spcPts val="300"/>
                  </a:spcBef>
                </a:pPr>
                <a:r>
                  <a:rPr lang="en-US" dirty="0"/>
                  <a:t>Requires pipes</a:t>
                </a:r>
              </a:p>
              <a:p>
                <a:pPr>
                  <a:lnSpc>
                    <a:spcPct val="110000"/>
                  </a:lnSpc>
                  <a:spcBef>
                    <a:spcPts val="300"/>
                  </a:spcBef>
                </a:pPr>
                <a:r>
                  <a:rPr lang="en-US" dirty="0"/>
                  <a:t>Pressure head defined by frictional pressure drop</a:t>
                </a:r>
              </a:p>
              <a:p>
                <a:pPr>
                  <a:lnSpc>
                    <a:spcPct val="110000"/>
                  </a:lnSpc>
                  <a:spcBef>
                    <a:spcPts val="300"/>
                  </a:spcBef>
                </a:pPr>
                <a:r>
                  <a:rPr lang="en-US" dirty="0"/>
                  <a:t>Coolant temperature on detector given by temperature of external heat sink + </a:t>
                </a:r>
                <a14:m>
                  <m:oMath xmlns:m="http://schemas.openxmlformats.org/officeDocument/2006/math">
                    <m:r>
                      <a:rPr lang="en-US"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𝑇</m:t>
                    </m:r>
                    <m:r>
                      <a:rPr lang="en-US" b="0" i="1" dirty="0" smtClean="0">
                        <a:latin typeface="Cambria Math" panose="02040503050406030204" pitchFamily="18" charset="0"/>
                        <a:ea typeface="Cambria Math" panose="02040503050406030204" pitchFamily="18" charset="0"/>
                      </a:rPr>
                      <m:t> </m:t>
                    </m:r>
                  </m:oMath>
                </a14:m>
                <a:r>
                  <a:rPr lang="en-US" dirty="0"/>
                  <a:t>due to detector load &amp; parasitic heat flows into transfer pipes</a:t>
                </a:r>
              </a:p>
              <a:p>
                <a:pPr lvl="1">
                  <a:lnSpc>
                    <a:spcPct val="110000"/>
                  </a:lnSpc>
                  <a:spcBef>
                    <a:spcPts val="300"/>
                  </a:spcBef>
                </a:pPr>
                <a:r>
                  <a:rPr lang="en-US" dirty="0"/>
                  <a:t>Transfer pipes need to be insulated to limit parasitic heat load &amp; outside condensation</a:t>
                </a:r>
              </a:p>
              <a:p>
                <a:pPr>
                  <a:lnSpc>
                    <a:spcPct val="110000"/>
                  </a:lnSpc>
                  <a:spcBef>
                    <a:spcPts val="300"/>
                  </a:spcBef>
                </a:pPr>
                <a:r>
                  <a:rPr lang="en-US" dirty="0"/>
                  <a:t>Coolant temperature along pipe is increasing due to finite heat capacity</a:t>
                </a:r>
              </a:p>
              <a:p>
                <a:pPr>
                  <a:lnSpc>
                    <a:spcPct val="110000"/>
                  </a:lnSpc>
                  <a:spcBef>
                    <a:spcPts val="300"/>
                  </a:spcBef>
                </a:pPr>
                <a:r>
                  <a:rPr lang="en-US" dirty="0"/>
                  <a:t>Heat transfer coefficient into </a:t>
                </a:r>
                <a:r>
                  <a:rPr lang="en-US" dirty="0" err="1"/>
                  <a:t>monophase</a:t>
                </a:r>
                <a:r>
                  <a:rPr lang="en-US" dirty="0"/>
                  <a:t> coolant is proportional to </a:t>
                </a:r>
              </a:p>
              <a:p>
                <a:pPr lvl="1">
                  <a:lnSpc>
                    <a:spcPct val="110000"/>
                  </a:lnSpc>
                  <a:spcBef>
                    <a:spcPts val="300"/>
                  </a:spcBef>
                </a:pPr>
                <a:r>
                  <a:rPr lang="en-US" dirty="0"/>
                  <a:t>Heat capacity of coolant and </a:t>
                </a:r>
              </a:p>
              <a:p>
                <a:pPr lvl="1">
                  <a:lnSpc>
                    <a:spcPct val="110000"/>
                  </a:lnSpc>
                  <a:spcBef>
                    <a:spcPts val="300"/>
                  </a:spcBef>
                </a:pPr>
                <a:r>
                  <a:rPr lang="en-US" dirty="0"/>
                  <a:t>Inverse of length scale of heat transfer (e.g. diameter of the cooling tube) and</a:t>
                </a:r>
              </a:p>
              <a:p>
                <a:pPr lvl="1">
                  <a:lnSpc>
                    <a:spcPct val="110000"/>
                  </a:lnSpc>
                  <a:spcBef>
                    <a:spcPts val="300"/>
                  </a:spcBef>
                </a:pPr>
                <a:r>
                  <a:rPr lang="en-US" dirty="0"/>
                  <a:t>Increases for turbulent flow</a:t>
                </a:r>
              </a:p>
              <a:p>
                <a:pPr>
                  <a:lnSpc>
                    <a:spcPct val="110000"/>
                  </a:lnSpc>
                  <a:spcBef>
                    <a:spcPts val="300"/>
                  </a:spcBef>
                </a:pPr>
                <a:r>
                  <a:rPr lang="en-US" dirty="0"/>
                  <a:t>H</a:t>
                </a:r>
                <a:r>
                  <a:rPr lang="en-US" baseline="-25000" dirty="0"/>
                  <a:t>2</a:t>
                </a:r>
                <a:r>
                  <a:rPr lang="en-US" dirty="0"/>
                  <a:t>O (</a:t>
                </a:r>
                <a:r>
                  <a:rPr lang="en-GB" dirty="0"/>
                  <a:t>water/glycol below 0°C) </a:t>
                </a:r>
                <a:r>
                  <a:rPr lang="en-US" dirty="0"/>
                  <a:t>is a good coolant because of large heat capacity. But it’s conductive, so leaks are not good. Use </a:t>
                </a:r>
              </a:p>
              <a:p>
                <a:pPr lvl="1">
                  <a:lnSpc>
                    <a:spcPct val="110000"/>
                  </a:lnSpc>
                  <a:spcBef>
                    <a:spcPts val="300"/>
                  </a:spcBef>
                </a:pPr>
                <a:r>
                  <a:rPr lang="en-US" dirty="0"/>
                  <a:t>‘</a:t>
                </a:r>
                <a:r>
                  <a:rPr lang="en-US" dirty="0" err="1"/>
                  <a:t>Leakless</a:t>
                </a:r>
                <a:r>
                  <a:rPr lang="en-US" dirty="0"/>
                  <a:t>’ systems, with coolant at sub-atmospheric pressure, or</a:t>
                </a:r>
              </a:p>
              <a:p>
                <a:pPr lvl="1">
                  <a:lnSpc>
                    <a:spcPct val="110000"/>
                  </a:lnSpc>
                  <a:spcBef>
                    <a:spcPts val="300"/>
                  </a:spcBef>
                </a:pPr>
                <a:r>
                  <a:rPr lang="en-US" dirty="0"/>
                  <a:t>Inert fluids (e.g. C</a:t>
                </a:r>
                <a:r>
                  <a:rPr lang="en-US" baseline="-25000" dirty="0"/>
                  <a:t>6</a:t>
                </a:r>
                <a:r>
                  <a:rPr lang="en-US" dirty="0"/>
                  <a:t>F</a:t>
                </a:r>
                <a:r>
                  <a:rPr lang="en-US" baseline="-25000" dirty="0"/>
                  <a:t>14</a:t>
                </a:r>
                <a:r>
                  <a:rPr lang="en-US"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199" y="1333736"/>
                <a:ext cx="10515600" cy="5417556"/>
              </a:xfrm>
              <a:blipFill>
                <a:blip r:embed="rId2"/>
                <a:stretch>
                  <a:fillRect l="-754" t="-1577"/>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25</a:t>
            </a:fld>
            <a:endParaRPr lang="en-GB" dirty="0"/>
          </a:p>
        </p:txBody>
      </p:sp>
    </p:spTree>
    <p:extLst>
      <p:ext uri="{BB962C8B-B14F-4D97-AF65-F5344CB8AC3E}">
        <p14:creationId xmlns:p14="http://schemas.microsoft.com/office/powerpoint/2010/main" val="31195980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Monophase</a:t>
            </a:r>
            <a:r>
              <a:rPr lang="en-GB" dirty="0"/>
              <a:t> cooling: Gas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4"/>
                <a:ext cx="10515600" cy="5052429"/>
              </a:xfrm>
            </p:spPr>
            <p:txBody>
              <a:bodyPr>
                <a:normAutofit fontScale="77500" lnSpcReduction="20000"/>
              </a:bodyPr>
              <a:lstStyle/>
              <a:p>
                <a:pPr>
                  <a:lnSpc>
                    <a:spcPct val="110000"/>
                  </a:lnSpc>
                  <a:spcBef>
                    <a:spcPts val="600"/>
                  </a:spcBef>
                </a:pPr>
                <a:r>
                  <a:rPr lang="en-US" dirty="0"/>
                  <a:t>Only applicable for low heat loads</a:t>
                </a:r>
              </a:p>
              <a:p>
                <a:pPr lvl="1">
                  <a:lnSpc>
                    <a:spcPct val="110000"/>
                  </a:lnSpc>
                  <a:spcBef>
                    <a:spcPts val="600"/>
                  </a:spcBef>
                </a:pPr>
                <a:r>
                  <a:rPr lang="en-US" dirty="0"/>
                  <a:t>Heat capacity and thermal conductivity small</a:t>
                </a:r>
              </a:p>
              <a:p>
                <a:pPr>
                  <a:lnSpc>
                    <a:spcPct val="110000"/>
                  </a:lnSpc>
                  <a:spcBef>
                    <a:spcPts val="600"/>
                  </a:spcBef>
                </a:pPr>
                <a:r>
                  <a:rPr lang="en-US" dirty="0"/>
                  <a:t>Nevertheless, has advantage of minimal material &amp; no on-detector cooling components (pipes)</a:t>
                </a:r>
              </a:p>
              <a:p>
                <a:pPr>
                  <a:lnSpc>
                    <a:spcPct val="110000"/>
                  </a:lnSpc>
                  <a:spcBef>
                    <a:spcPts val="600"/>
                  </a:spcBef>
                </a:pPr>
                <a:r>
                  <a:rPr lang="en-US" dirty="0"/>
                  <a:t>Air (STAR PXL), </a:t>
                </a:r>
                <a:r>
                  <a:rPr lang="en-GB" dirty="0"/>
                  <a:t>argon/ethane (CDF SVX), nitrogen (BELLE II PXD) have been used</a:t>
                </a:r>
              </a:p>
              <a:p>
                <a:pPr lvl="1">
                  <a:lnSpc>
                    <a:spcPct val="110000"/>
                  </a:lnSpc>
                  <a:spcBef>
                    <a:spcPts val="600"/>
                  </a:spcBef>
                </a:pPr>
                <a:r>
                  <a:rPr lang="en-US" dirty="0"/>
                  <a:t>STAR: tested in detector mock-up dissipating 340W, resulting in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r>
                      <a:rPr lang="en-US" b="0" i="1" smtClean="0">
                        <a:latin typeface="Cambria Math" panose="02040503050406030204" pitchFamily="18" charset="0"/>
                        <a:ea typeface="Cambria Math" panose="02040503050406030204" pitchFamily="18" charset="0"/>
                      </a:rPr>
                      <m:t>=</m:t>
                    </m:r>
                    <m:r>
                      <m:rPr>
                        <m:nor/>
                      </m:rPr>
                      <a:rPr lang="en-US" dirty="0"/>
                      <m:t>12</m:t>
                    </m:r>
                  </m:oMath>
                </a14:m>
                <a:r>
                  <a:rPr lang="en-US" dirty="0"/>
                  <a:t>°C with air flow of 10 m/s (0.42 kg/s)</a:t>
                </a:r>
                <a:endParaRPr lang="en-GB" dirty="0"/>
              </a:p>
              <a:p>
                <a:pPr>
                  <a:lnSpc>
                    <a:spcPct val="110000"/>
                  </a:lnSpc>
                  <a:spcBef>
                    <a:spcPts val="600"/>
                  </a:spcBef>
                </a:pPr>
                <a:r>
                  <a:rPr lang="en-US" dirty="0"/>
                  <a:t>H</a:t>
                </a:r>
                <a:r>
                  <a:rPr lang="en-GB" dirty="0" err="1"/>
                  <a:t>elium</a:t>
                </a:r>
                <a:r>
                  <a:rPr lang="en-GB" dirty="0"/>
                  <a:t> is attractive because of low mass, which also means high heat conductivity and specific heat capacity</a:t>
                </a:r>
              </a:p>
              <a:p>
                <a:pPr>
                  <a:lnSpc>
                    <a:spcPct val="110000"/>
                  </a:lnSpc>
                  <a:spcBef>
                    <a:spcPts val="600"/>
                  </a:spcBef>
                </a:pPr>
                <a:r>
                  <a:rPr lang="en-US" dirty="0"/>
                  <a:t>T</a:t>
                </a:r>
                <a:r>
                  <a:rPr lang="en-GB" dirty="0"/>
                  <a:t>he biggest difficulty with air flow systems is designing and verifying the air flow, so that enough flow arrives at heat sources</a:t>
                </a:r>
              </a:p>
              <a:p>
                <a:pPr lvl="1">
                  <a:lnSpc>
                    <a:spcPct val="110000"/>
                  </a:lnSpc>
                  <a:spcBef>
                    <a:spcPts val="600"/>
                  </a:spcBef>
                </a:pPr>
                <a:r>
                  <a:rPr lang="en-US" dirty="0"/>
                  <a:t>Design simple air channels </a:t>
                </a:r>
              </a:p>
              <a:p>
                <a:pPr lvl="1">
                  <a:lnSpc>
                    <a:spcPct val="110000"/>
                  </a:lnSpc>
                  <a:spcBef>
                    <a:spcPts val="600"/>
                  </a:spcBef>
                </a:pPr>
                <a:r>
                  <a:rPr lang="en-US" dirty="0"/>
                  <a:t>And/or you need to 1:1 prototype the whole system as accurately as possible</a:t>
                </a:r>
              </a:p>
              <a:p>
                <a:pPr lvl="2">
                  <a:lnSpc>
                    <a:spcPct val="110000"/>
                  </a:lnSpc>
                  <a:spcBef>
                    <a:spcPts val="600"/>
                  </a:spcBef>
                </a:pPr>
                <a:r>
                  <a:rPr lang="en-US" dirty="0"/>
                  <a:t>This can be prohibitive in cost and time</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4"/>
                <a:ext cx="10515600" cy="5052429"/>
              </a:xfrm>
              <a:blipFill>
                <a:blip r:embed="rId2"/>
                <a:stretch>
                  <a:fillRect l="-696" t="-1448" b="-844"/>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26</a:t>
            </a:fld>
            <a:endParaRPr lang="en-GB" dirty="0"/>
          </a:p>
        </p:txBody>
      </p:sp>
    </p:spTree>
    <p:extLst>
      <p:ext uri="{BB962C8B-B14F-4D97-AF65-F5344CB8AC3E}">
        <p14:creationId xmlns:p14="http://schemas.microsoft.com/office/powerpoint/2010/main" val="17393839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BE396-94FC-4FBE-841B-8FC8932986CD}"/>
              </a:ext>
            </a:extLst>
          </p:cNvPr>
          <p:cNvSpPr>
            <a:spLocks noGrp="1"/>
          </p:cNvSpPr>
          <p:nvPr>
            <p:ph type="title"/>
          </p:nvPr>
        </p:nvSpPr>
        <p:spPr/>
        <p:txBody>
          <a:bodyPr/>
          <a:lstStyle/>
          <a:p>
            <a:r>
              <a:rPr lang="en-US" dirty="0"/>
              <a:t>Example: STAR PXL</a:t>
            </a:r>
            <a:endParaRPr lang="en-GB" dirty="0"/>
          </a:p>
        </p:txBody>
      </p:sp>
      <p:sp>
        <p:nvSpPr>
          <p:cNvPr id="3" name="Content Placeholder 2">
            <a:extLst>
              <a:ext uri="{FF2B5EF4-FFF2-40B4-BE49-F238E27FC236}">
                <a16:creationId xmlns:a16="http://schemas.microsoft.com/office/drawing/2014/main" id="{FE06A6D1-9746-4B93-B6B1-641FECD0CFA7}"/>
              </a:ext>
            </a:extLst>
          </p:cNvPr>
          <p:cNvSpPr>
            <a:spLocks noGrp="1"/>
          </p:cNvSpPr>
          <p:nvPr>
            <p:ph idx="1"/>
          </p:nvPr>
        </p:nvSpPr>
        <p:spPr>
          <a:xfrm>
            <a:off x="838200" y="1440445"/>
            <a:ext cx="10515600" cy="794539"/>
          </a:xfrm>
        </p:spPr>
        <p:txBody>
          <a:bodyPr>
            <a:normAutofit fontScale="62500" lnSpcReduction="20000"/>
          </a:bodyPr>
          <a:lstStyle/>
          <a:p>
            <a:r>
              <a:rPr lang="en-US" dirty="0"/>
              <a:t>First vertex detector at a collider experiment based on Monolithic Active Pixel Sensor technology</a:t>
            </a:r>
          </a:p>
          <a:p>
            <a:r>
              <a:rPr lang="en-US" altLang="en-US" dirty="0"/>
              <a:t>350 W total Si + drivers. </a:t>
            </a:r>
            <a:r>
              <a:rPr lang="en-US" dirty="0">
                <a:sym typeface="Symbol" panose="05050102010706020507" pitchFamily="18" charset="2"/>
              </a:rPr>
              <a:t>T = 11 C with 10.4 m/s air velocity, confirming CFD estimate</a:t>
            </a:r>
            <a:r>
              <a:rPr lang="en-US" dirty="0"/>
              <a:t> </a:t>
            </a:r>
          </a:p>
          <a:p>
            <a:endParaRPr lang="en-GB" dirty="0"/>
          </a:p>
        </p:txBody>
      </p:sp>
      <p:sp>
        <p:nvSpPr>
          <p:cNvPr id="4" name="Slide Number Placeholder 3">
            <a:extLst>
              <a:ext uri="{FF2B5EF4-FFF2-40B4-BE49-F238E27FC236}">
                <a16:creationId xmlns:a16="http://schemas.microsoft.com/office/drawing/2014/main" id="{303268D6-513E-4F5A-8E40-D2A99B80D368}"/>
              </a:ext>
            </a:extLst>
          </p:cNvPr>
          <p:cNvSpPr>
            <a:spLocks noGrp="1"/>
          </p:cNvSpPr>
          <p:nvPr>
            <p:ph type="sldNum" sz="quarter" idx="12"/>
          </p:nvPr>
        </p:nvSpPr>
        <p:spPr/>
        <p:txBody>
          <a:bodyPr/>
          <a:lstStyle/>
          <a:p>
            <a:fld id="{1CA36EEA-5A28-4A70-BCAC-0B68DA8D366C}" type="slidenum">
              <a:rPr lang="en-GB" smtClean="0"/>
              <a:pPr/>
              <a:t>27</a:t>
            </a:fld>
            <a:endParaRPr lang="en-GB" dirty="0"/>
          </a:p>
        </p:txBody>
      </p:sp>
      <p:sp>
        <p:nvSpPr>
          <p:cNvPr id="5" name="TextBox 4">
            <a:extLst>
              <a:ext uri="{FF2B5EF4-FFF2-40B4-BE49-F238E27FC236}">
                <a16:creationId xmlns:a16="http://schemas.microsoft.com/office/drawing/2014/main" id="{6B9BEB3A-AF3F-4DC0-AAD7-B86BFBCA0CA0}"/>
              </a:ext>
            </a:extLst>
          </p:cNvPr>
          <p:cNvSpPr txBox="1"/>
          <p:nvPr/>
        </p:nvSpPr>
        <p:spPr>
          <a:xfrm>
            <a:off x="3818498" y="6438566"/>
            <a:ext cx="7460825" cy="369332"/>
          </a:xfrm>
          <a:prstGeom prst="rect">
            <a:avLst/>
          </a:prstGeom>
          <a:noFill/>
        </p:spPr>
        <p:txBody>
          <a:bodyPr wrap="none" rtlCol="0">
            <a:spAutoFit/>
          </a:bodyPr>
          <a:lstStyle/>
          <a:p>
            <a:r>
              <a:rPr lang="en-US" dirty="0"/>
              <a:t>Eric </a:t>
            </a:r>
            <a:r>
              <a:rPr lang="en-US" dirty="0" err="1"/>
              <a:t>Anderssen</a:t>
            </a:r>
            <a:r>
              <a:rPr lang="en-US" dirty="0"/>
              <a:t>, https://indico.cern.ch/event/469996/contributions/2148211/</a:t>
            </a:r>
            <a:endParaRPr lang="en-GB" dirty="0"/>
          </a:p>
        </p:txBody>
      </p:sp>
      <p:pic>
        <p:nvPicPr>
          <p:cNvPr id="6" name="Picture 5" descr="md_XBD201401-00052-01">
            <a:extLst>
              <a:ext uri="{FF2B5EF4-FFF2-40B4-BE49-F238E27FC236}">
                <a16:creationId xmlns:a16="http://schemas.microsoft.com/office/drawing/2014/main" id="{70B533EA-4C51-44CF-8298-77C749592E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283" y="2276061"/>
            <a:ext cx="29718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5" name="Group 94">
            <a:extLst>
              <a:ext uri="{FF2B5EF4-FFF2-40B4-BE49-F238E27FC236}">
                <a16:creationId xmlns:a16="http://schemas.microsoft.com/office/drawing/2014/main" id="{5831EA1C-AA40-46BA-AC25-A7AA79755DB2}"/>
              </a:ext>
            </a:extLst>
          </p:cNvPr>
          <p:cNvGrpSpPr/>
          <p:nvPr/>
        </p:nvGrpSpPr>
        <p:grpSpPr>
          <a:xfrm>
            <a:off x="3209731" y="2276061"/>
            <a:ext cx="5345802" cy="2051361"/>
            <a:chOff x="1757362" y="1556544"/>
            <a:chExt cx="8677275" cy="3744914"/>
          </a:xfrm>
        </p:grpSpPr>
        <p:pic>
          <p:nvPicPr>
            <p:cNvPr id="80" name="Picture 79" descr="section view for air">
              <a:extLst>
                <a:ext uri="{FF2B5EF4-FFF2-40B4-BE49-F238E27FC236}">
                  <a16:creationId xmlns:a16="http://schemas.microsoft.com/office/drawing/2014/main" id="{8924CEB2-1A46-48EB-8D36-2EACC1606F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30035" b="34395"/>
            <a:stretch>
              <a:fillRect/>
            </a:stretch>
          </p:blipFill>
          <p:spPr bwMode="auto">
            <a:xfrm>
              <a:off x="1757362" y="1556544"/>
              <a:ext cx="8677275" cy="374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Freeform 8">
              <a:extLst>
                <a:ext uri="{FF2B5EF4-FFF2-40B4-BE49-F238E27FC236}">
                  <a16:creationId xmlns:a16="http://schemas.microsoft.com/office/drawing/2014/main" id="{11183C17-F598-4594-A1CA-17EE11E02AE1}"/>
                </a:ext>
              </a:extLst>
            </p:cNvPr>
            <p:cNvSpPr>
              <a:spLocks/>
            </p:cNvSpPr>
            <p:nvPr/>
          </p:nvSpPr>
          <p:spPr bwMode="auto">
            <a:xfrm>
              <a:off x="8432189" y="2921330"/>
              <a:ext cx="737012" cy="223465"/>
            </a:xfrm>
            <a:custGeom>
              <a:avLst/>
              <a:gdLst>
                <a:gd name="T0" fmla="*/ 3 w 477"/>
                <a:gd name="T1" fmla="*/ 1 h 149"/>
                <a:gd name="T2" fmla="*/ 193 w 477"/>
                <a:gd name="T3" fmla="*/ 1 h 149"/>
                <a:gd name="T4" fmla="*/ 289 w 477"/>
                <a:gd name="T5" fmla="*/ 1 h 149"/>
                <a:gd name="T6" fmla="*/ 352 w 477"/>
                <a:gd name="T7" fmla="*/ 1 h 149"/>
                <a:gd name="T8" fmla="*/ 403 w 477"/>
                <a:gd name="T9" fmla="*/ 2 h 149"/>
                <a:gd name="T10" fmla="*/ 432 w 477"/>
                <a:gd name="T11" fmla="*/ 4 h 149"/>
                <a:gd name="T12" fmla="*/ 462 w 477"/>
                <a:gd name="T13" fmla="*/ 25 h 149"/>
                <a:gd name="T14" fmla="*/ 475 w 477"/>
                <a:gd name="T15" fmla="*/ 55 h 149"/>
                <a:gd name="T16" fmla="*/ 476 w 477"/>
                <a:gd name="T17" fmla="*/ 80 h 149"/>
                <a:gd name="T18" fmla="*/ 469 w 477"/>
                <a:gd name="T19" fmla="*/ 104 h 149"/>
                <a:gd name="T20" fmla="*/ 458 w 477"/>
                <a:gd name="T21" fmla="*/ 124 h 149"/>
                <a:gd name="T22" fmla="*/ 440 w 477"/>
                <a:gd name="T23" fmla="*/ 140 h 149"/>
                <a:gd name="T24" fmla="*/ 406 w 477"/>
                <a:gd name="T25" fmla="*/ 148 h 149"/>
                <a:gd name="T26" fmla="*/ 366 w 477"/>
                <a:gd name="T27" fmla="*/ 146 h 149"/>
                <a:gd name="T28" fmla="*/ 304 w 477"/>
                <a:gd name="T29" fmla="*/ 145 h 149"/>
                <a:gd name="T30" fmla="*/ 256 w 477"/>
                <a:gd name="T31" fmla="*/ 145 h 149"/>
                <a:gd name="T32" fmla="*/ 217 w 477"/>
                <a:gd name="T33" fmla="*/ 146 h 149"/>
                <a:gd name="T34" fmla="*/ 181 w 477"/>
                <a:gd name="T35" fmla="*/ 146 h 149"/>
                <a:gd name="T36" fmla="*/ 134 w 477"/>
                <a:gd name="T37" fmla="*/ 146 h 149"/>
                <a:gd name="T38" fmla="*/ 96 w 477"/>
                <a:gd name="T39" fmla="*/ 145 h 149"/>
                <a:gd name="T40" fmla="*/ 0 w 477"/>
                <a:gd name="T41" fmla="*/ 146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7"/>
                <a:gd name="T64" fmla="*/ 0 h 149"/>
                <a:gd name="T65" fmla="*/ 477 w 477"/>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7" h="149">
                  <a:moveTo>
                    <a:pt x="3" y="1"/>
                  </a:moveTo>
                  <a:cubicBezTo>
                    <a:pt x="35" y="1"/>
                    <a:pt x="145" y="1"/>
                    <a:pt x="193" y="1"/>
                  </a:cubicBezTo>
                  <a:cubicBezTo>
                    <a:pt x="241" y="1"/>
                    <a:pt x="263" y="1"/>
                    <a:pt x="289" y="1"/>
                  </a:cubicBezTo>
                  <a:cubicBezTo>
                    <a:pt x="315" y="1"/>
                    <a:pt x="333" y="1"/>
                    <a:pt x="352" y="1"/>
                  </a:cubicBezTo>
                  <a:cubicBezTo>
                    <a:pt x="371" y="1"/>
                    <a:pt x="390" y="2"/>
                    <a:pt x="403" y="2"/>
                  </a:cubicBezTo>
                  <a:cubicBezTo>
                    <a:pt x="416" y="2"/>
                    <a:pt x="422" y="0"/>
                    <a:pt x="432" y="4"/>
                  </a:cubicBezTo>
                  <a:cubicBezTo>
                    <a:pt x="442" y="8"/>
                    <a:pt x="455" y="17"/>
                    <a:pt x="462" y="25"/>
                  </a:cubicBezTo>
                  <a:cubicBezTo>
                    <a:pt x="469" y="33"/>
                    <a:pt x="473" y="46"/>
                    <a:pt x="475" y="55"/>
                  </a:cubicBezTo>
                  <a:cubicBezTo>
                    <a:pt x="477" y="64"/>
                    <a:pt x="477" y="72"/>
                    <a:pt x="476" y="80"/>
                  </a:cubicBezTo>
                  <a:cubicBezTo>
                    <a:pt x="475" y="88"/>
                    <a:pt x="472" y="97"/>
                    <a:pt x="469" y="104"/>
                  </a:cubicBezTo>
                  <a:cubicBezTo>
                    <a:pt x="466" y="111"/>
                    <a:pt x="463" y="118"/>
                    <a:pt x="458" y="124"/>
                  </a:cubicBezTo>
                  <a:cubicBezTo>
                    <a:pt x="453" y="130"/>
                    <a:pt x="449" y="136"/>
                    <a:pt x="440" y="140"/>
                  </a:cubicBezTo>
                  <a:cubicBezTo>
                    <a:pt x="431" y="144"/>
                    <a:pt x="418" y="147"/>
                    <a:pt x="406" y="148"/>
                  </a:cubicBezTo>
                  <a:cubicBezTo>
                    <a:pt x="394" y="149"/>
                    <a:pt x="383" y="146"/>
                    <a:pt x="366" y="146"/>
                  </a:cubicBezTo>
                  <a:cubicBezTo>
                    <a:pt x="349" y="146"/>
                    <a:pt x="322" y="145"/>
                    <a:pt x="304" y="145"/>
                  </a:cubicBezTo>
                  <a:cubicBezTo>
                    <a:pt x="286" y="145"/>
                    <a:pt x="270" y="145"/>
                    <a:pt x="256" y="145"/>
                  </a:cubicBezTo>
                  <a:cubicBezTo>
                    <a:pt x="242" y="145"/>
                    <a:pt x="229" y="146"/>
                    <a:pt x="217" y="146"/>
                  </a:cubicBezTo>
                  <a:cubicBezTo>
                    <a:pt x="205" y="146"/>
                    <a:pt x="195" y="146"/>
                    <a:pt x="181" y="146"/>
                  </a:cubicBezTo>
                  <a:cubicBezTo>
                    <a:pt x="167" y="146"/>
                    <a:pt x="148" y="146"/>
                    <a:pt x="134" y="146"/>
                  </a:cubicBezTo>
                  <a:cubicBezTo>
                    <a:pt x="120" y="146"/>
                    <a:pt x="118" y="145"/>
                    <a:pt x="96" y="145"/>
                  </a:cubicBezTo>
                  <a:cubicBezTo>
                    <a:pt x="74" y="145"/>
                    <a:pt x="16" y="146"/>
                    <a:pt x="0" y="146"/>
                  </a:cubicBezTo>
                </a:path>
              </a:pathLst>
            </a:custGeom>
            <a:noFill/>
            <a:ln w="38100">
              <a:solidFill>
                <a:srgbClr val="FF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82" name="Freeform 9">
              <a:extLst>
                <a:ext uri="{FF2B5EF4-FFF2-40B4-BE49-F238E27FC236}">
                  <a16:creationId xmlns:a16="http://schemas.microsoft.com/office/drawing/2014/main" id="{70C0880A-9314-485C-AE5F-F5270DF4B8C6}"/>
                </a:ext>
              </a:extLst>
            </p:cNvPr>
            <p:cNvSpPr>
              <a:spLocks/>
            </p:cNvSpPr>
            <p:nvPr/>
          </p:nvSpPr>
          <p:spPr bwMode="auto">
            <a:xfrm flipV="1">
              <a:off x="8432189" y="3137296"/>
              <a:ext cx="737012" cy="223465"/>
            </a:xfrm>
            <a:custGeom>
              <a:avLst/>
              <a:gdLst>
                <a:gd name="T0" fmla="*/ 3 w 477"/>
                <a:gd name="T1" fmla="*/ 1 h 149"/>
                <a:gd name="T2" fmla="*/ 193 w 477"/>
                <a:gd name="T3" fmla="*/ 1 h 149"/>
                <a:gd name="T4" fmla="*/ 289 w 477"/>
                <a:gd name="T5" fmla="*/ 1 h 149"/>
                <a:gd name="T6" fmla="*/ 352 w 477"/>
                <a:gd name="T7" fmla="*/ 1 h 149"/>
                <a:gd name="T8" fmla="*/ 403 w 477"/>
                <a:gd name="T9" fmla="*/ 2 h 149"/>
                <a:gd name="T10" fmla="*/ 432 w 477"/>
                <a:gd name="T11" fmla="*/ 4 h 149"/>
                <a:gd name="T12" fmla="*/ 462 w 477"/>
                <a:gd name="T13" fmla="*/ 25 h 149"/>
                <a:gd name="T14" fmla="*/ 475 w 477"/>
                <a:gd name="T15" fmla="*/ 55 h 149"/>
                <a:gd name="T16" fmla="*/ 476 w 477"/>
                <a:gd name="T17" fmla="*/ 80 h 149"/>
                <a:gd name="T18" fmla="*/ 469 w 477"/>
                <a:gd name="T19" fmla="*/ 104 h 149"/>
                <a:gd name="T20" fmla="*/ 458 w 477"/>
                <a:gd name="T21" fmla="*/ 124 h 149"/>
                <a:gd name="T22" fmla="*/ 440 w 477"/>
                <a:gd name="T23" fmla="*/ 140 h 149"/>
                <a:gd name="T24" fmla="*/ 406 w 477"/>
                <a:gd name="T25" fmla="*/ 148 h 149"/>
                <a:gd name="T26" fmla="*/ 366 w 477"/>
                <a:gd name="T27" fmla="*/ 146 h 149"/>
                <a:gd name="T28" fmla="*/ 304 w 477"/>
                <a:gd name="T29" fmla="*/ 145 h 149"/>
                <a:gd name="T30" fmla="*/ 256 w 477"/>
                <a:gd name="T31" fmla="*/ 145 h 149"/>
                <a:gd name="T32" fmla="*/ 217 w 477"/>
                <a:gd name="T33" fmla="*/ 146 h 149"/>
                <a:gd name="T34" fmla="*/ 181 w 477"/>
                <a:gd name="T35" fmla="*/ 146 h 149"/>
                <a:gd name="T36" fmla="*/ 134 w 477"/>
                <a:gd name="T37" fmla="*/ 146 h 149"/>
                <a:gd name="T38" fmla="*/ 96 w 477"/>
                <a:gd name="T39" fmla="*/ 145 h 149"/>
                <a:gd name="T40" fmla="*/ 0 w 477"/>
                <a:gd name="T41" fmla="*/ 146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7"/>
                <a:gd name="T64" fmla="*/ 0 h 149"/>
                <a:gd name="T65" fmla="*/ 477 w 477"/>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7" h="149">
                  <a:moveTo>
                    <a:pt x="3" y="1"/>
                  </a:moveTo>
                  <a:cubicBezTo>
                    <a:pt x="35" y="1"/>
                    <a:pt x="145" y="1"/>
                    <a:pt x="193" y="1"/>
                  </a:cubicBezTo>
                  <a:cubicBezTo>
                    <a:pt x="241" y="1"/>
                    <a:pt x="263" y="1"/>
                    <a:pt x="289" y="1"/>
                  </a:cubicBezTo>
                  <a:cubicBezTo>
                    <a:pt x="315" y="1"/>
                    <a:pt x="333" y="1"/>
                    <a:pt x="352" y="1"/>
                  </a:cubicBezTo>
                  <a:cubicBezTo>
                    <a:pt x="371" y="1"/>
                    <a:pt x="390" y="2"/>
                    <a:pt x="403" y="2"/>
                  </a:cubicBezTo>
                  <a:cubicBezTo>
                    <a:pt x="416" y="2"/>
                    <a:pt x="422" y="0"/>
                    <a:pt x="432" y="4"/>
                  </a:cubicBezTo>
                  <a:cubicBezTo>
                    <a:pt x="442" y="8"/>
                    <a:pt x="455" y="17"/>
                    <a:pt x="462" y="25"/>
                  </a:cubicBezTo>
                  <a:cubicBezTo>
                    <a:pt x="469" y="33"/>
                    <a:pt x="473" y="46"/>
                    <a:pt x="475" y="55"/>
                  </a:cubicBezTo>
                  <a:cubicBezTo>
                    <a:pt x="477" y="64"/>
                    <a:pt x="477" y="72"/>
                    <a:pt x="476" y="80"/>
                  </a:cubicBezTo>
                  <a:cubicBezTo>
                    <a:pt x="475" y="88"/>
                    <a:pt x="472" y="97"/>
                    <a:pt x="469" y="104"/>
                  </a:cubicBezTo>
                  <a:cubicBezTo>
                    <a:pt x="466" y="111"/>
                    <a:pt x="463" y="118"/>
                    <a:pt x="458" y="124"/>
                  </a:cubicBezTo>
                  <a:cubicBezTo>
                    <a:pt x="453" y="130"/>
                    <a:pt x="449" y="136"/>
                    <a:pt x="440" y="140"/>
                  </a:cubicBezTo>
                  <a:cubicBezTo>
                    <a:pt x="431" y="144"/>
                    <a:pt x="418" y="147"/>
                    <a:pt x="406" y="148"/>
                  </a:cubicBezTo>
                  <a:cubicBezTo>
                    <a:pt x="394" y="149"/>
                    <a:pt x="383" y="146"/>
                    <a:pt x="366" y="146"/>
                  </a:cubicBezTo>
                  <a:cubicBezTo>
                    <a:pt x="349" y="146"/>
                    <a:pt x="322" y="145"/>
                    <a:pt x="304" y="145"/>
                  </a:cubicBezTo>
                  <a:cubicBezTo>
                    <a:pt x="286" y="145"/>
                    <a:pt x="270" y="145"/>
                    <a:pt x="256" y="145"/>
                  </a:cubicBezTo>
                  <a:cubicBezTo>
                    <a:pt x="242" y="145"/>
                    <a:pt x="229" y="146"/>
                    <a:pt x="217" y="146"/>
                  </a:cubicBezTo>
                  <a:cubicBezTo>
                    <a:pt x="205" y="146"/>
                    <a:pt x="195" y="146"/>
                    <a:pt x="181" y="146"/>
                  </a:cubicBezTo>
                  <a:cubicBezTo>
                    <a:pt x="167" y="146"/>
                    <a:pt x="148" y="146"/>
                    <a:pt x="134" y="146"/>
                  </a:cubicBezTo>
                  <a:cubicBezTo>
                    <a:pt x="120" y="146"/>
                    <a:pt x="118" y="145"/>
                    <a:pt x="96" y="145"/>
                  </a:cubicBezTo>
                  <a:cubicBezTo>
                    <a:pt x="74" y="145"/>
                    <a:pt x="16" y="146"/>
                    <a:pt x="0" y="146"/>
                  </a:cubicBezTo>
                </a:path>
              </a:pathLst>
            </a:custGeom>
            <a:noFill/>
            <a:ln w="38100">
              <a:solidFill>
                <a:srgbClr val="FF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83" name="Freeform 11">
              <a:extLst>
                <a:ext uri="{FF2B5EF4-FFF2-40B4-BE49-F238E27FC236}">
                  <a16:creationId xmlns:a16="http://schemas.microsoft.com/office/drawing/2014/main" id="{6CADF242-F431-4898-B670-9684EB98F221}"/>
                </a:ext>
              </a:extLst>
            </p:cNvPr>
            <p:cNvSpPr>
              <a:spLocks/>
            </p:cNvSpPr>
            <p:nvPr/>
          </p:nvSpPr>
          <p:spPr bwMode="auto">
            <a:xfrm>
              <a:off x="8432189" y="3641217"/>
              <a:ext cx="737012" cy="223465"/>
            </a:xfrm>
            <a:custGeom>
              <a:avLst/>
              <a:gdLst>
                <a:gd name="T0" fmla="*/ 3 w 477"/>
                <a:gd name="T1" fmla="*/ 1 h 149"/>
                <a:gd name="T2" fmla="*/ 193 w 477"/>
                <a:gd name="T3" fmla="*/ 1 h 149"/>
                <a:gd name="T4" fmla="*/ 289 w 477"/>
                <a:gd name="T5" fmla="*/ 1 h 149"/>
                <a:gd name="T6" fmla="*/ 352 w 477"/>
                <a:gd name="T7" fmla="*/ 1 h 149"/>
                <a:gd name="T8" fmla="*/ 403 w 477"/>
                <a:gd name="T9" fmla="*/ 2 h 149"/>
                <a:gd name="T10" fmla="*/ 432 w 477"/>
                <a:gd name="T11" fmla="*/ 4 h 149"/>
                <a:gd name="T12" fmla="*/ 462 w 477"/>
                <a:gd name="T13" fmla="*/ 25 h 149"/>
                <a:gd name="T14" fmla="*/ 475 w 477"/>
                <a:gd name="T15" fmla="*/ 55 h 149"/>
                <a:gd name="T16" fmla="*/ 476 w 477"/>
                <a:gd name="T17" fmla="*/ 80 h 149"/>
                <a:gd name="T18" fmla="*/ 469 w 477"/>
                <a:gd name="T19" fmla="*/ 104 h 149"/>
                <a:gd name="T20" fmla="*/ 458 w 477"/>
                <a:gd name="T21" fmla="*/ 124 h 149"/>
                <a:gd name="T22" fmla="*/ 440 w 477"/>
                <a:gd name="T23" fmla="*/ 140 h 149"/>
                <a:gd name="T24" fmla="*/ 406 w 477"/>
                <a:gd name="T25" fmla="*/ 148 h 149"/>
                <a:gd name="T26" fmla="*/ 366 w 477"/>
                <a:gd name="T27" fmla="*/ 146 h 149"/>
                <a:gd name="T28" fmla="*/ 304 w 477"/>
                <a:gd name="T29" fmla="*/ 145 h 149"/>
                <a:gd name="T30" fmla="*/ 256 w 477"/>
                <a:gd name="T31" fmla="*/ 145 h 149"/>
                <a:gd name="T32" fmla="*/ 217 w 477"/>
                <a:gd name="T33" fmla="*/ 146 h 149"/>
                <a:gd name="T34" fmla="*/ 181 w 477"/>
                <a:gd name="T35" fmla="*/ 146 h 149"/>
                <a:gd name="T36" fmla="*/ 134 w 477"/>
                <a:gd name="T37" fmla="*/ 146 h 149"/>
                <a:gd name="T38" fmla="*/ 96 w 477"/>
                <a:gd name="T39" fmla="*/ 145 h 149"/>
                <a:gd name="T40" fmla="*/ 0 w 477"/>
                <a:gd name="T41" fmla="*/ 146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7"/>
                <a:gd name="T64" fmla="*/ 0 h 149"/>
                <a:gd name="T65" fmla="*/ 477 w 477"/>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7" h="149">
                  <a:moveTo>
                    <a:pt x="3" y="1"/>
                  </a:moveTo>
                  <a:cubicBezTo>
                    <a:pt x="35" y="1"/>
                    <a:pt x="145" y="1"/>
                    <a:pt x="193" y="1"/>
                  </a:cubicBezTo>
                  <a:cubicBezTo>
                    <a:pt x="241" y="1"/>
                    <a:pt x="263" y="1"/>
                    <a:pt x="289" y="1"/>
                  </a:cubicBezTo>
                  <a:cubicBezTo>
                    <a:pt x="315" y="1"/>
                    <a:pt x="333" y="1"/>
                    <a:pt x="352" y="1"/>
                  </a:cubicBezTo>
                  <a:cubicBezTo>
                    <a:pt x="371" y="1"/>
                    <a:pt x="390" y="2"/>
                    <a:pt x="403" y="2"/>
                  </a:cubicBezTo>
                  <a:cubicBezTo>
                    <a:pt x="416" y="2"/>
                    <a:pt x="422" y="0"/>
                    <a:pt x="432" y="4"/>
                  </a:cubicBezTo>
                  <a:cubicBezTo>
                    <a:pt x="442" y="8"/>
                    <a:pt x="455" y="17"/>
                    <a:pt x="462" y="25"/>
                  </a:cubicBezTo>
                  <a:cubicBezTo>
                    <a:pt x="469" y="33"/>
                    <a:pt x="473" y="46"/>
                    <a:pt x="475" y="55"/>
                  </a:cubicBezTo>
                  <a:cubicBezTo>
                    <a:pt x="477" y="64"/>
                    <a:pt x="477" y="72"/>
                    <a:pt x="476" y="80"/>
                  </a:cubicBezTo>
                  <a:cubicBezTo>
                    <a:pt x="475" y="88"/>
                    <a:pt x="472" y="97"/>
                    <a:pt x="469" y="104"/>
                  </a:cubicBezTo>
                  <a:cubicBezTo>
                    <a:pt x="466" y="111"/>
                    <a:pt x="463" y="118"/>
                    <a:pt x="458" y="124"/>
                  </a:cubicBezTo>
                  <a:cubicBezTo>
                    <a:pt x="453" y="130"/>
                    <a:pt x="449" y="136"/>
                    <a:pt x="440" y="140"/>
                  </a:cubicBezTo>
                  <a:cubicBezTo>
                    <a:pt x="431" y="144"/>
                    <a:pt x="418" y="147"/>
                    <a:pt x="406" y="148"/>
                  </a:cubicBezTo>
                  <a:cubicBezTo>
                    <a:pt x="394" y="149"/>
                    <a:pt x="383" y="146"/>
                    <a:pt x="366" y="146"/>
                  </a:cubicBezTo>
                  <a:cubicBezTo>
                    <a:pt x="349" y="146"/>
                    <a:pt x="322" y="145"/>
                    <a:pt x="304" y="145"/>
                  </a:cubicBezTo>
                  <a:cubicBezTo>
                    <a:pt x="286" y="145"/>
                    <a:pt x="270" y="145"/>
                    <a:pt x="256" y="145"/>
                  </a:cubicBezTo>
                  <a:cubicBezTo>
                    <a:pt x="242" y="145"/>
                    <a:pt x="229" y="146"/>
                    <a:pt x="217" y="146"/>
                  </a:cubicBezTo>
                  <a:cubicBezTo>
                    <a:pt x="205" y="146"/>
                    <a:pt x="195" y="146"/>
                    <a:pt x="181" y="146"/>
                  </a:cubicBezTo>
                  <a:cubicBezTo>
                    <a:pt x="167" y="146"/>
                    <a:pt x="148" y="146"/>
                    <a:pt x="134" y="146"/>
                  </a:cubicBezTo>
                  <a:cubicBezTo>
                    <a:pt x="120" y="146"/>
                    <a:pt x="118" y="145"/>
                    <a:pt x="96" y="145"/>
                  </a:cubicBezTo>
                  <a:cubicBezTo>
                    <a:pt x="74" y="145"/>
                    <a:pt x="16" y="146"/>
                    <a:pt x="0" y="146"/>
                  </a:cubicBezTo>
                </a:path>
              </a:pathLst>
            </a:custGeom>
            <a:noFill/>
            <a:ln w="38100">
              <a:solidFill>
                <a:srgbClr val="FF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84" name="Freeform 12">
              <a:extLst>
                <a:ext uri="{FF2B5EF4-FFF2-40B4-BE49-F238E27FC236}">
                  <a16:creationId xmlns:a16="http://schemas.microsoft.com/office/drawing/2014/main" id="{8CC043BE-FA28-4298-BC62-C8F53FEAD9DB}"/>
                </a:ext>
              </a:extLst>
            </p:cNvPr>
            <p:cNvSpPr>
              <a:spLocks/>
            </p:cNvSpPr>
            <p:nvPr/>
          </p:nvSpPr>
          <p:spPr bwMode="auto">
            <a:xfrm flipV="1">
              <a:off x="8432189" y="3857183"/>
              <a:ext cx="737012" cy="223465"/>
            </a:xfrm>
            <a:custGeom>
              <a:avLst/>
              <a:gdLst>
                <a:gd name="T0" fmla="*/ 3 w 477"/>
                <a:gd name="T1" fmla="*/ 1 h 149"/>
                <a:gd name="T2" fmla="*/ 193 w 477"/>
                <a:gd name="T3" fmla="*/ 1 h 149"/>
                <a:gd name="T4" fmla="*/ 289 w 477"/>
                <a:gd name="T5" fmla="*/ 1 h 149"/>
                <a:gd name="T6" fmla="*/ 352 w 477"/>
                <a:gd name="T7" fmla="*/ 1 h 149"/>
                <a:gd name="T8" fmla="*/ 403 w 477"/>
                <a:gd name="T9" fmla="*/ 2 h 149"/>
                <a:gd name="T10" fmla="*/ 432 w 477"/>
                <a:gd name="T11" fmla="*/ 4 h 149"/>
                <a:gd name="T12" fmla="*/ 462 w 477"/>
                <a:gd name="T13" fmla="*/ 25 h 149"/>
                <a:gd name="T14" fmla="*/ 475 w 477"/>
                <a:gd name="T15" fmla="*/ 55 h 149"/>
                <a:gd name="T16" fmla="*/ 476 w 477"/>
                <a:gd name="T17" fmla="*/ 80 h 149"/>
                <a:gd name="T18" fmla="*/ 469 w 477"/>
                <a:gd name="T19" fmla="*/ 104 h 149"/>
                <a:gd name="T20" fmla="*/ 458 w 477"/>
                <a:gd name="T21" fmla="*/ 124 h 149"/>
                <a:gd name="T22" fmla="*/ 440 w 477"/>
                <a:gd name="T23" fmla="*/ 140 h 149"/>
                <a:gd name="T24" fmla="*/ 406 w 477"/>
                <a:gd name="T25" fmla="*/ 148 h 149"/>
                <a:gd name="T26" fmla="*/ 366 w 477"/>
                <a:gd name="T27" fmla="*/ 146 h 149"/>
                <a:gd name="T28" fmla="*/ 304 w 477"/>
                <a:gd name="T29" fmla="*/ 145 h 149"/>
                <a:gd name="T30" fmla="*/ 256 w 477"/>
                <a:gd name="T31" fmla="*/ 145 h 149"/>
                <a:gd name="T32" fmla="*/ 217 w 477"/>
                <a:gd name="T33" fmla="*/ 146 h 149"/>
                <a:gd name="T34" fmla="*/ 181 w 477"/>
                <a:gd name="T35" fmla="*/ 146 h 149"/>
                <a:gd name="T36" fmla="*/ 134 w 477"/>
                <a:gd name="T37" fmla="*/ 146 h 149"/>
                <a:gd name="T38" fmla="*/ 96 w 477"/>
                <a:gd name="T39" fmla="*/ 145 h 149"/>
                <a:gd name="T40" fmla="*/ 0 w 477"/>
                <a:gd name="T41" fmla="*/ 146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7"/>
                <a:gd name="T64" fmla="*/ 0 h 149"/>
                <a:gd name="T65" fmla="*/ 477 w 477"/>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7" h="149">
                  <a:moveTo>
                    <a:pt x="3" y="1"/>
                  </a:moveTo>
                  <a:cubicBezTo>
                    <a:pt x="35" y="1"/>
                    <a:pt x="145" y="1"/>
                    <a:pt x="193" y="1"/>
                  </a:cubicBezTo>
                  <a:cubicBezTo>
                    <a:pt x="241" y="1"/>
                    <a:pt x="263" y="1"/>
                    <a:pt x="289" y="1"/>
                  </a:cubicBezTo>
                  <a:cubicBezTo>
                    <a:pt x="315" y="1"/>
                    <a:pt x="333" y="1"/>
                    <a:pt x="352" y="1"/>
                  </a:cubicBezTo>
                  <a:cubicBezTo>
                    <a:pt x="371" y="1"/>
                    <a:pt x="390" y="2"/>
                    <a:pt x="403" y="2"/>
                  </a:cubicBezTo>
                  <a:cubicBezTo>
                    <a:pt x="416" y="2"/>
                    <a:pt x="422" y="0"/>
                    <a:pt x="432" y="4"/>
                  </a:cubicBezTo>
                  <a:cubicBezTo>
                    <a:pt x="442" y="8"/>
                    <a:pt x="455" y="17"/>
                    <a:pt x="462" y="25"/>
                  </a:cubicBezTo>
                  <a:cubicBezTo>
                    <a:pt x="469" y="33"/>
                    <a:pt x="473" y="46"/>
                    <a:pt x="475" y="55"/>
                  </a:cubicBezTo>
                  <a:cubicBezTo>
                    <a:pt x="477" y="64"/>
                    <a:pt x="477" y="72"/>
                    <a:pt x="476" y="80"/>
                  </a:cubicBezTo>
                  <a:cubicBezTo>
                    <a:pt x="475" y="88"/>
                    <a:pt x="472" y="97"/>
                    <a:pt x="469" y="104"/>
                  </a:cubicBezTo>
                  <a:cubicBezTo>
                    <a:pt x="466" y="111"/>
                    <a:pt x="463" y="118"/>
                    <a:pt x="458" y="124"/>
                  </a:cubicBezTo>
                  <a:cubicBezTo>
                    <a:pt x="453" y="130"/>
                    <a:pt x="449" y="136"/>
                    <a:pt x="440" y="140"/>
                  </a:cubicBezTo>
                  <a:cubicBezTo>
                    <a:pt x="431" y="144"/>
                    <a:pt x="418" y="147"/>
                    <a:pt x="406" y="148"/>
                  </a:cubicBezTo>
                  <a:cubicBezTo>
                    <a:pt x="394" y="149"/>
                    <a:pt x="383" y="146"/>
                    <a:pt x="366" y="146"/>
                  </a:cubicBezTo>
                  <a:cubicBezTo>
                    <a:pt x="349" y="146"/>
                    <a:pt x="322" y="145"/>
                    <a:pt x="304" y="145"/>
                  </a:cubicBezTo>
                  <a:cubicBezTo>
                    <a:pt x="286" y="145"/>
                    <a:pt x="270" y="145"/>
                    <a:pt x="256" y="145"/>
                  </a:cubicBezTo>
                  <a:cubicBezTo>
                    <a:pt x="242" y="145"/>
                    <a:pt x="229" y="146"/>
                    <a:pt x="217" y="146"/>
                  </a:cubicBezTo>
                  <a:cubicBezTo>
                    <a:pt x="205" y="146"/>
                    <a:pt x="195" y="146"/>
                    <a:pt x="181" y="146"/>
                  </a:cubicBezTo>
                  <a:cubicBezTo>
                    <a:pt x="167" y="146"/>
                    <a:pt x="148" y="146"/>
                    <a:pt x="134" y="146"/>
                  </a:cubicBezTo>
                  <a:cubicBezTo>
                    <a:pt x="120" y="146"/>
                    <a:pt x="118" y="145"/>
                    <a:pt x="96" y="145"/>
                  </a:cubicBezTo>
                  <a:cubicBezTo>
                    <a:pt x="74" y="145"/>
                    <a:pt x="16" y="146"/>
                    <a:pt x="0" y="146"/>
                  </a:cubicBezTo>
                </a:path>
              </a:pathLst>
            </a:custGeom>
            <a:noFill/>
            <a:ln w="38100">
              <a:solidFill>
                <a:srgbClr val="FF00FF"/>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85" name="Line 13">
              <a:extLst>
                <a:ext uri="{FF2B5EF4-FFF2-40B4-BE49-F238E27FC236}">
                  <a16:creationId xmlns:a16="http://schemas.microsoft.com/office/drawing/2014/main" id="{5D00AED8-57A3-4674-B9BF-DB07EC99845A}"/>
                </a:ext>
              </a:extLst>
            </p:cNvPr>
            <p:cNvSpPr>
              <a:spLocks noChangeShapeType="1"/>
            </p:cNvSpPr>
            <p:nvPr/>
          </p:nvSpPr>
          <p:spPr bwMode="auto">
            <a:xfrm>
              <a:off x="4872281" y="3137296"/>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86" name="Line 14">
              <a:extLst>
                <a:ext uri="{FF2B5EF4-FFF2-40B4-BE49-F238E27FC236}">
                  <a16:creationId xmlns:a16="http://schemas.microsoft.com/office/drawing/2014/main" id="{7367AA22-D6EE-443C-B293-D8B9588645FD}"/>
                </a:ext>
              </a:extLst>
            </p:cNvPr>
            <p:cNvSpPr>
              <a:spLocks noChangeShapeType="1"/>
            </p:cNvSpPr>
            <p:nvPr/>
          </p:nvSpPr>
          <p:spPr bwMode="auto">
            <a:xfrm>
              <a:off x="4872281" y="3857183"/>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87" name="Line 15">
              <a:extLst>
                <a:ext uri="{FF2B5EF4-FFF2-40B4-BE49-F238E27FC236}">
                  <a16:creationId xmlns:a16="http://schemas.microsoft.com/office/drawing/2014/main" id="{7196334D-8719-417C-B55E-8BD1A841DC02}"/>
                </a:ext>
              </a:extLst>
            </p:cNvPr>
            <p:cNvSpPr>
              <a:spLocks noChangeShapeType="1"/>
            </p:cNvSpPr>
            <p:nvPr/>
          </p:nvSpPr>
          <p:spPr bwMode="auto">
            <a:xfrm>
              <a:off x="6578070" y="3857183"/>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88" name="Line 16">
              <a:extLst>
                <a:ext uri="{FF2B5EF4-FFF2-40B4-BE49-F238E27FC236}">
                  <a16:creationId xmlns:a16="http://schemas.microsoft.com/office/drawing/2014/main" id="{C2F29CD7-6808-44C4-A50D-956BF887AB85}"/>
                </a:ext>
              </a:extLst>
            </p:cNvPr>
            <p:cNvSpPr>
              <a:spLocks noChangeShapeType="1"/>
            </p:cNvSpPr>
            <p:nvPr/>
          </p:nvSpPr>
          <p:spPr bwMode="auto">
            <a:xfrm>
              <a:off x="6578070" y="3137296"/>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89" name="Line 19">
              <a:extLst>
                <a:ext uri="{FF2B5EF4-FFF2-40B4-BE49-F238E27FC236}">
                  <a16:creationId xmlns:a16="http://schemas.microsoft.com/office/drawing/2014/main" id="{4CEDA118-3804-4FDB-AAEE-39927D69FDCD}"/>
                </a:ext>
              </a:extLst>
            </p:cNvPr>
            <p:cNvSpPr>
              <a:spLocks noChangeShapeType="1"/>
            </p:cNvSpPr>
            <p:nvPr/>
          </p:nvSpPr>
          <p:spPr bwMode="auto">
            <a:xfrm flipH="1">
              <a:off x="5910588" y="4073150"/>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90" name="Line 20">
              <a:extLst>
                <a:ext uri="{FF2B5EF4-FFF2-40B4-BE49-F238E27FC236}">
                  <a16:creationId xmlns:a16="http://schemas.microsoft.com/office/drawing/2014/main" id="{46F9B8A8-9430-46F1-9CD2-3102E1A5AB1E}"/>
                </a:ext>
              </a:extLst>
            </p:cNvPr>
            <p:cNvSpPr>
              <a:spLocks noChangeShapeType="1"/>
            </p:cNvSpPr>
            <p:nvPr/>
          </p:nvSpPr>
          <p:spPr bwMode="auto">
            <a:xfrm flipH="1">
              <a:off x="5910588" y="2921330"/>
              <a:ext cx="741647" cy="0"/>
            </a:xfrm>
            <a:prstGeom prst="line">
              <a:avLst/>
            </a:prstGeom>
            <a:noFill/>
            <a:ln w="38100">
              <a:solidFill>
                <a:srgbClr val="FF00FF"/>
              </a:solidFill>
              <a:round/>
              <a:headEnd/>
              <a:tailEnd type="triangle" w="med" len="med"/>
            </a:ln>
            <a:extLst>
              <a:ext uri="{909E8E84-426E-40DD-AFC4-6F175D3DCCD1}">
                <a14:hiddenFill xmlns:a14="http://schemas.microsoft.com/office/drawing/2010/main">
                  <a:no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000000"/>
                </a:solidFill>
              </a:endParaRPr>
            </a:p>
          </p:txBody>
        </p:sp>
        <p:sp>
          <p:nvSpPr>
            <p:cNvPr id="91" name="Freeform 21">
              <a:extLst>
                <a:ext uri="{FF2B5EF4-FFF2-40B4-BE49-F238E27FC236}">
                  <a16:creationId xmlns:a16="http://schemas.microsoft.com/office/drawing/2014/main" id="{9D7DB520-5AFF-4C05-9A62-98AFA14C4B86}"/>
                </a:ext>
              </a:extLst>
            </p:cNvPr>
            <p:cNvSpPr>
              <a:spLocks/>
            </p:cNvSpPr>
            <p:nvPr/>
          </p:nvSpPr>
          <p:spPr bwMode="auto">
            <a:xfrm>
              <a:off x="3188124" y="2990319"/>
              <a:ext cx="755553" cy="149976"/>
            </a:xfrm>
            <a:custGeom>
              <a:avLst/>
              <a:gdLst>
                <a:gd name="T0" fmla="*/ 0 w 489"/>
                <a:gd name="T1" fmla="*/ 2 h 100"/>
                <a:gd name="T2" fmla="*/ 54 w 489"/>
                <a:gd name="T3" fmla="*/ 1 h 100"/>
                <a:gd name="T4" fmla="*/ 115 w 489"/>
                <a:gd name="T5" fmla="*/ 2 h 100"/>
                <a:gd name="T6" fmla="*/ 184 w 489"/>
                <a:gd name="T7" fmla="*/ 10 h 100"/>
                <a:gd name="T8" fmla="*/ 229 w 489"/>
                <a:gd name="T9" fmla="*/ 46 h 100"/>
                <a:gd name="T10" fmla="*/ 271 w 489"/>
                <a:gd name="T11" fmla="*/ 77 h 100"/>
                <a:gd name="T12" fmla="*/ 337 w 489"/>
                <a:gd name="T13" fmla="*/ 97 h 100"/>
                <a:gd name="T14" fmla="*/ 409 w 489"/>
                <a:gd name="T15" fmla="*/ 98 h 100"/>
                <a:gd name="T16" fmla="*/ 489 w 489"/>
                <a:gd name="T17" fmla="*/ 97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9"/>
                <a:gd name="T28" fmla="*/ 0 h 100"/>
                <a:gd name="T29" fmla="*/ 489 w 489"/>
                <a:gd name="T30" fmla="*/ 100 h 1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9" h="100">
                  <a:moveTo>
                    <a:pt x="0" y="2"/>
                  </a:moveTo>
                  <a:cubicBezTo>
                    <a:pt x="9" y="2"/>
                    <a:pt x="35" y="1"/>
                    <a:pt x="54" y="1"/>
                  </a:cubicBezTo>
                  <a:cubicBezTo>
                    <a:pt x="73" y="1"/>
                    <a:pt x="93" y="0"/>
                    <a:pt x="115" y="2"/>
                  </a:cubicBezTo>
                  <a:cubicBezTo>
                    <a:pt x="137" y="4"/>
                    <a:pt x="165" y="3"/>
                    <a:pt x="184" y="10"/>
                  </a:cubicBezTo>
                  <a:cubicBezTo>
                    <a:pt x="203" y="17"/>
                    <a:pt x="214" y="35"/>
                    <a:pt x="229" y="46"/>
                  </a:cubicBezTo>
                  <a:cubicBezTo>
                    <a:pt x="244" y="57"/>
                    <a:pt x="253" y="68"/>
                    <a:pt x="271" y="77"/>
                  </a:cubicBezTo>
                  <a:cubicBezTo>
                    <a:pt x="289" y="86"/>
                    <a:pt x="314" y="94"/>
                    <a:pt x="337" y="97"/>
                  </a:cubicBezTo>
                  <a:cubicBezTo>
                    <a:pt x="360" y="100"/>
                    <a:pt x="384" y="98"/>
                    <a:pt x="409" y="98"/>
                  </a:cubicBezTo>
                  <a:cubicBezTo>
                    <a:pt x="434" y="98"/>
                    <a:pt x="472" y="97"/>
                    <a:pt x="489" y="97"/>
                  </a:cubicBezTo>
                </a:path>
              </a:pathLst>
            </a:custGeom>
            <a:noFill/>
            <a:ln w="38100">
              <a:solidFill>
                <a:srgbClr val="FF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92" name="Freeform 22">
              <a:extLst>
                <a:ext uri="{FF2B5EF4-FFF2-40B4-BE49-F238E27FC236}">
                  <a16:creationId xmlns:a16="http://schemas.microsoft.com/office/drawing/2014/main" id="{28115C6D-1D8B-498F-8F41-79F11F702214}"/>
                </a:ext>
              </a:extLst>
            </p:cNvPr>
            <p:cNvSpPr>
              <a:spLocks/>
            </p:cNvSpPr>
            <p:nvPr/>
          </p:nvSpPr>
          <p:spPr bwMode="auto">
            <a:xfrm flipV="1">
              <a:off x="3166492" y="3857183"/>
              <a:ext cx="755553" cy="149976"/>
            </a:xfrm>
            <a:custGeom>
              <a:avLst/>
              <a:gdLst>
                <a:gd name="T0" fmla="*/ 0 w 489"/>
                <a:gd name="T1" fmla="*/ 2 h 100"/>
                <a:gd name="T2" fmla="*/ 54 w 489"/>
                <a:gd name="T3" fmla="*/ 1 h 100"/>
                <a:gd name="T4" fmla="*/ 115 w 489"/>
                <a:gd name="T5" fmla="*/ 2 h 100"/>
                <a:gd name="T6" fmla="*/ 184 w 489"/>
                <a:gd name="T7" fmla="*/ 10 h 100"/>
                <a:gd name="T8" fmla="*/ 229 w 489"/>
                <a:gd name="T9" fmla="*/ 46 h 100"/>
                <a:gd name="T10" fmla="*/ 271 w 489"/>
                <a:gd name="T11" fmla="*/ 77 h 100"/>
                <a:gd name="T12" fmla="*/ 337 w 489"/>
                <a:gd name="T13" fmla="*/ 97 h 100"/>
                <a:gd name="T14" fmla="*/ 409 w 489"/>
                <a:gd name="T15" fmla="*/ 98 h 100"/>
                <a:gd name="T16" fmla="*/ 489 w 489"/>
                <a:gd name="T17" fmla="*/ 97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9"/>
                <a:gd name="T28" fmla="*/ 0 h 100"/>
                <a:gd name="T29" fmla="*/ 489 w 489"/>
                <a:gd name="T30" fmla="*/ 100 h 1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9" h="100">
                  <a:moveTo>
                    <a:pt x="0" y="2"/>
                  </a:moveTo>
                  <a:cubicBezTo>
                    <a:pt x="9" y="2"/>
                    <a:pt x="35" y="1"/>
                    <a:pt x="54" y="1"/>
                  </a:cubicBezTo>
                  <a:cubicBezTo>
                    <a:pt x="73" y="1"/>
                    <a:pt x="93" y="0"/>
                    <a:pt x="115" y="2"/>
                  </a:cubicBezTo>
                  <a:cubicBezTo>
                    <a:pt x="137" y="4"/>
                    <a:pt x="165" y="3"/>
                    <a:pt x="184" y="10"/>
                  </a:cubicBezTo>
                  <a:cubicBezTo>
                    <a:pt x="203" y="17"/>
                    <a:pt x="214" y="35"/>
                    <a:pt x="229" y="46"/>
                  </a:cubicBezTo>
                  <a:cubicBezTo>
                    <a:pt x="244" y="57"/>
                    <a:pt x="253" y="68"/>
                    <a:pt x="271" y="77"/>
                  </a:cubicBezTo>
                  <a:cubicBezTo>
                    <a:pt x="289" y="86"/>
                    <a:pt x="314" y="94"/>
                    <a:pt x="337" y="97"/>
                  </a:cubicBezTo>
                  <a:cubicBezTo>
                    <a:pt x="360" y="100"/>
                    <a:pt x="384" y="98"/>
                    <a:pt x="409" y="98"/>
                  </a:cubicBezTo>
                  <a:cubicBezTo>
                    <a:pt x="434" y="98"/>
                    <a:pt x="472" y="97"/>
                    <a:pt x="489" y="97"/>
                  </a:cubicBezTo>
                </a:path>
              </a:pathLst>
            </a:custGeom>
            <a:noFill/>
            <a:ln w="38100">
              <a:solidFill>
                <a:srgbClr val="FF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93" name="Freeform 23">
              <a:extLst>
                <a:ext uri="{FF2B5EF4-FFF2-40B4-BE49-F238E27FC236}">
                  <a16:creationId xmlns:a16="http://schemas.microsoft.com/office/drawing/2014/main" id="{91F91050-07ED-40D5-9A61-FC40D6833033}"/>
                </a:ext>
              </a:extLst>
            </p:cNvPr>
            <p:cNvSpPr>
              <a:spLocks/>
            </p:cNvSpPr>
            <p:nvPr/>
          </p:nvSpPr>
          <p:spPr bwMode="auto">
            <a:xfrm>
              <a:off x="3759810" y="2633375"/>
              <a:ext cx="808087" cy="305952"/>
            </a:xfrm>
            <a:custGeom>
              <a:avLst/>
              <a:gdLst>
                <a:gd name="T0" fmla="*/ 523 w 523"/>
                <a:gd name="T1" fmla="*/ 204 h 204"/>
                <a:gd name="T2" fmla="*/ 433 w 523"/>
                <a:gd name="T3" fmla="*/ 203 h 204"/>
                <a:gd name="T4" fmla="*/ 342 w 523"/>
                <a:gd name="T5" fmla="*/ 197 h 204"/>
                <a:gd name="T6" fmla="*/ 286 w 523"/>
                <a:gd name="T7" fmla="*/ 185 h 204"/>
                <a:gd name="T8" fmla="*/ 199 w 523"/>
                <a:gd name="T9" fmla="*/ 146 h 204"/>
                <a:gd name="T10" fmla="*/ 117 w 523"/>
                <a:gd name="T11" fmla="*/ 84 h 204"/>
                <a:gd name="T12" fmla="*/ 0 w 523"/>
                <a:gd name="T13" fmla="*/ 0 h 204"/>
                <a:gd name="T14" fmla="*/ 0 60000 65536"/>
                <a:gd name="T15" fmla="*/ 0 60000 65536"/>
                <a:gd name="T16" fmla="*/ 0 60000 65536"/>
                <a:gd name="T17" fmla="*/ 0 60000 65536"/>
                <a:gd name="T18" fmla="*/ 0 60000 65536"/>
                <a:gd name="T19" fmla="*/ 0 60000 65536"/>
                <a:gd name="T20" fmla="*/ 0 60000 65536"/>
                <a:gd name="T21" fmla="*/ 0 w 523"/>
                <a:gd name="T22" fmla="*/ 0 h 204"/>
                <a:gd name="T23" fmla="*/ 523 w 523"/>
                <a:gd name="T24" fmla="*/ 204 h 2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3" h="204">
                  <a:moveTo>
                    <a:pt x="523" y="204"/>
                  </a:moveTo>
                  <a:cubicBezTo>
                    <a:pt x="508" y="204"/>
                    <a:pt x="463" y="204"/>
                    <a:pt x="433" y="203"/>
                  </a:cubicBezTo>
                  <a:cubicBezTo>
                    <a:pt x="403" y="202"/>
                    <a:pt x="366" y="200"/>
                    <a:pt x="342" y="197"/>
                  </a:cubicBezTo>
                  <a:cubicBezTo>
                    <a:pt x="318" y="194"/>
                    <a:pt x="310" y="193"/>
                    <a:pt x="286" y="185"/>
                  </a:cubicBezTo>
                  <a:cubicBezTo>
                    <a:pt x="262" y="177"/>
                    <a:pt x="227" y="163"/>
                    <a:pt x="199" y="146"/>
                  </a:cubicBezTo>
                  <a:cubicBezTo>
                    <a:pt x="171" y="129"/>
                    <a:pt x="150" y="108"/>
                    <a:pt x="117" y="84"/>
                  </a:cubicBezTo>
                  <a:cubicBezTo>
                    <a:pt x="84" y="60"/>
                    <a:pt x="24" y="17"/>
                    <a:pt x="0" y="0"/>
                  </a:cubicBezTo>
                </a:path>
              </a:pathLst>
            </a:custGeom>
            <a:noFill/>
            <a:ln w="38100">
              <a:solidFill>
                <a:srgbClr val="FF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sp>
          <p:nvSpPr>
            <p:cNvPr id="94" name="Freeform 24">
              <a:extLst>
                <a:ext uri="{FF2B5EF4-FFF2-40B4-BE49-F238E27FC236}">
                  <a16:creationId xmlns:a16="http://schemas.microsoft.com/office/drawing/2014/main" id="{EA0F0EDD-432D-44C6-ABCE-F080F820974B}"/>
                </a:ext>
              </a:extLst>
            </p:cNvPr>
            <p:cNvSpPr>
              <a:spLocks/>
            </p:cNvSpPr>
            <p:nvPr/>
          </p:nvSpPr>
          <p:spPr bwMode="auto">
            <a:xfrm flipV="1">
              <a:off x="3759810" y="4073150"/>
              <a:ext cx="808087" cy="305952"/>
            </a:xfrm>
            <a:custGeom>
              <a:avLst/>
              <a:gdLst>
                <a:gd name="T0" fmla="*/ 523 w 523"/>
                <a:gd name="T1" fmla="*/ 204 h 204"/>
                <a:gd name="T2" fmla="*/ 433 w 523"/>
                <a:gd name="T3" fmla="*/ 203 h 204"/>
                <a:gd name="T4" fmla="*/ 342 w 523"/>
                <a:gd name="T5" fmla="*/ 197 h 204"/>
                <a:gd name="T6" fmla="*/ 286 w 523"/>
                <a:gd name="T7" fmla="*/ 185 h 204"/>
                <a:gd name="T8" fmla="*/ 199 w 523"/>
                <a:gd name="T9" fmla="*/ 146 h 204"/>
                <a:gd name="T10" fmla="*/ 117 w 523"/>
                <a:gd name="T11" fmla="*/ 84 h 204"/>
                <a:gd name="T12" fmla="*/ 0 w 523"/>
                <a:gd name="T13" fmla="*/ 0 h 204"/>
                <a:gd name="T14" fmla="*/ 0 60000 65536"/>
                <a:gd name="T15" fmla="*/ 0 60000 65536"/>
                <a:gd name="T16" fmla="*/ 0 60000 65536"/>
                <a:gd name="T17" fmla="*/ 0 60000 65536"/>
                <a:gd name="T18" fmla="*/ 0 60000 65536"/>
                <a:gd name="T19" fmla="*/ 0 60000 65536"/>
                <a:gd name="T20" fmla="*/ 0 60000 65536"/>
                <a:gd name="T21" fmla="*/ 0 w 523"/>
                <a:gd name="T22" fmla="*/ 0 h 204"/>
                <a:gd name="T23" fmla="*/ 523 w 523"/>
                <a:gd name="T24" fmla="*/ 204 h 2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3" h="204">
                  <a:moveTo>
                    <a:pt x="523" y="204"/>
                  </a:moveTo>
                  <a:cubicBezTo>
                    <a:pt x="508" y="204"/>
                    <a:pt x="463" y="204"/>
                    <a:pt x="433" y="203"/>
                  </a:cubicBezTo>
                  <a:cubicBezTo>
                    <a:pt x="403" y="202"/>
                    <a:pt x="366" y="200"/>
                    <a:pt x="342" y="197"/>
                  </a:cubicBezTo>
                  <a:cubicBezTo>
                    <a:pt x="318" y="194"/>
                    <a:pt x="310" y="193"/>
                    <a:pt x="286" y="185"/>
                  </a:cubicBezTo>
                  <a:cubicBezTo>
                    <a:pt x="262" y="177"/>
                    <a:pt x="227" y="163"/>
                    <a:pt x="199" y="146"/>
                  </a:cubicBezTo>
                  <a:cubicBezTo>
                    <a:pt x="171" y="129"/>
                    <a:pt x="150" y="108"/>
                    <a:pt x="117" y="84"/>
                  </a:cubicBezTo>
                  <a:cubicBezTo>
                    <a:pt x="84" y="60"/>
                    <a:pt x="24" y="17"/>
                    <a:pt x="0" y="0"/>
                  </a:cubicBezTo>
                </a:path>
              </a:pathLst>
            </a:custGeom>
            <a:noFill/>
            <a:ln w="38100">
              <a:solidFill>
                <a:srgbClr val="FF00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endParaRPr lang="en-US" altLang="en-US">
                <a:solidFill>
                  <a:srgbClr val="000000"/>
                </a:solidFill>
              </a:endParaRPr>
            </a:p>
          </p:txBody>
        </p:sp>
      </p:grpSp>
      <p:pic>
        <p:nvPicPr>
          <p:cNvPr id="96" name="Picture 95" descr="Figure004">
            <a:extLst>
              <a:ext uri="{FF2B5EF4-FFF2-40B4-BE49-F238E27FC236}">
                <a16:creationId xmlns:a16="http://schemas.microsoft.com/office/drawing/2014/main" id="{828E5E65-761C-4217-B738-693E3AC2E44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4035" r="7887" b="7812"/>
          <a:stretch/>
        </p:blipFill>
        <p:spPr bwMode="auto">
          <a:xfrm>
            <a:off x="4091179" y="4169688"/>
            <a:ext cx="3465311" cy="220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 name="Picture 96" descr="picture">
            <a:extLst>
              <a:ext uri="{FF2B5EF4-FFF2-40B4-BE49-F238E27FC236}">
                <a16:creationId xmlns:a16="http://schemas.microsoft.com/office/drawing/2014/main" id="{5CDEA7AB-F279-44FD-B6B0-E5E07917E50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70094" y="2202912"/>
            <a:ext cx="3721906" cy="283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97" descr="300W_surface_scan">
            <a:extLst>
              <a:ext uri="{FF2B5EF4-FFF2-40B4-BE49-F238E27FC236}">
                <a16:creationId xmlns:a16="http://schemas.microsoft.com/office/drawing/2014/main" id="{12BBE5EC-378F-4843-BB10-6B536A1157F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70094" y="5051424"/>
            <a:ext cx="3795557" cy="853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60536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Evaporative cooling</a:t>
            </a:r>
          </a:p>
        </p:txBody>
      </p:sp>
      <p:sp>
        <p:nvSpPr>
          <p:cNvPr id="3" name="Content Placeholder 2"/>
          <p:cNvSpPr>
            <a:spLocks noGrp="1"/>
          </p:cNvSpPr>
          <p:nvPr>
            <p:ph idx="1"/>
          </p:nvPr>
        </p:nvSpPr>
        <p:spPr>
          <a:xfrm>
            <a:off x="838200" y="1440444"/>
            <a:ext cx="10515600" cy="5281031"/>
          </a:xfrm>
        </p:spPr>
        <p:txBody>
          <a:bodyPr>
            <a:normAutofit fontScale="55000" lnSpcReduction="20000"/>
          </a:bodyPr>
          <a:lstStyle/>
          <a:p>
            <a:pPr>
              <a:lnSpc>
                <a:spcPct val="110000"/>
              </a:lnSpc>
              <a:spcBef>
                <a:spcPts val="600"/>
              </a:spcBef>
            </a:pPr>
            <a:r>
              <a:rPr lang="en-US" dirty="0"/>
              <a:t>Attractive because of large latent heat of evaporation &amp; high heat transfer coefficient to cooling tube </a:t>
            </a:r>
            <a:r>
              <a:rPr lang="en-GB" dirty="0"/>
              <a:t>wall</a:t>
            </a:r>
          </a:p>
          <a:p>
            <a:pPr>
              <a:lnSpc>
                <a:spcPct val="110000"/>
              </a:lnSpc>
              <a:spcBef>
                <a:spcPts val="600"/>
              </a:spcBef>
            </a:pPr>
            <a:endParaRPr lang="en-US" dirty="0"/>
          </a:p>
          <a:p>
            <a:pPr>
              <a:lnSpc>
                <a:spcPct val="110000"/>
              </a:lnSpc>
              <a:spcBef>
                <a:spcPts val="600"/>
              </a:spcBef>
            </a:pPr>
            <a:endParaRPr lang="en-US" dirty="0"/>
          </a:p>
          <a:p>
            <a:pPr>
              <a:lnSpc>
                <a:spcPct val="110000"/>
              </a:lnSpc>
              <a:spcBef>
                <a:spcPts val="600"/>
              </a:spcBef>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a:p>
            <a:pPr marL="0" indent="0">
              <a:lnSpc>
                <a:spcPct val="110000"/>
              </a:lnSpc>
              <a:spcBef>
                <a:spcPts val="600"/>
              </a:spcBef>
              <a:buNone/>
            </a:pPr>
            <a:endParaRPr lang="en-US" dirty="0"/>
          </a:p>
          <a:p>
            <a:pPr>
              <a:lnSpc>
                <a:spcPct val="110000"/>
              </a:lnSpc>
              <a:spcBef>
                <a:spcPts val="600"/>
              </a:spcBef>
            </a:pPr>
            <a:r>
              <a:rPr lang="en-US" dirty="0"/>
              <a:t>T does not directly depend on the absorbed heat, but is given by saturation temperature corresponding to the local pressure in the pipe</a:t>
            </a:r>
          </a:p>
          <a:p>
            <a:pPr lvl="1">
              <a:lnSpc>
                <a:spcPct val="110000"/>
              </a:lnSpc>
              <a:spcBef>
                <a:spcPts val="600"/>
              </a:spcBef>
            </a:pPr>
            <a:r>
              <a:rPr lang="en-US" dirty="0"/>
              <a:t>As p drops along circuit, T decreases </a:t>
            </a:r>
          </a:p>
          <a:p>
            <a:pPr>
              <a:lnSpc>
                <a:spcPct val="110000"/>
              </a:lnSpc>
              <a:spcBef>
                <a:spcPts val="600"/>
              </a:spcBef>
            </a:pPr>
            <a:r>
              <a:rPr lang="en-US" dirty="0"/>
              <a:t>Usually evaporation temperature controlled by a base pressure at an external location in the fluid return (dome-loaded pressure regulator, accumulator, etc.) with offset due to on-detector and return line pressure drops</a:t>
            </a:r>
          </a:p>
          <a:p>
            <a:pPr>
              <a:lnSpc>
                <a:spcPct val="110000"/>
              </a:lnSpc>
              <a:spcBef>
                <a:spcPts val="600"/>
              </a:spcBef>
            </a:pPr>
            <a:r>
              <a:rPr lang="en-US" dirty="0"/>
              <a:t>It is mandatory for such systems that on-detector and return lines are carefully designed and prototyped</a:t>
            </a:r>
          </a:p>
          <a:p>
            <a:pPr>
              <a:lnSpc>
                <a:spcPct val="110000"/>
              </a:lnSpc>
              <a:spcBef>
                <a:spcPts val="600"/>
              </a:spcBef>
            </a:pPr>
            <a:r>
              <a:rPr lang="en-US" dirty="0"/>
              <a:t>Evaporative cooling fails, when too much of the liquid has evaporated (‘dry-out’)</a:t>
            </a:r>
          </a:p>
          <a:p>
            <a:pPr lvl="1">
              <a:lnSpc>
                <a:spcPct val="110000"/>
              </a:lnSpc>
              <a:spcBef>
                <a:spcPts val="600"/>
              </a:spcBef>
            </a:pPr>
            <a:r>
              <a:rPr lang="en-US" dirty="0"/>
              <a:t>Typically, this happens before the liquid has evaporated completely, but when the liquid film dissociates from the tube wall, and the remaining liquid becomes, as droplets, part of the </a:t>
            </a:r>
            <a:r>
              <a:rPr lang="en-US" dirty="0" err="1"/>
              <a:t>vapour</a:t>
            </a:r>
            <a:r>
              <a:rPr lang="en-US" dirty="0"/>
              <a:t> flow. At that point the HTC to from the coolant to the wall drops significantly. For CO</a:t>
            </a:r>
            <a:r>
              <a:rPr lang="en-US" baseline="-25000" dirty="0"/>
              <a:t>2</a:t>
            </a:r>
            <a:r>
              <a:rPr lang="en-US" dirty="0"/>
              <a:t> this can happen at 50% liquid</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28</a:t>
            </a:fld>
            <a:endParaRPr lang="en-GB" dirty="0"/>
          </a:p>
        </p:txBody>
      </p:sp>
      <p:pic>
        <p:nvPicPr>
          <p:cNvPr id="5" name="Picture 4">
            <a:extLst>
              <a:ext uri="{FF2B5EF4-FFF2-40B4-BE49-F238E27FC236}">
                <a16:creationId xmlns:a16="http://schemas.microsoft.com/office/drawing/2014/main" id="{8397009B-176E-4A66-AF5D-58394AB3187A}"/>
              </a:ext>
            </a:extLst>
          </p:cNvPr>
          <p:cNvPicPr>
            <a:picLocks noChangeAspect="1"/>
          </p:cNvPicPr>
          <p:nvPr/>
        </p:nvPicPr>
        <p:blipFill rotWithShape="1">
          <a:blip r:embed="rId2"/>
          <a:srcRect l="1279" t="3043" r="1279" b="3623"/>
          <a:stretch/>
        </p:blipFill>
        <p:spPr>
          <a:xfrm>
            <a:off x="2222605" y="1775954"/>
            <a:ext cx="6964017" cy="2119484"/>
          </a:xfrm>
          <a:prstGeom prst="rect">
            <a:avLst/>
          </a:prstGeom>
        </p:spPr>
      </p:pic>
      <p:sp>
        <p:nvSpPr>
          <p:cNvPr id="6" name="TextBox 5"/>
          <p:cNvSpPr txBox="1"/>
          <p:nvPr/>
        </p:nvSpPr>
        <p:spPr>
          <a:xfrm>
            <a:off x="9356214" y="2295000"/>
            <a:ext cx="633507" cy="1667059"/>
          </a:xfrm>
          <a:prstGeom prst="rect">
            <a:avLst/>
          </a:prstGeom>
          <a:noFill/>
        </p:spPr>
        <p:txBody>
          <a:bodyPr wrap="none" rtlCol="0">
            <a:spAutoFit/>
          </a:bodyPr>
          <a:lstStyle/>
          <a:p>
            <a:pPr algn="ctr">
              <a:lnSpc>
                <a:spcPct val="105000"/>
              </a:lnSpc>
            </a:pPr>
            <a:r>
              <a:rPr lang="en-GB" sz="1400" dirty="0">
                <a:latin typeface="Palatino Linotype" panose="02040502050505030304" pitchFamily="18" charset="0"/>
              </a:rPr>
              <a:t>GWP</a:t>
            </a:r>
          </a:p>
          <a:p>
            <a:pPr algn="ctr">
              <a:lnSpc>
                <a:spcPct val="105000"/>
              </a:lnSpc>
            </a:pPr>
            <a:r>
              <a:rPr lang="en-GB" sz="1400" dirty="0">
                <a:latin typeface="Palatino Linotype" panose="02040502050505030304" pitchFamily="18" charset="0"/>
              </a:rPr>
              <a:t>12000</a:t>
            </a:r>
          </a:p>
          <a:p>
            <a:pPr algn="ctr">
              <a:lnSpc>
                <a:spcPct val="105000"/>
              </a:lnSpc>
            </a:pPr>
            <a:r>
              <a:rPr lang="en-GB" sz="1400" dirty="0">
                <a:latin typeface="Palatino Linotype" panose="02040502050505030304" pitchFamily="18" charset="0"/>
              </a:rPr>
              <a:t>9000</a:t>
            </a:r>
          </a:p>
          <a:p>
            <a:pPr algn="ctr">
              <a:lnSpc>
                <a:spcPct val="105000"/>
              </a:lnSpc>
            </a:pPr>
            <a:r>
              <a:rPr lang="en-GB" sz="1400" dirty="0">
                <a:latin typeface="Palatino Linotype" panose="02040502050505030304" pitchFamily="18" charset="0"/>
              </a:rPr>
              <a:t>6000</a:t>
            </a:r>
          </a:p>
          <a:p>
            <a:pPr algn="ctr">
              <a:lnSpc>
                <a:spcPct val="105000"/>
              </a:lnSpc>
            </a:pPr>
            <a:r>
              <a:rPr lang="en-GB" sz="1400" dirty="0">
                <a:latin typeface="Palatino Linotype" panose="02040502050505030304" pitchFamily="18" charset="0"/>
              </a:rPr>
              <a:t>1</a:t>
            </a:r>
          </a:p>
          <a:p>
            <a:pPr algn="ctr">
              <a:lnSpc>
                <a:spcPct val="105000"/>
              </a:lnSpc>
            </a:pPr>
            <a:r>
              <a:rPr lang="en-GB" sz="1400" dirty="0">
                <a:latin typeface="Palatino Linotype" panose="02040502050505030304" pitchFamily="18" charset="0"/>
              </a:rPr>
              <a:t>265</a:t>
            </a:r>
          </a:p>
          <a:p>
            <a:pPr algn="ctr">
              <a:lnSpc>
                <a:spcPct val="105000"/>
              </a:lnSpc>
            </a:pPr>
            <a:r>
              <a:rPr lang="en-GB" sz="1400" dirty="0">
                <a:latin typeface="Palatino Linotype" panose="02040502050505030304" pitchFamily="18" charset="0"/>
              </a:rPr>
              <a:t>1</a:t>
            </a:r>
          </a:p>
        </p:txBody>
      </p:sp>
    </p:spTree>
    <p:extLst>
      <p:ext uri="{BB962C8B-B14F-4D97-AF65-F5344CB8AC3E}">
        <p14:creationId xmlns:p14="http://schemas.microsoft.com/office/powerpoint/2010/main" val="31770321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82F3F-083E-4742-97B6-2E0D78DA5252}"/>
              </a:ext>
            </a:extLst>
          </p:cNvPr>
          <p:cNvSpPr>
            <a:spLocks noGrp="1"/>
          </p:cNvSpPr>
          <p:nvPr>
            <p:ph type="title"/>
          </p:nvPr>
        </p:nvSpPr>
        <p:spPr/>
        <p:txBody>
          <a:bodyPr/>
          <a:lstStyle/>
          <a:p>
            <a:r>
              <a:rPr lang="en-US" dirty="0"/>
              <a:t>p-h Diagrams</a:t>
            </a:r>
            <a:endParaRPr lang="en-GB" dirty="0"/>
          </a:p>
        </p:txBody>
      </p:sp>
      <p:sp>
        <p:nvSpPr>
          <p:cNvPr id="3" name="Content Placeholder 2">
            <a:extLst>
              <a:ext uri="{FF2B5EF4-FFF2-40B4-BE49-F238E27FC236}">
                <a16:creationId xmlns:a16="http://schemas.microsoft.com/office/drawing/2014/main" id="{61C18FA0-F6CF-4DB5-AFF7-692E2D300CF5}"/>
              </a:ext>
            </a:extLst>
          </p:cNvPr>
          <p:cNvSpPr>
            <a:spLocks noGrp="1"/>
          </p:cNvSpPr>
          <p:nvPr>
            <p:ph idx="1"/>
          </p:nvPr>
        </p:nvSpPr>
        <p:spPr>
          <a:xfrm>
            <a:off x="838199" y="1440445"/>
            <a:ext cx="10780643" cy="1690941"/>
          </a:xfrm>
        </p:spPr>
        <p:txBody>
          <a:bodyPr>
            <a:normAutofit fontScale="92500"/>
          </a:bodyPr>
          <a:lstStyle/>
          <a:p>
            <a:r>
              <a:rPr lang="en-US" dirty="0"/>
              <a:t>To understand evaporative cooling circuits we often use p-h diagrams</a:t>
            </a:r>
          </a:p>
          <a:p>
            <a:pPr lvl="1"/>
            <a:r>
              <a:rPr lang="en-US" dirty="0"/>
              <a:t>Flow in thermally insulated pipe is isenthalpic (Joule-Kelvin expansion) and has only pressure drop</a:t>
            </a:r>
          </a:p>
          <a:p>
            <a:pPr lvl="1"/>
            <a:r>
              <a:rPr lang="en-US" dirty="0"/>
              <a:t>Heat in/out-flow changes enthalpy </a:t>
            </a:r>
          </a:p>
          <a:p>
            <a:pPr lvl="1"/>
            <a:endParaRPr lang="en-GB" dirty="0"/>
          </a:p>
        </p:txBody>
      </p:sp>
      <p:sp>
        <p:nvSpPr>
          <p:cNvPr id="4" name="Slide Number Placeholder 3">
            <a:extLst>
              <a:ext uri="{FF2B5EF4-FFF2-40B4-BE49-F238E27FC236}">
                <a16:creationId xmlns:a16="http://schemas.microsoft.com/office/drawing/2014/main" id="{3773EF56-A510-475A-B9E5-4E7E77A1250A}"/>
              </a:ext>
            </a:extLst>
          </p:cNvPr>
          <p:cNvSpPr>
            <a:spLocks noGrp="1"/>
          </p:cNvSpPr>
          <p:nvPr>
            <p:ph type="sldNum" sz="quarter" idx="12"/>
          </p:nvPr>
        </p:nvSpPr>
        <p:spPr/>
        <p:txBody>
          <a:bodyPr/>
          <a:lstStyle/>
          <a:p>
            <a:fld id="{1CA36EEA-5A28-4A70-BCAC-0B68DA8D366C}" type="slidenum">
              <a:rPr lang="en-GB" smtClean="0"/>
              <a:pPr/>
              <a:t>29</a:t>
            </a:fld>
            <a:endParaRPr lang="en-GB" dirty="0"/>
          </a:p>
        </p:txBody>
      </p:sp>
      <p:pic>
        <p:nvPicPr>
          <p:cNvPr id="6" name="Picture 5">
            <a:extLst>
              <a:ext uri="{FF2B5EF4-FFF2-40B4-BE49-F238E27FC236}">
                <a16:creationId xmlns:a16="http://schemas.microsoft.com/office/drawing/2014/main" id="{9738C187-FB5C-4A1D-800F-5D4AB931BC25}"/>
              </a:ext>
            </a:extLst>
          </p:cNvPr>
          <p:cNvPicPr>
            <a:picLocks noChangeAspect="1"/>
          </p:cNvPicPr>
          <p:nvPr/>
        </p:nvPicPr>
        <p:blipFill rotWithShape="1">
          <a:blip r:embed="rId2"/>
          <a:srcRect l="3168" t="3569" r="2258" b="1449"/>
          <a:stretch/>
        </p:blipFill>
        <p:spPr>
          <a:xfrm>
            <a:off x="2007702" y="3319669"/>
            <a:ext cx="5506279" cy="3173205"/>
          </a:xfrm>
          <a:prstGeom prst="rect">
            <a:avLst/>
          </a:prstGeom>
        </p:spPr>
      </p:pic>
      <p:sp>
        <p:nvSpPr>
          <p:cNvPr id="7" name="TextBox 6">
            <a:extLst>
              <a:ext uri="{FF2B5EF4-FFF2-40B4-BE49-F238E27FC236}">
                <a16:creationId xmlns:a16="http://schemas.microsoft.com/office/drawing/2014/main" id="{C20029EE-E768-4D76-A12C-F48AB9B5B1AE}"/>
              </a:ext>
            </a:extLst>
          </p:cNvPr>
          <p:cNvSpPr txBox="1"/>
          <p:nvPr/>
        </p:nvSpPr>
        <p:spPr>
          <a:xfrm>
            <a:off x="6242513" y="2702167"/>
            <a:ext cx="1122423" cy="369332"/>
          </a:xfrm>
          <a:prstGeom prst="rect">
            <a:avLst/>
          </a:prstGeom>
          <a:noFill/>
        </p:spPr>
        <p:txBody>
          <a:bodyPr wrap="none" rtlCol="0">
            <a:spAutoFit/>
          </a:bodyPr>
          <a:lstStyle/>
          <a:p>
            <a:r>
              <a:rPr lang="en-US" dirty="0"/>
              <a:t>Isotherms</a:t>
            </a:r>
            <a:endParaRPr lang="en-GB" dirty="0"/>
          </a:p>
        </p:txBody>
      </p:sp>
      <p:sp>
        <p:nvSpPr>
          <p:cNvPr id="8" name="TextBox 7">
            <a:extLst>
              <a:ext uri="{FF2B5EF4-FFF2-40B4-BE49-F238E27FC236}">
                <a16:creationId xmlns:a16="http://schemas.microsoft.com/office/drawing/2014/main" id="{1E0551A3-30BA-4332-9174-4D732EA32C2E}"/>
              </a:ext>
            </a:extLst>
          </p:cNvPr>
          <p:cNvSpPr txBox="1"/>
          <p:nvPr/>
        </p:nvSpPr>
        <p:spPr>
          <a:xfrm>
            <a:off x="2963618" y="4005469"/>
            <a:ext cx="708848" cy="369332"/>
          </a:xfrm>
          <a:prstGeom prst="rect">
            <a:avLst/>
          </a:prstGeom>
          <a:noFill/>
        </p:spPr>
        <p:txBody>
          <a:bodyPr wrap="none" rtlCol="0">
            <a:spAutoFit/>
          </a:bodyPr>
          <a:lstStyle/>
          <a:p>
            <a:r>
              <a:rPr lang="en-US" dirty="0"/>
              <a:t>liquid</a:t>
            </a:r>
            <a:endParaRPr lang="en-GB" dirty="0"/>
          </a:p>
        </p:txBody>
      </p:sp>
      <p:cxnSp>
        <p:nvCxnSpPr>
          <p:cNvPr id="10" name="Straight Arrow Connector 9">
            <a:extLst>
              <a:ext uri="{FF2B5EF4-FFF2-40B4-BE49-F238E27FC236}">
                <a16:creationId xmlns:a16="http://schemas.microsoft.com/office/drawing/2014/main" id="{B3A0A686-95B4-4859-A299-C41A5C0C6706}"/>
              </a:ext>
            </a:extLst>
          </p:cNvPr>
          <p:cNvCxnSpPr/>
          <p:nvPr/>
        </p:nvCxnSpPr>
        <p:spPr>
          <a:xfrm>
            <a:off x="6957390" y="3051312"/>
            <a:ext cx="0" cy="268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0DBEB42-DC4C-4D5C-B041-52AE92E8F042}"/>
              </a:ext>
            </a:extLst>
          </p:cNvPr>
          <p:cNvCxnSpPr/>
          <p:nvPr/>
        </p:nvCxnSpPr>
        <p:spPr>
          <a:xfrm>
            <a:off x="6841434" y="3056281"/>
            <a:ext cx="0" cy="268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D30FA78-089C-434C-8F71-537EEFA4DDEA}"/>
              </a:ext>
            </a:extLst>
          </p:cNvPr>
          <p:cNvCxnSpPr/>
          <p:nvPr/>
        </p:nvCxnSpPr>
        <p:spPr>
          <a:xfrm>
            <a:off x="6702285" y="3051312"/>
            <a:ext cx="0" cy="268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97CB958-103D-4655-A90F-9225273743C5}"/>
              </a:ext>
            </a:extLst>
          </p:cNvPr>
          <p:cNvSpPr txBox="1"/>
          <p:nvPr/>
        </p:nvSpPr>
        <p:spPr>
          <a:xfrm>
            <a:off x="6242513" y="5118651"/>
            <a:ext cx="841705" cy="369332"/>
          </a:xfrm>
          <a:prstGeom prst="rect">
            <a:avLst/>
          </a:prstGeom>
          <a:noFill/>
        </p:spPr>
        <p:txBody>
          <a:bodyPr wrap="none" rtlCol="0">
            <a:spAutoFit/>
          </a:bodyPr>
          <a:lstStyle/>
          <a:p>
            <a:r>
              <a:rPr lang="en-US" dirty="0" err="1"/>
              <a:t>vapour</a:t>
            </a:r>
            <a:endParaRPr lang="en-GB" dirty="0"/>
          </a:p>
        </p:txBody>
      </p:sp>
      <p:sp>
        <p:nvSpPr>
          <p:cNvPr id="14" name="TextBox 13">
            <a:extLst>
              <a:ext uri="{FF2B5EF4-FFF2-40B4-BE49-F238E27FC236}">
                <a16:creationId xmlns:a16="http://schemas.microsoft.com/office/drawing/2014/main" id="{F898B555-6BCB-4D64-8586-D8AD1A40E160}"/>
              </a:ext>
            </a:extLst>
          </p:cNvPr>
          <p:cNvSpPr txBox="1"/>
          <p:nvPr/>
        </p:nvSpPr>
        <p:spPr>
          <a:xfrm>
            <a:off x="3949886" y="5579030"/>
            <a:ext cx="931665" cy="369332"/>
          </a:xfrm>
          <a:prstGeom prst="rect">
            <a:avLst/>
          </a:prstGeom>
          <a:noFill/>
        </p:spPr>
        <p:txBody>
          <a:bodyPr wrap="none" rtlCol="0">
            <a:spAutoFit/>
          </a:bodyPr>
          <a:lstStyle/>
          <a:p>
            <a:r>
              <a:rPr lang="en-US" dirty="0"/>
              <a:t>2-phase</a:t>
            </a:r>
            <a:endParaRPr lang="en-GB" dirty="0"/>
          </a:p>
        </p:txBody>
      </p:sp>
      <p:sp>
        <p:nvSpPr>
          <p:cNvPr id="15" name="TextBox 14">
            <a:extLst>
              <a:ext uri="{FF2B5EF4-FFF2-40B4-BE49-F238E27FC236}">
                <a16:creationId xmlns:a16="http://schemas.microsoft.com/office/drawing/2014/main" id="{A6A9418C-6782-4C32-B588-9AE17BE5DF19}"/>
              </a:ext>
            </a:extLst>
          </p:cNvPr>
          <p:cNvSpPr txBox="1"/>
          <p:nvPr/>
        </p:nvSpPr>
        <p:spPr>
          <a:xfrm>
            <a:off x="1973411" y="6260067"/>
            <a:ext cx="1699055" cy="369332"/>
          </a:xfrm>
          <a:prstGeom prst="rect">
            <a:avLst/>
          </a:prstGeom>
          <a:noFill/>
        </p:spPr>
        <p:txBody>
          <a:bodyPr wrap="none" rtlCol="0">
            <a:spAutoFit/>
          </a:bodyPr>
          <a:lstStyle/>
          <a:p>
            <a:r>
              <a:rPr lang="en-US" dirty="0"/>
              <a:t>Phase boundary</a:t>
            </a:r>
            <a:endParaRPr lang="en-GB" dirty="0"/>
          </a:p>
        </p:txBody>
      </p:sp>
      <p:cxnSp>
        <p:nvCxnSpPr>
          <p:cNvPr id="17" name="Straight Arrow Connector 16">
            <a:extLst>
              <a:ext uri="{FF2B5EF4-FFF2-40B4-BE49-F238E27FC236}">
                <a16:creationId xmlns:a16="http://schemas.microsoft.com/office/drawing/2014/main" id="{9EB36C4A-7BD2-44D6-804F-E6C96806183B}"/>
              </a:ext>
            </a:extLst>
          </p:cNvPr>
          <p:cNvCxnSpPr>
            <a:cxnSpLocks/>
          </p:cNvCxnSpPr>
          <p:nvPr/>
        </p:nvCxnSpPr>
        <p:spPr>
          <a:xfrm flipV="1">
            <a:off x="2870867" y="6004829"/>
            <a:ext cx="0" cy="3395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CEEDCBE0-4B4A-480A-89ED-B39D6DBDA307}"/>
              </a:ext>
            </a:extLst>
          </p:cNvPr>
          <p:cNvSpPr txBox="1"/>
          <p:nvPr/>
        </p:nvSpPr>
        <p:spPr>
          <a:xfrm>
            <a:off x="4460707" y="3269974"/>
            <a:ext cx="1376467" cy="369332"/>
          </a:xfrm>
          <a:prstGeom prst="rect">
            <a:avLst/>
          </a:prstGeom>
          <a:noFill/>
        </p:spPr>
        <p:txBody>
          <a:bodyPr wrap="none" rtlCol="0">
            <a:spAutoFit/>
          </a:bodyPr>
          <a:lstStyle/>
          <a:p>
            <a:r>
              <a:rPr lang="en-US" dirty="0"/>
              <a:t>Critical point</a:t>
            </a:r>
            <a:endParaRPr lang="en-GB" dirty="0"/>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7E57CD0F-9975-4255-960D-4096C1FB6BEE}"/>
                  </a:ext>
                </a:extLst>
              </p:cNvPr>
              <p:cNvSpPr txBox="1"/>
              <p:nvPr/>
            </p:nvSpPr>
            <p:spPr>
              <a:xfrm>
                <a:off x="4760841" y="6441321"/>
                <a:ext cx="1808441" cy="369332"/>
              </a:xfrm>
              <a:prstGeom prst="rect">
                <a:avLst/>
              </a:prstGeom>
              <a:noFill/>
            </p:spPr>
            <p:txBody>
              <a:bodyPr wrap="square" rtlCol="0">
                <a:spAutoFit/>
              </a:bodyPr>
              <a:lstStyle/>
              <a:p>
                <a:r>
                  <a:rPr lang="en-US" dirty="0"/>
                  <a:t>Lines of equal </a:t>
                </a:r>
                <a14:m>
                  <m:oMath xmlns:m="http://schemas.openxmlformats.org/officeDocument/2006/math">
                    <m:r>
                      <a:rPr lang="en-US" b="0" i="1" smtClean="0">
                        <a:latin typeface="Cambria Math" panose="02040503050406030204" pitchFamily="18" charset="0"/>
                      </a:rPr>
                      <m:t>𝑥</m:t>
                    </m:r>
                  </m:oMath>
                </a14:m>
                <a:endParaRPr lang="en-GB" dirty="0"/>
              </a:p>
            </p:txBody>
          </p:sp>
        </mc:Choice>
        <mc:Fallback xmlns="">
          <p:sp>
            <p:nvSpPr>
              <p:cNvPr id="21" name="TextBox 20">
                <a:extLst>
                  <a:ext uri="{FF2B5EF4-FFF2-40B4-BE49-F238E27FC236}">
                    <a16:creationId xmlns:a16="http://schemas.microsoft.com/office/drawing/2014/main" id="{7E57CD0F-9975-4255-960D-4096C1FB6BEE}"/>
                  </a:ext>
                </a:extLst>
              </p:cNvPr>
              <p:cNvSpPr txBox="1">
                <a:spLocks noRot="1" noChangeAspect="1" noMove="1" noResize="1" noEditPoints="1" noAdjustHandles="1" noChangeArrowheads="1" noChangeShapeType="1" noTextEdit="1"/>
              </p:cNvSpPr>
              <p:nvPr/>
            </p:nvSpPr>
            <p:spPr>
              <a:xfrm>
                <a:off x="4760841" y="6441321"/>
                <a:ext cx="1808441" cy="369332"/>
              </a:xfrm>
              <a:prstGeom prst="rect">
                <a:avLst/>
              </a:prstGeom>
              <a:blipFill>
                <a:blip r:embed="rId3"/>
                <a:stretch>
                  <a:fillRect l="-3030" t="-10000" b="-26667"/>
                </a:stretch>
              </a:blipFill>
            </p:spPr>
            <p:txBody>
              <a:bodyPr/>
              <a:lstStyle/>
              <a:p>
                <a:r>
                  <a:rPr lang="en-GB">
                    <a:noFill/>
                  </a:rPr>
                  <a:t> </a:t>
                </a:r>
              </a:p>
            </p:txBody>
          </p:sp>
        </mc:Fallback>
      </mc:AlternateContent>
      <p:cxnSp>
        <p:nvCxnSpPr>
          <p:cNvPr id="23" name="Straight Arrow Connector 22">
            <a:extLst>
              <a:ext uri="{FF2B5EF4-FFF2-40B4-BE49-F238E27FC236}">
                <a16:creationId xmlns:a16="http://schemas.microsoft.com/office/drawing/2014/main" id="{D0B77D3B-F8B2-4F45-9914-AA048F94FFF8}"/>
              </a:ext>
            </a:extLst>
          </p:cNvPr>
          <p:cNvCxnSpPr/>
          <p:nvPr/>
        </p:nvCxnSpPr>
        <p:spPr>
          <a:xfrm flipV="1">
            <a:off x="5645426" y="5948362"/>
            <a:ext cx="0" cy="544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576212A1-4EF3-433E-A3F1-2045A77E0C40}"/>
              </a:ext>
            </a:extLst>
          </p:cNvPr>
          <p:cNvCxnSpPr/>
          <p:nvPr/>
        </p:nvCxnSpPr>
        <p:spPr>
          <a:xfrm flipV="1">
            <a:off x="5339358" y="5944705"/>
            <a:ext cx="0" cy="544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85A40E6-37A4-4835-9036-CC5E7A5BDF6C}"/>
                  </a:ext>
                </a:extLst>
              </p:cNvPr>
              <p:cNvSpPr txBox="1"/>
              <p:nvPr/>
            </p:nvSpPr>
            <p:spPr>
              <a:xfrm>
                <a:off x="7796874" y="2611722"/>
                <a:ext cx="4095665" cy="404937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2060"/>
                    </a:solidFill>
                    <a:latin typeface="Palatino Linotype" panose="02040502050505030304" pitchFamily="18" charset="0"/>
                  </a:rPr>
                  <a:t>An important parameter: </a:t>
                </a:r>
                <a:r>
                  <a:rPr lang="en-US" dirty="0" err="1">
                    <a:solidFill>
                      <a:srgbClr val="002060"/>
                    </a:solidFill>
                    <a:latin typeface="Palatino Linotype" panose="02040502050505030304" pitchFamily="18" charset="0"/>
                  </a:rPr>
                  <a:t>Vapour</a:t>
                </a:r>
                <a:r>
                  <a:rPr lang="en-US" dirty="0">
                    <a:solidFill>
                      <a:srgbClr val="002060"/>
                    </a:solidFill>
                    <a:latin typeface="Palatino Linotype" panose="02040502050505030304" pitchFamily="18" charset="0"/>
                  </a:rPr>
                  <a:t> quality</a:t>
                </a:r>
                <a:r>
                  <a:rPr lang="en-US" dirty="0">
                    <a:solidFill>
                      <a:srgbClr val="002060"/>
                    </a:solidFill>
                  </a:rPr>
                  <a:t>: </a:t>
                </a:r>
                <a14:m>
                  <m:oMath xmlns:m="http://schemas.openxmlformats.org/officeDocument/2006/math">
                    <m:r>
                      <a:rPr lang="en-US" i="1">
                        <a:solidFill>
                          <a:srgbClr val="002060"/>
                        </a:solidFill>
                        <a:latin typeface="Cambria Math" panose="02040503050406030204" pitchFamily="18" charset="0"/>
                      </a:rPr>
                      <m:t>𝑥</m:t>
                    </m:r>
                    <m:r>
                      <a:rPr lang="en-US" i="1">
                        <a:solidFill>
                          <a:srgbClr val="002060"/>
                        </a:solidFill>
                        <a:latin typeface="Cambria Math" panose="02040503050406030204" pitchFamily="18" charset="0"/>
                      </a:rPr>
                      <m:t>=</m:t>
                    </m:r>
                    <m:f>
                      <m:fPr>
                        <m:ctrlPr>
                          <a:rPr lang="en-US" i="1">
                            <a:solidFill>
                              <a:srgbClr val="002060"/>
                            </a:solidFill>
                            <a:latin typeface="Cambria Math" panose="02040503050406030204" pitchFamily="18" charset="0"/>
                          </a:rPr>
                        </m:ctrlPr>
                      </m:fPr>
                      <m:num>
                        <m:sSub>
                          <m:sSubPr>
                            <m:ctrlPr>
                              <a:rPr lang="en-US" i="1">
                                <a:solidFill>
                                  <a:srgbClr val="002060"/>
                                </a:solidFill>
                                <a:latin typeface="Cambria Math" panose="02040503050406030204" pitchFamily="18" charset="0"/>
                              </a:rPr>
                            </m:ctrlPr>
                          </m:sSubPr>
                          <m:e>
                            <m:r>
                              <a:rPr lang="en-US" i="1">
                                <a:solidFill>
                                  <a:srgbClr val="002060"/>
                                </a:solidFill>
                                <a:latin typeface="Cambria Math" panose="02040503050406030204" pitchFamily="18" charset="0"/>
                              </a:rPr>
                              <m:t>𝑚</m:t>
                            </m:r>
                          </m:e>
                          <m:sub>
                            <m:r>
                              <a:rPr lang="en-US" i="1">
                                <a:solidFill>
                                  <a:srgbClr val="002060"/>
                                </a:solidFill>
                                <a:latin typeface="Cambria Math" panose="02040503050406030204" pitchFamily="18" charset="0"/>
                              </a:rPr>
                              <m:t>𝑣𝑎𝑝</m:t>
                            </m:r>
                          </m:sub>
                        </m:sSub>
                      </m:num>
                      <m:den>
                        <m:r>
                          <a:rPr lang="en-US" i="1">
                            <a:solidFill>
                              <a:srgbClr val="002060"/>
                            </a:solidFill>
                            <a:latin typeface="Cambria Math" panose="02040503050406030204" pitchFamily="18" charset="0"/>
                          </a:rPr>
                          <m:t>𝑚</m:t>
                        </m:r>
                      </m:den>
                    </m:f>
                  </m:oMath>
                </a14:m>
                <a:endParaRPr lang="en-GB" dirty="0">
                  <a:solidFill>
                    <a:srgbClr val="002060"/>
                  </a:solidFill>
                </a:endParaRPr>
              </a:p>
              <a:p>
                <a:pPr marL="285750" indent="-285750">
                  <a:buFont typeface="Arial" panose="020B0604020202020204" pitchFamily="34" charset="0"/>
                  <a:buChar char="•"/>
                </a:pPr>
                <a:r>
                  <a:rPr lang="en-US" dirty="0">
                    <a:solidFill>
                      <a:srgbClr val="002060"/>
                    </a:solidFill>
                    <a:latin typeface="Palatino Linotype" panose="02040502050505030304" pitchFamily="18" charset="0"/>
                  </a:rPr>
                  <a:t>The difference in enthalpy between the liquid and </a:t>
                </a:r>
                <a:r>
                  <a:rPr lang="en-US" dirty="0" err="1">
                    <a:solidFill>
                      <a:srgbClr val="002060"/>
                    </a:solidFill>
                    <a:latin typeface="Palatino Linotype" panose="02040502050505030304" pitchFamily="18" charset="0"/>
                  </a:rPr>
                  <a:t>vapour</a:t>
                </a:r>
                <a:r>
                  <a:rPr lang="en-US" dirty="0">
                    <a:solidFill>
                      <a:srgbClr val="002060"/>
                    </a:solidFill>
                    <a:latin typeface="Palatino Linotype" panose="02040502050505030304" pitchFamily="18" charset="0"/>
                  </a:rPr>
                  <a:t> phase boundaries is the latent heat</a:t>
                </a:r>
              </a:p>
              <a:p>
                <a:pPr marL="742950" lvl="1" indent="-285750">
                  <a:buFont typeface="Arial" panose="020B0604020202020204" pitchFamily="34" charset="0"/>
                  <a:buChar char="•"/>
                </a:pPr>
                <a:r>
                  <a:rPr lang="en-US" dirty="0">
                    <a:solidFill>
                      <a:srgbClr val="002060"/>
                    </a:solidFill>
                    <a:latin typeface="Palatino Linotype" panose="02040502050505030304" pitchFamily="18" charset="0"/>
                  </a:rPr>
                  <a:t>Note that the latent heat decreases for higher pressure (temperature)</a:t>
                </a:r>
              </a:p>
              <a:p>
                <a:pPr marL="285750" indent="-285750">
                  <a:buFont typeface="Arial" panose="020B0604020202020204" pitchFamily="34" charset="0"/>
                  <a:buChar char="•"/>
                </a:pPr>
                <a:r>
                  <a:rPr lang="en-US" dirty="0">
                    <a:solidFill>
                      <a:srgbClr val="002060"/>
                    </a:solidFill>
                    <a:latin typeface="Palatino Linotype" panose="02040502050505030304" pitchFamily="18" charset="0"/>
                  </a:rPr>
                  <a:t>The region above the critical point is called ‘</a:t>
                </a:r>
                <a:r>
                  <a:rPr lang="en-US" dirty="0" err="1">
                    <a:solidFill>
                      <a:srgbClr val="002060"/>
                    </a:solidFill>
                    <a:latin typeface="Palatino Linotype" panose="02040502050505030304" pitchFamily="18" charset="0"/>
                  </a:rPr>
                  <a:t>transcritical</a:t>
                </a:r>
                <a:r>
                  <a:rPr lang="en-US" dirty="0">
                    <a:solidFill>
                      <a:srgbClr val="002060"/>
                    </a:solidFill>
                    <a:latin typeface="Palatino Linotype" panose="02040502050505030304" pitchFamily="18" charset="0"/>
                  </a:rPr>
                  <a:t>’</a:t>
                </a:r>
              </a:p>
              <a:p>
                <a:pPr marL="742950" lvl="1" indent="-285750">
                  <a:buFont typeface="Arial" panose="020B0604020202020204" pitchFamily="34" charset="0"/>
                  <a:buChar char="•"/>
                </a:pPr>
                <a:r>
                  <a:rPr lang="en-US" dirty="0">
                    <a:solidFill>
                      <a:srgbClr val="002060"/>
                    </a:solidFill>
                    <a:latin typeface="Palatino Linotype" panose="02040502050505030304" pitchFamily="18" charset="0"/>
                  </a:rPr>
                  <a:t>No separate phases</a:t>
                </a:r>
              </a:p>
              <a:p>
                <a:pPr marL="742950" lvl="1" indent="-285750">
                  <a:buFont typeface="Arial" panose="020B0604020202020204" pitchFamily="34" charset="0"/>
                  <a:buChar char="•"/>
                </a:pPr>
                <a:r>
                  <a:rPr lang="en-US" dirty="0">
                    <a:solidFill>
                      <a:srgbClr val="002060"/>
                    </a:solidFill>
                    <a:latin typeface="Palatino Linotype" panose="02040502050505030304" pitchFamily="18" charset="0"/>
                  </a:rPr>
                  <a:t>CO</a:t>
                </a:r>
                <a:r>
                  <a:rPr lang="en-US" baseline="-25000" dirty="0">
                    <a:solidFill>
                      <a:srgbClr val="002060"/>
                    </a:solidFill>
                    <a:latin typeface="Palatino Linotype" panose="02040502050505030304" pitchFamily="18" charset="0"/>
                  </a:rPr>
                  <a:t>2</a:t>
                </a:r>
                <a:r>
                  <a:rPr lang="en-US" dirty="0">
                    <a:solidFill>
                      <a:srgbClr val="002060"/>
                    </a:solidFill>
                    <a:latin typeface="Palatino Linotype" panose="02040502050505030304" pitchFamily="18" charset="0"/>
                  </a:rPr>
                  <a:t> has a low critical point (31°C, 78 bar</a:t>
                </a:r>
                <a:r>
                  <a:rPr lang="en-US" baseline="-25000" dirty="0">
                    <a:solidFill>
                      <a:srgbClr val="002060"/>
                    </a:solidFill>
                    <a:latin typeface="Palatino Linotype" panose="02040502050505030304" pitchFamily="18" charset="0"/>
                  </a:rPr>
                  <a:t>a</a:t>
                </a:r>
                <a:r>
                  <a:rPr lang="en-US" dirty="0">
                    <a:solidFill>
                      <a:srgbClr val="002060"/>
                    </a:solidFill>
                    <a:latin typeface="Palatino Linotype" panose="02040502050505030304" pitchFamily="18" charset="0"/>
                  </a:rPr>
                  <a:t>)</a:t>
                </a:r>
              </a:p>
              <a:p>
                <a:endParaRPr lang="en-GB" sz="1600" dirty="0">
                  <a:solidFill>
                    <a:srgbClr val="002060"/>
                  </a:solidFill>
                </a:endParaRPr>
              </a:p>
            </p:txBody>
          </p:sp>
        </mc:Choice>
        <mc:Fallback xmlns="">
          <p:sp>
            <p:nvSpPr>
              <p:cNvPr id="5" name="TextBox 4">
                <a:extLst>
                  <a:ext uri="{FF2B5EF4-FFF2-40B4-BE49-F238E27FC236}">
                    <a16:creationId xmlns:a16="http://schemas.microsoft.com/office/drawing/2014/main" id="{985A40E6-37A4-4835-9036-CC5E7A5BDF6C}"/>
                  </a:ext>
                </a:extLst>
              </p:cNvPr>
              <p:cNvSpPr txBox="1">
                <a:spLocks noRot="1" noChangeAspect="1" noMove="1" noResize="1" noEditPoints="1" noAdjustHandles="1" noChangeArrowheads="1" noChangeShapeType="1" noTextEdit="1"/>
              </p:cNvSpPr>
              <p:nvPr/>
            </p:nvSpPr>
            <p:spPr>
              <a:xfrm>
                <a:off x="7796874" y="2611722"/>
                <a:ext cx="4095665" cy="4049378"/>
              </a:xfrm>
              <a:prstGeom prst="rect">
                <a:avLst/>
              </a:prstGeom>
              <a:blipFill>
                <a:blip r:embed="rId4"/>
                <a:stretch>
                  <a:fillRect l="-893" t="-752" r="-1339"/>
                </a:stretch>
              </a:blipFill>
            </p:spPr>
            <p:txBody>
              <a:bodyPr/>
              <a:lstStyle/>
              <a:p>
                <a:r>
                  <a:rPr lang="en-GB">
                    <a:noFill/>
                  </a:rPr>
                  <a:t> </a:t>
                </a:r>
              </a:p>
            </p:txBody>
          </p:sp>
        </mc:Fallback>
      </mc:AlternateContent>
    </p:spTree>
    <p:extLst>
      <p:ext uri="{BB962C8B-B14F-4D97-AF65-F5344CB8AC3E}">
        <p14:creationId xmlns:p14="http://schemas.microsoft.com/office/powerpoint/2010/main" val="3045444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Why do we need cooling?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5"/>
                <a:ext cx="10515600" cy="5281030"/>
              </a:xfrm>
            </p:spPr>
            <p:txBody>
              <a:bodyPr>
                <a:normAutofit fontScale="77500" lnSpcReduction="20000"/>
              </a:bodyPr>
              <a:lstStyle/>
              <a:p>
                <a:pPr marL="514350" indent="-514350">
                  <a:buFont typeface="+mj-lt"/>
                  <a:buAutoNum type="arabicPeriod"/>
                </a:pPr>
                <a:r>
                  <a:rPr lang="en-GB" dirty="0"/>
                  <a:t>Remove heat</a:t>
                </a:r>
              </a:p>
              <a:p>
                <a:pPr lvl="1"/>
                <a:r>
                  <a:rPr lang="en-GB" dirty="0"/>
                  <a:t>Front-end electronics </a:t>
                </a:r>
              </a:p>
              <a:p>
                <a:pPr lvl="2"/>
                <a:r>
                  <a:rPr lang="en-GB" dirty="0"/>
                  <a:t>Can depend on configuration/trigger rates/etc.</a:t>
                </a:r>
              </a:p>
              <a:p>
                <a:pPr lvl="2"/>
                <a:r>
                  <a:rPr lang="en-GB" dirty="0"/>
                  <a:t>At hadron machines: order W/cm</a:t>
                </a:r>
                <a:r>
                  <a:rPr lang="en-GB" baseline="30000" dirty="0"/>
                  <a:t>2</a:t>
                </a:r>
                <a:r>
                  <a:rPr lang="en-GB" dirty="0"/>
                  <a:t> (pixel), 100 </a:t>
                </a:r>
                <a:r>
                  <a:rPr lang="en-GB" dirty="0" err="1"/>
                  <a:t>mW</a:t>
                </a:r>
                <a:r>
                  <a:rPr lang="en-GB" dirty="0"/>
                  <a:t>/cm</a:t>
                </a:r>
                <a:r>
                  <a:rPr lang="en-GB" baseline="30000" dirty="0"/>
                  <a:t>2</a:t>
                </a:r>
                <a:r>
                  <a:rPr lang="en-GB" dirty="0"/>
                  <a:t> (strips)</a:t>
                </a:r>
              </a:p>
              <a:p>
                <a:pPr lvl="1"/>
                <a:r>
                  <a:rPr lang="en-GB" dirty="0"/>
                  <a:t>Sensor leakage power </a:t>
                </a:r>
              </a:p>
              <a:p>
                <a:pPr lvl="2"/>
                <a:r>
                  <a:rPr lang="en-GB" dirty="0"/>
                  <a:t>Does depend on radiation damage and temperature</a:t>
                </a:r>
              </a:p>
              <a:p>
                <a:pPr lvl="2"/>
                <a:r>
                  <a:rPr lang="en-GB" dirty="0"/>
                  <a:t>Order several 10 </a:t>
                </a:r>
                <a:r>
                  <a:rPr lang="en-GB" dirty="0" err="1"/>
                  <a:t>mW</a:t>
                </a:r>
                <a:r>
                  <a:rPr lang="en-GB" dirty="0"/>
                  <a:t>/cm</a:t>
                </a:r>
                <a:r>
                  <a:rPr lang="en-GB" baseline="30000" dirty="0"/>
                  <a:t>2</a:t>
                </a:r>
              </a:p>
              <a:p>
                <a:pPr marL="514350" indent="-514350">
                  <a:buFont typeface="+mj-lt"/>
                  <a:buAutoNum type="arabicPeriod"/>
                </a:pPr>
                <a:r>
                  <a:rPr lang="en-GB" dirty="0"/>
                  <a:t>Keep module cold (&lt;&lt; 0°C)</a:t>
                </a:r>
              </a:p>
              <a:p>
                <a:pPr lvl="1"/>
                <a:r>
                  <a:rPr lang="en-GB" dirty="0"/>
                  <a:t>Thermal stability</a:t>
                </a:r>
              </a:p>
              <a:p>
                <a:pPr lvl="2"/>
                <a:r>
                  <a:rPr lang="en-GB" dirty="0"/>
                  <a:t>If too hot, leakage power can exceed removal capacity and temperature rises more </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 system runs away</a:t>
                </a:r>
              </a:p>
              <a:p>
                <a:pPr lvl="1"/>
                <a:r>
                  <a:rPr lang="en-GB" dirty="0"/>
                  <a:t>Limit detrimental annealing effects of radiation damage</a:t>
                </a:r>
              </a:p>
              <a:p>
                <a:pPr lvl="2"/>
                <a:r>
                  <a:rPr lang="en-GB" dirty="0"/>
                  <a:t>Sensor technology dependent </a:t>
                </a:r>
              </a:p>
              <a:p>
                <a:pPr lvl="1"/>
                <a:r>
                  <a:rPr lang="en-GB" dirty="0"/>
                  <a:t>Limit HV current </a:t>
                </a:r>
              </a:p>
              <a:p>
                <a:pPr lvl="2"/>
                <a:r>
                  <a:rPr lang="en-GB" dirty="0"/>
                  <a:t>Limit size and cost of supplies</a:t>
                </a:r>
              </a:p>
              <a:p>
                <a:pPr lvl="1"/>
                <a:r>
                  <a:rPr lang="en-GB" dirty="0"/>
                  <a:t>Limit shot noise</a:t>
                </a:r>
              </a:p>
              <a:p>
                <a:pPr lvl="2"/>
                <a:r>
                  <a:rPr lang="en-GB" dirty="0"/>
                  <a:t>Shot noise depends on leakage current</a:t>
                </a:r>
              </a:p>
              <a:p>
                <a:pPr marL="914400" lvl="2" indent="0">
                  <a:buNone/>
                </a:pPr>
                <a:r>
                  <a:rPr lang="en-GB" dirty="0"/>
                  <a:t> </a:t>
                </a:r>
              </a:p>
              <a:p>
                <a:pPr marL="0" indent="0">
                  <a:buNone/>
                </a:pPr>
                <a:r>
                  <a:rPr lang="en-GB" dirty="0"/>
                  <a:t>Two different parameters, but linked through temperature-dependent leakage current</a:t>
                </a:r>
              </a:p>
              <a:p>
                <a:pPr lvl="2"/>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5"/>
                <a:ext cx="10515600" cy="5281030"/>
              </a:xfrm>
              <a:blipFill>
                <a:blip r:embed="rId2"/>
                <a:stretch>
                  <a:fillRect l="-986" t="-3114" b="-346"/>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3</a:t>
            </a:fld>
            <a:endParaRPr lang="en-GB" dirty="0"/>
          </a:p>
        </p:txBody>
      </p:sp>
      <p:pic>
        <p:nvPicPr>
          <p:cNvPr id="5" name="Picture 4"/>
          <p:cNvPicPr>
            <a:picLocks noChangeAspect="1"/>
          </p:cNvPicPr>
          <p:nvPr/>
        </p:nvPicPr>
        <p:blipFill>
          <a:blip r:embed="rId3">
            <a:clrChange>
              <a:clrFrom>
                <a:srgbClr val="FFFFFF"/>
              </a:clrFrom>
              <a:clrTo>
                <a:srgbClr val="FFFFFF">
                  <a:alpha val="0"/>
                </a:srgbClr>
              </a:clrTo>
            </a:clrChange>
          </a:blip>
          <a:stretch>
            <a:fillRect/>
          </a:stretch>
        </p:blipFill>
        <p:spPr>
          <a:xfrm>
            <a:off x="5677573" y="5228351"/>
            <a:ext cx="2467233" cy="700918"/>
          </a:xfrm>
          <a:prstGeom prst="rect">
            <a:avLst/>
          </a:prstGeom>
        </p:spPr>
      </p:pic>
    </p:spTree>
    <p:extLst>
      <p:ext uri="{BB962C8B-B14F-4D97-AF65-F5344CB8AC3E}">
        <p14:creationId xmlns:p14="http://schemas.microsoft.com/office/powerpoint/2010/main" val="3487825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BF0E7-8DAB-45B5-9751-77A3E84E9F97}"/>
              </a:ext>
            </a:extLst>
          </p:cNvPr>
          <p:cNvSpPr>
            <a:spLocks noGrp="1"/>
          </p:cNvSpPr>
          <p:nvPr>
            <p:ph type="title"/>
          </p:nvPr>
        </p:nvSpPr>
        <p:spPr/>
        <p:txBody>
          <a:bodyPr>
            <a:normAutofit fontScale="90000"/>
          </a:bodyPr>
          <a:lstStyle/>
          <a:p>
            <a:r>
              <a:rPr lang="en-US" dirty="0"/>
              <a:t>Fluid transport in evaporative systems</a:t>
            </a:r>
            <a:endParaRPr lang="en-GB" dirty="0"/>
          </a:p>
        </p:txBody>
      </p:sp>
      <p:sp>
        <p:nvSpPr>
          <p:cNvPr id="3" name="Content Placeholder 2">
            <a:extLst>
              <a:ext uri="{FF2B5EF4-FFF2-40B4-BE49-F238E27FC236}">
                <a16:creationId xmlns:a16="http://schemas.microsoft.com/office/drawing/2014/main" id="{D5DCBFF2-72F7-47D7-8175-409D128FED23}"/>
              </a:ext>
            </a:extLst>
          </p:cNvPr>
          <p:cNvSpPr>
            <a:spLocks noGrp="1"/>
          </p:cNvSpPr>
          <p:nvPr>
            <p:ph idx="1"/>
          </p:nvPr>
        </p:nvSpPr>
        <p:spPr>
          <a:xfrm>
            <a:off x="838200" y="1346439"/>
            <a:ext cx="10601739" cy="4517647"/>
          </a:xfrm>
        </p:spPr>
        <p:txBody>
          <a:bodyPr>
            <a:normAutofit/>
          </a:bodyPr>
          <a:lstStyle/>
          <a:p>
            <a:r>
              <a:rPr lang="en-US" dirty="0"/>
              <a:t>How can we generate pressure head to move the fluid in evaporative system? </a:t>
            </a:r>
          </a:p>
          <a:p>
            <a:pPr lvl="1"/>
            <a:r>
              <a:rPr lang="en-US" dirty="0"/>
              <a:t>not shown: wicking (heat pipe)</a:t>
            </a:r>
          </a:p>
        </p:txBody>
      </p:sp>
      <p:sp>
        <p:nvSpPr>
          <p:cNvPr id="4" name="Slide Number Placeholder 3">
            <a:extLst>
              <a:ext uri="{FF2B5EF4-FFF2-40B4-BE49-F238E27FC236}">
                <a16:creationId xmlns:a16="http://schemas.microsoft.com/office/drawing/2014/main" id="{4BEB37B3-2D4D-432C-9C5E-BD194A7117E7}"/>
              </a:ext>
            </a:extLst>
          </p:cNvPr>
          <p:cNvSpPr>
            <a:spLocks noGrp="1"/>
          </p:cNvSpPr>
          <p:nvPr>
            <p:ph type="sldNum" sz="quarter" idx="12"/>
          </p:nvPr>
        </p:nvSpPr>
        <p:spPr/>
        <p:txBody>
          <a:bodyPr/>
          <a:lstStyle/>
          <a:p>
            <a:fld id="{1CA36EEA-5A28-4A70-BCAC-0B68DA8D366C}" type="slidenum">
              <a:rPr lang="en-GB" smtClean="0"/>
              <a:pPr/>
              <a:t>30</a:t>
            </a:fld>
            <a:endParaRPr lang="en-GB" dirty="0"/>
          </a:p>
        </p:txBody>
      </p:sp>
      <p:pic>
        <p:nvPicPr>
          <p:cNvPr id="20" name="Picture 19">
            <a:extLst>
              <a:ext uri="{FF2B5EF4-FFF2-40B4-BE49-F238E27FC236}">
                <a16:creationId xmlns:a16="http://schemas.microsoft.com/office/drawing/2014/main" id="{7E0CB451-27DD-4DFC-A3F1-5A732D74639F}"/>
              </a:ext>
            </a:extLst>
          </p:cNvPr>
          <p:cNvPicPr>
            <a:picLocks noChangeAspect="1"/>
          </p:cNvPicPr>
          <p:nvPr/>
        </p:nvPicPr>
        <p:blipFill rotWithShape="1">
          <a:blip r:embed="rId2"/>
          <a:srcRect r="32920" b="30848"/>
          <a:stretch/>
        </p:blipFill>
        <p:spPr>
          <a:xfrm>
            <a:off x="493646" y="3087000"/>
            <a:ext cx="3446600" cy="1438237"/>
          </a:xfrm>
          <a:prstGeom prst="rect">
            <a:avLst/>
          </a:prstGeom>
        </p:spPr>
      </p:pic>
      <p:grpSp>
        <p:nvGrpSpPr>
          <p:cNvPr id="21" name="Group 20">
            <a:extLst>
              <a:ext uri="{FF2B5EF4-FFF2-40B4-BE49-F238E27FC236}">
                <a16:creationId xmlns:a16="http://schemas.microsoft.com/office/drawing/2014/main" id="{E1DCA6BC-B559-4BF7-AFF1-C66F79FB6046}"/>
              </a:ext>
            </a:extLst>
          </p:cNvPr>
          <p:cNvGrpSpPr/>
          <p:nvPr/>
        </p:nvGrpSpPr>
        <p:grpSpPr>
          <a:xfrm>
            <a:off x="-1" y="4373788"/>
            <a:ext cx="4313580" cy="2443499"/>
            <a:chOff x="320330" y="3728297"/>
            <a:chExt cx="4512365" cy="2764577"/>
          </a:xfrm>
        </p:grpSpPr>
        <p:pic>
          <p:nvPicPr>
            <p:cNvPr id="22" name="Picture 21">
              <a:extLst>
                <a:ext uri="{FF2B5EF4-FFF2-40B4-BE49-F238E27FC236}">
                  <a16:creationId xmlns:a16="http://schemas.microsoft.com/office/drawing/2014/main" id="{9FB775AB-E9B9-4DB0-8618-7E75332007F5}"/>
                </a:ext>
              </a:extLst>
            </p:cNvPr>
            <p:cNvPicPr>
              <a:picLocks noChangeAspect="1"/>
            </p:cNvPicPr>
            <p:nvPr/>
          </p:nvPicPr>
          <p:blipFill rotWithShape="1">
            <a:blip r:embed="rId3"/>
            <a:srcRect l="26277" t="53333" r="26234" b="773"/>
            <a:stretch/>
          </p:blipFill>
          <p:spPr>
            <a:xfrm>
              <a:off x="320330" y="3728297"/>
              <a:ext cx="4512365" cy="2764577"/>
            </a:xfrm>
            <a:prstGeom prst="rect">
              <a:avLst/>
            </a:prstGeom>
          </p:spPr>
        </p:pic>
        <p:sp>
          <p:nvSpPr>
            <p:cNvPr id="23" name="Rectangle 22">
              <a:extLst>
                <a:ext uri="{FF2B5EF4-FFF2-40B4-BE49-F238E27FC236}">
                  <a16:creationId xmlns:a16="http://schemas.microsoft.com/office/drawing/2014/main" id="{E0CCDB58-8D40-4C20-AF10-BA9F9FA41ADC}"/>
                </a:ext>
              </a:extLst>
            </p:cNvPr>
            <p:cNvSpPr/>
            <p:nvPr/>
          </p:nvSpPr>
          <p:spPr>
            <a:xfrm>
              <a:off x="668200" y="3728297"/>
              <a:ext cx="327991" cy="527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4" name="Picture 23">
            <a:extLst>
              <a:ext uri="{FF2B5EF4-FFF2-40B4-BE49-F238E27FC236}">
                <a16:creationId xmlns:a16="http://schemas.microsoft.com/office/drawing/2014/main" id="{A796DB37-D3EE-45AA-ACB3-3CB0876EE988}"/>
              </a:ext>
            </a:extLst>
          </p:cNvPr>
          <p:cNvPicPr>
            <a:picLocks noChangeAspect="1"/>
          </p:cNvPicPr>
          <p:nvPr/>
        </p:nvPicPr>
        <p:blipFill rotWithShape="1">
          <a:blip r:embed="rId4"/>
          <a:srcRect r="32989" b="28542"/>
          <a:stretch/>
        </p:blipFill>
        <p:spPr>
          <a:xfrm>
            <a:off x="4130415" y="3087000"/>
            <a:ext cx="4313580" cy="1240750"/>
          </a:xfrm>
          <a:prstGeom prst="rect">
            <a:avLst/>
          </a:prstGeom>
        </p:spPr>
      </p:pic>
      <p:pic>
        <p:nvPicPr>
          <p:cNvPr id="25" name="Picture 24">
            <a:extLst>
              <a:ext uri="{FF2B5EF4-FFF2-40B4-BE49-F238E27FC236}">
                <a16:creationId xmlns:a16="http://schemas.microsoft.com/office/drawing/2014/main" id="{CEA28909-7D9D-4F59-9FE7-C0B50A49041C}"/>
              </a:ext>
            </a:extLst>
          </p:cNvPr>
          <p:cNvPicPr>
            <a:picLocks noChangeAspect="1"/>
          </p:cNvPicPr>
          <p:nvPr/>
        </p:nvPicPr>
        <p:blipFill rotWithShape="1">
          <a:blip r:embed="rId5"/>
          <a:srcRect r="32520" b="31037"/>
          <a:stretch/>
        </p:blipFill>
        <p:spPr>
          <a:xfrm>
            <a:off x="8623810" y="2365036"/>
            <a:ext cx="3465444" cy="2027624"/>
          </a:xfrm>
          <a:prstGeom prst="rect">
            <a:avLst/>
          </a:prstGeom>
        </p:spPr>
      </p:pic>
      <p:sp>
        <p:nvSpPr>
          <p:cNvPr id="26" name="TextBox 25">
            <a:extLst>
              <a:ext uri="{FF2B5EF4-FFF2-40B4-BE49-F238E27FC236}">
                <a16:creationId xmlns:a16="http://schemas.microsoft.com/office/drawing/2014/main" id="{58211726-ABE1-425F-8104-75FFA1F18CD3}"/>
              </a:ext>
            </a:extLst>
          </p:cNvPr>
          <p:cNvSpPr txBox="1"/>
          <p:nvPr/>
        </p:nvSpPr>
        <p:spPr>
          <a:xfrm>
            <a:off x="948572" y="2594736"/>
            <a:ext cx="1936941" cy="461665"/>
          </a:xfrm>
          <a:prstGeom prst="rect">
            <a:avLst/>
          </a:prstGeom>
          <a:noFill/>
        </p:spPr>
        <p:txBody>
          <a:bodyPr wrap="none" rtlCol="0">
            <a:spAutoFit/>
          </a:bodyPr>
          <a:lstStyle/>
          <a:p>
            <a:r>
              <a:rPr lang="en-US" sz="2400" dirty="0"/>
              <a:t>Pump - driven</a:t>
            </a:r>
            <a:endParaRPr lang="en-GB" sz="2400" dirty="0"/>
          </a:p>
        </p:txBody>
      </p:sp>
      <p:sp>
        <p:nvSpPr>
          <p:cNvPr id="27" name="TextBox 26">
            <a:extLst>
              <a:ext uri="{FF2B5EF4-FFF2-40B4-BE49-F238E27FC236}">
                <a16:creationId xmlns:a16="http://schemas.microsoft.com/office/drawing/2014/main" id="{6942D897-6543-4B08-8B86-ED8E333415A5}"/>
              </a:ext>
            </a:extLst>
          </p:cNvPr>
          <p:cNvSpPr txBox="1"/>
          <p:nvPr/>
        </p:nvSpPr>
        <p:spPr>
          <a:xfrm>
            <a:off x="4932827" y="2594736"/>
            <a:ext cx="2708755" cy="461665"/>
          </a:xfrm>
          <a:prstGeom prst="rect">
            <a:avLst/>
          </a:prstGeom>
          <a:noFill/>
        </p:spPr>
        <p:txBody>
          <a:bodyPr wrap="none" rtlCol="0">
            <a:spAutoFit/>
          </a:bodyPr>
          <a:lstStyle/>
          <a:p>
            <a:r>
              <a:rPr lang="en-US" sz="2400" dirty="0"/>
              <a:t>Compressor - driven</a:t>
            </a:r>
            <a:endParaRPr lang="en-GB" sz="2400" dirty="0"/>
          </a:p>
        </p:txBody>
      </p:sp>
      <p:sp>
        <p:nvSpPr>
          <p:cNvPr id="28" name="TextBox 27">
            <a:extLst>
              <a:ext uri="{FF2B5EF4-FFF2-40B4-BE49-F238E27FC236}">
                <a16:creationId xmlns:a16="http://schemas.microsoft.com/office/drawing/2014/main" id="{D6752D17-970E-45F6-87A1-878A8770EC9C}"/>
              </a:ext>
            </a:extLst>
          </p:cNvPr>
          <p:cNvSpPr txBox="1"/>
          <p:nvPr/>
        </p:nvSpPr>
        <p:spPr>
          <a:xfrm>
            <a:off x="9828111" y="2139436"/>
            <a:ext cx="2190023" cy="830997"/>
          </a:xfrm>
          <a:prstGeom prst="rect">
            <a:avLst/>
          </a:prstGeom>
          <a:noFill/>
        </p:spPr>
        <p:txBody>
          <a:bodyPr wrap="none" rtlCol="0">
            <a:spAutoFit/>
          </a:bodyPr>
          <a:lstStyle/>
          <a:p>
            <a:r>
              <a:rPr lang="en-US" sz="2400" dirty="0"/>
              <a:t>Gravity – driven</a:t>
            </a:r>
          </a:p>
          <a:p>
            <a:r>
              <a:rPr lang="en-US" sz="2400" dirty="0"/>
              <a:t>(Thermosiphon)</a:t>
            </a:r>
            <a:endParaRPr lang="en-GB" sz="2400" dirty="0"/>
          </a:p>
        </p:txBody>
      </p:sp>
      <p:grpSp>
        <p:nvGrpSpPr>
          <p:cNvPr id="29" name="Group 28">
            <a:extLst>
              <a:ext uri="{FF2B5EF4-FFF2-40B4-BE49-F238E27FC236}">
                <a16:creationId xmlns:a16="http://schemas.microsoft.com/office/drawing/2014/main" id="{9E3D0AA7-D3A6-4279-B899-042D205E513B}"/>
              </a:ext>
            </a:extLst>
          </p:cNvPr>
          <p:cNvGrpSpPr/>
          <p:nvPr/>
        </p:nvGrpSpPr>
        <p:grpSpPr>
          <a:xfrm>
            <a:off x="8348029" y="4293604"/>
            <a:ext cx="3846329" cy="2514221"/>
            <a:chOff x="7533861" y="4072247"/>
            <a:chExt cx="4512365" cy="2712105"/>
          </a:xfrm>
        </p:grpSpPr>
        <p:pic>
          <p:nvPicPr>
            <p:cNvPr id="30" name="Picture 29">
              <a:extLst>
                <a:ext uri="{FF2B5EF4-FFF2-40B4-BE49-F238E27FC236}">
                  <a16:creationId xmlns:a16="http://schemas.microsoft.com/office/drawing/2014/main" id="{2E2376EC-4F0B-4098-A106-D561223DE6AC}"/>
                </a:ext>
              </a:extLst>
            </p:cNvPr>
            <p:cNvPicPr>
              <a:picLocks noChangeAspect="1"/>
            </p:cNvPicPr>
            <p:nvPr/>
          </p:nvPicPr>
          <p:blipFill rotWithShape="1">
            <a:blip r:embed="rId3"/>
            <a:srcRect l="51593" b="54106"/>
            <a:stretch/>
          </p:blipFill>
          <p:spPr>
            <a:xfrm>
              <a:off x="7533861" y="4072247"/>
              <a:ext cx="4512365" cy="2712105"/>
            </a:xfrm>
            <a:prstGeom prst="rect">
              <a:avLst/>
            </a:prstGeom>
          </p:spPr>
        </p:pic>
        <p:sp>
          <p:nvSpPr>
            <p:cNvPr id="31" name="Rectangle 30">
              <a:extLst>
                <a:ext uri="{FF2B5EF4-FFF2-40B4-BE49-F238E27FC236}">
                  <a16:creationId xmlns:a16="http://schemas.microsoft.com/office/drawing/2014/main" id="{9B8E0B49-2CDE-4564-ADCC-459D82100ACB}"/>
                </a:ext>
              </a:extLst>
            </p:cNvPr>
            <p:cNvSpPr/>
            <p:nvPr/>
          </p:nvSpPr>
          <p:spPr>
            <a:xfrm>
              <a:off x="7909891" y="4136752"/>
              <a:ext cx="327991" cy="527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2" name="Group 31">
            <a:extLst>
              <a:ext uri="{FF2B5EF4-FFF2-40B4-BE49-F238E27FC236}">
                <a16:creationId xmlns:a16="http://schemas.microsoft.com/office/drawing/2014/main" id="{F841E582-66E7-4BF8-8339-1FFC959D43BB}"/>
              </a:ext>
            </a:extLst>
          </p:cNvPr>
          <p:cNvGrpSpPr/>
          <p:nvPr/>
        </p:nvGrpSpPr>
        <p:grpSpPr>
          <a:xfrm>
            <a:off x="4260773" y="4303065"/>
            <a:ext cx="4059913" cy="2554935"/>
            <a:chOff x="664061" y="4022514"/>
            <a:chExt cx="4705210" cy="2835486"/>
          </a:xfrm>
        </p:grpSpPr>
        <p:pic>
          <p:nvPicPr>
            <p:cNvPr id="33" name="Picture 32">
              <a:extLst>
                <a:ext uri="{FF2B5EF4-FFF2-40B4-BE49-F238E27FC236}">
                  <a16:creationId xmlns:a16="http://schemas.microsoft.com/office/drawing/2014/main" id="{F1ECC548-4A6C-4BC9-9C64-F528B30177A3}"/>
                </a:ext>
              </a:extLst>
            </p:cNvPr>
            <p:cNvPicPr>
              <a:picLocks noChangeAspect="1"/>
            </p:cNvPicPr>
            <p:nvPr/>
          </p:nvPicPr>
          <p:blipFill rotWithShape="1">
            <a:blip r:embed="rId3"/>
            <a:srcRect r="50551" b="52995"/>
            <a:stretch/>
          </p:blipFill>
          <p:spPr>
            <a:xfrm>
              <a:off x="664061" y="4022514"/>
              <a:ext cx="4705210" cy="2835486"/>
            </a:xfrm>
            <a:prstGeom prst="rect">
              <a:avLst/>
            </a:prstGeom>
          </p:spPr>
        </p:pic>
        <p:sp>
          <p:nvSpPr>
            <p:cNvPr id="34" name="Rectangle 33">
              <a:extLst>
                <a:ext uri="{FF2B5EF4-FFF2-40B4-BE49-F238E27FC236}">
                  <a16:creationId xmlns:a16="http://schemas.microsoft.com/office/drawing/2014/main" id="{0AA409B8-63C9-4D66-B4C4-CE24EFA1FFC4}"/>
                </a:ext>
              </a:extLst>
            </p:cNvPr>
            <p:cNvSpPr/>
            <p:nvPr/>
          </p:nvSpPr>
          <p:spPr>
            <a:xfrm>
              <a:off x="1093445" y="4050305"/>
              <a:ext cx="327991" cy="527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6296906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2-PACL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40444"/>
                <a:ext cx="6922357" cy="5417555"/>
              </a:xfrm>
            </p:spPr>
            <p:txBody>
              <a:bodyPr>
                <a:normAutofit fontScale="62500" lnSpcReduction="20000"/>
              </a:bodyPr>
              <a:lstStyle/>
              <a:p>
                <a:pPr>
                  <a:lnSpc>
                    <a:spcPct val="110000"/>
                  </a:lnSpc>
                  <a:spcBef>
                    <a:spcPts val="600"/>
                  </a:spcBef>
                </a:pPr>
                <a:r>
                  <a:rPr lang="en-GB" dirty="0"/>
                  <a:t>2-Phase Accumulator Controlled Loop has become the standard approach for CO</a:t>
                </a:r>
                <a:r>
                  <a:rPr lang="en-GB" baseline="-25000" dirty="0"/>
                  <a:t>2</a:t>
                </a:r>
                <a:r>
                  <a:rPr lang="en-GB" dirty="0"/>
                  <a:t> cooling systems (Bart </a:t>
                </a:r>
                <a:r>
                  <a:rPr lang="en-GB" dirty="0" err="1"/>
                  <a:t>Verlaat</a:t>
                </a:r>
                <a:r>
                  <a:rPr lang="en-GB" dirty="0"/>
                  <a:t>)</a:t>
                </a:r>
              </a:p>
              <a:p>
                <a:pPr lvl="1">
                  <a:lnSpc>
                    <a:spcPct val="110000"/>
                  </a:lnSpc>
                  <a:spcBef>
                    <a:spcPts val="600"/>
                  </a:spcBef>
                </a:pPr>
                <a:r>
                  <a:rPr lang="en-GB" dirty="0"/>
                  <a:t>AMS (150 W </a:t>
                </a:r>
                <a14:m>
                  <m:oMath xmlns:m="http://schemas.openxmlformats.org/officeDocument/2006/math">
                    <m:r>
                      <m:rPr>
                        <m:nor/>
                      </m:rPr>
                      <a:rPr lang="en-GB"/>
                      <m:t>@</m:t>
                    </m:r>
                    <m:r>
                      <m:rPr>
                        <m:nor/>
                      </m:rPr>
                      <a:rPr lang="en-GB" b="0" i="0" smtClean="0"/>
                      <m:t> </m:t>
                    </m:r>
                    <m:r>
                      <m:rPr>
                        <m:nor/>
                      </m:rPr>
                      <a:rPr lang="en-GB"/>
                      <m:t>0°</m:t>
                    </m:r>
                    <m:r>
                      <m:rPr>
                        <m:nor/>
                      </m:rPr>
                      <a:rPr lang="en-GB"/>
                      <m:t>C</m:t>
                    </m:r>
                  </m:oMath>
                </a14:m>
                <a:r>
                  <a:rPr lang="en-GB" dirty="0"/>
                  <a:t>)</a:t>
                </a:r>
                <a14:m>
                  <m:oMath xmlns:m="http://schemas.openxmlformats.org/officeDocument/2006/math">
                    <m:r>
                      <a:rPr lang="en-GB" b="0" i="0" smtClean="0">
                        <a:latin typeface="Cambria Math" panose="02040503050406030204" pitchFamily="18" charset="0"/>
                        <a:ea typeface="Cambria Math" panose="02040503050406030204" pitchFamily="18" charset="0"/>
                      </a:rPr>
                      <m:t> </m:t>
                    </m:r>
                    <m:r>
                      <a:rPr lang="en-GB" i="1" smtClean="0">
                        <a:latin typeface="Cambria Math" panose="02040503050406030204" pitchFamily="18" charset="0"/>
                        <a:ea typeface="Cambria Math" panose="02040503050406030204" pitchFamily="18" charset="0"/>
                      </a:rPr>
                      <m:t>→</m:t>
                    </m:r>
                  </m:oMath>
                </a14:m>
                <a:r>
                  <a:rPr lang="en-GB" dirty="0"/>
                  <a:t> </a:t>
                </a:r>
                <a:r>
                  <a:rPr lang="en-GB" dirty="0" err="1"/>
                  <a:t>LHCb</a:t>
                </a:r>
                <a:r>
                  <a:rPr lang="en-GB" dirty="0"/>
                  <a:t> VELO </a:t>
                </a:r>
                <a14:m>
                  <m:oMath xmlns:m="http://schemas.openxmlformats.org/officeDocument/2006/math">
                    <m:r>
                      <a:rPr lang="en-GB" b="0" i="0" smtClean="0">
                        <a:latin typeface="Cambria Math" panose="02040503050406030204" pitchFamily="18" charset="0"/>
                        <a:ea typeface="Cambria Math" panose="02040503050406030204" pitchFamily="18" charset="0"/>
                      </a:rPr>
                      <m:t>(</m:t>
                    </m:r>
                    <m:r>
                      <m:rPr>
                        <m:nor/>
                      </m:rPr>
                      <a:rPr lang="en-GB" b="0" i="0" smtClean="0"/>
                      <m:t>1.5</m:t>
                    </m:r>
                    <m:r>
                      <m:rPr>
                        <m:nor/>
                      </m:rPr>
                      <a:rPr lang="en-GB"/>
                      <m:t> </m:t>
                    </m:r>
                    <m:r>
                      <m:rPr>
                        <m:nor/>
                      </m:rPr>
                      <a:rPr lang="en-GB"/>
                      <m:t>kW</m:t>
                    </m:r>
                    <m:r>
                      <m:rPr>
                        <m:nor/>
                      </m:rPr>
                      <a:rPr lang="en-GB"/>
                      <m:t> @ −30°</m:t>
                    </m:r>
                    <m:r>
                      <m:rPr>
                        <m:nor/>
                      </m:rPr>
                      <a:rPr lang="en-GB"/>
                      <m:t>C</m:t>
                    </m:r>
                    <m:r>
                      <a:rPr lang="en-GB" b="0" i="1" smtClean="0">
                        <a:latin typeface="Cambria Math" panose="02040503050406030204" pitchFamily="18" charset="0"/>
                      </a:rPr>
                      <m:t>)</m:t>
                    </m:r>
                    <m:r>
                      <a:rPr lang="en-GB" i="1">
                        <a:latin typeface="Cambria Math" panose="02040503050406030204" pitchFamily="18" charset="0"/>
                        <a:ea typeface="Cambria Math" panose="02040503050406030204" pitchFamily="18" charset="0"/>
                      </a:rPr>
                      <m:t>→</m:t>
                    </m:r>
                  </m:oMath>
                </a14:m>
                <a:r>
                  <a:rPr lang="en-GB" dirty="0"/>
                  <a:t> ATLAS IBL (1.5 kW @ -40°C)</a:t>
                </a:r>
                <a:r>
                  <a:rPr lang="en-GB" dirty="0">
                    <a:ea typeface="Cambria Math" panose="02040503050406030204" pitchFamily="18" charset="0"/>
                  </a:rPr>
                  <a:t> </a:t>
                </a:r>
                <a14:m>
                  <m:oMath xmlns:m="http://schemas.openxmlformats.org/officeDocument/2006/math">
                    <m:r>
                      <a:rPr lang="en-GB" i="1">
                        <a:latin typeface="Cambria Math" panose="02040503050406030204" pitchFamily="18" charset="0"/>
                        <a:ea typeface="Cambria Math" panose="02040503050406030204" pitchFamily="18" charset="0"/>
                      </a:rPr>
                      <m:t>→</m:t>
                    </m:r>
                  </m:oMath>
                </a14:m>
                <a:r>
                  <a:rPr lang="en-GB" dirty="0"/>
                  <a:t> CMS pixel (15 kW </a:t>
                </a:r>
                <a14:m>
                  <m:oMath xmlns:m="http://schemas.openxmlformats.org/officeDocument/2006/math">
                    <m:r>
                      <m:rPr>
                        <m:nor/>
                      </m:rPr>
                      <a:rPr lang="en-GB"/>
                      <m:t>@ −</m:t>
                    </m:r>
                    <m:r>
                      <m:rPr>
                        <m:nor/>
                      </m:rPr>
                      <a:rPr lang="en-GB" b="0" i="0" smtClean="0"/>
                      <m:t>2</m:t>
                    </m:r>
                    <m:r>
                      <m:rPr>
                        <m:nor/>
                      </m:rPr>
                      <a:rPr lang="en-GB"/>
                      <m:t>0°</m:t>
                    </m:r>
                    <m:r>
                      <m:rPr>
                        <m:nor/>
                      </m:rPr>
                      <a:rPr lang="en-GB"/>
                      <m:t>C</m:t>
                    </m:r>
                    <m:r>
                      <a:rPr lang="en-GB" i="1">
                        <a:latin typeface="Cambria Math" panose="02040503050406030204" pitchFamily="18" charset="0"/>
                      </a:rPr>
                      <m:t>)</m:t>
                    </m:r>
                  </m:oMath>
                </a14:m>
                <a:r>
                  <a:rPr lang="en-GB" dirty="0"/>
                  <a:t> </a:t>
                </a:r>
                <a14:m>
                  <m:oMath xmlns:m="http://schemas.openxmlformats.org/officeDocument/2006/math">
                    <m:r>
                      <a:rPr lang="en-GB" i="1">
                        <a:latin typeface="Cambria Math" panose="02040503050406030204" pitchFamily="18" charset="0"/>
                        <a:ea typeface="Cambria Math" panose="02040503050406030204" pitchFamily="18" charset="0"/>
                      </a:rPr>
                      <m:t>→</m:t>
                    </m:r>
                  </m:oMath>
                </a14:m>
                <a:r>
                  <a:rPr lang="en-GB" dirty="0"/>
                  <a:t> CMS and ATLAS upgrades (few 100 kW @ -40°C)</a:t>
                </a:r>
              </a:p>
              <a:p>
                <a:pPr>
                  <a:lnSpc>
                    <a:spcPct val="110000"/>
                  </a:lnSpc>
                  <a:spcBef>
                    <a:spcPts val="600"/>
                  </a:spcBef>
                </a:pPr>
                <a:r>
                  <a:rPr lang="en-GB" dirty="0"/>
                  <a:t>Evaporation pressure is controlled by pressure in a accumulator (fluid reservoir) in the plant</a:t>
                </a:r>
              </a:p>
              <a:p>
                <a:pPr lvl="1">
                  <a:lnSpc>
                    <a:spcPct val="110000"/>
                  </a:lnSpc>
                  <a:spcBef>
                    <a:spcPts val="600"/>
                  </a:spcBef>
                </a:pPr>
                <a:r>
                  <a:rPr lang="en-GB" dirty="0"/>
                  <a:t>The pressure in the accumulator is controlled by changing its T</a:t>
                </a:r>
              </a:p>
              <a:p>
                <a:pPr>
                  <a:lnSpc>
                    <a:spcPct val="110000"/>
                  </a:lnSpc>
                  <a:spcBef>
                    <a:spcPts val="600"/>
                  </a:spcBef>
                </a:pPr>
                <a:r>
                  <a:rPr lang="en-GB" dirty="0"/>
                  <a:t>Heat is rejected in a HEX to a primary cooling system</a:t>
                </a:r>
              </a:p>
              <a:p>
                <a:pPr lvl="1">
                  <a:lnSpc>
                    <a:spcPct val="110000"/>
                  </a:lnSpc>
                  <a:spcBef>
                    <a:spcPts val="600"/>
                  </a:spcBef>
                </a:pPr>
                <a:r>
                  <a:rPr lang="en-GB" dirty="0"/>
                  <a:t>This has to be colder than any part of the detector cooling system</a:t>
                </a:r>
              </a:p>
              <a:p>
                <a:pPr>
                  <a:lnSpc>
                    <a:spcPct val="110000"/>
                  </a:lnSpc>
                  <a:spcBef>
                    <a:spcPts val="600"/>
                  </a:spcBef>
                </a:pPr>
                <a:r>
                  <a:rPr lang="en-GB" dirty="0"/>
                  <a:t>The challenge is to guarantee liquid in the pump (no cavitation)</a:t>
                </a:r>
              </a:p>
              <a:p>
                <a:pPr lvl="1">
                  <a:lnSpc>
                    <a:spcPct val="110000"/>
                  </a:lnSpc>
                  <a:spcBef>
                    <a:spcPts val="600"/>
                  </a:spcBef>
                </a:pPr>
                <a:r>
                  <a:rPr lang="en-GB" dirty="0"/>
                  <a:t>Low-shear pumps (membrane pumps)</a:t>
                </a:r>
              </a:p>
              <a:p>
                <a:pPr lvl="1">
                  <a:lnSpc>
                    <a:spcPct val="110000"/>
                  </a:lnSpc>
                  <a:spcBef>
                    <a:spcPts val="600"/>
                  </a:spcBef>
                </a:pPr>
                <a:r>
                  <a:rPr lang="en-GB" dirty="0"/>
                  <a:t>Primary HEX must sub-cool the liquid before the pump</a:t>
                </a:r>
              </a:p>
              <a:p>
                <a:pPr>
                  <a:lnSpc>
                    <a:spcPct val="110000"/>
                  </a:lnSpc>
                  <a:spcBef>
                    <a:spcPts val="600"/>
                  </a:spcBef>
                </a:pPr>
                <a:r>
                  <a:rPr lang="en-GB" dirty="0"/>
                  <a:t>This limits the evaporation temperature in the system, as CO</a:t>
                </a:r>
                <a:r>
                  <a:rPr lang="en-GB" baseline="-25000" dirty="0"/>
                  <a:t>2</a:t>
                </a:r>
                <a:r>
                  <a:rPr lang="en-GB" dirty="0"/>
                  <a:t> freezes at about -55°C</a:t>
                </a:r>
              </a:p>
              <a:p>
                <a:pPr lvl="1">
                  <a:lnSpc>
                    <a:spcPct val="110000"/>
                  </a:lnSpc>
                  <a:spcBef>
                    <a:spcPts val="600"/>
                  </a:spcBef>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𝑒𝑣𝑎𝑝</m:t>
                        </m:r>
                      </m:sub>
                    </m:sSub>
                    <m:r>
                      <a:rPr lang="en-GB" b="0" i="1" smtClean="0">
                        <a:latin typeface="Cambria Math" panose="02040503050406030204" pitchFamily="18" charset="0"/>
                      </a:rPr>
                      <m:t>=</m:t>
                    </m:r>
                    <m:r>
                      <a:rPr lang="en-GB" b="0" i="1" smtClean="0">
                        <a:latin typeface="Cambria Math" panose="02040503050406030204" pitchFamily="18" charset="0"/>
                      </a:rPr>
                      <m:t>𝑝</m:t>
                    </m:r>
                    <m:d>
                      <m:dPr>
                        <m:ctrlPr>
                          <a:rPr lang="en-GB" b="0" i="1" smtClean="0">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𝑇</m:t>
                            </m:r>
                          </m:e>
                          <m:sub>
                            <m:r>
                              <a:rPr lang="en-GB" i="1">
                                <a:latin typeface="Cambria Math" panose="02040503050406030204" pitchFamily="18" charset="0"/>
                              </a:rPr>
                              <m:t>𝐻𝐸𝑋</m:t>
                            </m:r>
                          </m:sub>
                        </m:sSub>
                      </m:e>
                    </m:d>
                    <m:r>
                      <a:rPr lang="en-GB" b="0" i="1"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𝑝</m:t>
                        </m:r>
                      </m:e>
                      <m:sub>
                        <m:r>
                          <a:rPr lang="en-GB" b="0" i="1" smtClean="0">
                            <a:latin typeface="Cambria Math" panose="02040503050406030204" pitchFamily="18" charset="0"/>
                            <a:ea typeface="Cambria Math" panose="02040503050406030204" pitchFamily="18" charset="0"/>
                          </a:rPr>
                          <m:t>𝑠𝑢𝑏𝑐𝑜𝑜𝑙</m:t>
                        </m:r>
                      </m:sub>
                    </m:sSub>
                    <m:r>
                      <a:rPr lang="en-GB" b="0" i="1" smtClean="0">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𝑝</m:t>
                        </m:r>
                      </m:e>
                      <m:sub>
                        <m:r>
                          <a:rPr lang="en-GB" b="0" i="1" smtClean="0">
                            <a:latin typeface="Cambria Math" panose="02040503050406030204" pitchFamily="18" charset="0"/>
                            <a:ea typeface="Cambria Math" panose="02040503050406030204" pitchFamily="18" charset="0"/>
                          </a:rPr>
                          <m:t>𝑟𝑒𝑡𝑢𝑟𝑛</m:t>
                        </m:r>
                      </m:sub>
                    </m:sSub>
                  </m:oMath>
                </a14:m>
                <a:r>
                  <a:rPr lang="en-GB" dirty="0"/>
                  <a:t> </a:t>
                </a:r>
              </a:p>
              <a:p>
                <a:pPr>
                  <a:lnSpc>
                    <a:spcPct val="110000"/>
                  </a:lnSpc>
                  <a:spcBef>
                    <a:spcPts val="600"/>
                  </a:spcBef>
                </a:pPr>
                <a:r>
                  <a:rPr lang="en-GB" dirty="0"/>
                  <a:t>Thermal contact between feed and return lines (typically in a concentric transfer pipe) guarantees saturation at the start of the evaporation channel</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40444"/>
                <a:ext cx="6922357" cy="5417555"/>
              </a:xfrm>
              <a:blipFill>
                <a:blip r:embed="rId2"/>
                <a:stretch>
                  <a:fillRect l="-617" t="-1012" r="-1145"/>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31</a:t>
            </a:fld>
            <a:endParaRPr lang="en-GB" dirty="0"/>
          </a:p>
        </p:txBody>
      </p:sp>
      <p:pic>
        <p:nvPicPr>
          <p:cNvPr id="5" name="Picture 4"/>
          <p:cNvPicPr>
            <a:picLocks noChangeAspect="1"/>
          </p:cNvPicPr>
          <p:nvPr/>
        </p:nvPicPr>
        <p:blipFill>
          <a:blip r:embed="rId3"/>
          <a:stretch>
            <a:fillRect/>
          </a:stretch>
        </p:blipFill>
        <p:spPr>
          <a:xfrm>
            <a:off x="7760557" y="1694206"/>
            <a:ext cx="4222679" cy="2105926"/>
          </a:xfrm>
          <a:prstGeom prst="rect">
            <a:avLst/>
          </a:prstGeom>
        </p:spPr>
      </p:pic>
      <p:pic>
        <p:nvPicPr>
          <p:cNvPr id="6" name="Picture 5">
            <a:extLst>
              <a:ext uri="{FF2B5EF4-FFF2-40B4-BE49-F238E27FC236}">
                <a16:creationId xmlns:a16="http://schemas.microsoft.com/office/drawing/2014/main" id="{897D5FF4-3CAD-49A9-9C8E-C07F7D8E7411}"/>
              </a:ext>
            </a:extLst>
          </p:cNvPr>
          <p:cNvPicPr>
            <a:picLocks noChangeAspect="1"/>
          </p:cNvPicPr>
          <p:nvPr/>
        </p:nvPicPr>
        <p:blipFill rotWithShape="1">
          <a:blip r:embed="rId4"/>
          <a:srcRect l="26277" t="53333" r="26234" b="773"/>
          <a:stretch/>
        </p:blipFill>
        <p:spPr>
          <a:xfrm>
            <a:off x="7615714" y="3924971"/>
            <a:ext cx="4512365" cy="2764577"/>
          </a:xfrm>
          <a:prstGeom prst="rect">
            <a:avLst/>
          </a:prstGeom>
        </p:spPr>
      </p:pic>
      <p:sp>
        <p:nvSpPr>
          <p:cNvPr id="7" name="Rectangle 6">
            <a:extLst>
              <a:ext uri="{FF2B5EF4-FFF2-40B4-BE49-F238E27FC236}">
                <a16:creationId xmlns:a16="http://schemas.microsoft.com/office/drawing/2014/main" id="{F754B5B5-83A2-4988-B0E2-7B479AA03593}"/>
              </a:ext>
            </a:extLst>
          </p:cNvPr>
          <p:cNvSpPr/>
          <p:nvPr/>
        </p:nvSpPr>
        <p:spPr>
          <a:xfrm>
            <a:off x="7963584" y="3924971"/>
            <a:ext cx="327991" cy="527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152756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01174-6AE7-411F-8BE9-A4DF7BE0FAFE}"/>
              </a:ext>
            </a:extLst>
          </p:cNvPr>
          <p:cNvSpPr>
            <a:spLocks noGrp="1"/>
          </p:cNvSpPr>
          <p:nvPr>
            <p:ph type="title"/>
          </p:nvPr>
        </p:nvSpPr>
        <p:spPr/>
        <p:txBody>
          <a:bodyPr/>
          <a:lstStyle/>
          <a:p>
            <a:r>
              <a:rPr lang="en-US" dirty="0"/>
              <a:t>Blow-off systems</a:t>
            </a:r>
            <a:endParaRPr lang="en-GB" dirty="0"/>
          </a:p>
        </p:txBody>
      </p:sp>
      <p:sp>
        <p:nvSpPr>
          <p:cNvPr id="3" name="Content Placeholder 2">
            <a:extLst>
              <a:ext uri="{FF2B5EF4-FFF2-40B4-BE49-F238E27FC236}">
                <a16:creationId xmlns:a16="http://schemas.microsoft.com/office/drawing/2014/main" id="{ED85C704-8174-4153-AC7F-35B01E4861BA}"/>
              </a:ext>
            </a:extLst>
          </p:cNvPr>
          <p:cNvSpPr>
            <a:spLocks noGrp="1"/>
          </p:cNvSpPr>
          <p:nvPr>
            <p:ph idx="1"/>
          </p:nvPr>
        </p:nvSpPr>
        <p:spPr>
          <a:xfrm>
            <a:off x="431515" y="1611176"/>
            <a:ext cx="6164494" cy="4927736"/>
          </a:xfrm>
        </p:spPr>
        <p:txBody>
          <a:bodyPr>
            <a:normAutofit fontScale="77500" lnSpcReduction="20000"/>
          </a:bodyPr>
          <a:lstStyle/>
          <a:p>
            <a:pPr>
              <a:lnSpc>
                <a:spcPct val="110000"/>
              </a:lnSpc>
              <a:spcBef>
                <a:spcPts val="600"/>
              </a:spcBef>
            </a:pPr>
            <a:r>
              <a:rPr lang="en-GB" dirty="0"/>
              <a:t>If you have a supply of high-p fluid (aka gas bottle) then one can use this to feed an open cooling system</a:t>
            </a:r>
          </a:p>
          <a:p>
            <a:pPr>
              <a:lnSpc>
                <a:spcPct val="110000"/>
              </a:lnSpc>
              <a:spcBef>
                <a:spcPts val="600"/>
              </a:spcBef>
            </a:pPr>
            <a:r>
              <a:rPr lang="en-GB" dirty="0"/>
              <a:t>This makes sense for CO</a:t>
            </a:r>
            <a:r>
              <a:rPr lang="en-GB" baseline="-25000" dirty="0"/>
              <a:t>2</a:t>
            </a:r>
            <a:r>
              <a:rPr lang="en-GB" dirty="0"/>
              <a:t> as it is cheap and its loss is of no environmental concern</a:t>
            </a:r>
          </a:p>
          <a:p>
            <a:pPr>
              <a:lnSpc>
                <a:spcPct val="110000"/>
              </a:lnSpc>
              <a:spcBef>
                <a:spcPts val="600"/>
              </a:spcBef>
            </a:pPr>
            <a:r>
              <a:rPr lang="en-GB" dirty="0"/>
              <a:t>Cannot vent directly to atmosphere (would freeze), but fluid first needs to be boiled off and warmed up, before release to atmosphere</a:t>
            </a:r>
          </a:p>
          <a:p>
            <a:pPr lvl="1">
              <a:lnSpc>
                <a:spcPct val="110000"/>
              </a:lnSpc>
              <a:spcBef>
                <a:spcPts val="600"/>
              </a:spcBef>
            </a:pPr>
            <a:r>
              <a:rPr lang="en-GB" dirty="0"/>
              <a:t>Typically this is done in a water bath</a:t>
            </a:r>
          </a:p>
          <a:p>
            <a:pPr>
              <a:lnSpc>
                <a:spcPct val="110000"/>
              </a:lnSpc>
              <a:spcBef>
                <a:spcPts val="600"/>
              </a:spcBef>
            </a:pPr>
            <a:r>
              <a:rPr lang="en-GB" dirty="0"/>
              <a:t>The challenge is that the bottle pressure is usually fixed, and the only means of control is the back pressure </a:t>
            </a:r>
          </a:p>
          <a:p>
            <a:pPr lvl="1">
              <a:lnSpc>
                <a:spcPct val="110000"/>
              </a:lnSpc>
              <a:spcBef>
                <a:spcPts val="600"/>
              </a:spcBef>
            </a:pPr>
            <a:r>
              <a:rPr lang="en-GB" dirty="0"/>
              <a:t>This correlates flow and evaporation temperature </a:t>
            </a:r>
          </a:p>
          <a:p>
            <a:pPr lvl="1">
              <a:lnSpc>
                <a:spcPct val="110000"/>
              </a:lnSpc>
              <a:spcBef>
                <a:spcPts val="600"/>
              </a:spcBef>
            </a:pPr>
            <a:r>
              <a:rPr lang="en-GB" dirty="0"/>
              <a:t>To control separately need a parallel by-pass (with heat load)</a:t>
            </a:r>
          </a:p>
        </p:txBody>
      </p:sp>
      <p:sp>
        <p:nvSpPr>
          <p:cNvPr id="4" name="Slide Number Placeholder 3">
            <a:extLst>
              <a:ext uri="{FF2B5EF4-FFF2-40B4-BE49-F238E27FC236}">
                <a16:creationId xmlns:a16="http://schemas.microsoft.com/office/drawing/2014/main" id="{3F086610-E1A3-41B4-9D0A-D768E226C004}"/>
              </a:ext>
            </a:extLst>
          </p:cNvPr>
          <p:cNvSpPr>
            <a:spLocks noGrp="1"/>
          </p:cNvSpPr>
          <p:nvPr>
            <p:ph type="sldNum" sz="quarter" idx="12"/>
          </p:nvPr>
        </p:nvSpPr>
        <p:spPr/>
        <p:txBody>
          <a:bodyPr/>
          <a:lstStyle/>
          <a:p>
            <a:fld id="{1CA36EEA-5A28-4A70-BCAC-0B68DA8D366C}" type="slidenum">
              <a:rPr lang="en-GB" smtClean="0"/>
              <a:pPr/>
              <a:t>32</a:t>
            </a:fld>
            <a:endParaRPr lang="en-GB" dirty="0"/>
          </a:p>
        </p:txBody>
      </p:sp>
      <p:pic>
        <p:nvPicPr>
          <p:cNvPr id="9" name="Picture 8">
            <a:extLst>
              <a:ext uri="{FF2B5EF4-FFF2-40B4-BE49-F238E27FC236}">
                <a16:creationId xmlns:a16="http://schemas.microsoft.com/office/drawing/2014/main" id="{2BABE817-9C6C-4E15-AA3E-B0F4BAE0A543}"/>
              </a:ext>
            </a:extLst>
          </p:cNvPr>
          <p:cNvPicPr>
            <a:picLocks noChangeAspect="1"/>
          </p:cNvPicPr>
          <p:nvPr/>
        </p:nvPicPr>
        <p:blipFill rotWithShape="1">
          <a:blip r:embed="rId2"/>
          <a:srcRect r="33300" b="33184"/>
          <a:stretch/>
        </p:blipFill>
        <p:spPr>
          <a:xfrm>
            <a:off x="6540502" y="1993186"/>
            <a:ext cx="5651498" cy="3697717"/>
          </a:xfrm>
          <a:prstGeom prst="rect">
            <a:avLst/>
          </a:prstGeom>
        </p:spPr>
      </p:pic>
    </p:spTree>
    <p:extLst>
      <p:ext uri="{BB962C8B-B14F-4D97-AF65-F5344CB8AC3E}">
        <p14:creationId xmlns:p14="http://schemas.microsoft.com/office/powerpoint/2010/main" val="32873156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ACC16-F977-4466-9845-03289BFA717B}"/>
              </a:ext>
            </a:extLst>
          </p:cNvPr>
          <p:cNvSpPr>
            <a:spLocks noGrp="1"/>
          </p:cNvSpPr>
          <p:nvPr>
            <p:ph type="title"/>
          </p:nvPr>
        </p:nvSpPr>
        <p:spPr/>
        <p:txBody>
          <a:bodyPr/>
          <a:lstStyle/>
          <a:p>
            <a:r>
              <a:rPr lang="en-US" dirty="0"/>
              <a:t>What do we need capillaries for?</a:t>
            </a:r>
            <a:endParaRPr lang="en-GB" dirty="0"/>
          </a:p>
        </p:txBody>
      </p:sp>
      <p:sp>
        <p:nvSpPr>
          <p:cNvPr id="3" name="Content Placeholder 2">
            <a:extLst>
              <a:ext uri="{FF2B5EF4-FFF2-40B4-BE49-F238E27FC236}">
                <a16:creationId xmlns:a16="http://schemas.microsoft.com/office/drawing/2014/main" id="{C7C3BD85-5CF8-4EC3-BC46-8746FD42B7B4}"/>
              </a:ext>
            </a:extLst>
          </p:cNvPr>
          <p:cNvSpPr>
            <a:spLocks noGrp="1"/>
          </p:cNvSpPr>
          <p:nvPr>
            <p:ph idx="1"/>
          </p:nvPr>
        </p:nvSpPr>
        <p:spPr>
          <a:xfrm>
            <a:off x="599890" y="1440445"/>
            <a:ext cx="11217510" cy="2805387"/>
          </a:xfrm>
        </p:spPr>
        <p:txBody>
          <a:bodyPr>
            <a:normAutofit fontScale="70000" lnSpcReduction="20000"/>
          </a:bodyPr>
          <a:lstStyle/>
          <a:p>
            <a:pPr>
              <a:lnSpc>
                <a:spcPct val="100000"/>
              </a:lnSpc>
              <a:spcBef>
                <a:spcPts val="300"/>
              </a:spcBef>
            </a:pPr>
            <a:r>
              <a:rPr lang="en-US" dirty="0"/>
              <a:t>Capillaries are flow restrictions</a:t>
            </a:r>
          </a:p>
          <a:p>
            <a:pPr lvl="1">
              <a:lnSpc>
                <a:spcPct val="100000"/>
              </a:lnSpc>
              <a:spcBef>
                <a:spcPts val="300"/>
              </a:spcBef>
            </a:pPr>
            <a:r>
              <a:rPr lang="en-US" dirty="0"/>
              <a:t>Typically a pipe with small diameter (order mm and smaller), but can be orifice, porous plug, etc.</a:t>
            </a:r>
            <a:endParaRPr lang="en-GB" dirty="0"/>
          </a:p>
          <a:p>
            <a:pPr>
              <a:lnSpc>
                <a:spcPct val="100000"/>
              </a:lnSpc>
              <a:spcBef>
                <a:spcPts val="300"/>
              </a:spcBef>
            </a:pPr>
            <a:r>
              <a:rPr lang="en-GB" dirty="0"/>
              <a:t>The biggest pressure drop in the circuit is in the capillary – why do we need it?</a:t>
            </a:r>
          </a:p>
          <a:p>
            <a:pPr marL="914400" lvl="1" indent="-457200">
              <a:lnSpc>
                <a:spcPct val="100000"/>
              </a:lnSpc>
              <a:spcBef>
                <a:spcPts val="300"/>
              </a:spcBef>
              <a:buFont typeface="+mj-lt"/>
              <a:buAutoNum type="arabicPeriod"/>
            </a:pPr>
            <a:r>
              <a:rPr lang="en-GB" dirty="0"/>
              <a:t>The capillary defines the point where boiling starts – ideally right behind the capillary</a:t>
            </a:r>
          </a:p>
          <a:p>
            <a:pPr marL="914400" lvl="1" indent="-457200">
              <a:lnSpc>
                <a:spcPct val="100000"/>
              </a:lnSpc>
              <a:spcBef>
                <a:spcPts val="300"/>
              </a:spcBef>
              <a:buFont typeface="+mj-lt"/>
              <a:buAutoNum type="arabicPeriod"/>
            </a:pPr>
            <a:r>
              <a:rPr lang="en-GB" dirty="0"/>
              <a:t>In systems with several parallel evaporators we need to balance the flow in the parallel branches for all cases of load variations</a:t>
            </a:r>
          </a:p>
          <a:p>
            <a:pPr lvl="2">
              <a:lnSpc>
                <a:spcPct val="100000"/>
              </a:lnSpc>
              <a:spcBef>
                <a:spcPts val="300"/>
              </a:spcBef>
            </a:pPr>
            <a:r>
              <a:rPr lang="en-GB" dirty="0"/>
              <a:t>Load variations result in changes of the flow resistance in the pipes associated with the detector load and the return (detector load reduction will reduce impedance)</a:t>
            </a:r>
          </a:p>
          <a:p>
            <a:pPr lvl="2">
              <a:lnSpc>
                <a:spcPct val="100000"/>
              </a:lnSpc>
              <a:spcBef>
                <a:spcPts val="300"/>
              </a:spcBef>
            </a:pPr>
            <a:r>
              <a:rPr lang="en-GB" dirty="0"/>
              <a:t>To always guarantee enough mass flow in all branches need to supply excess mass flow</a:t>
            </a:r>
          </a:p>
          <a:p>
            <a:pPr lvl="2">
              <a:lnSpc>
                <a:spcPct val="100000"/>
              </a:lnSpc>
              <a:spcBef>
                <a:spcPts val="300"/>
              </a:spcBef>
            </a:pPr>
            <a:r>
              <a:rPr lang="en-GB" dirty="0"/>
              <a:t>The excess mass flow can be reduced by adding series impedance in each branch – this is the capillary</a:t>
            </a:r>
          </a:p>
          <a:p>
            <a:pPr lvl="2">
              <a:lnSpc>
                <a:spcPct val="100000"/>
              </a:lnSpc>
              <a:spcBef>
                <a:spcPts val="300"/>
              </a:spcBef>
            </a:pPr>
            <a:r>
              <a:rPr lang="en-GB" dirty="0"/>
              <a:t>Typical impedance ratio </a:t>
            </a:r>
            <a:r>
              <a:rPr lang="en-GB" dirty="0" err="1"/>
              <a:t>R</a:t>
            </a:r>
            <a:r>
              <a:rPr lang="en-GB" baseline="-25000" dirty="0" err="1"/>
              <a:t>c</a:t>
            </a:r>
            <a:r>
              <a:rPr lang="en-GB" dirty="0"/>
              <a:t>/R</a:t>
            </a:r>
            <a:r>
              <a:rPr lang="en-GB" baseline="-25000" dirty="0"/>
              <a:t>d</a:t>
            </a:r>
            <a:r>
              <a:rPr lang="en-GB" dirty="0"/>
              <a:t> between 5 and 10</a:t>
            </a:r>
          </a:p>
        </p:txBody>
      </p:sp>
      <p:sp>
        <p:nvSpPr>
          <p:cNvPr id="4" name="Slide Number Placeholder 3">
            <a:extLst>
              <a:ext uri="{FF2B5EF4-FFF2-40B4-BE49-F238E27FC236}">
                <a16:creationId xmlns:a16="http://schemas.microsoft.com/office/drawing/2014/main" id="{73428451-9760-4110-A1F7-0A67C0C27256}"/>
              </a:ext>
            </a:extLst>
          </p:cNvPr>
          <p:cNvSpPr>
            <a:spLocks noGrp="1"/>
          </p:cNvSpPr>
          <p:nvPr>
            <p:ph type="sldNum" sz="quarter" idx="12"/>
          </p:nvPr>
        </p:nvSpPr>
        <p:spPr/>
        <p:txBody>
          <a:bodyPr/>
          <a:lstStyle/>
          <a:p>
            <a:fld id="{1CA36EEA-5A28-4A70-BCAC-0B68DA8D366C}" type="slidenum">
              <a:rPr lang="en-GB" smtClean="0"/>
              <a:pPr/>
              <a:t>33</a:t>
            </a:fld>
            <a:endParaRPr lang="en-GB" dirty="0"/>
          </a:p>
        </p:txBody>
      </p:sp>
      <p:pic>
        <p:nvPicPr>
          <p:cNvPr id="5" name="Picture 4"/>
          <p:cNvPicPr>
            <a:picLocks noChangeAspect="1"/>
          </p:cNvPicPr>
          <p:nvPr/>
        </p:nvPicPr>
        <p:blipFill>
          <a:blip r:embed="rId2"/>
          <a:stretch>
            <a:fillRect/>
          </a:stretch>
        </p:blipFill>
        <p:spPr>
          <a:xfrm>
            <a:off x="7373312" y="3860945"/>
            <a:ext cx="4218798" cy="2871465"/>
          </a:xfrm>
          <a:prstGeom prst="rect">
            <a:avLst/>
          </a:prstGeom>
        </p:spPr>
      </p:pic>
      <p:sp>
        <p:nvSpPr>
          <p:cNvPr id="6" name="TextBox 5"/>
          <p:cNvSpPr txBox="1"/>
          <p:nvPr/>
        </p:nvSpPr>
        <p:spPr>
          <a:xfrm>
            <a:off x="371566" y="4061166"/>
            <a:ext cx="1254061" cy="369332"/>
          </a:xfrm>
          <a:prstGeom prst="rect">
            <a:avLst/>
          </a:prstGeom>
          <a:noFill/>
        </p:spPr>
        <p:txBody>
          <a:bodyPr wrap="none" rtlCol="0">
            <a:spAutoFit/>
          </a:bodyPr>
          <a:lstStyle/>
          <a:p>
            <a:r>
              <a:rPr lang="en-GB" dirty="0"/>
              <a:t>Illustration:</a:t>
            </a:r>
          </a:p>
        </p:txBody>
      </p:sp>
      <p:sp>
        <p:nvSpPr>
          <p:cNvPr id="7" name="Oval 6"/>
          <p:cNvSpPr/>
          <p:nvPr/>
        </p:nvSpPr>
        <p:spPr>
          <a:xfrm>
            <a:off x="2008990" y="4124101"/>
            <a:ext cx="313038" cy="2860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2008990" y="4267112"/>
            <a:ext cx="313038" cy="2860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061639" y="4986772"/>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1061638" y="5568398"/>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a:stCxn id="9" idx="2"/>
            <a:endCxn id="9" idx="2"/>
          </p:cNvCxnSpPr>
          <p:nvPr/>
        </p:nvCxnSpPr>
        <p:spPr>
          <a:xfrm>
            <a:off x="1132531" y="5398664"/>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9" idx="2"/>
            <a:endCxn id="10" idx="0"/>
          </p:cNvCxnSpPr>
          <p:nvPr/>
        </p:nvCxnSpPr>
        <p:spPr>
          <a:xfrm flipH="1">
            <a:off x="1132530" y="5398664"/>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1132528" y="5981050"/>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033673" y="6150784"/>
            <a:ext cx="1812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132528" y="4816278"/>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83568" y="5008052"/>
            <a:ext cx="407484" cy="369332"/>
          </a:xfrm>
          <a:prstGeom prst="rect">
            <a:avLst/>
          </a:prstGeom>
          <a:noFill/>
        </p:spPr>
        <p:txBody>
          <a:bodyPr wrap="non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c</a:t>
            </a:r>
            <a:endParaRPr lang="en-GB" baseline="-25000" dirty="0">
              <a:latin typeface="Palatino Linotype" panose="02040502050505030304" pitchFamily="18" charset="0"/>
            </a:endParaRPr>
          </a:p>
        </p:txBody>
      </p:sp>
      <p:sp>
        <p:nvSpPr>
          <p:cNvPr id="24" name="TextBox 23"/>
          <p:cNvSpPr txBox="1"/>
          <p:nvPr/>
        </p:nvSpPr>
        <p:spPr>
          <a:xfrm>
            <a:off x="650616" y="5579418"/>
            <a:ext cx="481222" cy="369332"/>
          </a:xfrm>
          <a:prstGeom prst="rect">
            <a:avLst/>
          </a:prstGeom>
          <a:noFill/>
        </p:spPr>
        <p:txBody>
          <a:bodyPr wrap="non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d</a:t>
            </a:r>
            <a:endParaRPr lang="en-GB" baseline="-25000" dirty="0">
              <a:latin typeface="Palatino Linotype" panose="02040502050505030304" pitchFamily="18" charset="0"/>
            </a:endParaRPr>
          </a:p>
        </p:txBody>
      </p:sp>
      <p:sp>
        <p:nvSpPr>
          <p:cNvPr id="25" name="Rectangle 24"/>
          <p:cNvSpPr/>
          <p:nvPr/>
        </p:nvSpPr>
        <p:spPr>
          <a:xfrm>
            <a:off x="1785926" y="4986772"/>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1785925" y="5568398"/>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Connector 26"/>
          <p:cNvCxnSpPr>
            <a:stCxn id="25" idx="2"/>
            <a:endCxn id="25" idx="2"/>
          </p:cNvCxnSpPr>
          <p:nvPr/>
        </p:nvCxnSpPr>
        <p:spPr>
          <a:xfrm>
            <a:off x="1856818" y="5398664"/>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2"/>
            <a:endCxn id="26" idx="0"/>
          </p:cNvCxnSpPr>
          <p:nvPr/>
        </p:nvCxnSpPr>
        <p:spPr>
          <a:xfrm flipH="1">
            <a:off x="1856817" y="5398664"/>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856815" y="5981050"/>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757960" y="6150784"/>
            <a:ext cx="1812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1856815" y="4816278"/>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407855" y="5008052"/>
            <a:ext cx="407484" cy="369332"/>
          </a:xfrm>
          <a:prstGeom prst="rect">
            <a:avLst/>
          </a:prstGeom>
          <a:noFill/>
        </p:spPr>
        <p:txBody>
          <a:bodyPr wrap="non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c</a:t>
            </a:r>
            <a:endParaRPr lang="en-GB" baseline="-25000" dirty="0">
              <a:latin typeface="Palatino Linotype" panose="02040502050505030304" pitchFamily="18" charset="0"/>
            </a:endParaRPr>
          </a:p>
        </p:txBody>
      </p:sp>
      <p:sp>
        <p:nvSpPr>
          <p:cNvPr id="33" name="TextBox 32"/>
          <p:cNvSpPr txBox="1"/>
          <p:nvPr/>
        </p:nvSpPr>
        <p:spPr>
          <a:xfrm>
            <a:off x="1407855" y="5579418"/>
            <a:ext cx="433132" cy="369332"/>
          </a:xfrm>
          <a:prstGeom prst="rect">
            <a:avLst/>
          </a:prstGeom>
          <a:noFill/>
        </p:spPr>
        <p:txBody>
          <a:bodyPr wrap="none" rtlCol="0">
            <a:spAutoFit/>
          </a:bodyPr>
          <a:lstStyle/>
          <a:p>
            <a:r>
              <a:rPr lang="en-GB" dirty="0">
                <a:latin typeface="Palatino Linotype" panose="02040502050505030304" pitchFamily="18" charset="0"/>
              </a:rPr>
              <a:t>R</a:t>
            </a:r>
            <a:r>
              <a:rPr lang="en-GB" baseline="-25000" dirty="0">
                <a:latin typeface="Palatino Linotype" panose="02040502050505030304" pitchFamily="18" charset="0"/>
              </a:rPr>
              <a:t>d</a:t>
            </a:r>
          </a:p>
        </p:txBody>
      </p:sp>
      <p:cxnSp>
        <p:nvCxnSpPr>
          <p:cNvPr id="38" name="Straight Connector 37"/>
          <p:cNvCxnSpPr/>
          <p:nvPr/>
        </p:nvCxnSpPr>
        <p:spPr>
          <a:xfrm>
            <a:off x="1116700" y="4816278"/>
            <a:ext cx="272109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8" idx="4"/>
          </p:cNvCxnSpPr>
          <p:nvPr/>
        </p:nvCxnSpPr>
        <p:spPr>
          <a:xfrm>
            <a:off x="2165509" y="4553135"/>
            <a:ext cx="8238" cy="263143"/>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482896" y="4981916"/>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2482895" y="5563542"/>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Straight Connector 42"/>
          <p:cNvCxnSpPr>
            <a:stCxn id="41" idx="2"/>
            <a:endCxn id="41" idx="2"/>
          </p:cNvCxnSpPr>
          <p:nvPr/>
        </p:nvCxnSpPr>
        <p:spPr>
          <a:xfrm>
            <a:off x="2553788" y="539380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1" idx="2"/>
            <a:endCxn id="42" idx="0"/>
          </p:cNvCxnSpPr>
          <p:nvPr/>
        </p:nvCxnSpPr>
        <p:spPr>
          <a:xfrm flipH="1">
            <a:off x="2553787" y="5393808"/>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553786" y="5976194"/>
            <a:ext cx="0"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454930" y="6145928"/>
            <a:ext cx="1812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2553560" y="4813041"/>
            <a:ext cx="226" cy="168115"/>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104825" y="5003196"/>
            <a:ext cx="407484" cy="369332"/>
          </a:xfrm>
          <a:prstGeom prst="rect">
            <a:avLst/>
          </a:prstGeom>
          <a:noFill/>
        </p:spPr>
        <p:txBody>
          <a:bodyPr wrap="squar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c</a:t>
            </a:r>
            <a:endParaRPr lang="en-GB" baseline="-25000" dirty="0">
              <a:latin typeface="Palatino Linotype" panose="02040502050505030304" pitchFamily="18" charset="0"/>
            </a:endParaRPr>
          </a:p>
        </p:txBody>
      </p:sp>
      <p:sp>
        <p:nvSpPr>
          <p:cNvPr id="49" name="TextBox 48"/>
          <p:cNvSpPr txBox="1"/>
          <p:nvPr/>
        </p:nvSpPr>
        <p:spPr>
          <a:xfrm>
            <a:off x="2104825" y="5574562"/>
            <a:ext cx="433132" cy="369332"/>
          </a:xfrm>
          <a:prstGeom prst="rect">
            <a:avLst/>
          </a:prstGeom>
          <a:noFill/>
        </p:spPr>
        <p:txBody>
          <a:bodyPr wrap="square" rtlCol="0">
            <a:spAutoFit/>
          </a:bodyPr>
          <a:lstStyle/>
          <a:p>
            <a:r>
              <a:rPr lang="en-GB" dirty="0">
                <a:latin typeface="Palatino Linotype" panose="02040502050505030304" pitchFamily="18" charset="0"/>
              </a:rPr>
              <a:t>R</a:t>
            </a:r>
            <a:r>
              <a:rPr lang="en-GB" baseline="-25000" dirty="0">
                <a:latin typeface="Palatino Linotype" panose="02040502050505030304" pitchFamily="18" charset="0"/>
              </a:rPr>
              <a:t>d</a:t>
            </a:r>
          </a:p>
        </p:txBody>
      </p:sp>
      <p:sp>
        <p:nvSpPr>
          <p:cNvPr id="53" name="Rectangle 52"/>
          <p:cNvSpPr/>
          <p:nvPr/>
        </p:nvSpPr>
        <p:spPr>
          <a:xfrm>
            <a:off x="3241060" y="4981916"/>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p:cNvSpPr/>
          <p:nvPr/>
        </p:nvSpPr>
        <p:spPr>
          <a:xfrm>
            <a:off x="3241059" y="5563542"/>
            <a:ext cx="141783" cy="4118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5" name="Straight Connector 54"/>
          <p:cNvCxnSpPr>
            <a:stCxn id="53" idx="2"/>
            <a:endCxn id="53" idx="2"/>
          </p:cNvCxnSpPr>
          <p:nvPr/>
        </p:nvCxnSpPr>
        <p:spPr>
          <a:xfrm>
            <a:off x="3311952" y="539380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53" idx="2"/>
            <a:endCxn id="54" idx="0"/>
          </p:cNvCxnSpPr>
          <p:nvPr/>
        </p:nvCxnSpPr>
        <p:spPr>
          <a:xfrm flipH="1">
            <a:off x="3311951" y="5393808"/>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3311949" y="5976194"/>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213094" y="6145928"/>
            <a:ext cx="18123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3311949" y="4811422"/>
            <a:ext cx="1" cy="16973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2862989" y="5003196"/>
            <a:ext cx="407484" cy="369332"/>
          </a:xfrm>
          <a:prstGeom prst="rect">
            <a:avLst/>
          </a:prstGeom>
          <a:noFill/>
        </p:spPr>
        <p:txBody>
          <a:bodyPr wrap="none" rtlCol="0">
            <a:spAutoFit/>
          </a:bodyPr>
          <a:lstStyle/>
          <a:p>
            <a:r>
              <a:rPr lang="en-GB" dirty="0" err="1">
                <a:latin typeface="Palatino Linotype" panose="02040502050505030304" pitchFamily="18" charset="0"/>
              </a:rPr>
              <a:t>R</a:t>
            </a:r>
            <a:r>
              <a:rPr lang="en-GB" baseline="-25000" dirty="0" err="1">
                <a:latin typeface="Palatino Linotype" panose="02040502050505030304" pitchFamily="18" charset="0"/>
              </a:rPr>
              <a:t>c</a:t>
            </a:r>
            <a:endParaRPr lang="en-GB" baseline="-25000" dirty="0">
              <a:latin typeface="Palatino Linotype" panose="02040502050505030304" pitchFamily="18" charset="0"/>
            </a:endParaRPr>
          </a:p>
        </p:txBody>
      </p:sp>
      <p:sp>
        <p:nvSpPr>
          <p:cNvPr id="61" name="TextBox 60"/>
          <p:cNvSpPr txBox="1"/>
          <p:nvPr/>
        </p:nvSpPr>
        <p:spPr>
          <a:xfrm>
            <a:off x="2862989" y="5574562"/>
            <a:ext cx="433132" cy="369332"/>
          </a:xfrm>
          <a:prstGeom prst="rect">
            <a:avLst/>
          </a:prstGeom>
          <a:noFill/>
        </p:spPr>
        <p:txBody>
          <a:bodyPr wrap="none" rtlCol="0">
            <a:spAutoFit/>
          </a:bodyPr>
          <a:lstStyle/>
          <a:p>
            <a:r>
              <a:rPr lang="en-GB" dirty="0">
                <a:latin typeface="Palatino Linotype" panose="02040502050505030304" pitchFamily="18" charset="0"/>
              </a:rPr>
              <a:t>R</a:t>
            </a:r>
            <a:r>
              <a:rPr lang="en-GB" baseline="-25000" dirty="0">
                <a:latin typeface="Palatino Linotype" panose="02040502050505030304" pitchFamily="18" charset="0"/>
              </a:rPr>
              <a:t>d</a:t>
            </a:r>
          </a:p>
        </p:txBody>
      </p:sp>
      <p:sp>
        <p:nvSpPr>
          <p:cNvPr id="62" name="TextBox 61"/>
          <p:cNvSpPr txBox="1"/>
          <p:nvPr/>
        </p:nvSpPr>
        <p:spPr>
          <a:xfrm>
            <a:off x="3554513" y="5359434"/>
            <a:ext cx="343364" cy="369332"/>
          </a:xfrm>
          <a:prstGeom prst="rect">
            <a:avLst/>
          </a:prstGeom>
          <a:noFill/>
        </p:spPr>
        <p:txBody>
          <a:bodyPr wrap="none" rtlCol="0">
            <a:spAutoFit/>
          </a:bodyPr>
          <a:lstStyle/>
          <a:p>
            <a:r>
              <a:rPr lang="en-GB" dirty="0"/>
              <a:t>…</a:t>
            </a:r>
          </a:p>
        </p:txBody>
      </p:sp>
      <p:sp>
        <p:nvSpPr>
          <p:cNvPr id="63" name="Right Brace 62"/>
          <p:cNvSpPr/>
          <p:nvPr/>
        </p:nvSpPr>
        <p:spPr>
          <a:xfrm rot="5400000">
            <a:off x="2265081" y="4870657"/>
            <a:ext cx="144177" cy="289972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4" name="TextBox 63"/>
          <p:cNvSpPr txBox="1"/>
          <p:nvPr/>
        </p:nvSpPr>
        <p:spPr>
          <a:xfrm>
            <a:off x="1624421" y="6363078"/>
            <a:ext cx="1292341" cy="369332"/>
          </a:xfrm>
          <a:prstGeom prst="rect">
            <a:avLst/>
          </a:prstGeom>
          <a:noFill/>
        </p:spPr>
        <p:txBody>
          <a:bodyPr wrap="none" rtlCol="0">
            <a:spAutoFit/>
          </a:bodyPr>
          <a:lstStyle/>
          <a:p>
            <a:r>
              <a:rPr lang="en-GB" dirty="0">
                <a:latin typeface="Palatino Linotype" panose="02040502050505030304" pitchFamily="18" charset="0"/>
              </a:rPr>
              <a:t>n branches</a:t>
            </a:r>
          </a:p>
        </p:txBody>
      </p:sp>
      <p:sp>
        <p:nvSpPr>
          <p:cNvPr id="65" name="TextBox 64"/>
          <p:cNvSpPr txBox="1"/>
          <p:nvPr/>
        </p:nvSpPr>
        <p:spPr>
          <a:xfrm>
            <a:off x="2330266" y="4188806"/>
            <a:ext cx="1134349" cy="369332"/>
          </a:xfrm>
          <a:prstGeom prst="rect">
            <a:avLst/>
          </a:prstGeom>
          <a:noFill/>
        </p:spPr>
        <p:txBody>
          <a:bodyPr wrap="none" rtlCol="0">
            <a:spAutoFit/>
          </a:bodyPr>
          <a:lstStyle/>
          <a:p>
            <a:r>
              <a:rPr lang="en-GB" dirty="0"/>
              <a:t>Mass flow</a:t>
            </a:r>
          </a:p>
        </p:txBody>
      </p:sp>
      <mc:AlternateContent xmlns:mc="http://schemas.openxmlformats.org/markup-compatibility/2006" xmlns:a14="http://schemas.microsoft.com/office/drawing/2010/main">
        <mc:Choice Requires="a14">
          <p:sp>
            <p:nvSpPr>
              <p:cNvPr id="66" name="TextBox 65"/>
              <p:cNvSpPr txBox="1"/>
              <p:nvPr/>
            </p:nvSpPr>
            <p:spPr>
              <a:xfrm>
                <a:off x="3950603" y="5034935"/>
                <a:ext cx="3184397" cy="9222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𝑚𝑓</m:t>
                          </m:r>
                          <m:r>
                            <a:rPr lang="en-GB" sz="1400" b="0" i="1" smtClean="0">
                              <a:latin typeface="Cambria Math" panose="02040503050406030204" pitchFamily="18" charset="0"/>
                            </a:rPr>
                            <m:t>′</m:t>
                          </m:r>
                        </m:num>
                        <m:den>
                          <m:r>
                            <a:rPr lang="en-GB" sz="1400" b="0" i="1" smtClean="0">
                              <a:latin typeface="Cambria Math" panose="02040503050406030204" pitchFamily="18" charset="0"/>
                            </a:rPr>
                            <m:t>𝑚𝑓</m:t>
                          </m:r>
                        </m:den>
                      </m:f>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r>
                            <a:rPr lang="en-GB" sz="1400" b="0" i="1" smtClean="0">
                              <a:latin typeface="Cambria Math" panose="02040503050406030204" pitchFamily="18" charset="0"/>
                            </a:rPr>
                            <m:t>1</m:t>
                          </m:r>
                        </m:num>
                        <m:den>
                          <m:r>
                            <a:rPr lang="en-GB" sz="1400" b="0" i="1" smtClean="0">
                              <a:latin typeface="Cambria Math" panose="02040503050406030204" pitchFamily="18" charset="0"/>
                            </a:rPr>
                            <m:t>𝑛</m:t>
                          </m:r>
                        </m:den>
                      </m:f>
                      <m:d>
                        <m:dPr>
                          <m:ctrlPr>
                            <a:rPr lang="en-GB" sz="1400" b="0" i="1" smtClean="0">
                              <a:latin typeface="Cambria Math" panose="02040503050406030204" pitchFamily="18" charset="0"/>
                            </a:rPr>
                          </m:ctrlPr>
                        </m:dPr>
                        <m:e>
                          <m:d>
                            <m:dPr>
                              <m:ctrlPr>
                                <a:rPr lang="en-GB" sz="1400" b="0" i="1" smtClean="0">
                                  <a:latin typeface="Cambria Math" panose="02040503050406030204" pitchFamily="18" charset="0"/>
                                </a:rPr>
                              </m:ctrlPr>
                            </m:dPr>
                            <m:e>
                              <m:r>
                                <a:rPr lang="en-GB" sz="1400" b="0" i="1" smtClean="0">
                                  <a:latin typeface="Cambria Math" panose="02040503050406030204" pitchFamily="18" charset="0"/>
                                </a:rPr>
                                <m:t>𝑛</m:t>
                              </m:r>
                              <m:r>
                                <a:rPr lang="en-GB" sz="1400" b="0" i="1" smtClean="0">
                                  <a:latin typeface="Cambria Math" panose="02040503050406030204" pitchFamily="18" charset="0"/>
                                </a:rPr>
                                <m:t>−1</m:t>
                              </m:r>
                            </m:e>
                          </m:d>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f>
                                <m:fPr>
                                  <m:type m:val="skw"/>
                                  <m:ctrlPr>
                                    <a:rPr lang="en-GB" sz="1400" b="0" i="1" smtClean="0">
                                      <a:latin typeface="Cambria Math" panose="02040503050406030204" pitchFamily="18" charset="0"/>
                                    </a:rPr>
                                  </m:ctrlPr>
                                </m:fPr>
                                <m:num>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𝑅</m:t>
                                      </m:r>
                                    </m:e>
                                    <m:sub>
                                      <m:r>
                                        <a:rPr lang="en-GB" sz="1400" b="0" i="1" smtClean="0">
                                          <a:latin typeface="Cambria Math" panose="02040503050406030204" pitchFamily="18" charset="0"/>
                                        </a:rPr>
                                        <m:t>𝑐</m:t>
                                      </m:r>
                                    </m:sub>
                                  </m:sSub>
                                </m:num>
                                <m:den>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𝑅</m:t>
                                      </m:r>
                                    </m:e>
                                    <m:sub>
                                      <m:r>
                                        <a:rPr lang="en-GB" sz="1400" b="0" i="1" smtClean="0">
                                          <a:latin typeface="Cambria Math" panose="02040503050406030204" pitchFamily="18" charset="0"/>
                                        </a:rPr>
                                        <m:t>𝑑</m:t>
                                      </m:r>
                                    </m:sub>
                                  </m:sSub>
                                </m:den>
                              </m:f>
                              <m:r>
                                <a:rPr lang="en-GB" sz="1400" b="0" i="1" smtClean="0">
                                  <a:latin typeface="Cambria Math" panose="02040503050406030204" pitchFamily="18" charset="0"/>
                                </a:rPr>
                                <m:t>+1</m:t>
                              </m:r>
                            </m:num>
                            <m:den>
                              <m:f>
                                <m:fPr>
                                  <m:type m:val="skw"/>
                                  <m:ctrlPr>
                                    <a:rPr lang="en-GB" sz="1400" i="1">
                                      <a:latin typeface="Cambria Math" panose="02040503050406030204" pitchFamily="18" charset="0"/>
                                    </a:rPr>
                                  </m:ctrlPr>
                                </m:fPr>
                                <m:num>
                                  <m:sSub>
                                    <m:sSubPr>
                                      <m:ctrlPr>
                                        <a:rPr lang="en-GB" sz="1400" i="1">
                                          <a:latin typeface="Cambria Math" panose="02040503050406030204" pitchFamily="18" charset="0"/>
                                        </a:rPr>
                                      </m:ctrlPr>
                                    </m:sSubPr>
                                    <m:e>
                                      <m:r>
                                        <a:rPr lang="en-GB" sz="1400" i="1">
                                          <a:latin typeface="Cambria Math" panose="02040503050406030204" pitchFamily="18" charset="0"/>
                                        </a:rPr>
                                        <m:t>𝑅</m:t>
                                      </m:r>
                                    </m:e>
                                    <m:sub>
                                      <m:r>
                                        <a:rPr lang="en-GB" sz="1400" i="1">
                                          <a:latin typeface="Cambria Math" panose="02040503050406030204" pitchFamily="18" charset="0"/>
                                        </a:rPr>
                                        <m:t>𝑐</m:t>
                                      </m:r>
                                    </m:sub>
                                  </m:sSub>
                                </m:num>
                                <m:den>
                                  <m:sSub>
                                    <m:sSubPr>
                                      <m:ctrlPr>
                                        <a:rPr lang="en-GB" sz="1400" i="1">
                                          <a:latin typeface="Cambria Math" panose="02040503050406030204" pitchFamily="18" charset="0"/>
                                        </a:rPr>
                                      </m:ctrlPr>
                                    </m:sSubPr>
                                    <m:e>
                                      <m:r>
                                        <a:rPr lang="en-GB" sz="1400" i="1">
                                          <a:latin typeface="Cambria Math" panose="02040503050406030204" pitchFamily="18" charset="0"/>
                                        </a:rPr>
                                        <m:t>𝑅</m:t>
                                      </m:r>
                                    </m:e>
                                    <m:sub>
                                      <m:r>
                                        <a:rPr lang="en-GB" sz="1400" i="1">
                                          <a:latin typeface="Cambria Math" panose="02040503050406030204" pitchFamily="18" charset="0"/>
                                        </a:rPr>
                                        <m:t>𝑑</m:t>
                                      </m:r>
                                    </m:sub>
                                  </m:sSub>
                                </m:den>
                              </m:f>
                              <m:r>
                                <a:rPr lang="en-GB" sz="1400" b="0" i="1" smtClean="0">
                                  <a:latin typeface="Cambria Math" panose="02040503050406030204" pitchFamily="18" charset="0"/>
                                </a:rPr>
                                <m:t>+</m:t>
                              </m:r>
                              <m:f>
                                <m:fPr>
                                  <m:type m:val="skw"/>
                                  <m:ctrlPr>
                                    <a:rPr lang="en-GB" sz="1400" i="1">
                                      <a:latin typeface="Cambria Math" panose="02040503050406030204" pitchFamily="18" charset="0"/>
                                    </a:rPr>
                                  </m:ctrlPr>
                                </m:fPr>
                                <m:num>
                                  <m:sSub>
                                    <m:sSubPr>
                                      <m:ctrlPr>
                                        <a:rPr lang="en-GB" sz="1400" i="1" smtClean="0">
                                          <a:latin typeface="Cambria Math" panose="02040503050406030204" pitchFamily="18" charset="0"/>
                                        </a:rPr>
                                      </m:ctrlPr>
                                    </m:sSubPr>
                                    <m:e>
                                      <m:r>
                                        <a:rPr lang="en-GB" sz="1400" i="1">
                                          <a:latin typeface="Cambria Math" panose="02040503050406030204" pitchFamily="18" charset="0"/>
                                        </a:rPr>
                                        <m:t>𝑅</m:t>
                                      </m:r>
                                      <m:r>
                                        <a:rPr lang="en-GB" sz="1400" b="0" i="1" smtClean="0">
                                          <a:latin typeface="Cambria Math" panose="02040503050406030204" pitchFamily="18" charset="0"/>
                                        </a:rPr>
                                        <m:t>′</m:t>
                                      </m:r>
                                    </m:e>
                                    <m:sub>
                                      <m:r>
                                        <a:rPr lang="en-GB" sz="1400" b="0" i="1" smtClean="0">
                                          <a:latin typeface="Cambria Math" panose="02040503050406030204" pitchFamily="18" charset="0"/>
                                        </a:rPr>
                                        <m:t>𝑑</m:t>
                                      </m:r>
                                    </m:sub>
                                  </m:sSub>
                                </m:num>
                                <m:den>
                                  <m:sSub>
                                    <m:sSubPr>
                                      <m:ctrlPr>
                                        <a:rPr lang="en-GB" sz="1400" i="1">
                                          <a:latin typeface="Cambria Math" panose="02040503050406030204" pitchFamily="18" charset="0"/>
                                        </a:rPr>
                                      </m:ctrlPr>
                                    </m:sSubPr>
                                    <m:e>
                                      <m:r>
                                        <a:rPr lang="en-GB" sz="1400" i="1">
                                          <a:latin typeface="Cambria Math" panose="02040503050406030204" pitchFamily="18" charset="0"/>
                                        </a:rPr>
                                        <m:t>𝑅</m:t>
                                      </m:r>
                                    </m:e>
                                    <m:sub>
                                      <m:r>
                                        <a:rPr lang="en-GB" sz="1400" i="1">
                                          <a:latin typeface="Cambria Math" panose="02040503050406030204" pitchFamily="18" charset="0"/>
                                        </a:rPr>
                                        <m:t>𝑑</m:t>
                                      </m:r>
                                    </m:sub>
                                  </m:sSub>
                                </m:den>
                              </m:f>
                            </m:den>
                          </m:f>
                        </m:e>
                      </m:d>
                    </m:oMath>
                  </m:oMathPara>
                </a14:m>
                <a:endParaRPr lang="en-GB" dirty="0"/>
              </a:p>
            </p:txBody>
          </p:sp>
        </mc:Choice>
        <mc:Fallback xmlns="">
          <p:sp>
            <p:nvSpPr>
              <p:cNvPr id="66" name="TextBox 65"/>
              <p:cNvSpPr txBox="1">
                <a:spLocks noRot="1" noChangeAspect="1" noMove="1" noResize="1" noEditPoints="1" noAdjustHandles="1" noChangeArrowheads="1" noChangeShapeType="1" noTextEdit="1"/>
              </p:cNvSpPr>
              <p:nvPr/>
            </p:nvSpPr>
            <p:spPr>
              <a:xfrm>
                <a:off x="3950603" y="5034935"/>
                <a:ext cx="3184397" cy="922240"/>
              </a:xfrm>
              <a:prstGeom prst="rect">
                <a:avLst/>
              </a:prstGeom>
              <a:blipFill>
                <a:blip r:embed="rId3"/>
                <a:stretch>
                  <a:fillRect/>
                </a:stretch>
              </a:blipFill>
            </p:spPr>
            <p:txBody>
              <a:bodyPr/>
              <a:lstStyle/>
              <a:p>
                <a:r>
                  <a:rPr lang="en-GB">
                    <a:noFill/>
                  </a:rPr>
                  <a:t> </a:t>
                </a:r>
              </a:p>
            </p:txBody>
          </p:sp>
        </mc:Fallback>
      </mc:AlternateContent>
      <p:sp>
        <p:nvSpPr>
          <p:cNvPr id="67" name="TextBox 66"/>
          <p:cNvSpPr txBox="1"/>
          <p:nvPr/>
        </p:nvSpPr>
        <p:spPr>
          <a:xfrm>
            <a:off x="8286736" y="4145934"/>
            <a:ext cx="1660263" cy="369332"/>
          </a:xfrm>
          <a:prstGeom prst="rect">
            <a:avLst/>
          </a:prstGeom>
          <a:noFill/>
        </p:spPr>
        <p:txBody>
          <a:bodyPr wrap="none" rtlCol="0">
            <a:spAutoFit/>
          </a:bodyPr>
          <a:lstStyle/>
          <a:p>
            <a:r>
              <a:rPr lang="en-GB" dirty="0">
                <a:latin typeface="Palatino Linotype" panose="02040502050505030304" pitchFamily="18" charset="0"/>
              </a:rPr>
              <a:t>For </a:t>
            </a:r>
            <a:r>
              <a:rPr lang="en-GB" dirty="0" err="1">
                <a:latin typeface="Palatino Linotype" panose="02040502050505030304" pitchFamily="18" charset="0"/>
              </a:rPr>
              <a:t>R’</a:t>
            </a:r>
            <a:r>
              <a:rPr lang="en-GB" baseline="-25000" dirty="0" err="1">
                <a:latin typeface="Palatino Linotype" panose="02040502050505030304" pitchFamily="18" charset="0"/>
              </a:rPr>
              <a:t>d</a:t>
            </a:r>
            <a:r>
              <a:rPr lang="en-GB" dirty="0">
                <a:latin typeface="Palatino Linotype" panose="02040502050505030304" pitchFamily="18" charset="0"/>
              </a:rPr>
              <a:t>/R</a:t>
            </a:r>
            <a:r>
              <a:rPr lang="en-GB" baseline="-25000" dirty="0">
                <a:latin typeface="Palatino Linotype" panose="02040502050505030304" pitchFamily="18" charset="0"/>
              </a:rPr>
              <a:t>d</a:t>
            </a:r>
            <a:r>
              <a:rPr lang="en-GB" dirty="0">
                <a:latin typeface="Palatino Linotype" panose="02040502050505030304" pitchFamily="18" charset="0"/>
              </a:rPr>
              <a:t> =0.5</a:t>
            </a:r>
          </a:p>
        </p:txBody>
      </p:sp>
    </p:spTree>
    <p:extLst>
      <p:ext uri="{BB962C8B-B14F-4D97-AF65-F5344CB8AC3E}">
        <p14:creationId xmlns:p14="http://schemas.microsoft.com/office/powerpoint/2010/main" val="13617358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0F282-CD5C-4CDE-A4CF-42FE368FC8DB}"/>
              </a:ext>
            </a:extLst>
          </p:cNvPr>
          <p:cNvSpPr>
            <a:spLocks noGrp="1"/>
          </p:cNvSpPr>
          <p:nvPr>
            <p:ph type="title"/>
          </p:nvPr>
        </p:nvSpPr>
        <p:spPr/>
        <p:txBody>
          <a:bodyPr/>
          <a:lstStyle/>
          <a:p>
            <a:r>
              <a:rPr lang="en-US" dirty="0"/>
              <a:t>Flow regimes</a:t>
            </a:r>
            <a:endParaRPr lang="en-GB" dirty="0"/>
          </a:p>
        </p:txBody>
      </p:sp>
      <p:sp>
        <p:nvSpPr>
          <p:cNvPr id="3" name="Content Placeholder 2">
            <a:extLst>
              <a:ext uri="{FF2B5EF4-FFF2-40B4-BE49-F238E27FC236}">
                <a16:creationId xmlns:a16="http://schemas.microsoft.com/office/drawing/2014/main" id="{109851A5-015C-4177-804A-AC9AA3ABAA06}"/>
              </a:ext>
            </a:extLst>
          </p:cNvPr>
          <p:cNvSpPr>
            <a:spLocks noGrp="1"/>
          </p:cNvSpPr>
          <p:nvPr>
            <p:ph idx="1"/>
          </p:nvPr>
        </p:nvSpPr>
        <p:spPr>
          <a:xfrm>
            <a:off x="403721" y="1451113"/>
            <a:ext cx="5841833" cy="3097520"/>
          </a:xfrm>
        </p:spPr>
        <p:txBody>
          <a:bodyPr>
            <a:normAutofit fontScale="77500" lnSpcReduction="20000"/>
          </a:bodyPr>
          <a:lstStyle/>
          <a:p>
            <a:pPr>
              <a:lnSpc>
                <a:spcPct val="100000"/>
              </a:lnSpc>
              <a:spcBef>
                <a:spcPts val="300"/>
              </a:spcBef>
            </a:pPr>
            <a:r>
              <a:rPr lang="en-US" dirty="0"/>
              <a:t>Flow patterns do change along the pipe</a:t>
            </a:r>
          </a:p>
          <a:p>
            <a:pPr lvl="1">
              <a:lnSpc>
                <a:spcPct val="100000"/>
              </a:lnSpc>
              <a:spcBef>
                <a:spcPts val="300"/>
              </a:spcBef>
            </a:pPr>
            <a:r>
              <a:rPr lang="en-US" dirty="0"/>
              <a:t>Affect pressure drop and HTC</a:t>
            </a:r>
          </a:p>
          <a:p>
            <a:pPr>
              <a:lnSpc>
                <a:spcPct val="100000"/>
              </a:lnSpc>
              <a:spcBef>
                <a:spcPts val="300"/>
              </a:spcBef>
            </a:pPr>
            <a:r>
              <a:rPr lang="en-US" dirty="0"/>
              <a:t>Important is that liquid adheres to the wall - best HTC for annular flow</a:t>
            </a:r>
          </a:p>
          <a:p>
            <a:pPr lvl="1">
              <a:lnSpc>
                <a:spcPct val="100000"/>
              </a:lnSpc>
              <a:spcBef>
                <a:spcPts val="300"/>
              </a:spcBef>
            </a:pPr>
            <a:r>
              <a:rPr lang="en-US" dirty="0"/>
              <a:t>Good heat conductivity from wall to liquid &amp; liquid evaporates at inner boundary to </a:t>
            </a:r>
            <a:r>
              <a:rPr lang="en-US" dirty="0" err="1"/>
              <a:t>vapour</a:t>
            </a:r>
            <a:r>
              <a:rPr lang="en-US" dirty="0"/>
              <a:t> core</a:t>
            </a:r>
          </a:p>
          <a:p>
            <a:pPr>
              <a:lnSpc>
                <a:spcPct val="100000"/>
              </a:lnSpc>
              <a:spcBef>
                <a:spcPts val="300"/>
              </a:spcBef>
            </a:pPr>
            <a:r>
              <a:rPr lang="en-US" dirty="0"/>
              <a:t>Once the liquid separates from wall (mist flow), the HTC drops significantly, and the system goes into dry-out </a:t>
            </a:r>
            <a:endParaRPr lang="en-GB" dirty="0"/>
          </a:p>
        </p:txBody>
      </p:sp>
      <p:sp>
        <p:nvSpPr>
          <p:cNvPr id="4" name="Slide Number Placeholder 3">
            <a:extLst>
              <a:ext uri="{FF2B5EF4-FFF2-40B4-BE49-F238E27FC236}">
                <a16:creationId xmlns:a16="http://schemas.microsoft.com/office/drawing/2014/main" id="{E013F9B2-CE06-4D99-AC73-7CDD1DBC0D34}"/>
              </a:ext>
            </a:extLst>
          </p:cNvPr>
          <p:cNvSpPr>
            <a:spLocks noGrp="1"/>
          </p:cNvSpPr>
          <p:nvPr>
            <p:ph type="sldNum" sz="quarter" idx="12"/>
          </p:nvPr>
        </p:nvSpPr>
        <p:spPr/>
        <p:txBody>
          <a:bodyPr/>
          <a:lstStyle/>
          <a:p>
            <a:fld id="{1CA36EEA-5A28-4A70-BCAC-0B68DA8D366C}" type="slidenum">
              <a:rPr lang="en-GB" smtClean="0"/>
              <a:pPr/>
              <a:t>34</a:t>
            </a:fld>
            <a:endParaRPr lang="en-GB" dirty="0"/>
          </a:p>
        </p:txBody>
      </p:sp>
      <p:pic>
        <p:nvPicPr>
          <p:cNvPr id="5" name="Picture 4">
            <a:extLst>
              <a:ext uri="{FF2B5EF4-FFF2-40B4-BE49-F238E27FC236}">
                <a16:creationId xmlns:a16="http://schemas.microsoft.com/office/drawing/2014/main" id="{4F171BFB-6720-490F-813B-2A325EFE6C33}"/>
              </a:ext>
            </a:extLst>
          </p:cNvPr>
          <p:cNvPicPr>
            <a:picLocks noChangeAspect="1"/>
          </p:cNvPicPr>
          <p:nvPr/>
        </p:nvPicPr>
        <p:blipFill>
          <a:blip r:embed="rId2"/>
          <a:stretch>
            <a:fillRect/>
          </a:stretch>
        </p:blipFill>
        <p:spPr>
          <a:xfrm>
            <a:off x="7017026" y="5098774"/>
            <a:ext cx="4771251" cy="1774765"/>
          </a:xfrm>
          <a:prstGeom prst="rect">
            <a:avLst/>
          </a:prstGeom>
        </p:spPr>
      </p:pic>
      <p:pic>
        <p:nvPicPr>
          <p:cNvPr id="6" name="Picture 5">
            <a:extLst>
              <a:ext uri="{FF2B5EF4-FFF2-40B4-BE49-F238E27FC236}">
                <a16:creationId xmlns:a16="http://schemas.microsoft.com/office/drawing/2014/main" id="{2AC2383E-ABF3-4AF3-93EC-2784B0512841}"/>
              </a:ext>
            </a:extLst>
          </p:cNvPr>
          <p:cNvPicPr>
            <a:picLocks noChangeAspect="1"/>
          </p:cNvPicPr>
          <p:nvPr/>
        </p:nvPicPr>
        <p:blipFill rotWithShape="1">
          <a:blip r:embed="rId3"/>
          <a:srcRect l="-1" t="41764" r="966"/>
          <a:stretch/>
        </p:blipFill>
        <p:spPr>
          <a:xfrm>
            <a:off x="403722" y="4391591"/>
            <a:ext cx="5962848" cy="2466409"/>
          </a:xfrm>
          <a:prstGeom prst="rect">
            <a:avLst/>
          </a:prstGeom>
        </p:spPr>
      </p:pic>
      <p:pic>
        <p:nvPicPr>
          <p:cNvPr id="7" name="Picture 6">
            <a:extLst>
              <a:ext uri="{FF2B5EF4-FFF2-40B4-BE49-F238E27FC236}">
                <a16:creationId xmlns:a16="http://schemas.microsoft.com/office/drawing/2014/main" id="{FB560609-FA74-4A7B-9EC5-98E8D174DA9E}"/>
              </a:ext>
            </a:extLst>
          </p:cNvPr>
          <p:cNvPicPr>
            <a:picLocks noChangeAspect="1"/>
          </p:cNvPicPr>
          <p:nvPr/>
        </p:nvPicPr>
        <p:blipFill rotWithShape="1">
          <a:blip r:embed="rId4"/>
          <a:srcRect b="17143"/>
          <a:stretch/>
        </p:blipFill>
        <p:spPr>
          <a:xfrm>
            <a:off x="6245556" y="1351722"/>
            <a:ext cx="5663736" cy="3747052"/>
          </a:xfrm>
          <a:prstGeom prst="rect">
            <a:avLst/>
          </a:prstGeom>
        </p:spPr>
      </p:pic>
      <p:sp>
        <p:nvSpPr>
          <p:cNvPr id="8" name="Rectangle 7">
            <a:extLst>
              <a:ext uri="{FF2B5EF4-FFF2-40B4-BE49-F238E27FC236}">
                <a16:creationId xmlns:a16="http://schemas.microsoft.com/office/drawing/2014/main" id="{93B08BEF-3F27-4E5D-BDD9-64499926A283}"/>
              </a:ext>
            </a:extLst>
          </p:cNvPr>
          <p:cNvSpPr/>
          <p:nvPr/>
        </p:nvSpPr>
        <p:spPr>
          <a:xfrm>
            <a:off x="5625548" y="4283765"/>
            <a:ext cx="498993" cy="14610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39A0CCE4-BF21-4991-A28E-841FA53B05EE}"/>
              </a:ext>
            </a:extLst>
          </p:cNvPr>
          <p:cNvSpPr/>
          <p:nvPr/>
        </p:nvSpPr>
        <p:spPr>
          <a:xfrm>
            <a:off x="6245557" y="4956760"/>
            <a:ext cx="2391548" cy="1420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9EBE5E48-FA95-4C4A-85E8-6C36189C093F}"/>
              </a:ext>
            </a:extLst>
          </p:cNvPr>
          <p:cNvSpPr txBox="1"/>
          <p:nvPr/>
        </p:nvSpPr>
        <p:spPr>
          <a:xfrm rot="4380758">
            <a:off x="10229625" y="2373469"/>
            <a:ext cx="1048429" cy="369332"/>
          </a:xfrm>
          <a:prstGeom prst="rect">
            <a:avLst/>
          </a:prstGeom>
          <a:noFill/>
        </p:spPr>
        <p:txBody>
          <a:bodyPr wrap="none" rtlCol="0">
            <a:spAutoFit/>
          </a:bodyPr>
          <a:lstStyle/>
          <a:p>
            <a:r>
              <a:rPr lang="en-US" dirty="0">
                <a:solidFill>
                  <a:srgbClr val="FF0000"/>
                </a:solidFill>
              </a:rPr>
              <a:t>mist flow</a:t>
            </a:r>
            <a:endParaRPr lang="en-GB" dirty="0">
              <a:solidFill>
                <a:srgbClr val="FF0000"/>
              </a:solidFill>
            </a:endParaRPr>
          </a:p>
        </p:txBody>
      </p:sp>
    </p:spTree>
    <p:extLst>
      <p:ext uri="{BB962C8B-B14F-4D97-AF65-F5344CB8AC3E}">
        <p14:creationId xmlns:p14="http://schemas.microsoft.com/office/powerpoint/2010/main" val="40678614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Predicting evaporative cooling performance</a:t>
            </a:r>
          </a:p>
        </p:txBody>
      </p:sp>
      <p:sp>
        <p:nvSpPr>
          <p:cNvPr id="3" name="Content Placeholder 2"/>
          <p:cNvSpPr>
            <a:spLocks noGrp="1"/>
          </p:cNvSpPr>
          <p:nvPr>
            <p:ph idx="1"/>
          </p:nvPr>
        </p:nvSpPr>
        <p:spPr>
          <a:xfrm>
            <a:off x="838200" y="1440444"/>
            <a:ext cx="10515600" cy="5188956"/>
          </a:xfrm>
        </p:spPr>
        <p:txBody>
          <a:bodyPr>
            <a:normAutofit fontScale="70000" lnSpcReduction="20000"/>
          </a:bodyPr>
          <a:lstStyle/>
          <a:p>
            <a:pPr>
              <a:lnSpc>
                <a:spcPct val="110000"/>
              </a:lnSpc>
              <a:spcBef>
                <a:spcPts val="600"/>
              </a:spcBef>
            </a:pPr>
            <a:r>
              <a:rPr lang="en-GB" dirty="0"/>
              <a:t>We have seen the importance of pressure drop and heat transfer coefficient for the performance of an evaporative cooling system</a:t>
            </a:r>
          </a:p>
          <a:p>
            <a:pPr>
              <a:lnSpc>
                <a:spcPct val="110000"/>
              </a:lnSpc>
              <a:spcBef>
                <a:spcPts val="600"/>
              </a:spcBef>
            </a:pPr>
            <a:r>
              <a:rPr lang="en-GB" dirty="0"/>
              <a:t>In the design phase we would like to calculate these properties to optimize designs</a:t>
            </a:r>
          </a:p>
          <a:p>
            <a:pPr>
              <a:lnSpc>
                <a:spcPct val="110000"/>
              </a:lnSpc>
              <a:spcBef>
                <a:spcPts val="600"/>
              </a:spcBef>
            </a:pPr>
            <a:r>
              <a:rPr lang="en-GB" dirty="0"/>
              <a:t>A large number of semi-empirical correlations exist to calculate these parameters for a given state, none of them works 100% (see for example D. </a:t>
            </a:r>
            <a:r>
              <a:rPr lang="en-GB" dirty="0" err="1"/>
              <a:t>Hellenschmidt</a:t>
            </a:r>
            <a:r>
              <a:rPr lang="en-GB" dirty="0"/>
              <a:t> CERN-THESIS-2020-245)</a:t>
            </a:r>
          </a:p>
          <a:p>
            <a:pPr lvl="1">
              <a:lnSpc>
                <a:spcPct val="110000"/>
              </a:lnSpc>
              <a:spcBef>
                <a:spcPts val="600"/>
              </a:spcBef>
            </a:pPr>
            <a:r>
              <a:rPr lang="en-GB" dirty="0"/>
              <a:t>This is also because we occupy, as usual, an odd corner of phase space for fluid dynamics specialists</a:t>
            </a:r>
          </a:p>
          <a:p>
            <a:pPr lvl="1">
              <a:lnSpc>
                <a:spcPct val="110000"/>
              </a:lnSpc>
              <a:spcBef>
                <a:spcPts val="600"/>
              </a:spcBef>
            </a:pPr>
            <a:r>
              <a:rPr lang="en-GB" dirty="0"/>
              <a:t>These correlations are usually 1D, but interestingly 3D CFD is not better (because boundary conditions at interfaces are complicated)</a:t>
            </a:r>
          </a:p>
          <a:p>
            <a:pPr>
              <a:lnSpc>
                <a:spcPct val="110000"/>
              </a:lnSpc>
              <a:spcBef>
                <a:spcPts val="600"/>
              </a:spcBef>
            </a:pPr>
            <a:r>
              <a:rPr lang="en-GB" dirty="0"/>
              <a:t>Two programmes have been written, which take these correlations and calculate the performance of a complete loop</a:t>
            </a:r>
          </a:p>
          <a:p>
            <a:pPr lvl="1">
              <a:lnSpc>
                <a:spcPct val="110000"/>
              </a:lnSpc>
              <a:spcBef>
                <a:spcPts val="600"/>
              </a:spcBef>
            </a:pPr>
            <a:r>
              <a:rPr lang="en-GB" dirty="0" err="1"/>
              <a:t>CoBra</a:t>
            </a:r>
            <a:r>
              <a:rPr lang="en-GB" dirty="0"/>
              <a:t> (by Bart </a:t>
            </a:r>
            <a:r>
              <a:rPr lang="en-GB" dirty="0" err="1"/>
              <a:t>Verlaat</a:t>
            </a:r>
            <a:r>
              <a:rPr lang="en-GB" dirty="0"/>
              <a:t> and the CERN cooling group)</a:t>
            </a:r>
          </a:p>
          <a:p>
            <a:pPr lvl="1">
              <a:lnSpc>
                <a:spcPct val="110000"/>
              </a:lnSpc>
              <a:spcBef>
                <a:spcPts val="600"/>
              </a:spcBef>
            </a:pPr>
            <a:r>
              <a:rPr lang="en-GB" dirty="0" err="1"/>
              <a:t>FluDy</a:t>
            </a:r>
            <a:r>
              <a:rPr lang="en-GB" dirty="0"/>
              <a:t> (by me)</a:t>
            </a:r>
          </a:p>
          <a:p>
            <a:pPr>
              <a:lnSpc>
                <a:spcPct val="110000"/>
              </a:lnSpc>
              <a:spcBef>
                <a:spcPts val="600"/>
              </a:spcBef>
            </a:pPr>
            <a:r>
              <a:rPr lang="en-GB" dirty="0"/>
              <a:t>Important: All these predictive methods are only good as guidance for the design, but results can be significantly (factor of 2) off</a:t>
            </a:r>
          </a:p>
          <a:p>
            <a:pPr lvl="1">
              <a:lnSpc>
                <a:spcPct val="110000"/>
              </a:lnSpc>
              <a:spcBef>
                <a:spcPts val="600"/>
              </a:spcBef>
            </a:pPr>
            <a:r>
              <a:rPr lang="en-GB" dirty="0"/>
              <a:t>Always need to verify designs with actual prototype measurements (including all transfer pipes)</a:t>
            </a:r>
          </a:p>
        </p:txBody>
      </p:sp>
      <p:sp>
        <p:nvSpPr>
          <p:cNvPr id="4" name="Slide Number Placeholder 3"/>
          <p:cNvSpPr>
            <a:spLocks noGrp="1"/>
          </p:cNvSpPr>
          <p:nvPr>
            <p:ph type="sldNum" sz="quarter" idx="12"/>
          </p:nvPr>
        </p:nvSpPr>
        <p:spPr/>
        <p:txBody>
          <a:bodyPr/>
          <a:lstStyle/>
          <a:p>
            <a:fld id="{1CA36EEA-5A28-4A70-BCAC-0B68DA8D366C}" type="slidenum">
              <a:rPr lang="en-GB" smtClean="0"/>
              <a:pPr/>
              <a:t>35</a:t>
            </a:fld>
            <a:endParaRPr lang="en-GB" dirty="0"/>
          </a:p>
        </p:txBody>
      </p:sp>
    </p:spTree>
    <p:extLst>
      <p:ext uri="{BB962C8B-B14F-4D97-AF65-F5344CB8AC3E}">
        <p14:creationId xmlns:p14="http://schemas.microsoft.com/office/powerpoint/2010/main" val="29311693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Evaporative cooling – what can go wrong?</a:t>
            </a:r>
          </a:p>
        </p:txBody>
      </p:sp>
      <p:sp>
        <p:nvSpPr>
          <p:cNvPr id="3" name="Content Placeholder 2"/>
          <p:cNvSpPr>
            <a:spLocks noGrp="1"/>
          </p:cNvSpPr>
          <p:nvPr>
            <p:ph idx="1"/>
          </p:nvPr>
        </p:nvSpPr>
        <p:spPr>
          <a:xfrm>
            <a:off x="838200" y="1440444"/>
            <a:ext cx="10515600" cy="5188955"/>
          </a:xfrm>
        </p:spPr>
        <p:txBody>
          <a:bodyPr>
            <a:normAutofit fontScale="62500" lnSpcReduction="20000"/>
          </a:bodyPr>
          <a:lstStyle/>
          <a:p>
            <a:pPr>
              <a:lnSpc>
                <a:spcPct val="110000"/>
              </a:lnSpc>
              <a:spcBef>
                <a:spcPts val="600"/>
              </a:spcBef>
            </a:pPr>
            <a:r>
              <a:rPr lang="en-US" dirty="0"/>
              <a:t>When the system does not provide enough cooling power it will lead to </a:t>
            </a:r>
            <a:r>
              <a:rPr lang="en-US" dirty="0" err="1"/>
              <a:t>dryout</a:t>
            </a:r>
            <a:r>
              <a:rPr lang="en-US" dirty="0"/>
              <a:t>, the HTC at this location will drop and the outside temperature will increase</a:t>
            </a:r>
          </a:p>
          <a:p>
            <a:pPr lvl="1">
              <a:lnSpc>
                <a:spcPct val="110000"/>
              </a:lnSpc>
              <a:spcBef>
                <a:spcPts val="600"/>
              </a:spcBef>
            </a:pPr>
            <a:r>
              <a:rPr lang="en-US" dirty="0"/>
              <a:t>Interlocks need to be at the place where things start to go wrong, i.e. at the end of the evaporator</a:t>
            </a:r>
            <a:endParaRPr lang="en-GB" dirty="0"/>
          </a:p>
          <a:p>
            <a:pPr>
              <a:lnSpc>
                <a:spcPct val="110000"/>
              </a:lnSpc>
              <a:spcBef>
                <a:spcPts val="600"/>
              </a:spcBef>
            </a:pPr>
            <a:r>
              <a:rPr lang="en-GB" dirty="0"/>
              <a:t>On a more long-term timescale, we need to increase mass flow, this will increase evaporator &amp; return line pressure drops</a:t>
            </a:r>
          </a:p>
          <a:p>
            <a:pPr>
              <a:lnSpc>
                <a:spcPct val="110000"/>
              </a:lnSpc>
              <a:spcBef>
                <a:spcPts val="600"/>
              </a:spcBef>
            </a:pPr>
            <a:r>
              <a:rPr lang="en-US" dirty="0"/>
              <a:t>If we get evaporator &amp; return line pressure drops wrong then we will not achieve the target evaporation on the detector</a:t>
            </a:r>
          </a:p>
          <a:p>
            <a:pPr lvl="1">
              <a:lnSpc>
                <a:spcPct val="110000"/>
              </a:lnSpc>
              <a:spcBef>
                <a:spcPts val="600"/>
              </a:spcBef>
            </a:pPr>
            <a:r>
              <a:rPr lang="en-US" dirty="0"/>
              <a:t>This happened for the ATLAS ID, in the SCT we can’t reach the design evaporation temperature of -25°C (ok, because of lots of safety factors)</a:t>
            </a:r>
          </a:p>
          <a:p>
            <a:pPr lvl="1">
              <a:lnSpc>
                <a:spcPct val="110000"/>
              </a:lnSpc>
              <a:spcBef>
                <a:spcPts val="600"/>
              </a:spcBef>
            </a:pPr>
            <a:r>
              <a:rPr lang="en-US" dirty="0"/>
              <a:t>The only thing which protects you from that is accurate prototyping of complete system (incl. transfer lines), there is no way to retroactively fix this by changing the plant, you need to change the pipes, which is usually impossible</a:t>
            </a:r>
          </a:p>
          <a:p>
            <a:pPr lvl="2">
              <a:lnSpc>
                <a:spcPct val="110000"/>
              </a:lnSpc>
              <a:spcBef>
                <a:spcPts val="600"/>
              </a:spcBef>
            </a:pPr>
            <a:r>
              <a:rPr lang="en-US" dirty="0"/>
              <a:t>(there is one way out (if you are lucky): change your coolant…) </a:t>
            </a:r>
          </a:p>
          <a:p>
            <a:pPr>
              <a:lnSpc>
                <a:spcPct val="110000"/>
              </a:lnSpc>
              <a:spcBef>
                <a:spcPts val="600"/>
              </a:spcBef>
            </a:pPr>
            <a:r>
              <a:rPr lang="en-US" dirty="0"/>
              <a:t>Capillaries are notoriously difficult to dimension, small ID variation can have large effects – capillaries need to be tuned</a:t>
            </a:r>
          </a:p>
          <a:p>
            <a:pPr lvl="1">
              <a:lnSpc>
                <a:spcPct val="110000"/>
              </a:lnSpc>
              <a:spcBef>
                <a:spcPts val="600"/>
              </a:spcBef>
            </a:pPr>
            <a:r>
              <a:rPr lang="en-US" dirty="0"/>
              <a:t>If we get these wrong, then mass flows are off, and we can have issues with boiling starting at the wrong position</a:t>
            </a:r>
          </a:p>
          <a:p>
            <a:pPr>
              <a:lnSpc>
                <a:spcPct val="110000"/>
              </a:lnSpc>
              <a:spcBef>
                <a:spcPts val="600"/>
              </a:spcBef>
            </a:pPr>
            <a:r>
              <a:rPr lang="en-US" dirty="0"/>
              <a:t>Finally, a high-power cooling system is a very serious piece of engineering</a:t>
            </a:r>
          </a:p>
          <a:p>
            <a:pPr lvl="1">
              <a:lnSpc>
                <a:spcPct val="110000"/>
              </a:lnSpc>
              <a:spcBef>
                <a:spcPts val="600"/>
              </a:spcBef>
            </a:pPr>
            <a:r>
              <a:rPr lang="en-US" dirty="0"/>
              <a:t>You must do things properly, there are no short-cuts, or magic pieces of equipment</a:t>
            </a:r>
          </a:p>
          <a:p>
            <a:pPr lvl="1">
              <a:lnSpc>
                <a:spcPct val="110000"/>
              </a:lnSpc>
              <a:spcBef>
                <a:spcPts val="600"/>
              </a:spcBef>
            </a:pPr>
            <a:r>
              <a:rPr lang="en-US" dirty="0"/>
              <a:t>Make sure you are using established, proven technologies</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36</a:t>
            </a:fld>
            <a:endParaRPr lang="en-GB" dirty="0"/>
          </a:p>
        </p:txBody>
      </p:sp>
    </p:spTree>
    <p:extLst>
      <p:ext uri="{BB962C8B-B14F-4D97-AF65-F5344CB8AC3E}">
        <p14:creationId xmlns:p14="http://schemas.microsoft.com/office/powerpoint/2010/main" val="18599310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a:t>
            </a:r>
          </a:p>
        </p:txBody>
      </p:sp>
      <p:sp>
        <p:nvSpPr>
          <p:cNvPr id="3" name="Content Placeholder 2"/>
          <p:cNvSpPr>
            <a:spLocks noGrp="1"/>
          </p:cNvSpPr>
          <p:nvPr>
            <p:ph idx="1"/>
          </p:nvPr>
        </p:nvSpPr>
        <p:spPr>
          <a:xfrm>
            <a:off x="838200" y="1373492"/>
            <a:ext cx="10515600" cy="5417556"/>
          </a:xfrm>
        </p:spPr>
        <p:txBody>
          <a:bodyPr>
            <a:normAutofit/>
          </a:bodyPr>
          <a:lstStyle/>
          <a:p>
            <a:pPr>
              <a:lnSpc>
                <a:spcPct val="110000"/>
              </a:lnSpc>
              <a:spcBef>
                <a:spcPts val="600"/>
              </a:spcBef>
            </a:pPr>
            <a:r>
              <a:rPr lang="en-US" dirty="0"/>
              <a:t>Heat is hard to move</a:t>
            </a:r>
          </a:p>
          <a:p>
            <a:pPr lvl="1">
              <a:lnSpc>
                <a:spcPct val="110000"/>
              </a:lnSpc>
              <a:spcBef>
                <a:spcPts val="600"/>
              </a:spcBef>
            </a:pPr>
            <a:r>
              <a:rPr lang="en-US" dirty="0"/>
              <a:t>Heat transfer by conduction cannot be avoided</a:t>
            </a:r>
          </a:p>
          <a:p>
            <a:pPr lvl="2">
              <a:lnSpc>
                <a:spcPct val="110000"/>
              </a:lnSpc>
              <a:spcBef>
                <a:spcPts val="600"/>
              </a:spcBef>
            </a:pPr>
            <a:r>
              <a:rPr lang="en-US" dirty="0"/>
              <a:t>Reduce length of thermal path</a:t>
            </a:r>
          </a:p>
          <a:p>
            <a:pPr lvl="1">
              <a:lnSpc>
                <a:spcPct val="110000"/>
              </a:lnSpc>
              <a:spcBef>
                <a:spcPts val="600"/>
              </a:spcBef>
            </a:pPr>
            <a:r>
              <a:rPr lang="en-US" dirty="0"/>
              <a:t>The most powerful heat transfer is forced convection, and here the most efficient is evaporative cooling</a:t>
            </a:r>
          </a:p>
          <a:p>
            <a:pPr lvl="1">
              <a:lnSpc>
                <a:spcPct val="110000"/>
              </a:lnSpc>
              <a:spcBef>
                <a:spcPts val="600"/>
              </a:spcBef>
            </a:pPr>
            <a:r>
              <a:rPr lang="en-US" dirty="0"/>
              <a:t>Evaporative cooling is not simple – challenges are how to get the coolant around, into all parallel branches, and predict the performance, which must always be checked with prototypes</a:t>
            </a:r>
          </a:p>
          <a:p>
            <a:pPr>
              <a:lnSpc>
                <a:spcPct val="110000"/>
              </a:lnSpc>
              <a:spcBef>
                <a:spcPts val="600"/>
              </a:spcBef>
            </a:pPr>
            <a:r>
              <a:rPr lang="en-US" dirty="0"/>
              <a:t>Know your thermal physics!</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37</a:t>
            </a:fld>
            <a:endParaRPr lang="en-GB" dirty="0"/>
          </a:p>
        </p:txBody>
      </p:sp>
    </p:spTree>
    <p:extLst>
      <p:ext uri="{BB962C8B-B14F-4D97-AF65-F5344CB8AC3E}">
        <p14:creationId xmlns:p14="http://schemas.microsoft.com/office/powerpoint/2010/main" val="617597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5430"/>
            <a:ext cx="10515600" cy="743504"/>
          </a:xfrm>
        </p:spPr>
        <p:txBody>
          <a:bodyPr/>
          <a:lstStyle/>
          <a:p>
            <a:r>
              <a:rPr lang="en-GB" dirty="0"/>
              <a:t>What happens if you get it wrong? </a:t>
            </a:r>
          </a:p>
        </p:txBody>
      </p:sp>
      <p:sp>
        <p:nvSpPr>
          <p:cNvPr id="3" name="Content Placeholder 2"/>
          <p:cNvSpPr>
            <a:spLocks noGrp="1"/>
          </p:cNvSpPr>
          <p:nvPr>
            <p:ph idx="1"/>
          </p:nvPr>
        </p:nvSpPr>
        <p:spPr/>
        <p:txBody>
          <a:bodyPr>
            <a:normAutofit fontScale="92500" lnSpcReduction="10000"/>
          </a:bodyPr>
          <a:lstStyle/>
          <a:p>
            <a:r>
              <a:rPr lang="en-GB" dirty="0"/>
              <a:t>Failure to remove the heat generated can lead to thermal damage to the system </a:t>
            </a:r>
          </a:p>
          <a:p>
            <a:pPr lvl="1"/>
            <a:r>
              <a:rPr lang="en-GB" dirty="0"/>
              <a:t>In practice usually well protected against overheating by temperature-dependent interlocks</a:t>
            </a:r>
          </a:p>
          <a:p>
            <a:pPr lvl="1"/>
            <a:r>
              <a:rPr lang="en-GB" dirty="0"/>
              <a:t>Interlocks should be placed close to biggest heat sources and at locations where failure of heat removal manifests early</a:t>
            </a:r>
          </a:p>
          <a:p>
            <a:pPr lvl="1"/>
            <a:r>
              <a:rPr lang="en-GB" dirty="0"/>
              <a:t>Note that response times can be short (see later)</a:t>
            </a:r>
          </a:p>
          <a:p>
            <a:r>
              <a:rPr lang="en-US" dirty="0"/>
              <a:t>But even if you protect your system against instantaneous damage, the performance of your system can be compromised</a:t>
            </a:r>
            <a:endParaRPr lang="en-GB" dirty="0"/>
          </a:p>
          <a:p>
            <a:pPr lvl="1"/>
            <a:r>
              <a:rPr lang="en-GB" dirty="0"/>
              <a:t>In practice, for regular operation the power which can be generated in the system is limited by power supplies</a:t>
            </a:r>
          </a:p>
          <a:p>
            <a:pPr lvl="1"/>
            <a:r>
              <a:rPr lang="en-GB" dirty="0"/>
              <a:t>Response to intolerably high currents will be reduction of bias voltage </a:t>
            </a:r>
          </a:p>
          <a:p>
            <a:pPr lvl="1"/>
            <a:r>
              <a:rPr lang="en-GB" dirty="0"/>
              <a:t>Ultimately, in the long run failed thermal management results in reduced SNR, up to the point where system does not provide useful data any more</a:t>
            </a:r>
          </a:p>
        </p:txBody>
      </p:sp>
      <p:sp>
        <p:nvSpPr>
          <p:cNvPr id="4" name="Slide Number Placeholder 3"/>
          <p:cNvSpPr>
            <a:spLocks noGrp="1"/>
          </p:cNvSpPr>
          <p:nvPr>
            <p:ph type="sldNum" sz="quarter" idx="12"/>
          </p:nvPr>
        </p:nvSpPr>
        <p:spPr/>
        <p:txBody>
          <a:bodyPr/>
          <a:lstStyle/>
          <a:p>
            <a:fld id="{1CA36EEA-5A28-4A70-BCAC-0B68DA8D366C}" type="slidenum">
              <a:rPr lang="en-GB" smtClean="0"/>
              <a:pPr/>
              <a:t>4</a:t>
            </a:fld>
            <a:endParaRPr lang="en-GB" dirty="0"/>
          </a:p>
        </p:txBody>
      </p:sp>
    </p:spTree>
    <p:extLst>
      <p:ext uri="{BB962C8B-B14F-4D97-AF65-F5344CB8AC3E}">
        <p14:creationId xmlns:p14="http://schemas.microsoft.com/office/powerpoint/2010/main" val="2103117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Radiation damage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199" y="1440445"/>
                <a:ext cx="10850218" cy="5281030"/>
              </a:xfrm>
            </p:spPr>
            <p:txBody>
              <a:bodyPr>
                <a:normAutofit fontScale="85000" lnSpcReduction="20000"/>
              </a:bodyPr>
              <a:lstStyle/>
              <a:p>
                <a:pPr>
                  <a:lnSpc>
                    <a:spcPct val="100000"/>
                  </a:lnSpc>
                </a:pPr>
                <a:r>
                  <a:rPr lang="en-GB" dirty="0"/>
                  <a:t>Radiation damage manifests itself in three ways:</a:t>
                </a:r>
              </a:p>
              <a:p>
                <a:pPr lvl="1">
                  <a:lnSpc>
                    <a:spcPct val="100000"/>
                  </a:lnSpc>
                </a:pPr>
                <a:r>
                  <a:rPr lang="en-GB" dirty="0"/>
                  <a:t>Change of the doping concentration </a:t>
                </a:r>
                <a14:m>
                  <m:oMath xmlns:m="http://schemas.openxmlformats.org/officeDocument/2006/math">
                    <m:r>
                      <a:rPr lang="en-GB" i="1" dirty="0" smtClean="0">
                        <a:latin typeface="Cambria Math" panose="02040503050406030204" pitchFamily="18" charset="0"/>
                        <a:ea typeface="Cambria Math" panose="02040503050406030204" pitchFamily="18" charset="0"/>
                      </a:rPr>
                      <m:t>→</m:t>
                    </m:r>
                  </m:oMath>
                </a14:m>
                <a:r>
                  <a:rPr lang="en-GB" dirty="0"/>
                  <a:t> change of depletion voltage</a:t>
                </a:r>
              </a:p>
              <a:p>
                <a:pPr lvl="1">
                  <a:lnSpc>
                    <a:spcPct val="100000"/>
                  </a:lnSpc>
                </a:pPr>
                <a:r>
                  <a:rPr lang="en-GB" dirty="0"/>
                  <a:t>Creation of recombination/generation centres</a:t>
                </a:r>
                <a:r>
                  <a:rPr lang="en-GB" dirty="0">
                    <a:ea typeface="Cambria Math" panose="02040503050406030204" pitchFamily="18" charset="0"/>
                  </a:rPr>
                  <a:t> </a:t>
                </a:r>
                <a14:m>
                  <m:oMath xmlns:m="http://schemas.openxmlformats.org/officeDocument/2006/math">
                    <m:r>
                      <a:rPr lang="en-GB" i="1" dirty="0">
                        <a:latin typeface="Cambria Math" panose="02040503050406030204" pitchFamily="18" charset="0"/>
                        <a:ea typeface="Cambria Math" panose="02040503050406030204" pitchFamily="18" charset="0"/>
                      </a:rPr>
                      <m:t>→</m:t>
                    </m:r>
                  </m:oMath>
                </a14:m>
                <a:r>
                  <a:rPr lang="en-GB" dirty="0"/>
                  <a:t> increased leakage current</a:t>
                </a:r>
              </a:p>
              <a:p>
                <a:pPr lvl="1">
                  <a:lnSpc>
                    <a:spcPct val="100000"/>
                  </a:lnSpc>
                </a:pPr>
                <a:r>
                  <a:rPr lang="en-GB" dirty="0"/>
                  <a:t>Charge trapping </a:t>
                </a:r>
                <a14:m>
                  <m:oMath xmlns:m="http://schemas.openxmlformats.org/officeDocument/2006/math">
                    <m:r>
                      <a:rPr lang="en-GB" i="1" dirty="0">
                        <a:latin typeface="Cambria Math" panose="02040503050406030204" pitchFamily="18" charset="0"/>
                        <a:ea typeface="Cambria Math" panose="02040503050406030204" pitchFamily="18" charset="0"/>
                      </a:rPr>
                      <m:t>→</m:t>
                    </m:r>
                  </m:oMath>
                </a14:m>
                <a:r>
                  <a:rPr lang="en-GB" dirty="0"/>
                  <a:t> deterioration of charge collection efficiency. </a:t>
                </a:r>
              </a:p>
              <a:p>
                <a:pPr>
                  <a:lnSpc>
                    <a:spcPct val="100000"/>
                  </a:lnSpc>
                </a:pPr>
                <a:r>
                  <a:rPr lang="en-GB" dirty="0"/>
                  <a:t>Non-Ionizing Energy Loss (NIEL) hypothesis: </a:t>
                </a:r>
              </a:p>
              <a:p>
                <a:pPr lvl="1">
                  <a:lnSpc>
                    <a:spcPct val="100000"/>
                  </a:lnSpc>
                </a:pPr>
                <a:r>
                  <a:rPr lang="en-GB" dirty="0"/>
                  <a:t>Any radiation-induced effect can be expressed in terms of an equivalent particle flux and radiation damage scales with this flux</a:t>
                </a:r>
              </a:p>
              <a:p>
                <a:pPr lvl="1">
                  <a:lnSpc>
                    <a:spcPct val="100000"/>
                  </a:lnSpc>
                </a:pPr>
                <a:r>
                  <a:rPr lang="en-GB" dirty="0"/>
                  <a:t>Usually flux given in equivalent flux of 1 MeV neutrons</a:t>
                </a:r>
              </a:p>
              <a:p>
                <a:pPr>
                  <a:lnSpc>
                    <a:spcPct val="100000"/>
                  </a:lnSpc>
                </a:pPr>
                <a:r>
                  <a:rPr lang="en-GB" dirty="0"/>
                  <a:t>Radiation damage can also be caused by ionizing energy loss (IEL), but the results of this damage mode have limited relevance for thermal management </a:t>
                </a:r>
              </a:p>
              <a:p>
                <a:pPr>
                  <a:lnSpc>
                    <a:spcPct val="100000"/>
                  </a:lnSpc>
                </a:pPr>
                <a:r>
                  <a:rPr lang="en-GB" dirty="0"/>
                  <a:t>All radiation damage effects are subject to temperature dependent annealing processes</a:t>
                </a:r>
              </a:p>
              <a:p>
                <a:pPr>
                  <a:lnSpc>
                    <a:spcPct val="100000"/>
                  </a:lnSpc>
                </a:pPr>
                <a:r>
                  <a:rPr lang="en-GB" dirty="0"/>
                  <a:t>Models describing radiation damage effects and their annealing behaviour have been developed (for example Sheffield or Hamburg models)</a:t>
                </a:r>
              </a:p>
              <a:p>
                <a:pPr lvl="1">
                  <a:lnSpc>
                    <a:spcPct val="100000"/>
                  </a:lnSpc>
                </a:pPr>
                <a:r>
                  <a:rPr lang="en-GB" dirty="0"/>
                  <a:t>Excellent agreement with the behaviour of silicon systems in high radiation environments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199" y="1440445"/>
                <a:ext cx="10850218" cy="5281030"/>
              </a:xfrm>
              <a:blipFill>
                <a:blip r:embed="rId2"/>
                <a:stretch>
                  <a:fillRect l="-730" t="-2191" r="-899" b="-1961"/>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5</a:t>
            </a:fld>
            <a:endParaRPr lang="en-GB" dirty="0"/>
          </a:p>
        </p:txBody>
      </p:sp>
    </p:spTree>
    <p:extLst>
      <p:ext uri="{BB962C8B-B14F-4D97-AF65-F5344CB8AC3E}">
        <p14:creationId xmlns:p14="http://schemas.microsoft.com/office/powerpoint/2010/main" val="1230488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561C9-564B-4A6B-AE38-520E628D2667}"/>
              </a:ext>
            </a:extLst>
          </p:cNvPr>
          <p:cNvSpPr>
            <a:spLocks noGrp="1"/>
          </p:cNvSpPr>
          <p:nvPr>
            <p:ph type="title"/>
          </p:nvPr>
        </p:nvSpPr>
        <p:spPr/>
        <p:txBody>
          <a:bodyPr>
            <a:noAutofit/>
          </a:bodyPr>
          <a:lstStyle/>
          <a:p>
            <a:r>
              <a:rPr lang="en-US" sz="2800" dirty="0"/>
              <a:t>Leakage current and doping concentration vs dose and T</a:t>
            </a:r>
            <a:endParaRPr lang="en-GB" sz="28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746DC17-803A-4EA2-9CAE-D0C68BE0150F}"/>
                  </a:ext>
                </a:extLst>
              </p:cNvPr>
              <p:cNvSpPr>
                <a:spLocks noGrp="1"/>
              </p:cNvSpPr>
              <p:nvPr>
                <p:ph idx="1"/>
              </p:nvPr>
            </p:nvSpPr>
            <p:spPr>
              <a:xfrm>
                <a:off x="437321" y="1440445"/>
                <a:ext cx="3829877" cy="5497068"/>
              </a:xfrm>
            </p:spPr>
            <p:txBody>
              <a:bodyPr>
                <a:normAutofit fontScale="70000" lnSpcReduction="20000"/>
              </a:bodyPr>
              <a:lstStyle/>
              <a:p>
                <a:pPr>
                  <a:lnSpc>
                    <a:spcPct val="100000"/>
                  </a:lnSpc>
                </a:pPr>
                <a:r>
                  <a:rPr lang="en-GB" dirty="0"/>
                  <a:t>Leakage current typically increases linearly with NIEL dose, and decreases with annealing</a:t>
                </a:r>
              </a:p>
              <a:p>
                <a:pPr>
                  <a:lnSpc>
                    <a:spcPct val="100000"/>
                  </a:lnSpc>
                </a:pPr>
                <a:r>
                  <a:rPr lang="en-GB" dirty="0"/>
                  <a:t>Doping concentration initially decreases (beneficial annealing), but increases over longer time scales (reverse annealing)</a:t>
                </a:r>
              </a:p>
              <a:p>
                <a:pPr lvl="1">
                  <a:lnSpc>
                    <a:spcPct val="100000"/>
                  </a:lnSpc>
                </a:pPr>
                <a:r>
                  <a:rPr lang="en-GB" dirty="0"/>
                  <a:t>In practice this requires increasing the bias voltage for depletion</a:t>
                </a:r>
              </a:p>
              <a:p>
                <a:pPr lvl="1">
                  <a:lnSpc>
                    <a:spcPct val="100000"/>
                  </a:lnSpc>
                </a:pPr>
                <a:r>
                  <a:rPr lang="en-GB" dirty="0"/>
                  <a:t>To limit this usually sensors need to be kept cold (about 0°C or colder) at all times</a:t>
                </a:r>
              </a:p>
              <a:p>
                <a:pPr lvl="1">
                  <a:lnSpc>
                    <a:spcPct val="100000"/>
                  </a:lnSpc>
                </a:pPr>
                <a:r>
                  <a:rPr lang="en-GB" dirty="0"/>
                  <a:t>Sensor type dependent: In n-in-p sensors high field stays next to electrodes </a:t>
                </a:r>
                <a14:m>
                  <m:oMath xmlns:m="http://schemas.openxmlformats.org/officeDocument/2006/math">
                    <m:r>
                      <a:rPr lang="en-GB" i="1" dirty="0">
                        <a:latin typeface="Cambria Math" panose="02040503050406030204" pitchFamily="18" charset="0"/>
                        <a:ea typeface="Cambria Math" panose="02040503050406030204" pitchFamily="18" charset="0"/>
                      </a:rPr>
                      <m:t>→ </m:t>
                    </m:r>
                  </m:oMath>
                </a14:m>
                <a:r>
                  <a:rPr lang="en-GB" dirty="0"/>
                  <a:t>provide useful signals even if not fully depleted </a:t>
                </a:r>
                <a14:m>
                  <m:oMath xmlns:m="http://schemas.openxmlformats.org/officeDocument/2006/math">
                    <m:r>
                      <a:rPr lang="en-GB" i="1" dirty="0">
                        <a:latin typeface="Cambria Math" panose="02040503050406030204" pitchFamily="18" charset="0"/>
                        <a:ea typeface="Cambria Math" panose="02040503050406030204" pitchFamily="18" charset="0"/>
                      </a:rPr>
                      <m:t>→ </m:t>
                    </m:r>
                  </m:oMath>
                </a14:m>
                <a:r>
                  <a:rPr lang="en-GB" dirty="0"/>
                  <a:t>requirement to keep cold at all times relaxed</a:t>
                </a:r>
              </a:p>
              <a:p>
                <a:endParaRPr lang="en-GB" dirty="0"/>
              </a:p>
            </p:txBody>
          </p:sp>
        </mc:Choice>
        <mc:Fallback xmlns="">
          <p:sp>
            <p:nvSpPr>
              <p:cNvPr id="3" name="Content Placeholder 2">
                <a:extLst>
                  <a:ext uri="{FF2B5EF4-FFF2-40B4-BE49-F238E27FC236}">
                    <a16:creationId xmlns:a16="http://schemas.microsoft.com/office/drawing/2014/main" id="{6746DC17-803A-4EA2-9CAE-D0C68BE0150F}"/>
                  </a:ext>
                </a:extLst>
              </p:cNvPr>
              <p:cNvSpPr>
                <a:spLocks noGrp="1" noRot="1" noChangeAspect="1" noMove="1" noResize="1" noEditPoints="1" noAdjustHandles="1" noChangeArrowheads="1" noChangeShapeType="1" noTextEdit="1"/>
              </p:cNvSpPr>
              <p:nvPr>
                <p:ph idx="1"/>
              </p:nvPr>
            </p:nvSpPr>
            <p:spPr>
              <a:xfrm>
                <a:off x="437321" y="1440445"/>
                <a:ext cx="3829877" cy="5497068"/>
              </a:xfrm>
              <a:blipFill>
                <a:blip r:embed="rId2"/>
                <a:stretch>
                  <a:fillRect l="-1433" t="-1552" r="-2389"/>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D4BC077A-9062-42DD-ACCD-D69306B61A7D}"/>
              </a:ext>
            </a:extLst>
          </p:cNvPr>
          <p:cNvSpPr>
            <a:spLocks noGrp="1"/>
          </p:cNvSpPr>
          <p:nvPr>
            <p:ph type="sldNum" sz="quarter" idx="12"/>
          </p:nvPr>
        </p:nvSpPr>
        <p:spPr/>
        <p:txBody>
          <a:bodyPr/>
          <a:lstStyle/>
          <a:p>
            <a:fld id="{1CA36EEA-5A28-4A70-BCAC-0B68DA8D366C}" type="slidenum">
              <a:rPr lang="en-GB" smtClean="0"/>
              <a:pPr/>
              <a:t>6</a:t>
            </a:fld>
            <a:endParaRPr lang="en-GB" dirty="0"/>
          </a:p>
        </p:txBody>
      </p:sp>
      <p:pic>
        <p:nvPicPr>
          <p:cNvPr id="5" name="Picture 4">
            <a:extLst>
              <a:ext uri="{FF2B5EF4-FFF2-40B4-BE49-F238E27FC236}">
                <a16:creationId xmlns:a16="http://schemas.microsoft.com/office/drawing/2014/main" id="{7C5392AE-9DA7-4B1B-8C2F-44685A4F93FE}"/>
              </a:ext>
            </a:extLst>
          </p:cNvPr>
          <p:cNvPicPr>
            <a:picLocks noChangeAspect="1"/>
          </p:cNvPicPr>
          <p:nvPr/>
        </p:nvPicPr>
        <p:blipFill>
          <a:blip r:embed="rId3"/>
          <a:stretch>
            <a:fillRect/>
          </a:stretch>
        </p:blipFill>
        <p:spPr>
          <a:xfrm>
            <a:off x="4267199" y="1475854"/>
            <a:ext cx="7086600" cy="2440197"/>
          </a:xfrm>
          <a:prstGeom prst="rect">
            <a:avLst/>
          </a:prstGeom>
        </p:spPr>
      </p:pic>
      <p:pic>
        <p:nvPicPr>
          <p:cNvPr id="6" name="Picture 5">
            <a:extLst>
              <a:ext uri="{FF2B5EF4-FFF2-40B4-BE49-F238E27FC236}">
                <a16:creationId xmlns:a16="http://schemas.microsoft.com/office/drawing/2014/main" id="{DB209D50-E036-4AE8-8A70-0B8A9CEDCD60}"/>
              </a:ext>
            </a:extLst>
          </p:cNvPr>
          <p:cNvPicPr>
            <a:picLocks noChangeAspect="1"/>
          </p:cNvPicPr>
          <p:nvPr/>
        </p:nvPicPr>
        <p:blipFill rotWithShape="1">
          <a:blip r:embed="rId4"/>
          <a:srcRect l="3556"/>
          <a:stretch/>
        </p:blipFill>
        <p:spPr>
          <a:xfrm>
            <a:off x="4267199" y="3863720"/>
            <a:ext cx="7759148" cy="2725420"/>
          </a:xfrm>
          <a:prstGeom prst="rect">
            <a:avLst/>
          </a:prstGeom>
        </p:spPr>
      </p:pic>
      <p:sp>
        <p:nvSpPr>
          <p:cNvPr id="8" name="Rectangle 7">
            <a:extLst>
              <a:ext uri="{FF2B5EF4-FFF2-40B4-BE49-F238E27FC236}">
                <a16:creationId xmlns:a16="http://schemas.microsoft.com/office/drawing/2014/main" id="{543A5661-E547-47A5-BD3B-CB91382BB603}"/>
              </a:ext>
            </a:extLst>
          </p:cNvPr>
          <p:cNvSpPr/>
          <p:nvPr/>
        </p:nvSpPr>
        <p:spPr>
          <a:xfrm>
            <a:off x="8836192" y="6499675"/>
            <a:ext cx="3170612" cy="369332"/>
          </a:xfrm>
          <a:prstGeom prst="rect">
            <a:avLst/>
          </a:prstGeom>
        </p:spPr>
        <p:txBody>
          <a:bodyPr wrap="none">
            <a:spAutoFit/>
          </a:bodyPr>
          <a:lstStyle/>
          <a:p>
            <a:r>
              <a:rPr lang="en-GB" dirty="0"/>
              <a:t>Dawson, I (ed.), CERN-2021-001</a:t>
            </a:r>
          </a:p>
        </p:txBody>
      </p:sp>
    </p:spTree>
    <p:extLst>
      <p:ext uri="{BB962C8B-B14F-4D97-AF65-F5344CB8AC3E}">
        <p14:creationId xmlns:p14="http://schemas.microsoft.com/office/powerpoint/2010/main" val="2584502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Leakage current – temperature dependence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582223"/>
                <a:ext cx="10515600" cy="3910651"/>
              </a:xfrm>
            </p:spPr>
            <p:txBody>
              <a:bodyPr>
                <a:normAutofit lnSpcReduction="10000"/>
              </a:bodyPr>
              <a:lstStyle/>
              <a:p>
                <a:r>
                  <a:rPr lang="en-GB" dirty="0"/>
                  <a:t>For scaling of leakage current (power) from reference current (power)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𝑄</m:t>
                        </m:r>
                      </m:e>
                      <m:sub>
                        <m:r>
                          <a:rPr lang="en-GB" i="1">
                            <a:latin typeface="Cambria Math" panose="02040503050406030204" pitchFamily="18" charset="0"/>
                          </a:rPr>
                          <m:t>𝑟𝑒𝑓</m:t>
                        </m:r>
                      </m:sub>
                    </m:sSub>
                  </m:oMath>
                </a14:m>
                <a:r>
                  <a:rPr lang="en-GB" dirty="0"/>
                  <a:t> at a reference temperature </a:t>
                </a:r>
                <a14:m>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𝑟𝑒𝑓</m:t>
                        </m:r>
                      </m:sub>
                    </m:sSub>
                  </m:oMath>
                </a14:m>
                <a:endParaRPr lang="en-GB" baseline="-25000" dirty="0"/>
              </a:p>
              <a:p>
                <a:r>
                  <a:rPr lang="en-GB" dirty="0"/>
                  <a:t>Activation temperature </a:t>
                </a:r>
                <a14:m>
                  <m:oMath xmlns:m="http://schemas.openxmlformats.org/officeDocument/2006/math">
                    <m:sSub>
                      <m:sSubPr>
                        <m:ctrlPr>
                          <a:rPr lang="en-GB" b="0" i="1" smtClean="0">
                            <a:latin typeface="Cambria Math" panose="02040503050406030204" pitchFamily="18" charset="0"/>
                          </a:rPr>
                        </m:ctrlPr>
                      </m:sSubPr>
                      <m:e>
                        <m:r>
                          <a:rPr lang="en-GB" i="1">
                            <a:latin typeface="Cambria Math" panose="02040503050406030204" pitchFamily="18" charset="0"/>
                          </a:rPr>
                          <m:t>𝑇</m:t>
                        </m:r>
                      </m:e>
                      <m:sub>
                        <m:r>
                          <a:rPr lang="en-GB" b="0" i="1" smtClean="0">
                            <a:latin typeface="Cambria Math" panose="02040503050406030204" pitchFamily="18" charset="0"/>
                          </a:rPr>
                          <m:t>𝐴</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𝐸</m:t>
                            </m:r>
                          </m:e>
                          <m:sub>
                            <m:r>
                              <a:rPr lang="en-GB" b="0" i="1" smtClean="0">
                                <a:latin typeface="Cambria Math" panose="02040503050406030204" pitchFamily="18" charset="0"/>
                              </a:rPr>
                              <m:t>𝑔</m:t>
                            </m:r>
                          </m:sub>
                        </m:sSub>
                      </m:num>
                      <m:den>
                        <m:sSub>
                          <m:sSubPr>
                            <m:ctrlPr>
                              <a:rPr lang="en-GB" b="0" i="1" smtClean="0">
                                <a:latin typeface="Cambria Math" panose="02040503050406030204" pitchFamily="18" charset="0"/>
                              </a:rPr>
                            </m:ctrlPr>
                          </m:sSubPr>
                          <m:e>
                            <m:r>
                              <a:rPr lang="en-GB" i="1">
                                <a:latin typeface="Cambria Math" panose="02040503050406030204" pitchFamily="18" charset="0"/>
                              </a:rPr>
                              <m:t>𝑘</m:t>
                            </m:r>
                          </m:e>
                          <m:sub>
                            <m:r>
                              <a:rPr lang="en-GB" b="0" i="1" smtClean="0">
                                <a:latin typeface="Cambria Math" panose="02040503050406030204" pitchFamily="18" charset="0"/>
                              </a:rPr>
                              <m:t>𝐵</m:t>
                            </m:r>
                          </m:sub>
                        </m:sSub>
                      </m:den>
                    </m:f>
                    <m:r>
                      <a:rPr lang="en-GB" b="0" i="1" smtClean="0">
                        <a:latin typeface="Cambria Math" panose="02040503050406030204" pitchFamily="18" charset="0"/>
                        <a:ea typeface="Cambria Math" panose="02040503050406030204" pitchFamily="18" charset="0"/>
                      </a:rPr>
                      <m:t>≈7000</m:t>
                    </m:r>
                  </m:oMath>
                </a14:m>
                <a:r>
                  <a:rPr lang="en-GB" dirty="0"/>
                  <a:t> K</a:t>
                </a:r>
              </a:p>
              <a:p>
                <a:pPr lvl="1"/>
                <a:r>
                  <a:rPr lang="en-GB" dirty="0"/>
                  <a:t>Effective energy gap for carrier generation </a:t>
                </a:r>
                <a14:m>
                  <m:oMath xmlns:m="http://schemas.openxmlformats.org/officeDocument/2006/math">
                    <m:sSub>
                      <m:sSubPr>
                        <m:ctrlPr>
                          <a:rPr lang="en-GB" b="0" i="1" smtClean="0">
                            <a:latin typeface="Cambria Math" panose="02040503050406030204" pitchFamily="18" charset="0"/>
                          </a:rPr>
                        </m:ctrlPr>
                      </m:sSubPr>
                      <m:e>
                        <m:r>
                          <a:rPr lang="en-GB" i="1">
                            <a:latin typeface="Cambria Math" panose="02040503050406030204" pitchFamily="18" charset="0"/>
                          </a:rPr>
                          <m:t>𝐸</m:t>
                        </m:r>
                      </m:e>
                      <m:sub>
                        <m:r>
                          <a:rPr lang="en-GB" b="0" i="1" smtClean="0">
                            <a:latin typeface="Cambria Math" panose="02040503050406030204" pitchFamily="18" charset="0"/>
                          </a:rPr>
                          <m:t>𝑔</m:t>
                        </m:r>
                      </m:sub>
                    </m:sSub>
                    <m:r>
                      <a:rPr lang="en-GB" b="0" i="1" smtClean="0">
                        <a:latin typeface="Cambria Math" panose="02040503050406030204" pitchFamily="18" charset="0"/>
                        <a:ea typeface="Cambria Math" panose="02040503050406030204" pitchFamily="18" charset="0"/>
                      </a:rPr>
                      <m:t>≈1.2</m:t>
                    </m:r>
                  </m:oMath>
                </a14:m>
                <a:r>
                  <a:rPr lang="en-GB" dirty="0"/>
                  <a:t> eV</a:t>
                </a:r>
              </a:p>
              <a:p>
                <a:pPr lvl="1"/>
                <a:r>
                  <a:rPr lang="en-GB" dirty="0"/>
                  <a:t>More than actual band gap (1.12 eV), see A. </a:t>
                </a:r>
                <a:r>
                  <a:rPr lang="en-GB" dirty="0" err="1"/>
                  <a:t>Chilingarov</a:t>
                </a:r>
                <a:r>
                  <a:rPr lang="en-GB" dirty="0"/>
                  <a:t>, 2013 JINST 8 P10003</a:t>
                </a:r>
              </a:p>
              <a:p>
                <a:r>
                  <a:rPr lang="en-US" dirty="0"/>
                  <a:t>Rule of thumb: leakage current (power) doubles for every ~7°C</a:t>
                </a:r>
                <a:endParaRPr lang="en-GB" dirty="0"/>
              </a:p>
              <a:p>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𝑟𝑒𝑓</m:t>
                        </m:r>
                      </m:sub>
                    </m:sSub>
                  </m:oMath>
                </a14:m>
                <a:r>
                  <a:rPr lang="en-GB" dirty="0"/>
                  <a:t> depends on the sensor material and design, usually known from measurements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582223"/>
                <a:ext cx="10515600" cy="3910651"/>
              </a:xfrm>
              <a:blipFill>
                <a:blip r:embed="rId2"/>
                <a:stretch>
                  <a:fillRect l="-1043" t="-3744" r="-1391" b="-2028"/>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A36EEA-5A28-4A70-BCAC-0B68DA8D366C}" type="slidenum">
              <a:rPr lang="en-GB" smtClean="0"/>
              <a:pPr/>
              <a:t>7</a:t>
            </a:fld>
            <a:endParaRPr lang="en-GB" dirty="0"/>
          </a:p>
        </p:txBody>
      </p:sp>
      <p:pic>
        <p:nvPicPr>
          <p:cNvPr id="5" name="Picture 4"/>
          <p:cNvPicPr>
            <a:picLocks noChangeAspect="1"/>
          </p:cNvPicPr>
          <p:nvPr/>
        </p:nvPicPr>
        <p:blipFill>
          <a:blip r:embed="rId3"/>
          <a:stretch>
            <a:fillRect/>
          </a:stretch>
        </p:blipFill>
        <p:spPr>
          <a:xfrm>
            <a:off x="3454023" y="1434845"/>
            <a:ext cx="5090287" cy="1013602"/>
          </a:xfrm>
          <a:prstGeom prst="rect">
            <a:avLst/>
          </a:prstGeom>
        </p:spPr>
      </p:pic>
      <p:sp>
        <p:nvSpPr>
          <p:cNvPr id="6" name="TextBox 5"/>
          <p:cNvSpPr txBox="1"/>
          <p:nvPr/>
        </p:nvSpPr>
        <p:spPr>
          <a:xfrm>
            <a:off x="8921579" y="1609677"/>
            <a:ext cx="3196196" cy="646331"/>
          </a:xfrm>
          <a:prstGeom prst="rect">
            <a:avLst/>
          </a:prstGeom>
          <a:noFill/>
        </p:spPr>
        <p:txBody>
          <a:bodyPr wrap="none" rtlCol="0">
            <a:spAutoFit/>
          </a:bodyPr>
          <a:lstStyle/>
          <a:p>
            <a:r>
              <a:rPr lang="en-GB" dirty="0"/>
              <a:t>Q here is heat generated</a:t>
            </a:r>
          </a:p>
          <a:p>
            <a:r>
              <a:rPr lang="en-GB" dirty="0"/>
              <a:t>Q = V×I(T</a:t>
            </a:r>
            <a:r>
              <a:rPr lang="en-GB" baseline="-25000" dirty="0"/>
              <a:t>s</a:t>
            </a:r>
            <a:r>
              <a:rPr lang="en-GB" dirty="0"/>
              <a:t>), assuming V constant</a:t>
            </a:r>
          </a:p>
        </p:txBody>
      </p:sp>
    </p:spTree>
    <p:extLst>
      <p:ext uri="{BB962C8B-B14F-4D97-AF65-F5344CB8AC3E}">
        <p14:creationId xmlns:p14="http://schemas.microsoft.com/office/powerpoint/2010/main" val="826835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0BC473B-CF51-4005-8CD7-8182A1FC79CB}"/>
              </a:ext>
            </a:extLst>
          </p:cNvPr>
          <p:cNvPicPr>
            <a:picLocks noChangeAspect="1"/>
          </p:cNvPicPr>
          <p:nvPr/>
        </p:nvPicPr>
        <p:blipFill rotWithShape="1">
          <a:blip r:embed="rId2">
            <a:clrChange>
              <a:clrFrom>
                <a:srgbClr val="FFFFFF"/>
              </a:clrFrom>
              <a:clrTo>
                <a:srgbClr val="FFFFFF">
                  <a:alpha val="0"/>
                </a:srgbClr>
              </a:clrTo>
            </a:clrChange>
          </a:blip>
          <a:srcRect r="35742"/>
          <a:stretch/>
        </p:blipFill>
        <p:spPr>
          <a:xfrm>
            <a:off x="7679585" y="1440445"/>
            <a:ext cx="1882223" cy="2758846"/>
          </a:xfrm>
          <a:prstGeom prst="rect">
            <a:avLst/>
          </a:prstGeom>
        </p:spPr>
      </p:pic>
      <p:sp>
        <p:nvSpPr>
          <p:cNvPr id="2" name="Title 1"/>
          <p:cNvSpPr>
            <a:spLocks noGrp="1"/>
          </p:cNvSpPr>
          <p:nvPr>
            <p:ph type="title"/>
          </p:nvPr>
        </p:nvSpPr>
        <p:spPr/>
        <p:txBody>
          <a:bodyPr>
            <a:normAutofit/>
          </a:bodyPr>
          <a:lstStyle/>
          <a:p>
            <a:r>
              <a:rPr lang="en-GB" sz="3600" dirty="0"/>
              <a:t>Sensor temperature and thermal stability</a:t>
            </a:r>
          </a:p>
        </p:txBody>
      </p:sp>
      <p:sp>
        <p:nvSpPr>
          <p:cNvPr id="3" name="Content Placeholder 2"/>
          <p:cNvSpPr>
            <a:spLocks noGrp="1"/>
          </p:cNvSpPr>
          <p:nvPr>
            <p:ph idx="1"/>
          </p:nvPr>
        </p:nvSpPr>
        <p:spPr>
          <a:xfrm>
            <a:off x="551345" y="1440445"/>
            <a:ext cx="7128240" cy="4736518"/>
          </a:xfrm>
        </p:spPr>
        <p:txBody>
          <a:bodyPr/>
          <a:lstStyle/>
          <a:p>
            <a:r>
              <a:rPr lang="en-US" dirty="0"/>
              <a:t>Minimal model: we model the thermal behavior of a module as a linear network</a:t>
            </a:r>
            <a:endParaRPr lang="en-GB"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8</a:t>
            </a:fld>
            <a:endParaRPr lang="en-GB" dirty="0"/>
          </a:p>
        </p:txBody>
      </p:sp>
      <p:pic>
        <p:nvPicPr>
          <p:cNvPr id="5" name="Picture 4">
            <a:extLst>
              <a:ext uri="{FF2B5EF4-FFF2-40B4-BE49-F238E27FC236}">
                <a16:creationId xmlns:a16="http://schemas.microsoft.com/office/drawing/2014/main" id="{96EACA7D-670A-4DD3-9C63-4960E41C155F}"/>
              </a:ext>
            </a:extLst>
          </p:cNvPr>
          <p:cNvPicPr>
            <a:picLocks noChangeAspect="1"/>
          </p:cNvPicPr>
          <p:nvPr/>
        </p:nvPicPr>
        <p:blipFill rotWithShape="1">
          <a:blip r:embed="rId2"/>
          <a:srcRect l="67425"/>
          <a:stretch/>
        </p:blipFill>
        <p:spPr>
          <a:xfrm>
            <a:off x="10687877" y="1557040"/>
            <a:ext cx="954156" cy="2758846"/>
          </a:xfrm>
          <a:prstGeom prst="rect">
            <a:avLst/>
          </a:prstGeom>
        </p:spPr>
      </p:pic>
      <p:sp>
        <p:nvSpPr>
          <p:cNvPr id="6" name="TextBox 5">
            <a:extLst>
              <a:ext uri="{FF2B5EF4-FFF2-40B4-BE49-F238E27FC236}">
                <a16:creationId xmlns:a16="http://schemas.microsoft.com/office/drawing/2014/main" id="{1AAC8F8B-8AF3-4E6E-8796-790346D57CA1}"/>
              </a:ext>
            </a:extLst>
          </p:cNvPr>
          <p:cNvSpPr txBox="1"/>
          <p:nvPr/>
        </p:nvSpPr>
        <p:spPr>
          <a:xfrm>
            <a:off x="8458930" y="1301297"/>
            <a:ext cx="1172452" cy="646331"/>
          </a:xfrm>
          <a:prstGeom prst="rect">
            <a:avLst/>
          </a:prstGeom>
          <a:noFill/>
        </p:spPr>
        <p:txBody>
          <a:bodyPr wrap="square" rtlCol="0">
            <a:spAutoFit/>
          </a:bodyPr>
          <a:lstStyle/>
          <a:p>
            <a:r>
              <a:rPr lang="en-US" dirty="0"/>
              <a:t>Heat from sensor</a:t>
            </a:r>
            <a:endParaRPr lang="en-GB" dirty="0"/>
          </a:p>
        </p:txBody>
      </p:sp>
      <p:sp>
        <p:nvSpPr>
          <p:cNvPr id="7" name="TextBox 6">
            <a:extLst>
              <a:ext uri="{FF2B5EF4-FFF2-40B4-BE49-F238E27FC236}">
                <a16:creationId xmlns:a16="http://schemas.microsoft.com/office/drawing/2014/main" id="{772919A7-2A1A-497D-8405-F6EF90210AA8}"/>
              </a:ext>
            </a:extLst>
          </p:cNvPr>
          <p:cNvSpPr txBox="1"/>
          <p:nvPr/>
        </p:nvSpPr>
        <p:spPr>
          <a:xfrm>
            <a:off x="9183757" y="2613298"/>
            <a:ext cx="1202634" cy="646331"/>
          </a:xfrm>
          <a:prstGeom prst="rect">
            <a:avLst/>
          </a:prstGeom>
          <a:noFill/>
        </p:spPr>
        <p:txBody>
          <a:bodyPr wrap="square" rtlCol="0">
            <a:spAutoFit/>
          </a:bodyPr>
          <a:lstStyle/>
          <a:p>
            <a:r>
              <a:rPr lang="en-US" dirty="0"/>
              <a:t>Heat from electronics</a:t>
            </a:r>
            <a:endParaRPr lang="en-GB" dirty="0"/>
          </a:p>
        </p:txBody>
      </p:sp>
      <p:sp>
        <p:nvSpPr>
          <p:cNvPr id="9" name="TextBox 8">
            <a:extLst>
              <a:ext uri="{FF2B5EF4-FFF2-40B4-BE49-F238E27FC236}">
                <a16:creationId xmlns:a16="http://schemas.microsoft.com/office/drawing/2014/main" id="{E61D84CF-B3A2-459B-B1D3-79FCBA109DE0}"/>
              </a:ext>
            </a:extLst>
          </p:cNvPr>
          <p:cNvSpPr txBox="1"/>
          <p:nvPr/>
        </p:nvSpPr>
        <p:spPr>
          <a:xfrm>
            <a:off x="10039535" y="1372374"/>
            <a:ext cx="2088136" cy="369332"/>
          </a:xfrm>
          <a:prstGeom prst="rect">
            <a:avLst/>
          </a:prstGeom>
          <a:noFill/>
        </p:spPr>
        <p:txBody>
          <a:bodyPr wrap="none" rtlCol="0">
            <a:spAutoFit/>
          </a:bodyPr>
          <a:lstStyle/>
          <a:p>
            <a:r>
              <a:rPr lang="en-US" dirty="0"/>
              <a:t>Thevenin equivalent</a:t>
            </a:r>
            <a:endParaRPr lang="en-GB" dirty="0"/>
          </a:p>
        </p:txBody>
      </p:sp>
      <p:pic>
        <p:nvPicPr>
          <p:cNvPr id="10" name="Picture 9">
            <a:extLst>
              <a:ext uri="{FF2B5EF4-FFF2-40B4-BE49-F238E27FC236}">
                <a16:creationId xmlns:a16="http://schemas.microsoft.com/office/drawing/2014/main" id="{2C068B3C-4567-44FF-A4C8-107B68C6E783}"/>
              </a:ext>
            </a:extLst>
          </p:cNvPr>
          <p:cNvPicPr>
            <a:picLocks noChangeAspect="1"/>
          </p:cNvPicPr>
          <p:nvPr/>
        </p:nvPicPr>
        <p:blipFill>
          <a:blip r:embed="rId3"/>
          <a:stretch>
            <a:fillRect/>
          </a:stretch>
        </p:blipFill>
        <p:spPr>
          <a:xfrm>
            <a:off x="838200" y="2794558"/>
            <a:ext cx="4505750" cy="3042655"/>
          </a:xfrm>
          <a:prstGeom prst="rect">
            <a:avLst/>
          </a:prstGeom>
        </p:spPr>
      </p:pic>
      <p:sp>
        <p:nvSpPr>
          <p:cNvPr id="11" name="TextBox 10">
            <a:extLst>
              <a:ext uri="{FF2B5EF4-FFF2-40B4-BE49-F238E27FC236}">
                <a16:creationId xmlns:a16="http://schemas.microsoft.com/office/drawing/2014/main" id="{30CA58A7-8C13-41CF-B34A-981BB9AF8EF9}"/>
              </a:ext>
            </a:extLst>
          </p:cNvPr>
          <p:cNvSpPr txBox="1"/>
          <p:nvPr/>
        </p:nvSpPr>
        <p:spPr>
          <a:xfrm>
            <a:off x="3553537" y="2158095"/>
            <a:ext cx="1399229" cy="369332"/>
          </a:xfrm>
          <a:prstGeom prst="rect">
            <a:avLst/>
          </a:prstGeom>
          <a:noFill/>
        </p:spPr>
        <p:txBody>
          <a:bodyPr wrap="none" rtlCol="0">
            <a:spAutoFit/>
          </a:bodyPr>
          <a:lstStyle/>
          <a:p>
            <a:r>
              <a:rPr lang="en-US" dirty="0"/>
              <a:t>Different </a:t>
            </a:r>
            <a:r>
              <a:rPr lang="en-US" dirty="0" err="1"/>
              <a:t>Q</a:t>
            </a:r>
            <a:r>
              <a:rPr lang="en-US" baseline="-25000" dirty="0" err="1"/>
              <a:t>ref</a:t>
            </a:r>
            <a:endParaRPr lang="en-GB" baseline="-25000" dirty="0"/>
          </a:p>
        </p:txBody>
      </p:sp>
      <p:cxnSp>
        <p:nvCxnSpPr>
          <p:cNvPr id="13" name="Straight Arrow Connector 12">
            <a:extLst>
              <a:ext uri="{FF2B5EF4-FFF2-40B4-BE49-F238E27FC236}">
                <a16:creationId xmlns:a16="http://schemas.microsoft.com/office/drawing/2014/main" id="{703098D9-6028-4E3E-BAFE-7B4D37A59462}"/>
              </a:ext>
            </a:extLst>
          </p:cNvPr>
          <p:cNvCxnSpPr>
            <a:cxnSpLocks/>
          </p:cNvCxnSpPr>
          <p:nvPr/>
        </p:nvCxnSpPr>
        <p:spPr>
          <a:xfrm>
            <a:off x="3589980" y="2469295"/>
            <a:ext cx="0" cy="3505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6501EA7-925D-4504-A1EA-49B76574D37C}"/>
              </a:ext>
            </a:extLst>
          </p:cNvPr>
          <p:cNvCxnSpPr>
            <a:cxnSpLocks/>
          </p:cNvCxnSpPr>
          <p:nvPr/>
        </p:nvCxnSpPr>
        <p:spPr>
          <a:xfrm>
            <a:off x="4269153" y="2434046"/>
            <a:ext cx="0" cy="3505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B157C30-8BDA-40AD-93C3-24816143E093}"/>
              </a:ext>
            </a:extLst>
          </p:cNvPr>
          <p:cNvCxnSpPr>
            <a:cxnSpLocks/>
          </p:cNvCxnSpPr>
          <p:nvPr/>
        </p:nvCxnSpPr>
        <p:spPr>
          <a:xfrm>
            <a:off x="4968205" y="2408314"/>
            <a:ext cx="0" cy="3505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7F494AE-183C-4F2B-8791-A436778E623C}"/>
              </a:ext>
            </a:extLst>
          </p:cNvPr>
          <p:cNvCxnSpPr/>
          <p:nvPr/>
        </p:nvCxnSpPr>
        <p:spPr>
          <a:xfrm flipH="1">
            <a:off x="5254252" y="2504966"/>
            <a:ext cx="380944" cy="2895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2D56B28-E7D5-4CB5-8CEA-CDCD8883BD55}"/>
              </a:ext>
            </a:extLst>
          </p:cNvPr>
          <p:cNvSpPr txBox="1"/>
          <p:nvPr/>
        </p:nvSpPr>
        <p:spPr>
          <a:xfrm>
            <a:off x="5641439" y="2240000"/>
            <a:ext cx="1284198" cy="369332"/>
          </a:xfrm>
          <a:prstGeom prst="rect">
            <a:avLst/>
          </a:prstGeom>
          <a:noFill/>
        </p:spPr>
        <p:txBody>
          <a:bodyPr wrap="none" rtlCol="0">
            <a:spAutoFit/>
          </a:bodyPr>
          <a:lstStyle/>
          <a:p>
            <a:r>
              <a:rPr lang="en-US" dirty="0"/>
              <a:t>Network eq</a:t>
            </a:r>
            <a:endParaRPr lang="en-GB" dirty="0"/>
          </a:p>
        </p:txBody>
      </p:sp>
      <p:pic>
        <p:nvPicPr>
          <p:cNvPr id="21" name="Picture 20">
            <a:extLst>
              <a:ext uri="{FF2B5EF4-FFF2-40B4-BE49-F238E27FC236}">
                <a16:creationId xmlns:a16="http://schemas.microsoft.com/office/drawing/2014/main" id="{0256DA9F-07BB-4D52-8784-1923B11307F4}"/>
              </a:ext>
            </a:extLst>
          </p:cNvPr>
          <p:cNvPicPr>
            <a:picLocks noChangeAspect="1"/>
          </p:cNvPicPr>
          <p:nvPr/>
        </p:nvPicPr>
        <p:blipFill>
          <a:blip r:embed="rId4"/>
          <a:stretch>
            <a:fillRect/>
          </a:stretch>
        </p:blipFill>
        <p:spPr>
          <a:xfrm>
            <a:off x="838200" y="5976817"/>
            <a:ext cx="5257800" cy="892834"/>
          </a:xfrm>
          <a:prstGeom prst="rect">
            <a:avLst/>
          </a:prstGeom>
        </p:spPr>
      </p:pic>
      <p:pic>
        <p:nvPicPr>
          <p:cNvPr id="22" name="Picture 21">
            <a:extLst>
              <a:ext uri="{FF2B5EF4-FFF2-40B4-BE49-F238E27FC236}">
                <a16:creationId xmlns:a16="http://schemas.microsoft.com/office/drawing/2014/main" id="{90547B48-0241-47F4-BBB1-77852368AB54}"/>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747165" y="4376165"/>
            <a:ext cx="4000429" cy="2445468"/>
          </a:xfrm>
          <a:prstGeom prst="rect">
            <a:avLst/>
          </a:prstGeom>
        </p:spPr>
      </p:pic>
      <p:sp>
        <p:nvSpPr>
          <p:cNvPr id="23" name="TextBox 22">
            <a:extLst>
              <a:ext uri="{FF2B5EF4-FFF2-40B4-BE49-F238E27FC236}">
                <a16:creationId xmlns:a16="http://schemas.microsoft.com/office/drawing/2014/main" id="{D90B46FC-E70E-4198-83D1-457FB66668BB}"/>
              </a:ext>
            </a:extLst>
          </p:cNvPr>
          <p:cNvSpPr txBox="1"/>
          <p:nvPr/>
        </p:nvSpPr>
        <p:spPr>
          <a:xfrm>
            <a:off x="9747594" y="4376165"/>
            <a:ext cx="2152465" cy="923330"/>
          </a:xfrm>
          <a:prstGeom prst="rect">
            <a:avLst/>
          </a:prstGeom>
          <a:noFill/>
        </p:spPr>
        <p:txBody>
          <a:bodyPr wrap="square" rtlCol="0">
            <a:spAutoFit/>
          </a:bodyPr>
          <a:lstStyle/>
          <a:p>
            <a:r>
              <a:rPr lang="en-US" dirty="0"/>
              <a:t>Sensor temperature</a:t>
            </a:r>
          </a:p>
          <a:p>
            <a:r>
              <a:rPr lang="en-US" dirty="0"/>
              <a:t>Curve (aka “thermal runaway curve”)</a:t>
            </a:r>
            <a:endParaRPr lang="en-GB" dirty="0"/>
          </a:p>
        </p:txBody>
      </p:sp>
      <p:sp>
        <p:nvSpPr>
          <p:cNvPr id="24" name="TextBox 23">
            <a:extLst>
              <a:ext uri="{FF2B5EF4-FFF2-40B4-BE49-F238E27FC236}">
                <a16:creationId xmlns:a16="http://schemas.microsoft.com/office/drawing/2014/main" id="{058048E9-8074-4EBE-AD89-E189A4B6BAD2}"/>
              </a:ext>
            </a:extLst>
          </p:cNvPr>
          <p:cNvSpPr txBox="1"/>
          <p:nvPr/>
        </p:nvSpPr>
        <p:spPr>
          <a:xfrm>
            <a:off x="9747594" y="5653651"/>
            <a:ext cx="2115003" cy="646331"/>
          </a:xfrm>
          <a:prstGeom prst="rect">
            <a:avLst/>
          </a:prstGeom>
          <a:noFill/>
        </p:spPr>
        <p:txBody>
          <a:bodyPr wrap="none" rtlCol="0">
            <a:spAutoFit/>
          </a:bodyPr>
          <a:lstStyle/>
          <a:p>
            <a:r>
              <a:rPr lang="en-US" dirty="0"/>
              <a:t>Typically plot max T</a:t>
            </a:r>
            <a:r>
              <a:rPr lang="en-US" baseline="-25000" dirty="0"/>
              <a:t>s</a:t>
            </a:r>
            <a:r>
              <a:rPr lang="en-US" dirty="0"/>
              <a:t> </a:t>
            </a:r>
          </a:p>
          <a:p>
            <a:r>
              <a:rPr lang="en-US" dirty="0"/>
              <a:t>from FEA vs </a:t>
            </a:r>
            <a:r>
              <a:rPr lang="en-US" dirty="0" err="1"/>
              <a:t>Q</a:t>
            </a:r>
            <a:r>
              <a:rPr lang="en-US" baseline="-25000" dirty="0" err="1"/>
              <a:t>ref</a:t>
            </a:r>
            <a:endParaRPr lang="en-GB" baseline="-25000" dirty="0"/>
          </a:p>
        </p:txBody>
      </p:sp>
      <p:sp>
        <p:nvSpPr>
          <p:cNvPr id="25" name="Rectangle 24">
            <a:extLst>
              <a:ext uri="{FF2B5EF4-FFF2-40B4-BE49-F238E27FC236}">
                <a16:creationId xmlns:a16="http://schemas.microsoft.com/office/drawing/2014/main" id="{A4AACAD6-F4DB-4233-8278-653671D0CCEE}"/>
              </a:ext>
            </a:extLst>
          </p:cNvPr>
          <p:cNvSpPr/>
          <p:nvPr/>
        </p:nvSpPr>
        <p:spPr>
          <a:xfrm>
            <a:off x="7747379" y="953722"/>
            <a:ext cx="3884397" cy="307777"/>
          </a:xfrm>
          <a:prstGeom prst="rect">
            <a:avLst/>
          </a:prstGeom>
        </p:spPr>
        <p:txBody>
          <a:bodyPr wrap="none">
            <a:spAutoFit/>
          </a:bodyPr>
          <a:lstStyle/>
          <a:p>
            <a:r>
              <a:rPr lang="en-US" sz="1400" dirty="0">
                <a:solidFill>
                  <a:srgbClr val="000000"/>
                </a:solidFill>
                <a:latin typeface="AOPDF B+ Adv P 4 D F 60 F"/>
              </a:rPr>
              <a:t>G. Beck, G. Viehhauser, NIM A 618 (2010) 131–138 </a:t>
            </a:r>
            <a:endParaRPr lang="en-GB" sz="4000" dirty="0"/>
          </a:p>
        </p:txBody>
      </p:sp>
    </p:spTree>
    <p:extLst>
      <p:ext uri="{BB962C8B-B14F-4D97-AF65-F5344CB8AC3E}">
        <p14:creationId xmlns:p14="http://schemas.microsoft.com/office/powerpoint/2010/main" val="1117452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Analytic model of sensor temperature</a:t>
            </a:r>
          </a:p>
        </p:txBody>
      </p:sp>
      <p:sp>
        <p:nvSpPr>
          <p:cNvPr id="3" name="Content Placeholder 2"/>
          <p:cNvSpPr>
            <a:spLocks noGrp="1"/>
          </p:cNvSpPr>
          <p:nvPr>
            <p:ph idx="1"/>
          </p:nvPr>
        </p:nvSpPr>
        <p:spPr>
          <a:xfrm>
            <a:off x="596349" y="1440445"/>
            <a:ext cx="11231216" cy="3881329"/>
          </a:xfrm>
        </p:spPr>
        <p:txBody>
          <a:bodyPr>
            <a:normAutofit fontScale="92500" lnSpcReduction="20000"/>
          </a:bodyPr>
          <a:lstStyle/>
          <a:p>
            <a:pPr marL="0" indent="0">
              <a:buNone/>
            </a:pPr>
            <a:r>
              <a:rPr lang="en-US" dirty="0"/>
              <a:t>FEA is time consuming, so use minimal model</a:t>
            </a:r>
          </a:p>
          <a:p>
            <a:pPr marL="457200" indent="-457200">
              <a:buFont typeface="+mj-lt"/>
              <a:buAutoNum type="arabicPeriod"/>
            </a:pPr>
            <a:r>
              <a:rPr lang="en-US" dirty="0"/>
              <a:t>Find values of thermal impedances from a limited number of FEA runs (need as many runs as thermal impedances in model)</a:t>
            </a:r>
          </a:p>
          <a:p>
            <a:pPr marL="457200" indent="-457200">
              <a:buFont typeface="+mj-lt"/>
              <a:buAutoNum type="arabicPeriod"/>
            </a:pPr>
            <a:r>
              <a:rPr lang="en-US" dirty="0"/>
              <a:t>Then calculate behavior over whole parameter range, and in particular the critical parameters from analytical expressions</a:t>
            </a:r>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r>
              <a:rPr lang="en-US" dirty="0"/>
              <a:t>Critical parameters for given sensor power </a:t>
            </a:r>
            <a:r>
              <a:rPr lang="en-US" dirty="0" err="1"/>
              <a:t>Q</a:t>
            </a:r>
            <a:r>
              <a:rPr lang="en-US" baseline="-25000" dirty="0" err="1"/>
              <a:t>ref</a:t>
            </a:r>
            <a:endParaRPr lang="en-GB" baseline="-25000" dirty="0"/>
          </a:p>
        </p:txBody>
      </p:sp>
      <p:sp>
        <p:nvSpPr>
          <p:cNvPr id="4" name="Slide Number Placeholder 3"/>
          <p:cNvSpPr>
            <a:spLocks noGrp="1"/>
          </p:cNvSpPr>
          <p:nvPr>
            <p:ph type="sldNum" sz="quarter" idx="12"/>
          </p:nvPr>
        </p:nvSpPr>
        <p:spPr/>
        <p:txBody>
          <a:bodyPr/>
          <a:lstStyle/>
          <a:p>
            <a:fld id="{1CA36EEA-5A28-4A70-BCAC-0B68DA8D366C}" type="slidenum">
              <a:rPr lang="en-GB" smtClean="0"/>
              <a:pPr/>
              <a:t>9</a:t>
            </a:fld>
            <a:endParaRPr lang="en-GB" dirty="0"/>
          </a:p>
        </p:txBody>
      </p:sp>
      <p:pic>
        <p:nvPicPr>
          <p:cNvPr id="5" name="Picture 4">
            <a:extLst>
              <a:ext uri="{FF2B5EF4-FFF2-40B4-BE49-F238E27FC236}">
                <a16:creationId xmlns:a16="http://schemas.microsoft.com/office/drawing/2014/main" id="{C6D5AEFC-62DE-4B2B-A7CC-BAE8BEB97556}"/>
              </a:ext>
            </a:extLst>
          </p:cNvPr>
          <p:cNvPicPr>
            <a:picLocks noChangeAspect="1"/>
          </p:cNvPicPr>
          <p:nvPr/>
        </p:nvPicPr>
        <p:blipFill rotWithShape="1">
          <a:blip r:embed="rId2"/>
          <a:srcRect t="15928"/>
          <a:stretch/>
        </p:blipFill>
        <p:spPr>
          <a:xfrm>
            <a:off x="1579906" y="3145938"/>
            <a:ext cx="4217760" cy="743504"/>
          </a:xfrm>
          <a:prstGeom prst="rect">
            <a:avLst/>
          </a:prstGeom>
        </p:spPr>
      </p:pic>
      <p:pic>
        <p:nvPicPr>
          <p:cNvPr id="6" name="Picture 5">
            <a:extLst>
              <a:ext uri="{FF2B5EF4-FFF2-40B4-BE49-F238E27FC236}">
                <a16:creationId xmlns:a16="http://schemas.microsoft.com/office/drawing/2014/main" id="{0FE5F0CC-320C-41A1-83B3-0231CD59C314}"/>
              </a:ext>
            </a:extLst>
          </p:cNvPr>
          <p:cNvPicPr>
            <a:picLocks noChangeAspect="1"/>
          </p:cNvPicPr>
          <p:nvPr/>
        </p:nvPicPr>
        <p:blipFill>
          <a:blip r:embed="rId3"/>
          <a:stretch>
            <a:fillRect/>
          </a:stretch>
        </p:blipFill>
        <p:spPr>
          <a:xfrm>
            <a:off x="6000177" y="3205572"/>
            <a:ext cx="3779927" cy="539990"/>
          </a:xfrm>
          <a:prstGeom prst="rect">
            <a:avLst/>
          </a:prstGeom>
        </p:spPr>
      </p:pic>
      <p:pic>
        <p:nvPicPr>
          <p:cNvPr id="7" name="Picture 6">
            <a:extLst>
              <a:ext uri="{FF2B5EF4-FFF2-40B4-BE49-F238E27FC236}">
                <a16:creationId xmlns:a16="http://schemas.microsoft.com/office/drawing/2014/main" id="{2A8F6CDD-0304-4290-AE98-43BD59FFF871}"/>
              </a:ext>
            </a:extLst>
          </p:cNvPr>
          <p:cNvPicPr>
            <a:picLocks noChangeAspect="1"/>
          </p:cNvPicPr>
          <p:nvPr/>
        </p:nvPicPr>
        <p:blipFill>
          <a:blip r:embed="rId4"/>
          <a:stretch>
            <a:fillRect/>
          </a:stretch>
        </p:blipFill>
        <p:spPr>
          <a:xfrm>
            <a:off x="2693088" y="3745562"/>
            <a:ext cx="5972406" cy="945822"/>
          </a:xfrm>
          <a:prstGeom prst="rect">
            <a:avLst/>
          </a:prstGeom>
        </p:spPr>
      </p:pic>
      <p:pic>
        <p:nvPicPr>
          <p:cNvPr id="8" name="Picture 7">
            <a:extLst>
              <a:ext uri="{FF2B5EF4-FFF2-40B4-BE49-F238E27FC236}">
                <a16:creationId xmlns:a16="http://schemas.microsoft.com/office/drawing/2014/main" id="{1F70EA82-9FEE-4415-AB98-AEBFD5835019}"/>
              </a:ext>
            </a:extLst>
          </p:cNvPr>
          <p:cNvPicPr>
            <a:picLocks noChangeAspect="1"/>
          </p:cNvPicPr>
          <p:nvPr/>
        </p:nvPicPr>
        <p:blipFill>
          <a:blip r:embed="rId5"/>
          <a:stretch>
            <a:fillRect/>
          </a:stretch>
        </p:blipFill>
        <p:spPr>
          <a:xfrm>
            <a:off x="1550089" y="5119273"/>
            <a:ext cx="3300207" cy="1256160"/>
          </a:xfrm>
          <a:prstGeom prst="rect">
            <a:avLst/>
          </a:prstGeom>
        </p:spPr>
      </p:pic>
      <p:pic>
        <p:nvPicPr>
          <p:cNvPr id="9" name="Picture 8">
            <a:extLst>
              <a:ext uri="{FF2B5EF4-FFF2-40B4-BE49-F238E27FC236}">
                <a16:creationId xmlns:a16="http://schemas.microsoft.com/office/drawing/2014/main" id="{73244FF0-C95A-4DF2-A090-97235B5FB0DC}"/>
              </a:ext>
            </a:extLst>
          </p:cNvPr>
          <p:cNvPicPr>
            <a:picLocks noChangeAspect="1"/>
          </p:cNvPicPr>
          <p:nvPr/>
        </p:nvPicPr>
        <p:blipFill>
          <a:blip r:embed="rId6"/>
          <a:stretch>
            <a:fillRect/>
          </a:stretch>
        </p:blipFill>
        <p:spPr>
          <a:xfrm>
            <a:off x="2233367" y="6434609"/>
            <a:ext cx="3031643" cy="368713"/>
          </a:xfrm>
          <a:prstGeom prst="rect">
            <a:avLst/>
          </a:prstGeom>
        </p:spPr>
      </p:pic>
      <p:sp>
        <p:nvSpPr>
          <p:cNvPr id="10" name="TextBox 9">
            <a:extLst>
              <a:ext uri="{FF2B5EF4-FFF2-40B4-BE49-F238E27FC236}">
                <a16:creationId xmlns:a16="http://schemas.microsoft.com/office/drawing/2014/main" id="{2F49C487-33DF-46E5-B3FC-CC0A7AD12221}"/>
              </a:ext>
            </a:extLst>
          </p:cNvPr>
          <p:cNvSpPr txBox="1"/>
          <p:nvPr/>
        </p:nvSpPr>
        <p:spPr>
          <a:xfrm>
            <a:off x="1631920" y="6448429"/>
            <a:ext cx="601447" cy="369332"/>
          </a:xfrm>
          <a:prstGeom prst="rect">
            <a:avLst/>
          </a:prstGeom>
          <a:noFill/>
        </p:spPr>
        <p:txBody>
          <a:bodyPr wrap="none" rtlCol="0">
            <a:spAutoFit/>
          </a:bodyPr>
          <a:lstStyle/>
          <a:p>
            <a:r>
              <a:rPr lang="en-US" dirty="0"/>
              <a:t>with</a:t>
            </a:r>
            <a:endParaRPr lang="en-GB" dirty="0"/>
          </a:p>
        </p:txBody>
      </p:sp>
      <p:pic>
        <p:nvPicPr>
          <p:cNvPr id="11" name="Picture 10">
            <a:extLst>
              <a:ext uri="{FF2B5EF4-FFF2-40B4-BE49-F238E27FC236}">
                <a16:creationId xmlns:a16="http://schemas.microsoft.com/office/drawing/2014/main" id="{30E55C7C-7691-413A-8B4F-3B8F382F4D4C}"/>
              </a:ext>
            </a:extLst>
          </p:cNvPr>
          <p:cNvPicPr>
            <a:picLocks noChangeAspect="1"/>
          </p:cNvPicPr>
          <p:nvPr/>
        </p:nvPicPr>
        <p:blipFill>
          <a:blip r:embed="rId7"/>
          <a:stretch>
            <a:fillRect/>
          </a:stretch>
        </p:blipFill>
        <p:spPr>
          <a:xfrm>
            <a:off x="5115923" y="5186790"/>
            <a:ext cx="3071607" cy="863889"/>
          </a:xfrm>
          <a:prstGeom prst="rect">
            <a:avLst/>
          </a:prstGeom>
        </p:spPr>
      </p:pic>
      <p:pic>
        <p:nvPicPr>
          <p:cNvPr id="12" name="Picture 11">
            <a:extLst>
              <a:ext uri="{FF2B5EF4-FFF2-40B4-BE49-F238E27FC236}">
                <a16:creationId xmlns:a16="http://schemas.microsoft.com/office/drawing/2014/main" id="{F8334F11-A4DF-47D9-9D79-A48FA8B23514}"/>
              </a:ext>
            </a:extLst>
          </p:cNvPr>
          <p:cNvPicPr>
            <a:picLocks noChangeAspect="1"/>
          </p:cNvPicPr>
          <p:nvPr/>
        </p:nvPicPr>
        <p:blipFill>
          <a:blip r:embed="rId8"/>
          <a:stretch>
            <a:fillRect/>
          </a:stretch>
        </p:blipFill>
        <p:spPr>
          <a:xfrm>
            <a:off x="8665494" y="5449179"/>
            <a:ext cx="2656065" cy="395248"/>
          </a:xfrm>
          <a:prstGeom prst="rect">
            <a:avLst/>
          </a:prstGeom>
        </p:spPr>
      </p:pic>
      <p:sp>
        <p:nvSpPr>
          <p:cNvPr id="13" name="TextBox 12">
            <a:extLst>
              <a:ext uri="{FF2B5EF4-FFF2-40B4-BE49-F238E27FC236}">
                <a16:creationId xmlns:a16="http://schemas.microsoft.com/office/drawing/2014/main" id="{73805B2A-6AE7-4065-9731-EB3DF150CD44}"/>
              </a:ext>
            </a:extLst>
          </p:cNvPr>
          <p:cNvSpPr txBox="1"/>
          <p:nvPr/>
        </p:nvSpPr>
        <p:spPr>
          <a:xfrm>
            <a:off x="8665494" y="5859612"/>
            <a:ext cx="2798971" cy="369332"/>
          </a:xfrm>
          <a:prstGeom prst="rect">
            <a:avLst/>
          </a:prstGeom>
          <a:noFill/>
        </p:spPr>
        <p:txBody>
          <a:bodyPr wrap="none" rtlCol="0">
            <a:spAutoFit/>
          </a:bodyPr>
          <a:lstStyle/>
          <a:p>
            <a:r>
              <a:rPr lang="en-US" dirty="0"/>
              <a:t>Critical cooling temperature</a:t>
            </a:r>
            <a:endParaRPr lang="en-GB" dirty="0"/>
          </a:p>
        </p:txBody>
      </p:sp>
    </p:spTree>
    <p:extLst>
      <p:ext uri="{BB962C8B-B14F-4D97-AF65-F5344CB8AC3E}">
        <p14:creationId xmlns:p14="http://schemas.microsoft.com/office/powerpoint/2010/main" val="31784992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17329</TotalTime>
  <Words>4197</Words>
  <Application>Microsoft Office PowerPoint</Application>
  <PresentationFormat>Widescreen</PresentationFormat>
  <Paragraphs>455</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AOPDF B+ Adv P 4 D F 60 F</vt:lpstr>
      <vt:lpstr>Arial</vt:lpstr>
      <vt:lpstr>Calibri</vt:lpstr>
      <vt:lpstr>Calibri Light</vt:lpstr>
      <vt:lpstr>Cambria Math</vt:lpstr>
      <vt:lpstr>Palatino Linotype</vt:lpstr>
      <vt:lpstr>Symbol</vt:lpstr>
      <vt:lpstr>Verdana</vt:lpstr>
      <vt:lpstr>Office Theme</vt:lpstr>
      <vt:lpstr>What I will be talking about</vt:lpstr>
      <vt:lpstr>Thermal Management I</vt:lpstr>
      <vt:lpstr>Why do we need cooling?</vt:lpstr>
      <vt:lpstr>What happens if you get it wrong? </vt:lpstr>
      <vt:lpstr>Radiation damage</vt:lpstr>
      <vt:lpstr>Leakage current and doping concentration vs dose and T</vt:lpstr>
      <vt:lpstr>Leakage current – temperature dependence</vt:lpstr>
      <vt:lpstr>Sensor temperature and thermal stability</vt:lpstr>
      <vt:lpstr>Analytic model of sensor temperature</vt:lpstr>
      <vt:lpstr>The whole picture</vt:lpstr>
      <vt:lpstr>How do we get the impedances for the minimal model?</vt:lpstr>
      <vt:lpstr>A more complex example</vt:lpstr>
      <vt:lpstr>Thermo-electrical model for the ITk strips</vt:lpstr>
      <vt:lpstr>Output examples</vt:lpstr>
      <vt:lpstr>Educational excursion: Transport and linear networks</vt:lpstr>
      <vt:lpstr>Thermal response time </vt:lpstr>
      <vt:lpstr>Summary</vt:lpstr>
      <vt:lpstr>Thermal Management II</vt:lpstr>
      <vt:lpstr>Heat transfer</vt:lpstr>
      <vt:lpstr>Heat conduction</vt:lpstr>
      <vt:lpstr>Interface to mechanics</vt:lpstr>
      <vt:lpstr>Cooling pipes and thermal path topologies</vt:lpstr>
      <vt:lpstr>Examples:</vt:lpstr>
      <vt:lpstr>Forced convection</vt:lpstr>
      <vt:lpstr>Monophase cooling: Liquids</vt:lpstr>
      <vt:lpstr>Monophase cooling: Gas</vt:lpstr>
      <vt:lpstr>Example: STAR PXL</vt:lpstr>
      <vt:lpstr>Evaporative cooling</vt:lpstr>
      <vt:lpstr>p-h Diagrams</vt:lpstr>
      <vt:lpstr>Fluid transport in evaporative systems</vt:lpstr>
      <vt:lpstr>2-PACL</vt:lpstr>
      <vt:lpstr>Blow-off systems</vt:lpstr>
      <vt:lpstr>What do we need capillaries for?</vt:lpstr>
      <vt:lpstr>Flow regimes</vt:lpstr>
      <vt:lpstr>Predicting evaporative cooling performance</vt:lpstr>
      <vt:lpstr>Evaporative cooling – what can go wrong?</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 Viehhauser</dc:creator>
  <cp:lastModifiedBy>Georg Viehhauser</cp:lastModifiedBy>
  <cp:revision>736</cp:revision>
  <dcterms:created xsi:type="dcterms:W3CDTF">2018-10-16T11:54:38Z</dcterms:created>
  <dcterms:modified xsi:type="dcterms:W3CDTF">2022-05-03T08:28:46Z</dcterms:modified>
</cp:coreProperties>
</file>