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emf" ContentType="image/x-emf"/>
  <Override PartName="/ppt/notesSlides/notesSlide17.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handoutMasterIdLst>
    <p:handoutMasterId r:id="rId24"/>
  </p:handoutMasterIdLst>
  <p:sldIdLst>
    <p:sldId id="256" r:id="rId2"/>
    <p:sldId id="283" r:id="rId3"/>
    <p:sldId id="294" r:id="rId4"/>
    <p:sldId id="291" r:id="rId5"/>
    <p:sldId id="284" r:id="rId6"/>
    <p:sldId id="303" r:id="rId7"/>
    <p:sldId id="270" r:id="rId8"/>
    <p:sldId id="290" r:id="rId9"/>
    <p:sldId id="296" r:id="rId10"/>
    <p:sldId id="298" r:id="rId11"/>
    <p:sldId id="297" r:id="rId12"/>
    <p:sldId id="293" r:id="rId13"/>
    <p:sldId id="299" r:id="rId14"/>
    <p:sldId id="274" r:id="rId15"/>
    <p:sldId id="302" r:id="rId16"/>
    <p:sldId id="301" r:id="rId17"/>
    <p:sldId id="300" r:id="rId18"/>
    <p:sldId id="272" r:id="rId19"/>
    <p:sldId id="276" r:id="rId20"/>
    <p:sldId id="277" r:id="rId21"/>
    <p:sldId id="285"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4A7EB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372" y="-72"/>
      </p:cViewPr>
      <p:guideLst>
        <p:guide orient="horz" pos="2160"/>
        <p:guide pos="2880"/>
      </p:guideLst>
    </p:cSldViewPr>
  </p:slideViewPr>
  <p:notesTextViewPr>
    <p:cViewPr>
      <p:scale>
        <a:sx n="100" d="100"/>
        <a:sy n="100" d="100"/>
      </p:scale>
      <p:origin x="0" y="0"/>
    </p:cViewPr>
  </p:notesText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17.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1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4C05D144-6AF8-49D8-962B-3C94EB155E5D}" type="datetimeFigureOut">
              <a:rPr lang="en-US"/>
              <a:pPr>
                <a:defRPr/>
              </a:pPr>
              <a:t>11/30/2010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481ED39-8273-4B78-A28F-65A7D6C4A564}"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AFA64BC6-8A70-41B3-927E-A9EF826623ED}" type="datetimeFigureOut">
              <a:rPr lang="en-US"/>
              <a:pPr>
                <a:defRPr/>
              </a:pPr>
              <a:t>11/30/2010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FC64659-CF0A-4DF6-9D8D-D88C3BD1557F}"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1BA6605-F65E-473B-848A-78DFF163258B}" type="slidenum">
              <a:rPr lang="en-US" smtClean="0"/>
              <a:pPr>
                <a:defRPr/>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p:spPr>
      </p:sp>
      <p:sp>
        <p:nvSpPr>
          <p:cNvPr id="71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F81C867-2FE9-4ABF-8A7C-10421016C338}" type="slidenum">
              <a:rPr lang="en-US" smtClean="0"/>
              <a:pPr>
                <a:defRPr/>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1383066-47D3-4014-A08B-2AA0E0EA9D89}" type="slidenum">
              <a:rPr lang="en-US" smtClean="0"/>
              <a:pPr>
                <a:defRPr/>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4220514-39B2-475E-B4DE-5DD98272DD3A}" type="slidenum">
              <a:rPr lang="en-US" smtClean="0"/>
              <a:pPr>
                <a:defRPr/>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81CC2F8-4C0C-42C1-85C3-28B4A6AE454F}" type="slidenum">
              <a:rPr lang="en-US" smtClean="0"/>
              <a:pPr>
                <a:defRPr/>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81CC2F8-4C0C-42C1-85C3-28B4A6AE454F}" type="slidenum">
              <a:rPr lang="en-US" smtClean="0"/>
              <a:pPr>
                <a:defRPr/>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81CC2F8-4C0C-42C1-85C3-28B4A6AE454F}" type="slidenum">
              <a:rPr lang="en-US" smtClean="0"/>
              <a:pPr>
                <a:defRPr/>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81CC2F8-4C0C-42C1-85C3-28B4A6AE454F}" type="slidenum">
              <a:rPr lang="en-US" smtClean="0"/>
              <a:pPr>
                <a:defRPr/>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291BC21-ABA6-4DC5-98FF-769A4B31D0AD}" type="slidenum">
              <a:rPr lang="en-US" smtClean="0"/>
              <a:pPr>
                <a:defRPr/>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B9DA53F-CF24-4879-BD2F-E000487F0C0D}" type="slidenum">
              <a:rPr lang="en-US" smtClean="0"/>
              <a:pPr>
                <a:defRPr/>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95FDEAD-A747-40B8-8B64-4CAD5A9B4C3E}" type="slidenum">
              <a:rPr lang="en-US" smtClean="0"/>
              <a:pPr>
                <a:defRPr/>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1BA6605-F65E-473B-848A-78DFF163258B}" type="slidenum">
              <a:rPr lang="en-US" smtClean="0"/>
              <a:pPr>
                <a:defRPr/>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6520467-1838-4A90-B33E-971BF53DA553}" type="slidenum">
              <a:rPr lang="en-US" smtClean="0"/>
              <a:pPr>
                <a:defRPr/>
              </a:pPr>
              <a:t>21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60533BA-5253-46CA-A576-C247479A42EA}" type="slidenum">
              <a:rPr lang="en-US" smtClean="0"/>
              <a:pPr>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9A7AD70-76A7-4B47-ADDF-AFF097D271D9}"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9A7AD70-76A7-4B47-ADDF-AFF097D271D9}"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4220514-39B2-475E-B4DE-5DD98272DD3A}"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5A7871A-893F-47A7-A63B-C04946FEAA3A}"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9D26EEA-AFE0-4173-8C18-F5287109D817}"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9D26EEA-AFE0-4173-8C18-F5287109D817}"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01/12/2010</a:t>
            </a:r>
            <a:endParaRPr lang="en-US"/>
          </a:p>
        </p:txBody>
      </p:sp>
      <p:sp>
        <p:nvSpPr>
          <p:cNvPr id="5" name="Footer Placeholder 4"/>
          <p:cNvSpPr>
            <a:spLocks noGrp="1"/>
          </p:cNvSpPr>
          <p:nvPr>
            <p:ph type="ftr" sz="quarter" idx="11"/>
          </p:nvPr>
        </p:nvSpPr>
        <p:spPr/>
        <p:txBody>
          <a:bodyPr/>
          <a:lstStyle>
            <a:lvl1pPr>
              <a:defRPr/>
            </a:lvl1pPr>
          </a:lstStyle>
          <a:p>
            <a:pPr>
              <a:defRPr/>
            </a:pPr>
            <a:r>
              <a:rPr lang="fr-FR" smtClean="0"/>
              <a:t>TE-EPC - Serge Pittet - EDMS 1106116</a:t>
            </a:r>
            <a:endParaRPr lang="en-US"/>
          </a:p>
        </p:txBody>
      </p:sp>
      <p:sp>
        <p:nvSpPr>
          <p:cNvPr id="6" name="Slide Number Placeholder 5"/>
          <p:cNvSpPr>
            <a:spLocks noGrp="1"/>
          </p:cNvSpPr>
          <p:nvPr>
            <p:ph type="sldNum" sz="quarter" idx="12"/>
          </p:nvPr>
        </p:nvSpPr>
        <p:spPr/>
        <p:txBody>
          <a:bodyPr/>
          <a:lstStyle>
            <a:lvl1pPr>
              <a:defRPr/>
            </a:lvl1pPr>
          </a:lstStyle>
          <a:p>
            <a:pPr>
              <a:defRPr/>
            </a:pPr>
            <a:fld id="{D9B0EE4A-EB7C-4F2D-8DC3-8F8401986A8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22"/>
            <a:ext cx="82296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01/12/2010</a:t>
            </a:r>
            <a:endParaRPr lang="en-US"/>
          </a:p>
        </p:txBody>
      </p:sp>
      <p:sp>
        <p:nvSpPr>
          <p:cNvPr id="5" name="Footer Placeholder 4"/>
          <p:cNvSpPr>
            <a:spLocks noGrp="1"/>
          </p:cNvSpPr>
          <p:nvPr>
            <p:ph type="ftr" sz="quarter" idx="11"/>
          </p:nvPr>
        </p:nvSpPr>
        <p:spPr/>
        <p:txBody>
          <a:bodyPr/>
          <a:lstStyle>
            <a:lvl1pPr>
              <a:defRPr/>
            </a:lvl1pPr>
          </a:lstStyle>
          <a:p>
            <a:pPr>
              <a:defRPr/>
            </a:pPr>
            <a:r>
              <a:rPr lang="fr-FR" smtClean="0"/>
              <a:t>TE-EPC - Serge Pittet - EDMS 1106116</a:t>
            </a:r>
            <a:endParaRPr lang="en-US"/>
          </a:p>
        </p:txBody>
      </p:sp>
      <p:sp>
        <p:nvSpPr>
          <p:cNvPr id="6" name="Slide Number Placeholder 5"/>
          <p:cNvSpPr>
            <a:spLocks noGrp="1"/>
          </p:cNvSpPr>
          <p:nvPr>
            <p:ph type="sldNum" sz="quarter" idx="12"/>
          </p:nvPr>
        </p:nvSpPr>
        <p:spPr/>
        <p:txBody>
          <a:bodyPr/>
          <a:lstStyle>
            <a:lvl1pPr>
              <a:defRPr/>
            </a:lvl1pPr>
          </a:lstStyle>
          <a:p>
            <a:pPr>
              <a:defRPr/>
            </a:pPr>
            <a:fld id="{A48091E8-904B-451F-A33C-BB28FBF6D06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48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48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r>
              <a:rPr lang="en-US" smtClean="0"/>
              <a:t>01/12/2010</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r>
              <a:rPr lang="fr-FR" smtClean="0"/>
              <a:t>TE-EPC - Serge Pittet - EDMS 1106116</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0DAA1087-A1B4-493D-BA54-6A78B8AD180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20.emf"/><Relationship Id="rId5" Type="http://schemas.openxmlformats.org/officeDocument/2006/relationships/image" Target="../media/image19.png"/><Relationship Id="rId4" Type="http://schemas.openxmlformats.org/officeDocument/2006/relationships/oleObject" Target="../embeddings/oleObject13.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23.e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oleObject" Target="../embeddings/oleObject14.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image" Target="../media/image13.png"/><Relationship Id="rId4" Type="http://schemas.openxmlformats.org/officeDocument/2006/relationships/oleObject" Target="../embeddings/oleObject15.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25.png"/><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oleObject" Target="../embeddings/oleObject18.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oleObject" Target="../embeddings/oleObject19.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oleObject" Target="../embeddings/oleObject20.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oleObject" Target="../embeddings/oleObject21.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image" Target="../media/image26.png"/><Relationship Id="rId4" Type="http://schemas.openxmlformats.org/officeDocument/2006/relationships/oleObject" Target="../embeddings/oleObject22.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gif"/><Relationship Id="rId4" Type="http://schemas.openxmlformats.org/officeDocument/2006/relationships/oleObject" Target="../embeddings/oleObject2.bin"/></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image" Target="../media/image27.png"/><Relationship Id="rId4" Type="http://schemas.openxmlformats.org/officeDocument/2006/relationships/oleObject" Target="../embeddings/oleObject23.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oleObject" Target="../embeddings/oleObject24.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5.png"/><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notesSlide" Target="../notesSlides/notesSlide3.xml"/><Relationship Id="rId7"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0.png"/><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13.png"/><Relationship Id="rId4" Type="http://schemas.openxmlformats.org/officeDocument/2006/relationships/oleObject" Target="../embeddings/oleObject7.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6.e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15.emf"/><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10.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10" descr="http://psb-machine.web.cern.ch/psb-machine/layout.gif"/>
          <p:cNvPicPr>
            <a:picLocks noChangeAspect="1" noChangeArrowheads="1"/>
          </p:cNvPicPr>
          <p:nvPr/>
        </p:nvPicPr>
        <p:blipFill>
          <a:blip r:embed="rId3" cstate="print"/>
          <a:srcRect/>
          <a:stretch>
            <a:fillRect/>
          </a:stretch>
        </p:blipFill>
        <p:spPr bwMode="auto">
          <a:xfrm>
            <a:off x="2000250" y="1000125"/>
            <a:ext cx="5400675" cy="4049713"/>
          </a:xfrm>
          <a:prstGeom prst="rect">
            <a:avLst/>
          </a:prstGeom>
          <a:noFill/>
          <a:ln w="9525">
            <a:noFill/>
            <a:miter lim="800000"/>
            <a:headEnd/>
            <a:tailEnd/>
          </a:ln>
        </p:spPr>
      </p:pic>
      <p:sp>
        <p:nvSpPr>
          <p:cNvPr id="1028" name="Title 1"/>
          <p:cNvSpPr>
            <a:spLocks noGrp="1"/>
          </p:cNvSpPr>
          <p:nvPr>
            <p:ph type="ctrTitle"/>
          </p:nvPr>
        </p:nvSpPr>
        <p:spPr>
          <a:xfrm>
            <a:off x="642938" y="2428875"/>
            <a:ext cx="7772400" cy="1084263"/>
          </a:xfrm>
          <a:solidFill>
            <a:schemeClr val="bg1"/>
          </a:solidFill>
        </p:spPr>
        <p:txBody>
          <a:bodyPr/>
          <a:lstStyle/>
          <a:p>
            <a:pPr eaLnBrk="1" hangingPunct="1"/>
            <a:r>
              <a:rPr lang="en-GB" sz="3200" smtClean="0"/>
              <a:t>Power converters implications for Booster Energy Upgrade</a:t>
            </a:r>
          </a:p>
        </p:txBody>
      </p:sp>
      <p:sp>
        <p:nvSpPr>
          <p:cNvPr id="3" name="Subtitle 2"/>
          <p:cNvSpPr>
            <a:spLocks noGrp="1"/>
          </p:cNvSpPr>
          <p:nvPr>
            <p:ph type="subTitle" idx="1"/>
          </p:nvPr>
        </p:nvSpPr>
        <p:spPr>
          <a:xfrm>
            <a:off x="1428750" y="5286375"/>
            <a:ext cx="6400800" cy="928688"/>
          </a:xfrm>
        </p:spPr>
        <p:txBody>
          <a:bodyPr rtlCol="0">
            <a:normAutofit/>
          </a:bodyPr>
          <a:lstStyle/>
          <a:p>
            <a:pPr eaLnBrk="1" fontAlgn="auto" hangingPunct="1">
              <a:spcAft>
                <a:spcPts val="0"/>
              </a:spcAft>
              <a:buFont typeface="Arial" pitchFamily="34" charset="0"/>
              <a:buNone/>
              <a:defRPr/>
            </a:pPr>
            <a:r>
              <a:rPr lang="en-GB" sz="2000" dirty="0" smtClean="0"/>
              <a:t>Jean-Paul Burnet, Serge </a:t>
            </a:r>
            <a:r>
              <a:rPr lang="en-GB" sz="2000" dirty="0" err="1" smtClean="0"/>
              <a:t>Pittet</a:t>
            </a:r>
            <a:endParaRPr lang="en-GB" sz="2000" dirty="0" smtClean="0"/>
          </a:p>
          <a:p>
            <a:pPr eaLnBrk="1" fontAlgn="auto" hangingPunct="1">
              <a:spcAft>
                <a:spcPts val="0"/>
              </a:spcAft>
              <a:buFont typeface="Arial" pitchFamily="34" charset="0"/>
              <a:buNone/>
              <a:defRPr/>
            </a:pPr>
            <a:r>
              <a:rPr lang="en-GB" sz="2000" dirty="0" smtClean="0"/>
              <a:t>LIU day, 01.12.2010</a:t>
            </a:r>
            <a:endParaRPr lang="en-GB" sz="2000" dirty="0"/>
          </a:p>
        </p:txBody>
      </p:sp>
      <p:grpSp>
        <p:nvGrpSpPr>
          <p:cNvPr id="1030" name="Group 7"/>
          <p:cNvGrpSpPr>
            <a:grpSpLocks/>
          </p:cNvGrpSpPr>
          <p:nvPr/>
        </p:nvGrpSpPr>
        <p:grpSpPr bwMode="auto">
          <a:xfrm>
            <a:off x="357188" y="285750"/>
            <a:ext cx="8283575" cy="1149350"/>
            <a:chOff x="8000999" y="285749"/>
            <a:chExt cx="8284380" cy="1148635"/>
          </a:xfrm>
        </p:grpSpPr>
        <p:graphicFrame>
          <p:nvGraphicFramePr>
            <p:cNvPr id="1026" name="Object 2"/>
            <p:cNvGraphicFramePr>
              <a:graphicFrameLocks noChangeAspect="1"/>
            </p:cNvGraphicFramePr>
            <p:nvPr/>
          </p:nvGraphicFramePr>
          <p:xfrm>
            <a:off x="8000999" y="285749"/>
            <a:ext cx="1080000" cy="1080000"/>
          </p:xfrm>
          <a:graphic>
            <a:graphicData uri="http://schemas.openxmlformats.org/presentationml/2006/ole">
              <p:oleObj spid="_x0000_s1026" name="Acrobat Document" r:id="rId4" imgW="2194200" imgH="2194200" progId="AcroExch.Document.7">
                <p:embed/>
              </p:oleObj>
            </a:graphicData>
          </a:graphic>
        </p:graphicFrame>
        <p:sp>
          <p:nvSpPr>
            <p:cNvPr id="9" name="TextBox 8"/>
            <p:cNvSpPr txBox="1"/>
            <p:nvPr/>
          </p:nvSpPr>
          <p:spPr>
            <a:xfrm>
              <a:off x="15362951" y="357143"/>
              <a:ext cx="922428" cy="1077241"/>
            </a:xfrm>
            <a:prstGeom prst="rect">
              <a:avLst/>
            </a:prstGeom>
            <a:noFill/>
          </p:spPr>
          <p:txBody>
            <a:bodyPr wrap="none">
              <a:spAutoFit/>
            </a:bodyPr>
            <a:lstStyle/>
            <a:p>
              <a:pPr algn="ctr">
                <a:defRPr/>
              </a:pPr>
              <a:r>
                <a:rPr lang="en-US" sz="3200" dirty="0">
                  <a:solidFill>
                    <a:srgbClr val="3861AA"/>
                  </a:solidFill>
                  <a:effectLst>
                    <a:outerShdw blurRad="50800" dist="63500" dir="2700000" algn="tl" rotWithShape="0">
                      <a:prstClr val="black">
                        <a:alpha val="40000"/>
                      </a:prstClr>
                    </a:outerShdw>
                  </a:effectLst>
                  <a:latin typeface="Bauhaus 93" pitchFamily="82" charset="0"/>
                </a:rPr>
                <a:t>TE </a:t>
              </a:r>
            </a:p>
            <a:p>
              <a:pPr algn="ctr">
                <a:defRPr/>
              </a:pPr>
              <a:r>
                <a:rPr lang="en-US" sz="32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4" name="Picture 4"/>
          <p:cNvPicPr>
            <a:picLocks noChangeAspect="1" noChangeArrowheads="1"/>
          </p:cNvPicPr>
          <p:nvPr/>
        </p:nvPicPr>
        <p:blipFill>
          <a:blip r:embed="rId4" cstate="print"/>
          <a:srcRect/>
          <a:stretch>
            <a:fillRect/>
          </a:stretch>
        </p:blipFill>
        <p:spPr bwMode="auto">
          <a:xfrm>
            <a:off x="0" y="1088740"/>
            <a:ext cx="4680000" cy="5103429"/>
          </a:xfrm>
          <a:prstGeom prst="rect">
            <a:avLst/>
          </a:prstGeom>
          <a:noFill/>
          <a:ln w="9525">
            <a:noFill/>
            <a:miter lim="800000"/>
            <a:headEnd/>
            <a:tailEnd/>
          </a:ln>
          <a:effectLst/>
        </p:spPr>
      </p:pic>
      <p:sp>
        <p:nvSpPr>
          <p:cNvPr id="1028" name="Title 1"/>
          <p:cNvSpPr>
            <a:spLocks noGrp="1"/>
          </p:cNvSpPr>
          <p:nvPr>
            <p:ph type="title"/>
          </p:nvPr>
        </p:nvSpPr>
        <p:spPr>
          <a:xfrm>
            <a:off x="457200" y="-3175"/>
            <a:ext cx="8229600" cy="1143000"/>
          </a:xfrm>
        </p:spPr>
        <p:txBody>
          <a:bodyPr/>
          <a:lstStyle/>
          <a:p>
            <a:r>
              <a:rPr lang="en-US" sz="3600" b="1" dirty="0" smtClean="0"/>
              <a:t>POPS based proposal (2/2)</a:t>
            </a:r>
            <a:endParaRPr lang="en-GB" sz="3600" dirty="0" smtClean="0"/>
          </a:p>
        </p:txBody>
      </p:sp>
      <p:sp>
        <p:nvSpPr>
          <p:cNvPr id="4" name="Date Placeholder 3"/>
          <p:cNvSpPr>
            <a:spLocks noGrp="1"/>
          </p:cNvSpPr>
          <p:nvPr>
            <p:ph type="dt" sz="quarter"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p:txBody>
          <a:bodyPr/>
          <a:lstStyle/>
          <a:p>
            <a:pPr>
              <a:defRPr/>
            </a:pPr>
            <a:r>
              <a:rPr lang="fr-FR" smtClean="0"/>
              <a:t>TE-EPC - Serge Pittet - EDMS 1106116</a:t>
            </a:r>
            <a:endParaRPr lang="en-GB"/>
          </a:p>
        </p:txBody>
      </p:sp>
      <p:sp>
        <p:nvSpPr>
          <p:cNvPr id="6" name="Slide Number Placeholder 5"/>
          <p:cNvSpPr>
            <a:spLocks noGrp="1"/>
          </p:cNvSpPr>
          <p:nvPr>
            <p:ph type="sldNum" sz="quarter" idx="12"/>
          </p:nvPr>
        </p:nvSpPr>
        <p:spPr/>
        <p:txBody>
          <a:bodyPr/>
          <a:lstStyle/>
          <a:p>
            <a:pPr>
              <a:defRPr/>
            </a:pPr>
            <a:fld id="{A9B790FB-A427-4ABB-8267-DCDEFBF9D6BB}" type="slidenum">
              <a:rPr lang="en-GB" smtClean="0"/>
              <a:pPr>
                <a:defRPr/>
              </a:pPr>
              <a:t>10</a:t>
            </a:fld>
            <a:endParaRPr lang="en-GB" dirty="0"/>
          </a:p>
        </p:txBody>
      </p:sp>
      <p:grpSp>
        <p:nvGrpSpPr>
          <p:cNvPr id="2" name="Group 9"/>
          <p:cNvGrpSpPr>
            <a:grpSpLocks/>
          </p:cNvGrpSpPr>
          <p:nvPr/>
        </p:nvGrpSpPr>
        <p:grpSpPr bwMode="auto">
          <a:xfrm>
            <a:off x="0" y="0"/>
            <a:ext cx="9144000" cy="1079500"/>
            <a:chOff x="500033" y="285727"/>
            <a:chExt cx="8401502" cy="1080000"/>
          </a:xfrm>
        </p:grpSpPr>
        <p:graphicFrame>
          <p:nvGraphicFramePr>
            <p:cNvPr id="1027" name="Object 2"/>
            <p:cNvGraphicFramePr>
              <a:graphicFrameLocks noChangeAspect="1"/>
            </p:cNvGraphicFramePr>
            <p:nvPr/>
          </p:nvGraphicFramePr>
          <p:xfrm>
            <a:off x="500033" y="285727"/>
            <a:ext cx="1080000" cy="1080000"/>
          </p:xfrm>
          <a:graphic>
            <a:graphicData uri="http://schemas.openxmlformats.org/presentationml/2006/ole">
              <p:oleObj spid="_x0000_s51203" name="Acrobat Document" r:id="rId5" imgW="2880000" imgH="2880000" progId="AcroExch.Document.7">
                <p:embed/>
              </p:oleObj>
            </a:graphicData>
          </a:graphic>
        </p:graphicFrame>
        <p:sp>
          <p:nvSpPr>
            <p:cNvPr id="17" name="TextBox 16"/>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sp>
        <p:nvSpPr>
          <p:cNvPr id="121" name="Content Placeholder 2"/>
          <p:cNvSpPr>
            <a:spLocks noGrp="1"/>
          </p:cNvSpPr>
          <p:nvPr>
            <p:ph idx="1"/>
          </p:nvPr>
        </p:nvSpPr>
        <p:spPr>
          <a:xfrm>
            <a:off x="4716016" y="1124744"/>
            <a:ext cx="4162425" cy="2027250"/>
          </a:xfrm>
        </p:spPr>
        <p:txBody>
          <a:bodyPr/>
          <a:lstStyle/>
          <a:p>
            <a:pPr>
              <a:buFont typeface="Arial" charset="0"/>
              <a:buNone/>
            </a:pPr>
            <a:r>
              <a:rPr lang="en-US" sz="2400" dirty="0" smtClean="0"/>
              <a:t>Upgrade scaling on one cycle</a:t>
            </a:r>
          </a:p>
          <a:p>
            <a:r>
              <a:rPr lang="en-US" sz="1800" dirty="0" smtClean="0"/>
              <a:t>MPS peak current: +30%</a:t>
            </a:r>
          </a:p>
          <a:p>
            <a:r>
              <a:rPr lang="en-US" sz="1800" dirty="0" smtClean="0"/>
              <a:t>MPS </a:t>
            </a:r>
            <a:r>
              <a:rPr lang="en-US" sz="1800" dirty="0" err="1" smtClean="0"/>
              <a:t>rms</a:t>
            </a:r>
            <a:r>
              <a:rPr lang="en-US" sz="1800" dirty="0" smtClean="0"/>
              <a:t> current: </a:t>
            </a:r>
            <a:r>
              <a:rPr lang="en-US" sz="1800" dirty="0" smtClean="0">
                <a:solidFill>
                  <a:srgbClr val="00B050"/>
                </a:solidFill>
              </a:rPr>
              <a:t>+3%</a:t>
            </a:r>
          </a:p>
          <a:p>
            <a:r>
              <a:rPr lang="en-US" sz="1800" dirty="0" smtClean="0"/>
              <a:t>18kV apparent power: </a:t>
            </a:r>
            <a:r>
              <a:rPr lang="en-US" sz="1800" dirty="0" smtClean="0">
                <a:solidFill>
                  <a:srgbClr val="00B050"/>
                </a:solidFill>
              </a:rPr>
              <a:t>-26%</a:t>
            </a:r>
          </a:p>
          <a:p>
            <a:r>
              <a:rPr lang="en-US" sz="1800" dirty="0" smtClean="0"/>
              <a:t>18kV peak power: </a:t>
            </a:r>
            <a:r>
              <a:rPr lang="en-US" sz="1800" dirty="0" smtClean="0">
                <a:solidFill>
                  <a:srgbClr val="00B050"/>
                </a:solidFill>
              </a:rPr>
              <a:t>-78%</a:t>
            </a:r>
            <a:endParaRPr lang="en-US" sz="1800" dirty="0" smtClean="0"/>
          </a:p>
          <a:p>
            <a:endParaRPr lang="en-US" sz="1800" dirty="0" smtClean="0"/>
          </a:p>
        </p:txBody>
      </p:sp>
      <p:graphicFrame>
        <p:nvGraphicFramePr>
          <p:cNvPr id="1026" name="Object 3"/>
          <p:cNvGraphicFramePr>
            <a:graphicFrameLocks noChangeAspect="1"/>
          </p:cNvGraphicFramePr>
          <p:nvPr/>
        </p:nvGraphicFramePr>
        <p:xfrm>
          <a:off x="4199297" y="3645024"/>
          <a:ext cx="4765191" cy="2592700"/>
        </p:xfrm>
        <a:graphic>
          <a:graphicData uri="http://schemas.openxmlformats.org/presentationml/2006/ole">
            <p:oleObj spid="_x0000_s51202" name="Visio" r:id="rId6" imgW="8513480" imgH="4710074" progId="Visio.Drawing.11">
              <p:embed/>
            </p:oleObj>
          </a:graphicData>
        </a:graphic>
      </p:graphicFrame>
      <p:sp>
        <p:nvSpPr>
          <p:cNvPr id="145" name="Oval 144"/>
          <p:cNvSpPr/>
          <p:nvPr/>
        </p:nvSpPr>
        <p:spPr>
          <a:xfrm>
            <a:off x="4391980" y="3465004"/>
            <a:ext cx="540060" cy="2052228"/>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Oval 146"/>
          <p:cNvSpPr/>
          <p:nvPr/>
        </p:nvSpPr>
        <p:spPr>
          <a:xfrm>
            <a:off x="5760132" y="3320988"/>
            <a:ext cx="540060" cy="3168352"/>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6" name="Straight Arrow Connector 155"/>
          <p:cNvCxnSpPr/>
          <p:nvPr/>
        </p:nvCxnSpPr>
        <p:spPr>
          <a:xfrm>
            <a:off x="3995936" y="4113076"/>
            <a:ext cx="396044" cy="360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a:endCxn id="147" idx="1"/>
          </p:cNvCxnSpPr>
          <p:nvPr/>
        </p:nvCxnSpPr>
        <p:spPr>
          <a:xfrm>
            <a:off x="2375756" y="2312876"/>
            <a:ext cx="3463466" cy="14721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a:xfrm>
            <a:off x="457200" y="-3175"/>
            <a:ext cx="8229600" cy="1143000"/>
          </a:xfrm>
        </p:spPr>
        <p:txBody>
          <a:bodyPr/>
          <a:lstStyle/>
          <a:p>
            <a:r>
              <a:rPr lang="en-US" sz="3600" b="1" smtClean="0"/>
              <a:t>Layout of new building</a:t>
            </a:r>
            <a:endParaRPr lang="en-GB" sz="3600" smtClean="0"/>
          </a:p>
        </p:txBody>
      </p:sp>
      <p:sp>
        <p:nvSpPr>
          <p:cNvPr id="4" name="Date Placeholder 3"/>
          <p:cNvSpPr>
            <a:spLocks noGrp="1"/>
          </p:cNvSpPr>
          <p:nvPr>
            <p:ph type="dt" sz="quarter"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p:txBody>
          <a:bodyPr/>
          <a:lstStyle/>
          <a:p>
            <a:pPr>
              <a:defRPr/>
            </a:pPr>
            <a:r>
              <a:rPr lang="fr-FR" smtClean="0"/>
              <a:t>TE-EPC - Serge Pittet - EDMS 1106116</a:t>
            </a:r>
            <a:endParaRPr lang="en-GB"/>
          </a:p>
        </p:txBody>
      </p:sp>
      <p:sp>
        <p:nvSpPr>
          <p:cNvPr id="6" name="Slide Number Placeholder 5"/>
          <p:cNvSpPr>
            <a:spLocks noGrp="1"/>
          </p:cNvSpPr>
          <p:nvPr>
            <p:ph type="sldNum" sz="quarter" idx="12"/>
          </p:nvPr>
        </p:nvSpPr>
        <p:spPr/>
        <p:txBody>
          <a:bodyPr/>
          <a:lstStyle/>
          <a:p>
            <a:pPr>
              <a:defRPr/>
            </a:pPr>
            <a:fld id="{19B28A6D-EC57-43AE-91AB-CF4B34C79A62}" type="slidenum">
              <a:rPr lang="en-GB" smtClean="0"/>
              <a:pPr>
                <a:defRPr/>
              </a:pPr>
              <a:t>11</a:t>
            </a:fld>
            <a:endParaRPr lang="en-GB" dirty="0"/>
          </a:p>
        </p:txBody>
      </p:sp>
      <p:grpSp>
        <p:nvGrpSpPr>
          <p:cNvPr id="2" name="Group 9"/>
          <p:cNvGrpSpPr>
            <a:grpSpLocks/>
          </p:cNvGrpSpPr>
          <p:nvPr/>
        </p:nvGrpSpPr>
        <p:grpSpPr bwMode="auto">
          <a:xfrm>
            <a:off x="0" y="0"/>
            <a:ext cx="9144000" cy="1079500"/>
            <a:chOff x="500033" y="285727"/>
            <a:chExt cx="8401502" cy="1080000"/>
          </a:xfrm>
        </p:grpSpPr>
        <p:graphicFrame>
          <p:nvGraphicFramePr>
            <p:cNvPr id="2050" name="Object 2"/>
            <p:cNvGraphicFramePr>
              <a:graphicFrameLocks noChangeAspect="1"/>
            </p:cNvGraphicFramePr>
            <p:nvPr/>
          </p:nvGraphicFramePr>
          <p:xfrm>
            <a:off x="500033" y="285727"/>
            <a:ext cx="1080000" cy="1080000"/>
          </p:xfrm>
          <a:graphic>
            <a:graphicData uri="http://schemas.openxmlformats.org/presentationml/2006/ole">
              <p:oleObj spid="_x0000_s50178" name="Acrobat Document" r:id="rId4" imgW="2880000" imgH="2880000" progId="AcroExch.Document.7">
                <p:embed/>
              </p:oleObj>
            </a:graphicData>
          </a:graphic>
        </p:graphicFrame>
        <p:sp>
          <p:nvSpPr>
            <p:cNvPr id="17" name="TextBox 16"/>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pic>
        <p:nvPicPr>
          <p:cNvPr id="2056" name="Picture 5"/>
          <p:cNvPicPr>
            <a:picLocks noChangeAspect="1" noChangeArrowheads="1"/>
          </p:cNvPicPr>
          <p:nvPr/>
        </p:nvPicPr>
        <p:blipFill>
          <a:blip r:embed="rId5" cstate="print"/>
          <a:srcRect l="25932" r="5847" b="13496"/>
          <a:stretch>
            <a:fillRect/>
          </a:stretch>
        </p:blipFill>
        <p:spPr bwMode="auto">
          <a:xfrm>
            <a:off x="287338" y="1123950"/>
            <a:ext cx="2520950" cy="5141913"/>
          </a:xfrm>
          <a:prstGeom prst="rect">
            <a:avLst/>
          </a:prstGeom>
          <a:noFill/>
          <a:ln w="9525">
            <a:noFill/>
            <a:miter lim="800000"/>
            <a:headEnd/>
            <a:tailEnd/>
          </a:ln>
        </p:spPr>
      </p:pic>
      <p:grpSp>
        <p:nvGrpSpPr>
          <p:cNvPr id="3" name="Group 308"/>
          <p:cNvGrpSpPr>
            <a:grpSpLocks/>
          </p:cNvGrpSpPr>
          <p:nvPr/>
        </p:nvGrpSpPr>
        <p:grpSpPr bwMode="auto">
          <a:xfrm rot="-704703">
            <a:off x="852488" y="2505075"/>
            <a:ext cx="973137" cy="1412875"/>
            <a:chOff x="5076056" y="2195470"/>
            <a:chExt cx="972108" cy="1413549"/>
          </a:xfrm>
        </p:grpSpPr>
        <p:grpSp>
          <p:nvGrpSpPr>
            <p:cNvPr id="7" name="Group 306"/>
            <p:cNvGrpSpPr>
              <a:grpSpLocks noChangeAspect="1"/>
            </p:cNvGrpSpPr>
            <p:nvPr/>
          </p:nvGrpSpPr>
          <p:grpSpPr>
            <a:xfrm>
              <a:off x="5076056" y="2195470"/>
              <a:ext cx="837132" cy="1413549"/>
              <a:chOff x="4932363" y="1952836"/>
              <a:chExt cx="1129934" cy="1907964"/>
            </a:xfrm>
            <a:solidFill>
              <a:srgbClr val="FFC000">
                <a:alpha val="45000"/>
              </a:srgbClr>
            </a:solidFill>
          </p:grpSpPr>
          <p:sp>
            <p:nvSpPr>
              <p:cNvPr id="293" name="Rectangle 21"/>
              <p:cNvSpPr>
                <a:spLocks noChangeArrowheads="1"/>
              </p:cNvSpPr>
              <p:nvPr/>
            </p:nvSpPr>
            <p:spPr bwMode="auto">
              <a:xfrm>
                <a:off x="4932363" y="2050984"/>
                <a:ext cx="1129934" cy="1711668"/>
              </a:xfrm>
              <a:prstGeom prst="rect">
                <a:avLst/>
              </a:prstGeom>
              <a:grpFill/>
              <a:ln w="38100">
                <a:solidFill>
                  <a:schemeClr val="tx1"/>
                </a:solidFill>
                <a:miter lim="800000"/>
                <a:headEnd/>
                <a:tailEnd/>
              </a:ln>
            </p:spPr>
            <p:txBody>
              <a:bodyPr wrap="none" anchor="ctr"/>
              <a:lstStyle/>
              <a:p>
                <a:pPr>
                  <a:defRPr/>
                </a:pPr>
                <a:endParaRPr lang="en-US">
                  <a:latin typeface="Arial" pitchFamily="34" charset="0"/>
                </a:endParaRPr>
              </a:p>
            </p:txBody>
          </p:sp>
          <p:sp>
            <p:nvSpPr>
              <p:cNvPr id="295" name="Line 23"/>
              <p:cNvSpPr>
                <a:spLocks noChangeShapeType="1"/>
              </p:cNvSpPr>
              <p:nvPr/>
            </p:nvSpPr>
            <p:spPr bwMode="auto">
              <a:xfrm>
                <a:off x="5149916" y="2050984"/>
                <a:ext cx="0" cy="1711668"/>
              </a:xfrm>
              <a:prstGeom prst="line">
                <a:avLst/>
              </a:prstGeom>
              <a:grpFill/>
              <a:ln w="38100">
                <a:solidFill>
                  <a:schemeClr val="tx1"/>
                </a:solidFill>
                <a:round/>
                <a:headEnd/>
                <a:tailEnd/>
              </a:ln>
            </p:spPr>
            <p:txBody>
              <a:bodyPr/>
              <a:lstStyle/>
              <a:p>
                <a:pPr>
                  <a:defRPr/>
                </a:pPr>
                <a:endParaRPr lang="en-US">
                  <a:latin typeface="Arial" pitchFamily="34" charset="0"/>
                </a:endParaRPr>
              </a:p>
            </p:txBody>
          </p:sp>
          <p:sp>
            <p:nvSpPr>
              <p:cNvPr id="296" name="Line 24"/>
              <p:cNvSpPr>
                <a:spLocks noChangeShapeType="1"/>
              </p:cNvSpPr>
              <p:nvPr/>
            </p:nvSpPr>
            <p:spPr bwMode="auto">
              <a:xfrm>
                <a:off x="4932363" y="2637718"/>
                <a:ext cx="217553" cy="0"/>
              </a:xfrm>
              <a:prstGeom prst="line">
                <a:avLst/>
              </a:prstGeom>
              <a:grpFill/>
              <a:ln w="38100">
                <a:solidFill>
                  <a:schemeClr val="tx1"/>
                </a:solidFill>
                <a:round/>
                <a:headEnd/>
                <a:tailEnd/>
              </a:ln>
            </p:spPr>
            <p:txBody>
              <a:bodyPr/>
              <a:lstStyle/>
              <a:p>
                <a:pPr>
                  <a:defRPr/>
                </a:pPr>
                <a:endParaRPr lang="en-US">
                  <a:latin typeface="Arial" pitchFamily="34" charset="0"/>
                </a:endParaRPr>
              </a:p>
            </p:txBody>
          </p:sp>
          <p:sp>
            <p:nvSpPr>
              <p:cNvPr id="297" name="Line 25"/>
              <p:cNvSpPr>
                <a:spLocks noChangeShapeType="1"/>
              </p:cNvSpPr>
              <p:nvPr/>
            </p:nvSpPr>
            <p:spPr bwMode="auto">
              <a:xfrm>
                <a:off x="4932363" y="3175918"/>
                <a:ext cx="217553" cy="0"/>
              </a:xfrm>
              <a:prstGeom prst="line">
                <a:avLst/>
              </a:prstGeom>
              <a:grpFill/>
              <a:ln w="38100">
                <a:solidFill>
                  <a:schemeClr val="tx1"/>
                </a:solidFill>
                <a:round/>
                <a:headEnd/>
                <a:tailEnd/>
              </a:ln>
            </p:spPr>
            <p:txBody>
              <a:bodyPr/>
              <a:lstStyle/>
              <a:p>
                <a:pPr>
                  <a:defRPr/>
                </a:pPr>
                <a:endParaRPr lang="en-US">
                  <a:latin typeface="Arial" pitchFamily="34" charset="0"/>
                </a:endParaRPr>
              </a:p>
            </p:txBody>
          </p:sp>
          <p:sp>
            <p:nvSpPr>
              <p:cNvPr id="298" name="Line 26"/>
              <p:cNvSpPr>
                <a:spLocks noChangeShapeType="1"/>
              </p:cNvSpPr>
              <p:nvPr/>
            </p:nvSpPr>
            <p:spPr bwMode="auto">
              <a:xfrm>
                <a:off x="5236170" y="3762652"/>
                <a:ext cx="217553" cy="98148"/>
              </a:xfrm>
              <a:prstGeom prst="line">
                <a:avLst/>
              </a:prstGeom>
              <a:grpFill/>
              <a:ln w="9525">
                <a:solidFill>
                  <a:schemeClr val="tx1"/>
                </a:solidFill>
                <a:round/>
                <a:headEnd/>
                <a:tailEnd/>
              </a:ln>
            </p:spPr>
            <p:txBody>
              <a:bodyPr/>
              <a:lstStyle/>
              <a:p>
                <a:pPr>
                  <a:defRPr/>
                </a:pPr>
                <a:endParaRPr lang="en-US">
                  <a:latin typeface="Arial" pitchFamily="34" charset="0"/>
                </a:endParaRPr>
              </a:p>
            </p:txBody>
          </p:sp>
          <p:sp>
            <p:nvSpPr>
              <p:cNvPr id="299" name="Line 27"/>
              <p:cNvSpPr>
                <a:spLocks noChangeShapeType="1"/>
              </p:cNvSpPr>
              <p:nvPr/>
            </p:nvSpPr>
            <p:spPr bwMode="auto">
              <a:xfrm>
                <a:off x="5628149" y="3762652"/>
                <a:ext cx="216595" cy="98148"/>
              </a:xfrm>
              <a:prstGeom prst="line">
                <a:avLst/>
              </a:prstGeom>
              <a:grpFill/>
              <a:ln w="9525">
                <a:solidFill>
                  <a:schemeClr val="tx1"/>
                </a:solidFill>
                <a:round/>
                <a:headEnd/>
                <a:tailEnd/>
              </a:ln>
            </p:spPr>
            <p:txBody>
              <a:bodyPr/>
              <a:lstStyle/>
              <a:p>
                <a:pPr>
                  <a:defRPr/>
                </a:pPr>
                <a:endParaRPr lang="en-US">
                  <a:latin typeface="Arial" pitchFamily="34" charset="0"/>
                </a:endParaRPr>
              </a:p>
            </p:txBody>
          </p:sp>
          <p:sp>
            <p:nvSpPr>
              <p:cNvPr id="300" name="Line 28"/>
              <p:cNvSpPr>
                <a:spLocks noChangeShapeType="1"/>
              </p:cNvSpPr>
              <p:nvPr/>
            </p:nvSpPr>
            <p:spPr bwMode="auto">
              <a:xfrm>
                <a:off x="5801617" y="1952836"/>
                <a:ext cx="173468" cy="99227"/>
              </a:xfrm>
              <a:prstGeom prst="line">
                <a:avLst/>
              </a:prstGeom>
              <a:grpFill/>
              <a:ln w="9525">
                <a:solidFill>
                  <a:schemeClr val="tx1"/>
                </a:solidFill>
                <a:round/>
                <a:headEnd/>
                <a:tailEnd/>
              </a:ln>
            </p:spPr>
            <p:txBody>
              <a:bodyPr/>
              <a:lstStyle/>
              <a:p>
                <a:pPr>
                  <a:defRPr/>
                </a:pPr>
                <a:endParaRPr lang="en-US">
                  <a:latin typeface="Arial" pitchFamily="34" charset="0"/>
                </a:endParaRPr>
              </a:p>
            </p:txBody>
          </p:sp>
          <p:sp>
            <p:nvSpPr>
              <p:cNvPr id="301" name="Line 29"/>
              <p:cNvSpPr>
                <a:spLocks noChangeShapeType="1"/>
              </p:cNvSpPr>
              <p:nvPr/>
            </p:nvSpPr>
            <p:spPr bwMode="auto">
              <a:xfrm>
                <a:off x="5366510" y="1952836"/>
                <a:ext cx="217553" cy="99227"/>
              </a:xfrm>
              <a:prstGeom prst="line">
                <a:avLst/>
              </a:prstGeom>
              <a:grpFill/>
              <a:ln w="9525">
                <a:solidFill>
                  <a:schemeClr val="tx1"/>
                </a:solidFill>
                <a:round/>
                <a:headEnd/>
                <a:tailEnd/>
              </a:ln>
            </p:spPr>
            <p:txBody>
              <a:bodyPr/>
              <a:lstStyle/>
              <a:p>
                <a:pPr>
                  <a:defRPr/>
                </a:pPr>
                <a:endParaRPr lang="en-US">
                  <a:latin typeface="Arial" pitchFamily="34" charset="0"/>
                </a:endParaRPr>
              </a:p>
            </p:txBody>
          </p:sp>
          <p:sp>
            <p:nvSpPr>
              <p:cNvPr id="302" name="Line 30"/>
              <p:cNvSpPr>
                <a:spLocks noChangeShapeType="1"/>
              </p:cNvSpPr>
              <p:nvPr/>
            </p:nvSpPr>
            <p:spPr bwMode="auto">
              <a:xfrm flipV="1">
                <a:off x="5149916" y="1952836"/>
                <a:ext cx="173468" cy="97070"/>
              </a:xfrm>
              <a:prstGeom prst="line">
                <a:avLst/>
              </a:prstGeom>
              <a:grpFill/>
              <a:ln w="9525">
                <a:solidFill>
                  <a:schemeClr val="tx1"/>
                </a:solidFill>
                <a:round/>
                <a:headEnd/>
                <a:tailEnd/>
              </a:ln>
            </p:spPr>
            <p:txBody>
              <a:bodyPr/>
              <a:lstStyle/>
              <a:p>
                <a:pPr>
                  <a:defRPr/>
                </a:pPr>
                <a:endParaRPr lang="en-US">
                  <a:latin typeface="Arial" pitchFamily="34" charset="0"/>
                </a:endParaRPr>
              </a:p>
            </p:txBody>
          </p:sp>
          <p:sp>
            <p:nvSpPr>
              <p:cNvPr id="303" name="Line 31"/>
              <p:cNvSpPr>
                <a:spLocks noChangeShapeType="1"/>
              </p:cNvSpPr>
              <p:nvPr/>
            </p:nvSpPr>
            <p:spPr bwMode="auto">
              <a:xfrm flipV="1">
                <a:off x="5584064" y="1952836"/>
                <a:ext cx="173467" cy="97070"/>
              </a:xfrm>
              <a:prstGeom prst="line">
                <a:avLst/>
              </a:prstGeom>
              <a:grpFill/>
              <a:ln w="9525">
                <a:solidFill>
                  <a:schemeClr val="tx1"/>
                </a:solidFill>
                <a:round/>
                <a:headEnd/>
                <a:tailEnd/>
              </a:ln>
            </p:spPr>
            <p:txBody>
              <a:bodyPr/>
              <a:lstStyle/>
              <a:p>
                <a:pPr>
                  <a:defRPr/>
                </a:pPr>
                <a:endParaRPr lang="en-US">
                  <a:latin typeface="Arial" pitchFamily="34" charset="0"/>
                </a:endParaRPr>
              </a:p>
            </p:txBody>
          </p:sp>
          <p:sp>
            <p:nvSpPr>
              <p:cNvPr id="304" name="Line 32"/>
              <p:cNvSpPr>
                <a:spLocks noChangeShapeType="1"/>
              </p:cNvSpPr>
              <p:nvPr/>
            </p:nvSpPr>
            <p:spPr bwMode="auto">
              <a:xfrm flipV="1">
                <a:off x="5888830" y="3762652"/>
                <a:ext cx="173467" cy="97070"/>
              </a:xfrm>
              <a:prstGeom prst="line">
                <a:avLst/>
              </a:prstGeom>
              <a:grpFill/>
              <a:ln w="9525">
                <a:solidFill>
                  <a:schemeClr val="tx1"/>
                </a:solidFill>
                <a:round/>
                <a:headEnd/>
                <a:tailEnd/>
              </a:ln>
            </p:spPr>
            <p:txBody>
              <a:bodyPr/>
              <a:lstStyle/>
              <a:p>
                <a:pPr>
                  <a:defRPr/>
                </a:pPr>
                <a:endParaRPr lang="en-US">
                  <a:latin typeface="Arial" pitchFamily="34" charset="0"/>
                </a:endParaRPr>
              </a:p>
            </p:txBody>
          </p:sp>
          <p:sp>
            <p:nvSpPr>
              <p:cNvPr id="305" name="Line 33"/>
              <p:cNvSpPr>
                <a:spLocks noChangeShapeType="1"/>
              </p:cNvSpPr>
              <p:nvPr/>
            </p:nvSpPr>
            <p:spPr bwMode="auto">
              <a:xfrm flipV="1">
                <a:off x="5496851" y="3762652"/>
                <a:ext cx="173468" cy="97070"/>
              </a:xfrm>
              <a:prstGeom prst="line">
                <a:avLst/>
              </a:prstGeom>
              <a:grpFill/>
              <a:ln w="9525">
                <a:solidFill>
                  <a:schemeClr val="tx1"/>
                </a:solidFill>
                <a:round/>
                <a:headEnd/>
                <a:tailEnd/>
              </a:ln>
            </p:spPr>
            <p:txBody>
              <a:bodyPr/>
              <a:lstStyle/>
              <a:p>
                <a:pPr>
                  <a:defRPr/>
                </a:pPr>
                <a:endParaRPr lang="en-US">
                  <a:latin typeface="Arial" pitchFamily="34" charset="0"/>
                </a:endParaRPr>
              </a:p>
            </p:txBody>
          </p:sp>
        </p:grpSp>
        <p:sp>
          <p:nvSpPr>
            <p:cNvPr id="2062" name="Text Box 22"/>
            <p:cNvSpPr txBox="1">
              <a:spLocks noChangeArrowheads="1"/>
            </p:cNvSpPr>
            <p:nvPr/>
          </p:nvSpPr>
          <p:spPr bwMode="auto">
            <a:xfrm>
              <a:off x="5113523" y="2420888"/>
              <a:ext cx="934641" cy="954107"/>
            </a:xfrm>
            <a:prstGeom prst="rect">
              <a:avLst/>
            </a:prstGeom>
            <a:noFill/>
            <a:ln w="9525">
              <a:noFill/>
              <a:miter lim="800000"/>
              <a:headEnd/>
              <a:tailEnd/>
            </a:ln>
          </p:spPr>
          <p:txBody>
            <a:bodyPr>
              <a:spAutoFit/>
            </a:bodyPr>
            <a:lstStyle/>
            <a:p>
              <a:pPr algn="ctr"/>
              <a:r>
                <a:rPr lang="en-US" sz="1200" b="1"/>
                <a:t>New MPSB</a:t>
              </a:r>
            </a:p>
            <a:p>
              <a:pPr algn="ctr"/>
              <a:r>
                <a:rPr lang="en-US" sz="1200" b="1"/>
                <a:t>(2 GeV)</a:t>
              </a:r>
            </a:p>
            <a:p>
              <a:pPr algn="ctr"/>
              <a:endParaRPr lang="en-US" sz="1200" b="1"/>
            </a:p>
            <a:p>
              <a:pPr algn="ctr"/>
              <a:r>
                <a:rPr lang="en-US" sz="800" b="1"/>
                <a:t>(26m x 16m)</a:t>
              </a:r>
            </a:p>
          </p:txBody>
        </p:sp>
      </p:grpSp>
      <p:sp>
        <p:nvSpPr>
          <p:cNvPr id="2058" name="TextBox 369"/>
          <p:cNvSpPr txBox="1">
            <a:spLocks noChangeArrowheads="1"/>
          </p:cNvSpPr>
          <p:nvPr/>
        </p:nvSpPr>
        <p:spPr bwMode="auto">
          <a:xfrm rot="-5400000">
            <a:off x="-96837" y="3455987"/>
            <a:ext cx="501650" cy="307975"/>
          </a:xfrm>
          <a:prstGeom prst="rect">
            <a:avLst/>
          </a:prstGeom>
          <a:noFill/>
          <a:ln w="9525">
            <a:noFill/>
            <a:miter lim="800000"/>
            <a:headEnd/>
            <a:tailEnd/>
          </a:ln>
        </p:spPr>
        <p:txBody>
          <a:bodyPr wrap="none">
            <a:spAutoFit/>
          </a:bodyPr>
          <a:lstStyle/>
          <a:p>
            <a:r>
              <a:rPr lang="en-US" sz="1400" b="1">
                <a:solidFill>
                  <a:srgbClr val="FF0000"/>
                </a:solidFill>
              </a:rPr>
              <a:t>TT6</a:t>
            </a:r>
          </a:p>
        </p:txBody>
      </p:sp>
      <p:pic>
        <p:nvPicPr>
          <p:cNvPr id="2059" name="Picture 75"/>
          <p:cNvPicPr>
            <a:picLocks noChangeAspect="1" noChangeArrowheads="1"/>
          </p:cNvPicPr>
          <p:nvPr/>
        </p:nvPicPr>
        <p:blipFill>
          <a:blip r:embed="rId6" cstate="print"/>
          <a:srcRect/>
          <a:stretch>
            <a:fillRect/>
          </a:stretch>
        </p:blipFill>
        <p:spPr bwMode="auto">
          <a:xfrm>
            <a:off x="3311525" y="3105150"/>
            <a:ext cx="5400675" cy="3302000"/>
          </a:xfrm>
          <a:prstGeom prst="rect">
            <a:avLst/>
          </a:prstGeom>
          <a:noFill/>
          <a:ln w="9525">
            <a:noFill/>
            <a:miter lim="800000"/>
            <a:headEnd/>
            <a:tailEnd/>
          </a:ln>
        </p:spPr>
      </p:pic>
      <p:sp>
        <p:nvSpPr>
          <p:cNvPr id="2060" name="Content Placeholder 2"/>
          <p:cNvSpPr>
            <a:spLocks noGrp="1"/>
          </p:cNvSpPr>
          <p:nvPr>
            <p:ph idx="1"/>
          </p:nvPr>
        </p:nvSpPr>
        <p:spPr>
          <a:xfrm>
            <a:off x="2987675" y="1052513"/>
            <a:ext cx="5688013" cy="2232025"/>
          </a:xfrm>
        </p:spPr>
        <p:txBody>
          <a:bodyPr/>
          <a:lstStyle/>
          <a:p>
            <a:r>
              <a:rPr lang="en-US" sz="1400" dirty="0" smtClean="0"/>
              <a:t>420m</a:t>
            </a:r>
            <a:r>
              <a:rPr lang="en-US" sz="1400" baseline="30000" dirty="0" smtClean="0"/>
              <a:t>2</a:t>
            </a:r>
            <a:r>
              <a:rPr lang="en-US" sz="1400" dirty="0" smtClean="0"/>
              <a:t> required, only 190m</a:t>
            </a:r>
            <a:r>
              <a:rPr lang="en-US" sz="1400" baseline="30000" dirty="0" smtClean="0"/>
              <a:t>2</a:t>
            </a:r>
            <a:r>
              <a:rPr lang="en-US" sz="1400" dirty="0" smtClean="0"/>
              <a:t> available in </a:t>
            </a:r>
            <a:r>
              <a:rPr lang="en-US" sz="1400" dirty="0" err="1" smtClean="0"/>
              <a:t>bdg</a:t>
            </a:r>
            <a:r>
              <a:rPr lang="en-US" sz="1400" dirty="0" smtClean="0"/>
              <a:t>. 271 ground floor.</a:t>
            </a:r>
          </a:p>
          <a:p>
            <a:r>
              <a:rPr lang="en-US" sz="1400" dirty="0" smtClean="0"/>
              <a:t>Only 200kg/m</a:t>
            </a:r>
            <a:r>
              <a:rPr lang="en-US" sz="1400" baseline="30000" dirty="0" smtClean="0"/>
              <a:t>2</a:t>
            </a:r>
            <a:r>
              <a:rPr lang="en-US" sz="1400" dirty="0" smtClean="0"/>
              <a:t> allowed in </a:t>
            </a:r>
            <a:r>
              <a:rPr lang="en-US" sz="1400" dirty="0" err="1" smtClean="0"/>
              <a:t>bdg</a:t>
            </a:r>
            <a:r>
              <a:rPr lang="en-US" sz="1400" dirty="0" smtClean="0"/>
              <a:t>. 271 first floor.</a:t>
            </a:r>
          </a:p>
          <a:p>
            <a:r>
              <a:rPr lang="en-US" sz="1400" dirty="0" smtClean="0"/>
              <a:t>No space left in </a:t>
            </a:r>
            <a:r>
              <a:rPr lang="en-US" sz="1400" dirty="0" err="1" smtClean="0"/>
              <a:t>bdg</a:t>
            </a:r>
            <a:r>
              <a:rPr lang="en-US" sz="1400" dirty="0" smtClean="0"/>
              <a:t>. 361.</a:t>
            </a:r>
          </a:p>
          <a:p>
            <a:pPr>
              <a:buFont typeface="Arial" charset="0"/>
              <a:buNone/>
            </a:pPr>
            <a:r>
              <a:rPr lang="en-US" sz="1600" dirty="0" smtClean="0"/>
              <a:t>With this new building:</a:t>
            </a:r>
          </a:p>
          <a:p>
            <a:r>
              <a:rPr lang="en-US" sz="1400" dirty="0" smtClean="0"/>
              <a:t>We can install and commission during Booster operation.</a:t>
            </a:r>
          </a:p>
          <a:p>
            <a:r>
              <a:rPr lang="en-US" sz="1400" dirty="0" smtClean="0"/>
              <a:t>We have a backup power supply during the first years.</a:t>
            </a:r>
          </a:p>
          <a:p>
            <a:r>
              <a:rPr lang="en-US" sz="1400" dirty="0" smtClean="0"/>
              <a:t>Easy connection to existing cables and cooling services.</a:t>
            </a:r>
          </a:p>
          <a:p>
            <a:endParaRPr lang="en-US" sz="16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itle 1"/>
          <p:cNvSpPr>
            <a:spLocks noGrp="1"/>
          </p:cNvSpPr>
          <p:nvPr>
            <p:ph type="title"/>
          </p:nvPr>
        </p:nvSpPr>
        <p:spPr>
          <a:xfrm>
            <a:off x="1358900" y="-3175"/>
            <a:ext cx="6900863" cy="1143000"/>
          </a:xfrm>
        </p:spPr>
        <p:txBody>
          <a:bodyPr/>
          <a:lstStyle/>
          <a:p>
            <a:r>
              <a:rPr lang="en-US" sz="3600" b="1" dirty="0" smtClean="0"/>
              <a:t>Effect of idle cycles</a:t>
            </a:r>
            <a:endParaRPr lang="en-GB" sz="3600" dirty="0" smtClean="0"/>
          </a:p>
        </p:txBody>
      </p:sp>
      <p:sp>
        <p:nvSpPr>
          <p:cNvPr id="4" name="Date Placeholder 3"/>
          <p:cNvSpPr>
            <a:spLocks noGrp="1"/>
          </p:cNvSpPr>
          <p:nvPr>
            <p:ph type="dt" sz="quarter"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a:xfrm>
            <a:off x="2928938" y="6356350"/>
            <a:ext cx="3286125" cy="365125"/>
          </a:xfrm>
        </p:spPr>
        <p:txBody>
          <a:bodyPr/>
          <a:lstStyle/>
          <a:p>
            <a:pPr>
              <a:defRPr/>
            </a:pPr>
            <a:r>
              <a:rPr lang="fr-FR"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FABBC4FB-B2B2-430C-8AB0-9EED644F7040}" type="slidenum">
              <a:rPr lang="en-GB" smtClean="0"/>
              <a:pPr>
                <a:defRPr/>
              </a:pPr>
              <a:t>12</a:t>
            </a:fld>
            <a:endParaRPr lang="en-GB"/>
          </a:p>
        </p:txBody>
      </p:sp>
      <p:grpSp>
        <p:nvGrpSpPr>
          <p:cNvPr id="10247" name="Group 9"/>
          <p:cNvGrpSpPr>
            <a:grpSpLocks/>
          </p:cNvGrpSpPr>
          <p:nvPr/>
        </p:nvGrpSpPr>
        <p:grpSpPr bwMode="auto">
          <a:xfrm>
            <a:off x="0" y="0"/>
            <a:ext cx="9144000" cy="1079500"/>
            <a:chOff x="500033" y="285727"/>
            <a:chExt cx="8401502" cy="1080000"/>
          </a:xfrm>
        </p:grpSpPr>
        <p:graphicFrame>
          <p:nvGraphicFramePr>
            <p:cNvPr id="10242" name="Object 2"/>
            <p:cNvGraphicFramePr>
              <a:graphicFrameLocks noChangeAspect="1"/>
            </p:cNvGraphicFramePr>
            <p:nvPr/>
          </p:nvGraphicFramePr>
          <p:xfrm>
            <a:off x="500033" y="285727"/>
            <a:ext cx="1080000" cy="1080000"/>
          </p:xfrm>
          <a:graphic>
            <a:graphicData uri="http://schemas.openxmlformats.org/presentationml/2006/ole">
              <p:oleObj spid="_x0000_s10242" name="Acrobat Document" r:id="rId4" imgW="2880000" imgH="2880000" progId="AcroExch.Document.7">
                <p:embed/>
              </p:oleObj>
            </a:graphicData>
          </a:graphic>
        </p:graphicFrame>
        <p:sp>
          <p:nvSpPr>
            <p:cNvPr id="17" name="TextBox 16"/>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sp>
        <p:nvSpPr>
          <p:cNvPr id="10248" name="TextBox 90"/>
          <p:cNvSpPr txBox="1">
            <a:spLocks noChangeArrowheads="1"/>
          </p:cNvSpPr>
          <p:nvPr/>
        </p:nvSpPr>
        <p:spPr bwMode="auto">
          <a:xfrm>
            <a:off x="555625" y="1055688"/>
            <a:ext cx="8142288" cy="646112"/>
          </a:xfrm>
          <a:prstGeom prst="rect">
            <a:avLst/>
          </a:prstGeom>
          <a:noFill/>
          <a:ln w="9525">
            <a:noFill/>
            <a:miter lim="800000"/>
            <a:headEnd/>
            <a:tailEnd/>
          </a:ln>
        </p:spPr>
        <p:txBody>
          <a:bodyPr>
            <a:spAutoFit/>
          </a:bodyPr>
          <a:lstStyle/>
          <a:p>
            <a:r>
              <a:rPr lang="en-US"/>
              <a:t>RMS current can also be reduced keeping RF acceleration used today (3.6kV on the MPS) and providing 2GeV cycles to LHC only:</a:t>
            </a:r>
          </a:p>
        </p:txBody>
      </p:sp>
      <p:sp>
        <p:nvSpPr>
          <p:cNvPr id="10250" name="TextBox 90"/>
          <p:cNvSpPr txBox="1">
            <a:spLocks noChangeArrowheads="1"/>
          </p:cNvSpPr>
          <p:nvPr/>
        </p:nvSpPr>
        <p:spPr bwMode="auto">
          <a:xfrm>
            <a:off x="555625" y="2917825"/>
            <a:ext cx="8142288" cy="523875"/>
          </a:xfrm>
          <a:prstGeom prst="rect">
            <a:avLst/>
          </a:prstGeom>
          <a:noFill/>
          <a:ln w="9525">
            <a:noFill/>
            <a:miter lim="800000"/>
            <a:headEnd/>
            <a:tailEnd/>
          </a:ln>
        </p:spPr>
        <p:txBody>
          <a:bodyPr>
            <a:spAutoFit/>
          </a:bodyPr>
          <a:lstStyle/>
          <a:p>
            <a:r>
              <a:rPr lang="en-US" sz="1400"/>
              <a:t>Only 10% RMS current increase if ZERO cycles are inserted. ZERO 12 and 18 would allow a slow setting up of the transfer line:</a:t>
            </a:r>
          </a:p>
        </p:txBody>
      </p:sp>
      <p:sp>
        <p:nvSpPr>
          <p:cNvPr id="10252" name="TextBox 90"/>
          <p:cNvSpPr txBox="1">
            <a:spLocks noChangeArrowheads="1"/>
          </p:cNvSpPr>
          <p:nvPr/>
        </p:nvSpPr>
        <p:spPr bwMode="auto">
          <a:xfrm>
            <a:off x="708025" y="4597400"/>
            <a:ext cx="8142288" cy="523875"/>
          </a:xfrm>
          <a:prstGeom prst="rect">
            <a:avLst/>
          </a:prstGeom>
          <a:noFill/>
          <a:ln w="9525">
            <a:noFill/>
            <a:miter lim="800000"/>
            <a:headEnd/>
            <a:tailEnd/>
          </a:ln>
        </p:spPr>
        <p:txBody>
          <a:bodyPr>
            <a:spAutoFit/>
          </a:bodyPr>
          <a:lstStyle/>
          <a:p>
            <a:r>
              <a:rPr lang="en-US" sz="1400"/>
              <a:t>No increase of the RMS current (compared to all cycles at 1.4GeV) if Isolde has no physics during LHC proton filling:</a:t>
            </a:r>
          </a:p>
        </p:txBody>
      </p:sp>
      <p:pic>
        <p:nvPicPr>
          <p:cNvPr id="10255" name="Picture 15"/>
          <p:cNvPicPr>
            <a:picLocks noChangeAspect="1" noChangeArrowheads="1"/>
          </p:cNvPicPr>
          <p:nvPr/>
        </p:nvPicPr>
        <p:blipFill>
          <a:blip r:embed="rId5" cstate="print"/>
          <a:srcRect/>
          <a:stretch>
            <a:fillRect/>
          </a:stretch>
        </p:blipFill>
        <p:spPr bwMode="auto">
          <a:xfrm>
            <a:off x="395288" y="1736812"/>
            <a:ext cx="8353425" cy="1076325"/>
          </a:xfrm>
          <a:prstGeom prst="rect">
            <a:avLst/>
          </a:prstGeom>
          <a:noFill/>
          <a:ln w="9525">
            <a:noFill/>
            <a:miter lim="800000"/>
            <a:headEnd/>
            <a:tailEnd/>
          </a:ln>
          <a:effectLst/>
        </p:spPr>
      </p:pic>
      <p:pic>
        <p:nvPicPr>
          <p:cNvPr id="10256" name="Picture 16"/>
          <p:cNvPicPr>
            <a:picLocks noChangeAspect="1" noChangeArrowheads="1"/>
          </p:cNvPicPr>
          <p:nvPr/>
        </p:nvPicPr>
        <p:blipFill>
          <a:blip r:embed="rId6" cstate="print"/>
          <a:srcRect/>
          <a:stretch>
            <a:fillRect/>
          </a:stretch>
        </p:blipFill>
        <p:spPr bwMode="auto">
          <a:xfrm>
            <a:off x="395288" y="3465004"/>
            <a:ext cx="8353425" cy="1076325"/>
          </a:xfrm>
          <a:prstGeom prst="rect">
            <a:avLst/>
          </a:prstGeom>
          <a:noFill/>
          <a:ln w="9525">
            <a:noFill/>
            <a:miter lim="800000"/>
            <a:headEnd/>
            <a:tailEnd/>
          </a:ln>
          <a:effectLst/>
        </p:spPr>
      </p:pic>
      <p:pic>
        <p:nvPicPr>
          <p:cNvPr id="10257" name="Picture 17"/>
          <p:cNvPicPr>
            <a:picLocks noChangeAspect="1" noChangeArrowheads="1"/>
          </p:cNvPicPr>
          <p:nvPr/>
        </p:nvPicPr>
        <p:blipFill>
          <a:blip r:embed="rId7" cstate="print"/>
          <a:srcRect/>
          <a:stretch>
            <a:fillRect/>
          </a:stretch>
        </p:blipFill>
        <p:spPr bwMode="auto">
          <a:xfrm>
            <a:off x="395288" y="5193196"/>
            <a:ext cx="8353425" cy="1076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1"/>
          <p:cNvSpPr>
            <a:spLocks noGrp="1"/>
          </p:cNvSpPr>
          <p:nvPr>
            <p:ph type="title"/>
          </p:nvPr>
        </p:nvSpPr>
        <p:spPr>
          <a:xfrm>
            <a:off x="1583668" y="-3175"/>
            <a:ext cx="6552728" cy="1143000"/>
          </a:xfrm>
        </p:spPr>
        <p:txBody>
          <a:bodyPr/>
          <a:lstStyle/>
          <a:p>
            <a:r>
              <a:rPr lang="en-US" sz="3600" b="1" dirty="0" smtClean="0"/>
              <a:t>Existing supply with idle cycles</a:t>
            </a:r>
            <a:endParaRPr lang="en-GB" sz="3600" dirty="0" smtClean="0"/>
          </a:p>
        </p:txBody>
      </p:sp>
      <p:sp>
        <p:nvSpPr>
          <p:cNvPr id="4" name="Date Placeholder 3"/>
          <p:cNvSpPr>
            <a:spLocks noGrp="1"/>
          </p:cNvSpPr>
          <p:nvPr>
            <p:ph type="dt" sz="quarter"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a:xfrm>
            <a:off x="2928938" y="6356350"/>
            <a:ext cx="3286125" cy="365125"/>
          </a:xfrm>
        </p:spPr>
        <p:txBody>
          <a:bodyPr/>
          <a:lstStyle/>
          <a:p>
            <a:pPr>
              <a:defRPr/>
            </a:pPr>
            <a:r>
              <a:rPr lang="fr-FR"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FB0891D5-45C8-4F35-9FCF-5AFCE17822BF}" type="slidenum">
              <a:rPr lang="en-GB" smtClean="0"/>
              <a:pPr>
                <a:defRPr/>
              </a:pPr>
              <a:t>13</a:t>
            </a:fld>
            <a:endParaRPr lang="en-GB"/>
          </a:p>
        </p:txBody>
      </p:sp>
      <p:sp>
        <p:nvSpPr>
          <p:cNvPr id="7175" name="Content Placeholder 2"/>
          <p:cNvSpPr>
            <a:spLocks noGrp="1"/>
          </p:cNvSpPr>
          <p:nvPr>
            <p:ph idx="1"/>
          </p:nvPr>
        </p:nvSpPr>
        <p:spPr>
          <a:xfrm>
            <a:off x="500063" y="1357313"/>
            <a:ext cx="4395973" cy="5357812"/>
          </a:xfrm>
        </p:spPr>
        <p:txBody>
          <a:bodyPr/>
          <a:lstStyle/>
          <a:p>
            <a:r>
              <a:rPr lang="en-US" sz="1600" dirty="0" smtClean="0"/>
              <a:t>All power components must be upgraded to the new peak current (Thyristors, transformers, filters,…)</a:t>
            </a:r>
          </a:p>
          <a:p>
            <a:r>
              <a:rPr lang="en-US" sz="1600" dirty="0" smtClean="0"/>
              <a:t>Four consecutive 2GeV cycles has to be considered as a DC value for power semiconductors.</a:t>
            </a:r>
          </a:p>
          <a:p>
            <a:r>
              <a:rPr lang="en-US" sz="1600" dirty="0" smtClean="0"/>
              <a:t>Replace the existing TRIM A (+ 1 spare).</a:t>
            </a:r>
          </a:p>
          <a:p>
            <a:r>
              <a:rPr lang="en-US" sz="1600" dirty="0" smtClean="0"/>
              <a:t>Replace the existing QFO and QDE (+1 spare).</a:t>
            </a:r>
          </a:p>
          <a:p>
            <a:endParaRPr lang="en-US" sz="1600" dirty="0" smtClean="0"/>
          </a:p>
          <a:p>
            <a:pPr>
              <a:buFont typeface="Arial" charset="0"/>
              <a:buNone/>
            </a:pPr>
            <a:r>
              <a:rPr lang="en-US" sz="2400" dirty="0" smtClean="0"/>
              <a:t>Side effects:</a:t>
            </a:r>
          </a:p>
          <a:p>
            <a:r>
              <a:rPr lang="en-US" sz="1600" strike="sngStrike" dirty="0" smtClean="0"/>
              <a:t>Major upgrade of magnets cooling circuit needed.</a:t>
            </a:r>
          </a:p>
          <a:p>
            <a:r>
              <a:rPr lang="en-US" sz="1600" strike="sngStrike" dirty="0" smtClean="0"/>
              <a:t>Power DC cables section must be increased.</a:t>
            </a:r>
          </a:p>
          <a:p>
            <a:r>
              <a:rPr lang="en-US" sz="1600" strike="sngStrike" dirty="0" smtClean="0"/>
              <a:t>18kV average power capability to be checked.</a:t>
            </a:r>
          </a:p>
          <a:p>
            <a:r>
              <a:rPr lang="en-US" sz="1600" dirty="0" smtClean="0">
                <a:solidFill>
                  <a:srgbClr val="FF0000"/>
                </a:solidFill>
              </a:rPr>
              <a:t>18kV network will probably not be able to absorb the new peak power pulse. Flickers to be foreseen!</a:t>
            </a:r>
          </a:p>
          <a:p>
            <a:endParaRPr lang="en-US" sz="1600" dirty="0" smtClean="0"/>
          </a:p>
          <a:p>
            <a:endParaRPr lang="en-US" sz="1600" dirty="0" smtClean="0"/>
          </a:p>
          <a:p>
            <a:endParaRPr lang="en-US" sz="1600" dirty="0" smtClean="0"/>
          </a:p>
          <a:p>
            <a:pPr>
              <a:buFont typeface="Arial" charset="0"/>
              <a:buNone/>
            </a:pPr>
            <a:endParaRPr lang="en-GB" sz="1800" dirty="0" smtClean="0"/>
          </a:p>
        </p:txBody>
      </p:sp>
      <p:grpSp>
        <p:nvGrpSpPr>
          <p:cNvPr id="2" name="Group 9"/>
          <p:cNvGrpSpPr>
            <a:grpSpLocks/>
          </p:cNvGrpSpPr>
          <p:nvPr/>
        </p:nvGrpSpPr>
        <p:grpSpPr bwMode="auto">
          <a:xfrm>
            <a:off x="0" y="0"/>
            <a:ext cx="9144000" cy="1079500"/>
            <a:chOff x="500033" y="285727"/>
            <a:chExt cx="8401502" cy="1080000"/>
          </a:xfrm>
        </p:grpSpPr>
        <p:graphicFrame>
          <p:nvGraphicFramePr>
            <p:cNvPr id="7170" name="Object 2"/>
            <p:cNvGraphicFramePr>
              <a:graphicFrameLocks noChangeAspect="1"/>
            </p:cNvGraphicFramePr>
            <p:nvPr/>
          </p:nvGraphicFramePr>
          <p:xfrm>
            <a:off x="500033" y="285727"/>
            <a:ext cx="1080000" cy="1080000"/>
          </p:xfrm>
          <a:graphic>
            <a:graphicData uri="http://schemas.openxmlformats.org/presentationml/2006/ole">
              <p:oleObj spid="_x0000_s55298" name="Acrobat Document" r:id="rId4" imgW="2880000" imgH="2880000" progId="AcroExch.Document.7">
                <p:embed/>
              </p:oleObj>
            </a:graphicData>
          </a:graphic>
        </p:graphicFrame>
        <p:sp>
          <p:nvSpPr>
            <p:cNvPr id="17" name="TextBox 16"/>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pic>
        <p:nvPicPr>
          <p:cNvPr id="7177" name="Picture 11"/>
          <p:cNvPicPr>
            <a:picLocks noChangeAspect="1" noChangeArrowheads="1"/>
          </p:cNvPicPr>
          <p:nvPr/>
        </p:nvPicPr>
        <p:blipFill>
          <a:blip r:embed="rId5" cstate="print"/>
          <a:srcRect/>
          <a:stretch>
            <a:fillRect/>
          </a:stretch>
        </p:blipFill>
        <p:spPr bwMode="auto">
          <a:xfrm>
            <a:off x="4896037" y="1201738"/>
            <a:ext cx="4247964" cy="2760716"/>
          </a:xfrm>
          <a:prstGeom prst="rect">
            <a:avLst/>
          </a:prstGeom>
          <a:noFill/>
          <a:ln w="9525">
            <a:noFill/>
            <a:miter lim="800000"/>
            <a:headEnd/>
            <a:tailEnd/>
          </a:ln>
        </p:spPr>
      </p:pic>
      <p:sp>
        <p:nvSpPr>
          <p:cNvPr id="12" name="Oval 11"/>
          <p:cNvSpPr/>
          <p:nvPr/>
        </p:nvSpPr>
        <p:spPr>
          <a:xfrm>
            <a:off x="7560332" y="2096852"/>
            <a:ext cx="292100" cy="7302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13" name="Table 12"/>
          <p:cNvGraphicFramePr>
            <a:graphicFrameLocks noGrp="1"/>
          </p:cNvGraphicFramePr>
          <p:nvPr/>
        </p:nvGraphicFramePr>
        <p:xfrm>
          <a:off x="5292081" y="3976688"/>
          <a:ext cx="3262412" cy="2152611"/>
        </p:xfrm>
        <a:graphic>
          <a:graphicData uri="http://schemas.openxmlformats.org/drawingml/2006/table">
            <a:tbl>
              <a:tblPr firstRow="1" bandRow="1">
                <a:tableStyleId>{21E4AEA4-8DFA-4A89-87EB-49C32662AFE0}</a:tableStyleId>
              </a:tblPr>
              <a:tblGrid>
                <a:gridCol w="852116"/>
                <a:gridCol w="803432"/>
                <a:gridCol w="803432"/>
                <a:gridCol w="803432"/>
              </a:tblGrid>
              <a:tr h="451161">
                <a:tc>
                  <a:txBody>
                    <a:bodyPr/>
                    <a:lstStyle/>
                    <a:p>
                      <a:endParaRPr lang="fr-FR" sz="1200" dirty="0"/>
                    </a:p>
                  </a:txBody>
                  <a:tcPr/>
                </a:tc>
                <a:tc>
                  <a:txBody>
                    <a:bodyPr/>
                    <a:lstStyle/>
                    <a:p>
                      <a:r>
                        <a:rPr lang="en-US" sz="1200" dirty="0" smtClean="0"/>
                        <a:t>POPS</a:t>
                      </a:r>
                      <a:endParaRPr lang="fr-FR" sz="1200" dirty="0"/>
                    </a:p>
                  </a:txBody>
                  <a:tcPr/>
                </a:tc>
                <a:tc>
                  <a:txBody>
                    <a:bodyPr/>
                    <a:lstStyle/>
                    <a:p>
                      <a:r>
                        <a:rPr lang="en-US" sz="1200" dirty="0" smtClean="0"/>
                        <a:t>MPSB </a:t>
                      </a:r>
                      <a:r>
                        <a:rPr lang="en-US" sz="900" dirty="0" smtClean="0"/>
                        <a:t>existing</a:t>
                      </a:r>
                      <a:endParaRPr lang="fr-FR" sz="1200" dirty="0"/>
                    </a:p>
                  </a:txBody>
                  <a:tcPr/>
                </a:tc>
                <a:tc>
                  <a:txBody>
                    <a:bodyPr/>
                    <a:lstStyle/>
                    <a:p>
                      <a:r>
                        <a:rPr lang="en-US" sz="1200" dirty="0" smtClean="0"/>
                        <a:t>MPSB </a:t>
                      </a:r>
                      <a:r>
                        <a:rPr lang="en-US" sz="900" dirty="0" smtClean="0"/>
                        <a:t>2Gev</a:t>
                      </a:r>
                      <a:r>
                        <a:rPr lang="en-US" sz="900" baseline="0" dirty="0" smtClean="0"/>
                        <a:t> </a:t>
                      </a:r>
                      <a:r>
                        <a:rPr lang="en-US" sz="900" baseline="0" dirty="0" err="1" smtClean="0"/>
                        <a:t>Hyp</a:t>
                      </a:r>
                      <a:endParaRPr lang="fr-FR" sz="1200" dirty="0"/>
                    </a:p>
                  </a:txBody>
                  <a:tcPr/>
                </a:tc>
              </a:tr>
              <a:tr h="340290">
                <a:tc>
                  <a:txBody>
                    <a:bodyPr/>
                    <a:lstStyle/>
                    <a:p>
                      <a:r>
                        <a:rPr lang="en-US" sz="1200" dirty="0" smtClean="0"/>
                        <a:t>Imax</a:t>
                      </a:r>
                      <a:endParaRPr lang="fr-FR" sz="1200" dirty="0"/>
                    </a:p>
                  </a:txBody>
                  <a:tcPr/>
                </a:tc>
                <a:tc>
                  <a:txBody>
                    <a:bodyPr/>
                    <a:lstStyle/>
                    <a:p>
                      <a:r>
                        <a:rPr lang="en-US" sz="1200" dirty="0" smtClean="0"/>
                        <a:t>6kA</a:t>
                      </a:r>
                      <a:endParaRPr lang="fr-FR" sz="1200" dirty="0"/>
                    </a:p>
                  </a:txBody>
                  <a:tcPr/>
                </a:tc>
                <a:tc>
                  <a:txBody>
                    <a:bodyPr/>
                    <a:lstStyle/>
                    <a:p>
                      <a:r>
                        <a:rPr lang="en-US" sz="1200" dirty="0" smtClean="0"/>
                        <a:t>4kA</a:t>
                      </a:r>
                      <a:endParaRPr lang="fr-FR" sz="1200" dirty="0"/>
                    </a:p>
                  </a:txBody>
                  <a:tcPr/>
                </a:tc>
                <a:tc>
                  <a:txBody>
                    <a:bodyPr/>
                    <a:lstStyle/>
                    <a:p>
                      <a:r>
                        <a:rPr lang="en-US" sz="1200" dirty="0" smtClean="0"/>
                        <a:t>6kA</a:t>
                      </a:r>
                      <a:endParaRPr lang="fr-FR" sz="1200" dirty="0"/>
                    </a:p>
                  </a:txBody>
                  <a:tcPr/>
                </a:tc>
              </a:tr>
              <a:tr h="340290">
                <a:tc>
                  <a:txBody>
                    <a:bodyPr/>
                    <a:lstStyle/>
                    <a:p>
                      <a:r>
                        <a:rPr lang="en-US" sz="1200" dirty="0" err="1" smtClean="0"/>
                        <a:t>Vmax</a:t>
                      </a:r>
                      <a:endParaRPr lang="fr-FR" sz="1200" dirty="0"/>
                    </a:p>
                  </a:txBody>
                  <a:tcPr/>
                </a:tc>
                <a:tc>
                  <a:txBody>
                    <a:bodyPr/>
                    <a:lstStyle/>
                    <a:p>
                      <a:r>
                        <a:rPr lang="en-US" sz="1200" dirty="0" smtClean="0"/>
                        <a:t>10kV</a:t>
                      </a:r>
                      <a:endParaRPr lang="fr-FR" sz="1200" dirty="0"/>
                    </a:p>
                  </a:txBody>
                  <a:tcPr/>
                </a:tc>
                <a:tc>
                  <a:txBody>
                    <a:bodyPr/>
                    <a:lstStyle/>
                    <a:p>
                      <a:r>
                        <a:rPr lang="en-US" sz="1200" dirty="0" smtClean="0"/>
                        <a:t>3.6kV</a:t>
                      </a:r>
                      <a:endParaRPr lang="fr-FR" sz="1200" dirty="0"/>
                    </a:p>
                  </a:txBody>
                  <a:tcPr/>
                </a:tc>
                <a:tc>
                  <a:txBody>
                    <a:bodyPr/>
                    <a:lstStyle/>
                    <a:p>
                      <a:r>
                        <a:rPr lang="en-US" sz="1200" dirty="0" smtClean="0"/>
                        <a:t>3.6kV</a:t>
                      </a:r>
                      <a:endParaRPr lang="fr-FR" sz="1200" dirty="0"/>
                    </a:p>
                  </a:txBody>
                  <a:tcPr/>
                </a:tc>
              </a:tr>
              <a:tr h="340290">
                <a:tc>
                  <a:txBody>
                    <a:bodyPr/>
                    <a:lstStyle/>
                    <a:p>
                      <a:r>
                        <a:rPr lang="en-US" sz="1200" dirty="0" err="1" smtClean="0"/>
                        <a:t>Irms</a:t>
                      </a:r>
                      <a:r>
                        <a:rPr lang="en-US" sz="1200" dirty="0" smtClean="0"/>
                        <a:t> </a:t>
                      </a:r>
                      <a:r>
                        <a:rPr lang="en-US" sz="600" dirty="0" smtClean="0"/>
                        <a:t>(dc side)</a:t>
                      </a:r>
                      <a:endParaRPr lang="fr-FR" sz="1200" dirty="0"/>
                    </a:p>
                  </a:txBody>
                  <a:tcPr/>
                </a:tc>
                <a:tc>
                  <a:txBody>
                    <a:bodyPr/>
                    <a:lstStyle/>
                    <a:p>
                      <a:r>
                        <a:rPr lang="en-US" sz="1200" dirty="0" smtClean="0"/>
                        <a:t>3.2kA</a:t>
                      </a:r>
                      <a:endParaRPr lang="fr-FR" sz="1200" dirty="0"/>
                    </a:p>
                  </a:txBody>
                  <a:tcPr/>
                </a:tc>
                <a:tc>
                  <a:txBody>
                    <a:bodyPr/>
                    <a:lstStyle/>
                    <a:p>
                      <a:r>
                        <a:rPr lang="en-US" sz="1200" dirty="0" smtClean="0"/>
                        <a:t>2.3kA</a:t>
                      </a:r>
                      <a:endParaRPr lang="fr-FR" sz="1200" dirty="0"/>
                    </a:p>
                  </a:txBody>
                  <a:tcPr/>
                </a:tc>
                <a:tc>
                  <a:txBody>
                    <a:bodyPr/>
                    <a:lstStyle/>
                    <a:p>
                      <a:r>
                        <a:rPr lang="en-US" sz="1200" dirty="0" smtClean="0"/>
                        <a:t>2.5kA</a:t>
                      </a:r>
                      <a:endParaRPr lang="fr-FR" sz="1200" dirty="0"/>
                    </a:p>
                  </a:txBody>
                  <a:tcPr/>
                </a:tc>
              </a:tr>
              <a:tr h="340290">
                <a:tc>
                  <a:txBody>
                    <a:bodyPr/>
                    <a:lstStyle/>
                    <a:p>
                      <a:r>
                        <a:rPr lang="en-US" sz="1200" dirty="0" err="1" smtClean="0"/>
                        <a:t>P</a:t>
                      </a:r>
                      <a:r>
                        <a:rPr lang="en-US" sz="800" dirty="0" err="1" smtClean="0"/>
                        <a:t>loss</a:t>
                      </a:r>
                      <a:r>
                        <a:rPr lang="en-US" sz="1200" dirty="0" err="1" smtClean="0"/>
                        <a:t>rms</a:t>
                      </a:r>
                      <a:endParaRPr lang="fr-FR" sz="1200" dirty="0"/>
                    </a:p>
                  </a:txBody>
                  <a:tcPr/>
                </a:tc>
                <a:tc>
                  <a:txBody>
                    <a:bodyPr/>
                    <a:lstStyle/>
                    <a:p>
                      <a:r>
                        <a:rPr lang="en-US" sz="1200" dirty="0" smtClean="0"/>
                        <a:t>4MW</a:t>
                      </a:r>
                      <a:endParaRPr lang="fr-FR" sz="1200" dirty="0"/>
                    </a:p>
                  </a:txBody>
                  <a:tcPr/>
                </a:tc>
                <a:tc>
                  <a:txBody>
                    <a:bodyPr/>
                    <a:lstStyle/>
                    <a:p>
                      <a:r>
                        <a:rPr lang="en-US" sz="1200" dirty="0" smtClean="0"/>
                        <a:t>2.9MW</a:t>
                      </a:r>
                      <a:endParaRPr lang="fr-FR" sz="1200" dirty="0"/>
                    </a:p>
                  </a:txBody>
                  <a:tcPr/>
                </a:tc>
                <a:tc>
                  <a:txBody>
                    <a:bodyPr/>
                    <a:lstStyle/>
                    <a:p>
                      <a:r>
                        <a:rPr lang="en-US" sz="1200" dirty="0" smtClean="0"/>
                        <a:t>3.2MW</a:t>
                      </a:r>
                      <a:endParaRPr lang="fr-FR" sz="1200" dirty="0"/>
                    </a:p>
                  </a:txBody>
                  <a:tcPr/>
                </a:tc>
              </a:tr>
              <a:tr h="340290">
                <a:tc>
                  <a:txBody>
                    <a:bodyPr/>
                    <a:lstStyle/>
                    <a:p>
                      <a:r>
                        <a:rPr lang="en-US" sz="1200" dirty="0" err="1" smtClean="0"/>
                        <a:t>E</a:t>
                      </a:r>
                      <a:r>
                        <a:rPr lang="en-US" sz="800" dirty="0" err="1" smtClean="0"/>
                        <a:t>mag</a:t>
                      </a:r>
                      <a:r>
                        <a:rPr lang="en-US" sz="1200" dirty="0" err="1" smtClean="0"/>
                        <a:t>peak</a:t>
                      </a:r>
                      <a:endParaRPr lang="fr-FR" sz="1200" dirty="0"/>
                    </a:p>
                  </a:txBody>
                  <a:tcPr/>
                </a:tc>
                <a:tc>
                  <a:txBody>
                    <a:bodyPr/>
                    <a:lstStyle/>
                    <a:p>
                      <a:r>
                        <a:rPr lang="en-US" sz="1200" dirty="0" smtClean="0"/>
                        <a:t>12MJ</a:t>
                      </a:r>
                      <a:endParaRPr lang="fr-FR" sz="1200" dirty="0"/>
                    </a:p>
                  </a:txBody>
                  <a:tcPr/>
                </a:tc>
                <a:tc>
                  <a:txBody>
                    <a:bodyPr/>
                    <a:lstStyle/>
                    <a:p>
                      <a:r>
                        <a:rPr lang="en-US" sz="1200" dirty="0" smtClean="0"/>
                        <a:t>1.5MJ</a:t>
                      </a:r>
                      <a:endParaRPr lang="fr-FR" sz="1200" dirty="0"/>
                    </a:p>
                  </a:txBody>
                  <a:tcPr/>
                </a:tc>
                <a:tc>
                  <a:txBody>
                    <a:bodyPr/>
                    <a:lstStyle/>
                    <a:p>
                      <a:r>
                        <a:rPr lang="en-US" sz="1200" dirty="0" smtClean="0"/>
                        <a:t>2.5MJ</a:t>
                      </a:r>
                      <a:endParaRPr lang="fr-FR" sz="1200"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
          <p:cNvSpPr>
            <a:spLocks noGrp="1"/>
          </p:cNvSpPr>
          <p:nvPr>
            <p:ph type="title"/>
          </p:nvPr>
        </p:nvSpPr>
        <p:spPr/>
        <p:txBody>
          <a:bodyPr/>
          <a:lstStyle/>
          <a:p>
            <a:r>
              <a:rPr lang="en-US" sz="3600" b="1" dirty="0" smtClean="0"/>
              <a:t>New magnet requirements</a:t>
            </a:r>
            <a:endParaRPr lang="en-GB" sz="3600" dirty="0" smtClean="0"/>
          </a:p>
        </p:txBody>
      </p:sp>
      <p:sp>
        <p:nvSpPr>
          <p:cNvPr id="14340" name="Content Placeholder 2"/>
          <p:cNvSpPr>
            <a:spLocks noGrp="1"/>
          </p:cNvSpPr>
          <p:nvPr>
            <p:ph idx="1"/>
          </p:nvPr>
        </p:nvSpPr>
        <p:spPr>
          <a:xfrm>
            <a:off x="467544" y="1088740"/>
            <a:ext cx="8229600" cy="4525963"/>
          </a:xfrm>
        </p:spPr>
        <p:txBody>
          <a:bodyPr/>
          <a:lstStyle/>
          <a:p>
            <a:pPr>
              <a:buNone/>
            </a:pPr>
            <a:r>
              <a:rPr lang="en-US" sz="2000" dirty="0" smtClean="0"/>
              <a:t>In order to be powered by the </a:t>
            </a:r>
            <a:r>
              <a:rPr lang="en-US" sz="2000" u="sng" dirty="0" smtClean="0"/>
              <a:t>existing</a:t>
            </a:r>
            <a:r>
              <a:rPr lang="en-US" sz="2000" dirty="0" smtClean="0"/>
              <a:t> power supply 4kA/3.6kV, magnet coil copper cross section must increase</a:t>
            </a:r>
          </a:p>
          <a:p>
            <a:r>
              <a:rPr lang="en-US" sz="2000" dirty="0" smtClean="0"/>
              <a:t>By 30% to increase the number of turns and provide the additional field with the MPS rated current.</a:t>
            </a:r>
          </a:p>
          <a:p>
            <a:r>
              <a:rPr lang="en-US" sz="2000" dirty="0" smtClean="0"/>
              <a:t>By 30% to compensate the additional coil length.</a:t>
            </a:r>
          </a:p>
          <a:p>
            <a:r>
              <a:rPr lang="en-US" sz="2000" dirty="0" smtClean="0"/>
              <a:t>By 400% to compensate the increasing inductance (L    n</a:t>
            </a:r>
            <a:r>
              <a:rPr lang="en-US" sz="2000" baseline="30000" dirty="0" smtClean="0"/>
              <a:t>2</a:t>
            </a:r>
            <a:r>
              <a:rPr lang="en-US" sz="2000" dirty="0" smtClean="0"/>
              <a:t>) and keep enough voltage margin for the desired acceleration (U = RI + L </a:t>
            </a:r>
            <a:r>
              <a:rPr lang="en-US" sz="2000" dirty="0" err="1" smtClean="0"/>
              <a:t>dI</a:t>
            </a:r>
            <a:r>
              <a:rPr lang="en-US" sz="2000" dirty="0" smtClean="0"/>
              <a:t>/</a:t>
            </a:r>
            <a:r>
              <a:rPr lang="en-US" sz="2000" dirty="0" err="1" smtClean="0"/>
              <a:t>dt</a:t>
            </a:r>
            <a:r>
              <a:rPr lang="en-US" sz="2000" dirty="0" smtClean="0"/>
              <a:t>).</a:t>
            </a:r>
          </a:p>
          <a:p>
            <a:endParaRPr lang="en-US" sz="2000" dirty="0" smtClean="0"/>
          </a:p>
          <a:p>
            <a:endParaRPr lang="en-US" sz="2000" dirty="0" smtClean="0"/>
          </a:p>
          <a:p>
            <a:pPr>
              <a:buNone/>
            </a:pPr>
            <a:r>
              <a:rPr lang="en-US" sz="2000" dirty="0" smtClean="0">
                <a:solidFill>
                  <a:srgbClr val="00B050"/>
                </a:solidFill>
              </a:rPr>
              <a:t>Resistive losses divided by 4</a:t>
            </a:r>
          </a:p>
          <a:p>
            <a:pPr>
              <a:buNone/>
            </a:pPr>
            <a:r>
              <a:rPr lang="en-US" sz="2000" dirty="0" smtClean="0"/>
              <a:t>		but</a:t>
            </a:r>
          </a:p>
          <a:p>
            <a:pPr>
              <a:buNone/>
            </a:pPr>
            <a:r>
              <a:rPr lang="en-US" sz="2000" dirty="0" smtClean="0">
                <a:solidFill>
                  <a:srgbClr val="FF0000"/>
                </a:solidFill>
              </a:rPr>
              <a:t>Copper weight multiplied by 7</a:t>
            </a:r>
          </a:p>
          <a:p>
            <a:endParaRPr lang="en-US" sz="2000" dirty="0" smtClean="0"/>
          </a:p>
          <a:p>
            <a:pPr>
              <a:buNone/>
            </a:pPr>
            <a:endParaRPr lang="en-US" sz="2000" dirty="0" smtClean="0"/>
          </a:p>
        </p:txBody>
      </p:sp>
      <p:sp>
        <p:nvSpPr>
          <p:cNvPr id="4" name="Date Placeholder 3"/>
          <p:cNvSpPr>
            <a:spLocks noGrp="1"/>
          </p:cNvSpPr>
          <p:nvPr>
            <p:ph type="dt" sz="half" idx="10"/>
          </p:nvPr>
        </p:nvSpPr>
        <p:spPr/>
        <p:txBody>
          <a:bodyPr/>
          <a:lstStyle/>
          <a:p>
            <a:pPr>
              <a:defRPr/>
            </a:pPr>
            <a:r>
              <a:rPr lang="en-US" dirty="0" smtClean="0"/>
              <a:t>01/12/2010</a:t>
            </a:r>
            <a:endParaRPr lang="en-GB" dirty="0"/>
          </a:p>
        </p:txBody>
      </p:sp>
      <p:sp>
        <p:nvSpPr>
          <p:cNvPr id="5" name="Footer Placeholder 4"/>
          <p:cNvSpPr>
            <a:spLocks noGrp="1"/>
          </p:cNvSpPr>
          <p:nvPr>
            <p:ph type="ftr" sz="quarter" idx="11"/>
          </p:nvPr>
        </p:nvSpPr>
        <p:spPr/>
        <p:txBody>
          <a:bodyPr/>
          <a:lstStyle/>
          <a:p>
            <a:pPr>
              <a:defRPr/>
            </a:pPr>
            <a:r>
              <a:rPr lang="fr-FR" dirty="0"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C13389AD-A17D-4651-ABA0-4611794AFB36}" type="slidenum">
              <a:rPr lang="en-GB" smtClean="0"/>
              <a:pPr>
                <a:defRPr/>
              </a:pPr>
              <a:t>14</a:t>
            </a:fld>
            <a:endParaRPr lang="en-GB"/>
          </a:p>
        </p:txBody>
      </p:sp>
      <p:grpSp>
        <p:nvGrpSpPr>
          <p:cNvPr id="14344" name="Group 9"/>
          <p:cNvGrpSpPr>
            <a:grpSpLocks/>
          </p:cNvGrpSpPr>
          <p:nvPr/>
        </p:nvGrpSpPr>
        <p:grpSpPr bwMode="auto">
          <a:xfrm>
            <a:off x="0" y="0"/>
            <a:ext cx="9144000" cy="1079500"/>
            <a:chOff x="500033" y="285727"/>
            <a:chExt cx="8401502" cy="1080000"/>
          </a:xfrm>
        </p:grpSpPr>
        <p:graphicFrame>
          <p:nvGraphicFramePr>
            <p:cNvPr id="14338" name="Object 2"/>
            <p:cNvGraphicFramePr>
              <a:graphicFrameLocks noChangeAspect="1"/>
            </p:cNvGraphicFramePr>
            <p:nvPr/>
          </p:nvGraphicFramePr>
          <p:xfrm>
            <a:off x="500033" y="285727"/>
            <a:ext cx="1080000" cy="1080000"/>
          </p:xfrm>
          <a:graphic>
            <a:graphicData uri="http://schemas.openxmlformats.org/presentationml/2006/ole">
              <p:oleObj spid="_x0000_s14338" name="Acrobat Document" r:id="rId4" imgW="2880000" imgH="2880000" progId="AcroExch.Document.7">
                <p:embed/>
              </p:oleObj>
            </a:graphicData>
          </a:graphic>
        </p:graphicFrame>
        <p:sp>
          <p:nvSpPr>
            <p:cNvPr id="12" name="TextBox 11"/>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graphicFrame>
        <p:nvGraphicFramePr>
          <p:cNvPr id="10" name="Object 9"/>
          <p:cNvGraphicFramePr>
            <a:graphicFrameLocks noChangeAspect="1"/>
          </p:cNvGraphicFramePr>
          <p:nvPr/>
        </p:nvGraphicFramePr>
        <p:xfrm>
          <a:off x="6300192" y="2888940"/>
          <a:ext cx="288000" cy="240000"/>
        </p:xfrm>
        <a:graphic>
          <a:graphicData uri="http://schemas.openxmlformats.org/presentationml/2006/ole">
            <p:oleObj spid="_x0000_s14339" name="Equation" r:id="rId5" imgW="152280" imgH="126720" progId="Equation.3">
              <p:embed/>
            </p:oleObj>
          </a:graphicData>
        </a:graphic>
      </p:graphicFrame>
      <p:pic>
        <p:nvPicPr>
          <p:cNvPr id="2" name="Picture 4"/>
          <p:cNvPicPr>
            <a:picLocks noChangeAspect="1" noChangeArrowheads="1"/>
          </p:cNvPicPr>
          <p:nvPr/>
        </p:nvPicPr>
        <p:blipFill>
          <a:blip r:embed="rId6" cstate="print"/>
          <a:srcRect/>
          <a:stretch>
            <a:fillRect/>
          </a:stretch>
        </p:blipFill>
        <p:spPr bwMode="auto">
          <a:xfrm>
            <a:off x="3923928" y="3573016"/>
            <a:ext cx="4680000" cy="2710826"/>
          </a:xfrm>
          <a:prstGeom prst="rect">
            <a:avLst/>
          </a:prstGeom>
          <a:noFill/>
          <a:ln w="9525">
            <a:noFill/>
            <a:miter lim="800000"/>
            <a:headEnd/>
            <a:tailEnd/>
          </a:ln>
          <a:effectLst/>
        </p:spPr>
      </p:pic>
      <p:sp>
        <p:nvSpPr>
          <p:cNvPr id="13" name="Down Arrow 12"/>
          <p:cNvSpPr/>
          <p:nvPr/>
        </p:nvSpPr>
        <p:spPr>
          <a:xfrm>
            <a:off x="1619672" y="3645024"/>
            <a:ext cx="720000" cy="360000"/>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
          <p:cNvSpPr>
            <a:spLocks noGrp="1"/>
          </p:cNvSpPr>
          <p:nvPr>
            <p:ph type="title"/>
          </p:nvPr>
        </p:nvSpPr>
        <p:spPr/>
        <p:txBody>
          <a:bodyPr/>
          <a:lstStyle/>
          <a:p>
            <a:r>
              <a:rPr lang="en-US" sz="3600" b="1" dirty="0" smtClean="0"/>
              <a:t>And what if… (1/2)</a:t>
            </a:r>
            <a:endParaRPr lang="en-GB" sz="3600" dirty="0" smtClean="0"/>
          </a:p>
        </p:txBody>
      </p:sp>
      <p:sp>
        <p:nvSpPr>
          <p:cNvPr id="14340" name="Content Placeholder 2"/>
          <p:cNvSpPr>
            <a:spLocks noGrp="1"/>
          </p:cNvSpPr>
          <p:nvPr>
            <p:ph idx="1"/>
          </p:nvPr>
        </p:nvSpPr>
        <p:spPr/>
        <p:txBody>
          <a:bodyPr/>
          <a:lstStyle/>
          <a:p>
            <a:pPr>
              <a:buNone/>
            </a:pPr>
            <a:r>
              <a:rPr lang="en-US" sz="2000" dirty="0" smtClean="0"/>
              <a:t>… we increase reasonably the amperes-turns and the section on all magnets:</a:t>
            </a:r>
          </a:p>
          <a:p>
            <a:r>
              <a:rPr lang="en-US" sz="2000" dirty="0" smtClean="0"/>
              <a:t>Existing current rating would be sufficient.</a:t>
            </a:r>
          </a:p>
          <a:p>
            <a:r>
              <a:rPr lang="en-US" sz="2000" dirty="0" smtClean="0"/>
              <a:t>Additional voltage needed to compensate the increasing magnets inductance.</a:t>
            </a:r>
          </a:p>
          <a:p>
            <a:r>
              <a:rPr lang="en-US" sz="2000" dirty="0" smtClean="0"/>
              <a:t>Reactive power still increases and the </a:t>
            </a:r>
            <a:r>
              <a:rPr lang="en-US" sz="2000" dirty="0" err="1" smtClean="0"/>
              <a:t>Meyrin</a:t>
            </a:r>
            <a:r>
              <a:rPr lang="en-US" sz="2000" dirty="0" smtClean="0"/>
              <a:t> SVC capability would be an issue within 1.2s cycle.</a:t>
            </a:r>
          </a:p>
          <a:p>
            <a:r>
              <a:rPr lang="en-US" sz="2000" dirty="0" smtClean="0"/>
              <a:t>At the end a POPS based supply would be needed.</a:t>
            </a:r>
          </a:p>
          <a:p>
            <a:pPr>
              <a:buNone/>
            </a:pPr>
            <a:endParaRPr lang="en-US" sz="2000" dirty="0" smtClean="0"/>
          </a:p>
          <a:p>
            <a:pPr>
              <a:buNone/>
            </a:pPr>
            <a:r>
              <a:rPr lang="en-US" sz="2000" dirty="0" smtClean="0"/>
              <a:t>…we increase the amperes-turns and/or the section on the bending only:</a:t>
            </a:r>
          </a:p>
          <a:p>
            <a:r>
              <a:rPr lang="en-US" sz="2000" dirty="0" smtClean="0"/>
              <a:t>Existing supply could be used to power the quadrupoles.</a:t>
            </a:r>
          </a:p>
          <a:p>
            <a:r>
              <a:rPr lang="en-US" sz="2000" dirty="0" smtClean="0"/>
              <a:t>A smaller POPS based supply could be used for the bending magnets.</a:t>
            </a:r>
            <a:endParaRPr lang="en-US" sz="1800" dirty="0" smtClean="0"/>
          </a:p>
        </p:txBody>
      </p:sp>
      <p:sp>
        <p:nvSpPr>
          <p:cNvPr id="4" name="Date Placeholder 3"/>
          <p:cNvSpPr>
            <a:spLocks noGrp="1"/>
          </p:cNvSpPr>
          <p:nvPr>
            <p:ph type="dt" sz="half" idx="10"/>
          </p:nvPr>
        </p:nvSpPr>
        <p:spPr/>
        <p:txBody>
          <a:bodyPr/>
          <a:lstStyle/>
          <a:p>
            <a:pPr>
              <a:defRPr/>
            </a:pPr>
            <a:r>
              <a:rPr lang="en-US" dirty="0" smtClean="0"/>
              <a:t>01/12/2010</a:t>
            </a:r>
            <a:endParaRPr lang="en-GB" dirty="0"/>
          </a:p>
        </p:txBody>
      </p:sp>
      <p:sp>
        <p:nvSpPr>
          <p:cNvPr id="5" name="Footer Placeholder 4"/>
          <p:cNvSpPr>
            <a:spLocks noGrp="1"/>
          </p:cNvSpPr>
          <p:nvPr>
            <p:ph type="ftr" sz="quarter" idx="11"/>
          </p:nvPr>
        </p:nvSpPr>
        <p:spPr/>
        <p:txBody>
          <a:bodyPr/>
          <a:lstStyle/>
          <a:p>
            <a:pPr>
              <a:defRPr/>
            </a:pPr>
            <a:r>
              <a:rPr lang="fr-FR" dirty="0"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C13389AD-A17D-4651-ABA0-4611794AFB36}" type="slidenum">
              <a:rPr lang="en-GB" smtClean="0"/>
              <a:pPr>
                <a:defRPr/>
              </a:pPr>
              <a:t>15</a:t>
            </a:fld>
            <a:endParaRPr lang="en-GB"/>
          </a:p>
        </p:txBody>
      </p:sp>
      <p:grpSp>
        <p:nvGrpSpPr>
          <p:cNvPr id="2" name="Group 9"/>
          <p:cNvGrpSpPr>
            <a:grpSpLocks/>
          </p:cNvGrpSpPr>
          <p:nvPr/>
        </p:nvGrpSpPr>
        <p:grpSpPr bwMode="auto">
          <a:xfrm>
            <a:off x="0" y="0"/>
            <a:ext cx="9144000" cy="1079500"/>
            <a:chOff x="500033" y="285727"/>
            <a:chExt cx="8401502" cy="1080000"/>
          </a:xfrm>
        </p:grpSpPr>
        <p:graphicFrame>
          <p:nvGraphicFramePr>
            <p:cNvPr id="14338" name="Object 2"/>
            <p:cNvGraphicFramePr>
              <a:graphicFrameLocks noChangeAspect="1"/>
            </p:cNvGraphicFramePr>
            <p:nvPr/>
          </p:nvGraphicFramePr>
          <p:xfrm>
            <a:off x="500033" y="285727"/>
            <a:ext cx="1080000" cy="1080000"/>
          </p:xfrm>
          <a:graphic>
            <a:graphicData uri="http://schemas.openxmlformats.org/presentationml/2006/ole">
              <p:oleObj spid="_x0000_s70658" name="Acrobat Document" r:id="rId4" imgW="2880000" imgH="2880000" progId="AcroExch.Document.7">
                <p:embed/>
              </p:oleObj>
            </a:graphicData>
          </a:graphic>
        </p:graphicFrame>
        <p:sp>
          <p:nvSpPr>
            <p:cNvPr id="12" name="TextBox 11"/>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
          <p:cNvSpPr>
            <a:spLocks noGrp="1"/>
          </p:cNvSpPr>
          <p:nvPr>
            <p:ph type="title"/>
          </p:nvPr>
        </p:nvSpPr>
        <p:spPr/>
        <p:txBody>
          <a:bodyPr/>
          <a:lstStyle/>
          <a:p>
            <a:r>
              <a:rPr lang="en-US" sz="3600" b="1" dirty="0" smtClean="0"/>
              <a:t>And what if… (2/2)</a:t>
            </a:r>
            <a:endParaRPr lang="en-GB" sz="3600" dirty="0" smtClean="0"/>
          </a:p>
        </p:txBody>
      </p:sp>
      <p:sp>
        <p:nvSpPr>
          <p:cNvPr id="14340" name="Content Placeholder 2"/>
          <p:cNvSpPr>
            <a:spLocks noGrp="1"/>
          </p:cNvSpPr>
          <p:nvPr>
            <p:ph idx="1"/>
          </p:nvPr>
        </p:nvSpPr>
        <p:spPr/>
        <p:txBody>
          <a:bodyPr/>
          <a:lstStyle/>
          <a:p>
            <a:pPr>
              <a:buNone/>
            </a:pPr>
            <a:r>
              <a:rPr lang="en-US" sz="2000" dirty="0" smtClean="0"/>
              <a:t>…we decrease the magnet gap (and vacuum chamber size) by 30%</a:t>
            </a:r>
          </a:p>
          <a:p>
            <a:r>
              <a:rPr lang="en-US" sz="2000" dirty="0" smtClean="0"/>
              <a:t>Existing power supply can be used. </a:t>
            </a:r>
            <a:r>
              <a:rPr lang="en-US" sz="2000" smtClean="0"/>
              <a:t>The magnetic cycle </a:t>
            </a:r>
            <a:r>
              <a:rPr lang="en-US" sz="2000" dirty="0" smtClean="0"/>
              <a:t>would have to be adapted to compensate for the 30% increase in load inductance.</a:t>
            </a:r>
          </a:p>
          <a:p>
            <a:endParaRPr lang="en-US" sz="2000" dirty="0" smtClean="0"/>
          </a:p>
          <a:p>
            <a:pPr>
              <a:buNone/>
            </a:pPr>
            <a:r>
              <a:rPr lang="en-US" sz="2000" dirty="0" smtClean="0"/>
              <a:t>…we install a new MPS adapted to the existing magnets and they fail after a few years of operation (they were designed for 0.8GeV).</a:t>
            </a:r>
          </a:p>
          <a:p>
            <a:endParaRPr lang="en-US" sz="2000" dirty="0" smtClean="0"/>
          </a:p>
          <a:p>
            <a:endParaRPr lang="en-US" sz="2000" dirty="0" smtClean="0"/>
          </a:p>
          <a:p>
            <a:pPr>
              <a:buNone/>
            </a:pPr>
            <a:r>
              <a:rPr lang="en-US" sz="2000" dirty="0" smtClean="0"/>
              <a:t>In any cases several MCHF would be saved on the new supply and/or on electricity consumption with new magnets: </a:t>
            </a:r>
          </a:p>
          <a:p>
            <a:pPr>
              <a:buNone/>
            </a:pPr>
            <a:endParaRPr lang="en-US" sz="2000" dirty="0" smtClean="0"/>
          </a:p>
          <a:p>
            <a:pPr algn="ctr">
              <a:buNone/>
            </a:pPr>
            <a:r>
              <a:rPr lang="en-US" sz="2000" dirty="0" smtClean="0"/>
              <a:t>15GWh per year at 1.4GeV → 18 MCHF over 25 years</a:t>
            </a:r>
          </a:p>
          <a:p>
            <a:pPr algn="ctr">
              <a:buNone/>
            </a:pPr>
            <a:r>
              <a:rPr lang="en-US" sz="2000" dirty="0" smtClean="0"/>
              <a:t>10% increase in current → 21% increase in power → 3.8MCHF</a:t>
            </a:r>
          </a:p>
        </p:txBody>
      </p:sp>
      <p:sp>
        <p:nvSpPr>
          <p:cNvPr id="4" name="Date Placeholder 3"/>
          <p:cNvSpPr>
            <a:spLocks noGrp="1"/>
          </p:cNvSpPr>
          <p:nvPr>
            <p:ph type="dt" sz="half" idx="10"/>
          </p:nvPr>
        </p:nvSpPr>
        <p:spPr/>
        <p:txBody>
          <a:bodyPr/>
          <a:lstStyle/>
          <a:p>
            <a:pPr>
              <a:defRPr/>
            </a:pPr>
            <a:r>
              <a:rPr lang="en-US" dirty="0" smtClean="0"/>
              <a:t>01/12/2010</a:t>
            </a:r>
            <a:endParaRPr lang="en-GB" dirty="0"/>
          </a:p>
        </p:txBody>
      </p:sp>
      <p:sp>
        <p:nvSpPr>
          <p:cNvPr id="5" name="Footer Placeholder 4"/>
          <p:cNvSpPr>
            <a:spLocks noGrp="1"/>
          </p:cNvSpPr>
          <p:nvPr>
            <p:ph type="ftr" sz="quarter" idx="11"/>
          </p:nvPr>
        </p:nvSpPr>
        <p:spPr/>
        <p:txBody>
          <a:bodyPr/>
          <a:lstStyle/>
          <a:p>
            <a:pPr>
              <a:defRPr/>
            </a:pPr>
            <a:r>
              <a:rPr lang="fr-FR" dirty="0"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C13389AD-A17D-4651-ABA0-4611794AFB36}" type="slidenum">
              <a:rPr lang="en-GB" smtClean="0"/>
              <a:pPr>
                <a:defRPr/>
              </a:pPr>
              <a:t>16</a:t>
            </a:fld>
            <a:endParaRPr lang="en-GB"/>
          </a:p>
        </p:txBody>
      </p:sp>
      <p:grpSp>
        <p:nvGrpSpPr>
          <p:cNvPr id="2" name="Group 9"/>
          <p:cNvGrpSpPr>
            <a:grpSpLocks/>
          </p:cNvGrpSpPr>
          <p:nvPr/>
        </p:nvGrpSpPr>
        <p:grpSpPr bwMode="auto">
          <a:xfrm>
            <a:off x="0" y="0"/>
            <a:ext cx="9144000" cy="1079500"/>
            <a:chOff x="500033" y="285727"/>
            <a:chExt cx="8401502" cy="1080000"/>
          </a:xfrm>
        </p:grpSpPr>
        <p:graphicFrame>
          <p:nvGraphicFramePr>
            <p:cNvPr id="14338" name="Object 2"/>
            <p:cNvGraphicFramePr>
              <a:graphicFrameLocks noChangeAspect="1"/>
            </p:cNvGraphicFramePr>
            <p:nvPr/>
          </p:nvGraphicFramePr>
          <p:xfrm>
            <a:off x="500033" y="285727"/>
            <a:ext cx="1080000" cy="1080000"/>
          </p:xfrm>
          <a:graphic>
            <a:graphicData uri="http://schemas.openxmlformats.org/presentationml/2006/ole">
              <p:oleObj spid="_x0000_s57346" name="Acrobat Document" r:id="rId4" imgW="2880000" imgH="2880000" progId="AcroExch.Document.7">
                <p:embed/>
              </p:oleObj>
            </a:graphicData>
          </a:graphic>
        </p:graphicFrame>
        <p:sp>
          <p:nvSpPr>
            <p:cNvPr id="12" name="TextBox 11"/>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
          <p:cNvSpPr>
            <a:spLocks noGrp="1"/>
          </p:cNvSpPr>
          <p:nvPr>
            <p:ph type="title"/>
          </p:nvPr>
        </p:nvSpPr>
        <p:spPr>
          <a:xfrm>
            <a:off x="2071688" y="-3175"/>
            <a:ext cx="5857875" cy="1143000"/>
          </a:xfrm>
        </p:spPr>
        <p:txBody>
          <a:bodyPr/>
          <a:lstStyle/>
          <a:p>
            <a:r>
              <a:rPr lang="en-US" sz="3600" b="1" smtClean="0"/>
              <a:t>Booster Ring (others)</a:t>
            </a:r>
            <a:endParaRPr lang="en-GB" sz="3600" smtClean="0"/>
          </a:p>
        </p:txBody>
      </p:sp>
      <p:sp>
        <p:nvSpPr>
          <p:cNvPr id="14340" name="Content Placeholder 2"/>
          <p:cNvSpPr>
            <a:spLocks noGrp="1"/>
          </p:cNvSpPr>
          <p:nvPr>
            <p:ph idx="1"/>
          </p:nvPr>
        </p:nvSpPr>
        <p:spPr>
          <a:xfrm>
            <a:off x="457200" y="1600200"/>
            <a:ext cx="8543925" cy="4525963"/>
          </a:xfrm>
        </p:spPr>
        <p:txBody>
          <a:bodyPr/>
          <a:lstStyle/>
          <a:p>
            <a:r>
              <a:rPr lang="en-US" sz="1800" smtClean="0"/>
              <a:t>Dipoles correctors and multipoles are mainly used at low energy and have enough margin. They will be consolidated during the shutdown 2011-2012.</a:t>
            </a:r>
          </a:p>
          <a:p>
            <a:endParaRPr lang="en-US" sz="1800" smtClean="0"/>
          </a:p>
          <a:p>
            <a:r>
              <a:rPr lang="en-US" sz="1800" smtClean="0"/>
              <a:t>The Qstrips are only used at injection. Any upgrade would be part of the linac 4 project and not of the Booster energy upgrade.</a:t>
            </a:r>
          </a:p>
          <a:p>
            <a:endParaRPr lang="en-US" sz="1800" smtClean="0"/>
          </a:p>
          <a:p>
            <a:r>
              <a:rPr lang="en-US" sz="1800" smtClean="0"/>
              <a:t>BDLs are used at ejection but have enough margin.</a:t>
            </a:r>
          </a:p>
          <a:p>
            <a:endParaRPr lang="en-US" sz="1800" smtClean="0"/>
          </a:p>
          <a:p>
            <a:r>
              <a:rPr lang="en-US" sz="1800" smtClean="0"/>
              <a:t>The DBS are dedicated to destructive beam measurement and will probably not be used at 2GeV.</a:t>
            </a:r>
          </a:p>
          <a:p>
            <a:endParaRPr lang="en-US" sz="1800" smtClean="0"/>
          </a:p>
          <a:p>
            <a:r>
              <a:rPr lang="en-US" sz="1800" smtClean="0"/>
              <a:t>The shavers are only used at injection. Any upgrade would be part of the linac 4 project and not of the Booster energy upgrade.</a:t>
            </a:r>
          </a:p>
          <a:p>
            <a:pPr>
              <a:buFont typeface="Arial" charset="0"/>
              <a:buNone/>
            </a:pPr>
            <a:endParaRPr lang="en-GB" sz="1800" smtClean="0"/>
          </a:p>
        </p:txBody>
      </p:sp>
      <p:sp>
        <p:nvSpPr>
          <p:cNvPr id="4" name="Date Placeholder 3"/>
          <p:cNvSpPr>
            <a:spLocks noGrp="1"/>
          </p:cNvSpPr>
          <p:nvPr>
            <p:ph type="dt" sz="quarter"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a:xfrm>
            <a:off x="2928938" y="6356350"/>
            <a:ext cx="3286125" cy="365125"/>
          </a:xfrm>
        </p:spPr>
        <p:txBody>
          <a:bodyPr/>
          <a:lstStyle/>
          <a:p>
            <a:pPr>
              <a:defRPr/>
            </a:pPr>
            <a:r>
              <a:rPr lang="fr-FR"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C13389AD-A17D-4651-ABA0-4611794AFB36}" type="slidenum">
              <a:rPr lang="en-GB" smtClean="0"/>
              <a:pPr>
                <a:defRPr/>
              </a:pPr>
              <a:t>17</a:t>
            </a:fld>
            <a:endParaRPr lang="en-GB"/>
          </a:p>
        </p:txBody>
      </p:sp>
      <p:grpSp>
        <p:nvGrpSpPr>
          <p:cNvPr id="2" name="Group 9"/>
          <p:cNvGrpSpPr>
            <a:grpSpLocks/>
          </p:cNvGrpSpPr>
          <p:nvPr/>
        </p:nvGrpSpPr>
        <p:grpSpPr bwMode="auto">
          <a:xfrm>
            <a:off x="0" y="0"/>
            <a:ext cx="9144000" cy="1079500"/>
            <a:chOff x="500033" y="285727"/>
            <a:chExt cx="8401502" cy="1080000"/>
          </a:xfrm>
        </p:grpSpPr>
        <p:graphicFrame>
          <p:nvGraphicFramePr>
            <p:cNvPr id="14338" name="Object 2"/>
            <p:cNvGraphicFramePr>
              <a:graphicFrameLocks noChangeAspect="1"/>
            </p:cNvGraphicFramePr>
            <p:nvPr/>
          </p:nvGraphicFramePr>
          <p:xfrm>
            <a:off x="500033" y="285727"/>
            <a:ext cx="1080000" cy="1080000"/>
          </p:xfrm>
          <a:graphic>
            <a:graphicData uri="http://schemas.openxmlformats.org/presentationml/2006/ole">
              <p:oleObj spid="_x0000_s56322" name="Acrobat Document" r:id="rId4" imgW="2880000" imgH="2880000" progId="AcroExch.Document.7">
                <p:embed/>
              </p:oleObj>
            </a:graphicData>
          </a:graphic>
        </p:graphicFrame>
        <p:sp>
          <p:nvSpPr>
            <p:cNvPr id="12" name="TextBox 11"/>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1"/>
          <p:cNvSpPr>
            <a:spLocks noGrp="1"/>
          </p:cNvSpPr>
          <p:nvPr>
            <p:ph type="title"/>
          </p:nvPr>
        </p:nvSpPr>
        <p:spPr>
          <a:xfrm>
            <a:off x="2071688" y="-3175"/>
            <a:ext cx="5857875" cy="1143000"/>
          </a:xfrm>
        </p:spPr>
        <p:txBody>
          <a:bodyPr/>
          <a:lstStyle/>
          <a:p>
            <a:r>
              <a:rPr lang="en-US" sz="3600" b="1" smtClean="0"/>
              <a:t>PSB Ejection</a:t>
            </a:r>
            <a:endParaRPr lang="en-GB" sz="3600" smtClean="0"/>
          </a:p>
        </p:txBody>
      </p:sp>
      <p:sp>
        <p:nvSpPr>
          <p:cNvPr id="15364" name="Content Placeholder 2"/>
          <p:cNvSpPr>
            <a:spLocks noGrp="1"/>
          </p:cNvSpPr>
          <p:nvPr>
            <p:ph idx="1"/>
          </p:nvPr>
        </p:nvSpPr>
        <p:spPr>
          <a:xfrm>
            <a:off x="457200" y="1357313"/>
            <a:ext cx="8543925" cy="4525962"/>
          </a:xfrm>
        </p:spPr>
        <p:txBody>
          <a:bodyPr/>
          <a:lstStyle/>
          <a:p>
            <a:endParaRPr lang="en-US" sz="1800" smtClean="0"/>
          </a:p>
          <a:p>
            <a:r>
              <a:rPr lang="en-US" sz="1800" smtClean="0"/>
              <a:t>BE.SMH:</a:t>
            </a:r>
          </a:p>
          <a:p>
            <a:pPr>
              <a:buFont typeface="Arial" charset="0"/>
              <a:buNone/>
            </a:pPr>
            <a:r>
              <a:rPr lang="en-US" sz="1800" smtClean="0"/>
              <a:t>	2GeV setting not exactely defined yet. The capacitor bank size will have to be adapted to provide the additional energy and a new capacitor charger may have to be foreseen.</a:t>
            </a:r>
          </a:p>
          <a:p>
            <a:pPr>
              <a:buFont typeface="Arial" charset="0"/>
              <a:buNone/>
            </a:pPr>
            <a:endParaRPr lang="en-US" sz="1800" smtClean="0"/>
          </a:p>
          <a:p>
            <a:r>
              <a:rPr lang="en-US" sz="1800" smtClean="0"/>
              <a:t>BE1 to 4.DHZ 11L1, BE1 to 4.DHZ 4L1, BE1 to 4.DVT 11L1 and BE1 to 4.DVT 4L1:</a:t>
            </a:r>
          </a:p>
          <a:p>
            <a:pPr>
              <a:buFont typeface="Arial" charset="0"/>
              <a:buNone/>
            </a:pPr>
            <a:r>
              <a:rPr lang="en-US" sz="1800" smtClean="0"/>
              <a:t>	Even approaching their rated limits, these converters will not need to be upgraded for 2GeV operation.</a:t>
            </a:r>
          </a:p>
          <a:p>
            <a:pPr>
              <a:buFont typeface="Arial" charset="0"/>
              <a:buNone/>
            </a:pPr>
            <a:endParaRPr lang="en-US" sz="1800" smtClean="0"/>
          </a:p>
          <a:p>
            <a:pPr>
              <a:buFont typeface="Arial" charset="0"/>
              <a:buNone/>
            </a:pPr>
            <a:endParaRPr lang="en-US" sz="1800" smtClean="0"/>
          </a:p>
          <a:p>
            <a:pPr>
              <a:buFont typeface="Arial" charset="0"/>
              <a:buNone/>
            </a:pPr>
            <a:endParaRPr lang="en-GB" sz="1800" smtClean="0"/>
          </a:p>
        </p:txBody>
      </p:sp>
      <p:sp>
        <p:nvSpPr>
          <p:cNvPr id="4" name="Date Placeholder 3"/>
          <p:cNvSpPr>
            <a:spLocks noGrp="1"/>
          </p:cNvSpPr>
          <p:nvPr>
            <p:ph type="dt" sz="quarter"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a:xfrm>
            <a:off x="2928938" y="6356350"/>
            <a:ext cx="3286125" cy="365125"/>
          </a:xfrm>
        </p:spPr>
        <p:txBody>
          <a:bodyPr/>
          <a:lstStyle/>
          <a:p>
            <a:pPr>
              <a:defRPr/>
            </a:pPr>
            <a:r>
              <a:rPr lang="fr-FR"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37EB79EA-112F-4E6E-9713-C67E3AE76680}" type="slidenum">
              <a:rPr lang="en-GB" smtClean="0"/>
              <a:pPr>
                <a:defRPr/>
              </a:pPr>
              <a:t>18</a:t>
            </a:fld>
            <a:endParaRPr lang="en-GB"/>
          </a:p>
        </p:txBody>
      </p:sp>
      <p:grpSp>
        <p:nvGrpSpPr>
          <p:cNvPr id="15368" name="Group 9"/>
          <p:cNvGrpSpPr>
            <a:grpSpLocks/>
          </p:cNvGrpSpPr>
          <p:nvPr/>
        </p:nvGrpSpPr>
        <p:grpSpPr bwMode="auto">
          <a:xfrm>
            <a:off x="0" y="0"/>
            <a:ext cx="9144000" cy="1079500"/>
            <a:chOff x="500033" y="285727"/>
            <a:chExt cx="8401502" cy="1080000"/>
          </a:xfrm>
        </p:grpSpPr>
        <p:graphicFrame>
          <p:nvGraphicFramePr>
            <p:cNvPr id="15362" name="Object 2"/>
            <p:cNvGraphicFramePr>
              <a:graphicFrameLocks noChangeAspect="1"/>
            </p:cNvGraphicFramePr>
            <p:nvPr/>
          </p:nvGraphicFramePr>
          <p:xfrm>
            <a:off x="500033" y="285727"/>
            <a:ext cx="1080000" cy="1080000"/>
          </p:xfrm>
          <a:graphic>
            <a:graphicData uri="http://schemas.openxmlformats.org/presentationml/2006/ole">
              <p:oleObj spid="_x0000_s15362" name="Acrobat Document" r:id="rId4" imgW="2880000" imgH="2880000" progId="AcroExch.Document.7">
                <p:embed/>
              </p:oleObj>
            </a:graphicData>
          </a:graphic>
        </p:graphicFrame>
        <p:sp>
          <p:nvSpPr>
            <p:cNvPr id="12" name="TextBox 11"/>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1"/>
          <p:cNvSpPr>
            <a:spLocks noGrp="1"/>
          </p:cNvSpPr>
          <p:nvPr>
            <p:ph type="title"/>
          </p:nvPr>
        </p:nvSpPr>
        <p:spPr>
          <a:xfrm>
            <a:off x="2071688" y="-3175"/>
            <a:ext cx="5857875" cy="1143000"/>
          </a:xfrm>
        </p:spPr>
        <p:txBody>
          <a:bodyPr/>
          <a:lstStyle/>
          <a:p>
            <a:r>
              <a:rPr lang="en-US" sz="3600" b="1" smtClean="0"/>
              <a:t>BT and BTM transfer</a:t>
            </a:r>
            <a:endParaRPr lang="en-GB" sz="3600" b="1" smtClean="0"/>
          </a:p>
        </p:txBody>
      </p:sp>
      <p:sp>
        <p:nvSpPr>
          <p:cNvPr id="16388" name="Content Placeholder 2"/>
          <p:cNvSpPr>
            <a:spLocks noGrp="1"/>
          </p:cNvSpPr>
          <p:nvPr>
            <p:ph idx="1"/>
          </p:nvPr>
        </p:nvSpPr>
        <p:spPr>
          <a:xfrm>
            <a:off x="446088" y="1238250"/>
            <a:ext cx="3186112" cy="4525963"/>
          </a:xfrm>
        </p:spPr>
        <p:txBody>
          <a:bodyPr/>
          <a:lstStyle/>
          <a:p>
            <a:r>
              <a:rPr lang="en-US" sz="1800" smtClean="0"/>
              <a:t>The transfer line includes some huge bendings (RL load similar to MPS!). An important power transfer is needed for PPM operation.</a:t>
            </a:r>
          </a:p>
          <a:p>
            <a:r>
              <a:rPr lang="en-US" sz="1800" smtClean="0"/>
              <a:t>The BT and BTM transfer lines will have to provide PPM operation between 1GeV or 1.4GeV Isolde and 2GeV PS.</a:t>
            </a:r>
          </a:p>
          <a:p>
            <a:r>
              <a:rPr lang="en-US" sz="1800" smtClean="0"/>
              <a:t>The natural discharge of the magnet is estimated by the current reached after 0.9s starting from 2GeV current. </a:t>
            </a:r>
          </a:p>
          <a:p>
            <a:r>
              <a:rPr lang="en-US" sz="1800" smtClean="0"/>
              <a:t>The capacitor bank size of ALG-1 model will have to be adapted to provide the additional energy.</a:t>
            </a:r>
          </a:p>
          <a:p>
            <a:pPr>
              <a:buFont typeface="Arial" charset="0"/>
              <a:buNone/>
            </a:pPr>
            <a:endParaRPr lang="en-US" sz="1800" smtClean="0"/>
          </a:p>
          <a:p>
            <a:pPr>
              <a:buFont typeface="Arial" charset="0"/>
              <a:buNone/>
            </a:pPr>
            <a:endParaRPr lang="en-GB" sz="1800" smtClean="0"/>
          </a:p>
        </p:txBody>
      </p:sp>
      <p:sp>
        <p:nvSpPr>
          <p:cNvPr id="4" name="Date Placeholder 3"/>
          <p:cNvSpPr>
            <a:spLocks noGrp="1"/>
          </p:cNvSpPr>
          <p:nvPr>
            <p:ph type="dt" sz="quarter"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a:xfrm>
            <a:off x="2928938" y="6356350"/>
            <a:ext cx="3286125" cy="365125"/>
          </a:xfrm>
        </p:spPr>
        <p:txBody>
          <a:bodyPr/>
          <a:lstStyle/>
          <a:p>
            <a:pPr>
              <a:defRPr/>
            </a:pPr>
            <a:r>
              <a:rPr lang="fr-FR"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3C1E08E7-0A70-487C-BD5A-6452E62FB384}" type="slidenum">
              <a:rPr lang="en-GB" smtClean="0"/>
              <a:pPr>
                <a:defRPr/>
              </a:pPr>
              <a:t>19</a:t>
            </a:fld>
            <a:endParaRPr lang="en-GB"/>
          </a:p>
        </p:txBody>
      </p:sp>
      <p:grpSp>
        <p:nvGrpSpPr>
          <p:cNvPr id="16392" name="Group 9"/>
          <p:cNvGrpSpPr>
            <a:grpSpLocks/>
          </p:cNvGrpSpPr>
          <p:nvPr/>
        </p:nvGrpSpPr>
        <p:grpSpPr bwMode="auto">
          <a:xfrm>
            <a:off x="0" y="0"/>
            <a:ext cx="9144000" cy="1079500"/>
            <a:chOff x="500033" y="285727"/>
            <a:chExt cx="8401502" cy="1080000"/>
          </a:xfrm>
        </p:grpSpPr>
        <p:graphicFrame>
          <p:nvGraphicFramePr>
            <p:cNvPr id="16386" name="Object 2"/>
            <p:cNvGraphicFramePr>
              <a:graphicFrameLocks noChangeAspect="1"/>
            </p:cNvGraphicFramePr>
            <p:nvPr/>
          </p:nvGraphicFramePr>
          <p:xfrm>
            <a:off x="500033" y="285727"/>
            <a:ext cx="1080000" cy="1080000"/>
          </p:xfrm>
          <a:graphic>
            <a:graphicData uri="http://schemas.openxmlformats.org/presentationml/2006/ole">
              <p:oleObj spid="_x0000_s16386" name="Acrobat Document" r:id="rId4" imgW="2880000" imgH="2880000" progId="AcroExch.Document.7">
                <p:embed/>
              </p:oleObj>
            </a:graphicData>
          </a:graphic>
        </p:graphicFrame>
        <p:sp>
          <p:nvSpPr>
            <p:cNvPr id="15" name="TextBox 14"/>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pic>
        <p:nvPicPr>
          <p:cNvPr id="16393" name="Picture 408"/>
          <p:cNvPicPr>
            <a:picLocks noChangeAspect="1" noChangeArrowheads="1"/>
          </p:cNvPicPr>
          <p:nvPr/>
        </p:nvPicPr>
        <p:blipFill>
          <a:blip r:embed="rId5" cstate="print"/>
          <a:srcRect/>
          <a:stretch>
            <a:fillRect/>
          </a:stretch>
        </p:blipFill>
        <p:spPr bwMode="auto">
          <a:xfrm>
            <a:off x="3732213" y="946150"/>
            <a:ext cx="5191125" cy="5400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1"/>
          <p:cNvSpPr>
            <a:spLocks noGrp="1"/>
          </p:cNvSpPr>
          <p:nvPr>
            <p:ph type="title"/>
          </p:nvPr>
        </p:nvSpPr>
        <p:spPr/>
        <p:txBody>
          <a:bodyPr/>
          <a:lstStyle/>
          <a:p>
            <a:r>
              <a:rPr lang="en-US" sz="3600" b="1" dirty="0" smtClean="0"/>
              <a:t>MPS load characteristic</a:t>
            </a:r>
            <a:endParaRPr lang="en-GB" sz="3600" dirty="0" smtClean="0"/>
          </a:p>
        </p:txBody>
      </p:sp>
      <p:sp>
        <p:nvSpPr>
          <p:cNvPr id="4" name="Date Placeholder 3"/>
          <p:cNvSpPr>
            <a:spLocks noGrp="1"/>
          </p:cNvSpPr>
          <p:nvPr>
            <p:ph type="dt" sz="half"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p:txBody>
          <a:bodyPr/>
          <a:lstStyle/>
          <a:p>
            <a:pPr>
              <a:defRPr/>
            </a:pPr>
            <a:r>
              <a:rPr lang="fr-FR"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816D1650-519B-41DC-A113-E4F62170C5E9}" type="slidenum">
              <a:rPr lang="en-GB" smtClean="0"/>
              <a:pPr>
                <a:defRPr/>
              </a:pPr>
              <a:t>2</a:t>
            </a:fld>
            <a:endParaRPr lang="en-GB"/>
          </a:p>
        </p:txBody>
      </p:sp>
      <p:grpSp>
        <p:nvGrpSpPr>
          <p:cNvPr id="3079" name="Group 9"/>
          <p:cNvGrpSpPr>
            <a:grpSpLocks/>
          </p:cNvGrpSpPr>
          <p:nvPr/>
        </p:nvGrpSpPr>
        <p:grpSpPr bwMode="auto">
          <a:xfrm>
            <a:off x="0" y="0"/>
            <a:ext cx="9144000" cy="1079500"/>
            <a:chOff x="500033" y="285727"/>
            <a:chExt cx="8401502" cy="1080000"/>
          </a:xfrm>
        </p:grpSpPr>
        <p:graphicFrame>
          <p:nvGraphicFramePr>
            <p:cNvPr id="3074" name="Object 2"/>
            <p:cNvGraphicFramePr>
              <a:graphicFrameLocks noChangeAspect="1"/>
            </p:cNvGraphicFramePr>
            <p:nvPr/>
          </p:nvGraphicFramePr>
          <p:xfrm>
            <a:off x="500033" y="285727"/>
            <a:ext cx="1080000" cy="1080000"/>
          </p:xfrm>
          <a:graphic>
            <a:graphicData uri="http://schemas.openxmlformats.org/presentationml/2006/ole">
              <p:oleObj spid="_x0000_s3074" name="Acrobat Document" r:id="rId4" imgW="2880000" imgH="2880000" progId="AcroExch.Document.7">
                <p:embed/>
              </p:oleObj>
            </a:graphicData>
          </a:graphic>
        </p:graphicFrame>
        <p:sp>
          <p:nvSpPr>
            <p:cNvPr id="17" name="TextBox 16"/>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graphicFrame>
        <p:nvGraphicFramePr>
          <p:cNvPr id="85" name="Table 84"/>
          <p:cNvGraphicFramePr>
            <a:graphicFrameLocks noGrp="1"/>
          </p:cNvGraphicFramePr>
          <p:nvPr/>
        </p:nvGraphicFramePr>
        <p:xfrm>
          <a:off x="792000" y="3429000"/>
          <a:ext cx="7560000" cy="2804160"/>
        </p:xfrm>
        <a:graphic>
          <a:graphicData uri="http://schemas.openxmlformats.org/drawingml/2006/table">
            <a:tbl>
              <a:tblPr firstRow="1" bandRow="1">
                <a:tableStyleId>{5C22544A-7EE6-4342-B048-85BDC9FD1C3A}</a:tableStyleId>
              </a:tblPr>
              <a:tblGrid>
                <a:gridCol w="2520000"/>
                <a:gridCol w="1440000"/>
                <a:gridCol w="1800000"/>
                <a:gridCol w="1800000"/>
              </a:tblGrid>
              <a:tr h="370840">
                <a:tc>
                  <a:txBody>
                    <a:bodyPr/>
                    <a:lstStyle/>
                    <a:p>
                      <a:pPr algn="ctr"/>
                      <a:endParaRPr lang="en-US" sz="1600" dirty="0"/>
                    </a:p>
                  </a:txBody>
                  <a:tcPr anchor="ctr">
                    <a:solidFill>
                      <a:schemeClr val="bg1"/>
                    </a:solidFill>
                  </a:tcPr>
                </a:tc>
                <a:tc>
                  <a:txBody>
                    <a:bodyPr/>
                    <a:lstStyle/>
                    <a:p>
                      <a:pPr algn="ctr"/>
                      <a:r>
                        <a:rPr lang="en-US" sz="1600" dirty="0" smtClean="0"/>
                        <a:t>Magnets</a:t>
                      </a:r>
                      <a:r>
                        <a:rPr lang="en-US" sz="1600" baseline="0" dirty="0" smtClean="0"/>
                        <a:t> </a:t>
                      </a:r>
                      <a:r>
                        <a:rPr lang="en-US" sz="1600" dirty="0" smtClean="0"/>
                        <a:t>quantity</a:t>
                      </a:r>
                      <a:endParaRPr lang="en-US" sz="1600" dirty="0"/>
                    </a:p>
                  </a:txBody>
                  <a:tcPr anchor="ctr"/>
                </a:tc>
                <a:tc>
                  <a:txBody>
                    <a:bodyPr/>
                    <a:lstStyle/>
                    <a:p>
                      <a:pPr algn="ctr"/>
                      <a:r>
                        <a:rPr lang="en-US" sz="1600" dirty="0" smtClean="0"/>
                        <a:t>Total resistance [</a:t>
                      </a:r>
                      <a:r>
                        <a:rPr lang="en-US" sz="1600" dirty="0" err="1" smtClean="0"/>
                        <a:t>mOhms</a:t>
                      </a:r>
                      <a:r>
                        <a:rPr lang="en-US" sz="1600" dirty="0" smtClean="0"/>
                        <a:t>]</a:t>
                      </a:r>
                      <a:endParaRPr lang="en-US" sz="1600" dirty="0"/>
                    </a:p>
                  </a:txBody>
                  <a:tcPr anchor="ctr"/>
                </a:tc>
                <a:tc>
                  <a:txBody>
                    <a:bodyPr/>
                    <a:lstStyle/>
                    <a:p>
                      <a:pPr algn="ctr"/>
                      <a:r>
                        <a:rPr lang="en-US" sz="1600" dirty="0" smtClean="0"/>
                        <a:t>Total inductance [</a:t>
                      </a:r>
                      <a:r>
                        <a:rPr lang="en-US" sz="1600" dirty="0" err="1" smtClean="0"/>
                        <a:t>mH</a:t>
                      </a:r>
                      <a:r>
                        <a:rPr lang="en-US" sz="1600" dirty="0" smtClean="0"/>
                        <a:t>]</a:t>
                      </a:r>
                      <a:endParaRPr lang="en-US" sz="1600" dirty="0"/>
                    </a:p>
                  </a:txBody>
                  <a:tcPr anchor="ctr"/>
                </a:tc>
              </a:tr>
              <a:tr h="370840">
                <a:tc>
                  <a:txBody>
                    <a:bodyPr/>
                    <a:lstStyle/>
                    <a:p>
                      <a:pPr algn="l"/>
                      <a:r>
                        <a:rPr lang="en-US" sz="1600" dirty="0" smtClean="0"/>
                        <a:t>Dipoles outer ring</a:t>
                      </a:r>
                      <a:endParaRPr lang="en-US" sz="1600" dirty="0"/>
                    </a:p>
                  </a:txBody>
                  <a:tcPr anchor="ctr"/>
                </a:tc>
                <a:tc>
                  <a:txBody>
                    <a:bodyPr/>
                    <a:lstStyle/>
                    <a:p>
                      <a:pPr algn="ctr"/>
                      <a:r>
                        <a:rPr lang="en-US" sz="1600" dirty="0" smtClean="0"/>
                        <a:t>64</a:t>
                      </a:r>
                      <a:endParaRPr lang="en-US" sz="1600" dirty="0"/>
                    </a:p>
                  </a:txBody>
                  <a:tcPr anchor="ctr"/>
                </a:tc>
                <a:tc>
                  <a:txBody>
                    <a:bodyPr/>
                    <a:lstStyle/>
                    <a:p>
                      <a:pPr algn="ctr"/>
                      <a:r>
                        <a:rPr lang="en-US" sz="1600" dirty="0" smtClean="0"/>
                        <a:t>172</a:t>
                      </a:r>
                      <a:endParaRPr lang="en-US" sz="1600" dirty="0"/>
                    </a:p>
                  </a:txBody>
                  <a:tcPr anchor="ctr"/>
                </a:tc>
                <a:tc>
                  <a:txBody>
                    <a:bodyPr/>
                    <a:lstStyle/>
                    <a:p>
                      <a:pPr algn="ctr"/>
                      <a:r>
                        <a:rPr lang="en-US" sz="1600" dirty="0" smtClean="0"/>
                        <a:t>64</a:t>
                      </a:r>
                      <a:endParaRPr lang="en-US" sz="1600" dirty="0"/>
                    </a:p>
                  </a:txBody>
                  <a:tcPr anchor="ctr"/>
                </a:tc>
              </a:tr>
              <a:tr h="370840">
                <a:tc>
                  <a:txBody>
                    <a:bodyPr/>
                    <a:lstStyle/>
                    <a:p>
                      <a:pPr algn="l"/>
                      <a:r>
                        <a:rPr lang="en-US" sz="1600" dirty="0" smtClean="0"/>
                        <a:t>Focusing quadrupoles</a:t>
                      </a:r>
                      <a:endParaRPr lang="en-US" sz="1600" dirty="0"/>
                    </a:p>
                  </a:txBody>
                  <a:tcPr anchor="ctr"/>
                </a:tc>
                <a:tc>
                  <a:txBody>
                    <a:bodyPr/>
                    <a:lstStyle/>
                    <a:p>
                      <a:pPr algn="ctr"/>
                      <a:r>
                        <a:rPr lang="en-US" sz="1600" dirty="0" smtClean="0"/>
                        <a:t>128</a:t>
                      </a:r>
                      <a:endParaRPr lang="en-US" sz="1600" dirty="0"/>
                    </a:p>
                  </a:txBody>
                  <a:tcPr anchor="ctr"/>
                </a:tc>
                <a:tc>
                  <a:txBody>
                    <a:bodyPr/>
                    <a:lstStyle/>
                    <a:p>
                      <a:pPr algn="ctr"/>
                      <a:r>
                        <a:rPr lang="en-US" sz="1600" dirty="0" smtClean="0"/>
                        <a:t>74</a:t>
                      </a:r>
                      <a:endParaRPr lang="en-US" sz="1600" dirty="0"/>
                    </a:p>
                  </a:txBody>
                  <a:tcPr anchor="ctr"/>
                </a:tc>
                <a:tc>
                  <a:txBody>
                    <a:bodyPr/>
                    <a:lstStyle/>
                    <a:p>
                      <a:pPr algn="ctr"/>
                      <a:r>
                        <a:rPr lang="en-US" sz="1600" dirty="0" smtClean="0"/>
                        <a:t>8</a:t>
                      </a:r>
                      <a:endParaRPr lang="en-US" sz="1600" dirty="0"/>
                    </a:p>
                  </a:txBody>
                  <a:tcPr anchor="ctr"/>
                </a:tc>
              </a:tr>
              <a:tr h="370840">
                <a:tc>
                  <a:txBody>
                    <a:bodyPr/>
                    <a:lstStyle/>
                    <a:p>
                      <a:pPr algn="l"/>
                      <a:r>
                        <a:rPr lang="en-US" sz="1600" dirty="0" smtClean="0"/>
                        <a:t>Reference magnet</a:t>
                      </a:r>
                      <a:endParaRPr lang="en-US" sz="1600" dirty="0"/>
                    </a:p>
                  </a:txBody>
                  <a:tcPr anchor="ctr"/>
                </a:tc>
                <a:tc>
                  <a:txBody>
                    <a:bodyPr/>
                    <a:lstStyle/>
                    <a:p>
                      <a:pPr algn="ctr"/>
                      <a:r>
                        <a:rPr lang="en-US" sz="1600" dirty="0" smtClean="0"/>
                        <a:t>4</a:t>
                      </a:r>
                      <a:endParaRPr lang="en-US" sz="1600" dirty="0"/>
                    </a:p>
                  </a:txBody>
                  <a:tcPr anchor="ctr"/>
                </a:tc>
                <a:tc>
                  <a:txBody>
                    <a:bodyPr/>
                    <a:lstStyle/>
                    <a:p>
                      <a:pPr algn="ctr"/>
                      <a:r>
                        <a:rPr lang="en-US" sz="1600" dirty="0" smtClean="0"/>
                        <a:t>10</a:t>
                      </a:r>
                      <a:endParaRPr lang="en-US" sz="1600" dirty="0"/>
                    </a:p>
                  </a:txBody>
                  <a:tcPr anchor="ctr"/>
                </a:tc>
                <a:tc>
                  <a:txBody>
                    <a:bodyPr/>
                    <a:lstStyle/>
                    <a:p>
                      <a:pPr algn="ctr"/>
                      <a:r>
                        <a:rPr lang="en-US" sz="1600" dirty="0" smtClean="0"/>
                        <a:t>4</a:t>
                      </a:r>
                      <a:endParaRPr lang="en-US" sz="1600" dirty="0"/>
                    </a:p>
                  </a:txBody>
                  <a:tcPr anchor="ctr"/>
                </a:tc>
              </a:tr>
              <a:tr h="370840">
                <a:tc>
                  <a:txBody>
                    <a:bodyPr/>
                    <a:lstStyle/>
                    <a:p>
                      <a:pPr algn="l"/>
                      <a:r>
                        <a:rPr lang="en-US" sz="1600" dirty="0" smtClean="0"/>
                        <a:t>Defocusing quadrupoles</a:t>
                      </a:r>
                      <a:endParaRPr lang="en-US" sz="1600" dirty="0"/>
                    </a:p>
                  </a:txBody>
                  <a:tcPr anchor="ctr"/>
                </a:tc>
                <a:tc>
                  <a:txBody>
                    <a:bodyPr/>
                    <a:lstStyle/>
                    <a:p>
                      <a:pPr algn="ctr"/>
                      <a:r>
                        <a:rPr lang="en-US" sz="1600" dirty="0" smtClean="0"/>
                        <a:t>64</a:t>
                      </a:r>
                      <a:endParaRPr lang="en-US" sz="1600" dirty="0"/>
                    </a:p>
                  </a:txBody>
                  <a:tcPr anchor="ctr"/>
                </a:tc>
                <a:tc>
                  <a:txBody>
                    <a:bodyPr/>
                    <a:lstStyle/>
                    <a:p>
                      <a:pPr algn="ctr"/>
                      <a:r>
                        <a:rPr lang="en-US" sz="1600" dirty="0" smtClean="0"/>
                        <a:t>51</a:t>
                      </a:r>
                      <a:endParaRPr lang="en-US" sz="1600" dirty="0"/>
                    </a:p>
                  </a:txBody>
                  <a:tcPr anchor="ctr"/>
                </a:tc>
                <a:tc>
                  <a:txBody>
                    <a:bodyPr/>
                    <a:lstStyle/>
                    <a:p>
                      <a:pPr algn="ctr"/>
                      <a:r>
                        <a:rPr lang="en-US" sz="1600" dirty="0" smtClean="0"/>
                        <a:t>6</a:t>
                      </a:r>
                      <a:endParaRPr lang="en-US" sz="1600" dirty="0"/>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Dipoles inner ring</a:t>
                      </a:r>
                    </a:p>
                  </a:txBody>
                  <a:tcPr anchor="ctr"/>
                </a:tc>
                <a:tc>
                  <a:txBody>
                    <a:bodyPr/>
                    <a:lstStyle/>
                    <a:p>
                      <a:pPr algn="ctr"/>
                      <a:r>
                        <a:rPr lang="en-US" sz="1600" dirty="0" smtClean="0"/>
                        <a:t>64</a:t>
                      </a:r>
                      <a:endParaRPr lang="en-US" sz="1600" dirty="0"/>
                    </a:p>
                  </a:txBody>
                  <a:tcPr anchor="ctr"/>
                </a:tc>
                <a:tc>
                  <a:txBody>
                    <a:bodyPr/>
                    <a:lstStyle/>
                    <a:p>
                      <a:pPr algn="ctr"/>
                      <a:r>
                        <a:rPr lang="en-US" sz="1600" dirty="0" smtClean="0"/>
                        <a:t>172</a:t>
                      </a:r>
                      <a:endParaRPr lang="en-US" sz="1600" dirty="0"/>
                    </a:p>
                  </a:txBody>
                  <a:tcPr anchor="ctr"/>
                </a:tc>
                <a:tc>
                  <a:txBody>
                    <a:bodyPr/>
                    <a:lstStyle/>
                    <a:p>
                      <a:pPr algn="ctr"/>
                      <a:r>
                        <a:rPr lang="en-US" sz="1600" dirty="0" smtClean="0"/>
                        <a:t>64</a:t>
                      </a:r>
                      <a:endParaRPr lang="en-US" sz="1600" dirty="0"/>
                    </a:p>
                  </a:txBody>
                  <a:tcPr anchor="ctr"/>
                </a:tc>
              </a:tr>
              <a:tr h="370840">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b="1" dirty="0" smtClean="0"/>
                        <a:t>Total</a:t>
                      </a:r>
                    </a:p>
                  </a:txBody>
                  <a:tcPr anchor="ctr">
                    <a:solidFill>
                      <a:schemeClr val="bg1"/>
                    </a:solidFill>
                  </a:tcPr>
                </a:tc>
                <a:tc>
                  <a:txBody>
                    <a:bodyPr/>
                    <a:lstStyle/>
                    <a:p>
                      <a:pPr algn="ctr"/>
                      <a:r>
                        <a:rPr lang="en-US" sz="1600" b="1" dirty="0" smtClean="0"/>
                        <a:t>324</a:t>
                      </a:r>
                      <a:endParaRPr lang="en-US" sz="1600" b="1" dirty="0"/>
                    </a:p>
                  </a:txBody>
                  <a:tcPr anchor="ctr"/>
                </a:tc>
                <a:tc>
                  <a:txBody>
                    <a:bodyPr/>
                    <a:lstStyle/>
                    <a:p>
                      <a:pPr algn="ctr"/>
                      <a:r>
                        <a:rPr lang="en-US" sz="1600" b="1" dirty="0" smtClean="0"/>
                        <a:t>479</a:t>
                      </a:r>
                      <a:endParaRPr lang="en-US" sz="1600" b="1" dirty="0"/>
                    </a:p>
                  </a:txBody>
                  <a:tcPr anchor="ctr"/>
                </a:tc>
                <a:tc>
                  <a:txBody>
                    <a:bodyPr/>
                    <a:lstStyle/>
                    <a:p>
                      <a:pPr algn="ctr"/>
                      <a:r>
                        <a:rPr lang="en-US" sz="1600" b="1" dirty="0" smtClean="0"/>
                        <a:t>146</a:t>
                      </a:r>
                      <a:endParaRPr lang="en-US" sz="1600" b="1" dirty="0"/>
                    </a:p>
                  </a:txBody>
                  <a:tcPr anchor="ctr"/>
                </a:tc>
              </a:tr>
            </a:tbl>
          </a:graphicData>
        </a:graphic>
      </p:graphicFrame>
      <p:pic>
        <p:nvPicPr>
          <p:cNvPr id="3145" name="Picture 73" descr="http://psb-machine.web.cern.ch/psb-machine/sectors/sect01.gif"/>
          <p:cNvPicPr>
            <a:picLocks noChangeAspect="1" noChangeArrowheads="1"/>
          </p:cNvPicPr>
          <p:nvPr/>
        </p:nvPicPr>
        <p:blipFill>
          <a:blip r:embed="rId5" cstate="print"/>
          <a:srcRect t="22130" b="8876"/>
          <a:stretch>
            <a:fillRect/>
          </a:stretch>
        </p:blipFill>
        <p:spPr bwMode="auto">
          <a:xfrm>
            <a:off x="612000" y="1185951"/>
            <a:ext cx="7920000" cy="2099033"/>
          </a:xfrm>
          <a:prstGeom prst="rect">
            <a:avLst/>
          </a:prstGeom>
          <a:noFill/>
        </p:spPr>
      </p:pic>
      <p:sp>
        <p:nvSpPr>
          <p:cNvPr id="93" name="TextBox 92"/>
          <p:cNvSpPr txBox="1"/>
          <p:nvPr/>
        </p:nvSpPr>
        <p:spPr>
          <a:xfrm>
            <a:off x="323528" y="1268760"/>
            <a:ext cx="2082621" cy="369332"/>
          </a:xfrm>
          <a:prstGeom prst="rect">
            <a:avLst/>
          </a:prstGeom>
          <a:solidFill>
            <a:schemeClr val="bg1"/>
          </a:solidFill>
        </p:spPr>
        <p:txBody>
          <a:bodyPr wrap="none" rtlCol="0">
            <a:spAutoFit/>
          </a:bodyPr>
          <a:lstStyle/>
          <a:p>
            <a:r>
              <a:rPr lang="en-US" dirty="0" smtClean="0"/>
              <a:t>16 periods, 4 rings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1"/>
          <p:cNvSpPr>
            <a:spLocks noGrp="1"/>
          </p:cNvSpPr>
          <p:nvPr>
            <p:ph type="title"/>
          </p:nvPr>
        </p:nvSpPr>
        <p:spPr/>
        <p:txBody>
          <a:bodyPr/>
          <a:lstStyle/>
          <a:p>
            <a:r>
              <a:rPr lang="en-US" sz="3600" b="1" dirty="0" smtClean="0"/>
              <a:t>BTP transfer</a:t>
            </a:r>
            <a:endParaRPr lang="en-GB" sz="3600" b="1" dirty="0" smtClean="0"/>
          </a:p>
        </p:txBody>
      </p:sp>
      <p:sp>
        <p:nvSpPr>
          <p:cNvPr id="17412" name="Content Placeholder 2"/>
          <p:cNvSpPr>
            <a:spLocks noGrp="1"/>
          </p:cNvSpPr>
          <p:nvPr>
            <p:ph idx="1"/>
          </p:nvPr>
        </p:nvSpPr>
        <p:spPr/>
        <p:txBody>
          <a:bodyPr/>
          <a:lstStyle/>
          <a:p>
            <a:r>
              <a:rPr lang="en-US" sz="1800" dirty="0" smtClean="0"/>
              <a:t>The BTP transfer is not used by </a:t>
            </a:r>
            <a:r>
              <a:rPr lang="en-US" sz="1800" dirty="0" err="1" smtClean="0"/>
              <a:t>Isolde</a:t>
            </a:r>
            <a:r>
              <a:rPr lang="en-US" sz="1800" dirty="0" smtClean="0"/>
              <a:t>. PS cycles only will go through.</a:t>
            </a:r>
          </a:p>
          <a:p>
            <a:r>
              <a:rPr lang="en-US" sz="1800" dirty="0" smtClean="0"/>
              <a:t>It is a non-PPM only line and quadrupoles should be redesigned for PPM operation, allowing optics flexibility on various beams.</a:t>
            </a:r>
          </a:p>
          <a:p>
            <a:pPr>
              <a:buFont typeface="Arial" charset="0"/>
              <a:buNone/>
            </a:pPr>
            <a:endParaRPr lang="en-GB" sz="1800" dirty="0" smtClean="0"/>
          </a:p>
        </p:txBody>
      </p:sp>
      <p:sp>
        <p:nvSpPr>
          <p:cNvPr id="4" name="Date Placeholder 3"/>
          <p:cNvSpPr>
            <a:spLocks noGrp="1"/>
          </p:cNvSpPr>
          <p:nvPr>
            <p:ph type="dt" sz="half"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p:txBody>
          <a:bodyPr/>
          <a:lstStyle/>
          <a:p>
            <a:pPr>
              <a:defRPr/>
            </a:pPr>
            <a:r>
              <a:rPr lang="fr-FR"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DF3314CD-A3EC-4E85-ADD3-C9CDFC3DB0E6}" type="slidenum">
              <a:rPr lang="en-GB" smtClean="0"/>
              <a:pPr>
                <a:defRPr/>
              </a:pPr>
              <a:t>20</a:t>
            </a:fld>
            <a:endParaRPr lang="en-GB"/>
          </a:p>
        </p:txBody>
      </p:sp>
      <p:grpSp>
        <p:nvGrpSpPr>
          <p:cNvPr id="17416" name="Group 9"/>
          <p:cNvGrpSpPr>
            <a:grpSpLocks/>
          </p:cNvGrpSpPr>
          <p:nvPr/>
        </p:nvGrpSpPr>
        <p:grpSpPr bwMode="auto">
          <a:xfrm>
            <a:off x="0" y="0"/>
            <a:ext cx="9144000" cy="1079500"/>
            <a:chOff x="500033" y="285727"/>
            <a:chExt cx="8401502" cy="1080000"/>
          </a:xfrm>
        </p:grpSpPr>
        <p:graphicFrame>
          <p:nvGraphicFramePr>
            <p:cNvPr id="17410" name="Object 2"/>
            <p:cNvGraphicFramePr>
              <a:graphicFrameLocks noChangeAspect="1"/>
            </p:cNvGraphicFramePr>
            <p:nvPr/>
          </p:nvGraphicFramePr>
          <p:xfrm>
            <a:off x="500033" y="285727"/>
            <a:ext cx="1080000" cy="1080000"/>
          </p:xfrm>
          <a:graphic>
            <a:graphicData uri="http://schemas.openxmlformats.org/presentationml/2006/ole">
              <p:oleObj spid="_x0000_s17410" name="Acrobat Document" r:id="rId4" imgW="2880000" imgH="2880000" progId="AcroExch.Document.7">
                <p:embed/>
              </p:oleObj>
            </a:graphicData>
          </a:graphic>
        </p:graphicFrame>
        <p:sp>
          <p:nvSpPr>
            <p:cNvPr id="15" name="TextBox 14"/>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pic>
        <p:nvPicPr>
          <p:cNvPr id="17417" name="Picture 182"/>
          <p:cNvPicPr>
            <a:picLocks noChangeAspect="1" noChangeArrowheads="1"/>
          </p:cNvPicPr>
          <p:nvPr/>
        </p:nvPicPr>
        <p:blipFill>
          <a:blip r:embed="rId5" cstate="print"/>
          <a:srcRect/>
          <a:stretch>
            <a:fillRect/>
          </a:stretch>
        </p:blipFill>
        <p:spPr bwMode="auto">
          <a:xfrm>
            <a:off x="1139825" y="2625725"/>
            <a:ext cx="6324600" cy="3486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itle 1"/>
          <p:cNvSpPr>
            <a:spLocks noGrp="1"/>
          </p:cNvSpPr>
          <p:nvPr>
            <p:ph type="title"/>
          </p:nvPr>
        </p:nvSpPr>
        <p:spPr>
          <a:xfrm>
            <a:off x="2071688" y="-3175"/>
            <a:ext cx="5857875" cy="1143000"/>
          </a:xfrm>
        </p:spPr>
        <p:txBody>
          <a:bodyPr/>
          <a:lstStyle/>
          <a:p>
            <a:r>
              <a:rPr lang="en-US" sz="3600" b="1" smtClean="0"/>
              <a:t>EPC Conclusions</a:t>
            </a:r>
            <a:endParaRPr lang="en-GB" sz="3600" smtClean="0"/>
          </a:p>
        </p:txBody>
      </p:sp>
      <p:sp>
        <p:nvSpPr>
          <p:cNvPr id="4" name="Date Placeholder 3"/>
          <p:cNvSpPr>
            <a:spLocks noGrp="1"/>
          </p:cNvSpPr>
          <p:nvPr>
            <p:ph type="dt" sz="quarter"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a:xfrm>
            <a:off x="2928938" y="6356350"/>
            <a:ext cx="3286125" cy="365125"/>
          </a:xfrm>
        </p:spPr>
        <p:txBody>
          <a:bodyPr/>
          <a:lstStyle/>
          <a:p>
            <a:pPr>
              <a:defRPr/>
            </a:pPr>
            <a:r>
              <a:rPr lang="fr-FR"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68BC9F3B-ACD0-4E59-89D0-AACD47A9F262}" type="slidenum">
              <a:rPr lang="en-GB" smtClean="0"/>
              <a:pPr>
                <a:defRPr/>
              </a:pPr>
              <a:t>21</a:t>
            </a:fld>
            <a:endParaRPr lang="en-GB"/>
          </a:p>
        </p:txBody>
      </p:sp>
      <p:sp>
        <p:nvSpPr>
          <p:cNvPr id="19463" name="Content Placeholder 2"/>
          <p:cNvSpPr>
            <a:spLocks noGrp="1"/>
          </p:cNvSpPr>
          <p:nvPr>
            <p:ph idx="1"/>
          </p:nvPr>
        </p:nvSpPr>
        <p:spPr>
          <a:xfrm>
            <a:off x="500063" y="1357313"/>
            <a:ext cx="7929562" cy="4846637"/>
          </a:xfrm>
        </p:spPr>
        <p:txBody>
          <a:bodyPr/>
          <a:lstStyle/>
          <a:p>
            <a:pPr>
              <a:buFont typeface="Arial" charset="0"/>
              <a:buNone/>
            </a:pPr>
            <a:r>
              <a:rPr lang="en-US" sz="2400" dirty="0" smtClean="0"/>
              <a:t>MPS:</a:t>
            </a:r>
          </a:p>
          <a:p>
            <a:r>
              <a:rPr lang="en-US" sz="1800" dirty="0" smtClean="0"/>
              <a:t>The existing supply can not endorse the additional RMS and peak current, even for one single pulse.</a:t>
            </a:r>
          </a:p>
          <a:p>
            <a:r>
              <a:rPr lang="en-US" sz="1800" dirty="0" smtClean="0"/>
              <a:t>An increase of peak power, using traditional thyristor technology, would have a significant negative effect on power quality of the </a:t>
            </a:r>
            <a:r>
              <a:rPr lang="en-US" sz="1800" dirty="0" err="1" smtClean="0"/>
              <a:t>Meyrin</a:t>
            </a:r>
            <a:r>
              <a:rPr lang="en-US" sz="1800" dirty="0" smtClean="0"/>
              <a:t> network 18 kV.</a:t>
            </a:r>
          </a:p>
          <a:p>
            <a:r>
              <a:rPr lang="en-US" sz="1800" dirty="0" smtClean="0"/>
              <a:t>The solution will probably be a design similar to the new POPS for the PS, using DC capacitors to store the energy for the pulsating load (civil engineering work required, but less demanding on resources, procurement and commissioning).</a:t>
            </a:r>
          </a:p>
          <a:p>
            <a:r>
              <a:rPr lang="en-US" sz="1800" dirty="0" smtClean="0"/>
              <a:t>A higher voltage ratings on each magnet would allow to limit the increasing RMS current, pushing RF acceleration to their limits. Impact of the upgrade on magnets, DC cables, 18kV average power could then be notably reduced. The alternatives would be to reduce </a:t>
            </a:r>
            <a:r>
              <a:rPr lang="en-US" sz="1800" dirty="0" err="1" smtClean="0"/>
              <a:t>Isolde</a:t>
            </a:r>
            <a:r>
              <a:rPr lang="en-US" sz="1800" dirty="0" smtClean="0"/>
              <a:t> physics program.</a:t>
            </a:r>
          </a:p>
          <a:p>
            <a:pPr>
              <a:buFont typeface="Arial" charset="0"/>
              <a:buNone/>
            </a:pPr>
            <a:r>
              <a:rPr lang="en-US" sz="2400" dirty="0" smtClean="0"/>
              <a:t>Transfer lines:</a:t>
            </a:r>
          </a:p>
          <a:p>
            <a:r>
              <a:rPr lang="en-US" sz="1800" dirty="0" smtClean="0"/>
              <a:t>Pulse option must be studied with TE-MSC to reduce the overall RMS current (many magnets could then stay in place).</a:t>
            </a:r>
          </a:p>
          <a:p>
            <a:pPr>
              <a:buFont typeface="Arial" charset="0"/>
              <a:buNone/>
            </a:pPr>
            <a:endParaRPr lang="en-US" sz="2400" dirty="0" smtClean="0"/>
          </a:p>
          <a:p>
            <a:pPr>
              <a:buFont typeface="Arial" charset="0"/>
              <a:buNone/>
            </a:pPr>
            <a:endParaRPr lang="en-GB" sz="1800" dirty="0" smtClean="0"/>
          </a:p>
        </p:txBody>
      </p:sp>
      <p:grpSp>
        <p:nvGrpSpPr>
          <p:cNvPr id="19464" name="Group 9"/>
          <p:cNvGrpSpPr>
            <a:grpSpLocks/>
          </p:cNvGrpSpPr>
          <p:nvPr/>
        </p:nvGrpSpPr>
        <p:grpSpPr bwMode="auto">
          <a:xfrm>
            <a:off x="0" y="0"/>
            <a:ext cx="9144000" cy="1079500"/>
            <a:chOff x="500033" y="285727"/>
            <a:chExt cx="8401502" cy="1080000"/>
          </a:xfrm>
        </p:grpSpPr>
        <p:graphicFrame>
          <p:nvGraphicFramePr>
            <p:cNvPr id="19458" name="Object 2"/>
            <p:cNvGraphicFramePr>
              <a:graphicFrameLocks noChangeAspect="1"/>
            </p:cNvGraphicFramePr>
            <p:nvPr/>
          </p:nvGraphicFramePr>
          <p:xfrm>
            <a:off x="500033" y="285727"/>
            <a:ext cx="1080000" cy="1080000"/>
          </p:xfrm>
          <a:graphic>
            <a:graphicData uri="http://schemas.openxmlformats.org/presentationml/2006/ole">
              <p:oleObj spid="_x0000_s19458" name="Acrobat Document" r:id="rId4" imgW="2880000" imgH="2880000" progId="AcroExch.Document.7">
                <p:embed/>
              </p:oleObj>
            </a:graphicData>
          </a:graphic>
        </p:graphicFrame>
        <p:sp>
          <p:nvSpPr>
            <p:cNvPr id="17" name="TextBox 16"/>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1"/>
          <p:cNvSpPr>
            <a:spLocks noGrp="1"/>
          </p:cNvSpPr>
          <p:nvPr>
            <p:ph type="title"/>
          </p:nvPr>
        </p:nvSpPr>
        <p:spPr>
          <a:xfrm>
            <a:off x="2071688" y="-3175"/>
            <a:ext cx="5857875" cy="1143000"/>
          </a:xfrm>
        </p:spPr>
        <p:txBody>
          <a:bodyPr/>
          <a:lstStyle/>
          <a:p>
            <a:r>
              <a:rPr lang="en-US" sz="3600" b="1" smtClean="0"/>
              <a:t>1.4 GeV Booster MPS (1/2)</a:t>
            </a:r>
            <a:endParaRPr lang="en-GB" sz="3600" smtClean="0"/>
          </a:p>
        </p:txBody>
      </p:sp>
      <p:sp>
        <p:nvSpPr>
          <p:cNvPr id="4" name="Date Placeholder 3"/>
          <p:cNvSpPr>
            <a:spLocks noGrp="1"/>
          </p:cNvSpPr>
          <p:nvPr>
            <p:ph type="dt" sz="quarter"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a:xfrm>
            <a:off x="2928938" y="6356350"/>
            <a:ext cx="3286125" cy="365125"/>
          </a:xfrm>
        </p:spPr>
        <p:txBody>
          <a:bodyPr/>
          <a:lstStyle/>
          <a:p>
            <a:pPr>
              <a:defRPr/>
            </a:pPr>
            <a:r>
              <a:rPr lang="fr-FR"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816D1650-519B-41DC-A113-E4F62170C5E9}" type="slidenum">
              <a:rPr lang="en-GB" smtClean="0"/>
              <a:pPr>
                <a:defRPr/>
              </a:pPr>
              <a:t>3</a:t>
            </a:fld>
            <a:endParaRPr lang="en-GB" dirty="0"/>
          </a:p>
        </p:txBody>
      </p:sp>
      <p:grpSp>
        <p:nvGrpSpPr>
          <p:cNvPr id="2" name="Group 9"/>
          <p:cNvGrpSpPr>
            <a:grpSpLocks/>
          </p:cNvGrpSpPr>
          <p:nvPr/>
        </p:nvGrpSpPr>
        <p:grpSpPr bwMode="auto">
          <a:xfrm>
            <a:off x="0" y="0"/>
            <a:ext cx="9144000" cy="1079500"/>
            <a:chOff x="500033" y="285727"/>
            <a:chExt cx="8401502" cy="1080000"/>
          </a:xfrm>
        </p:grpSpPr>
        <p:graphicFrame>
          <p:nvGraphicFramePr>
            <p:cNvPr id="3074" name="Object 2"/>
            <p:cNvGraphicFramePr>
              <a:graphicFrameLocks noChangeAspect="1"/>
            </p:cNvGraphicFramePr>
            <p:nvPr/>
          </p:nvGraphicFramePr>
          <p:xfrm>
            <a:off x="500033" y="285727"/>
            <a:ext cx="1080000" cy="1080000"/>
          </p:xfrm>
          <a:graphic>
            <a:graphicData uri="http://schemas.openxmlformats.org/presentationml/2006/ole">
              <p:oleObj spid="_x0000_s44034" name="Acrobat Document" r:id="rId4" imgW="2880000" imgH="2880000" progId="AcroExch.Document.7">
                <p:embed/>
              </p:oleObj>
            </a:graphicData>
          </a:graphic>
        </p:graphicFrame>
        <p:sp>
          <p:nvSpPr>
            <p:cNvPr id="17" name="TextBox 16"/>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sp>
        <p:nvSpPr>
          <p:cNvPr id="3080" name="TextBox 23"/>
          <p:cNvSpPr txBox="1">
            <a:spLocks noChangeArrowheads="1"/>
          </p:cNvSpPr>
          <p:nvPr/>
        </p:nvSpPr>
        <p:spPr bwMode="auto">
          <a:xfrm>
            <a:off x="7967663" y="1617663"/>
            <a:ext cx="1026243" cy="584775"/>
          </a:xfrm>
          <a:prstGeom prst="rect">
            <a:avLst/>
          </a:prstGeom>
          <a:noFill/>
          <a:ln w="9525">
            <a:noFill/>
            <a:miter lim="800000"/>
            <a:headEnd/>
            <a:tailEnd/>
          </a:ln>
        </p:spPr>
        <p:txBody>
          <a:bodyPr wrap="none">
            <a:spAutoFit/>
          </a:bodyPr>
          <a:lstStyle/>
          <a:p>
            <a:r>
              <a:rPr lang="en-US" sz="1600" dirty="0" smtClean="0"/>
              <a:t>BHZ </a:t>
            </a:r>
            <a:endParaRPr lang="en-US" sz="1600" dirty="0"/>
          </a:p>
          <a:p>
            <a:r>
              <a:rPr lang="en-US" sz="1600" dirty="0" smtClean="0"/>
              <a:t>Ring 1&amp;4</a:t>
            </a:r>
            <a:endParaRPr lang="en-US" sz="1600" dirty="0"/>
          </a:p>
        </p:txBody>
      </p:sp>
      <p:sp>
        <p:nvSpPr>
          <p:cNvPr id="3081" name="TextBox 27"/>
          <p:cNvSpPr txBox="1">
            <a:spLocks noChangeArrowheads="1"/>
          </p:cNvSpPr>
          <p:nvPr/>
        </p:nvSpPr>
        <p:spPr bwMode="auto">
          <a:xfrm>
            <a:off x="7243763" y="3265488"/>
            <a:ext cx="1187450" cy="584200"/>
          </a:xfrm>
          <a:prstGeom prst="rect">
            <a:avLst/>
          </a:prstGeom>
          <a:noFill/>
          <a:ln w="9525">
            <a:noFill/>
            <a:miter lim="800000"/>
            <a:headEnd/>
            <a:tailEnd/>
          </a:ln>
        </p:spPr>
        <p:txBody>
          <a:bodyPr wrap="none">
            <a:spAutoFit/>
          </a:bodyPr>
          <a:lstStyle/>
          <a:p>
            <a:pPr algn="ctr"/>
            <a:r>
              <a:rPr lang="en-US" sz="1600"/>
              <a:t>Reference </a:t>
            </a:r>
          </a:p>
          <a:p>
            <a:pPr algn="ctr"/>
            <a:r>
              <a:rPr lang="en-US" sz="1600"/>
              <a:t>magnet</a:t>
            </a:r>
          </a:p>
        </p:txBody>
      </p:sp>
      <p:sp>
        <p:nvSpPr>
          <p:cNvPr id="3082" name="TextBox 121"/>
          <p:cNvSpPr txBox="1">
            <a:spLocks noChangeArrowheads="1"/>
          </p:cNvSpPr>
          <p:nvPr/>
        </p:nvSpPr>
        <p:spPr bwMode="auto">
          <a:xfrm>
            <a:off x="8253413" y="3694113"/>
            <a:ext cx="584200" cy="307975"/>
          </a:xfrm>
          <a:prstGeom prst="rect">
            <a:avLst/>
          </a:prstGeom>
          <a:noFill/>
          <a:ln w="9525">
            <a:noFill/>
            <a:miter lim="800000"/>
            <a:headEnd/>
            <a:tailEnd/>
          </a:ln>
        </p:spPr>
        <p:txBody>
          <a:bodyPr wrap="none">
            <a:spAutoFit/>
          </a:bodyPr>
          <a:lstStyle/>
          <a:p>
            <a:r>
              <a:rPr lang="en-US" sz="1400"/>
              <a:t>GND</a:t>
            </a:r>
          </a:p>
        </p:txBody>
      </p:sp>
      <p:grpSp>
        <p:nvGrpSpPr>
          <p:cNvPr id="3" name="Group 67"/>
          <p:cNvGrpSpPr>
            <a:grpSpLocks/>
          </p:cNvGrpSpPr>
          <p:nvPr/>
        </p:nvGrpSpPr>
        <p:grpSpPr bwMode="auto">
          <a:xfrm>
            <a:off x="7681913" y="1479550"/>
            <a:ext cx="357187" cy="857250"/>
            <a:chOff x="2428860" y="2071678"/>
            <a:chExt cx="357191" cy="857256"/>
          </a:xfrm>
        </p:grpSpPr>
        <p:sp>
          <p:nvSpPr>
            <p:cNvPr id="56" name="Freeform 55"/>
            <p:cNvSpPr/>
            <p:nvPr/>
          </p:nvSpPr>
          <p:spPr>
            <a:xfrm rot="5400000">
              <a:off x="2538399" y="2109779"/>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7" name="Freeform 56"/>
            <p:cNvSpPr/>
            <p:nvPr/>
          </p:nvSpPr>
          <p:spPr>
            <a:xfrm rot="5400000">
              <a:off x="2535223" y="2251067"/>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8" name="Freeform 57"/>
            <p:cNvSpPr/>
            <p:nvPr/>
          </p:nvSpPr>
          <p:spPr>
            <a:xfrm rot="5400000">
              <a:off x="2535223" y="2393943"/>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9" name="Freeform 58"/>
            <p:cNvSpPr/>
            <p:nvPr/>
          </p:nvSpPr>
          <p:spPr>
            <a:xfrm rot="5400000">
              <a:off x="2535223" y="2536819"/>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61" name="Straight Connector 60"/>
            <p:cNvCxnSpPr/>
            <p:nvPr/>
          </p:nvCxnSpPr>
          <p:spPr>
            <a:xfrm rot="5400000" flipH="1" flipV="1">
              <a:off x="2357421" y="214311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5400000" flipH="1" flipV="1">
              <a:off x="2357421" y="285749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7" name="Group 68"/>
          <p:cNvGrpSpPr>
            <a:grpSpLocks/>
          </p:cNvGrpSpPr>
          <p:nvPr/>
        </p:nvGrpSpPr>
        <p:grpSpPr bwMode="auto">
          <a:xfrm>
            <a:off x="7681913" y="2336800"/>
            <a:ext cx="357187" cy="857250"/>
            <a:chOff x="2428860" y="2071678"/>
            <a:chExt cx="357191" cy="857256"/>
          </a:xfrm>
        </p:grpSpPr>
        <p:sp>
          <p:nvSpPr>
            <p:cNvPr id="71" name="Freeform 70"/>
            <p:cNvSpPr/>
            <p:nvPr/>
          </p:nvSpPr>
          <p:spPr>
            <a:xfrm rot="5400000">
              <a:off x="2538399" y="2109779"/>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72" name="Freeform 71"/>
            <p:cNvSpPr/>
            <p:nvPr/>
          </p:nvSpPr>
          <p:spPr>
            <a:xfrm rot="5400000">
              <a:off x="2535223" y="2251067"/>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74" name="Freeform 73"/>
            <p:cNvSpPr/>
            <p:nvPr/>
          </p:nvSpPr>
          <p:spPr>
            <a:xfrm rot="5400000">
              <a:off x="2535223" y="2393943"/>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75" name="Freeform 74"/>
            <p:cNvSpPr/>
            <p:nvPr/>
          </p:nvSpPr>
          <p:spPr>
            <a:xfrm rot="5400000">
              <a:off x="2535223" y="2536819"/>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76" name="Straight Connector 75"/>
            <p:cNvCxnSpPr/>
            <p:nvPr/>
          </p:nvCxnSpPr>
          <p:spPr>
            <a:xfrm rot="5400000" flipH="1" flipV="1">
              <a:off x="2357421" y="214311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flipH="1" flipV="1">
              <a:off x="2357421" y="285749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8" name="Group 77"/>
          <p:cNvGrpSpPr>
            <a:grpSpLocks/>
          </p:cNvGrpSpPr>
          <p:nvPr/>
        </p:nvGrpSpPr>
        <p:grpSpPr bwMode="auto">
          <a:xfrm>
            <a:off x="6932613" y="3194050"/>
            <a:ext cx="357187" cy="857250"/>
            <a:chOff x="2428860" y="2071678"/>
            <a:chExt cx="357191" cy="857256"/>
          </a:xfrm>
        </p:grpSpPr>
        <p:sp>
          <p:nvSpPr>
            <p:cNvPr id="79" name="Freeform 78"/>
            <p:cNvSpPr/>
            <p:nvPr/>
          </p:nvSpPr>
          <p:spPr>
            <a:xfrm rot="5400000">
              <a:off x="2538399" y="2109779"/>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0" name="Freeform 79"/>
            <p:cNvSpPr/>
            <p:nvPr/>
          </p:nvSpPr>
          <p:spPr>
            <a:xfrm rot="5400000">
              <a:off x="2535223" y="2251067"/>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1" name="Freeform 80"/>
            <p:cNvSpPr/>
            <p:nvPr/>
          </p:nvSpPr>
          <p:spPr>
            <a:xfrm rot="5400000">
              <a:off x="2535223" y="2393943"/>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2" name="Freeform 81"/>
            <p:cNvSpPr/>
            <p:nvPr/>
          </p:nvSpPr>
          <p:spPr>
            <a:xfrm rot="5400000">
              <a:off x="2535223" y="2536819"/>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83" name="Straight Connector 82"/>
            <p:cNvCxnSpPr/>
            <p:nvPr/>
          </p:nvCxnSpPr>
          <p:spPr>
            <a:xfrm rot="5400000" flipH="1" flipV="1">
              <a:off x="2357421" y="214311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5400000" flipH="1" flipV="1">
              <a:off x="2357421" y="285749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9" name="Group 84"/>
          <p:cNvGrpSpPr>
            <a:grpSpLocks/>
          </p:cNvGrpSpPr>
          <p:nvPr/>
        </p:nvGrpSpPr>
        <p:grpSpPr bwMode="auto">
          <a:xfrm>
            <a:off x="7681913" y="4051300"/>
            <a:ext cx="357187" cy="857250"/>
            <a:chOff x="2428860" y="2071678"/>
            <a:chExt cx="357191" cy="857256"/>
          </a:xfrm>
        </p:grpSpPr>
        <p:sp>
          <p:nvSpPr>
            <p:cNvPr id="86" name="Freeform 85"/>
            <p:cNvSpPr/>
            <p:nvPr/>
          </p:nvSpPr>
          <p:spPr>
            <a:xfrm rot="5400000">
              <a:off x="2538399" y="2109779"/>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7" name="Freeform 86"/>
            <p:cNvSpPr/>
            <p:nvPr/>
          </p:nvSpPr>
          <p:spPr>
            <a:xfrm rot="5400000">
              <a:off x="2535223" y="2251067"/>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8" name="Freeform 87"/>
            <p:cNvSpPr/>
            <p:nvPr/>
          </p:nvSpPr>
          <p:spPr>
            <a:xfrm rot="5400000">
              <a:off x="2535223" y="2393943"/>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9" name="Freeform 88"/>
            <p:cNvSpPr/>
            <p:nvPr/>
          </p:nvSpPr>
          <p:spPr>
            <a:xfrm rot="5400000">
              <a:off x="2535223" y="2536819"/>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90" name="Straight Connector 89"/>
            <p:cNvCxnSpPr/>
            <p:nvPr/>
          </p:nvCxnSpPr>
          <p:spPr>
            <a:xfrm rot="5400000" flipH="1" flipV="1">
              <a:off x="2357421" y="214311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rot="5400000" flipH="1" flipV="1">
              <a:off x="2357421" y="285749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10" name="Group 92"/>
          <p:cNvGrpSpPr>
            <a:grpSpLocks/>
          </p:cNvGrpSpPr>
          <p:nvPr/>
        </p:nvGrpSpPr>
        <p:grpSpPr bwMode="auto">
          <a:xfrm>
            <a:off x="7681913" y="4908550"/>
            <a:ext cx="357187" cy="857250"/>
            <a:chOff x="2428860" y="2071678"/>
            <a:chExt cx="357191" cy="857256"/>
          </a:xfrm>
        </p:grpSpPr>
        <p:sp>
          <p:nvSpPr>
            <p:cNvPr id="95" name="Freeform 94"/>
            <p:cNvSpPr/>
            <p:nvPr/>
          </p:nvSpPr>
          <p:spPr>
            <a:xfrm rot="5400000">
              <a:off x="2538399" y="2109779"/>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96" name="Freeform 95"/>
            <p:cNvSpPr/>
            <p:nvPr/>
          </p:nvSpPr>
          <p:spPr>
            <a:xfrm rot="5400000">
              <a:off x="2535223" y="2251067"/>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98" name="Freeform 97"/>
            <p:cNvSpPr/>
            <p:nvPr/>
          </p:nvSpPr>
          <p:spPr>
            <a:xfrm rot="5400000">
              <a:off x="2535223" y="2393943"/>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99" name="Freeform 98"/>
            <p:cNvSpPr/>
            <p:nvPr/>
          </p:nvSpPr>
          <p:spPr>
            <a:xfrm rot="5400000">
              <a:off x="2535223" y="2536819"/>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101" name="Straight Connector 100"/>
            <p:cNvCxnSpPr/>
            <p:nvPr/>
          </p:nvCxnSpPr>
          <p:spPr>
            <a:xfrm rot="5400000" flipH="1" flipV="1">
              <a:off x="2357421" y="214311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5400000" flipH="1" flipV="1">
              <a:off x="2357421" y="285749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grpSp>
      <p:cxnSp>
        <p:nvCxnSpPr>
          <p:cNvPr id="105" name="Straight Connector 104"/>
          <p:cNvCxnSpPr/>
          <p:nvPr/>
        </p:nvCxnSpPr>
        <p:spPr>
          <a:xfrm>
            <a:off x="6932613" y="3194050"/>
            <a:ext cx="7493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932613" y="4051300"/>
            <a:ext cx="7493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090" name="TextBox 23"/>
          <p:cNvSpPr txBox="1">
            <a:spLocks noChangeArrowheads="1"/>
          </p:cNvSpPr>
          <p:nvPr/>
        </p:nvSpPr>
        <p:spPr bwMode="auto">
          <a:xfrm>
            <a:off x="8100392" y="2600908"/>
            <a:ext cx="688009" cy="338554"/>
          </a:xfrm>
          <a:prstGeom prst="rect">
            <a:avLst/>
          </a:prstGeom>
          <a:noFill/>
          <a:ln w="9525">
            <a:noFill/>
            <a:miter lim="800000"/>
            <a:headEnd/>
            <a:tailEnd/>
          </a:ln>
        </p:spPr>
        <p:txBody>
          <a:bodyPr wrap="none">
            <a:spAutoFit/>
          </a:bodyPr>
          <a:lstStyle/>
          <a:p>
            <a:r>
              <a:rPr lang="en-US" sz="1600" dirty="0" smtClean="0"/>
              <a:t>QFO </a:t>
            </a:r>
            <a:endParaRPr lang="en-US" sz="1600" dirty="0"/>
          </a:p>
        </p:txBody>
      </p:sp>
      <p:cxnSp>
        <p:nvCxnSpPr>
          <p:cNvPr id="128" name="Straight Connector 127"/>
          <p:cNvCxnSpPr>
            <a:endCxn id="3082" idx="1"/>
          </p:cNvCxnSpPr>
          <p:nvPr/>
        </p:nvCxnSpPr>
        <p:spPr>
          <a:xfrm flipV="1">
            <a:off x="7681913" y="3848100"/>
            <a:ext cx="571500" cy="203200"/>
          </a:xfrm>
          <a:prstGeom prst="line">
            <a:avLst/>
          </a:prstGeom>
        </p:spPr>
        <p:style>
          <a:lnRef idx="1">
            <a:schemeClr val="accent1"/>
          </a:lnRef>
          <a:fillRef idx="0">
            <a:schemeClr val="accent1"/>
          </a:fillRef>
          <a:effectRef idx="0">
            <a:schemeClr val="accent1"/>
          </a:effectRef>
          <a:fontRef idx="minor">
            <a:schemeClr val="tx1"/>
          </a:fontRef>
        </p:style>
      </p:cxnSp>
      <p:sp>
        <p:nvSpPr>
          <p:cNvPr id="3092" name="TextBox 23"/>
          <p:cNvSpPr txBox="1">
            <a:spLocks noChangeArrowheads="1"/>
          </p:cNvSpPr>
          <p:nvPr/>
        </p:nvSpPr>
        <p:spPr bwMode="auto">
          <a:xfrm>
            <a:off x="8100392" y="4329100"/>
            <a:ext cx="686406" cy="338554"/>
          </a:xfrm>
          <a:prstGeom prst="rect">
            <a:avLst/>
          </a:prstGeom>
          <a:noFill/>
          <a:ln w="9525">
            <a:noFill/>
            <a:miter lim="800000"/>
            <a:headEnd/>
            <a:tailEnd/>
          </a:ln>
        </p:spPr>
        <p:txBody>
          <a:bodyPr wrap="none">
            <a:spAutoFit/>
          </a:bodyPr>
          <a:lstStyle/>
          <a:p>
            <a:r>
              <a:rPr lang="en-US" sz="1600" dirty="0" smtClean="0"/>
              <a:t>QDE </a:t>
            </a:r>
            <a:endParaRPr lang="en-US" sz="1600" dirty="0"/>
          </a:p>
        </p:txBody>
      </p:sp>
      <p:sp>
        <p:nvSpPr>
          <p:cNvPr id="3093" name="TextBox 23"/>
          <p:cNvSpPr txBox="1">
            <a:spLocks noChangeArrowheads="1"/>
          </p:cNvSpPr>
          <p:nvPr/>
        </p:nvSpPr>
        <p:spPr bwMode="auto">
          <a:xfrm>
            <a:off x="7967663" y="5046663"/>
            <a:ext cx="1025525" cy="584200"/>
          </a:xfrm>
          <a:prstGeom prst="rect">
            <a:avLst/>
          </a:prstGeom>
          <a:noFill/>
          <a:ln w="9525">
            <a:noFill/>
            <a:miter lim="800000"/>
            <a:headEnd/>
            <a:tailEnd/>
          </a:ln>
        </p:spPr>
        <p:txBody>
          <a:bodyPr wrap="none">
            <a:spAutoFit/>
          </a:bodyPr>
          <a:lstStyle/>
          <a:p>
            <a:r>
              <a:rPr lang="en-US" sz="1600" dirty="0" smtClean="0"/>
              <a:t>BHZ </a:t>
            </a:r>
            <a:endParaRPr lang="en-US" sz="1600" dirty="0"/>
          </a:p>
          <a:p>
            <a:r>
              <a:rPr lang="en-US" sz="1600" dirty="0"/>
              <a:t>Ring 2&amp;3</a:t>
            </a:r>
          </a:p>
        </p:txBody>
      </p:sp>
      <p:sp>
        <p:nvSpPr>
          <p:cNvPr id="3094" name="TextBox 54"/>
          <p:cNvSpPr txBox="1">
            <a:spLocks noChangeArrowheads="1"/>
          </p:cNvSpPr>
          <p:nvPr/>
        </p:nvSpPr>
        <p:spPr bwMode="auto">
          <a:xfrm>
            <a:off x="4170363" y="2274888"/>
            <a:ext cx="854075" cy="923925"/>
          </a:xfrm>
          <a:prstGeom prst="rect">
            <a:avLst/>
          </a:prstGeom>
          <a:noFill/>
          <a:ln w="12700">
            <a:solidFill>
              <a:schemeClr val="tx1"/>
            </a:solidFill>
            <a:miter lim="800000"/>
            <a:headEnd/>
            <a:tailEnd/>
          </a:ln>
        </p:spPr>
        <p:txBody>
          <a:bodyPr wrap="none">
            <a:spAutoFit/>
          </a:bodyPr>
          <a:lstStyle/>
          <a:p>
            <a:r>
              <a:rPr lang="en-US"/>
              <a:t>MPS</a:t>
            </a:r>
          </a:p>
          <a:p>
            <a:r>
              <a:rPr lang="en-US" sz="1200"/>
              <a:t>3600V</a:t>
            </a:r>
          </a:p>
          <a:p>
            <a:r>
              <a:rPr lang="en-US" sz="1200"/>
              <a:t>4000A</a:t>
            </a:r>
            <a:r>
              <a:rPr lang="en-US" sz="1200" baseline="-25000"/>
              <a:t>pk</a:t>
            </a:r>
          </a:p>
          <a:p>
            <a:r>
              <a:rPr lang="en-US" sz="1200"/>
              <a:t>2300A</a:t>
            </a:r>
            <a:r>
              <a:rPr lang="en-US" sz="1200" baseline="-25000"/>
              <a:t>RMS</a:t>
            </a:r>
          </a:p>
        </p:txBody>
      </p:sp>
      <p:cxnSp>
        <p:nvCxnSpPr>
          <p:cNvPr id="134" name="Straight Connector 133"/>
          <p:cNvCxnSpPr/>
          <p:nvPr/>
        </p:nvCxnSpPr>
        <p:spPr>
          <a:xfrm>
            <a:off x="5126038" y="1479550"/>
            <a:ext cx="255587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rot="10800000">
            <a:off x="6623050" y="2336800"/>
            <a:ext cx="10588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rot="5400000">
            <a:off x="5776913" y="2333625"/>
            <a:ext cx="1708150" cy="0"/>
          </a:xfrm>
          <a:prstGeom prst="line">
            <a:avLst/>
          </a:prstGeom>
        </p:spPr>
        <p:style>
          <a:lnRef idx="1">
            <a:schemeClr val="accent1"/>
          </a:lnRef>
          <a:fillRef idx="0">
            <a:schemeClr val="accent1"/>
          </a:fillRef>
          <a:effectRef idx="0">
            <a:schemeClr val="accent1"/>
          </a:effectRef>
          <a:fontRef idx="minor">
            <a:schemeClr val="tx1"/>
          </a:fontRef>
        </p:style>
      </p:cxnSp>
      <p:sp>
        <p:nvSpPr>
          <p:cNvPr id="3098" name="TextBox 54"/>
          <p:cNvSpPr txBox="1">
            <a:spLocks noChangeArrowheads="1"/>
          </p:cNvSpPr>
          <p:nvPr/>
        </p:nvSpPr>
        <p:spPr bwMode="auto">
          <a:xfrm>
            <a:off x="5418138" y="1544638"/>
            <a:ext cx="741362" cy="738187"/>
          </a:xfrm>
          <a:prstGeom prst="rect">
            <a:avLst/>
          </a:prstGeom>
          <a:noFill/>
          <a:ln w="12700">
            <a:solidFill>
              <a:schemeClr val="tx1"/>
            </a:solidFill>
            <a:miter lim="800000"/>
            <a:headEnd/>
            <a:tailEnd/>
          </a:ln>
        </p:spPr>
        <p:txBody>
          <a:bodyPr wrap="none">
            <a:spAutoFit/>
          </a:bodyPr>
          <a:lstStyle/>
          <a:p>
            <a:r>
              <a:rPr lang="en-US" sz="1200"/>
              <a:t>TRIM A</a:t>
            </a:r>
          </a:p>
          <a:p>
            <a:r>
              <a:rPr lang="en-US" sz="1000"/>
              <a:t>1900V</a:t>
            </a:r>
          </a:p>
          <a:p>
            <a:r>
              <a:rPr lang="en-US" sz="1000"/>
              <a:t>50A</a:t>
            </a:r>
            <a:r>
              <a:rPr lang="en-US" sz="1000" baseline="-25000"/>
              <a:t>pk</a:t>
            </a:r>
          </a:p>
          <a:p>
            <a:r>
              <a:rPr lang="en-US" sz="1000"/>
              <a:t>30A</a:t>
            </a:r>
            <a:r>
              <a:rPr lang="en-US" sz="1000" baseline="-25000"/>
              <a:t>RMS</a:t>
            </a:r>
          </a:p>
        </p:txBody>
      </p:sp>
      <p:sp>
        <p:nvSpPr>
          <p:cNvPr id="3099" name="TextBox 54"/>
          <p:cNvSpPr txBox="1">
            <a:spLocks noChangeArrowheads="1"/>
          </p:cNvSpPr>
          <p:nvPr/>
        </p:nvSpPr>
        <p:spPr bwMode="auto">
          <a:xfrm>
            <a:off x="5454650" y="2384425"/>
            <a:ext cx="671513" cy="738188"/>
          </a:xfrm>
          <a:prstGeom prst="rect">
            <a:avLst/>
          </a:prstGeom>
          <a:noFill/>
          <a:ln w="12700">
            <a:solidFill>
              <a:schemeClr val="tx1"/>
            </a:solidFill>
            <a:miter lim="800000"/>
            <a:headEnd/>
            <a:tailEnd/>
          </a:ln>
        </p:spPr>
        <p:txBody>
          <a:bodyPr wrap="none">
            <a:spAutoFit/>
          </a:bodyPr>
          <a:lstStyle/>
          <a:p>
            <a:r>
              <a:rPr lang="en-US" sz="1200"/>
              <a:t>QFO</a:t>
            </a:r>
          </a:p>
          <a:p>
            <a:r>
              <a:rPr lang="en-US" sz="1000"/>
              <a:t>520V</a:t>
            </a:r>
          </a:p>
          <a:p>
            <a:r>
              <a:rPr lang="en-US" sz="1000"/>
              <a:t>300A</a:t>
            </a:r>
            <a:r>
              <a:rPr lang="en-US" sz="1000" baseline="-25000"/>
              <a:t>pk</a:t>
            </a:r>
          </a:p>
          <a:p>
            <a:r>
              <a:rPr lang="en-US" sz="1000"/>
              <a:t>200A</a:t>
            </a:r>
            <a:r>
              <a:rPr lang="en-US" sz="1000" baseline="-25000"/>
              <a:t>RMS</a:t>
            </a:r>
          </a:p>
        </p:txBody>
      </p:sp>
      <p:cxnSp>
        <p:nvCxnSpPr>
          <p:cNvPr id="175" name="Straight Connector 174"/>
          <p:cNvCxnSpPr/>
          <p:nvPr/>
        </p:nvCxnSpPr>
        <p:spPr>
          <a:xfrm>
            <a:off x="6623050" y="3194050"/>
            <a:ext cx="309563" cy="0"/>
          </a:xfrm>
          <a:prstGeom prst="line">
            <a:avLst/>
          </a:prstGeom>
        </p:spPr>
        <p:style>
          <a:lnRef idx="1">
            <a:schemeClr val="accent1"/>
          </a:lnRef>
          <a:fillRef idx="0">
            <a:schemeClr val="accent1"/>
          </a:fillRef>
          <a:effectRef idx="0">
            <a:schemeClr val="accent1"/>
          </a:effectRef>
          <a:fontRef idx="minor">
            <a:schemeClr val="tx1"/>
          </a:fontRef>
        </p:style>
      </p:cxnSp>
      <p:sp>
        <p:nvSpPr>
          <p:cNvPr id="3101" name="TextBox 54"/>
          <p:cNvSpPr txBox="1">
            <a:spLocks noChangeArrowheads="1"/>
          </p:cNvSpPr>
          <p:nvPr/>
        </p:nvSpPr>
        <p:spPr bwMode="auto">
          <a:xfrm>
            <a:off x="5454650" y="4106863"/>
            <a:ext cx="671513" cy="738187"/>
          </a:xfrm>
          <a:prstGeom prst="rect">
            <a:avLst/>
          </a:prstGeom>
          <a:noFill/>
          <a:ln w="12700">
            <a:solidFill>
              <a:schemeClr val="tx1"/>
            </a:solidFill>
            <a:miter lim="800000"/>
            <a:headEnd/>
            <a:tailEnd/>
          </a:ln>
        </p:spPr>
        <p:txBody>
          <a:bodyPr wrap="none">
            <a:spAutoFit/>
          </a:bodyPr>
          <a:lstStyle/>
          <a:p>
            <a:r>
              <a:rPr lang="en-US" sz="1200"/>
              <a:t>QDE</a:t>
            </a:r>
          </a:p>
          <a:p>
            <a:r>
              <a:rPr lang="en-US" sz="1000"/>
              <a:t>520V</a:t>
            </a:r>
          </a:p>
          <a:p>
            <a:r>
              <a:rPr lang="en-US" sz="1000"/>
              <a:t>300A</a:t>
            </a:r>
            <a:r>
              <a:rPr lang="en-US" sz="1000" baseline="-25000"/>
              <a:t>pk</a:t>
            </a:r>
          </a:p>
          <a:p>
            <a:r>
              <a:rPr lang="en-US" sz="1000"/>
              <a:t>200A</a:t>
            </a:r>
            <a:r>
              <a:rPr lang="en-US" sz="1000" baseline="-25000"/>
              <a:t>RMS</a:t>
            </a:r>
          </a:p>
        </p:txBody>
      </p:sp>
      <p:cxnSp>
        <p:nvCxnSpPr>
          <p:cNvPr id="182" name="Straight Connector 181"/>
          <p:cNvCxnSpPr/>
          <p:nvPr/>
        </p:nvCxnSpPr>
        <p:spPr>
          <a:xfrm rot="5400000" flipH="1" flipV="1">
            <a:off x="6188869" y="4498181"/>
            <a:ext cx="876300" cy="79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6623050" y="4064000"/>
            <a:ext cx="32861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0800000">
            <a:off x="6623050" y="4940300"/>
            <a:ext cx="10588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a:off x="5126038" y="5743575"/>
            <a:ext cx="2555875" cy="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11" name="Group 121"/>
          <p:cNvGrpSpPr/>
          <p:nvPr/>
        </p:nvGrpSpPr>
        <p:grpSpPr>
          <a:xfrm>
            <a:off x="6308755" y="1622441"/>
            <a:ext cx="642942" cy="642942"/>
            <a:chOff x="1500166" y="2071678"/>
            <a:chExt cx="642942" cy="642942"/>
          </a:xfrm>
          <a:solidFill>
            <a:schemeClr val="bg1"/>
          </a:solidFill>
        </p:grpSpPr>
        <p:sp>
          <p:nvSpPr>
            <p:cNvPr id="117" name="Oval 116"/>
            <p:cNvSpPr/>
            <p:nvPr/>
          </p:nvSpPr>
          <p:spPr>
            <a:xfrm>
              <a:off x="1500166" y="2071678"/>
              <a:ext cx="642942" cy="642942"/>
            </a:xfrm>
            <a:prstGeom prst="ellipse">
              <a:avLst/>
            </a:prstGeom>
            <a:grpFill/>
            <a:ln w="12700">
              <a:solidFill>
                <a:srgbClr val="4A7E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19" name="Straight Connector 118"/>
            <p:cNvCxnSpPr>
              <a:stCxn id="117" idx="2"/>
              <a:endCxn id="117" idx="6"/>
            </p:cNvCxnSpPr>
            <p:nvPr/>
          </p:nvCxnSpPr>
          <p:spPr>
            <a:xfrm rot="10800000" flipH="1">
              <a:off x="1500166" y="2393149"/>
              <a:ext cx="642942" cy="0"/>
            </a:xfrm>
            <a:prstGeom prst="line">
              <a:avLst/>
            </a:prstGeom>
            <a:grpFill/>
            <a:ln w="12700"/>
          </p:spPr>
          <p:style>
            <a:lnRef idx="1">
              <a:schemeClr val="accent1"/>
            </a:lnRef>
            <a:fillRef idx="0">
              <a:schemeClr val="accent1"/>
            </a:fillRef>
            <a:effectRef idx="0">
              <a:schemeClr val="accent1"/>
            </a:effectRef>
            <a:fontRef idx="minor">
              <a:schemeClr val="tx1"/>
            </a:fontRef>
          </p:style>
        </p:cxnSp>
      </p:grpSp>
      <p:grpSp>
        <p:nvGrpSpPr>
          <p:cNvPr id="12" name="Group 148"/>
          <p:cNvGrpSpPr/>
          <p:nvPr/>
        </p:nvGrpSpPr>
        <p:grpSpPr>
          <a:xfrm>
            <a:off x="6308755" y="2471754"/>
            <a:ext cx="642942" cy="642942"/>
            <a:chOff x="1500166" y="2071678"/>
            <a:chExt cx="642942" cy="642942"/>
          </a:xfrm>
          <a:solidFill>
            <a:schemeClr val="bg1"/>
          </a:solidFill>
        </p:grpSpPr>
        <p:sp>
          <p:nvSpPr>
            <p:cNvPr id="150" name="Oval 149"/>
            <p:cNvSpPr/>
            <p:nvPr/>
          </p:nvSpPr>
          <p:spPr>
            <a:xfrm>
              <a:off x="1500166" y="2071678"/>
              <a:ext cx="642942" cy="642942"/>
            </a:xfrm>
            <a:prstGeom prst="ellipse">
              <a:avLst/>
            </a:prstGeom>
            <a:grpFill/>
            <a:ln w="12700">
              <a:solidFill>
                <a:srgbClr val="4A7E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51" name="Straight Connector 150"/>
            <p:cNvCxnSpPr>
              <a:stCxn id="150" idx="2"/>
              <a:endCxn id="150" idx="6"/>
            </p:cNvCxnSpPr>
            <p:nvPr/>
          </p:nvCxnSpPr>
          <p:spPr>
            <a:xfrm rot="10800000" flipH="1">
              <a:off x="1500166" y="2393149"/>
              <a:ext cx="642942" cy="0"/>
            </a:xfrm>
            <a:prstGeom prst="line">
              <a:avLst/>
            </a:prstGeom>
            <a:grpFill/>
            <a:ln w="12700"/>
          </p:spPr>
          <p:style>
            <a:lnRef idx="1">
              <a:schemeClr val="accent1"/>
            </a:lnRef>
            <a:fillRef idx="0">
              <a:schemeClr val="accent1"/>
            </a:fillRef>
            <a:effectRef idx="0">
              <a:schemeClr val="accent1"/>
            </a:effectRef>
            <a:fontRef idx="minor">
              <a:schemeClr val="tx1"/>
            </a:fontRef>
          </p:style>
        </p:cxnSp>
      </p:grpSp>
      <p:grpSp>
        <p:nvGrpSpPr>
          <p:cNvPr id="13" name="Group 176"/>
          <p:cNvGrpSpPr/>
          <p:nvPr/>
        </p:nvGrpSpPr>
        <p:grpSpPr>
          <a:xfrm>
            <a:off x="6308755" y="4194210"/>
            <a:ext cx="642942" cy="642942"/>
            <a:chOff x="1500166" y="2071678"/>
            <a:chExt cx="642942" cy="642942"/>
          </a:xfrm>
          <a:solidFill>
            <a:schemeClr val="bg1"/>
          </a:solidFill>
        </p:grpSpPr>
        <p:sp>
          <p:nvSpPr>
            <p:cNvPr id="178" name="Oval 177"/>
            <p:cNvSpPr/>
            <p:nvPr/>
          </p:nvSpPr>
          <p:spPr>
            <a:xfrm>
              <a:off x="1500166" y="2071678"/>
              <a:ext cx="642942" cy="642942"/>
            </a:xfrm>
            <a:prstGeom prst="ellipse">
              <a:avLst/>
            </a:prstGeom>
            <a:grpFill/>
            <a:ln w="12700">
              <a:solidFill>
                <a:srgbClr val="4A7E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9" name="Straight Connector 178"/>
            <p:cNvCxnSpPr>
              <a:stCxn id="178" idx="2"/>
              <a:endCxn id="178" idx="6"/>
            </p:cNvCxnSpPr>
            <p:nvPr/>
          </p:nvCxnSpPr>
          <p:spPr>
            <a:xfrm rot="10800000" flipH="1">
              <a:off x="1500166" y="2393149"/>
              <a:ext cx="642942" cy="0"/>
            </a:xfrm>
            <a:prstGeom prst="line">
              <a:avLst/>
            </a:prstGeom>
            <a:grpFill/>
            <a:ln w="12700"/>
          </p:spPr>
          <p:style>
            <a:lnRef idx="1">
              <a:schemeClr val="accent1"/>
            </a:lnRef>
            <a:fillRef idx="0">
              <a:schemeClr val="accent1"/>
            </a:fillRef>
            <a:effectRef idx="0">
              <a:schemeClr val="accent1"/>
            </a:effectRef>
            <a:fontRef idx="minor">
              <a:schemeClr val="tx1"/>
            </a:fontRef>
          </p:style>
        </p:cxnSp>
      </p:grpSp>
      <p:cxnSp>
        <p:nvCxnSpPr>
          <p:cNvPr id="205" name="Straight Connector 204"/>
          <p:cNvCxnSpPr/>
          <p:nvPr/>
        </p:nvCxnSpPr>
        <p:spPr>
          <a:xfrm rot="5400000">
            <a:off x="2990057" y="3607594"/>
            <a:ext cx="4271962" cy="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14" name="Group 201"/>
          <p:cNvGrpSpPr/>
          <p:nvPr/>
        </p:nvGrpSpPr>
        <p:grpSpPr>
          <a:xfrm>
            <a:off x="4797430" y="3333777"/>
            <a:ext cx="642942" cy="642942"/>
            <a:chOff x="1500166" y="2071678"/>
            <a:chExt cx="642942" cy="642942"/>
          </a:xfrm>
          <a:solidFill>
            <a:schemeClr val="bg1"/>
          </a:solidFill>
        </p:grpSpPr>
        <p:sp>
          <p:nvSpPr>
            <p:cNvPr id="203" name="Oval 202"/>
            <p:cNvSpPr/>
            <p:nvPr/>
          </p:nvSpPr>
          <p:spPr>
            <a:xfrm>
              <a:off x="1500166" y="2071678"/>
              <a:ext cx="642942" cy="642942"/>
            </a:xfrm>
            <a:prstGeom prst="ellipse">
              <a:avLst/>
            </a:prstGeom>
            <a:grpFill/>
            <a:ln w="12700">
              <a:solidFill>
                <a:srgbClr val="4A7E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04" name="Straight Connector 203"/>
            <p:cNvCxnSpPr>
              <a:stCxn id="203" idx="2"/>
              <a:endCxn id="203" idx="6"/>
            </p:cNvCxnSpPr>
            <p:nvPr/>
          </p:nvCxnSpPr>
          <p:spPr>
            <a:xfrm rot="10800000" flipH="1">
              <a:off x="1500166" y="2393149"/>
              <a:ext cx="642942" cy="0"/>
            </a:xfrm>
            <a:prstGeom prst="line">
              <a:avLst/>
            </a:prstGeom>
            <a:grpFill/>
            <a:ln w="12700"/>
          </p:spPr>
          <p:style>
            <a:lnRef idx="1">
              <a:schemeClr val="accent1"/>
            </a:lnRef>
            <a:fillRef idx="0">
              <a:schemeClr val="accent1"/>
            </a:fillRef>
            <a:effectRef idx="0">
              <a:schemeClr val="accent1"/>
            </a:effectRef>
            <a:fontRef idx="minor">
              <a:schemeClr val="tx1"/>
            </a:fontRef>
          </p:style>
        </p:cxnSp>
      </p:grpSp>
      <p:sp>
        <p:nvSpPr>
          <p:cNvPr id="3111" name="Content Placeholder 2"/>
          <p:cNvSpPr>
            <a:spLocks noGrp="1"/>
          </p:cNvSpPr>
          <p:nvPr>
            <p:ph idx="1"/>
          </p:nvPr>
        </p:nvSpPr>
        <p:spPr>
          <a:xfrm>
            <a:off x="519113" y="1311275"/>
            <a:ext cx="3370262" cy="5045075"/>
          </a:xfrm>
        </p:spPr>
        <p:txBody>
          <a:bodyPr/>
          <a:lstStyle/>
          <a:p>
            <a:pPr>
              <a:buFont typeface="Arial" charset="0"/>
              <a:buNone/>
            </a:pPr>
            <a:r>
              <a:rPr lang="en-US" sz="2000" dirty="0" smtClean="0"/>
              <a:t>Load: 0.5 Ohms / 0.18 H</a:t>
            </a:r>
          </a:p>
          <a:p>
            <a:pPr>
              <a:buFont typeface="Arial" charset="0"/>
              <a:buNone/>
            </a:pPr>
            <a:r>
              <a:rPr lang="en-US" sz="2000" dirty="0" smtClean="0"/>
              <a:t>1.4GeV margins:</a:t>
            </a:r>
          </a:p>
          <a:p>
            <a:r>
              <a:rPr lang="en-US" sz="1600" dirty="0" smtClean="0"/>
              <a:t>MPS voltage: </a:t>
            </a:r>
            <a:r>
              <a:rPr lang="en-US" sz="1600" dirty="0" smtClean="0">
                <a:solidFill>
                  <a:srgbClr val="FF0000"/>
                </a:solidFill>
              </a:rPr>
              <a:t>-2%</a:t>
            </a:r>
          </a:p>
          <a:p>
            <a:r>
              <a:rPr lang="en-US" sz="1600" dirty="0" smtClean="0"/>
              <a:t>MPS peak current: </a:t>
            </a:r>
            <a:r>
              <a:rPr lang="en-US" sz="1600" dirty="0" smtClean="0">
                <a:solidFill>
                  <a:srgbClr val="FF0000"/>
                </a:solidFill>
              </a:rPr>
              <a:t>-2%</a:t>
            </a:r>
          </a:p>
          <a:p>
            <a:r>
              <a:rPr lang="en-US" sz="1600" dirty="0" smtClean="0"/>
              <a:t>MPS </a:t>
            </a:r>
            <a:r>
              <a:rPr lang="en-US" sz="1600" dirty="0" err="1" smtClean="0"/>
              <a:t>rms</a:t>
            </a:r>
            <a:r>
              <a:rPr lang="en-US" sz="1600" dirty="0" smtClean="0"/>
              <a:t> current: 3%</a:t>
            </a:r>
          </a:p>
          <a:p>
            <a:r>
              <a:rPr lang="en-US" sz="1600" dirty="0" smtClean="0"/>
              <a:t>TRIM A peak current: 40%</a:t>
            </a:r>
          </a:p>
          <a:p>
            <a:r>
              <a:rPr lang="en-US" sz="1600" dirty="0" smtClean="0"/>
              <a:t>TRIM Q peak current: 0%</a:t>
            </a:r>
          </a:p>
          <a:p>
            <a:endParaRPr lang="en-US" sz="1800" dirty="0" smtClean="0"/>
          </a:p>
          <a:p>
            <a:endParaRPr lang="en-US" sz="1800" dirty="0" smtClean="0"/>
          </a:p>
        </p:txBody>
      </p:sp>
      <p:pic>
        <p:nvPicPr>
          <p:cNvPr id="44035" name="Picture 3"/>
          <p:cNvPicPr>
            <a:picLocks noChangeAspect="1" noChangeArrowheads="1"/>
          </p:cNvPicPr>
          <p:nvPr/>
        </p:nvPicPr>
        <p:blipFill>
          <a:blip r:embed="rId5" cstate="print"/>
          <a:srcRect/>
          <a:stretch>
            <a:fillRect/>
          </a:stretch>
        </p:blipFill>
        <p:spPr bwMode="auto">
          <a:xfrm>
            <a:off x="0" y="3645024"/>
            <a:ext cx="4680000" cy="27108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p:cNvSpPr>
          <p:nvPr>
            <p:ph type="title"/>
          </p:nvPr>
        </p:nvSpPr>
        <p:spPr>
          <a:xfrm>
            <a:off x="2071688" y="-3175"/>
            <a:ext cx="5857875" cy="1143000"/>
          </a:xfrm>
        </p:spPr>
        <p:txBody>
          <a:bodyPr/>
          <a:lstStyle/>
          <a:p>
            <a:r>
              <a:rPr lang="en-US" sz="3600" b="1" smtClean="0"/>
              <a:t>1.4 GeV Booster MPS (2/2)</a:t>
            </a:r>
            <a:endParaRPr lang="en-GB" sz="3600" smtClean="0"/>
          </a:p>
        </p:txBody>
      </p:sp>
      <p:sp>
        <p:nvSpPr>
          <p:cNvPr id="4" name="Date Placeholder 3"/>
          <p:cNvSpPr>
            <a:spLocks noGrp="1"/>
          </p:cNvSpPr>
          <p:nvPr>
            <p:ph type="dt" sz="quarter"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a:xfrm>
            <a:off x="2928938" y="6356350"/>
            <a:ext cx="3286125" cy="365125"/>
          </a:xfrm>
        </p:spPr>
        <p:txBody>
          <a:bodyPr/>
          <a:lstStyle/>
          <a:p>
            <a:pPr>
              <a:defRPr/>
            </a:pPr>
            <a:r>
              <a:rPr lang="fr-FR"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44481187-6573-4E81-A90C-3B35D74E06E4}" type="slidenum">
              <a:rPr lang="en-GB" smtClean="0"/>
              <a:pPr>
                <a:defRPr/>
              </a:pPr>
              <a:t>4</a:t>
            </a:fld>
            <a:endParaRPr lang="en-GB"/>
          </a:p>
        </p:txBody>
      </p:sp>
      <p:grpSp>
        <p:nvGrpSpPr>
          <p:cNvPr id="4103" name="Group 9"/>
          <p:cNvGrpSpPr>
            <a:grpSpLocks/>
          </p:cNvGrpSpPr>
          <p:nvPr/>
        </p:nvGrpSpPr>
        <p:grpSpPr bwMode="auto">
          <a:xfrm>
            <a:off x="0" y="0"/>
            <a:ext cx="9144000" cy="1079500"/>
            <a:chOff x="500033" y="285727"/>
            <a:chExt cx="8401502" cy="1080000"/>
          </a:xfrm>
        </p:grpSpPr>
        <p:graphicFrame>
          <p:nvGraphicFramePr>
            <p:cNvPr id="4098" name="Object 2"/>
            <p:cNvGraphicFramePr>
              <a:graphicFrameLocks noChangeAspect="1"/>
            </p:cNvGraphicFramePr>
            <p:nvPr/>
          </p:nvGraphicFramePr>
          <p:xfrm>
            <a:off x="500033" y="285727"/>
            <a:ext cx="1080000" cy="1080000"/>
          </p:xfrm>
          <a:graphic>
            <a:graphicData uri="http://schemas.openxmlformats.org/presentationml/2006/ole">
              <p:oleObj spid="_x0000_s4098" name="Acrobat Document" r:id="rId4" imgW="2880000" imgH="2880000" progId="AcroExch.Document.7">
                <p:embed/>
              </p:oleObj>
            </a:graphicData>
          </a:graphic>
        </p:graphicFrame>
        <p:sp>
          <p:nvSpPr>
            <p:cNvPr id="17" name="TextBox 16"/>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sp>
        <p:nvSpPr>
          <p:cNvPr id="4104" name="Content Placeholder 2"/>
          <p:cNvSpPr>
            <a:spLocks noGrp="1"/>
          </p:cNvSpPr>
          <p:nvPr>
            <p:ph idx="1"/>
          </p:nvPr>
        </p:nvSpPr>
        <p:spPr>
          <a:xfrm>
            <a:off x="519113" y="4852988"/>
            <a:ext cx="4016375" cy="1204912"/>
          </a:xfrm>
        </p:spPr>
        <p:txBody>
          <a:bodyPr/>
          <a:lstStyle/>
          <a:p>
            <a:r>
              <a:rPr lang="en-US" sz="1800" smtClean="0"/>
              <a:t>From 4000A to 5500A, the current on the Trim A must be increased by a factor 4 to compensate the Outer rings saturation.</a:t>
            </a:r>
          </a:p>
          <a:p>
            <a:endParaRPr lang="en-US" sz="1800" smtClean="0"/>
          </a:p>
          <a:p>
            <a:endParaRPr lang="en-US" sz="1800" smtClean="0"/>
          </a:p>
        </p:txBody>
      </p:sp>
      <p:grpSp>
        <p:nvGrpSpPr>
          <p:cNvPr id="4105" name="Group 15"/>
          <p:cNvGrpSpPr>
            <a:grpSpLocks noChangeAspect="1"/>
          </p:cNvGrpSpPr>
          <p:nvPr/>
        </p:nvGrpSpPr>
        <p:grpSpPr bwMode="auto">
          <a:xfrm>
            <a:off x="4462463" y="4605338"/>
            <a:ext cx="3959225" cy="1671637"/>
            <a:chOff x="428596" y="1928802"/>
            <a:chExt cx="3022600" cy="1276350"/>
          </a:xfrm>
        </p:grpSpPr>
        <p:grpSp>
          <p:nvGrpSpPr>
            <p:cNvPr id="4109" name="Group 12"/>
            <p:cNvGrpSpPr>
              <a:grpSpLocks noChangeAspect="1"/>
            </p:cNvGrpSpPr>
            <p:nvPr/>
          </p:nvGrpSpPr>
          <p:grpSpPr bwMode="auto">
            <a:xfrm>
              <a:off x="571472" y="1928802"/>
              <a:ext cx="2879724" cy="1276350"/>
              <a:chOff x="3428992" y="4572008"/>
              <a:chExt cx="4320000" cy="1914875"/>
            </a:xfrm>
          </p:grpSpPr>
          <p:pic>
            <p:nvPicPr>
              <p:cNvPr id="4111" name="Picture 4"/>
              <p:cNvPicPr>
                <a:picLocks noChangeAspect="1" noChangeArrowheads="1"/>
              </p:cNvPicPr>
              <p:nvPr/>
            </p:nvPicPr>
            <p:blipFill>
              <a:blip r:embed="rId5" cstate="print"/>
              <a:srcRect/>
              <a:stretch>
                <a:fillRect/>
              </a:stretch>
            </p:blipFill>
            <p:spPr bwMode="auto">
              <a:xfrm>
                <a:off x="3428992" y="4714884"/>
                <a:ext cx="4320000" cy="1771999"/>
              </a:xfrm>
              <a:prstGeom prst="rect">
                <a:avLst/>
              </a:prstGeom>
              <a:noFill/>
              <a:ln w="9525">
                <a:noFill/>
                <a:miter lim="800000"/>
                <a:headEnd/>
                <a:tailEnd/>
              </a:ln>
            </p:spPr>
          </p:pic>
          <p:pic>
            <p:nvPicPr>
              <p:cNvPr id="4112" name="Picture 5"/>
              <p:cNvPicPr>
                <a:picLocks noChangeAspect="1" noChangeArrowheads="1"/>
              </p:cNvPicPr>
              <p:nvPr/>
            </p:nvPicPr>
            <p:blipFill>
              <a:blip r:embed="rId6" cstate="print"/>
              <a:srcRect/>
              <a:stretch>
                <a:fillRect/>
              </a:stretch>
            </p:blipFill>
            <p:spPr bwMode="auto">
              <a:xfrm>
                <a:off x="4429124" y="4572008"/>
                <a:ext cx="2160000" cy="192738"/>
              </a:xfrm>
              <a:prstGeom prst="rect">
                <a:avLst/>
              </a:prstGeom>
              <a:noFill/>
              <a:ln w="9525">
                <a:noFill/>
                <a:miter lim="800000"/>
                <a:headEnd/>
                <a:tailEnd/>
              </a:ln>
            </p:spPr>
          </p:pic>
        </p:grpSp>
        <p:sp>
          <p:nvSpPr>
            <p:cNvPr id="4110" name="TextBox 14"/>
            <p:cNvSpPr txBox="1">
              <a:spLocks noChangeArrowheads="1"/>
            </p:cNvSpPr>
            <p:nvPr/>
          </p:nvSpPr>
          <p:spPr bwMode="auto">
            <a:xfrm>
              <a:off x="428596" y="2357430"/>
              <a:ext cx="276038" cy="215444"/>
            </a:xfrm>
            <a:prstGeom prst="rect">
              <a:avLst/>
            </a:prstGeom>
            <a:noFill/>
            <a:ln w="9525">
              <a:noFill/>
              <a:miter lim="800000"/>
              <a:headEnd/>
              <a:tailEnd/>
            </a:ln>
          </p:spPr>
          <p:txBody>
            <a:bodyPr wrap="none">
              <a:spAutoFit/>
            </a:bodyPr>
            <a:lstStyle/>
            <a:p>
              <a:r>
                <a:rPr lang="en-US" sz="800"/>
                <a:t>%</a:t>
              </a:r>
            </a:p>
          </p:txBody>
        </p:sp>
      </p:grpSp>
      <p:sp>
        <p:nvSpPr>
          <p:cNvPr id="100" name="Content Placeholder 2"/>
          <p:cNvSpPr txBox="1">
            <a:spLocks/>
          </p:cNvSpPr>
          <p:nvPr/>
        </p:nvSpPr>
        <p:spPr bwMode="auto">
          <a:xfrm>
            <a:off x="628650" y="1238250"/>
            <a:ext cx="7740650" cy="1204913"/>
          </a:xfrm>
          <a:prstGeom prst="rect">
            <a:avLst/>
          </a:prstGeom>
          <a:noFill/>
          <a:ln w="9525">
            <a:noFill/>
            <a:miter lim="800000"/>
            <a:headEnd/>
            <a:tailEnd/>
          </a:ln>
        </p:spPr>
        <p:txBody>
          <a:bodyPr/>
          <a:lstStyle/>
          <a:p>
            <a:pPr marL="342900" indent="-342900" eaLnBrk="0" hangingPunct="0">
              <a:spcBef>
                <a:spcPct val="20000"/>
              </a:spcBef>
              <a:buFont typeface="Arial" charset="0"/>
              <a:buChar char="•"/>
              <a:defRPr/>
            </a:pPr>
            <a:r>
              <a:rPr lang="en-US" dirty="0">
                <a:latin typeface="+mn-lt"/>
              </a:rPr>
              <a:t>The existing MPS can run faster but cannot provide more peak current</a:t>
            </a:r>
          </a:p>
          <a:p>
            <a:pPr marL="342900" indent="-342900" eaLnBrk="0" hangingPunct="0">
              <a:spcBef>
                <a:spcPct val="20000"/>
              </a:spcBef>
              <a:buFont typeface="Arial" charset="0"/>
              <a:buChar char="•"/>
              <a:defRPr/>
            </a:pPr>
            <a:endParaRPr lang="en-US" dirty="0">
              <a:latin typeface="+mn-lt"/>
            </a:endParaRPr>
          </a:p>
          <a:p>
            <a:pPr marL="342900" indent="-342900" eaLnBrk="0" hangingPunct="0">
              <a:spcBef>
                <a:spcPct val="20000"/>
              </a:spcBef>
              <a:buFont typeface="Arial" charset="0"/>
              <a:buChar char="•"/>
              <a:defRPr/>
            </a:pPr>
            <a:endParaRPr lang="en-US" dirty="0">
              <a:latin typeface="+mn-lt"/>
            </a:endParaRPr>
          </a:p>
        </p:txBody>
      </p:sp>
      <p:pic>
        <p:nvPicPr>
          <p:cNvPr id="4107" name="Picture 3"/>
          <p:cNvPicPr>
            <a:picLocks noChangeAspect="1" noChangeArrowheads="1"/>
          </p:cNvPicPr>
          <p:nvPr/>
        </p:nvPicPr>
        <p:blipFill>
          <a:blip r:embed="rId7" cstate="print"/>
          <a:srcRect/>
          <a:stretch>
            <a:fillRect/>
          </a:stretch>
        </p:blipFill>
        <p:spPr bwMode="auto">
          <a:xfrm>
            <a:off x="774700" y="1676400"/>
            <a:ext cx="4076700" cy="2700338"/>
          </a:xfrm>
          <a:prstGeom prst="rect">
            <a:avLst/>
          </a:prstGeom>
          <a:noFill/>
          <a:ln w="9525">
            <a:noFill/>
            <a:miter lim="800000"/>
            <a:headEnd/>
            <a:tailEnd/>
          </a:ln>
        </p:spPr>
      </p:pic>
      <p:pic>
        <p:nvPicPr>
          <p:cNvPr id="4108" name="Picture 4"/>
          <p:cNvPicPr>
            <a:picLocks noChangeAspect="1" noChangeArrowheads="1"/>
          </p:cNvPicPr>
          <p:nvPr/>
        </p:nvPicPr>
        <p:blipFill>
          <a:blip r:embed="rId8" cstate="print"/>
          <a:srcRect/>
          <a:stretch>
            <a:fillRect/>
          </a:stretch>
        </p:blipFill>
        <p:spPr bwMode="auto">
          <a:xfrm>
            <a:off x="5046663" y="1676400"/>
            <a:ext cx="3516312" cy="2700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1"/>
          <p:cNvSpPr>
            <a:spLocks noGrp="1"/>
          </p:cNvSpPr>
          <p:nvPr>
            <p:ph type="title"/>
          </p:nvPr>
        </p:nvSpPr>
        <p:spPr>
          <a:xfrm>
            <a:off x="2071688" y="-3175"/>
            <a:ext cx="5857875" cy="1143000"/>
          </a:xfrm>
        </p:spPr>
        <p:txBody>
          <a:bodyPr/>
          <a:lstStyle/>
          <a:p>
            <a:r>
              <a:rPr lang="en-US" sz="3600" b="1" smtClean="0"/>
              <a:t>2 GeV Booster MPS</a:t>
            </a:r>
            <a:endParaRPr lang="en-GB" sz="3600" smtClean="0"/>
          </a:p>
        </p:txBody>
      </p:sp>
      <p:sp>
        <p:nvSpPr>
          <p:cNvPr id="4" name="Date Placeholder 3"/>
          <p:cNvSpPr>
            <a:spLocks noGrp="1"/>
          </p:cNvSpPr>
          <p:nvPr>
            <p:ph type="dt" sz="quarter"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a:xfrm>
            <a:off x="2928938" y="6356350"/>
            <a:ext cx="3286125" cy="365125"/>
          </a:xfrm>
        </p:spPr>
        <p:txBody>
          <a:bodyPr/>
          <a:lstStyle/>
          <a:p>
            <a:pPr>
              <a:defRPr/>
            </a:pPr>
            <a:r>
              <a:rPr lang="fr-FR" dirty="0"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60E29BBB-AAB2-47B3-9E0C-7E13445150BE}" type="slidenum">
              <a:rPr lang="en-GB" smtClean="0"/>
              <a:pPr>
                <a:defRPr/>
              </a:pPr>
              <a:t>5</a:t>
            </a:fld>
            <a:endParaRPr lang="en-GB" dirty="0"/>
          </a:p>
        </p:txBody>
      </p:sp>
      <p:grpSp>
        <p:nvGrpSpPr>
          <p:cNvPr id="6151" name="Group 9"/>
          <p:cNvGrpSpPr>
            <a:grpSpLocks/>
          </p:cNvGrpSpPr>
          <p:nvPr/>
        </p:nvGrpSpPr>
        <p:grpSpPr bwMode="auto">
          <a:xfrm>
            <a:off x="0" y="0"/>
            <a:ext cx="9144000" cy="1079500"/>
            <a:chOff x="500033" y="285727"/>
            <a:chExt cx="8401502" cy="1080000"/>
          </a:xfrm>
        </p:grpSpPr>
        <p:graphicFrame>
          <p:nvGraphicFramePr>
            <p:cNvPr id="6146" name="Object 2"/>
            <p:cNvGraphicFramePr>
              <a:graphicFrameLocks noChangeAspect="1"/>
            </p:cNvGraphicFramePr>
            <p:nvPr/>
          </p:nvGraphicFramePr>
          <p:xfrm>
            <a:off x="500033" y="285727"/>
            <a:ext cx="1080000" cy="1080000"/>
          </p:xfrm>
          <a:graphic>
            <a:graphicData uri="http://schemas.openxmlformats.org/presentationml/2006/ole">
              <p:oleObj spid="_x0000_s6146" name="Acrobat Document" r:id="rId4" imgW="2880000" imgH="2880000" progId="AcroExch.Document.7">
                <p:embed/>
              </p:oleObj>
            </a:graphicData>
          </a:graphic>
        </p:graphicFrame>
        <p:sp>
          <p:nvSpPr>
            <p:cNvPr id="17" name="TextBox 16"/>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sp>
        <p:nvSpPr>
          <p:cNvPr id="6152" name="TextBox 23"/>
          <p:cNvSpPr txBox="1">
            <a:spLocks noChangeArrowheads="1"/>
          </p:cNvSpPr>
          <p:nvPr/>
        </p:nvSpPr>
        <p:spPr bwMode="auto">
          <a:xfrm>
            <a:off x="7967663" y="1873250"/>
            <a:ext cx="1025525" cy="584200"/>
          </a:xfrm>
          <a:prstGeom prst="rect">
            <a:avLst/>
          </a:prstGeom>
          <a:noFill/>
          <a:ln w="9525">
            <a:noFill/>
            <a:miter lim="800000"/>
            <a:headEnd/>
            <a:tailEnd/>
          </a:ln>
        </p:spPr>
        <p:txBody>
          <a:bodyPr wrap="none">
            <a:spAutoFit/>
          </a:bodyPr>
          <a:lstStyle/>
          <a:p>
            <a:r>
              <a:rPr lang="en-US" sz="1600"/>
              <a:t>64 BHZ </a:t>
            </a:r>
          </a:p>
          <a:p>
            <a:r>
              <a:rPr lang="en-US" sz="1600"/>
              <a:t>Ring 1&amp;4</a:t>
            </a:r>
          </a:p>
        </p:txBody>
      </p:sp>
      <p:sp>
        <p:nvSpPr>
          <p:cNvPr id="6153" name="TextBox 27"/>
          <p:cNvSpPr txBox="1">
            <a:spLocks noChangeArrowheads="1"/>
          </p:cNvSpPr>
          <p:nvPr/>
        </p:nvSpPr>
        <p:spPr bwMode="auto">
          <a:xfrm>
            <a:off x="7243763" y="3521075"/>
            <a:ext cx="1187450" cy="584200"/>
          </a:xfrm>
          <a:prstGeom prst="rect">
            <a:avLst/>
          </a:prstGeom>
          <a:noFill/>
          <a:ln w="9525">
            <a:noFill/>
            <a:miter lim="800000"/>
            <a:headEnd/>
            <a:tailEnd/>
          </a:ln>
        </p:spPr>
        <p:txBody>
          <a:bodyPr wrap="none">
            <a:spAutoFit/>
          </a:bodyPr>
          <a:lstStyle/>
          <a:p>
            <a:pPr algn="ctr"/>
            <a:r>
              <a:rPr lang="en-US" sz="1600"/>
              <a:t>Reference </a:t>
            </a:r>
          </a:p>
          <a:p>
            <a:pPr algn="ctr"/>
            <a:r>
              <a:rPr lang="en-US" sz="1600"/>
              <a:t>magnet</a:t>
            </a:r>
          </a:p>
        </p:txBody>
      </p:sp>
      <p:sp>
        <p:nvSpPr>
          <p:cNvPr id="6154" name="TextBox 121"/>
          <p:cNvSpPr txBox="1">
            <a:spLocks noChangeArrowheads="1"/>
          </p:cNvSpPr>
          <p:nvPr/>
        </p:nvSpPr>
        <p:spPr bwMode="auto">
          <a:xfrm>
            <a:off x="8253413" y="3949700"/>
            <a:ext cx="584200" cy="307975"/>
          </a:xfrm>
          <a:prstGeom prst="rect">
            <a:avLst/>
          </a:prstGeom>
          <a:noFill/>
          <a:ln w="9525">
            <a:noFill/>
            <a:miter lim="800000"/>
            <a:headEnd/>
            <a:tailEnd/>
          </a:ln>
        </p:spPr>
        <p:txBody>
          <a:bodyPr wrap="none">
            <a:spAutoFit/>
          </a:bodyPr>
          <a:lstStyle/>
          <a:p>
            <a:r>
              <a:rPr lang="en-US" sz="1400"/>
              <a:t>GND</a:t>
            </a:r>
          </a:p>
        </p:txBody>
      </p:sp>
      <p:grpSp>
        <p:nvGrpSpPr>
          <p:cNvPr id="6155" name="Group 67"/>
          <p:cNvGrpSpPr>
            <a:grpSpLocks/>
          </p:cNvGrpSpPr>
          <p:nvPr/>
        </p:nvGrpSpPr>
        <p:grpSpPr bwMode="auto">
          <a:xfrm>
            <a:off x="7681913" y="1735138"/>
            <a:ext cx="357187" cy="857250"/>
            <a:chOff x="2428860" y="2071678"/>
            <a:chExt cx="357191" cy="857256"/>
          </a:xfrm>
        </p:grpSpPr>
        <p:sp>
          <p:nvSpPr>
            <p:cNvPr id="56" name="Freeform 55"/>
            <p:cNvSpPr/>
            <p:nvPr/>
          </p:nvSpPr>
          <p:spPr>
            <a:xfrm rot="5400000">
              <a:off x="2538399" y="2109778"/>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7" name="Freeform 56"/>
            <p:cNvSpPr/>
            <p:nvPr/>
          </p:nvSpPr>
          <p:spPr>
            <a:xfrm rot="5400000">
              <a:off x="2535223" y="2251067"/>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8" name="Freeform 57"/>
            <p:cNvSpPr/>
            <p:nvPr/>
          </p:nvSpPr>
          <p:spPr>
            <a:xfrm rot="5400000">
              <a:off x="2535223" y="2393943"/>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9" name="Freeform 58"/>
            <p:cNvSpPr/>
            <p:nvPr/>
          </p:nvSpPr>
          <p:spPr>
            <a:xfrm rot="5400000">
              <a:off x="2535223" y="2536819"/>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61" name="Straight Connector 60"/>
            <p:cNvCxnSpPr/>
            <p:nvPr/>
          </p:nvCxnSpPr>
          <p:spPr>
            <a:xfrm rot="5400000" flipH="1" flipV="1">
              <a:off x="2357421" y="214311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5400000" flipH="1" flipV="1">
              <a:off x="2357421" y="285749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6156" name="Group 68"/>
          <p:cNvGrpSpPr>
            <a:grpSpLocks/>
          </p:cNvGrpSpPr>
          <p:nvPr/>
        </p:nvGrpSpPr>
        <p:grpSpPr bwMode="auto">
          <a:xfrm>
            <a:off x="7681913" y="2592388"/>
            <a:ext cx="357187" cy="857250"/>
            <a:chOff x="2428860" y="2071678"/>
            <a:chExt cx="357191" cy="857256"/>
          </a:xfrm>
        </p:grpSpPr>
        <p:sp>
          <p:nvSpPr>
            <p:cNvPr id="71" name="Freeform 70"/>
            <p:cNvSpPr/>
            <p:nvPr/>
          </p:nvSpPr>
          <p:spPr>
            <a:xfrm rot="5400000">
              <a:off x="2538399" y="2109778"/>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72" name="Freeform 71"/>
            <p:cNvSpPr/>
            <p:nvPr/>
          </p:nvSpPr>
          <p:spPr>
            <a:xfrm rot="5400000">
              <a:off x="2535223" y="2251067"/>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74" name="Freeform 73"/>
            <p:cNvSpPr/>
            <p:nvPr/>
          </p:nvSpPr>
          <p:spPr>
            <a:xfrm rot="5400000">
              <a:off x="2535223" y="2393943"/>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75" name="Freeform 74"/>
            <p:cNvSpPr/>
            <p:nvPr/>
          </p:nvSpPr>
          <p:spPr>
            <a:xfrm rot="5400000">
              <a:off x="2535223" y="2536819"/>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76" name="Straight Connector 75"/>
            <p:cNvCxnSpPr/>
            <p:nvPr/>
          </p:nvCxnSpPr>
          <p:spPr>
            <a:xfrm rot="5400000" flipH="1" flipV="1">
              <a:off x="2357421" y="214311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flipH="1" flipV="1">
              <a:off x="2357421" y="285749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6157" name="Group 77"/>
          <p:cNvGrpSpPr>
            <a:grpSpLocks/>
          </p:cNvGrpSpPr>
          <p:nvPr/>
        </p:nvGrpSpPr>
        <p:grpSpPr bwMode="auto">
          <a:xfrm>
            <a:off x="6932613" y="3449638"/>
            <a:ext cx="357187" cy="857250"/>
            <a:chOff x="2428860" y="2071678"/>
            <a:chExt cx="357191" cy="857256"/>
          </a:xfrm>
        </p:grpSpPr>
        <p:sp>
          <p:nvSpPr>
            <p:cNvPr id="79" name="Freeform 78"/>
            <p:cNvSpPr/>
            <p:nvPr/>
          </p:nvSpPr>
          <p:spPr>
            <a:xfrm rot="5400000">
              <a:off x="2538399" y="2109778"/>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0" name="Freeform 79"/>
            <p:cNvSpPr/>
            <p:nvPr/>
          </p:nvSpPr>
          <p:spPr>
            <a:xfrm rot="5400000">
              <a:off x="2535223" y="2251067"/>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1" name="Freeform 80"/>
            <p:cNvSpPr/>
            <p:nvPr/>
          </p:nvSpPr>
          <p:spPr>
            <a:xfrm rot="5400000">
              <a:off x="2535223" y="2393943"/>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2" name="Freeform 81"/>
            <p:cNvSpPr/>
            <p:nvPr/>
          </p:nvSpPr>
          <p:spPr>
            <a:xfrm rot="5400000">
              <a:off x="2535223" y="2536819"/>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83" name="Straight Connector 82"/>
            <p:cNvCxnSpPr/>
            <p:nvPr/>
          </p:nvCxnSpPr>
          <p:spPr>
            <a:xfrm rot="5400000" flipH="1" flipV="1">
              <a:off x="2357421" y="214311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5400000" flipH="1" flipV="1">
              <a:off x="2357421" y="285749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6158" name="Group 84"/>
          <p:cNvGrpSpPr>
            <a:grpSpLocks/>
          </p:cNvGrpSpPr>
          <p:nvPr/>
        </p:nvGrpSpPr>
        <p:grpSpPr bwMode="auto">
          <a:xfrm>
            <a:off x="7681913" y="4306888"/>
            <a:ext cx="357187" cy="857250"/>
            <a:chOff x="2428860" y="2071678"/>
            <a:chExt cx="357191" cy="857256"/>
          </a:xfrm>
        </p:grpSpPr>
        <p:sp>
          <p:nvSpPr>
            <p:cNvPr id="86" name="Freeform 85"/>
            <p:cNvSpPr/>
            <p:nvPr/>
          </p:nvSpPr>
          <p:spPr>
            <a:xfrm rot="5400000">
              <a:off x="2538399" y="2109778"/>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7" name="Freeform 86"/>
            <p:cNvSpPr/>
            <p:nvPr/>
          </p:nvSpPr>
          <p:spPr>
            <a:xfrm rot="5400000">
              <a:off x="2535223" y="2251067"/>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8" name="Freeform 87"/>
            <p:cNvSpPr/>
            <p:nvPr/>
          </p:nvSpPr>
          <p:spPr>
            <a:xfrm rot="5400000">
              <a:off x="2535223" y="2393943"/>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9" name="Freeform 88"/>
            <p:cNvSpPr/>
            <p:nvPr/>
          </p:nvSpPr>
          <p:spPr>
            <a:xfrm rot="5400000">
              <a:off x="2535223" y="2536819"/>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90" name="Straight Connector 89"/>
            <p:cNvCxnSpPr/>
            <p:nvPr/>
          </p:nvCxnSpPr>
          <p:spPr>
            <a:xfrm rot="5400000" flipH="1" flipV="1">
              <a:off x="2357421" y="214311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rot="5400000" flipH="1" flipV="1">
              <a:off x="2357421" y="285749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6159" name="Group 92"/>
          <p:cNvGrpSpPr>
            <a:grpSpLocks/>
          </p:cNvGrpSpPr>
          <p:nvPr/>
        </p:nvGrpSpPr>
        <p:grpSpPr bwMode="auto">
          <a:xfrm>
            <a:off x="7681913" y="5164138"/>
            <a:ext cx="357187" cy="857250"/>
            <a:chOff x="2428860" y="2071678"/>
            <a:chExt cx="357191" cy="857256"/>
          </a:xfrm>
        </p:grpSpPr>
        <p:sp>
          <p:nvSpPr>
            <p:cNvPr id="95" name="Freeform 94"/>
            <p:cNvSpPr/>
            <p:nvPr/>
          </p:nvSpPr>
          <p:spPr>
            <a:xfrm rot="5400000">
              <a:off x="2538399" y="2109778"/>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96" name="Freeform 95"/>
            <p:cNvSpPr/>
            <p:nvPr/>
          </p:nvSpPr>
          <p:spPr>
            <a:xfrm rot="5400000">
              <a:off x="2535223" y="2251067"/>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98" name="Freeform 97"/>
            <p:cNvSpPr/>
            <p:nvPr/>
          </p:nvSpPr>
          <p:spPr>
            <a:xfrm rot="5400000">
              <a:off x="2535223" y="2393943"/>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99" name="Freeform 98"/>
            <p:cNvSpPr/>
            <p:nvPr/>
          </p:nvSpPr>
          <p:spPr>
            <a:xfrm rot="5400000">
              <a:off x="2535223" y="2536819"/>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101" name="Straight Connector 100"/>
            <p:cNvCxnSpPr/>
            <p:nvPr/>
          </p:nvCxnSpPr>
          <p:spPr>
            <a:xfrm rot="5400000" flipH="1" flipV="1">
              <a:off x="2357421" y="214311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5400000" flipH="1" flipV="1">
              <a:off x="2357421" y="285749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grpSp>
      <p:cxnSp>
        <p:nvCxnSpPr>
          <p:cNvPr id="105" name="Straight Connector 104"/>
          <p:cNvCxnSpPr/>
          <p:nvPr/>
        </p:nvCxnSpPr>
        <p:spPr>
          <a:xfrm>
            <a:off x="6932613" y="3449638"/>
            <a:ext cx="7493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932613" y="4306888"/>
            <a:ext cx="7493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162" name="TextBox 23"/>
          <p:cNvSpPr txBox="1">
            <a:spLocks noChangeArrowheads="1"/>
          </p:cNvSpPr>
          <p:nvPr/>
        </p:nvSpPr>
        <p:spPr bwMode="auto">
          <a:xfrm>
            <a:off x="7967663" y="2730500"/>
            <a:ext cx="1087437" cy="584200"/>
          </a:xfrm>
          <a:prstGeom prst="rect">
            <a:avLst/>
          </a:prstGeom>
          <a:noFill/>
          <a:ln w="9525">
            <a:noFill/>
            <a:miter lim="800000"/>
            <a:headEnd/>
            <a:tailEnd/>
          </a:ln>
        </p:spPr>
        <p:txBody>
          <a:bodyPr wrap="none">
            <a:spAutoFit/>
          </a:bodyPr>
          <a:lstStyle/>
          <a:p>
            <a:r>
              <a:rPr lang="en-US" sz="1600"/>
              <a:t>128 QFO </a:t>
            </a:r>
          </a:p>
          <a:p>
            <a:r>
              <a:rPr lang="en-US" sz="1600"/>
              <a:t>Ring 1-4</a:t>
            </a:r>
          </a:p>
        </p:txBody>
      </p:sp>
      <p:cxnSp>
        <p:nvCxnSpPr>
          <p:cNvPr id="128" name="Straight Connector 127"/>
          <p:cNvCxnSpPr>
            <a:endCxn id="6154" idx="1"/>
          </p:cNvCxnSpPr>
          <p:nvPr/>
        </p:nvCxnSpPr>
        <p:spPr>
          <a:xfrm flipV="1">
            <a:off x="7681913" y="4103688"/>
            <a:ext cx="571500" cy="203200"/>
          </a:xfrm>
          <a:prstGeom prst="line">
            <a:avLst/>
          </a:prstGeom>
        </p:spPr>
        <p:style>
          <a:lnRef idx="1">
            <a:schemeClr val="accent1"/>
          </a:lnRef>
          <a:fillRef idx="0">
            <a:schemeClr val="accent1"/>
          </a:fillRef>
          <a:effectRef idx="0">
            <a:schemeClr val="accent1"/>
          </a:effectRef>
          <a:fontRef idx="minor">
            <a:schemeClr val="tx1"/>
          </a:fontRef>
        </p:style>
      </p:cxnSp>
      <p:sp>
        <p:nvSpPr>
          <p:cNvPr id="6164" name="TextBox 23"/>
          <p:cNvSpPr txBox="1">
            <a:spLocks noChangeArrowheads="1"/>
          </p:cNvSpPr>
          <p:nvPr/>
        </p:nvSpPr>
        <p:spPr bwMode="auto">
          <a:xfrm>
            <a:off x="7967663" y="4445000"/>
            <a:ext cx="971550" cy="584200"/>
          </a:xfrm>
          <a:prstGeom prst="rect">
            <a:avLst/>
          </a:prstGeom>
          <a:noFill/>
          <a:ln w="9525">
            <a:noFill/>
            <a:miter lim="800000"/>
            <a:headEnd/>
            <a:tailEnd/>
          </a:ln>
        </p:spPr>
        <p:txBody>
          <a:bodyPr wrap="none">
            <a:spAutoFit/>
          </a:bodyPr>
          <a:lstStyle/>
          <a:p>
            <a:r>
              <a:rPr lang="en-US" sz="1600"/>
              <a:t>64 QDE </a:t>
            </a:r>
          </a:p>
          <a:p>
            <a:r>
              <a:rPr lang="en-US" sz="1600"/>
              <a:t>Ring 1-4</a:t>
            </a:r>
          </a:p>
        </p:txBody>
      </p:sp>
      <p:sp>
        <p:nvSpPr>
          <p:cNvPr id="6165" name="TextBox 23"/>
          <p:cNvSpPr txBox="1">
            <a:spLocks noChangeArrowheads="1"/>
          </p:cNvSpPr>
          <p:nvPr/>
        </p:nvSpPr>
        <p:spPr bwMode="auto">
          <a:xfrm>
            <a:off x="7967663" y="5302250"/>
            <a:ext cx="1025525" cy="584200"/>
          </a:xfrm>
          <a:prstGeom prst="rect">
            <a:avLst/>
          </a:prstGeom>
          <a:noFill/>
          <a:ln w="9525">
            <a:noFill/>
            <a:miter lim="800000"/>
            <a:headEnd/>
            <a:tailEnd/>
          </a:ln>
        </p:spPr>
        <p:txBody>
          <a:bodyPr wrap="none">
            <a:spAutoFit/>
          </a:bodyPr>
          <a:lstStyle/>
          <a:p>
            <a:r>
              <a:rPr lang="en-US" sz="1600"/>
              <a:t>64 BHZ </a:t>
            </a:r>
          </a:p>
          <a:p>
            <a:r>
              <a:rPr lang="en-US" sz="1600"/>
              <a:t>Ring 2&amp;3</a:t>
            </a:r>
          </a:p>
        </p:txBody>
      </p:sp>
      <p:sp>
        <p:nvSpPr>
          <p:cNvPr id="6166" name="TextBox 54"/>
          <p:cNvSpPr txBox="1">
            <a:spLocks noChangeArrowheads="1"/>
          </p:cNvSpPr>
          <p:nvPr/>
        </p:nvSpPr>
        <p:spPr bwMode="auto">
          <a:xfrm>
            <a:off x="4283968" y="2816932"/>
            <a:ext cx="736099" cy="738664"/>
          </a:xfrm>
          <a:prstGeom prst="rect">
            <a:avLst/>
          </a:prstGeom>
          <a:noFill/>
          <a:ln w="12700">
            <a:solidFill>
              <a:schemeClr val="tx1"/>
            </a:solidFill>
            <a:miter lim="800000"/>
            <a:headEnd/>
            <a:tailEnd/>
          </a:ln>
        </p:spPr>
        <p:txBody>
          <a:bodyPr wrap="none">
            <a:spAutoFit/>
          </a:bodyPr>
          <a:lstStyle/>
          <a:p>
            <a:r>
              <a:rPr lang="en-US" dirty="0"/>
              <a:t>MPS</a:t>
            </a:r>
          </a:p>
          <a:p>
            <a:r>
              <a:rPr lang="en-US" sz="1200" dirty="0"/>
              <a:t>3600V</a:t>
            </a:r>
          </a:p>
          <a:p>
            <a:r>
              <a:rPr lang="en-US" sz="1200" dirty="0" smtClean="0">
                <a:solidFill>
                  <a:srgbClr val="FF0000"/>
                </a:solidFill>
              </a:rPr>
              <a:t>5300A</a:t>
            </a:r>
            <a:r>
              <a:rPr lang="en-US" sz="1200" baseline="-25000" dirty="0" smtClean="0">
                <a:solidFill>
                  <a:srgbClr val="FF0000"/>
                </a:solidFill>
              </a:rPr>
              <a:t>pk</a:t>
            </a:r>
            <a:endParaRPr lang="en-US" sz="1200" baseline="-25000" dirty="0">
              <a:solidFill>
                <a:srgbClr val="FF0000"/>
              </a:solidFill>
            </a:endParaRPr>
          </a:p>
        </p:txBody>
      </p:sp>
      <p:cxnSp>
        <p:nvCxnSpPr>
          <p:cNvPr id="134" name="Straight Connector 133"/>
          <p:cNvCxnSpPr/>
          <p:nvPr/>
        </p:nvCxnSpPr>
        <p:spPr>
          <a:xfrm>
            <a:off x="5126038" y="1735138"/>
            <a:ext cx="255587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rot="10800000">
            <a:off x="6623050" y="2592388"/>
            <a:ext cx="10588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rot="5400000">
            <a:off x="5776913" y="2589213"/>
            <a:ext cx="1708150" cy="0"/>
          </a:xfrm>
          <a:prstGeom prst="line">
            <a:avLst/>
          </a:prstGeom>
        </p:spPr>
        <p:style>
          <a:lnRef idx="1">
            <a:schemeClr val="accent1"/>
          </a:lnRef>
          <a:fillRef idx="0">
            <a:schemeClr val="accent1"/>
          </a:fillRef>
          <a:effectRef idx="0">
            <a:schemeClr val="accent1"/>
          </a:effectRef>
          <a:fontRef idx="minor">
            <a:schemeClr val="tx1"/>
          </a:fontRef>
        </p:style>
      </p:cxnSp>
      <p:sp>
        <p:nvSpPr>
          <p:cNvPr id="6170" name="TextBox 54"/>
          <p:cNvSpPr txBox="1">
            <a:spLocks noChangeArrowheads="1"/>
          </p:cNvSpPr>
          <p:nvPr/>
        </p:nvSpPr>
        <p:spPr bwMode="auto">
          <a:xfrm>
            <a:off x="5418138" y="1800225"/>
            <a:ext cx="698781" cy="584775"/>
          </a:xfrm>
          <a:prstGeom prst="rect">
            <a:avLst/>
          </a:prstGeom>
          <a:noFill/>
          <a:ln w="12700">
            <a:solidFill>
              <a:schemeClr val="tx1"/>
            </a:solidFill>
            <a:miter lim="800000"/>
            <a:headEnd/>
            <a:tailEnd/>
          </a:ln>
        </p:spPr>
        <p:txBody>
          <a:bodyPr wrap="none">
            <a:spAutoFit/>
          </a:bodyPr>
          <a:lstStyle/>
          <a:p>
            <a:r>
              <a:rPr lang="en-US" sz="1200" dirty="0"/>
              <a:t>TRIM A</a:t>
            </a:r>
          </a:p>
          <a:p>
            <a:r>
              <a:rPr lang="en-US" sz="1000" dirty="0"/>
              <a:t>1900V</a:t>
            </a:r>
          </a:p>
          <a:p>
            <a:r>
              <a:rPr lang="en-US" sz="1000" dirty="0" smtClean="0">
                <a:solidFill>
                  <a:srgbClr val="FF0000"/>
                </a:solidFill>
              </a:rPr>
              <a:t>270A</a:t>
            </a:r>
            <a:r>
              <a:rPr lang="en-US" sz="1000" baseline="-25000" dirty="0" smtClean="0">
                <a:solidFill>
                  <a:srgbClr val="FF0000"/>
                </a:solidFill>
              </a:rPr>
              <a:t>pk</a:t>
            </a:r>
            <a:endParaRPr lang="en-US" sz="1000" baseline="-25000" dirty="0">
              <a:solidFill>
                <a:srgbClr val="FF0000"/>
              </a:solidFill>
            </a:endParaRPr>
          </a:p>
        </p:txBody>
      </p:sp>
      <p:sp>
        <p:nvSpPr>
          <p:cNvPr id="6171" name="TextBox 54"/>
          <p:cNvSpPr txBox="1">
            <a:spLocks noChangeArrowheads="1"/>
          </p:cNvSpPr>
          <p:nvPr/>
        </p:nvSpPr>
        <p:spPr bwMode="auto">
          <a:xfrm>
            <a:off x="5544326" y="2744924"/>
            <a:ext cx="572593" cy="584775"/>
          </a:xfrm>
          <a:prstGeom prst="rect">
            <a:avLst/>
          </a:prstGeom>
          <a:noFill/>
          <a:ln w="12700">
            <a:solidFill>
              <a:schemeClr val="tx1"/>
            </a:solidFill>
            <a:miter lim="800000"/>
            <a:headEnd/>
            <a:tailEnd/>
          </a:ln>
        </p:spPr>
        <p:txBody>
          <a:bodyPr wrap="none">
            <a:spAutoFit/>
          </a:bodyPr>
          <a:lstStyle/>
          <a:p>
            <a:r>
              <a:rPr lang="en-US" sz="1200" dirty="0"/>
              <a:t>QFO</a:t>
            </a:r>
          </a:p>
          <a:p>
            <a:r>
              <a:rPr lang="en-US" sz="1000" dirty="0"/>
              <a:t>520V</a:t>
            </a:r>
          </a:p>
          <a:p>
            <a:r>
              <a:rPr lang="en-US" sz="1000" dirty="0" smtClean="0">
                <a:solidFill>
                  <a:srgbClr val="FF0000"/>
                </a:solidFill>
              </a:rPr>
              <a:t>420A</a:t>
            </a:r>
            <a:r>
              <a:rPr lang="en-US" sz="1000" baseline="-25000" dirty="0" smtClean="0">
                <a:solidFill>
                  <a:srgbClr val="FF0000"/>
                </a:solidFill>
              </a:rPr>
              <a:t>pk</a:t>
            </a:r>
            <a:endParaRPr lang="en-US" sz="1000" baseline="-25000" dirty="0">
              <a:solidFill>
                <a:srgbClr val="FF0000"/>
              </a:solidFill>
            </a:endParaRPr>
          </a:p>
        </p:txBody>
      </p:sp>
      <p:cxnSp>
        <p:nvCxnSpPr>
          <p:cNvPr id="175" name="Straight Connector 174"/>
          <p:cNvCxnSpPr/>
          <p:nvPr/>
        </p:nvCxnSpPr>
        <p:spPr>
          <a:xfrm>
            <a:off x="6623050" y="3449638"/>
            <a:ext cx="309563" cy="0"/>
          </a:xfrm>
          <a:prstGeom prst="line">
            <a:avLst/>
          </a:prstGeom>
        </p:spPr>
        <p:style>
          <a:lnRef idx="1">
            <a:schemeClr val="accent1"/>
          </a:lnRef>
          <a:fillRef idx="0">
            <a:schemeClr val="accent1"/>
          </a:fillRef>
          <a:effectRef idx="0">
            <a:schemeClr val="accent1"/>
          </a:effectRef>
          <a:fontRef idx="minor">
            <a:schemeClr val="tx1"/>
          </a:fontRef>
        </p:style>
      </p:cxnSp>
      <p:sp>
        <p:nvSpPr>
          <p:cNvPr id="6173" name="TextBox 54"/>
          <p:cNvSpPr txBox="1">
            <a:spLocks noChangeArrowheads="1"/>
          </p:cNvSpPr>
          <p:nvPr/>
        </p:nvSpPr>
        <p:spPr bwMode="auto">
          <a:xfrm>
            <a:off x="5544326" y="4509120"/>
            <a:ext cx="572593" cy="584775"/>
          </a:xfrm>
          <a:prstGeom prst="rect">
            <a:avLst/>
          </a:prstGeom>
          <a:noFill/>
          <a:ln w="12700">
            <a:solidFill>
              <a:schemeClr val="tx1"/>
            </a:solidFill>
            <a:miter lim="800000"/>
            <a:headEnd/>
            <a:tailEnd/>
          </a:ln>
        </p:spPr>
        <p:txBody>
          <a:bodyPr wrap="none">
            <a:spAutoFit/>
          </a:bodyPr>
          <a:lstStyle/>
          <a:p>
            <a:r>
              <a:rPr lang="en-US" sz="1200" dirty="0"/>
              <a:t>QDE</a:t>
            </a:r>
          </a:p>
          <a:p>
            <a:r>
              <a:rPr lang="en-US" sz="1000" dirty="0"/>
              <a:t>520V</a:t>
            </a:r>
          </a:p>
          <a:p>
            <a:r>
              <a:rPr lang="en-US" sz="1000" dirty="0" smtClean="0">
                <a:solidFill>
                  <a:srgbClr val="FF0000"/>
                </a:solidFill>
              </a:rPr>
              <a:t>420A</a:t>
            </a:r>
            <a:r>
              <a:rPr lang="en-US" sz="1000" baseline="-25000" dirty="0" smtClean="0">
                <a:solidFill>
                  <a:srgbClr val="FF0000"/>
                </a:solidFill>
              </a:rPr>
              <a:t>pk</a:t>
            </a:r>
            <a:endParaRPr lang="en-US" sz="1000" baseline="-25000" dirty="0">
              <a:solidFill>
                <a:srgbClr val="FF0000"/>
              </a:solidFill>
            </a:endParaRPr>
          </a:p>
        </p:txBody>
      </p:sp>
      <p:cxnSp>
        <p:nvCxnSpPr>
          <p:cNvPr id="182" name="Straight Connector 181"/>
          <p:cNvCxnSpPr/>
          <p:nvPr/>
        </p:nvCxnSpPr>
        <p:spPr>
          <a:xfrm rot="5400000" flipH="1" flipV="1">
            <a:off x="6188869" y="4753769"/>
            <a:ext cx="876300" cy="79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6623050" y="4319588"/>
            <a:ext cx="32861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0800000">
            <a:off x="6623050" y="5195888"/>
            <a:ext cx="10588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a:off x="5126038" y="5999163"/>
            <a:ext cx="2555875" cy="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11" name="Group 121"/>
          <p:cNvGrpSpPr/>
          <p:nvPr/>
        </p:nvGrpSpPr>
        <p:grpSpPr>
          <a:xfrm>
            <a:off x="6308755" y="1878006"/>
            <a:ext cx="642942" cy="642942"/>
            <a:chOff x="1500166" y="2071678"/>
            <a:chExt cx="642942" cy="642942"/>
          </a:xfrm>
          <a:solidFill>
            <a:schemeClr val="bg1"/>
          </a:solidFill>
        </p:grpSpPr>
        <p:sp>
          <p:nvSpPr>
            <p:cNvPr id="117" name="Oval 116"/>
            <p:cNvSpPr/>
            <p:nvPr/>
          </p:nvSpPr>
          <p:spPr>
            <a:xfrm>
              <a:off x="1500166" y="2071678"/>
              <a:ext cx="642942" cy="642942"/>
            </a:xfrm>
            <a:prstGeom prst="ellipse">
              <a:avLst/>
            </a:prstGeom>
            <a:grpFill/>
            <a:ln w="12700">
              <a:solidFill>
                <a:srgbClr val="4A7E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19" name="Straight Connector 118"/>
            <p:cNvCxnSpPr>
              <a:stCxn id="117" idx="2"/>
              <a:endCxn id="117" idx="6"/>
            </p:cNvCxnSpPr>
            <p:nvPr/>
          </p:nvCxnSpPr>
          <p:spPr>
            <a:xfrm rot="10800000" flipH="1">
              <a:off x="1500166" y="2393149"/>
              <a:ext cx="642942" cy="0"/>
            </a:xfrm>
            <a:prstGeom prst="line">
              <a:avLst/>
            </a:prstGeom>
            <a:grpFill/>
            <a:ln w="12700"/>
          </p:spPr>
          <p:style>
            <a:lnRef idx="1">
              <a:schemeClr val="accent1"/>
            </a:lnRef>
            <a:fillRef idx="0">
              <a:schemeClr val="accent1"/>
            </a:fillRef>
            <a:effectRef idx="0">
              <a:schemeClr val="accent1"/>
            </a:effectRef>
            <a:fontRef idx="minor">
              <a:schemeClr val="tx1"/>
            </a:fontRef>
          </p:style>
        </p:cxnSp>
      </p:grpSp>
      <p:grpSp>
        <p:nvGrpSpPr>
          <p:cNvPr id="12" name="Group 148"/>
          <p:cNvGrpSpPr/>
          <p:nvPr/>
        </p:nvGrpSpPr>
        <p:grpSpPr>
          <a:xfrm>
            <a:off x="6308755" y="2727319"/>
            <a:ext cx="642942" cy="642942"/>
            <a:chOff x="1500166" y="2071678"/>
            <a:chExt cx="642942" cy="642942"/>
          </a:xfrm>
          <a:solidFill>
            <a:schemeClr val="bg1"/>
          </a:solidFill>
        </p:grpSpPr>
        <p:sp>
          <p:nvSpPr>
            <p:cNvPr id="150" name="Oval 149"/>
            <p:cNvSpPr/>
            <p:nvPr/>
          </p:nvSpPr>
          <p:spPr>
            <a:xfrm>
              <a:off x="1500166" y="2071678"/>
              <a:ext cx="642942" cy="642942"/>
            </a:xfrm>
            <a:prstGeom prst="ellipse">
              <a:avLst/>
            </a:prstGeom>
            <a:grpFill/>
            <a:ln w="12700">
              <a:solidFill>
                <a:srgbClr val="4A7E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51" name="Straight Connector 150"/>
            <p:cNvCxnSpPr>
              <a:stCxn id="150" idx="2"/>
              <a:endCxn id="150" idx="6"/>
            </p:cNvCxnSpPr>
            <p:nvPr/>
          </p:nvCxnSpPr>
          <p:spPr>
            <a:xfrm rot="10800000" flipH="1">
              <a:off x="1500166" y="2393149"/>
              <a:ext cx="642942" cy="0"/>
            </a:xfrm>
            <a:prstGeom prst="line">
              <a:avLst/>
            </a:prstGeom>
            <a:grpFill/>
            <a:ln w="12700"/>
          </p:spPr>
          <p:style>
            <a:lnRef idx="1">
              <a:schemeClr val="accent1"/>
            </a:lnRef>
            <a:fillRef idx="0">
              <a:schemeClr val="accent1"/>
            </a:fillRef>
            <a:effectRef idx="0">
              <a:schemeClr val="accent1"/>
            </a:effectRef>
            <a:fontRef idx="minor">
              <a:schemeClr val="tx1"/>
            </a:fontRef>
          </p:style>
        </p:cxnSp>
      </p:grpSp>
      <p:grpSp>
        <p:nvGrpSpPr>
          <p:cNvPr id="13" name="Group 176"/>
          <p:cNvGrpSpPr/>
          <p:nvPr/>
        </p:nvGrpSpPr>
        <p:grpSpPr>
          <a:xfrm>
            <a:off x="6308755" y="4449775"/>
            <a:ext cx="642942" cy="642942"/>
            <a:chOff x="1500166" y="2071678"/>
            <a:chExt cx="642942" cy="642942"/>
          </a:xfrm>
          <a:solidFill>
            <a:schemeClr val="bg1"/>
          </a:solidFill>
        </p:grpSpPr>
        <p:sp>
          <p:nvSpPr>
            <p:cNvPr id="178" name="Oval 177"/>
            <p:cNvSpPr/>
            <p:nvPr/>
          </p:nvSpPr>
          <p:spPr>
            <a:xfrm>
              <a:off x="1500166" y="2071678"/>
              <a:ext cx="642942" cy="642942"/>
            </a:xfrm>
            <a:prstGeom prst="ellipse">
              <a:avLst/>
            </a:prstGeom>
            <a:grpFill/>
            <a:ln w="12700">
              <a:solidFill>
                <a:srgbClr val="4A7E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9" name="Straight Connector 178"/>
            <p:cNvCxnSpPr>
              <a:stCxn id="178" idx="2"/>
              <a:endCxn id="178" idx="6"/>
            </p:cNvCxnSpPr>
            <p:nvPr/>
          </p:nvCxnSpPr>
          <p:spPr>
            <a:xfrm rot="10800000" flipH="1">
              <a:off x="1500166" y="2393149"/>
              <a:ext cx="642942" cy="0"/>
            </a:xfrm>
            <a:prstGeom prst="line">
              <a:avLst/>
            </a:prstGeom>
            <a:grpFill/>
            <a:ln w="12700"/>
          </p:spPr>
          <p:style>
            <a:lnRef idx="1">
              <a:schemeClr val="accent1"/>
            </a:lnRef>
            <a:fillRef idx="0">
              <a:schemeClr val="accent1"/>
            </a:fillRef>
            <a:effectRef idx="0">
              <a:schemeClr val="accent1"/>
            </a:effectRef>
            <a:fontRef idx="minor">
              <a:schemeClr val="tx1"/>
            </a:fontRef>
          </p:style>
        </p:cxnSp>
      </p:grpSp>
      <p:cxnSp>
        <p:nvCxnSpPr>
          <p:cNvPr id="205" name="Straight Connector 204"/>
          <p:cNvCxnSpPr/>
          <p:nvPr/>
        </p:nvCxnSpPr>
        <p:spPr>
          <a:xfrm rot="5400000">
            <a:off x="2990056" y="3863182"/>
            <a:ext cx="4271963" cy="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14" name="Group 201"/>
          <p:cNvGrpSpPr/>
          <p:nvPr/>
        </p:nvGrpSpPr>
        <p:grpSpPr>
          <a:xfrm>
            <a:off x="4797430" y="3589342"/>
            <a:ext cx="642942" cy="642942"/>
            <a:chOff x="1500166" y="2071678"/>
            <a:chExt cx="642942" cy="642942"/>
          </a:xfrm>
          <a:solidFill>
            <a:schemeClr val="bg1"/>
          </a:solidFill>
        </p:grpSpPr>
        <p:sp>
          <p:nvSpPr>
            <p:cNvPr id="203" name="Oval 202"/>
            <p:cNvSpPr/>
            <p:nvPr/>
          </p:nvSpPr>
          <p:spPr>
            <a:xfrm>
              <a:off x="1500166" y="2071678"/>
              <a:ext cx="642942" cy="642942"/>
            </a:xfrm>
            <a:prstGeom prst="ellipse">
              <a:avLst/>
            </a:prstGeom>
            <a:grpFill/>
            <a:ln w="12700">
              <a:solidFill>
                <a:srgbClr val="4A7E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04" name="Straight Connector 203"/>
            <p:cNvCxnSpPr>
              <a:stCxn id="203" idx="2"/>
              <a:endCxn id="203" idx="6"/>
            </p:cNvCxnSpPr>
            <p:nvPr/>
          </p:nvCxnSpPr>
          <p:spPr>
            <a:xfrm rot="10800000" flipH="1">
              <a:off x="1500166" y="2393149"/>
              <a:ext cx="642942" cy="0"/>
            </a:xfrm>
            <a:prstGeom prst="line">
              <a:avLst/>
            </a:prstGeom>
            <a:grpFill/>
            <a:ln w="12700"/>
          </p:spPr>
          <p:style>
            <a:lnRef idx="1">
              <a:schemeClr val="accent1"/>
            </a:lnRef>
            <a:fillRef idx="0">
              <a:schemeClr val="accent1"/>
            </a:fillRef>
            <a:effectRef idx="0">
              <a:schemeClr val="accent1"/>
            </a:effectRef>
            <a:fontRef idx="minor">
              <a:schemeClr val="tx1"/>
            </a:fontRef>
          </p:style>
        </p:cxnSp>
      </p:grpSp>
      <p:sp>
        <p:nvSpPr>
          <p:cNvPr id="6183" name="Content Placeholder 2"/>
          <p:cNvSpPr>
            <a:spLocks noGrp="1"/>
          </p:cNvSpPr>
          <p:nvPr>
            <p:ph idx="1"/>
          </p:nvPr>
        </p:nvSpPr>
        <p:spPr>
          <a:xfrm>
            <a:off x="336550" y="1160749"/>
            <a:ext cx="4162425" cy="5195602"/>
          </a:xfrm>
        </p:spPr>
        <p:txBody>
          <a:bodyPr/>
          <a:lstStyle/>
          <a:p>
            <a:pPr>
              <a:buFont typeface="Arial" charset="0"/>
              <a:buNone/>
            </a:pPr>
            <a:r>
              <a:rPr lang="en-US" sz="2400" dirty="0" smtClean="0"/>
              <a:t>Upgrade scaling on one cycle</a:t>
            </a:r>
          </a:p>
          <a:p>
            <a:r>
              <a:rPr lang="en-US" sz="1800" dirty="0" smtClean="0"/>
              <a:t>MPS peak current: +30%</a:t>
            </a:r>
          </a:p>
          <a:p>
            <a:r>
              <a:rPr lang="en-US" sz="1800" dirty="0" smtClean="0"/>
              <a:t>MPS </a:t>
            </a:r>
            <a:r>
              <a:rPr lang="en-US" sz="1800" dirty="0" err="1" smtClean="0"/>
              <a:t>rms</a:t>
            </a:r>
            <a:r>
              <a:rPr lang="en-US" sz="1800" dirty="0" smtClean="0"/>
              <a:t> current: +35%</a:t>
            </a:r>
          </a:p>
          <a:p>
            <a:r>
              <a:rPr lang="en-US" sz="1800" dirty="0" smtClean="0"/>
              <a:t>18kV apparent power: +77%</a:t>
            </a:r>
          </a:p>
          <a:p>
            <a:r>
              <a:rPr lang="en-US" sz="1800" dirty="0" smtClean="0"/>
              <a:t>18kV peak power: +45%</a:t>
            </a:r>
          </a:p>
          <a:p>
            <a:r>
              <a:rPr lang="en-US" sz="1800" dirty="0" smtClean="0"/>
              <a:t>TRIM A peak current: +540%</a:t>
            </a:r>
          </a:p>
          <a:p>
            <a:r>
              <a:rPr lang="en-US" sz="1800" dirty="0" smtClean="0"/>
              <a:t>TRIM Q peak current: +40%</a:t>
            </a:r>
          </a:p>
          <a:p>
            <a:endParaRPr lang="en-US" sz="1800" dirty="0" smtClean="0"/>
          </a:p>
          <a:p>
            <a:endParaRPr lang="en-US" sz="1800" dirty="0" smtClean="0"/>
          </a:p>
        </p:txBody>
      </p:sp>
      <p:pic>
        <p:nvPicPr>
          <p:cNvPr id="2" name="Picture 3"/>
          <p:cNvPicPr>
            <a:picLocks noChangeAspect="1" noChangeArrowheads="1"/>
          </p:cNvPicPr>
          <p:nvPr/>
        </p:nvPicPr>
        <p:blipFill>
          <a:blip r:embed="rId5" cstate="print"/>
          <a:srcRect/>
          <a:stretch>
            <a:fillRect/>
          </a:stretch>
        </p:blipFill>
        <p:spPr bwMode="auto">
          <a:xfrm>
            <a:off x="0" y="3681028"/>
            <a:ext cx="4680000" cy="27108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1"/>
          <p:cNvSpPr>
            <a:spLocks noGrp="1"/>
          </p:cNvSpPr>
          <p:nvPr>
            <p:ph type="title"/>
          </p:nvPr>
        </p:nvSpPr>
        <p:spPr/>
        <p:txBody>
          <a:bodyPr/>
          <a:lstStyle/>
          <a:p>
            <a:r>
              <a:rPr lang="en-US" sz="3600" b="1" dirty="0" smtClean="0"/>
              <a:t>18kV network</a:t>
            </a:r>
            <a:endParaRPr lang="en-GB" sz="3600" dirty="0" smtClean="0"/>
          </a:p>
        </p:txBody>
      </p:sp>
      <p:sp>
        <p:nvSpPr>
          <p:cNvPr id="4" name="Date Placeholder 3"/>
          <p:cNvSpPr>
            <a:spLocks noGrp="1"/>
          </p:cNvSpPr>
          <p:nvPr>
            <p:ph type="dt" sz="half"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p:txBody>
          <a:bodyPr/>
          <a:lstStyle/>
          <a:p>
            <a:pPr>
              <a:defRPr/>
            </a:pPr>
            <a:r>
              <a:rPr lang="fr-FR" dirty="0"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60E29BBB-AAB2-47B3-9E0C-7E13445150BE}" type="slidenum">
              <a:rPr lang="en-GB" smtClean="0"/>
              <a:pPr>
                <a:defRPr/>
              </a:pPr>
              <a:t>6</a:t>
            </a:fld>
            <a:endParaRPr lang="en-GB" dirty="0"/>
          </a:p>
        </p:txBody>
      </p:sp>
      <p:grpSp>
        <p:nvGrpSpPr>
          <p:cNvPr id="3" name="Group 9"/>
          <p:cNvGrpSpPr>
            <a:grpSpLocks/>
          </p:cNvGrpSpPr>
          <p:nvPr/>
        </p:nvGrpSpPr>
        <p:grpSpPr bwMode="auto">
          <a:xfrm>
            <a:off x="0" y="0"/>
            <a:ext cx="9144000" cy="1079500"/>
            <a:chOff x="500033" y="285727"/>
            <a:chExt cx="8401502" cy="1080000"/>
          </a:xfrm>
        </p:grpSpPr>
        <p:graphicFrame>
          <p:nvGraphicFramePr>
            <p:cNvPr id="6146" name="Object 2"/>
            <p:cNvGraphicFramePr>
              <a:graphicFrameLocks noChangeAspect="1"/>
            </p:cNvGraphicFramePr>
            <p:nvPr/>
          </p:nvGraphicFramePr>
          <p:xfrm>
            <a:off x="500033" y="285727"/>
            <a:ext cx="1080000" cy="1080000"/>
          </p:xfrm>
          <a:graphic>
            <a:graphicData uri="http://schemas.openxmlformats.org/presentationml/2006/ole">
              <p:oleObj spid="_x0000_s80898" name="Acrobat Document" r:id="rId4" imgW="2880000" imgH="2880000" progId="AcroExch.Document.7">
                <p:embed/>
              </p:oleObj>
            </a:graphicData>
          </a:graphic>
        </p:graphicFrame>
        <p:sp>
          <p:nvSpPr>
            <p:cNvPr id="17" name="TextBox 16"/>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pic>
        <p:nvPicPr>
          <p:cNvPr id="91" name="Picture 2"/>
          <p:cNvPicPr>
            <a:picLocks noChangeAspect="1" noChangeArrowheads="1"/>
          </p:cNvPicPr>
          <p:nvPr/>
        </p:nvPicPr>
        <p:blipFill>
          <a:blip r:embed="rId5" cstate="print"/>
          <a:srcRect l="8145" r="7209"/>
          <a:stretch>
            <a:fillRect/>
          </a:stretch>
        </p:blipFill>
        <p:spPr bwMode="auto">
          <a:xfrm>
            <a:off x="4332485" y="2528900"/>
            <a:ext cx="4811515" cy="3657600"/>
          </a:xfrm>
          <a:prstGeom prst="rect">
            <a:avLst/>
          </a:prstGeom>
          <a:noFill/>
          <a:ln w="9525">
            <a:noFill/>
            <a:miter lim="800000"/>
            <a:headEnd/>
            <a:tailEnd/>
          </a:ln>
          <a:effectLst/>
        </p:spPr>
      </p:pic>
      <p:pic>
        <p:nvPicPr>
          <p:cNvPr id="85" name="Picture 2"/>
          <p:cNvPicPr>
            <a:picLocks noChangeAspect="1" noChangeArrowheads="1"/>
          </p:cNvPicPr>
          <p:nvPr/>
        </p:nvPicPr>
        <p:blipFill>
          <a:blip r:embed="rId6" cstate="print"/>
          <a:srcRect l="8522" r="7879"/>
          <a:stretch>
            <a:fillRect/>
          </a:stretch>
        </p:blipFill>
        <p:spPr bwMode="auto">
          <a:xfrm>
            <a:off x="0" y="2528899"/>
            <a:ext cx="4752020" cy="3657600"/>
          </a:xfrm>
          <a:prstGeom prst="rect">
            <a:avLst/>
          </a:prstGeom>
          <a:noFill/>
          <a:ln w="9525">
            <a:noFill/>
            <a:miter lim="800000"/>
            <a:headEnd/>
            <a:tailEnd/>
          </a:ln>
          <a:effectLst/>
        </p:spPr>
      </p:pic>
      <p:sp>
        <p:nvSpPr>
          <p:cNvPr id="6183" name="Content Placeholder 2"/>
          <p:cNvSpPr>
            <a:spLocks noGrp="1"/>
          </p:cNvSpPr>
          <p:nvPr>
            <p:ph idx="1"/>
          </p:nvPr>
        </p:nvSpPr>
        <p:spPr>
          <a:xfrm>
            <a:off x="457200" y="1196752"/>
            <a:ext cx="8229600" cy="4929411"/>
          </a:xfrm>
        </p:spPr>
        <p:txBody>
          <a:bodyPr/>
          <a:lstStyle/>
          <a:p>
            <a:pPr>
              <a:buFont typeface="Arial" charset="0"/>
              <a:buNone/>
            </a:pPr>
            <a:r>
              <a:rPr lang="en-US" sz="2400" dirty="0" smtClean="0"/>
              <a:t>Fast transients with 2GeV cycle which can not be compensated by </a:t>
            </a:r>
            <a:r>
              <a:rPr lang="en-US" sz="2400" dirty="0" err="1" smtClean="0"/>
              <a:t>Meyrin</a:t>
            </a:r>
            <a:r>
              <a:rPr lang="en-US" sz="2400" dirty="0" smtClean="0"/>
              <a:t> SVC.</a:t>
            </a:r>
            <a:endParaRPr lang="en-US" sz="2400" dirty="0" smtClean="0"/>
          </a:p>
          <a:p>
            <a:pPr>
              <a:buFont typeface="Arial" charset="0"/>
              <a:buNone/>
            </a:pPr>
            <a:r>
              <a:rPr lang="en-US" sz="2400" dirty="0" smtClean="0"/>
              <a:t>50% increase of active power,       </a:t>
            </a:r>
            <a:r>
              <a:rPr lang="en-US" sz="2400" dirty="0" smtClean="0"/>
              <a:t>30</a:t>
            </a:r>
            <a:r>
              <a:rPr lang="en-US" sz="2400" dirty="0" smtClean="0"/>
              <a:t>% increase of </a:t>
            </a:r>
            <a:r>
              <a:rPr lang="en-US" sz="2400" dirty="0" smtClean="0"/>
              <a:t>reactive power</a:t>
            </a:r>
            <a:endParaRPr lang="en-US" sz="2400" dirty="0" smtClean="0"/>
          </a:p>
          <a:p>
            <a:endParaRPr lang="en-US" sz="1800" dirty="0" smtClean="0"/>
          </a:p>
          <a:p>
            <a:endParaRPr lang="en-US" sz="1800" dirty="0" smtClean="0"/>
          </a:p>
          <a:p>
            <a:endParaRPr lang="en-US" sz="18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1"/>
          <p:cNvSpPr>
            <a:spLocks noGrp="1"/>
          </p:cNvSpPr>
          <p:nvPr>
            <p:ph type="title"/>
          </p:nvPr>
        </p:nvSpPr>
        <p:spPr>
          <a:xfrm>
            <a:off x="2071688" y="-3175"/>
            <a:ext cx="5857875" cy="1143000"/>
          </a:xfrm>
        </p:spPr>
        <p:txBody>
          <a:bodyPr/>
          <a:lstStyle/>
          <a:p>
            <a:r>
              <a:rPr lang="en-US" sz="3600" b="1" dirty="0" smtClean="0"/>
              <a:t>Upgrading existing supply</a:t>
            </a:r>
            <a:endParaRPr lang="en-GB" sz="3600" dirty="0" smtClean="0"/>
          </a:p>
        </p:txBody>
      </p:sp>
      <p:sp>
        <p:nvSpPr>
          <p:cNvPr id="4" name="Date Placeholder 3"/>
          <p:cNvSpPr>
            <a:spLocks noGrp="1"/>
          </p:cNvSpPr>
          <p:nvPr>
            <p:ph type="dt" sz="quarter"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a:xfrm>
            <a:off x="2928938" y="6356350"/>
            <a:ext cx="3286125" cy="365125"/>
          </a:xfrm>
        </p:spPr>
        <p:txBody>
          <a:bodyPr/>
          <a:lstStyle/>
          <a:p>
            <a:pPr>
              <a:defRPr/>
            </a:pPr>
            <a:r>
              <a:rPr lang="fr-FR"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FB0891D5-45C8-4F35-9FCF-5AFCE17822BF}" type="slidenum">
              <a:rPr lang="en-GB" smtClean="0"/>
              <a:pPr>
                <a:defRPr/>
              </a:pPr>
              <a:t>7</a:t>
            </a:fld>
            <a:endParaRPr lang="en-GB"/>
          </a:p>
        </p:txBody>
      </p:sp>
      <p:sp>
        <p:nvSpPr>
          <p:cNvPr id="7175" name="Content Placeholder 2"/>
          <p:cNvSpPr>
            <a:spLocks noGrp="1"/>
          </p:cNvSpPr>
          <p:nvPr>
            <p:ph idx="1"/>
          </p:nvPr>
        </p:nvSpPr>
        <p:spPr>
          <a:xfrm>
            <a:off x="500063" y="1357313"/>
            <a:ext cx="4395973" cy="5357812"/>
          </a:xfrm>
        </p:spPr>
        <p:txBody>
          <a:bodyPr/>
          <a:lstStyle/>
          <a:p>
            <a:r>
              <a:rPr lang="en-US" sz="1600" dirty="0" smtClean="0"/>
              <a:t>All power components must be upgraded to the new peak current (Thyristors, transformers, filters,…)</a:t>
            </a:r>
          </a:p>
          <a:p>
            <a:r>
              <a:rPr lang="en-US" sz="1600" dirty="0" smtClean="0"/>
              <a:t>Four consecutive 2GeV cycles has to be considered as a DC value for power semiconductors.</a:t>
            </a:r>
          </a:p>
          <a:p>
            <a:r>
              <a:rPr lang="en-US" sz="1600" dirty="0" smtClean="0"/>
              <a:t>Replace the existing TRIM A (+ 1 spare).</a:t>
            </a:r>
          </a:p>
          <a:p>
            <a:r>
              <a:rPr lang="en-US" sz="1600" dirty="0" smtClean="0"/>
              <a:t>Replace the existing QFO and QDE (+1 spare).</a:t>
            </a:r>
          </a:p>
          <a:p>
            <a:endParaRPr lang="en-US" sz="1600" dirty="0" smtClean="0"/>
          </a:p>
          <a:p>
            <a:pPr>
              <a:buFont typeface="Arial" charset="0"/>
              <a:buNone/>
            </a:pPr>
            <a:r>
              <a:rPr lang="en-US" sz="2400" dirty="0" smtClean="0"/>
              <a:t>Side effects:</a:t>
            </a:r>
          </a:p>
          <a:p>
            <a:r>
              <a:rPr lang="en-US" sz="1600" dirty="0" smtClean="0"/>
              <a:t>Major upgrade of magnets cooling circuit needed.</a:t>
            </a:r>
          </a:p>
          <a:p>
            <a:r>
              <a:rPr lang="en-US" sz="1600" dirty="0" smtClean="0"/>
              <a:t>Power DC cables section must be increased.</a:t>
            </a:r>
          </a:p>
          <a:p>
            <a:r>
              <a:rPr lang="en-US" sz="1600" dirty="0" smtClean="0">
                <a:solidFill>
                  <a:srgbClr val="FF0000"/>
                </a:solidFill>
              </a:rPr>
              <a:t>18kV average power capability to be checked.</a:t>
            </a:r>
          </a:p>
          <a:p>
            <a:r>
              <a:rPr lang="en-US" sz="1600" dirty="0" smtClean="0">
                <a:solidFill>
                  <a:srgbClr val="FF0000"/>
                </a:solidFill>
              </a:rPr>
              <a:t>18kV network will probably not be able to absorb the new peak power pulse. Flickers to be foreseen!</a:t>
            </a:r>
          </a:p>
          <a:p>
            <a:endParaRPr lang="en-US" sz="1600" dirty="0" smtClean="0"/>
          </a:p>
          <a:p>
            <a:endParaRPr lang="en-US" sz="1600" dirty="0" smtClean="0"/>
          </a:p>
          <a:p>
            <a:endParaRPr lang="en-US" sz="1600" dirty="0" smtClean="0"/>
          </a:p>
          <a:p>
            <a:pPr>
              <a:buFont typeface="Arial" charset="0"/>
              <a:buNone/>
            </a:pPr>
            <a:endParaRPr lang="en-GB" sz="1800" dirty="0" smtClean="0"/>
          </a:p>
        </p:txBody>
      </p:sp>
      <p:grpSp>
        <p:nvGrpSpPr>
          <p:cNvPr id="7176" name="Group 9"/>
          <p:cNvGrpSpPr>
            <a:grpSpLocks/>
          </p:cNvGrpSpPr>
          <p:nvPr/>
        </p:nvGrpSpPr>
        <p:grpSpPr bwMode="auto">
          <a:xfrm>
            <a:off x="0" y="0"/>
            <a:ext cx="9144000" cy="1079500"/>
            <a:chOff x="500033" y="285727"/>
            <a:chExt cx="8401502" cy="1080000"/>
          </a:xfrm>
        </p:grpSpPr>
        <p:graphicFrame>
          <p:nvGraphicFramePr>
            <p:cNvPr id="7170" name="Object 2"/>
            <p:cNvGraphicFramePr>
              <a:graphicFrameLocks noChangeAspect="1"/>
            </p:cNvGraphicFramePr>
            <p:nvPr/>
          </p:nvGraphicFramePr>
          <p:xfrm>
            <a:off x="500033" y="285727"/>
            <a:ext cx="1080000" cy="1080000"/>
          </p:xfrm>
          <a:graphic>
            <a:graphicData uri="http://schemas.openxmlformats.org/presentationml/2006/ole">
              <p:oleObj spid="_x0000_s7170" name="Acrobat Document" r:id="rId4" imgW="2880000" imgH="2880000" progId="AcroExch.Document.7">
                <p:embed/>
              </p:oleObj>
            </a:graphicData>
          </a:graphic>
        </p:graphicFrame>
        <p:sp>
          <p:nvSpPr>
            <p:cNvPr id="17" name="TextBox 16"/>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pic>
        <p:nvPicPr>
          <p:cNvPr id="7177" name="Picture 11"/>
          <p:cNvPicPr>
            <a:picLocks noChangeAspect="1" noChangeArrowheads="1"/>
          </p:cNvPicPr>
          <p:nvPr/>
        </p:nvPicPr>
        <p:blipFill>
          <a:blip r:embed="rId5" cstate="print"/>
          <a:srcRect/>
          <a:stretch>
            <a:fillRect/>
          </a:stretch>
        </p:blipFill>
        <p:spPr bwMode="auto">
          <a:xfrm>
            <a:off x="4896037" y="1201738"/>
            <a:ext cx="4247964" cy="2760716"/>
          </a:xfrm>
          <a:prstGeom prst="rect">
            <a:avLst/>
          </a:prstGeom>
          <a:noFill/>
          <a:ln w="9525">
            <a:noFill/>
            <a:miter lim="800000"/>
            <a:headEnd/>
            <a:tailEnd/>
          </a:ln>
        </p:spPr>
      </p:pic>
      <p:sp>
        <p:nvSpPr>
          <p:cNvPr id="12" name="Oval 11"/>
          <p:cNvSpPr/>
          <p:nvPr/>
        </p:nvSpPr>
        <p:spPr>
          <a:xfrm>
            <a:off x="7560332" y="2096852"/>
            <a:ext cx="292100" cy="7302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13" name="Table 12"/>
          <p:cNvGraphicFramePr>
            <a:graphicFrameLocks noGrp="1"/>
          </p:cNvGraphicFramePr>
          <p:nvPr/>
        </p:nvGraphicFramePr>
        <p:xfrm>
          <a:off x="5292081" y="3976688"/>
          <a:ext cx="3262412" cy="2152611"/>
        </p:xfrm>
        <a:graphic>
          <a:graphicData uri="http://schemas.openxmlformats.org/drawingml/2006/table">
            <a:tbl>
              <a:tblPr firstRow="1" bandRow="1">
                <a:tableStyleId>{21E4AEA4-8DFA-4A89-87EB-49C32662AFE0}</a:tableStyleId>
              </a:tblPr>
              <a:tblGrid>
                <a:gridCol w="852116"/>
                <a:gridCol w="803432"/>
                <a:gridCol w="803432"/>
                <a:gridCol w="803432"/>
              </a:tblGrid>
              <a:tr h="451161">
                <a:tc>
                  <a:txBody>
                    <a:bodyPr/>
                    <a:lstStyle/>
                    <a:p>
                      <a:endParaRPr lang="fr-FR" sz="1200" dirty="0"/>
                    </a:p>
                  </a:txBody>
                  <a:tcPr/>
                </a:tc>
                <a:tc>
                  <a:txBody>
                    <a:bodyPr/>
                    <a:lstStyle/>
                    <a:p>
                      <a:r>
                        <a:rPr lang="en-US" sz="1200" dirty="0" smtClean="0"/>
                        <a:t>POPS</a:t>
                      </a:r>
                      <a:endParaRPr lang="fr-FR" sz="1200" dirty="0"/>
                    </a:p>
                  </a:txBody>
                  <a:tcPr/>
                </a:tc>
                <a:tc>
                  <a:txBody>
                    <a:bodyPr/>
                    <a:lstStyle/>
                    <a:p>
                      <a:r>
                        <a:rPr lang="en-US" sz="1200" dirty="0" smtClean="0"/>
                        <a:t>MPSB </a:t>
                      </a:r>
                      <a:r>
                        <a:rPr lang="en-US" sz="900" dirty="0" smtClean="0"/>
                        <a:t>existing</a:t>
                      </a:r>
                      <a:endParaRPr lang="fr-FR" sz="1200" dirty="0"/>
                    </a:p>
                  </a:txBody>
                  <a:tcPr/>
                </a:tc>
                <a:tc>
                  <a:txBody>
                    <a:bodyPr/>
                    <a:lstStyle/>
                    <a:p>
                      <a:r>
                        <a:rPr lang="en-US" sz="1200" dirty="0" smtClean="0"/>
                        <a:t>MPSB </a:t>
                      </a:r>
                      <a:r>
                        <a:rPr lang="en-US" sz="900" dirty="0" smtClean="0"/>
                        <a:t>2Gev</a:t>
                      </a:r>
                      <a:r>
                        <a:rPr lang="en-US" sz="900" baseline="0" dirty="0" smtClean="0"/>
                        <a:t> </a:t>
                      </a:r>
                      <a:r>
                        <a:rPr lang="en-US" sz="900" baseline="0" dirty="0" err="1" smtClean="0"/>
                        <a:t>Hyp</a:t>
                      </a:r>
                      <a:endParaRPr lang="fr-FR" sz="1200" dirty="0"/>
                    </a:p>
                  </a:txBody>
                  <a:tcPr/>
                </a:tc>
              </a:tr>
              <a:tr h="340290">
                <a:tc>
                  <a:txBody>
                    <a:bodyPr/>
                    <a:lstStyle/>
                    <a:p>
                      <a:r>
                        <a:rPr lang="en-US" sz="1200" dirty="0" smtClean="0"/>
                        <a:t>Imax</a:t>
                      </a:r>
                      <a:endParaRPr lang="fr-FR" sz="1200" dirty="0"/>
                    </a:p>
                  </a:txBody>
                  <a:tcPr/>
                </a:tc>
                <a:tc>
                  <a:txBody>
                    <a:bodyPr/>
                    <a:lstStyle/>
                    <a:p>
                      <a:r>
                        <a:rPr lang="en-US" sz="1200" dirty="0" smtClean="0"/>
                        <a:t>6kA</a:t>
                      </a:r>
                      <a:endParaRPr lang="fr-FR" sz="1200" dirty="0"/>
                    </a:p>
                  </a:txBody>
                  <a:tcPr/>
                </a:tc>
                <a:tc>
                  <a:txBody>
                    <a:bodyPr/>
                    <a:lstStyle/>
                    <a:p>
                      <a:r>
                        <a:rPr lang="en-US" sz="1200" dirty="0" smtClean="0"/>
                        <a:t>4kA</a:t>
                      </a:r>
                      <a:endParaRPr lang="fr-FR" sz="1200" dirty="0"/>
                    </a:p>
                  </a:txBody>
                  <a:tcPr/>
                </a:tc>
                <a:tc>
                  <a:txBody>
                    <a:bodyPr/>
                    <a:lstStyle/>
                    <a:p>
                      <a:r>
                        <a:rPr lang="en-US" sz="1200" dirty="0" smtClean="0"/>
                        <a:t>6kA</a:t>
                      </a:r>
                      <a:endParaRPr lang="fr-FR" sz="1200" dirty="0"/>
                    </a:p>
                  </a:txBody>
                  <a:tcPr/>
                </a:tc>
              </a:tr>
              <a:tr h="340290">
                <a:tc>
                  <a:txBody>
                    <a:bodyPr/>
                    <a:lstStyle/>
                    <a:p>
                      <a:r>
                        <a:rPr lang="en-US" sz="1200" dirty="0" err="1" smtClean="0"/>
                        <a:t>Vmax</a:t>
                      </a:r>
                      <a:endParaRPr lang="fr-FR" sz="1200" dirty="0"/>
                    </a:p>
                  </a:txBody>
                  <a:tcPr/>
                </a:tc>
                <a:tc>
                  <a:txBody>
                    <a:bodyPr/>
                    <a:lstStyle/>
                    <a:p>
                      <a:r>
                        <a:rPr lang="en-US" sz="1200" dirty="0" smtClean="0"/>
                        <a:t>10kV</a:t>
                      </a:r>
                      <a:endParaRPr lang="fr-FR" sz="1200" dirty="0"/>
                    </a:p>
                  </a:txBody>
                  <a:tcPr/>
                </a:tc>
                <a:tc>
                  <a:txBody>
                    <a:bodyPr/>
                    <a:lstStyle/>
                    <a:p>
                      <a:r>
                        <a:rPr lang="en-US" sz="1200" dirty="0" smtClean="0"/>
                        <a:t>3.6kV</a:t>
                      </a:r>
                      <a:endParaRPr lang="fr-FR" sz="1200" dirty="0"/>
                    </a:p>
                  </a:txBody>
                  <a:tcPr/>
                </a:tc>
                <a:tc>
                  <a:txBody>
                    <a:bodyPr/>
                    <a:lstStyle/>
                    <a:p>
                      <a:r>
                        <a:rPr lang="en-US" sz="1200" dirty="0" smtClean="0"/>
                        <a:t>3.6kV</a:t>
                      </a:r>
                      <a:endParaRPr lang="fr-FR" sz="1200" dirty="0"/>
                    </a:p>
                  </a:txBody>
                  <a:tcPr/>
                </a:tc>
              </a:tr>
              <a:tr h="340290">
                <a:tc>
                  <a:txBody>
                    <a:bodyPr/>
                    <a:lstStyle/>
                    <a:p>
                      <a:r>
                        <a:rPr lang="en-US" sz="1200" dirty="0" err="1" smtClean="0"/>
                        <a:t>Irms</a:t>
                      </a:r>
                      <a:r>
                        <a:rPr lang="en-US" sz="1200" dirty="0" smtClean="0"/>
                        <a:t> </a:t>
                      </a:r>
                      <a:r>
                        <a:rPr lang="en-US" sz="600" dirty="0" smtClean="0"/>
                        <a:t>(dc side)</a:t>
                      </a:r>
                      <a:endParaRPr lang="fr-FR" sz="1200" dirty="0"/>
                    </a:p>
                  </a:txBody>
                  <a:tcPr/>
                </a:tc>
                <a:tc>
                  <a:txBody>
                    <a:bodyPr/>
                    <a:lstStyle/>
                    <a:p>
                      <a:r>
                        <a:rPr lang="en-US" sz="1200" dirty="0" smtClean="0"/>
                        <a:t>3.2kA</a:t>
                      </a:r>
                      <a:endParaRPr lang="fr-FR" sz="1200" dirty="0"/>
                    </a:p>
                  </a:txBody>
                  <a:tcPr/>
                </a:tc>
                <a:tc>
                  <a:txBody>
                    <a:bodyPr/>
                    <a:lstStyle/>
                    <a:p>
                      <a:r>
                        <a:rPr lang="en-US" sz="1200" dirty="0" smtClean="0"/>
                        <a:t>2.3kA</a:t>
                      </a:r>
                      <a:endParaRPr lang="fr-FR" sz="1200" dirty="0"/>
                    </a:p>
                  </a:txBody>
                  <a:tcPr/>
                </a:tc>
                <a:tc>
                  <a:txBody>
                    <a:bodyPr/>
                    <a:lstStyle/>
                    <a:p>
                      <a:r>
                        <a:rPr lang="en-US" sz="1200" dirty="0" smtClean="0"/>
                        <a:t>3.1kA</a:t>
                      </a:r>
                      <a:endParaRPr lang="fr-FR" sz="1200" dirty="0"/>
                    </a:p>
                  </a:txBody>
                  <a:tcPr/>
                </a:tc>
              </a:tr>
              <a:tr h="340290">
                <a:tc>
                  <a:txBody>
                    <a:bodyPr/>
                    <a:lstStyle/>
                    <a:p>
                      <a:r>
                        <a:rPr lang="en-US" sz="1200" dirty="0" err="1" smtClean="0"/>
                        <a:t>P</a:t>
                      </a:r>
                      <a:r>
                        <a:rPr lang="en-US" sz="800" dirty="0" err="1" smtClean="0"/>
                        <a:t>loss</a:t>
                      </a:r>
                      <a:r>
                        <a:rPr lang="en-US" sz="1200" dirty="0" err="1" smtClean="0"/>
                        <a:t>rms</a:t>
                      </a:r>
                      <a:endParaRPr lang="fr-FR" sz="1200" dirty="0"/>
                    </a:p>
                  </a:txBody>
                  <a:tcPr/>
                </a:tc>
                <a:tc>
                  <a:txBody>
                    <a:bodyPr/>
                    <a:lstStyle/>
                    <a:p>
                      <a:r>
                        <a:rPr lang="en-US" sz="1200" dirty="0" smtClean="0"/>
                        <a:t>4MW</a:t>
                      </a:r>
                      <a:endParaRPr lang="fr-FR" sz="1200" dirty="0"/>
                    </a:p>
                  </a:txBody>
                  <a:tcPr/>
                </a:tc>
                <a:tc>
                  <a:txBody>
                    <a:bodyPr/>
                    <a:lstStyle/>
                    <a:p>
                      <a:r>
                        <a:rPr lang="en-US" sz="1200" dirty="0" smtClean="0"/>
                        <a:t>2.9MW</a:t>
                      </a:r>
                      <a:endParaRPr lang="fr-FR" sz="1200" dirty="0"/>
                    </a:p>
                  </a:txBody>
                  <a:tcPr/>
                </a:tc>
                <a:tc>
                  <a:txBody>
                    <a:bodyPr/>
                    <a:lstStyle/>
                    <a:p>
                      <a:r>
                        <a:rPr lang="en-US" sz="1200" dirty="0" smtClean="0"/>
                        <a:t>5.2MW</a:t>
                      </a:r>
                      <a:endParaRPr lang="fr-FR" sz="1200" dirty="0"/>
                    </a:p>
                  </a:txBody>
                  <a:tcPr/>
                </a:tc>
              </a:tr>
              <a:tr h="340290">
                <a:tc>
                  <a:txBody>
                    <a:bodyPr/>
                    <a:lstStyle/>
                    <a:p>
                      <a:r>
                        <a:rPr lang="en-US" sz="1200" dirty="0" err="1" smtClean="0"/>
                        <a:t>E</a:t>
                      </a:r>
                      <a:r>
                        <a:rPr lang="en-US" sz="800" dirty="0" err="1" smtClean="0"/>
                        <a:t>mag</a:t>
                      </a:r>
                      <a:r>
                        <a:rPr lang="en-US" sz="1200" dirty="0" err="1" smtClean="0"/>
                        <a:t>peak</a:t>
                      </a:r>
                      <a:endParaRPr lang="fr-FR" sz="1200" dirty="0"/>
                    </a:p>
                  </a:txBody>
                  <a:tcPr/>
                </a:tc>
                <a:tc>
                  <a:txBody>
                    <a:bodyPr/>
                    <a:lstStyle/>
                    <a:p>
                      <a:r>
                        <a:rPr lang="en-US" sz="1200" dirty="0" smtClean="0"/>
                        <a:t>12MJ</a:t>
                      </a:r>
                      <a:endParaRPr lang="fr-FR" sz="1200" dirty="0"/>
                    </a:p>
                  </a:txBody>
                  <a:tcPr/>
                </a:tc>
                <a:tc>
                  <a:txBody>
                    <a:bodyPr/>
                    <a:lstStyle/>
                    <a:p>
                      <a:r>
                        <a:rPr lang="en-US" sz="1200" dirty="0" smtClean="0"/>
                        <a:t>1.5MJ</a:t>
                      </a:r>
                      <a:endParaRPr lang="fr-FR" sz="1200" dirty="0"/>
                    </a:p>
                  </a:txBody>
                  <a:tcPr/>
                </a:tc>
                <a:tc>
                  <a:txBody>
                    <a:bodyPr/>
                    <a:lstStyle/>
                    <a:p>
                      <a:r>
                        <a:rPr lang="en-US" sz="1200" dirty="0" smtClean="0"/>
                        <a:t>2.5MJ</a:t>
                      </a:r>
                      <a:endParaRPr lang="fr-FR" sz="1200"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itle 1"/>
          <p:cNvSpPr>
            <a:spLocks noGrp="1"/>
          </p:cNvSpPr>
          <p:nvPr>
            <p:ph type="title"/>
          </p:nvPr>
        </p:nvSpPr>
        <p:spPr>
          <a:xfrm>
            <a:off x="2071688" y="-3175"/>
            <a:ext cx="5857875" cy="1143000"/>
          </a:xfrm>
        </p:spPr>
        <p:txBody>
          <a:bodyPr/>
          <a:lstStyle/>
          <a:p>
            <a:r>
              <a:rPr lang="en-US" sz="3600" b="1" smtClean="0"/>
              <a:t>“POPS” basic principles</a:t>
            </a:r>
            <a:endParaRPr lang="en-GB" sz="3600" smtClean="0"/>
          </a:p>
        </p:txBody>
      </p:sp>
      <p:sp>
        <p:nvSpPr>
          <p:cNvPr id="4" name="Date Placeholder 3"/>
          <p:cNvSpPr>
            <a:spLocks noGrp="1"/>
          </p:cNvSpPr>
          <p:nvPr>
            <p:ph type="dt" sz="quarter"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a:xfrm>
            <a:off x="2928938" y="6356350"/>
            <a:ext cx="3286125" cy="365125"/>
          </a:xfrm>
        </p:spPr>
        <p:txBody>
          <a:bodyPr/>
          <a:lstStyle/>
          <a:p>
            <a:pPr>
              <a:defRPr/>
            </a:pPr>
            <a:r>
              <a:rPr lang="fr-FR" smtClean="0"/>
              <a:t>TE-EPC - Serge Pittet - EDMS 1106116</a:t>
            </a:r>
            <a:endParaRPr lang="en-GB" dirty="0"/>
          </a:p>
        </p:txBody>
      </p:sp>
      <p:sp>
        <p:nvSpPr>
          <p:cNvPr id="6" name="Slide Number Placeholder 5"/>
          <p:cNvSpPr>
            <a:spLocks noGrp="1"/>
          </p:cNvSpPr>
          <p:nvPr>
            <p:ph type="sldNum" sz="quarter" idx="12"/>
          </p:nvPr>
        </p:nvSpPr>
        <p:spPr/>
        <p:txBody>
          <a:bodyPr/>
          <a:lstStyle/>
          <a:p>
            <a:pPr>
              <a:defRPr/>
            </a:pPr>
            <a:fld id="{F599E663-62B0-43AB-BB6A-0C4CBFFF6D4E}" type="slidenum">
              <a:rPr lang="en-GB" smtClean="0"/>
              <a:pPr>
                <a:defRPr/>
              </a:pPr>
              <a:t>8</a:t>
            </a:fld>
            <a:endParaRPr lang="en-GB"/>
          </a:p>
        </p:txBody>
      </p:sp>
      <p:sp>
        <p:nvSpPr>
          <p:cNvPr id="5127" name="Content Placeholder 2"/>
          <p:cNvSpPr>
            <a:spLocks noGrp="1"/>
          </p:cNvSpPr>
          <p:nvPr>
            <p:ph idx="1"/>
          </p:nvPr>
        </p:nvSpPr>
        <p:spPr>
          <a:xfrm>
            <a:off x="500063" y="1128713"/>
            <a:ext cx="7942262" cy="1497012"/>
          </a:xfrm>
        </p:spPr>
        <p:txBody>
          <a:bodyPr/>
          <a:lstStyle/>
          <a:p>
            <a:pPr>
              <a:buFont typeface="Arial" charset="0"/>
              <a:buNone/>
              <a:defRPr/>
            </a:pPr>
            <a:r>
              <a:rPr lang="en-GB" sz="2000" dirty="0" smtClean="0"/>
              <a:t>The energy to be transferred to the magnets is stored in capacitors.</a:t>
            </a:r>
          </a:p>
          <a:p>
            <a:pPr marL="173038" indent="-173038">
              <a:buFontTx/>
              <a:buChar char="•"/>
              <a:defRPr/>
            </a:pPr>
            <a:endParaRPr lang="en-GB" sz="1400" dirty="0" smtClean="0"/>
          </a:p>
          <a:p>
            <a:pPr marL="173038" indent="-173038">
              <a:buFontTx/>
              <a:buChar char="•"/>
              <a:defRPr/>
            </a:pPr>
            <a:r>
              <a:rPr lang="en-GB" sz="1400" dirty="0" smtClean="0"/>
              <a:t>DC/DC converters transfer the power from the storage capacitors  to the magnets.</a:t>
            </a:r>
          </a:p>
          <a:p>
            <a:pPr marL="173038" indent="-173038">
              <a:buFontTx/>
              <a:buChar char="•"/>
              <a:defRPr/>
            </a:pPr>
            <a:r>
              <a:rPr lang="en-GB" sz="1400" dirty="0" smtClean="0">
                <a:solidFill>
                  <a:srgbClr val="0070C0"/>
                </a:solidFill>
              </a:rPr>
              <a:t>Four flying capacitors banks are not connected directly to the mains. They are charged via the magnets.</a:t>
            </a:r>
          </a:p>
          <a:p>
            <a:pPr marL="173038" indent="-173038">
              <a:buFontTx/>
              <a:buChar char="•"/>
              <a:defRPr/>
            </a:pPr>
            <a:r>
              <a:rPr lang="en-GB" sz="1400" dirty="0" smtClean="0">
                <a:solidFill>
                  <a:srgbClr val="FF0000"/>
                </a:solidFill>
              </a:rPr>
              <a:t>Only two AC/DC converters (called chargers) are connected to the mains and supply the losses of the system. </a:t>
            </a:r>
          </a:p>
          <a:p>
            <a:pPr>
              <a:buFont typeface="Arial" charset="0"/>
              <a:buNone/>
              <a:defRPr/>
            </a:pPr>
            <a:endParaRPr lang="en-US" sz="1600" dirty="0" smtClean="0"/>
          </a:p>
          <a:p>
            <a:pPr>
              <a:defRPr/>
            </a:pPr>
            <a:endParaRPr lang="en-US" sz="1600" dirty="0" smtClean="0"/>
          </a:p>
          <a:p>
            <a:pPr>
              <a:defRPr/>
            </a:pPr>
            <a:endParaRPr lang="en-US" sz="1600" dirty="0" smtClean="0"/>
          </a:p>
          <a:p>
            <a:pPr>
              <a:buFont typeface="Arial" charset="0"/>
              <a:buNone/>
              <a:defRPr/>
            </a:pPr>
            <a:endParaRPr lang="en-GB" sz="1800" dirty="0" smtClean="0"/>
          </a:p>
        </p:txBody>
      </p:sp>
      <p:grpSp>
        <p:nvGrpSpPr>
          <p:cNvPr id="8201" name="Group 9"/>
          <p:cNvGrpSpPr>
            <a:grpSpLocks/>
          </p:cNvGrpSpPr>
          <p:nvPr/>
        </p:nvGrpSpPr>
        <p:grpSpPr bwMode="auto">
          <a:xfrm>
            <a:off x="0" y="0"/>
            <a:ext cx="9144000" cy="1079500"/>
            <a:chOff x="500033" y="285727"/>
            <a:chExt cx="8401502" cy="1080000"/>
          </a:xfrm>
        </p:grpSpPr>
        <p:graphicFrame>
          <p:nvGraphicFramePr>
            <p:cNvPr id="8195" name="Object 2"/>
            <p:cNvGraphicFramePr>
              <a:graphicFrameLocks noChangeAspect="1"/>
            </p:cNvGraphicFramePr>
            <p:nvPr/>
          </p:nvGraphicFramePr>
          <p:xfrm>
            <a:off x="500033" y="285727"/>
            <a:ext cx="1080000" cy="1080000"/>
          </p:xfrm>
          <a:graphic>
            <a:graphicData uri="http://schemas.openxmlformats.org/presentationml/2006/ole">
              <p:oleObj spid="_x0000_s8195" name="Acrobat Document" r:id="rId4" imgW="2880000" imgH="2880000" progId="AcroExch.Document.7">
                <p:embed/>
              </p:oleObj>
            </a:graphicData>
          </a:graphic>
        </p:graphicFrame>
        <p:sp>
          <p:nvSpPr>
            <p:cNvPr id="17" name="TextBox 16"/>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grpSp>
        <p:nvGrpSpPr>
          <p:cNvPr id="8202" name="Group 25"/>
          <p:cNvGrpSpPr>
            <a:grpSpLocks noChangeAspect="1"/>
          </p:cNvGrpSpPr>
          <p:nvPr/>
        </p:nvGrpSpPr>
        <p:grpSpPr bwMode="auto">
          <a:xfrm>
            <a:off x="3367088" y="2808288"/>
            <a:ext cx="5400675" cy="3413125"/>
            <a:chOff x="3476610" y="2975171"/>
            <a:chExt cx="5076513" cy="3207977"/>
          </a:xfrm>
        </p:grpSpPr>
        <p:graphicFrame>
          <p:nvGraphicFramePr>
            <p:cNvPr id="8194" name="Object 3"/>
            <p:cNvGraphicFramePr>
              <a:graphicFrameLocks noChangeAspect="1"/>
            </p:cNvGraphicFramePr>
            <p:nvPr/>
          </p:nvGraphicFramePr>
          <p:xfrm>
            <a:off x="3513123" y="3027357"/>
            <a:ext cx="5040000" cy="2950244"/>
          </p:xfrm>
          <a:graphic>
            <a:graphicData uri="http://schemas.openxmlformats.org/presentationml/2006/ole">
              <p:oleObj spid="_x0000_s8194" name="Visio" r:id="rId5" imgW="10436733" imgH="6098286" progId="Visio.Drawing.11">
                <p:embed/>
              </p:oleObj>
            </a:graphicData>
          </a:graphic>
        </p:graphicFrame>
        <p:sp>
          <p:nvSpPr>
            <p:cNvPr id="8211" name="Oval 10"/>
            <p:cNvSpPr>
              <a:spLocks noChangeArrowheads="1"/>
            </p:cNvSpPr>
            <p:nvPr/>
          </p:nvSpPr>
          <p:spPr bwMode="auto">
            <a:xfrm>
              <a:off x="6470676" y="3246435"/>
              <a:ext cx="1643063" cy="812794"/>
            </a:xfrm>
            <a:prstGeom prst="ellipse">
              <a:avLst/>
            </a:prstGeom>
            <a:noFill/>
            <a:ln w="12700">
              <a:solidFill>
                <a:srgbClr val="FF0000"/>
              </a:solidFill>
              <a:round/>
              <a:headEnd type="none" w="sm" len="sm"/>
              <a:tailEnd type="none" w="sm" len="sm"/>
            </a:ln>
          </p:spPr>
          <p:txBody>
            <a:bodyPr wrap="none" anchor="ctr"/>
            <a:lstStyle/>
            <a:p>
              <a:pPr eaLnBrk="0" hangingPunct="0"/>
              <a:endParaRPr lang="en-GB" sz="2000">
                <a:solidFill>
                  <a:srgbClr val="FF0000"/>
                </a:solidFill>
                <a:latin typeface="Comic Sans MS" pitchFamily="66" charset="0"/>
              </a:endParaRPr>
            </a:p>
          </p:txBody>
        </p:sp>
        <p:sp>
          <p:nvSpPr>
            <p:cNvPr id="8212" name="Text Box 17"/>
            <p:cNvSpPr txBox="1">
              <a:spLocks noChangeArrowheads="1"/>
            </p:cNvSpPr>
            <p:nvPr/>
          </p:nvSpPr>
          <p:spPr bwMode="auto">
            <a:xfrm>
              <a:off x="7566066" y="2975171"/>
              <a:ext cx="941283" cy="307777"/>
            </a:xfrm>
            <a:prstGeom prst="rect">
              <a:avLst/>
            </a:prstGeom>
            <a:noFill/>
            <a:ln w="12700">
              <a:noFill/>
              <a:miter lim="800000"/>
              <a:headEnd type="none" w="sm" len="sm"/>
              <a:tailEnd type="none" w="sm" len="sm"/>
            </a:ln>
          </p:spPr>
          <p:txBody>
            <a:bodyPr wrap="none">
              <a:spAutoFit/>
            </a:bodyPr>
            <a:lstStyle/>
            <a:p>
              <a:pPr eaLnBrk="0" hangingPunct="0"/>
              <a:r>
                <a:rPr lang="en-GB" sz="1400">
                  <a:solidFill>
                    <a:srgbClr val="FF0000"/>
                  </a:solidFill>
                  <a:latin typeface="Comic Sans MS" pitchFamily="66" charset="0"/>
                </a:rPr>
                <a:t>Chargers</a:t>
              </a:r>
            </a:p>
          </p:txBody>
        </p:sp>
        <p:sp>
          <p:nvSpPr>
            <p:cNvPr id="8213" name="Oval 16"/>
            <p:cNvSpPr>
              <a:spLocks noChangeArrowheads="1"/>
            </p:cNvSpPr>
            <p:nvPr/>
          </p:nvSpPr>
          <p:spPr bwMode="auto">
            <a:xfrm>
              <a:off x="3659174" y="5254650"/>
              <a:ext cx="547695" cy="657234"/>
            </a:xfrm>
            <a:prstGeom prst="ellipse">
              <a:avLst/>
            </a:prstGeom>
            <a:noFill/>
            <a:ln w="12700">
              <a:solidFill>
                <a:srgbClr val="0000FF"/>
              </a:solidFill>
              <a:round/>
              <a:headEnd type="none" w="sm" len="sm"/>
              <a:tailEnd type="none" w="sm" len="sm"/>
            </a:ln>
          </p:spPr>
          <p:txBody>
            <a:bodyPr wrap="none" anchor="ctr"/>
            <a:lstStyle/>
            <a:p>
              <a:pPr eaLnBrk="0" hangingPunct="0"/>
              <a:endParaRPr lang="en-GB" sz="2000">
                <a:latin typeface="Comic Sans MS" pitchFamily="66" charset="0"/>
              </a:endParaRPr>
            </a:p>
          </p:txBody>
        </p:sp>
        <p:sp>
          <p:nvSpPr>
            <p:cNvPr id="8214" name="Text Box 17"/>
            <p:cNvSpPr txBox="1">
              <a:spLocks noChangeArrowheads="1"/>
            </p:cNvSpPr>
            <p:nvPr/>
          </p:nvSpPr>
          <p:spPr bwMode="auto">
            <a:xfrm>
              <a:off x="3476610" y="5875371"/>
              <a:ext cx="1596912" cy="307777"/>
            </a:xfrm>
            <a:prstGeom prst="rect">
              <a:avLst/>
            </a:prstGeom>
            <a:noFill/>
            <a:ln w="12700">
              <a:noFill/>
              <a:miter lim="800000"/>
              <a:headEnd type="none" w="sm" len="sm"/>
              <a:tailEnd type="none" w="sm" len="sm"/>
            </a:ln>
          </p:spPr>
          <p:txBody>
            <a:bodyPr wrap="none">
              <a:spAutoFit/>
            </a:bodyPr>
            <a:lstStyle/>
            <a:p>
              <a:pPr eaLnBrk="0" hangingPunct="0"/>
              <a:r>
                <a:rPr lang="en-GB" sz="1400">
                  <a:solidFill>
                    <a:srgbClr val="0066FF"/>
                  </a:solidFill>
                  <a:latin typeface="Comic Sans MS" pitchFamily="66" charset="0"/>
                </a:rPr>
                <a:t>Flying capacitors</a:t>
              </a:r>
            </a:p>
          </p:txBody>
        </p:sp>
      </p:grpSp>
      <p:grpSp>
        <p:nvGrpSpPr>
          <p:cNvPr id="8203" name="Group 24"/>
          <p:cNvGrpSpPr>
            <a:grpSpLocks/>
          </p:cNvGrpSpPr>
          <p:nvPr/>
        </p:nvGrpSpPr>
        <p:grpSpPr bwMode="auto">
          <a:xfrm>
            <a:off x="190500" y="2808288"/>
            <a:ext cx="2800350" cy="1851025"/>
            <a:chOff x="190440" y="3149600"/>
            <a:chExt cx="2800350" cy="1851023"/>
          </a:xfrm>
        </p:grpSpPr>
        <p:pic>
          <p:nvPicPr>
            <p:cNvPr id="8208" name="Picture 7"/>
            <p:cNvPicPr>
              <a:picLocks noChangeAspect="1" noChangeArrowheads="1"/>
            </p:cNvPicPr>
            <p:nvPr/>
          </p:nvPicPr>
          <p:blipFill>
            <a:blip r:embed="rId6" cstate="print"/>
            <a:srcRect/>
            <a:stretch>
              <a:fillRect/>
            </a:stretch>
          </p:blipFill>
          <p:spPr bwMode="auto">
            <a:xfrm>
              <a:off x="190440" y="3282948"/>
              <a:ext cx="2800350" cy="1717675"/>
            </a:xfrm>
            <a:prstGeom prst="rect">
              <a:avLst/>
            </a:prstGeom>
            <a:noFill/>
            <a:ln w="9525">
              <a:noFill/>
              <a:miter lim="800000"/>
              <a:headEnd/>
              <a:tailEnd/>
            </a:ln>
          </p:spPr>
        </p:pic>
        <p:sp>
          <p:nvSpPr>
            <p:cNvPr id="8209" name="Rectangle 11"/>
            <p:cNvSpPr>
              <a:spLocks noChangeArrowheads="1"/>
            </p:cNvSpPr>
            <p:nvPr/>
          </p:nvSpPr>
          <p:spPr bwMode="auto">
            <a:xfrm>
              <a:off x="411103" y="3149600"/>
              <a:ext cx="2533650" cy="315913"/>
            </a:xfrm>
            <a:prstGeom prst="rect">
              <a:avLst/>
            </a:prstGeom>
            <a:solidFill>
              <a:schemeClr val="bg1"/>
            </a:solidFill>
            <a:ln w="9525">
              <a:noFill/>
              <a:miter lim="800000"/>
              <a:headEnd/>
              <a:tailEnd/>
            </a:ln>
          </p:spPr>
          <p:txBody>
            <a:bodyPr anchor="b"/>
            <a:lstStyle/>
            <a:p>
              <a:pPr marL="342900" indent="-342900" eaLnBrk="0" hangingPunct="0">
                <a:lnSpc>
                  <a:spcPct val="90000"/>
                </a:lnSpc>
              </a:pPr>
              <a:r>
                <a:rPr lang="en-US" sz="1200">
                  <a:latin typeface="Comic Sans MS" pitchFamily="66" charset="0"/>
                </a:rPr>
                <a:t>Power to the magnets:</a:t>
              </a:r>
            </a:p>
          </p:txBody>
        </p:sp>
        <p:sp>
          <p:nvSpPr>
            <p:cNvPr id="8210" name="Rectangle 15"/>
            <p:cNvSpPr>
              <a:spLocks noChangeArrowheads="1"/>
            </p:cNvSpPr>
            <p:nvPr/>
          </p:nvSpPr>
          <p:spPr bwMode="auto">
            <a:xfrm>
              <a:off x="1649353" y="3511548"/>
              <a:ext cx="1095375" cy="230187"/>
            </a:xfrm>
            <a:prstGeom prst="rect">
              <a:avLst/>
            </a:prstGeom>
            <a:noFill/>
            <a:ln w="9525">
              <a:noFill/>
              <a:miter lim="800000"/>
              <a:headEnd/>
              <a:tailEnd/>
            </a:ln>
          </p:spPr>
          <p:txBody>
            <a:bodyPr/>
            <a:lstStyle/>
            <a:p>
              <a:pPr marL="342900" indent="-342900" eaLnBrk="0" hangingPunct="0">
                <a:lnSpc>
                  <a:spcPct val="90000"/>
                </a:lnSpc>
              </a:pPr>
              <a:r>
                <a:rPr lang="en-US" sz="1100">
                  <a:solidFill>
                    <a:srgbClr val="FF0000"/>
                  </a:solidFill>
                  <a:latin typeface="Comic Sans MS" pitchFamily="66" charset="0"/>
                </a:rPr>
                <a:t>+50MW peak </a:t>
              </a:r>
            </a:p>
          </p:txBody>
        </p:sp>
      </p:grpSp>
      <p:grpSp>
        <p:nvGrpSpPr>
          <p:cNvPr id="8204" name="Group 30"/>
          <p:cNvGrpSpPr>
            <a:grpSpLocks/>
          </p:cNvGrpSpPr>
          <p:nvPr/>
        </p:nvGrpSpPr>
        <p:grpSpPr bwMode="auto">
          <a:xfrm>
            <a:off x="153988" y="4670425"/>
            <a:ext cx="2884487" cy="1816100"/>
            <a:chOff x="153928" y="4753021"/>
            <a:chExt cx="2884526" cy="1816097"/>
          </a:xfrm>
        </p:grpSpPr>
        <p:pic>
          <p:nvPicPr>
            <p:cNvPr id="8205" name="Picture 10"/>
            <p:cNvPicPr>
              <a:picLocks noChangeAspect="1" noChangeArrowheads="1"/>
            </p:cNvPicPr>
            <p:nvPr/>
          </p:nvPicPr>
          <p:blipFill>
            <a:blip r:embed="rId7" cstate="print"/>
            <a:srcRect r="14326"/>
            <a:stretch>
              <a:fillRect/>
            </a:stretch>
          </p:blipFill>
          <p:spPr bwMode="auto">
            <a:xfrm>
              <a:off x="153928" y="4849856"/>
              <a:ext cx="2884526" cy="1719262"/>
            </a:xfrm>
            <a:prstGeom prst="rect">
              <a:avLst/>
            </a:prstGeom>
            <a:noFill/>
            <a:ln w="9525">
              <a:noFill/>
              <a:miter lim="800000"/>
              <a:headEnd/>
              <a:tailEnd/>
            </a:ln>
          </p:spPr>
        </p:pic>
        <p:sp>
          <p:nvSpPr>
            <p:cNvPr id="8206" name="Rectangle 14"/>
            <p:cNvSpPr>
              <a:spLocks noChangeArrowheads="1"/>
            </p:cNvSpPr>
            <p:nvPr/>
          </p:nvSpPr>
          <p:spPr bwMode="auto">
            <a:xfrm>
              <a:off x="682607" y="4753021"/>
              <a:ext cx="2133600" cy="315913"/>
            </a:xfrm>
            <a:prstGeom prst="rect">
              <a:avLst/>
            </a:prstGeom>
            <a:solidFill>
              <a:schemeClr val="bg1"/>
            </a:solidFill>
            <a:ln w="9525">
              <a:noFill/>
              <a:miter lim="800000"/>
              <a:headEnd/>
              <a:tailEnd/>
            </a:ln>
          </p:spPr>
          <p:txBody>
            <a:bodyPr anchor="b"/>
            <a:lstStyle/>
            <a:p>
              <a:pPr marL="342900" indent="-342900" eaLnBrk="0" hangingPunct="0">
                <a:lnSpc>
                  <a:spcPct val="90000"/>
                </a:lnSpc>
              </a:pPr>
              <a:r>
                <a:rPr lang="en-US" sz="1200">
                  <a:latin typeface="Comic Sans MS" pitchFamily="66" charset="0"/>
                </a:rPr>
                <a:t>Power from the mains </a:t>
              </a:r>
            </a:p>
          </p:txBody>
        </p:sp>
        <p:sp>
          <p:nvSpPr>
            <p:cNvPr id="8207" name="Rectangle 18"/>
            <p:cNvSpPr>
              <a:spLocks noChangeArrowheads="1"/>
            </p:cNvSpPr>
            <p:nvPr/>
          </p:nvSpPr>
          <p:spPr bwMode="auto">
            <a:xfrm>
              <a:off x="1906551" y="5067343"/>
              <a:ext cx="1095375" cy="230188"/>
            </a:xfrm>
            <a:prstGeom prst="rect">
              <a:avLst/>
            </a:prstGeom>
            <a:noFill/>
            <a:ln w="9525">
              <a:noFill/>
              <a:miter lim="800000"/>
              <a:headEnd/>
              <a:tailEnd/>
            </a:ln>
          </p:spPr>
          <p:txBody>
            <a:bodyPr/>
            <a:lstStyle/>
            <a:p>
              <a:pPr marL="342900" indent="-342900" eaLnBrk="0" hangingPunct="0">
                <a:lnSpc>
                  <a:spcPct val="90000"/>
                </a:lnSpc>
              </a:pPr>
              <a:r>
                <a:rPr lang="en-US" sz="1100">
                  <a:solidFill>
                    <a:srgbClr val="FF0000"/>
                  </a:solidFill>
                  <a:latin typeface="Comic Sans MS" pitchFamily="66" charset="0"/>
                </a:rPr>
                <a:t>10MW </a:t>
              </a: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itle 1"/>
          <p:cNvSpPr>
            <a:spLocks noGrp="1"/>
          </p:cNvSpPr>
          <p:nvPr>
            <p:ph type="title"/>
          </p:nvPr>
        </p:nvSpPr>
        <p:spPr>
          <a:xfrm>
            <a:off x="457200" y="-3175"/>
            <a:ext cx="8229600" cy="1143000"/>
          </a:xfrm>
        </p:spPr>
        <p:txBody>
          <a:bodyPr/>
          <a:lstStyle/>
          <a:p>
            <a:r>
              <a:rPr lang="en-US" sz="3600" b="1" dirty="0" smtClean="0"/>
              <a:t>POPS based proposal (1/2)</a:t>
            </a:r>
            <a:endParaRPr lang="en-GB" sz="3600" dirty="0" smtClean="0"/>
          </a:p>
        </p:txBody>
      </p:sp>
      <p:sp>
        <p:nvSpPr>
          <p:cNvPr id="1029" name="Content Placeholder 2"/>
          <p:cNvSpPr>
            <a:spLocks noGrp="1"/>
          </p:cNvSpPr>
          <p:nvPr>
            <p:ph idx="1"/>
          </p:nvPr>
        </p:nvSpPr>
        <p:spPr>
          <a:xfrm>
            <a:off x="457200" y="1052513"/>
            <a:ext cx="3827463" cy="5073650"/>
          </a:xfrm>
        </p:spPr>
        <p:txBody>
          <a:bodyPr/>
          <a:lstStyle/>
          <a:p>
            <a:pPr>
              <a:buFont typeface="Arial" charset="0"/>
              <a:buNone/>
            </a:pPr>
            <a:r>
              <a:rPr lang="en-US" sz="1800" dirty="0" smtClean="0"/>
              <a:t>Benefits</a:t>
            </a:r>
          </a:p>
          <a:p>
            <a:r>
              <a:rPr lang="en-US" sz="1400" dirty="0" smtClean="0"/>
              <a:t>Overall voltage available increases and would allow a reduction of the RMS current using a faster ramping.</a:t>
            </a:r>
          </a:p>
          <a:p>
            <a:r>
              <a:rPr lang="en-US" sz="1400" dirty="0" smtClean="0"/>
              <a:t>The capacitor bank totally absorbs the peak power on the 18kV network. </a:t>
            </a:r>
            <a:r>
              <a:rPr lang="en-US" sz="1400" dirty="0" err="1" smtClean="0"/>
              <a:t>Meyrin</a:t>
            </a:r>
            <a:r>
              <a:rPr lang="en-US" sz="1400" dirty="0" smtClean="0"/>
              <a:t> SVC would then become optional.</a:t>
            </a:r>
          </a:p>
          <a:p>
            <a:r>
              <a:rPr lang="en-US" sz="1400" dirty="0" smtClean="0"/>
              <a:t>Spare sharing between MPS A and B and eventually with POPS.</a:t>
            </a:r>
          </a:p>
          <a:p>
            <a:r>
              <a:rPr lang="en-US" sz="1400" dirty="0" smtClean="0"/>
              <a:t>Only a few new cables needed between the reference magnet (BCER) and the MPS.</a:t>
            </a:r>
          </a:p>
          <a:p>
            <a:r>
              <a:rPr lang="en-US" sz="1400" dirty="0" smtClean="0"/>
              <a:t>New B-field regulation to minimize eddy currents and saturation effects impact at higher current and acceleration rate.</a:t>
            </a:r>
          </a:p>
          <a:p>
            <a:endParaRPr lang="en-US" sz="1400" dirty="0" smtClean="0"/>
          </a:p>
          <a:p>
            <a:pPr>
              <a:buFont typeface="Arial" charset="0"/>
              <a:buNone/>
            </a:pPr>
            <a:r>
              <a:rPr lang="en-US" sz="1800" dirty="0" smtClean="0"/>
              <a:t>Drawbacks</a:t>
            </a:r>
          </a:p>
          <a:p>
            <a:r>
              <a:rPr lang="en-US" sz="1400" dirty="0" smtClean="0"/>
              <a:t>Cost estimation 14MCHF using POPS module.</a:t>
            </a:r>
          </a:p>
          <a:p>
            <a:r>
              <a:rPr lang="en-US" sz="1400" dirty="0" smtClean="0"/>
              <a:t>RF acceleration has to be increased.</a:t>
            </a:r>
          </a:p>
          <a:p>
            <a:endParaRPr lang="en-US" sz="1800" dirty="0" smtClean="0"/>
          </a:p>
          <a:p>
            <a:endParaRPr lang="en-US" sz="1800" dirty="0" smtClean="0"/>
          </a:p>
          <a:p>
            <a:endParaRPr lang="en-US" sz="1800" dirty="0" smtClean="0"/>
          </a:p>
        </p:txBody>
      </p:sp>
      <p:sp>
        <p:nvSpPr>
          <p:cNvPr id="4" name="Date Placeholder 3"/>
          <p:cNvSpPr>
            <a:spLocks noGrp="1"/>
          </p:cNvSpPr>
          <p:nvPr>
            <p:ph type="dt" sz="quarter" idx="10"/>
          </p:nvPr>
        </p:nvSpPr>
        <p:spPr/>
        <p:txBody>
          <a:bodyPr/>
          <a:lstStyle/>
          <a:p>
            <a:pPr>
              <a:defRPr/>
            </a:pPr>
            <a:r>
              <a:rPr lang="en-US" smtClean="0"/>
              <a:t>01/12/2010</a:t>
            </a:r>
            <a:endParaRPr lang="en-GB" dirty="0"/>
          </a:p>
        </p:txBody>
      </p:sp>
      <p:sp>
        <p:nvSpPr>
          <p:cNvPr id="5" name="Footer Placeholder 4"/>
          <p:cNvSpPr>
            <a:spLocks noGrp="1"/>
          </p:cNvSpPr>
          <p:nvPr>
            <p:ph type="ftr" sz="quarter" idx="11"/>
          </p:nvPr>
        </p:nvSpPr>
        <p:spPr/>
        <p:txBody>
          <a:bodyPr/>
          <a:lstStyle/>
          <a:p>
            <a:pPr>
              <a:defRPr/>
            </a:pPr>
            <a:r>
              <a:rPr lang="fr-FR" smtClean="0"/>
              <a:t>TE-EPC - Serge Pittet - EDMS 1106116</a:t>
            </a:r>
            <a:endParaRPr lang="en-GB"/>
          </a:p>
        </p:txBody>
      </p:sp>
      <p:sp>
        <p:nvSpPr>
          <p:cNvPr id="6" name="Slide Number Placeholder 5"/>
          <p:cNvSpPr>
            <a:spLocks noGrp="1"/>
          </p:cNvSpPr>
          <p:nvPr>
            <p:ph type="sldNum" sz="quarter" idx="12"/>
          </p:nvPr>
        </p:nvSpPr>
        <p:spPr/>
        <p:txBody>
          <a:bodyPr/>
          <a:lstStyle/>
          <a:p>
            <a:pPr>
              <a:defRPr/>
            </a:pPr>
            <a:fld id="{A9B790FB-A427-4ABB-8267-DCDEFBF9D6BB}" type="slidenum">
              <a:rPr lang="en-GB" smtClean="0"/>
              <a:pPr>
                <a:defRPr/>
              </a:pPr>
              <a:t>9</a:t>
            </a:fld>
            <a:endParaRPr lang="en-GB" dirty="0"/>
          </a:p>
        </p:txBody>
      </p:sp>
      <p:grpSp>
        <p:nvGrpSpPr>
          <p:cNvPr id="2" name="Group 9"/>
          <p:cNvGrpSpPr>
            <a:grpSpLocks/>
          </p:cNvGrpSpPr>
          <p:nvPr/>
        </p:nvGrpSpPr>
        <p:grpSpPr bwMode="auto">
          <a:xfrm>
            <a:off x="0" y="0"/>
            <a:ext cx="9144000" cy="1079500"/>
            <a:chOff x="500033" y="285727"/>
            <a:chExt cx="8401502" cy="1080000"/>
          </a:xfrm>
        </p:grpSpPr>
        <p:graphicFrame>
          <p:nvGraphicFramePr>
            <p:cNvPr id="1027" name="Object 2"/>
            <p:cNvGraphicFramePr>
              <a:graphicFrameLocks noChangeAspect="1"/>
            </p:cNvGraphicFramePr>
            <p:nvPr/>
          </p:nvGraphicFramePr>
          <p:xfrm>
            <a:off x="500033" y="285727"/>
            <a:ext cx="1080000" cy="1080000"/>
          </p:xfrm>
          <a:graphic>
            <a:graphicData uri="http://schemas.openxmlformats.org/presentationml/2006/ole">
              <p:oleObj spid="_x0000_s49155" name="Acrobat Document" r:id="rId4" imgW="2880000" imgH="2880000" progId="AcroExch.Document.7">
                <p:embed/>
              </p:oleObj>
            </a:graphicData>
          </a:graphic>
        </p:graphicFrame>
        <p:sp>
          <p:nvSpPr>
            <p:cNvPr id="17" name="TextBox 16"/>
            <p:cNvSpPr txBox="1"/>
            <p:nvPr/>
          </p:nvSpPr>
          <p:spPr>
            <a:xfrm>
              <a:off x="8073054" y="357198"/>
              <a:ext cx="828481" cy="954529"/>
            </a:xfrm>
            <a:prstGeom prst="rect">
              <a:avLst/>
            </a:prstGeom>
            <a:noFill/>
          </p:spPr>
          <p:txBody>
            <a:bodyPr wrap="none">
              <a:spAutoFit/>
            </a:bodyPr>
            <a:lstStyle/>
            <a:p>
              <a:pPr algn="ct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TE </a:t>
              </a:r>
            </a:p>
            <a:p>
              <a:pPr>
                <a:defRPr/>
              </a:pPr>
              <a:r>
                <a:rPr lang="en-US" sz="2800" dirty="0">
                  <a:solidFill>
                    <a:srgbClr val="3861AA"/>
                  </a:solidFill>
                  <a:effectLst>
                    <a:outerShdw blurRad="50800" dist="63500" dir="2700000" algn="tl" rotWithShape="0">
                      <a:prstClr val="black">
                        <a:alpha val="40000"/>
                      </a:prstClr>
                    </a:outerShdw>
                  </a:effectLst>
                  <a:latin typeface="Bauhaus 93" pitchFamily="82" charset="0"/>
                </a:rPr>
                <a:t>EPC</a:t>
              </a:r>
            </a:p>
          </p:txBody>
        </p:sp>
      </p:grpSp>
      <p:sp>
        <p:nvSpPr>
          <p:cNvPr id="1034" name="TextBox 27"/>
          <p:cNvSpPr txBox="1">
            <a:spLocks noChangeArrowheads="1"/>
          </p:cNvSpPr>
          <p:nvPr/>
        </p:nvSpPr>
        <p:spPr bwMode="auto">
          <a:xfrm>
            <a:off x="7367588" y="3789363"/>
            <a:ext cx="1058862" cy="738187"/>
          </a:xfrm>
          <a:prstGeom prst="rect">
            <a:avLst/>
          </a:prstGeom>
          <a:noFill/>
          <a:ln w="9525">
            <a:noFill/>
            <a:miter lim="800000"/>
            <a:headEnd/>
            <a:tailEnd/>
          </a:ln>
        </p:spPr>
        <p:txBody>
          <a:bodyPr wrap="none">
            <a:spAutoFit/>
          </a:bodyPr>
          <a:lstStyle/>
          <a:p>
            <a:pPr algn="ctr"/>
            <a:r>
              <a:rPr lang="en-US" sz="1400"/>
              <a:t>Reference </a:t>
            </a:r>
          </a:p>
          <a:p>
            <a:pPr algn="ctr"/>
            <a:r>
              <a:rPr lang="en-US" sz="1400"/>
              <a:t>magnet</a:t>
            </a:r>
          </a:p>
          <a:p>
            <a:pPr algn="ctr"/>
            <a:r>
              <a:rPr lang="en-US" sz="1400"/>
              <a:t>Ring 2&amp;3</a:t>
            </a:r>
          </a:p>
        </p:txBody>
      </p:sp>
      <p:sp>
        <p:nvSpPr>
          <p:cNvPr id="1035" name="TextBox 121"/>
          <p:cNvSpPr txBox="1">
            <a:spLocks noChangeArrowheads="1"/>
          </p:cNvSpPr>
          <p:nvPr/>
        </p:nvSpPr>
        <p:spPr bwMode="auto">
          <a:xfrm>
            <a:off x="6500813" y="5732463"/>
            <a:ext cx="584200" cy="307975"/>
          </a:xfrm>
          <a:prstGeom prst="rect">
            <a:avLst/>
          </a:prstGeom>
          <a:noFill/>
          <a:ln w="9525">
            <a:noFill/>
            <a:miter lim="800000"/>
            <a:headEnd/>
            <a:tailEnd/>
          </a:ln>
        </p:spPr>
        <p:txBody>
          <a:bodyPr wrap="none">
            <a:spAutoFit/>
          </a:bodyPr>
          <a:lstStyle/>
          <a:p>
            <a:r>
              <a:rPr lang="en-US" sz="1400"/>
              <a:t>GND</a:t>
            </a:r>
          </a:p>
        </p:txBody>
      </p:sp>
      <p:grpSp>
        <p:nvGrpSpPr>
          <p:cNvPr id="3" name="Group 67"/>
          <p:cNvGrpSpPr>
            <a:grpSpLocks/>
          </p:cNvGrpSpPr>
          <p:nvPr/>
        </p:nvGrpSpPr>
        <p:grpSpPr bwMode="auto">
          <a:xfrm>
            <a:off x="7847013" y="1125538"/>
            <a:ext cx="357187" cy="857250"/>
            <a:chOff x="2428860" y="2071678"/>
            <a:chExt cx="357191" cy="857256"/>
          </a:xfrm>
        </p:grpSpPr>
        <p:sp>
          <p:nvSpPr>
            <p:cNvPr id="56" name="Freeform 55"/>
            <p:cNvSpPr/>
            <p:nvPr/>
          </p:nvSpPr>
          <p:spPr>
            <a:xfrm rot="5400000">
              <a:off x="2538399" y="2109778"/>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7" name="Freeform 56"/>
            <p:cNvSpPr/>
            <p:nvPr/>
          </p:nvSpPr>
          <p:spPr>
            <a:xfrm rot="5400000">
              <a:off x="2535223" y="2251067"/>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8" name="Freeform 57"/>
            <p:cNvSpPr/>
            <p:nvPr/>
          </p:nvSpPr>
          <p:spPr>
            <a:xfrm rot="5400000">
              <a:off x="2535223" y="2393943"/>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9" name="Freeform 58"/>
            <p:cNvSpPr/>
            <p:nvPr/>
          </p:nvSpPr>
          <p:spPr>
            <a:xfrm rot="5400000">
              <a:off x="2535223" y="2536819"/>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61" name="Straight Connector 60"/>
            <p:cNvCxnSpPr/>
            <p:nvPr/>
          </p:nvCxnSpPr>
          <p:spPr>
            <a:xfrm rot="5400000" flipH="1" flipV="1">
              <a:off x="2357421" y="214311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5400000" flipH="1" flipV="1">
              <a:off x="2357421" y="285749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7" name="Group 68"/>
          <p:cNvGrpSpPr>
            <a:grpSpLocks/>
          </p:cNvGrpSpPr>
          <p:nvPr/>
        </p:nvGrpSpPr>
        <p:grpSpPr bwMode="auto">
          <a:xfrm>
            <a:off x="7847013" y="1965325"/>
            <a:ext cx="357187" cy="857250"/>
            <a:chOff x="2428860" y="2071678"/>
            <a:chExt cx="357191" cy="857256"/>
          </a:xfrm>
        </p:grpSpPr>
        <p:sp>
          <p:nvSpPr>
            <p:cNvPr id="71" name="Freeform 70"/>
            <p:cNvSpPr/>
            <p:nvPr/>
          </p:nvSpPr>
          <p:spPr>
            <a:xfrm rot="5400000">
              <a:off x="2538399" y="2109779"/>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72" name="Freeform 71"/>
            <p:cNvSpPr/>
            <p:nvPr/>
          </p:nvSpPr>
          <p:spPr>
            <a:xfrm rot="5400000">
              <a:off x="2535223" y="2251067"/>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74" name="Freeform 73"/>
            <p:cNvSpPr/>
            <p:nvPr/>
          </p:nvSpPr>
          <p:spPr>
            <a:xfrm rot="5400000">
              <a:off x="2535223" y="2393943"/>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75" name="Freeform 74"/>
            <p:cNvSpPr/>
            <p:nvPr/>
          </p:nvSpPr>
          <p:spPr>
            <a:xfrm rot="5400000">
              <a:off x="2535223" y="2536819"/>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76" name="Straight Connector 75"/>
            <p:cNvCxnSpPr/>
            <p:nvPr/>
          </p:nvCxnSpPr>
          <p:spPr>
            <a:xfrm rot="5400000" flipH="1" flipV="1">
              <a:off x="2357421" y="214311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flipH="1" flipV="1">
              <a:off x="2357421" y="285749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8" name="Group 77"/>
          <p:cNvGrpSpPr>
            <a:grpSpLocks/>
          </p:cNvGrpSpPr>
          <p:nvPr/>
        </p:nvGrpSpPr>
        <p:grpSpPr bwMode="auto">
          <a:xfrm>
            <a:off x="7097713" y="3792538"/>
            <a:ext cx="357187" cy="857250"/>
            <a:chOff x="2428860" y="2071678"/>
            <a:chExt cx="357191" cy="857256"/>
          </a:xfrm>
        </p:grpSpPr>
        <p:sp>
          <p:nvSpPr>
            <p:cNvPr id="79" name="Freeform 78"/>
            <p:cNvSpPr/>
            <p:nvPr/>
          </p:nvSpPr>
          <p:spPr>
            <a:xfrm rot="5400000">
              <a:off x="2538399" y="2109778"/>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0" name="Freeform 79"/>
            <p:cNvSpPr/>
            <p:nvPr/>
          </p:nvSpPr>
          <p:spPr>
            <a:xfrm rot="5400000">
              <a:off x="2535223" y="2251067"/>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1" name="Freeform 80"/>
            <p:cNvSpPr/>
            <p:nvPr/>
          </p:nvSpPr>
          <p:spPr>
            <a:xfrm rot="5400000">
              <a:off x="2535223" y="2393943"/>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2" name="Freeform 81"/>
            <p:cNvSpPr/>
            <p:nvPr/>
          </p:nvSpPr>
          <p:spPr>
            <a:xfrm rot="5400000">
              <a:off x="2535223" y="2536819"/>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83" name="Straight Connector 82"/>
            <p:cNvCxnSpPr/>
            <p:nvPr/>
          </p:nvCxnSpPr>
          <p:spPr>
            <a:xfrm rot="5400000" flipH="1" flipV="1">
              <a:off x="2357421" y="214311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5400000" flipH="1" flipV="1">
              <a:off x="2357421" y="285749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9" name="Group 84"/>
          <p:cNvGrpSpPr>
            <a:grpSpLocks/>
          </p:cNvGrpSpPr>
          <p:nvPr/>
        </p:nvGrpSpPr>
        <p:grpSpPr bwMode="auto">
          <a:xfrm>
            <a:off x="7847013" y="4649788"/>
            <a:ext cx="357187" cy="857250"/>
            <a:chOff x="2428860" y="2071678"/>
            <a:chExt cx="357191" cy="857256"/>
          </a:xfrm>
        </p:grpSpPr>
        <p:sp>
          <p:nvSpPr>
            <p:cNvPr id="86" name="Freeform 85"/>
            <p:cNvSpPr/>
            <p:nvPr/>
          </p:nvSpPr>
          <p:spPr>
            <a:xfrm rot="5400000">
              <a:off x="2538399" y="2109778"/>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7" name="Freeform 86"/>
            <p:cNvSpPr/>
            <p:nvPr/>
          </p:nvSpPr>
          <p:spPr>
            <a:xfrm rot="5400000">
              <a:off x="2535223" y="2251067"/>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8" name="Freeform 87"/>
            <p:cNvSpPr/>
            <p:nvPr/>
          </p:nvSpPr>
          <p:spPr>
            <a:xfrm rot="5400000">
              <a:off x="2535223" y="2393943"/>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9" name="Freeform 88"/>
            <p:cNvSpPr/>
            <p:nvPr/>
          </p:nvSpPr>
          <p:spPr>
            <a:xfrm rot="5400000">
              <a:off x="2535223" y="2536819"/>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90" name="Straight Connector 89"/>
            <p:cNvCxnSpPr/>
            <p:nvPr/>
          </p:nvCxnSpPr>
          <p:spPr>
            <a:xfrm rot="5400000" flipH="1" flipV="1">
              <a:off x="2357421" y="214311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rot="5400000" flipH="1" flipV="1">
              <a:off x="2357421" y="285749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10" name="Group 92"/>
          <p:cNvGrpSpPr>
            <a:grpSpLocks/>
          </p:cNvGrpSpPr>
          <p:nvPr/>
        </p:nvGrpSpPr>
        <p:grpSpPr bwMode="auto">
          <a:xfrm>
            <a:off x="7847013" y="5507038"/>
            <a:ext cx="357187" cy="857250"/>
            <a:chOff x="2428860" y="2071678"/>
            <a:chExt cx="357191" cy="857256"/>
          </a:xfrm>
        </p:grpSpPr>
        <p:sp>
          <p:nvSpPr>
            <p:cNvPr id="95" name="Freeform 94"/>
            <p:cNvSpPr/>
            <p:nvPr/>
          </p:nvSpPr>
          <p:spPr>
            <a:xfrm rot="5400000">
              <a:off x="2538399" y="2109778"/>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96" name="Freeform 95"/>
            <p:cNvSpPr/>
            <p:nvPr/>
          </p:nvSpPr>
          <p:spPr>
            <a:xfrm rot="5400000">
              <a:off x="2535223" y="2251067"/>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98" name="Freeform 97"/>
            <p:cNvSpPr/>
            <p:nvPr/>
          </p:nvSpPr>
          <p:spPr>
            <a:xfrm rot="5400000">
              <a:off x="2535223" y="2393943"/>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99" name="Freeform 98"/>
            <p:cNvSpPr/>
            <p:nvPr/>
          </p:nvSpPr>
          <p:spPr>
            <a:xfrm rot="5400000">
              <a:off x="2535223" y="2536819"/>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101" name="Straight Connector 100"/>
            <p:cNvCxnSpPr/>
            <p:nvPr/>
          </p:nvCxnSpPr>
          <p:spPr>
            <a:xfrm rot="5400000" flipH="1" flipV="1">
              <a:off x="2357421" y="214311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5400000" flipH="1" flipV="1">
              <a:off x="2357421" y="285749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grpSp>
      <p:cxnSp>
        <p:nvCxnSpPr>
          <p:cNvPr id="105" name="Straight Connector 104"/>
          <p:cNvCxnSpPr/>
          <p:nvPr/>
        </p:nvCxnSpPr>
        <p:spPr>
          <a:xfrm>
            <a:off x="5276850" y="3644900"/>
            <a:ext cx="180022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7097713" y="4649788"/>
            <a:ext cx="7493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8" name="Straight Connector 127"/>
          <p:cNvCxnSpPr>
            <a:endCxn id="1035" idx="0"/>
          </p:cNvCxnSpPr>
          <p:nvPr/>
        </p:nvCxnSpPr>
        <p:spPr>
          <a:xfrm rot="16200000" flipH="1">
            <a:off x="6700838" y="5640387"/>
            <a:ext cx="179388" cy="4763"/>
          </a:xfrm>
          <a:prstGeom prst="line">
            <a:avLst/>
          </a:prstGeom>
        </p:spPr>
        <p:style>
          <a:lnRef idx="1">
            <a:schemeClr val="accent1"/>
          </a:lnRef>
          <a:fillRef idx="0">
            <a:schemeClr val="accent1"/>
          </a:fillRef>
          <a:effectRef idx="0">
            <a:schemeClr val="accent1"/>
          </a:effectRef>
          <a:fontRef idx="minor">
            <a:schemeClr val="tx1"/>
          </a:fontRef>
        </p:style>
      </p:cxnSp>
      <p:sp>
        <p:nvSpPr>
          <p:cNvPr id="1044" name="TextBox 54"/>
          <p:cNvSpPr txBox="1">
            <a:spLocks noChangeArrowheads="1"/>
          </p:cNvSpPr>
          <p:nvPr/>
        </p:nvSpPr>
        <p:spPr bwMode="auto">
          <a:xfrm>
            <a:off x="4319588" y="4724400"/>
            <a:ext cx="903287" cy="739775"/>
          </a:xfrm>
          <a:prstGeom prst="rect">
            <a:avLst/>
          </a:prstGeom>
          <a:noFill/>
          <a:ln w="12700">
            <a:solidFill>
              <a:schemeClr val="tx1"/>
            </a:solidFill>
            <a:miter lim="800000"/>
            <a:headEnd/>
            <a:tailEnd/>
          </a:ln>
        </p:spPr>
        <p:txBody>
          <a:bodyPr wrap="none">
            <a:spAutoFit/>
          </a:bodyPr>
          <a:lstStyle/>
          <a:p>
            <a:r>
              <a:rPr lang="en-US"/>
              <a:t>MPS B</a:t>
            </a:r>
          </a:p>
          <a:p>
            <a:r>
              <a:rPr lang="en-US" sz="1200"/>
              <a:t>2500V</a:t>
            </a:r>
          </a:p>
          <a:p>
            <a:r>
              <a:rPr lang="en-US" sz="1200"/>
              <a:t>5500A</a:t>
            </a:r>
            <a:endParaRPr lang="en-US" sz="1200" baseline="-25000"/>
          </a:p>
        </p:txBody>
      </p:sp>
      <p:cxnSp>
        <p:nvCxnSpPr>
          <p:cNvPr id="134" name="Straight Connector 133"/>
          <p:cNvCxnSpPr/>
          <p:nvPr/>
        </p:nvCxnSpPr>
        <p:spPr>
          <a:xfrm>
            <a:off x="4554538" y="1125538"/>
            <a:ext cx="329247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rot="5400000">
            <a:off x="4021138" y="2381250"/>
            <a:ext cx="2519362" cy="793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47" name="TextBox 54"/>
          <p:cNvSpPr txBox="1">
            <a:spLocks noChangeArrowheads="1"/>
          </p:cNvSpPr>
          <p:nvPr/>
        </p:nvSpPr>
        <p:spPr bwMode="auto">
          <a:xfrm>
            <a:off x="5832475" y="2205038"/>
            <a:ext cx="519113" cy="584200"/>
          </a:xfrm>
          <a:prstGeom prst="rect">
            <a:avLst/>
          </a:prstGeom>
          <a:noFill/>
          <a:ln w="12700">
            <a:solidFill>
              <a:schemeClr val="tx1"/>
            </a:solidFill>
            <a:miter lim="800000"/>
            <a:headEnd/>
            <a:tailEnd/>
          </a:ln>
        </p:spPr>
        <p:txBody>
          <a:bodyPr wrap="none">
            <a:spAutoFit/>
          </a:bodyPr>
          <a:lstStyle/>
          <a:p>
            <a:r>
              <a:rPr lang="en-US" sz="1200"/>
              <a:t>QFO</a:t>
            </a:r>
          </a:p>
          <a:p>
            <a:r>
              <a:rPr lang="en-US" sz="1000"/>
              <a:t>600V</a:t>
            </a:r>
          </a:p>
          <a:p>
            <a:r>
              <a:rPr lang="en-US" sz="1000"/>
              <a:t>450A</a:t>
            </a:r>
            <a:endParaRPr lang="en-US" sz="1000" baseline="-25000"/>
          </a:p>
        </p:txBody>
      </p:sp>
      <p:cxnSp>
        <p:nvCxnSpPr>
          <p:cNvPr id="175" name="Straight Connector 174"/>
          <p:cNvCxnSpPr/>
          <p:nvPr/>
        </p:nvCxnSpPr>
        <p:spPr>
          <a:xfrm>
            <a:off x="5284788" y="3792538"/>
            <a:ext cx="1812925"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49" name="TextBox 54"/>
          <p:cNvSpPr txBox="1">
            <a:spLocks noChangeArrowheads="1"/>
          </p:cNvSpPr>
          <p:nvPr/>
        </p:nvSpPr>
        <p:spPr bwMode="auto">
          <a:xfrm>
            <a:off x="5832475" y="4833938"/>
            <a:ext cx="528638" cy="584200"/>
          </a:xfrm>
          <a:prstGeom prst="rect">
            <a:avLst/>
          </a:prstGeom>
          <a:noFill/>
          <a:ln w="12700">
            <a:solidFill>
              <a:schemeClr val="tx1"/>
            </a:solidFill>
            <a:miter lim="800000"/>
            <a:headEnd/>
            <a:tailEnd/>
          </a:ln>
        </p:spPr>
        <p:txBody>
          <a:bodyPr wrap="none">
            <a:spAutoFit/>
          </a:bodyPr>
          <a:lstStyle/>
          <a:p>
            <a:r>
              <a:rPr lang="en-US" sz="1200"/>
              <a:t>QDE</a:t>
            </a:r>
          </a:p>
          <a:p>
            <a:r>
              <a:rPr lang="en-US" sz="1000"/>
              <a:t>600V</a:t>
            </a:r>
          </a:p>
          <a:p>
            <a:r>
              <a:rPr lang="en-US" sz="1000"/>
              <a:t>450A</a:t>
            </a:r>
            <a:endParaRPr lang="en-US" sz="1000" baseline="-25000"/>
          </a:p>
        </p:txBody>
      </p:sp>
      <p:cxnSp>
        <p:nvCxnSpPr>
          <p:cNvPr id="182" name="Straight Connector 181"/>
          <p:cNvCxnSpPr/>
          <p:nvPr/>
        </p:nvCxnSpPr>
        <p:spPr>
          <a:xfrm rot="5400000" flipH="1" flipV="1">
            <a:off x="6353969" y="5096669"/>
            <a:ext cx="876300" cy="79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6788150" y="4662488"/>
            <a:ext cx="32861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0800000">
            <a:off x="6788150" y="5538788"/>
            <a:ext cx="10588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a:off x="4554538" y="6342063"/>
            <a:ext cx="3292475" cy="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11" name="Group 121"/>
          <p:cNvGrpSpPr/>
          <p:nvPr/>
        </p:nvGrpSpPr>
        <p:grpSpPr>
          <a:xfrm>
            <a:off x="4939731" y="1267592"/>
            <a:ext cx="642942" cy="642942"/>
            <a:chOff x="1500166" y="2071678"/>
            <a:chExt cx="642942" cy="642942"/>
          </a:xfrm>
          <a:solidFill>
            <a:schemeClr val="bg1"/>
          </a:solidFill>
        </p:grpSpPr>
        <p:sp>
          <p:nvSpPr>
            <p:cNvPr id="117" name="Oval 116"/>
            <p:cNvSpPr/>
            <p:nvPr/>
          </p:nvSpPr>
          <p:spPr>
            <a:xfrm>
              <a:off x="1500166" y="2071678"/>
              <a:ext cx="642942" cy="642942"/>
            </a:xfrm>
            <a:prstGeom prst="ellipse">
              <a:avLst/>
            </a:prstGeom>
            <a:grpFill/>
            <a:ln w="12700">
              <a:solidFill>
                <a:srgbClr val="4A7E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19" name="Straight Connector 118"/>
            <p:cNvCxnSpPr>
              <a:stCxn id="117" idx="2"/>
              <a:endCxn id="117" idx="6"/>
            </p:cNvCxnSpPr>
            <p:nvPr/>
          </p:nvCxnSpPr>
          <p:spPr>
            <a:xfrm rot="10800000" flipH="1">
              <a:off x="1500166" y="2393149"/>
              <a:ext cx="642942" cy="0"/>
            </a:xfrm>
            <a:prstGeom prst="line">
              <a:avLst/>
            </a:prstGeom>
            <a:grpFill/>
            <a:ln w="12700"/>
          </p:spPr>
          <p:style>
            <a:lnRef idx="1">
              <a:schemeClr val="accent1"/>
            </a:lnRef>
            <a:fillRef idx="0">
              <a:schemeClr val="accent1"/>
            </a:fillRef>
            <a:effectRef idx="0">
              <a:schemeClr val="accent1"/>
            </a:effectRef>
            <a:fontRef idx="minor">
              <a:schemeClr val="tx1"/>
            </a:fontRef>
          </p:style>
        </p:cxnSp>
      </p:grpSp>
      <p:grpSp>
        <p:nvGrpSpPr>
          <p:cNvPr id="12" name="Group 176"/>
          <p:cNvGrpSpPr/>
          <p:nvPr/>
        </p:nvGrpSpPr>
        <p:grpSpPr>
          <a:xfrm>
            <a:off x="6473277" y="4792471"/>
            <a:ext cx="642942" cy="642942"/>
            <a:chOff x="1500166" y="2071678"/>
            <a:chExt cx="642942" cy="642942"/>
          </a:xfrm>
          <a:solidFill>
            <a:schemeClr val="bg1"/>
          </a:solidFill>
        </p:grpSpPr>
        <p:sp>
          <p:nvSpPr>
            <p:cNvPr id="178" name="Oval 177"/>
            <p:cNvSpPr/>
            <p:nvPr/>
          </p:nvSpPr>
          <p:spPr>
            <a:xfrm>
              <a:off x="1500166" y="2071678"/>
              <a:ext cx="642942" cy="642942"/>
            </a:xfrm>
            <a:prstGeom prst="ellipse">
              <a:avLst/>
            </a:prstGeom>
            <a:grpFill/>
            <a:ln w="12700">
              <a:solidFill>
                <a:srgbClr val="4A7E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9" name="Straight Connector 178"/>
            <p:cNvCxnSpPr>
              <a:stCxn id="178" idx="2"/>
              <a:endCxn id="178" idx="6"/>
            </p:cNvCxnSpPr>
            <p:nvPr/>
          </p:nvCxnSpPr>
          <p:spPr>
            <a:xfrm rot="10800000" flipH="1">
              <a:off x="1500166" y="2393149"/>
              <a:ext cx="642942" cy="0"/>
            </a:xfrm>
            <a:prstGeom prst="line">
              <a:avLst/>
            </a:prstGeom>
            <a:grpFill/>
            <a:ln w="12700"/>
          </p:spPr>
          <p:style>
            <a:lnRef idx="1">
              <a:schemeClr val="accent1"/>
            </a:lnRef>
            <a:fillRef idx="0">
              <a:schemeClr val="accent1"/>
            </a:fillRef>
            <a:effectRef idx="0">
              <a:schemeClr val="accent1"/>
            </a:effectRef>
            <a:fontRef idx="minor">
              <a:schemeClr val="tx1"/>
            </a:fontRef>
          </p:style>
        </p:cxnSp>
      </p:grpSp>
      <p:cxnSp>
        <p:nvCxnSpPr>
          <p:cNvPr id="205" name="Straight Connector 204"/>
          <p:cNvCxnSpPr/>
          <p:nvPr/>
        </p:nvCxnSpPr>
        <p:spPr>
          <a:xfrm rot="16200000" flipH="1">
            <a:off x="4010025" y="5060951"/>
            <a:ext cx="2555875" cy="635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13" name="Group 201"/>
          <p:cNvGrpSpPr/>
          <p:nvPr/>
        </p:nvGrpSpPr>
        <p:grpSpPr>
          <a:xfrm>
            <a:off x="4961952" y="5552902"/>
            <a:ext cx="642942" cy="642942"/>
            <a:chOff x="1500166" y="2071678"/>
            <a:chExt cx="642942" cy="642942"/>
          </a:xfrm>
          <a:solidFill>
            <a:schemeClr val="bg1"/>
          </a:solidFill>
        </p:grpSpPr>
        <p:sp>
          <p:nvSpPr>
            <p:cNvPr id="203" name="Oval 202"/>
            <p:cNvSpPr/>
            <p:nvPr/>
          </p:nvSpPr>
          <p:spPr>
            <a:xfrm>
              <a:off x="1500166" y="2071678"/>
              <a:ext cx="642942" cy="642942"/>
            </a:xfrm>
            <a:prstGeom prst="ellipse">
              <a:avLst/>
            </a:prstGeom>
            <a:grpFill/>
            <a:ln w="12700">
              <a:solidFill>
                <a:srgbClr val="4A7E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04" name="Straight Connector 203"/>
            <p:cNvCxnSpPr>
              <a:stCxn id="203" idx="2"/>
              <a:endCxn id="203" idx="6"/>
            </p:cNvCxnSpPr>
            <p:nvPr/>
          </p:nvCxnSpPr>
          <p:spPr>
            <a:xfrm rot="10800000" flipH="1">
              <a:off x="1500166" y="2393149"/>
              <a:ext cx="642942" cy="0"/>
            </a:xfrm>
            <a:prstGeom prst="line">
              <a:avLst/>
            </a:prstGeom>
            <a:grpFill/>
            <a:ln w="12700"/>
          </p:spPr>
          <p:style>
            <a:lnRef idx="1">
              <a:schemeClr val="accent1"/>
            </a:lnRef>
            <a:fillRef idx="0">
              <a:schemeClr val="accent1"/>
            </a:fillRef>
            <a:effectRef idx="0">
              <a:schemeClr val="accent1"/>
            </a:effectRef>
            <a:fontRef idx="minor">
              <a:schemeClr val="tx1"/>
            </a:fontRef>
          </p:style>
        </p:cxnSp>
      </p:grpSp>
      <p:cxnSp>
        <p:nvCxnSpPr>
          <p:cNvPr id="91" name="Straight Connector 90"/>
          <p:cNvCxnSpPr/>
          <p:nvPr/>
        </p:nvCxnSpPr>
        <p:spPr>
          <a:xfrm rot="10800000">
            <a:off x="6781800" y="2001838"/>
            <a:ext cx="105886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rot="5400000">
            <a:off x="6361906" y="2421732"/>
            <a:ext cx="839787"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4" name="Group 148"/>
          <p:cNvGrpSpPr/>
          <p:nvPr/>
        </p:nvGrpSpPr>
        <p:grpSpPr>
          <a:xfrm>
            <a:off x="6473277" y="2110567"/>
            <a:ext cx="642942" cy="642942"/>
            <a:chOff x="1500166" y="2071678"/>
            <a:chExt cx="642942" cy="642942"/>
          </a:xfrm>
          <a:solidFill>
            <a:schemeClr val="bg1"/>
          </a:solidFill>
        </p:grpSpPr>
        <p:sp>
          <p:nvSpPr>
            <p:cNvPr id="150" name="Oval 149"/>
            <p:cNvSpPr/>
            <p:nvPr/>
          </p:nvSpPr>
          <p:spPr>
            <a:xfrm>
              <a:off x="1500166" y="2071678"/>
              <a:ext cx="642942" cy="642942"/>
            </a:xfrm>
            <a:prstGeom prst="ellipse">
              <a:avLst/>
            </a:prstGeom>
            <a:grpFill/>
            <a:ln w="12700">
              <a:solidFill>
                <a:srgbClr val="4A7E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51" name="Straight Connector 150"/>
            <p:cNvCxnSpPr>
              <a:stCxn id="150" idx="2"/>
              <a:endCxn id="150" idx="6"/>
            </p:cNvCxnSpPr>
            <p:nvPr/>
          </p:nvCxnSpPr>
          <p:spPr>
            <a:xfrm rot="10800000" flipH="1">
              <a:off x="1500166" y="2393149"/>
              <a:ext cx="642942" cy="0"/>
            </a:xfrm>
            <a:prstGeom prst="line">
              <a:avLst/>
            </a:prstGeom>
            <a:grpFill/>
            <a:ln w="12700"/>
          </p:spPr>
          <p:style>
            <a:lnRef idx="1">
              <a:schemeClr val="accent1"/>
            </a:lnRef>
            <a:fillRef idx="0">
              <a:schemeClr val="accent1"/>
            </a:fillRef>
            <a:effectRef idx="0">
              <a:schemeClr val="accent1"/>
            </a:effectRef>
            <a:fontRef idx="minor">
              <a:schemeClr val="tx1"/>
            </a:fontRef>
          </p:style>
        </p:cxnSp>
      </p:grpSp>
      <p:sp>
        <p:nvSpPr>
          <p:cNvPr id="1061" name="TextBox 121"/>
          <p:cNvSpPr txBox="1">
            <a:spLocks noChangeArrowheads="1"/>
          </p:cNvSpPr>
          <p:nvPr/>
        </p:nvSpPr>
        <p:spPr bwMode="auto">
          <a:xfrm>
            <a:off x="6500813" y="1549400"/>
            <a:ext cx="584200" cy="307975"/>
          </a:xfrm>
          <a:prstGeom prst="rect">
            <a:avLst/>
          </a:prstGeom>
          <a:noFill/>
          <a:ln w="9525">
            <a:noFill/>
            <a:miter lim="800000"/>
            <a:headEnd/>
            <a:tailEnd/>
          </a:ln>
        </p:spPr>
        <p:txBody>
          <a:bodyPr wrap="none">
            <a:spAutoFit/>
          </a:bodyPr>
          <a:lstStyle/>
          <a:p>
            <a:r>
              <a:rPr lang="en-US" sz="1400"/>
              <a:t>GND</a:t>
            </a:r>
          </a:p>
        </p:txBody>
      </p:sp>
      <p:cxnSp>
        <p:nvCxnSpPr>
          <p:cNvPr id="111" name="Straight Connector 110"/>
          <p:cNvCxnSpPr>
            <a:endCxn id="1061" idx="2"/>
          </p:cNvCxnSpPr>
          <p:nvPr/>
        </p:nvCxnSpPr>
        <p:spPr>
          <a:xfrm rot="5400000" flipH="1" flipV="1">
            <a:off x="6728619" y="1916906"/>
            <a:ext cx="123825" cy="4763"/>
          </a:xfrm>
          <a:prstGeom prst="line">
            <a:avLst/>
          </a:prstGeom>
        </p:spPr>
        <p:style>
          <a:lnRef idx="1">
            <a:schemeClr val="accent1"/>
          </a:lnRef>
          <a:fillRef idx="0">
            <a:schemeClr val="accent1"/>
          </a:fillRef>
          <a:effectRef idx="0">
            <a:schemeClr val="accent1"/>
          </a:effectRef>
          <a:fontRef idx="minor">
            <a:schemeClr val="tx1"/>
          </a:fontRef>
        </p:style>
      </p:cxnSp>
      <p:grpSp>
        <p:nvGrpSpPr>
          <p:cNvPr id="15" name="Group 105"/>
          <p:cNvGrpSpPr>
            <a:grpSpLocks/>
          </p:cNvGrpSpPr>
          <p:nvPr/>
        </p:nvGrpSpPr>
        <p:grpSpPr bwMode="auto">
          <a:xfrm>
            <a:off x="4298950" y="1125538"/>
            <a:ext cx="511175" cy="839787"/>
            <a:chOff x="5740416" y="1384272"/>
            <a:chExt cx="511182" cy="839801"/>
          </a:xfrm>
        </p:grpSpPr>
        <p:cxnSp>
          <p:nvCxnSpPr>
            <p:cNvPr id="115" name="Straight Connector 114"/>
            <p:cNvCxnSpPr/>
            <p:nvPr/>
          </p:nvCxnSpPr>
          <p:spPr>
            <a:xfrm rot="5400000">
              <a:off x="5776929" y="1603351"/>
              <a:ext cx="43815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5740416" y="1822429"/>
              <a:ext cx="5111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5740416" y="1931968"/>
              <a:ext cx="5111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rot="5400000">
              <a:off x="5849955" y="2078021"/>
              <a:ext cx="292105" cy="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103" name="Straight Connector 102"/>
          <p:cNvCxnSpPr/>
          <p:nvPr/>
        </p:nvCxnSpPr>
        <p:spPr>
          <a:xfrm rot="10800000">
            <a:off x="4554538" y="5502275"/>
            <a:ext cx="730250" cy="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16" name="Group 108"/>
          <p:cNvGrpSpPr>
            <a:grpSpLocks/>
          </p:cNvGrpSpPr>
          <p:nvPr/>
        </p:nvGrpSpPr>
        <p:grpSpPr bwMode="auto">
          <a:xfrm>
            <a:off x="4298950" y="5502275"/>
            <a:ext cx="511175" cy="839788"/>
            <a:chOff x="5740416" y="1384272"/>
            <a:chExt cx="511182" cy="839801"/>
          </a:xfrm>
        </p:grpSpPr>
        <p:cxnSp>
          <p:nvCxnSpPr>
            <p:cNvPr id="112" name="Straight Connector 111"/>
            <p:cNvCxnSpPr/>
            <p:nvPr/>
          </p:nvCxnSpPr>
          <p:spPr>
            <a:xfrm rot="5400000">
              <a:off x="5776929" y="1603350"/>
              <a:ext cx="43815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5740416" y="1822429"/>
              <a:ext cx="5111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5740416" y="1931968"/>
              <a:ext cx="5111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rot="5400000">
              <a:off x="5849955" y="2078021"/>
              <a:ext cx="292105" cy="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129" name="Straight Connector 128"/>
          <p:cNvCxnSpPr/>
          <p:nvPr/>
        </p:nvCxnSpPr>
        <p:spPr>
          <a:xfrm rot="10800000">
            <a:off x="4554538" y="1965325"/>
            <a:ext cx="73025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67" name="TextBox 54"/>
          <p:cNvSpPr txBox="1">
            <a:spLocks noChangeArrowheads="1"/>
          </p:cNvSpPr>
          <p:nvPr/>
        </p:nvSpPr>
        <p:spPr bwMode="auto">
          <a:xfrm>
            <a:off x="4298950" y="2038350"/>
            <a:ext cx="901700" cy="738188"/>
          </a:xfrm>
          <a:prstGeom prst="rect">
            <a:avLst/>
          </a:prstGeom>
          <a:noFill/>
          <a:ln w="12700">
            <a:solidFill>
              <a:schemeClr val="tx1"/>
            </a:solidFill>
            <a:miter lim="800000"/>
            <a:headEnd/>
            <a:tailEnd/>
          </a:ln>
        </p:spPr>
        <p:txBody>
          <a:bodyPr wrap="none">
            <a:spAutoFit/>
          </a:bodyPr>
          <a:lstStyle/>
          <a:p>
            <a:r>
              <a:rPr lang="en-US"/>
              <a:t>MPS A</a:t>
            </a:r>
          </a:p>
          <a:p>
            <a:r>
              <a:rPr lang="en-US" sz="1200"/>
              <a:t>2500V</a:t>
            </a:r>
          </a:p>
          <a:p>
            <a:r>
              <a:rPr lang="en-US" sz="1200"/>
              <a:t>5500A</a:t>
            </a:r>
            <a:endParaRPr lang="en-US" sz="1200" baseline="-25000"/>
          </a:p>
        </p:txBody>
      </p:sp>
      <p:sp>
        <p:nvSpPr>
          <p:cNvPr id="1068" name="TextBox 23"/>
          <p:cNvSpPr txBox="1">
            <a:spLocks noChangeArrowheads="1"/>
          </p:cNvSpPr>
          <p:nvPr/>
        </p:nvSpPr>
        <p:spPr bwMode="auto">
          <a:xfrm>
            <a:off x="8132763" y="1271588"/>
            <a:ext cx="1011237" cy="522287"/>
          </a:xfrm>
          <a:prstGeom prst="rect">
            <a:avLst/>
          </a:prstGeom>
          <a:noFill/>
          <a:ln w="9525">
            <a:noFill/>
            <a:miter lim="800000"/>
            <a:headEnd/>
            <a:tailEnd/>
          </a:ln>
        </p:spPr>
        <p:txBody>
          <a:bodyPr wrap="none">
            <a:spAutoFit/>
          </a:bodyPr>
          <a:lstStyle/>
          <a:p>
            <a:r>
              <a:rPr lang="en-US" sz="1400"/>
              <a:t>64 BHZ </a:t>
            </a:r>
          </a:p>
          <a:p>
            <a:r>
              <a:rPr lang="en-US" sz="1400"/>
              <a:t>Rings 1&amp;4</a:t>
            </a:r>
          </a:p>
        </p:txBody>
      </p:sp>
      <p:sp>
        <p:nvSpPr>
          <p:cNvPr id="1069" name="TextBox 23"/>
          <p:cNvSpPr txBox="1">
            <a:spLocks noChangeArrowheads="1"/>
          </p:cNvSpPr>
          <p:nvPr/>
        </p:nvSpPr>
        <p:spPr bwMode="auto">
          <a:xfrm>
            <a:off x="8121650" y="2024063"/>
            <a:ext cx="969963" cy="739775"/>
          </a:xfrm>
          <a:prstGeom prst="rect">
            <a:avLst/>
          </a:prstGeom>
          <a:noFill/>
          <a:ln w="9525">
            <a:noFill/>
            <a:miter lim="800000"/>
            <a:headEnd/>
            <a:tailEnd/>
          </a:ln>
        </p:spPr>
        <p:txBody>
          <a:bodyPr wrap="none">
            <a:spAutoFit/>
          </a:bodyPr>
          <a:lstStyle/>
          <a:p>
            <a:r>
              <a:rPr lang="en-US" sz="1400"/>
              <a:t>128 QFO </a:t>
            </a:r>
          </a:p>
          <a:p>
            <a:r>
              <a:rPr lang="en-US" sz="1400"/>
              <a:t>Rings </a:t>
            </a:r>
          </a:p>
          <a:p>
            <a:r>
              <a:rPr lang="en-US" sz="1400"/>
              <a:t>1,2,3&amp;4</a:t>
            </a:r>
          </a:p>
        </p:txBody>
      </p:sp>
      <p:sp>
        <p:nvSpPr>
          <p:cNvPr id="1070" name="TextBox 23"/>
          <p:cNvSpPr txBox="1">
            <a:spLocks noChangeArrowheads="1"/>
          </p:cNvSpPr>
          <p:nvPr/>
        </p:nvSpPr>
        <p:spPr bwMode="auto">
          <a:xfrm>
            <a:off x="8156575" y="4689475"/>
            <a:ext cx="873125" cy="738188"/>
          </a:xfrm>
          <a:prstGeom prst="rect">
            <a:avLst/>
          </a:prstGeom>
          <a:noFill/>
          <a:ln w="9525">
            <a:noFill/>
            <a:miter lim="800000"/>
            <a:headEnd/>
            <a:tailEnd/>
          </a:ln>
        </p:spPr>
        <p:txBody>
          <a:bodyPr wrap="none">
            <a:spAutoFit/>
          </a:bodyPr>
          <a:lstStyle/>
          <a:p>
            <a:r>
              <a:rPr lang="en-US" sz="1400"/>
              <a:t>64 QDE </a:t>
            </a:r>
          </a:p>
          <a:p>
            <a:r>
              <a:rPr lang="en-US" sz="1400"/>
              <a:t>Rings </a:t>
            </a:r>
          </a:p>
          <a:p>
            <a:r>
              <a:rPr lang="en-US" sz="1400"/>
              <a:t>1,2,3&amp;4</a:t>
            </a:r>
          </a:p>
        </p:txBody>
      </p:sp>
      <p:sp>
        <p:nvSpPr>
          <p:cNvPr id="1071" name="TextBox 23"/>
          <p:cNvSpPr txBox="1">
            <a:spLocks noChangeArrowheads="1"/>
          </p:cNvSpPr>
          <p:nvPr/>
        </p:nvSpPr>
        <p:spPr bwMode="auto">
          <a:xfrm>
            <a:off x="8132763" y="5645150"/>
            <a:ext cx="1011237" cy="522288"/>
          </a:xfrm>
          <a:prstGeom prst="rect">
            <a:avLst/>
          </a:prstGeom>
          <a:noFill/>
          <a:ln w="9525">
            <a:noFill/>
            <a:miter lim="800000"/>
            <a:headEnd/>
            <a:tailEnd/>
          </a:ln>
        </p:spPr>
        <p:txBody>
          <a:bodyPr wrap="none">
            <a:spAutoFit/>
          </a:bodyPr>
          <a:lstStyle/>
          <a:p>
            <a:r>
              <a:rPr lang="en-US" sz="1400"/>
              <a:t>64 BHZ </a:t>
            </a:r>
          </a:p>
          <a:p>
            <a:r>
              <a:rPr lang="en-US" sz="1400"/>
              <a:t>Rings 2&amp;3</a:t>
            </a:r>
          </a:p>
        </p:txBody>
      </p:sp>
      <p:grpSp>
        <p:nvGrpSpPr>
          <p:cNvPr id="18" name="Group 77"/>
          <p:cNvGrpSpPr>
            <a:grpSpLocks/>
          </p:cNvGrpSpPr>
          <p:nvPr/>
        </p:nvGrpSpPr>
        <p:grpSpPr bwMode="auto">
          <a:xfrm>
            <a:off x="7077075" y="2816225"/>
            <a:ext cx="357188" cy="857250"/>
            <a:chOff x="2428860" y="2071678"/>
            <a:chExt cx="357191" cy="857256"/>
          </a:xfrm>
        </p:grpSpPr>
        <p:sp>
          <p:nvSpPr>
            <p:cNvPr id="130" name="Freeform 129"/>
            <p:cNvSpPr/>
            <p:nvPr/>
          </p:nvSpPr>
          <p:spPr>
            <a:xfrm rot="5400000">
              <a:off x="2538399" y="2109778"/>
              <a:ext cx="141288"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31" name="Freeform 130"/>
            <p:cNvSpPr/>
            <p:nvPr/>
          </p:nvSpPr>
          <p:spPr>
            <a:xfrm rot="5400000">
              <a:off x="2535224" y="2251066"/>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32" name="Freeform 131"/>
            <p:cNvSpPr/>
            <p:nvPr/>
          </p:nvSpPr>
          <p:spPr>
            <a:xfrm rot="5400000">
              <a:off x="2535224" y="2393942"/>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33" name="Freeform 132"/>
            <p:cNvSpPr/>
            <p:nvPr/>
          </p:nvSpPr>
          <p:spPr>
            <a:xfrm rot="5400000">
              <a:off x="2535224" y="2536818"/>
              <a:ext cx="141289" cy="354016"/>
            </a:xfrm>
            <a:custGeom>
              <a:avLst/>
              <a:gdLst>
                <a:gd name="connsiteX0" fmla="*/ 0 w 300038"/>
                <a:gd name="connsiteY0" fmla="*/ 0 h 390525"/>
                <a:gd name="connsiteX1" fmla="*/ 300038 w 300038"/>
                <a:gd name="connsiteY1" fmla="*/ 390525 h 390525"/>
                <a:gd name="connsiteX0" fmla="*/ 0 w 442914"/>
                <a:gd name="connsiteY0" fmla="*/ 0 h 33335"/>
                <a:gd name="connsiteX1" fmla="*/ 442914 w 442914"/>
                <a:gd name="connsiteY1" fmla="*/ 33335 h 33335"/>
                <a:gd name="connsiteX0" fmla="*/ 0 w 442914"/>
                <a:gd name="connsiteY0" fmla="*/ 567528 h 600863"/>
                <a:gd name="connsiteX1" fmla="*/ 442914 w 442914"/>
                <a:gd name="connsiteY1" fmla="*/ 600863 h 600863"/>
                <a:gd name="connsiteX0" fmla="*/ 0 w 428628"/>
                <a:gd name="connsiteY0" fmla="*/ 567528 h 567528"/>
                <a:gd name="connsiteX1" fmla="*/ 428628 w 428628"/>
                <a:gd name="connsiteY1" fmla="*/ 567528 h 567528"/>
                <a:gd name="connsiteX0" fmla="*/ 0 w 428628"/>
                <a:gd name="connsiteY0" fmla="*/ 567528 h 567528"/>
                <a:gd name="connsiteX1" fmla="*/ 428628 w 428628"/>
                <a:gd name="connsiteY1" fmla="*/ 567528 h 567528"/>
                <a:gd name="connsiteX0" fmla="*/ 0 w 428628"/>
                <a:gd name="connsiteY0" fmla="*/ 422264 h 422264"/>
                <a:gd name="connsiteX1" fmla="*/ 428628 w 428628"/>
                <a:gd name="connsiteY1" fmla="*/ 422264 h 422264"/>
              </a:gdLst>
              <a:ahLst/>
              <a:cxnLst>
                <a:cxn ang="0">
                  <a:pos x="connsiteX0" y="connsiteY0"/>
                </a:cxn>
                <a:cxn ang="0">
                  <a:pos x="connsiteX1" y="connsiteY1"/>
                </a:cxn>
              </a:cxnLst>
              <a:rect l="l" t="t" r="r" b="b"/>
              <a:pathLst>
                <a:path w="428628" h="422264">
                  <a:moveTo>
                    <a:pt x="0" y="422264"/>
                  </a:moveTo>
                  <a:cubicBezTo>
                    <a:pt x="2419" y="0"/>
                    <a:pt x="411976" y="44443"/>
                    <a:pt x="428628" y="422264"/>
                  </a:cubicBezTo>
                </a:path>
              </a:pathLst>
            </a:custGeom>
            <a:ln w="127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135" name="Straight Connector 134"/>
            <p:cNvCxnSpPr/>
            <p:nvPr/>
          </p:nvCxnSpPr>
          <p:spPr>
            <a:xfrm rot="5400000" flipH="1" flipV="1">
              <a:off x="2357421" y="214311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rot="5400000" flipH="1" flipV="1">
              <a:off x="2357421" y="2857497"/>
              <a:ext cx="142876" cy="0"/>
            </a:xfrm>
            <a:prstGeom prst="line">
              <a:avLst/>
            </a:prstGeom>
            <a:ln w="38100"/>
          </p:spPr>
          <p:style>
            <a:lnRef idx="1">
              <a:schemeClr val="accent1"/>
            </a:lnRef>
            <a:fillRef idx="0">
              <a:schemeClr val="accent1"/>
            </a:fillRef>
            <a:effectRef idx="0">
              <a:schemeClr val="accent1"/>
            </a:effectRef>
            <a:fontRef idx="minor">
              <a:schemeClr val="tx1"/>
            </a:fontRef>
          </p:style>
        </p:cxnSp>
      </p:grpSp>
      <p:cxnSp>
        <p:nvCxnSpPr>
          <p:cNvPr id="141" name="Straight Connector 140"/>
          <p:cNvCxnSpPr/>
          <p:nvPr/>
        </p:nvCxnSpPr>
        <p:spPr>
          <a:xfrm>
            <a:off x="7077075" y="2816225"/>
            <a:ext cx="7493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6788150" y="2816225"/>
            <a:ext cx="328613" cy="0"/>
          </a:xfrm>
          <a:prstGeom prst="line">
            <a:avLst/>
          </a:prstGeom>
        </p:spPr>
        <p:style>
          <a:lnRef idx="1">
            <a:schemeClr val="accent1"/>
          </a:lnRef>
          <a:fillRef idx="0">
            <a:schemeClr val="accent1"/>
          </a:fillRef>
          <a:effectRef idx="0">
            <a:schemeClr val="accent1"/>
          </a:effectRef>
          <a:fontRef idx="minor">
            <a:schemeClr val="tx1"/>
          </a:fontRef>
        </p:style>
      </p:cxnSp>
      <p:sp>
        <p:nvSpPr>
          <p:cNvPr id="1075" name="TextBox 27"/>
          <p:cNvSpPr txBox="1">
            <a:spLocks noChangeArrowheads="1"/>
          </p:cNvSpPr>
          <p:nvPr/>
        </p:nvSpPr>
        <p:spPr bwMode="auto">
          <a:xfrm>
            <a:off x="7439025" y="2889250"/>
            <a:ext cx="1060450" cy="738188"/>
          </a:xfrm>
          <a:prstGeom prst="rect">
            <a:avLst/>
          </a:prstGeom>
          <a:noFill/>
          <a:ln w="9525">
            <a:noFill/>
            <a:miter lim="800000"/>
            <a:headEnd/>
            <a:tailEnd/>
          </a:ln>
        </p:spPr>
        <p:txBody>
          <a:bodyPr wrap="none">
            <a:spAutoFit/>
          </a:bodyPr>
          <a:lstStyle/>
          <a:p>
            <a:pPr algn="ctr"/>
            <a:r>
              <a:rPr lang="en-US" sz="1400"/>
              <a:t>Reference </a:t>
            </a:r>
          </a:p>
          <a:p>
            <a:pPr algn="ctr"/>
            <a:r>
              <a:rPr lang="en-US" sz="1400"/>
              <a:t>magnet</a:t>
            </a:r>
          </a:p>
          <a:p>
            <a:pPr algn="ctr"/>
            <a:r>
              <a:rPr lang="en-US" sz="1400"/>
              <a:t>Ring 1&amp;4</a:t>
            </a:r>
          </a:p>
        </p:txBody>
      </p:sp>
      <p:sp>
        <p:nvSpPr>
          <p:cNvPr id="1076" name="TextBox 27"/>
          <p:cNvSpPr txBox="1">
            <a:spLocks noChangeArrowheads="1"/>
          </p:cNvSpPr>
          <p:nvPr/>
        </p:nvSpPr>
        <p:spPr bwMode="auto">
          <a:xfrm>
            <a:off x="5672138" y="3068638"/>
            <a:ext cx="965200" cy="400050"/>
          </a:xfrm>
          <a:prstGeom prst="rect">
            <a:avLst/>
          </a:prstGeom>
          <a:noFill/>
          <a:ln w="9525">
            <a:noFill/>
            <a:miter lim="800000"/>
            <a:headEnd/>
            <a:tailEnd/>
          </a:ln>
        </p:spPr>
        <p:txBody>
          <a:bodyPr>
            <a:spAutoFit/>
          </a:bodyPr>
          <a:lstStyle/>
          <a:p>
            <a:pPr algn="ctr"/>
            <a:r>
              <a:rPr lang="en-US" sz="1000"/>
              <a:t>Ring 1 B-filed</a:t>
            </a:r>
          </a:p>
          <a:p>
            <a:pPr algn="ctr"/>
            <a:r>
              <a:rPr lang="en-US" sz="1000"/>
              <a:t>measurement</a:t>
            </a:r>
          </a:p>
        </p:txBody>
      </p:sp>
      <p:sp>
        <p:nvSpPr>
          <p:cNvPr id="146" name="Left Arrow 145"/>
          <p:cNvSpPr/>
          <p:nvPr/>
        </p:nvSpPr>
        <p:spPr>
          <a:xfrm>
            <a:off x="6645275" y="3141663"/>
            <a:ext cx="287338" cy="215900"/>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78" name="TextBox 27"/>
          <p:cNvSpPr txBox="1">
            <a:spLocks noChangeArrowheads="1"/>
          </p:cNvSpPr>
          <p:nvPr/>
        </p:nvSpPr>
        <p:spPr bwMode="auto">
          <a:xfrm>
            <a:off x="5708650" y="4076700"/>
            <a:ext cx="965200" cy="400050"/>
          </a:xfrm>
          <a:prstGeom prst="rect">
            <a:avLst/>
          </a:prstGeom>
          <a:noFill/>
          <a:ln w="9525">
            <a:noFill/>
            <a:miter lim="800000"/>
            <a:headEnd/>
            <a:tailEnd/>
          </a:ln>
        </p:spPr>
        <p:txBody>
          <a:bodyPr>
            <a:spAutoFit/>
          </a:bodyPr>
          <a:lstStyle/>
          <a:p>
            <a:pPr algn="ctr"/>
            <a:r>
              <a:rPr lang="en-US" sz="1000"/>
              <a:t>Ring 2 B-filed</a:t>
            </a:r>
          </a:p>
          <a:p>
            <a:pPr algn="ctr"/>
            <a:r>
              <a:rPr lang="en-US" sz="1000"/>
              <a:t>measurement</a:t>
            </a:r>
          </a:p>
        </p:txBody>
      </p:sp>
      <p:sp>
        <p:nvSpPr>
          <p:cNvPr id="148" name="Left Arrow 147"/>
          <p:cNvSpPr/>
          <p:nvPr/>
        </p:nvSpPr>
        <p:spPr>
          <a:xfrm>
            <a:off x="6680200" y="4149725"/>
            <a:ext cx="288925" cy="215900"/>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9" name="Left Arrow 148"/>
          <p:cNvSpPr/>
          <p:nvPr/>
        </p:nvSpPr>
        <p:spPr>
          <a:xfrm rot="1963065">
            <a:off x="4968875" y="2922588"/>
            <a:ext cx="720725" cy="215900"/>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2" name="Left Arrow 151"/>
          <p:cNvSpPr/>
          <p:nvPr/>
        </p:nvSpPr>
        <p:spPr>
          <a:xfrm rot="19644988">
            <a:off x="5005388" y="4362450"/>
            <a:ext cx="720725" cy="215900"/>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7244</TotalTime>
  <Words>1970</Words>
  <Application>Microsoft Office PowerPoint</Application>
  <PresentationFormat>On-screen Show (4:3)</PresentationFormat>
  <Paragraphs>446</Paragraphs>
  <Slides>21</Slides>
  <Notes>20</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21</vt:i4>
      </vt:variant>
    </vt:vector>
  </HeadingPairs>
  <TitlesOfParts>
    <vt:vector size="25" baseType="lpstr">
      <vt:lpstr>Office Theme</vt:lpstr>
      <vt:lpstr>Acrobat Document</vt:lpstr>
      <vt:lpstr>Visio</vt:lpstr>
      <vt:lpstr>Equation</vt:lpstr>
      <vt:lpstr>Power converters implications for Booster Energy Upgrade</vt:lpstr>
      <vt:lpstr>MPS load characteristic</vt:lpstr>
      <vt:lpstr>1.4 GeV Booster MPS (1/2)</vt:lpstr>
      <vt:lpstr>1.4 GeV Booster MPS (2/2)</vt:lpstr>
      <vt:lpstr>2 GeV Booster MPS</vt:lpstr>
      <vt:lpstr>18kV network</vt:lpstr>
      <vt:lpstr>Upgrading existing supply</vt:lpstr>
      <vt:lpstr>“POPS” basic principles</vt:lpstr>
      <vt:lpstr>POPS based proposal (1/2)</vt:lpstr>
      <vt:lpstr>POPS based proposal (2/2)</vt:lpstr>
      <vt:lpstr>Layout of new building</vt:lpstr>
      <vt:lpstr>Effect of idle cycles</vt:lpstr>
      <vt:lpstr>Existing supply with idle cycles</vt:lpstr>
      <vt:lpstr>New magnet requirements</vt:lpstr>
      <vt:lpstr>And what if… (1/2)</vt:lpstr>
      <vt:lpstr>And what if… (2/2)</vt:lpstr>
      <vt:lpstr>Booster Ring (others)</vt:lpstr>
      <vt:lpstr>PSB Ejection</vt:lpstr>
      <vt:lpstr>BT and BTM transfer</vt:lpstr>
      <vt:lpstr>BTP transfer</vt:lpstr>
      <vt:lpstr>EPC Conclusions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Beam correctors Magnet type study </dc:title>
  <dc:creator>dsiemasz</dc:creator>
  <cp:lastModifiedBy>NICE</cp:lastModifiedBy>
  <cp:revision>503</cp:revision>
  <dcterms:created xsi:type="dcterms:W3CDTF">2010-01-20T12:41:06Z</dcterms:created>
  <dcterms:modified xsi:type="dcterms:W3CDTF">2010-11-30T21:20:18Z</dcterms:modified>
</cp:coreProperties>
</file>