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430" r:id="rId2"/>
    <p:sldId id="510" r:id="rId3"/>
    <p:sldId id="578" r:id="rId4"/>
    <p:sldId id="601" r:id="rId5"/>
    <p:sldId id="652" r:id="rId6"/>
    <p:sldId id="653" r:id="rId7"/>
    <p:sldId id="607" r:id="rId8"/>
    <p:sldId id="642" r:id="rId9"/>
    <p:sldId id="661" r:id="rId10"/>
    <p:sldId id="641" r:id="rId11"/>
    <p:sldId id="605" r:id="rId12"/>
    <p:sldId id="636" r:id="rId13"/>
    <p:sldId id="658" r:id="rId14"/>
    <p:sldId id="660" r:id="rId15"/>
    <p:sldId id="657" r:id="rId16"/>
    <p:sldId id="650" r:id="rId17"/>
    <p:sldId id="645" r:id="rId18"/>
    <p:sldId id="649" r:id="rId19"/>
    <p:sldId id="654" r:id="rId20"/>
    <p:sldId id="647" r:id="rId21"/>
    <p:sldId id="655" r:id="rId22"/>
    <p:sldId id="659" r:id="rId23"/>
    <p:sldId id="662" r:id="rId24"/>
    <p:sldId id="638" r:id="rId25"/>
    <p:sldId id="643" r:id="rId26"/>
    <p:sldId id="637" r:id="rId27"/>
    <p:sldId id="648" r:id="rId28"/>
    <p:sldId id="663" r:id="rId29"/>
    <p:sldId id="651" r:id="rId30"/>
    <p:sldId id="646" r:id="rId31"/>
    <p:sldId id="625" r:id="rId32"/>
    <p:sldId id="632" r:id="rId33"/>
    <p:sldId id="627" r:id="rId34"/>
    <p:sldId id="628" r:id="rId35"/>
    <p:sldId id="640" r:id="rId36"/>
    <p:sldId id="629" r:id="rId37"/>
    <p:sldId id="639" r:id="rId38"/>
    <p:sldId id="623" r:id="rId39"/>
    <p:sldId id="656" r:id="rId4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0000FF"/>
    <a:srgbClr val="66CCFF"/>
    <a:srgbClr val="000000"/>
    <a:srgbClr val="00FF00"/>
    <a:srgbClr val="99CCFF"/>
    <a:srgbClr val="FFFF00"/>
    <a:srgbClr val="394994"/>
    <a:srgbClr val="F0F0FF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6310" autoAdjust="0"/>
  </p:normalViewPr>
  <p:slideViewPr>
    <p:cSldViewPr>
      <p:cViewPr varScale="1">
        <p:scale>
          <a:sx n="104" d="100"/>
          <a:sy n="104" d="100"/>
        </p:scale>
        <p:origin x="-744" y="-78"/>
      </p:cViewPr>
      <p:guideLst>
        <p:guide orient="horz" pos="96"/>
        <p:guide orient="horz" pos="3792"/>
        <p:guide orient="horz" pos="720"/>
        <p:guide pos="96"/>
        <p:guide pos="288"/>
        <p:guide pos="816"/>
        <p:guide pos="59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-1494" y="-102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8EAB56-677C-41CD-A3CB-C9D436D25D37}" type="slidenum">
              <a:rPr lang="en-GB" smtClean="0"/>
              <a:pPr/>
              <a:t>0</a:t>
            </a:fld>
            <a:endParaRPr lang="en-GB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4C67-C0C4-421A-B7F1-862D2DFDBFD1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4C67-C0C4-421A-B7F1-862D2DFDBFD1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4C67-C0C4-421A-B7F1-862D2DFDBFD1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4C67-C0C4-421A-B7F1-862D2DFDBFD1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B6F6ED-8C3E-4FA4-BCAE-47AAE3ED1B13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4C67-C0C4-421A-B7F1-862D2DFDBFD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AEC316-3F38-4684-A7CC-B668CF055968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64E29-14C7-4B55-9EF6-43FD73DD9A58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B6760-FE91-40E2-A2ED-6CDF5EF64D4A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90DE5-ED45-4A16-ACFC-C1BE6A1173BF}" type="slidenum">
              <a:rPr lang="en-GB"/>
              <a:pPr/>
              <a:t>4</a:t>
            </a:fld>
            <a:endParaRPr lang="en-GB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746125"/>
            <a:ext cx="5376863" cy="3724275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C216D-6656-4129-A3C6-33B0AD8845F0}" type="slidenum">
              <a:rPr lang="en-GB"/>
              <a:pPr/>
              <a:t>5</a:t>
            </a:fld>
            <a:endParaRPr lang="en-GB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6125"/>
            <a:ext cx="5375275" cy="3722688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1D5B9-090C-4361-92FF-F29B8FF33DB8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254B4-384A-4F8D-BF73-B2E43D706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2B9CB-01BA-45A1-9B2B-B86ADA9E6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97D2D-B4BC-4C1B-8498-0E19873D1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05AAC-56DC-4B0D-8B15-70719D54B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D76B-4FB4-45C0-A0AB-54BCB9851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2275A-7176-4588-8699-BFC25A3BA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9700-CC28-4C0C-BD28-C001C1B2F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C43B3-3C69-4060-9337-111886CB6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3FDB-164F-47D2-AF74-C20F687C4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EDC77-D86A-4C98-ADA9-720DF058F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79D20-A2B0-49FD-943B-4387921C0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Titelformat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77350" y="77788"/>
            <a:ext cx="552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8D6C6FAF-C048-40CE-A114-BFA3CF401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827088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6" descr="CERN14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75" y="53975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3" name="Text Box 29"/>
          <p:cNvSpPr txBox="1">
            <a:spLocks noChangeArrowheads="1"/>
          </p:cNvSpPr>
          <p:nvPr/>
        </p:nvSpPr>
        <p:spPr bwMode="auto">
          <a:xfrm rot="16200000">
            <a:off x="-1987550" y="4154488"/>
            <a:ext cx="47259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r>
              <a:rPr lang="en-US" sz="1800" b="1" dirty="0" smtClean="0"/>
              <a:t>RF</a:t>
            </a:r>
            <a:r>
              <a:rPr lang="en-US" sz="1800" b="1" baseline="0" dirty="0" smtClean="0"/>
              <a:t> issues with (beyond) ultimate LHC    beams in the PS in the Lin4 era</a:t>
            </a:r>
            <a:endParaRPr lang="en-US" sz="1800" dirty="0"/>
          </a:p>
        </p:txBody>
      </p:sp>
      <p:sp>
        <p:nvSpPr>
          <p:cNvPr id="1055" name="Rectangle 31"/>
          <p:cNvSpPr>
            <a:spLocks noChangeArrowheads="1"/>
          </p:cNvSpPr>
          <p:nvPr userDrawn="1"/>
        </p:nvSpPr>
        <p:spPr bwMode="auto">
          <a:xfrm>
            <a:off x="152400" y="1066800"/>
            <a:ext cx="152400" cy="13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Heiko\Presentations\2010-07_LHCBeamsCoupledBunchObservationUpdateMSWG\ModeSpectrumAnimationSpread_LHC50_BU3_4kVCompressed.AVI" TargetMode="External"/><Relationship Id="rId1" Type="http://schemas.openxmlformats.org/officeDocument/2006/relationships/video" Target="file:///C:\Heiko\Presentations\2010-07_LHCBeamsCoupledBunchObservationUpdateMSWG\ModeSpectrumAnimationSpread_LHC25_BU3_8kVCompressed.AVI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6151C2-CA74-4F18-9AAF-CEA48E82320B}" type="slidenum">
              <a:rPr lang="en-US" smtClean="0"/>
              <a:pPr/>
              <a:t>0</a:t>
            </a:fld>
            <a:endParaRPr lang="en-US" smtClean="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066800"/>
            <a:ext cx="815340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200" b="1" dirty="0" smtClean="0"/>
              <a:t>Influence of 1.4 </a:t>
            </a:r>
            <a:r>
              <a:rPr lang="en-GB" sz="2200" b="1" dirty="0" err="1" smtClean="0"/>
              <a:t>GeV</a:t>
            </a:r>
            <a:r>
              <a:rPr lang="en-GB" sz="2200" b="1" dirty="0" smtClean="0"/>
              <a:t> or 2 </a:t>
            </a:r>
            <a:r>
              <a:rPr lang="en-GB" sz="2200" b="1" dirty="0" err="1" smtClean="0"/>
              <a:t>GeV</a:t>
            </a:r>
            <a:r>
              <a:rPr lang="en-GB" sz="2200" b="1" dirty="0" smtClean="0"/>
              <a:t> on RF manipulations?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2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/>
              <a:t>Bucket area: 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/>
              <a:t>Synchrotron frequency: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Consequences of 2 </a:t>
            </a:r>
            <a:r>
              <a:rPr lang="en-GB" sz="3600" b="1" dirty="0" err="1" smtClean="0">
                <a:solidFill>
                  <a:schemeClr val="tx2"/>
                </a:solidFill>
              </a:rPr>
              <a:t>GeV</a:t>
            </a:r>
            <a:r>
              <a:rPr lang="en-GB" sz="3600" b="1" dirty="0" smtClean="0">
                <a:solidFill>
                  <a:schemeClr val="tx2"/>
                </a:solidFill>
              </a:rPr>
              <a:t> at injection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32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4" name="Picture 2" descr="C:\Heiko\Presentations\2010-12_LongitudinalIssuesBeyondUltimateLIUMeeting\LatexFormulas\BucketAreaScal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599" y="2438400"/>
            <a:ext cx="7048499" cy="457200"/>
          </a:xfrm>
          <a:prstGeom prst="rect">
            <a:avLst/>
          </a:prstGeom>
          <a:noFill/>
        </p:spPr>
      </p:pic>
      <p:pic>
        <p:nvPicPr>
          <p:cNvPr id="3075" name="Picture 3" descr="C:\Heiko\Presentations\2010-12_LongitudinalIssuesBeyondUltimateLIUMeeting\LatexFormulas\SynchrotronFrequecyScal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581400"/>
            <a:ext cx="6705600" cy="434958"/>
          </a:xfrm>
          <a:prstGeom prst="rect">
            <a:avLst/>
          </a:prstGeom>
          <a:noFill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95400" y="4419600"/>
            <a:ext cx="8153400" cy="10668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Buckets at </a:t>
            </a:r>
            <a:r>
              <a:rPr lang="en-GB" sz="1900" b="1" i="1" dirty="0" err="1" smtClean="0">
                <a:solidFill>
                  <a:srgbClr val="0000FF"/>
                </a:solidFill>
                <a:sym typeface="Symbol"/>
              </a:rPr>
              <a:t>E</a:t>
            </a:r>
            <a:r>
              <a:rPr lang="en-GB" sz="1900" b="1" baseline="-25000" dirty="0" err="1" smtClean="0">
                <a:solidFill>
                  <a:srgbClr val="0000FF"/>
                </a:solidFill>
                <a:sym typeface="Symbol"/>
              </a:rPr>
              <a:t>kin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 = 2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 some 50 % larger than at 1.4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endParaRPr lang="en-GB" sz="1900" b="1" dirty="0" smtClean="0">
              <a:solidFill>
                <a:srgbClr val="0000FF"/>
              </a:solidFill>
              <a:sym typeface="Symbol"/>
            </a:endParaRP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RF manipulations take 50 % longer for the same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adiabaticity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:       Splitting on flat-bottom 25 ms (at 1.4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)  38 ms (2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91000" y="3581400"/>
            <a:ext cx="23622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295400" y="5486400"/>
            <a:ext cx="8153400" cy="4572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solidFill>
                  <a:schemeClr val="bg1"/>
                </a:solidFill>
              </a:rPr>
              <a:t>No major changes required for the RF to inject at </a:t>
            </a:r>
            <a:r>
              <a:rPr lang="en-GB" sz="2000" b="1" i="1" dirty="0" err="1" smtClean="0">
                <a:solidFill>
                  <a:schemeClr val="bg1"/>
                </a:solidFill>
              </a:rPr>
              <a:t>E</a:t>
            </a:r>
            <a:r>
              <a:rPr lang="en-GB" sz="2000" b="1" baseline="-25000" dirty="0" err="1" smtClean="0">
                <a:solidFill>
                  <a:schemeClr val="bg1"/>
                </a:solidFill>
              </a:rPr>
              <a:t>kin</a:t>
            </a:r>
            <a:r>
              <a:rPr lang="en-GB" sz="2000" b="1" dirty="0" smtClean="0">
                <a:solidFill>
                  <a:schemeClr val="bg1"/>
                </a:solidFill>
              </a:rPr>
              <a:t> = 2 </a:t>
            </a:r>
            <a:r>
              <a:rPr lang="en-GB" sz="2000" b="1" dirty="0" err="1" smtClean="0">
                <a:solidFill>
                  <a:schemeClr val="bg1"/>
                </a:solidFill>
              </a:rPr>
              <a:t>GeV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Heiko\Presentations\2010-12_LongitudinalIssuesBeyondUltimateLIUMeeting\TripleSplitOKVoltageProgramm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0005" y="1234441"/>
            <a:ext cx="3777795" cy="1508760"/>
          </a:xfrm>
          <a:prstGeom prst="rect">
            <a:avLst/>
          </a:prstGeom>
          <a:noFill/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Longitudinal </a:t>
            </a:r>
            <a:r>
              <a:rPr lang="en-GB" sz="3600" b="1" dirty="0" err="1" smtClean="0">
                <a:solidFill>
                  <a:schemeClr val="tx2"/>
                </a:solidFill>
              </a:rPr>
              <a:t>emittance</a:t>
            </a:r>
            <a:r>
              <a:rPr lang="en-GB" sz="3600" b="1" dirty="0" smtClean="0">
                <a:solidFill>
                  <a:schemeClr val="tx2"/>
                </a:solidFill>
              </a:rPr>
              <a:t> limitation </a:t>
            </a:r>
            <a:r>
              <a:rPr lang="en-GB" sz="2400" b="1" dirty="0" smtClean="0">
                <a:solidFill>
                  <a:schemeClr val="tx2"/>
                </a:solidFill>
              </a:rPr>
              <a:t>(injection)</a:t>
            </a:r>
            <a:endParaRPr lang="en-GB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36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2" descr="C:\Heiko\Presentations\2010-12_LongitudinalIssuesBeyondUltimateLIUMeeting\LHCFlatBottomTripleSplitVariablePhase_BucketAreaPresenta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438400"/>
            <a:ext cx="3810000" cy="2609670"/>
          </a:xfrm>
          <a:prstGeom prst="rect">
            <a:avLst/>
          </a:prstGeom>
          <a:noFill/>
        </p:spPr>
      </p:pic>
      <p:pic>
        <p:nvPicPr>
          <p:cNvPr id="1026" name="Picture 2" descr="C:\Heiko\Presentations\2010-12_LongitudinalIssuesBeyondUltimateLIUMeeting\TripleSplitO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2438400"/>
            <a:ext cx="2209800" cy="20946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81848" y="4462463"/>
            <a:ext cx="28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0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0956" y="4464000"/>
            <a:ext cx="492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500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66448" y="4648200"/>
            <a:ext cx="913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Time [ns]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2590800"/>
            <a:ext cx="2743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</a:rPr>
              <a:t>A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B</a:t>
            </a:r>
            <a:r>
              <a:rPr lang="en-US" sz="2000" b="1" dirty="0" smtClean="0">
                <a:solidFill>
                  <a:srgbClr val="0000FF"/>
                </a:solidFill>
              </a:rPr>
              <a:t>/3 (surrounding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3505200"/>
            <a:ext cx="1752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FF00"/>
                </a:solidFill>
              </a:rPr>
              <a:t>A</a:t>
            </a:r>
            <a:r>
              <a:rPr lang="en-US" sz="2000" b="1" baseline="-25000" dirty="0" smtClean="0">
                <a:solidFill>
                  <a:srgbClr val="00FF00"/>
                </a:solidFill>
              </a:rPr>
              <a:t>B</a:t>
            </a:r>
            <a:r>
              <a:rPr lang="en-US" sz="2000" b="1" dirty="0" smtClean="0">
                <a:solidFill>
                  <a:srgbClr val="00FF00"/>
                </a:solidFill>
              </a:rPr>
              <a:t> (outer</a:t>
            </a:r>
            <a:r>
              <a:rPr lang="en-US" b="1" dirty="0" smtClean="0">
                <a:solidFill>
                  <a:srgbClr val="00FF00"/>
                </a:solidFill>
              </a:rPr>
              <a:t>)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4038600"/>
            <a:ext cx="1752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A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b="1" dirty="0" smtClean="0">
                <a:solidFill>
                  <a:srgbClr val="FF0000"/>
                </a:solidFill>
              </a:rPr>
              <a:t> (center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295400" y="5181600"/>
            <a:ext cx="8153400" cy="10668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At 1.4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 injection energy, longitudinal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emittance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 at injection must not exceed </a:t>
            </a: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1.3 </a:t>
            </a:r>
            <a:r>
              <a:rPr lang="en-GB" sz="1900" b="1" dirty="0" err="1" smtClean="0">
                <a:solidFill>
                  <a:srgbClr val="FF0000"/>
                </a:solidFill>
                <a:sym typeface="Symbol"/>
              </a:rPr>
              <a:t>eVs</a:t>
            </a: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per bunch (</a:t>
            </a: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~ 0.9 </a:t>
            </a:r>
            <a:r>
              <a:rPr lang="en-GB" sz="1900" b="1" dirty="0" err="1" smtClean="0">
                <a:solidFill>
                  <a:srgbClr val="FF0000"/>
                </a:solidFill>
                <a:sym typeface="Symbol"/>
              </a:rPr>
              <a:t>eVs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 in single-batch)</a:t>
            </a: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At 2 </a:t>
            </a:r>
            <a:r>
              <a:rPr lang="en-GB" sz="1900" b="1" dirty="0" err="1" smtClean="0">
                <a:solidFill>
                  <a:srgbClr val="0000FF"/>
                </a:solidFill>
                <a:sym typeface="Symbol"/>
              </a:rPr>
              <a:t>GeV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, up to </a:t>
            </a: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2 </a:t>
            </a:r>
            <a:r>
              <a:rPr lang="en-GB" sz="1900" b="1" dirty="0" err="1" smtClean="0">
                <a:solidFill>
                  <a:srgbClr val="FF0000"/>
                </a:solidFill>
                <a:sym typeface="Symbol"/>
              </a:rPr>
              <a:t>eVs</a:t>
            </a: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per injected bunch will be swallowed (double-batch)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295400" y="6248400"/>
            <a:ext cx="815340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ym typeface="Symbol"/>
              </a:rPr>
              <a:t>Modification of tuning groups does not improve that bottleneck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295400" y="1143000"/>
            <a:ext cx="3852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Longitudinal beam quality required for PS from PSB: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342629" y="3905648"/>
            <a:ext cx="92472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1752600" y="3444876"/>
            <a:ext cx="1524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1752600" y="4378325"/>
            <a:ext cx="1524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  <p:sp>
        <p:nvSpPr>
          <p:cNvPr id="29" name="TextBox 28"/>
          <p:cNvSpPr txBox="1"/>
          <p:nvPr/>
        </p:nvSpPr>
        <p:spPr>
          <a:xfrm rot="16200000">
            <a:off x="1363540" y="3741861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25 ms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7400" y="1295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1" dirty="0" smtClean="0">
                <a:solidFill>
                  <a:srgbClr val="0000FF"/>
                </a:solidFill>
              </a:rPr>
              <a:t>V</a:t>
            </a:r>
            <a:r>
              <a:rPr lang="en-US" sz="2000" b="1" i="1" baseline="-25000" dirty="0" smtClean="0">
                <a:solidFill>
                  <a:srgbClr val="0000FF"/>
                </a:solidFill>
              </a:rPr>
              <a:t>h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7</a:t>
            </a:r>
            <a:r>
              <a:rPr lang="en-US" sz="2000" b="1" dirty="0" smtClean="0"/>
              <a:t>, </a:t>
            </a:r>
            <a:r>
              <a:rPr lang="en-US" sz="2000" b="1" i="1" dirty="0" smtClean="0">
                <a:solidFill>
                  <a:srgbClr val="00FF00"/>
                </a:solidFill>
              </a:rPr>
              <a:t>V</a:t>
            </a:r>
            <a:r>
              <a:rPr lang="en-US" sz="2000" b="1" i="1" baseline="-25000" dirty="0" smtClean="0">
                <a:solidFill>
                  <a:srgbClr val="00FF00"/>
                </a:solidFill>
              </a:rPr>
              <a:t>h</a:t>
            </a:r>
            <a:r>
              <a:rPr lang="en-US" sz="2000" b="1" baseline="-25000" dirty="0" smtClean="0">
                <a:solidFill>
                  <a:srgbClr val="00FF00"/>
                </a:solidFill>
              </a:rPr>
              <a:t>14</a:t>
            </a:r>
            <a:r>
              <a:rPr lang="en-US" sz="2000" b="1" dirty="0" smtClean="0"/>
              <a:t>, </a:t>
            </a:r>
            <a:r>
              <a:rPr lang="en-US" sz="2000" b="1" i="1" dirty="0" smtClean="0">
                <a:solidFill>
                  <a:srgbClr val="FF0000"/>
                </a:solidFill>
              </a:rPr>
              <a:t>V</a:t>
            </a:r>
            <a:r>
              <a:rPr lang="en-US" sz="2000" b="1" i="1" baseline="-25000" dirty="0" smtClean="0">
                <a:solidFill>
                  <a:srgbClr val="FF0000"/>
                </a:solidFill>
              </a:rPr>
              <a:t>h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21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7696200" y="3153220"/>
            <a:ext cx="1219200" cy="15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Control of longitudinal </a:t>
            </a:r>
            <a:r>
              <a:rPr lang="en-GB" sz="3600" b="1" dirty="0" err="1" smtClean="0">
                <a:solidFill>
                  <a:schemeClr val="tx2"/>
                </a:solidFill>
              </a:rPr>
              <a:t>emittance</a:t>
            </a:r>
            <a:r>
              <a:rPr lang="en-GB" sz="3600" b="1" dirty="0" smtClean="0">
                <a:solidFill>
                  <a:schemeClr val="tx2"/>
                </a:solidFill>
              </a:rPr>
              <a:t> along cycle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39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95400" y="4648200"/>
            <a:ext cx="8153400" cy="14478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1900" b="1" dirty="0" smtClean="0">
                <a:sym typeface="Symbol"/>
              </a:rPr>
              <a:t>	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Blow-up 1</a:t>
            </a:r>
            <a:r>
              <a:rPr lang="en-GB" sz="1900" b="1" dirty="0" smtClean="0">
                <a:sym typeface="Symbol"/>
              </a:rPr>
              <a:t> adjusts </a:t>
            </a:r>
            <a:r>
              <a:rPr lang="en-GB" sz="1900" b="1" dirty="0" err="1" smtClean="0">
                <a:sym typeface="Symbol"/>
              </a:rPr>
              <a:t>emittance</a:t>
            </a:r>
            <a:r>
              <a:rPr lang="en-GB" sz="1900" b="1" dirty="0" smtClean="0">
                <a:sym typeface="Symbol"/>
              </a:rPr>
              <a:t> to 1.3 </a:t>
            </a:r>
            <a:r>
              <a:rPr lang="en-GB" sz="1900" b="1" dirty="0" err="1" smtClean="0">
                <a:sym typeface="Symbol"/>
              </a:rPr>
              <a:t>eVs</a:t>
            </a:r>
            <a:r>
              <a:rPr lang="en-GB" sz="1900" b="1" dirty="0" smtClean="0">
                <a:sym typeface="Symbol"/>
              </a:rPr>
              <a:t> for 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triple splitting</a:t>
            </a:r>
            <a:r>
              <a:rPr lang="en-GB" sz="1900" b="1" dirty="0" smtClean="0">
                <a:sym typeface="Symbol"/>
              </a:rPr>
              <a:t>	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1900" b="1" dirty="0" smtClean="0">
                <a:sym typeface="Symbol"/>
              </a:rPr>
              <a:t>	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Blow-up 2</a:t>
            </a:r>
            <a:r>
              <a:rPr lang="en-GB" sz="1900" b="1" dirty="0" smtClean="0">
                <a:sym typeface="Symbol"/>
              </a:rPr>
              <a:t> increases </a:t>
            </a:r>
            <a:r>
              <a:rPr lang="en-GB" sz="1900" b="1" dirty="0" err="1" smtClean="0">
                <a:sym typeface="Symbol"/>
              </a:rPr>
              <a:t>emittance</a:t>
            </a:r>
            <a:r>
              <a:rPr lang="en-GB" sz="1900" b="1" dirty="0" smtClean="0">
                <a:sym typeface="Symbol"/>
              </a:rPr>
              <a:t> for loss-free 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transition crossing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1900" b="1" dirty="0" smtClean="0">
                <a:sym typeface="Symbol"/>
              </a:rPr>
              <a:t>	</a:t>
            </a:r>
            <a:r>
              <a:rPr lang="en-GB" sz="1900" b="1" dirty="0" smtClean="0">
                <a:solidFill>
                  <a:srgbClr val="0000FF"/>
                </a:solidFill>
              </a:rPr>
              <a:t>Blow-up 3 avoids unstable beam </a:t>
            </a:r>
            <a:r>
              <a:rPr lang="en-GB" sz="1900" b="1" dirty="0" smtClean="0"/>
              <a:t>directly after transition crossing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1900" b="1" dirty="0" smtClean="0">
                <a:sym typeface="Symbol"/>
              </a:rPr>
              <a:t>	</a:t>
            </a:r>
            <a:r>
              <a:rPr lang="en-GB" sz="1900" b="1" dirty="0" smtClean="0">
                <a:solidFill>
                  <a:srgbClr val="0000FF"/>
                </a:solidFill>
              </a:rPr>
              <a:t>Blow-up 4</a:t>
            </a:r>
            <a:r>
              <a:rPr lang="en-GB" sz="1900" b="1" dirty="0" smtClean="0"/>
              <a:t> allows to </a:t>
            </a:r>
            <a:r>
              <a:rPr lang="en-GB" sz="1900" b="1" dirty="0" smtClean="0">
                <a:solidFill>
                  <a:srgbClr val="0000FF"/>
                </a:solidFill>
              </a:rPr>
              <a:t>fine-adjust the final </a:t>
            </a:r>
            <a:r>
              <a:rPr lang="en-GB" sz="1900" b="1" dirty="0" err="1" smtClean="0">
                <a:solidFill>
                  <a:srgbClr val="0000FF"/>
                </a:solidFill>
              </a:rPr>
              <a:t>emittance</a:t>
            </a:r>
            <a:r>
              <a:rPr lang="en-GB" sz="1900" b="1" dirty="0" smtClean="0">
                <a:solidFill>
                  <a:srgbClr val="0000FF"/>
                </a:solidFill>
              </a:rPr>
              <a:t> </a:t>
            </a:r>
            <a:r>
              <a:rPr lang="en-GB" sz="1900" b="1" dirty="0" smtClean="0"/>
              <a:t>during acceleration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1900" b="1" dirty="0"/>
          </a:p>
        </p:txBody>
      </p:sp>
      <p:pic>
        <p:nvPicPr>
          <p:cNvPr id="2" name="Picture 2" descr="C:\Heiko\Presentations\2010-06_LHC25UltimateIntensityMSWG\ComparisonPeakDetected\PeakDetectedNominal200ms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6740" y="1676400"/>
            <a:ext cx="2872060" cy="2790000"/>
          </a:xfrm>
          <a:prstGeom prst="rect">
            <a:avLst/>
          </a:prstGeom>
          <a:noFill/>
        </p:spPr>
      </p:pic>
      <p:pic>
        <p:nvPicPr>
          <p:cNvPr id="4099" name="Picture 3" descr="C:\Heiko\Presentations\2010-06_LHC25UltimateIntensityMSWG\ComparisonPeakDetected\PeakDetectedUltimate100ms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676400"/>
            <a:ext cx="5241507" cy="2790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297017" y="396240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100 ms/div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06152" y="396240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200 ms/div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129540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Ultimate intensity: 1.9 · 10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2000" b="1" dirty="0" smtClean="0">
                <a:solidFill>
                  <a:srgbClr val="0000FF"/>
                </a:solidFill>
              </a:rPr>
              <a:t> ppb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3200" y="12954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Nominal: 1.3 · 10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11</a:t>
            </a:r>
            <a:r>
              <a:rPr lang="en-US" sz="2000" b="1" dirty="0" smtClean="0">
                <a:solidFill>
                  <a:srgbClr val="0000FF"/>
                </a:solidFill>
              </a:rPr>
              <a:t> ppb</a:t>
            </a:r>
            <a:endParaRPr lang="en-US" sz="2000" b="1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1557340" y="3328988"/>
            <a:ext cx="352425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395412" y="3429000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BU1</a:t>
            </a:r>
            <a:endParaRPr lang="en-US" sz="2000" b="1" baseline="-25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81400" y="1667346"/>
            <a:ext cx="280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FFFF00"/>
                </a:solidFill>
              </a:rPr>
              <a:t>Beam current transformer</a:t>
            </a:r>
            <a:endParaRPr lang="en-US" sz="1800" b="1" baseline="-250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76400" y="22860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FF00FF"/>
                </a:solidFill>
                <a:latin typeface="Symbol" pitchFamily="18" charset="2"/>
              </a:rPr>
              <a:t>D</a:t>
            </a:r>
            <a:r>
              <a:rPr lang="en-US" sz="1800" b="1" i="1" dirty="0" smtClean="0">
                <a:solidFill>
                  <a:srgbClr val="FF00FF"/>
                </a:solidFill>
              </a:rPr>
              <a:t>R</a:t>
            </a:r>
            <a:endParaRPr lang="en-US" sz="1800" b="1" baseline="-25000" dirty="0">
              <a:solidFill>
                <a:srgbClr val="FF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81400" y="2743200"/>
            <a:ext cx="227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FF00"/>
                </a:solidFill>
              </a:rPr>
              <a:t>Peak detected  WCM</a:t>
            </a:r>
            <a:endParaRPr lang="en-US" sz="1800" b="1" baseline="-25000" dirty="0">
              <a:solidFill>
                <a:srgbClr val="00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19288" y="2652713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BU2</a:t>
            </a:r>
            <a:endParaRPr lang="en-US" sz="2000" b="1" baseline="-250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>
            <a:off x="2017320" y="3010298"/>
            <a:ext cx="230977" cy="153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914651" y="2976562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BU4</a:t>
            </a:r>
            <a:endParaRPr lang="en-US" sz="2000" b="1" baseline="-25000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rot="10800000" flipV="1">
            <a:off x="3048000" y="2271712"/>
            <a:ext cx="304799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276600" y="2057400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BU3</a:t>
            </a:r>
            <a:endParaRPr lang="en-US" sz="2000" b="1" baseline="-250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rot="5400000" flipH="1" flipV="1">
            <a:off x="3072609" y="2885281"/>
            <a:ext cx="352425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 flipH="1" flipV="1">
            <a:off x="4778376" y="3048001"/>
            <a:ext cx="609599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733800" y="3276600"/>
            <a:ext cx="2701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Beam essentially stable</a:t>
            </a:r>
            <a:endParaRPr lang="en-US" sz="2000" b="1" baseline="-25000" dirty="0">
              <a:solidFill>
                <a:schemeClr val="bg1"/>
              </a:solidFill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1800" b="1" dirty="0" smtClean="0"/>
              <a:t>Observe peak detected signal (from wall-current monitor) ~ inverse bunch length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295400" y="6172200"/>
            <a:ext cx="8153400" cy="381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1900" b="1" dirty="0" smtClean="0">
                <a:solidFill>
                  <a:srgbClr val="FF0000"/>
                </a:solidFill>
              </a:rPr>
              <a:t>Small increase in </a:t>
            </a:r>
            <a:r>
              <a:rPr lang="en-GB" sz="1900" b="1" dirty="0" err="1" smtClean="0">
                <a:solidFill>
                  <a:srgbClr val="FF0000"/>
                </a:solidFill>
              </a:rPr>
              <a:t>emittance</a:t>
            </a:r>
            <a:r>
              <a:rPr lang="en-GB" sz="1900" b="1" dirty="0" smtClean="0">
                <a:solidFill>
                  <a:srgbClr val="FF0000"/>
                </a:solidFill>
              </a:rPr>
              <a:t> (~ 5-10%) improves stability significantly. </a:t>
            </a:r>
          </a:p>
        </p:txBody>
      </p:sp>
      <p:sp>
        <p:nvSpPr>
          <p:cNvPr id="28" name="TextBox 27"/>
          <p:cNvSpPr txBox="1"/>
          <p:nvPr/>
        </p:nvSpPr>
        <p:spPr>
          <a:xfrm rot="20882666">
            <a:off x="863234" y="1871990"/>
            <a:ext cx="2688557" cy="523220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LHC25 ultimate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43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2" descr="C:\Heiko\Presentations\2010-12_LongitudinalIssuesBeyondUltimateLIUMeeting\OverallTransmission36bVersusBunchLeng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4119" y="2362200"/>
            <a:ext cx="3166481" cy="3062287"/>
          </a:xfrm>
          <a:prstGeom prst="rect">
            <a:avLst/>
          </a:prstGeom>
          <a:noFill/>
        </p:spPr>
      </p:pic>
      <p:pic>
        <p:nvPicPr>
          <p:cNvPr id="10" name="Picture 3" descr="C:\Heiko\Presentations\2010-12_LongitudinalIssuesBeyondUltimateLIUMeeting\OverallTransmission36bVersusMatchedEmittan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438400"/>
            <a:ext cx="3087688" cy="2986087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solidFill>
                  <a:schemeClr val="bg1"/>
                </a:solidFill>
              </a:rPr>
              <a:t>Long. beam quality required for SPS? Is </a:t>
            </a:r>
            <a:r>
              <a:rPr lang="en-GB" sz="2000" b="1" dirty="0" smtClean="0">
                <a:solidFill>
                  <a:schemeClr val="bg1"/>
                </a:solidFill>
                <a:latin typeface="Symbol" pitchFamily="18" charset="2"/>
              </a:rPr>
              <a:t>e</a:t>
            </a:r>
            <a:r>
              <a:rPr lang="en-GB" sz="2000" b="1" baseline="-25000" dirty="0" smtClean="0">
                <a:solidFill>
                  <a:schemeClr val="bg1"/>
                </a:solidFill>
              </a:rPr>
              <a:t>l</a:t>
            </a:r>
            <a:r>
              <a:rPr lang="en-GB" sz="2000" b="1" dirty="0" smtClean="0">
                <a:solidFill>
                  <a:schemeClr val="bg1"/>
                </a:solidFill>
              </a:rPr>
              <a:t> = 0.35 </a:t>
            </a:r>
            <a:r>
              <a:rPr lang="en-GB" sz="2000" b="1" dirty="0" err="1" smtClean="0">
                <a:solidFill>
                  <a:schemeClr val="bg1"/>
                </a:solidFill>
              </a:rPr>
              <a:t>eVs</a:t>
            </a:r>
            <a:r>
              <a:rPr lang="en-GB" sz="2000" b="1" dirty="0" smtClean="0">
                <a:solidFill>
                  <a:schemeClr val="bg1"/>
                </a:solidFill>
              </a:rPr>
              <a:t> written in stone? 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95400" y="16002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ym typeface="Symbol"/>
              </a:rPr>
              <a:t>Dependence of beam transmission in SPS from injected beam quality: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>
            <a:off x="5117592" y="3669792"/>
            <a:ext cx="2414016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 rot="16200000">
            <a:off x="6042288" y="4290433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nominal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752600" y="20574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 smtClean="0"/>
              <a:t>Versus 4</a:t>
            </a:r>
            <a:r>
              <a:rPr lang="en-US" sz="1800" b="1" dirty="0" smtClean="0">
                <a:latin typeface="Symbol" pitchFamily="18" charset="2"/>
              </a:rPr>
              <a:t>s</a:t>
            </a:r>
            <a:r>
              <a:rPr lang="en-US" sz="1800" b="1" dirty="0" smtClean="0"/>
              <a:t> bunch length</a:t>
            </a:r>
            <a:endParaRPr lang="en-US" sz="1800" b="1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410200" y="20574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 smtClean="0"/>
              <a:t>Versus longitudinal </a:t>
            </a:r>
            <a:r>
              <a:rPr lang="en-US" sz="1800" b="1" dirty="0" err="1" smtClean="0"/>
              <a:t>emittance</a:t>
            </a:r>
            <a:endParaRPr lang="en-US" sz="1800" b="1" dirty="0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295400" y="5562600"/>
            <a:ext cx="8153400" cy="1143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FF0000"/>
                </a:solidFill>
                <a:sym typeface="Symbol"/>
              </a:rPr>
              <a:t>No increase in bunch length at PS-SPS transfer permissible</a:t>
            </a: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Generate the same bunch length with larger </a:t>
            </a:r>
            <a:r>
              <a:rPr lang="en-GB" sz="1900" b="1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e</a:t>
            </a:r>
            <a:r>
              <a:rPr lang="en-GB" sz="1900" b="1" baseline="-25000" dirty="0" smtClean="0">
                <a:solidFill>
                  <a:srgbClr val="0000FF"/>
                </a:solidFill>
                <a:sym typeface="Symbol"/>
              </a:rPr>
              <a:t>l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? More bunch rotation </a:t>
            </a:r>
            <a:r>
              <a:rPr lang="en-GB" sz="1900" b="1" i="1" dirty="0" smtClean="0">
                <a:solidFill>
                  <a:srgbClr val="0000FF"/>
                </a:solidFill>
                <a:sym typeface="Symbol"/>
              </a:rPr>
              <a:t>V</a:t>
            </a:r>
            <a:r>
              <a:rPr lang="en-GB" sz="1900" b="1" baseline="-25000" dirty="0" smtClean="0">
                <a:solidFill>
                  <a:srgbClr val="0000FF"/>
                </a:solidFill>
                <a:sym typeface="Symbol"/>
              </a:rPr>
              <a:t>RF</a:t>
            </a: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?</a:t>
            </a: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Systematic MDs in 2011 evaluating that route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Longitudinal </a:t>
            </a:r>
            <a:r>
              <a:rPr lang="en-GB" sz="3600" b="1" dirty="0" err="1" smtClean="0">
                <a:solidFill>
                  <a:schemeClr val="tx2"/>
                </a:solidFill>
              </a:rPr>
              <a:t>emittance</a:t>
            </a:r>
            <a:r>
              <a:rPr lang="en-GB" sz="3600" b="1" dirty="0" smtClean="0">
                <a:solidFill>
                  <a:schemeClr val="tx2"/>
                </a:solidFill>
              </a:rPr>
              <a:t> limitation </a:t>
            </a:r>
            <a:r>
              <a:rPr lang="en-GB" sz="2400" b="1" dirty="0" smtClean="0">
                <a:solidFill>
                  <a:schemeClr val="tx2"/>
                </a:solidFill>
              </a:rPr>
              <a:t>(ejection)</a:t>
            </a:r>
            <a:endParaRPr lang="en-GB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6600" y="2514600"/>
            <a:ext cx="1371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err="1" smtClean="0"/>
              <a:t>N</a:t>
            </a:r>
            <a:r>
              <a:rPr lang="en-US" b="1" baseline="-25000" dirty="0" err="1" smtClean="0"/>
              <a:t>ej</a:t>
            </a:r>
            <a:r>
              <a:rPr lang="en-US" b="1" dirty="0" smtClean="0"/>
              <a:t>/</a:t>
            </a:r>
            <a:r>
              <a:rPr lang="en-US" b="1" i="1" dirty="0" err="1" smtClean="0"/>
              <a:t>N</a:t>
            </a:r>
            <a:r>
              <a:rPr lang="en-US" b="1" baseline="-25000" dirty="0" err="1" smtClean="0"/>
              <a:t>inj</a:t>
            </a:r>
            <a:endParaRPr lang="en-US" b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6934200" y="2514600"/>
            <a:ext cx="1371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err="1" smtClean="0"/>
              <a:t>N</a:t>
            </a:r>
            <a:r>
              <a:rPr lang="en-US" b="1" baseline="-25000" dirty="0" err="1" smtClean="0"/>
              <a:t>ej</a:t>
            </a:r>
            <a:r>
              <a:rPr lang="en-US" b="1" dirty="0" smtClean="0"/>
              <a:t>/</a:t>
            </a:r>
            <a:r>
              <a:rPr lang="en-US" b="1" i="1" dirty="0" err="1" smtClean="0"/>
              <a:t>N</a:t>
            </a:r>
            <a:r>
              <a:rPr lang="en-US" b="1" baseline="-25000" dirty="0" err="1" smtClean="0"/>
              <a:t>inj</a:t>
            </a:r>
            <a:endParaRPr lang="en-US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Impact of 2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GeV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upgrade, longitudinal constraints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Limitations according to observations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Transition crossing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Coupled-bunch instabilities, impedance sources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Transient beam loading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What to improve or add?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Beam-control, low-level RF (LL-RF)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2.8 – 10 MHz, 20 MHz, 40 MHz, 80 MHz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Outline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46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Transition crossing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50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1371600"/>
          <a:ext cx="8153400" cy="3235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1600200"/>
                <a:gridCol w="1143000"/>
                <a:gridCol w="1828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11 </a:t>
                      </a:r>
                      <a:r>
                        <a:rPr lang="en-US" dirty="0" smtClean="0"/>
                        <a:t>ppb]</a:t>
                      </a:r>
                    </a:p>
                    <a:p>
                      <a:pPr algn="ctr"/>
                      <a:r>
                        <a:rPr lang="en-US" baseline="0" dirty="0" smtClean="0"/>
                        <a:t>at ejection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</a:p>
                    <a:p>
                      <a:pPr algn="ctr"/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11 </a:t>
                      </a:r>
                      <a:r>
                        <a:rPr lang="en-US" dirty="0" smtClean="0"/>
                        <a:t>ppb]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l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eVs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Density</a:t>
                      </a:r>
                      <a:r>
                        <a:rPr lang="en-US" baseline="0" dirty="0" smtClean="0"/>
                        <a:t> at </a:t>
                      </a:r>
                      <a:r>
                        <a:rPr lang="en-US" baseline="0" dirty="0" err="1" smtClean="0">
                          <a:latin typeface="Symbol" pitchFamily="18" charset="2"/>
                        </a:rPr>
                        <a:t>g</a:t>
                      </a:r>
                      <a:r>
                        <a:rPr lang="en-US" baseline="-25000" dirty="0" err="1" smtClean="0"/>
                        <a:t>tr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 [10</a:t>
                      </a:r>
                      <a:r>
                        <a:rPr lang="en-US" baseline="30000" dirty="0" smtClean="0"/>
                        <a:t>12</a:t>
                      </a:r>
                      <a:r>
                        <a:rPr lang="en-US" baseline="0" dirty="0" smtClean="0"/>
                        <a:t> p/</a:t>
                      </a:r>
                      <a:r>
                        <a:rPr lang="en-US" baseline="0" dirty="0" err="1" smtClean="0"/>
                        <a:t>eVs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LHC25, nominal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5.2</a:t>
                      </a:r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0.6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0.9</a:t>
                      </a:r>
                      <a:endParaRPr lang="en-US" b="1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LHC25, ultimate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8.4</a:t>
                      </a:r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LHC50,</a:t>
                      </a:r>
                      <a:r>
                        <a:rPr lang="en-US" b="1" baseline="0" dirty="0" smtClean="0"/>
                        <a:t> nominal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2.6</a:t>
                      </a:r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0.6 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0.43 </a:t>
                      </a:r>
                      <a:endParaRPr lang="en-US" b="1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LHC50, beyond</a:t>
                      </a:r>
                      <a:r>
                        <a:rPr lang="en-US" b="1" baseline="0" dirty="0" smtClean="0"/>
                        <a:t> ult.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3.0</a:t>
                      </a: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6.0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1.0</a:t>
                      </a: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SFTPRO/CNGS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17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/>
                        <a:t>1.4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/>
                        <a:t>1.2</a:t>
                      </a:r>
                      <a:endParaRPr lang="en-US" b="1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1.8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TOF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2.6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3.4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0000FF"/>
                </a:solidFill>
              </a:rPr>
              <a:t>What matters is longitudinal density at transition: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95400" y="4836160"/>
            <a:ext cx="8153400" cy="1371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ym typeface="Symbol"/>
              </a:rPr>
              <a:t>Longitudinal beam density of ultimate beams well below present limitations (with e.g. TOF or AD beams)</a:t>
            </a: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ym typeface="Symbol"/>
              </a:rPr>
              <a:t>No problem up to 2 · 10</a:t>
            </a:r>
            <a:r>
              <a:rPr lang="en-GB" sz="1900" b="1" baseline="30000" dirty="0" smtClean="0">
                <a:sym typeface="Symbol"/>
              </a:rPr>
              <a:t>11</a:t>
            </a:r>
            <a:r>
              <a:rPr lang="en-GB" sz="1900" b="1" dirty="0" smtClean="0">
                <a:sym typeface="Symbol"/>
              </a:rPr>
              <a:t> ppb (at PS </a:t>
            </a:r>
            <a:r>
              <a:rPr lang="en-GB" sz="1900" b="1" dirty="0" err="1" smtClean="0">
                <a:sym typeface="Symbol"/>
              </a:rPr>
              <a:t>ej</a:t>
            </a:r>
            <a:r>
              <a:rPr lang="en-GB" sz="1900" b="1" dirty="0" smtClean="0">
                <a:sym typeface="Symbol"/>
              </a:rPr>
              <a:t>.) during ultimate LHC25 tests</a:t>
            </a:r>
          </a:p>
          <a:p>
            <a:pPr marL="342900" indent="-342900" algn="l">
              <a:spcBef>
                <a:spcPct val="20000"/>
              </a:spcBef>
              <a:buFont typeface="Symbol"/>
              <a:buChar char="®"/>
            </a:pPr>
            <a:r>
              <a:rPr lang="en-GB" sz="1900" b="1" dirty="0" smtClean="0">
                <a:solidFill>
                  <a:srgbClr val="0000FF"/>
                </a:solidFill>
                <a:sym typeface="Symbol"/>
              </a:rPr>
              <a:t>No limitation at transition crossing expected for (beyond) ultimate beams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5DBCC-8A48-42C0-8578-339D8AB430A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Observations: acceleration and flat-top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2400" y="1066800"/>
            <a:ext cx="152400" cy="54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1371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Stable beam until transition crossing, bunch oscillations slowly excited during acceleration with only slightly reduced </a:t>
            </a:r>
            <a:r>
              <a:rPr lang="en-GB" sz="2000" b="1" dirty="0" smtClean="0">
                <a:latin typeface="Symbol" pitchFamily="18" charset="2"/>
              </a:rPr>
              <a:t>e</a:t>
            </a:r>
            <a:r>
              <a:rPr lang="en-GB" sz="2000" b="1" baseline="-25000" dirty="0" smtClean="0"/>
              <a:t>l</a:t>
            </a:r>
            <a:r>
              <a:rPr lang="en-GB" sz="2000" b="1" dirty="0" smtClean="0"/>
              <a:t>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Measure bunch profiles starting after last blow-up to arrival on flat-top every 70 ms (for 15 ms, 5-7 periods of </a:t>
            </a:r>
            <a:r>
              <a:rPr lang="en-GB" sz="2000" b="1" i="1" dirty="0" err="1" smtClean="0"/>
              <a:t>f</a:t>
            </a:r>
            <a:r>
              <a:rPr lang="en-GB" sz="2000" b="1" baseline="-25000" dirty="0" err="1" smtClean="0"/>
              <a:t>s</a:t>
            </a:r>
            <a:r>
              <a:rPr lang="en-GB" sz="2000" b="1" dirty="0" smtClean="0"/>
              <a:t>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000" b="1" dirty="0" smtClean="0">
              <a:sym typeface="Symbol"/>
            </a:endParaRPr>
          </a:p>
        </p:txBody>
      </p:sp>
      <p:pic>
        <p:nvPicPr>
          <p:cNvPr id="6" name="Picture 27" descr="LHC25cycle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762238"/>
            <a:ext cx="8458200" cy="2462213"/>
          </a:xfrm>
          <a:prstGeom prst="rect">
            <a:avLst/>
          </a:prstGeom>
          <a:noFill/>
        </p:spPr>
      </p:pic>
      <p:sp>
        <p:nvSpPr>
          <p:cNvPr id="34" name="Rectangle 33"/>
          <p:cNvSpPr/>
          <p:nvPr/>
        </p:nvSpPr>
        <p:spPr bwMode="auto">
          <a:xfrm>
            <a:off x="4953000" y="2945651"/>
            <a:ext cx="1219200" cy="1938337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352800" y="3600438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rot="10800000" flipV="1">
            <a:off x="4951413" y="3170226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4722813" y="2789226"/>
            <a:ext cx="533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latin typeface="Symbol" pitchFamily="18" charset="2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4164594" y="4203297"/>
            <a:ext cx="967965" cy="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2244511" y="3989376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High-energy BU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262539" y="2943213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405421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548295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691185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5834059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976933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119815" y="2944751"/>
            <a:ext cx="36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5638800" y="3524238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</a:rPr>
              <a:t>h</a:t>
            </a:r>
            <a:r>
              <a:rPr lang="en-US" sz="2000" b="1" dirty="0">
                <a:solidFill>
                  <a:srgbClr val="FF0000"/>
                </a:solidFill>
              </a:rPr>
              <a:t> = 21</a:t>
            </a:r>
          </a:p>
        </p:txBody>
      </p:sp>
      <p:cxnSp>
        <p:nvCxnSpPr>
          <p:cNvPr id="36" name="Straight Arrow Connector 35"/>
          <p:cNvCxnSpPr/>
          <p:nvPr/>
        </p:nvCxnSpPr>
        <p:spPr bwMode="auto">
          <a:xfrm rot="5400000">
            <a:off x="5007375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5400000">
            <a:off x="5153424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5400000">
            <a:off x="5296299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5400000">
            <a:off x="5442349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5400000">
            <a:off x="5582049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5724924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5867799" y="2634851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1295400" y="5410200"/>
            <a:ext cx="81534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000" b="1" dirty="0" smtClean="0">
                <a:sym typeface="Symbol"/>
              </a:rPr>
              <a:t>Analyze mode spectrum of </a:t>
            </a: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10 cycles at each point and average</a:t>
            </a:r>
            <a:endParaRPr lang="en-GB" sz="2000" b="1" baseline="-25000" dirty="0" smtClean="0">
              <a:solidFill>
                <a:srgbClr val="0000FF"/>
              </a:solidFill>
              <a:sym typeface="Symbol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434138" y="2944800"/>
            <a:ext cx="342900" cy="1938337"/>
          </a:xfrm>
          <a:prstGeom prst="rect">
            <a:avLst/>
          </a:prstGeom>
          <a:solidFill>
            <a:srgbClr val="0000FF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rot="5400000">
            <a:off x="6463819" y="2635200"/>
            <a:ext cx="54689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6710362" y="2944800"/>
            <a:ext cx="54000" cy="193833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4196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a)</a:t>
            </a:r>
            <a:endParaRPr lang="en-US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361049" y="441960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Callout 25"/>
          <p:cNvSpPr/>
          <p:nvPr/>
        </p:nvSpPr>
        <p:spPr bwMode="auto">
          <a:xfrm>
            <a:off x="1078128" y="3093265"/>
            <a:ext cx="1600200" cy="688848"/>
          </a:xfrm>
          <a:prstGeom prst="wedgeEllipseCallout">
            <a:avLst>
              <a:gd name="adj1" fmla="val 78627"/>
              <a:gd name="adj2" fmla="val -46528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l Callout 23"/>
          <p:cNvSpPr/>
          <p:nvPr/>
        </p:nvSpPr>
        <p:spPr bwMode="auto">
          <a:xfrm>
            <a:off x="1078128" y="3093265"/>
            <a:ext cx="1600200" cy="688848"/>
          </a:xfrm>
          <a:prstGeom prst="wedgeEllipseCallout">
            <a:avLst>
              <a:gd name="adj1" fmla="val 49258"/>
              <a:gd name="adj2" fmla="val 205490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5DBCC-8A48-42C0-8578-339D8AB430A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Mode spectra during acceleration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2400" y="1066800"/>
            <a:ext cx="152400" cy="57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endParaRPr lang="en-GB" sz="2000" b="1" dirty="0" smtClean="0">
              <a:sym typeface="Symbo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1905000"/>
            <a:ext cx="1484702" cy="58477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LHC25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38400" y="3810000"/>
            <a:ext cx="1484702" cy="58477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LHC50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Does the coupled-bunch mode spectrum change at certain points in the cycle? Excitation of resonant impedances?</a:t>
            </a:r>
            <a:endParaRPr lang="en-GB" sz="2000" b="1" dirty="0" smtClean="0">
              <a:sym typeface="Symbol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295400" y="5638800"/>
            <a:ext cx="8153400" cy="1143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Symbol"/>
              </a:rPr>
              <a:t>Modes close to bunch (~ </a:t>
            </a:r>
            <a:r>
              <a:rPr lang="en-GB" sz="2000" b="1" i="1" dirty="0" err="1" smtClean="0">
                <a:sym typeface="Symbol"/>
              </a:rPr>
              <a:t>h</a:t>
            </a:r>
            <a:r>
              <a:rPr lang="en-GB" sz="2000" b="1" baseline="-25000" dirty="0" err="1" smtClean="0">
                <a:sym typeface="Symbol"/>
              </a:rPr>
              <a:t>RF</a:t>
            </a:r>
            <a:r>
              <a:rPr lang="en-GB" sz="2000" b="1" i="1" dirty="0" err="1" smtClean="0">
                <a:sym typeface="Symbol"/>
              </a:rPr>
              <a:t>f</a:t>
            </a:r>
            <a:r>
              <a:rPr lang="en-GB" sz="2000" b="1" baseline="-25000" dirty="0" err="1" smtClean="0">
                <a:sym typeface="Symbol"/>
              </a:rPr>
              <a:t>rev</a:t>
            </a:r>
            <a:r>
              <a:rPr lang="en-GB" sz="2000" b="1" dirty="0" smtClean="0">
                <a:sym typeface="Symbol"/>
              </a:rPr>
              <a:t>) frequency (</a:t>
            </a:r>
            <a:r>
              <a:rPr lang="en-GB" sz="2000" b="1" i="1" dirty="0" smtClean="0">
                <a:sym typeface="Symbol"/>
              </a:rPr>
              <a:t>n</a:t>
            </a:r>
            <a:r>
              <a:rPr lang="en-GB" sz="2000" b="1" dirty="0" smtClean="0">
                <a:sym typeface="Symbol"/>
              </a:rPr>
              <a:t> = 1, 2, 16, 17) strongest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Symbol"/>
              </a:rPr>
              <a:t>Form of mode spectrum remains </a:t>
            </a: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unchanged all along acceleration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Symbol"/>
              </a:rPr>
              <a:t>Similar instabilities with LHC25 and LHC50 </a:t>
            </a: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suggest scaling </a:t>
            </a:r>
            <a:r>
              <a:rPr lang="en-GB" sz="2000" b="1" dirty="0" smtClean="0">
                <a:solidFill>
                  <a:srgbClr val="FF0000"/>
                </a:solidFill>
                <a:sym typeface="Symbol"/>
              </a:rPr>
              <a:t>~ </a:t>
            </a:r>
            <a:r>
              <a:rPr lang="en-GB" sz="2000" b="1" i="1" dirty="0" smtClean="0">
                <a:solidFill>
                  <a:srgbClr val="FF0000"/>
                </a:solidFill>
                <a:sym typeface="Symbol"/>
              </a:rPr>
              <a:t>N</a:t>
            </a:r>
            <a:r>
              <a:rPr lang="en-GB" sz="2000" b="1" dirty="0" smtClean="0">
                <a:solidFill>
                  <a:srgbClr val="FF0000"/>
                </a:solidFill>
                <a:sym typeface="Symbol"/>
              </a:rPr>
              <a:t>/</a:t>
            </a:r>
            <a:r>
              <a:rPr lang="en-GB" sz="2000" b="1" dirty="0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e</a:t>
            </a:r>
            <a:r>
              <a:rPr lang="en-GB" sz="2000" b="1" baseline="-25000" dirty="0" smtClean="0">
                <a:solidFill>
                  <a:srgbClr val="FF0000"/>
                </a:solidFill>
                <a:sym typeface="Symbol"/>
              </a:rPr>
              <a:t>l</a:t>
            </a:r>
          </a:p>
        </p:txBody>
      </p:sp>
      <p:pic>
        <p:nvPicPr>
          <p:cNvPr id="20" name="ModeSpectrumAnimationSpread_LHC25_BU3_8kVCompresse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95800" y="1752600"/>
            <a:ext cx="4191000" cy="1781175"/>
          </a:xfrm>
          <a:prstGeom prst="rect">
            <a:avLst/>
          </a:prstGeom>
        </p:spPr>
      </p:pic>
      <p:pic>
        <p:nvPicPr>
          <p:cNvPr id="21" name="ModeSpectrumAnimationSpread_LHC50_BU3_4kVCompressed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95800" y="3657600"/>
            <a:ext cx="4191000" cy="17811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86000" y="2514600"/>
            <a:ext cx="1780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5.2 · 10</a:t>
            </a:r>
            <a:r>
              <a:rPr lang="en-US" sz="2000" b="1" baseline="30000" dirty="0" smtClean="0"/>
              <a:t>12</a:t>
            </a:r>
            <a:r>
              <a:rPr lang="en-US" sz="2000" b="1" dirty="0" smtClean="0"/>
              <a:t> ppb,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l</a:t>
            </a:r>
            <a:r>
              <a:rPr lang="en-US" sz="2000" b="1" dirty="0" smtClean="0">
                <a:solidFill>
                  <a:srgbClr val="FF0000"/>
                </a:solidFill>
              </a:rPr>
              <a:t> = 0.9 </a:t>
            </a:r>
            <a:r>
              <a:rPr lang="en-US" sz="2000" b="1" dirty="0" err="1" smtClean="0">
                <a:solidFill>
                  <a:srgbClr val="FF0000"/>
                </a:solidFill>
              </a:rPr>
              <a:t>eVs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0" y="4419600"/>
            <a:ext cx="1780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2.6 · 10</a:t>
            </a:r>
            <a:r>
              <a:rPr lang="en-US" sz="2000" b="1" baseline="30000" dirty="0" smtClean="0"/>
              <a:t>12</a:t>
            </a:r>
            <a:r>
              <a:rPr lang="en-US" sz="2000" b="1" dirty="0" smtClean="0"/>
              <a:t> ppb,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l</a:t>
            </a:r>
            <a:r>
              <a:rPr lang="en-US" sz="2000" b="1" dirty="0" smtClean="0">
                <a:solidFill>
                  <a:srgbClr val="FF0000"/>
                </a:solidFill>
              </a:rPr>
              <a:t> = 0.5 </a:t>
            </a:r>
            <a:r>
              <a:rPr lang="en-US" sz="2000" b="1" dirty="0" err="1" smtClean="0">
                <a:solidFill>
                  <a:srgbClr val="FF0000"/>
                </a:solidFill>
              </a:rPr>
              <a:t>eVs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75793" y="3069882"/>
            <a:ext cx="1210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Below nominal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5DBCC-8A48-42C0-8578-339D8AB430A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Mode spectra with full machine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2400" y="1066800"/>
            <a:ext cx="152400" cy="61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endParaRPr lang="en-GB" sz="2000" b="1" dirty="0" smtClean="0">
              <a:sym typeface="Symbol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What is the influence of the gap of three empty bunch positions?</a:t>
            </a:r>
            <a:endParaRPr lang="en-GB" sz="2000" b="1" dirty="0" smtClean="0">
              <a:sym typeface="Symbol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295400" y="5486400"/>
            <a:ext cx="8153400" cy="838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Again, 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modes close to RF harmonic are strongest</a:t>
            </a: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: </a:t>
            </a:r>
            <a:r>
              <a:rPr lang="en-GB" sz="2000" b="1" i="1" dirty="0" smtClean="0">
                <a:cs typeface="Times New Roman" pitchFamily="18" charset="0"/>
                <a:sym typeface="Wingdings" pitchFamily="2" charset="2"/>
              </a:rPr>
              <a:t>n</a:t>
            </a: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 = 1,2,19,20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Symbol"/>
              </a:rPr>
              <a:t>1/7 gap for extraction kicker has little effect on mode pattern observed</a:t>
            </a:r>
            <a:endParaRPr lang="en-GB" sz="2000" b="1" baseline="-25000" dirty="0" smtClean="0">
              <a:solidFill>
                <a:srgbClr val="0000FF"/>
              </a:solidFill>
              <a:sym typeface="Symbol"/>
            </a:endParaRPr>
          </a:p>
        </p:txBody>
      </p:sp>
      <p:pic>
        <p:nvPicPr>
          <p:cNvPr id="1028" name="Picture 4" descr="C:\Heiko\Presentations\2010-12_LongitudinalIssuesBeyondUltimateLIUMeeting\ModeSpectrum_1200E10_BU3_10kV_7bunch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581400"/>
            <a:ext cx="5257800" cy="1668330"/>
          </a:xfrm>
          <a:prstGeom prst="rect">
            <a:avLst/>
          </a:prstGeom>
          <a:noFill/>
        </p:spPr>
      </p:pic>
      <p:pic>
        <p:nvPicPr>
          <p:cNvPr id="1029" name="Picture 5" descr="C:\Heiko\Presentations\2010-12_LongitudinalIssuesBeyondUltimateLIUMeeting\ModeSpectrum_980E10_BU3_10kV_6bunch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828800"/>
            <a:ext cx="5283047" cy="167634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19200" y="1371600"/>
            <a:ext cx="548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Mode spectra close to arrival on flat-top (C2010)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3200" y="2057400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/>
              <a:t>6 bunches (b) injected,           18 b accelerated on </a:t>
            </a:r>
            <a:r>
              <a:rPr lang="en-US" sz="2000" b="1" i="1" dirty="0" smtClean="0"/>
              <a:t>h</a:t>
            </a:r>
            <a:r>
              <a:rPr lang="en-US" sz="2000" b="1" dirty="0" smtClean="0"/>
              <a:t> = 21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 6/7 filling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3810000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/>
              <a:t>7 bunches (b) injected,           21 b accelerated on </a:t>
            </a:r>
            <a:r>
              <a:rPr lang="en-US" sz="2000" b="1" i="1" dirty="0" smtClean="0"/>
              <a:t>h</a:t>
            </a:r>
            <a:r>
              <a:rPr lang="en-US" sz="2000" b="1" dirty="0" smtClean="0"/>
              <a:t> = 21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 Full ring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5DBCC-8A48-42C0-8578-339D8AB430A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err="1" smtClean="0">
                <a:solidFill>
                  <a:schemeClr val="tx2"/>
                </a:solidFill>
              </a:rPr>
              <a:t>Quadrupole</a:t>
            </a:r>
            <a:r>
              <a:rPr lang="en-GB" sz="3600" b="1" dirty="0" smtClean="0">
                <a:solidFill>
                  <a:schemeClr val="tx2"/>
                </a:solidFill>
              </a:rPr>
              <a:t> coupled-bunch with 150 ns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2400" y="1066800"/>
            <a:ext cx="152400" cy="64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95400" y="5410200"/>
            <a:ext cx="8153400" cy="1184564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Small longitudinal </a:t>
            </a:r>
            <a:r>
              <a:rPr lang="en-GB" sz="2000" b="1" dirty="0" err="1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 during acceleration: </a:t>
            </a:r>
            <a:r>
              <a:rPr lang="en-GB" sz="2000" b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000" b="1" baseline="-25000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l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 = 0.3 </a:t>
            </a:r>
            <a:r>
              <a:rPr lang="en-GB" sz="2000" b="1" dirty="0" err="1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eVs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Wingdings" pitchFamily="2" charset="2"/>
              </a:rPr>
              <a:t>Short bunches with large high frequency spectral components</a:t>
            </a:r>
            <a:endParaRPr lang="en-GB" sz="2000" b="1" dirty="0" smtClean="0"/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Couple to 40/80 MHz cavities as driving impedance</a:t>
            </a:r>
            <a:endParaRPr lang="en-GB" sz="2000" b="1" baseline="-25000" dirty="0" smtClean="0">
              <a:solidFill>
                <a:srgbClr val="0000FF"/>
              </a:solidFill>
              <a:sym typeface="Symbol"/>
            </a:endParaRPr>
          </a:p>
        </p:txBody>
      </p:sp>
      <p:pic>
        <p:nvPicPr>
          <p:cNvPr id="7170" name="Picture 2" descr="C:\Heiko\Presentations\2010-12_LongitudinalIssuesBeyondUltimateLIUMeeting\QuadrupolarCoupledBunchLHC150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00200"/>
            <a:ext cx="4495800" cy="2590391"/>
          </a:xfrm>
          <a:prstGeom prst="rect">
            <a:avLst/>
          </a:prstGeom>
          <a:noFill/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/>
              <a:t>Longitudinally </a:t>
            </a:r>
            <a:r>
              <a:rPr lang="en-GB" sz="2000" b="1" dirty="0" smtClean="0">
                <a:solidFill>
                  <a:srgbClr val="FF0000"/>
                </a:solidFill>
              </a:rPr>
              <a:t>unstable beam </a:t>
            </a:r>
            <a:r>
              <a:rPr lang="en-GB" sz="2000" b="1" dirty="0" smtClean="0"/>
              <a:t>with a total intensity of </a:t>
            </a:r>
            <a:r>
              <a:rPr lang="en-GB" sz="2000" b="1" dirty="0" smtClean="0">
                <a:solidFill>
                  <a:srgbClr val="FF0000"/>
                </a:solidFill>
              </a:rPr>
              <a:t>only 1 · 10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12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ppp</a:t>
            </a:r>
            <a:r>
              <a:rPr lang="en-GB" sz="2000" b="1" dirty="0" smtClean="0"/>
              <a:t>:</a:t>
            </a:r>
            <a:endParaRPr lang="en-GB" sz="2000" b="1" dirty="0" smtClean="0">
              <a:sym typeface="Symbol"/>
            </a:endParaRPr>
          </a:p>
        </p:txBody>
      </p:sp>
      <p:pic>
        <p:nvPicPr>
          <p:cNvPr id="7171" name="Picture 3" descr="C:\Heiko\Presentations\2010-12_LongitudinalIssuesBeyondUltimateLIUMeeting\allHighFrequencyCavitiesClosedOpe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2500" y="1463741"/>
            <a:ext cx="3416300" cy="2498659"/>
          </a:xfrm>
          <a:prstGeom prst="rect">
            <a:avLst/>
          </a:prstGeom>
          <a:noFill/>
        </p:spPr>
      </p:pic>
      <p:sp>
        <p:nvSpPr>
          <p:cNvPr id="17" name="Right Arrow 16"/>
          <p:cNvSpPr/>
          <p:nvPr/>
        </p:nvSpPr>
        <p:spPr bwMode="auto">
          <a:xfrm>
            <a:off x="5424462" y="2450306"/>
            <a:ext cx="533400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295400" y="4495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b="1" dirty="0" smtClean="0">
                <a:sym typeface="Symbol"/>
              </a:rPr>
              <a:t>No dipole, but </a:t>
            </a:r>
            <a:r>
              <a:rPr lang="en-GB" sz="2000" b="1" dirty="0" err="1" smtClean="0">
                <a:sym typeface="Symbol"/>
              </a:rPr>
              <a:t>quadrupole</a:t>
            </a:r>
            <a:r>
              <a:rPr lang="en-GB" sz="2000" b="1" dirty="0" smtClean="0">
                <a:sym typeface="Symbol"/>
              </a:rPr>
              <a:t> coupled-bunch oscillations</a:t>
            </a: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b="1" dirty="0" smtClean="0">
                <a:sym typeface="Symbol"/>
              </a:rPr>
              <a:t>Strength depends on number of 40/80 MHz cavities with gap open</a:t>
            </a:r>
          </a:p>
          <a:p>
            <a:pPr marL="342900" indent="-342900" algn="l">
              <a:spcBef>
                <a:spcPct val="20000"/>
              </a:spcBef>
            </a:pPr>
            <a:endParaRPr lang="en-GB" sz="2000" b="1" dirty="0" smtClean="0">
              <a:sym typeface="Symbo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37303" y="3886200"/>
            <a:ext cx="35876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en-US" sz="2000" b="1" dirty="0" smtClean="0">
                <a:solidFill>
                  <a:srgbClr val="FF0000"/>
                </a:solidFill>
              </a:rPr>
              <a:t>Beam sweeps into resonance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8F068B-6FEA-45DD-928C-B5F66DC7A014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3075" name="Picture 15" descr="psPhotoLowHighBrightnessLowContrast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38" y="0"/>
            <a:ext cx="90852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295400" y="6096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3900" b="1" dirty="0" smtClean="0"/>
              <a:t>RF issues with (beyond) ultimate LHC beams in the PS in the Lin4 era</a:t>
            </a:r>
            <a:endParaRPr lang="en-GB" sz="3900" b="1" dirty="0">
              <a:solidFill>
                <a:schemeClr val="tx2"/>
              </a:solidFill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884613" y="571500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/>
              <a:t>01 December </a:t>
            </a:r>
            <a:r>
              <a:rPr lang="en-US" sz="2000" dirty="0"/>
              <a:t>2010</a:t>
            </a:r>
            <a:endParaRPr lang="en-US" sz="200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152400" y="1066800"/>
            <a:ext cx="152400" cy="36513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1828800" y="2819400"/>
            <a:ext cx="6934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000" dirty="0"/>
              <a:t>H. </a:t>
            </a:r>
            <a:r>
              <a:rPr lang="en-GB" sz="2000" dirty="0" err="1" smtClean="0"/>
              <a:t>Damerau</a:t>
            </a:r>
            <a:endParaRPr lang="en-GB" sz="2000" dirty="0"/>
          </a:p>
          <a:p>
            <a:pPr>
              <a:spcBef>
                <a:spcPct val="20000"/>
              </a:spcBef>
            </a:pPr>
            <a:endParaRPr lang="en-GB" sz="1200" dirty="0"/>
          </a:p>
          <a:p>
            <a:pPr>
              <a:spcBef>
                <a:spcPct val="20000"/>
              </a:spcBef>
            </a:pPr>
            <a:r>
              <a:rPr lang="en-GB" sz="1800" dirty="0"/>
              <a:t>Acknowledgments: </a:t>
            </a:r>
          </a:p>
          <a:p>
            <a:pPr>
              <a:spcBef>
                <a:spcPct val="20000"/>
              </a:spcBef>
            </a:pPr>
            <a:r>
              <a:rPr lang="en-GB" sz="1800" b="1" dirty="0" smtClean="0"/>
              <a:t>S. Hancock, W. </a:t>
            </a:r>
            <a:r>
              <a:rPr lang="en-GB" sz="1800" b="1" dirty="0" err="1" smtClean="0"/>
              <a:t>H</a:t>
            </a:r>
            <a:r>
              <a:rPr lang="en-GB" sz="1800" b="1" dirty="0" err="1" smtClean="0">
                <a:latin typeface="Times New Roman"/>
                <a:cs typeface="Times New Roman"/>
              </a:rPr>
              <a:t>ö</a:t>
            </a:r>
            <a:r>
              <a:rPr lang="en-GB" sz="1800" b="1" dirty="0" err="1" smtClean="0"/>
              <a:t>fle</a:t>
            </a:r>
            <a:r>
              <a:rPr lang="en-GB" sz="1800" b="1" dirty="0" smtClean="0"/>
              <a:t>, A. </a:t>
            </a:r>
            <a:r>
              <a:rPr lang="en-GB" sz="1800" b="1" dirty="0" err="1" smtClean="0"/>
              <a:t>Marmillon</a:t>
            </a:r>
            <a:r>
              <a:rPr lang="en-GB" sz="1800" b="1" dirty="0" smtClean="0"/>
              <a:t>, M. </a:t>
            </a:r>
            <a:r>
              <a:rPr lang="en-GB" sz="1800" b="1" dirty="0" err="1" smtClean="0"/>
              <a:t>Morvillo</a:t>
            </a:r>
            <a:r>
              <a:rPr lang="en-GB" sz="1800" b="1" dirty="0" smtClean="0"/>
              <a:t>,                                                  C. Rossi, E. </a:t>
            </a:r>
            <a:r>
              <a:rPr lang="en-GB" sz="1800" b="1" dirty="0" err="1" smtClean="0"/>
              <a:t>Shaposhnikova</a:t>
            </a:r>
            <a:endParaRPr lang="en-GB" sz="1800" b="1" dirty="0"/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3465513" y="4724400"/>
            <a:ext cx="381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 dirty="0" smtClean="0"/>
              <a:t>LIU Day</a:t>
            </a:r>
            <a:endParaRPr lang="en-GB" sz="2400" b="1" dirty="0"/>
          </a:p>
        </p:txBody>
      </p:sp>
      <p:pic>
        <p:nvPicPr>
          <p:cNvPr id="3081" name="Picture 10" descr="CERNLogo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756150"/>
            <a:ext cx="1252538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19"/>
          <p:cNvSpPr>
            <a:spLocks noChangeArrowheads="1"/>
          </p:cNvSpPr>
          <p:nvPr/>
        </p:nvSpPr>
        <p:spPr bwMode="auto">
          <a:xfrm>
            <a:off x="63500" y="914400"/>
            <a:ext cx="546100" cy="1600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83" name="Picture 20" descr="PS41-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478948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WordArt 21"/>
          <p:cNvSpPr>
            <a:spLocks noChangeArrowheads="1" noChangeShapeType="1" noTextEdit="1"/>
          </p:cNvSpPr>
          <p:nvPr/>
        </p:nvSpPr>
        <p:spPr bwMode="auto">
          <a:xfrm>
            <a:off x="2593975" y="4775200"/>
            <a:ext cx="533400" cy="1230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51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45DBCC-8A48-42C0-8578-339D8AB430A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Mode spectra of oscillations on the flat-top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2400" y="1066800"/>
            <a:ext cx="152400" cy="68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/>
              <a:t>Compare both LHC beam variant with 18 bunches in </a:t>
            </a:r>
            <a:r>
              <a:rPr lang="en-GB" sz="2000" b="1" i="1" dirty="0" smtClean="0"/>
              <a:t>h</a:t>
            </a:r>
            <a:r>
              <a:rPr lang="en-GB" sz="2000" b="1" dirty="0" smtClean="0"/>
              <a:t> = 21 on flat-top:</a:t>
            </a:r>
            <a:endParaRPr lang="en-GB" sz="2000" b="1" dirty="0" smtClean="0">
              <a:sym typeface="Symbol"/>
            </a:endParaRPr>
          </a:p>
        </p:txBody>
      </p:sp>
      <p:pic>
        <p:nvPicPr>
          <p:cNvPr id="6" name="Picture 4" descr="C:\Heiko\Presentations\2010-07_LHCBeamsCoupledBunchObservationUpdateMSWG\CoupledBunchFlatTop\2009-10-01_LHC25FlatTop10Cycl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904428"/>
            <a:ext cx="3411944" cy="2362772"/>
          </a:xfrm>
          <a:prstGeom prst="rect">
            <a:avLst/>
          </a:prstGeom>
          <a:noFill/>
        </p:spPr>
      </p:pic>
      <p:pic>
        <p:nvPicPr>
          <p:cNvPr id="7" name="Picture 3" descr="C:\Heiko\Presentations\2010-07_LHCBeamsCoupledBunchObservationUpdateMSWG\CoupledBunchFlatTop\2009-10-01_LHC50FlatTop10Cycl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905000"/>
            <a:ext cx="3411118" cy="2362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03927" y="1459468"/>
            <a:ext cx="1159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LHC50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93823" y="1447800"/>
            <a:ext cx="1159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LHC25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95400" y="4419600"/>
            <a:ext cx="8153400" cy="2175164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Very different from mode spectrum during acceleration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/>
              <a:t>Coupled-bunch mode spectrum reproducible and similar in both cases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0000FF"/>
                </a:solidFill>
                <a:sym typeface="Symbol"/>
              </a:rPr>
              <a:t>Mode spectrum very similar for the same longitudinal density </a:t>
            </a:r>
            <a:r>
              <a:rPr lang="en-GB" sz="2000" b="1" dirty="0" smtClean="0">
                <a:solidFill>
                  <a:srgbClr val="FF0000"/>
                </a:solidFill>
                <a:sym typeface="Symbol"/>
              </a:rPr>
              <a:t>~ </a:t>
            </a:r>
            <a:r>
              <a:rPr lang="en-GB" sz="2000" b="1" i="1" dirty="0" smtClean="0">
                <a:solidFill>
                  <a:srgbClr val="FF0000"/>
                </a:solidFill>
                <a:sym typeface="Symbol"/>
              </a:rPr>
              <a:t>N</a:t>
            </a:r>
            <a:r>
              <a:rPr lang="en-GB" sz="2000" b="1" dirty="0" smtClean="0">
                <a:solidFill>
                  <a:srgbClr val="FF0000"/>
                </a:solidFill>
                <a:sym typeface="Symbol"/>
              </a:rPr>
              <a:t>/</a:t>
            </a:r>
            <a:r>
              <a:rPr lang="en-GB" sz="2000" b="1" dirty="0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e</a:t>
            </a:r>
            <a:r>
              <a:rPr lang="en-GB" sz="2000" b="1" baseline="-25000" dirty="0" smtClean="0">
                <a:solidFill>
                  <a:srgbClr val="FF0000"/>
                </a:solidFill>
                <a:sym typeface="Symbol"/>
              </a:rPr>
              <a:t>l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ym typeface="Symbol"/>
              </a:rPr>
              <a:t>Stronger oscillations are observed for  bunches at the end of the batch  filling time small enough to empty during gap </a:t>
            </a:r>
            <a:r>
              <a:rPr lang="en-GB" sz="2000" b="1" dirty="0" smtClean="0">
                <a:sym typeface="Wingdings" pitchFamily="2" charset="2"/>
              </a:rPr>
              <a:t>(~ 350 ns) </a:t>
            </a:r>
            <a:r>
              <a:rPr lang="en-GB" sz="2000" b="1" dirty="0" smtClean="0">
                <a:sym typeface="Symbol"/>
              </a:rPr>
              <a:t> 10 MHz</a:t>
            </a:r>
            <a:endParaRPr lang="en-GB" sz="2000" b="1" baseline="-25000" dirty="0" smtClean="0">
              <a:sym typeface="Symbol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• 	Major 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impedance change acceleration/flat-top with 10 MHz </a:t>
            </a:r>
            <a:r>
              <a:rPr lang="en-GB" sz="2000" b="1" dirty="0" smtClean="0">
                <a:cs typeface="Times New Roman" pitchFamily="18" charset="0"/>
                <a:sym typeface="Wingdings" pitchFamily="2" charset="2"/>
              </a:rPr>
              <a:t>cavities</a:t>
            </a:r>
            <a:endParaRPr lang="en-GB" sz="2000" b="1" dirty="0" smtClean="0">
              <a:sym typeface="Symbo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1" y="1905000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i="1" dirty="0" smtClean="0"/>
              <a:t>V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20 kV,    2.6 · 10</a:t>
            </a:r>
            <a:r>
              <a:rPr lang="en-US" sz="1800" b="1" baseline="30000" dirty="0" smtClean="0"/>
              <a:t>12</a:t>
            </a:r>
            <a:r>
              <a:rPr lang="en-US" sz="1800" b="1" dirty="0" smtClean="0"/>
              <a:t> ppb,   </a:t>
            </a:r>
            <a:r>
              <a:rPr lang="en-US" sz="1800" b="1" dirty="0" smtClean="0">
                <a:latin typeface="Symbol" pitchFamily="18" charset="2"/>
              </a:rPr>
              <a:t>e</a:t>
            </a:r>
            <a:r>
              <a:rPr lang="en-US" sz="1800" b="1" baseline="-25000" dirty="0" smtClean="0"/>
              <a:t>l</a:t>
            </a:r>
            <a:r>
              <a:rPr lang="en-US" sz="1800" b="1" dirty="0" smtClean="0"/>
              <a:t> = 0.65 </a:t>
            </a:r>
            <a:r>
              <a:rPr lang="en-US" sz="1800" b="1" dirty="0" err="1" smtClean="0"/>
              <a:t>eVs</a:t>
            </a:r>
            <a:endParaRPr lang="en-US" sz="1800" b="1" dirty="0" smtClean="0"/>
          </a:p>
          <a:p>
            <a:pPr algn="l"/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1905000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i="1" dirty="0" smtClean="0"/>
              <a:t>V</a:t>
            </a:r>
            <a:r>
              <a:rPr lang="en-US" sz="1800" b="1" baseline="-25000" dirty="0" smtClean="0"/>
              <a:t>RF</a:t>
            </a:r>
            <a:r>
              <a:rPr lang="en-US" sz="1800" b="1" dirty="0" smtClean="0"/>
              <a:t> = 10 kV,    5.2 · 10</a:t>
            </a:r>
            <a:r>
              <a:rPr lang="en-US" sz="1800" b="1" baseline="30000" dirty="0" smtClean="0"/>
              <a:t>12</a:t>
            </a:r>
            <a:r>
              <a:rPr lang="en-US" sz="1800" b="1" dirty="0" smtClean="0"/>
              <a:t> ppb,   </a:t>
            </a:r>
            <a:r>
              <a:rPr lang="en-US" sz="1800" b="1" dirty="0" smtClean="0">
                <a:latin typeface="Symbol" pitchFamily="18" charset="2"/>
              </a:rPr>
              <a:t>e</a:t>
            </a:r>
            <a:r>
              <a:rPr lang="en-US" sz="1800" b="1" baseline="-25000" dirty="0" smtClean="0"/>
              <a:t>l</a:t>
            </a:r>
            <a:r>
              <a:rPr lang="en-US" sz="1800" b="1" dirty="0" smtClean="0"/>
              <a:t> = 1.3 </a:t>
            </a:r>
            <a:r>
              <a:rPr lang="en-US" sz="1800" b="1" dirty="0" err="1" smtClean="0"/>
              <a:t>eVs</a:t>
            </a:r>
            <a:endParaRPr lang="en-US" sz="1800" b="1" dirty="0" smtClean="0"/>
          </a:p>
          <a:p>
            <a:pPr algn="l"/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1295400" y="5867400"/>
            <a:ext cx="8153400" cy="7620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186394-17F8-4E90-98A7-0C9A1CB822C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rgbClr val="0000FF"/>
                </a:solidFill>
              </a:rPr>
              <a:t>Active:</a:t>
            </a:r>
            <a:r>
              <a:rPr lang="en-GB" sz="3600" b="1" dirty="0" smtClean="0">
                <a:solidFill>
                  <a:schemeClr val="tx2"/>
                </a:solidFill>
              </a:rPr>
              <a:t> </a:t>
            </a:r>
            <a:r>
              <a:rPr lang="en-GB" sz="3600" b="1" dirty="0" smtClean="0">
                <a:solidFill>
                  <a:schemeClr val="tx2"/>
                </a:solidFill>
              </a:rPr>
              <a:t>1-turn </a:t>
            </a:r>
            <a:r>
              <a:rPr lang="en-GB" sz="3600" b="1" dirty="0" smtClean="0">
                <a:solidFill>
                  <a:schemeClr val="tx2"/>
                </a:solidFill>
              </a:rPr>
              <a:t>delay feedback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72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295400" y="586740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Especially </a:t>
            </a:r>
            <a:r>
              <a:rPr lang="en-GB" sz="1900" b="1" dirty="0" smtClean="0">
                <a:solidFill>
                  <a:srgbClr val="FF0000"/>
                </a:solidFill>
              </a:rPr>
              <a:t>effective on the flat-top </a:t>
            </a:r>
            <a:r>
              <a:rPr lang="en-GB" sz="1900" b="1" dirty="0" smtClean="0">
                <a:sym typeface="Symbol"/>
              </a:rPr>
              <a:t> Impedance source 10 MHz cavities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More measurements with LHC-type beams required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295400" y="1143000"/>
            <a:ext cx="5105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Comb-filter FB: Decreases residual impedance at </a:t>
            </a:r>
            <a:r>
              <a:rPr lang="en-GB" sz="2000" b="1" i="1" dirty="0" err="1" smtClean="0"/>
              <a:t>f</a:t>
            </a:r>
            <a:r>
              <a:rPr lang="en-GB" sz="2000" b="1" baseline="-25000" dirty="0" err="1" smtClean="0"/>
              <a:t>rev</a:t>
            </a:r>
            <a:r>
              <a:rPr lang="en-GB" sz="2000" b="1" dirty="0" smtClean="0"/>
              <a:t> harmonics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Local feedback around each of the          10 MHz cavities (ten systems)</a:t>
            </a:r>
          </a:p>
        </p:txBody>
      </p:sp>
      <p:pic>
        <p:nvPicPr>
          <p:cNvPr id="8" name="Picture 2" descr="C:\Heiko\Presentations\2010-07_LHCBeamsCoupledBunchObservationUpdateMSWG\LHC50DoubleSplit1TFBK\2010-07-01_LHC50DoubleSplit_1TFBKo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39664"/>
            <a:ext cx="2804909" cy="2743200"/>
          </a:xfrm>
          <a:prstGeom prst="rect">
            <a:avLst/>
          </a:prstGeom>
          <a:noFill/>
        </p:spPr>
      </p:pic>
      <p:pic>
        <p:nvPicPr>
          <p:cNvPr id="9" name="Picture 3" descr="C:\Heiko\Presentations\2010-07_LHCBeamsCoupledBunchObservationUpdateMSWG\LHC50DoubleSplit1TFBK\2010-07-01_LHC50DoubleSplit_1TFBK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4292" y="3039664"/>
            <a:ext cx="2804908" cy="2743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16200000">
            <a:off x="3934985" y="3913616"/>
            <a:ext cx="2896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LHC50ns ultimate, splitting on flat-top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30439" y="4944664"/>
            <a:ext cx="11817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b="1" dirty="0" smtClean="0">
                <a:solidFill>
                  <a:schemeClr val="bg1"/>
                </a:solidFill>
              </a:rPr>
              <a:t>FB OFF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3732" y="4944664"/>
            <a:ext cx="10390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b="1" dirty="0" smtClean="0">
                <a:solidFill>
                  <a:schemeClr val="bg1"/>
                </a:solidFill>
              </a:rPr>
              <a:t>FB ON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647558" y="2856011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F. Blas, R. </a:t>
            </a:r>
            <a:r>
              <a:rPr lang="en-US" sz="1400" b="1" dirty="0" err="1" smtClean="0"/>
              <a:t>Garoby</a:t>
            </a:r>
            <a:r>
              <a:rPr lang="en-US" sz="1400" b="1" dirty="0" smtClean="0"/>
              <a:t>, PAC91, pp. 1398-1400</a:t>
            </a:r>
            <a:endParaRPr lang="en-US" sz="1400" b="1" dirty="0"/>
          </a:p>
        </p:txBody>
      </p:sp>
      <p:pic>
        <p:nvPicPr>
          <p:cNvPr id="17" name="Picture 6" descr="C:\Heiko\Presentations\2009-06_New1TFBImplementationSectionMeeting\CavityImpedanceWithFeedb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9788" y="914400"/>
            <a:ext cx="2133600" cy="209804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 bwMode="auto">
          <a:xfrm>
            <a:off x="5943600" y="1524000"/>
            <a:ext cx="304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800600" y="1676400"/>
            <a:ext cx="2300288" cy="30956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800600" y="1676400"/>
            <a:ext cx="2514600" cy="152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4800600" y="1647825"/>
            <a:ext cx="2714625" cy="2857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3" name="Rectangle 32"/>
          <p:cNvSpPr/>
          <p:nvPr/>
        </p:nvSpPr>
        <p:spPr bwMode="auto">
          <a:xfrm rot="16200000">
            <a:off x="7210425" y="2619375"/>
            <a:ext cx="20955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01000" y="2667000"/>
            <a:ext cx="853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f</a:t>
            </a:r>
            <a:r>
              <a:rPr lang="en-US" sz="1600" dirty="0" smtClean="0"/>
              <a:t> [MHz]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867400" y="838200"/>
            <a:ext cx="644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Z</a:t>
            </a:r>
            <a:r>
              <a:rPr lang="en-US" sz="1600" dirty="0" smtClean="0"/>
              <a:t> [</a:t>
            </a:r>
            <a:r>
              <a:rPr lang="en-US" sz="1600" dirty="0" smtClean="0">
                <a:latin typeface="Symbol" pitchFamily="18" charset="2"/>
              </a:rPr>
              <a:t>W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990600"/>
            <a:ext cx="830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800" b="1" dirty="0" smtClean="0"/>
              <a:t> Main longitudinal impedances are the RF systems </a:t>
            </a:r>
            <a:endParaRPr lang="en-GB" sz="2800" b="1" dirty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Longitudinal impedance model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75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 descr="C:\Heiko\Presentations\2010-12_LongitudinalIssuesBeyondUltimateLIUMeeting\h14ImpedanceMod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399" y="1905000"/>
            <a:ext cx="4007371" cy="2743200"/>
          </a:xfrm>
          <a:prstGeom prst="rect">
            <a:avLst/>
          </a:prstGeom>
          <a:noFill/>
        </p:spPr>
      </p:pic>
      <p:pic>
        <p:nvPicPr>
          <p:cNvPr id="2051" name="Picture 3" descr="C:\Heiko\Presentations\2010-12_LongitudinalIssuesBeyondUltimateLIUMeeting\h21ImpedanceMode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1429" y="1905000"/>
            <a:ext cx="4007371" cy="27432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 bwMode="auto">
          <a:xfrm rot="5400000">
            <a:off x="1718071" y="3238899"/>
            <a:ext cx="381798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>
            <a:off x="1953020" y="3847705"/>
            <a:ext cx="381798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TextBox 12"/>
          <p:cNvSpPr txBox="1"/>
          <p:nvPr/>
        </p:nvSpPr>
        <p:spPr>
          <a:xfrm rot="16200000">
            <a:off x="1162333" y="220923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10 x 6.7 MHz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195385" y="2623085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13.3 MHz, </a:t>
            </a:r>
            <a:r>
              <a:rPr lang="en-US" sz="1800" b="1" i="1" dirty="0" smtClean="0">
                <a:solidFill>
                  <a:srgbClr val="0000FF"/>
                </a:solidFill>
              </a:rPr>
              <a:t>h</a:t>
            </a:r>
            <a:r>
              <a:rPr lang="en-US" sz="1800" b="1" dirty="0" smtClean="0">
                <a:solidFill>
                  <a:srgbClr val="0000FF"/>
                </a:solidFill>
              </a:rPr>
              <a:t> = 28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0800" y="2831068"/>
            <a:ext cx="97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40 MHz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29012" y="1992868"/>
            <a:ext cx="97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80 MHz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96200" y="2057400"/>
            <a:ext cx="97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80 MHz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5600" y="2819400"/>
            <a:ext cx="97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40 MHz</a:t>
            </a:r>
            <a:endParaRPr lang="en-US" sz="1800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5400000">
            <a:off x="5995177" y="3230518"/>
            <a:ext cx="381798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>
            <a:off x="6330710" y="3839324"/>
            <a:ext cx="381798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TextBox 23"/>
          <p:cNvSpPr txBox="1"/>
          <p:nvPr/>
        </p:nvSpPr>
        <p:spPr>
          <a:xfrm rot="16200000">
            <a:off x="5468293" y="2200857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10 x 10 MHz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655824" y="2685876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20 MHz, </a:t>
            </a:r>
            <a:r>
              <a:rPr lang="en-US" sz="1800" b="1" i="1" dirty="0" smtClean="0">
                <a:solidFill>
                  <a:srgbClr val="0000FF"/>
                </a:solidFill>
              </a:rPr>
              <a:t>h</a:t>
            </a:r>
            <a:r>
              <a:rPr lang="en-US" sz="1800" b="1" dirty="0" smtClean="0">
                <a:solidFill>
                  <a:srgbClr val="0000FF"/>
                </a:solidFill>
              </a:rPr>
              <a:t> = 42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5000" y="158109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LHC75, LHC150ns</a:t>
            </a:r>
            <a:endParaRPr 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943600" y="158109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LHC25, LHC50ns</a:t>
            </a:r>
            <a:endParaRPr lang="en-US" sz="2000" b="1" dirty="0"/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1295400" y="4800600"/>
            <a:ext cx="8153400" cy="1794164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Impedance model changes along the cycle </a:t>
            </a: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(tuning, gap relays, etc.)!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• 	Coupled-bunch oscillations 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during acceleration and on the flat-top </a:t>
            </a: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(LHC25, LHC50, LHC75) 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mostly driven by 2.8 – 10 MHz RF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Short bunches </a:t>
            </a: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of LHC150ns </a:t>
            </a:r>
            <a:r>
              <a:rPr lang="en-GB" sz="20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couple to 40 MHz and 80 MHz cavities</a:t>
            </a:r>
            <a:endParaRPr lang="en-GB" sz="2000" b="1" dirty="0" smtClean="0">
              <a:solidFill>
                <a:srgbClr val="000000"/>
              </a:solidFill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• 	</a:t>
            </a:r>
            <a:r>
              <a:rPr lang="en-GB" sz="2000" b="1" dirty="0" smtClean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Effect of 200 MHz RF cavities?</a:t>
            </a:r>
          </a:p>
          <a:p>
            <a:pPr marL="342900" indent="-342900" algn="l">
              <a:spcBef>
                <a:spcPct val="20000"/>
              </a:spcBef>
            </a:pPr>
            <a:endParaRPr lang="en-GB" sz="2000" b="1" dirty="0" smtClean="0">
              <a:solidFill>
                <a:srgbClr val="0000FF"/>
              </a:solidFill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2837366" y="3334834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</a:rPr>
              <a:t> = 84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227458" y="2249543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</a:rPr>
              <a:t> = 168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6952166" y="3334833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</a:rPr>
              <a:t> = 84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8342258" y="2249542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h</a:t>
            </a:r>
            <a:r>
              <a:rPr lang="en-US" sz="1800" b="1" dirty="0" smtClean="0">
                <a:solidFill>
                  <a:srgbClr val="FF0000"/>
                </a:solidFill>
              </a:rPr>
              <a:t> = 168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Impact of 2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GeV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upgrade, longitudinal constraints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Limitations according to observations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Transition crossing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Coupled-bunch instabilities, impedance sources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Transient beam loading</a:t>
            </a:r>
            <a:endParaRPr lang="en-GB" sz="20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What to improve or add?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Beam-control, low-level RF (LL-RF)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2.8 – 10 MHz, 20 MHz, 40 MHz, 80 MHz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Outline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79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Asymmetry during </a:t>
            </a:r>
            <a:r>
              <a:rPr lang="en-GB" sz="3600" b="1" dirty="0" err="1" smtClean="0">
                <a:solidFill>
                  <a:schemeClr val="tx2"/>
                </a:solidFill>
              </a:rPr>
              <a:t>splittings</a:t>
            </a:r>
            <a:r>
              <a:rPr lang="en-GB" sz="3600" b="1" dirty="0" smtClean="0">
                <a:solidFill>
                  <a:schemeClr val="tx2"/>
                </a:solidFill>
              </a:rPr>
              <a:t>: transient BL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82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7" name="Picture 9" descr="C:\Heiko\Presentations\2010-06_LHC25UltimateIntensityMSWG\TripleSplitIntensityAsymmetr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429000"/>
            <a:ext cx="2640594" cy="2667000"/>
          </a:xfrm>
          <a:prstGeom prst="rect">
            <a:avLst/>
          </a:prstGeom>
          <a:noFill/>
        </p:spPr>
      </p:pic>
      <p:pic>
        <p:nvPicPr>
          <p:cNvPr id="2058" name="Picture 10" descr="C:\Heiko\Presentations\2010-06_LHC25UltimateIntensityMSWG\FirstDoubleSplitIntensityAsymmet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9561" y="3429000"/>
            <a:ext cx="2743828" cy="2667000"/>
          </a:xfrm>
          <a:prstGeom prst="rect">
            <a:avLst/>
          </a:prstGeom>
          <a:noFill/>
        </p:spPr>
      </p:pic>
      <p:pic>
        <p:nvPicPr>
          <p:cNvPr id="2059" name="Picture 11" descr="C:\Heiko\Presentations\2010-06_LHC25UltimateIntensityMSWG\SecondDoubleSplitIntensityAsymmet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7707" y="3429000"/>
            <a:ext cx="2651093" cy="2667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 bwMode="auto">
          <a:xfrm>
            <a:off x="9191625" y="900114"/>
            <a:ext cx="104775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086850" y="900000"/>
            <a:ext cx="104775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419600" y="900000"/>
            <a:ext cx="202406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624387" y="900000"/>
            <a:ext cx="202406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988345" y="900000"/>
            <a:ext cx="402430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797970" y="900000"/>
            <a:ext cx="402430" cy="158115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2286000" y="2895600"/>
            <a:ext cx="609600" cy="49039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3024163">
            <a:off x="2207135" y="2665970"/>
            <a:ext cx="500467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-3000000">
            <a:off x="2512772" y="2665461"/>
            <a:ext cx="500467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4343400" y="2895600"/>
            <a:ext cx="609600" cy="498475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4325321">
            <a:off x="4272276" y="2689840"/>
            <a:ext cx="500467" cy="18133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 rot="-4320000">
            <a:off x="4528187" y="2689936"/>
            <a:ext cx="500467" cy="18133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8884444" y="2895599"/>
            <a:ext cx="609600" cy="49847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 rot="5400000">
            <a:off x="8832468" y="2718974"/>
            <a:ext cx="515904" cy="10715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 rot="16200000">
            <a:off x="9038206" y="2710832"/>
            <a:ext cx="500464" cy="108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2" name="Picture 4" descr="C:\Heiko\Presentations\2010-06_LHC25UltimateIntensityMSWG\IntensityVersusBunchNumber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685800"/>
            <a:ext cx="8153400" cy="2242185"/>
          </a:xfrm>
          <a:prstGeom prst="rect">
            <a:avLst/>
          </a:prstGeom>
          <a:noFill/>
        </p:spPr>
      </p:pic>
      <p:cxnSp>
        <p:nvCxnSpPr>
          <p:cNvPr id="27" name="Straight Connector 26"/>
          <p:cNvCxnSpPr/>
          <p:nvPr/>
        </p:nvCxnSpPr>
        <p:spPr bwMode="auto">
          <a:xfrm>
            <a:off x="6096000" y="1066800"/>
            <a:ext cx="381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6477000" y="865360"/>
            <a:ext cx="2360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</a:rPr>
              <a:t>Bunch profile integral</a:t>
            </a:r>
            <a:endParaRPr lang="en-US" sz="1800" b="1" dirty="0">
              <a:solidFill>
                <a:srgbClr val="0000FF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6096000" y="1295400"/>
            <a:ext cx="381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477000" y="110678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FF0000"/>
                </a:solidFill>
              </a:rPr>
              <a:t>Gauss fit integral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43200" y="2743200"/>
            <a:ext cx="1026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Triple split</a:t>
            </a:r>
            <a:endParaRPr lang="en-US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876800" y="3048000"/>
            <a:ext cx="194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double split</a:t>
            </a:r>
            <a:endParaRPr lang="en-US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086600" y="3048000"/>
            <a:ext cx="194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double split</a:t>
            </a:r>
            <a:endParaRPr lang="en-US" sz="2000" b="1" dirty="0"/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295400" y="6172200"/>
            <a:ext cx="8153400" cy="63103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Transient BL causes </a:t>
            </a:r>
            <a:r>
              <a:rPr lang="en-GB" sz="1900" b="1" dirty="0" smtClean="0">
                <a:solidFill>
                  <a:srgbClr val="FF0000"/>
                </a:solidFill>
              </a:rPr>
              <a:t>relative intensity errors of up to </a:t>
            </a:r>
            <a:r>
              <a:rPr lang="en-GB" sz="1900" b="1" dirty="0" smtClean="0">
                <a:solidFill>
                  <a:srgbClr val="FF0000"/>
                </a:solidFill>
              </a:rPr>
              <a:t>20 </a:t>
            </a:r>
            <a:r>
              <a:rPr lang="en-GB" sz="1900" b="1" dirty="0" smtClean="0">
                <a:solidFill>
                  <a:srgbClr val="FF0000"/>
                </a:solidFill>
              </a:rPr>
              <a:t>% per splitting </a:t>
            </a:r>
            <a:r>
              <a:rPr lang="en-GB" sz="1900" b="1" dirty="0" smtClean="0">
                <a:solidFill>
                  <a:srgbClr val="000000"/>
                </a:solidFill>
              </a:rPr>
              <a:t>at the head of the bunch train</a:t>
            </a:r>
            <a:endParaRPr lang="en-GB" sz="1900" b="1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17336" y="2133600"/>
            <a:ext cx="2895600" cy="707886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N </a:t>
            </a:r>
            <a:r>
              <a:rPr lang="en-US" sz="2000" b="1" dirty="0" smtClean="0">
                <a:solidFill>
                  <a:schemeClr val="bg1"/>
                </a:solidFill>
                <a:sym typeface="Symbol"/>
              </a:rPr>
              <a:t></a:t>
            </a:r>
            <a:r>
              <a:rPr lang="en-US" sz="2000" b="1" dirty="0" smtClean="0">
                <a:solidFill>
                  <a:schemeClr val="bg1"/>
                </a:solidFill>
              </a:rPr>
              <a:t> 1.8 · 10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11</a:t>
            </a:r>
            <a:r>
              <a:rPr lang="en-US" sz="2000" b="1" dirty="0" smtClean="0">
                <a:solidFill>
                  <a:schemeClr val="bg1"/>
                </a:solidFill>
              </a:rPr>
              <a:t> ppb, average over ten cycles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1524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50 ns: transient beam loading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86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295400" y="5829300"/>
            <a:ext cx="8153400" cy="38099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 </a:t>
            </a:r>
            <a:r>
              <a:rPr lang="en-GB" sz="1900" b="1" dirty="0" smtClean="0">
                <a:solidFill>
                  <a:srgbClr val="FF0000"/>
                </a:solidFill>
              </a:rPr>
              <a:t>More than</a:t>
            </a:r>
            <a:r>
              <a:rPr lang="en-GB" sz="1900" b="1" dirty="0" smtClean="0">
                <a:solidFill>
                  <a:srgbClr val="FF0000"/>
                </a:solidFill>
              </a:rPr>
              <a:t> 20 </a:t>
            </a:r>
            <a:r>
              <a:rPr lang="en-GB" sz="1900" b="1" dirty="0" smtClean="0">
                <a:solidFill>
                  <a:srgbClr val="FF0000"/>
                </a:solidFill>
              </a:rPr>
              <a:t>% </a:t>
            </a:r>
            <a:r>
              <a:rPr lang="en-GB" sz="1900" b="1" dirty="0" smtClean="0">
                <a:solidFill>
                  <a:srgbClr val="FF0000"/>
                </a:solidFill>
              </a:rPr>
              <a:t>intensity spread </a:t>
            </a:r>
            <a:r>
              <a:rPr lang="en-GB" sz="1900" b="1" dirty="0" smtClean="0">
                <a:solidFill>
                  <a:srgbClr val="000000"/>
                </a:solidFill>
              </a:rPr>
              <a:t>at </a:t>
            </a:r>
            <a:r>
              <a:rPr lang="en-GB" sz="1900" b="1" dirty="0" smtClean="0">
                <a:solidFill>
                  <a:srgbClr val="000000"/>
                </a:solidFill>
              </a:rPr>
              <a:t>the head of the bunch train</a:t>
            </a:r>
          </a:p>
        </p:txBody>
      </p:sp>
      <p:pic>
        <p:nvPicPr>
          <p:cNvPr id="2" name="Picture 2" descr="C:\Heiko\Presentations\2010-12_LongitudinalIssuesBeyondUltimateLIUMeeting\IntensityVersusBunchNumberUltimateLHC50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307618"/>
            <a:ext cx="4495800" cy="2038956"/>
          </a:xfrm>
          <a:prstGeom prst="rect">
            <a:avLst/>
          </a:prstGeom>
          <a:noFill/>
        </p:spPr>
      </p:pic>
      <p:pic>
        <p:nvPicPr>
          <p:cNvPr id="4099" name="Picture 3" descr="C:\Heiko\Presentations\2010-12_LongitudinalIssuesBeyondUltimateLIUMeeting\LHC50Ultimate10-20MHzPhase10MHz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2815" y="3886200"/>
            <a:ext cx="4075134" cy="1643562"/>
          </a:xfrm>
          <a:prstGeom prst="rect">
            <a:avLst/>
          </a:prstGeom>
          <a:noFill/>
        </p:spPr>
      </p:pic>
      <p:cxnSp>
        <p:nvCxnSpPr>
          <p:cNvPr id="40" name="Straight Arrow Connector 39"/>
          <p:cNvCxnSpPr/>
          <p:nvPr/>
        </p:nvCxnSpPr>
        <p:spPr bwMode="auto">
          <a:xfrm rot="10800000">
            <a:off x="5791200" y="4191000"/>
            <a:ext cx="6096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0800000">
            <a:off x="5791200" y="4572000"/>
            <a:ext cx="6096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0800000">
            <a:off x="5791200" y="4953000"/>
            <a:ext cx="609600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6400800" y="4000828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0000FF"/>
                </a:solidFill>
              </a:rPr>
              <a:t>36 bunches (6/7 filling)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00800" y="43624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24 bunches (4/7 filling)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00800" y="4748213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/>
              <a:t>12 bunches (2/7 filling)</a:t>
            </a:r>
            <a:endParaRPr lang="en-US" sz="2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35052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/>
              <a:t>Fast phase measurement 10/20 MHz returns during h = 21 </a:t>
            </a:r>
            <a:r>
              <a:rPr lang="en-US" sz="2000" b="1" dirty="0" smtClean="0">
                <a:sym typeface="Symbol"/>
              </a:rPr>
              <a:t> 42 splitting:</a:t>
            </a:r>
            <a:endParaRPr lang="en-US" sz="2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295400" y="838200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/>
              <a:t>Bunch intensity along batch</a:t>
            </a:r>
            <a:r>
              <a:rPr lang="en-US" sz="2000" b="1" dirty="0" smtClean="0">
                <a:sym typeface="Symbol"/>
              </a:rPr>
              <a:t>: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1295400"/>
            <a:ext cx="2743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 err="1" smtClean="0"/>
              <a:t>N</a:t>
            </a:r>
            <a:r>
              <a:rPr lang="en-US" b="1" baseline="-25000" dirty="0" err="1" smtClean="0"/>
              <a:t>b</a:t>
            </a:r>
            <a:r>
              <a:rPr lang="en-US" b="1" dirty="0" smtClean="0"/>
              <a:t> = ~ 1.9 · 10</a:t>
            </a:r>
            <a:r>
              <a:rPr lang="en-US" b="1" baseline="30000" dirty="0" smtClean="0"/>
              <a:t>11</a:t>
            </a:r>
            <a:r>
              <a:rPr lang="en-US" b="1" dirty="0" smtClean="0"/>
              <a:t> ppb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Beam quality at extraction (25ns)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90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 descr="C:\Heiko\MachineData\CPS\2010\2010-06-03_LHC25_MaximumIntensity\_bsm_03-Jun-10_17-08-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838200"/>
            <a:ext cx="5867400" cy="5384486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 bwMode="auto">
          <a:xfrm>
            <a:off x="5943600" y="6019800"/>
            <a:ext cx="2286000" cy="2286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1828800"/>
            <a:ext cx="2514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 </a:t>
            </a:r>
            <a:r>
              <a:rPr lang="en-US" b="1" dirty="0" smtClean="0">
                <a:solidFill>
                  <a:schemeClr val="bg1"/>
                </a:solidFill>
                <a:sym typeface="Symbol"/>
              </a:rPr>
              <a:t></a:t>
            </a:r>
            <a:r>
              <a:rPr lang="en-US" b="1" dirty="0" smtClean="0">
                <a:solidFill>
                  <a:schemeClr val="bg1"/>
                </a:solidFill>
              </a:rPr>
              <a:t> 1.8 · 10</a:t>
            </a:r>
            <a:r>
              <a:rPr lang="en-US" b="1" baseline="30000" dirty="0" smtClean="0">
                <a:solidFill>
                  <a:schemeClr val="bg1"/>
                </a:solidFill>
              </a:rPr>
              <a:t>11</a:t>
            </a:r>
            <a:r>
              <a:rPr lang="en-US" b="1" dirty="0" smtClean="0">
                <a:solidFill>
                  <a:schemeClr val="bg1"/>
                </a:solidFill>
              </a:rPr>
              <a:t> ppb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95400" y="6324600"/>
            <a:ext cx="8153400" cy="381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Longitudinal </a:t>
            </a:r>
            <a:r>
              <a:rPr lang="en-GB" sz="1900" b="1" dirty="0" err="1" smtClean="0"/>
              <a:t>emittance</a:t>
            </a:r>
            <a:r>
              <a:rPr lang="en-GB" sz="1900" b="1" dirty="0" smtClean="0"/>
              <a:t> ~ 0.38 </a:t>
            </a:r>
            <a:r>
              <a:rPr lang="en-GB" sz="1900" b="1" dirty="0" err="1" smtClean="0"/>
              <a:t>eVs</a:t>
            </a:r>
            <a:r>
              <a:rPr lang="en-GB" sz="1900" b="1" dirty="0" smtClean="0"/>
              <a:t> slightly above nominal</a:t>
            </a:r>
          </a:p>
        </p:txBody>
      </p:sp>
      <p:sp>
        <p:nvSpPr>
          <p:cNvPr id="9" name="TextBox 8"/>
          <p:cNvSpPr txBox="1"/>
          <p:nvPr/>
        </p:nvSpPr>
        <p:spPr>
          <a:xfrm rot="639142">
            <a:off x="6004334" y="1048217"/>
            <a:ext cx="3185712" cy="954107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Without coupled-bunch feedback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Heiko\Presentations\2010-12_LongitudinalIssuesBeyondUltimateLIUMeeting\_bsm_15-Jul-10_16-18-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838199"/>
            <a:ext cx="5867400" cy="5384487"/>
          </a:xfrm>
          <a:prstGeom prst="rect">
            <a:avLst/>
          </a:prstGeom>
          <a:noFill/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Beam quality at extraction (50ns)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93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5943600" y="6019800"/>
            <a:ext cx="2286000" cy="2286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1828800"/>
            <a:ext cx="2514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 </a:t>
            </a:r>
            <a:r>
              <a:rPr lang="en-US" b="1" dirty="0" smtClean="0">
                <a:solidFill>
                  <a:schemeClr val="bg1"/>
                </a:solidFill>
                <a:sym typeface="Symbol"/>
              </a:rPr>
              <a:t></a:t>
            </a:r>
            <a:r>
              <a:rPr lang="en-US" b="1" dirty="0" smtClean="0">
                <a:solidFill>
                  <a:schemeClr val="bg1"/>
                </a:solidFill>
              </a:rPr>
              <a:t> 1.9 · 10</a:t>
            </a:r>
            <a:r>
              <a:rPr lang="en-US" b="1" baseline="30000" dirty="0" smtClean="0">
                <a:solidFill>
                  <a:schemeClr val="bg1"/>
                </a:solidFill>
              </a:rPr>
              <a:t>11</a:t>
            </a:r>
            <a:r>
              <a:rPr lang="en-US" b="1" dirty="0" smtClean="0">
                <a:solidFill>
                  <a:schemeClr val="bg1"/>
                </a:solidFill>
              </a:rPr>
              <a:t> ppb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95400" y="6324600"/>
            <a:ext cx="8153400" cy="381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900" b="1" dirty="0" smtClean="0"/>
              <a:t>Longitudinal </a:t>
            </a:r>
            <a:r>
              <a:rPr lang="en-GB" sz="1900" b="1" dirty="0" err="1" smtClean="0"/>
              <a:t>emittance</a:t>
            </a:r>
            <a:r>
              <a:rPr lang="en-GB" sz="1900" b="1" dirty="0" smtClean="0"/>
              <a:t> close to nominal</a:t>
            </a:r>
          </a:p>
        </p:txBody>
      </p:sp>
      <p:sp>
        <p:nvSpPr>
          <p:cNvPr id="10" name="TextBox 9"/>
          <p:cNvSpPr txBox="1"/>
          <p:nvPr/>
        </p:nvSpPr>
        <p:spPr>
          <a:xfrm rot="639142">
            <a:off x="6004334" y="1048217"/>
            <a:ext cx="3185712" cy="954107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With coupled-bunch feedback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Impact of 2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GeV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upgrade, longitudinal constraints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Limitations according to observations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Transition crossing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Coupled-bunch instabilities, impedance sources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Transient beam loading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What to improve or add?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Beam-control, low-level RF (LL-RF)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2.8 – 10 MHz, 20 MHz, 40 MHz, 80 MHz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Outline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97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Suppress coupled-bunch oscillations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New coupled-bunch feedback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Reduce coupling impedances of RF systems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Reduce transient beam-loading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Detuning of unused cavities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Gap short-circuits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1-turn </a:t>
            </a:r>
            <a:r>
              <a:rPr lang="en-GB" sz="2000" b="1" dirty="0" smtClean="0"/>
              <a:t>delay feedbacks (comb-filter feedbacks)</a:t>
            </a:r>
          </a:p>
          <a:p>
            <a:pPr marL="342900" indent="-342900" algn="l">
              <a:spcBef>
                <a:spcPct val="20000"/>
              </a:spcBef>
            </a:pPr>
            <a:endParaRPr lang="en-GB" sz="28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What can be improved?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00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Introduction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Impact of 2 </a:t>
            </a:r>
            <a:r>
              <a:rPr lang="en-GB" sz="2000" b="1" dirty="0" err="1" smtClean="0"/>
              <a:t>GeV</a:t>
            </a:r>
            <a:r>
              <a:rPr lang="en-GB" sz="2000" b="1" dirty="0" smtClean="0"/>
              <a:t> upgrade, longitudinal constraints</a:t>
            </a:r>
            <a:endParaRPr lang="en-GB" sz="20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Limitations according to observations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Transition crossing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Coupled-bunch instabilities, impedance sources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Transient beam loading</a:t>
            </a:r>
            <a:endParaRPr lang="en-GB" sz="20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What to improve or add?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Beam-control, low-level RF (LL-RF)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2.8 – 10 MHz, 20 MHz, 40 MHz, 80 MHz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/>
              <a:t>Summary</a:t>
            </a:r>
            <a:endParaRPr lang="en-GB" sz="2800" b="1" dirty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Outline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71438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eiko\Presentations\2010-12_LongitudinalIssuesBeyondUltimateLIUMeeting\LEIRcavityAsFBkick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4267200"/>
            <a:ext cx="1600200" cy="2299929"/>
          </a:xfrm>
          <a:prstGeom prst="rect">
            <a:avLst/>
          </a:prstGeom>
          <a:noFill/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914400"/>
            <a:ext cx="815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Fully digital beam control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Flexibility, stability, optimized loop characteristics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Improve interaction between various loops: tuning, AVC, etc.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FF0000"/>
                </a:solidFill>
              </a:rPr>
              <a:t>No major impact on beam stability nor transient effects</a:t>
            </a:r>
          </a:p>
          <a:p>
            <a:pPr marL="342900" indent="-342900" algn="l">
              <a:spcBef>
                <a:spcPct val="20000"/>
              </a:spcBef>
            </a:pPr>
            <a:endParaRPr lang="en-GB" sz="24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New coupled-bunch feedback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Detect synchrotron frequency side-bands at                       harmonics of </a:t>
            </a:r>
            <a:r>
              <a:rPr lang="en-GB" sz="2000" b="1" i="1" dirty="0" err="1" smtClean="0"/>
              <a:t>f</a:t>
            </a:r>
            <a:r>
              <a:rPr lang="en-GB" sz="2000" b="1" baseline="-25000" dirty="0" err="1" smtClean="0"/>
              <a:t>rev</a:t>
            </a:r>
            <a:r>
              <a:rPr lang="en-GB" sz="2000" b="1" dirty="0" smtClean="0"/>
              <a:t> ≠ </a:t>
            </a:r>
            <a:r>
              <a:rPr lang="en-GB" sz="2000" b="1" i="1" dirty="0" err="1" smtClean="0"/>
              <a:t>h</a:t>
            </a:r>
            <a:r>
              <a:rPr lang="en-GB" sz="2000" b="1" baseline="-25000" dirty="0" err="1" smtClean="0"/>
              <a:t>RF</a:t>
            </a:r>
            <a:r>
              <a:rPr lang="en-GB" sz="2000" b="1" dirty="0" smtClean="0"/>
              <a:t> and feed them back to the beam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Present system limited to components at </a:t>
            </a:r>
            <a:r>
              <a:rPr lang="en-GB" sz="2000" b="1" i="1" dirty="0" err="1" smtClean="0"/>
              <a:t>h</a:t>
            </a:r>
            <a:r>
              <a:rPr lang="en-GB" sz="2000" b="1" baseline="-25000" dirty="0" err="1" smtClean="0"/>
              <a:t>RF</a:t>
            </a:r>
            <a:r>
              <a:rPr lang="en-GB" sz="2000" b="1" dirty="0" smtClean="0"/>
              <a:t> – 1 and </a:t>
            </a:r>
            <a:r>
              <a:rPr lang="en-GB" sz="2000" b="1" i="1" dirty="0" err="1" smtClean="0"/>
              <a:t>h</a:t>
            </a:r>
            <a:r>
              <a:rPr lang="en-GB" sz="2000" b="1" baseline="-25000" dirty="0" err="1" smtClean="0"/>
              <a:t>RF</a:t>
            </a:r>
            <a:r>
              <a:rPr lang="en-GB" sz="2000" b="1" dirty="0" smtClean="0"/>
              <a:t> – 2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New electronics (based on 1-turn feedback board)                       will remove that limitation  + </a:t>
            </a:r>
            <a:r>
              <a:rPr lang="en-GB" sz="2000" b="1" dirty="0" err="1" smtClean="0"/>
              <a:t>quadrupole</a:t>
            </a:r>
            <a:r>
              <a:rPr lang="en-GB" sz="2000" b="1" dirty="0" smtClean="0"/>
              <a:t> modes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/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Dedicated kicker cavity (0.4 – 5 MHz) damping                               all modes coupled-bunch modes? If needed!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FF0000"/>
                </a:solidFill>
              </a:rPr>
              <a:t>Needs its own strong wide-band feedback!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Improvements of LL-RF systems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04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8154888" y="4951511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M. </a:t>
            </a:r>
            <a:r>
              <a:rPr lang="en-US" sz="1400" b="1" dirty="0" err="1" smtClean="0"/>
              <a:t>Paoluzzi</a:t>
            </a:r>
            <a:r>
              <a:rPr lang="en-US" sz="1400" b="1" dirty="0" smtClean="0"/>
              <a:t> et al., PAC2005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Heiko\Presentations\2010-12_LongitudinalIssuesBeyondUltimateLIUMeeting\inducedVoltageLeftRightC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1240" y="1524000"/>
            <a:ext cx="4797560" cy="2505393"/>
          </a:xfrm>
          <a:prstGeom prst="rect">
            <a:avLst/>
          </a:prstGeom>
          <a:noFill/>
        </p:spPr>
      </p:pic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Recent improvements: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2</a:t>
            </a:r>
            <a:r>
              <a:rPr lang="en-GB" sz="2000" b="1" baseline="30000" dirty="0" smtClean="0"/>
              <a:t>nd</a:t>
            </a:r>
            <a:r>
              <a:rPr lang="en-GB" sz="2000" b="1" dirty="0" smtClean="0"/>
              <a:t> gap relay                                                                          decreasing impedance                                                                         of unused cavities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Tune unused cavities to parking frequency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Flexible new 1-turn delay FB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ym typeface="Symbol"/>
              </a:rPr>
              <a:t>Prototype tests beginning 2011</a:t>
            </a:r>
            <a:endParaRPr lang="en-GB" sz="18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8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2.8 – 10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08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5334000"/>
            <a:ext cx="8153400" cy="1371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Change tuning group structure?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Improve direct feedback around the amplifier?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Rebuilt power amplifier (tube per cavity half)?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8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103197" y="1143000"/>
            <a:ext cx="4315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Beam induced voltage, e.g. C10-46</a:t>
            </a:r>
            <a:endParaRPr lang="en-US" sz="22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0" y="1981200"/>
            <a:ext cx="1462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Both gaps closed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1981200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Left open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1749623"/>
            <a:ext cx="1026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Right open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rot="10800000" flipV="1">
            <a:off x="7476744" y="1921799"/>
            <a:ext cx="2286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rot="10800000" flipV="1">
            <a:off x="5876544" y="2151888"/>
            <a:ext cx="2286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10800000" flipV="1">
            <a:off x="7476744" y="2151888"/>
            <a:ext cx="228600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High-power </a:t>
            </a:r>
            <a:r>
              <a:rPr lang="en-GB" sz="2400" b="1" dirty="0" smtClean="0"/>
              <a:t>stage: 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RS1084 tube with 70 kW anode dissipation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2.8 – 10 MHz cavity amplifier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11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1905000"/>
            <a:ext cx="4572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Feedback amplifier: 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Presently: two stage design with 1+2 YL1056 tubes: 26 dB gain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Tests replacing pre-driver tube by MOSFET in 2000/2001:                              30 dB, but no reliable operation. Radiation? Electronic problem?</a:t>
            </a:r>
          </a:p>
        </p:txBody>
      </p:sp>
      <p:pic>
        <p:nvPicPr>
          <p:cNvPr id="6146" name="Picture 2" descr="C:\Heiko\Presentations\2010-12_LongitudinalIssuesBeyondUltimateLIUMeeting\ProtypeMOSFETAmplifi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81200"/>
            <a:ext cx="2590800" cy="21584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6200000">
            <a:off x="7847112" y="2589311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A. </a:t>
            </a:r>
            <a:r>
              <a:rPr lang="en-US" sz="1400" b="1" dirty="0" err="1" smtClean="0"/>
              <a:t>Labanc</a:t>
            </a:r>
            <a:r>
              <a:rPr lang="en-US" sz="1400" b="1" dirty="0" smtClean="0"/>
              <a:t>, diploma thesis, 2001</a:t>
            </a:r>
            <a:endParaRPr lang="en-US" sz="1400" b="1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95400" y="4495800"/>
            <a:ext cx="8153400" cy="1905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400" b="1" dirty="0" smtClean="0">
                <a:solidFill>
                  <a:srgbClr val="0000FF"/>
                </a:solidFill>
              </a:rPr>
              <a:t>Evaluate potential of transistorized FB amplifier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Replacement of pre-driver only or pre-driver/driver by MOSFETs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Expected improvement of loop delay and loop delay: 3...6 dB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400" b="1" dirty="0" smtClean="0">
                <a:solidFill>
                  <a:srgbClr val="0000FF"/>
                </a:solidFill>
              </a:rPr>
              <a:t>Study coupling between two resonators in each cavity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What could be gained driving each resonator with its own amplifier?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343400" y="19812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R</a:t>
            </a:r>
            <a:r>
              <a:rPr lang="en-US" sz="1400" b="1" dirty="0" smtClean="0"/>
              <a:t>. </a:t>
            </a:r>
            <a:r>
              <a:rPr lang="en-US" sz="1400" b="1" dirty="0" err="1" smtClean="0"/>
              <a:t>Garoby</a:t>
            </a:r>
            <a:r>
              <a:rPr lang="en-US" sz="1400" b="1" dirty="0" smtClean="0"/>
              <a:t> et al., PAC89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Insignificant impedance contribution during acceleration since </a:t>
            </a:r>
            <a:r>
              <a:rPr lang="en-GB" sz="2400" b="1" dirty="0" smtClean="0">
                <a:solidFill>
                  <a:srgbClr val="FF0000"/>
                </a:solidFill>
              </a:rPr>
              <a:t>each of two gaps short-circuited by a relay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Margin increasing feedback gain?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Feedback amplifier already close to cavity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400" b="1" dirty="0" smtClean="0"/>
              <a:t>Add </a:t>
            </a:r>
            <a:r>
              <a:rPr lang="en-GB" sz="2400" b="1" dirty="0" smtClean="0">
                <a:solidFill>
                  <a:srgbClr val="0000FF"/>
                </a:solidFill>
              </a:rPr>
              <a:t>1-turn delay feedback </a:t>
            </a:r>
            <a:r>
              <a:rPr lang="en-GB" sz="2400" b="1" dirty="0" smtClean="0"/>
              <a:t>to reduce                    impedance at </a:t>
            </a:r>
            <a:r>
              <a:rPr lang="en-GB" sz="2400" b="1" i="1" dirty="0" err="1" smtClean="0"/>
              <a:t>f</a:t>
            </a:r>
            <a:r>
              <a:rPr lang="en-GB" sz="2400" b="1" baseline="-25000" dirty="0" err="1" smtClean="0"/>
              <a:t>rev</a:t>
            </a:r>
            <a:r>
              <a:rPr lang="en-GB" sz="2400" b="1" dirty="0" smtClean="0"/>
              <a:t> harmonics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Straight-forward since frequency fix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400" b="1" dirty="0" smtClean="0"/>
              <a:t>Add </a:t>
            </a:r>
            <a:r>
              <a:rPr lang="en-GB" sz="2400" b="1" dirty="0" smtClean="0">
                <a:solidFill>
                  <a:srgbClr val="0000FF"/>
                </a:solidFill>
              </a:rPr>
              <a:t>slow phase (forward vs. return) phase control </a:t>
            </a:r>
            <a:r>
              <a:rPr lang="en-GB" sz="2400" b="1" dirty="0" smtClean="0"/>
              <a:t>to improve stability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20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15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95400" y="5791200"/>
            <a:ext cx="8153400" cy="838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400" b="1" dirty="0" smtClean="0">
                <a:solidFill>
                  <a:srgbClr val="0000FF"/>
                </a:solidFill>
              </a:rPr>
              <a:t>1-turn delay feedback most promising to reduce beam loading effects with splitting on flat-bottom</a:t>
            </a:r>
            <a:endParaRPr lang="en-GB" sz="24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Heiko\Presentations\2010-12_LongitudinalIssuesBeyondUltimateLIUMeeting\CIMG1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057400"/>
            <a:ext cx="2133600" cy="2844801"/>
          </a:xfrm>
          <a:prstGeom prst="rect">
            <a:avLst/>
          </a:prstGeom>
          <a:noFill/>
        </p:spPr>
      </p:pic>
      <p:sp>
        <p:nvSpPr>
          <p:cNvPr id="7" name="Text Box 51"/>
          <p:cNvSpPr txBox="1">
            <a:spLocks noChangeArrowheads="1"/>
          </p:cNvSpPr>
          <p:nvPr/>
        </p:nvSpPr>
        <p:spPr bwMode="auto">
          <a:xfrm>
            <a:off x="7315200" y="4507468"/>
            <a:ext cx="20641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solidFill>
                  <a:schemeClr val="bg1"/>
                </a:solidFill>
              </a:rPr>
              <a:t>13/20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Margin increasing feedback gain?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Not with present hardware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Develop new feedback amplifiers to be                                   installed in grooves between ring and tunnel?</a:t>
            </a:r>
            <a:endParaRPr lang="en-GB" sz="24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Improve residual impedance of unused cavity?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Gap </a:t>
            </a:r>
            <a:r>
              <a:rPr lang="en-GB" sz="2000" b="1" dirty="0" smtClean="0">
                <a:solidFill>
                  <a:srgbClr val="FF0000"/>
                </a:solidFill>
              </a:rPr>
              <a:t>relay impossible </a:t>
            </a:r>
            <a:r>
              <a:rPr lang="en-GB" sz="2000" b="1" dirty="0" smtClean="0"/>
              <a:t>as cavity in primary vacuum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Pneumatic gap </a:t>
            </a:r>
            <a:r>
              <a:rPr lang="en-GB" sz="2000" b="1" dirty="0" smtClean="0">
                <a:solidFill>
                  <a:srgbClr val="FF0000"/>
                </a:solidFill>
              </a:rPr>
              <a:t>short-circuit not for PPM</a:t>
            </a:r>
            <a:r>
              <a:rPr lang="en-GB" sz="2000" b="1" dirty="0" smtClean="0"/>
              <a:t> operation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Add </a:t>
            </a:r>
            <a:r>
              <a:rPr lang="en-GB" sz="2000" b="1" dirty="0" smtClean="0">
                <a:solidFill>
                  <a:srgbClr val="0000FF"/>
                </a:solidFill>
              </a:rPr>
              <a:t>1-turn delay feedback </a:t>
            </a:r>
            <a:r>
              <a:rPr lang="en-GB" sz="2000" b="1" dirty="0" smtClean="0"/>
              <a:t>with switchable notch on </a:t>
            </a:r>
            <a:r>
              <a:rPr lang="en-GB" sz="2000" b="1" i="1" dirty="0" err="1" smtClean="0"/>
              <a:t>h</a:t>
            </a:r>
            <a:r>
              <a:rPr lang="en-GB" sz="2000" b="1" baseline="-25000" dirty="0" err="1" smtClean="0"/>
              <a:t>RF</a:t>
            </a:r>
            <a:r>
              <a:rPr lang="en-GB" sz="2000" b="1" dirty="0" smtClean="0"/>
              <a:t>              </a:t>
            </a:r>
            <a:r>
              <a:rPr lang="en-GB" sz="2000" b="1" dirty="0" smtClean="0">
                <a:solidFill>
                  <a:srgbClr val="0000FF"/>
                </a:solidFill>
              </a:rPr>
              <a:t>as gap relay substitute</a:t>
            </a:r>
            <a:r>
              <a:rPr lang="en-GB" sz="2000" b="1" dirty="0" smtClean="0"/>
              <a:t>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Detune cavity in-between </a:t>
            </a:r>
            <a:r>
              <a:rPr lang="en-GB" sz="2400" b="1" i="1" dirty="0" err="1" smtClean="0"/>
              <a:t>f</a:t>
            </a:r>
            <a:r>
              <a:rPr lang="en-GB" sz="2400" b="1" baseline="-25000" dirty="0" err="1" smtClean="0"/>
              <a:t>rev</a:t>
            </a:r>
            <a:r>
              <a:rPr lang="en-GB" sz="2400" b="1" dirty="0" smtClean="0"/>
              <a:t> harmonic when not in use?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rgbClr val="0000FF"/>
                </a:solidFill>
              </a:rPr>
              <a:t>More voltage per cavity?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Renovate existing slow tuning loop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 Add slow phase control loop to improve reliability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4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40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18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39" descr="40MHzCavityss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143000"/>
            <a:ext cx="2133600" cy="1600200"/>
          </a:xfrm>
          <a:prstGeom prst="rect">
            <a:avLst/>
          </a:prstGeom>
          <a:noFill/>
        </p:spPr>
      </p:pic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7543800" y="2667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800" b="1" dirty="0">
                <a:solidFill>
                  <a:schemeClr val="bg1"/>
                </a:solidFill>
              </a:rPr>
              <a:t>40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495800" y="1283493"/>
            <a:ext cx="4953000" cy="4140996"/>
            <a:chOff x="4495800" y="1283493"/>
            <a:chExt cx="4953000" cy="4140996"/>
          </a:xfrm>
        </p:grpSpPr>
        <p:pic>
          <p:nvPicPr>
            <p:cNvPr id="2050" name="Picture 2" descr="C:\Heiko\Presentations\2010-12_LongitudinalIssuesBeyondUltimateLIUMeeting\C40-77_OpenClosedLoo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1345390"/>
              <a:ext cx="4789400" cy="4064810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 bwMode="auto">
            <a:xfrm rot="5400000">
              <a:off x="5463377" y="3326349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 rot="5400000">
              <a:off x="3365495" y="3326282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rot="5400000">
              <a:off x="7580308" y="3326282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6309572" y="1812270"/>
              <a:ext cx="859971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rot="10800000">
              <a:off x="5086745" y="1810682"/>
              <a:ext cx="838198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5881400" y="1582082"/>
              <a:ext cx="54983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FF0000"/>
                  </a:solidFill>
                </a:rPr>
                <a:t>f</a:t>
              </a:r>
              <a:r>
                <a:rPr lang="en-US" b="1" baseline="-25000" dirty="0" err="1" smtClean="0">
                  <a:solidFill>
                    <a:srgbClr val="FF0000"/>
                  </a:solidFill>
                </a:rPr>
                <a:t>rev</a:t>
              </a:r>
              <a:endParaRPr lang="en-US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495800" y="1312069"/>
              <a:ext cx="166688" cy="41124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648200" y="1283493"/>
              <a:ext cx="4800600" cy="738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365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Expected improvement:</a:t>
            </a:r>
          </a:p>
          <a:p>
            <a:pPr marL="342900"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Reducing delay of wide-band feedback: To be studied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Detuning in-between </a:t>
            </a:r>
            <a:r>
              <a:rPr lang="en-GB" sz="2000" b="1" i="1" dirty="0" err="1" smtClean="0"/>
              <a:t>f</a:t>
            </a:r>
            <a:r>
              <a:rPr lang="en-GB" sz="2000" b="1" baseline="-25000" dirty="0" err="1" smtClean="0"/>
              <a:t>rev</a:t>
            </a:r>
            <a:r>
              <a:rPr lang="en-GB" sz="2000" b="1" dirty="0" smtClean="0"/>
              <a:t> harmonics: ~ 4 dB more impedance reduction (37% less)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Notch filter feedback:                 &gt; 10 dB more gain</a:t>
            </a:r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FF0000"/>
                </a:solidFill>
              </a:rPr>
              <a:t>Power limit of amplifiers?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40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22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295400" y="5715000"/>
            <a:ext cx="8153400" cy="762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Reduce transient effects during bunch splitting on the flat-top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Reduce coupled-bunch excitation of short bunches during acceleration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8078689" y="3351312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Courtesy of A. </a:t>
            </a:r>
            <a:r>
              <a:rPr lang="en-US" sz="1400" b="1" dirty="0" err="1" smtClean="0"/>
              <a:t>Marmillon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62800" y="16002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Open loop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9000" y="38862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Closed loop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9200" y="4648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C40-77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0668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/>
              <a:t>Possible improvements very similar to those for 40 MHz                RF cavities:</a:t>
            </a:r>
            <a:endParaRPr lang="en-GB" sz="2000" b="1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80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26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1905000"/>
            <a:ext cx="7162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Increased direct feedback gain only with                      </a:t>
            </a:r>
            <a:r>
              <a:rPr lang="en-GB" sz="2000" b="1" dirty="0" smtClean="0">
                <a:solidFill>
                  <a:srgbClr val="0000FF"/>
                </a:solidFill>
              </a:rPr>
              <a:t>new amplifier  close to the cavity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Add </a:t>
            </a:r>
            <a:r>
              <a:rPr lang="en-GB" sz="2000" b="1" dirty="0" smtClean="0">
                <a:solidFill>
                  <a:srgbClr val="0000FF"/>
                </a:solidFill>
              </a:rPr>
              <a:t>1-turn delay feedback </a:t>
            </a:r>
            <a:r>
              <a:rPr lang="en-GB" sz="2000" b="1" dirty="0" smtClean="0"/>
              <a:t>with                          switchable notch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Add </a:t>
            </a:r>
            <a:r>
              <a:rPr lang="en-GB" sz="2000" b="1" dirty="0" smtClean="0">
                <a:solidFill>
                  <a:srgbClr val="0000FF"/>
                </a:solidFill>
              </a:rPr>
              <a:t>fast ferrite tuner </a:t>
            </a:r>
            <a:r>
              <a:rPr lang="en-GB" sz="2000" b="1" dirty="0" smtClean="0"/>
              <a:t>to allow fast tuning             between protons/ions (</a:t>
            </a:r>
            <a:r>
              <a:rPr lang="en-GB" sz="2000" b="1" dirty="0" err="1" smtClean="0">
                <a:latin typeface="Symbol" pitchFamily="18" charset="2"/>
              </a:rPr>
              <a:t>D</a:t>
            </a:r>
            <a:r>
              <a:rPr lang="en-GB" sz="2000" b="1" i="1" dirty="0" err="1" smtClean="0"/>
              <a:t>f</a:t>
            </a:r>
            <a:r>
              <a:rPr lang="en-GB" sz="2000" b="1" dirty="0" smtClean="0"/>
              <a:t> = 230 kHz) and               detuning in-between beam components when not in use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More voltage? </a:t>
            </a:r>
            <a:r>
              <a:rPr lang="en-GB" sz="2000" b="1" dirty="0" smtClean="0">
                <a:solidFill>
                  <a:srgbClr val="FF0000"/>
                </a:solidFill>
              </a:rPr>
              <a:t>Per cavity?                                                     </a:t>
            </a:r>
            <a:r>
              <a:rPr lang="en-GB" sz="2000" b="1" dirty="0" smtClean="0"/>
              <a:t>Add fourth 80 MHz                                           installation?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1800" b="1" dirty="0" smtClean="0"/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Add slow tuning loop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/>
              <a:t>Add slow phase control                                                   loop</a:t>
            </a:r>
          </a:p>
        </p:txBody>
      </p:sp>
      <p:pic>
        <p:nvPicPr>
          <p:cNvPr id="7" name="Picture 2" descr="C:\Heiko\Presentations\2010-12_LongitudinalIssuesBeyondUltimateLIUMeeting\SketchPETRAProtonCavityTun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724400"/>
            <a:ext cx="4419600" cy="1645110"/>
          </a:xfrm>
          <a:prstGeom prst="rect">
            <a:avLst/>
          </a:prstGeom>
          <a:noFill/>
        </p:spPr>
      </p:pic>
      <p:pic>
        <p:nvPicPr>
          <p:cNvPr id="8" name="Picture 38" descr="80MHzCavityss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1751012"/>
            <a:ext cx="1776413" cy="1982788"/>
          </a:xfrm>
          <a:prstGeom prst="rect">
            <a:avLst/>
          </a:prstGeom>
          <a:noFill/>
        </p:spPr>
      </p:pic>
      <p:sp>
        <p:nvSpPr>
          <p:cNvPr id="9" name="Text Box 52"/>
          <p:cNvSpPr txBox="1">
            <a:spLocks noChangeArrowheads="1"/>
          </p:cNvSpPr>
          <p:nvPr/>
        </p:nvSpPr>
        <p:spPr bwMode="auto">
          <a:xfrm>
            <a:off x="7467600" y="3365500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800" b="1" dirty="0">
                <a:solidFill>
                  <a:schemeClr val="bg1"/>
                </a:solidFill>
              </a:rPr>
              <a:t>80 MHz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800" y="4343400"/>
            <a:ext cx="48006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FF"/>
                </a:solidFill>
              </a:rPr>
              <a:t>PETRA cavity tuner: </a:t>
            </a:r>
            <a:r>
              <a:rPr lang="en-US" sz="1700" b="1" dirty="0" err="1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1700" b="1" i="1" dirty="0" err="1" smtClean="0">
                <a:solidFill>
                  <a:srgbClr val="0000FF"/>
                </a:solidFill>
              </a:rPr>
              <a:t>f</a:t>
            </a:r>
            <a:r>
              <a:rPr lang="en-US" sz="1700" b="1" dirty="0" smtClean="0">
                <a:solidFill>
                  <a:srgbClr val="0000FF"/>
                </a:solidFill>
              </a:rPr>
              <a:t> = 400 kHz at 52 MHz</a:t>
            </a:r>
            <a:endParaRPr lang="en-US" sz="17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6334780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R. M. </a:t>
            </a:r>
            <a:r>
              <a:rPr lang="en-US" sz="1200" b="1" dirty="0" err="1" smtClean="0"/>
              <a:t>Hutcheon</a:t>
            </a:r>
            <a:r>
              <a:rPr lang="en-US" sz="1200" b="1" dirty="0" smtClean="0"/>
              <a:t>, Perpendicular biased ferrite tuner, PAC87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572000" y="1143000"/>
            <a:ext cx="4876800" cy="4191000"/>
            <a:chOff x="4572000" y="914400"/>
            <a:chExt cx="4876800" cy="4191000"/>
          </a:xfrm>
        </p:grpSpPr>
        <p:pic>
          <p:nvPicPr>
            <p:cNvPr id="1026" name="Picture 2" descr="C:\Heiko\Presentations\2010-12_LongitudinalIssuesBeyondUltimateLIUMeeting\C80-89_OpenClosedLoo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7078" y="1066800"/>
              <a:ext cx="4761722" cy="4019550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 bwMode="auto">
            <a:xfrm rot="5400000">
              <a:off x="5495512" y="3039667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rot="5400000">
              <a:off x="3397630" y="3039600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7612443" y="3039600"/>
              <a:ext cx="341709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6341707" y="1525588"/>
              <a:ext cx="859971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rot="10800000">
              <a:off x="5118880" y="1524000"/>
              <a:ext cx="838198" cy="1588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5913535" y="1295400"/>
              <a:ext cx="54983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FF0000"/>
                  </a:solidFill>
                </a:rPr>
                <a:t>f</a:t>
              </a:r>
              <a:r>
                <a:rPr lang="en-US" b="1" baseline="-25000" dirty="0" err="1" smtClean="0">
                  <a:solidFill>
                    <a:srgbClr val="FF0000"/>
                  </a:solidFill>
                </a:rPr>
                <a:t>rev</a:t>
              </a:r>
              <a:endParaRPr lang="en-US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572000" y="914400"/>
              <a:ext cx="128588" cy="4191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648200" y="990599"/>
              <a:ext cx="4800600" cy="857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80 MHz RF system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29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1295400" y="1219200"/>
            <a:ext cx="365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Expected improvement:</a:t>
            </a:r>
          </a:p>
          <a:p>
            <a:pPr marL="342900" indent="-342900" algn="l">
              <a:spcBef>
                <a:spcPct val="20000"/>
              </a:spcBef>
            </a:pPr>
            <a:endParaRPr lang="en-GB" sz="1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Reducing delay of wide-band feedback: To be studied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Detuning in-between </a:t>
            </a:r>
            <a:r>
              <a:rPr lang="en-GB" sz="2000" b="1" i="1" dirty="0" err="1" smtClean="0"/>
              <a:t>f</a:t>
            </a:r>
            <a:r>
              <a:rPr lang="en-GB" sz="2000" b="1" baseline="-25000" dirty="0" err="1" smtClean="0"/>
              <a:t>rev</a:t>
            </a:r>
            <a:r>
              <a:rPr lang="en-GB" sz="2000" b="1" dirty="0" smtClean="0"/>
              <a:t> harmonics: ~ 2 dB more impedance reduction (20% less)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/>
              <a:t>Notch filter feedback:                &gt; 10 dB more gain</a:t>
            </a:r>
          </a:p>
          <a:p>
            <a:pPr indent="-342900" algn="l">
              <a:spcBef>
                <a:spcPct val="20000"/>
              </a:spcBef>
            </a:pPr>
            <a:r>
              <a:rPr lang="en-GB" sz="2000" b="1" dirty="0" smtClean="0">
                <a:solidFill>
                  <a:srgbClr val="FF0000"/>
                </a:solidFill>
              </a:rPr>
              <a:t>Power limit of amplifiers?</a:t>
            </a:r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  <a:p>
            <a:pPr indent="-342900" algn="l">
              <a:spcBef>
                <a:spcPct val="20000"/>
              </a:spcBef>
            </a:pPr>
            <a:endParaRPr lang="en-GB" sz="2000" b="1" dirty="0" smtClean="0"/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295400" y="5486400"/>
            <a:ext cx="8153400" cy="1143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Flexibility to operate protons and ions simultaneously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Reduce coupled-bunch excitation of short bunches during acceleration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000" b="1" dirty="0" smtClean="0">
                <a:solidFill>
                  <a:srgbClr val="0000FF"/>
                </a:solidFill>
              </a:rPr>
              <a:t>Additional cavity: short bunches with relaxed longitudinal </a:t>
            </a:r>
            <a:r>
              <a:rPr lang="en-GB" sz="2000" b="1" dirty="0" err="1" smtClean="0">
                <a:solidFill>
                  <a:srgbClr val="0000FF"/>
                </a:solidFill>
              </a:rPr>
              <a:t>emittance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8078689" y="3351312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/>
              <a:t>Courtesy of A. </a:t>
            </a:r>
            <a:r>
              <a:rPr lang="en-US" sz="1400" b="1" dirty="0" err="1" smtClean="0"/>
              <a:t>Marmillon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3152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Open loop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40386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Closed loop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5400" y="4572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C80-89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A58281-4FC0-4A8A-9E1A-A97086B1A361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762000" y="152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33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5791200"/>
            <a:ext cx="8153400" cy="461665"/>
          </a:xfrm>
          <a:prstGeom prst="rect">
            <a:avLst/>
          </a:prstGeom>
          <a:solidFill>
            <a:srgbClr val="FFC0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Still room for studies and improvements!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95400" y="7620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GB" sz="2200" b="1" dirty="0" smtClean="0">
                <a:solidFill>
                  <a:srgbClr val="0000FF"/>
                </a:solidFill>
              </a:rPr>
              <a:t>Main longitudinal limitations:</a:t>
            </a:r>
          </a:p>
          <a:p>
            <a:pPr marL="342900" indent="-342900" algn="l">
              <a:spcBef>
                <a:spcPct val="20000"/>
              </a:spcBef>
            </a:pPr>
            <a:r>
              <a:rPr lang="en-GB" sz="2200" b="1" dirty="0" smtClean="0"/>
              <a:t>1.	Coupled-bunch instabilities during acceleration and on flat-top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New coupled-bunch feedback</a:t>
            </a: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based on 1-turn delay electronics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Longitudinal kickers: 10 MHz RF cavities or </a:t>
            </a:r>
            <a:r>
              <a:rPr lang="en-GB" sz="1800" b="1" dirty="0" smtClean="0">
                <a:solidFill>
                  <a:srgbClr val="FF0000"/>
                </a:solidFill>
              </a:rPr>
              <a:t>dedicated wide-band cavity?</a:t>
            </a:r>
            <a:endParaRPr lang="en-GB" sz="1800" b="1" dirty="0" smtClean="0"/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 Impedance reduction of all cavities, especially 2.8 – 10 MHz</a:t>
            </a:r>
          </a:p>
          <a:p>
            <a:pPr marL="342900" indent="-342900" algn="l">
              <a:spcBef>
                <a:spcPct val="20000"/>
              </a:spcBef>
            </a:pPr>
            <a:endParaRPr lang="en-GB" sz="1800" b="1" dirty="0" smtClean="0"/>
          </a:p>
          <a:p>
            <a:pPr marL="342900" indent="-342900" algn="l">
              <a:spcBef>
                <a:spcPct val="20000"/>
              </a:spcBef>
            </a:pPr>
            <a:r>
              <a:rPr lang="en-GB" sz="2200" b="1" dirty="0" smtClean="0"/>
              <a:t>2.	Transient beam loading during bunch splitting manipulations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Distributed issue: </a:t>
            </a:r>
            <a:r>
              <a:rPr lang="en-GB" sz="1800" b="1" dirty="0" smtClean="0">
                <a:solidFill>
                  <a:srgbClr val="FF0000"/>
                </a:solidFill>
              </a:rPr>
              <a:t>all RF systems for bunch </a:t>
            </a:r>
            <a:r>
              <a:rPr lang="en-GB" sz="1800" b="1" dirty="0" err="1" smtClean="0">
                <a:solidFill>
                  <a:srgbClr val="FF0000"/>
                </a:solidFill>
              </a:rPr>
              <a:t>splittings</a:t>
            </a:r>
            <a:r>
              <a:rPr lang="en-GB" sz="1800" b="1" dirty="0" smtClean="0">
                <a:solidFill>
                  <a:srgbClr val="FF0000"/>
                </a:solidFill>
              </a:rPr>
              <a:t> concerned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10 MHz: new 1-turn delay feedback, </a:t>
            </a:r>
            <a:r>
              <a:rPr lang="en-GB" sz="1800" b="1" dirty="0" smtClean="0">
                <a:solidFill>
                  <a:srgbClr val="FF0000"/>
                </a:solidFill>
              </a:rPr>
              <a:t>new feedback amplifier or   completely new amplifier?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20 MHz: 1-turn delay feedback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40 MHz: 1-turn delay feedback, </a:t>
            </a:r>
            <a:r>
              <a:rPr lang="en-GB" sz="1800" b="1" dirty="0" smtClean="0">
                <a:solidFill>
                  <a:srgbClr val="FF0000"/>
                </a:solidFill>
              </a:rPr>
              <a:t>new feedback amplifier?</a:t>
            </a:r>
          </a:p>
          <a:p>
            <a:pPr marL="712788" lvl="1" indent="-3556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80 MHz: 1-turn delay feedback, </a:t>
            </a:r>
            <a:r>
              <a:rPr lang="en-GB" sz="1800" b="1" dirty="0" smtClean="0">
                <a:solidFill>
                  <a:srgbClr val="FF0000"/>
                </a:solidFill>
              </a:rPr>
              <a:t>new feedback amplifier, fast ferrite tuner?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A6546F-4755-4FB8-A29C-187095B9709A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2066925" y="2362200"/>
            <a:ext cx="61626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sz="6000">
                <a:solidFill>
                  <a:schemeClr val="bg1"/>
                </a:solidFill>
              </a:rPr>
              <a:t>Thank you for your attention!</a:t>
            </a:r>
            <a:endParaRPr lang="en-GB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71600" y="5257800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(                        )</a:t>
            </a:r>
            <a:endParaRPr lang="en-US" sz="8000" b="1" dirty="0">
              <a:solidFill>
                <a:srgbClr val="FF0000"/>
              </a:solidFill>
            </a:endParaRP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endParaRPr lang="en-GB" sz="2800" b="1" dirty="0"/>
          </a:p>
          <a:p>
            <a:pPr marL="342900" indent="-342900" algn="l">
              <a:spcBef>
                <a:spcPct val="20000"/>
              </a:spcBef>
            </a:pPr>
            <a:endParaRPr lang="en-GB" sz="2000" b="1" dirty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Introduction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10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200" b="1" dirty="0" smtClean="0"/>
              <a:t>High-intensity studies in 2010 (</a:t>
            </a:r>
            <a:r>
              <a:rPr lang="en-GB" sz="2200" b="1" dirty="0" smtClean="0">
                <a:solidFill>
                  <a:srgbClr val="0000FF"/>
                </a:solidFill>
              </a:rPr>
              <a:t>LHC25</a:t>
            </a:r>
            <a:r>
              <a:rPr lang="en-GB" sz="2200" b="1" dirty="0" smtClean="0">
                <a:solidFill>
                  <a:srgbClr val="000000"/>
                </a:solidFill>
              </a:rPr>
              <a:t>/</a:t>
            </a:r>
            <a:r>
              <a:rPr lang="en-GB" sz="2200" b="1" dirty="0" smtClean="0">
                <a:solidFill>
                  <a:srgbClr val="0000FF"/>
                </a:solidFill>
              </a:rPr>
              <a:t>LHC50</a:t>
            </a:r>
            <a:r>
              <a:rPr lang="en-GB" sz="2200" b="1" dirty="0" smtClean="0"/>
              <a:t>):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Compromise transverse </a:t>
            </a:r>
            <a:r>
              <a:rPr lang="en-GB" sz="1800" b="1" dirty="0" err="1" smtClean="0"/>
              <a:t>emittance</a:t>
            </a:r>
            <a:r>
              <a:rPr lang="en-GB" sz="1800" b="1" dirty="0" smtClean="0"/>
              <a:t> to produce high-intensity and longitudinally dense bunches in PSB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Simulate (longitudinal) beam characteristics with Linac4 good for            ~ 2 · 10</a:t>
            </a:r>
            <a:r>
              <a:rPr lang="en-GB" sz="1800" b="1" baseline="30000" dirty="0" smtClean="0"/>
              <a:t>11</a:t>
            </a:r>
            <a:r>
              <a:rPr lang="en-GB" sz="1800" b="1" dirty="0" smtClean="0"/>
              <a:t> ppb (at PS ejection)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/>
              <a:t>Main longitudinal limitations: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Coupled-bunch instabilities		</a:t>
            </a:r>
            <a:r>
              <a:rPr lang="en-GB" sz="1800" b="1" dirty="0" smtClean="0">
                <a:solidFill>
                  <a:srgbClr val="FF0000"/>
                </a:solidFill>
                <a:sym typeface="Symbol"/>
              </a:rPr>
              <a:t> Beam stability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1800" b="1" dirty="0" smtClean="0"/>
              <a:t>Transient beam loading		</a:t>
            </a:r>
            <a:r>
              <a:rPr lang="en-GB" sz="1800" b="1" dirty="0" smtClean="0">
                <a:solidFill>
                  <a:srgbClr val="FF0000"/>
                </a:solidFill>
                <a:sym typeface="Symbol"/>
              </a:rPr>
              <a:t> Beam quality</a:t>
            </a:r>
            <a:r>
              <a:rPr lang="en-GB" sz="1800" b="1" dirty="0" smtClean="0"/>
              <a:t>	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600200" y="4350603"/>
            <a:ext cx="7543800" cy="830997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Which longitudinal </a:t>
            </a:r>
            <a:r>
              <a:rPr lang="en-GB" sz="2400" b="1" dirty="0" smtClean="0">
                <a:solidFill>
                  <a:srgbClr val="FF0000"/>
                </a:solidFill>
              </a:rPr>
              <a:t>improvements </a:t>
            </a:r>
            <a:r>
              <a:rPr lang="en-GB" sz="2400" b="1" dirty="0" smtClean="0"/>
              <a:t>required</a:t>
            </a:r>
            <a:r>
              <a:rPr lang="en-GB" sz="2400" b="1" dirty="0" smtClean="0">
                <a:solidFill>
                  <a:srgbClr val="FF0000"/>
                </a:solidFill>
              </a:rPr>
              <a:t> to digest Linac4 beam in PS?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86000" y="55626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1800" b="1" dirty="0" smtClean="0"/>
              <a:t>No special RF manipulation schemes, explore potential of       present production procedures only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1800" b="1" dirty="0" smtClean="0"/>
              <a:t>No complete exchange of RF systems</a:t>
            </a:r>
          </a:p>
          <a:p>
            <a:pPr marL="800100" lvl="1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5F42-DF99-47E5-96E9-77995A7EB47B}" type="slidenum">
              <a:rPr lang="en-US"/>
              <a:pPr/>
              <a:t>4</a:t>
            </a:fld>
            <a:endParaRPr lang="en-US"/>
          </a:p>
        </p:txBody>
      </p:sp>
      <p:pic>
        <p:nvPicPr>
          <p:cNvPr id="944162" name="Picture 34" descr="foursplitb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65475"/>
            <a:ext cx="3222625" cy="3144838"/>
          </a:xfrm>
          <a:prstGeom prst="rect">
            <a:avLst/>
          </a:prstGeom>
          <a:noFill/>
        </p:spPr>
      </p:pic>
      <p:pic>
        <p:nvPicPr>
          <p:cNvPr id="944161" name="Picture 33" descr="inj2all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450" y="3167063"/>
            <a:ext cx="3114675" cy="3124200"/>
          </a:xfrm>
          <a:prstGeom prst="rect">
            <a:avLst/>
          </a:prstGeom>
          <a:noFill/>
        </p:spPr>
      </p:pic>
      <p:pic>
        <p:nvPicPr>
          <p:cNvPr id="944155" name="Picture 27" descr="LHC25cycle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533400"/>
            <a:ext cx="8458200" cy="2462213"/>
          </a:xfrm>
          <a:prstGeom prst="rect">
            <a:avLst/>
          </a:prstGeom>
          <a:noFill/>
        </p:spPr>
      </p:pic>
      <p:sp>
        <p:nvSpPr>
          <p:cNvPr id="944133" name="Rectangle 5"/>
          <p:cNvSpPr>
            <a:spLocks noChangeArrowheads="1"/>
          </p:cNvSpPr>
          <p:nvPr/>
        </p:nvSpPr>
        <p:spPr bwMode="auto">
          <a:xfrm>
            <a:off x="152400" y="1066800"/>
            <a:ext cx="152400" cy="144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4134" name="Text Box 6"/>
          <p:cNvSpPr txBox="1">
            <a:spLocks noChangeArrowheads="1"/>
          </p:cNvSpPr>
          <p:nvPr/>
        </p:nvSpPr>
        <p:spPr bwMode="auto">
          <a:xfrm>
            <a:off x="1039813" y="2819400"/>
            <a:ext cx="3570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Triple splitting after 2</a:t>
            </a:r>
            <a:r>
              <a:rPr lang="en-US" sz="1800" b="1" baseline="30000"/>
              <a:t>nd</a:t>
            </a:r>
            <a:r>
              <a:rPr lang="en-US" sz="1800" b="1"/>
              <a:t> injection</a:t>
            </a:r>
          </a:p>
        </p:txBody>
      </p:sp>
      <p:sp>
        <p:nvSpPr>
          <p:cNvPr id="944135" name="Text Box 7"/>
          <p:cNvSpPr txBox="1">
            <a:spLocks noChangeArrowheads="1"/>
          </p:cNvSpPr>
          <p:nvPr/>
        </p:nvSpPr>
        <p:spPr bwMode="auto">
          <a:xfrm>
            <a:off x="6148388" y="28194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/>
              <a:t>Split in four at flat top energy</a:t>
            </a:r>
          </a:p>
        </p:txBody>
      </p:sp>
      <p:sp>
        <p:nvSpPr>
          <p:cNvPr id="944136" name="Text Box 8"/>
          <p:cNvSpPr txBox="1">
            <a:spLocks noChangeArrowheads="1"/>
          </p:cNvSpPr>
          <p:nvPr/>
        </p:nvSpPr>
        <p:spPr bwMode="auto">
          <a:xfrm rot="16200000">
            <a:off x="7841457" y="503634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944137" name="Text Box 9"/>
          <p:cNvSpPr txBox="1">
            <a:spLocks noChangeArrowheads="1"/>
          </p:cNvSpPr>
          <p:nvPr/>
        </p:nvSpPr>
        <p:spPr bwMode="auto">
          <a:xfrm rot="16200000">
            <a:off x="3955257" y="503634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944138" name="AutoShape 10"/>
          <p:cNvSpPr>
            <a:spLocks noChangeArrowheads="1"/>
          </p:cNvSpPr>
          <p:nvPr/>
        </p:nvSpPr>
        <p:spPr bwMode="auto">
          <a:xfrm rot="5400000">
            <a:off x="1295400" y="5334000"/>
            <a:ext cx="609600" cy="6096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4139" name="Text Box 11"/>
          <p:cNvSpPr txBox="1">
            <a:spLocks noChangeArrowheads="1"/>
          </p:cNvSpPr>
          <p:nvPr/>
        </p:nvSpPr>
        <p:spPr bwMode="auto">
          <a:xfrm rot="16200000">
            <a:off x="450057" y="4196556"/>
            <a:ext cx="18288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/>
              <a:t>2</a:t>
            </a:r>
            <a:r>
              <a:rPr lang="en-US" b="1" baseline="30000"/>
              <a:t>nd</a:t>
            </a:r>
            <a:r>
              <a:rPr lang="en-US" b="1"/>
              <a:t> injection</a:t>
            </a:r>
          </a:p>
        </p:txBody>
      </p:sp>
      <p:sp>
        <p:nvSpPr>
          <p:cNvPr id="944140" name="Rectangle 12"/>
          <p:cNvSpPr>
            <a:spLocks noChangeArrowheads="1"/>
          </p:cNvSpPr>
          <p:nvPr/>
        </p:nvSpPr>
        <p:spPr bwMode="auto">
          <a:xfrm>
            <a:off x="838200" y="762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>
                <a:solidFill>
                  <a:schemeClr val="tx2"/>
                </a:solidFill>
              </a:rPr>
              <a:t>The </a:t>
            </a:r>
            <a:r>
              <a:rPr lang="en-GB" sz="3600" b="1" dirty="0" smtClean="0">
                <a:solidFill>
                  <a:schemeClr val="tx2"/>
                </a:solidFill>
              </a:rPr>
              <a:t>nominal LHC25 cycle </a:t>
            </a:r>
            <a:r>
              <a:rPr lang="en-GB" sz="3600" b="1" dirty="0">
                <a:solidFill>
                  <a:schemeClr val="tx2"/>
                </a:solidFill>
              </a:rPr>
              <a:t>in the </a:t>
            </a:r>
            <a:r>
              <a:rPr lang="en-GB" sz="3600" b="1" dirty="0" smtClean="0">
                <a:solidFill>
                  <a:schemeClr val="tx2"/>
                </a:solidFill>
              </a:rPr>
              <a:t>PS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44141" name="Rectangle 13"/>
          <p:cNvSpPr>
            <a:spLocks noChangeArrowheads="1"/>
          </p:cNvSpPr>
          <p:nvPr/>
        </p:nvSpPr>
        <p:spPr bwMode="auto">
          <a:xfrm>
            <a:off x="1066800" y="6324600"/>
            <a:ext cx="861060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pitchFamily="18" charset="0"/>
              <a:buNone/>
            </a:pPr>
            <a:r>
              <a:rPr lang="en-GB" b="1" dirty="0">
                <a:cs typeface="Times New Roman" pitchFamily="18" charset="0"/>
                <a:sym typeface="Wingdings" pitchFamily="2" charset="2"/>
              </a:rPr>
              <a:t>→</a:t>
            </a:r>
            <a:r>
              <a:rPr lang="en-GB" b="1" dirty="0">
                <a:sym typeface="Wingdings" pitchFamily="2" charset="2"/>
              </a:rPr>
              <a:t> Each bunch from the Booster divided by </a:t>
            </a: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12 </a:t>
            </a:r>
            <a:r>
              <a:rPr lang="en-GB" b="1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→ </a:t>
            </a:r>
            <a:r>
              <a:rPr lang="en-GB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6</a:t>
            </a:r>
            <a:r>
              <a:rPr lang="en-GB" b="1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 × 3 × 2 × 2 = 72</a:t>
            </a:r>
          </a:p>
        </p:txBody>
      </p:sp>
      <p:sp>
        <p:nvSpPr>
          <p:cNvPr id="944142" name="Text Box 14"/>
          <p:cNvSpPr txBox="1">
            <a:spLocks noChangeArrowheads="1"/>
          </p:cNvSpPr>
          <p:nvPr/>
        </p:nvSpPr>
        <p:spPr bwMode="auto">
          <a:xfrm>
            <a:off x="3352800" y="13716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944143" name="Text Box 15"/>
          <p:cNvSpPr txBox="1">
            <a:spLocks noChangeArrowheads="1"/>
          </p:cNvSpPr>
          <p:nvPr/>
        </p:nvSpPr>
        <p:spPr bwMode="auto">
          <a:xfrm>
            <a:off x="6781800" y="739775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Eject 72 bunches</a:t>
            </a:r>
          </a:p>
        </p:txBody>
      </p:sp>
      <p:sp>
        <p:nvSpPr>
          <p:cNvPr id="944144" name="Text Box 16"/>
          <p:cNvSpPr txBox="1">
            <a:spLocks noChangeArrowheads="1"/>
          </p:cNvSpPr>
          <p:nvPr/>
        </p:nvSpPr>
        <p:spPr bwMode="auto">
          <a:xfrm rot="16200000">
            <a:off x="8691563" y="903287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944145" name="Text Box 17"/>
          <p:cNvSpPr txBox="1">
            <a:spLocks noChangeArrowheads="1"/>
          </p:cNvSpPr>
          <p:nvPr/>
        </p:nvSpPr>
        <p:spPr bwMode="auto">
          <a:xfrm>
            <a:off x="1524000" y="8382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Inject 4+2 bunches</a:t>
            </a:r>
          </a:p>
        </p:txBody>
      </p:sp>
      <p:sp>
        <p:nvSpPr>
          <p:cNvPr id="944146" name="Line 18"/>
          <p:cNvSpPr>
            <a:spLocks noChangeShapeType="1"/>
          </p:cNvSpPr>
          <p:nvPr/>
        </p:nvSpPr>
        <p:spPr bwMode="auto">
          <a:xfrm rot="10800000" flipV="1">
            <a:off x="4951413" y="941388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4147" name="Text Box 19"/>
          <p:cNvSpPr txBox="1">
            <a:spLocks noChangeArrowheads="1"/>
          </p:cNvSpPr>
          <p:nvPr/>
        </p:nvSpPr>
        <p:spPr bwMode="auto">
          <a:xfrm>
            <a:off x="4722813" y="560388"/>
            <a:ext cx="533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latin typeface="Symbol" pitchFamily="18" charset="2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944149" name="Text Box 21"/>
          <p:cNvSpPr txBox="1">
            <a:spLocks noChangeArrowheads="1"/>
          </p:cNvSpPr>
          <p:nvPr/>
        </p:nvSpPr>
        <p:spPr bwMode="auto">
          <a:xfrm>
            <a:off x="1328738" y="12954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2"/>
                </a:solidFill>
              </a:rPr>
              <a:t>Low-energy BUs</a:t>
            </a:r>
          </a:p>
        </p:txBody>
      </p:sp>
      <p:sp>
        <p:nvSpPr>
          <p:cNvPr id="944150" name="Line 22"/>
          <p:cNvSpPr>
            <a:spLocks noChangeShapeType="1"/>
          </p:cNvSpPr>
          <p:nvPr/>
        </p:nvSpPr>
        <p:spPr bwMode="auto">
          <a:xfrm flipV="1">
            <a:off x="3429000" y="1219200"/>
            <a:ext cx="1066800" cy="22860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4151" name="Text Box 23"/>
          <p:cNvSpPr txBox="1">
            <a:spLocks noChangeArrowheads="1"/>
          </p:cNvSpPr>
          <p:nvPr/>
        </p:nvSpPr>
        <p:spPr bwMode="auto">
          <a:xfrm rot="16200000">
            <a:off x="6370638" y="178276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944152" name="Line 24"/>
          <p:cNvSpPr>
            <a:spLocks noChangeShapeType="1"/>
          </p:cNvSpPr>
          <p:nvPr/>
        </p:nvSpPr>
        <p:spPr bwMode="auto">
          <a:xfrm flipH="1">
            <a:off x="6781800" y="1055688"/>
            <a:ext cx="274638" cy="2555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4156" name="Text Box 28"/>
          <p:cNvSpPr txBox="1">
            <a:spLocks noChangeArrowheads="1"/>
          </p:cNvSpPr>
          <p:nvPr/>
        </p:nvSpPr>
        <p:spPr bwMode="auto">
          <a:xfrm>
            <a:off x="5638800" y="12954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944157" name="Line 29"/>
          <p:cNvSpPr>
            <a:spLocks noChangeShapeType="1"/>
          </p:cNvSpPr>
          <p:nvPr/>
        </p:nvSpPr>
        <p:spPr bwMode="auto">
          <a:xfrm flipH="1" flipV="1">
            <a:off x="5181600" y="2209800"/>
            <a:ext cx="533400" cy="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4158" name="Text Box 30"/>
          <p:cNvSpPr txBox="1">
            <a:spLocks noChangeArrowheads="1"/>
          </p:cNvSpPr>
          <p:nvPr/>
        </p:nvSpPr>
        <p:spPr bwMode="auto">
          <a:xfrm>
            <a:off x="5105400" y="1760538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High-energy BU</a:t>
            </a:r>
          </a:p>
        </p:txBody>
      </p:sp>
      <p:sp>
        <p:nvSpPr>
          <p:cNvPr id="944159" name="AutoShape 31"/>
          <p:cNvSpPr>
            <a:spLocks noChangeArrowheads="1"/>
          </p:cNvSpPr>
          <p:nvPr/>
        </p:nvSpPr>
        <p:spPr bwMode="auto">
          <a:xfrm>
            <a:off x="4430713" y="24384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4160" name="AutoShape 32"/>
          <p:cNvSpPr>
            <a:spLocks noChangeArrowheads="1"/>
          </p:cNvSpPr>
          <p:nvPr/>
        </p:nvSpPr>
        <p:spPr bwMode="auto">
          <a:xfrm>
            <a:off x="5943600" y="24384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 rot="1322219">
            <a:off x="8150340" y="608428"/>
            <a:ext cx="1720344" cy="523220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Reminder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D563-534A-4940-ABE0-3EB0BBDCE1C9}" type="slidenum">
              <a:rPr lang="en-US"/>
              <a:pPr/>
              <a:t>5</a:t>
            </a:fld>
            <a:endParaRPr lang="en-US"/>
          </a:p>
        </p:txBody>
      </p:sp>
      <p:pic>
        <p:nvPicPr>
          <p:cNvPr id="940034" name="Picture 2" descr="twosplitb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52775"/>
            <a:ext cx="3222625" cy="3152775"/>
          </a:xfrm>
          <a:prstGeom prst="rect">
            <a:avLst/>
          </a:prstGeom>
          <a:noFill/>
        </p:spPr>
      </p:pic>
      <p:pic>
        <p:nvPicPr>
          <p:cNvPr id="940035" name="Picture 3" descr="trisplitall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6088" y="3138488"/>
            <a:ext cx="3116262" cy="3167062"/>
          </a:xfrm>
          <a:prstGeom prst="rect">
            <a:avLst/>
          </a:prstGeom>
          <a:noFill/>
        </p:spPr>
      </p:pic>
      <p:pic>
        <p:nvPicPr>
          <p:cNvPr id="940036" name="Picture 4" descr="LHC50cycle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533400"/>
            <a:ext cx="8458200" cy="2462213"/>
          </a:xfrm>
          <a:prstGeom prst="rect">
            <a:avLst/>
          </a:prstGeom>
          <a:noFill/>
        </p:spPr>
      </p:pic>
      <p:sp>
        <p:nvSpPr>
          <p:cNvPr id="940037" name="Rectangle 5"/>
          <p:cNvSpPr>
            <a:spLocks noChangeArrowheads="1"/>
          </p:cNvSpPr>
          <p:nvPr/>
        </p:nvSpPr>
        <p:spPr bwMode="auto">
          <a:xfrm>
            <a:off x="152400" y="1066800"/>
            <a:ext cx="152400" cy="180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0038" name="AutoShape 6"/>
          <p:cNvSpPr>
            <a:spLocks noChangeArrowheads="1"/>
          </p:cNvSpPr>
          <p:nvPr/>
        </p:nvSpPr>
        <p:spPr bwMode="auto">
          <a:xfrm>
            <a:off x="2176463" y="22098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0039" name="Text Box 7"/>
          <p:cNvSpPr txBox="1">
            <a:spLocks noChangeArrowheads="1"/>
          </p:cNvSpPr>
          <p:nvPr/>
        </p:nvSpPr>
        <p:spPr bwMode="auto">
          <a:xfrm>
            <a:off x="1703388" y="28194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Triple splitting after 1</a:t>
            </a:r>
            <a:r>
              <a:rPr lang="en-US" sz="1800" b="1" baseline="30000"/>
              <a:t>st</a:t>
            </a:r>
            <a:r>
              <a:rPr lang="en-US" sz="1800" b="1"/>
              <a:t> injection</a:t>
            </a:r>
          </a:p>
        </p:txBody>
      </p:sp>
      <p:sp>
        <p:nvSpPr>
          <p:cNvPr id="940040" name="Text Box 8"/>
          <p:cNvSpPr txBox="1">
            <a:spLocks noChangeArrowheads="1"/>
          </p:cNvSpPr>
          <p:nvPr/>
        </p:nvSpPr>
        <p:spPr bwMode="auto">
          <a:xfrm>
            <a:off x="6065838" y="28194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/>
              <a:t>Split in two at flat top energy</a:t>
            </a:r>
          </a:p>
        </p:txBody>
      </p:sp>
      <p:sp>
        <p:nvSpPr>
          <p:cNvPr id="940041" name="Text Box 9"/>
          <p:cNvSpPr txBox="1">
            <a:spLocks noChangeArrowheads="1"/>
          </p:cNvSpPr>
          <p:nvPr/>
        </p:nvSpPr>
        <p:spPr bwMode="auto">
          <a:xfrm>
            <a:off x="1600200" y="8382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Inject 3</a:t>
            </a:r>
            <a:r>
              <a:rPr lang="en-US" sz="2000" b="1">
                <a:cs typeface="Times New Roman" pitchFamily="18" charset="0"/>
              </a:rPr>
              <a:t>×2</a:t>
            </a:r>
            <a:r>
              <a:rPr lang="en-US" sz="2000" b="1"/>
              <a:t> bunches</a:t>
            </a:r>
          </a:p>
        </p:txBody>
      </p:sp>
      <p:sp>
        <p:nvSpPr>
          <p:cNvPr id="940042" name="Text Box 10"/>
          <p:cNvSpPr txBox="1">
            <a:spLocks noChangeArrowheads="1"/>
          </p:cNvSpPr>
          <p:nvPr/>
        </p:nvSpPr>
        <p:spPr bwMode="auto">
          <a:xfrm rot="16200000">
            <a:off x="7841457" y="503634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940043" name="Text Box 11"/>
          <p:cNvSpPr txBox="1">
            <a:spLocks noChangeArrowheads="1"/>
          </p:cNvSpPr>
          <p:nvPr/>
        </p:nvSpPr>
        <p:spPr bwMode="auto">
          <a:xfrm rot="16200000">
            <a:off x="3955257" y="503634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940044" name="Line 12"/>
          <p:cNvSpPr>
            <a:spLocks noChangeShapeType="1"/>
          </p:cNvSpPr>
          <p:nvPr/>
        </p:nvSpPr>
        <p:spPr bwMode="auto">
          <a:xfrm rot="10800000" flipV="1">
            <a:off x="3054350" y="1524000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0045" name="Text Box 13"/>
          <p:cNvSpPr txBox="1">
            <a:spLocks noChangeArrowheads="1"/>
          </p:cNvSpPr>
          <p:nvPr/>
        </p:nvSpPr>
        <p:spPr bwMode="auto">
          <a:xfrm>
            <a:off x="2825750" y="1143000"/>
            <a:ext cx="5334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latin typeface="Symbol" pitchFamily="18" charset="2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940046" name="Rectangle 14"/>
          <p:cNvSpPr>
            <a:spLocks noChangeArrowheads="1"/>
          </p:cNvSpPr>
          <p:nvPr/>
        </p:nvSpPr>
        <p:spPr bwMode="auto">
          <a:xfrm>
            <a:off x="838200" y="762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The LHC50 (ns) cycle in the PS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40047" name="Rectangle 15"/>
          <p:cNvSpPr>
            <a:spLocks noChangeArrowheads="1"/>
          </p:cNvSpPr>
          <p:nvPr/>
        </p:nvSpPr>
        <p:spPr bwMode="auto">
          <a:xfrm>
            <a:off x="1066800" y="6324600"/>
            <a:ext cx="861060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pitchFamily="18" charset="0"/>
              <a:buNone/>
            </a:pPr>
            <a:r>
              <a:rPr lang="en-GB" b="1" dirty="0">
                <a:cs typeface="Times New Roman" pitchFamily="18" charset="0"/>
                <a:sym typeface="Wingdings" pitchFamily="2" charset="2"/>
              </a:rPr>
              <a:t>→</a:t>
            </a:r>
            <a:r>
              <a:rPr lang="en-GB" b="1" dirty="0">
                <a:sym typeface="Wingdings" pitchFamily="2" charset="2"/>
              </a:rPr>
              <a:t> Each bunch from the Booster divided by </a:t>
            </a: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6 </a:t>
            </a:r>
            <a:r>
              <a:rPr lang="en-GB" b="1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→ </a:t>
            </a:r>
            <a:r>
              <a:rPr lang="en-GB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6</a:t>
            </a:r>
            <a:r>
              <a:rPr lang="en-GB" b="1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 × 3 × 2 = 36</a:t>
            </a:r>
          </a:p>
        </p:txBody>
      </p:sp>
      <p:sp>
        <p:nvSpPr>
          <p:cNvPr id="940048" name="Text Box 16"/>
          <p:cNvSpPr txBox="1">
            <a:spLocks noChangeArrowheads="1"/>
          </p:cNvSpPr>
          <p:nvPr/>
        </p:nvSpPr>
        <p:spPr bwMode="auto">
          <a:xfrm rot="16200000">
            <a:off x="1493838" y="185896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940049" name="Text Box 17"/>
          <p:cNvSpPr txBox="1">
            <a:spLocks noChangeArrowheads="1"/>
          </p:cNvSpPr>
          <p:nvPr/>
        </p:nvSpPr>
        <p:spPr bwMode="auto">
          <a:xfrm>
            <a:off x="3505200" y="15240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940050" name="Text Box 18"/>
          <p:cNvSpPr txBox="1">
            <a:spLocks noChangeArrowheads="1"/>
          </p:cNvSpPr>
          <p:nvPr/>
        </p:nvSpPr>
        <p:spPr bwMode="auto">
          <a:xfrm>
            <a:off x="6781800" y="739775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Eject 36 bunches</a:t>
            </a:r>
          </a:p>
        </p:txBody>
      </p:sp>
      <p:sp>
        <p:nvSpPr>
          <p:cNvPr id="940051" name="Line 19"/>
          <p:cNvSpPr>
            <a:spLocks noChangeShapeType="1"/>
          </p:cNvSpPr>
          <p:nvPr/>
        </p:nvSpPr>
        <p:spPr bwMode="auto">
          <a:xfrm flipH="1">
            <a:off x="5943600" y="1066800"/>
            <a:ext cx="1066800" cy="685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0052" name="Text Box 20"/>
          <p:cNvSpPr txBox="1">
            <a:spLocks noChangeArrowheads="1"/>
          </p:cNvSpPr>
          <p:nvPr/>
        </p:nvSpPr>
        <p:spPr bwMode="auto">
          <a:xfrm>
            <a:off x="3048000" y="2016125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2"/>
                </a:solidFill>
              </a:rPr>
              <a:t>Low-energy BUs</a:t>
            </a:r>
          </a:p>
        </p:txBody>
      </p:sp>
      <p:sp>
        <p:nvSpPr>
          <p:cNvPr id="940053" name="Line 21"/>
          <p:cNvSpPr>
            <a:spLocks noChangeShapeType="1"/>
          </p:cNvSpPr>
          <p:nvPr/>
        </p:nvSpPr>
        <p:spPr bwMode="auto">
          <a:xfrm flipH="1" flipV="1">
            <a:off x="2514600" y="1730375"/>
            <a:ext cx="762000" cy="479425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0054" name="AutoShape 22"/>
          <p:cNvSpPr>
            <a:spLocks noChangeArrowheads="1"/>
          </p:cNvSpPr>
          <p:nvPr/>
        </p:nvSpPr>
        <p:spPr bwMode="auto">
          <a:xfrm rot="5400000">
            <a:off x="1295400" y="5334000"/>
            <a:ext cx="609600" cy="6096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0055" name="Text Box 23"/>
          <p:cNvSpPr txBox="1">
            <a:spLocks noChangeArrowheads="1"/>
          </p:cNvSpPr>
          <p:nvPr/>
        </p:nvSpPr>
        <p:spPr bwMode="auto">
          <a:xfrm rot="16200000">
            <a:off x="450057" y="4196556"/>
            <a:ext cx="18288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/>
              <a:t>1</a:t>
            </a:r>
            <a:r>
              <a:rPr lang="en-US" b="1" baseline="30000"/>
              <a:t>st</a:t>
            </a:r>
            <a:r>
              <a:rPr lang="en-US" b="1"/>
              <a:t> injection</a:t>
            </a:r>
          </a:p>
        </p:txBody>
      </p:sp>
      <p:sp>
        <p:nvSpPr>
          <p:cNvPr id="940056" name="Text Box 24"/>
          <p:cNvSpPr txBox="1">
            <a:spLocks noChangeArrowheads="1"/>
          </p:cNvSpPr>
          <p:nvPr/>
        </p:nvSpPr>
        <p:spPr bwMode="auto">
          <a:xfrm rot="16200000">
            <a:off x="8691563" y="903287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940057" name="Text Box 25"/>
          <p:cNvSpPr txBox="1">
            <a:spLocks noChangeArrowheads="1"/>
          </p:cNvSpPr>
          <p:nvPr/>
        </p:nvSpPr>
        <p:spPr bwMode="auto">
          <a:xfrm rot="16200000">
            <a:off x="5227638" y="185896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940058" name="AutoShape 26"/>
          <p:cNvSpPr>
            <a:spLocks noChangeArrowheads="1"/>
          </p:cNvSpPr>
          <p:nvPr/>
        </p:nvSpPr>
        <p:spPr bwMode="auto">
          <a:xfrm rot="-1806277">
            <a:off x="5668963" y="2438400"/>
            <a:ext cx="304800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rot="1322219">
            <a:off x="8150340" y="608428"/>
            <a:ext cx="1720344" cy="523220"/>
          </a:xfrm>
          <a:prstGeom prst="rect">
            <a:avLst/>
          </a:prstGeom>
          <a:solidFill>
            <a:srgbClr val="FF00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Reminder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295400" y="4800600"/>
            <a:ext cx="8153400" cy="1676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Intensities to anticipate?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216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9906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200" b="1" dirty="0" smtClean="0"/>
              <a:t>Brightness from Linac2 allows to produce </a:t>
            </a:r>
            <a:r>
              <a:rPr lang="en-GB" sz="2200" b="1" dirty="0" smtClean="0">
                <a:solidFill>
                  <a:srgbClr val="0000FF"/>
                </a:solidFill>
                <a:sym typeface="Symbol"/>
              </a:rPr>
              <a:t></a:t>
            </a:r>
            <a:r>
              <a:rPr lang="en-GB" sz="2200" b="1" dirty="0" smtClean="0">
                <a:solidFill>
                  <a:srgbClr val="0000FF"/>
                </a:solidFill>
              </a:rPr>
              <a:t> 1.5 · 10</a:t>
            </a:r>
            <a:r>
              <a:rPr lang="en-GB" sz="2200" b="1" baseline="30000" dirty="0" smtClean="0">
                <a:solidFill>
                  <a:srgbClr val="0000FF"/>
                </a:solidFill>
              </a:rPr>
              <a:t>11</a:t>
            </a:r>
            <a:r>
              <a:rPr lang="en-GB" sz="2200" b="1" dirty="0" smtClean="0">
                <a:solidFill>
                  <a:srgbClr val="0000FF"/>
                </a:solidFill>
              </a:rPr>
              <a:t> ppb        </a:t>
            </a:r>
            <a:r>
              <a:rPr lang="en-GB" sz="2200" b="1" dirty="0" smtClean="0"/>
              <a:t>(at PS ejection) with 25 ns bunch spacing, double-batch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200" b="1" dirty="0" smtClean="0">
                <a:latin typeface="+mn-lt"/>
              </a:rPr>
              <a:t>Space charge ratio (at PSB injection): </a:t>
            </a:r>
            <a:r>
              <a:rPr lang="en-GB" sz="2200" b="1" dirty="0" smtClean="0">
                <a:solidFill>
                  <a:srgbClr val="FF0000"/>
                </a:solidFill>
                <a:latin typeface="Symbol" pitchFamily="18" charset="2"/>
              </a:rPr>
              <a:t>bg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2</a:t>
            </a:r>
            <a:r>
              <a:rPr lang="en-GB" sz="2200" b="1" baseline="-25000" dirty="0" smtClean="0">
                <a:solidFill>
                  <a:srgbClr val="FF0000"/>
                </a:solidFill>
              </a:rPr>
              <a:t>Lin4</a:t>
            </a:r>
            <a:r>
              <a:rPr lang="en-GB" sz="2200" b="1" dirty="0" smtClean="0">
                <a:solidFill>
                  <a:srgbClr val="FF0000"/>
                </a:solidFill>
              </a:rPr>
              <a:t>/</a:t>
            </a:r>
            <a:r>
              <a:rPr lang="en-GB" sz="2200" b="1" dirty="0" smtClean="0">
                <a:solidFill>
                  <a:srgbClr val="FF0000"/>
                </a:solidFill>
                <a:latin typeface="Symbol" pitchFamily="18" charset="2"/>
              </a:rPr>
              <a:t>bg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2</a:t>
            </a:r>
            <a:r>
              <a:rPr lang="en-GB" sz="2200" b="1" baseline="-25000" dirty="0" smtClean="0">
                <a:solidFill>
                  <a:srgbClr val="FF0000"/>
                </a:solidFill>
              </a:rPr>
              <a:t>Lin2 </a:t>
            </a:r>
            <a:r>
              <a:rPr lang="en-GB" sz="2200" b="1" dirty="0" smtClean="0">
                <a:solidFill>
                  <a:srgbClr val="FF0000"/>
                </a:solidFill>
                <a:sym typeface="Symbol"/>
              </a:rPr>
              <a:t> 2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2200" b="1" baseline="-25000" dirty="0" smtClean="0">
              <a:sym typeface="Symbol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GB" sz="2200" b="1" dirty="0" smtClean="0"/>
              <a:t>Achievable with Linac4 (at PS ejection):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>
                <a:sym typeface="Symbol"/>
              </a:rPr>
              <a:t> </a:t>
            </a:r>
            <a:r>
              <a:rPr lang="en-GB" sz="2200" b="1" dirty="0" smtClean="0"/>
              <a:t>3.0 · 10</a:t>
            </a:r>
            <a:r>
              <a:rPr lang="en-GB" sz="2200" b="1" baseline="30000" dirty="0" smtClean="0"/>
              <a:t>11</a:t>
            </a:r>
            <a:r>
              <a:rPr lang="en-GB" sz="2200" b="1" dirty="0" smtClean="0"/>
              <a:t> ppb, 25 ns bunch spacing, double-batch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>
                <a:sym typeface="Symbol"/>
              </a:rPr>
              <a:t> </a:t>
            </a:r>
            <a:r>
              <a:rPr lang="en-GB" sz="2200" b="1" dirty="0" smtClean="0"/>
              <a:t>1.5 · 10</a:t>
            </a:r>
            <a:r>
              <a:rPr lang="en-GB" sz="2200" b="1" baseline="30000" dirty="0" smtClean="0"/>
              <a:t>11</a:t>
            </a:r>
            <a:r>
              <a:rPr lang="en-GB" sz="2200" b="1" dirty="0" smtClean="0"/>
              <a:t> ppb, 25 ns bunch spacing, single-batch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endParaRPr lang="en-GB" sz="2200" b="1" dirty="0" smtClean="0"/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200" b="1" dirty="0" smtClean="0">
                <a:sym typeface="Symbol"/>
              </a:rPr>
              <a:t></a:t>
            </a:r>
            <a:r>
              <a:rPr lang="en-GB" sz="2200" b="1" dirty="0" smtClean="0"/>
              <a:t> 3.0 · 10</a:t>
            </a:r>
            <a:r>
              <a:rPr lang="en-GB" sz="2200" b="1" baseline="30000" dirty="0" smtClean="0"/>
              <a:t>11</a:t>
            </a:r>
            <a:r>
              <a:rPr lang="en-GB" sz="2200" b="1" dirty="0" smtClean="0"/>
              <a:t> ppb, 50 ns bunch spacing, single-batch</a:t>
            </a:r>
          </a:p>
          <a:p>
            <a:pPr marL="342900" indent="-342900" algn="l">
              <a:spcBef>
                <a:spcPct val="20000"/>
              </a:spcBef>
            </a:pPr>
            <a:endParaRPr lang="en-GB" sz="2200" b="1" dirty="0" smtClean="0"/>
          </a:p>
          <a:p>
            <a:pPr marL="2962275" indent="-2962275" algn="l">
              <a:spcBef>
                <a:spcPct val="20000"/>
              </a:spcBef>
              <a:tabLst>
                <a:tab pos="2962275" algn="l"/>
              </a:tabLst>
            </a:pPr>
            <a:r>
              <a:rPr lang="en-GB" sz="2200" b="1" dirty="0" smtClean="0"/>
              <a:t>LHC ultimate, </a:t>
            </a:r>
            <a:r>
              <a:rPr lang="en-GB" sz="2200" b="1" dirty="0" smtClean="0">
                <a:solidFill>
                  <a:srgbClr val="FF0000"/>
                </a:solidFill>
              </a:rPr>
              <a:t>25 ns</a:t>
            </a:r>
            <a:r>
              <a:rPr lang="en-GB" sz="2200" b="1" dirty="0" smtClean="0"/>
              <a:t>: 	</a:t>
            </a:r>
            <a:r>
              <a:rPr lang="en-GB" sz="2200" b="1" dirty="0" smtClean="0">
                <a:solidFill>
                  <a:srgbClr val="FF0000"/>
                </a:solidFill>
              </a:rPr>
              <a:t>1.7 · 10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11</a:t>
            </a:r>
            <a:r>
              <a:rPr lang="en-GB" sz="2200" b="1" dirty="0" smtClean="0">
                <a:solidFill>
                  <a:srgbClr val="FF0000"/>
                </a:solidFill>
              </a:rPr>
              <a:t> ppb </a:t>
            </a:r>
            <a:r>
              <a:rPr lang="en-GB" sz="2200" b="1" dirty="0" smtClean="0">
                <a:solidFill>
                  <a:srgbClr val="000000"/>
                </a:solidFill>
              </a:rPr>
              <a:t>(at SPS </a:t>
            </a:r>
            <a:r>
              <a:rPr lang="en-GB" sz="2200" b="1" dirty="0" err="1" smtClean="0">
                <a:solidFill>
                  <a:srgbClr val="000000"/>
                </a:solidFill>
              </a:rPr>
              <a:t>ej</a:t>
            </a:r>
            <a:r>
              <a:rPr lang="en-GB" sz="2200" b="1" dirty="0" smtClean="0">
                <a:solidFill>
                  <a:srgbClr val="000000"/>
                </a:solidFill>
              </a:rPr>
              <a:t>.) </a:t>
            </a:r>
            <a:r>
              <a:rPr lang="en-GB" sz="2200" b="1" dirty="0" smtClean="0">
                <a:solidFill>
                  <a:srgbClr val="000000"/>
                </a:solidFill>
                <a:sym typeface="Symbol"/>
              </a:rPr>
              <a:t> </a:t>
            </a:r>
          </a:p>
          <a:p>
            <a:pPr marL="2962275" indent="-2962275" algn="l">
              <a:spcBef>
                <a:spcPct val="20000"/>
              </a:spcBef>
              <a:tabLst>
                <a:tab pos="2962275" algn="l"/>
              </a:tabLst>
            </a:pPr>
            <a:r>
              <a:rPr lang="en-GB" sz="2200" b="1" dirty="0" smtClean="0">
                <a:solidFill>
                  <a:srgbClr val="FF0000"/>
                </a:solidFill>
                <a:sym typeface="Symbol"/>
              </a:rPr>
              <a:t>	2.1</a:t>
            </a:r>
            <a:r>
              <a:rPr lang="en-GB" sz="2200" b="1" dirty="0" smtClean="0">
                <a:solidFill>
                  <a:srgbClr val="FF0000"/>
                </a:solidFill>
              </a:rPr>
              <a:t> · 10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11</a:t>
            </a:r>
            <a:r>
              <a:rPr lang="en-GB" sz="2200" b="1" dirty="0" smtClean="0">
                <a:solidFill>
                  <a:srgbClr val="FF0000"/>
                </a:solidFill>
              </a:rPr>
              <a:t> ppb </a:t>
            </a:r>
            <a:r>
              <a:rPr lang="en-GB" sz="2200" b="1" dirty="0" smtClean="0">
                <a:solidFill>
                  <a:srgbClr val="000000"/>
                </a:solidFill>
              </a:rPr>
              <a:t>(at PS </a:t>
            </a:r>
            <a:r>
              <a:rPr lang="en-GB" sz="2200" b="1" dirty="0" err="1" smtClean="0">
                <a:solidFill>
                  <a:srgbClr val="000000"/>
                </a:solidFill>
              </a:rPr>
              <a:t>ej</a:t>
            </a:r>
            <a:r>
              <a:rPr lang="en-GB" sz="2200" b="1" dirty="0" smtClean="0">
                <a:solidFill>
                  <a:srgbClr val="000000"/>
                </a:solidFill>
              </a:rPr>
              <a:t>.)</a:t>
            </a:r>
          </a:p>
          <a:p>
            <a:pPr marL="2962275" indent="-2962275" algn="l">
              <a:spcBef>
                <a:spcPct val="20000"/>
              </a:spcBef>
            </a:pPr>
            <a:r>
              <a:rPr lang="en-GB" sz="2200" b="1" dirty="0" smtClean="0"/>
              <a:t>Same luminosity, </a:t>
            </a:r>
            <a:r>
              <a:rPr lang="en-GB" sz="2200" b="1" dirty="0" smtClean="0">
                <a:solidFill>
                  <a:srgbClr val="FF0000"/>
                </a:solidFill>
              </a:rPr>
              <a:t>50 ns</a:t>
            </a:r>
            <a:r>
              <a:rPr lang="en-GB" sz="2200" b="1" dirty="0" smtClean="0"/>
              <a:t>: 	</a:t>
            </a:r>
            <a:r>
              <a:rPr lang="en-GB" sz="2200" b="1" dirty="0" smtClean="0">
                <a:solidFill>
                  <a:srgbClr val="FF0000"/>
                </a:solidFill>
              </a:rPr>
              <a:t>2.4 · 10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11</a:t>
            </a:r>
            <a:r>
              <a:rPr lang="en-GB" sz="2200" b="1" dirty="0" smtClean="0">
                <a:solidFill>
                  <a:srgbClr val="FF0000"/>
                </a:solidFill>
              </a:rPr>
              <a:t> ppb </a:t>
            </a:r>
            <a:r>
              <a:rPr lang="en-GB" sz="2200" b="1" dirty="0" smtClean="0">
                <a:solidFill>
                  <a:srgbClr val="000000"/>
                </a:solidFill>
              </a:rPr>
              <a:t>(at SPS </a:t>
            </a:r>
            <a:r>
              <a:rPr lang="en-GB" sz="2200" b="1" dirty="0" err="1" smtClean="0">
                <a:solidFill>
                  <a:srgbClr val="000000"/>
                </a:solidFill>
              </a:rPr>
              <a:t>ej</a:t>
            </a:r>
            <a:r>
              <a:rPr lang="en-GB" sz="2200" b="1" dirty="0" smtClean="0">
                <a:solidFill>
                  <a:srgbClr val="000000"/>
                </a:solidFill>
              </a:rPr>
              <a:t>.) </a:t>
            </a:r>
            <a:r>
              <a:rPr lang="en-GB" sz="2200" b="1" dirty="0" smtClean="0">
                <a:solidFill>
                  <a:srgbClr val="000000"/>
                </a:solidFill>
                <a:sym typeface="Symbol"/>
              </a:rPr>
              <a:t> </a:t>
            </a:r>
          </a:p>
          <a:p>
            <a:pPr marL="2962275" indent="-2962275" algn="l">
              <a:spcBef>
                <a:spcPct val="20000"/>
              </a:spcBef>
            </a:pPr>
            <a:r>
              <a:rPr lang="en-GB" sz="2200" b="1" dirty="0" smtClean="0">
                <a:solidFill>
                  <a:srgbClr val="FF0000"/>
                </a:solidFill>
                <a:sym typeface="Symbol"/>
              </a:rPr>
              <a:t>	3.0</a:t>
            </a:r>
            <a:r>
              <a:rPr lang="en-GB" sz="2200" b="1" dirty="0" smtClean="0">
                <a:solidFill>
                  <a:srgbClr val="FF0000"/>
                </a:solidFill>
              </a:rPr>
              <a:t> · 10</a:t>
            </a:r>
            <a:r>
              <a:rPr lang="en-GB" sz="2200" b="1" baseline="30000" dirty="0" smtClean="0">
                <a:solidFill>
                  <a:srgbClr val="FF0000"/>
                </a:solidFill>
              </a:rPr>
              <a:t>11</a:t>
            </a:r>
            <a:r>
              <a:rPr lang="en-GB" sz="2200" b="1" dirty="0" smtClean="0">
                <a:solidFill>
                  <a:srgbClr val="FF0000"/>
                </a:solidFill>
              </a:rPr>
              <a:t> ppb</a:t>
            </a:r>
            <a:r>
              <a:rPr lang="en-GB" sz="2200" b="1" dirty="0" smtClean="0">
                <a:solidFill>
                  <a:srgbClr val="000000"/>
                </a:solidFill>
              </a:rPr>
              <a:t> (at PS </a:t>
            </a:r>
            <a:r>
              <a:rPr lang="en-GB" sz="2200" b="1" dirty="0" err="1" smtClean="0">
                <a:solidFill>
                  <a:srgbClr val="000000"/>
                </a:solidFill>
              </a:rPr>
              <a:t>ej</a:t>
            </a:r>
            <a:r>
              <a:rPr lang="en-GB" sz="2200" b="1" dirty="0" smtClean="0">
                <a:solidFill>
                  <a:srgbClr val="000000"/>
                </a:solidFill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chemeClr val="tx2"/>
                </a:solidFill>
              </a:rPr>
              <a:t>Longitudinal beam parameters</a:t>
            </a:r>
            <a:endParaRPr lang="en-GB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252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1219200"/>
          <a:ext cx="8153399" cy="249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95617"/>
                <a:gridCol w="2137299"/>
                <a:gridCol w="1108229"/>
                <a:gridCol w="1603586"/>
                <a:gridCol w="10086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12 </a:t>
                      </a:r>
                      <a:r>
                        <a:rPr lang="en-US" baseline="0" dirty="0" smtClean="0"/>
                        <a:t>p/ring</a:t>
                      </a:r>
                      <a:r>
                        <a:rPr lang="en-US" dirty="0" smtClean="0"/>
                        <a:t>]</a:t>
                      </a:r>
                    </a:p>
                    <a:p>
                      <a:pPr algn="ctr"/>
                      <a:r>
                        <a:rPr lang="en-US" dirty="0" smtClean="0"/>
                        <a:t>Inj.</a:t>
                      </a:r>
                      <a:r>
                        <a:rPr lang="en-US" baseline="0" dirty="0" smtClean="0"/>
                        <a:t> from PSB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l</a:t>
                      </a:r>
                      <a:r>
                        <a:rPr lang="en-US" dirty="0" smtClean="0"/>
                        <a:t> at inj.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eVs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11 </a:t>
                      </a:r>
                      <a:r>
                        <a:rPr lang="en-US" dirty="0" smtClean="0"/>
                        <a:t>ppb]</a:t>
                      </a:r>
                    </a:p>
                    <a:p>
                      <a:pPr algn="ctr"/>
                      <a:r>
                        <a:rPr lang="en-US" dirty="0" err="1" smtClean="0"/>
                        <a:t>Ej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from PS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baseline="-25000" dirty="0" smtClean="0"/>
                        <a:t>l</a:t>
                      </a:r>
                      <a:r>
                        <a:rPr lang="en-US" dirty="0" smtClean="0"/>
                        <a:t> at </a:t>
                      </a:r>
                      <a:r>
                        <a:rPr lang="en-US" dirty="0" err="1" smtClean="0"/>
                        <a:t>ej</a:t>
                      </a:r>
                      <a:r>
                        <a:rPr lang="en-US" dirty="0" smtClean="0"/>
                        <a:t>.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eVs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LHC25, nominal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1.6 (DB)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0.9 (SB)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1.3 (DB)</a:t>
                      </a: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0.35</a:t>
                      </a:r>
                      <a:endParaRPr lang="en-US" b="1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LHC25, ultimate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2.5 (DB)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LHC50,</a:t>
                      </a:r>
                      <a:r>
                        <a:rPr lang="en-US" b="1" baseline="0" dirty="0" smtClean="0"/>
                        <a:t> nominal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1.6 (SB)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LHC50, ultimate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2.5 (SB)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LHC50, beyond</a:t>
                      </a:r>
                      <a:r>
                        <a:rPr lang="en-US" b="1" baseline="0" dirty="0" smtClean="0"/>
                        <a:t> ult.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3.5 (SB), 1.8 (DB)</a:t>
                      </a:r>
                      <a:endParaRPr lang="en-US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3.0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374546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/>
              <a:t>SB: </a:t>
            </a:r>
            <a:r>
              <a:rPr lang="en-US" sz="1800" b="1" dirty="0" smtClean="0"/>
              <a:t>single-batch</a:t>
            </a:r>
            <a:r>
              <a:rPr lang="en-US" sz="1800" b="1" dirty="0" smtClean="0"/>
              <a:t>, DB: double-batch transfer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93EE2-2590-4729-BAE1-804B17A3784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2954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/>
              <a:t>Impact of 2 </a:t>
            </a:r>
            <a:r>
              <a:rPr lang="en-GB" sz="2000" b="1" dirty="0" err="1" smtClean="0"/>
              <a:t>GeV</a:t>
            </a:r>
            <a:r>
              <a:rPr lang="en-GB" sz="2000" b="1" dirty="0" smtClean="0"/>
              <a:t> upgrade, longitudinal constraints</a:t>
            </a:r>
            <a:endParaRPr lang="en-GB" sz="20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Limitations according to observations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Transition crossing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Coupled-bunch instabilities, impedance sources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Transient beam loading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What to improve or add?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Beam-control, low-level RF (LL-RF)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2.8 – 10 MHz, 20 MHz, 40 MHz, 80 MHz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GB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228600"/>
            <a:ext cx="906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>
                <a:solidFill>
                  <a:schemeClr val="tx2"/>
                </a:solidFill>
              </a:rPr>
              <a:t>Outline</a:t>
            </a:r>
            <a:endParaRPr lang="en-GB" sz="32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2400" y="1066800"/>
            <a:ext cx="152400" cy="288000"/>
          </a:xfrm>
          <a:prstGeom prst="rect">
            <a:avLst/>
          </a:prstGeom>
          <a:solidFill>
            <a:srgbClr val="0000A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28593</TotalTime>
  <Words>2574</Words>
  <Application>Microsoft Office PowerPoint</Application>
  <PresentationFormat>A4 Paper (210x297 mm)</PresentationFormat>
  <Paragraphs>593</Paragraphs>
  <Slides>39</Slides>
  <Notes>39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Leere Präsentation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XXXXX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hdamerau</cp:lastModifiedBy>
  <cp:revision>1349</cp:revision>
  <cp:lastPrinted>2004-10-29T07:45:18Z</cp:lastPrinted>
  <dcterms:created xsi:type="dcterms:W3CDTF">2004-02-08T17:46:25Z</dcterms:created>
  <dcterms:modified xsi:type="dcterms:W3CDTF">2010-11-30T21:51:29Z</dcterms:modified>
</cp:coreProperties>
</file>