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8"/>
  </p:notesMasterIdLst>
  <p:handoutMasterIdLst>
    <p:handoutMasterId r:id="rId9"/>
  </p:handoutMasterIdLst>
  <p:sldIdLst>
    <p:sldId id="256" r:id="rId3"/>
    <p:sldId id="273" r:id="rId4"/>
    <p:sldId id="274" r:id="rId5"/>
    <p:sldId id="272" r:id="rId6"/>
    <p:sldId id="268" r:id="rId7"/>
  </p:sldIdLst>
  <p:sldSz cx="12192000" cy="6858000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āvels Onufrijevs" initials="PO" lastIdx="1" clrIdx="0">
    <p:extLst>
      <p:ext uri="{19B8F6BF-5375-455C-9EA6-DF929625EA0E}">
        <p15:presenceInfo xmlns:p15="http://schemas.microsoft.com/office/powerpoint/2012/main" userId="S::Pavels.Onufrijevs@edu.rtu.lv::754d137b-e595-4507-a6d3-582059b4bf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817"/>
    <a:srgbClr val="E6E6E6"/>
    <a:srgbClr val="F207CA"/>
    <a:srgbClr val="0FE6F8"/>
    <a:srgbClr val="253366"/>
    <a:srgbClr val="FEFCDE"/>
    <a:srgbClr val="FBEA1C"/>
    <a:srgbClr val="B30505"/>
    <a:srgbClr val="2EAC68"/>
    <a:srgbClr val="005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757" autoAdjust="0"/>
  </p:normalViewPr>
  <p:slideViewPr>
    <p:cSldViewPr snapToObjects="1" showGuides="1">
      <p:cViewPr varScale="1">
        <p:scale>
          <a:sx n="112" d="100"/>
          <a:sy n="112" d="100"/>
        </p:scale>
        <p:origin x="180" y="9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16/02/2022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16/02/2022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33156" y="1697980"/>
            <a:ext cx="10142136" cy="1123384"/>
          </a:xfrm>
        </p:spPr>
        <p:txBody>
          <a:bodyPr/>
          <a:lstStyle/>
          <a:p>
            <a:pPr algn="ctr"/>
            <a:r>
              <a:rPr lang="en-US" dirty="0"/>
              <a:t>Task </a:t>
            </a:r>
            <a:r>
              <a:rPr lang="lv-LV" dirty="0" smtClean="0"/>
              <a:t>9.5: </a:t>
            </a:r>
            <a:r>
              <a:rPr lang="lv-LV" dirty="0" err="1" smtClean="0"/>
              <a:t>Lasertreatment</a:t>
            </a:r>
            <a:r>
              <a:rPr lang="lv-LV" dirty="0" smtClean="0"/>
              <a:t> of </a:t>
            </a:r>
            <a:r>
              <a:rPr lang="lv-LV" dirty="0" err="1" smtClean="0"/>
              <a:t>Nb</a:t>
            </a:r>
            <a:r>
              <a:rPr lang="lv-LV" dirty="0" smtClean="0"/>
              <a:t> </a:t>
            </a:r>
            <a:r>
              <a:rPr lang="lv-LV" dirty="0" err="1" smtClean="0"/>
              <a:t>films</a:t>
            </a:r>
            <a:r>
              <a:rPr lang="en-US" dirty="0"/>
              <a:t> 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2417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Laboratory of Semiconductor Physics, Institute of Technical Physics, Faculty of Materials Science and Applied Chemistry, Riga Technical University, P. </a:t>
            </a:r>
            <a:r>
              <a:rPr lang="en-US" dirty="0" err="1"/>
              <a:t>Valdena</a:t>
            </a:r>
            <a:r>
              <a:rPr lang="en-US" dirty="0"/>
              <a:t> 3/7, Riga, LV-1048, Latvia</a:t>
            </a:r>
          </a:p>
          <a:p>
            <a:pPr algn="ctr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83632" y="6015080"/>
            <a:ext cx="7402857" cy="533110"/>
          </a:xfrm>
        </p:spPr>
        <p:txBody>
          <a:bodyPr/>
          <a:lstStyle/>
          <a:p>
            <a:r>
              <a:rPr lang="lv-LV" dirty="0" smtClean="0"/>
              <a:t>17</a:t>
            </a:r>
            <a:r>
              <a:rPr lang="en-GB" dirty="0" smtClean="0"/>
              <a:t>.</a:t>
            </a:r>
            <a:r>
              <a:rPr lang="lv-LV" dirty="0"/>
              <a:t>0</a:t>
            </a:r>
            <a:r>
              <a:rPr lang="lv-LV" dirty="0" smtClean="0"/>
              <a:t>2</a:t>
            </a:r>
            <a:r>
              <a:rPr lang="en-GB" dirty="0" smtClean="0"/>
              <a:t>.202</a:t>
            </a:r>
            <a:r>
              <a:rPr lang="lv-LV" dirty="0" smtClean="0"/>
              <a:t>2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55ACC30-449C-4CD7-B6F4-45B65C7FDC24}"/>
              </a:ext>
            </a:extLst>
          </p:cNvPr>
          <p:cNvSpPr txBox="1">
            <a:spLocks/>
          </p:cNvSpPr>
          <p:nvPr/>
        </p:nvSpPr>
        <p:spPr>
          <a:xfrm>
            <a:off x="1127448" y="3360132"/>
            <a:ext cx="7402857" cy="5331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Tx/>
              <a:buNone/>
              <a:defRPr sz="3000" b="0" kern="1200">
                <a:solidFill>
                  <a:schemeClr val="accent1"/>
                </a:solidFill>
                <a:latin typeface="Montserrat" panose="00000500000000000000" pitchFamily="2" charset="0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4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0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18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18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Arturs Medvids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 rot="18856972">
            <a:off x="4861831" y="1537056"/>
            <a:ext cx="325482" cy="60617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8289" y="910339"/>
            <a:ext cx="3114675" cy="113347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23792" y="1700808"/>
            <a:ext cx="1676940" cy="411278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9336" y="177546"/>
            <a:ext cx="11593288" cy="1219711"/>
          </a:xfrm>
        </p:spPr>
        <p:txBody>
          <a:bodyPr>
            <a:normAutofit/>
          </a:bodyPr>
          <a:lstStyle/>
          <a:p>
            <a:r>
              <a:rPr lang="lv-LV" sz="3200" dirty="0" smtClean="0"/>
              <a:t>T</a:t>
            </a:r>
            <a:r>
              <a:rPr lang="en-US" sz="3200" dirty="0" smtClean="0"/>
              <a:t>he </a:t>
            </a:r>
            <a:r>
              <a:rPr lang="lv-LV" sz="3200" dirty="0" err="1" smtClean="0"/>
              <a:t>motorized</a:t>
            </a:r>
            <a:r>
              <a:rPr lang="lv-LV" sz="3200" dirty="0" smtClean="0"/>
              <a:t> </a:t>
            </a:r>
            <a:r>
              <a:rPr lang="en-US" sz="3200" dirty="0" smtClean="0"/>
              <a:t>laser </a:t>
            </a:r>
            <a:r>
              <a:rPr lang="en-US" sz="3200" dirty="0"/>
              <a:t>facility for irradiation inner surface of RF cavity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60" y="1456613"/>
            <a:ext cx="3431704" cy="44154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1033" y="2224910"/>
            <a:ext cx="4848734" cy="301610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972387">
            <a:off x="3443054" y="2845228"/>
            <a:ext cx="1144460" cy="244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9810020">
            <a:off x="5305426" y="3840187"/>
            <a:ext cx="1611256" cy="244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245627" y="1472020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Laser</a:t>
            </a:r>
            <a:endParaRPr lang="en-US" dirty="0"/>
          </a:p>
        </p:txBody>
      </p:sp>
      <p:sp>
        <p:nvSpPr>
          <p:cNvPr id="16" name="Bent Arrow 15"/>
          <p:cNvSpPr/>
          <p:nvPr/>
        </p:nvSpPr>
        <p:spPr>
          <a:xfrm rot="10800000">
            <a:off x="4943872" y="1727690"/>
            <a:ext cx="89720" cy="1195222"/>
          </a:xfrm>
          <a:prstGeom prst="bentArrow">
            <a:avLst>
              <a:gd name="adj1" fmla="val 25000"/>
              <a:gd name="adj2" fmla="val 24460"/>
              <a:gd name="adj3" fmla="val 25000"/>
              <a:gd name="adj4" fmla="val 4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6923" y="1287881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Mirror</a:t>
            </a:r>
            <a:endParaRPr lang="en-US" dirty="0"/>
          </a:p>
        </p:txBody>
      </p:sp>
      <p:sp>
        <p:nvSpPr>
          <p:cNvPr id="17" name="Bent Arrow 16"/>
          <p:cNvSpPr/>
          <p:nvPr/>
        </p:nvSpPr>
        <p:spPr>
          <a:xfrm rot="16200000" flipH="1">
            <a:off x="6832473" y="-294970"/>
            <a:ext cx="156094" cy="3843574"/>
          </a:xfrm>
          <a:prstGeom prst="bentArrow">
            <a:avLst>
              <a:gd name="adj1" fmla="val 25000"/>
              <a:gd name="adj2" fmla="val 17616"/>
              <a:gd name="adj3" fmla="val 19221"/>
              <a:gd name="adj4" fmla="val 4696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75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6632"/>
            <a:ext cx="10515600" cy="1325563"/>
          </a:xfrm>
        </p:spPr>
        <p:txBody>
          <a:bodyPr/>
          <a:lstStyle/>
          <a:p>
            <a:r>
              <a:rPr lang="lv-LV" dirty="0" err="1" smtClean="0"/>
              <a:t>Vacuum</a:t>
            </a:r>
            <a:r>
              <a:rPr lang="lv-LV" dirty="0" smtClean="0"/>
              <a:t> </a:t>
            </a:r>
            <a:r>
              <a:rPr lang="lv-LV" dirty="0" err="1" smtClean="0"/>
              <a:t>box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1123590"/>
            <a:ext cx="7704856" cy="518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17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825625"/>
            <a:ext cx="10945216" cy="3763615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. Assembly of the facility for irradiation inner surface of RF cavity. </a:t>
            </a:r>
          </a:p>
          <a:p>
            <a:r>
              <a:rPr lang="en-US" dirty="0"/>
              <a:t>2. Software development for synchronization of both rotation and </a:t>
            </a:r>
            <a:r>
              <a:rPr lang="en-US" dirty="0" smtClean="0"/>
              <a:t>linear </a:t>
            </a:r>
            <a:r>
              <a:rPr lang="en-US" dirty="0"/>
              <a:t>stages.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9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0B2B74-F0D4-4E26-B58B-931BB57E1C13}"/>
              </a:ext>
            </a:extLst>
          </p:cNvPr>
          <p:cNvSpPr txBox="1"/>
          <p:nvPr/>
        </p:nvSpPr>
        <p:spPr>
          <a:xfrm>
            <a:off x="1631504" y="220486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4000" dirty="0">
                <a:solidFill>
                  <a:schemeClr val="bg1"/>
                </a:solidFill>
              </a:rPr>
              <a:t>Thank you very much </a:t>
            </a:r>
            <a:endParaRPr lang="lv-LV" altLang="en-US" sz="4000" dirty="0" smtClean="0">
              <a:solidFill>
                <a:schemeClr val="bg1"/>
              </a:solidFill>
            </a:endParaRPr>
          </a:p>
          <a:p>
            <a:r>
              <a:rPr lang="en-US" altLang="en-US" sz="4000" dirty="0" smtClean="0">
                <a:solidFill>
                  <a:schemeClr val="bg1"/>
                </a:solidFill>
              </a:rPr>
              <a:t>for </a:t>
            </a:r>
            <a:r>
              <a:rPr lang="en-US" altLang="en-US" sz="4000" dirty="0">
                <a:solidFill>
                  <a:schemeClr val="bg1"/>
                </a:solidFill>
              </a:rPr>
              <a:t>your attention!</a:t>
            </a:r>
            <a:endParaRPr lang="lv-LV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2728</TotalTime>
  <Words>102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I.FAST Custom Slides</vt:lpstr>
      <vt:lpstr>Generic</vt:lpstr>
      <vt:lpstr>PowerPoint Presentation</vt:lpstr>
      <vt:lpstr>The motorized laser facility for irradiation inner surface of RF cavity </vt:lpstr>
      <vt:lpstr>Vacuum box</vt:lpstr>
      <vt:lpstr>Conclusion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Artūrs Medvids</cp:lastModifiedBy>
  <cp:revision>439</cp:revision>
  <cp:lastPrinted>2022-02-15T13:07:26Z</cp:lastPrinted>
  <dcterms:created xsi:type="dcterms:W3CDTF">2017-04-26T09:15:49Z</dcterms:created>
  <dcterms:modified xsi:type="dcterms:W3CDTF">2022-02-16T17:55:43Z</dcterms:modified>
</cp:coreProperties>
</file>