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0"/>
  </p:notesMasterIdLst>
  <p:handoutMasterIdLst>
    <p:handoutMasterId r:id="rId91"/>
  </p:handoutMasterIdLst>
  <p:sldIdLst>
    <p:sldId id="256" r:id="rId2"/>
    <p:sldId id="402" r:id="rId3"/>
    <p:sldId id="421" r:id="rId4"/>
    <p:sldId id="468" r:id="rId5"/>
    <p:sldId id="469" r:id="rId6"/>
    <p:sldId id="467" r:id="rId7"/>
    <p:sldId id="470" r:id="rId8"/>
    <p:sldId id="471" r:id="rId9"/>
    <p:sldId id="472" r:id="rId10"/>
    <p:sldId id="473" r:id="rId11"/>
    <p:sldId id="474" r:id="rId12"/>
    <p:sldId id="478" r:id="rId13"/>
    <p:sldId id="479" r:id="rId14"/>
    <p:sldId id="475" r:id="rId15"/>
    <p:sldId id="476" r:id="rId16"/>
    <p:sldId id="480" r:id="rId17"/>
    <p:sldId id="477" r:id="rId18"/>
    <p:sldId id="483" r:id="rId19"/>
    <p:sldId id="484" r:id="rId20"/>
    <p:sldId id="482" r:id="rId21"/>
    <p:sldId id="481" r:id="rId22"/>
    <p:sldId id="485" r:id="rId23"/>
    <p:sldId id="486" r:id="rId24"/>
    <p:sldId id="487" r:id="rId25"/>
    <p:sldId id="447" r:id="rId26"/>
    <p:sldId id="448" r:id="rId27"/>
    <p:sldId id="449" r:id="rId28"/>
    <p:sldId id="417" r:id="rId29"/>
    <p:sldId id="418" r:id="rId30"/>
    <p:sldId id="445" r:id="rId31"/>
    <p:sldId id="426" r:id="rId32"/>
    <p:sldId id="451" r:id="rId33"/>
    <p:sldId id="452" r:id="rId34"/>
    <p:sldId id="453" r:id="rId35"/>
    <p:sldId id="454" r:id="rId36"/>
    <p:sldId id="455" r:id="rId37"/>
    <p:sldId id="456" r:id="rId38"/>
    <p:sldId id="422" r:id="rId39"/>
    <p:sldId id="457" r:id="rId40"/>
    <p:sldId id="458" r:id="rId41"/>
    <p:sldId id="459" r:id="rId42"/>
    <p:sldId id="423" r:id="rId43"/>
    <p:sldId id="460" r:id="rId44"/>
    <p:sldId id="461" r:id="rId45"/>
    <p:sldId id="462" r:id="rId46"/>
    <p:sldId id="463" r:id="rId47"/>
    <p:sldId id="424" r:id="rId48"/>
    <p:sldId id="425" r:id="rId49"/>
    <p:sldId id="408" r:id="rId50"/>
    <p:sldId id="409" r:id="rId51"/>
    <p:sldId id="428" r:id="rId52"/>
    <p:sldId id="410" r:id="rId53"/>
    <p:sldId id="427" r:id="rId54"/>
    <p:sldId id="429" r:id="rId55"/>
    <p:sldId id="430" r:id="rId56"/>
    <p:sldId id="431" r:id="rId57"/>
    <p:sldId id="439" r:id="rId58"/>
    <p:sldId id="440" r:id="rId59"/>
    <p:sldId id="433" r:id="rId60"/>
    <p:sldId id="434" r:id="rId61"/>
    <p:sldId id="435" r:id="rId62"/>
    <p:sldId id="436" r:id="rId63"/>
    <p:sldId id="437" r:id="rId64"/>
    <p:sldId id="438" r:id="rId65"/>
    <p:sldId id="442" r:id="rId66"/>
    <p:sldId id="443" r:id="rId67"/>
    <p:sldId id="444" r:id="rId68"/>
    <p:sldId id="406" r:id="rId69"/>
    <p:sldId id="383" r:id="rId70"/>
    <p:sldId id="384" r:id="rId71"/>
    <p:sldId id="385" r:id="rId72"/>
    <p:sldId id="386" r:id="rId73"/>
    <p:sldId id="387" r:id="rId74"/>
    <p:sldId id="388" r:id="rId75"/>
    <p:sldId id="389" r:id="rId76"/>
    <p:sldId id="390" r:id="rId77"/>
    <p:sldId id="391" r:id="rId78"/>
    <p:sldId id="392" r:id="rId79"/>
    <p:sldId id="393" r:id="rId80"/>
    <p:sldId id="394" r:id="rId81"/>
    <p:sldId id="395" r:id="rId82"/>
    <p:sldId id="396" r:id="rId83"/>
    <p:sldId id="397" r:id="rId84"/>
    <p:sldId id="398" r:id="rId85"/>
    <p:sldId id="399" r:id="rId86"/>
    <p:sldId id="400" r:id="rId87"/>
    <p:sldId id="401" r:id="rId88"/>
    <p:sldId id="465" r:id="rId89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1"/>
    <p:restoredTop sz="94648"/>
  </p:normalViewPr>
  <p:slideViewPr>
    <p:cSldViewPr snapToObjects="1">
      <p:cViewPr varScale="1">
        <p:scale>
          <a:sx n="117" d="100"/>
          <a:sy n="117" d="100"/>
        </p:scale>
        <p:origin x="130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notesMaster" Target="notesMasters/notesMaster1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315EEF8-880B-627E-BD60-4E0415BA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ACCAE5-3B4C-083B-BBBF-8F33706C83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4642FCC-C1E4-7049-ABF2-6623F5622F24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A555A6-9C14-AB21-414D-78690E05B6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0DF17-2E81-D2A2-4342-D0BD2064C90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EE7E1C-8589-A341-A2A8-8AB7A672C4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E9213BE-2990-3FE4-C1AC-2E49FB0D57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A0F16B-E772-3B18-4A7C-FF5BF444098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16FE7CE-E066-3C46-8943-B450C7ED2A61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806D91F-7042-59EF-BE73-28D05908EC2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3008A35-9C0C-1847-C102-CE12AA7D6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3A7317-5409-4B56-3997-ABBD6E55380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A2F37-F63D-E282-BE2E-02BC582566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89D6963-786C-0240-B59A-A43939F459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37404B06-C6D2-3532-6D94-BEAD9E55CC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33A6519-C648-D444-B8F6-07847A2F616D}" type="slidenum">
              <a:rPr lang="en-US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FE4EC072-E43A-1CA3-2EDB-132908E6E84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3D7317E5-8BBA-7D6C-E4BE-CAF5A2B359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5D09A696-BD10-B414-52C8-14B723E436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329E1DA-B30E-E740-BBBC-7FB61B0EE0F5}" type="slidenum">
              <a:rPr lang="en-US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0A640096-077B-71B2-FA5B-93FA680A95E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5FB17B68-2A84-C072-7B96-AE01B91B81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>
            <a:extLst>
              <a:ext uri="{FF2B5EF4-FFF2-40B4-BE49-F238E27FC236}">
                <a16:creationId xmlns:a16="http://schemas.microsoft.com/office/drawing/2014/main" id="{A27466AB-ED13-EF82-F604-648D026051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Notes Placeholder 2">
            <a:extLst>
              <a:ext uri="{FF2B5EF4-FFF2-40B4-BE49-F238E27FC236}">
                <a16:creationId xmlns:a16="http://schemas.microsoft.com/office/drawing/2014/main" id="{CA9C7C3E-3631-ADE2-FED1-BF611039A1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Mention that it is S/B weighted</a:t>
            </a:r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ADAE0BCD-3744-5CBF-7F30-F7A9EE5BE4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EDC1243-3734-FE4C-A581-B7D7BD854511}" type="slidenum">
              <a:rPr lang="en-US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7F675AE8-3367-4ED4-178A-6FFCA50DC2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EA2A1ED-CAA5-574E-AD6A-DD9A4923FD9B}" type="slidenum">
              <a:rPr lang="en-US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27AD3993-8360-8CDF-5C90-6B5083A5E20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C63606AA-B78A-3E0B-0BE0-BA756855D9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>
            <a:extLst>
              <a:ext uri="{FF2B5EF4-FFF2-40B4-BE49-F238E27FC236}">
                <a16:creationId xmlns:a16="http://schemas.microsoft.com/office/drawing/2014/main" id="{945A392C-614F-DA79-021F-F554AD55EE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ADC4CFC-CB6F-2D4D-AA70-B64519401F1E}" type="slidenum">
              <a:rPr lang="en-US" altLang="en-US" smtClean="0"/>
              <a:pPr>
                <a:spcBef>
                  <a:spcPct val="0"/>
                </a:spcBef>
              </a:pPr>
              <a:t>43</a:t>
            </a:fld>
            <a:endParaRPr lang="en-US" altLang="en-US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C6C2EE3D-1929-001A-7F75-96D66C6DD8E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9A7DD000-040E-D701-0014-0D08BA1288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>
            <a:extLst>
              <a:ext uri="{FF2B5EF4-FFF2-40B4-BE49-F238E27FC236}">
                <a16:creationId xmlns:a16="http://schemas.microsoft.com/office/drawing/2014/main" id="{9367B3B7-83B4-A3C6-04FC-229FD802251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6" name="Notes Placeholder 2">
            <a:extLst>
              <a:ext uri="{FF2B5EF4-FFF2-40B4-BE49-F238E27FC236}">
                <a16:creationId xmlns:a16="http://schemas.microsoft.com/office/drawing/2014/main" id="{69D80B50-DDA3-41CB-6FCC-D9ADC59158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Look up the MT of the event</a:t>
            </a:r>
          </a:p>
        </p:txBody>
      </p:sp>
      <p:sp>
        <p:nvSpPr>
          <p:cNvPr id="47107" name="Slide Number Placeholder 3">
            <a:extLst>
              <a:ext uri="{FF2B5EF4-FFF2-40B4-BE49-F238E27FC236}">
                <a16:creationId xmlns:a16="http://schemas.microsoft.com/office/drawing/2014/main" id="{5100E652-2FEB-A5D3-549B-6BFAF8B2B5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AE9465-B924-8240-A845-207AAE08DC48}" type="slidenum">
              <a:rPr lang="en-US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47</a:t>
            </a:fld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>
            <a:extLst>
              <a:ext uri="{FF2B5EF4-FFF2-40B4-BE49-F238E27FC236}">
                <a16:creationId xmlns:a16="http://schemas.microsoft.com/office/drawing/2014/main" id="{BCF58182-6C5E-589C-B78A-D7D4A17C68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28688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286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8C70A4B-D52D-6E4A-BFC1-5C4712C483A9}" type="slidenum">
              <a:rPr lang="en-US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2946" name="Rectangle 2">
            <a:extLst>
              <a:ext uri="{FF2B5EF4-FFF2-40B4-BE49-F238E27FC236}">
                <a16:creationId xmlns:a16="http://schemas.microsoft.com/office/drawing/2014/main" id="{B2D91182-22C9-D51D-9BFD-EBD0E13E6A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0507D111-B2BF-E06B-C8DB-694B85A565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6CCD8-96C2-E6BB-1EA4-33EF88702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3058-D063-AA43-B0D4-D0287F4B94E2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EC69A-CCC1-A9CD-5E3D-0CCE1003E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3FFE9-E6CE-CFBB-7573-E525A32DF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0DBB-D62E-5147-8518-E8CEB94029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045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EDFCE-46F6-D7DA-884D-98CAB0DB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E1D44-53B2-CC43-899D-C6E44EA89315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F552A-B5F3-5CA2-D457-02E1A6F19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B5182-CD5D-70FA-E611-1E2648F9F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ACBE-ADAB-7B47-A45D-D57013F05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08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473FE-1BB7-8C30-FDC8-11B47AFF3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0DE7-0207-5C41-A8BC-1A6AD5BF3E7F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EBF68-3D2C-3434-F43E-A9F198E0B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D39FC-8E4C-6F1D-985D-A13EA91D8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DDD93-FBB9-2E4D-80A2-8337AF26FB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00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AF35A-3B50-FB94-4CA6-1D83CA504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F5BC-BB8C-FC49-8F47-BE2A96B80E06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EE873-F2A3-3097-F9B4-74FC88ACD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4F7CB-ABEE-EEA1-15E1-E4E275CC9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218B9-8C8A-DF41-A7D0-449F596892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77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69CEA-B02B-4E43-F239-2024C9788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84300-289F-1946-A937-28EFBD576694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98BD91-1ED1-A6C8-7CB0-BCE682331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D4AD2-FF63-2D07-6D7D-DEC75E8A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20B63-5142-DA43-AB8C-704A9A3CE4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210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CA1C65-6452-9573-97D4-B24FC6302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F6540-AC12-C146-ACCB-9EABD7E681B8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8EB5F0B-6FB9-34CC-9C3D-6490DC63F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DC5576-2C7B-4339-3AC5-0A5A66EC6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C0E37-9AC0-BF4D-BEC8-CD3F320851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689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939CD08-A350-8FCB-C311-6CB5E0F73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BFC6C-8A42-214D-BA2C-791FF4A5EFB3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4F638C-B0D3-3F7C-02F7-4AF294D67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3D47038-B9A0-D5B7-8CEE-12D82A79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9A2C4-8246-FE42-A982-48A4BF40B0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430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976278B-8C8B-21B0-F0D4-F029FD536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7C793-E732-854A-BE91-FD3B4D317985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FBE184D-1E44-33FE-0353-B64C7DEFC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C67FB36-1BE3-A86A-AC0F-5C4627F44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101EF-480E-DD4E-83E6-45DDFBEF91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394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D6FDA02-B2E3-9589-49D2-4A829CD76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4106-B4FB-7542-BBEE-691C76DCF314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111319C-242F-6783-F3AA-86D876913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2F3458F-4853-A850-6F49-0327C306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3BC69-3B0C-0246-BAB1-2C97542F84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5339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EBBDE0-FCCA-B52D-4619-11280B2D5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E3FF3-A4A5-864A-8568-489E1E5252B2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0EBABE-1B31-CA8A-7C49-C1C93D78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57D6F5-AC64-397F-6F5A-97B23CC58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37AE6-51AA-9D40-9B86-0A07173E6B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1082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00EC815-710A-3CE7-7452-C17A5D3E5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4CA78-9811-6146-B418-E0407919603C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769409-4E61-925C-67EB-A43DAE219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5DAB1B8-D570-4BA8-0AF6-577364800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C1BFD-6993-F545-A8CF-C2482F67FF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551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08D1BEA-DCAF-1B51-442D-BF5E90AEB05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B8D8CBA-83CC-3E4B-0EC9-2FFD874848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B8579-6E1B-ED50-3152-B3447D4340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028265D-F52B-D54C-AFEF-A6876FDE4A95}" type="datetime1">
              <a:rPr lang="en-US" altLang="en-US"/>
              <a:pPr>
                <a:defRPr/>
              </a:pPr>
              <a:t>7/12/22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350AA-32DE-E6D9-06ED-7082E4B94F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84D71-16AC-6B59-862F-5523FAA77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D0969A6-C26D-3742-BE12-429919D4CD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 Black"/>
          <a:ea typeface="ＭＳ Ｐゴシック" charset="-128"/>
          <a:cs typeface="Arial Black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  <a:cs typeface="Arial Black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  <a:cs typeface="Arial Black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  <a:cs typeface="Arial Black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  <a:cs typeface="Arial Black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Black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400" kern="1200">
          <a:solidFill>
            <a:schemeClr val="tx1"/>
          </a:solidFill>
          <a:latin typeface="Arial Black"/>
          <a:ea typeface="ＭＳ Ｐゴシック" charset="-128"/>
          <a:cs typeface="Arial Black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q"/>
        <a:defRPr sz="2200" kern="1200">
          <a:solidFill>
            <a:srgbClr val="0000FF"/>
          </a:solidFill>
          <a:latin typeface="Arial Black"/>
          <a:ea typeface="ＭＳ Ｐゴシック" charset="-128"/>
          <a:cs typeface="Arial Black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rgbClr val="3366FF"/>
          </a:solidFill>
          <a:latin typeface="Arial Black"/>
          <a:ea typeface="ＭＳ Ｐゴシック" charset="-128"/>
          <a:cs typeface="Arial Black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en-US" kern="1200" dirty="0">
          <a:solidFill>
            <a:srgbClr val="3366FF"/>
          </a:solidFill>
          <a:latin typeface="Arial Black"/>
          <a:ea typeface="ＭＳ Ｐゴシック" charset="-128"/>
          <a:cs typeface="Arial Black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en-US" kern="1200" dirty="0">
          <a:solidFill>
            <a:srgbClr val="3366FF"/>
          </a:solidFill>
          <a:latin typeface="Arial Black"/>
          <a:ea typeface="ＭＳ Ｐゴシック" charset="-128"/>
          <a:cs typeface="Arial Blac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9.jpeg"/><Relationship Id="rId5" Type="http://schemas.openxmlformats.org/officeDocument/2006/relationships/image" Target="../media/image44.png"/><Relationship Id="rId10" Type="http://schemas.openxmlformats.org/officeDocument/2006/relationships/image" Target="../media/image48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6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emf"/><Relationship Id="rId4" Type="http://schemas.openxmlformats.org/officeDocument/2006/relationships/image" Target="../media/image8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emf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4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3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jpeg"/><Relationship Id="rId4" Type="http://schemas.openxmlformats.org/officeDocument/2006/relationships/image" Target="../media/image137.jpeg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62716060-955C-ED6F-3FFD-3A28535A9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48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EW &amp; Higgs Boson:</a:t>
            </a:r>
            <a:br>
              <a:rPr lang="en-US" altLang="en-US" sz="48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Experimental Review (LHC)</a:t>
            </a:r>
            <a:endParaRPr lang="en-US" altLang="en-US" sz="48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Subtitle 2">
            <a:extLst>
              <a:ext uri="{FF2B5EF4-FFF2-40B4-BE49-F238E27FC236}">
                <a16:creationId xmlns:a16="http://schemas.microsoft.com/office/drawing/2014/main" id="{7E0CE30B-FEFA-E539-D054-C6C7BA403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1905000"/>
            <a:ext cx="8229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err="1">
                <a:solidFill>
                  <a:srgbClr val="898989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B.Mellado</a:t>
            </a: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rgbClr val="898989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University of the Witwatersrand/</a:t>
            </a:r>
            <a:r>
              <a:rPr lang="en-US" altLang="en-US" dirty="0" err="1">
                <a:solidFill>
                  <a:srgbClr val="898989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iThemba</a:t>
            </a:r>
            <a:r>
              <a:rPr lang="en-US" altLang="en-US" dirty="0">
                <a:solidFill>
                  <a:srgbClr val="898989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 LABS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b="1" dirty="0">
                <a:solidFill>
                  <a:srgbClr val="898989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CTEQ Summer School 2022, Pittsburg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b="1" dirty="0">
                <a:solidFill>
                  <a:srgbClr val="898989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14-15/07/2022</a:t>
            </a:r>
            <a:endParaRPr lang="en-US" altLang="en-US" dirty="0">
              <a:solidFill>
                <a:srgbClr val="898989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pic>
        <p:nvPicPr>
          <p:cNvPr id="15363" name="Picture 3" descr="Unknown.png">
            <a:extLst>
              <a:ext uri="{FF2B5EF4-FFF2-40B4-BE49-F238E27FC236}">
                <a16:creationId xmlns:a16="http://schemas.microsoft.com/office/drawing/2014/main" id="{2FFF776D-0092-6EA8-7546-0D2B3B333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874" y="4779883"/>
            <a:ext cx="2516188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1" descr="ICPP.pdf">
            <a:extLst>
              <a:ext uri="{FF2B5EF4-FFF2-40B4-BE49-F238E27FC236}">
                <a16:creationId xmlns:a16="http://schemas.microsoft.com/office/drawing/2014/main" id="{22FBD45F-4251-6372-D1A1-F2A85F660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33" y="2655728"/>
            <a:ext cx="265430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CFFBEE-0EE9-2DB4-EEFE-1A1D5C763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23" y="3657600"/>
            <a:ext cx="5795717" cy="20623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E2A8F8-CAA3-6767-2741-09BAB2F2C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2746828"/>
            <a:ext cx="1587500" cy="889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C2403C-B628-EF4F-C4A7-818190FC4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3F21C2-DF6C-050B-A446-4E30B42A9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3929"/>
            <a:ext cx="9144000" cy="53768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CAA9FF-734F-C9CA-74B1-E059C5DDA3B0}"/>
              </a:ext>
            </a:extLst>
          </p:cNvPr>
          <p:cNvSpPr txBox="1"/>
          <p:nvPr/>
        </p:nvSpPr>
        <p:spPr>
          <a:xfrm>
            <a:off x="2133600" y="209261"/>
            <a:ext cx="4669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Sensitive Observables </a:t>
            </a:r>
          </a:p>
        </p:txBody>
      </p:sp>
    </p:spTree>
    <p:extLst>
      <p:ext uri="{BB962C8B-B14F-4D97-AF65-F5344CB8AC3E}">
        <p14:creationId xmlns:p14="http://schemas.microsoft.com/office/powerpoint/2010/main" val="3647329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1A5D0F-C799-FDA8-74B8-0886C9ECF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9B41C5-1A49-D056-82E7-9413877C9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407"/>
            <a:ext cx="9144000" cy="633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36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A16225-BE1C-3E70-7AC4-1EA66A731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E1E7CE-AACE-7A2A-3974-C96576EB2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2701"/>
            <a:ext cx="9144000" cy="1391899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A4F5767F-546D-E299-82DD-CBF5F1E26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4" y="2743200"/>
            <a:ext cx="9144000" cy="3504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D2FE3D-5757-304F-F04A-CFD5E998434D}"/>
              </a:ext>
            </a:extLst>
          </p:cNvPr>
          <p:cNvSpPr txBox="1"/>
          <p:nvPr/>
        </p:nvSpPr>
        <p:spPr>
          <a:xfrm>
            <a:off x="914400" y="228600"/>
            <a:ext cx="7630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The Z/W boson transverse momentum</a:t>
            </a:r>
          </a:p>
        </p:txBody>
      </p:sp>
    </p:spTree>
    <p:extLst>
      <p:ext uri="{BB962C8B-B14F-4D97-AF65-F5344CB8AC3E}">
        <p14:creationId xmlns:p14="http://schemas.microsoft.com/office/powerpoint/2010/main" val="3487718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CFFFEF-D5C7-484E-2F2E-0066CF0E1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76BB3C-45D9-D168-CD31-6883EF99C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870"/>
            <a:ext cx="9144000" cy="628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04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45BD31-EBBF-FC70-7EC7-989384A2D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D2F9E4-B88D-2EE3-34BC-17409D62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116"/>
            <a:ext cx="9144000" cy="660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234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5142A2-2BF6-66E7-9704-0164821C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6AD4E4-DE01-BAB7-E43D-70EB5B89B9E8}"/>
              </a:ext>
            </a:extLst>
          </p:cNvPr>
          <p:cNvSpPr txBox="1"/>
          <p:nvPr/>
        </p:nvSpPr>
        <p:spPr>
          <a:xfrm>
            <a:off x="2133600" y="209261"/>
            <a:ext cx="5009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Consistency with the SM</a:t>
            </a: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8BEFBAD1-03E1-3E3C-3298-942F06F2D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0881"/>
            <a:ext cx="9144000" cy="493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29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07EB6D-7C68-328E-C9A0-F1DD50F55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B07198-91F8-A252-70A2-3E6D8FFEACD7}"/>
              </a:ext>
            </a:extLst>
          </p:cNvPr>
          <p:cNvSpPr txBox="1"/>
          <p:nvPr/>
        </p:nvSpPr>
        <p:spPr>
          <a:xfrm>
            <a:off x="3918857" y="228600"/>
            <a:ext cx="51489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err="1"/>
              <a:t>www.science.org</a:t>
            </a:r>
            <a:r>
              <a:rPr lang="en-US" sz="1600" dirty="0"/>
              <a:t>/</a:t>
            </a:r>
            <a:r>
              <a:rPr lang="en-US" sz="1600" dirty="0" err="1"/>
              <a:t>doi</a:t>
            </a:r>
            <a:r>
              <a:rPr lang="en-US" sz="1600" dirty="0"/>
              <a:t>/10.1126/science.abk1781</a:t>
            </a:r>
          </a:p>
        </p:txBody>
      </p:sp>
      <p:pic>
        <p:nvPicPr>
          <p:cNvPr id="5" name="Main graphic">
            <a:extLst>
              <a:ext uri="{FF2B5EF4-FFF2-40B4-BE49-F238E27FC236}">
                <a16:creationId xmlns:a16="http://schemas.microsoft.com/office/drawing/2014/main" id="{6B7CADAE-FCE7-187E-11CD-33EB7576F80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8640" y="2895600"/>
            <a:ext cx="4595760" cy="3809880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EA8A74-FA41-181E-08E7-5D07A639B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713678"/>
            <a:ext cx="4026769" cy="38098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33F0F1-2864-1D49-AFCD-11A94D6930E1}"/>
              </a:ext>
            </a:extLst>
          </p:cNvPr>
          <p:cNvSpPr txBox="1"/>
          <p:nvPr/>
        </p:nvSpPr>
        <p:spPr>
          <a:xfrm>
            <a:off x="5105400" y="4724400"/>
            <a:ext cx="40267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Recent new measurement from the CDF experiment at the Tevatron (</a:t>
            </a:r>
            <a:r>
              <a:rPr lang="en-US" dirty="0" err="1"/>
              <a:t>FermiLab</a:t>
            </a:r>
            <a:r>
              <a:rPr lang="en-US" dirty="0"/>
              <a:t>) with best measurement so far and higher than the SM.</a:t>
            </a:r>
          </a:p>
          <a:p>
            <a:endParaRPr lang="en-US" dirty="0"/>
          </a:p>
          <a:p>
            <a:r>
              <a:rPr lang="en-US" dirty="0"/>
              <a:t>Is this another anomaly?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1D4ECF-A203-72D6-A570-3B733DDB5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882" y="228600"/>
            <a:ext cx="3611918" cy="244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44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B0DB-8945-2168-4301-ADD32575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D4820-9CA1-EA7C-6A0B-DEBEADF07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111276"/>
            <a:ext cx="7010400" cy="2308324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 dirty="0">
                <a:latin typeface="Arial" panose="020B0604020202020204" pitchFamily="34" charset="0"/>
              </a:rPr>
              <a:t>The Top Quark Mass and Cross-Section Measurement</a:t>
            </a:r>
          </a:p>
        </p:txBody>
      </p:sp>
    </p:spTree>
    <p:extLst>
      <p:ext uri="{BB962C8B-B14F-4D97-AF65-F5344CB8AC3E}">
        <p14:creationId xmlns:p14="http://schemas.microsoft.com/office/powerpoint/2010/main" val="3202465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CA762A-4B3A-F40F-ACE5-21B4C5C79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DD9DA0-A5E9-2937-2D68-717313E42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318" y="0"/>
            <a:ext cx="6315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231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58835-0353-54F0-9220-048A0DC85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29B794-4EE2-1C45-D96C-525703B0B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" y="138545"/>
            <a:ext cx="9144000" cy="3823855"/>
          </a:xfrm>
          <a:prstGeom prst="rect">
            <a:avLst/>
          </a:prstGeom>
        </p:spPr>
      </p:pic>
      <p:pic>
        <p:nvPicPr>
          <p:cNvPr id="5" name="Picture 4" descr="Chart, line chart, histogram&#10;&#10;Description automatically generated">
            <a:extLst>
              <a:ext uri="{FF2B5EF4-FFF2-40B4-BE49-F238E27FC236}">
                <a16:creationId xmlns:a16="http://schemas.microsoft.com/office/drawing/2014/main" id="{6BF258F1-AC26-8BB2-5630-295ACF7E2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425" y="3810000"/>
            <a:ext cx="3584575" cy="2982366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7CB486F2-B25F-C781-EB36-3A2DCE0F5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0701" y="3934787"/>
            <a:ext cx="3361899" cy="26946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9B9B8B-247E-5F1E-1B61-886FF4727D87}"/>
              </a:ext>
            </a:extLst>
          </p:cNvPr>
          <p:cNvSpPr txBox="1"/>
          <p:nvPr/>
        </p:nvSpPr>
        <p:spPr>
          <a:xfrm>
            <a:off x="2182193" y="-48273"/>
            <a:ext cx="3883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/pdf/1503.05427.pdf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7F94A0-4E70-65C0-1531-956B99419AE2}"/>
              </a:ext>
            </a:extLst>
          </p:cNvPr>
          <p:cNvSpPr txBox="1"/>
          <p:nvPr/>
        </p:nvSpPr>
        <p:spPr>
          <a:xfrm>
            <a:off x="0" y="3886200"/>
            <a:ext cx="2362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Most precise measurement of the top quark mass comes from the semi-leptonic channel.</a:t>
            </a:r>
          </a:p>
          <a:p>
            <a:endParaRPr lang="en-US" sz="1600" dirty="0"/>
          </a:p>
          <a:p>
            <a:r>
              <a:rPr lang="en-US" sz="1600" dirty="0"/>
              <a:t>Perform likelihood fit with top quark mass and jet energy scale factors, where W mass is fixed.</a:t>
            </a:r>
          </a:p>
        </p:txBody>
      </p:sp>
    </p:spTree>
    <p:extLst>
      <p:ext uri="{BB962C8B-B14F-4D97-AF65-F5344CB8AC3E}">
        <p14:creationId xmlns:p14="http://schemas.microsoft.com/office/powerpoint/2010/main" val="148186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5A2B66DE-1C3A-88C2-2D4B-AB61370BA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60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Outline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B218D3E7-FE01-CF35-901D-F4C2FF1F6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76400"/>
            <a:ext cx="8686800" cy="4800600"/>
          </a:xfrm>
        </p:spPr>
        <p:txBody>
          <a:bodyPr/>
          <a:lstStyle/>
          <a:p>
            <a:r>
              <a:rPr lang="en-US" altLang="en-US" sz="26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The EW </a:t>
            </a:r>
            <a:r>
              <a:rPr lang="en-US" altLang="en-US" sz="2600" dirty="0" err="1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Lagrangian</a:t>
            </a:r>
            <a:endParaRPr lang="en-US" altLang="en-US" sz="26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endParaRPr lang="en-US" altLang="en-US" sz="26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r>
              <a:rPr lang="en-US" altLang="en-US" sz="26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W Mass</a:t>
            </a:r>
          </a:p>
          <a:p>
            <a:endParaRPr lang="en-US" altLang="en-US" sz="26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r>
              <a:rPr lang="en-US" altLang="en-US" sz="26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Top Quark mass and cross-sections</a:t>
            </a:r>
          </a:p>
          <a:p>
            <a:endParaRPr lang="en-US" altLang="en-US" sz="26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r>
              <a:rPr lang="en-US" altLang="en-US" sz="26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Higgs boson: The main channels</a:t>
            </a:r>
          </a:p>
          <a:p>
            <a:pPr lvl="1"/>
            <a:r>
              <a:rPr lang="en-US" altLang="en-US" sz="24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Mass</a:t>
            </a:r>
          </a:p>
          <a:p>
            <a:pPr lvl="1"/>
            <a:r>
              <a:rPr lang="en-US" altLang="en-US" sz="24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Sensitivity to coupling strength</a:t>
            </a:r>
          </a:p>
          <a:p>
            <a:pPr lvl="1"/>
            <a:r>
              <a:rPr lang="en-US" altLang="en-US" sz="2400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Spin/CP quantum numbers</a:t>
            </a:r>
          </a:p>
          <a:p>
            <a:pPr lvl="1"/>
            <a:endParaRPr lang="en-US" altLang="en-US" sz="24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endParaRPr lang="en-US" altLang="en-US" sz="26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endParaRPr lang="en-US" altLang="en-US" sz="26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lvl="1"/>
            <a:endParaRPr lang="en-US" altLang="en-US" sz="2400" baseline="300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lvl="1"/>
            <a:endParaRPr lang="en-US" altLang="en-US" sz="2400" baseline="30000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lvl="1"/>
            <a:endParaRPr lang="en-US" altLang="en-US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  <a:p>
            <a:pPr lvl="1"/>
            <a:endParaRPr lang="en-US" altLang="en-US" dirty="0"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BEB9859C-DD65-8F3A-E0C9-90C25C6F8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B629A33B-AC80-5842-AE5C-36DFAB7B38A7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16388" name="Picture 1" descr="la foto.JPG">
            <a:extLst>
              <a:ext uri="{FF2B5EF4-FFF2-40B4-BE49-F238E27FC236}">
                <a16:creationId xmlns:a16="http://schemas.microsoft.com/office/drawing/2014/main" id="{A9111A7A-4B7A-40BF-2743-947ECE15C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059" y="1168960"/>
            <a:ext cx="2969941" cy="221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BE59CA-8770-DF70-5B69-41FECA737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D3F513-F98A-91EA-D322-BB20CBCDF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11" y="0"/>
            <a:ext cx="7034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1145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87B89B-1C7B-9133-EDA1-47E5DDA3D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55B23F-03B9-A39E-3F0E-36C0E9B91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5616"/>
            <a:ext cx="9144000" cy="46067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641C74-7EFB-2E80-9DA2-4D83F065DE40}"/>
              </a:ext>
            </a:extLst>
          </p:cNvPr>
          <p:cNvSpPr txBox="1"/>
          <p:nvPr/>
        </p:nvSpPr>
        <p:spPr>
          <a:xfrm>
            <a:off x="6934200" y="154089"/>
            <a:ext cx="201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Wolfgang Wagner</a:t>
            </a:r>
            <a:endParaRPr lang="en-ZA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80948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B0DB-8945-2168-4301-ADD32575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D4820-9CA1-EA7C-6A0B-DEBEADF07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316540"/>
            <a:ext cx="6553200" cy="1569660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 dirty="0">
                <a:latin typeface="Arial" panose="020B0604020202020204" pitchFamily="34" charset="0"/>
              </a:rPr>
              <a:t>Single Top Quark Production</a:t>
            </a:r>
          </a:p>
        </p:txBody>
      </p:sp>
    </p:spTree>
    <p:extLst>
      <p:ext uri="{BB962C8B-B14F-4D97-AF65-F5344CB8AC3E}">
        <p14:creationId xmlns:p14="http://schemas.microsoft.com/office/powerpoint/2010/main" val="3141601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6B4D9A-2617-BFFB-BD5A-796AC7F9D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F7AA7E-D3C9-0E36-09F3-FB82A7BEB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78" y="444500"/>
            <a:ext cx="4191000" cy="2984500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C7819F5-43EC-4724-A5E1-66E21C652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878" y="457200"/>
            <a:ext cx="4305300" cy="297180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FDC18C0-FF8A-D711-4035-A3F5C15A5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3840317"/>
            <a:ext cx="42418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8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580AC2-BB37-88DB-FBF5-488D7807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77F881-BAFE-C324-3BFB-5D65807BB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9967"/>
            <a:ext cx="9144000" cy="52380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E2495A-BDE5-5BF4-D3A8-8BEB24490ACE}"/>
              </a:ext>
            </a:extLst>
          </p:cNvPr>
          <p:cNvSpPr txBox="1"/>
          <p:nvPr/>
        </p:nvSpPr>
        <p:spPr>
          <a:xfrm>
            <a:off x="6963995" y="3048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Lidia </a:t>
            </a:r>
            <a:r>
              <a:rPr lang="en-US" dirty="0" err="1"/>
              <a:t>Dell’Asta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90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1">
            <a:extLst>
              <a:ext uri="{FF2B5EF4-FFF2-40B4-BE49-F238E27FC236}">
                <a16:creationId xmlns:a16="http://schemas.microsoft.com/office/drawing/2014/main" id="{5FD39B1F-7AC4-0A2F-E7FF-4941ED0DE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2AE244-B2E7-A544-8240-EAB1F9FDC36C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8434" name="TextBox 2">
            <a:extLst>
              <a:ext uri="{FF2B5EF4-FFF2-40B4-BE49-F238E27FC236}">
                <a16:creationId xmlns:a16="http://schemas.microsoft.com/office/drawing/2014/main" id="{A61CC56D-7260-A603-39D9-19B0D1DCB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971800"/>
            <a:ext cx="7010400" cy="830263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>
                <a:latin typeface="Arial" panose="020B0604020202020204" pitchFamily="34" charset="0"/>
              </a:rPr>
              <a:t>Higgs boson Decays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1">
            <a:extLst>
              <a:ext uri="{FF2B5EF4-FFF2-40B4-BE49-F238E27FC236}">
                <a16:creationId xmlns:a16="http://schemas.microsoft.com/office/drawing/2014/main" id="{33D76F5A-58F4-66E3-EC6C-C576DA932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92D6BC-E311-1B48-880F-3ED50E4E8AF2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19458" name="Picture 2" descr="screenshot_608.png">
            <a:extLst>
              <a:ext uri="{FF2B5EF4-FFF2-40B4-BE49-F238E27FC236}">
                <a16:creationId xmlns:a16="http://schemas.microsoft.com/office/drawing/2014/main" id="{70D73E81-3905-0EC6-63CD-60C701A65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888"/>
            <a:ext cx="9144000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screenshot_609.png">
            <a:extLst>
              <a:ext uri="{FF2B5EF4-FFF2-40B4-BE49-F238E27FC236}">
                <a16:creationId xmlns:a16="http://schemas.microsoft.com/office/drawing/2014/main" id="{6349DB5D-63CC-D24E-9C62-E5DE3C530C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97400"/>
            <a:ext cx="91440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4">
            <a:extLst>
              <a:ext uri="{FF2B5EF4-FFF2-40B4-BE49-F238E27FC236}">
                <a16:creationId xmlns:a16="http://schemas.microsoft.com/office/drawing/2014/main" id="{0F6EEC3F-405F-DFE5-3484-9E70EB6A91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57200"/>
            <a:ext cx="2733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Tree-level decays</a:t>
            </a:r>
          </a:p>
        </p:txBody>
      </p:sp>
      <p:sp>
        <p:nvSpPr>
          <p:cNvPr id="19461" name="TextBox 5">
            <a:extLst>
              <a:ext uri="{FF2B5EF4-FFF2-40B4-BE49-F238E27FC236}">
                <a16:creationId xmlns:a16="http://schemas.microsoft.com/office/drawing/2014/main" id="{A8C78BA7-FF09-87EB-9201-FA1697E86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3957638"/>
            <a:ext cx="3348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Loop-induced decays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1">
            <a:extLst>
              <a:ext uri="{FF2B5EF4-FFF2-40B4-BE49-F238E27FC236}">
                <a16:creationId xmlns:a16="http://schemas.microsoft.com/office/drawing/2014/main" id="{49EC3EAA-DB45-6726-05E1-195E3459D7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3" y="717550"/>
            <a:ext cx="8308975" cy="597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3">
            <a:extLst>
              <a:ext uri="{FF2B5EF4-FFF2-40B4-BE49-F238E27FC236}">
                <a16:creationId xmlns:a16="http://schemas.microsoft.com/office/drawing/2014/main" id="{1F55F3A1-C7BE-D5F1-AE24-95055C3B1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0313" y="76200"/>
            <a:ext cx="6718300" cy="685800"/>
          </a:xfrm>
          <a:noFill/>
        </p:spPr>
        <p:txBody>
          <a:bodyPr/>
          <a:lstStyle/>
          <a:p>
            <a:r>
              <a:rPr lang="en-US" altLang="en-US" sz="44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Main Decay Modes</a:t>
            </a:r>
          </a:p>
        </p:txBody>
      </p:sp>
      <p:sp>
        <p:nvSpPr>
          <p:cNvPr id="20483" name="Slide Number Placeholder 11">
            <a:extLst>
              <a:ext uri="{FF2B5EF4-FFF2-40B4-BE49-F238E27FC236}">
                <a16:creationId xmlns:a16="http://schemas.microsoft.com/office/drawing/2014/main" id="{97385E29-E785-EBC2-E849-BF08F2671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EB534D1C-6ECA-474E-AEF8-31F6EED00FF7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63D7999-EBB1-FECD-ACF2-BAA89A4CB6D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76613" y="914400"/>
            <a:ext cx="0" cy="50292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3">
            <a:extLst>
              <a:ext uri="{FF2B5EF4-FFF2-40B4-BE49-F238E27FC236}">
                <a16:creationId xmlns:a16="http://schemas.microsoft.com/office/drawing/2014/main" id="{7E994194-5E73-4C81-3CDB-28335518A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CC41AA1F-2589-3F4F-BED9-5F65A5C975A0}" type="slidenum">
              <a:rPr lang="en-US" altLang="en-US" sz="20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28</a:t>
            </a:fld>
            <a:endParaRPr lang="en-US" altLang="en-US" sz="2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22530" name="TextBox 5">
            <a:extLst>
              <a:ext uri="{FF2B5EF4-FFF2-40B4-BE49-F238E27FC236}">
                <a16:creationId xmlns:a16="http://schemas.microsoft.com/office/drawing/2014/main" id="{2D44175B-D909-9C8C-6997-F5DDEA3C4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1173163"/>
            <a:ext cx="7010400" cy="1570037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>
                <a:latin typeface="Arial" panose="020B0604020202020204" pitchFamily="34" charset="0"/>
              </a:rPr>
              <a:t>Higgs production at Hadron Colliders</a:t>
            </a:r>
          </a:p>
        </p:txBody>
      </p:sp>
      <p:pic>
        <p:nvPicPr>
          <p:cNvPr id="22531" name="Picture 1" descr="screenshot_15.jpg">
            <a:extLst>
              <a:ext uri="{FF2B5EF4-FFF2-40B4-BE49-F238E27FC236}">
                <a16:creationId xmlns:a16="http://schemas.microsoft.com/office/drawing/2014/main" id="{06C6DD84-D086-A14A-A10E-E804B2378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4400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2">
            <a:extLst>
              <a:ext uri="{FF2B5EF4-FFF2-40B4-BE49-F238E27FC236}">
                <a16:creationId xmlns:a16="http://schemas.microsoft.com/office/drawing/2014/main" id="{A79C01A6-E6E9-02FD-BFA0-FFBCE00EE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8" y="5754688"/>
            <a:ext cx="1546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Gluon-gluon fusion</a:t>
            </a:r>
          </a:p>
        </p:txBody>
      </p:sp>
      <p:sp>
        <p:nvSpPr>
          <p:cNvPr id="22533" name="TextBox 5">
            <a:extLst>
              <a:ext uri="{FF2B5EF4-FFF2-40B4-BE49-F238E27FC236}">
                <a16:creationId xmlns:a16="http://schemas.microsoft.com/office/drawing/2014/main" id="{69E3F34F-8CDC-22FB-42D0-5707495AE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1225" y="5678488"/>
            <a:ext cx="1898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Vector Boson Fusion</a:t>
            </a:r>
          </a:p>
        </p:txBody>
      </p:sp>
      <p:sp>
        <p:nvSpPr>
          <p:cNvPr id="22534" name="TextBox 6">
            <a:extLst>
              <a:ext uri="{FF2B5EF4-FFF2-40B4-BE49-F238E27FC236}">
                <a16:creationId xmlns:a16="http://schemas.microsoft.com/office/drawing/2014/main" id="{84FB73CF-762F-9044-7091-1321A6C5A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5113" y="5791200"/>
            <a:ext cx="2884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00"/>
                </a:solidFill>
              </a:rPr>
              <a:t>Associated Production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>
            <a:extLst>
              <a:ext uri="{FF2B5EF4-FFF2-40B4-BE49-F238E27FC236}">
                <a16:creationId xmlns:a16="http://schemas.microsoft.com/office/drawing/2014/main" id="{BF4F5C52-BDE4-2400-393D-1BC25E277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44563"/>
            <a:ext cx="8229600" cy="591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itle 5">
            <a:extLst>
              <a:ext uri="{FF2B5EF4-FFF2-40B4-BE49-F238E27FC236}">
                <a16:creationId xmlns:a16="http://schemas.microsoft.com/office/drawing/2014/main" id="{D1237267-0175-5BC7-B69D-5C72AF379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50" y="152400"/>
            <a:ext cx="7702550" cy="685800"/>
          </a:xfrm>
        </p:spPr>
        <p:txBody>
          <a:bodyPr/>
          <a:lstStyle/>
          <a:p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Higgs Cross-Sections at LHC</a:t>
            </a:r>
          </a:p>
        </p:txBody>
      </p:sp>
      <p:sp>
        <p:nvSpPr>
          <p:cNvPr id="23555" name="Slide Number Placeholder 4">
            <a:extLst>
              <a:ext uri="{FF2B5EF4-FFF2-40B4-BE49-F238E27FC236}">
                <a16:creationId xmlns:a16="http://schemas.microsoft.com/office/drawing/2014/main" id="{BFF0EA1D-72C9-93F4-523E-4A50CC139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909F8D33-0A3C-2044-A565-65FBCFA3A22B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23556" name="Picture 1" descr="screenshot_140.jpg">
            <a:extLst>
              <a:ext uri="{FF2B5EF4-FFF2-40B4-BE49-F238E27FC236}">
                <a16:creationId xmlns:a16="http://schemas.microsoft.com/office/drawing/2014/main" id="{A6E862C4-7575-01DB-637E-B41F941DEA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38" y="1638300"/>
            <a:ext cx="1300162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 descr="screenshot_141.jpg">
            <a:extLst>
              <a:ext uri="{FF2B5EF4-FFF2-40B4-BE49-F238E27FC236}">
                <a16:creationId xmlns:a16="http://schemas.microsoft.com/office/drawing/2014/main" id="{0705ABA8-DE54-80FB-4DC4-377BADAD77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90750"/>
            <a:ext cx="8699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3273460-2ABB-C9DC-306E-63B07814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961DC-E775-454D-B8BA-965571872109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182274" name="Rectangle 2">
            <a:extLst>
              <a:ext uri="{FF2B5EF4-FFF2-40B4-BE49-F238E27FC236}">
                <a16:creationId xmlns:a16="http://schemas.microsoft.com/office/drawing/2014/main" id="{412C838D-C078-7F44-C5E1-36C747E70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Electroweak Lagrangian</a:t>
            </a:r>
            <a:endParaRPr lang="en-GB" altLang="en-US"/>
          </a:p>
        </p:txBody>
      </p:sp>
      <p:pic>
        <p:nvPicPr>
          <p:cNvPr id="182276" name="Picture 4">
            <a:extLst>
              <a:ext uri="{FF2B5EF4-FFF2-40B4-BE49-F238E27FC236}">
                <a16:creationId xmlns:a16="http://schemas.microsoft.com/office/drawing/2014/main" id="{DEF2FCA1-5F38-6C30-6605-788C15C9B5AD}"/>
              </a:ext>
            </a:extLst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990600"/>
            <a:ext cx="5464175" cy="5867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2277" name="Rectangle 5">
            <a:extLst>
              <a:ext uri="{FF2B5EF4-FFF2-40B4-BE49-F238E27FC236}">
                <a16:creationId xmlns:a16="http://schemas.microsoft.com/office/drawing/2014/main" id="{CBA690B7-6989-BF11-4EB8-23C162788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743200"/>
            <a:ext cx="3657600" cy="4572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CC0000"/>
              </a:solidFill>
            </a:endParaRPr>
          </a:p>
        </p:txBody>
      </p:sp>
      <p:pic>
        <p:nvPicPr>
          <p:cNvPr id="182285" name="Picture 13">
            <a:extLst>
              <a:ext uri="{FF2B5EF4-FFF2-40B4-BE49-F238E27FC236}">
                <a16:creationId xmlns:a16="http://schemas.microsoft.com/office/drawing/2014/main" id="{64AC7E2A-5711-C32A-FEE2-633EDF04C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0"/>
            <a:ext cx="3479800" cy="12700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2286" name="Picture 14">
            <a:extLst>
              <a:ext uri="{FF2B5EF4-FFF2-40B4-BE49-F238E27FC236}">
                <a16:creationId xmlns:a16="http://schemas.microsoft.com/office/drawing/2014/main" id="{DDA20AC6-2450-B1F2-7AE6-0F3B80195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343400"/>
            <a:ext cx="3352800" cy="115570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2287" name="AutoShape 15">
            <a:extLst>
              <a:ext uri="{FF2B5EF4-FFF2-40B4-BE49-F238E27FC236}">
                <a16:creationId xmlns:a16="http://schemas.microsoft.com/office/drawing/2014/main" id="{44077824-94B1-3931-DB62-50EFB6D90A5C}"/>
              </a:ext>
            </a:extLst>
          </p:cNvPr>
          <p:cNvCxnSpPr>
            <a:cxnSpLocks noChangeShapeType="1"/>
            <a:stCxn id="182277" idx="3"/>
            <a:endCxn id="182285" idx="1"/>
          </p:cNvCxnSpPr>
          <p:nvPr/>
        </p:nvCxnSpPr>
        <p:spPr bwMode="auto">
          <a:xfrm flipV="1">
            <a:off x="4210050" y="2159000"/>
            <a:ext cx="1333500" cy="812800"/>
          </a:xfrm>
          <a:prstGeom prst="straightConnector1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2288" name="AutoShape 16">
            <a:extLst>
              <a:ext uri="{FF2B5EF4-FFF2-40B4-BE49-F238E27FC236}">
                <a16:creationId xmlns:a16="http://schemas.microsoft.com/office/drawing/2014/main" id="{105FCB52-24F8-E9CF-5541-3CEAFC305550}"/>
              </a:ext>
            </a:extLst>
          </p:cNvPr>
          <p:cNvCxnSpPr>
            <a:cxnSpLocks noChangeShapeType="1"/>
            <a:stCxn id="182277" idx="3"/>
            <a:endCxn id="182286" idx="1"/>
          </p:cNvCxnSpPr>
          <p:nvPr/>
        </p:nvCxnSpPr>
        <p:spPr bwMode="auto">
          <a:xfrm>
            <a:off x="4210050" y="2971800"/>
            <a:ext cx="1409700" cy="1949450"/>
          </a:xfrm>
          <a:prstGeom prst="straightConnector1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2289" name="Text Box 17">
            <a:extLst>
              <a:ext uri="{FF2B5EF4-FFF2-40B4-BE49-F238E27FC236}">
                <a16:creationId xmlns:a16="http://schemas.microsoft.com/office/drawing/2014/main" id="{C2E8FA6D-91BF-9285-88DE-BEB672264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2895600"/>
            <a:ext cx="2133600" cy="396875"/>
          </a:xfrm>
          <a:prstGeom prst="rect">
            <a:avLst/>
          </a:prstGeom>
          <a:solidFill>
            <a:srgbClr val="FDD9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0000"/>
                </a:solidFill>
              </a:rPr>
              <a:t>Important for M</a:t>
            </a:r>
            <a:r>
              <a:rPr lang="en-US" altLang="en-US" sz="2000" baseline="-25000">
                <a:solidFill>
                  <a:srgbClr val="CC0000"/>
                </a:solidFill>
              </a:rPr>
              <a:t>W</a:t>
            </a:r>
            <a:endParaRPr lang="en-GB" altLang="en-US" sz="2000" baseline="-25000">
              <a:solidFill>
                <a:srgbClr val="CC0000"/>
              </a:solidFill>
            </a:endParaRPr>
          </a:p>
        </p:txBody>
      </p:sp>
      <p:sp>
        <p:nvSpPr>
          <p:cNvPr id="182290" name="Text Box 18">
            <a:extLst>
              <a:ext uri="{FF2B5EF4-FFF2-40B4-BE49-F238E27FC236}">
                <a16:creationId xmlns:a16="http://schemas.microsoft.com/office/drawing/2014/main" id="{4834F3CB-0450-8517-8DE2-89C193413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5638800"/>
            <a:ext cx="2362200" cy="396875"/>
          </a:xfrm>
          <a:prstGeom prst="rect">
            <a:avLst/>
          </a:prstGeom>
          <a:solidFill>
            <a:srgbClr val="FDD9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>
                <a:solidFill>
                  <a:srgbClr val="CC0000"/>
                </a:solidFill>
              </a:rPr>
              <a:t>Important for m</a:t>
            </a:r>
            <a:r>
              <a:rPr lang="en-US" altLang="en-US" sz="2000" baseline="-25000">
                <a:solidFill>
                  <a:srgbClr val="CC0000"/>
                </a:solidFill>
              </a:rPr>
              <a:t>top</a:t>
            </a:r>
            <a:endParaRPr lang="en-GB" altLang="en-US" sz="2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3">
            <a:extLst>
              <a:ext uri="{FF2B5EF4-FFF2-40B4-BE49-F238E27FC236}">
                <a16:creationId xmlns:a16="http://schemas.microsoft.com/office/drawing/2014/main" id="{57D0C159-D934-5A42-62A8-B46CBE9E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D6A163-7C4B-F74B-B27E-CF518CE04AAF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24578" name="Picture 4" descr="screenshot_607.png">
            <a:extLst>
              <a:ext uri="{FF2B5EF4-FFF2-40B4-BE49-F238E27FC236}">
                <a16:creationId xmlns:a16="http://schemas.microsoft.com/office/drawing/2014/main" id="{6306ACE5-6C83-CAE7-DEE1-C0CCD8A00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9144000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1" descr="screenshot_15.jpg">
            <a:extLst>
              <a:ext uri="{FF2B5EF4-FFF2-40B4-BE49-F238E27FC236}">
                <a16:creationId xmlns:a16="http://schemas.microsoft.com/office/drawing/2014/main" id="{DA9B6573-607E-F544-F554-193FA64889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3">
            <a:extLst>
              <a:ext uri="{FF2B5EF4-FFF2-40B4-BE49-F238E27FC236}">
                <a16:creationId xmlns:a16="http://schemas.microsoft.com/office/drawing/2014/main" id="{5F960940-E87B-F666-89DA-565904408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DED8F4A7-2981-8149-A17C-37BBF6F5B718}" type="slidenum">
              <a:rPr lang="en-US" altLang="en-US" smtClean="0">
                <a:solidFill>
                  <a:srgbClr val="000000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31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602" name="TextBox 5">
            <a:extLst>
              <a:ext uri="{FF2B5EF4-FFF2-40B4-BE49-F238E27FC236}">
                <a16:creationId xmlns:a16="http://schemas.microsoft.com/office/drawing/2014/main" id="{FB0ED5EA-21D8-1341-C6BF-241C096DF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2751138"/>
            <a:ext cx="5943600" cy="830262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>
                <a:latin typeface="Arial" panose="020B0604020202020204" pitchFamily="34" charset="0"/>
              </a:rPr>
              <a:t>The Main Channels</a:t>
            </a:r>
            <a:endParaRPr lang="en-US" altLang="en-US" sz="28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>
            <a:extLst>
              <a:ext uri="{FF2B5EF4-FFF2-40B4-BE49-F238E27FC236}">
                <a16:creationId xmlns:a16="http://schemas.microsoft.com/office/drawing/2014/main" id="{4ECA22B1-FFFC-ABFA-5C8E-75534030E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1066800"/>
            <a:ext cx="78089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626" name="Object 2">
            <a:extLst>
              <a:ext uri="{FF2B5EF4-FFF2-40B4-BE49-F238E27FC236}">
                <a16:creationId xmlns:a16="http://schemas.microsoft.com/office/drawing/2014/main" id="{1A3793C1-222F-AF34-9BE1-E9C4676A36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89263" y="4937125"/>
          <a:ext cx="1512887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4" imgW="952500" imgH="717550" progId="Photoshop.Image.7">
                  <p:embed/>
                </p:oleObj>
              </mc:Choice>
              <mc:Fallback>
                <p:oleObj name="Image" r:id="rId4" imgW="952500" imgH="717550" progId="Photoshop.Image.7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263" y="4937125"/>
                        <a:ext cx="1512887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>
            <a:extLst>
              <a:ext uri="{FF2B5EF4-FFF2-40B4-BE49-F238E27FC236}">
                <a16:creationId xmlns:a16="http://schemas.microsoft.com/office/drawing/2014/main" id="{15DABCEF-0CC5-3754-9940-0CACDB3179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59113" y="3733800"/>
          <a:ext cx="1336675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939800" imgH="793750" progId="Photoshop.Image.7">
                  <p:embed/>
                </p:oleObj>
              </mc:Choice>
              <mc:Fallback>
                <p:oleObj name="Image" r:id="rId6" imgW="939800" imgH="793750" progId="Photoshop.Image.7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733800"/>
                        <a:ext cx="1336675" cy="122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28" name="Picture 11">
            <a:extLst>
              <a:ext uri="{FF2B5EF4-FFF2-40B4-BE49-F238E27FC236}">
                <a16:creationId xmlns:a16="http://schemas.microsoft.com/office/drawing/2014/main" id="{07CE5C28-6F69-FF11-229E-93C6A5D9B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3886200"/>
            <a:ext cx="1828800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12">
            <a:extLst>
              <a:ext uri="{FF2B5EF4-FFF2-40B4-BE49-F238E27FC236}">
                <a16:creationId xmlns:a16="http://schemas.microsoft.com/office/drawing/2014/main" id="{5AA3B614-0103-69CA-B71E-95D5801FF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5095875"/>
            <a:ext cx="23209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13">
            <a:extLst>
              <a:ext uri="{FF2B5EF4-FFF2-40B4-BE49-F238E27FC236}">
                <a16:creationId xmlns:a16="http://schemas.microsoft.com/office/drawing/2014/main" id="{5AFDDDB8-4ADE-0991-B5D7-03353B09B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77813"/>
            <a:ext cx="34496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FF3300"/>
                </a:solidFill>
                <a:latin typeface="Comic Sans MS" panose="030F0902030302020204" pitchFamily="66" charset="0"/>
              </a:rPr>
              <a:t>Higgs decay to </a:t>
            </a:r>
            <a:r>
              <a:rPr lang="en-US" altLang="en-US" sz="3000" b="1">
                <a:solidFill>
                  <a:srgbClr val="FF3300"/>
                </a:solidFill>
                <a:latin typeface="Comic Sans MS" panose="030F0902030302020204" pitchFamily="66" charset="0"/>
                <a:sym typeface="Symbol" pitchFamily="2" charset="2"/>
              </a:rPr>
              <a:t></a:t>
            </a:r>
          </a:p>
        </p:txBody>
      </p:sp>
      <p:sp>
        <p:nvSpPr>
          <p:cNvPr id="26631" name="Text Box 14">
            <a:extLst>
              <a:ext uri="{FF2B5EF4-FFF2-40B4-BE49-F238E27FC236}">
                <a16:creationId xmlns:a16="http://schemas.microsoft.com/office/drawing/2014/main" id="{8E9A0D6B-E2C2-4EB3-AF79-5C38C12C4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63" y="3124200"/>
            <a:ext cx="29416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FF3300"/>
                </a:solidFill>
                <a:latin typeface="Comic Sans MS" panose="030F0902030302020204" pitchFamily="66" charset="0"/>
                <a:sym typeface="Symbol" pitchFamily="2" charset="2"/>
              </a:rPr>
              <a:t> Backgrounds</a:t>
            </a:r>
          </a:p>
        </p:txBody>
      </p:sp>
      <p:sp>
        <p:nvSpPr>
          <p:cNvPr id="26632" name="Text Box 15">
            <a:extLst>
              <a:ext uri="{FF2B5EF4-FFF2-40B4-BE49-F238E27FC236}">
                <a16:creationId xmlns:a16="http://schemas.microsoft.com/office/drawing/2014/main" id="{C9DF2B73-8498-B067-710A-406F737900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5413" y="3048000"/>
            <a:ext cx="3690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FF3300"/>
                </a:solidFill>
                <a:latin typeface="Comic Sans MS" panose="030F0902030302020204" pitchFamily="66" charset="0"/>
                <a:sym typeface="Symbol" pitchFamily="2" charset="2"/>
              </a:rPr>
              <a:t>Reducible j and jj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000" b="1">
                <a:solidFill>
                  <a:srgbClr val="FF3300"/>
                </a:solidFill>
                <a:latin typeface="Comic Sans MS" panose="030F0902030302020204" pitchFamily="66" charset="0"/>
                <a:sym typeface="Symbol" pitchFamily="2" charset="2"/>
              </a:rPr>
              <a:t>Backgrounds</a:t>
            </a:r>
          </a:p>
        </p:txBody>
      </p:sp>
      <p:pic>
        <p:nvPicPr>
          <p:cNvPr id="26633" name="Picture 16" descr="gamjet">
            <a:extLst>
              <a:ext uri="{FF2B5EF4-FFF2-40B4-BE49-F238E27FC236}">
                <a16:creationId xmlns:a16="http://schemas.microsoft.com/office/drawing/2014/main" id="{39E11466-4F68-A1A0-83C9-38726EBAD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4265613"/>
            <a:ext cx="1617662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17" descr="jetjet">
            <a:extLst>
              <a:ext uri="{FF2B5EF4-FFF2-40B4-BE49-F238E27FC236}">
                <a16:creationId xmlns:a16="http://schemas.microsoft.com/office/drawing/2014/main" id="{781A4DA8-8C4C-F0EE-FF48-CCD78911A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5353050"/>
            <a:ext cx="1671638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5" name="Text Box 18">
            <a:extLst>
              <a:ext uri="{FF2B5EF4-FFF2-40B4-BE49-F238E27FC236}">
                <a16:creationId xmlns:a16="http://schemas.microsoft.com/office/drawing/2014/main" id="{C810E797-62E5-4DE4-8E88-CF59AF57E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6488" y="4922838"/>
            <a:ext cx="9413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q</a:t>
            </a: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  <a:sym typeface="Symbol" pitchFamily="2" charset="2"/>
              </a:rPr>
              <a:t></a:t>
            </a:r>
            <a:r>
              <a:rPr lang="en-US" altLang="en-US" b="1" baseline="30000">
                <a:solidFill>
                  <a:srgbClr val="FF3300"/>
                </a:solidFill>
                <a:latin typeface="Comic Sans MS" panose="030F0902030302020204" pitchFamily="66" charset="0"/>
                <a:sym typeface="Symbol" pitchFamily="2" charset="2"/>
              </a:rPr>
              <a:t>0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3">
            <a:extLst>
              <a:ext uri="{FF2B5EF4-FFF2-40B4-BE49-F238E27FC236}">
                <a16:creationId xmlns:a16="http://schemas.microsoft.com/office/drawing/2014/main" id="{961D9A9C-C2E5-3FA4-EE10-D043FB78F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868362"/>
          </a:xfrm>
        </p:spPr>
        <p:txBody>
          <a:bodyPr/>
          <a:lstStyle/>
          <a:p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Diphoton Invariant Mass</a:t>
            </a:r>
          </a:p>
        </p:txBody>
      </p:sp>
      <p:sp>
        <p:nvSpPr>
          <p:cNvPr id="28674" name="Slide Number Placeholder 1">
            <a:extLst>
              <a:ext uri="{FF2B5EF4-FFF2-40B4-BE49-F238E27FC236}">
                <a16:creationId xmlns:a16="http://schemas.microsoft.com/office/drawing/2014/main" id="{CCC9BD60-CB3F-88D5-F58D-AE7595B5B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D438378-4FFA-B248-97FD-3C67B3AAF0FD}" type="slidenum">
              <a:rPr lang="en-US" altLang="en-US" sz="20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en-US" altLang="en-US" sz="2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28675" name="Picture 2" descr="screenshot_107.jpg">
            <a:extLst>
              <a:ext uri="{FF2B5EF4-FFF2-40B4-BE49-F238E27FC236}">
                <a16:creationId xmlns:a16="http://schemas.microsoft.com/office/drawing/2014/main" id="{DFFCD61D-5B20-D3CC-51B9-E331D6E5C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8525"/>
            <a:ext cx="914400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" descr="screenshot_03.jpg">
            <a:extLst>
              <a:ext uri="{FF2B5EF4-FFF2-40B4-BE49-F238E27FC236}">
                <a16:creationId xmlns:a16="http://schemas.microsoft.com/office/drawing/2014/main" id="{EDCCFDE3-251B-C045-39B1-A3BC6D18FA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941388"/>
            <a:ext cx="2635250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2">
            <a:extLst>
              <a:ext uri="{FF2B5EF4-FFF2-40B4-BE49-F238E27FC236}">
                <a16:creationId xmlns:a16="http://schemas.microsoft.com/office/drawing/2014/main" id="{C47583C2-B318-6BCD-5639-63B8CC3BE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280EBF-29B8-E042-B2B8-064EA7C80869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29698" name="Picture 3">
            <a:extLst>
              <a:ext uri="{FF2B5EF4-FFF2-40B4-BE49-F238E27FC236}">
                <a16:creationId xmlns:a16="http://schemas.microsoft.com/office/drawing/2014/main" id="{1F191ABA-6514-E05D-7CEA-EFD37B459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>
            <a:extLst>
              <a:ext uri="{FF2B5EF4-FFF2-40B4-BE49-F238E27FC236}">
                <a16:creationId xmlns:a16="http://schemas.microsoft.com/office/drawing/2014/main" id="{EFD2D4CB-34DC-E880-C650-2942AE2F8C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9144000" cy="656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2" name="Slide Number Placeholder 1">
            <a:extLst>
              <a:ext uri="{FF2B5EF4-FFF2-40B4-BE49-F238E27FC236}">
                <a16:creationId xmlns:a16="http://schemas.microsoft.com/office/drawing/2014/main" id="{35C34942-B39C-4279-19D7-8730ADD9A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6BA964-1E4F-F940-A915-AD29BBD3BC5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149CB266-AF79-34C3-08CE-603022E1F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Background Composition</a:t>
            </a:r>
          </a:p>
        </p:txBody>
      </p:sp>
      <p:sp>
        <p:nvSpPr>
          <p:cNvPr id="31746" name="Slide Number Placeholder 2">
            <a:extLst>
              <a:ext uri="{FF2B5EF4-FFF2-40B4-BE49-F238E27FC236}">
                <a16:creationId xmlns:a16="http://schemas.microsoft.com/office/drawing/2014/main" id="{85A0EB12-413F-6FC9-DE01-D6C7FD5ED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74B03D-44E4-D84F-B12E-B5F8BB33EB32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31747" name="Picture 3" descr="screenshot_35.jpg">
            <a:extLst>
              <a:ext uri="{FF2B5EF4-FFF2-40B4-BE49-F238E27FC236}">
                <a16:creationId xmlns:a16="http://schemas.microsoft.com/office/drawing/2014/main" id="{62B9C4D2-55CF-B3D7-CE51-17A625F6D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41425"/>
            <a:ext cx="89916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">
            <a:extLst>
              <a:ext uri="{FF2B5EF4-FFF2-40B4-BE49-F238E27FC236}">
                <a16:creationId xmlns:a16="http://schemas.microsoft.com/office/drawing/2014/main" id="{7F3B8363-A6AB-2425-9D4F-9405E4F7FD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0"/>
            <a:ext cx="4572000" cy="329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3">
            <a:extLst>
              <a:ext uri="{FF2B5EF4-FFF2-40B4-BE49-F238E27FC236}">
                <a16:creationId xmlns:a16="http://schemas.microsoft.com/office/drawing/2014/main" id="{BB884B61-9B3B-081B-55E8-346F1A0D6A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71800"/>
            <a:ext cx="4572000" cy="329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3AAA3D25-B270-B906-B382-3CED7CC9A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3299618" y="3452018"/>
            <a:ext cx="8229600" cy="868363"/>
          </a:xfrm>
        </p:spPr>
        <p:txBody>
          <a:bodyPr/>
          <a:lstStyle/>
          <a:p>
            <a:r>
              <a:rPr lang="en-US" altLang="en-US" sz="40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Categorization</a:t>
            </a:r>
          </a:p>
        </p:txBody>
      </p:sp>
      <p:sp>
        <p:nvSpPr>
          <p:cNvPr id="32770" name="Slide Number Placeholder 2">
            <a:extLst>
              <a:ext uri="{FF2B5EF4-FFF2-40B4-BE49-F238E27FC236}">
                <a16:creationId xmlns:a16="http://schemas.microsoft.com/office/drawing/2014/main" id="{3FE5E79A-AEED-9505-C0CA-7AC18678B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1B02D66-2F8A-614C-9D90-D0E3FF687ADE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32771" name="Picture 3" descr="screenshot_24.jpg">
            <a:extLst>
              <a:ext uri="{FF2B5EF4-FFF2-40B4-BE49-F238E27FC236}">
                <a16:creationId xmlns:a16="http://schemas.microsoft.com/office/drawing/2014/main" id="{E5FBAFA5-B1D7-22D8-756D-CE482E8772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6429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5" descr="screenshot_26.jpg">
            <a:extLst>
              <a:ext uri="{FF2B5EF4-FFF2-40B4-BE49-F238E27FC236}">
                <a16:creationId xmlns:a16="http://schemas.microsoft.com/office/drawing/2014/main" id="{376E0D43-5ECF-F017-9B69-D2CA77664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"/>
            <a:ext cx="19177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6" descr="screenshot_27.jpg">
            <a:extLst>
              <a:ext uri="{FF2B5EF4-FFF2-40B4-BE49-F238E27FC236}">
                <a16:creationId xmlns:a16="http://schemas.microsoft.com/office/drawing/2014/main" id="{4B8E9A6B-8DC4-8F70-9427-D511FF13D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88900"/>
            <a:ext cx="31242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Box 1">
            <a:extLst>
              <a:ext uri="{FF2B5EF4-FFF2-40B4-BE49-F238E27FC236}">
                <a16:creationId xmlns:a16="http://schemas.microsoft.com/office/drawing/2014/main" id="{626DB267-C527-FDE8-1947-E27390F26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514600"/>
            <a:ext cx="1612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+ 2j (VBF)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>
            <a:extLst>
              <a:ext uri="{FF2B5EF4-FFF2-40B4-BE49-F238E27FC236}">
                <a16:creationId xmlns:a16="http://schemas.microsoft.com/office/drawing/2014/main" id="{C9C4A7F6-6511-BEC3-54AE-A0151B819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76200"/>
            <a:ext cx="58864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Slide Number Placeholder 1">
            <a:extLst>
              <a:ext uri="{FF2B5EF4-FFF2-40B4-BE49-F238E27FC236}">
                <a16:creationId xmlns:a16="http://schemas.microsoft.com/office/drawing/2014/main" id="{FC67CEB7-0DB3-01CE-08CA-6ACB14530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77C563B5-A793-BD45-BA9F-E42BB028B505}" type="slidenum">
              <a:rPr lang="en-US" altLang="en-US" smtClean="0">
                <a:solidFill>
                  <a:srgbClr val="000000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38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3795" name="TextBox 4">
            <a:extLst>
              <a:ext uri="{FF2B5EF4-FFF2-40B4-BE49-F238E27FC236}">
                <a16:creationId xmlns:a16="http://schemas.microsoft.com/office/drawing/2014/main" id="{C97C2E64-18A0-71B8-301C-7B715B2E2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01788"/>
            <a:ext cx="3322638" cy="517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0000"/>
                </a:solidFill>
              </a:rPr>
              <a:t>Di-photon Invariant mass distribution; analysis for data, showing weighted data points with errors, and the result of the simultaneous fit to all categories. The fitted signal plus background is shown, along with the background-only component of this fit. </a:t>
            </a:r>
          </a:p>
        </p:txBody>
      </p:sp>
      <p:pic>
        <p:nvPicPr>
          <p:cNvPr id="33796" name="Picture 5" descr="latex-image-1.pdf">
            <a:extLst>
              <a:ext uri="{FF2B5EF4-FFF2-40B4-BE49-F238E27FC236}">
                <a16:creationId xmlns:a16="http://schemas.microsoft.com/office/drawing/2014/main" id="{712FF283-F898-EADD-D11D-821DFE1E6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457200"/>
            <a:ext cx="219233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>
            <a:extLst>
              <a:ext uri="{FF2B5EF4-FFF2-40B4-BE49-F238E27FC236}">
                <a16:creationId xmlns:a16="http://schemas.microsoft.com/office/drawing/2014/main" id="{1076CE0F-61A7-480C-A96E-C5FB819EA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938" y="4386263"/>
            <a:ext cx="253206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Text Box 6">
            <a:extLst>
              <a:ext uri="{FF2B5EF4-FFF2-40B4-BE49-F238E27FC236}">
                <a16:creationId xmlns:a16="http://schemas.microsoft.com/office/drawing/2014/main" id="{C0E95870-1A87-9FB8-DE72-500511841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2971800"/>
            <a:ext cx="4592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Irreducible Z</a:t>
            </a:r>
            <a:r>
              <a:rPr lang="en-US" altLang="en-US" b="1" baseline="30000">
                <a:solidFill>
                  <a:srgbClr val="FF3300"/>
                </a:solidFill>
                <a:latin typeface="Comic Sans MS" panose="030F0902030302020204" pitchFamily="66" charset="0"/>
              </a:rPr>
              <a:t>0</a:t>
            </a: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Z</a:t>
            </a:r>
            <a:r>
              <a:rPr lang="en-US" altLang="en-US" b="1" baseline="30000">
                <a:solidFill>
                  <a:srgbClr val="FF3300"/>
                </a:solidFill>
                <a:latin typeface="Comic Sans MS" panose="030F0902030302020204" pitchFamily="66" charset="0"/>
              </a:rPr>
              <a:t>0</a:t>
            </a: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 backgrounds </a:t>
            </a:r>
          </a:p>
        </p:txBody>
      </p:sp>
      <p:sp>
        <p:nvSpPr>
          <p:cNvPr id="35843" name="Text Box 7">
            <a:extLst>
              <a:ext uri="{FF2B5EF4-FFF2-40B4-BE49-F238E27FC236}">
                <a16:creationId xmlns:a16="http://schemas.microsoft.com/office/drawing/2014/main" id="{26FD4304-01EC-8EBE-EE16-D477B163A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913" y="381000"/>
            <a:ext cx="3221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Higgs decay to Z</a:t>
            </a:r>
            <a:r>
              <a:rPr lang="en-US" altLang="en-US" b="1" baseline="30000">
                <a:solidFill>
                  <a:srgbClr val="FF3300"/>
                </a:solidFill>
                <a:latin typeface="Comic Sans MS" panose="030F0902030302020204" pitchFamily="66" charset="0"/>
              </a:rPr>
              <a:t>0</a:t>
            </a: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Z</a:t>
            </a:r>
            <a:r>
              <a:rPr lang="en-US" altLang="en-US" b="1" baseline="30000">
                <a:solidFill>
                  <a:srgbClr val="FF3300"/>
                </a:solidFill>
                <a:latin typeface="Comic Sans MS" panose="030F0902030302020204" pitchFamily="66" charset="0"/>
              </a:rPr>
              <a:t>0</a:t>
            </a:r>
          </a:p>
        </p:txBody>
      </p:sp>
      <p:pic>
        <p:nvPicPr>
          <p:cNvPr id="35844" name="Picture 9" descr="screenshot_11">
            <a:extLst>
              <a:ext uri="{FF2B5EF4-FFF2-40B4-BE49-F238E27FC236}">
                <a16:creationId xmlns:a16="http://schemas.microsoft.com/office/drawing/2014/main" id="{0C3C7017-3AF1-49AD-80D6-14AFB404A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50" y="990600"/>
            <a:ext cx="159226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10" descr="zz">
            <a:extLst>
              <a:ext uri="{FF2B5EF4-FFF2-40B4-BE49-F238E27FC236}">
                <a16:creationId xmlns:a16="http://schemas.microsoft.com/office/drawing/2014/main" id="{404FE474-FF53-0CB5-D70F-2544473D6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4191000"/>
            <a:ext cx="13525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Text Box 11">
            <a:extLst>
              <a:ext uri="{FF2B5EF4-FFF2-40B4-BE49-F238E27FC236}">
                <a16:creationId xmlns:a16="http://schemas.microsoft.com/office/drawing/2014/main" id="{218DC2B6-2936-AC6B-1A81-0FB76CEA5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738" y="4159250"/>
            <a:ext cx="327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omic Sans MS" panose="030F0902030302020204" pitchFamily="66" charset="0"/>
              </a:rPr>
              <a:t>Z</a:t>
            </a:r>
          </a:p>
        </p:txBody>
      </p:sp>
      <p:sp>
        <p:nvSpPr>
          <p:cNvPr id="35847" name="Text Box 12">
            <a:extLst>
              <a:ext uri="{FF2B5EF4-FFF2-40B4-BE49-F238E27FC236}">
                <a16:creationId xmlns:a16="http://schemas.microsoft.com/office/drawing/2014/main" id="{F3DC3D99-9646-C407-561C-A552A4F21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8738" y="5607050"/>
            <a:ext cx="327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latin typeface="Comic Sans MS" panose="030F0902030302020204" pitchFamily="66" charset="0"/>
              </a:rPr>
              <a:t>Z</a:t>
            </a:r>
          </a:p>
        </p:txBody>
      </p:sp>
      <p:sp>
        <p:nvSpPr>
          <p:cNvPr id="35848" name="Text Box 13">
            <a:extLst>
              <a:ext uri="{FF2B5EF4-FFF2-40B4-BE49-F238E27FC236}">
                <a16:creationId xmlns:a16="http://schemas.microsoft.com/office/drawing/2014/main" id="{83ABFD4D-727B-AE8C-3C53-5641F8577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1275" y="2895600"/>
            <a:ext cx="3919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FF3300"/>
                </a:solidFill>
                <a:latin typeface="Comic Sans MS" panose="030F0902030302020204" pitchFamily="66" charset="0"/>
              </a:rPr>
              <a:t>Reducible 4l backgrounds </a:t>
            </a:r>
          </a:p>
        </p:txBody>
      </p:sp>
      <p:pic>
        <p:nvPicPr>
          <p:cNvPr id="35849" name="Picture 14">
            <a:extLst>
              <a:ext uri="{FF2B5EF4-FFF2-40B4-BE49-F238E27FC236}">
                <a16:creationId xmlns:a16="http://schemas.microsoft.com/office/drawing/2014/main" id="{38A4CCA2-00D6-393B-9CB9-D8C0E64AA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52800"/>
            <a:ext cx="2039938" cy="149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15" descr="zbb">
            <a:extLst>
              <a:ext uri="{FF2B5EF4-FFF2-40B4-BE49-F238E27FC236}">
                <a16:creationId xmlns:a16="http://schemas.microsoft.com/office/drawing/2014/main" id="{B7EDF338-C923-F6E4-FCFB-2A76C8B84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53000"/>
            <a:ext cx="11604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37F1C26-8DDD-9D40-3D48-0FD7FED3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59465-905E-F541-81EF-34CBE5B2960C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234498" name="Rectangle 2">
            <a:extLst>
              <a:ext uri="{FF2B5EF4-FFF2-40B4-BE49-F238E27FC236}">
                <a16:creationId xmlns:a16="http://schemas.microsoft.com/office/drawing/2014/main" id="{B602EB8E-B70C-FE9E-D993-82DF157DA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Electroweak Lagrangian</a:t>
            </a:r>
            <a:endParaRPr lang="en-GB" altLang="en-US"/>
          </a:p>
        </p:txBody>
      </p:sp>
      <p:pic>
        <p:nvPicPr>
          <p:cNvPr id="234499" name="Picture 3">
            <a:extLst>
              <a:ext uri="{FF2B5EF4-FFF2-40B4-BE49-F238E27FC236}">
                <a16:creationId xmlns:a16="http://schemas.microsoft.com/office/drawing/2014/main" id="{87183BB1-6904-8A56-B9B5-8597805D0AE1}"/>
              </a:ext>
            </a:extLst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990600"/>
            <a:ext cx="5464175" cy="5867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4500" name="Rectangle 4">
            <a:extLst>
              <a:ext uri="{FF2B5EF4-FFF2-40B4-BE49-F238E27FC236}">
                <a16:creationId xmlns:a16="http://schemas.microsoft.com/office/drawing/2014/main" id="{EDE4B49C-D498-0416-7773-2EB2BA5D6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953000"/>
            <a:ext cx="2286000" cy="4572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234501" name="Text Box 5">
            <a:extLst>
              <a:ext uri="{FF2B5EF4-FFF2-40B4-BE49-F238E27FC236}">
                <a16:creationId xmlns:a16="http://schemas.microsoft.com/office/drawing/2014/main" id="{4CBB6A3C-D26B-A2D5-DF2A-75E3F6A34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2362200"/>
            <a:ext cx="2971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D99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CC0066"/>
                </a:solidFill>
              </a:rPr>
              <a:t>Higgs couples to all fermions in proportion to their mass</a:t>
            </a:r>
            <a:endParaRPr lang="en-GB" altLang="en-US" sz="2000" baseline="-25000">
              <a:solidFill>
                <a:srgbClr val="CC0066"/>
              </a:solidFill>
            </a:endParaRPr>
          </a:p>
        </p:txBody>
      </p:sp>
      <p:sp>
        <p:nvSpPr>
          <p:cNvPr id="234502" name="Text Box 6">
            <a:extLst>
              <a:ext uri="{FF2B5EF4-FFF2-40B4-BE49-F238E27FC236}">
                <a16:creationId xmlns:a16="http://schemas.microsoft.com/office/drawing/2014/main" id="{221D8B0B-D3B7-C741-8C05-771117D62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5638800"/>
            <a:ext cx="2362200" cy="396875"/>
          </a:xfrm>
          <a:prstGeom prst="rect">
            <a:avLst/>
          </a:prstGeom>
          <a:solidFill>
            <a:srgbClr val="FDD9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>
                <a:solidFill>
                  <a:srgbClr val="FF0066"/>
                </a:solidFill>
              </a:rPr>
              <a:t>Important for m</a:t>
            </a:r>
            <a:r>
              <a:rPr lang="en-US" altLang="en-US" sz="2000" baseline="-25000">
                <a:solidFill>
                  <a:srgbClr val="FF0066"/>
                </a:solidFill>
              </a:rPr>
              <a:t>top</a:t>
            </a:r>
            <a:endParaRPr lang="en-GB" altLang="en-US" sz="2000">
              <a:solidFill>
                <a:srgbClr val="FF0066"/>
              </a:solidFill>
            </a:endParaRPr>
          </a:p>
        </p:txBody>
      </p:sp>
      <p:pic>
        <p:nvPicPr>
          <p:cNvPr id="234503" name="Picture 7">
            <a:extLst>
              <a:ext uri="{FF2B5EF4-FFF2-40B4-BE49-F238E27FC236}">
                <a16:creationId xmlns:a16="http://schemas.microsoft.com/office/drawing/2014/main" id="{8C215F5B-A276-72E7-2E72-59827BB16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05200"/>
            <a:ext cx="3346450" cy="19685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4504" name="AutoShape 8">
            <a:extLst>
              <a:ext uri="{FF2B5EF4-FFF2-40B4-BE49-F238E27FC236}">
                <a16:creationId xmlns:a16="http://schemas.microsoft.com/office/drawing/2014/main" id="{C4D54CF5-21DA-1846-51DA-F3CE1C77CBEF}"/>
              </a:ext>
            </a:extLst>
          </p:cNvPr>
          <p:cNvCxnSpPr>
            <a:cxnSpLocks noChangeShapeType="1"/>
            <a:stCxn id="234500" idx="3"/>
            <a:endCxn id="234503" idx="1"/>
          </p:cNvCxnSpPr>
          <p:nvPr/>
        </p:nvCxnSpPr>
        <p:spPr bwMode="auto">
          <a:xfrm flipV="1">
            <a:off x="2762250" y="4489450"/>
            <a:ext cx="2628900" cy="692150"/>
          </a:xfrm>
          <a:prstGeom prst="straightConnector1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1">
            <a:extLst>
              <a:ext uri="{FF2B5EF4-FFF2-40B4-BE49-F238E27FC236}">
                <a16:creationId xmlns:a16="http://schemas.microsoft.com/office/drawing/2014/main" id="{D4A630FE-AE11-FE9E-D4A2-36E823C69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2325"/>
            <a:ext cx="3625850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Slide Number Placeholder 3">
            <a:extLst>
              <a:ext uri="{FF2B5EF4-FFF2-40B4-BE49-F238E27FC236}">
                <a16:creationId xmlns:a16="http://schemas.microsoft.com/office/drawing/2014/main" id="{2EABA7C9-87B4-7AB7-B6DD-FA1DF5740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EF6FB74-BB4C-FD4E-991E-4B266F4C9E82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37891" name="Picture 9">
            <a:extLst>
              <a:ext uri="{FF2B5EF4-FFF2-40B4-BE49-F238E27FC236}">
                <a16:creationId xmlns:a16="http://schemas.microsoft.com/office/drawing/2014/main" id="{F42383C6-6EDC-7EC4-78D7-5CEFB9C1D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052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10">
            <a:extLst>
              <a:ext uri="{FF2B5EF4-FFF2-40B4-BE49-F238E27FC236}">
                <a16:creationId xmlns:a16="http://schemas.microsoft.com/office/drawing/2014/main" id="{98B12675-12D3-911A-250A-F829938514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3" y="2209800"/>
            <a:ext cx="4833937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TextBox 12">
            <a:extLst>
              <a:ext uri="{FF2B5EF4-FFF2-40B4-BE49-F238E27FC236}">
                <a16:creationId xmlns:a16="http://schemas.microsoft.com/office/drawing/2014/main" id="{A0F5552E-145F-5B45-3662-D1B1C2B9B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228600"/>
            <a:ext cx="4191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Mass resolution plots after the application of a mass constraint.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Gain in resolution ~15-20% 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1">
            <a:extLst>
              <a:ext uri="{FF2B5EF4-FFF2-40B4-BE49-F238E27FC236}">
                <a16:creationId xmlns:a16="http://schemas.microsoft.com/office/drawing/2014/main" id="{1CEDD1F2-A24C-9436-3507-99FCAFAC1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BFD1E2-D03B-4F48-9756-1A62AEF47BF3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38914" name="TextBox 3">
            <a:extLst>
              <a:ext uri="{FF2B5EF4-FFF2-40B4-BE49-F238E27FC236}">
                <a16:creationId xmlns:a16="http://schemas.microsoft.com/office/drawing/2014/main" id="{E7CA03F6-564B-E9C6-E599-038BBBD69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28600"/>
            <a:ext cx="85344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Invariant mass distribution of the second lepton pair: μμ and </a:t>
            </a:r>
            <a:r>
              <a:rPr lang="en-US" altLang="en-US" sz="1800" b="1" i="1">
                <a:latin typeface="Arial" panose="020B0604020202020204" pitchFamily="34" charset="0"/>
              </a:rPr>
              <a:t>ee. </a:t>
            </a:r>
            <a:r>
              <a:rPr lang="en-US" altLang="en-US" sz="1800" b="1">
                <a:latin typeface="Arial" panose="020B0604020202020204" pitchFamily="34" charset="0"/>
              </a:rPr>
              <a:t>The kinematic selections of the analysis have been applied. Isolation requirements have been applied on the first lepton pair. No charge requirements were applied to the second lepton pair.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pic>
        <p:nvPicPr>
          <p:cNvPr id="38915" name="Picture 2">
            <a:extLst>
              <a:ext uri="{FF2B5EF4-FFF2-40B4-BE49-F238E27FC236}">
                <a16:creationId xmlns:a16="http://schemas.microsoft.com/office/drawing/2014/main" id="{8E0CA8F9-A939-B575-02B1-85BC840D3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46069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3">
            <a:extLst>
              <a:ext uri="{FF2B5EF4-FFF2-40B4-BE49-F238E27FC236}">
                <a16:creationId xmlns:a16="http://schemas.microsoft.com/office/drawing/2014/main" id="{274F48F8-775C-E763-FC4C-D08089E9F4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447800"/>
            <a:ext cx="46863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1">
            <a:extLst>
              <a:ext uri="{FF2B5EF4-FFF2-40B4-BE49-F238E27FC236}">
                <a16:creationId xmlns:a16="http://schemas.microsoft.com/office/drawing/2014/main" id="{DA8FFFD5-EAB2-F685-8247-0D4D4EB90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E8FE5A46-727E-8049-B848-387F4977115C}" type="slidenum">
              <a:rPr lang="en-US" altLang="en-US" smtClean="0"/>
              <a:pPr algn="ctr">
                <a:spcBef>
                  <a:spcPct val="0"/>
                </a:spcBef>
                <a:buFontTx/>
                <a:buNone/>
              </a:pPr>
              <a:t>42</a:t>
            </a:fld>
            <a:endParaRPr lang="en-US" altLang="en-US"/>
          </a:p>
        </p:txBody>
      </p:sp>
      <p:pic>
        <p:nvPicPr>
          <p:cNvPr id="39938" name="Picture 3">
            <a:extLst>
              <a:ext uri="{FF2B5EF4-FFF2-40B4-BE49-F238E27FC236}">
                <a16:creationId xmlns:a16="http://schemas.microsoft.com/office/drawing/2014/main" id="{484DB2BC-B6C1-A773-A0DA-1C32A63DA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62000"/>
            <a:ext cx="43053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Picture 4">
            <a:extLst>
              <a:ext uri="{FF2B5EF4-FFF2-40B4-BE49-F238E27FC236}">
                <a16:creationId xmlns:a16="http://schemas.microsoft.com/office/drawing/2014/main" id="{6BDE99EB-BF20-F226-286C-C3991C5AC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200"/>
            <a:ext cx="458311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Rectangle 6">
            <a:extLst>
              <a:ext uri="{FF2B5EF4-FFF2-40B4-BE49-F238E27FC236}">
                <a16:creationId xmlns:a16="http://schemas.microsoft.com/office/drawing/2014/main" id="{8B16E2AB-A0EF-0E40-8C0C-6025C469E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5059363"/>
            <a:ext cx="46418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Distribution of the four-lepton invariant mass for the selected candidates in the m</a:t>
            </a:r>
            <a:r>
              <a:rPr lang="en-US" altLang="en-US" sz="1800" baseline="-25000">
                <a:solidFill>
                  <a:srgbClr val="000000"/>
                </a:solidFill>
              </a:rPr>
              <a:t>4l</a:t>
            </a:r>
            <a:r>
              <a:rPr lang="en-US" altLang="en-US" sz="1800">
                <a:solidFill>
                  <a:srgbClr val="000000"/>
                </a:solidFill>
              </a:rPr>
              <a:t> range 80--170 GeV</a:t>
            </a:r>
          </a:p>
        </p:txBody>
      </p:sp>
      <p:sp>
        <p:nvSpPr>
          <p:cNvPr id="39941" name="TextBox 7">
            <a:extLst>
              <a:ext uri="{FF2B5EF4-FFF2-40B4-BE49-F238E27FC236}">
                <a16:creationId xmlns:a16="http://schemas.microsoft.com/office/drawing/2014/main" id="{7EBE716E-0100-90BD-6344-2B2B3599B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2988" y="4614863"/>
            <a:ext cx="42211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Distribution of the MVA (BDT) ZZ* output, versus m</a:t>
            </a:r>
            <a:r>
              <a:rPr lang="en-US" altLang="en-US" baseline="-25000">
                <a:solidFill>
                  <a:srgbClr val="000000"/>
                </a:solidFill>
              </a:rPr>
              <a:t>4l</a:t>
            </a:r>
            <a:r>
              <a:rPr lang="en-US" altLang="en-US">
                <a:solidFill>
                  <a:srgbClr val="000000"/>
                </a:solidFill>
              </a:rPr>
              <a:t>; for the selected candidates in the m</a:t>
            </a:r>
            <a:r>
              <a:rPr lang="en-US" altLang="en-US" baseline="-25000">
                <a:solidFill>
                  <a:srgbClr val="000000"/>
                </a:solidFill>
              </a:rPr>
              <a:t>4l </a:t>
            </a:r>
            <a:r>
              <a:rPr lang="en-US" altLang="en-US">
                <a:solidFill>
                  <a:srgbClr val="000000"/>
                </a:solidFill>
              </a:rPr>
              <a:t>range of 110--140 GeV</a:t>
            </a:r>
          </a:p>
        </p:txBody>
      </p:sp>
      <p:pic>
        <p:nvPicPr>
          <p:cNvPr id="39942" name="Picture 1" descr="latex-image-1.pdf">
            <a:extLst>
              <a:ext uri="{FF2B5EF4-FFF2-40B4-BE49-F238E27FC236}">
                <a16:creationId xmlns:a16="http://schemas.microsoft.com/office/drawing/2014/main" id="{48DDB3D2-24BD-751B-D1CC-80E32C1224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246063"/>
            <a:ext cx="28844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>
            <a:extLst>
              <a:ext uri="{FF2B5EF4-FFF2-40B4-BE49-F238E27FC236}">
                <a16:creationId xmlns:a16="http://schemas.microsoft.com/office/drawing/2014/main" id="{76FFB1EC-CB08-CFD2-36AB-65BC5CE41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54413"/>
            <a:ext cx="2743200" cy="200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8">
            <a:extLst>
              <a:ext uri="{FF2B5EF4-FFF2-40B4-BE49-F238E27FC236}">
                <a16:creationId xmlns:a16="http://schemas.microsoft.com/office/drawing/2014/main" id="{F3C2CC54-5BE3-C074-39FE-AF9946D29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113" y="5105400"/>
            <a:ext cx="2532062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ext Box 9">
            <a:extLst>
              <a:ext uri="{FF2B5EF4-FFF2-40B4-BE49-F238E27FC236}">
                <a16:creationId xmlns:a16="http://schemas.microsoft.com/office/drawing/2014/main" id="{3EF110AB-F593-1E41-0134-99F6BAD8A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5754688"/>
            <a:ext cx="2671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+ Single top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&amp; non-resonant WWbb</a:t>
            </a:r>
          </a:p>
        </p:txBody>
      </p:sp>
      <p:sp>
        <p:nvSpPr>
          <p:cNvPr id="40964" name="Text Box 10">
            <a:extLst>
              <a:ext uri="{FF2B5EF4-FFF2-40B4-BE49-F238E27FC236}">
                <a16:creationId xmlns:a16="http://schemas.microsoft.com/office/drawing/2014/main" id="{42DA7B89-5539-5624-B0FD-CB20C3AAE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1513" y="2525713"/>
            <a:ext cx="2971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W</a:t>
            </a:r>
            <a:r>
              <a:rPr lang="en-US" altLang="en-US" b="1" baseline="30000">
                <a:latin typeface="Arial" panose="020B0604020202020204" pitchFamily="34" charset="0"/>
              </a:rPr>
              <a:t>+</a:t>
            </a:r>
            <a:r>
              <a:rPr lang="en-US" altLang="en-US" b="1">
                <a:latin typeface="Arial" panose="020B0604020202020204" pitchFamily="34" charset="0"/>
              </a:rPr>
              <a:t>W</a:t>
            </a:r>
            <a:r>
              <a:rPr lang="en-US" altLang="en-US" b="1" baseline="30000">
                <a:latin typeface="Arial" panose="020B0604020202020204" pitchFamily="34" charset="0"/>
              </a:rPr>
              <a:t>-</a:t>
            </a:r>
            <a:r>
              <a:rPr lang="en-US" altLang="en-US" b="1">
                <a:latin typeface="Arial" panose="020B0604020202020204" pitchFamily="34" charset="0"/>
              </a:rPr>
              <a:t> backgrounds </a:t>
            </a:r>
          </a:p>
        </p:txBody>
      </p:sp>
      <p:sp>
        <p:nvSpPr>
          <p:cNvPr id="40965" name="Text Box 11">
            <a:extLst>
              <a:ext uri="{FF2B5EF4-FFF2-40B4-BE49-F238E27FC236}">
                <a16:creationId xmlns:a16="http://schemas.microsoft.com/office/drawing/2014/main" id="{BE82BFEC-B687-2594-058A-E82E1D53B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152400"/>
            <a:ext cx="4243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 b="1">
                <a:latin typeface="Arial" panose="020B0604020202020204" pitchFamily="34" charset="0"/>
              </a:rPr>
              <a:t>Higgs decay to W</a:t>
            </a:r>
            <a:r>
              <a:rPr lang="en-US" altLang="en-US" sz="3200" b="1" baseline="30000">
                <a:latin typeface="Arial" panose="020B0604020202020204" pitchFamily="34" charset="0"/>
              </a:rPr>
              <a:t>+</a:t>
            </a:r>
            <a:r>
              <a:rPr lang="en-US" altLang="en-US" sz="3200" b="1">
                <a:latin typeface="Arial" panose="020B0604020202020204" pitchFamily="34" charset="0"/>
              </a:rPr>
              <a:t>W</a:t>
            </a:r>
            <a:r>
              <a:rPr lang="en-US" altLang="en-US" sz="3200" b="1" baseline="30000">
                <a:latin typeface="Arial" panose="020B0604020202020204" pitchFamily="34" charset="0"/>
              </a:rPr>
              <a:t>-</a:t>
            </a:r>
          </a:p>
        </p:txBody>
      </p:sp>
      <p:pic>
        <p:nvPicPr>
          <p:cNvPr id="40966" name="Picture 15" descr="screenshot_10">
            <a:extLst>
              <a:ext uri="{FF2B5EF4-FFF2-40B4-BE49-F238E27FC236}">
                <a16:creationId xmlns:a16="http://schemas.microsoft.com/office/drawing/2014/main" id="{079D2A75-90F2-0AF6-6245-7CC073992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990600"/>
            <a:ext cx="1423987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Slide Number Placeholder 10">
            <a:extLst>
              <a:ext uri="{FF2B5EF4-FFF2-40B4-BE49-F238E27FC236}">
                <a16:creationId xmlns:a16="http://schemas.microsoft.com/office/drawing/2014/main" id="{7F93427C-AB4D-4845-3F62-5897F494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7086600" y="6356350"/>
            <a:ext cx="3276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912F6A24-45F7-D64F-88C8-ECE5DF0CB74D}" type="slidenum">
              <a:rPr lang="en-US" altLang="en-US" sz="14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43</a:t>
            </a:fld>
            <a:endParaRPr lang="en-US" altLang="en-US" sz="14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40968" name="Picture 11" descr="screenshot_56.gif">
            <a:extLst>
              <a:ext uri="{FF2B5EF4-FFF2-40B4-BE49-F238E27FC236}">
                <a16:creationId xmlns:a16="http://schemas.microsoft.com/office/drawing/2014/main" id="{B5D74C81-F90C-85E3-981B-4B73858E75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24200"/>
            <a:ext cx="20478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Picture 10" descr="screenshot_57.gif">
            <a:extLst>
              <a:ext uri="{FF2B5EF4-FFF2-40B4-BE49-F238E27FC236}">
                <a16:creationId xmlns:a16="http://schemas.microsoft.com/office/drawing/2014/main" id="{054C09C4-5DB4-9206-6001-A9DEBF9F3B4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89275"/>
            <a:ext cx="255270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0" name="TextBox 12">
            <a:extLst>
              <a:ext uri="{FF2B5EF4-FFF2-40B4-BE49-F238E27FC236}">
                <a16:creationId xmlns:a16="http://schemas.microsoft.com/office/drawing/2014/main" id="{96A2B416-1E5C-9A7D-432D-E475E6D47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143000"/>
            <a:ext cx="3476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panose="020B0604020202020204" pitchFamily="34" charset="0"/>
              </a:rPr>
              <a:t>Two leptons + neutrinos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panose="020B0604020202020204" pitchFamily="34" charset="0"/>
              </a:rPr>
              <a:t>No mass peak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panose="020B0604020202020204" pitchFamily="34" charset="0"/>
              </a:rPr>
              <a:t>Event counting experiment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6" descr="screenshot_11.gif">
            <a:extLst>
              <a:ext uri="{FF2B5EF4-FFF2-40B4-BE49-F238E27FC236}">
                <a16:creationId xmlns:a16="http://schemas.microsoft.com/office/drawing/2014/main" id="{5D19AE39-C860-0C0E-4B6D-8D4E80C10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3" y="803275"/>
            <a:ext cx="50228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Slide Number Placeholder 1">
            <a:extLst>
              <a:ext uri="{FF2B5EF4-FFF2-40B4-BE49-F238E27FC236}">
                <a16:creationId xmlns:a16="http://schemas.microsoft.com/office/drawing/2014/main" id="{8E3A3BF3-606B-A9A8-EE3E-0A8D9CE78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BC3AB2D-100D-EE47-9176-50D7C317BFA1}" type="slidenum">
              <a:rPr lang="en-US" altLang="en-US" sz="20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2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43011" name="TextBox 4">
            <a:extLst>
              <a:ext uri="{FF2B5EF4-FFF2-40B4-BE49-F238E27FC236}">
                <a16:creationId xmlns:a16="http://schemas.microsoft.com/office/drawing/2014/main" id="{B9485F9D-1758-562A-3CDA-EF27D16E3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95250"/>
            <a:ext cx="8610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The reconstruction of missing energy is real is a crucial element to the search. Shown are the METRel distribution of the neutrino momenta in the presence of two charged leptons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Overall, good control of the data</a:t>
            </a:r>
          </a:p>
        </p:txBody>
      </p:sp>
      <p:sp>
        <p:nvSpPr>
          <p:cNvPr id="43012" name="TextBox 4">
            <a:extLst>
              <a:ext uri="{FF2B5EF4-FFF2-40B4-BE49-F238E27FC236}">
                <a16:creationId xmlns:a16="http://schemas.microsoft.com/office/drawing/2014/main" id="{CE1B2295-05FF-C381-C1A5-3B882440EC47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6273006" y="3813969"/>
            <a:ext cx="3883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A real challenge this time around!</a:t>
            </a:r>
          </a:p>
        </p:txBody>
      </p:sp>
      <p:pic>
        <p:nvPicPr>
          <p:cNvPr id="43013" name="Picture 1">
            <a:extLst>
              <a:ext uri="{FF2B5EF4-FFF2-40B4-BE49-F238E27FC236}">
                <a16:creationId xmlns:a16="http://schemas.microsoft.com/office/drawing/2014/main" id="{1299E22B-7114-2873-7335-862503A063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1893888"/>
            <a:ext cx="6704012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>
            <a:extLst>
              <a:ext uri="{FF2B5EF4-FFF2-40B4-BE49-F238E27FC236}">
                <a16:creationId xmlns:a16="http://schemas.microsoft.com/office/drawing/2014/main" id="{183B0E9F-4A87-A4DA-3669-D1FAD1430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9144000" cy="656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Slide Number Placeholder 1">
            <a:extLst>
              <a:ext uri="{FF2B5EF4-FFF2-40B4-BE49-F238E27FC236}">
                <a16:creationId xmlns:a16="http://schemas.microsoft.com/office/drawing/2014/main" id="{D596E259-078C-881B-BD29-05A2166E0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872C14-5159-9046-A018-19999424C0C7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44035" name="TextBox 4">
            <a:extLst>
              <a:ext uri="{FF2B5EF4-FFF2-40B4-BE49-F238E27FC236}">
                <a16:creationId xmlns:a16="http://schemas.microsoft.com/office/drawing/2014/main" id="{67146043-F5E2-63D1-3010-12322B32A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1975" y="2438400"/>
            <a:ext cx="393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panose="020B0604020202020204" pitchFamily="34" charset="0"/>
              </a:rPr>
              <a:t>Search is performed in jet bins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22F97421-562C-9C1B-7221-B57188BD8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Flow chart for Back. Extraction</a:t>
            </a:r>
          </a:p>
        </p:txBody>
      </p:sp>
      <p:sp>
        <p:nvSpPr>
          <p:cNvPr id="45058" name="Slide Number Placeholder 3">
            <a:extLst>
              <a:ext uri="{FF2B5EF4-FFF2-40B4-BE49-F238E27FC236}">
                <a16:creationId xmlns:a16="http://schemas.microsoft.com/office/drawing/2014/main" id="{FEE8A764-98AC-8A2B-7AA4-38C332450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4E761D-2B53-0B4F-B3EE-4D53F0F3068F}" type="slidenum">
              <a:rPr lang="en-US" altLang="en-US" sz="20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en-US" altLang="en-US" sz="2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45059" name="Picture 4">
            <a:extLst>
              <a:ext uri="{FF2B5EF4-FFF2-40B4-BE49-F238E27FC236}">
                <a16:creationId xmlns:a16="http://schemas.microsoft.com/office/drawing/2014/main" id="{F7725C31-179F-285A-8C35-B67D01641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898048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1">
            <a:extLst>
              <a:ext uri="{FF2B5EF4-FFF2-40B4-BE49-F238E27FC236}">
                <a16:creationId xmlns:a16="http://schemas.microsoft.com/office/drawing/2014/main" id="{1F660654-29B8-929A-0A82-359823E7D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019800"/>
            <a:ext cx="752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Complete propagation of systematic errors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1">
            <a:extLst>
              <a:ext uri="{FF2B5EF4-FFF2-40B4-BE49-F238E27FC236}">
                <a16:creationId xmlns:a16="http://schemas.microsoft.com/office/drawing/2014/main" id="{BB48881C-256A-10B9-443C-550113D45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13EA0F4A-6C61-0F47-A392-54DB3B061B6F}" type="slidenum">
              <a:rPr lang="en-US" altLang="en-US" smtClean="0"/>
              <a:pPr algn="ctr">
                <a:spcBef>
                  <a:spcPct val="0"/>
                </a:spcBef>
                <a:buFontTx/>
                <a:buNone/>
              </a:pPr>
              <a:t>47</a:t>
            </a:fld>
            <a:endParaRPr lang="en-US" altLang="en-US"/>
          </a:p>
        </p:txBody>
      </p:sp>
      <p:pic>
        <p:nvPicPr>
          <p:cNvPr id="46082" name="Picture 2">
            <a:extLst>
              <a:ext uri="{FF2B5EF4-FFF2-40B4-BE49-F238E27FC236}">
                <a16:creationId xmlns:a16="http://schemas.microsoft.com/office/drawing/2014/main" id="{EDA41975-1A44-19BE-C844-2448A5E150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1143000"/>
            <a:ext cx="43989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">
            <a:extLst>
              <a:ext uri="{FF2B5EF4-FFF2-40B4-BE49-F238E27FC236}">
                <a16:creationId xmlns:a16="http://schemas.microsoft.com/office/drawing/2014/main" id="{F37753F0-9BDC-D311-9DB6-41E7AD0FB6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1676400"/>
            <a:ext cx="44608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Box 5">
            <a:extLst>
              <a:ext uri="{FF2B5EF4-FFF2-40B4-BE49-F238E27FC236}">
                <a16:creationId xmlns:a16="http://schemas.microsoft.com/office/drawing/2014/main" id="{737DAADF-6A91-84F2-21CF-42319CCC9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525" y="5715000"/>
            <a:ext cx="87233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0000"/>
                </a:solidFill>
              </a:rPr>
              <a:t>Require two isolated leptons and large MET. Reconstruct transverse mass. Categorization in jet multiplicity. </a:t>
            </a:r>
          </a:p>
        </p:txBody>
      </p:sp>
      <p:sp>
        <p:nvSpPr>
          <p:cNvPr id="46085" name="TextBox 6">
            <a:extLst>
              <a:ext uri="{FF2B5EF4-FFF2-40B4-BE49-F238E27FC236}">
                <a16:creationId xmlns:a16="http://schemas.microsoft.com/office/drawing/2014/main" id="{A736B782-F5EB-6F07-B569-3D998B791C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1066800"/>
            <a:ext cx="47402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0000"/>
                </a:solidFill>
              </a:rPr>
              <a:t>Candidate for VBF production</a:t>
            </a:r>
          </a:p>
        </p:txBody>
      </p:sp>
      <p:pic>
        <p:nvPicPr>
          <p:cNvPr id="46086" name="Picture 3" descr="latex-image-1.pdf">
            <a:extLst>
              <a:ext uri="{FF2B5EF4-FFF2-40B4-BE49-F238E27FC236}">
                <a16:creationId xmlns:a16="http://schemas.microsoft.com/office/drawing/2014/main" id="{A284D795-FB05-1452-9A33-3E9AFF4516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304800"/>
            <a:ext cx="41163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Number Placeholder 1">
            <a:extLst>
              <a:ext uri="{FF2B5EF4-FFF2-40B4-BE49-F238E27FC236}">
                <a16:creationId xmlns:a16="http://schemas.microsoft.com/office/drawing/2014/main" id="{21F60B8C-C2BF-EB3F-DD12-89D7AF6E9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3E397187-4685-5640-B770-FC97E6E8C834}" type="slidenum">
              <a:rPr lang="en-US" altLang="en-US" smtClean="0"/>
              <a:pPr algn="ctr">
                <a:spcBef>
                  <a:spcPct val="0"/>
                </a:spcBef>
                <a:buFontTx/>
                <a:buNone/>
              </a:pPr>
              <a:t>48</a:t>
            </a:fld>
            <a:endParaRPr lang="en-US" altLang="en-US"/>
          </a:p>
        </p:txBody>
      </p:sp>
      <p:pic>
        <p:nvPicPr>
          <p:cNvPr id="48130" name="Picture 2" descr="latex-image-1.pdf">
            <a:extLst>
              <a:ext uri="{FF2B5EF4-FFF2-40B4-BE49-F238E27FC236}">
                <a16:creationId xmlns:a16="http://schemas.microsoft.com/office/drawing/2014/main" id="{0FA5FC07-07A6-46BF-C625-2FCC7832C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50" y="152400"/>
            <a:ext cx="551815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>
            <a:extLst>
              <a:ext uri="{FF2B5EF4-FFF2-40B4-BE49-F238E27FC236}">
                <a16:creationId xmlns:a16="http://schemas.microsoft.com/office/drawing/2014/main" id="{7908A74E-2978-9D68-FF80-052230283F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219200"/>
            <a:ext cx="4105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TextBox 4">
            <a:extLst>
              <a:ext uri="{FF2B5EF4-FFF2-40B4-BE49-F238E27FC236}">
                <a16:creationId xmlns:a16="http://schemas.microsoft.com/office/drawing/2014/main" id="{B33EABC7-88F1-B2AF-C5EE-A9CCF979D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5287963"/>
            <a:ext cx="4502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Di-b invariant mass after background subtraction except for di-boson processes, for all channels </a:t>
            </a:r>
          </a:p>
        </p:txBody>
      </p:sp>
      <p:cxnSp>
        <p:nvCxnSpPr>
          <p:cNvPr id="48133" name="Straight Arrow Connector 5">
            <a:extLst>
              <a:ext uri="{FF2B5EF4-FFF2-40B4-BE49-F238E27FC236}">
                <a16:creationId xmlns:a16="http://schemas.microsoft.com/office/drawing/2014/main" id="{5D9FEEF4-9B75-BD0E-23D9-C26DD276289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039938" y="914400"/>
            <a:ext cx="633412" cy="457200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8134" name="Picture 8">
            <a:extLst>
              <a:ext uri="{FF2B5EF4-FFF2-40B4-BE49-F238E27FC236}">
                <a16:creationId xmlns:a16="http://schemas.microsoft.com/office/drawing/2014/main" id="{42D29650-89B6-B214-8786-6CE9150980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863" y="1143000"/>
            <a:ext cx="46196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135" name="Straight Arrow Connector 9">
            <a:extLst>
              <a:ext uri="{FF2B5EF4-FFF2-40B4-BE49-F238E27FC236}">
                <a16:creationId xmlns:a16="http://schemas.microsoft.com/office/drawing/2014/main" id="{9CAF82BC-C773-E7B3-3160-3C32FDC5C04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56250" y="838200"/>
            <a:ext cx="703263" cy="304800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36" name="TextBox 12">
            <a:extLst>
              <a:ext uri="{FF2B5EF4-FFF2-40B4-BE49-F238E27FC236}">
                <a16:creationId xmlns:a16="http://schemas.microsoft.com/office/drawing/2014/main" id="{5C56B15A-ABD5-4496-1797-5334FC019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5838" y="5845175"/>
            <a:ext cx="4500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Di-tau invariant mass before and after background extraction 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>
            <a:extLst>
              <a:ext uri="{FF2B5EF4-FFF2-40B4-BE49-F238E27FC236}">
                <a16:creationId xmlns:a16="http://schemas.microsoft.com/office/drawing/2014/main" id="{ED09E2B7-8E64-24E7-92B1-F131BC86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45DB2C08-56F1-A845-AFE7-50327CA04C09}" type="slidenum">
              <a:rPr lang="en-US" altLang="en-US" sz="20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49</a:t>
            </a:fld>
            <a:endParaRPr lang="en-US" altLang="en-US" sz="20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49154" name="TextBox 5">
            <a:extLst>
              <a:ext uri="{FF2B5EF4-FFF2-40B4-BE49-F238E27FC236}">
                <a16:creationId xmlns:a16="http://schemas.microsoft.com/office/drawing/2014/main" id="{D8715611-E863-D763-E579-72FE4E481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2827338"/>
            <a:ext cx="7010400" cy="830262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>
                <a:latin typeface="Arial" panose="020B0604020202020204" pitchFamily="34" charset="0"/>
              </a:rPr>
              <a:t>Mass measurement</a:t>
            </a:r>
          </a:p>
        </p:txBody>
      </p:sp>
      <p:sp>
        <p:nvSpPr>
          <p:cNvPr id="49155" name="TextBox 1">
            <a:extLst>
              <a:ext uri="{FF2B5EF4-FFF2-40B4-BE49-F238E27FC236}">
                <a16:creationId xmlns:a16="http://schemas.microsoft.com/office/drawing/2014/main" id="{F45D73C0-FEFD-2F07-2563-A13D02E62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4876800"/>
            <a:ext cx="8369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The Higgs boson mass is a fundamental parameter of nature that is not predicted by the theory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131B7BE-A0C5-AFAB-ACA1-762998DB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5EAA6-921D-6C4A-8149-BE3B2EA716FD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233474" name="Rectangle 2">
            <a:extLst>
              <a:ext uri="{FF2B5EF4-FFF2-40B4-BE49-F238E27FC236}">
                <a16:creationId xmlns:a16="http://schemas.microsoft.com/office/drawing/2014/main" id="{48BD5D26-1622-BAC0-3E2D-DCE8C90CB0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Electroweak Lagrangian</a:t>
            </a:r>
            <a:endParaRPr lang="en-GB" altLang="en-US"/>
          </a:p>
        </p:txBody>
      </p:sp>
      <p:pic>
        <p:nvPicPr>
          <p:cNvPr id="233475" name="Picture 3">
            <a:extLst>
              <a:ext uri="{FF2B5EF4-FFF2-40B4-BE49-F238E27FC236}">
                <a16:creationId xmlns:a16="http://schemas.microsoft.com/office/drawing/2014/main" id="{F0F4E2CD-B6EB-BD2E-9C54-F954CDA1CF5D}"/>
              </a:ext>
            </a:extLst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990600"/>
            <a:ext cx="5464175" cy="5867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3476" name="Rectangle 4">
            <a:extLst>
              <a:ext uri="{FF2B5EF4-FFF2-40B4-BE49-F238E27FC236}">
                <a16:creationId xmlns:a16="http://schemas.microsoft.com/office/drawing/2014/main" id="{72EC221A-2A13-21D0-F692-4BDEFD040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334000"/>
            <a:ext cx="3200400" cy="457200"/>
          </a:xfrm>
          <a:prstGeom prst="rect">
            <a:avLst/>
          </a:prstGeom>
          <a:noFill/>
          <a:ln w="38100">
            <a:solidFill>
              <a:srgbClr val="0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CC0000"/>
              </a:solidFill>
            </a:endParaRPr>
          </a:p>
        </p:txBody>
      </p:sp>
      <p:sp>
        <p:nvSpPr>
          <p:cNvPr id="233481" name="Text Box 9">
            <a:extLst>
              <a:ext uri="{FF2B5EF4-FFF2-40B4-BE49-F238E27FC236}">
                <a16:creationId xmlns:a16="http://schemas.microsoft.com/office/drawing/2014/main" id="{F1C779F4-E94F-DD22-C0D7-541CA345B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1295400"/>
            <a:ext cx="3124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D99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008080"/>
                </a:solidFill>
              </a:rPr>
              <a:t>Higgs couples to W and Z</a:t>
            </a:r>
          </a:p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008080"/>
                </a:solidFill>
              </a:rPr>
              <a:t>WWH vertex</a:t>
            </a:r>
          </a:p>
          <a:p>
            <a:pPr algn="ctr">
              <a:spcBef>
                <a:spcPct val="50000"/>
              </a:spcBef>
            </a:pPr>
            <a:r>
              <a:rPr lang="en-US" altLang="en-US" sz="2000">
                <a:solidFill>
                  <a:srgbClr val="008080"/>
                </a:solidFill>
              </a:rPr>
              <a:t>ZZH vertex</a:t>
            </a:r>
            <a:r>
              <a:rPr lang="en-US" altLang="en-US" sz="2000">
                <a:solidFill>
                  <a:srgbClr val="CC0066"/>
                </a:solidFill>
              </a:rPr>
              <a:t> </a:t>
            </a:r>
            <a:endParaRPr lang="en-GB" altLang="en-US" sz="2000" baseline="-25000">
              <a:solidFill>
                <a:srgbClr val="CC0066"/>
              </a:solidFill>
            </a:endParaRPr>
          </a:p>
        </p:txBody>
      </p:sp>
      <p:sp>
        <p:nvSpPr>
          <p:cNvPr id="233482" name="Text Box 10">
            <a:extLst>
              <a:ext uri="{FF2B5EF4-FFF2-40B4-BE49-F238E27FC236}">
                <a16:creationId xmlns:a16="http://schemas.microsoft.com/office/drawing/2014/main" id="{02344CF6-E424-4A32-5624-C7CF18907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191000"/>
            <a:ext cx="2362200" cy="396875"/>
          </a:xfrm>
          <a:prstGeom prst="rect">
            <a:avLst/>
          </a:prstGeom>
          <a:solidFill>
            <a:srgbClr val="FDD99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>
                <a:solidFill>
                  <a:srgbClr val="008080"/>
                </a:solidFill>
              </a:rPr>
              <a:t>Important for M</a:t>
            </a:r>
            <a:r>
              <a:rPr lang="en-US" altLang="en-US" sz="2000" baseline="-25000">
                <a:solidFill>
                  <a:srgbClr val="008080"/>
                </a:solidFill>
              </a:rPr>
              <a:t>W</a:t>
            </a:r>
            <a:endParaRPr lang="en-GB" altLang="en-US" sz="2000">
              <a:solidFill>
                <a:srgbClr val="008080"/>
              </a:solidFill>
            </a:endParaRPr>
          </a:p>
        </p:txBody>
      </p:sp>
      <p:cxnSp>
        <p:nvCxnSpPr>
          <p:cNvPr id="233484" name="AutoShape 12">
            <a:extLst>
              <a:ext uri="{FF2B5EF4-FFF2-40B4-BE49-F238E27FC236}">
                <a16:creationId xmlns:a16="http://schemas.microsoft.com/office/drawing/2014/main" id="{81BC3B74-227A-02AD-B40C-D9750C869997}"/>
              </a:ext>
            </a:extLst>
          </p:cNvPr>
          <p:cNvCxnSpPr>
            <a:cxnSpLocks noChangeShapeType="1"/>
            <a:stCxn id="233476" idx="3"/>
            <a:endCxn id="233485" idx="1"/>
          </p:cNvCxnSpPr>
          <p:nvPr/>
        </p:nvCxnSpPr>
        <p:spPr bwMode="auto">
          <a:xfrm flipV="1">
            <a:off x="3600450" y="3371850"/>
            <a:ext cx="2857500" cy="2190750"/>
          </a:xfrm>
          <a:prstGeom prst="straightConnector1">
            <a:avLst/>
          </a:prstGeom>
          <a:noFill/>
          <a:ln w="38100">
            <a:solidFill>
              <a:srgbClr val="0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3485" name="Picture 13">
            <a:extLst>
              <a:ext uri="{FF2B5EF4-FFF2-40B4-BE49-F238E27FC236}">
                <a16:creationId xmlns:a16="http://schemas.microsoft.com/office/drawing/2014/main" id="{89A57866-2814-209A-FB96-7A412EE8A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67000"/>
            <a:ext cx="1854200" cy="1409700"/>
          </a:xfrm>
          <a:prstGeom prst="rect">
            <a:avLst/>
          </a:prstGeom>
          <a:noFill/>
          <a:ln w="38100">
            <a:solidFill>
              <a:srgbClr val="0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Number Placeholder 1">
            <a:extLst>
              <a:ext uri="{FF2B5EF4-FFF2-40B4-BE49-F238E27FC236}">
                <a16:creationId xmlns:a16="http://schemas.microsoft.com/office/drawing/2014/main" id="{AD06A26F-86B8-9C50-649E-4F1BCB488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DE6762AA-BA65-BA44-B031-314873633636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50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pic>
        <p:nvPicPr>
          <p:cNvPr id="50178" name="Picture 2">
            <a:extLst>
              <a:ext uri="{FF2B5EF4-FFF2-40B4-BE49-F238E27FC236}">
                <a16:creationId xmlns:a16="http://schemas.microsoft.com/office/drawing/2014/main" id="{1244DFB7-72B9-C84B-260B-7E553CC5F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2925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3">
            <a:extLst>
              <a:ext uri="{FF2B5EF4-FFF2-40B4-BE49-F238E27FC236}">
                <a16:creationId xmlns:a16="http://schemas.microsoft.com/office/drawing/2014/main" id="{D20604E3-59BF-AABC-D183-101AE1E1A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2675"/>
            <a:ext cx="914400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4">
            <a:extLst>
              <a:ext uri="{FF2B5EF4-FFF2-40B4-BE49-F238E27FC236}">
                <a16:creationId xmlns:a16="http://schemas.microsoft.com/office/drawing/2014/main" id="{ADCAB2C9-0285-F274-393C-F3B44B4EF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25400"/>
            <a:ext cx="3165475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Rectangle 5">
            <a:extLst>
              <a:ext uri="{FF2B5EF4-FFF2-40B4-BE49-F238E27FC236}">
                <a16:creationId xmlns:a16="http://schemas.microsoft.com/office/drawing/2014/main" id="{BC5F8435-C676-CC10-0A1C-871CAB6F7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75" y="5715000"/>
            <a:ext cx="8159750" cy="381000"/>
          </a:xfrm>
          <a:prstGeom prst="rect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50182" name="TextBox 6">
            <a:extLst>
              <a:ext uri="{FF2B5EF4-FFF2-40B4-BE49-F238E27FC236}">
                <a16:creationId xmlns:a16="http://schemas.microsoft.com/office/drawing/2014/main" id="{2DC7F6CC-8BB3-BBE4-E2EE-A8A1474FB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175" y="425450"/>
            <a:ext cx="295433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and CMS measurements are compatible and lead to </a:t>
            </a:r>
            <a:r>
              <a:rPr lang="en-US" altLang="en-US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0.2% accuracy </a:t>
            </a:r>
            <a:r>
              <a:rPr lang="en-US" altLang="en-US" sz="22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1">
            <a:extLst>
              <a:ext uri="{FF2B5EF4-FFF2-40B4-BE49-F238E27FC236}">
                <a16:creationId xmlns:a16="http://schemas.microsoft.com/office/drawing/2014/main" id="{E84F8CF5-F7E7-38C3-E140-CEEE7AEF9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3CC973-4A09-0247-BF51-982258FD9723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51202" name="Picture 2">
            <a:extLst>
              <a:ext uri="{FF2B5EF4-FFF2-40B4-BE49-F238E27FC236}">
                <a16:creationId xmlns:a16="http://schemas.microsoft.com/office/drawing/2014/main" id="{50D7F733-2FFC-A97B-3CE2-BFEE078F5B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9144000" cy="656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1">
            <a:extLst>
              <a:ext uri="{FF2B5EF4-FFF2-40B4-BE49-F238E27FC236}">
                <a16:creationId xmlns:a16="http://schemas.microsoft.com/office/drawing/2014/main" id="{8DFD824C-500A-11B9-C5E3-AEC4D5FBB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B7C598DD-9D2C-3444-94EB-76364DDCF668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52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pic>
        <p:nvPicPr>
          <p:cNvPr id="52226" name="Picture 2">
            <a:extLst>
              <a:ext uri="{FF2B5EF4-FFF2-40B4-BE49-F238E27FC236}">
                <a16:creationId xmlns:a16="http://schemas.microsoft.com/office/drawing/2014/main" id="{2319E6BB-7C5A-BB4A-1EDA-4456C1005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"/>
            <a:ext cx="9144000" cy="676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1">
            <a:extLst>
              <a:ext uri="{FF2B5EF4-FFF2-40B4-BE49-F238E27FC236}">
                <a16:creationId xmlns:a16="http://schemas.microsoft.com/office/drawing/2014/main" id="{4D858580-6E99-9DFC-7B4A-385B6056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CB24642C-A4C2-1E42-BE34-6B3730E97BD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 algn="ctr">
                <a:spcBef>
                  <a:spcPct val="0"/>
                </a:spcBef>
                <a:buFontTx/>
                <a:buNone/>
              </a:pPr>
              <a:t>53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53250" name="TextBox 2">
            <a:extLst>
              <a:ext uri="{FF2B5EF4-FFF2-40B4-BE49-F238E27FC236}">
                <a16:creationId xmlns:a16="http://schemas.microsoft.com/office/drawing/2014/main" id="{04988518-963F-CDBB-43E9-B9A40C0E8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133600"/>
            <a:ext cx="7239000" cy="1570038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>
                <a:latin typeface="Arial" panose="020B0604020202020204" pitchFamily="34" charset="0"/>
              </a:rPr>
              <a:t>Sensitivity to Coupling Strength </a:t>
            </a:r>
          </a:p>
        </p:txBody>
      </p:sp>
      <p:sp>
        <p:nvSpPr>
          <p:cNvPr id="53251" name="TextBox 1">
            <a:extLst>
              <a:ext uri="{FF2B5EF4-FFF2-40B4-BE49-F238E27FC236}">
                <a16:creationId xmlns:a16="http://schemas.microsoft.com/office/drawing/2014/main" id="{CE342B79-BBBD-CBAA-B751-6CA8D9850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572000"/>
            <a:ext cx="6858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s-IS" altLang="en-US" sz="2000" b="1"/>
              <a:t>Preprint including ATLAS/CMS combination available at arXiv:1606.02266v1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1">
            <a:extLst>
              <a:ext uri="{FF2B5EF4-FFF2-40B4-BE49-F238E27FC236}">
                <a16:creationId xmlns:a16="http://schemas.microsoft.com/office/drawing/2014/main" id="{DFAE731F-19BD-5029-DABB-4250439C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5C44AF0-E4C9-4E4D-8C56-8B288C16794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54274" name="TextBox 2">
            <a:extLst>
              <a:ext uri="{FF2B5EF4-FFF2-40B4-BE49-F238E27FC236}">
                <a16:creationId xmlns:a16="http://schemas.microsoft.com/office/drawing/2014/main" id="{609DAFB9-6604-D954-C78E-A24DA9C0D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"/>
            <a:ext cx="29765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Signal Strengths</a:t>
            </a:r>
          </a:p>
        </p:txBody>
      </p:sp>
      <p:pic>
        <p:nvPicPr>
          <p:cNvPr id="54275" name="Picture 3" descr="screenshot_588.png">
            <a:extLst>
              <a:ext uri="{FF2B5EF4-FFF2-40B4-BE49-F238E27FC236}">
                <a16:creationId xmlns:a16="http://schemas.microsoft.com/office/drawing/2014/main" id="{0F8D556E-215B-6ABC-3C2D-A119CD186E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4" descr="screenshot_589.png">
            <a:extLst>
              <a:ext uri="{FF2B5EF4-FFF2-40B4-BE49-F238E27FC236}">
                <a16:creationId xmlns:a16="http://schemas.microsoft.com/office/drawing/2014/main" id="{DEA727F4-27F6-C38B-F471-8D660590D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2590800"/>
            <a:ext cx="55118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TextBox 5">
            <a:extLst>
              <a:ext uri="{FF2B5EF4-FFF2-40B4-BE49-F238E27FC236}">
                <a16:creationId xmlns:a16="http://schemas.microsoft.com/office/drawing/2014/main" id="{A8FC0F11-B27E-AC4E-B45D-6FEB725F3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110038"/>
            <a:ext cx="3321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Coupling Modifiers</a:t>
            </a:r>
          </a:p>
        </p:txBody>
      </p:sp>
      <p:pic>
        <p:nvPicPr>
          <p:cNvPr id="54278" name="Picture 6" descr="screenshot_590.png">
            <a:extLst>
              <a:ext uri="{FF2B5EF4-FFF2-40B4-BE49-F238E27FC236}">
                <a16:creationId xmlns:a16="http://schemas.microsoft.com/office/drawing/2014/main" id="{FCE98399-0E6E-D387-F7D6-BA7334A792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029200"/>
            <a:ext cx="47244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7" descr="screenshot_591.png">
            <a:extLst>
              <a:ext uri="{FF2B5EF4-FFF2-40B4-BE49-F238E27FC236}">
                <a16:creationId xmlns:a16="http://schemas.microsoft.com/office/drawing/2014/main" id="{E4C362C1-888B-B903-74AF-12946DD746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38" y="5075238"/>
            <a:ext cx="3281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1">
            <a:extLst>
              <a:ext uri="{FF2B5EF4-FFF2-40B4-BE49-F238E27FC236}">
                <a16:creationId xmlns:a16="http://schemas.microsoft.com/office/drawing/2014/main" id="{8705FEA7-5D31-C1B7-E868-FAD29224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E19FEA-8566-E540-8E67-0D2CAE64F802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55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55298" name="Picture 2" descr="screenshot_592.png">
            <a:extLst>
              <a:ext uri="{FF2B5EF4-FFF2-40B4-BE49-F238E27FC236}">
                <a16:creationId xmlns:a16="http://schemas.microsoft.com/office/drawing/2014/main" id="{9633B52F-C614-E45D-8280-71CFEE469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0"/>
            <a:ext cx="75834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1">
            <a:extLst>
              <a:ext uri="{FF2B5EF4-FFF2-40B4-BE49-F238E27FC236}">
                <a16:creationId xmlns:a16="http://schemas.microsoft.com/office/drawing/2014/main" id="{B2CA35EB-BE50-DC08-CE6F-160005ACD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A37E76-0464-164F-80CE-9852E1981654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56322" name="Picture 2" descr="screenshot_593.png">
            <a:extLst>
              <a:ext uri="{FF2B5EF4-FFF2-40B4-BE49-F238E27FC236}">
                <a16:creationId xmlns:a16="http://schemas.microsoft.com/office/drawing/2014/main" id="{17CF79DE-988F-E548-F0E9-5B7C3FBC1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15900"/>
            <a:ext cx="9118600" cy="656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Number Placeholder 1">
            <a:extLst>
              <a:ext uri="{FF2B5EF4-FFF2-40B4-BE49-F238E27FC236}">
                <a16:creationId xmlns:a16="http://schemas.microsoft.com/office/drawing/2014/main" id="{5416D2E3-9AB9-F638-97F9-26463BC1A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C7F27D-A6F2-5A47-9487-47C465C901B5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57346" name="Picture 2" descr="screenshot_601.png">
            <a:extLst>
              <a:ext uri="{FF2B5EF4-FFF2-40B4-BE49-F238E27FC236}">
                <a16:creationId xmlns:a16="http://schemas.microsoft.com/office/drawing/2014/main" id="{038B576E-4283-65E9-AAAF-75F672970F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0"/>
            <a:ext cx="5427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1">
            <a:extLst>
              <a:ext uri="{FF2B5EF4-FFF2-40B4-BE49-F238E27FC236}">
                <a16:creationId xmlns:a16="http://schemas.microsoft.com/office/drawing/2014/main" id="{723402D0-F9DB-C32C-9702-78770786F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D0D265-902A-E042-A51A-BE7692AA8944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58370" name="Picture 2" descr="screenshot_602.png">
            <a:extLst>
              <a:ext uri="{FF2B5EF4-FFF2-40B4-BE49-F238E27FC236}">
                <a16:creationId xmlns:a16="http://schemas.microsoft.com/office/drawing/2014/main" id="{726A39D6-3005-C1A2-6A1D-FDF251742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713" y="0"/>
            <a:ext cx="6324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Number Placeholder 1">
            <a:extLst>
              <a:ext uri="{FF2B5EF4-FFF2-40B4-BE49-F238E27FC236}">
                <a16:creationId xmlns:a16="http://schemas.microsoft.com/office/drawing/2014/main" id="{C3572115-12A6-7CEA-AF3E-323045380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D283EA-1FEC-2846-82BE-F81880B45064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59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59394" name="Picture 2" descr="screenshot_595.png">
            <a:extLst>
              <a:ext uri="{FF2B5EF4-FFF2-40B4-BE49-F238E27FC236}">
                <a16:creationId xmlns:a16="http://schemas.microsoft.com/office/drawing/2014/main" id="{C6EA5574-B2ED-D1D3-9379-EBF41086F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8"/>
            <a:ext cx="9144000" cy="662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03E51B-397C-A0CC-8A61-7C3CA6E6D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12FBB2-2D9A-C7D4-9160-DA4DCC141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2103"/>
            <a:ext cx="9144000" cy="5853793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50680221-65E1-F58B-1FF2-75B1E5043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05" y="4876800"/>
            <a:ext cx="184129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649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Number Placeholder 1">
            <a:extLst>
              <a:ext uri="{FF2B5EF4-FFF2-40B4-BE49-F238E27FC236}">
                <a16:creationId xmlns:a16="http://schemas.microsoft.com/office/drawing/2014/main" id="{FF3CF1FB-F26E-7636-13D0-6DA104928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0A5AF8D-CB27-CC4E-B3AD-4514715E5F80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60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0418" name="Picture 2" descr="screenshot_596.png">
            <a:extLst>
              <a:ext uri="{FF2B5EF4-FFF2-40B4-BE49-F238E27FC236}">
                <a16:creationId xmlns:a16="http://schemas.microsoft.com/office/drawing/2014/main" id="{C26D355E-9A0B-23BD-A2C5-A563017745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38" y="0"/>
            <a:ext cx="59864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Number Placeholder 1">
            <a:extLst>
              <a:ext uri="{FF2B5EF4-FFF2-40B4-BE49-F238E27FC236}">
                <a16:creationId xmlns:a16="http://schemas.microsoft.com/office/drawing/2014/main" id="{A4341AA2-1F31-932D-A19F-01644C27B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F4E97E-F27A-764F-8BAC-49685B8FA4D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61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1442" name="Picture 2" descr="screenshot_594.png">
            <a:extLst>
              <a:ext uri="{FF2B5EF4-FFF2-40B4-BE49-F238E27FC236}">
                <a16:creationId xmlns:a16="http://schemas.microsoft.com/office/drawing/2014/main" id="{6CD92060-728F-AAF5-070E-55F183C73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9325"/>
            <a:ext cx="91440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3" name="TextBox 3">
            <a:extLst>
              <a:ext uri="{FF2B5EF4-FFF2-40B4-BE49-F238E27FC236}">
                <a16:creationId xmlns:a16="http://schemas.microsoft.com/office/drawing/2014/main" id="{7CAF1233-F9E9-4675-28B3-119607B35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04800"/>
            <a:ext cx="86868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Introducing ratios. Has some advantages such as cancellation of experimental and some theoretical uncertainties, such as the lack of knowledge of total width and others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Number Placeholder 1">
            <a:extLst>
              <a:ext uri="{FF2B5EF4-FFF2-40B4-BE49-F238E27FC236}">
                <a16:creationId xmlns:a16="http://schemas.microsoft.com/office/drawing/2014/main" id="{35371532-B46D-74B6-48A3-368C7A93A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30ECBF-3901-D249-9064-36F0AC640C2F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62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2466" name="Picture 3" descr="screenshot_598.png">
            <a:extLst>
              <a:ext uri="{FF2B5EF4-FFF2-40B4-BE49-F238E27FC236}">
                <a16:creationId xmlns:a16="http://schemas.microsoft.com/office/drawing/2014/main" id="{411BFE1B-4C41-0FD8-7635-8CCC76530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6725"/>
            <a:ext cx="9144000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Number Placeholder 1">
            <a:extLst>
              <a:ext uri="{FF2B5EF4-FFF2-40B4-BE49-F238E27FC236}">
                <a16:creationId xmlns:a16="http://schemas.microsoft.com/office/drawing/2014/main" id="{C1F777C2-FB26-BACC-68F4-828E4F4EE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31BF5C-3CDD-294F-A5F9-3B2F1C14320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63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3490" name="Picture 2" descr="screenshot_599.png">
            <a:extLst>
              <a:ext uri="{FF2B5EF4-FFF2-40B4-BE49-F238E27FC236}">
                <a16:creationId xmlns:a16="http://schemas.microsoft.com/office/drawing/2014/main" id="{3FE95106-8978-5AE2-EC18-1DBB5068B2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0"/>
            <a:ext cx="6070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Number Placeholder 1">
            <a:extLst>
              <a:ext uri="{FF2B5EF4-FFF2-40B4-BE49-F238E27FC236}">
                <a16:creationId xmlns:a16="http://schemas.microsoft.com/office/drawing/2014/main" id="{951396F0-E2F5-8D27-B38C-09D26BD71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524BAB-A7B1-774C-944C-DD90D246001D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64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4514" name="Picture 2" descr="Untitled.png">
            <a:extLst>
              <a:ext uri="{FF2B5EF4-FFF2-40B4-BE49-F238E27FC236}">
                <a16:creationId xmlns:a16="http://schemas.microsoft.com/office/drawing/2014/main" id="{29244300-43C3-88EC-4F69-CF06CD1B5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64976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Number Placeholder 1">
            <a:extLst>
              <a:ext uri="{FF2B5EF4-FFF2-40B4-BE49-F238E27FC236}">
                <a16:creationId xmlns:a16="http://schemas.microsoft.com/office/drawing/2014/main" id="{538F0BBD-3EEE-69FD-0CCA-801F8A2AB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AB92B91-51AC-2541-BF21-13EFECE6A3E5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65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5538" name="Picture 2" descr="screenshot_604.png">
            <a:extLst>
              <a:ext uri="{FF2B5EF4-FFF2-40B4-BE49-F238E27FC236}">
                <a16:creationId xmlns:a16="http://schemas.microsoft.com/office/drawing/2014/main" id="{E6AE5E6A-6D97-E228-D7F3-9D1F13E29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0"/>
            <a:ext cx="71707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Number Placeholder 1">
            <a:extLst>
              <a:ext uri="{FF2B5EF4-FFF2-40B4-BE49-F238E27FC236}">
                <a16:creationId xmlns:a16="http://schemas.microsoft.com/office/drawing/2014/main" id="{EBD0EC8B-FA1F-B0E1-FD12-C6BFE5278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EB618DF-187C-774B-AC60-BF94FEC61063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66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6562" name="Picture 2" descr="screenshot_605.png">
            <a:extLst>
              <a:ext uri="{FF2B5EF4-FFF2-40B4-BE49-F238E27FC236}">
                <a16:creationId xmlns:a16="http://schemas.microsoft.com/office/drawing/2014/main" id="{4CFDD924-2F4C-F6F2-DF18-E13B4D013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0"/>
            <a:ext cx="7239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Number Placeholder 1">
            <a:extLst>
              <a:ext uri="{FF2B5EF4-FFF2-40B4-BE49-F238E27FC236}">
                <a16:creationId xmlns:a16="http://schemas.microsoft.com/office/drawing/2014/main" id="{76FCB25F-4351-766A-5F9E-4707AB071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BF55249-171C-BB43-8A79-138B7073F6E0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67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67586" name="Picture 2" descr="screenshot_606.png">
            <a:extLst>
              <a:ext uri="{FF2B5EF4-FFF2-40B4-BE49-F238E27FC236}">
                <a16:creationId xmlns:a16="http://schemas.microsoft.com/office/drawing/2014/main" id="{ACDFC194-BBEB-4053-35CA-16A5EB2A84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72913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Number Placeholder 3">
            <a:extLst>
              <a:ext uri="{FF2B5EF4-FFF2-40B4-BE49-F238E27FC236}">
                <a16:creationId xmlns:a16="http://schemas.microsoft.com/office/drawing/2014/main" id="{7AE135AD-CD4A-8996-EE0F-91CD279A2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A32FC0-C27B-624B-8582-361091862C2D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68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68610" name="TextBox 5">
            <a:extLst>
              <a:ext uri="{FF2B5EF4-FFF2-40B4-BE49-F238E27FC236}">
                <a16:creationId xmlns:a16="http://schemas.microsoft.com/office/drawing/2014/main" id="{D68B8DDB-8745-818C-5484-B4F342F29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400" y="1600200"/>
            <a:ext cx="6985000" cy="3786188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6000" b="1">
                <a:latin typeface="Arial" panose="020B0604020202020204" pitchFamily="34" charset="0"/>
              </a:rPr>
              <a:t>Spin/CP Quantum numbers: Exploration in Decay</a:t>
            </a:r>
            <a:endParaRPr lang="en-US" altLang="en-US" sz="6000" b="1" baseline="30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Number Placeholder 1">
            <a:extLst>
              <a:ext uri="{FF2B5EF4-FFF2-40B4-BE49-F238E27FC236}">
                <a16:creationId xmlns:a16="http://schemas.microsoft.com/office/drawing/2014/main" id="{E22C6102-72D0-9D43-D387-E47100ABC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0F4014B0-A220-7146-85A9-A203AD6996CD}" type="slidenum">
              <a:rPr lang="en-US" altLang="en-US" smtClean="0"/>
              <a:pPr algn="ctr">
                <a:spcBef>
                  <a:spcPct val="0"/>
                </a:spcBef>
                <a:buFontTx/>
                <a:buNone/>
              </a:pPr>
              <a:t>69</a:t>
            </a:fld>
            <a:endParaRPr lang="en-US" altLang="en-US"/>
          </a:p>
        </p:txBody>
      </p:sp>
      <p:pic>
        <p:nvPicPr>
          <p:cNvPr id="69634" name="Picture 2" descr="screenshot_125.png">
            <a:extLst>
              <a:ext uri="{FF2B5EF4-FFF2-40B4-BE49-F238E27FC236}">
                <a16:creationId xmlns:a16="http://schemas.microsoft.com/office/drawing/2014/main" id="{8F57410B-DD22-CA44-18A4-E79A6ADC3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4837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4">
            <a:extLst>
              <a:ext uri="{FF2B5EF4-FFF2-40B4-BE49-F238E27FC236}">
                <a16:creationId xmlns:a16="http://schemas.microsoft.com/office/drawing/2014/main" id="{C963707E-27CD-BE5C-37BE-B644FEC76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63" y="3276600"/>
            <a:ext cx="3165475" cy="332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Box 5">
            <a:extLst>
              <a:ext uri="{FF2B5EF4-FFF2-40B4-BE49-F238E27FC236}">
                <a16:creationId xmlns:a16="http://schemas.microsoft.com/office/drawing/2014/main" id="{381BED38-27C3-19CC-A27B-21A05155D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71438"/>
            <a:ext cx="3600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Spin/CP in H-&gt;ZZ-&gt;4l</a:t>
            </a:r>
          </a:p>
        </p:txBody>
      </p:sp>
      <p:sp>
        <p:nvSpPr>
          <p:cNvPr id="69637" name="TextBox 6">
            <a:extLst>
              <a:ext uri="{FF2B5EF4-FFF2-40B4-BE49-F238E27FC236}">
                <a16:creationId xmlns:a16="http://schemas.microsoft.com/office/drawing/2014/main" id="{8B71472A-DE00-90D9-4EE3-BA05DB445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650" y="1560513"/>
            <a:ext cx="26733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Exploit full 4-lepton kinematics, combined into a multivariate analysis (BDT)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Most sensitive channel in decay to 0</a:t>
            </a:r>
            <a:r>
              <a:rPr lang="en-US" altLang="en-US" baseline="30000">
                <a:solidFill>
                  <a:srgbClr val="000000"/>
                </a:solidFill>
              </a:rPr>
              <a:t>-</a:t>
            </a:r>
            <a:r>
              <a:rPr lang="en-US" altLang="en-US">
                <a:solidFill>
                  <a:srgbClr val="000000"/>
                </a:solidFill>
              </a:rPr>
              <a:t> 	</a:t>
            </a:r>
          </a:p>
        </p:txBody>
      </p:sp>
      <p:sp>
        <p:nvSpPr>
          <p:cNvPr id="69638" name="Rectangle 8">
            <a:extLst>
              <a:ext uri="{FF2B5EF4-FFF2-40B4-BE49-F238E27FC236}">
                <a16:creationId xmlns:a16="http://schemas.microsoft.com/office/drawing/2014/main" id="{4D71BAAC-0C80-90A1-9756-32D4F0CAE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9775" y="609600"/>
            <a:ext cx="3248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sz="1400">
                <a:solidFill>
                  <a:srgbClr val="000000"/>
                </a:solidFill>
              </a:rPr>
              <a:t>Phys.Lett. B726 (2013) 120-144</a:t>
            </a:r>
            <a:endParaRPr lang="en-US" altLang="en-US" sz="1400">
              <a:solidFill>
                <a:srgbClr val="000000"/>
              </a:solidFill>
            </a:endParaRPr>
          </a:p>
        </p:txBody>
      </p:sp>
      <p:pic>
        <p:nvPicPr>
          <p:cNvPr id="69639" name="Picture 1">
            <a:extLst>
              <a:ext uri="{FF2B5EF4-FFF2-40B4-BE49-F238E27FC236}">
                <a16:creationId xmlns:a16="http://schemas.microsoft.com/office/drawing/2014/main" id="{3493642B-ECE1-AD3F-6E4D-7344B90555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3505200"/>
            <a:ext cx="3165475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B0DB-8945-2168-4301-ADD32575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6D4820-9CA1-EA7C-6A0B-DEBEADF07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514600"/>
            <a:ext cx="7010400" cy="1569660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800" b="1" dirty="0">
                <a:latin typeface="Arial" panose="020B0604020202020204" pitchFamily="34" charset="0"/>
              </a:rPr>
              <a:t>The W Mass Measurement</a:t>
            </a:r>
          </a:p>
        </p:txBody>
      </p:sp>
    </p:spTree>
    <p:extLst>
      <p:ext uri="{BB962C8B-B14F-4D97-AF65-F5344CB8AC3E}">
        <p14:creationId xmlns:p14="http://schemas.microsoft.com/office/powerpoint/2010/main" val="271049850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2">
            <a:extLst>
              <a:ext uri="{FF2B5EF4-FFF2-40B4-BE49-F238E27FC236}">
                <a16:creationId xmlns:a16="http://schemas.microsoft.com/office/drawing/2014/main" id="{1630E141-4499-E809-0EC4-6E09816609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152400"/>
            <a:ext cx="52974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8" name="Slide Number Placeholder 1">
            <a:extLst>
              <a:ext uri="{FF2B5EF4-FFF2-40B4-BE49-F238E27FC236}">
                <a16:creationId xmlns:a16="http://schemas.microsoft.com/office/drawing/2014/main" id="{CD746833-662A-B47C-CF9E-6CBA2DED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A443A31B-6498-7147-A97A-EC5A07E37A1F}" type="slidenum">
              <a:rPr lang="en-US" altLang="en-US" smtClean="0">
                <a:solidFill>
                  <a:srgbClr val="000000"/>
                </a:solidFill>
              </a:rPr>
              <a:pPr algn="ctr">
                <a:spcBef>
                  <a:spcPct val="0"/>
                </a:spcBef>
                <a:buFontTx/>
                <a:buNone/>
              </a:pPr>
              <a:t>70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0659" name="TextBox 3">
            <a:extLst>
              <a:ext uri="{FF2B5EF4-FFF2-40B4-BE49-F238E27FC236}">
                <a16:creationId xmlns:a16="http://schemas.microsoft.com/office/drawing/2014/main" id="{9145030C-86D7-DB4A-DC28-CFEF0C4FD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2400"/>
            <a:ext cx="4419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Data show compatibility with the SM 0</a:t>
            </a:r>
            <a:r>
              <a:rPr lang="en-US" altLang="en-US" b="1" baseline="30000">
                <a:latin typeface="Arial" panose="020B0604020202020204" pitchFamily="34" charset="0"/>
              </a:rPr>
              <a:t>+</a:t>
            </a:r>
            <a:r>
              <a:rPr lang="en-US" altLang="en-US" b="1">
                <a:latin typeface="Arial" panose="020B0604020202020204" pitchFamily="34" charset="0"/>
              </a:rPr>
              <a:t> hypothesis while other alternative hypotheses considered are excluded at a confidence levels above 95%</a:t>
            </a:r>
          </a:p>
        </p:txBody>
      </p:sp>
      <p:pic>
        <p:nvPicPr>
          <p:cNvPr id="70660" name="Picture 4">
            <a:extLst>
              <a:ext uri="{FF2B5EF4-FFF2-40B4-BE49-F238E27FC236}">
                <a16:creationId xmlns:a16="http://schemas.microsoft.com/office/drawing/2014/main" id="{3E8D7678-BAF9-910A-C562-DC07EA2E0C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2286000"/>
            <a:ext cx="389096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TextBox 5">
            <a:extLst>
              <a:ext uri="{FF2B5EF4-FFF2-40B4-BE49-F238E27FC236}">
                <a16:creationId xmlns:a16="http://schemas.microsoft.com/office/drawing/2014/main" id="{8E3F9EB9-889A-1098-DD69-11D4E75DC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055813"/>
            <a:ext cx="1981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Observation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CBD9BD8-4ED0-2CDE-3701-5BB6254FF42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62200" y="2516188"/>
            <a:ext cx="304800" cy="121761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70663" name="Rectangle 9">
            <a:extLst>
              <a:ext uri="{FF2B5EF4-FFF2-40B4-BE49-F238E27FC236}">
                <a16:creationId xmlns:a16="http://schemas.microsoft.com/office/drawing/2014/main" id="{74FEA28F-C68E-ACB0-D351-82F9F483C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3588" y="73025"/>
            <a:ext cx="3248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sz="1400">
                <a:solidFill>
                  <a:srgbClr val="000000"/>
                </a:solidFill>
              </a:rPr>
              <a:t>Phys.Lett. B726 (2013) 120-144</a:t>
            </a:r>
            <a:endParaRPr lang="en-US" altLang="en-US" sz="1400">
              <a:solidFill>
                <a:srgbClr val="000000"/>
              </a:solidFill>
            </a:endParaRPr>
          </a:p>
        </p:txBody>
      </p:sp>
      <p:pic>
        <p:nvPicPr>
          <p:cNvPr id="70664" name="Picture 3" descr="screenshot_204.png">
            <a:extLst>
              <a:ext uri="{FF2B5EF4-FFF2-40B4-BE49-F238E27FC236}">
                <a16:creationId xmlns:a16="http://schemas.microsoft.com/office/drawing/2014/main" id="{0BE8FB61-CDBB-2A6C-04C5-2A4DE8D869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61050"/>
            <a:ext cx="316230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Number Placeholder 1">
            <a:extLst>
              <a:ext uri="{FF2B5EF4-FFF2-40B4-BE49-F238E27FC236}">
                <a16:creationId xmlns:a16="http://schemas.microsoft.com/office/drawing/2014/main" id="{9A70053B-9FCD-13A5-CFCA-17D7793E0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183ED5-080F-0B4A-9173-488148AA17FE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71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1682" name="Picture 2" descr="screenshot_192.png">
            <a:extLst>
              <a:ext uri="{FF2B5EF4-FFF2-40B4-BE49-F238E27FC236}">
                <a16:creationId xmlns:a16="http://schemas.microsoft.com/office/drawing/2014/main" id="{D88BE9C6-2B95-8E62-D604-BA1DBDC2B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25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Picture 3" descr="screenshot_193.png">
            <a:extLst>
              <a:ext uri="{FF2B5EF4-FFF2-40B4-BE49-F238E27FC236}">
                <a16:creationId xmlns:a16="http://schemas.microsoft.com/office/drawing/2014/main" id="{D12A0CCA-70D2-783C-B4E2-41401FA9BA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4411663"/>
            <a:ext cx="7442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TextBox 4">
            <a:extLst>
              <a:ext uri="{FF2B5EF4-FFF2-40B4-BE49-F238E27FC236}">
                <a16:creationId xmlns:a16="http://schemas.microsoft.com/office/drawing/2014/main" id="{FBEFB7AF-4BE4-DD52-DF0C-20EEF38F5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3429000"/>
            <a:ext cx="381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CMS-PAS-HIG-14-014</a:t>
            </a:r>
          </a:p>
        </p:txBody>
      </p:sp>
      <p:sp>
        <p:nvSpPr>
          <p:cNvPr id="71685" name="TextBox 5">
            <a:extLst>
              <a:ext uri="{FF2B5EF4-FFF2-40B4-BE49-F238E27FC236}">
                <a16:creationId xmlns:a16="http://schemas.microsoft.com/office/drawing/2014/main" id="{864A39CB-05DE-6698-2A99-DD2CC61B7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35513"/>
            <a:ext cx="1531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CP-violating </a:t>
            </a:r>
          </a:p>
        </p:txBody>
      </p:sp>
      <p:sp>
        <p:nvSpPr>
          <p:cNvPr id="71686" name="TextBox 6">
            <a:extLst>
              <a:ext uri="{FF2B5EF4-FFF2-40B4-BE49-F238E27FC236}">
                <a16:creationId xmlns:a16="http://schemas.microsoft.com/office/drawing/2014/main" id="{7CAC3CC1-96EF-F9DA-F12E-12641B584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21313"/>
            <a:ext cx="1812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CP-conserving</a:t>
            </a:r>
          </a:p>
        </p:txBody>
      </p:sp>
      <p:sp>
        <p:nvSpPr>
          <p:cNvPr id="71687" name="TextBox 7">
            <a:extLst>
              <a:ext uri="{FF2B5EF4-FFF2-40B4-BE49-F238E27FC236}">
                <a16:creationId xmlns:a16="http://schemas.microsoft.com/office/drawing/2014/main" id="{1B80810F-0C37-A418-443E-FF98FE853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07113"/>
            <a:ext cx="170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Λ - Scale of new physics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Number Placeholder 1">
            <a:extLst>
              <a:ext uri="{FF2B5EF4-FFF2-40B4-BE49-F238E27FC236}">
                <a16:creationId xmlns:a16="http://schemas.microsoft.com/office/drawing/2014/main" id="{E853BE08-54F6-7E51-05BE-FE1E172B5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A6A18AB-BC38-3B4C-B392-D325EB891E63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72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2706" name="Picture 2" descr="screenshot_194.png">
            <a:extLst>
              <a:ext uri="{FF2B5EF4-FFF2-40B4-BE49-F238E27FC236}">
                <a16:creationId xmlns:a16="http://schemas.microsoft.com/office/drawing/2014/main" id="{023D3473-C6BF-A156-99C8-6EA5F56CB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432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Picture 3" descr="screenshot_195.png">
            <a:extLst>
              <a:ext uri="{FF2B5EF4-FFF2-40B4-BE49-F238E27FC236}">
                <a16:creationId xmlns:a16="http://schemas.microsoft.com/office/drawing/2014/main" id="{B831971D-7418-2640-00FD-86C723C79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14600"/>
            <a:ext cx="91440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TextBox 4">
            <a:extLst>
              <a:ext uri="{FF2B5EF4-FFF2-40B4-BE49-F238E27FC236}">
                <a16:creationId xmlns:a16="http://schemas.microsoft.com/office/drawing/2014/main" id="{D0C5FB25-4238-B67D-7CBA-D465D025C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195263"/>
            <a:ext cx="1281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Spin-1</a:t>
            </a:r>
          </a:p>
        </p:txBody>
      </p:sp>
      <p:sp>
        <p:nvSpPr>
          <p:cNvPr id="72709" name="TextBox 5">
            <a:extLst>
              <a:ext uri="{FF2B5EF4-FFF2-40B4-BE49-F238E27FC236}">
                <a16:creationId xmlns:a16="http://schemas.microsoft.com/office/drawing/2014/main" id="{AF2CC4F6-9CE7-6142-1A1E-5A858CCCA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1914525"/>
            <a:ext cx="1281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Arial" panose="020B0604020202020204" pitchFamily="34" charset="0"/>
              </a:rPr>
              <a:t>Spin-2</a:t>
            </a:r>
          </a:p>
        </p:txBody>
      </p:sp>
      <p:pic>
        <p:nvPicPr>
          <p:cNvPr id="72710" name="Picture 6" descr="screenshot_205.png">
            <a:extLst>
              <a:ext uri="{FF2B5EF4-FFF2-40B4-BE49-F238E27FC236}">
                <a16:creationId xmlns:a16="http://schemas.microsoft.com/office/drawing/2014/main" id="{D55F845B-EC19-B397-D220-242DD6CF9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2725"/>
            <a:ext cx="28606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Number Placeholder 1">
            <a:extLst>
              <a:ext uri="{FF2B5EF4-FFF2-40B4-BE49-F238E27FC236}">
                <a16:creationId xmlns:a16="http://schemas.microsoft.com/office/drawing/2014/main" id="{C916522C-0B50-25CE-512D-C4A534B17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C156318-2641-C24E-BBFF-33F5805BC58B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73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3730" name="Picture 4" descr="screenshot_196.png">
            <a:extLst>
              <a:ext uri="{FF2B5EF4-FFF2-40B4-BE49-F238E27FC236}">
                <a16:creationId xmlns:a16="http://schemas.microsoft.com/office/drawing/2014/main" id="{2A89C580-42C9-ECB4-DC54-D880CA3F5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457200"/>
            <a:ext cx="6430962" cy="577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Number Placeholder 1">
            <a:extLst>
              <a:ext uri="{FF2B5EF4-FFF2-40B4-BE49-F238E27FC236}">
                <a16:creationId xmlns:a16="http://schemas.microsoft.com/office/drawing/2014/main" id="{D933A6C6-8228-0E59-C2A8-F65FA4314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3C8FB75-8B7A-CB45-AF93-F35156477A50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74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4754" name="Picture 3" descr="screenshot_206.png">
            <a:extLst>
              <a:ext uri="{FF2B5EF4-FFF2-40B4-BE49-F238E27FC236}">
                <a16:creationId xmlns:a16="http://schemas.microsoft.com/office/drawing/2014/main" id="{01968912-E747-FA49-2A11-23CAC0DEE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0"/>
            <a:ext cx="6477000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4" descr="screenshot_207.png">
            <a:extLst>
              <a:ext uri="{FF2B5EF4-FFF2-40B4-BE49-F238E27FC236}">
                <a16:creationId xmlns:a16="http://schemas.microsoft.com/office/drawing/2014/main" id="{59C260F9-8756-1A90-76DE-AE29C7C8A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6561138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5" descr="screenshot_208.png">
            <a:extLst>
              <a:ext uri="{FF2B5EF4-FFF2-40B4-BE49-F238E27FC236}">
                <a16:creationId xmlns:a16="http://schemas.microsoft.com/office/drawing/2014/main" id="{105763EE-A76F-E6FC-955A-FEFEB685ED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572000"/>
            <a:ext cx="457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Number Placeholder 1">
            <a:extLst>
              <a:ext uri="{FF2B5EF4-FFF2-40B4-BE49-F238E27FC236}">
                <a16:creationId xmlns:a16="http://schemas.microsoft.com/office/drawing/2014/main" id="{52121CEC-E714-E23C-A1B2-1CB4B30E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7B8D0B3-89F0-CD4F-96C7-AD7CEEEFCAB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75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5778" name="Picture 2" descr="screenshot_198.png">
            <a:extLst>
              <a:ext uri="{FF2B5EF4-FFF2-40B4-BE49-F238E27FC236}">
                <a16:creationId xmlns:a16="http://schemas.microsoft.com/office/drawing/2014/main" id="{0C5389B9-8C46-74E7-0101-B6587822E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3375"/>
            <a:ext cx="89154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Picture 4" descr="screenshot_199.png">
            <a:extLst>
              <a:ext uri="{FF2B5EF4-FFF2-40B4-BE49-F238E27FC236}">
                <a16:creationId xmlns:a16="http://schemas.microsoft.com/office/drawing/2014/main" id="{28E35226-6564-249A-D57A-40E550F2A1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8600"/>
            <a:ext cx="80899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D17A24B-4F24-253E-921D-472A1EBCE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514600"/>
            <a:ext cx="8915400" cy="1066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E304D6D-BCBE-4D55-6EAC-483936BCC871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838200" y="1371600"/>
            <a:ext cx="533400" cy="11430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75782" name="TextBox 8">
            <a:extLst>
              <a:ext uri="{FF2B5EF4-FFF2-40B4-BE49-F238E27FC236}">
                <a16:creationId xmlns:a16="http://schemas.microsoft.com/office/drawing/2014/main" id="{464F4B09-0706-24D9-C52D-9FE2CFBE7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001713"/>
            <a:ext cx="6532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Interference-related probabilities used in the Spin-0 study</a:t>
            </a:r>
          </a:p>
        </p:txBody>
      </p:sp>
      <p:sp>
        <p:nvSpPr>
          <p:cNvPr id="75783" name="TextBox 11">
            <a:extLst>
              <a:ext uri="{FF2B5EF4-FFF2-40B4-BE49-F238E27FC236}">
                <a16:creationId xmlns:a16="http://schemas.microsoft.com/office/drawing/2014/main" id="{629FDE17-35EF-DAEB-C72F-9A56F81593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85750"/>
            <a:ext cx="8662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Arial" panose="020B0604020202020204" pitchFamily="34" charset="0"/>
              </a:rPr>
              <a:t>Probabilities build with LO ME from MCFM, MadGraph and FeynRules 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Number Placeholder 1">
            <a:extLst>
              <a:ext uri="{FF2B5EF4-FFF2-40B4-BE49-F238E27FC236}">
                <a16:creationId xmlns:a16="http://schemas.microsoft.com/office/drawing/2014/main" id="{C76BF8D3-711C-2E36-D749-9C69493EB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43659D-548B-434D-82A2-1B9BB35B085C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76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6802" name="Picture 2">
            <a:extLst>
              <a:ext uri="{FF2B5EF4-FFF2-40B4-BE49-F238E27FC236}">
                <a16:creationId xmlns:a16="http://schemas.microsoft.com/office/drawing/2014/main" id="{BF13ADC3-7704-A993-E8C5-C5801B3C9E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7967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Number Placeholder 1">
            <a:extLst>
              <a:ext uri="{FF2B5EF4-FFF2-40B4-BE49-F238E27FC236}">
                <a16:creationId xmlns:a16="http://schemas.microsoft.com/office/drawing/2014/main" id="{BF543079-D909-63C7-342C-2BF099092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80FCBD-BF24-5043-B391-B0AD04377903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77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7826" name="Picture 2">
            <a:extLst>
              <a:ext uri="{FF2B5EF4-FFF2-40B4-BE49-F238E27FC236}">
                <a16:creationId xmlns:a16="http://schemas.microsoft.com/office/drawing/2014/main" id="{E3369968-3B81-DF50-04C6-A7847D1FE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2400"/>
            <a:ext cx="9144000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Box 3">
            <a:extLst>
              <a:ext uri="{FF2B5EF4-FFF2-40B4-BE49-F238E27FC236}">
                <a16:creationId xmlns:a16="http://schemas.microsoft.com/office/drawing/2014/main" id="{5E3B86E5-CC90-4391-8D44-9D49C5383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57200"/>
            <a:ext cx="63865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 b="1">
                <a:latin typeface="Arial" panose="020B0604020202020204" pitchFamily="34" charset="0"/>
              </a:rPr>
              <a:t>Exclusion of Spin-1 hypotheses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5689EB-ACDA-6852-A2C6-BA5F79385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1422400"/>
            <a:ext cx="914400" cy="40116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Number Placeholder 1">
            <a:extLst>
              <a:ext uri="{FF2B5EF4-FFF2-40B4-BE49-F238E27FC236}">
                <a16:creationId xmlns:a16="http://schemas.microsoft.com/office/drawing/2014/main" id="{78F563B3-6986-368E-A5AC-284DBBBFE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C74BB88-36A2-D44B-8D21-A54FFD29AFDE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78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78850" name="TextBox 2">
            <a:extLst>
              <a:ext uri="{FF2B5EF4-FFF2-40B4-BE49-F238E27FC236}">
                <a16:creationId xmlns:a16="http://schemas.microsoft.com/office/drawing/2014/main" id="{051FB7BD-FB62-8651-1283-4E43EAF21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57200"/>
            <a:ext cx="63865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200" b="1">
                <a:latin typeface="Arial" panose="020B0604020202020204" pitchFamily="34" charset="0"/>
              </a:rPr>
              <a:t>Exclusion of Spin-2 hypotheses</a:t>
            </a:r>
          </a:p>
        </p:txBody>
      </p:sp>
      <p:pic>
        <p:nvPicPr>
          <p:cNvPr id="78851" name="Picture 4" descr="JP_SummaryPlot.pdf">
            <a:extLst>
              <a:ext uri="{FF2B5EF4-FFF2-40B4-BE49-F238E27FC236}">
                <a16:creationId xmlns:a16="http://schemas.microsoft.com/office/drawing/2014/main" id="{0A7A1BEF-3578-5224-A33A-EAB2CF6A4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85194" y="-737394"/>
            <a:ext cx="4740275" cy="911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Number Placeholder 3">
            <a:extLst>
              <a:ext uri="{FF2B5EF4-FFF2-40B4-BE49-F238E27FC236}">
                <a16:creationId xmlns:a16="http://schemas.microsoft.com/office/drawing/2014/main" id="{966DC707-DBE2-C2BE-6C9A-B629406F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98EF46-7BDA-7D4E-B1C7-AEC47F543F41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79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79874" name="Picture 1" descr="screenshot_202.png">
            <a:extLst>
              <a:ext uri="{FF2B5EF4-FFF2-40B4-BE49-F238E27FC236}">
                <a16:creationId xmlns:a16="http://schemas.microsoft.com/office/drawing/2014/main" id="{0F24A4F1-3228-749C-AF02-32FCDB0A7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D60BF01A-0D94-BADB-D748-40C33E4FF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1295400"/>
            <a:ext cx="13716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9876" name="TextBox 5">
            <a:extLst>
              <a:ext uri="{FF2B5EF4-FFF2-40B4-BE49-F238E27FC236}">
                <a16:creationId xmlns:a16="http://schemas.microsoft.com/office/drawing/2014/main" id="{9996B63C-84F2-F4ED-AAB8-A8A82C705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400" y="2843213"/>
            <a:ext cx="6985000" cy="3786187"/>
          </a:xfrm>
          <a:prstGeom prst="rect">
            <a:avLst/>
          </a:prstGeom>
          <a:solidFill>
            <a:srgbClr val="FFFF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6000" b="1">
                <a:latin typeface="Arial" panose="020B0604020202020204" pitchFamily="34" charset="0"/>
              </a:rPr>
              <a:t>Spin/CP Quantum numbers: Exploration in Production</a:t>
            </a:r>
            <a:endParaRPr lang="en-US" altLang="en-US" sz="6000" b="1" baseline="300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F1D0B6-242B-6BA4-E1D5-F5E062BCA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6D2C2-1A1B-94A8-8DFB-317D605C7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5221"/>
            <a:ext cx="9144000" cy="62475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6FE3C6-605D-E7C6-C12A-A104BB7FA470}"/>
              </a:ext>
            </a:extLst>
          </p:cNvPr>
          <p:cNvSpPr txBox="1"/>
          <p:nvPr/>
        </p:nvSpPr>
        <p:spPr>
          <a:xfrm>
            <a:off x="381000" y="45720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M.Boonekamp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1431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08AF12A6-3049-D0AF-2059-7CDA185A0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275" y="533400"/>
            <a:ext cx="5943600" cy="685800"/>
          </a:xfrm>
        </p:spPr>
        <p:txBody>
          <a:bodyPr/>
          <a:lstStyle/>
          <a:p>
            <a:r>
              <a:rPr lang="en-US" altLang="en-US" sz="44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SM Higgs via VBF</a:t>
            </a:r>
            <a:b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Qualitative remarks</a:t>
            </a:r>
          </a:p>
        </p:txBody>
      </p:sp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2BC8A7D2-7FBA-6E99-83B7-146373B8E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3738" y="2209800"/>
            <a:ext cx="3446462" cy="1447800"/>
          </a:xfrm>
        </p:spPr>
        <p:txBody>
          <a:bodyPr/>
          <a:lstStyle/>
          <a:p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Unlike QCD partons that scale like 1/P</a:t>
            </a:r>
            <a:r>
              <a:rPr lang="en-US" altLang="en-US" baseline="-250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T</a:t>
            </a:r>
            <a:r>
              <a:rPr lang="en-US" altLang="en-US" baseline="300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2</a:t>
            </a:r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, here P</a:t>
            </a:r>
            <a:r>
              <a:rPr lang="en-US" altLang="en-US" baseline="-250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T</a:t>
            </a:r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~sqrt(1-x)M</a:t>
            </a:r>
            <a:r>
              <a:rPr lang="en-US" altLang="en-US" baseline="-2500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W</a:t>
            </a:r>
          </a:p>
        </p:txBody>
      </p:sp>
      <p:sp>
        <p:nvSpPr>
          <p:cNvPr id="80899" name="Slide Number Placeholder 3">
            <a:extLst>
              <a:ext uri="{FF2B5EF4-FFF2-40B4-BE49-F238E27FC236}">
                <a16:creationId xmlns:a16="http://schemas.microsoft.com/office/drawing/2014/main" id="{A3181A6F-6484-B4E1-3063-4738D479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7FD69E26-E89E-A84B-A115-FCC4DFEB28BB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80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pic>
        <p:nvPicPr>
          <p:cNvPr id="80900" name="Picture 5" descr="screenshot_07.gif">
            <a:extLst>
              <a:ext uri="{FF2B5EF4-FFF2-40B4-BE49-F238E27FC236}">
                <a16:creationId xmlns:a16="http://schemas.microsoft.com/office/drawing/2014/main" id="{A8350A81-094A-6DE3-A660-B52208873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689100"/>
            <a:ext cx="532288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1" name="Picture 6" descr="screenshot_01.gif">
            <a:extLst>
              <a:ext uri="{FF2B5EF4-FFF2-40B4-BE49-F238E27FC236}">
                <a16:creationId xmlns:a16="http://schemas.microsoft.com/office/drawing/2014/main" id="{B4B0FB2A-4D01-6C6E-B350-EE653435F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2474913"/>
            <a:ext cx="5754687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2" name="Content Placeholder 2">
            <a:extLst>
              <a:ext uri="{FF2B5EF4-FFF2-40B4-BE49-F238E27FC236}">
                <a16:creationId xmlns:a16="http://schemas.microsoft.com/office/drawing/2014/main" id="{A26403B3-4B7E-3875-6606-4C9FFDAD642A}"/>
              </a:ext>
            </a:extLst>
          </p:cNvPr>
          <p:cNvSpPr txBox="1">
            <a:spLocks/>
          </p:cNvSpPr>
          <p:nvPr/>
        </p:nvSpPr>
        <p:spPr bwMode="auto">
          <a:xfrm>
            <a:off x="0" y="4343400"/>
            <a:ext cx="86518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285750" indent="-285750"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altLang="en-US" b="1"/>
              <a:t>Due to the 1/x behavior of the Weak boson the outgoing parton energy (1-x)E is large </a:t>
            </a:r>
            <a:r>
              <a:rPr lang="en-US" altLang="en-US" b="1" u="sng"/>
              <a:t> forward jets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altLang="en-US" b="1"/>
              <a:t>At high P</a:t>
            </a:r>
            <a:r>
              <a:rPr lang="en-US" altLang="en-US" b="1" baseline="-25000"/>
              <a:t>T</a:t>
            </a:r>
            <a:r>
              <a:rPr lang="en-US" altLang="en-US" b="1"/>
              <a:t> </a:t>
            </a:r>
          </a:p>
        </p:txBody>
      </p:sp>
      <p:pic>
        <p:nvPicPr>
          <p:cNvPr id="80903" name="Picture 8" descr="screenshot_02.gif">
            <a:extLst>
              <a:ext uri="{FF2B5EF4-FFF2-40B4-BE49-F238E27FC236}">
                <a16:creationId xmlns:a16="http://schemas.microsoft.com/office/drawing/2014/main" id="{2166DF4A-BD65-370A-1D1C-E27054945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5334000"/>
            <a:ext cx="4395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0904" name="Object 2">
            <a:extLst>
              <a:ext uri="{FF2B5EF4-FFF2-40B4-BE49-F238E27FC236}">
                <a16:creationId xmlns:a16="http://schemas.microsoft.com/office/drawing/2014/main" id="{5CA8BF65-A62F-2902-6321-9BB5AE6E26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37300" y="57150"/>
          <a:ext cx="2454275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5" imgW="5988050" imgH="3511550" progId="MSPhotoEd.3">
                  <p:embed/>
                </p:oleObj>
              </mc:Choice>
              <mc:Fallback>
                <p:oleObj name="Photo Editor Photo" r:id="rId5" imgW="5988050" imgH="3511550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0" y="57150"/>
                        <a:ext cx="2454275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4">
            <a:extLst>
              <a:ext uri="{FF2B5EF4-FFF2-40B4-BE49-F238E27FC236}">
                <a16:creationId xmlns:a16="http://schemas.microsoft.com/office/drawing/2014/main" id="{DF3C3CB7-1297-60A3-AE10-776F30F16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0112FDC3-73A4-7E46-8DA4-0226B8E5C722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81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sp>
        <p:nvSpPr>
          <p:cNvPr id="81922" name="Line 8">
            <a:extLst>
              <a:ext uri="{FF2B5EF4-FFF2-40B4-BE49-F238E27FC236}">
                <a16:creationId xmlns:a16="http://schemas.microsoft.com/office/drawing/2014/main" id="{59820D1C-40A2-067F-765F-A7E1A01EA41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86400" y="2514600"/>
            <a:ext cx="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23" name="Rectangle 9">
            <a:extLst>
              <a:ext uri="{FF2B5EF4-FFF2-40B4-BE49-F238E27FC236}">
                <a16:creationId xmlns:a16="http://schemas.microsoft.com/office/drawing/2014/main" id="{A5D269CE-00BD-F5E4-057B-0401E1E00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6763" y="2514600"/>
            <a:ext cx="2179637" cy="2590800"/>
          </a:xfrm>
          <a:prstGeom prst="rect">
            <a:avLst/>
          </a:prstGeom>
          <a:solidFill>
            <a:srgbClr val="F9FF85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>
              <a:latin typeface="Arial" panose="020B0604020202020204" pitchFamily="34" charset="0"/>
            </a:endParaRPr>
          </a:p>
        </p:txBody>
      </p:sp>
      <p:sp>
        <p:nvSpPr>
          <p:cNvPr id="81924" name="Rectangle 10">
            <a:extLst>
              <a:ext uri="{FF2B5EF4-FFF2-40B4-BE49-F238E27FC236}">
                <a16:creationId xmlns:a16="http://schemas.microsoft.com/office/drawing/2014/main" id="{59B677D5-17D7-BBE1-EE3B-9AF466CB6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350" y="2514600"/>
            <a:ext cx="4360863" cy="2590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>
              <a:latin typeface="Arial" panose="020B0604020202020204" pitchFamily="34" charset="0"/>
            </a:endParaRPr>
          </a:p>
        </p:txBody>
      </p:sp>
      <p:sp>
        <p:nvSpPr>
          <p:cNvPr id="81925" name="Oval 11">
            <a:extLst>
              <a:ext uri="{FF2B5EF4-FFF2-40B4-BE49-F238E27FC236}">
                <a16:creationId xmlns:a16="http://schemas.microsoft.com/office/drawing/2014/main" id="{0580BB5F-55C6-1FA5-D16D-7978313F0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50" y="4267200"/>
            <a:ext cx="352425" cy="381000"/>
          </a:xfrm>
          <a:prstGeom prst="ellipse">
            <a:avLst/>
          </a:prstGeom>
          <a:solidFill>
            <a:srgbClr val="00EA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>
              <a:latin typeface="Arial" panose="020B0604020202020204" pitchFamily="34" charset="0"/>
            </a:endParaRPr>
          </a:p>
        </p:txBody>
      </p:sp>
      <p:sp>
        <p:nvSpPr>
          <p:cNvPr id="81926" name="Oval 12">
            <a:extLst>
              <a:ext uri="{FF2B5EF4-FFF2-40B4-BE49-F238E27FC236}">
                <a16:creationId xmlns:a16="http://schemas.microsoft.com/office/drawing/2014/main" id="{B43378AB-9F0D-05D4-28E4-CC6F05CF7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488" y="2895600"/>
            <a:ext cx="350837" cy="381000"/>
          </a:xfrm>
          <a:prstGeom prst="ellipse">
            <a:avLst/>
          </a:prstGeom>
          <a:solidFill>
            <a:srgbClr val="00EA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>
              <a:latin typeface="Arial" panose="020B0604020202020204" pitchFamily="34" charset="0"/>
            </a:endParaRPr>
          </a:p>
        </p:txBody>
      </p:sp>
      <p:sp>
        <p:nvSpPr>
          <p:cNvPr id="81927" name="Oval 13">
            <a:extLst>
              <a:ext uri="{FF2B5EF4-FFF2-40B4-BE49-F238E27FC236}">
                <a16:creationId xmlns:a16="http://schemas.microsoft.com/office/drawing/2014/main" id="{6EB6575F-FC3B-83B0-FE4C-E4D4584BF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8738" y="4038600"/>
            <a:ext cx="211137" cy="228600"/>
          </a:xfrm>
          <a:prstGeom prst="ellipse">
            <a:avLst/>
          </a:prstGeom>
          <a:solidFill>
            <a:schemeClr val="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>
              <a:latin typeface="Arial" panose="020B0604020202020204" pitchFamily="34" charset="0"/>
            </a:endParaRPr>
          </a:p>
        </p:txBody>
      </p:sp>
      <p:sp>
        <p:nvSpPr>
          <p:cNvPr id="81928" name="Oval 14">
            <a:extLst>
              <a:ext uri="{FF2B5EF4-FFF2-40B4-BE49-F238E27FC236}">
                <a16:creationId xmlns:a16="http://schemas.microsoft.com/office/drawing/2014/main" id="{49594400-AE6A-034F-2FC7-A4273316F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50" y="3200400"/>
            <a:ext cx="211138" cy="228600"/>
          </a:xfrm>
          <a:prstGeom prst="ellipse">
            <a:avLst/>
          </a:prstGeom>
          <a:solidFill>
            <a:schemeClr val="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>
              <a:latin typeface="Arial" panose="020B0604020202020204" pitchFamily="34" charset="0"/>
            </a:endParaRPr>
          </a:p>
        </p:txBody>
      </p:sp>
      <p:sp>
        <p:nvSpPr>
          <p:cNvPr id="81929" name="Line 15">
            <a:extLst>
              <a:ext uri="{FF2B5EF4-FFF2-40B4-BE49-F238E27FC236}">
                <a16:creationId xmlns:a16="http://schemas.microsoft.com/office/drawing/2014/main" id="{D3B4A8E4-5A4A-31C9-B84B-D107FF9BB3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06763" y="2514600"/>
            <a:ext cx="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30" name="Line 16">
            <a:extLst>
              <a:ext uri="{FF2B5EF4-FFF2-40B4-BE49-F238E27FC236}">
                <a16:creationId xmlns:a16="http://schemas.microsoft.com/office/drawing/2014/main" id="{1203C704-9CFD-63E0-BB66-0615609B6C7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149725" y="4343400"/>
            <a:ext cx="1477963" cy="1143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31" name="Line 17">
            <a:extLst>
              <a:ext uri="{FF2B5EF4-FFF2-40B4-BE49-F238E27FC236}">
                <a16:creationId xmlns:a16="http://schemas.microsoft.com/office/drawing/2014/main" id="{36AAB232-577C-A5F3-BC10-4B8888ED500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783138" y="3505200"/>
            <a:ext cx="844550" cy="1981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32" name="Text Box 18">
            <a:extLst>
              <a:ext uri="{FF2B5EF4-FFF2-40B4-BE49-F238E27FC236}">
                <a16:creationId xmlns:a16="http://schemas.microsoft.com/office/drawing/2014/main" id="{BB1B8AD1-4D6E-15DF-DF8F-A1D1056DF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4425" y="5527675"/>
            <a:ext cx="2390775" cy="596900"/>
          </a:xfrm>
          <a:prstGeom prst="rect">
            <a:avLst/>
          </a:prstGeom>
          <a:solidFill>
            <a:srgbClr val="FDFD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1800" b="1">
                <a:solidFill>
                  <a:srgbClr val="0926FD"/>
                </a:solidFill>
                <a:latin typeface="Comic Sans MS" panose="030F0902030302020204" pitchFamily="66" charset="0"/>
              </a:rPr>
              <a:t>Higgs Decay Products</a:t>
            </a:r>
          </a:p>
        </p:txBody>
      </p:sp>
      <p:sp>
        <p:nvSpPr>
          <p:cNvPr id="81933" name="Line 19">
            <a:extLst>
              <a:ext uri="{FF2B5EF4-FFF2-40B4-BE49-F238E27FC236}">
                <a16:creationId xmlns:a16="http://schemas.microsoft.com/office/drawing/2014/main" id="{6102CF26-FD19-3612-0CCB-ACDE09C3AE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2150" y="2286000"/>
            <a:ext cx="1125538" cy="1981200"/>
          </a:xfrm>
          <a:prstGeom prst="line">
            <a:avLst/>
          </a:prstGeom>
          <a:noFill/>
          <a:ln w="28575">
            <a:solidFill>
              <a:srgbClr val="00EA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34" name="Line 20">
            <a:extLst>
              <a:ext uri="{FF2B5EF4-FFF2-40B4-BE49-F238E27FC236}">
                <a16:creationId xmlns:a16="http://schemas.microsoft.com/office/drawing/2014/main" id="{C965BA94-A125-0CCD-5FEA-EBFE185378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35325" y="2286000"/>
            <a:ext cx="1266825" cy="685800"/>
          </a:xfrm>
          <a:prstGeom prst="line">
            <a:avLst/>
          </a:prstGeom>
          <a:noFill/>
          <a:ln w="28575">
            <a:solidFill>
              <a:srgbClr val="00EA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35" name="Text Box 21">
            <a:extLst>
              <a:ext uri="{FF2B5EF4-FFF2-40B4-BE49-F238E27FC236}">
                <a16:creationId xmlns:a16="http://schemas.microsoft.com/office/drawing/2014/main" id="{2E41146E-51B5-C373-3ED8-B8B84872C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175" y="1862138"/>
            <a:ext cx="2714625" cy="347662"/>
          </a:xfrm>
          <a:prstGeom prst="rect">
            <a:avLst/>
          </a:prstGeom>
          <a:solidFill>
            <a:srgbClr val="FDFD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1800" b="1">
                <a:solidFill>
                  <a:srgbClr val="0926FD"/>
                </a:solidFill>
                <a:latin typeface="Comic Sans MS" panose="030F0902030302020204" pitchFamily="66" charset="0"/>
              </a:rPr>
              <a:t>Scattered fermions</a:t>
            </a:r>
          </a:p>
        </p:txBody>
      </p:sp>
      <p:sp>
        <p:nvSpPr>
          <p:cNvPr id="81936" name="Text Box 22">
            <a:extLst>
              <a:ext uri="{FF2B5EF4-FFF2-40B4-BE49-F238E27FC236}">
                <a16:creationId xmlns:a16="http://schemas.microsoft.com/office/drawing/2014/main" id="{632700C3-AC05-471C-6228-789E5DC6F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5486400"/>
            <a:ext cx="1968500" cy="596900"/>
          </a:xfrm>
          <a:prstGeom prst="rect">
            <a:avLst/>
          </a:prstGeom>
          <a:solidFill>
            <a:srgbClr val="FDFD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1800" b="1">
                <a:solidFill>
                  <a:srgbClr val="0926FD"/>
                </a:solidFill>
                <a:latin typeface="Comic Sans MS" panose="030F0902030302020204" pitchFamily="66" charset="0"/>
              </a:rPr>
              <a:t>Central Jet Veto</a:t>
            </a:r>
          </a:p>
        </p:txBody>
      </p:sp>
      <p:sp>
        <p:nvSpPr>
          <p:cNvPr id="81937" name="Line 23">
            <a:extLst>
              <a:ext uri="{FF2B5EF4-FFF2-40B4-BE49-F238E27FC236}">
                <a16:creationId xmlns:a16="http://schemas.microsoft.com/office/drawing/2014/main" id="{85D3D35C-20B8-2A1D-B0B7-D31DC28AF2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46463" y="4724400"/>
            <a:ext cx="280987" cy="762000"/>
          </a:xfrm>
          <a:prstGeom prst="line">
            <a:avLst/>
          </a:prstGeom>
          <a:noFill/>
          <a:ln w="28575">
            <a:solidFill>
              <a:srgbClr val="1D5DF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81938" name="Text Box 25">
            <a:extLst>
              <a:ext uri="{FF2B5EF4-FFF2-40B4-BE49-F238E27FC236}">
                <a16:creationId xmlns:a16="http://schemas.microsoft.com/office/drawing/2014/main" id="{2F245803-890C-B370-367B-29E9B083F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163" y="4997450"/>
            <a:ext cx="5619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4000" b="1">
                <a:solidFill>
                  <a:srgbClr val="0926FD"/>
                </a:solidFill>
                <a:latin typeface="Comic Sans MS" panose="030F0902030302020204" pitchFamily="66" charset="0"/>
                <a:sym typeface="Symbol" pitchFamily="2" charset="2"/>
              </a:rPr>
              <a:t></a:t>
            </a:r>
          </a:p>
        </p:txBody>
      </p:sp>
      <p:sp>
        <p:nvSpPr>
          <p:cNvPr id="81939" name="Text Box 26">
            <a:extLst>
              <a:ext uri="{FF2B5EF4-FFF2-40B4-BE49-F238E27FC236}">
                <a16:creationId xmlns:a16="http://schemas.microsoft.com/office/drawing/2014/main" id="{D12792C4-D3B0-AD89-BF02-5D98391A2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9788" y="3352800"/>
            <a:ext cx="563562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sz="4000" b="1">
                <a:solidFill>
                  <a:srgbClr val="0926FD"/>
                </a:solidFill>
                <a:latin typeface="Comic Sans MS" panose="030F0902030302020204" pitchFamily="66" charset="0"/>
                <a:sym typeface="Symbol" pitchFamily="2" charset="2"/>
              </a:rPr>
              <a:t></a:t>
            </a:r>
          </a:p>
        </p:txBody>
      </p:sp>
      <p:sp>
        <p:nvSpPr>
          <p:cNvPr id="81940" name="TextBox 1">
            <a:extLst>
              <a:ext uri="{FF2B5EF4-FFF2-40B4-BE49-F238E27FC236}">
                <a16:creationId xmlns:a16="http://schemas.microsoft.com/office/drawing/2014/main" id="{1BF30A17-59CD-9F41-3A21-5B96C649C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3" y="465138"/>
            <a:ext cx="79486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Well-defined prediction of the SM. Kinematics of scattered quarks, very sensitive to new physics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6" descr="screenshot_14.jpg">
            <a:extLst>
              <a:ext uri="{FF2B5EF4-FFF2-40B4-BE49-F238E27FC236}">
                <a16:creationId xmlns:a16="http://schemas.microsoft.com/office/drawing/2014/main" id="{4CD1942A-0088-0441-E8B2-F8BE82B199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2895600"/>
            <a:ext cx="44831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Slide Number Placeholder 1">
            <a:extLst>
              <a:ext uri="{FF2B5EF4-FFF2-40B4-BE49-F238E27FC236}">
                <a16:creationId xmlns:a16="http://schemas.microsoft.com/office/drawing/2014/main" id="{015E1D44-99F9-4B97-D1A0-E770C73C9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A89A353C-9301-224E-B6DC-993071060CE0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82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pic>
        <p:nvPicPr>
          <p:cNvPr id="83971" name="Picture 2" descr="screenshot_11.jpg">
            <a:extLst>
              <a:ext uri="{FF2B5EF4-FFF2-40B4-BE49-F238E27FC236}">
                <a16:creationId xmlns:a16="http://schemas.microsoft.com/office/drawing/2014/main" id="{FD3F0D46-8D1B-DAEA-97A0-DB52D8E6A8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7125"/>
            <a:ext cx="91440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2" name="TextBox 3">
            <a:extLst>
              <a:ext uri="{FF2B5EF4-FFF2-40B4-BE49-F238E27FC236}">
                <a16:creationId xmlns:a16="http://schemas.microsoft.com/office/drawing/2014/main" id="{EEA6A640-7BD4-A7BB-1794-0DA30176C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152400"/>
            <a:ext cx="66976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b="1"/>
              <a:t>T.Plehn, D.Rainwater and D.Zeppenfeld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en-US" b="1"/>
              <a:t>Phys.Rev.Lett. 88 (2002) 051801</a:t>
            </a:r>
            <a:r>
              <a:rPr lang="hu-HU" altLang="en-US"/>
              <a:t> </a:t>
            </a:r>
            <a:endParaRPr lang="en-US" altLang="en-US"/>
          </a:p>
        </p:txBody>
      </p:sp>
      <p:pic>
        <p:nvPicPr>
          <p:cNvPr id="83973" name="Picture 4" descr="screenshot_12.jpg">
            <a:extLst>
              <a:ext uri="{FF2B5EF4-FFF2-40B4-BE49-F238E27FC236}">
                <a16:creationId xmlns:a16="http://schemas.microsoft.com/office/drawing/2014/main" id="{7A427A2C-88EE-256C-1C40-7C151FD86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2019300"/>
            <a:ext cx="45021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5" descr="screenshot_13.jpg">
            <a:extLst>
              <a:ext uri="{FF2B5EF4-FFF2-40B4-BE49-F238E27FC236}">
                <a16:creationId xmlns:a16="http://schemas.microsoft.com/office/drawing/2014/main" id="{3E38955B-8B37-4788-13E4-F3B1B98CFD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0"/>
            <a:ext cx="44418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Number Placeholder 1">
            <a:extLst>
              <a:ext uri="{FF2B5EF4-FFF2-40B4-BE49-F238E27FC236}">
                <a16:creationId xmlns:a16="http://schemas.microsoft.com/office/drawing/2014/main" id="{90B92396-6CE2-9509-5962-0C185B000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14506AD5-B815-5F4F-B8AE-38D1064A9D49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83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sp>
        <p:nvSpPr>
          <p:cNvPr id="84994" name="TextBox 2">
            <a:extLst>
              <a:ext uri="{FF2B5EF4-FFF2-40B4-BE49-F238E27FC236}">
                <a16:creationId xmlns:a16="http://schemas.microsoft.com/office/drawing/2014/main" id="{496354C5-1076-9DCA-08C7-992A05C6A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304800"/>
            <a:ext cx="7807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/>
              <a:t>C. Englert, D. Gonsalves-Neto, K.Mawatari and T. Plehn, JHEP 1301 (2013) 148</a:t>
            </a:r>
            <a:r>
              <a:rPr lang="en-US" altLang="en-US"/>
              <a:t> </a:t>
            </a:r>
            <a:endParaRPr lang="en-US" altLang="en-US" b="1"/>
          </a:p>
        </p:txBody>
      </p:sp>
      <p:pic>
        <p:nvPicPr>
          <p:cNvPr id="84995" name="Picture 3" descr="screenshot_10.jpg">
            <a:extLst>
              <a:ext uri="{FF2B5EF4-FFF2-40B4-BE49-F238E27FC236}">
                <a16:creationId xmlns:a16="http://schemas.microsoft.com/office/drawing/2014/main" id="{5FBCD0A2-76B5-0555-1BC9-698F21546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3962400"/>
            <a:ext cx="67183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6" name="TextBox 4">
            <a:extLst>
              <a:ext uri="{FF2B5EF4-FFF2-40B4-BE49-F238E27FC236}">
                <a16:creationId xmlns:a16="http://schemas.microsoft.com/office/drawing/2014/main" id="{9756455A-DC5C-7E15-2855-AB1EBCE0F6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1219200"/>
            <a:ext cx="79486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A. Djouadi, R.M. Godbole, B.M., K.Mohan, Phys. Lett. B723 307-313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  <a:latin typeface="Comic Sans MS" panose="030F0902030302020204" pitchFamily="66" charset="0"/>
            </a:endParaRPr>
          </a:p>
        </p:txBody>
      </p:sp>
      <p:sp>
        <p:nvSpPr>
          <p:cNvPr id="84997" name="TextBox 5">
            <a:extLst>
              <a:ext uri="{FF2B5EF4-FFF2-40B4-BE49-F238E27FC236}">
                <a16:creationId xmlns:a16="http://schemas.microsoft.com/office/drawing/2014/main" id="{C9FF3585-DF01-B0DA-15E5-2C006C949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276600"/>
            <a:ext cx="696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0000"/>
                </a:solidFill>
              </a:rPr>
              <a:t>SM</a:t>
            </a:r>
          </a:p>
        </p:txBody>
      </p:sp>
      <p:cxnSp>
        <p:nvCxnSpPr>
          <p:cNvPr id="84998" name="Straight Arrow Connector 7">
            <a:extLst>
              <a:ext uri="{FF2B5EF4-FFF2-40B4-BE49-F238E27FC236}">
                <a16:creationId xmlns:a16="http://schemas.microsoft.com/office/drawing/2014/main" id="{72DFA4B8-733B-461D-4F07-CD31E078FEC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954338" y="3733800"/>
            <a:ext cx="561975" cy="5334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4999" name="TextBox 8">
            <a:extLst>
              <a:ext uri="{FF2B5EF4-FFF2-40B4-BE49-F238E27FC236}">
                <a16:creationId xmlns:a16="http://schemas.microsoft.com/office/drawing/2014/main" id="{A7517E13-EDEE-D4E4-1174-86E59A472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8" y="5638800"/>
            <a:ext cx="88630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0000"/>
                </a:solidFill>
              </a:rPr>
              <a:t>Extension of the SM high higher dimension operators. Where the Lambdas are effective coupling strengths.</a:t>
            </a:r>
          </a:p>
        </p:txBody>
      </p:sp>
      <p:sp>
        <p:nvSpPr>
          <p:cNvPr id="85000" name="TextBox 9">
            <a:extLst>
              <a:ext uri="{FF2B5EF4-FFF2-40B4-BE49-F238E27FC236}">
                <a16:creationId xmlns:a16="http://schemas.microsoft.com/office/drawing/2014/main" id="{B675956C-8D1D-68DA-0C18-ABCC8BD8E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962400"/>
            <a:ext cx="2613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0000"/>
                </a:solidFill>
              </a:rPr>
              <a:t>CP-conserving</a:t>
            </a:r>
          </a:p>
        </p:txBody>
      </p:sp>
      <p:cxnSp>
        <p:nvCxnSpPr>
          <p:cNvPr id="85001" name="Straight Arrow Connector 10">
            <a:extLst>
              <a:ext uri="{FF2B5EF4-FFF2-40B4-BE49-F238E27FC236}">
                <a16:creationId xmlns:a16="http://schemas.microsoft.com/office/drawing/2014/main" id="{C9C396E0-39FF-11C0-D1BB-32075156D94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868738" y="4419600"/>
            <a:ext cx="422275" cy="4572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2" name="TextBox 13">
            <a:extLst>
              <a:ext uri="{FF2B5EF4-FFF2-40B4-BE49-F238E27FC236}">
                <a16:creationId xmlns:a16="http://schemas.microsoft.com/office/drawing/2014/main" id="{76FC6632-780E-C6FF-FCE2-CD5FB69B2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938" y="3733800"/>
            <a:ext cx="2197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0000"/>
                </a:solidFill>
              </a:rPr>
              <a:t>CP-violating</a:t>
            </a:r>
          </a:p>
        </p:txBody>
      </p:sp>
      <p:cxnSp>
        <p:nvCxnSpPr>
          <p:cNvPr id="85003" name="Straight Arrow Connector 14">
            <a:extLst>
              <a:ext uri="{FF2B5EF4-FFF2-40B4-BE49-F238E27FC236}">
                <a16:creationId xmlns:a16="http://schemas.microsoft.com/office/drawing/2014/main" id="{7012DFF3-B8A4-1B80-6710-B51EA83A5E1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611938" y="4267200"/>
            <a:ext cx="422275" cy="4572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4" name="TextBox 15">
            <a:extLst>
              <a:ext uri="{FF2B5EF4-FFF2-40B4-BE49-F238E27FC236}">
                <a16:creationId xmlns:a16="http://schemas.microsoft.com/office/drawing/2014/main" id="{E132D187-8297-F168-020A-BE7D522AA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" y="25146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00FF"/>
                </a:solidFill>
              </a:rPr>
              <a:t>General tensor form of HVV coupling, where H is a scalar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Number Placeholder 1">
            <a:extLst>
              <a:ext uri="{FF2B5EF4-FFF2-40B4-BE49-F238E27FC236}">
                <a16:creationId xmlns:a16="http://schemas.microsoft.com/office/drawing/2014/main" id="{6B66B951-1A82-E0D3-0799-541333473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ED420142-0748-404E-961A-6550621C6F24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84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sp>
        <p:nvSpPr>
          <p:cNvPr id="86018" name="TextBox 3">
            <a:extLst>
              <a:ext uri="{FF2B5EF4-FFF2-40B4-BE49-F238E27FC236}">
                <a16:creationId xmlns:a16="http://schemas.microsoft.com/office/drawing/2014/main" id="{7E72BCD8-2C90-FB24-A0E9-12BF0A099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" y="1249363"/>
            <a:ext cx="87217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0000"/>
                </a:solidFill>
              </a:rPr>
              <a:t>In the above mention papers we realized that the kinematics of the scattered quarks have more information about the tensor structure of the HVV coupling than hitherto believed</a:t>
            </a:r>
          </a:p>
        </p:txBody>
      </p:sp>
      <p:pic>
        <p:nvPicPr>
          <p:cNvPr id="86019" name="Picture 1" descr="screenshot_203.png">
            <a:extLst>
              <a:ext uri="{FF2B5EF4-FFF2-40B4-BE49-F238E27FC236}">
                <a16:creationId xmlns:a16="http://schemas.microsoft.com/office/drawing/2014/main" id="{501908EB-87DD-9EFF-F326-172A893FAF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2450"/>
            <a:ext cx="9144000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TextBox 2">
            <a:extLst>
              <a:ext uri="{FF2B5EF4-FFF2-40B4-BE49-F238E27FC236}">
                <a16:creationId xmlns:a16="http://schemas.microsoft.com/office/drawing/2014/main" id="{3B2138E5-F05F-6ED0-A247-004388A47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019800"/>
            <a:ext cx="307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</a:rPr>
              <a:t>Problem with unitarization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8D12D0A-7DC8-3ABC-21E3-EEFAFE7B473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077200" y="5334000"/>
            <a:ext cx="152400" cy="6858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Number Placeholder 1">
            <a:extLst>
              <a:ext uri="{FF2B5EF4-FFF2-40B4-BE49-F238E27FC236}">
                <a16:creationId xmlns:a16="http://schemas.microsoft.com/office/drawing/2014/main" id="{ACA917DF-A5E9-9E23-3F72-987A6AE8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fld id="{C34F3570-1DAC-D24D-A3C0-BE98A2F7B2A8}" type="slidenum">
              <a:rPr lang="en-US" altLang="en-US" sz="1800" smtClean="0">
                <a:latin typeface="Comic Sans MS" panose="030F0902030302020204" pitchFamily="66" charset="0"/>
              </a:rPr>
              <a:pPr algn="ctr">
                <a:spcBef>
                  <a:spcPct val="0"/>
                </a:spcBef>
                <a:buFontTx/>
                <a:buNone/>
              </a:pPr>
              <a:t>85</a:t>
            </a:fld>
            <a:endParaRPr lang="en-US" altLang="en-US" sz="1800">
              <a:latin typeface="Comic Sans MS" panose="030F0902030302020204" pitchFamily="66" charset="0"/>
            </a:endParaRPr>
          </a:p>
        </p:txBody>
      </p:sp>
      <p:pic>
        <p:nvPicPr>
          <p:cNvPr id="87042" name="Picture 2">
            <a:extLst>
              <a:ext uri="{FF2B5EF4-FFF2-40B4-BE49-F238E27FC236}">
                <a16:creationId xmlns:a16="http://schemas.microsoft.com/office/drawing/2014/main" id="{2D74BB9E-CEDA-8351-895F-28719A303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8" y="0"/>
            <a:ext cx="7807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TextBox 3">
            <a:extLst>
              <a:ext uri="{FF2B5EF4-FFF2-40B4-BE49-F238E27FC236}">
                <a16:creationId xmlns:a16="http://schemas.microsoft.com/office/drawing/2014/main" id="{E0ED8A6E-8F8C-2F6F-4A27-9CC52AB23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0738" y="4419600"/>
            <a:ext cx="1228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solidFill>
                  <a:srgbClr val="000000"/>
                </a:solidFill>
              </a:rPr>
              <a:t>Spin-2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Number Placeholder 1">
            <a:extLst>
              <a:ext uri="{FF2B5EF4-FFF2-40B4-BE49-F238E27FC236}">
                <a16:creationId xmlns:a16="http://schemas.microsoft.com/office/drawing/2014/main" id="{5971E3EE-12EB-3CF2-BBBE-297DFDB63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B32389-AD4E-644C-B95E-BF4D9C7664DC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86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88066" name="TextBox 2">
            <a:extLst>
              <a:ext uri="{FF2B5EF4-FFF2-40B4-BE49-F238E27FC236}">
                <a16:creationId xmlns:a16="http://schemas.microsoft.com/office/drawing/2014/main" id="{37B84B5C-DB4C-DF8F-60CB-72B8C0A6E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325438"/>
            <a:ext cx="6546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>
                <a:latin typeface="Arial" panose="020B0604020202020204" pitchFamily="34" charset="0"/>
              </a:rPr>
              <a:t>Associated VH production [ Z(</a:t>
            </a:r>
            <a:r>
              <a:rPr lang="en-US" altLang="en-US" b="1">
                <a:latin typeface="Arial" panose="020B0604020202020204" pitchFamily="34" charset="0"/>
                <a:sym typeface="Wingdings" pitchFamily="2" charset="2"/>
              </a:rPr>
              <a:t></a:t>
            </a:r>
            <a:r>
              <a:rPr lang="en-US" altLang="en-US" b="1">
                <a:latin typeface="Arial" panose="020B0604020202020204" pitchFamily="34" charset="0"/>
              </a:rPr>
              <a:t>ll)H(</a:t>
            </a:r>
            <a:r>
              <a:rPr lang="en-US" altLang="en-US" b="1">
                <a:latin typeface="Arial" panose="020B0604020202020204" pitchFamily="34" charset="0"/>
                <a:sym typeface="Wingdings" pitchFamily="2" charset="2"/>
              </a:rPr>
              <a:t></a:t>
            </a:r>
            <a:r>
              <a:rPr lang="en-US" altLang="en-US" b="1">
                <a:latin typeface="Arial" panose="020B0604020202020204" pitchFamily="34" charset="0"/>
              </a:rPr>
              <a:t>bb) ]</a:t>
            </a:r>
          </a:p>
        </p:txBody>
      </p:sp>
      <p:pic>
        <p:nvPicPr>
          <p:cNvPr id="88067" name="Picture 3" descr="screenshot_209.png">
            <a:extLst>
              <a:ext uri="{FF2B5EF4-FFF2-40B4-BE49-F238E27FC236}">
                <a16:creationId xmlns:a16="http://schemas.microsoft.com/office/drawing/2014/main" id="{98C142BC-1383-292F-9824-E8082B2CB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6950"/>
            <a:ext cx="91440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Number Placeholder 1">
            <a:extLst>
              <a:ext uri="{FF2B5EF4-FFF2-40B4-BE49-F238E27FC236}">
                <a16:creationId xmlns:a16="http://schemas.microsoft.com/office/drawing/2014/main" id="{58947D83-DB06-99FA-34A7-3E11128DA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B62ED0-BA57-5947-8EC4-3DCB85BB2A28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87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89090" name="TextBox 3">
            <a:extLst>
              <a:ext uri="{FF2B5EF4-FFF2-40B4-BE49-F238E27FC236}">
                <a16:creationId xmlns:a16="http://schemas.microsoft.com/office/drawing/2014/main" id="{0D538D08-318F-2334-C5B6-E1CF42C18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990600"/>
            <a:ext cx="4191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200" b="1">
                <a:latin typeface="Arial" panose="020B0604020202020204" pitchFamily="34" charset="0"/>
              </a:rPr>
              <a:t>Associated VH production</a:t>
            </a:r>
          </a:p>
        </p:txBody>
      </p:sp>
      <p:pic>
        <p:nvPicPr>
          <p:cNvPr id="89091" name="Picture 4" descr="screenshot_211.png">
            <a:extLst>
              <a:ext uri="{FF2B5EF4-FFF2-40B4-BE49-F238E27FC236}">
                <a16:creationId xmlns:a16="http://schemas.microsoft.com/office/drawing/2014/main" id="{36D44D9C-8E61-4F72-CDD8-5DE62F151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2550"/>
            <a:ext cx="91440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Picture 5" descr="screenshot_212.png">
            <a:extLst>
              <a:ext uri="{FF2B5EF4-FFF2-40B4-BE49-F238E27FC236}">
                <a16:creationId xmlns:a16="http://schemas.microsoft.com/office/drawing/2014/main" id="{645FC4F1-9377-E909-419A-F3596DAF6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288" y="0"/>
            <a:ext cx="28892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>
            <a:extLst>
              <a:ext uri="{FF2B5EF4-FFF2-40B4-BE49-F238E27FC236}">
                <a16:creationId xmlns:a16="http://schemas.microsoft.com/office/drawing/2014/main" id="{17A7DC4A-1BBE-5822-7E0A-7AE86B5B5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8DD4A-E29E-1282-E63C-D637501281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>
            <a:blip r:embed="rId2"/>
            <a:stretch>
              <a:fillRect l="-1080" t="-106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90115" name="Slide Number Placeholder 3">
            <a:extLst>
              <a:ext uri="{FF2B5EF4-FFF2-40B4-BE49-F238E27FC236}">
                <a16:creationId xmlns:a16="http://schemas.microsoft.com/office/drawing/2014/main" id="{0DD49C7A-7FD8-336D-E428-9909DFB28A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q"/>
              <a:defRPr sz="2200">
                <a:solidFill>
                  <a:srgbClr val="0000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rgbClr val="3366FF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9A3606-0347-EB40-AFBE-6C404E3396FC}" type="slidenum"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88</a:t>
            </a:fld>
            <a:endParaRPr lang="en-US" altLang="en-US" sz="12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B7D858-3AEA-F2BC-0839-550F25687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3BC69-3B0C-0246-BAB1-2C97542F84D5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DFF04-83FC-5F46-CDC3-40F6AFCA7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5471"/>
            <a:ext cx="9144000" cy="55291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2BEE99-96DE-F7F8-61B8-1055EBA19CC0}"/>
              </a:ext>
            </a:extLst>
          </p:cNvPr>
          <p:cNvSpPr txBox="1"/>
          <p:nvPr/>
        </p:nvSpPr>
        <p:spPr>
          <a:xfrm>
            <a:off x="2819400" y="209261"/>
            <a:ext cx="3235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Event Selection</a:t>
            </a:r>
          </a:p>
        </p:txBody>
      </p:sp>
    </p:spTree>
    <p:extLst>
      <p:ext uri="{BB962C8B-B14F-4D97-AF65-F5344CB8AC3E}">
        <p14:creationId xmlns:p14="http://schemas.microsoft.com/office/powerpoint/2010/main" val="3852374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7667</TotalTime>
  <Words>1109</Words>
  <Application>Microsoft Macintosh PowerPoint</Application>
  <PresentationFormat>On-screen Show (4:3)</PresentationFormat>
  <Paragraphs>253</Paragraphs>
  <Slides>88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99" baseType="lpstr">
      <vt:lpstr>Arial</vt:lpstr>
      <vt:lpstr>ＭＳ Ｐゴシック</vt:lpstr>
      <vt:lpstr>Arial Black</vt:lpstr>
      <vt:lpstr>Wingdings</vt:lpstr>
      <vt:lpstr>Calibri</vt:lpstr>
      <vt:lpstr>Comic Sans MS</vt:lpstr>
      <vt:lpstr>Symbol</vt:lpstr>
      <vt:lpstr>Times New Roman</vt:lpstr>
      <vt:lpstr>Office Theme</vt:lpstr>
      <vt:lpstr>Adobe Photoshop Image</vt:lpstr>
      <vt:lpstr>Photo Editor Photo</vt:lpstr>
      <vt:lpstr>EW &amp; Higgs Boson: Experimental Review (LHC)</vt:lpstr>
      <vt:lpstr>Outline</vt:lpstr>
      <vt:lpstr>Electroweak Lagrangian</vt:lpstr>
      <vt:lpstr>Electroweak Lagrangian</vt:lpstr>
      <vt:lpstr>Electroweak Lagrangian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 Decay Modes</vt:lpstr>
      <vt:lpstr>PowerPoint Presentation</vt:lpstr>
      <vt:lpstr>Higgs Cross-Sections at LHC</vt:lpstr>
      <vt:lpstr>PowerPoint Presentation</vt:lpstr>
      <vt:lpstr>PowerPoint Presentation</vt:lpstr>
      <vt:lpstr>PowerPoint Presentation</vt:lpstr>
      <vt:lpstr>Diphoton Invariant Mass</vt:lpstr>
      <vt:lpstr>PowerPoint Presentation</vt:lpstr>
      <vt:lpstr>PowerPoint Presentation</vt:lpstr>
      <vt:lpstr>Background Composition</vt:lpstr>
      <vt:lpstr>Categorization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Flow chart for Back. Extraction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 Higgs via VBF Qualitative remarks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Company>UW-Madison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 Mellado</dc:creator>
  <cp:lastModifiedBy>Bruce Mellado</cp:lastModifiedBy>
  <cp:revision>840</cp:revision>
  <cp:lastPrinted>2021-09-16T09:42:56Z</cp:lastPrinted>
  <dcterms:created xsi:type="dcterms:W3CDTF">2008-12-08T04:31:39Z</dcterms:created>
  <dcterms:modified xsi:type="dcterms:W3CDTF">2022-07-14T01:10:37Z</dcterms:modified>
</cp:coreProperties>
</file>