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emf" ContentType="image/x-emf"/>
  <Default Extension="rels" ContentType="application/vnd.openxmlformats-package.relationships+xml"/>
  <Default Extension="bin" ContentType="application/vnd.openxmlformats-officedocument.oleObject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tableStyles.xml" ContentType="application/vnd.openxmlformats-officedocument.presentationml.tableStyl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docProps/custom.xml" ContentType="application/vnd.openxmlformats-officedocument.custom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12192000" cy="6858000"/>
  <p:defaultTextStyle>
    <a:defPPr>
      <a:defRPr lang="en-GB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3A8A4188-EAB2-7C0A-6E7A-F15A7D7BE098}">
  <a:tblStyle styleId="{3A8A4188-EAB2-7C0A-6E7A-F15A7D7BE098}" styleName="Medium Style 2 - Accent 1">
    <a:wholeTbl>
      <a:tcTxStyle>
        <a:fontRef idx="minor"/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/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/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presProps" Target="presProps.xml" /><Relationship Id="rId17" Type="http://schemas.openxmlformats.org/officeDocument/2006/relationships/tableStyles" Target="tableStyles.xml" /><Relationship Id="rId18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Logo Slide">
    <p:bg>
      <p:bgPr shadeToTitle="0">
        <a:solidFill>
          <a:schemeClr val="tx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ext and Pictur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9" name="Picture Placeholder 8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4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5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 hidden="0"/>
          <p:cNvSpPr>
            <a:spLocks noGrp="1"/>
          </p:cNvSpPr>
          <p:nvPr isPhoto="0" userDrawn="0">
            <p:ph type="sldNum" sz="quarter" idx="16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ext and 2 Pictures horizonta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4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5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 hidden="0"/>
          <p:cNvSpPr>
            <a:spLocks noGrp="1"/>
          </p:cNvSpPr>
          <p:nvPr isPhoto="0" userDrawn="0">
            <p:ph type="sldNum" sz="quarter" idx="16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  <p:sp>
        <p:nvSpPr>
          <p:cNvPr id="11" name="Picture Placeholder 5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 hidden="0"/>
          <p:cNvSpPr>
            <a:spLocks noGrp="1"/>
          </p:cNvSpPr>
          <p:nvPr isPhoto="0" userDrawn="0"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ext and 4 Picture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4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5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 hidden="0"/>
          <p:cNvSpPr>
            <a:spLocks noGrp="1"/>
          </p:cNvSpPr>
          <p:nvPr isPhoto="0" userDrawn="0">
            <p:ph type="sldNum" sz="quarter" idx="16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  <p:sp>
        <p:nvSpPr>
          <p:cNvPr id="9" name="Picture Placeholder 5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Picture Placeholder 5" hidden="0"/>
          <p:cNvSpPr>
            <a:spLocks noGrp="1"/>
          </p:cNvSpPr>
          <p:nvPr isPhoto="0" userDrawn="0"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4" name="Picture Placeholder 5" hidden="0"/>
          <p:cNvSpPr>
            <a:spLocks noGrp="1"/>
          </p:cNvSpPr>
          <p:nvPr isPhoto="0" userDrawn="0"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5" name="Picture Placeholder 5" hidden="0"/>
          <p:cNvSpPr>
            <a:spLocks noGrp="1"/>
          </p:cNvSpPr>
          <p:nvPr isPhoto="0" userDrawn="0"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Subtitles and 2 Pictures 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5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6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 hidden="0"/>
          <p:cNvSpPr>
            <a:spLocks noGrp="1"/>
          </p:cNvSpPr>
          <p:nvPr isPhoto="0" userDrawn="0">
            <p:ph type="sldNum" sz="quarter" idx="17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  <p:sp>
        <p:nvSpPr>
          <p:cNvPr id="8" name="Picture Placeholder 7" hidden="0"/>
          <p:cNvSpPr>
            <a:spLocks noGrp="1"/>
          </p:cNvSpPr>
          <p:nvPr isPhoto="0" userDrawn="0"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Subtitle and 3 Picture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Picture Placeholder 12" hidden="0"/>
          <p:cNvSpPr>
            <a:spLocks noGrp="1"/>
          </p:cNvSpPr>
          <p:nvPr isPhoto="0" userDrawn="0"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 lang="en-US"/>
          </a:p>
        </p:txBody>
      </p:sp>
      <p:sp>
        <p:nvSpPr>
          <p:cNvPr id="10" name="Text Placeholder 2" hidden="0"/>
          <p:cNvSpPr>
            <a:spLocks noGrp="1"/>
          </p:cNvSpPr>
          <p:nvPr isPhoto="0" userDrawn="0">
            <p:ph type="body" idx="15" hasCustomPrompt="0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2" name="Picture Placeholder 10" hidden="0"/>
          <p:cNvSpPr>
            <a:spLocks noGrp="1"/>
          </p:cNvSpPr>
          <p:nvPr isPhoto="0" userDrawn="0"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7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8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4" name="Slide Number Placeholder 13" hidden="0"/>
          <p:cNvSpPr>
            <a:spLocks noGrp="1"/>
          </p:cNvSpPr>
          <p:nvPr isPhoto="0" userDrawn="0">
            <p:ph type="sldNum" sz="quarter" idx="19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ext and 3 Pictures with boxe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0" name="Text Placeholder 2" hidden="0"/>
          <p:cNvSpPr>
            <a:spLocks noGrp="1"/>
          </p:cNvSpPr>
          <p:nvPr isPhoto="0" userDrawn="0">
            <p:ph type="body" idx="15" hasCustomPrompt="0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2" name="Picture Placeholder 10" hidden="0"/>
          <p:cNvSpPr>
            <a:spLocks noGrp="1"/>
          </p:cNvSpPr>
          <p:nvPr isPhoto="0" userDrawn="0"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7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8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4" name="Slide Number Placeholder 13" hidden="0"/>
          <p:cNvSpPr>
            <a:spLocks noGrp="1"/>
          </p:cNvSpPr>
          <p:nvPr isPhoto="0" userDrawn="0">
            <p:ph type="sldNum" sz="quarter" idx="19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  <p:sp>
        <p:nvSpPr>
          <p:cNvPr id="15" name="Text Placeholder 2" hidden="0"/>
          <p:cNvSpPr>
            <a:spLocks noGrp="1"/>
          </p:cNvSpPr>
          <p:nvPr isPhoto="0" userDrawn="0">
            <p:ph type="body" idx="20" hasCustomPrompt="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6" name="Picture Placeholder 10" hidden="0"/>
          <p:cNvSpPr>
            <a:spLocks noGrp="1"/>
          </p:cNvSpPr>
          <p:nvPr isPhoto="0" userDrawn="0"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7" name="Text Placeholder 2" hidden="0"/>
          <p:cNvSpPr>
            <a:spLocks noGrp="1"/>
          </p:cNvSpPr>
          <p:nvPr isPhoto="0" userDrawn="0">
            <p:ph type="body" idx="22" hasCustomPrompt="0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8" name="Picture Placeholder 10" hidden="0"/>
          <p:cNvSpPr>
            <a:spLocks noGrp="1"/>
          </p:cNvSpPr>
          <p:nvPr isPhoto="0" userDrawn="0"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Picture Horizontal and text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1" name="Picture Placeholder 10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 hidden="0"/>
          <p:cNvSpPr>
            <a:spLocks noGrp="1"/>
          </p:cNvSpPr>
          <p:nvPr isPhoto="0" userDrawn="0">
            <p:ph type="body" sz="quarter" idx="14" hasCustomPrompt="0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4" name="Text Placeholder 5" hidden="0"/>
          <p:cNvSpPr>
            <a:spLocks noGrp="1"/>
          </p:cNvSpPr>
          <p:nvPr isPhoto="0" userDrawn="0">
            <p:ph type="body" sz="quarter" idx="15" hasCustomPrompt="0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6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7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8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  <p:sp>
        <p:nvSpPr>
          <p:cNvPr id="9" name="Text Placeholder 5" hidden="0"/>
          <p:cNvSpPr>
            <a:spLocks noGrp="1"/>
          </p:cNvSpPr>
          <p:nvPr isPhoto="0" userDrawn="0">
            <p:ph type="body" sz="quarter" idx="19" hasCustomPrompt="0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Picture Horizontal and text in boxe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1" name="Picture Placeholder 10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 hidden="0"/>
          <p:cNvSpPr>
            <a:spLocks noGrp="1"/>
          </p:cNvSpPr>
          <p:nvPr isPhoto="0" userDrawn="0">
            <p:ph type="body" sz="quarter" idx="14" hasCustomPrompt="0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4" name="Text Placeholder 5" hidden="0"/>
          <p:cNvSpPr>
            <a:spLocks noGrp="1"/>
          </p:cNvSpPr>
          <p:nvPr isPhoto="0" userDrawn="0">
            <p:ph type="body" sz="quarter" idx="15" hasCustomPrompt="0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6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7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8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  <p:sp>
        <p:nvSpPr>
          <p:cNvPr id="9" name="Text Placeholder 5" hidden="0"/>
          <p:cNvSpPr>
            <a:spLocks noGrp="1"/>
          </p:cNvSpPr>
          <p:nvPr isPhoto="0" userDrawn="0">
            <p:ph type="body" sz="quarter" idx="19" hasCustomPrompt="0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Chapter Head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  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6" name="Date Placeholder 5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7" name="Footer Placeholder 6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8" name="Slide Number Placeholder 7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le Slide  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1_Blank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blank" userDrawn="1">
  <p:cSld name="Last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 hidden="0"/>
          <p:cNvSpPr txBox="1"/>
          <p:nvPr isPhoto="0" userDrawn="0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Title Slide with logo">
    <p:bg>
      <p:bgPr shadeToTitle="0">
        <a:solidFill>
          <a:schemeClr val="tx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 hidden="0"/>
          <p:cNvSpPr>
            <a:spLocks noGrp="1"/>
          </p:cNvSpPr>
          <p:nvPr isPhoto="0" userDrawn="0"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Content  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1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12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3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Bullete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 hidden="0"/>
          <p:cNvSpPr>
            <a:spLocks noGrp="1"/>
          </p:cNvSpPr>
          <p:nvPr isPhoto="0" userDrawn="0"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7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1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12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3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Big Pictur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1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12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3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  <p:sp>
        <p:nvSpPr>
          <p:cNvPr id="4" name="Picture Placeholder 3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Full page Pictur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Picture Placeholder 3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11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12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3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2 Content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8" name="Date Placeholder 7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9" name="Footer Placeholder 8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Subtitle and Comparis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10" name="Date Placeholder 9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11" name="Footer Placeholder 10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2" name="Slide Number Placeholder 11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2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pic>
        <p:nvPicPr>
          <p:cNvPr id="5" name="Picture 4" hidden="0"/>
          <p:cNvPicPr>
            <a:picLocks noChangeAspect="1"/>
          </p:cNvPicPr>
          <p:nvPr isPhoto="0" userDrawn="0"/>
        </p:nvPicPr>
        <p:blipFill>
          <a:blip r:embed="rId23"/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  <p:sp>
        <p:nvSpPr>
          <p:cNvPr id="7" name="Footer Placeholder 6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R. Ramjiawan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dt="1" ftr="1" hdr="0" sldNum="1"/>
  <p:txStyles>
    <p:titleStyle>
      <a:lvl1pPr algn="l" defTabSz="914400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Relationship Id="rId3" Type="http://schemas.openxmlformats.org/officeDocument/2006/relationships/hyperlink" Target="https://uspas.fnal.gov/materials/19NewMexico/PulsedPower/1. PPE Introduction 2019 USPAS .pdf" TargetMode="Externa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indico.cern.ch/event/340703/contributions/802102/attachments/668690/919123/FCCee_topupinjection.pdf" TargetMode="External"/><Relationship Id="rId3" Type="http://schemas.openxmlformats.org/officeDocument/2006/relationships/hyperlink" Target="https://reader.elsevier.com/reader/sd/pii/S0168900220302990?token=A472E52DE78A43B319176B12F69C8A11A2622832401FD8DD74F2DA9AE0C8A7AC9101342F162D85F33CDC8E61EFC7005C&amp;originRegion=eu-west-1&amp;originCreation=20220221080504" TargetMode="Externa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accelconf.web.cern.ch/fel2019/papers/wep014.pdf" TargetMode="External"/><Relationship Id="rId3" Type="http://schemas.openxmlformats.org/officeDocument/2006/relationships/hyperlink" Target="https://www.danfysik.com/media/1124/slow-kicker-rutherford.pdf" TargetMode="External"/><Relationship Id="rId4" Type="http://schemas.openxmlformats.org/officeDocument/2006/relationships/hyperlink" Target="https://ieeexplore.ieee.org/document/1189429" TargetMode="External"/><Relationship Id="rId5" Type="http://schemas.openxmlformats.org/officeDocument/2006/relationships/hyperlink" Target="https://www-ssrl.slac.stanford.edu/lcls/PRD/1.1-104-r0.pdf" TargetMode="Externa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3" Type="http://schemas.openxmlformats.org/officeDocument/2006/relationships/hyperlink" Target="https://journals.aps.org/prab/abstract/10.1103/PhysRevAccelBeams.21.122802" TargetMode="External"/><Relationship Id="rId4" Type="http://schemas.openxmlformats.org/officeDocument/2006/relationships/hyperlink" Target="https://en.wikipedia.org/wiki/Transmission_line" TargetMode="External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hyperlink" Target="https://cds.cern.ch/record/2062835/files/?ln=ca" TargetMode="Externa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44606346" name="Title 3" hidden="0"/>
          <p:cNvSpPr>
            <a:spLocks noGrp="1"/>
          </p:cNvSpPr>
          <p:nvPr isPhoto="0" userDrawn="0">
            <p:ph type="ctr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>
                <a:latin typeface="Calibri"/>
                <a:cs typeface="Calibri"/>
              </a:rPr>
              <a:t>Injection kicker timings</a:t>
            </a:r>
            <a:endParaRPr/>
          </a:p>
        </p:txBody>
      </p:sp>
      <p:sp>
        <p:nvSpPr>
          <p:cNvPr id="1512327868" name="Subtitle 4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 flipH="0" flipV="0">
            <a:off x="407985" y="4622199"/>
            <a:ext cx="11084077" cy="803784"/>
          </a:xfrm>
        </p:spPr>
        <p:txBody>
          <a:bodyPr/>
          <a:lstStyle/>
          <a:p>
            <a:pPr>
              <a:spcBef>
                <a:spcPts val="599"/>
              </a:spcBef>
              <a:defRPr/>
            </a:pPr>
            <a:r>
              <a:rPr lang="en-GB" sz="2000" b="0" i="0" u="none" strike="noStrike" cap="none" spc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Rebecca Ramjiawan, Yann </a:t>
            </a:r>
            <a:r>
              <a:rPr lang="en-GB" sz="2000" b="0" i="0" u="none" strike="noStrike" cap="none" spc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Dutheil</a:t>
            </a:r>
            <a:endParaRPr lang="en-GB" b="1" i="1">
              <a:latin typeface="Calibri"/>
              <a:cs typeface="Calibri"/>
            </a:endParaRPr>
          </a:p>
          <a:p>
            <a:pPr>
              <a:spcBef>
                <a:spcPts val="598"/>
              </a:spcBef>
              <a:defRPr/>
            </a:pPr>
            <a:r>
              <a:rPr lang="en-GB" sz="2000" b="1" i="1" u="none" strike="noStrike" cap="none" spc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FCC-ee injection meeting, CERN</a:t>
            </a:r>
            <a:endParaRPr lang="en-GB">
              <a:latin typeface="Calibri"/>
              <a:cs typeface="Calibri"/>
            </a:endParaRPr>
          </a:p>
          <a:p>
            <a:pPr>
              <a:defRPr/>
            </a:pPr>
            <a:r>
              <a:rPr lang="en-GB" sz="2000" b="0" i="1" u="none" strike="noStrike" cap="none" spc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Tuesday 22</a:t>
            </a:r>
            <a:r>
              <a:rPr lang="en-GB" sz="2000" b="0" i="1" u="none" strike="noStrike" cap="none" spc="0" baseline="3000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nd</a:t>
            </a:r>
            <a:r>
              <a:rPr lang="en-GB" sz="2000" b="0" i="1" u="none" strike="noStrike" cap="none" spc="0" baseline="3000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000" b="0" i="1" u="none" strike="noStrike" cap="none" spc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February 2022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65741707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407986" y="4005648"/>
            <a:ext cx="11376025" cy="2153264"/>
          </a:xfrm>
        </p:spPr>
        <p:txBody>
          <a:bodyPr/>
          <a:lstStyle/>
          <a:p>
            <a:pPr>
              <a:defRPr/>
            </a:pPr>
            <a:r>
              <a:rPr lang="en-GB">
                <a:latin typeface="Calibri"/>
                <a:cs typeface="Calibri"/>
              </a:rPr>
              <a:t>Thank you for listening</a:t>
            </a:r>
            <a:endParaRPr/>
          </a:p>
        </p:txBody>
      </p:sp>
      <p:cxnSp>
        <p:nvCxnSpPr>
          <p:cNvPr id="1300658187" name="Straight Connector 4" hidden="0"/>
          <p:cNvCxnSpPr>
            <a:cxnSpLocks/>
          </p:cNvCxnSpPr>
          <p:nvPr isPhoto="0" userDrawn="0"/>
        </p:nvCxnSpPr>
        <p:spPr bwMode="auto">
          <a:xfrm flipV="1">
            <a:off x="407986" y="4810432"/>
            <a:ext cx="1128150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0921891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470103" y="1766286"/>
            <a:ext cx="9398001" cy="446308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>
              <a:defRPr/>
            </a:pPr>
            <a:r>
              <a:rPr lang="en-GB" sz="220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Injected beam deflection angle:</a:t>
            </a:r>
            <a:r>
              <a:rPr lang="en-GB" sz="2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b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29 </a:t>
            </a:r>
            <a:r>
              <a:rPr lang="en-GB" sz="2200" b="0">
                <a:solidFill>
                  <a:schemeClr val="tx1"/>
                </a:solidFill>
                <a:latin typeface="Cambria Math"/>
                <a:ea typeface="Cambria Math"/>
                <a:cs typeface="Cambria Math"/>
              </a:rPr>
              <a:t>μ</a:t>
            </a:r>
            <a:r>
              <a:rPr lang="en-GB" b="0">
                <a:solidFill>
                  <a:schemeClr val="tx1"/>
                </a:solidFill>
              </a:rPr>
              <a:t>rad</a:t>
            </a:r>
            <a:endParaRPr lang="en-GB" b="0">
              <a:solidFill>
                <a:schemeClr val="tx1"/>
              </a:solidFill>
            </a:endParaRPr>
          </a:p>
          <a:p>
            <a:pPr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nary>
                        <m:naryPr>
                          <m:grow m:val="off"/>
                          <m:limLoc m:val="undOvr"/>
                          <m:subHide m:val="on"/>
                          <m:supHide m:val="on"/>
                          <m:ctrlPr>
                            <a:rPr sz="2100" b="1" i="1">
                              <a:solidFill>
                                <a:srgbClr val="E68937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naryPr>
                        <m:sub/>
                        <m:sup/>
                        <m:e>
                          <m:r>
                            <m:rPr>
                              <m:sty m:val="bi"/>
                            </m:rPr>
                            <a:rPr sz="2100">
                              <a:solidFill>
                                <a:srgbClr val="E68937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Bdl</m:t>
                          </m:r>
                        </m:e>
                      </m:nary>
                    </m:oMath>
                  </m:oMathPara>
                </a14:m>
              </mc:Choice>
              <mc:Fallback/>
            </mc:AlternateContent>
            <a:r>
              <a:rPr lang="en-GB" sz="21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: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17.7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mTm</a:t>
            </a:r>
            <a:endParaRPr lang="en-GB" sz="220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Magnetic fiel</a:t>
            </a: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d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(182.5 GeV):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0.035 T</a:t>
            </a:r>
            <a:endParaRPr lang="en-GB" sz="2200" b="1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Available length:</a:t>
            </a:r>
            <a:r>
              <a:rPr lang="en-GB" sz="22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few metres</a:t>
            </a:r>
            <a:endParaRPr lang="en-GB"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Rise time: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fe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w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>
                          <m:sty m:val="p"/>
                        </m:rPr>
                        <a:rPr lang="en-GB">
                          <a:solidFill>
                            <a:schemeClr val="tx1"/>
                          </a:solidFill>
                        </a:rPr>
                        <m:t>μs</m:t>
                      </m:r>
                    </m:oMath>
                  </m:oMathPara>
                </a14:m>
              </mc:Choice>
              <mc:Fallback/>
            </mc:AlternateContent>
            <a:endParaRPr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Beam envelope (5 sigma- ttbar):</a:t>
            </a:r>
            <a:r>
              <a:rPr lang="en-GB" sz="22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2.517 mm x 0.064 mm</a:t>
            </a:r>
            <a:endParaRPr lang="en-GB"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Injected beam-stored beam separation: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2.28 mm (Z-mode), 5.03 mm (ttbar)</a:t>
            </a:r>
            <a:endParaRPr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62398566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2099546094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738814954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FA4BD19-4FB9-C911-79C1-94BEB08CDA66}" type="slidenum">
              <a:rPr lang="en-GB"/>
              <a:t/>
            </a:fld>
            <a:endParaRPr lang="en-GB"/>
          </a:p>
        </p:txBody>
      </p:sp>
      <p:sp>
        <p:nvSpPr>
          <p:cNvPr id="706776279" name="" hidden="0"/>
          <p:cNvSpPr/>
          <p:nvPr isPhoto="0" userDrawn="0"/>
        </p:nvSpPr>
        <p:spPr bwMode="auto">
          <a:xfrm>
            <a:off x="5968559" y="3291840"/>
            <a:ext cx="254916" cy="365794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  <p:sp>
        <p:nvSpPr>
          <p:cNvPr id="1437332500" name="Title 6" hidden="0"/>
          <p:cNvSpPr>
            <a:spLocks noGrp="1"/>
          </p:cNvSpPr>
          <p:nvPr isPhoto="0" userDrawn="0"/>
        </p:nvSpPr>
        <p:spPr bwMode="auto">
          <a:xfrm>
            <a:off x="412774" y="415815"/>
            <a:ext cx="11376024" cy="1065741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200" b="1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Multipole kicker parameters (MKI)</a:t>
            </a:r>
            <a:endParaRPr/>
          </a:p>
        </p:txBody>
      </p:sp>
      <p:sp>
        <p:nvSpPr>
          <p:cNvPr id="1618152604" name="Title 6" hidden="0"/>
          <p:cNvSpPr>
            <a:spLocks noGrp="1"/>
          </p:cNvSpPr>
          <p:nvPr isPhoto="0" userDrawn="0"/>
        </p:nvSpPr>
        <p:spPr bwMode="auto">
          <a:xfrm>
            <a:off x="407988" y="948686"/>
            <a:ext cx="11376024" cy="1065741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2800" b="0" i="1">
                <a:solidFill>
                  <a:srgbClr val="E68937"/>
                </a:solidFill>
              </a:rPr>
              <a:t>System specifications</a:t>
            </a:r>
            <a:endParaRPr sz="2800" b="0" i="1">
              <a:solidFill>
                <a:srgbClr val="E68937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12066681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412774" y="1858762"/>
            <a:ext cx="7932718" cy="461104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>
              <a:defRPr/>
            </a:pP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Magnetic fiel</a:t>
            </a: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d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(182.5 GeV):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0.035 T</a:t>
            </a:r>
            <a:endParaRPr lang="en-GB" sz="2200" b="1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Magnetic length:</a:t>
            </a:r>
            <a:r>
              <a:rPr lang="en-GB" sz="22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0.5 m</a:t>
            </a:r>
            <a:endParaRPr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Aperture:</a:t>
            </a:r>
            <a:r>
              <a:rPr lang="en-GB" sz="22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20 mm x 15 mm</a:t>
            </a:r>
            <a:endParaRPr sz="2200" b="0" i="0" u="none" strike="noStrike" cap="none" spc="0">
              <a:solidFill>
                <a:srgbClr val="FF0000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sz="2200" b="1" i="0" u="none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N </a:t>
            </a:r>
            <a:r>
              <a:rPr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= </a:t>
            </a:r>
            <a:r>
              <a:rPr lang="en-GB"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1</a:t>
            </a:r>
            <a:r>
              <a:rPr lang="en-GB"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(turns)</a:t>
            </a:r>
            <a:endParaRPr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1" i="0" u="none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Current I </a:t>
            </a:r>
            <a:r>
              <a:rPr lang="en-GB"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= </a:t>
            </a:r>
            <a:r>
              <a:rPr lang="en-GB"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418 A</a:t>
            </a:r>
            <a:endParaRPr sz="22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1" i="0" u="none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Switch voltage: </a:t>
            </a:r>
            <a:r>
              <a:rPr lang="en-GB"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(16.67 </a:t>
            </a:r>
            <a:r>
              <a:rPr lang="en-GB" sz="2200" b="0" i="0" u="none">
                <a:solidFill>
                  <a:schemeClr val="tx1"/>
                </a:solidFill>
                <a:latin typeface="Cambria Math"/>
                <a:ea typeface="Cambria Math"/>
                <a:cs typeface="Cambria Math"/>
              </a:rPr>
              <a:t>Ω</a:t>
            </a:r>
            <a:r>
              <a:rPr lang="en-GB"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impedance):</a:t>
            </a:r>
            <a:r>
              <a:rPr lang="en-GB" sz="2200" b="1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13.9 kV</a:t>
            </a:r>
            <a:endParaRPr lang="en-GB" sz="22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10234868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794701051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2104331488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9A2002C-1283-5A74-830A-FE96B7E586B7}" type="slidenum">
              <a:rPr lang="en-GB"/>
              <a:t/>
            </a:fld>
            <a:endParaRPr lang="en-GB"/>
          </a:p>
        </p:txBody>
      </p:sp>
      <p:sp>
        <p:nvSpPr>
          <p:cNvPr id="285394926" name="" hidden="0"/>
          <p:cNvSpPr/>
          <p:nvPr isPhoto="0" userDrawn="0"/>
        </p:nvSpPr>
        <p:spPr bwMode="auto">
          <a:xfrm>
            <a:off x="5968558" y="3291840"/>
            <a:ext cx="254916" cy="365793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  <p:sp>
        <p:nvSpPr>
          <p:cNvPr id="1914740869" name="Title 6" hidden="0"/>
          <p:cNvSpPr>
            <a:spLocks noGrp="1"/>
          </p:cNvSpPr>
          <p:nvPr isPhoto="0" userDrawn="0"/>
        </p:nvSpPr>
        <p:spPr bwMode="auto">
          <a:xfrm>
            <a:off x="412774" y="415814"/>
            <a:ext cx="11376025" cy="1065741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200"/>
              <a:t>Multipole kicker parameters (MKI)</a:t>
            </a:r>
            <a:endParaRPr sz="3200"/>
          </a:p>
        </p:txBody>
      </p:sp>
      <p:sp>
        <p:nvSpPr>
          <p:cNvPr id="472896382" name="Title 6" hidden="0"/>
          <p:cNvSpPr>
            <a:spLocks noGrp="1"/>
          </p:cNvSpPr>
          <p:nvPr isPhoto="0" userDrawn="0"/>
        </p:nvSpPr>
        <p:spPr bwMode="auto">
          <a:xfrm>
            <a:off x="407988" y="948686"/>
            <a:ext cx="11376025" cy="1065741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2800" b="0" i="1">
                <a:solidFill>
                  <a:srgbClr val="E68937"/>
                </a:solidFill>
              </a:rPr>
              <a:t>Design parameters</a:t>
            </a:r>
            <a:endParaRPr sz="2800" b="0" i="1">
              <a:solidFill>
                <a:srgbClr val="E68937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86300166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sz="28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Relative power and frequency capabilities of different semiconductor devices.</a:t>
            </a:r>
            <a:endParaRPr sz="280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111813867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57938646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284927844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5BD676D-05E4-C5EE-160A-41B8613ADA7D}" type="slidenum">
              <a:rPr lang="en-GB"/>
              <a:t/>
            </a:fld>
            <a:endParaRPr lang="en-GB"/>
          </a:p>
        </p:txBody>
      </p:sp>
      <p:sp>
        <p:nvSpPr>
          <p:cNvPr id="781689223" name="" hidden="0"/>
          <p:cNvSpPr/>
          <p:nvPr isPhoto="0" userDrawn="0"/>
        </p:nvSpPr>
        <p:spPr bwMode="auto">
          <a:xfrm>
            <a:off x="5968559" y="3291840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  <p:pic>
        <p:nvPicPr>
          <p:cNvPr id="928294936" name="" hidden="0"/>
          <p:cNvPicPr>
            <a:picLocks noChangeAspect="1"/>
          </p:cNvPicPr>
          <p:nvPr isPhoto="0" userDrawn="0"/>
        </p:nvPicPr>
        <p:blipFill>
          <a:blip r:embed="rId2"/>
          <a:srcRect l="79908" t="17747" r="4317" b="47169"/>
          <a:stretch/>
        </p:blipFill>
        <p:spPr bwMode="auto">
          <a:xfrm flipH="0" flipV="0">
            <a:off x="3345243" y="1519003"/>
            <a:ext cx="5127924" cy="42772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93229677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1752131058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517698926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5B58A4C-B31F-CE61-8DE7-1698CDF9C043}" type="slidenum">
              <a:rPr lang="en-GB"/>
              <a:t/>
            </a:fld>
            <a:endParaRPr lang="en-GB"/>
          </a:p>
        </p:txBody>
      </p:sp>
      <p:pic>
        <p:nvPicPr>
          <p:cNvPr id="1718619144" name="" hidden="0"/>
          <p:cNvPicPr>
            <a:picLocks noChangeAspect="1"/>
          </p:cNvPicPr>
          <p:nvPr isPhoto="0" userDrawn="0"/>
        </p:nvPicPr>
        <p:blipFill>
          <a:blip r:embed="rId2"/>
          <a:srcRect l="70180" t="22780" r="9477" b="42962"/>
          <a:stretch/>
        </p:blipFill>
        <p:spPr bwMode="auto">
          <a:xfrm flipH="0" flipV="0">
            <a:off x="5180" y="470391"/>
            <a:ext cx="8793444" cy="5553254"/>
          </a:xfrm>
          <a:prstGeom prst="rect">
            <a:avLst/>
          </a:prstGeom>
        </p:spPr>
      </p:pic>
      <p:sp>
        <p:nvSpPr>
          <p:cNvPr id="653141961" name="" hidden="0"/>
          <p:cNvSpPr txBox="1"/>
          <p:nvPr isPhoto="0" userDrawn="0"/>
        </p:nvSpPr>
        <p:spPr bwMode="auto">
          <a:xfrm flipH="0" flipV="0">
            <a:off x="7088549" y="5753099"/>
            <a:ext cx="819257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u="sng">
                <a:hlinkClick r:id="rId3" tooltip="https://uspas.fnal.gov/materials/19NewMexico/PulsedPower/1. PPE Introduction 2019 USPAS .pdf"/>
              </a:rPr>
              <a:t>[1]</a:t>
            </a:r>
            <a:endParaRPr/>
          </a:p>
        </p:txBody>
      </p:sp>
      <p:sp>
        <p:nvSpPr>
          <p:cNvPr id="188818472" name="" hidden="0"/>
          <p:cNvSpPr txBox="1"/>
          <p:nvPr isPhoto="0" userDrawn="0"/>
        </p:nvSpPr>
        <p:spPr bwMode="auto">
          <a:xfrm flipH="0" flipV="0">
            <a:off x="8569350" y="862640"/>
            <a:ext cx="3219449" cy="2651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2400" b="1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Rise/fall time</a:t>
            </a:r>
            <a:r>
              <a:rPr sz="2400">
                <a:latin typeface="Calibri"/>
                <a:ea typeface="Calibri"/>
                <a:cs typeface="Calibri"/>
              </a:rPr>
              <a:t> is defined between two values, e.g 10%-90%, 1%-99%. </a:t>
            </a:r>
            <a:endParaRPr sz="2400">
              <a:latin typeface="Calibri"/>
              <a:ea typeface="Calibri"/>
              <a:cs typeface="Calibri"/>
            </a:endParaRPr>
          </a:p>
          <a:p>
            <a:pPr>
              <a:defRPr/>
            </a:pPr>
            <a:endParaRPr sz="2400"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sz="2400">
                <a:latin typeface="Calibri"/>
                <a:ea typeface="Calibri"/>
                <a:cs typeface="Calibri"/>
              </a:rPr>
              <a:t>The more critical the rise time the larger the specification.</a:t>
            </a:r>
            <a:endParaRPr sz="2400">
              <a:latin typeface="Calibri"/>
              <a:ea typeface="Calibri"/>
              <a:cs typeface="Calibri"/>
            </a:endParaRPr>
          </a:p>
          <a:p>
            <a:pPr>
              <a:defRPr/>
            </a:pPr>
            <a:endParaRPr sz="2400" b="1"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sz="2400" b="1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Pulse width</a:t>
            </a:r>
            <a:r>
              <a:rPr sz="240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 </a:t>
            </a:r>
            <a:r>
              <a:rPr sz="24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can be defined as FWHM, flat-top etc., depending on experiment.</a:t>
            </a:r>
            <a:endParaRPr sz="240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39663012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407987" y="1779592"/>
            <a:ext cx="11670835" cy="3756084"/>
          </a:xfrm>
        </p:spPr>
        <p:txBody>
          <a:bodyPr vertOverflow="overflow" horzOverflow="clip" vert="horz" wrap="square" lIns="0" tIns="0" rIns="0" bIns="0" numCol="1" spcCol="0" rtlCol="0" fromWordArt="0" anchor="t" anchorCtr="0" forceAA="0" upright="0" compatLnSpc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algn="l">
              <a:lnSpc>
                <a:spcPct val="90000"/>
              </a:lnSpc>
              <a:spcBef>
                <a:spcPts val="1133"/>
              </a:spcBef>
              <a:spcAft>
                <a:spcPts val="283"/>
              </a:spcAft>
              <a:defRPr/>
            </a:pPr>
            <a:r>
              <a:rPr lang="en-GB" sz="220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Deflection angle:</a:t>
            </a:r>
            <a:r>
              <a:rPr lang="en-GB" sz="2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12.5 µrad</a:t>
            </a:r>
            <a:endParaRPr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l">
              <a:lnSpc>
                <a:spcPct val="90000"/>
              </a:lnSpc>
              <a:spcBef>
                <a:spcPts val="1133"/>
              </a:spcBef>
              <a:spcAft>
                <a:spcPts val="283"/>
              </a:spcAft>
              <a:defRPr/>
            </a:pP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Integrated magnetic field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nary>
                        <m:naryPr>
                          <m:grow m:val="off"/>
                          <m:limLoc m:val="undOvr"/>
                          <m:subHide m:val="on"/>
                          <m:supHide m:val="on"/>
                          <m:ctrlPr>
                            <a:rPr sz="2200" b="1" i="1">
                              <a:solidFill>
                                <a:srgbClr val="E68937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naryPr>
                        <m:sub/>
                        <m:sup/>
                        <m:e>
                          <m:r>
                            <m:rPr>
                              <m:sty m:val="bi"/>
                            </m:rPr>
                            <a:rPr sz="2200">
                              <a:solidFill>
                                <a:srgbClr val="E68937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Bdl</m:t>
                          </m:r>
                        </m:e>
                      </m:nary>
                    </m:oMath>
                  </m:oMathPara>
                </a14:m>
              </mc:Choice>
              <mc:Fallback/>
            </mc:AlternateContent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: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7.6 mTm</a:t>
            </a:r>
            <a:endParaRPr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l">
              <a:lnSpc>
                <a:spcPct val="90000"/>
              </a:lnSpc>
              <a:spcBef>
                <a:spcPts val="1133"/>
              </a:spcBef>
              <a:spcAft>
                <a:spcPts val="283"/>
              </a:spcAft>
              <a:defRPr/>
            </a:pP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Available length for kicker: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few metres</a:t>
            </a:r>
            <a:endParaRPr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l">
              <a:lnSpc>
                <a:spcPct val="90000"/>
              </a:lnSpc>
              <a:spcBef>
                <a:spcPts val="1133"/>
              </a:spcBef>
              <a:spcAft>
                <a:spcPts val="283"/>
              </a:spcAft>
              <a:defRPr/>
            </a:pP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Rise time: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ideally few 100 ns, could tolerate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lang="en-GB">
                          <a:solidFill>
                            <a:schemeClr val="tx1"/>
                          </a:solidFill>
                        </a:rPr>
                        <m:t>∼1 </m:t>
                      </m:r>
                      <m:r>
                        <m:rPr>
                          <m:sty m:val="p"/>
                        </m:rPr>
                        <a:rPr lang="en-GB">
                          <a:solidFill>
                            <a:schemeClr val="tx1"/>
                          </a:solidFill>
                        </a:rPr>
                        <m:t>μs</m:t>
                      </m:r>
                    </m:oMath>
                  </m:oMathPara>
                </a14:m>
              </mc:Choice>
              <mc:Fallback/>
            </mc:AlternateContent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(would lose halo particles)</a:t>
            </a:r>
            <a:endParaRPr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l">
              <a:lnSpc>
                <a:spcPct val="90000"/>
              </a:lnSpc>
              <a:spcBef>
                <a:spcPts val="1133"/>
              </a:spcBef>
              <a:spcAft>
                <a:spcPts val="283"/>
              </a:spcAft>
              <a:defRPr/>
            </a:pP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Beam envelope</a:t>
            </a:r>
            <a:r>
              <a:rPr lang="en-GB" sz="2200" b="0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at kicker</a:t>
            </a:r>
            <a:r>
              <a:rPr lang="en-GB" sz="2200" b="0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(</a:t>
            </a: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5 sigma -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>
                          <m:sty m:val="b"/>
                        </m:rPr>
                        <a:rPr sz="2200">
                          <a:solidFill>
                            <a:srgbClr val="F0801D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t</m:t>
                      </m:r>
                      <m:acc>
                        <m:accPr>
                          <m:chr m:val="̅"/>
                          <m:ctrlPr>
                            <a:rPr sz="2200" b="1" i="1">
                              <a:solidFill>
                                <a:srgbClr val="F0801D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accPr>
                        <m:e>
                          <m:r>
                            <m:rPr>
                              <m:sty m:val="b"/>
                            </m:rPr>
                            <a:rPr sz="2200">
                              <a:solidFill>
                                <a:srgbClr val="F0801D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t</m:t>
                          </m:r>
                        </m:e>
                      </m:acc>
                    </m:oMath>
                  </m:oMathPara>
                </a14:m>
              </mc:Choice>
              <mc:Fallback/>
            </mc:AlternateContent>
            <a:r>
              <a:rPr lang="en-GB" sz="2200" b="1" i="0" u="none" strike="noStrike" cap="none" spc="0">
                <a:solidFill>
                  <a:srgbClr val="F0801D"/>
                </a:solidFill>
                <a:latin typeface="Calibri"/>
                <a:ea typeface="Calibri"/>
                <a:cs typeface="Calibri"/>
              </a:rPr>
              <a:t>)</a:t>
            </a: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:</a:t>
            </a:r>
            <a:r>
              <a:rPr lang="en-GB" sz="2200" b="0" i="0" u="none" strike="noStrike" cap="none" spc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2.517 mm x 0.064 mm</a:t>
            </a:r>
            <a:endParaRPr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l">
              <a:lnSpc>
                <a:spcPct val="90000"/>
              </a:lnSpc>
              <a:spcBef>
                <a:spcPts val="1133"/>
              </a:spcBef>
              <a:spcAft>
                <a:spcPts val="283"/>
              </a:spcAft>
              <a:defRPr/>
            </a:pP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Pulse flat-top: </a:t>
            </a:r>
            <a:r>
              <a:rPr lang="en-GB" sz="2400" b="1" i="0" u="none" strike="noStrike" cap="none" spc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?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- Revolution period/# batches -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220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304 </m:t>
                      </m:r>
                      <m:r>
                        <m:rPr>
                          <m:sty m:val="p"/>
                        </m:rPr>
                        <a:rPr lang="en-GB" sz="2200">
                          <a:solidFill>
                            <a:schemeClr val="tx1"/>
                          </a:solidFill>
                        </a:rPr>
                        <m:t>μs</m:t>
                      </m:r>
                    </m:oMath>
                  </m:oMathPara>
                </a14:m>
              </mc:Choice>
              <mc:Fallback/>
            </mc:AlternateContent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if a single batch</a:t>
            </a:r>
            <a:endParaRPr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l">
              <a:lnSpc>
                <a:spcPct val="90000"/>
              </a:lnSpc>
              <a:spcBef>
                <a:spcPts val="1133"/>
              </a:spcBef>
              <a:spcAft>
                <a:spcPts val="283"/>
              </a:spcAft>
              <a:defRPr/>
            </a:pP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Repetition rate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: </a:t>
            </a:r>
            <a:r>
              <a:rPr lang="en-GB" sz="2400" b="1" i="0" u="none" strike="noStrike" cap="none" spc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?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- 1/booster-cycle-length -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alternating top-up injection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every 5.6 -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50.95 seconds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. </a:t>
            </a:r>
            <a:endParaRPr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marL="327936" marR="0" indent="-327936" algn="l" defTabSz="914400">
              <a:lnSpc>
                <a:spcPct val="90000"/>
              </a:lnSpc>
              <a:spcBef>
                <a:spcPts val="1133"/>
              </a:spcBef>
              <a:spcAft>
                <a:spcPts val="283"/>
              </a:spcAft>
              <a:buClr>
                <a:srgbClr val="E68937"/>
              </a:buClr>
              <a:buFont typeface="Wingdings"/>
              <a:buChar char="Ø"/>
              <a:defRPr/>
            </a:pP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2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lang="en-GB" sz="2200">
                          <a:solidFill>
                            <a:schemeClr val="tx1"/>
                          </a:solidFill>
                        </a:rPr>
                        <m:t>×</m:t>
                      </m:r>
                    </m:oMath>
                  </m:oMathPara>
                </a14:m>
              </mc:Choice>
              <mc:Fallback/>
            </mc:AlternateContent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5.6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s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econds</a:t>
            </a:r>
            <a:r>
              <a:rPr lang="en-GB" sz="2200" b="0" i="0" u="none" strike="noStrike" cap="none" spc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>
                          <m:sty m:val="bi"/>
                        </m:rPr>
                        <a:rPr sz="2200" strike="noStrike" cap="none" spc="0">
                          <a:solidFill>
                            <a:srgbClr val="E68937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⭬</m:t>
                      </m:r>
                    </m:oMath>
                  </m:oMathPara>
                </a14:m>
              </mc:Choice>
              <mc:Fallback/>
            </mc:AlternateContent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 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0.09 Hz (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>
                          <m:sty m:val="p"/>
                        </m:rPr>
                        <a:rPr sz="2200" strike="noStrike" cap="none" spc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t</m:t>
                      </m:r>
                      <m:acc>
                        <m:accPr>
                          <m:chr m:val="̅"/>
                          <m:ctrlPr>
                            <a:rPr sz="2200" i="1" strike="noStrike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sz="2200" strike="noStrike" cap="none" spc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t</m:t>
                          </m:r>
                        </m:e>
                      </m:acc>
                    </m:oMath>
                  </m:oMathPara>
                </a14:m>
              </mc:Choice>
              <mc:Fallback/>
            </mc:AlternateContent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), </a:t>
            </a:r>
            <a:endParaRPr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marL="327936" marR="0" indent="-327936" algn="l" defTabSz="914400">
              <a:lnSpc>
                <a:spcPct val="90000"/>
              </a:lnSpc>
              <a:spcBef>
                <a:spcPts val="1133"/>
              </a:spcBef>
              <a:spcAft>
                <a:spcPts val="283"/>
              </a:spcAft>
              <a:buClr>
                <a:srgbClr val="E68937"/>
              </a:buClr>
              <a:buFont typeface="Wingdings"/>
              <a:buChar char="Ø"/>
              <a:defRPr/>
            </a:pP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2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lang="en-GB" sz="2200" strike="noStrike" cap="none" spc="0">
                          <a:solidFill>
                            <a:schemeClr val="tx1"/>
                          </a:solidFill>
                        </a:rPr>
                        <m:t>×</m:t>
                      </m:r>
                    </m:oMath>
                  </m:oMathPara>
                </a14:m>
              </mc:Choice>
              <mc:Fallback/>
            </mc:AlternateContent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50.9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5 s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econds</a:t>
            </a:r>
            <a:r>
              <a:rPr lang="en-GB" sz="2200" b="0" i="0" u="none" strike="noStrike" cap="none" spc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>
                          <m:sty m:val="bi"/>
                        </m:rPr>
                        <a:rPr sz="2200">
                          <a:solidFill>
                            <a:srgbClr val="E68937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⭬</m:t>
                      </m:r>
                    </m:oMath>
                  </m:oMathPara>
                </a14:m>
              </mc:Choice>
              <mc:Fallback/>
            </mc:AlternateContent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 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0.01 Hz (Z-mode).</a:t>
            </a:r>
            <a:endParaRPr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039306778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 sz="3200"/>
              <a:t>Dipole kicker parameters (conventional bump injection)</a:t>
            </a:r>
            <a:endParaRPr sz="3200"/>
          </a:p>
        </p:txBody>
      </p:sp>
      <p:sp>
        <p:nvSpPr>
          <p:cNvPr id="1376457849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1212579700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298313775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B4A1387-4A2D-3F84-9434-C64A115C1E06}" type="slidenum">
              <a:rPr lang="en-GB"/>
              <a:t/>
            </a:fld>
            <a:endParaRPr lang="en-GB"/>
          </a:p>
        </p:txBody>
      </p:sp>
      <p:sp>
        <p:nvSpPr>
          <p:cNvPr id="1851798834" name="" hidden="0"/>
          <p:cNvSpPr/>
          <p:nvPr isPhoto="0" userDrawn="0"/>
        </p:nvSpPr>
        <p:spPr bwMode="auto">
          <a:xfrm>
            <a:off x="5968559" y="3291840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  <p:sp>
        <p:nvSpPr>
          <p:cNvPr id="297948943" name="Title 6" hidden="0"/>
          <p:cNvSpPr>
            <a:spLocks noGrp="1"/>
          </p:cNvSpPr>
          <p:nvPr isPhoto="0" userDrawn="0"/>
        </p:nvSpPr>
        <p:spPr bwMode="auto">
          <a:xfrm>
            <a:off x="407988" y="962705"/>
            <a:ext cx="11376024" cy="1065741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2800" b="0" i="1">
                <a:solidFill>
                  <a:srgbClr val="E68937"/>
                </a:solidFill>
              </a:rPr>
              <a:t>System specifications</a:t>
            </a:r>
            <a:endParaRPr sz="2800" b="0" i="1">
              <a:solidFill>
                <a:srgbClr val="E68937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6797659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407988" y="1439334"/>
            <a:ext cx="11376023" cy="460851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marL="316922" marR="0" indent="-316922" algn="l" defTabSz="914400">
              <a:lnSpc>
                <a:spcPct val="90000"/>
              </a:lnSpc>
              <a:spcBef>
                <a:spcPts val="1799"/>
              </a:spcBef>
              <a:spcAft>
                <a:spcPts val="398"/>
              </a:spcAft>
              <a:buClr>
                <a:srgbClr val="E68937"/>
              </a:buClr>
              <a:buSzPct val="100000"/>
              <a:buFont typeface="Wingdings"/>
              <a:buChar char="§"/>
              <a:defRPr/>
            </a:pPr>
            <a:r>
              <a:rPr sz="2400" b="1" strike="noStrike" cap="none" spc="0">
                <a:solidFill>
                  <a:srgbClr val="F0801D"/>
                </a:solidFill>
                <a:latin typeface="Calibri"/>
                <a:ea typeface="Calibri"/>
                <a:cs typeface="Calibri"/>
              </a:rPr>
              <a:t>How many batches for injection into collider?</a:t>
            </a:r>
            <a:r>
              <a:rPr sz="2400" b="0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There will be hardware considerations to take into account for this, but what are the experimental constraints? I found </a:t>
            </a:r>
            <a:r>
              <a:rPr sz="2400" b="0" u="sng" strike="noStrike" cap="none" spc="0">
                <a:latin typeface="Calibri"/>
                <a:ea typeface="Calibri"/>
                <a:cs typeface="Calibri"/>
                <a:hlinkClick r:id="rId2" tooltip="https://indico.cern.ch/event/340703/contributions/802102/attachments/668690/919123/FCCee_topupinjection.pdf"/>
              </a:rPr>
              <a:t>this</a:t>
            </a:r>
            <a:r>
              <a:rPr sz="2400" b="0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[M. Aiba FCC week 2015] which says </a:t>
            </a:r>
            <a:r>
              <a:rPr sz="2400" b="1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2-4 batches</a:t>
            </a:r>
            <a:r>
              <a:rPr sz="2400" b="0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are optimum but I can’t find anything else saying this. </a:t>
            </a:r>
            <a:r>
              <a:rPr sz="2400" b="0" u="sng" strike="noStrike" cap="none" spc="0">
                <a:latin typeface="Calibri"/>
                <a:ea typeface="Calibri"/>
                <a:cs typeface="Calibri"/>
                <a:hlinkClick r:id="rId3" tooltip="https://reader.elsevier.com/reader/sd/pii/S0168900220302990?token=A472E52DE78A43B319176B12F69C8A11A2622832401FD8DD74F2DA9AE0C8A7AC9101342F162D85F33CDC8E61EFC7005C&amp;originRegion=eu-west-1&amp;originCreation=20220221080504"/>
              </a:rPr>
              <a:t>This</a:t>
            </a:r>
            <a:r>
              <a:rPr sz="2400" b="0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[A. Niemi 2020] suggests </a:t>
            </a:r>
            <a:r>
              <a:rPr sz="2400" b="1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one batch</a:t>
            </a:r>
            <a:r>
              <a:rPr sz="2400" b="0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is the only mode considered.</a:t>
            </a:r>
            <a:endParaRPr sz="2400" b="0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4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Pulse flat-top: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240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304 </m:t>
                      </m:r>
                      <m:r>
                        <m:rPr>
                          <m:sty m:val="p"/>
                        </m:rPr>
                        <a:rPr lang="en-GB" sz="2400">
                          <a:solidFill>
                            <a:schemeClr val="tx1"/>
                          </a:solidFill>
                        </a:rPr>
                        <m:t>μs</m:t>
                      </m:r>
                    </m:oMath>
                  </m:oMathPara>
                </a14:m>
              </mc:Choice>
              <mc:Fallback/>
            </mc:AlternateContent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(1-batch),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240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152</m:t>
                      </m:r>
                      <m:r>
                        <m:rPr>
                          <m:sty m:val="p"/>
                        </m:rPr>
                        <a:rPr sz="240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 </m:t>
                      </m:r>
                      <m:r>
                        <m:rPr>
                          <m:sty m:val="p"/>
                        </m:rPr>
                        <a:rPr lang="en-GB" sz="2400">
                          <a:solidFill>
                            <a:schemeClr val="tx1"/>
                          </a:solidFill>
                        </a:rPr>
                        <m:t>μs</m:t>
                      </m:r>
                    </m:oMath>
                  </m:oMathPara>
                </a14:m>
              </mc:Choice>
              <mc:Fallback/>
            </mc:AlternateContent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(2-batch),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240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76 </m:t>
                      </m:r>
                      <m:r>
                        <m:rPr>
                          <m:sty m:val="p"/>
                        </m:rPr>
                        <a:rPr lang="en-GB" sz="2400">
                          <a:solidFill>
                            <a:schemeClr val="tx1"/>
                          </a:solidFill>
                        </a:rPr>
                        <m:t>μs</m:t>
                      </m:r>
                    </m:oMath>
                  </m:oMathPara>
                </a14:m>
              </mc:Choice>
              <mc:Fallback/>
            </mc:AlternateContent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(3-b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atch)</a:t>
            </a:r>
            <a:endParaRPr sz="2400" b="1" i="0" u="none" strike="noStrike" cap="none" spc="0">
              <a:solidFill>
                <a:srgbClr val="E68937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4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Repetition rate: 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0.01-0.09 Hz (1-batch, 1-cycle)</a:t>
            </a:r>
            <a:endParaRPr lang="en-GB" sz="24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Flat-tops of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240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&gt;300 </m:t>
                      </m:r>
                      <m:r>
                        <m:rPr>
                          <m:sty m:val="p"/>
                        </m:rPr>
                        <a:rPr lang="en-GB" sz="2400">
                          <a:solidFill>
                            <a:schemeClr val="tx1"/>
                          </a:solidFill>
                        </a:rPr>
                        <m:t>μs</m:t>
                      </m:r>
                    </m:oMath>
                  </m:oMathPara>
                </a14:m>
              </mc:Choice>
              <mc:Fallback/>
            </mc:AlternateContent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do exist and are used e.g for extraction/dump kickers. These typically do not have as tight restrictions on rise/fall times. Often have fall times which are a reasonable fraction of the flat-top.</a:t>
            </a:r>
            <a:endParaRPr sz="24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19992469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Open questions</a:t>
            </a:r>
            <a:endParaRPr/>
          </a:p>
        </p:txBody>
      </p:sp>
      <p:sp>
        <p:nvSpPr>
          <p:cNvPr id="155229826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188836168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818517230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A992FB67-D578-1C4E-579B-846EFB4AFDD6}" type="slidenum">
              <a:rPr lang="en-GB"/>
              <a:t/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8040880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935399" y="1323115"/>
            <a:ext cx="10848612" cy="460851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>
              <a:defRPr/>
            </a:pPr>
            <a:r>
              <a:rPr sz="2400" b="1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Linac:</a:t>
            </a:r>
            <a:r>
              <a:rPr sz="2400" b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2 bunches (100 ns separation) at 100-200 Hz rep rate (5-10 ms train separation)</a:t>
            </a:r>
            <a:endParaRPr sz="2400" b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sz="2400" b="1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SPS:</a:t>
            </a:r>
            <a:r>
              <a:rPr sz="2400" b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1190 bunches, 3 pairs interleaved injection so 17.5 ns bunch spacing in trainlets (15-20 ns trainlet separation). SPS is 6.9 km/23 </a:t>
            </a:r>
            <a:r>
              <a:rPr sz="2400" b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μ</a:t>
            </a:r>
            <a:r>
              <a:rPr sz="2400" b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s, </a:t>
            </a:r>
            <a:r>
              <a:rPr sz="2400" b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9240 buckets at 200 MHz. 1190 bunch train (17.5 ns separation = 22.77 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μ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s).</a:t>
            </a:r>
            <a:r>
              <a:rPr sz="2400" b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Abort gap 230 ns.</a:t>
            </a:r>
            <a:endParaRPr sz="24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14 injections into </a:t>
            </a:r>
            <a:r>
              <a:rPr lang="en-GB" sz="24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booster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(10 with 1188, 4 with 1190). Booster cycle 326 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μ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s. Fill with 14 SPS trains 317.8 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μ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s, </a:t>
            </a:r>
            <a:r>
              <a:rPr lang="en-GB" sz="2400" b="1" i="0" u="none" strike="noStrike" cap="none" spc="0">
                <a:solidFill>
                  <a:srgbClr val="09994A"/>
                </a:solidFill>
                <a:latin typeface="Calibri"/>
                <a:ea typeface="Calibri"/>
                <a:cs typeface="Calibri"/>
              </a:rPr>
              <a:t>~5-8 </a:t>
            </a:r>
            <a:r>
              <a:rPr lang="en-GB" sz="2400" b="1" i="0" u="none" strike="noStrike" cap="none" spc="0">
                <a:solidFill>
                  <a:srgbClr val="09994A"/>
                </a:solidFill>
                <a:latin typeface="Calibri"/>
                <a:ea typeface="Calibri"/>
                <a:cs typeface="Calibri"/>
              </a:rPr>
              <a:t>μ</a:t>
            </a:r>
            <a:r>
              <a:rPr lang="en-GB" sz="2400" b="1" i="0" u="none" strike="noStrike" cap="none" spc="0">
                <a:solidFill>
                  <a:srgbClr val="09994A"/>
                </a:solidFill>
                <a:latin typeface="Calibri"/>
                <a:ea typeface="Calibri"/>
                <a:cs typeface="Calibri"/>
              </a:rPr>
              <a:t>s</a:t>
            </a:r>
            <a:r>
              <a:rPr lang="en-GB" sz="24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abort gap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.</a:t>
            </a:r>
            <a:endParaRPr lang="en-GB" sz="24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endParaRPr sz="1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91.174 km collider ring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>
                          <m:sty m:val="bi"/>
                        </m:rPr>
                        <a:rPr sz="2400">
                          <a:solidFill>
                            <a:srgbClr val="E68937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⭬</m:t>
                      </m:r>
                    </m:oMath>
                  </m:oMathPara>
                </a14:m>
              </mc:Choice>
              <mc:Fallback/>
            </mc:AlternateContent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 304.12 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μ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s</a:t>
            </a:r>
            <a:endParaRPr lang="en-GB" sz="24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9600 bunches, 17.5 ns separation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>
                          <m:sty m:val="bi"/>
                        </m:rPr>
                        <a:rPr sz="2400">
                          <a:solidFill>
                            <a:srgbClr val="E68937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⭬</m:t>
                      </m:r>
                    </m:oMath>
                  </m:oMathPara>
                </a14:m>
              </mc:Choice>
              <mc:Fallback/>
            </mc:AlternateContent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  168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μ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s</a:t>
            </a:r>
            <a:endParaRPr lang="en-GB" sz="24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Rise and fall times should fit within </a:t>
            </a:r>
            <a:r>
              <a:rPr lang="en-GB" sz="2400" b="1" i="0" u="none" strike="noStrike" cap="none" spc="0">
                <a:solidFill>
                  <a:srgbClr val="09994A"/>
                </a:solidFill>
                <a:latin typeface="Calibri"/>
                <a:ea typeface="Calibri"/>
                <a:cs typeface="Calibri"/>
              </a:rPr>
              <a:t>130 </a:t>
            </a:r>
            <a:r>
              <a:rPr lang="en-GB" sz="2400" b="1" i="0" u="none" strike="noStrike" cap="none" spc="0">
                <a:solidFill>
                  <a:srgbClr val="09994A"/>
                </a:solidFill>
                <a:latin typeface="Calibri"/>
                <a:ea typeface="Calibri"/>
                <a:cs typeface="Calibri"/>
              </a:rPr>
              <a:t>μ</a:t>
            </a:r>
            <a:r>
              <a:rPr lang="en-GB" sz="2400" b="1" i="0" u="none" strike="noStrike" cap="none" spc="0">
                <a:solidFill>
                  <a:srgbClr val="09994A"/>
                </a:solidFill>
                <a:latin typeface="Calibri"/>
                <a:ea typeface="Calibri"/>
                <a:cs typeface="Calibri"/>
              </a:rPr>
              <a:t>s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?</a:t>
            </a:r>
            <a:endParaRPr lang="en-GB" sz="2400" b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11500780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Kicker rise/fall times</a:t>
            </a:r>
            <a:endParaRPr/>
          </a:p>
        </p:txBody>
      </p:sp>
      <p:sp>
        <p:nvSpPr>
          <p:cNvPr id="1046064324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93596379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786929050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543F70D-D7B0-7FB7-CAC3-CED5F120C875}" type="slidenum">
              <a:rPr lang="en-GB"/>
              <a:t/>
            </a:fld>
            <a:endParaRPr lang="en-GB"/>
          </a:p>
        </p:txBody>
      </p:sp>
      <p:sp>
        <p:nvSpPr>
          <p:cNvPr id="779128850" name="" hidden="0"/>
          <p:cNvSpPr txBox="1"/>
          <p:nvPr isPhoto="0" userDrawn="0"/>
        </p:nvSpPr>
        <p:spPr bwMode="auto">
          <a:xfrm rot="16199969" flipH="0" flipV="0">
            <a:off x="-510347" y="2219549"/>
            <a:ext cx="1836671" cy="597971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sz="3000" b="1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CDR</a:t>
            </a:r>
            <a:endParaRPr sz="3000" b="1">
              <a:solidFill>
                <a:srgbClr val="E68937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23868264" name="" hidden="0"/>
          <p:cNvSpPr txBox="1"/>
          <p:nvPr isPhoto="0" userDrawn="0"/>
        </p:nvSpPr>
        <p:spPr bwMode="auto">
          <a:xfrm rot="16199969" flipH="0" flipV="0">
            <a:off x="-510347" y="4792953"/>
            <a:ext cx="1836671" cy="59797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sz="3000" b="1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Nov2021</a:t>
            </a:r>
            <a:endParaRPr sz="3000" b="1">
              <a:solidFill>
                <a:srgbClr val="E68937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0" name="" hidden="0"/>
          <p:cNvCxnSpPr>
            <a:cxnSpLocks/>
          </p:cNvCxnSpPr>
          <p:nvPr isPhoto="0" userDrawn="0"/>
        </p:nvCxnSpPr>
        <p:spPr bwMode="auto">
          <a:xfrm flipH="0" flipV="1">
            <a:off x="916349" y="4095749"/>
            <a:ext cx="10839449" cy="0"/>
          </a:xfrm>
          <a:prstGeom prst="line">
            <a:avLst/>
          </a:prstGeom>
          <a:ln w="25399" cap="flat" cmpd="sng" algn="ctr">
            <a:solidFill>
              <a:srgbClr val="09994A"/>
            </a:solidFill>
            <a:prstDash val="sysDash"/>
            <a:miter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60070362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Kicker systems case studies</a:t>
            </a:r>
            <a:endParaRPr/>
          </a:p>
        </p:txBody>
      </p:sp>
      <p:sp>
        <p:nvSpPr>
          <p:cNvPr id="1640552893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543352403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401244259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7D1E977-FFBE-B536-E99A-22E2BF78F4B1}" type="slidenum">
              <a:rPr lang="en-GB"/>
              <a:t/>
            </a:fld>
            <a:endParaRPr lang="en-GB"/>
          </a:p>
        </p:txBody>
      </p:sp>
      <p:graphicFrame>
        <p:nvGraphicFramePr>
          <p:cNvPr id="1766691399" name="" hidden="0"/>
          <p:cNvGraphicFramePr>
            <a:graphicFrameLocks xmlns:a="http://schemas.openxmlformats.org/drawingml/2006/main"/>
          </p:cNvGraphicFramePr>
          <p:nvPr isPhoto="0" userDrawn="0"/>
        </p:nvGraphicFramePr>
        <p:xfrm>
          <a:off x="407987" y="1143000"/>
          <a:ext cx="11334749" cy="316067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{3A8A4188-EAB2-7C0A-6E7A-F15A7D7BE098}</a:tableStyleId>
              </a:tblPr>
              <a:tblGrid>
                <a:gridCol w="2093284"/>
                <a:gridCol w="2457334"/>
                <a:gridCol w="2177435"/>
                <a:gridCol w="2431473"/>
                <a:gridCol w="2289882"/>
              </a:tblGrid>
              <a:tr h="365759"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System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XFEL KL kickers [</a:t>
                      </a:r>
                      <a:r>
                        <a:rPr sz="2200" u="sng">
                          <a:solidFill>
                            <a:schemeClr val="hlink"/>
                          </a:solidFill>
                          <a:latin typeface="Calibri"/>
                          <a:ea typeface="Calibri"/>
                          <a:cs typeface="Calibri"/>
                          <a:hlinkClick r:id="rId2" tooltip="https://accelconf.web.cern.ch/fel2019/papers/wep014.pdf"/>
                        </a:rPr>
                        <a:t>2</a:t>
                      </a:r>
                      <a:r>
                        <a:rPr sz="22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Calibri"/>
                        </a:rPr>
                        <a:t>]</a:t>
                      </a:r>
                      <a:endParaRPr sz="2200">
                        <a:solidFill>
                          <a:schemeClr val="bg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ISIS as RAL  [</a:t>
                      </a:r>
                      <a:r>
                        <a:rPr sz="2200" u="sng">
                          <a:latin typeface="Calibri"/>
                          <a:ea typeface="Calibri"/>
                          <a:cs typeface="Calibri"/>
                          <a:hlinkClick r:id="rId3" tooltip="https://www.danfysik.com/media/1124/slow-kicker-rutherford.pdf"/>
                        </a:rPr>
                        <a:t>3</a:t>
                      </a: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]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LHC abort MKD [</a:t>
                      </a:r>
                      <a:r>
                        <a:rPr sz="2200" u="sng">
                          <a:latin typeface="Calibri"/>
                          <a:ea typeface="Calibri"/>
                          <a:cs typeface="Calibri"/>
                          <a:hlinkClick r:id="rId4" tooltip="https://ieeexplore.ieee.org/document/1189429"/>
                        </a:rPr>
                        <a:t>4</a:t>
                      </a: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]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LCLS BYKIK [</a:t>
                      </a:r>
                      <a:r>
                        <a:rPr sz="2200" u="sng">
                          <a:latin typeface="Calibri"/>
                          <a:ea typeface="Calibri"/>
                          <a:cs typeface="Calibri"/>
                          <a:hlinkClick r:id="rId5" tooltip="https://www-ssrl.slac.stanford.edu/lcls/PRD/1.1-104-r0.pdf"/>
                        </a:rPr>
                        <a:t>5</a:t>
                      </a: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]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</a:tr>
              <a:tr h="365759">
                <a:tc>
                  <a:txBody>
                    <a:bodyPr/>
                    <a:p>
                      <a:pPr>
                        <a:defRPr/>
                      </a:pPr>
                      <a:r>
                        <a:rPr sz="2200" b="1">
                          <a:latin typeface="Calibri"/>
                          <a:ea typeface="Calibri"/>
                          <a:cs typeface="Calibri"/>
                        </a:rPr>
                        <a:t>Flat-top </a:t>
                      </a:r>
                      <a:endParaRPr sz="2200" b="1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GB" sz="2200" b="0" i="0" u="none" strike="noStrike" cap="none" spc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300 </a:t>
                      </a:r>
                      <a:r>
                        <a:rPr lang="en-GB" sz="2200" b="0" i="0" u="none" strike="noStrike" cap="none" spc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μ</a:t>
                      </a:r>
                      <a:r>
                        <a:rPr lang="en-GB" sz="2200" b="0" i="0" u="none" strike="noStrike" cap="none" spc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s</a:t>
                      </a:r>
                      <a:endParaRPr sz="2200" b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GB" sz="2200" b="0" i="0" u="none" strike="noStrike" cap="none" spc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600 </a:t>
                      </a:r>
                      <a:r>
                        <a:rPr lang="en-GB" sz="2200" b="0" i="0" u="none" strike="noStrike" cap="none" spc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μ</a:t>
                      </a:r>
                      <a:r>
                        <a:rPr lang="en-GB" sz="2200" b="0" i="0" u="none" strike="noStrike" cap="none" spc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s</a:t>
                      </a:r>
                      <a:endParaRPr sz="2200" b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GB" sz="2200" b="0" i="0" u="none" strike="noStrike" cap="none" spc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90 </a:t>
                      </a:r>
                      <a:r>
                        <a:rPr lang="en-GB" sz="2200" b="0" i="0" u="none" strike="noStrike" cap="none" spc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μ</a:t>
                      </a:r>
                      <a:r>
                        <a:rPr lang="en-GB" sz="2200" b="0" i="0" u="none" strike="noStrike" cap="none" spc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s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68 </a:t>
                      </a:r>
                      <a:r>
                        <a:rPr lang="en-GB" sz="2200" b="0" i="0" u="none" strike="noStrike" cap="none" spc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μ</a:t>
                      </a:r>
                      <a:r>
                        <a:rPr lang="en-GB" sz="2200" b="0" i="0" u="none" strike="noStrike" cap="none" spc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s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</a:tr>
              <a:tr h="365759">
                <a:tc>
                  <a:txBody>
                    <a:bodyPr/>
                    <a:p>
                      <a:pPr>
                        <a:defRPr/>
                      </a:pPr>
                      <a:r>
                        <a:rPr sz="2200" b="1">
                          <a:latin typeface="Calibri"/>
                          <a:ea typeface="Calibri"/>
                          <a:cs typeface="Calibri"/>
                        </a:rPr>
                        <a:t>Rise/fall time</a:t>
                      </a:r>
                      <a:endParaRPr sz="2200" b="1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GB" sz="2200" b="0" i="0" u="none" strike="noStrike" cap="none" spc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20 </a:t>
                      </a:r>
                      <a:r>
                        <a:rPr lang="en-GB" sz="2200" b="0" i="0" u="none" strike="noStrike" cap="none" spc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μ</a:t>
                      </a:r>
                      <a:r>
                        <a:rPr lang="en-GB" sz="2200" b="0" i="0" u="none" strike="noStrike" cap="none" spc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s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GB" sz="2200" b="0" i="0" u="none" strike="noStrike" cap="none" spc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14 ms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GB" sz="2200" b="0" i="0" u="none" strike="noStrike" cap="none" spc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2.85 </a:t>
                      </a:r>
                      <a:r>
                        <a:rPr lang="en-GB" sz="2200" b="0" i="0" u="none" strike="noStrike" cap="none" spc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μ</a:t>
                      </a:r>
                      <a:r>
                        <a:rPr lang="en-GB" sz="2200" b="0" i="0" u="none" strike="noStrike" cap="none" spc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s/1.8 ms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100 ns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</a:tr>
              <a:tr h="473359">
                <a:tc>
                  <a:txBody>
                    <a:bodyPr/>
                    <a:p>
                      <a:pPr>
                        <a:defRPr/>
                      </a:pPr>
                      <a:r>
                        <a:rPr sz="2200" b="1">
                          <a:latin typeface="Calibri"/>
                          <a:ea typeface="Calibri"/>
                          <a:cs typeface="Calibri"/>
                        </a:rPr>
                        <a:t>Deflection</a:t>
                      </a:r>
                      <a:endParaRPr sz="2200" b="1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500 </a:t>
                      </a:r>
                      <a:r>
                        <a:rPr lang="en-GB" sz="2200" b="0" i="0" u="none" strike="noStrike" cap="none" spc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μ</a:t>
                      </a: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rad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GB" sz="2200" b="0" i="0" u="none" strike="noStrike" cap="none" spc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95 mrad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17.7 </a:t>
                      </a:r>
                      <a:r>
                        <a:rPr lang="en-GB" sz="2200" b="0" i="0" u="none" strike="noStrike" cap="none" spc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μ</a:t>
                      </a:r>
                      <a:r>
                        <a:rPr lang="en-GB" sz="2200" b="0" i="0" u="none" strike="noStrike" cap="none" spc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</a:rPr>
                        <a:t>rad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</a:tr>
              <a:tr h="365759">
                <a:tc>
                  <a:txBody>
                    <a:bodyPr/>
                    <a:p>
                      <a:pPr>
                        <a:defRPr/>
                      </a:pPr>
                      <a:r>
                        <a:rPr sz="2200" b="1">
                          <a:latin typeface="Calibri"/>
                          <a:ea typeface="Calibri"/>
                          <a:cs typeface="Calibri"/>
                        </a:rPr>
                        <a:t>Integrated field</a:t>
                      </a:r>
                      <a:endParaRPr sz="2200" b="1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33.4 mTm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450 mTm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428 mTm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5  mTm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</a:tr>
              <a:tr h="365759">
                <a:tc>
                  <a:txBody>
                    <a:bodyPr/>
                    <a:p>
                      <a:pPr>
                        <a:defRPr/>
                      </a:pPr>
                      <a:r>
                        <a:rPr sz="2200" b="1">
                          <a:latin typeface="Calibri"/>
                          <a:ea typeface="Calibri"/>
                          <a:cs typeface="Calibri"/>
                        </a:rPr>
                        <a:t>Current</a:t>
                      </a:r>
                      <a:endParaRPr sz="2200" b="1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600 A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2800 A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18.5 kA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60 A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</a:tr>
              <a:tr h="365759">
                <a:tc>
                  <a:txBody>
                    <a:bodyPr/>
                    <a:p>
                      <a:pPr>
                        <a:defRPr/>
                      </a:pPr>
                      <a:r>
                        <a:rPr sz="2200" b="1">
                          <a:latin typeface="Calibri"/>
                          <a:ea typeface="Calibri"/>
                          <a:cs typeface="Calibri"/>
                        </a:rPr>
                        <a:t>Voltage</a:t>
                      </a:r>
                      <a:endParaRPr sz="2200" b="1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100 V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1350 V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30 kV solid-state switch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IGBT solid state switch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</a:tr>
              <a:tr h="365759">
                <a:tc>
                  <a:txBody>
                    <a:bodyPr/>
                    <a:p>
                      <a:pPr>
                        <a:defRPr/>
                      </a:pPr>
                      <a:r>
                        <a:rPr sz="2200" b="1">
                          <a:latin typeface="Calibri"/>
                          <a:ea typeface="Calibri"/>
                          <a:cs typeface="Calibri"/>
                        </a:rPr>
                        <a:t>Repetition rate</a:t>
                      </a:r>
                      <a:endParaRPr sz="2200" b="1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10 Hz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10 Hz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0.016 Hz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120 Hz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</a:tr>
              <a:tr h="365759">
                <a:tc>
                  <a:txBody>
                    <a:bodyPr/>
                    <a:p>
                      <a:pPr>
                        <a:defRPr/>
                      </a:pPr>
                      <a:r>
                        <a:rPr sz="2200" b="1">
                          <a:latin typeface="Calibri"/>
                          <a:ea typeface="Calibri"/>
                          <a:cs typeface="Calibri"/>
                        </a:rPr>
                        <a:t>Kicker type</a:t>
                      </a:r>
                      <a:endParaRPr sz="2200" b="1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Stripline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Laminated window-frame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C-shaped magnets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</a:rPr>
                        <a:t>Magnetic kicker</a:t>
                      </a:r>
                      <a:endParaRPr sz="2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26432044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Stripline kickers (electrostatic)</a:t>
            </a:r>
            <a:endParaRPr/>
          </a:p>
        </p:txBody>
      </p:sp>
      <p:sp>
        <p:nvSpPr>
          <p:cNvPr id="1497736407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953159053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701397732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DC470D4-EB21-0BA0-9159-B5479FC10560}" type="slidenum">
              <a:rPr lang="en-GB"/>
              <a:t/>
            </a:fld>
            <a:endParaRPr lang="en-GB"/>
          </a:p>
        </p:txBody>
      </p:sp>
      <p:pic>
        <p:nvPicPr>
          <p:cNvPr id="333629005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338358" y="3726198"/>
            <a:ext cx="5695949" cy="1797881"/>
          </a:xfrm>
          <a:prstGeom prst="rect">
            <a:avLst/>
          </a:prstGeom>
        </p:spPr>
      </p:pic>
      <p:sp>
        <p:nvSpPr>
          <p:cNvPr id="1603915814" name="" hidden="0"/>
          <p:cNvSpPr txBox="1"/>
          <p:nvPr isPhoto="0" userDrawn="0"/>
        </p:nvSpPr>
        <p:spPr bwMode="auto">
          <a:xfrm flipH="0" flipV="0">
            <a:off x="129663" y="5775941"/>
            <a:ext cx="1009757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u="sng">
                <a:hlinkClick r:id="rId3" tooltip="https://journals.aps.org/prab/abstract/10.1103/PhysRevAccelBeams.21.122802"/>
              </a:rPr>
              <a:t>[6]</a:t>
            </a:r>
            <a:endParaRPr/>
          </a:p>
        </p:txBody>
      </p:sp>
      <p:sp>
        <p:nvSpPr>
          <p:cNvPr id="1372470587" name="" hidden="0"/>
          <p:cNvSpPr txBox="1"/>
          <p:nvPr isPhoto="0" userDrawn="0"/>
        </p:nvSpPr>
        <p:spPr bwMode="auto">
          <a:xfrm flipH="0" flipV="0">
            <a:off x="268649" y="1117936"/>
            <a:ext cx="6648449" cy="397140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l">
              <a:defRPr/>
            </a:pPr>
            <a:r>
              <a:rPr sz="2200">
                <a:latin typeface="Calibri"/>
                <a:ea typeface="Calibri"/>
                <a:cs typeface="Calibri"/>
              </a:rPr>
              <a:t>The conducting strips and the beam pipe walls form two coupled transmission lines. </a:t>
            </a:r>
            <a:r>
              <a:rPr sz="2200">
                <a:latin typeface="Calibri"/>
                <a:ea typeface="Calibri"/>
                <a:cs typeface="Calibri"/>
              </a:rPr>
              <a:t>When a current ﬂows in opposite directions in the two strips, a traveling electromagnetic </a:t>
            </a:r>
            <a:r>
              <a:rPr sz="2200">
                <a:latin typeface="Calibri"/>
                <a:ea typeface="Calibri"/>
                <a:cs typeface="Calibri"/>
              </a:rPr>
              <a:t>wave is induced between them, moving upstream.</a:t>
            </a:r>
            <a:endParaRPr sz="2200">
              <a:latin typeface="Calibri"/>
              <a:ea typeface="Calibri"/>
              <a:cs typeface="Calibri"/>
            </a:endParaRPr>
          </a:p>
          <a:p>
            <a:pPr algn="l">
              <a:defRPr/>
            </a:pPr>
            <a:r>
              <a:rPr sz="2200">
                <a:solidFill>
                  <a:srgbClr val="F0801D"/>
                </a:solidFill>
                <a:latin typeface="Calibri"/>
                <a:ea typeface="Calibri"/>
                <a:cs typeface="Calibri"/>
              </a:rPr>
              <a:t>Fast rise times, but only capable of small deflections.</a:t>
            </a:r>
            <a:endParaRPr sz="2200">
              <a:solidFill>
                <a:srgbClr val="F0801D"/>
              </a:solidFill>
              <a:latin typeface="Calibri"/>
              <a:ea typeface="Calibri"/>
              <a:cs typeface="Calibri"/>
            </a:endParaRPr>
          </a:p>
          <a:p>
            <a:pPr algn="l">
              <a:defRPr/>
            </a:pPr>
            <a:endParaRPr sz="2200">
              <a:solidFill>
                <a:srgbClr val="F0801D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372548667" name="" hidden="0"/>
          <p:cNvSpPr/>
          <p:nvPr isPhoto="0" userDrawn="0"/>
        </p:nvSpPr>
        <p:spPr bwMode="auto">
          <a:xfrm>
            <a:off x="5968559" y="3291840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  <p:sp>
        <p:nvSpPr>
          <p:cNvPr id="349651770" name="" hidden="0"/>
          <p:cNvSpPr txBox="1"/>
          <p:nvPr isPhoto="0" userDrawn="0"/>
        </p:nvSpPr>
        <p:spPr bwMode="auto">
          <a:xfrm flipH="0" flipV="0">
            <a:off x="11603543" y="694990"/>
            <a:ext cx="800244" cy="42294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u="sng">
                <a:hlinkClick r:id="rId4" tooltip="https://en.wikipedia.org/wiki/Transmission_line"/>
              </a:rPr>
              <a:t>[7]</a:t>
            </a:r>
            <a:endParaRPr/>
          </a:p>
        </p:txBody>
      </p:sp>
      <p:sp>
        <p:nvSpPr>
          <p:cNvPr id="1488772711" name="" hidden="0"/>
          <p:cNvSpPr/>
          <p:nvPr isPhoto="0" userDrawn="0"/>
        </p:nvSpPr>
        <p:spPr bwMode="auto">
          <a:xfrm flipH="0" flipV="0">
            <a:off x="6034308" y="1789701"/>
            <a:ext cx="61709" cy="115334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noAutofit/>
          </a:bodyPr>
          <a:p>
            <a:pPr>
              <a:defRPr/>
            </a:pPr>
            <a:endParaRPr/>
          </a:p>
        </p:txBody>
      </p:sp>
      <p:pic>
        <p:nvPicPr>
          <p:cNvPr id="1962399527" name="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 flipH="0" flipV="0">
            <a:off x="7307271" y="1070177"/>
            <a:ext cx="4757270" cy="1895474"/>
          </a:xfrm>
          <a:prstGeom prst="rect">
            <a:avLst/>
          </a:prstGeom>
        </p:spPr>
      </p:pic>
      <p:sp>
        <p:nvSpPr>
          <p:cNvPr id="1470670716" name="" hidden="0"/>
          <p:cNvSpPr/>
          <p:nvPr isPhoto="0" userDrawn="0"/>
        </p:nvSpPr>
        <p:spPr bwMode="auto">
          <a:xfrm>
            <a:off x="5968559" y="3291840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  <p:pic>
        <p:nvPicPr>
          <p:cNvPr id="827468858" name="" hidden="0"/>
          <p:cNvPicPr>
            <a:picLocks noChangeAspect="1"/>
          </p:cNvPicPr>
          <p:nvPr isPhoto="0" userDrawn="0"/>
        </p:nvPicPr>
        <p:blipFill>
          <a:blip r:embed="rId6"/>
          <a:srcRect l="72359" t="17345" r="13576" b="64583"/>
          <a:stretch/>
        </p:blipFill>
        <p:spPr bwMode="auto">
          <a:xfrm flipH="0" flipV="0">
            <a:off x="6917099" y="3474335"/>
            <a:ext cx="4776066" cy="2301605"/>
          </a:xfrm>
          <a:prstGeom prst="rect">
            <a:avLst/>
          </a:prstGeom>
        </p:spPr>
      </p:pic>
      <p:sp>
        <p:nvSpPr>
          <p:cNvPr id="1705495744" name="" hidden="0"/>
          <p:cNvSpPr txBox="1"/>
          <p:nvPr isPhoto="0" userDrawn="0"/>
        </p:nvSpPr>
        <p:spPr bwMode="auto">
          <a:xfrm flipH="0" flipV="0">
            <a:off x="11693166" y="5829300"/>
            <a:ext cx="628649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u="sng">
                <a:hlinkClick r:id="rId7" tooltip="https://cds.cern.ch/record/2062835/files/?ln=ca"/>
              </a:rPr>
              <a:t>[8]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06646400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1150415032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2055653225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735B077B-B6E8-4B2C-1FAF-E5480C47FC59}" type="slidenum">
              <a:rPr lang="en-GB"/>
              <a:t/>
            </a:fld>
            <a:endParaRPr lang="en-GB"/>
          </a:p>
        </p:txBody>
      </p:sp>
      <p:sp>
        <p:nvSpPr>
          <p:cNvPr id="588953766" name="" hidden="0"/>
          <p:cNvSpPr/>
          <p:nvPr isPhoto="0" userDrawn="0"/>
        </p:nvSpPr>
        <p:spPr bwMode="auto">
          <a:xfrm flipH="0" flipV="0">
            <a:off x="5826150" y="1553480"/>
            <a:ext cx="6400800" cy="1173497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noAutofit/>
          </a:bodyPr>
          <a:p>
            <a:pPr algn="ctr"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sSub>
                        <m:sSubPr>
                          <m:ctrlPr>
                            <a:rPr sz="2400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/>
                            <a:rPr sz="2400"/>
                            <m:t>Θ</m:t>
                          </m:r>
                        </m:e>
                        <m:sub>
                          <m:r>
                            <m:rPr/>
                            <a:rPr sz="2400"/>
                            <m:t>E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sz="2400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sz="2400"/>
                            <m:t>rad</m:t>
                          </m:r>
                        </m:e>
                      </m:d>
                      <m:r>
                        <m:rPr/>
                        <a:rPr sz="2400">
                          <a:latin typeface="Cambria Math"/>
                          <a:ea typeface="Cambria Math"/>
                          <a:cs typeface="Cambria Math"/>
                        </a:rPr>
                        <m:t>= </m:t>
                      </m:r>
                      <m:func>
                        <m:funcPr>
                          <m:ctrlPr>
                            <a:rPr sz="24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sz="2400" i="1"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sz="2400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m:rPr/>
                                <a:rPr sz="2400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-1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sz="2400"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sz="2400"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/>
                                    <a:rPr sz="2400"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  <m:t>E</m:t>
                                  </m:r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/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>
                                          <a:latin typeface="Cambria Math"/>
                                          <a:ea typeface="Cambria Math"/>
                                          <a:cs typeface="Cambria Math"/>
                                        </a:rPr>
                                        <m:t>V/m</m:t>
                                      </m:r>
                                    </m:e>
                                  </m:d>
                                  <m:r>
                                    <m:rPr/>
                                    <a:rPr sz="2400"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  <m:t>l</m:t>
                                  </m:r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sz="2400">
                                          <a:latin typeface="Cambria Math"/>
                                          <a:ea typeface="Cambria Math"/>
                                          <a:cs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sz="2400"/>
                                        <m:t>m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m:rPr/>
                                    <a:rPr sz="2400"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  <m:t>p</m:t>
                                  </m:r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sz="2400">
                                          <a:latin typeface="Cambria Math"/>
                                          <a:ea typeface="Cambria Math"/>
                                          <a:cs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sz="2400">
                                              <a:latin typeface="Cambria Math"/>
                                              <a:ea typeface="Cambria Math"/>
                                              <a:cs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m:rPr>
                                              <m:sty m:val="p"/>
                                            </m:rPr>
                                            <a:rPr sz="2400"/>
                                            <m:t>GeV</m:t>
                                          </m:r>
                                        </m:num>
                                        <m:den>
                                          <m:r>
                                            <m:rPr>
                                              <m:sty m:val="p"/>
                                            </m:rPr>
                                            <a:rPr sz="2400"/>
                                            <m:t>c</m:t>
                                          </m:r>
                                        </m:den>
                                      </m:f>
                                    </m:e>
                                  </m:d>
                                  <m:r>
                                    <m:rPr/>
                                    <a:rPr lang="en-GB" sz="2400"/>
                                    <m:t>β</m:t>
                                  </m:r>
                                  <m:r>
                                    <m:rPr/>
                                    <a:rPr lang="en-GB" sz="2400"/>
                                    <m:t>×</m:t>
                                  </m:r>
                                  <m:sSup>
                                    <m:sSupPr>
                                      <m:ctrlPr>
                                        <a:rPr sz="2400">
                                          <a:latin typeface="Cambria Math"/>
                                          <a:ea typeface="Cambria Math"/>
                                          <a:cs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/>
                                        <a:rPr sz="2400"/>
                                        <m:t>10</m:t>
                                      </m:r>
                                    </m:e>
                                    <m:sup>
                                      <m:r>
                                        <m:rPr/>
                                        <a:rPr sz="2400"/>
                                        <m:t>9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</mc:Choice>
              <mc:Fallback/>
            </mc:AlternateContent>
            <a:endParaRPr sz="2400">
              <a:latin typeface="Cambria Math"/>
              <a:ea typeface="Cambria Math"/>
              <a:cs typeface="Cambria Math"/>
            </a:endParaRPr>
          </a:p>
          <a:p>
            <a:pPr algn="ctr">
              <a:defRPr/>
            </a:pPr>
            <a:endParaRPr sz="2400">
              <a:latin typeface="Cambria Math"/>
              <a:ea typeface="Cambria Math"/>
              <a:cs typeface="Cambria Math"/>
            </a:endParaRPr>
          </a:p>
          <a:p>
            <a:pPr algn="ctr"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lang="en-GB" sz="2400"/>
                        <m:t>β= </m:t>
                      </m:r>
                      <m:r>
                        <m:rPr>
                          <m:sty m:val="i"/>
                        </m:rPr>
                        <a:rPr lang="en-GB" sz="2400" u="none" strike="noStrike" cap="none" spc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0.999987</m:t>
                      </m:r>
                    </m:oMath>
                  </m:oMathPara>
                </a14:m>
              </mc:Choice>
              <mc:Fallback/>
            </mc:AlternateContent>
            <a:endParaRPr sz="2400">
              <a:latin typeface="Cambria Math"/>
              <a:ea typeface="Cambria Math"/>
              <a:cs typeface="Cambria Math"/>
            </a:endParaRPr>
          </a:p>
          <a:p>
            <a:pPr algn="ctr">
              <a:defRPr/>
            </a:pPr>
            <a:r>
              <a:rPr sz="2400">
                <a:latin typeface="Cambria Math"/>
                <a:ea typeface="Cambria Math"/>
                <a:cs typeface="Cambria Math"/>
              </a:rPr>
              <a:t>p = 182.5 GeV/c</a:t>
            </a:r>
            <a:endParaRPr sz="2400">
              <a:latin typeface="Cambria Math"/>
              <a:ea typeface="Cambria Math"/>
              <a:cs typeface="Cambria Math"/>
            </a:endParaRPr>
          </a:p>
        </p:txBody>
      </p:sp>
      <p:sp>
        <p:nvSpPr>
          <p:cNvPr id="510819348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407986" y="1869458"/>
            <a:ext cx="7537812" cy="3901024"/>
          </a:xfrm>
        </p:spPr>
        <p:txBody>
          <a:bodyPr vertOverflow="overflow" horzOverflow="clip" vert="horz" wrap="square" lIns="0" tIns="0" rIns="0" bIns="0" numCol="1" spcCol="0" rtlCol="0" fromWordArt="0" anchor="t" anchorCtr="0" forceAA="0" upright="0" compatLnSpc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>
              <a:defRPr/>
            </a:pPr>
            <a:r>
              <a:rPr lang="en-GB" sz="24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Kicker magnetic length: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0.5 m</a:t>
            </a:r>
            <a:endParaRPr sz="24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4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Kicker type: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stripline</a:t>
            </a:r>
            <a:endParaRPr lang="en-GB" sz="24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4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Rise time: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100s ns</a:t>
            </a:r>
            <a:endParaRPr lang="en-GB" sz="24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4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Magnetic length: 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1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m</a:t>
            </a:r>
            <a:endParaRPr sz="24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4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Plate separation:</a:t>
            </a:r>
            <a:r>
              <a:rPr lang="en-GB" sz="24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20 mm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endParaRPr sz="24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4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Integrated electric field (182.5 GeV):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2.28 MVm</a:t>
            </a:r>
            <a:endParaRPr sz="24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400" b="1" i="0" u="none">
                <a:solidFill>
                  <a:srgbClr val="F0801D"/>
                </a:solidFill>
                <a:latin typeface="Calibri"/>
                <a:ea typeface="Calibri"/>
                <a:cs typeface="Calibri"/>
              </a:rPr>
              <a:t>Voltage pulses:</a:t>
            </a:r>
            <a:r>
              <a:rPr lang="en-GB" sz="24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45 kV</a:t>
            </a:r>
            <a:endParaRPr sz="24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548580998" name="Title 6" hidden="0"/>
          <p:cNvSpPr>
            <a:spLocks noGrp="1"/>
          </p:cNvSpPr>
          <p:nvPr isPhoto="0" userDrawn="0"/>
        </p:nvSpPr>
        <p:spPr bwMode="auto">
          <a:xfrm flipH="0" flipV="0">
            <a:off x="412774" y="948686"/>
            <a:ext cx="6808909" cy="1065741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2800" b="0" i="1">
                <a:solidFill>
                  <a:srgbClr val="E68937"/>
                </a:solidFill>
              </a:rPr>
              <a:t>Design parameters</a:t>
            </a:r>
            <a:endParaRPr sz="2800" b="0" i="1">
              <a:solidFill>
                <a:srgbClr val="E68937"/>
              </a:solidFill>
            </a:endParaRPr>
          </a:p>
        </p:txBody>
      </p:sp>
      <p:sp>
        <p:nvSpPr>
          <p:cNvPr id="776778315" name="Title 6" hidden="0"/>
          <p:cNvSpPr>
            <a:spLocks noGrp="1"/>
          </p:cNvSpPr>
          <p:nvPr isPhoto="0" userDrawn="0"/>
        </p:nvSpPr>
        <p:spPr bwMode="auto">
          <a:xfrm flipH="0" flipV="0">
            <a:off x="412774" y="415815"/>
            <a:ext cx="11762124" cy="1065741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200"/>
              <a:t>Stripline kicker parameters (conventional bump injection)</a:t>
            </a:r>
            <a:endParaRPr sz="3200"/>
          </a:p>
        </p:txBody>
      </p:sp>
      <p:sp>
        <p:nvSpPr>
          <p:cNvPr id="1209485667" name="" hidden="0"/>
          <p:cNvSpPr/>
          <p:nvPr isPhoto="0" userDrawn="0"/>
        </p:nvSpPr>
        <p:spPr bwMode="auto">
          <a:xfrm flipH="0" flipV="0">
            <a:off x="6750062" y="4579601"/>
            <a:ext cx="4910486" cy="548675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noAutofit/>
          </a:bodyPr>
          <a:p>
            <a:pPr algn="ctr"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sSub>
                        <m:sSubPr>
                          <m:ctrlPr>
                            <a:rPr sz="2400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/>
                            <a:rPr sz="2400"/>
                            <m:t>Θ</m:t>
                          </m:r>
                        </m:e>
                        <m:sub>
                          <m:r>
                            <m:rPr/>
                            <a:rPr sz="2400"/>
                            <m:t>E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sz="2400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sz="2400"/>
                            <m:t>rad</m:t>
                          </m:r>
                        </m:e>
                      </m:d>
                      <m:r>
                        <m:rPr/>
                        <a:rPr>
                          <a:latin typeface="Cambria Math"/>
                          <a:ea typeface="Cambria Math"/>
                          <a:cs typeface="Cambria Math"/>
                        </a:rPr>
                        <m:t>≃</m:t>
                      </m:r>
                      <m:r>
                        <m:rPr/>
                        <a:rPr sz="2400">
                          <a:latin typeface="Cambria Math"/>
                          <a:ea typeface="Cambria Math"/>
                          <a:cs typeface="Cambria Math"/>
                        </a:rPr>
                        <m:t> </m:t>
                      </m:r>
                      <m:f>
                        <m:fPr>
                          <m:ctrlPr>
                            <a:rPr sz="24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r>
                            <m:rPr/>
                            <a:rPr sz="2400">
                              <a:latin typeface="Cambria Math"/>
                              <a:ea typeface="Cambria Math"/>
                              <a:cs typeface="Cambria Math"/>
                            </a:rPr>
                            <m:t>|V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sz="2400"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sz="2400"/>
                                <m:t>V</m:t>
                              </m:r>
                            </m:e>
                          </m:d>
                          <m:r>
                            <m:rPr/>
                            <a:rPr sz="2400">
                              <a:latin typeface="Cambria Math"/>
                              <a:ea typeface="Cambria Math"/>
                              <a:cs typeface="Cambria Math"/>
                            </a:rPr>
                            <m:t>|l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sz="2400"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sz="2400"/>
                                <m:t>m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sz="2400"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pPr>
                            <m:e>
                              <m:r>
                                <m:rPr/>
                                <a:rPr sz="2400"/>
                                <m:t>d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sz="2400"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sz="2400"/>
                                    <m:t>m</m:t>
                                  </m:r>
                                </m:e>
                              </m:d>
                              <m:r>
                                <m:rPr/>
                                <a:rPr sz="2400"/>
                                <m:t>p10</m:t>
                              </m:r>
                            </m:e>
                            <m:sup>
                              <m:r>
                                <m:rPr/>
                                <a:rPr sz="2400"/>
                                <m:t>9</m:t>
                              </m:r>
                            </m:sup>
                          </m:sSup>
                          <m:r>
                            <m:rPr/>
                            <a:rPr lang="en-GB" sz="2400"/>
                            <m:t>β</m:t>
                          </m:r>
                        </m:den>
                      </m:f>
                    </m:oMath>
                  </m:oMathPara>
                </a14:m>
              </mc:Choice>
              <mc:Fallback/>
            </mc:AlternateContent>
            <a:endParaRPr sz="2400">
              <a:latin typeface="Cambria Math"/>
              <a:ea typeface="Cambria Math"/>
              <a:cs typeface="Cambria Math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91142912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407987" y="1869459"/>
            <a:ext cx="11670834" cy="3901024"/>
          </a:xfrm>
        </p:spPr>
        <p:txBody>
          <a:bodyPr vertOverflow="overflow" horzOverflow="clip" vert="horz" wrap="square" lIns="0" tIns="0" rIns="0" bIns="0" numCol="2" spcCol="0" rtlCol="0" fromWordArt="0" anchor="t" anchorCtr="0" forceAA="0" upright="0" compatLnSpc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>
              <a:defRPr/>
            </a:pPr>
            <a:r>
              <a:rPr lang="en-GB" sz="24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Kicker magnetic length: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0.5 m</a:t>
            </a:r>
            <a:endParaRPr sz="24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4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Kicker type: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C-shaped, length 50 mm</a:t>
            </a:r>
            <a:endParaRPr sz="24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4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Rise time: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1 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μ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s</a:t>
            </a:r>
            <a:endParaRPr sz="24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4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Magnetic field (182.5 GeV):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0.015 T</a:t>
            </a:r>
            <a:endParaRPr sz="24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4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Magnetic length: 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0.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5 m</a:t>
            </a:r>
            <a:endParaRPr sz="24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4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Aperture:</a:t>
            </a:r>
            <a:r>
              <a:rPr lang="en-GB" sz="24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20 mm x 15 mm</a:t>
            </a:r>
            <a:endParaRPr sz="24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sz="2400" b="1" i="0" u="none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Coil turns</a:t>
            </a:r>
            <a:r>
              <a:rPr sz="2400" b="0" i="0" u="none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 </a:t>
            </a:r>
            <a:r>
              <a:rPr sz="2400" b="1" i="0" u="none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N</a:t>
            </a:r>
            <a:r>
              <a:rPr sz="2400" b="1" i="0" u="none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 </a:t>
            </a:r>
            <a:r>
              <a:rPr sz="24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= 1 </a:t>
            </a:r>
            <a:endParaRPr sz="24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400" b="1" i="0" u="none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Current I:</a:t>
            </a:r>
            <a:r>
              <a:rPr lang="en-GB" sz="2400" b="0" i="0" u="none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4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179 A</a:t>
            </a:r>
            <a:endParaRPr sz="24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400" b="1" i="0" u="none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Magnetic inductance</a:t>
            </a:r>
            <a:r>
              <a:rPr lang="en-GB" sz="2400" b="1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4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(a middle cell): </a:t>
            </a:r>
            <a:r>
              <a:rPr lang="en-GB" sz="24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47.1 nH </a:t>
            </a:r>
            <a:endParaRPr sz="24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400" b="1" i="0" u="none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Switch voltage:</a:t>
            </a:r>
            <a:r>
              <a:rPr lang="en-GB" sz="24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5.9 kV for 16.67 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Ω characteristic impedance (FCC-ee CDR)</a:t>
            </a:r>
            <a:endParaRPr sz="24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4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endParaRPr sz="24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990444573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 sz="3200"/>
              <a:t>Dipole kicker parameters (conventional bump injection)</a:t>
            </a:r>
            <a:endParaRPr sz="3200"/>
          </a:p>
        </p:txBody>
      </p:sp>
      <p:sp>
        <p:nvSpPr>
          <p:cNvPr id="1713133822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22/02/2022</a:t>
            </a:r>
            <a:endParaRPr/>
          </a:p>
        </p:txBody>
      </p:sp>
      <p:sp>
        <p:nvSpPr>
          <p:cNvPr id="1524965040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983050008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E4D20EC1-E288-5C93-FCAC-78860510F89B}" type="slidenum">
              <a:rPr lang="en-GB"/>
              <a:t/>
            </a:fld>
            <a:endParaRPr lang="en-GB"/>
          </a:p>
        </p:txBody>
      </p:sp>
      <p:sp>
        <p:nvSpPr>
          <p:cNvPr id="1147497769" name="Title 6" hidden="0"/>
          <p:cNvSpPr>
            <a:spLocks noGrp="1"/>
          </p:cNvSpPr>
          <p:nvPr isPhoto="0" userDrawn="0"/>
        </p:nvSpPr>
        <p:spPr bwMode="auto">
          <a:xfrm>
            <a:off x="407988" y="373592"/>
            <a:ext cx="11376024" cy="1065741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200"/>
              <a:t>Dipole kicker parameters (conventional bump injection)</a:t>
            </a:r>
            <a:endParaRPr sz="3200"/>
          </a:p>
        </p:txBody>
      </p:sp>
      <p:sp>
        <p:nvSpPr>
          <p:cNvPr id="113339381" name="Title 6" hidden="0"/>
          <p:cNvSpPr>
            <a:spLocks noGrp="1"/>
          </p:cNvSpPr>
          <p:nvPr isPhoto="0" userDrawn="0"/>
        </p:nvSpPr>
        <p:spPr bwMode="auto">
          <a:xfrm>
            <a:off x="407988" y="948686"/>
            <a:ext cx="11376024" cy="1065741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2800" b="0" i="1">
                <a:solidFill>
                  <a:srgbClr val="E68937"/>
                </a:solidFill>
              </a:rPr>
              <a:t>Design parameters</a:t>
            </a:r>
            <a:endParaRPr sz="2800" b="0" i="1">
              <a:solidFill>
                <a:srgbClr val="E68937"/>
              </a:solidFill>
            </a:endParaRPr>
          </a:p>
        </p:txBody>
      </p:sp>
      <p:sp>
        <p:nvSpPr>
          <p:cNvPr id="1135896685" name="Title 6" hidden="0"/>
          <p:cNvSpPr>
            <a:spLocks noGrp="1"/>
          </p:cNvSpPr>
          <p:nvPr isPhoto="0" userDrawn="0"/>
        </p:nvSpPr>
        <p:spPr bwMode="auto">
          <a:xfrm>
            <a:off x="412774" y="948686"/>
            <a:ext cx="11376024" cy="1065741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2800" b="0" i="1">
                <a:solidFill>
                  <a:srgbClr val="E68937"/>
                </a:solidFill>
              </a:rPr>
              <a:t>Design parameters</a:t>
            </a:r>
            <a:endParaRPr sz="2800" b="0" i="1">
              <a:solidFill>
                <a:srgbClr val="E68937"/>
              </a:solidFill>
            </a:endParaRPr>
          </a:p>
        </p:txBody>
      </p:sp>
      <p:sp>
        <p:nvSpPr>
          <p:cNvPr id="1019297615" name="Title 6" hidden="0"/>
          <p:cNvSpPr>
            <a:spLocks noGrp="1"/>
          </p:cNvSpPr>
          <p:nvPr isPhoto="0" userDrawn="0"/>
        </p:nvSpPr>
        <p:spPr bwMode="auto">
          <a:xfrm>
            <a:off x="412774" y="373592"/>
            <a:ext cx="11376024" cy="1065741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CER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</Template>
  <TotalTime>0</TotalTime>
  <Words>0</Words>
  <Application>ONLYOFFICE/6.4.2.6</Application>
  <DocSecurity>0</DocSecurity>
  <PresentationFormat>Widescreen</PresentationFormat>
  <Paragraphs>0</Paragraphs>
  <Slides>13</Slides>
  <Notes>13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Rebecca Ramjiawan</dc:creator>
  <cp:keywords/>
  <dc:description/>
  <dc:identifier/>
  <dc:language/>
  <cp:lastModifiedBy/>
  <cp:revision>23</cp:revision>
  <dcterms:created xsi:type="dcterms:W3CDTF">2021-11-15T09:32:25Z</dcterms:created>
  <dcterms:modified xsi:type="dcterms:W3CDTF">2022-02-22T14:08:04Z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0x010100B63BB012C9D1B24489D49F4F0C2CE25A</vt:lpwstr>
  </property>
</Properties>
</file>