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0"/>
  </p:notesMasterIdLst>
  <p:sldIdLst>
    <p:sldId id="257" r:id="rId4"/>
    <p:sldId id="258" r:id="rId5"/>
    <p:sldId id="275" r:id="rId6"/>
    <p:sldId id="280" r:id="rId7"/>
    <p:sldId id="281" r:id="rId8"/>
    <p:sldId id="274" r:id="rId9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7"/>
            <p14:sldId id="258"/>
            <p14:sldId id="275"/>
            <p14:sldId id="280"/>
            <p14:sldId id="281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F124A"/>
    <a:srgbClr val="DFDFDF"/>
    <a:srgbClr val="F6FDA3"/>
    <a:srgbClr val="D4BEF7"/>
    <a:srgbClr val="B8BAFA"/>
    <a:srgbClr val="DBDBE4"/>
    <a:srgbClr val="FFE4DF"/>
    <a:srgbClr val="DAEEDB"/>
    <a:srgbClr val="EE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37" autoAdjust="0"/>
    <p:restoredTop sz="94724" autoAdjust="0"/>
  </p:normalViewPr>
  <p:slideViewPr>
    <p:cSldViewPr>
      <p:cViewPr varScale="1">
        <p:scale>
          <a:sx n="140" d="100"/>
          <a:sy n="140" d="100"/>
        </p:scale>
        <p:origin x="1182" y="108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22.02.2022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EADA0-1566-46CB-92DD-3EBB4E3F4C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Off-Momentum MKI Matching</a:t>
            </a:r>
            <a:br>
              <a:rPr lang="en-US" dirty="0"/>
            </a:br>
            <a:r>
              <a:rPr lang="en-US" dirty="0"/>
              <a:t>And Initial Look at Tracking with Errors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59D2DFA-CE14-4D10-99F2-B05BE49514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Patrick Hunchak and Michael Hofer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078C352-1E0B-4CA8-9219-0FAA3B34A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DB5C951-8E3B-4A9B-A5B7-BAC65DEE479C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tx2"/>
                </a:solidFill>
              </a:rPr>
              <a:t>FCC-</a:t>
            </a:r>
            <a:r>
              <a:rPr lang="en-US" sz="900" dirty="0" err="1">
                <a:solidFill>
                  <a:schemeClr val="tx2"/>
                </a:solidFill>
              </a:rPr>
              <a:t>ee</a:t>
            </a:r>
            <a:r>
              <a:rPr lang="en-US" sz="900" dirty="0">
                <a:solidFill>
                  <a:schemeClr val="tx2"/>
                </a:solidFill>
              </a:rPr>
              <a:t> Injection Meeting 22-02-22</a:t>
            </a:r>
            <a:endParaRPr lang="de-AT" sz="900" dirty="0">
              <a:solidFill>
                <a:schemeClr val="tx2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8EB4D7B-3E05-46FB-9B72-D84D9207026B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tx2"/>
                </a:solidFill>
              </a:rPr>
              <a:t>Patrick Hunchak</a:t>
            </a:r>
            <a:endParaRPr lang="de-AT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Injection Meeting 22-02-22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A305FC7D-B8AD-4E56-B63A-BBC602125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Matching for Off-Momentum MKI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BF08EA9-F654-474D-8F30-572A6CD04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1275606"/>
            <a:ext cx="4633256" cy="38442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C208C9-61EE-40B0-BB27-693EE4C006EF}"/>
                  </a:ext>
                </a:extLst>
              </p:cNvPr>
              <p:cNvSpPr txBox="1"/>
              <p:nvPr/>
            </p:nvSpPr>
            <p:spPr>
              <a:xfrm>
                <a:off x="251520" y="1290470"/>
                <a:ext cx="3744416" cy="3754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CA" sz="1600" dirty="0"/>
                  <a:t>- In the previous meeting discussed that dispersion at MKI and MKIC do not need to be matched, as stored beam energy spread is low.</a:t>
                </a:r>
              </a:p>
              <a:p>
                <a:pPr algn="l"/>
                <a:endParaRPr lang="en-CA" sz="700" dirty="0"/>
              </a:p>
              <a:p>
                <a:pPr algn="l"/>
                <a:r>
                  <a:rPr lang="en-CA" sz="1600" dirty="0"/>
                  <a:t>- However, matching has shown that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6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CA" sz="1600" i="1" dirty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CA" sz="16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sz="1600" dirty="0"/>
                  <a:t>= 0.2 m is the maximum achievable dispersion in the current layout, and results in increased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dirty="0" smtClean="0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a:rPr lang="en-CA" sz="16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CA" sz="16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sz="1600" dirty="0"/>
                  <a:t>(403 m) at MKI.</a:t>
                </a:r>
              </a:p>
              <a:p>
                <a:endParaRPr lang="en-CA" sz="700" dirty="0"/>
              </a:p>
              <a:p>
                <a:r>
                  <a:rPr lang="en-CA" sz="1600" dirty="0"/>
                  <a:t> - For this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dirty="0" smtClean="0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a:rPr lang="en-CA" sz="16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CA" sz="16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sz="16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600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CA" sz="1600" i="1" dirty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sz="1600" dirty="0"/>
                  <a:t> we would require a greater energy offset of the injected beam (1.7%) to have the clearance required for a 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dirty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CA" sz="1600" i="1" dirty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sz="1600" dirty="0"/>
                  <a:t> beam. DA suffers further. Also, MKI design would need adjustment.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C208C9-61EE-40B0-BB27-693EE4C006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290470"/>
                <a:ext cx="3744416" cy="3754874"/>
              </a:xfrm>
              <a:prstGeom prst="rect">
                <a:avLst/>
              </a:prstGeom>
              <a:blipFill>
                <a:blip r:embed="rId3"/>
                <a:stretch>
                  <a:fillRect l="-813" t="-487" r="-2439" b="-11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C279593-409C-4AF3-A257-704CE74D2095}"/>
              </a:ext>
            </a:extLst>
          </p:cNvPr>
          <p:cNvCxnSpPr>
            <a:cxnSpLocks/>
          </p:cNvCxnSpPr>
          <p:nvPr/>
        </p:nvCxnSpPr>
        <p:spPr>
          <a:xfrm flipV="1">
            <a:off x="7164288" y="1779662"/>
            <a:ext cx="0" cy="3096344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8CEE8D7-3102-4860-AF9B-925BA19C826F}"/>
              </a:ext>
            </a:extLst>
          </p:cNvPr>
          <p:cNvSpPr txBox="1"/>
          <p:nvPr/>
        </p:nvSpPr>
        <p:spPr>
          <a:xfrm>
            <a:off x="6948264" y="4654455"/>
            <a:ext cx="607992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A" sz="1400" dirty="0"/>
              <a:t>MKI</a:t>
            </a:r>
          </a:p>
        </p:txBody>
      </p:sp>
    </p:spTree>
    <p:extLst>
      <p:ext uri="{BB962C8B-B14F-4D97-AF65-F5344CB8AC3E}">
        <p14:creationId xmlns:p14="http://schemas.microsoft.com/office/powerpoint/2010/main" val="1576599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Injection Meeting 22-02-22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A305FC7D-B8AD-4E56-B63A-BBC602125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Off-Momentum Dynamic Aperture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F4644E-52D1-4A2D-87B2-38FCC0E68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448" y="1137163"/>
            <a:ext cx="2684720" cy="26847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FBEE8B4-F641-439B-B47D-93BF15BB4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1123888"/>
            <a:ext cx="2736304" cy="27363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034797D-01DB-4ABB-8AA4-DFAFA20FD1D0}"/>
                  </a:ext>
                </a:extLst>
              </p:cNvPr>
              <p:cNvSpPr txBox="1"/>
              <p:nvPr/>
            </p:nvSpPr>
            <p:spPr>
              <a:xfrm>
                <a:off x="251519" y="1399784"/>
                <a:ext cx="3024337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CA" sz="1400" dirty="0"/>
                  <a:t>Tracking started from IP in base lattice (FCCee_z_216_nosol.seq), on-momentum have plenty of DA. </a:t>
                </a:r>
              </a:p>
              <a:p>
                <a:pPr algn="l"/>
                <a:endParaRPr lang="en-CA" sz="1400" dirty="0"/>
              </a:p>
              <a:p>
                <a:pPr algn="l"/>
                <a:r>
                  <a:rPr lang="en-CA" sz="1400" dirty="0"/>
                  <a:t>At nominal 1% energy error for injection, the DA is significantly reduced and there is not sufficient DA for 5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dirty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CA" sz="1400" dirty="0"/>
                  <a:t> stored and injected beams.</a:t>
                </a:r>
              </a:p>
              <a:p>
                <a:pPr algn="l"/>
                <a:endParaRPr lang="en-CA" sz="1400" dirty="0"/>
              </a:p>
              <a:p>
                <a:pPr algn="l"/>
                <a:r>
                  <a:rPr lang="en-CA" sz="1400" dirty="0"/>
                  <a:t>Had some MADX issues in defining these searches, matched lattices have not been completed in updated approach.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034797D-01DB-4ABB-8AA4-DFAFA20FD1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19" y="1399784"/>
                <a:ext cx="3024337" cy="3108543"/>
              </a:xfrm>
              <a:prstGeom prst="rect">
                <a:avLst/>
              </a:prstGeom>
              <a:blipFill>
                <a:blip r:embed="rId4"/>
                <a:stretch>
                  <a:fillRect l="-605" t="-392" r="-202" b="-98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346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Injection Meeting 22-02-22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A305FC7D-B8AD-4E56-B63A-BBC602125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Initial Misalignment Tracking Results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34797D-01DB-4ABB-8AA4-DFAFA20FD1D0}"/>
              </a:ext>
            </a:extLst>
          </p:cNvPr>
          <p:cNvSpPr txBox="1"/>
          <p:nvPr/>
        </p:nvSpPr>
        <p:spPr>
          <a:xfrm>
            <a:off x="294394" y="1688868"/>
            <a:ext cx="302433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A" sz="1400" dirty="0"/>
              <a:t>Working to include lattice errors to study the efficiency of the various injection approaches in a more realistic machine.</a:t>
            </a:r>
          </a:p>
          <a:p>
            <a:pPr algn="l"/>
            <a:endParaRPr lang="en-CA" sz="1400" dirty="0"/>
          </a:p>
          <a:p>
            <a:pPr algn="l"/>
            <a:r>
              <a:rPr lang="en-CA" sz="1400" dirty="0"/>
              <a:t>Correcting realistic misalignments in a lattice is time consuming. We are using smaller misalignments to approximate a corrected lattice.</a:t>
            </a:r>
          </a:p>
          <a:p>
            <a:pPr algn="l"/>
            <a:endParaRPr lang="en-CA" sz="1400" dirty="0"/>
          </a:p>
          <a:p>
            <a:pPr algn="l"/>
            <a:endParaRPr lang="en-CA" sz="1400" dirty="0"/>
          </a:p>
          <a:p>
            <a:pPr algn="l"/>
            <a:endParaRPr lang="en-CA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19259B-87D4-4193-AF8A-762611DBE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5845" y="3204695"/>
            <a:ext cx="3683890" cy="111387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C3548F1-6FE5-4883-9F5C-771F2B766708}"/>
              </a:ext>
            </a:extLst>
          </p:cNvPr>
          <p:cNvSpPr txBox="1"/>
          <p:nvPr/>
        </p:nvSpPr>
        <p:spPr>
          <a:xfrm>
            <a:off x="4036678" y="4472349"/>
            <a:ext cx="43022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700" b="1" dirty="0"/>
              <a:t>Wu, </a:t>
            </a:r>
            <a:r>
              <a:rPr lang="en-CA" sz="700" b="1" dirty="0" err="1"/>
              <a:t>Carlier</a:t>
            </a:r>
            <a:r>
              <a:rPr lang="en-CA" sz="700" b="1" dirty="0"/>
              <a:t>, </a:t>
            </a:r>
            <a:r>
              <a:rPr lang="en-CA" sz="700" b="1" dirty="0" err="1"/>
              <a:t>Pieloni</a:t>
            </a:r>
            <a:endParaRPr lang="en-CA" sz="700" b="1" dirty="0"/>
          </a:p>
          <a:p>
            <a:r>
              <a:rPr lang="en-CA" sz="700" dirty="0"/>
              <a:t>https://indico.cern.ch/event/1119730/contributions/4701839/attachments/2380319/4066993/EPOL_Yi.pdf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CCF5F72-F03A-4A4A-B344-C2094B2F3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4940" y="1193622"/>
            <a:ext cx="3683890" cy="113045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49658E6-F312-4893-9FCF-F03B88E6FBA6}"/>
              </a:ext>
            </a:extLst>
          </p:cNvPr>
          <p:cNvSpPr txBox="1"/>
          <p:nvPr/>
        </p:nvSpPr>
        <p:spPr>
          <a:xfrm>
            <a:off x="4035773" y="2214446"/>
            <a:ext cx="45720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700" b="1" dirty="0"/>
              <a:t>Charles, ttbar lattice after corrections</a:t>
            </a:r>
          </a:p>
          <a:p>
            <a:r>
              <a:rPr lang="en-CA" sz="700" dirty="0"/>
              <a:t>https://indico.cern.ch/event/1085318/contributions/4582685/subcontributions/356825/attachments/2354694/4018268/FCC_collaboration_Nov2021.pdf</a:t>
            </a:r>
          </a:p>
        </p:txBody>
      </p:sp>
    </p:spTree>
    <p:extLst>
      <p:ext uri="{BB962C8B-B14F-4D97-AF65-F5344CB8AC3E}">
        <p14:creationId xmlns:p14="http://schemas.microsoft.com/office/powerpoint/2010/main" val="3208787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Injection Meeting 22-02-22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A305FC7D-B8AD-4E56-B63A-BBC602125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Initial Misalignment Tracking Results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34797D-01DB-4ABB-8AA4-DFAFA20FD1D0}"/>
              </a:ext>
            </a:extLst>
          </p:cNvPr>
          <p:cNvSpPr txBox="1"/>
          <p:nvPr/>
        </p:nvSpPr>
        <p:spPr>
          <a:xfrm>
            <a:off x="294394" y="1688868"/>
            <a:ext cx="302433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A" sz="1400" dirty="0"/>
              <a:t>Working to include lattice errors to study the efficiency of the various injection approaches in a more realistic machine.</a:t>
            </a:r>
          </a:p>
          <a:p>
            <a:pPr algn="l"/>
            <a:endParaRPr lang="en-CA" sz="1400" dirty="0"/>
          </a:p>
          <a:p>
            <a:pPr algn="l"/>
            <a:r>
              <a:rPr lang="en-CA" sz="1400" dirty="0"/>
              <a:t>Correcting realistic misalignments in a lattice is time consuming. We are using smaller misalignments to approximate a corrected lattice.</a:t>
            </a:r>
          </a:p>
          <a:p>
            <a:pPr algn="l"/>
            <a:endParaRPr lang="en-CA" sz="1400" dirty="0"/>
          </a:p>
          <a:p>
            <a:pPr algn="l"/>
            <a:r>
              <a:rPr lang="en-CA" sz="1400" dirty="0"/>
              <a:t>More misalignments to be included, find levels that provide manageable errors. See effects on DA, orbit, and injection efficiencies.</a:t>
            </a:r>
          </a:p>
          <a:p>
            <a:pPr algn="l"/>
            <a:endParaRPr lang="en-CA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19259B-87D4-4193-AF8A-762611DBE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5845" y="3204695"/>
            <a:ext cx="3683890" cy="111387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C3548F1-6FE5-4883-9F5C-771F2B766708}"/>
              </a:ext>
            </a:extLst>
          </p:cNvPr>
          <p:cNvSpPr txBox="1"/>
          <p:nvPr/>
        </p:nvSpPr>
        <p:spPr>
          <a:xfrm>
            <a:off x="4036678" y="4472349"/>
            <a:ext cx="43022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700" b="1" dirty="0"/>
              <a:t>Wu, </a:t>
            </a:r>
            <a:r>
              <a:rPr lang="en-CA" sz="700" b="1" dirty="0" err="1"/>
              <a:t>Carlier</a:t>
            </a:r>
            <a:r>
              <a:rPr lang="en-CA" sz="700" b="1" dirty="0"/>
              <a:t>, </a:t>
            </a:r>
            <a:r>
              <a:rPr lang="en-CA" sz="700" b="1" dirty="0" err="1"/>
              <a:t>Pieloni</a:t>
            </a:r>
            <a:endParaRPr lang="en-CA" sz="700" b="1" dirty="0"/>
          </a:p>
          <a:p>
            <a:r>
              <a:rPr lang="en-CA" sz="700" dirty="0"/>
              <a:t>https://indico.cern.ch/event/1119730/contributions/4701839/attachments/2380319/4066993/EPOL_Yi.pdf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5224DF-91AF-46DB-8E3F-14C563F09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896" y="1097620"/>
            <a:ext cx="4740125" cy="203018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C74E29B-7737-4207-A848-D5390253FB0F}"/>
              </a:ext>
            </a:extLst>
          </p:cNvPr>
          <p:cNvSpPr/>
          <p:nvPr/>
        </p:nvSpPr>
        <p:spPr>
          <a:xfrm>
            <a:off x="5292080" y="3507854"/>
            <a:ext cx="1728192" cy="288032"/>
          </a:xfrm>
          <a:prstGeom prst="rect">
            <a:avLst/>
          </a:prstGeom>
          <a:solidFill>
            <a:srgbClr val="00FF00">
              <a:alpha val="21961"/>
            </a:srgbClr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5866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feld 10">
            <a:extLst>
              <a:ext uri="{FF2B5EF4-FFF2-40B4-BE49-F238E27FC236}">
                <a16:creationId xmlns:a16="http://schemas.microsoft.com/office/drawing/2014/main" id="{D3024F7C-23F3-429A-BD53-A42C7E7B704D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Injection Meeting 22-02-22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1294</TotalTime>
  <Words>445</Words>
  <Application>Microsoft Office PowerPoint</Application>
  <PresentationFormat>On-screen Show (16:9)</PresentationFormat>
  <Paragraphs>47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Cambria Math</vt:lpstr>
      <vt:lpstr>Introslides</vt:lpstr>
      <vt:lpstr>Titleslides, Conclusion</vt:lpstr>
      <vt:lpstr>Content Slides - Deep Blue</vt:lpstr>
      <vt:lpstr>Off-Momentum MKI Matching And Initial Look at Tracking with Errors</vt:lpstr>
      <vt:lpstr>Matching for Off-Momentum MKI</vt:lpstr>
      <vt:lpstr>Off-Momentum Dynamic Aperture</vt:lpstr>
      <vt:lpstr>Initial Misalignment Tracking Results</vt:lpstr>
      <vt:lpstr>Initial Misalignment Tracking Results</vt:lpstr>
      <vt:lpstr>Thank you.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Hunchak, Patrick</cp:lastModifiedBy>
  <cp:revision>23</cp:revision>
  <dcterms:created xsi:type="dcterms:W3CDTF">2020-10-27T09:23:42Z</dcterms:created>
  <dcterms:modified xsi:type="dcterms:W3CDTF">2022-02-22T16:41:13Z</dcterms:modified>
</cp:coreProperties>
</file>