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7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4" r:id="rId20"/>
    <p:sldId id="27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192" y="114"/>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93706463"/>
      </p:ext>
    </p:extLst>
  </p:cSld>
  <p:clrMap bg1="lt1" tx1="dk1" bg2="lt2" tx2="dk2" accent1="accent1" accent2="accent2" accent3="accent3" accent4="accent4" accent5="accent5" accent6="accent6" hlink="hlink" folHlink="folHlink"/>
  <p:notesStyle>
    <a:lvl1pPr defTabSz="457200" latinLnBrk="0">
      <a:lnSpc>
        <a:spcPct val="125000"/>
      </a:lnSpc>
      <a:defRPr sz="3200">
        <a:latin typeface="Avenir Roman"/>
        <a:ea typeface="Avenir Roman"/>
        <a:cs typeface="Avenir Roman"/>
        <a:sym typeface="Avenir Roman"/>
      </a:defRPr>
    </a:lvl1pPr>
    <a:lvl2pPr indent="228600" defTabSz="457200" latinLnBrk="0">
      <a:lnSpc>
        <a:spcPct val="125000"/>
      </a:lnSpc>
      <a:defRPr sz="3200">
        <a:latin typeface="Avenir Roman"/>
        <a:ea typeface="Avenir Roman"/>
        <a:cs typeface="Avenir Roman"/>
        <a:sym typeface="Avenir Roman"/>
      </a:defRPr>
    </a:lvl2pPr>
    <a:lvl3pPr indent="457200" defTabSz="457200" latinLnBrk="0">
      <a:lnSpc>
        <a:spcPct val="125000"/>
      </a:lnSpc>
      <a:defRPr sz="3200">
        <a:latin typeface="Avenir Roman"/>
        <a:ea typeface="Avenir Roman"/>
        <a:cs typeface="Avenir Roman"/>
        <a:sym typeface="Avenir Roman"/>
      </a:defRPr>
    </a:lvl3pPr>
    <a:lvl4pPr indent="685800" defTabSz="457200" latinLnBrk="0">
      <a:lnSpc>
        <a:spcPct val="125000"/>
      </a:lnSpc>
      <a:defRPr sz="3200">
        <a:latin typeface="Avenir Roman"/>
        <a:ea typeface="Avenir Roman"/>
        <a:cs typeface="Avenir Roman"/>
        <a:sym typeface="Avenir Roman"/>
      </a:defRPr>
    </a:lvl4pPr>
    <a:lvl5pPr indent="914400" defTabSz="457200" latinLnBrk="0">
      <a:lnSpc>
        <a:spcPct val="125000"/>
      </a:lnSpc>
      <a:defRPr sz="3200">
        <a:latin typeface="Avenir Roman"/>
        <a:ea typeface="Avenir Roman"/>
        <a:cs typeface="Avenir Roman"/>
        <a:sym typeface="Avenir Roman"/>
      </a:defRPr>
    </a:lvl5pPr>
    <a:lvl6pPr indent="1143000" defTabSz="457200" latinLnBrk="0">
      <a:lnSpc>
        <a:spcPct val="125000"/>
      </a:lnSpc>
      <a:defRPr sz="3200">
        <a:latin typeface="Avenir Roman"/>
        <a:ea typeface="Avenir Roman"/>
        <a:cs typeface="Avenir Roman"/>
        <a:sym typeface="Avenir Roman"/>
      </a:defRPr>
    </a:lvl6pPr>
    <a:lvl7pPr indent="1371600" defTabSz="457200" latinLnBrk="0">
      <a:lnSpc>
        <a:spcPct val="125000"/>
      </a:lnSpc>
      <a:defRPr sz="3200">
        <a:latin typeface="Avenir Roman"/>
        <a:ea typeface="Avenir Roman"/>
        <a:cs typeface="Avenir Roman"/>
        <a:sym typeface="Avenir Roman"/>
      </a:defRPr>
    </a:lvl7pPr>
    <a:lvl8pPr indent="1600200" defTabSz="457200" latinLnBrk="0">
      <a:lnSpc>
        <a:spcPct val="125000"/>
      </a:lnSpc>
      <a:defRPr sz="3200">
        <a:latin typeface="Avenir Roman"/>
        <a:ea typeface="Avenir Roman"/>
        <a:cs typeface="Avenir Roman"/>
        <a:sym typeface="Avenir Roman"/>
      </a:defRPr>
    </a:lvl8pPr>
    <a:lvl9pPr indent="1828800" defTabSz="457200" latinLnBrk="0">
      <a:lnSpc>
        <a:spcPct val="125000"/>
      </a:lnSpc>
      <a:defRPr sz="32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92462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Title Text</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0432"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Title Text</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3200"/>
              </a:spcBef>
              <a:defRPr sz="3800"/>
            </a:lvl1pPr>
            <a:lvl2pPr marL="808264" indent="-465364">
              <a:spcBef>
                <a:spcPts val="3200"/>
              </a:spcBef>
              <a:defRPr sz="3800"/>
            </a:lvl2pPr>
            <a:lvl3pPr marL="1151164" indent="-465364">
              <a:spcBef>
                <a:spcPts val="3200"/>
              </a:spcBef>
              <a:defRPr sz="3800"/>
            </a:lvl3pPr>
            <a:lvl4pPr marL="1494064" indent="-465364">
              <a:spcBef>
                <a:spcPts val="3200"/>
              </a:spcBef>
              <a:defRPr sz="3800"/>
            </a:lvl4pPr>
            <a:lvl5pPr marL="1836964" indent="-465364">
              <a:spcBef>
                <a:spcPts val="32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4387453" y="1250156"/>
            <a:ext cx="7500938" cy="11215688"/>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5609" y="7161609"/>
            <a:ext cx="7500938" cy="5304235"/>
          </a:xfrm>
          <a:prstGeom prst="rect">
            <a:avLst/>
          </a:prstGeom>
        </p:spPr>
        <p:txBody>
          <a:bodyPr lIns="91439" tIns="45719" rIns="91439" bIns="45719" anchor="t">
            <a:noAutofit/>
          </a:bodyPr>
          <a:lstStyle/>
          <a:p>
            <a:endParaRPr/>
          </a:p>
        </p:txBody>
      </p:sp>
      <p:sp>
        <p:nvSpPr>
          <p:cNvPr id="85" name="Shape 85"/>
          <p:cNvSpPr>
            <a:spLocks noGrp="1"/>
          </p:cNvSpPr>
          <p:nvPr>
            <p:ph type="pic" sz="quarter" idx="15"/>
          </p:nvPr>
        </p:nvSpPr>
        <p:spPr>
          <a:xfrm>
            <a:off x="12504353" y="1250156"/>
            <a:ext cx="7500939" cy="5304235"/>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Title Text</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mailto:franziska.viebach@tu-dresden.de"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mailto:carmen.richter@tu-dresden.de"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mailto:kristin.walter@tu-dresden.de?subject=" TargetMode="External"/><Relationship Id="rId2" Type="http://schemas.openxmlformats.org/officeDocument/2006/relationships/hyperlink" Target="mailto:carmen.richter@tu-dresden.de"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pPr defTabSz="578358">
              <a:defRPr sz="11088"/>
            </a:pPr>
            <a:r>
              <a:rPr dirty="0" err="1"/>
              <a:t>Reisekostenabrechung</a:t>
            </a:r>
            <a:endParaRPr dirty="0"/>
          </a:p>
        </p:txBody>
      </p:sp>
      <p:sp>
        <p:nvSpPr>
          <p:cNvPr id="120" name="Shape 120"/>
          <p:cNvSpPr>
            <a:spLocks noGrp="1"/>
          </p:cNvSpPr>
          <p:nvPr>
            <p:ph type="subTitle" sz="quarter" idx="1"/>
          </p:nvPr>
        </p:nvSpPr>
        <p:spPr>
          <a:prstGeom prst="rect">
            <a:avLst/>
          </a:prstGeom>
        </p:spPr>
        <p:txBody>
          <a:bodyPr/>
          <a:lstStyle/>
          <a:p>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 name="pasted-image.png"/>
          <p:cNvPicPr>
            <a:picLocks noGrp="1" noChangeAspect="1"/>
          </p:cNvPicPr>
          <p:nvPr>
            <p:ph type="pic" idx="13"/>
          </p:nvPr>
        </p:nvPicPr>
        <p:blipFill>
          <a:blip r:embed="rId2">
            <a:extLst/>
          </a:blip>
          <a:srcRect l="628" t="2326" r="628" b="44741"/>
          <a:stretch>
            <a:fillRect/>
          </a:stretch>
        </p:blipFill>
        <p:spPr>
          <a:xfrm>
            <a:off x="266700" y="4996656"/>
            <a:ext cx="23850600" cy="3722501"/>
          </a:xfrm>
          <a:prstGeom prst="rect">
            <a:avLst/>
          </a:prstGeom>
        </p:spPr>
      </p:pic>
      <p:sp>
        <p:nvSpPr>
          <p:cNvPr id="222" name="Shape 222"/>
          <p:cNvSpPr/>
          <p:nvPr/>
        </p:nvSpPr>
        <p:spPr>
          <a:xfrm rot="20520000">
            <a:off x="4263551" y="5631704"/>
            <a:ext cx="158569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21"/>
                                        </p:tgtEl>
                                        <p:attrNameLst>
                                          <p:attrName>style.opacity</p:attrName>
                                        </p:attrNameLst>
                                      </p:cBhvr>
                                      <p:to>
                                        <p:strVal val="0.20"/>
                                      </p:to>
                                    </p:set>
                                    <p:animEffect filter="image" prLst="opacity: 0.20; ">
                                      <p:cBhvr>
                                        <p:cTn id="7" dur="indefinite" fill="hold"/>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advAuto="0"/>
      <p:bldP spid="22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pasted-image.png"/>
          <p:cNvPicPr>
            <a:picLocks noGrp="1" noChangeAspect="1"/>
          </p:cNvPicPr>
          <p:nvPr>
            <p:ph type="pic" idx="13"/>
          </p:nvPr>
        </p:nvPicPr>
        <p:blipFill>
          <a:blip r:embed="rId2">
            <a:extLst/>
          </a:blip>
          <a:srcRect l="628" t="54742" r="628"/>
          <a:stretch>
            <a:fillRect/>
          </a:stretch>
        </p:blipFill>
        <p:spPr>
          <a:xfrm>
            <a:off x="266700" y="5266729"/>
            <a:ext cx="23850600" cy="3182738"/>
          </a:xfrm>
          <a:prstGeom prst="rect">
            <a:avLst/>
          </a:prstGeom>
        </p:spPr>
      </p:pic>
      <p:sp>
        <p:nvSpPr>
          <p:cNvPr id="225" name="Shape 225"/>
          <p:cNvSpPr>
            <a:spLocks noGrp="1"/>
          </p:cNvSpPr>
          <p:nvPr>
            <p:ph type="body" sz="quarter" idx="4294967295"/>
          </p:nvPr>
        </p:nvSpPr>
        <p:spPr>
          <a:xfrm>
            <a:off x="331849" y="4203808"/>
            <a:ext cx="10627431" cy="1061182"/>
          </a:xfrm>
          <a:prstGeom prst="rect">
            <a:avLst/>
          </a:prstGeom>
        </p:spPr>
        <p:txBody>
          <a:bodyPr/>
          <a:lstStyle>
            <a:lvl1pPr marL="0" indent="0">
              <a:buSzTx/>
              <a:buNone/>
            </a:lvl1pPr>
          </a:lstStyle>
          <a:p>
            <a:r>
              <a:t>Gegebenenfalls bei Mitnahme</a:t>
            </a:r>
          </a:p>
        </p:txBody>
      </p:sp>
      <p:sp>
        <p:nvSpPr>
          <p:cNvPr id="226" name="Shape 226"/>
          <p:cNvSpPr/>
          <p:nvPr/>
        </p:nvSpPr>
        <p:spPr>
          <a:xfrm>
            <a:off x="18201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t>
            </a:r>
          </a:p>
        </p:txBody>
      </p:sp>
      <p:sp>
        <p:nvSpPr>
          <p:cNvPr id="227" name="Shape 227"/>
          <p:cNvSpPr/>
          <p:nvPr/>
        </p:nvSpPr>
        <p:spPr>
          <a:xfrm>
            <a:off x="93893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MUSTERSCHULE</a:t>
            </a:r>
          </a:p>
        </p:txBody>
      </p:sp>
      <p:sp>
        <p:nvSpPr>
          <p:cNvPr id="228" name="Shape 228"/>
          <p:cNvSpPr/>
          <p:nvPr/>
        </p:nvSpPr>
        <p:spPr>
          <a:xfrm>
            <a:off x="144947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229" name="Shape 229"/>
          <p:cNvSpPr/>
          <p:nvPr/>
        </p:nvSpPr>
        <p:spPr>
          <a:xfrm>
            <a:off x="179491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230" name="Shape 230"/>
          <p:cNvSpPr/>
          <p:nvPr/>
        </p:nvSpPr>
        <p:spPr>
          <a:xfrm>
            <a:off x="21062597" y="65452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1" name="Shape 231"/>
          <p:cNvSpPr/>
          <p:nvPr/>
        </p:nvSpPr>
        <p:spPr>
          <a:xfrm rot="20520000">
            <a:off x="16093528" y="85719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advAuto="0"/>
      <p:bldP spid="227" grpId="0" animBg="1" advAuto="0"/>
      <p:bldP spid="228" grpId="0" animBg="1" advAuto="0"/>
      <p:bldP spid="229" grpId="0" animBg="1" advAuto="0"/>
      <p:bldP spid="230" grpId="0" animBg="1" advAuto="0"/>
      <p:bldP spid="231"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asted-image.png"/>
          <p:cNvPicPr>
            <a:picLocks noGrp="1" noChangeAspect="1"/>
          </p:cNvPicPr>
          <p:nvPr>
            <p:ph type="pic" idx="13"/>
          </p:nvPr>
        </p:nvPicPr>
        <p:blipFill>
          <a:blip r:embed="rId2">
            <a:extLst/>
          </a:blip>
          <a:srcRect t="4934" b="13136"/>
          <a:stretch>
            <a:fillRect/>
          </a:stretch>
        </p:blipFill>
        <p:spPr>
          <a:xfrm>
            <a:off x="266700" y="6030515"/>
            <a:ext cx="23850601" cy="1655166"/>
          </a:xfrm>
          <a:prstGeom prst="rect">
            <a:avLst/>
          </a:prstGeom>
        </p:spPr>
      </p:pic>
      <p:sp>
        <p:nvSpPr>
          <p:cNvPr id="234" name="Shape 234"/>
          <p:cNvSpPr/>
          <p:nvPr/>
        </p:nvSpPr>
        <p:spPr>
          <a:xfrm>
            <a:off x="1961797" y="63928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5" name="Shape 235"/>
          <p:cNvSpPr/>
          <p:nvPr/>
        </p:nvSpPr>
        <p:spPr>
          <a:xfrm rot="20520000">
            <a:off x="16416148" y="77083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nimBg="1" advAuto="0"/>
      <p:bldP spid="23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asted-image.png"/>
          <p:cNvPicPr>
            <a:picLocks noGrp="1" noChangeAspect="1"/>
          </p:cNvPicPr>
          <p:nvPr>
            <p:ph type="pic" idx="13"/>
          </p:nvPr>
        </p:nvPicPr>
        <p:blipFill>
          <a:blip r:embed="rId2">
            <a:extLst/>
          </a:blip>
          <a:srcRect t="5082" b="5082"/>
          <a:stretch>
            <a:fillRect/>
          </a:stretch>
        </p:blipFill>
        <p:spPr>
          <a:xfrm>
            <a:off x="266700" y="5776118"/>
            <a:ext cx="23850601" cy="2163910"/>
          </a:xfrm>
          <a:prstGeom prst="rect">
            <a:avLst/>
          </a:prstGeom>
        </p:spPr>
      </p:pic>
      <p:sp>
        <p:nvSpPr>
          <p:cNvPr id="238" name="Shape 238"/>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37"/>
                                        </p:tgtEl>
                                        <p:attrNameLst>
                                          <p:attrName>style.opacity</p:attrName>
                                        </p:attrNameLst>
                                      </p:cBhvr>
                                      <p:to>
                                        <p:strVal val="0.20"/>
                                      </p:to>
                                    </p:set>
                                    <p:animEffect filter="image" prLst="opacity: 0.20; ">
                                      <p:cBhvr>
                                        <p:cTn id="7" dur="indefinite" fill="hold"/>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advAuto="0"/>
      <p:bldP spid="238"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asted-image.png"/>
          <p:cNvPicPr>
            <a:picLocks noGrp="1" noChangeAspect="1"/>
          </p:cNvPicPr>
          <p:nvPr>
            <p:ph type="pic" idx="13"/>
          </p:nvPr>
        </p:nvPicPr>
        <p:blipFill>
          <a:blip r:embed="rId2">
            <a:extLst/>
          </a:blip>
          <a:srcRect t="4885" b="4885"/>
          <a:stretch>
            <a:fillRect/>
          </a:stretch>
        </p:blipFill>
        <p:spPr>
          <a:xfrm>
            <a:off x="266700" y="5346302"/>
            <a:ext cx="23850600" cy="3023208"/>
          </a:xfrm>
          <a:prstGeom prst="rect">
            <a:avLst/>
          </a:prstGeom>
        </p:spPr>
      </p:pic>
      <p:sp>
        <p:nvSpPr>
          <p:cNvPr id="241" name="Shape 241"/>
          <p:cNvSpPr>
            <a:spLocks noGrp="1"/>
          </p:cNvSpPr>
          <p:nvPr>
            <p:ph type="body" sz="quarter" idx="4294967295"/>
          </p:nvPr>
        </p:nvSpPr>
        <p:spPr>
          <a:xfrm>
            <a:off x="331849" y="4241908"/>
            <a:ext cx="10627431" cy="1061182"/>
          </a:xfrm>
          <a:prstGeom prst="rect">
            <a:avLst/>
          </a:prstGeom>
        </p:spPr>
        <p:txBody>
          <a:bodyPr/>
          <a:lstStyle>
            <a:lvl1pPr marL="0" indent="0">
              <a:buSzTx/>
              <a:buNone/>
            </a:lvl1pPr>
          </a:lstStyle>
          <a:p>
            <a:r>
              <a:t>Gegebenenfalls bei Nebenkosten</a:t>
            </a:r>
          </a:p>
        </p:txBody>
      </p:sp>
      <p:sp>
        <p:nvSpPr>
          <p:cNvPr id="242" name="Shape 242"/>
          <p:cNvSpPr/>
          <p:nvPr/>
        </p:nvSpPr>
        <p:spPr>
          <a:xfrm>
            <a:off x="1820130" y="70977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ERLÄUTERUNG</a:t>
            </a:r>
          </a:p>
        </p:txBody>
      </p:sp>
      <p:sp>
        <p:nvSpPr>
          <p:cNvPr id="243" name="Shape 243"/>
          <p:cNvSpPr/>
          <p:nvPr/>
        </p:nvSpPr>
        <p:spPr>
          <a:xfrm rot="20520000">
            <a:off x="15839528" y="77337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animBg="1" advAuto="0"/>
      <p:bldP spid="24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pasted-image.png"/>
          <p:cNvPicPr>
            <a:picLocks noGrp="1" noChangeAspect="1"/>
          </p:cNvPicPr>
          <p:nvPr>
            <p:ph type="pic" idx="13"/>
          </p:nvPr>
        </p:nvPicPr>
        <p:blipFill>
          <a:blip r:embed="rId2">
            <a:extLst/>
          </a:blip>
          <a:srcRect t="2620" b="62417"/>
          <a:stretch>
            <a:fillRect/>
          </a:stretch>
        </p:blipFill>
        <p:spPr>
          <a:xfrm>
            <a:off x="266700" y="5623123"/>
            <a:ext cx="23850600" cy="2469674"/>
          </a:xfrm>
          <a:prstGeom prst="rect">
            <a:avLst/>
          </a:prstGeom>
        </p:spPr>
      </p:pic>
      <p:sp>
        <p:nvSpPr>
          <p:cNvPr id="246" name="Shape 246"/>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45"/>
                                        </p:tgtEl>
                                        <p:attrNameLst>
                                          <p:attrName>style.opacity</p:attrName>
                                        </p:attrNameLst>
                                      </p:cBhvr>
                                      <p:to>
                                        <p:strVal val="0.20"/>
                                      </p:to>
                                    </p:set>
                                    <p:animEffect filter="image" prLst="opacity: 0.20; ">
                                      <p:cBhvr>
                                        <p:cTn id="7" dur="indefinite" fill="hold"/>
                                        <p:tgtEl>
                                          <p:spTgt spid="2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advAuto="0"/>
      <p:bldP spid="246"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pasted-image.png"/>
          <p:cNvPicPr>
            <a:picLocks noGrp="1" noChangeAspect="1"/>
          </p:cNvPicPr>
          <p:nvPr>
            <p:ph type="pic" idx="13"/>
          </p:nvPr>
        </p:nvPicPr>
        <p:blipFill>
          <a:blip r:embed="rId2">
            <a:extLst/>
          </a:blip>
          <a:srcRect t="36784"/>
          <a:stretch>
            <a:fillRect/>
          </a:stretch>
        </p:blipFill>
        <p:spPr>
          <a:xfrm>
            <a:off x="266700" y="4625181"/>
            <a:ext cx="23850601" cy="4465491"/>
          </a:xfrm>
          <a:prstGeom prst="rect">
            <a:avLst/>
          </a:prstGeom>
        </p:spPr>
      </p:pic>
      <p:sp>
        <p:nvSpPr>
          <p:cNvPr id="249" name="Shape 249"/>
          <p:cNvSpPr/>
          <p:nvPr/>
        </p:nvSpPr>
        <p:spPr>
          <a:xfrm>
            <a:off x="12725034" y="6998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50" name="Shape 250"/>
          <p:cNvSpPr/>
          <p:nvPr/>
        </p:nvSpPr>
        <p:spPr>
          <a:xfrm>
            <a:off x="18172044" y="6998630"/>
            <a:ext cx="541313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UNTERSCHREIBEN!!!!!!</a:t>
            </a:r>
          </a:p>
        </p:txBody>
      </p:sp>
      <p:sp>
        <p:nvSpPr>
          <p:cNvPr id="251" name="Shape 251"/>
          <p:cNvSpPr/>
          <p:nvPr/>
        </p:nvSpPr>
        <p:spPr>
          <a:xfrm rot="20520000">
            <a:off x="18240860" y="9367304"/>
            <a:ext cx="6054541" cy="1683152"/>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p>
            <a:pPr>
              <a:defRPr>
                <a:solidFill>
                  <a:srgbClr val="FF2600"/>
                </a:solidFill>
              </a:defRPr>
            </a:pPr>
            <a:r>
              <a:rPr lang="de-DE" dirty="0"/>
              <a:t>Ansonsten wird kein </a:t>
            </a:r>
          </a:p>
          <a:p>
            <a:pPr>
              <a:defRPr>
                <a:solidFill>
                  <a:srgbClr val="FF2600"/>
                </a:solidFill>
              </a:defRPr>
            </a:pPr>
            <a:r>
              <a:rPr lang="de-DE" dirty="0"/>
              <a:t>Geld erstattet!</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animBg="1" advAuto="0"/>
      <p:bldP spid="250" grpId="0" animBg="1" advAuto="0"/>
      <p:bldP spid="25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lang="de-DE" dirty="0"/>
              <a:t>Wichtig</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70000" lnSpcReduction="20000"/>
          </a:bodyPr>
          <a:lstStyle/>
          <a:p>
            <a:r>
              <a:rPr lang="de-DE" dirty="0"/>
              <a:t>Es werden </a:t>
            </a:r>
            <a:r>
              <a:rPr lang="de-DE" b="1" dirty="0"/>
              <a:t>max. 200,-€ Reisekosten </a:t>
            </a:r>
            <a:r>
              <a:rPr lang="de-DE" dirty="0"/>
              <a:t>erstattet</a:t>
            </a:r>
          </a:p>
          <a:p>
            <a:pPr lvl="0"/>
            <a:r>
              <a:rPr lang="de-DE" dirty="0" err="1" smtClean="0"/>
              <a:t>Jede:r</a:t>
            </a:r>
            <a:r>
              <a:rPr lang="de-DE" dirty="0" smtClean="0"/>
              <a:t> muss eine </a:t>
            </a:r>
            <a:r>
              <a:rPr lang="de-DE" b="1" dirty="0" smtClean="0"/>
              <a:t>separate Reisekostenabrechnung </a:t>
            </a:r>
            <a:r>
              <a:rPr lang="de-DE" dirty="0" smtClean="0"/>
              <a:t>abgegeben (auch bei gemeinsamer An- und Abreise)</a:t>
            </a:r>
          </a:p>
          <a:p>
            <a:pPr lvl="0"/>
            <a:r>
              <a:rPr lang="de-DE" dirty="0" smtClean="0"/>
              <a:t>Bitte </a:t>
            </a:r>
            <a:r>
              <a:rPr lang="de-DE" dirty="0"/>
              <a:t>nichts zusammenrechnen oder rausrechnen, wenn Reisekosten den Betrag überschreiten</a:t>
            </a:r>
          </a:p>
          <a:p>
            <a:pPr lvl="0"/>
            <a:r>
              <a:rPr lang="de-DE" dirty="0"/>
              <a:t>Reisekosten lediglich an der richtigen Stelle eintragen</a:t>
            </a:r>
          </a:p>
          <a:p>
            <a:pPr lvl="0"/>
            <a:r>
              <a:rPr lang="de-DE" dirty="0"/>
              <a:t>Bitte </a:t>
            </a:r>
            <a:r>
              <a:rPr lang="de-DE" b="1" dirty="0"/>
              <a:t>alle Belege im Original </a:t>
            </a:r>
            <a:r>
              <a:rPr lang="de-DE" dirty="0"/>
              <a:t>aufbewahren (auch Boardingpass)</a:t>
            </a:r>
          </a:p>
          <a:p>
            <a:pPr lvl="0"/>
            <a:r>
              <a:rPr lang="de-DE" dirty="0" smtClean="0"/>
              <a:t>Formular </a:t>
            </a:r>
            <a:r>
              <a:rPr lang="de-DE" b="1" dirty="0" err="1" smtClean="0"/>
              <a:t>duplex</a:t>
            </a:r>
            <a:r>
              <a:rPr lang="de-DE" b="1" dirty="0" smtClean="0"/>
              <a:t> drucken</a:t>
            </a:r>
            <a:endParaRPr lang="de-DE" b="1" dirty="0"/>
          </a:p>
          <a:p>
            <a:pPr lvl="0"/>
            <a:r>
              <a:rPr lang="de-DE" b="1" dirty="0" smtClean="0"/>
              <a:t>Blau unterschreiben</a:t>
            </a:r>
            <a:endParaRPr lang="de-DE" b="1" dirty="0"/>
          </a:p>
          <a:p>
            <a:r>
              <a:rPr lang="de-DE" dirty="0"/>
              <a:t>Im Zweifel bitte </a:t>
            </a:r>
            <a:r>
              <a:rPr lang="de-DE" dirty="0" smtClean="0"/>
              <a:t>bei </a:t>
            </a:r>
            <a:r>
              <a:rPr lang="de-DE" dirty="0"/>
              <a:t>uns nachfragen: </a:t>
            </a:r>
            <a:r>
              <a:rPr lang="de-DE" dirty="0" smtClean="0">
                <a:hlinkClick r:id="rId2"/>
              </a:rPr>
              <a:t>carmen.richter@tu-dresden.de</a:t>
            </a:r>
            <a:r>
              <a:rPr lang="de-DE" dirty="0" smtClean="0"/>
              <a:t> </a:t>
            </a:r>
            <a:r>
              <a:rPr lang="de-DE" dirty="0"/>
              <a:t>oder </a:t>
            </a:r>
            <a:r>
              <a:rPr lang="de-DE" dirty="0" err="1"/>
              <a:t>oder</a:t>
            </a:r>
            <a:r>
              <a:rPr lang="de-DE" dirty="0"/>
              <a:t> +49 (0)351 463 32957</a:t>
            </a:r>
            <a:endParaRPr lang="de-DE"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iterate>
                                    <p:tmAbs val="0"/>
                                  </p:iterate>
                                  <p:childTnLst>
                                    <p:set>
                                      <p:cBhvr>
                                        <p:cTn id="30" fill="hold"/>
                                        <p:tgtEl>
                                          <p:spTgt spid="25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dirty="0" err="1"/>
              <a:t>ToDo</a:t>
            </a:r>
            <a:r>
              <a:rPr lang="de-DE" dirty="0"/>
              <a:t>'s</a:t>
            </a:r>
            <a:r>
              <a:rPr dirty="0"/>
              <a:t> </a:t>
            </a:r>
            <a:r>
              <a:rPr dirty="0" err="1"/>
              <a:t>Checkliste</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85000" lnSpcReduction="20000"/>
          </a:bodyPr>
          <a:lstStyle/>
          <a:p>
            <a:pPr lvl="0"/>
            <a:r>
              <a:rPr lang="de-DE" dirty="0"/>
              <a:t>Folgende Unterlagen im Original einreichen (Quittungen o.ä. bitte auf A4-Blatt aufkleben)</a:t>
            </a:r>
          </a:p>
          <a:p>
            <a:pPr lvl="4">
              <a:buFont typeface="Symbol" panose="05050102010706020507" pitchFamily="18" charset="2"/>
              <a:buChar char="-"/>
            </a:pPr>
            <a:r>
              <a:rPr lang="de-DE" dirty="0"/>
              <a:t>Original-Tickets von Flug, Bahnfahrt </a:t>
            </a:r>
            <a:r>
              <a:rPr lang="de-DE" dirty="0" err="1"/>
              <a:t>u.ä.</a:t>
            </a:r>
            <a:r>
              <a:rPr lang="de-DE" dirty="0"/>
              <a:t> </a:t>
            </a:r>
            <a:r>
              <a:rPr lang="de-DE" b="1" dirty="0"/>
              <a:t>und</a:t>
            </a:r>
          </a:p>
          <a:p>
            <a:pPr lvl="4">
              <a:buFont typeface="Symbol" panose="05050102010706020507" pitchFamily="18" charset="2"/>
              <a:buChar char="-"/>
            </a:pPr>
            <a:r>
              <a:rPr lang="de-DE" dirty="0"/>
              <a:t>Original Rechnung mit Ticketpreis </a:t>
            </a:r>
            <a:r>
              <a:rPr lang="de-DE" b="1" dirty="0"/>
              <a:t>und</a:t>
            </a:r>
          </a:p>
          <a:p>
            <a:pPr lvl="4">
              <a:buFont typeface="Symbol" panose="05050102010706020507" pitchFamily="18" charset="2"/>
              <a:buChar char="-"/>
            </a:pPr>
            <a:r>
              <a:rPr lang="de-DE" dirty="0"/>
              <a:t>Kontoauszug über Bezahlung </a:t>
            </a:r>
            <a:r>
              <a:rPr lang="de-DE" b="1" dirty="0"/>
              <a:t>oder </a:t>
            </a:r>
          </a:p>
          <a:p>
            <a:pPr lvl="4">
              <a:buFont typeface="Symbol" panose="05050102010706020507" pitchFamily="18" charset="2"/>
              <a:buChar char="-"/>
            </a:pPr>
            <a:r>
              <a:rPr lang="de-DE" dirty="0"/>
              <a:t>Quittung bei Barzahlung</a:t>
            </a:r>
          </a:p>
          <a:p>
            <a:pPr lvl="0"/>
            <a:r>
              <a:rPr lang="de-DE" dirty="0"/>
              <a:t>Formular zur Reisekostenabrechnung vollständig ausfüllen und mit Original-Unterschrift an TUD schicken</a:t>
            </a:r>
          </a:p>
          <a:p>
            <a:pPr lvl="0"/>
            <a:r>
              <a:rPr dirty="0" err="1"/>
              <a:t>Bei</a:t>
            </a:r>
            <a:r>
              <a:rPr dirty="0"/>
              <a:t> </a:t>
            </a:r>
            <a:r>
              <a:rPr dirty="0" err="1"/>
              <a:t>Fragen</a:t>
            </a:r>
            <a:r>
              <a:rPr dirty="0"/>
              <a:t> </a:t>
            </a:r>
            <a:r>
              <a:rPr lang="de-DE" dirty="0"/>
              <a:t>bitte </a:t>
            </a:r>
            <a:r>
              <a:rPr dirty="0" err="1"/>
              <a:t>vor</a:t>
            </a:r>
            <a:r>
              <a:rPr dirty="0"/>
              <a:t> </a:t>
            </a:r>
            <a:r>
              <a:rPr dirty="0" err="1"/>
              <a:t>dem</a:t>
            </a:r>
            <a:r>
              <a:rPr dirty="0"/>
              <a:t> </a:t>
            </a:r>
            <a:r>
              <a:rPr dirty="0" err="1"/>
              <a:t>Abschicken</a:t>
            </a:r>
            <a:r>
              <a:rPr dirty="0"/>
              <a:t> </a:t>
            </a:r>
            <a:r>
              <a:rPr dirty="0" err="1"/>
              <a:t>mit</a:t>
            </a:r>
            <a:r>
              <a:rPr dirty="0"/>
              <a:t> </a:t>
            </a:r>
            <a:r>
              <a:rPr lang="de-DE" dirty="0" smtClean="0"/>
              <a:t>Carmen Richter</a:t>
            </a:r>
            <a:r>
              <a:rPr lang="de-DE" dirty="0" smtClean="0"/>
              <a:t> </a:t>
            </a:r>
            <a:r>
              <a:rPr dirty="0" smtClean="0"/>
              <a:t>R</a:t>
            </a:r>
            <a:r>
              <a:rPr lang="de-DE" dirty="0"/>
              <a:t>ü</a:t>
            </a:r>
            <a:r>
              <a:rPr dirty="0" err="1"/>
              <a:t>cksprache</a:t>
            </a:r>
            <a:r>
              <a:rPr dirty="0"/>
              <a:t> </a:t>
            </a:r>
            <a:r>
              <a:rPr dirty="0" err="1" smtClean="0"/>
              <a:t>halten</a:t>
            </a:r>
            <a:r>
              <a:rPr lang="de-DE" dirty="0" smtClean="0"/>
              <a:t>: </a:t>
            </a:r>
            <a:r>
              <a:rPr lang="de-DE" sz="5100" u="sng" dirty="0">
                <a:solidFill>
                  <a:schemeClr val="tx1"/>
                </a:solidFill>
                <a:hlinkClick r:id="rId2"/>
              </a:rPr>
              <a:t>carmen.richter@tu-dresden.de</a:t>
            </a:r>
            <a:r>
              <a:rPr lang="de-DE" dirty="0" smtClean="0"/>
              <a:t> oder </a:t>
            </a:r>
            <a:r>
              <a:rPr lang="de-DE" dirty="0"/>
              <a:t>+49 (0)351 463 32957</a:t>
            </a:r>
            <a:endParaRPr lang="de-DE" dirty="0" smtClean="0"/>
          </a:p>
          <a:p>
            <a:pPr lvl="0"/>
            <a:endParaRPr dirty="0"/>
          </a:p>
        </p:txBody>
      </p:sp>
    </p:spTree>
    <p:extLst>
      <p:ext uri="{BB962C8B-B14F-4D97-AF65-F5344CB8AC3E}">
        <p14:creationId xmlns:p14="http://schemas.microsoft.com/office/powerpoint/2010/main" val="410626614"/>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0" y="625078"/>
            <a:ext cx="24384000" cy="3036094"/>
          </a:xfrm>
          <a:prstGeom prst="rect">
            <a:avLst/>
          </a:prstGeom>
        </p:spPr>
        <p:txBody>
          <a:bodyPr/>
          <a:lstStyle/>
          <a:p>
            <a:r>
              <a:rPr dirty="0"/>
              <a:t>Deadline</a:t>
            </a:r>
          </a:p>
        </p:txBody>
      </p:sp>
      <p:sp>
        <p:nvSpPr>
          <p:cNvPr id="257" name="Shape 257"/>
          <p:cNvSpPr>
            <a:spLocks noGrp="1"/>
          </p:cNvSpPr>
          <p:nvPr>
            <p:ph type="body" sz="quarter" idx="1"/>
          </p:nvPr>
        </p:nvSpPr>
        <p:spPr>
          <a:xfrm>
            <a:off x="2448000" y="3672000"/>
            <a:ext cx="19080000" cy="6047230"/>
          </a:xfrm>
          <a:prstGeom prst="rect">
            <a:avLst/>
          </a:prstGeom>
        </p:spPr>
        <p:txBody>
          <a:bodyPr>
            <a:normAutofit lnSpcReduction="10000"/>
          </a:bodyPr>
          <a:lstStyle/>
          <a:p>
            <a:pPr marL="0" indent="0" algn="ctr" defTabSz="519937">
              <a:spcBef>
                <a:spcPts val="3700"/>
              </a:spcBef>
              <a:buSzTx/>
              <a:buNone/>
              <a:defRPr sz="4450"/>
            </a:pPr>
            <a:r>
              <a:rPr dirty="0" err="1"/>
              <a:t>Eingang</a:t>
            </a:r>
            <a:r>
              <a:rPr dirty="0"/>
              <a:t> </a:t>
            </a:r>
            <a:endParaRPr lang="de-DE" dirty="0" smtClean="0"/>
          </a:p>
          <a:p>
            <a:pPr marL="0" indent="0" algn="ctr" defTabSz="519937">
              <a:spcBef>
                <a:spcPts val="3700"/>
              </a:spcBef>
              <a:buSzTx/>
              <a:buNone/>
              <a:defRPr sz="4450"/>
            </a:pPr>
            <a:r>
              <a:rPr dirty="0" smtClean="0"/>
              <a:t>des </a:t>
            </a:r>
            <a:r>
              <a:rPr dirty="0" err="1"/>
              <a:t>vollständig</a:t>
            </a:r>
            <a:r>
              <a:rPr dirty="0"/>
              <a:t> </a:t>
            </a:r>
            <a:r>
              <a:rPr dirty="0" err="1"/>
              <a:t>ausgefüllten</a:t>
            </a:r>
            <a:r>
              <a:rPr dirty="0"/>
              <a:t> </a:t>
            </a:r>
            <a:r>
              <a:rPr dirty="0" smtClean="0"/>
              <a:t>und</a:t>
            </a:r>
            <a:r>
              <a:rPr lang="de-DE" dirty="0" smtClean="0"/>
              <a:t> </a:t>
            </a:r>
            <a:r>
              <a:rPr dirty="0" err="1" smtClean="0"/>
              <a:t>unterschriebenen</a:t>
            </a:r>
            <a:r>
              <a:rPr lang="de-DE" dirty="0" smtClean="0"/>
              <a:t> </a:t>
            </a:r>
            <a:r>
              <a:rPr dirty="0" smtClean="0"/>
              <a:t>(!) </a:t>
            </a:r>
            <a:r>
              <a:rPr dirty="0" err="1"/>
              <a:t>Formulars</a:t>
            </a:r>
            <a:r>
              <a:rPr dirty="0"/>
              <a:t> </a:t>
            </a:r>
            <a:endParaRPr lang="de-DE" dirty="0" smtClean="0"/>
          </a:p>
          <a:p>
            <a:pPr marL="0" indent="0" algn="ctr" defTabSz="519937">
              <a:spcBef>
                <a:spcPts val="3700"/>
              </a:spcBef>
              <a:buSzTx/>
              <a:buNone/>
              <a:defRPr sz="4450"/>
            </a:pPr>
            <a:r>
              <a:rPr lang="de-DE" dirty="0" smtClean="0"/>
              <a:t>nebst </a:t>
            </a:r>
            <a:r>
              <a:rPr dirty="0" err="1" smtClean="0"/>
              <a:t>aller</a:t>
            </a:r>
            <a:r>
              <a:rPr lang="de-DE" dirty="0" smtClean="0"/>
              <a:t> </a:t>
            </a:r>
            <a:r>
              <a:rPr dirty="0" smtClean="0"/>
              <a:t>(!) </a:t>
            </a:r>
            <a:r>
              <a:rPr dirty="0" err="1" smtClean="0"/>
              <a:t>Originalbelege</a:t>
            </a:r>
            <a:r>
              <a:rPr dirty="0" smtClean="0"/>
              <a:t> </a:t>
            </a:r>
            <a:endParaRPr lang="de-DE" dirty="0" smtClean="0"/>
          </a:p>
          <a:p>
            <a:pPr marL="0" indent="0" algn="ctr" defTabSz="519937">
              <a:spcBef>
                <a:spcPts val="3700"/>
              </a:spcBef>
              <a:buSzTx/>
              <a:buNone/>
              <a:defRPr sz="4450"/>
            </a:pPr>
            <a:r>
              <a:rPr dirty="0" err="1" smtClean="0"/>
              <a:t>bis</a:t>
            </a:r>
            <a:r>
              <a:rPr dirty="0" smtClean="0"/>
              <a:t> </a:t>
            </a:r>
            <a:r>
              <a:rPr dirty="0" err="1"/>
              <a:t>zum</a:t>
            </a:r>
            <a:endParaRPr lang="de-DE" dirty="0"/>
          </a:p>
          <a:p>
            <a:pPr marL="0" indent="0" algn="ctr" defTabSz="519937">
              <a:spcBef>
                <a:spcPts val="3700"/>
              </a:spcBef>
              <a:buSzTx/>
              <a:buNone/>
              <a:defRPr sz="4450"/>
            </a:pPr>
            <a:r>
              <a:rPr lang="de-DE" sz="11200" smtClean="0"/>
              <a:t>25</a:t>
            </a:r>
            <a:r>
              <a:rPr lang="de-DE" sz="11200" smtClean="0"/>
              <a:t>.05.2022</a:t>
            </a:r>
            <a:endParaRPr sz="11200"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a:prstGeom prst="rect">
            <a:avLst/>
          </a:prstGeom>
        </p:spPr>
        <p:txBody>
          <a:bodyPr/>
          <a:lstStyle/>
          <a:p>
            <a:r>
              <a:t>Inhalt</a:t>
            </a:r>
          </a:p>
        </p:txBody>
      </p:sp>
      <p:sp>
        <p:nvSpPr>
          <p:cNvPr id="124" name="Shape 124"/>
          <p:cNvSpPr>
            <a:spLocks noGrp="1"/>
          </p:cNvSpPr>
          <p:nvPr>
            <p:ph type="body" sz="quarter" idx="1"/>
          </p:nvPr>
        </p:nvSpPr>
        <p:spPr>
          <a:xfrm>
            <a:off x="4387452" y="3661171"/>
            <a:ext cx="11262855" cy="8840392"/>
          </a:xfrm>
          <a:prstGeom prst="rect">
            <a:avLst/>
          </a:prstGeom>
        </p:spPr>
        <p:txBody>
          <a:bodyPr/>
          <a:lstStyle/>
          <a:p>
            <a:pPr marL="670277" indent="-670277">
              <a:buSzPct val="100000"/>
              <a:buAutoNum type="arabicPeriod"/>
            </a:pPr>
            <a:r>
              <a:rPr lang="de-DE" dirty="0"/>
              <a:t>Formular Reisekostenabrechnung TUD</a:t>
            </a:r>
          </a:p>
          <a:p>
            <a:pPr marL="670277" indent="-670277">
              <a:buSzPct val="100000"/>
              <a:buAutoNum type="arabicPeriod"/>
            </a:pPr>
            <a:r>
              <a:rPr lang="de-DE" dirty="0" err="1"/>
              <a:t>To</a:t>
            </a:r>
            <a:r>
              <a:rPr lang="de-DE" dirty="0"/>
              <a:t> </a:t>
            </a:r>
            <a:r>
              <a:rPr lang="de-DE" dirty="0" err="1"/>
              <a:t>Do‘s</a:t>
            </a:r>
            <a:r>
              <a:rPr lang="de-DE" dirty="0"/>
              <a:t> </a:t>
            </a:r>
            <a:r>
              <a:rPr dirty="0" err="1"/>
              <a:t>Checkliste</a:t>
            </a:r>
            <a:endParaRPr dirty="0"/>
          </a:p>
          <a:p>
            <a:pPr marL="670277" indent="-670277">
              <a:buSzPct val="100000"/>
              <a:buAutoNum type="arabicPeriod"/>
            </a:pPr>
            <a:r>
              <a:rPr dirty="0"/>
              <a:t>Deadline</a:t>
            </a:r>
          </a:p>
          <a:p>
            <a:pPr marL="670277" indent="-670277">
              <a:buSzPct val="100000"/>
              <a:buAutoNum type="arabicPeriod"/>
            </a:pPr>
            <a:r>
              <a:rPr lang="de-DE" dirty="0"/>
              <a:t>Ad</a:t>
            </a:r>
            <a:r>
              <a:rPr dirty="0" err="1"/>
              <a:t>resse</a:t>
            </a:r>
            <a:endParaRPr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p>
            <a:r>
              <a:rPr lang="de-DE" dirty="0" smtClean="0"/>
              <a:t>TU Dresden </a:t>
            </a:r>
            <a:r>
              <a:rPr lang="de-DE" dirty="0"/>
              <a:t>A</a:t>
            </a:r>
            <a:r>
              <a:rPr dirty="0" err="1"/>
              <a:t>dresse</a:t>
            </a:r>
            <a:endParaRPr dirty="0"/>
          </a:p>
        </p:txBody>
      </p:sp>
      <p:sp>
        <p:nvSpPr>
          <p:cNvPr id="260" name="Shape 260"/>
          <p:cNvSpPr>
            <a:spLocks noGrp="1"/>
          </p:cNvSpPr>
          <p:nvPr>
            <p:ph type="body" idx="1"/>
          </p:nvPr>
        </p:nvSpPr>
        <p:spPr>
          <a:xfrm>
            <a:off x="1460448" y="3438144"/>
            <a:ext cx="21417840" cy="9063420"/>
          </a:xfrm>
          <a:prstGeom prst="rect">
            <a:avLst/>
          </a:prstGeom>
        </p:spPr>
        <p:txBody>
          <a:bodyPr>
            <a:normAutofit/>
          </a:bodyPr>
          <a:lstStyle/>
          <a:p>
            <a:pPr marL="0" indent="0">
              <a:buSzTx/>
              <a:buNone/>
            </a:pPr>
            <a:endParaRPr lang="de-DE" dirty="0"/>
          </a:p>
          <a:p>
            <a:pPr marL="0" indent="0">
              <a:buSzTx/>
              <a:buNone/>
            </a:pPr>
            <a:r>
              <a:rPr lang="de-DE" dirty="0"/>
              <a:t>Technische Universität Dresden</a:t>
            </a:r>
            <a:br>
              <a:rPr lang="de-DE" dirty="0"/>
            </a:br>
            <a:r>
              <a:rPr lang="de-DE" dirty="0"/>
              <a:t>Institut für Kern- und Teilchenphysik</a:t>
            </a:r>
            <a:br>
              <a:rPr lang="de-DE" dirty="0"/>
            </a:br>
            <a:r>
              <a:rPr lang="de-DE" dirty="0" smtClean="0"/>
              <a:t>Carmen Richter</a:t>
            </a:r>
            <a:r>
              <a:rPr lang="de-DE" dirty="0"/>
              <a:t/>
            </a:r>
            <a:br>
              <a:rPr lang="de-DE" dirty="0"/>
            </a:br>
            <a:r>
              <a:rPr lang="de-DE" dirty="0"/>
              <a:t>Zellescher Weg 19</a:t>
            </a:r>
            <a:br>
              <a:rPr lang="de-DE" dirty="0"/>
            </a:br>
            <a:r>
              <a:rPr lang="de-DE" dirty="0"/>
              <a:t>01069 Dresden</a:t>
            </a:r>
          </a:p>
          <a:p>
            <a:pPr marL="0" indent="0">
              <a:spcBef>
                <a:spcPts val="600"/>
              </a:spcBef>
              <a:buSzTx/>
              <a:buNone/>
            </a:pPr>
            <a:r>
              <a:rPr dirty="0"/>
              <a:t>+49 351 463</a:t>
            </a:r>
            <a:r>
              <a:rPr lang="de-DE" dirty="0" smtClean="0"/>
              <a:t>33957</a:t>
            </a:r>
            <a:r>
              <a:rPr dirty="0" smtClean="0"/>
              <a:t> </a:t>
            </a:r>
            <a:r>
              <a:rPr dirty="0"/>
              <a:t/>
            </a:r>
            <a:br>
              <a:rPr dirty="0"/>
            </a:br>
            <a:r>
              <a:rPr lang="de-DE" u="sng" dirty="0" smtClean="0">
                <a:hlinkClick r:id="rId2"/>
              </a:rPr>
              <a:t>carmen.richter@tu-dresden.de</a:t>
            </a:r>
            <a:endParaRPr lang="de-DE" u="sng" dirty="0" smtClean="0"/>
          </a:p>
          <a:p>
            <a:pPr marL="0" indent="0">
              <a:spcBef>
                <a:spcPts val="600"/>
              </a:spcBef>
              <a:buSzTx/>
              <a:buNone/>
            </a:pPr>
            <a:endParaRPr lang="de-DE" u="sng" dirty="0">
              <a:hlinkClick r:id="rId3"/>
            </a:endParaRPr>
          </a:p>
          <a:p>
            <a:pPr marL="0" indent="0">
              <a:spcBef>
                <a:spcPts val="600"/>
              </a:spcBef>
              <a:buNone/>
            </a:pPr>
            <a:endParaRPr lang="de-DE" sz="4800" dirty="0"/>
          </a:p>
          <a:p>
            <a:pPr marL="0" indent="0">
              <a:buSzTx/>
              <a:buNone/>
            </a:pPr>
            <a:endParaRPr lang="de-DE" u="sng" dirty="0">
              <a:hlinkClick r:id="rId3"/>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8000" dirty="0"/>
              <a:t>FAQ</a:t>
            </a:r>
            <a:endParaRPr lang="en-GB" sz="8000" dirty="0"/>
          </a:p>
        </p:txBody>
      </p:sp>
      <p:sp>
        <p:nvSpPr>
          <p:cNvPr id="3" name="Text Placeholder 2"/>
          <p:cNvSpPr>
            <a:spLocks noGrp="1"/>
          </p:cNvSpPr>
          <p:nvPr>
            <p:ph type="body" idx="1"/>
          </p:nvPr>
        </p:nvSpPr>
        <p:spPr/>
        <p:txBody>
          <a:bodyPr>
            <a:normAutofit/>
          </a:bodyPr>
          <a:lstStyle/>
          <a:p>
            <a:r>
              <a:rPr lang="de-DE" dirty="0"/>
              <a:t>Das Feld „Grenzübertritt“ muss nicht ausgefüllt werden, sondern bleibt frei.</a:t>
            </a:r>
          </a:p>
          <a:p>
            <a:r>
              <a:rPr lang="de-DE" dirty="0"/>
              <a:t>Bei der Kostenangabe reicht es wenn man bei der Hinreise den Gesamtbetrag einträgt und bei der Rückreise „siehe oben“ einträgt ohne Betrag. Wichtig ist einfach nur, dass das Nachvollziehbar und leserlich ist.</a:t>
            </a:r>
          </a:p>
          <a:p>
            <a:r>
              <a:rPr lang="de-DE" dirty="0"/>
              <a:t>Der Reisezweck muss nicht ausgefüllt werden. </a:t>
            </a:r>
            <a:endParaRPr lang="en-GB" dirty="0"/>
          </a:p>
        </p:txBody>
      </p:sp>
    </p:spTree>
    <p:extLst>
      <p:ext uri="{BB962C8B-B14F-4D97-AF65-F5344CB8AC3E}">
        <p14:creationId xmlns:p14="http://schemas.microsoft.com/office/powerpoint/2010/main" val="14101859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sted-image.png"/>
          <p:cNvPicPr>
            <a:picLocks noGrp="1" noChangeAspect="1"/>
          </p:cNvPicPr>
          <p:nvPr>
            <p:ph type="pic" idx="13"/>
          </p:nvPr>
        </p:nvPicPr>
        <p:blipFill>
          <a:blip r:embed="rId2">
            <a:extLst/>
          </a:blip>
          <a:srcRect/>
          <a:stretch>
            <a:fillRect/>
          </a:stretch>
        </p:blipFill>
        <p:spPr>
          <a:xfrm>
            <a:off x="264594" y="1509343"/>
            <a:ext cx="23854636" cy="10697314"/>
          </a:xfrm>
          <a:prstGeom prst="rect">
            <a:avLst/>
          </a:prstGeom>
        </p:spPr>
      </p:pic>
      <p:sp>
        <p:nvSpPr>
          <p:cNvPr id="140" name="Shape 140"/>
          <p:cNvSpPr/>
          <p:nvPr/>
        </p:nvSpPr>
        <p:spPr>
          <a:xfrm>
            <a:off x="18924170" y="3787683"/>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1" name="Shape 141"/>
          <p:cNvSpPr/>
          <p:nvPr/>
        </p:nvSpPr>
        <p:spPr>
          <a:xfrm>
            <a:off x="5706330" y="4965476"/>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a:t>
            </a:r>
          </a:p>
        </p:txBody>
      </p:sp>
      <p:sp>
        <p:nvSpPr>
          <p:cNvPr id="142" name="Shape 142"/>
          <p:cNvSpPr/>
          <p:nvPr/>
        </p:nvSpPr>
        <p:spPr>
          <a:xfrm>
            <a:off x="5706330" y="5621468"/>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MUSTERSTRASSE 126</a:t>
            </a:r>
          </a:p>
        </p:txBody>
      </p:sp>
      <p:sp>
        <p:nvSpPr>
          <p:cNvPr id="143" name="Shape 143"/>
          <p:cNvSpPr/>
          <p:nvPr/>
        </p:nvSpPr>
        <p:spPr>
          <a:xfrm>
            <a:off x="5706330" y="6302650"/>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137, MUSTERORT</a:t>
            </a:r>
          </a:p>
        </p:txBody>
      </p:sp>
      <p:sp>
        <p:nvSpPr>
          <p:cNvPr id="144" name="Shape 144"/>
          <p:cNvSpPr/>
          <p:nvPr/>
        </p:nvSpPr>
        <p:spPr>
          <a:xfrm>
            <a:off x="5706330" y="6983831"/>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endParaRPr dirty="0"/>
          </a:p>
        </p:txBody>
      </p:sp>
      <p:sp>
        <p:nvSpPr>
          <p:cNvPr id="145" name="Shape 145"/>
          <p:cNvSpPr/>
          <p:nvPr/>
        </p:nvSpPr>
        <p:spPr>
          <a:xfrm>
            <a:off x="21066377" y="7542055"/>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6" name="Shape 146"/>
          <p:cNvSpPr/>
          <p:nvPr/>
        </p:nvSpPr>
        <p:spPr>
          <a:xfrm>
            <a:off x="4649396" y="8647427"/>
            <a:ext cx="77494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MUSTER31 4159 2653 5897 9323 84</a:t>
            </a:r>
          </a:p>
        </p:txBody>
      </p:sp>
      <p:sp>
        <p:nvSpPr>
          <p:cNvPr id="147" name="Shape 147"/>
          <p:cNvSpPr/>
          <p:nvPr/>
        </p:nvSpPr>
        <p:spPr>
          <a:xfrm>
            <a:off x="12887603" y="8647427"/>
            <a:ext cx="269441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MUSTERBIC</a:t>
            </a:r>
          </a:p>
        </p:txBody>
      </p:sp>
      <p:sp>
        <p:nvSpPr>
          <p:cNvPr id="148" name="Shape 148"/>
          <p:cNvSpPr/>
          <p:nvPr/>
        </p:nvSpPr>
        <p:spPr>
          <a:xfrm>
            <a:off x="16566404" y="8647427"/>
            <a:ext cx="391189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MUSTERBANK</a:t>
            </a:r>
          </a:p>
        </p:txBody>
      </p:sp>
      <p:sp>
        <p:nvSpPr>
          <p:cNvPr id="149" name="Shape 149"/>
          <p:cNvSpPr/>
          <p:nvPr/>
        </p:nvSpPr>
        <p:spPr>
          <a:xfrm rot="20520000">
            <a:off x="16358670" y="1100108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advAuto="0"/>
      <p:bldP spid="141" grpId="0" animBg="1" advAuto="0"/>
      <p:bldP spid="142" grpId="0" animBg="1" advAuto="0"/>
      <p:bldP spid="143" grpId="0" animBg="1" advAuto="0"/>
      <p:bldP spid="144" grpId="0" animBg="1" advAuto="0"/>
      <p:bldP spid="145" grpId="0" animBg="1" advAuto="0"/>
      <p:bldP spid="146" grpId="0" animBg="1" advAuto="0"/>
      <p:bldP spid="147" grpId="0" animBg="1" advAuto="0"/>
      <p:bldP spid="148" grpId="0" animBg="1" advAuto="0"/>
      <p:bldP spid="149"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asted-image.png"/>
          <p:cNvPicPr>
            <a:picLocks noGrp="1" noChangeAspect="1"/>
          </p:cNvPicPr>
          <p:nvPr>
            <p:ph type="pic" idx="13"/>
          </p:nvPr>
        </p:nvPicPr>
        <p:blipFill>
          <a:blip r:embed="rId2">
            <a:extLst/>
          </a:blip>
          <a:srcRect l="1408" r="1408"/>
          <a:stretch>
            <a:fillRect/>
          </a:stretch>
        </p:blipFill>
        <p:spPr>
          <a:xfrm>
            <a:off x="266700" y="3851322"/>
            <a:ext cx="23850601" cy="1227106"/>
          </a:xfrm>
          <a:prstGeom prst="rect">
            <a:avLst/>
          </a:prstGeom>
        </p:spPr>
      </p:pic>
      <p:pic>
        <p:nvPicPr>
          <p:cNvPr id="152" name="pasted-image.png"/>
          <p:cNvPicPr>
            <a:picLocks noChangeAspect="1"/>
          </p:cNvPicPr>
          <p:nvPr/>
        </p:nvPicPr>
        <p:blipFill>
          <a:blip r:embed="rId2">
            <a:extLst/>
          </a:blip>
          <a:srcRect l="1408" r="1408"/>
          <a:stretch>
            <a:fillRect/>
          </a:stretch>
        </p:blipFill>
        <p:spPr>
          <a:xfrm>
            <a:off x="266700" y="8663678"/>
            <a:ext cx="23850600" cy="1227106"/>
          </a:xfrm>
          <a:prstGeom prst="rect">
            <a:avLst/>
          </a:prstGeom>
          <a:ln w="12700">
            <a:miter lim="400000"/>
          </a:ln>
        </p:spPr>
      </p:pic>
      <p:sp>
        <p:nvSpPr>
          <p:cNvPr id="153" name="Shape 153"/>
          <p:cNvSpPr>
            <a:spLocks noGrp="1"/>
          </p:cNvSpPr>
          <p:nvPr>
            <p:ph type="body" sz="quarter" idx="4294967295"/>
          </p:nvPr>
        </p:nvSpPr>
        <p:spPr>
          <a:xfrm>
            <a:off x="331849" y="2806808"/>
            <a:ext cx="8368915" cy="1061182"/>
          </a:xfrm>
          <a:prstGeom prst="rect">
            <a:avLst/>
          </a:prstGeom>
        </p:spPr>
        <p:txBody>
          <a:bodyPr/>
          <a:lstStyle>
            <a:lvl1pPr marL="0" indent="0">
              <a:buSzTx/>
              <a:buNone/>
            </a:lvl1pPr>
          </a:lstStyle>
          <a:p>
            <a:r>
              <a:t>Stadt A - Genf - Stadt A</a:t>
            </a:r>
          </a:p>
        </p:txBody>
      </p:sp>
      <p:sp>
        <p:nvSpPr>
          <p:cNvPr id="154" name="Shape 154"/>
          <p:cNvSpPr/>
          <p:nvPr/>
        </p:nvSpPr>
        <p:spPr>
          <a:xfrm>
            <a:off x="331849" y="7625339"/>
            <a:ext cx="8368915" cy="1061183"/>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lvl1pPr algn="l">
              <a:spcBef>
                <a:spcPts val="4200"/>
              </a:spcBef>
            </a:lvl1pPr>
          </a:lstStyle>
          <a:p>
            <a:r>
              <a:t>Stadt A - Genf - Stadt B</a:t>
            </a:r>
          </a:p>
        </p:txBody>
      </p:sp>
      <p:sp>
        <p:nvSpPr>
          <p:cNvPr id="155" name="Shape 155"/>
          <p:cNvSpPr/>
          <p:nvPr/>
        </p:nvSpPr>
        <p:spPr>
          <a:xfrm>
            <a:off x="8105134" y="3850133"/>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56" name="Shape 156"/>
          <p:cNvSpPr/>
          <p:nvPr/>
        </p:nvSpPr>
        <p:spPr>
          <a:xfrm>
            <a:off x="8754330" y="3869183"/>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7" name="Shape 157"/>
          <p:cNvSpPr/>
          <p:nvPr/>
        </p:nvSpPr>
        <p:spPr>
          <a:xfrm>
            <a:off x="12307182" y="3869183"/>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58" name="Shape 158"/>
          <p:cNvSpPr/>
          <p:nvPr/>
        </p:nvSpPr>
        <p:spPr>
          <a:xfrm>
            <a:off x="8754330"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9" name="Shape 159"/>
          <p:cNvSpPr/>
          <p:nvPr/>
        </p:nvSpPr>
        <p:spPr>
          <a:xfrm>
            <a:off x="8105134"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0" name="Shape 160"/>
          <p:cNvSpPr/>
          <p:nvPr/>
        </p:nvSpPr>
        <p:spPr>
          <a:xfrm>
            <a:off x="12307182" y="8706729"/>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61" name="Shape 161"/>
          <p:cNvSpPr/>
          <p:nvPr/>
        </p:nvSpPr>
        <p:spPr>
          <a:xfrm>
            <a:off x="20625655"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2" name="Shape 162"/>
          <p:cNvSpPr/>
          <p:nvPr/>
        </p:nvSpPr>
        <p:spPr>
          <a:xfrm>
            <a:off x="21274851"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B</a:t>
            </a:r>
          </a:p>
        </p:txBody>
      </p:sp>
      <p:sp>
        <p:nvSpPr>
          <p:cNvPr id="163" name="Shape 163"/>
          <p:cNvSpPr/>
          <p:nvPr/>
        </p:nvSpPr>
        <p:spPr>
          <a:xfrm rot="20520000">
            <a:off x="16305909" y="10004376"/>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
        <p:nvSpPr>
          <p:cNvPr id="164" name="Shape 164"/>
          <p:cNvSpPr/>
          <p:nvPr/>
        </p:nvSpPr>
        <p:spPr>
          <a:xfrm rot="20520000">
            <a:off x="16305909" y="514374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advAuto="0"/>
      <p:bldP spid="154" grpId="0" animBg="1" advAuto="0"/>
      <p:bldP spid="155" grpId="0" animBg="1" advAuto="0"/>
      <p:bldP spid="156" grpId="0" animBg="1" advAuto="0"/>
      <p:bldP spid="157" grpId="0" animBg="1" advAuto="0"/>
      <p:bldP spid="158" grpId="0" animBg="1" advAuto="0"/>
      <p:bldP spid="159" grpId="0" animBg="1" advAuto="0"/>
      <p:bldP spid="160" grpId="0" animBg="1" advAuto="0"/>
      <p:bldP spid="161" grpId="0" animBg="1" advAuto="0"/>
      <p:bldP spid="162" grpId="0" animBg="1" advAuto="0"/>
      <p:bldP spid="163" grpId="0" animBg="1" advAuto="0"/>
      <p:bldP spid="164"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ng"/>
          <p:cNvPicPr>
            <a:picLocks noGrp="1" noChangeAspect="1"/>
          </p:cNvPicPr>
          <p:nvPr>
            <p:ph type="pic" idx="13"/>
          </p:nvPr>
        </p:nvPicPr>
        <p:blipFill>
          <a:blip r:embed="rId2">
            <a:extLst/>
          </a:blip>
          <a:srcRect l="3518" r="3518"/>
          <a:stretch>
            <a:fillRect/>
          </a:stretch>
        </p:blipFill>
        <p:spPr>
          <a:xfrm>
            <a:off x="266699" y="2351274"/>
            <a:ext cx="23850601" cy="9013715"/>
          </a:xfrm>
          <a:prstGeom prst="rect">
            <a:avLst/>
          </a:prstGeom>
        </p:spPr>
      </p:pic>
      <p:grpSp>
        <p:nvGrpSpPr>
          <p:cNvPr id="169" name="Group 169"/>
          <p:cNvGrpSpPr/>
          <p:nvPr/>
        </p:nvGrpSpPr>
        <p:grpSpPr>
          <a:xfrm>
            <a:off x="12754152" y="1093882"/>
            <a:ext cx="8771431" cy="10936876"/>
            <a:chOff x="0" y="0"/>
            <a:chExt cx="8771429" cy="10936874"/>
          </a:xfrm>
        </p:grpSpPr>
        <p:sp>
          <p:nvSpPr>
            <p:cNvPr id="167" name="Shape 167"/>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168" name="Shape 168"/>
            <p:cNvSpPr/>
            <p:nvPr/>
          </p:nvSpPr>
          <p:spPr>
            <a:xfrm>
              <a:off x="0" y="44361"/>
              <a:ext cx="8771430"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0" name="Shape 170"/>
          <p:cNvSpPr/>
          <p:nvPr/>
        </p:nvSpPr>
        <p:spPr>
          <a:xfrm>
            <a:off x="3187322"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DD.MM.JJ</a:t>
            </a:r>
          </a:p>
        </p:txBody>
      </p:sp>
      <p:sp>
        <p:nvSpPr>
          <p:cNvPr id="171" name="Shape 171"/>
          <p:cNvSpPr/>
          <p:nvPr/>
        </p:nvSpPr>
        <p:spPr>
          <a:xfrm>
            <a:off x="6664603"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2" name="Shape 172"/>
          <p:cNvSpPr/>
          <p:nvPr/>
        </p:nvSpPr>
        <p:spPr>
          <a:xfrm>
            <a:off x="3104798" y="71887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73" name="Shape 173"/>
          <p:cNvSpPr/>
          <p:nvPr/>
        </p:nvSpPr>
        <p:spPr>
          <a:xfrm>
            <a:off x="1147974" y="95259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74" name="Shape 174"/>
          <p:cNvSpPr/>
          <p:nvPr/>
        </p:nvSpPr>
        <p:spPr>
          <a:xfrm>
            <a:off x="6976463" y="95259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5" name="Shape 175"/>
          <p:cNvSpPr/>
          <p:nvPr/>
        </p:nvSpPr>
        <p:spPr>
          <a:xfrm>
            <a:off x="6025269" y="100307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grpSp>
        <p:nvGrpSpPr>
          <p:cNvPr id="178" name="Group 178"/>
          <p:cNvGrpSpPr/>
          <p:nvPr/>
        </p:nvGrpSpPr>
        <p:grpSpPr>
          <a:xfrm>
            <a:off x="8465487" y="1109713"/>
            <a:ext cx="4211317" cy="10936876"/>
            <a:chOff x="0" y="0"/>
            <a:chExt cx="4211315" cy="10936874"/>
          </a:xfrm>
        </p:grpSpPr>
        <p:sp>
          <p:nvSpPr>
            <p:cNvPr id="176" name="Shape 176"/>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177" name="Shape 177"/>
            <p:cNvSpPr/>
            <p:nvPr/>
          </p:nvSpPr>
          <p:spPr>
            <a:xfrm>
              <a:off x="111440" y="44361"/>
              <a:ext cx="4099876"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9" name="Shape 179"/>
          <p:cNvSpPr/>
          <p:nvPr/>
        </p:nvSpPr>
        <p:spPr>
          <a:xfrm>
            <a:off x="8882367" y="9225381"/>
            <a:ext cx="3667475"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Hin&amp;Retour)</a:t>
            </a:r>
            <a:br/>
            <a:r>
              <a:t/>
            </a:r>
            <a:br/>
            <a:r>
              <a:t>a) Bus, Tram: Betrag €</a:t>
            </a:r>
          </a:p>
        </p:txBody>
      </p:sp>
      <p:sp>
        <p:nvSpPr>
          <p:cNvPr id="180" name="Shape 180"/>
          <p:cNvSpPr/>
          <p:nvPr/>
        </p:nvSpPr>
        <p:spPr>
          <a:xfrm>
            <a:off x="12779049" y="6760532"/>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1" name="Shape 181"/>
          <p:cNvSpPr/>
          <p:nvPr/>
        </p:nvSpPr>
        <p:spPr>
          <a:xfrm>
            <a:off x="12779049" y="7201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2" name="Shape 182"/>
          <p:cNvSpPr/>
          <p:nvPr/>
        </p:nvSpPr>
        <p:spPr>
          <a:xfrm>
            <a:off x="13333524" y="9644481"/>
            <a:ext cx="4211316"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183" name="Shape 183"/>
          <p:cNvSpPr/>
          <p:nvPr/>
        </p:nvSpPr>
        <p:spPr>
          <a:xfrm>
            <a:off x="17582109" y="6890314"/>
            <a:ext cx="421131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184" name="Shape 184"/>
          <p:cNvSpPr/>
          <p:nvPr/>
        </p:nvSpPr>
        <p:spPr>
          <a:xfrm>
            <a:off x="21602930" y="6890314"/>
            <a:ext cx="2458048"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185" name="Shape 185"/>
          <p:cNvSpPr/>
          <p:nvPr/>
        </p:nvSpPr>
        <p:spPr>
          <a:xfrm rot="20520000">
            <a:off x="16203323" y="11248935"/>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1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1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advAuto="0"/>
      <p:bldP spid="170" grpId="0" animBg="1" advAuto="0"/>
      <p:bldP spid="171" grpId="0" animBg="1" advAuto="0"/>
      <p:bldP spid="172" grpId="0" animBg="1" advAuto="0"/>
      <p:bldP spid="173" grpId="0" animBg="1" advAuto="0"/>
      <p:bldP spid="174" grpId="0" animBg="1" advAuto="0"/>
      <p:bldP spid="175" grpId="0" animBg="1" advAuto="0"/>
      <p:bldP spid="178" grpId="0" animBg="1" advAuto="0"/>
      <p:bldP spid="179" grpId="0" animBg="1" advAuto="0"/>
      <p:bldP spid="180" grpId="0" animBg="1" advAuto="0"/>
      <p:bldP spid="181" grpId="0" animBg="1" advAuto="0"/>
      <p:bldP spid="182" grpId="0" animBg="1" advAuto="0"/>
      <p:bldP spid="183" grpId="0" animBg="1" advAuto="0"/>
      <p:bldP spid="184" grpId="0" animBg="1" advAuto="0"/>
      <p:bldP spid="185"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pasted-image.png"/>
          <p:cNvPicPr>
            <a:picLocks noGrp="1" noChangeAspect="1"/>
          </p:cNvPicPr>
          <p:nvPr>
            <p:ph type="pic" idx="13"/>
          </p:nvPr>
        </p:nvPicPr>
        <p:blipFill>
          <a:blip r:embed="rId2">
            <a:extLst/>
          </a:blip>
          <a:srcRect l="316" t="316" r="316" b="316"/>
          <a:stretch>
            <a:fillRect/>
          </a:stretch>
        </p:blipFill>
        <p:spPr>
          <a:xfrm>
            <a:off x="266891" y="3500922"/>
            <a:ext cx="23850218" cy="6714311"/>
          </a:xfrm>
          <a:prstGeom prst="rect">
            <a:avLst/>
          </a:prstGeom>
        </p:spPr>
      </p:pic>
      <p:sp>
        <p:nvSpPr>
          <p:cNvPr id="188" name="Shape 188"/>
          <p:cNvSpPr/>
          <p:nvPr/>
        </p:nvSpPr>
        <p:spPr>
          <a:xfrm>
            <a:off x="4355722" y="41633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28.10.18</a:t>
            </a:r>
            <a:endParaRPr dirty="0"/>
          </a:p>
        </p:txBody>
      </p:sp>
      <p:sp>
        <p:nvSpPr>
          <p:cNvPr id="189" name="Shape 189"/>
          <p:cNvSpPr/>
          <p:nvPr/>
        </p:nvSpPr>
        <p:spPr>
          <a:xfrm>
            <a:off x="6692521" y="4163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a:t>
            </a:r>
            <a:r>
              <a:rPr lang="de-DE" dirty="0"/>
              <a:t>6</a:t>
            </a:r>
            <a:r>
              <a:rPr dirty="0"/>
              <a:t>:00</a:t>
            </a:r>
          </a:p>
        </p:txBody>
      </p:sp>
      <p:sp>
        <p:nvSpPr>
          <p:cNvPr id="190" name="Shape 190"/>
          <p:cNvSpPr/>
          <p:nvPr/>
        </p:nvSpPr>
        <p:spPr>
          <a:xfrm>
            <a:off x="6692521" y="4671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12:</a:t>
            </a:r>
            <a:r>
              <a:rPr lang="de-DE" dirty="0"/>
              <a:t>3</a:t>
            </a:r>
            <a:r>
              <a:rPr dirty="0"/>
              <a:t>0</a:t>
            </a:r>
          </a:p>
        </p:txBody>
      </p:sp>
      <p:sp>
        <p:nvSpPr>
          <p:cNvPr id="191" name="Shape 191"/>
          <p:cNvSpPr/>
          <p:nvPr/>
        </p:nvSpPr>
        <p:spPr>
          <a:xfrm>
            <a:off x="4355722" y="4669425"/>
            <a:ext cx="2249549" cy="667489"/>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31.10.18</a:t>
            </a:r>
            <a:endParaRPr dirty="0"/>
          </a:p>
        </p:txBody>
      </p:sp>
      <p:sp>
        <p:nvSpPr>
          <p:cNvPr id="192" name="Shape 192"/>
          <p:cNvSpPr/>
          <p:nvPr/>
        </p:nvSpPr>
        <p:spPr>
          <a:xfrm>
            <a:off x="5600321" y="7338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1x</a:t>
            </a:r>
          </a:p>
        </p:txBody>
      </p:sp>
      <p:sp>
        <p:nvSpPr>
          <p:cNvPr id="193" name="Shape 193"/>
          <p:cNvSpPr/>
          <p:nvPr/>
        </p:nvSpPr>
        <p:spPr>
          <a:xfrm>
            <a:off x="8628367" y="6589712"/>
            <a:ext cx="3667475" cy="536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2600">
                <a:solidFill>
                  <a:srgbClr val="3161AB"/>
                </a:solidFill>
              </a:defRPr>
            </a:lvl1pPr>
          </a:lstStyle>
          <a:p>
            <a:r>
              <a:rPr dirty="0"/>
              <a:t>a) Tram: 8 CHF</a:t>
            </a:r>
          </a:p>
        </p:txBody>
      </p:sp>
      <p:sp>
        <p:nvSpPr>
          <p:cNvPr id="194" name="Shape 194"/>
          <p:cNvSpPr/>
          <p:nvPr/>
        </p:nvSpPr>
        <p:spPr>
          <a:xfrm rot="20520000">
            <a:off x="16097438" y="100959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advAuto="0"/>
      <p:bldP spid="189" grpId="0" animBg="1" advAuto="0"/>
      <p:bldP spid="190" grpId="0" animBg="1" advAuto="0"/>
      <p:bldP spid="191" grpId="0" animBg="1" advAuto="0"/>
      <p:bldP spid="192" grpId="0" animBg="1" advAuto="0"/>
      <p:bldP spid="193" grpId="0" animBg="1" advAuto="0"/>
      <p:bldP spid="194"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asted-image.png"/>
          <p:cNvPicPr>
            <a:picLocks noGrp="1" noChangeAspect="1"/>
          </p:cNvPicPr>
          <p:nvPr>
            <p:ph type="pic" idx="13"/>
          </p:nvPr>
        </p:nvPicPr>
        <p:blipFill>
          <a:blip r:embed="rId2">
            <a:extLst/>
          </a:blip>
          <a:srcRect/>
          <a:stretch>
            <a:fillRect/>
          </a:stretch>
        </p:blipFill>
        <p:spPr>
          <a:xfrm>
            <a:off x="870684" y="6571330"/>
            <a:ext cx="23205282" cy="5932027"/>
          </a:xfrm>
          <a:prstGeom prst="rect">
            <a:avLst/>
          </a:prstGeom>
        </p:spPr>
      </p:pic>
      <p:pic>
        <p:nvPicPr>
          <p:cNvPr id="197" name="pasted-image.png"/>
          <p:cNvPicPr>
            <a:picLocks noChangeAspect="1"/>
          </p:cNvPicPr>
          <p:nvPr/>
        </p:nvPicPr>
        <p:blipFill>
          <a:blip r:embed="rId3">
            <a:alphaModFix amt="18506"/>
            <a:extLst/>
          </a:blip>
          <a:srcRect l="3894" r="2598" b="55112"/>
          <a:stretch>
            <a:fillRect/>
          </a:stretch>
        </p:blipFill>
        <p:spPr>
          <a:xfrm>
            <a:off x="352821" y="2354422"/>
            <a:ext cx="23983158" cy="4044863"/>
          </a:xfrm>
          <a:prstGeom prst="rect">
            <a:avLst/>
          </a:prstGeom>
          <a:ln w="12700">
            <a:miter lim="400000"/>
          </a:ln>
        </p:spPr>
      </p:pic>
      <p:sp>
        <p:nvSpPr>
          <p:cNvPr id="198" name="Shape 198"/>
          <p:cNvSpPr/>
          <p:nvPr/>
        </p:nvSpPr>
        <p:spPr>
          <a:xfrm>
            <a:off x="1224174" y="72018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99" name="Shape 199"/>
          <p:cNvSpPr/>
          <p:nvPr/>
        </p:nvSpPr>
        <p:spPr>
          <a:xfrm>
            <a:off x="7027075" y="7201830"/>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0" name="Shape 200"/>
          <p:cNvSpPr/>
          <p:nvPr/>
        </p:nvSpPr>
        <p:spPr>
          <a:xfrm>
            <a:off x="3075311" y="7709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01" name="Shape 201"/>
          <p:cNvSpPr/>
          <p:nvPr/>
        </p:nvSpPr>
        <p:spPr>
          <a:xfrm>
            <a:off x="3631834"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02" name="Shape 202"/>
          <p:cNvSpPr/>
          <p:nvPr/>
        </p:nvSpPr>
        <p:spPr>
          <a:xfrm>
            <a:off x="6620863"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3" name="Shape 203"/>
          <p:cNvSpPr/>
          <p:nvPr/>
        </p:nvSpPr>
        <p:spPr>
          <a:xfrm>
            <a:off x="6006219" y="110213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sp>
        <p:nvSpPr>
          <p:cNvPr id="204" name="Shape 204"/>
          <p:cNvSpPr/>
          <p:nvPr/>
        </p:nvSpPr>
        <p:spPr>
          <a:xfrm>
            <a:off x="8875917" y="9631781"/>
            <a:ext cx="3667476"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siehe oben)</a:t>
            </a:r>
            <a:br/>
            <a:r>
              <a:t/>
            </a:r>
            <a:br/>
            <a:r>
              <a:t>a) Bus, Tram: Betrag €</a:t>
            </a:r>
          </a:p>
        </p:txBody>
      </p:sp>
      <p:grpSp>
        <p:nvGrpSpPr>
          <p:cNvPr id="207" name="Group 207"/>
          <p:cNvGrpSpPr/>
          <p:nvPr/>
        </p:nvGrpSpPr>
        <p:grpSpPr>
          <a:xfrm>
            <a:off x="12760304" y="1109713"/>
            <a:ext cx="8771430" cy="11652838"/>
            <a:chOff x="0" y="0"/>
            <a:chExt cx="8771429" cy="11652837"/>
          </a:xfrm>
        </p:grpSpPr>
        <p:sp>
          <p:nvSpPr>
            <p:cNvPr id="205" name="Shape 205"/>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206" name="Shape 206"/>
            <p:cNvSpPr/>
            <p:nvPr/>
          </p:nvSpPr>
          <p:spPr>
            <a:xfrm>
              <a:off x="0" y="44361"/>
              <a:ext cx="8771430"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grpSp>
        <p:nvGrpSpPr>
          <p:cNvPr id="210" name="Group 210"/>
          <p:cNvGrpSpPr/>
          <p:nvPr/>
        </p:nvGrpSpPr>
        <p:grpSpPr>
          <a:xfrm>
            <a:off x="8461122" y="1109713"/>
            <a:ext cx="4211317" cy="11652838"/>
            <a:chOff x="0" y="0"/>
            <a:chExt cx="4211315" cy="11652837"/>
          </a:xfrm>
        </p:grpSpPr>
        <p:sp>
          <p:nvSpPr>
            <p:cNvPr id="208" name="Shape 208"/>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209" name="Shape 209"/>
            <p:cNvSpPr/>
            <p:nvPr/>
          </p:nvSpPr>
          <p:spPr>
            <a:xfrm>
              <a:off x="111440" y="44361"/>
              <a:ext cx="4099876"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211" name="Shape 211"/>
          <p:cNvSpPr/>
          <p:nvPr/>
        </p:nvSpPr>
        <p:spPr>
          <a:xfrm>
            <a:off x="12785704" y="726853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2" name="Shape 212"/>
          <p:cNvSpPr/>
          <p:nvPr/>
        </p:nvSpPr>
        <p:spPr>
          <a:xfrm>
            <a:off x="12785704" y="7709464"/>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3" name="Shape 213"/>
          <p:cNvSpPr/>
          <p:nvPr/>
        </p:nvSpPr>
        <p:spPr>
          <a:xfrm>
            <a:off x="13340179" y="10546181"/>
            <a:ext cx="4211317"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214" name="Shape 214"/>
          <p:cNvSpPr/>
          <p:nvPr/>
        </p:nvSpPr>
        <p:spPr>
          <a:xfrm>
            <a:off x="17615565" y="7271314"/>
            <a:ext cx="4211316"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215" name="Shape 215"/>
          <p:cNvSpPr/>
          <p:nvPr/>
        </p:nvSpPr>
        <p:spPr>
          <a:xfrm>
            <a:off x="21636386" y="7271314"/>
            <a:ext cx="245804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216" name="Shape 216"/>
          <p:cNvSpPr/>
          <p:nvPr/>
        </p:nvSpPr>
        <p:spPr>
          <a:xfrm rot="20520000">
            <a:off x="16195373" y="115945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20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2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2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2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2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dvAuto="0"/>
      <p:bldP spid="199" grpId="0" animBg="1" advAuto="0"/>
      <p:bldP spid="200" grpId="0" animBg="1" advAuto="0"/>
      <p:bldP spid="201" grpId="0" animBg="1" advAuto="0"/>
      <p:bldP spid="202" grpId="0" animBg="1" advAuto="0"/>
      <p:bldP spid="203" grpId="0" animBg="1" advAuto="0"/>
      <p:bldP spid="204" grpId="0" animBg="1" advAuto="0"/>
      <p:bldP spid="207" grpId="0" animBg="1" advAuto="0"/>
      <p:bldP spid="210" grpId="0" animBg="1" advAuto="0"/>
      <p:bldP spid="211" grpId="0" animBg="1" advAuto="0"/>
      <p:bldP spid="212" grpId="0" animBg="1" advAuto="0"/>
      <p:bldP spid="213" grpId="0" animBg="1" advAuto="0"/>
      <p:bldP spid="214" grpId="0" animBg="1" advAuto="0"/>
      <p:bldP spid="215" grpId="0" animBg="1" advAuto="0"/>
      <p:bldP spid="216"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ng"/>
          <p:cNvPicPr>
            <a:picLocks noGrp="1" noChangeAspect="1"/>
          </p:cNvPicPr>
          <p:nvPr>
            <p:ph type="pic" idx="13"/>
          </p:nvPr>
        </p:nvPicPr>
        <p:blipFill>
          <a:blip r:embed="rId2">
            <a:extLst/>
          </a:blip>
          <a:srcRect l="533" r="533"/>
          <a:stretch>
            <a:fillRect/>
          </a:stretch>
        </p:blipFill>
        <p:spPr>
          <a:xfrm>
            <a:off x="266700" y="930585"/>
            <a:ext cx="23850600" cy="11854895"/>
          </a:xfrm>
          <a:prstGeom prst="rect">
            <a:avLst/>
          </a:prstGeom>
        </p:spPr>
      </p:pic>
      <p:sp>
        <p:nvSpPr>
          <p:cNvPr id="219" name="Shape 219"/>
          <p:cNvSpPr/>
          <p:nvPr/>
        </p:nvSpPr>
        <p:spPr>
          <a:xfrm rot="20520000">
            <a:off x="3996653"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18"/>
                                        </p:tgtEl>
                                        <p:attrNameLst>
                                          <p:attrName>style.opacity</p:attrName>
                                        </p:attrNameLst>
                                      </p:cBhvr>
                                      <p:to>
                                        <p:strVal val="0.20"/>
                                      </p:to>
                                    </p:set>
                                    <p:animEffect filter="image" prLst="opacity: 0.20; ">
                                      <p:cBhvr>
                                        <p:cTn id="7" dur="indefinite" fill="hold"/>
                                        <p:tgtEl>
                                          <p:spTgt spid="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advAuto="0"/>
      <p:bldP spid="219" grpId="0"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442</Words>
  <Application>Microsoft Office PowerPoint</Application>
  <PresentationFormat>Benutzerdefiniert</PresentationFormat>
  <Paragraphs>120</Paragraphs>
  <Slides>20</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Avenir Roman</vt:lpstr>
      <vt:lpstr>Helvetica Light</vt:lpstr>
      <vt:lpstr>Symbol</vt:lpstr>
      <vt:lpstr>White</vt:lpstr>
      <vt:lpstr>Reisekostenabrechung</vt:lpstr>
      <vt:lpstr>Inhalt</vt:lpstr>
      <vt:lpstr>FAQ</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Wichtig</vt:lpstr>
      <vt:lpstr>ToDo's Checkliste</vt:lpstr>
      <vt:lpstr>Deadline</vt:lpstr>
      <vt:lpstr>TU Dresden Adresse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Reisekostenabrechung</dc:title>
  <dc:creator>Flora Brinckmann</dc:creator>
  <cp:lastModifiedBy>Andrea Mayer-Houdelet</cp:lastModifiedBy>
  <cp:revision>29</cp:revision>
  <dcterms:modified xsi:type="dcterms:W3CDTF">2022-05-05T08:27:45Z</dcterms:modified>
</cp:coreProperties>
</file>