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  <p:sldMasterId id="2147483753" r:id="rId2"/>
  </p:sldMasterIdLst>
  <p:notesMasterIdLst>
    <p:notesMasterId r:id="rId38"/>
  </p:notesMasterIdLst>
  <p:sldIdLst>
    <p:sldId id="256" r:id="rId3"/>
    <p:sldId id="334" r:id="rId4"/>
    <p:sldId id="420" r:id="rId5"/>
    <p:sldId id="385" r:id="rId6"/>
    <p:sldId id="419" r:id="rId7"/>
    <p:sldId id="408" r:id="rId8"/>
    <p:sldId id="418" r:id="rId9"/>
    <p:sldId id="421" r:id="rId10"/>
    <p:sldId id="389" r:id="rId11"/>
    <p:sldId id="390" r:id="rId12"/>
    <p:sldId id="391" r:id="rId13"/>
    <p:sldId id="429" r:id="rId14"/>
    <p:sldId id="373" r:id="rId15"/>
    <p:sldId id="417" r:id="rId16"/>
    <p:sldId id="414" r:id="rId17"/>
    <p:sldId id="432" r:id="rId18"/>
    <p:sldId id="404" r:id="rId19"/>
    <p:sldId id="433" r:id="rId20"/>
    <p:sldId id="384" r:id="rId21"/>
    <p:sldId id="407" r:id="rId22"/>
    <p:sldId id="416" r:id="rId23"/>
    <p:sldId id="415" r:id="rId24"/>
    <p:sldId id="423" r:id="rId25"/>
    <p:sldId id="424" r:id="rId26"/>
    <p:sldId id="425" r:id="rId27"/>
    <p:sldId id="422" r:id="rId28"/>
    <p:sldId id="426" r:id="rId29"/>
    <p:sldId id="427" r:id="rId30"/>
    <p:sldId id="431" r:id="rId31"/>
    <p:sldId id="383" r:id="rId32"/>
    <p:sldId id="428" r:id="rId33"/>
    <p:sldId id="437" r:id="rId34"/>
    <p:sldId id="435" r:id="rId35"/>
    <p:sldId id="436" r:id="rId36"/>
    <p:sldId id="434" r:id="rId3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3476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50" autoAdjust="0"/>
    <p:restoredTop sz="87981" autoAdjust="0"/>
  </p:normalViewPr>
  <p:slideViewPr>
    <p:cSldViewPr snapToGrid="0">
      <p:cViewPr varScale="1">
        <p:scale>
          <a:sx n="58" d="100"/>
          <a:sy n="58" d="100"/>
        </p:scale>
        <p:origin x="696" y="48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bilow\Desktop\Vortr&#228;ge\Fotos%20f&#252;r%20LHCP\Grafik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bilow\Desktop\Vortr&#228;ge\Fotos%20f&#252;r%20LHCP\Grafik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bilow\Desktop\Vortr&#228;ge\Fotos%20f&#252;r%20LHCP\Grafik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408662900188323E-2"/>
          <c:y val="0.17171296296296296"/>
          <c:w val="0.93059133709981168"/>
          <c:h val="0.6960707408122699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13476"/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CDC301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9397-4E39-8C4F-AB6C4932600F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CDC301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9397-4E39-8C4F-AB6C4932600F}"/>
                </c:ext>
              </c:extLst>
            </c:dLbl>
            <c:dLbl>
              <c:idx val="2"/>
              <c:tx>
                <c:rich>
                  <a:bodyPr rot="-540000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rgbClr val="CDC30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75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CDC301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397-4E39-8C4F-AB6C4932600F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CDC301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9397-4E39-8C4F-AB6C493260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Tabelle1!$A$4:$A$7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Tabelle1!$B$4:$B$7</c:f>
              <c:numCache>
                <c:formatCode>General</c:formatCode>
                <c:ptCount val="4"/>
                <c:pt idx="0">
                  <c:v>3500</c:v>
                </c:pt>
                <c:pt idx="1">
                  <c:v>250</c:v>
                </c:pt>
                <c:pt idx="2">
                  <c:v>60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397-4E39-8C4F-AB6C4932600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48515264"/>
        <c:axId val="448516832"/>
      </c:barChart>
      <c:catAx>
        <c:axId val="4485152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48516832"/>
        <c:crosses val="autoZero"/>
        <c:auto val="1"/>
        <c:lblAlgn val="ctr"/>
        <c:lblOffset val="100"/>
        <c:noMultiLvlLbl val="0"/>
      </c:catAx>
      <c:valAx>
        <c:axId val="448516832"/>
        <c:scaling>
          <c:logBase val="10"/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800" cap="none" dirty="0" smtClean="0">
                    <a:solidFill>
                      <a:srgbClr val="013476"/>
                    </a:solidFill>
                    <a:latin typeface="Arial Narrow" panose="020B0606020202030204" pitchFamily="34" charset="0"/>
                  </a:rPr>
                  <a:t>Anzahl Jugendliche/Jahr</a:t>
                </a:r>
                <a:endParaRPr lang="de-DE" sz="1800" cap="none" dirty="0">
                  <a:solidFill>
                    <a:srgbClr val="013476"/>
                  </a:solidFill>
                  <a:latin typeface="Arial Narrow" panose="020B0606020202030204" pitchFamily="34" charset="0"/>
                </a:endParaRPr>
              </a:p>
            </c:rich>
          </c:tx>
          <c:layout>
            <c:manualLayout>
              <c:xMode val="edge"/>
              <c:yMode val="edge"/>
              <c:x val="9.8831283925999783E-3"/>
              <c:y val="0.260734748181369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" sourceLinked="0"/>
        <c:majorTickMark val="none"/>
        <c:minorTickMark val="none"/>
        <c:tickLblPos val="nextTo"/>
        <c:crossAx val="448515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408662900188323E-2"/>
          <c:y val="0.17171296296296296"/>
          <c:w val="0.93059133709981168"/>
          <c:h val="0.6960707408122699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13476"/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CDC301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9397-4E39-8C4F-AB6C4932600F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CDC301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9397-4E39-8C4F-AB6C4932600F}"/>
                </c:ext>
              </c:extLst>
            </c:dLbl>
            <c:dLbl>
              <c:idx val="2"/>
              <c:tx>
                <c:rich>
                  <a:bodyPr rot="-540000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rgbClr val="CDC30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75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CDC301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397-4E39-8C4F-AB6C4932600F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CDC301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9397-4E39-8C4F-AB6C493260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Tabelle1!$A$4:$A$7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Tabelle1!$B$4:$B$7</c:f>
              <c:numCache>
                <c:formatCode>General</c:formatCode>
                <c:ptCount val="4"/>
                <c:pt idx="0">
                  <c:v>3500</c:v>
                </c:pt>
                <c:pt idx="1">
                  <c:v>250</c:v>
                </c:pt>
                <c:pt idx="2">
                  <c:v>60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397-4E39-8C4F-AB6C4932600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48515264"/>
        <c:axId val="448516832"/>
      </c:barChart>
      <c:catAx>
        <c:axId val="4485152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48516832"/>
        <c:crosses val="autoZero"/>
        <c:auto val="1"/>
        <c:lblAlgn val="ctr"/>
        <c:lblOffset val="100"/>
        <c:noMultiLvlLbl val="0"/>
      </c:catAx>
      <c:valAx>
        <c:axId val="448516832"/>
        <c:scaling>
          <c:logBase val="10"/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800" cap="none" dirty="0" smtClean="0">
                    <a:solidFill>
                      <a:srgbClr val="013476"/>
                    </a:solidFill>
                    <a:latin typeface="Arial Narrow" panose="020B0606020202030204" pitchFamily="34" charset="0"/>
                  </a:rPr>
                  <a:t>Anzahl Jugendliche/Jahr</a:t>
                </a:r>
                <a:endParaRPr lang="de-DE" sz="1800" cap="none" dirty="0">
                  <a:solidFill>
                    <a:srgbClr val="013476"/>
                  </a:solidFill>
                  <a:latin typeface="Arial Narrow" panose="020B0606020202030204" pitchFamily="34" charset="0"/>
                </a:endParaRPr>
              </a:p>
            </c:rich>
          </c:tx>
          <c:layout>
            <c:manualLayout>
              <c:xMode val="edge"/>
              <c:yMode val="edge"/>
              <c:x val="9.8831283925999783E-3"/>
              <c:y val="0.260734748181369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" sourceLinked="0"/>
        <c:majorTickMark val="none"/>
        <c:minorTickMark val="none"/>
        <c:tickLblPos val="nextTo"/>
        <c:crossAx val="448515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408662900188323E-2"/>
          <c:y val="0.17171296296296296"/>
          <c:w val="0.93059133709981168"/>
          <c:h val="0.6960707408122699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13476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noFill/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4DB-4BFC-B463-B2AD45CCA912}"/>
              </c:ext>
            </c:extLst>
          </c:dPt>
          <c:dLbls>
            <c:dLbl>
              <c:idx val="0"/>
              <c:layout/>
              <c:tx>
                <c:rich>
                  <a:bodyPr rot="-540000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rgbClr val="CDC30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100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CDC301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E4DB-4BFC-B463-B2AD45CCA912}"/>
                </c:ext>
              </c:extLst>
            </c:dLbl>
            <c:dLbl>
              <c:idx val="1"/>
              <c:layout/>
              <c:tx>
                <c:rich>
                  <a:bodyPr rot="-540000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rgbClr val="CDC30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40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CDC301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4DB-4BFC-B463-B2AD45CCA912}"/>
                </c:ext>
              </c:extLst>
            </c:dLbl>
            <c:dLbl>
              <c:idx val="2"/>
              <c:layout/>
              <c:tx>
                <c:rich>
                  <a:bodyPr rot="-540000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rgbClr val="CDC30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20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-540000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CDC301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de-DE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4DB-4BFC-B463-B2AD45CCA912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4DB-4BFC-B463-B2AD45CCA91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Tabelle1!$A$4:$A$7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Tabelle1!$B$4:$B$7</c:f>
              <c:numCache>
                <c:formatCode>General</c:formatCode>
                <c:ptCount val="4"/>
                <c:pt idx="0">
                  <c:v>3500</c:v>
                </c:pt>
                <c:pt idx="1">
                  <c:v>250</c:v>
                </c:pt>
                <c:pt idx="2">
                  <c:v>60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4DB-4BFC-B463-B2AD45CCA9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448515264"/>
        <c:axId val="448516832"/>
      </c:barChart>
      <c:catAx>
        <c:axId val="4485152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48516832"/>
        <c:crosses val="autoZero"/>
        <c:auto val="1"/>
        <c:lblAlgn val="ctr"/>
        <c:lblOffset val="100"/>
        <c:noMultiLvlLbl val="0"/>
      </c:catAx>
      <c:valAx>
        <c:axId val="448516832"/>
        <c:scaling>
          <c:logBase val="10"/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800" cap="none" dirty="0" smtClean="0">
                    <a:solidFill>
                      <a:srgbClr val="013476"/>
                    </a:solidFill>
                    <a:latin typeface="Arial Narrow" panose="020B0606020202030204" pitchFamily="34" charset="0"/>
                  </a:rPr>
                  <a:t>Anzahl Lehrkräfte/Jahr</a:t>
                </a:r>
                <a:endParaRPr lang="de-DE" sz="1800" cap="none" dirty="0">
                  <a:solidFill>
                    <a:srgbClr val="013476"/>
                  </a:solidFill>
                  <a:latin typeface="Arial Narrow" panose="020B0606020202030204" pitchFamily="34" charset="0"/>
                </a:endParaRPr>
              </a:p>
            </c:rich>
          </c:tx>
          <c:layout>
            <c:manualLayout>
              <c:xMode val="edge"/>
              <c:yMode val="edge"/>
              <c:x val="9.8831245252561113E-3"/>
              <c:y val="0.154436759026789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" sourceLinked="0"/>
        <c:majorTickMark val="none"/>
        <c:minorTickMark val="none"/>
        <c:tickLblPos val="nextTo"/>
        <c:crossAx val="448515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27.03.2022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843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Bauen aufeinander auf bzw. stellen Voraussetzung dar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9BFD47-0E77-4F63-8BFF-7406F736385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1931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Fellows können dann (je nach Studienwahl) auch irgendwann</a:t>
            </a:r>
            <a:r>
              <a:rPr lang="de-DE" baseline="0" dirty="0" smtClean="0"/>
              <a:t> zu </a:t>
            </a:r>
            <a:r>
              <a:rPr lang="de-DE" baseline="0" dirty="0" err="1" smtClean="0"/>
              <a:t>Vermittler:innen</a:t>
            </a:r>
            <a:r>
              <a:rPr lang="de-DE" baseline="0" dirty="0" smtClean="0"/>
              <a:t> werden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92338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6368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Auch</a:t>
            </a:r>
            <a:r>
              <a:rPr lang="de-DE" baseline="0" dirty="0" smtClean="0"/>
              <a:t> nach COVID noch </a:t>
            </a:r>
            <a:r>
              <a:rPr lang="de-DE" baseline="0" dirty="0" err="1" smtClean="0"/>
              <a:t>CERN@home</a:t>
            </a:r>
            <a:r>
              <a:rPr lang="de-DE" baseline="0" dirty="0" smtClean="0"/>
              <a:t> (20.04.)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66701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3636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4FB6DB-8B21-4AA1-9DE1-4380A936D24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73667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35784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51048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90160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5791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1451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12800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1354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77008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52938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82599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4FB6DB-8B21-4AA1-9DE1-4380A936D24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1075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5057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46142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8379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011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01196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8910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3933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Bauen aufeinander auf bzw. stellen Voraussetzung dar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9BFD47-0E77-4F63-8BFF-7406F736385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4416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Masterclasses</a:t>
            </a:r>
            <a:r>
              <a:rPr lang="de-DE" dirty="0" smtClean="0"/>
              <a:t>: LHC [ATLAS (2x), CMS, ALICE (2x), </a:t>
            </a:r>
            <a:r>
              <a:rPr lang="de-DE" dirty="0" err="1" smtClean="0"/>
              <a:t>LHCb</a:t>
            </a:r>
            <a:r>
              <a:rPr lang="de-DE" dirty="0" smtClean="0"/>
              <a:t>], </a:t>
            </a:r>
            <a:r>
              <a:rPr lang="de-DE" dirty="0" smtClean="0">
                <a:sym typeface="Wingdings" panose="05000000000000000000" pitchFamily="2" charset="2"/>
              </a:rPr>
              <a:t> Standorte fokussieren sich auf eigene Forschungsthemen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Eintägig, echte Daten, Jugendliche</a:t>
            </a:r>
            <a:r>
              <a:rPr lang="de-DE" baseline="0" dirty="0" smtClean="0">
                <a:sym typeface="Wingdings" panose="05000000000000000000" pitchFamily="2" charset="2"/>
              </a:rPr>
              <a:t> treffen </a:t>
            </a:r>
            <a:r>
              <a:rPr lang="de-DE" baseline="0" dirty="0" err="1" smtClean="0">
                <a:sym typeface="Wingdings" panose="05000000000000000000" pitchFamily="2" charset="2"/>
              </a:rPr>
              <a:t>role</a:t>
            </a:r>
            <a:r>
              <a:rPr lang="de-DE" baseline="0" dirty="0" smtClean="0">
                <a:sym typeface="Wingdings" panose="05000000000000000000" pitchFamily="2" charset="2"/>
              </a:rPr>
              <a:t> </a:t>
            </a:r>
            <a:r>
              <a:rPr lang="de-DE" baseline="0" dirty="0" err="1" smtClean="0">
                <a:sym typeface="Wingdings" panose="05000000000000000000" pitchFamily="2" charset="2"/>
              </a:rPr>
              <a:t>models</a:t>
            </a:r>
            <a:r>
              <a:rPr lang="de-DE" baseline="0" dirty="0" smtClean="0">
                <a:sym typeface="Wingdings" panose="05000000000000000000" pitchFamily="2" charset="2"/>
              </a:rPr>
              <a:t> (+ Nature </a:t>
            </a:r>
            <a:r>
              <a:rPr lang="de-DE" baseline="0" dirty="0" err="1" smtClean="0">
                <a:sym typeface="Wingdings" panose="05000000000000000000" pitchFamily="2" charset="2"/>
              </a:rPr>
              <a:t>of</a:t>
            </a:r>
            <a:r>
              <a:rPr lang="de-DE" baseline="0" dirty="0" smtClean="0">
                <a:sym typeface="Wingdings" panose="05000000000000000000" pitchFamily="2" charset="2"/>
              </a:rPr>
              <a:t> Science)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9BFD47-0E77-4F63-8BFF-7406F736385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88656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9BFD47-0E77-4F63-8BFF-7406F736385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109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Detektoren für Jugendliche</a:t>
            </a:r>
            <a:r>
              <a:rPr lang="de-DE" baseline="0" dirty="0" smtClean="0"/>
              <a:t>: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003882"/>
                </a:solidFill>
              </a:rPr>
              <a:t>Zur Ausleihe nach vorheriger Fortbildung, Geeignet für kleinere Gruppen in allen Programmstufen, für</a:t>
            </a:r>
            <a:r>
              <a:rPr lang="de-DE" baseline="0" dirty="0" smtClean="0">
                <a:solidFill>
                  <a:srgbClr val="003882"/>
                </a:solidFill>
              </a:rPr>
              <a:t> Forschungswochen/Projektarbeiten, verschiedene Messungen (Winkel, Lebensdauer, Abschirmung), Einstieg für Jugendliche ins NTW</a:t>
            </a:r>
            <a:endParaRPr lang="de-DE" dirty="0" smtClean="0">
              <a:solidFill>
                <a:srgbClr val="003882"/>
              </a:solidFill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9BFD47-0E77-4F63-8BFF-7406F736385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9734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Teilnahme an Workshop ist Voraussetzung für Projektwochen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537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Niklas Herff, TU Dresden &amp;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40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46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</a:t>
            </a:r>
            <a:r>
              <a:rPr lang="de-DE" dirty="0" smtClean="0"/>
              <a:t>bearbeiten </a:t>
            </a:r>
            <a:r>
              <a:rPr lang="de-DE" dirty="0" err="1" smtClean="0"/>
              <a:t>nmbf</a:t>
            </a:r>
            <a:r>
              <a:rPr lang="de-DE" dirty="0" smtClean="0"/>
              <a:t> </a:t>
            </a:r>
            <a:r>
              <a:rPr lang="de-DE" dirty="0" err="1" smtClean="0"/>
              <a:t>akjbfn</a:t>
            </a:r>
            <a:r>
              <a:rPr lang="de-DE" dirty="0" smtClean="0"/>
              <a:t> </a:t>
            </a:r>
            <a:r>
              <a:rPr lang="de-DE" dirty="0" err="1" smtClean="0"/>
              <a:t>fojnfk</a:t>
            </a:r>
            <a:r>
              <a:rPr lang="de-DE" dirty="0" smtClean="0"/>
              <a:t> </a:t>
            </a:r>
            <a:r>
              <a:rPr lang="de-DE" dirty="0" err="1" smtClean="0"/>
              <a:t>fekn</a:t>
            </a:r>
            <a:r>
              <a:rPr lang="de-DE" dirty="0" smtClean="0"/>
              <a:t> </a:t>
            </a:r>
            <a:r>
              <a:rPr lang="de-DE" dirty="0" err="1" smtClean="0"/>
              <a:t>qefonwgkn</a:t>
            </a:r>
            <a:r>
              <a:rPr lang="de-DE" dirty="0" smtClean="0"/>
              <a:t> </a:t>
            </a:r>
            <a:r>
              <a:rPr lang="de-DE" dirty="0" err="1" smtClean="0"/>
              <a:t>knefk</a:t>
            </a:r>
            <a:r>
              <a:rPr lang="de-DE" dirty="0" smtClean="0"/>
              <a:t> </a:t>
            </a:r>
            <a:r>
              <a:rPr lang="de-DE" dirty="0" err="1" smtClean="0"/>
              <a:t>vlknvaökjgngG</a:t>
            </a:r>
            <a:r>
              <a:rPr lang="de-DE" dirty="0" smtClean="0"/>
              <a:t> GJRK</a:t>
            </a:r>
          </a:p>
          <a:p>
            <a:pPr lvl="1"/>
            <a:r>
              <a:rPr lang="de-DE" dirty="0" smtClean="0"/>
              <a:t>Zweite </a:t>
            </a:r>
            <a:r>
              <a:rPr lang="de-DE" dirty="0"/>
              <a:t>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Niklas Herff, TU Dresden &amp;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618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Niklas Herff, TU Dresden &amp;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06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b="0" i="0" dirty="0" err="1">
                  <a:solidFill>
                    <a:schemeClr val="accent4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610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Niklas Herff, TU Dresden &amp; CERN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69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950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</a:t>
            </a:r>
            <a:r>
              <a:rPr lang="de-DE" dirty="0" smtClean="0"/>
              <a:t>bearbeiten </a:t>
            </a:r>
            <a:r>
              <a:rPr lang="de-DE" dirty="0" err="1" smtClean="0"/>
              <a:t>nmbf</a:t>
            </a:r>
            <a:r>
              <a:rPr lang="de-DE" dirty="0" smtClean="0"/>
              <a:t> </a:t>
            </a:r>
            <a:r>
              <a:rPr lang="de-DE" dirty="0" err="1" smtClean="0"/>
              <a:t>akjbfn</a:t>
            </a:r>
            <a:r>
              <a:rPr lang="de-DE" dirty="0" smtClean="0"/>
              <a:t> </a:t>
            </a:r>
            <a:r>
              <a:rPr lang="de-DE" dirty="0" err="1" smtClean="0"/>
              <a:t>fojnfk</a:t>
            </a:r>
            <a:r>
              <a:rPr lang="de-DE" dirty="0" smtClean="0"/>
              <a:t> </a:t>
            </a:r>
            <a:r>
              <a:rPr lang="de-DE" dirty="0" err="1" smtClean="0"/>
              <a:t>fekn</a:t>
            </a:r>
            <a:r>
              <a:rPr lang="de-DE" dirty="0" smtClean="0"/>
              <a:t> </a:t>
            </a:r>
            <a:r>
              <a:rPr lang="de-DE" dirty="0" err="1" smtClean="0"/>
              <a:t>qefonwgkn</a:t>
            </a:r>
            <a:r>
              <a:rPr lang="de-DE" dirty="0" smtClean="0"/>
              <a:t> </a:t>
            </a:r>
            <a:r>
              <a:rPr lang="de-DE" dirty="0" err="1" smtClean="0"/>
              <a:t>knefk</a:t>
            </a:r>
            <a:r>
              <a:rPr lang="de-DE" dirty="0" smtClean="0"/>
              <a:t> </a:t>
            </a:r>
            <a:r>
              <a:rPr lang="de-DE" dirty="0" err="1" smtClean="0"/>
              <a:t>vlknvaökjgngG</a:t>
            </a:r>
            <a:r>
              <a:rPr lang="de-DE" dirty="0" smtClean="0"/>
              <a:t> GJRK</a:t>
            </a:r>
          </a:p>
          <a:p>
            <a:pPr lvl="1"/>
            <a:r>
              <a:rPr lang="de-DE" dirty="0" smtClean="0"/>
              <a:t>Zweite </a:t>
            </a:r>
            <a:r>
              <a:rPr lang="de-DE" dirty="0"/>
              <a:t>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612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Niklas Herff, TU Dresden &amp;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3786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</a:t>
            </a:r>
            <a:r>
              <a:rPr lang="de-DE" dirty="0" smtClean="0"/>
              <a:t>bearbeiten ,</a:t>
            </a:r>
            <a:r>
              <a:rPr lang="de-DE" dirty="0" err="1" smtClean="0"/>
              <a:t>mn,mnre</a:t>
            </a:r>
            <a:r>
              <a:rPr lang="de-DE" dirty="0" smtClean="0"/>
              <a:t> wer </a:t>
            </a:r>
            <a:r>
              <a:rPr lang="de-DE" dirty="0" err="1" smtClean="0"/>
              <a:t>rw</a:t>
            </a:r>
            <a:r>
              <a:rPr lang="de-DE" dirty="0" smtClean="0"/>
              <a:t> m </a:t>
            </a:r>
            <a:r>
              <a:rPr lang="de-DE" dirty="0" err="1" smtClean="0"/>
              <a:t>ewnm</a:t>
            </a:r>
            <a:r>
              <a:rPr lang="de-DE" dirty="0" smtClean="0"/>
              <a:t> </a:t>
            </a:r>
            <a:r>
              <a:rPr lang="de-DE" dirty="0" err="1" smtClean="0"/>
              <a:t>fwn</a:t>
            </a:r>
            <a:r>
              <a:rPr lang="de-DE" dirty="0" smtClean="0"/>
              <a:t> </a:t>
            </a:r>
            <a:r>
              <a:rPr lang="de-DE" dirty="0" err="1" smtClean="0"/>
              <a:t>fwk</a:t>
            </a:r>
            <a:r>
              <a:rPr lang="de-DE" dirty="0" smtClean="0"/>
              <a:t> </a:t>
            </a:r>
            <a:r>
              <a:rPr lang="de-DE" dirty="0" err="1" smtClean="0"/>
              <a:t>fkj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fqkj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feqkj</a:t>
            </a:r>
            <a:r>
              <a:rPr lang="de-DE" dirty="0" smtClean="0"/>
              <a:t> 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5165" y="6372333"/>
            <a:ext cx="870892" cy="348865"/>
          </a:xfrm>
          <a:prstGeom prst="rect">
            <a:avLst/>
          </a:prstGeom>
        </p:spPr>
        <p:txBody>
          <a:bodyPr anchor="ctr"/>
          <a:lstStyle>
            <a:lvl1pPr algn="ctr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 smtClean="0"/>
              <a:t>Niklas Herff, TU Dresden &amp;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7" r:id="rId3"/>
    <p:sldLayoutId id="2147483738" r:id="rId4"/>
    <p:sldLayoutId id="2147483736" r:id="rId5"/>
    <p:sldLayoutId id="2147483776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</a:t>
            </a:r>
            <a:r>
              <a:rPr lang="de-DE" dirty="0" smtClean="0"/>
              <a:t>bearbeiten ,</a:t>
            </a:r>
            <a:r>
              <a:rPr lang="de-DE" dirty="0" err="1" smtClean="0"/>
              <a:t>mn,mnre</a:t>
            </a:r>
            <a:r>
              <a:rPr lang="de-DE" dirty="0" smtClean="0"/>
              <a:t> wer </a:t>
            </a:r>
            <a:r>
              <a:rPr lang="de-DE" dirty="0" err="1" smtClean="0"/>
              <a:t>rw</a:t>
            </a:r>
            <a:r>
              <a:rPr lang="de-DE" dirty="0" smtClean="0"/>
              <a:t> m </a:t>
            </a:r>
            <a:r>
              <a:rPr lang="de-DE" dirty="0" err="1" smtClean="0"/>
              <a:t>ewnm</a:t>
            </a:r>
            <a:r>
              <a:rPr lang="de-DE" dirty="0" smtClean="0"/>
              <a:t> </a:t>
            </a:r>
            <a:r>
              <a:rPr lang="de-DE" dirty="0" err="1" smtClean="0"/>
              <a:t>fwn</a:t>
            </a:r>
            <a:r>
              <a:rPr lang="de-DE" dirty="0" smtClean="0"/>
              <a:t> </a:t>
            </a:r>
            <a:r>
              <a:rPr lang="de-DE" dirty="0" err="1" smtClean="0"/>
              <a:t>fwk</a:t>
            </a:r>
            <a:r>
              <a:rPr lang="de-DE" dirty="0" smtClean="0"/>
              <a:t> </a:t>
            </a:r>
            <a:r>
              <a:rPr lang="de-DE" dirty="0" err="1" smtClean="0"/>
              <a:t>fkj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fqkj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feqkj</a:t>
            </a:r>
            <a:r>
              <a:rPr lang="de-DE" dirty="0" smtClean="0"/>
              <a:t> 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533" y="6092687"/>
            <a:ext cx="1093236" cy="648682"/>
          </a:xfrm>
          <a:prstGeom prst="rect">
            <a:avLst/>
          </a:prstGeom>
        </p:spPr>
        <p:txBody>
          <a:bodyPr anchor="ctr"/>
          <a:lstStyle>
            <a:lvl1pPr algn="r">
              <a:defRPr sz="3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 smtClean="0"/>
              <a:t>Niklas Herff, TU Dresden &amp;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124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18742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hyperlink" Target="https://indico.cern.ch/event/998119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emf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hyperlink" Target="https://ippog.web.cern.ch/resources/2017/particle-physics-book-school" TargetMode="External"/><Relationship Id="rId7" Type="http://schemas.openxmlformats.org/officeDocument/2006/relationships/hyperlink" Target="https://indico.cern.ch/event/996573/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teilchenwelt.de/angebote/lehrerfortbildungen-forschung-trifft-schule/" TargetMode="External"/><Relationship Id="rId5" Type="http://schemas.openxmlformats.org/officeDocument/2006/relationships/hyperlink" Target="http://ippog.org/resources/2014/elementary-particle-cards" TargetMode="External"/><Relationship Id="rId10" Type="http://schemas.openxmlformats.org/officeDocument/2006/relationships/image" Target="../media/image37.jpeg"/><Relationship Id="rId4" Type="http://schemas.openxmlformats.org/officeDocument/2006/relationships/hyperlink" Target="http://www.leifiphysik.de/themenbereiche/teilchenphysik" TargetMode="External"/><Relationship Id="rId9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dpg-verhandlungen.de/year/2022/conference/heidelberg/part/t/session/24/contribution/2" TargetMode="External"/><Relationship Id="rId5" Type="http://schemas.openxmlformats.org/officeDocument/2006/relationships/hyperlink" Target="https://www.dpg-verhandlungen.de/year/2022/conference/heidelberg/part/t/session/24/contribution/3" TargetMode="External"/><Relationship Id="rId4" Type="http://schemas.openxmlformats.org/officeDocument/2006/relationships/image" Target="../media/image39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hyperlink" Target="https://www.instagram.com/netzwerkteilchenwelt" TargetMode="External"/><Relationship Id="rId3" Type="http://schemas.openxmlformats.org/officeDocument/2006/relationships/image" Target="../media/image40.png"/><Relationship Id="rId7" Type="http://schemas.openxmlformats.org/officeDocument/2006/relationships/image" Target="../media/image44.tiff"/><Relationship Id="rId12" Type="http://schemas.openxmlformats.org/officeDocument/2006/relationships/hyperlink" Target="https://www.youtube.com/channel/UCGu7TaLROKw2HZjwujp-fdg" TargetMode="External"/><Relationship Id="rId2" Type="http://schemas.openxmlformats.org/officeDocument/2006/relationships/hyperlink" Target="http://www.teilchenwelt.de/" TargetMode="Externa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3.jpeg"/><Relationship Id="rId11" Type="http://schemas.openxmlformats.org/officeDocument/2006/relationships/image" Target="../media/image47.png"/><Relationship Id="rId5" Type="http://schemas.openxmlformats.org/officeDocument/2006/relationships/image" Target="../media/image42.png"/><Relationship Id="rId10" Type="http://schemas.openxmlformats.org/officeDocument/2006/relationships/hyperlink" Target="https://www.facebook.com/netzwerkteilchenwelt" TargetMode="External"/><Relationship Id="rId4" Type="http://schemas.openxmlformats.org/officeDocument/2006/relationships/image" Target="../media/image41.png"/><Relationship Id="rId9" Type="http://schemas.openxmlformats.org/officeDocument/2006/relationships/image" Target="../media/image46.jpeg"/><Relationship Id="rId1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alice-masterclass.web.cern.ch/" TargetMode="External"/><Relationship Id="rId13" Type="http://schemas.openxmlformats.org/officeDocument/2006/relationships/image" Target="../media/image51.tiff"/><Relationship Id="rId3" Type="http://schemas.openxmlformats.org/officeDocument/2006/relationships/hyperlink" Target="http://atlas.physicsmasterclasses.org/en/zpath.htm" TargetMode="External"/><Relationship Id="rId7" Type="http://schemas.openxmlformats.org/officeDocument/2006/relationships/hyperlink" Target="http://www-alice.gsi.de/masterclass/" TargetMode="External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hcb-public.web.cern.ch/lhcb-public/en/LHCb-outreach/masterclasses/en" TargetMode="External"/><Relationship Id="rId11" Type="http://schemas.openxmlformats.org/officeDocument/2006/relationships/image" Target="../media/image49.jpeg"/><Relationship Id="rId5" Type="http://schemas.openxmlformats.org/officeDocument/2006/relationships/hyperlink" Target="http://cms.physicsmasterclasses.org/cms.html" TargetMode="External"/><Relationship Id="rId10" Type="http://schemas.openxmlformats.org/officeDocument/2006/relationships/hyperlink" Target="https://masterclass.icecube.wisc.edu/" TargetMode="External"/><Relationship Id="rId4" Type="http://schemas.openxmlformats.org/officeDocument/2006/relationships/hyperlink" Target="http://atlas.physicsmasterclasses.org/en/wpath.htm" TargetMode="External"/><Relationship Id="rId9" Type="http://schemas.openxmlformats.org/officeDocument/2006/relationships/hyperlink" Target="http://auger.uni-wuppertal.de/ED/" TargetMode="External"/><Relationship Id="rId1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ilchenwelt.de/material/nebelkammer-bauanleitung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fileadmin/user_upload/Redaktion/Netzwerk_Teilchenwelt/Material_Lehrkraefte/Selbstbau_einer_Nebelkammer.pdf" TargetMode="External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s://www.desy.de/schule/schuelerlabore/standort_zeuthen/kosmische_teilchen/cosmicweb/index_ger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D62FC-32A7-49DC-9379-B8A560EBB08E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213883" y="2209800"/>
            <a:ext cx="8158842" cy="257991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6400" dirty="0" smtClean="0"/>
              <a:t>Netzwerk Teilchenwelt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800" dirty="0" smtClean="0"/>
              <a:t/>
            </a:r>
            <a:br>
              <a:rPr lang="de-DE" sz="800" dirty="0" smtClean="0"/>
            </a:br>
            <a:r>
              <a:rPr lang="de-DE" b="0" dirty="0" smtClean="0">
                <a:solidFill>
                  <a:srgbClr val="013476"/>
                </a:solidFill>
              </a:rPr>
              <a:t>Astroteilchen-</a:t>
            </a:r>
            <a:r>
              <a:rPr lang="de-DE" b="0" dirty="0">
                <a:solidFill>
                  <a:srgbClr val="013476"/>
                </a:solidFill>
              </a:rPr>
              <a:t>/Teilchenphysik </a:t>
            </a:r>
            <a:r>
              <a:rPr lang="de-DE" b="0" dirty="0" smtClean="0">
                <a:solidFill>
                  <a:srgbClr val="013476"/>
                </a:solidFill>
              </a:rPr>
              <a:t>sowie </a:t>
            </a:r>
            <a:r>
              <a:rPr lang="de-DE" b="0" dirty="0" err="1" smtClean="0">
                <a:solidFill>
                  <a:srgbClr val="013476"/>
                </a:solidFill>
              </a:rPr>
              <a:t>Hadronen</a:t>
            </a:r>
            <a:r>
              <a:rPr lang="de-DE" b="0" dirty="0" smtClean="0">
                <a:solidFill>
                  <a:srgbClr val="013476"/>
                </a:solidFill>
              </a:rPr>
              <a:t>- und Kernphysik</a:t>
            </a:r>
            <a:br>
              <a:rPr lang="de-DE" b="0" dirty="0" smtClean="0">
                <a:solidFill>
                  <a:srgbClr val="013476"/>
                </a:solidFill>
              </a:rPr>
            </a:br>
            <a:r>
              <a:rPr lang="de-DE" b="0" dirty="0" smtClean="0">
                <a:solidFill>
                  <a:srgbClr val="013476"/>
                </a:solidFill>
              </a:rPr>
              <a:t>für Jugendliche </a:t>
            </a:r>
            <a:r>
              <a:rPr lang="de-DE" b="0" dirty="0">
                <a:solidFill>
                  <a:srgbClr val="013476"/>
                </a:solidFill>
              </a:rPr>
              <a:t>und </a:t>
            </a:r>
            <a:r>
              <a:rPr lang="de-DE" b="0" dirty="0" smtClean="0">
                <a:solidFill>
                  <a:srgbClr val="013476"/>
                </a:solidFill>
              </a:rPr>
              <a:t>Lehrkräfte</a:t>
            </a: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400" b="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0974AE-58D4-4192-83B1-776C64280A7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2213883" y="5312229"/>
            <a:ext cx="9978117" cy="1077913"/>
          </a:xfrm>
        </p:spPr>
        <p:txBody>
          <a:bodyPr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</a:pPr>
            <a:r>
              <a:rPr lang="de-DE" sz="2000" i="1" dirty="0" smtClean="0"/>
              <a:t>Niklas Herff (TU Dresden &amp; CERN) für das </a:t>
            </a:r>
            <a:r>
              <a:rPr lang="de-DE" sz="2000" i="1" dirty="0"/>
              <a:t>Netzwerk </a:t>
            </a:r>
            <a:r>
              <a:rPr lang="de-DE" sz="2000" i="1" dirty="0" smtClean="0"/>
              <a:t>Teilchenwelt (NTW)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49601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 smtClean="0">
                <a:solidFill>
                  <a:srgbClr val="013476"/>
                </a:solidFill>
              </a:rPr>
              <a:t>Vertiefungsprogramme am CERN </a:t>
            </a:r>
            <a:endParaRPr lang="en-US" dirty="0">
              <a:solidFill>
                <a:srgbClr val="013476"/>
              </a:solidFill>
            </a:endParaRPr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1295467" y="1772818"/>
            <a:ext cx="7444495" cy="4345687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1F497D"/>
                </a:solidFill>
              </a:rPr>
              <a:t>60 Jugendliche </a:t>
            </a:r>
            <a:r>
              <a:rPr lang="de-DE" dirty="0" smtClean="0">
                <a:solidFill>
                  <a:srgbClr val="1F497D"/>
                </a:solidFill>
              </a:rPr>
              <a:t>pro Jahr </a:t>
            </a:r>
            <a:r>
              <a:rPr lang="de-DE" dirty="0">
                <a:solidFill>
                  <a:srgbClr val="1F497D"/>
                </a:solidFill>
              </a:rPr>
              <a:t>bei </a:t>
            </a:r>
            <a:r>
              <a:rPr lang="de-DE" dirty="0">
                <a:solidFill>
                  <a:srgbClr val="1F497D"/>
                </a:solidFill>
                <a:hlinkClick r:id="rId3"/>
              </a:rPr>
              <a:t>CERN-Workshops</a:t>
            </a:r>
            <a:r>
              <a:rPr lang="de-DE" dirty="0">
                <a:solidFill>
                  <a:srgbClr val="1F497D"/>
                </a:solidFill>
              </a:rPr>
              <a:t> </a:t>
            </a:r>
            <a:r>
              <a:rPr lang="de-DE" dirty="0" smtClean="0">
                <a:solidFill>
                  <a:srgbClr val="1F497D"/>
                </a:solidFill>
              </a:rPr>
              <a:t>(</a:t>
            </a:r>
            <a:r>
              <a:rPr lang="de-DE" dirty="0">
                <a:solidFill>
                  <a:srgbClr val="1F497D"/>
                </a:solidFill>
              </a:rPr>
              <a:t>4 Tage) </a:t>
            </a:r>
            <a:endParaRPr lang="de-DE" dirty="0" smtClean="0">
              <a:solidFill>
                <a:srgbClr val="1F497D"/>
              </a:solidFill>
            </a:endParaRPr>
          </a:p>
          <a:p>
            <a:pPr lvl="1"/>
            <a:r>
              <a:rPr lang="de-DE" dirty="0" smtClean="0">
                <a:solidFill>
                  <a:srgbClr val="1F497D"/>
                </a:solidFill>
              </a:rPr>
              <a:t>Führungen, Vorträge, Treffen mit Forschenden</a:t>
            </a:r>
            <a:endParaRPr lang="de-DE" dirty="0">
              <a:solidFill>
                <a:srgbClr val="1F497D"/>
              </a:solidFill>
            </a:endParaRPr>
          </a:p>
          <a:p>
            <a:r>
              <a:rPr lang="de-DE" dirty="0" smtClean="0">
                <a:solidFill>
                  <a:srgbClr val="1F497D"/>
                </a:solidFill>
              </a:rPr>
              <a:t>COVID-Variante: </a:t>
            </a:r>
            <a:r>
              <a:rPr lang="de-DE" dirty="0" err="1" smtClean="0">
                <a:solidFill>
                  <a:srgbClr val="1F497D"/>
                </a:solidFill>
                <a:hlinkClick r:id="rId4"/>
              </a:rPr>
              <a:t>CERN-Workshop@home</a:t>
            </a:r>
            <a:endParaRPr lang="de-DE" dirty="0">
              <a:solidFill>
                <a:srgbClr val="1F497D"/>
              </a:solidFill>
            </a:endParaRPr>
          </a:p>
          <a:p>
            <a:pPr lvl="1"/>
            <a:r>
              <a:rPr lang="de-DE" dirty="0" smtClean="0">
                <a:solidFill>
                  <a:srgbClr val="1F497D"/>
                </a:solidFill>
              </a:rPr>
              <a:t>online-Führungen, </a:t>
            </a:r>
            <a:r>
              <a:rPr lang="de-DE" dirty="0">
                <a:solidFill>
                  <a:srgbClr val="1F497D"/>
                </a:solidFill>
              </a:rPr>
              <a:t>Fachvorträgen, </a:t>
            </a:r>
            <a:r>
              <a:rPr lang="de-DE" dirty="0" smtClean="0">
                <a:solidFill>
                  <a:srgbClr val="1F497D"/>
                </a:solidFill>
              </a:rPr>
              <a:t>Q&amp;A, </a:t>
            </a:r>
            <a:r>
              <a:rPr lang="de-DE" dirty="0" err="1" smtClean="0">
                <a:solidFill>
                  <a:srgbClr val="1F497D"/>
                </a:solidFill>
              </a:rPr>
              <a:t>Escape</a:t>
            </a:r>
            <a:r>
              <a:rPr lang="de-DE" dirty="0" smtClean="0">
                <a:solidFill>
                  <a:srgbClr val="1F497D"/>
                </a:solidFill>
              </a:rPr>
              <a:t>-Game</a:t>
            </a:r>
            <a:endParaRPr lang="de-DE" dirty="0">
              <a:solidFill>
                <a:srgbClr val="1F497D"/>
              </a:solidFill>
            </a:endParaRPr>
          </a:p>
          <a:p>
            <a:endParaRPr lang="de-DE" dirty="0" smtClean="0">
              <a:solidFill>
                <a:srgbClr val="1F497D"/>
              </a:solidFill>
            </a:endParaRPr>
          </a:p>
          <a:p>
            <a:r>
              <a:rPr lang="de-DE" dirty="0" smtClean="0">
                <a:solidFill>
                  <a:srgbClr val="1F497D"/>
                </a:solidFill>
              </a:rPr>
              <a:t>10 </a:t>
            </a:r>
            <a:r>
              <a:rPr lang="de-DE" dirty="0">
                <a:solidFill>
                  <a:srgbClr val="1F497D"/>
                </a:solidFill>
              </a:rPr>
              <a:t>Jugendliche </a:t>
            </a:r>
            <a:r>
              <a:rPr lang="de-DE" dirty="0" smtClean="0">
                <a:solidFill>
                  <a:srgbClr val="1F497D"/>
                </a:solidFill>
              </a:rPr>
              <a:t>pro Jahr </a:t>
            </a:r>
            <a:r>
              <a:rPr lang="de-DE" dirty="0">
                <a:solidFill>
                  <a:srgbClr val="1F497D"/>
                </a:solidFill>
              </a:rPr>
              <a:t>zu CERN-Projektwochen (2 </a:t>
            </a:r>
            <a:r>
              <a:rPr lang="de-DE" dirty="0" smtClean="0">
                <a:solidFill>
                  <a:srgbClr val="1F497D"/>
                </a:solidFill>
              </a:rPr>
              <a:t>Wochen)</a:t>
            </a:r>
          </a:p>
          <a:p>
            <a:pPr marL="819150" lvl="1" indent="-361950">
              <a:tabLst>
                <a:tab pos="711200" algn="l"/>
              </a:tabLst>
            </a:pPr>
            <a:r>
              <a:rPr lang="de-DE" dirty="0" smtClean="0">
                <a:solidFill>
                  <a:srgbClr val="1F497D"/>
                </a:solidFill>
              </a:rPr>
              <a:t>Arbeit </a:t>
            </a:r>
            <a:r>
              <a:rPr lang="de-DE" dirty="0">
                <a:solidFill>
                  <a:srgbClr val="1F497D"/>
                </a:solidFill>
              </a:rPr>
              <a:t>am eigenen Forschungsprojekt</a:t>
            </a:r>
          </a:p>
          <a:p>
            <a:pPr marL="819150" lvl="1" indent="-361950">
              <a:tabLst>
                <a:tab pos="711200" algn="l"/>
              </a:tabLst>
            </a:pPr>
            <a:r>
              <a:rPr lang="de-DE" dirty="0" smtClean="0">
                <a:solidFill>
                  <a:srgbClr val="1F497D"/>
                </a:solidFill>
              </a:rPr>
              <a:t>Für </a:t>
            </a:r>
            <a:r>
              <a:rPr lang="de-DE" dirty="0">
                <a:solidFill>
                  <a:srgbClr val="1F497D"/>
                </a:solidFill>
              </a:rPr>
              <a:t>Besondere Lernleistung, 5. </a:t>
            </a:r>
            <a:r>
              <a:rPr lang="de-DE" dirty="0" smtClean="0">
                <a:solidFill>
                  <a:srgbClr val="1F497D"/>
                </a:solidFill>
              </a:rPr>
              <a:t>Prüfungskomponente,</a:t>
            </a:r>
            <a:br>
              <a:rPr lang="de-DE" dirty="0" smtClean="0">
                <a:solidFill>
                  <a:srgbClr val="1F497D"/>
                </a:solidFill>
              </a:rPr>
            </a:br>
            <a:r>
              <a:rPr lang="de-DE" dirty="0" smtClean="0">
                <a:solidFill>
                  <a:srgbClr val="1F497D"/>
                </a:solidFill>
              </a:rPr>
              <a:t>Jugend-forscht, </a:t>
            </a:r>
            <a:r>
              <a:rPr lang="de-DE" dirty="0">
                <a:solidFill>
                  <a:srgbClr val="1F497D"/>
                </a:solidFill>
              </a:rPr>
              <a:t>o.ä. </a:t>
            </a:r>
            <a:endParaRPr lang="de-DE" dirty="0" smtClean="0">
              <a:solidFill>
                <a:srgbClr val="1F497D"/>
              </a:solidFill>
            </a:endParaRPr>
          </a:p>
          <a:p>
            <a:pPr marL="819150" lvl="1" indent="-361950">
              <a:tabLst>
                <a:tab pos="711200" algn="l"/>
              </a:tabLst>
            </a:pPr>
            <a:r>
              <a:rPr lang="de-DE" dirty="0">
                <a:solidFill>
                  <a:srgbClr val="1F497D"/>
                </a:solidFill>
              </a:rPr>
              <a:t>Vor- und Nachbereitung am </a:t>
            </a:r>
            <a:r>
              <a:rPr lang="de-DE" dirty="0" smtClean="0">
                <a:solidFill>
                  <a:srgbClr val="1F497D"/>
                </a:solidFill>
              </a:rPr>
              <a:t>Standort</a:t>
            </a:r>
          </a:p>
          <a:p>
            <a:pPr marL="819150" lvl="1" indent="-361950">
              <a:tabLst>
                <a:tab pos="711200" algn="l"/>
              </a:tabLst>
            </a:pPr>
            <a:r>
              <a:rPr lang="de-DE" dirty="0" smtClean="0">
                <a:solidFill>
                  <a:srgbClr val="1F497D"/>
                </a:solidFill>
              </a:rPr>
              <a:t>Besondere Führungen</a:t>
            </a:r>
            <a:endParaRPr lang="de-DE" dirty="0">
              <a:solidFill>
                <a:srgbClr val="1F497D"/>
              </a:solidFill>
            </a:endParaRPr>
          </a:p>
          <a:p>
            <a:endParaRPr lang="de-DE" dirty="0"/>
          </a:p>
        </p:txBody>
      </p:sp>
      <p:pic>
        <p:nvPicPr>
          <p:cNvPr id="10" name="Picture 2" descr="CM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3247" y="421386"/>
            <a:ext cx="3041075" cy="229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8844671" y="2512302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Netzwerk Teilchenwelt</a:t>
            </a:r>
          </a:p>
        </p:txBody>
      </p:sp>
      <p:pic>
        <p:nvPicPr>
          <p:cNvPr id="15" name="Picture 3" descr="DSCF0399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" r="12783" b="-656"/>
          <a:stretch/>
        </p:blipFill>
        <p:spPr bwMode="auto">
          <a:xfrm>
            <a:off x="8873248" y="3024951"/>
            <a:ext cx="3041075" cy="3331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8844671" y="6137555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Moritz Springer</a:t>
            </a:r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7415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Vertiefungsprogramm Knotenpunkt Mainz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Teilchenphysik-Akademie</a:t>
            </a:r>
          </a:p>
          <a:p>
            <a:r>
              <a:rPr lang="de-DE" dirty="0"/>
              <a:t>12-20 Jugendlichen pro Jahr</a:t>
            </a:r>
          </a:p>
          <a:p>
            <a:r>
              <a:rPr lang="de-DE" dirty="0"/>
              <a:t>5-10 Tage</a:t>
            </a:r>
          </a:p>
          <a:p>
            <a:r>
              <a:rPr lang="de-DE" dirty="0"/>
              <a:t>Vorlesungen und Besichtigungen</a:t>
            </a:r>
          </a:p>
          <a:p>
            <a:pPr lvl="1"/>
            <a:r>
              <a:rPr lang="de-DE" dirty="0"/>
              <a:t>Nature </a:t>
            </a:r>
            <a:r>
              <a:rPr lang="de-DE" dirty="0" err="1"/>
              <a:t>of</a:t>
            </a:r>
            <a:r>
              <a:rPr lang="de-DE" dirty="0"/>
              <a:t> Science</a:t>
            </a:r>
          </a:p>
          <a:p>
            <a:r>
              <a:rPr lang="de-DE" dirty="0"/>
              <a:t>Experimente in Kleingruppen</a:t>
            </a:r>
          </a:p>
          <a:p>
            <a:pPr lvl="1"/>
            <a:r>
              <a:rPr lang="de-DE" dirty="0" err="1"/>
              <a:t>Flüssigszintillatoren</a:t>
            </a:r>
            <a:endParaRPr lang="de-DE" dirty="0"/>
          </a:p>
          <a:p>
            <a:pPr lvl="1"/>
            <a:r>
              <a:rPr lang="de-DE" dirty="0"/>
              <a:t>Gasbasierte Detektoren</a:t>
            </a:r>
          </a:p>
          <a:p>
            <a:pPr lvl="1"/>
            <a:r>
              <a:rPr lang="de-DE" dirty="0"/>
              <a:t>Datenanalyse und Simulation</a:t>
            </a:r>
          </a:p>
          <a:p>
            <a:r>
              <a:rPr lang="de-DE" dirty="0"/>
              <a:t>Präsentation der Ergebnisse</a:t>
            </a:r>
          </a:p>
          <a:p>
            <a:endParaRPr lang="de-DE" dirty="0"/>
          </a:p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7889" y="1029533"/>
            <a:ext cx="2143125" cy="214312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485" y="3349876"/>
            <a:ext cx="4430227" cy="2958428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6927485" y="6062083"/>
            <a:ext cx="16704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>
                <a:solidFill>
                  <a:srgbClr val="013476"/>
                </a:solidFill>
                <a:latin typeface="Arial Narrow" panose="020B0606020202030204" pitchFamily="34" charset="0"/>
              </a:rPr>
              <a:t>© Stefan F. </a:t>
            </a:r>
            <a:r>
              <a:rPr lang="de-DE" sz="1000" dirty="0" err="1">
                <a:solidFill>
                  <a:srgbClr val="013476"/>
                </a:solidFill>
                <a:latin typeface="Arial Narrow" panose="020B0606020202030204" pitchFamily="34" charset="0"/>
              </a:rPr>
              <a:t>Sämmer</a:t>
            </a:r>
            <a:r>
              <a:rPr lang="de-DE" sz="1000" dirty="0">
                <a:solidFill>
                  <a:srgbClr val="013476"/>
                </a:solidFill>
                <a:latin typeface="Arial Narrow" panose="020B0606020202030204" pitchFamily="34" charset="0"/>
              </a:rPr>
              <a:t>, JGU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773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Stufenprogramm für Jugendliche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graphicFrame>
        <p:nvGraphicFramePr>
          <p:cNvPr id="35" name="Diagramm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8110585"/>
              </p:ext>
            </p:extLst>
          </p:nvPr>
        </p:nvGraphicFramePr>
        <p:xfrm>
          <a:off x="422118" y="4126851"/>
          <a:ext cx="11358756" cy="251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7" name="Grafik 3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0"/>
          <a:stretch/>
        </p:blipFill>
        <p:spPr>
          <a:xfrm>
            <a:off x="1418608" y="1464840"/>
            <a:ext cx="2173607" cy="2556000"/>
          </a:xfrm>
          <a:prstGeom prst="rect">
            <a:avLst/>
          </a:prstGeom>
        </p:spPr>
      </p:pic>
      <p:sp>
        <p:nvSpPr>
          <p:cNvPr id="38" name="Textplatzhalter 5"/>
          <p:cNvSpPr txBox="1">
            <a:spLocks/>
          </p:cNvSpPr>
          <p:nvPr/>
        </p:nvSpPr>
        <p:spPr>
          <a:xfrm>
            <a:off x="1411187" y="4020840"/>
            <a:ext cx="2187483" cy="606803"/>
          </a:xfrm>
          <a:prstGeom prst="rect">
            <a:avLst/>
          </a:prstGeom>
        </p:spPr>
        <p:txBody>
          <a:bodyPr/>
          <a:lstStyle>
            <a:lvl1pPr marL="358775" indent="-3587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/>
              </a:buClr>
              <a:buFont typeface="Arial Narrow" panose="020B0606020202030204" pitchFamily="34" charset="0"/>
              <a:buChar char="►"/>
              <a:defRPr lang="de-DE" sz="2400" kern="1200" baseline="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 Narrow" panose="020B0606020202030204" pitchFamily="34" charset="0"/>
              <a:buNone/>
            </a:pPr>
            <a:r>
              <a:rPr lang="de-DE" dirty="0" err="1" smtClean="0"/>
              <a:t>Masterclasses</a:t>
            </a:r>
            <a:r>
              <a:rPr lang="de-DE" dirty="0" smtClean="0"/>
              <a:t> in Schulen, Museen</a:t>
            </a:r>
            <a:endParaRPr lang="de-DE" sz="1400" dirty="0" smtClean="0">
              <a:sym typeface="Wingdings" panose="05000000000000000000" pitchFamily="2" charset="2"/>
            </a:endParaRPr>
          </a:p>
          <a:p>
            <a:pPr marL="0" indent="0">
              <a:buFont typeface="Arial Narrow" panose="020B0606020202030204" pitchFamily="34" charset="0"/>
              <a:buNone/>
            </a:pPr>
            <a:endParaRPr lang="de-DE" dirty="0"/>
          </a:p>
        </p:txBody>
      </p:sp>
      <p:pic>
        <p:nvPicPr>
          <p:cNvPr id="39" name="Grafik 3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68"/>
          <a:stretch/>
        </p:blipFill>
        <p:spPr>
          <a:xfrm>
            <a:off x="4181986" y="1460595"/>
            <a:ext cx="2121991" cy="2556000"/>
          </a:xfrm>
          <a:prstGeom prst="rect">
            <a:avLst/>
          </a:prstGeom>
        </p:spPr>
      </p:pic>
      <p:sp>
        <p:nvSpPr>
          <p:cNvPr id="40" name="Textplatzhalter 5"/>
          <p:cNvSpPr txBox="1">
            <a:spLocks/>
          </p:cNvSpPr>
          <p:nvPr/>
        </p:nvSpPr>
        <p:spPr>
          <a:xfrm>
            <a:off x="3910625" y="4007258"/>
            <a:ext cx="2690447" cy="775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Eigenes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Engagement,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Detektor-Projekte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41" name="Grafik 4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96"/>
          <a:stretch/>
        </p:blipFill>
        <p:spPr>
          <a:xfrm>
            <a:off x="6879411" y="1436444"/>
            <a:ext cx="1954782" cy="2587209"/>
          </a:xfrm>
          <a:prstGeom prst="rect">
            <a:avLst/>
          </a:prstGeom>
        </p:spPr>
      </p:pic>
      <p:pic>
        <p:nvPicPr>
          <p:cNvPr id="42" name="Grafik 4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94823" y="1436444"/>
            <a:ext cx="1869288" cy="2556000"/>
          </a:xfrm>
          <a:prstGeom prst="rect">
            <a:avLst/>
          </a:prstGeom>
        </p:spPr>
      </p:pic>
      <p:sp>
        <p:nvSpPr>
          <p:cNvPr id="43" name="Textplatzhalter 5"/>
          <p:cNvSpPr txBox="1">
            <a:spLocks/>
          </p:cNvSpPr>
          <p:nvPr/>
        </p:nvSpPr>
        <p:spPr>
          <a:xfrm>
            <a:off x="6651234" y="4010207"/>
            <a:ext cx="2432402" cy="748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4-tg. Workshops CERN u. Mainz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4" name="Textplatzhalter 5"/>
          <p:cNvSpPr txBox="1">
            <a:spLocks/>
          </p:cNvSpPr>
          <p:nvPr/>
        </p:nvSpPr>
        <p:spPr>
          <a:xfrm>
            <a:off x="9076297" y="3999191"/>
            <a:ext cx="2516426" cy="748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Forschungs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-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projekte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1362338" y="3817450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Juliana Socher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4107464" y="3806817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Netzwerk Teilchenwelt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6803350" y="3828759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Netzwerk Teilchenwelt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10408941" y="3777301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Michael Hoch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7537628" y="6315100"/>
            <a:ext cx="3231972" cy="400110"/>
          </a:xfrm>
          <a:prstGeom prst="rect">
            <a:avLst/>
          </a:prstGeom>
          <a:solidFill>
            <a:srgbClr val="CDC301"/>
          </a:solidFill>
          <a:ln>
            <a:solidFill>
              <a:schemeClr val="accent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solidFill>
                  <a:srgbClr val="013476"/>
                </a:solidFill>
              </a:rPr>
              <a:t>~ </a:t>
            </a:r>
            <a:r>
              <a:rPr lang="de-DE" sz="2000" dirty="0" smtClean="0">
                <a:solidFill>
                  <a:srgbClr val="013476"/>
                </a:solidFill>
              </a:rPr>
              <a:t>40 % Mädchen</a:t>
            </a:r>
            <a:r>
              <a:rPr lang="de-DE" sz="2000" dirty="0" smtClean="0"/>
              <a:t> 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70871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Und danach</a:t>
            </a:r>
            <a:r>
              <a:rPr lang="de-DE" dirty="0" smtClean="0"/>
              <a:t>…?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7467533" cy="471688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DE" b="1" dirty="0" smtClean="0">
                <a:solidFill>
                  <a:srgbClr val="013476"/>
                </a:solidFill>
                <a:sym typeface="Wingdings" panose="05000000000000000000" pitchFamily="2" charset="2"/>
              </a:rPr>
              <a:t>Fellows:</a:t>
            </a:r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 </a:t>
            </a:r>
            <a:r>
              <a:rPr lang="de-DE" dirty="0"/>
              <a:t>junge </a:t>
            </a:r>
            <a:r>
              <a:rPr lang="de-DE" dirty="0" smtClean="0"/>
              <a:t>Physik-Studierende, z.T. noch </a:t>
            </a:r>
            <a:r>
              <a:rPr lang="de-DE" dirty="0" err="1" smtClean="0"/>
              <a:t>Schüler:innen</a:t>
            </a:r>
            <a:endParaRPr lang="de-DE" dirty="0" smtClean="0"/>
          </a:p>
          <a:p>
            <a:pPr lvl="1"/>
            <a:r>
              <a:rPr lang="de-DE" dirty="0" smtClean="0"/>
              <a:t>Alumni von CERN-Workshop und Teilchenphysik-Akademie</a:t>
            </a:r>
          </a:p>
          <a:p>
            <a:pPr lvl="1"/>
            <a:r>
              <a:rPr lang="de-DE" dirty="0" smtClean="0"/>
              <a:t>bereits Forschungserfahrungen gesammelt </a:t>
            </a:r>
            <a:r>
              <a:rPr lang="de-DE" dirty="0"/>
              <a:t>durch Netzwerk Teilchenwelt </a:t>
            </a:r>
            <a:endParaRPr lang="de-DE" dirty="0" smtClean="0"/>
          </a:p>
          <a:p>
            <a:pPr lvl="1"/>
            <a:endParaRPr lang="de-DE" dirty="0" smtClean="0">
              <a:sym typeface="Wingdings" panose="05000000000000000000" pitchFamily="2" charset="2"/>
            </a:endParaRPr>
          </a:p>
          <a:p>
            <a:pPr lvl="0"/>
            <a:r>
              <a:rPr lang="de-DE" b="1" dirty="0" err="1">
                <a:latin typeface="Arial Narrow" panose="020B0606020202030204" pitchFamily="34" charset="0"/>
              </a:rPr>
              <a:t>Vermittler:innen</a:t>
            </a:r>
            <a:r>
              <a:rPr lang="de-DE" dirty="0">
                <a:latin typeface="Arial Narrow" panose="020B0606020202030204" pitchFamily="34" charset="0"/>
              </a:rPr>
              <a:t> im Netzwerk </a:t>
            </a:r>
            <a:r>
              <a:rPr lang="de-DE" dirty="0" smtClean="0">
                <a:latin typeface="Arial Narrow" panose="020B0606020202030204" pitchFamily="34" charset="0"/>
              </a:rPr>
              <a:t>Teilchenwelt</a:t>
            </a:r>
          </a:p>
          <a:p>
            <a:pPr lvl="1"/>
            <a:r>
              <a:rPr lang="en-US" dirty="0" smtClean="0"/>
              <a:t>~ </a:t>
            </a:r>
            <a:r>
              <a:rPr lang="en-US" dirty="0"/>
              <a:t>150 </a:t>
            </a:r>
            <a:r>
              <a:rPr lang="en-US" dirty="0" err="1"/>
              <a:t>Promovierende</a:t>
            </a:r>
            <a:r>
              <a:rPr lang="en-US" dirty="0"/>
              <a:t> und </a:t>
            </a:r>
            <a:r>
              <a:rPr lang="en-US" dirty="0" err="1"/>
              <a:t>Masterstudierende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de-DE" dirty="0" smtClean="0">
                <a:latin typeface="Arial Narrow" panose="020B0606020202030204" pitchFamily="34" charset="0"/>
              </a:rPr>
              <a:t>Durchführung </a:t>
            </a:r>
            <a:r>
              <a:rPr lang="de-DE" dirty="0" err="1">
                <a:latin typeface="Arial Narrow" panose="020B0606020202030204" pitchFamily="34" charset="0"/>
              </a:rPr>
              <a:t>Masterclasses</a:t>
            </a:r>
            <a:r>
              <a:rPr lang="de-DE" dirty="0">
                <a:latin typeface="Arial Narrow" panose="020B0606020202030204" pitchFamily="34" charset="0"/>
              </a:rPr>
              <a:t>, Betreuung </a:t>
            </a:r>
            <a:r>
              <a:rPr lang="de-DE" dirty="0" smtClean="0">
                <a:latin typeface="Arial Narrow" panose="020B0606020202030204" pitchFamily="34" charset="0"/>
              </a:rPr>
              <a:t>Schülerforschungsarbeiten</a:t>
            </a:r>
            <a:endParaRPr lang="de-DE" dirty="0">
              <a:latin typeface="Arial Narrow" panose="020B060602020203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6765" y="798250"/>
            <a:ext cx="2700000" cy="18009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4" r="150"/>
          <a:stretch/>
        </p:blipFill>
        <p:spPr>
          <a:xfrm>
            <a:off x="9226765" y="2688747"/>
            <a:ext cx="2700000" cy="1689263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6765" y="4610100"/>
            <a:ext cx="2700000" cy="180000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9178276" y="6213903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>
                <a:solidFill>
                  <a:srgbClr val="013476"/>
                </a:solidFill>
                <a:latin typeface="Arial Narrow" panose="020B0606020202030204" pitchFamily="34" charset="0"/>
              </a:rPr>
              <a:t>© Netzwerk Teilchenwelt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9171349" y="2409880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>
                <a:solidFill>
                  <a:srgbClr val="013476"/>
                </a:solidFill>
                <a:latin typeface="Arial Narrow" panose="020B0606020202030204" pitchFamily="34" charset="0"/>
              </a:rPr>
              <a:t>© </a:t>
            </a:r>
            <a:r>
              <a:rPr lang="de-DE" sz="10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DESY / Ashley Jones</a:t>
            </a:r>
            <a:endParaRPr lang="de-DE" sz="1000" dirty="0">
              <a:solidFill>
                <a:srgbClr val="013476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13EBA283-81CD-428D-9703-4AE41BDC50AA}" type="slidenum">
              <a:rPr lang="de-DE" sz="1200" smtClean="0"/>
              <a:pPr algn="ctr"/>
              <a:t>13</a:t>
            </a:fld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56954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de-DE" dirty="0" smtClean="0">
                <a:solidFill>
                  <a:srgbClr val="013476"/>
                </a:solidFill>
              </a:rPr>
              <a:t>Verschiedene Angebote der Standorte</a:t>
            </a:r>
            <a:endParaRPr lang="de-DE" dirty="0">
              <a:solidFill>
                <a:srgbClr val="013476"/>
              </a:solidFill>
            </a:endParaRPr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2821062" y="1462013"/>
            <a:ext cx="8066677" cy="5161636"/>
          </a:xfrm>
          <a:prstGeom prst="rect">
            <a:avLst/>
          </a:prstGeom>
        </p:spPr>
      </p:pic>
      <p:sp>
        <p:nvSpPr>
          <p:cNvPr id="12" name="Inhaltsplatzhalter 2"/>
          <p:cNvSpPr txBox="1">
            <a:spLocks/>
          </p:cNvSpPr>
          <p:nvPr/>
        </p:nvSpPr>
        <p:spPr>
          <a:xfrm>
            <a:off x="7164302" y="5506535"/>
            <a:ext cx="5489766" cy="1481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>
              <a:lnSpc>
                <a:spcPct val="100000"/>
              </a:lnSpc>
              <a:spcBef>
                <a:spcPts val="600"/>
              </a:spcBef>
            </a:pPr>
            <a:endParaRPr lang="de-DE" sz="2200" dirty="0">
              <a:solidFill>
                <a:srgbClr val="013476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052" y="625368"/>
            <a:ext cx="2336962" cy="735860"/>
          </a:xfrm>
          <a:prstGeom prst="rect">
            <a:avLst/>
          </a:prstGeom>
        </p:spPr>
      </p:pic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564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Angebote für U15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err="1" smtClean="0"/>
              <a:t>CERN@home</a:t>
            </a:r>
            <a:r>
              <a:rPr lang="de-DE" dirty="0" smtClean="0"/>
              <a:t> </a:t>
            </a:r>
            <a:r>
              <a:rPr lang="de-DE" dirty="0"/>
              <a:t>– </a:t>
            </a:r>
            <a:r>
              <a:rPr lang="de-DE" dirty="0" smtClean="0"/>
              <a:t>Nachmittag für </a:t>
            </a:r>
            <a:r>
              <a:rPr lang="de-DE" dirty="0"/>
              <a:t>Zielgruppe 14 - 17 </a:t>
            </a:r>
            <a:r>
              <a:rPr lang="de-DE" dirty="0" smtClean="0"/>
              <a:t>Jahre</a:t>
            </a:r>
            <a:endParaRPr lang="de-DE" dirty="0"/>
          </a:p>
          <a:p>
            <a:r>
              <a:rPr lang="de-DE" dirty="0" smtClean="0"/>
              <a:t>Aktivitäten am Knotenpunkt Münster</a:t>
            </a:r>
          </a:p>
          <a:p>
            <a:pPr lvl="1"/>
            <a:r>
              <a:rPr lang="de-DE" dirty="0" smtClean="0"/>
              <a:t>Lego-Projekte</a:t>
            </a:r>
          </a:p>
          <a:p>
            <a:pPr lvl="1"/>
            <a:r>
              <a:rPr lang="de-DE" dirty="0" smtClean="0"/>
              <a:t>Kernphysik-Workshops mit Nebelkammern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515" y="2260054"/>
            <a:ext cx="2172396" cy="38620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6254" y="2260054"/>
            <a:ext cx="2170259" cy="385823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7639" y="3560456"/>
            <a:ext cx="1836150" cy="257178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5467" y="3560456"/>
            <a:ext cx="3138900" cy="2571788"/>
          </a:xfrm>
          <a:prstGeom prst="rect">
            <a:avLst/>
          </a:prstGeom>
        </p:spPr>
      </p:pic>
      <p:sp>
        <p:nvSpPr>
          <p:cNvPr id="13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268121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sz="2800" dirty="0" smtClean="0"/>
              <a:t>Was ist das Netzwerk Teilchenwelt?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Aktivitäten für Jugendliche</a:t>
            </a:r>
          </a:p>
          <a:p>
            <a:pPr>
              <a:lnSpc>
                <a:spcPct val="150000"/>
              </a:lnSpc>
            </a:pPr>
            <a:r>
              <a:rPr lang="de-DE" sz="2800" b="1" dirty="0" smtClean="0"/>
              <a:t>Aktivitäten für Lehrkräfte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Materialien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Weitere Angebote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66259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 smtClean="0">
                <a:solidFill>
                  <a:srgbClr val="013476"/>
                </a:solidFill>
              </a:rPr>
              <a:t>Aktivitäten für Lehrkräfte</a:t>
            </a:r>
            <a:endParaRPr lang="en-US" dirty="0">
              <a:solidFill>
                <a:srgbClr val="013476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13EBA283-81CD-428D-9703-4AE41BDC50AA}" type="slidenum">
              <a:rPr lang="de-DE" sz="1200" smtClean="0"/>
              <a:pPr algn="ctr"/>
              <a:t>17</a:t>
            </a:fld>
            <a:endParaRPr lang="de-DE" sz="1200" dirty="0"/>
          </a:p>
        </p:txBody>
      </p:sp>
      <p:graphicFrame>
        <p:nvGraphicFramePr>
          <p:cNvPr id="13" name="Diagramm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3437131"/>
              </p:ext>
            </p:extLst>
          </p:nvPr>
        </p:nvGraphicFramePr>
        <p:xfrm>
          <a:off x="422118" y="4126851"/>
          <a:ext cx="11358756" cy="251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platzhalter 5"/>
          <p:cNvSpPr txBox="1">
            <a:spLocks/>
          </p:cNvSpPr>
          <p:nvPr/>
        </p:nvSpPr>
        <p:spPr>
          <a:xfrm>
            <a:off x="1074329" y="3992444"/>
            <a:ext cx="2859298" cy="606803"/>
          </a:xfrm>
          <a:prstGeom prst="rect">
            <a:avLst/>
          </a:prstGeom>
        </p:spPr>
        <p:txBody>
          <a:bodyPr/>
          <a:lstStyle>
            <a:lvl1pPr marL="358775" indent="-3587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/>
              </a:buClr>
              <a:buFont typeface="Arial Narrow" panose="020B0606020202030204" pitchFamily="34" charset="0"/>
              <a:buChar char="►"/>
              <a:defRPr lang="de-DE" sz="2400" kern="1200" baseline="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 Narrow" panose="020B0606020202030204" pitchFamily="34" charset="0"/>
              <a:buNone/>
            </a:pPr>
            <a:r>
              <a:rPr lang="de-DE" dirty="0" smtClean="0"/>
              <a:t>Fortbildung: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„</a:t>
            </a:r>
            <a:r>
              <a:rPr lang="de-DE" dirty="0" smtClean="0"/>
              <a:t>Forschung trifft </a:t>
            </a:r>
            <a:r>
              <a:rPr lang="de-DE" dirty="0" smtClean="0"/>
              <a:t>Schule“</a:t>
            </a:r>
            <a:endParaRPr lang="de-DE" sz="1400" dirty="0" smtClean="0">
              <a:sym typeface="Wingdings" panose="05000000000000000000" pitchFamily="2" charset="2"/>
            </a:endParaRPr>
          </a:p>
          <a:p>
            <a:pPr marL="0" indent="0">
              <a:buFont typeface="Arial Narrow" panose="020B0606020202030204" pitchFamily="34" charset="0"/>
              <a:buNone/>
            </a:pPr>
            <a:endParaRPr lang="de-DE" dirty="0"/>
          </a:p>
        </p:txBody>
      </p:sp>
      <p:sp>
        <p:nvSpPr>
          <p:cNvPr id="18" name="Textplatzhalter 5"/>
          <p:cNvSpPr txBox="1">
            <a:spLocks/>
          </p:cNvSpPr>
          <p:nvPr/>
        </p:nvSpPr>
        <p:spPr>
          <a:xfrm>
            <a:off x="3910625" y="4007258"/>
            <a:ext cx="2690447" cy="775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Online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Fortbildungen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96"/>
          <a:stretch/>
        </p:blipFill>
        <p:spPr>
          <a:xfrm>
            <a:off x="6879411" y="1436444"/>
            <a:ext cx="1954782" cy="2587209"/>
          </a:xfrm>
          <a:prstGeom prst="rect">
            <a:avLst/>
          </a:prstGeom>
        </p:spPr>
      </p:pic>
      <p:sp>
        <p:nvSpPr>
          <p:cNvPr id="24" name="Textplatzhalter 5"/>
          <p:cNvSpPr txBox="1">
            <a:spLocks/>
          </p:cNvSpPr>
          <p:nvPr/>
        </p:nvSpPr>
        <p:spPr>
          <a:xfrm>
            <a:off x="6738346" y="4007258"/>
            <a:ext cx="2236912" cy="748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Summer School </a:t>
            </a:r>
            <a:r>
              <a:rPr lang="en-US" dirty="0" smtClean="0">
                <a:solidFill>
                  <a:srgbClr val="013476"/>
                </a:solidFill>
              </a:rPr>
              <a:t>a</a:t>
            </a:r>
            <a:r>
              <a:rPr lang="en-US" baseline="0" dirty="0" smtClean="0">
                <a:solidFill>
                  <a:srgbClr val="013476"/>
                </a:solidFill>
              </a:rPr>
              <a:t>m CERN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394" y="1451819"/>
            <a:ext cx="2613167" cy="2531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22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59706" y="549871"/>
            <a:ext cx="2520000" cy="1799997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 smtClean="0">
                <a:solidFill>
                  <a:srgbClr val="013476"/>
                </a:solidFill>
              </a:rPr>
              <a:t>Lehrkräfte als Multiplikatoren</a:t>
            </a:r>
            <a:endParaRPr lang="en-US" dirty="0">
              <a:solidFill>
                <a:srgbClr val="013476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295468" y="1772817"/>
            <a:ext cx="7248458" cy="5085183"/>
          </a:xfrm>
        </p:spPr>
        <p:txBody>
          <a:bodyPr/>
          <a:lstStyle/>
          <a:p>
            <a:r>
              <a:rPr lang="de-DE" dirty="0"/>
              <a:t>Materialentwicklung</a:t>
            </a:r>
          </a:p>
          <a:p>
            <a:pPr lvl="1"/>
            <a:r>
              <a:rPr lang="de-DE" dirty="0">
                <a:hlinkClick r:id="rId3"/>
              </a:rPr>
              <a:t>Unterrichtsmaterial</a:t>
            </a:r>
            <a:r>
              <a:rPr lang="de-DE" dirty="0"/>
              <a:t> 4 Bände </a:t>
            </a:r>
            <a:r>
              <a:rPr lang="de-DE" dirty="0" smtClean="0"/>
              <a:t>(25k </a:t>
            </a:r>
            <a:r>
              <a:rPr lang="de-DE" dirty="0"/>
              <a:t>gedruckt, </a:t>
            </a:r>
            <a:r>
              <a:rPr lang="de-DE" dirty="0" smtClean="0"/>
              <a:t>50k </a:t>
            </a:r>
            <a:r>
              <a:rPr lang="de-DE" dirty="0" err="1"/>
              <a:t>download</a:t>
            </a:r>
            <a:r>
              <a:rPr lang="de-DE" dirty="0"/>
              <a:t>) </a:t>
            </a:r>
            <a:endParaRPr lang="de-DE" sz="1600" dirty="0"/>
          </a:p>
          <a:p>
            <a:pPr lvl="1"/>
            <a:r>
              <a:rPr lang="de-DE" dirty="0">
                <a:hlinkClick r:id="rId4"/>
              </a:rPr>
              <a:t>Portal </a:t>
            </a:r>
            <a:r>
              <a:rPr lang="de-DE" dirty="0" err="1" smtClean="0">
                <a:hlinkClick r:id="rId4"/>
              </a:rPr>
              <a:t>LEIFIphysik</a:t>
            </a:r>
            <a:r>
              <a:rPr lang="de-DE" dirty="0"/>
              <a:t>: Kapitel zu Teilchenphysik</a:t>
            </a:r>
            <a:endParaRPr lang="de-DE" sz="1600" dirty="0"/>
          </a:p>
          <a:p>
            <a:pPr lvl="1">
              <a:lnSpc>
                <a:spcPct val="100000"/>
              </a:lnSpc>
              <a:spcBef>
                <a:spcPts val="450"/>
              </a:spcBef>
            </a:pPr>
            <a:r>
              <a:rPr lang="de-DE" dirty="0">
                <a:hlinkClick r:id="rId5"/>
              </a:rPr>
              <a:t>Teilchensteckbriefe</a:t>
            </a:r>
            <a:endParaRPr lang="de-DE" dirty="0"/>
          </a:p>
          <a:p>
            <a:pPr lvl="1">
              <a:lnSpc>
                <a:spcPct val="100000"/>
              </a:lnSpc>
              <a:spcBef>
                <a:spcPts val="450"/>
              </a:spcBef>
            </a:pPr>
            <a:r>
              <a:rPr lang="de-DE" dirty="0" err="1"/>
              <a:t>u</a:t>
            </a:r>
            <a:r>
              <a:rPr lang="de-DE" dirty="0" err="1" smtClean="0"/>
              <a:t>vm</a:t>
            </a:r>
            <a:endParaRPr lang="de-DE" dirty="0" smtClean="0"/>
          </a:p>
          <a:p>
            <a:pPr marL="355600" lvl="1" indent="0">
              <a:lnSpc>
                <a:spcPct val="100000"/>
              </a:lnSpc>
              <a:spcBef>
                <a:spcPts val="450"/>
              </a:spcBef>
              <a:buNone/>
            </a:pPr>
            <a:endParaRPr lang="de-DE" dirty="0"/>
          </a:p>
          <a:p>
            <a:pPr>
              <a:lnSpc>
                <a:spcPct val="100000"/>
              </a:lnSpc>
              <a:spcBef>
                <a:spcPts val="0"/>
              </a:spcBef>
              <a:tabLst>
                <a:tab pos="269875" algn="l"/>
              </a:tabLst>
            </a:pPr>
            <a:r>
              <a:rPr lang="de-DE" dirty="0">
                <a:hlinkClick r:id="rId6"/>
              </a:rPr>
              <a:t>Fortbildungen</a:t>
            </a:r>
            <a:r>
              <a:rPr lang="de-DE" dirty="0"/>
              <a:t> „Forschung trifft Schule</a:t>
            </a:r>
            <a:r>
              <a:rPr lang="de-DE" dirty="0" smtClean="0"/>
              <a:t>“ </a:t>
            </a:r>
            <a:endParaRPr lang="de-DE" dirty="0"/>
          </a:p>
          <a:p>
            <a:pPr lvl="1">
              <a:lnSpc>
                <a:spcPct val="100000"/>
              </a:lnSpc>
              <a:spcBef>
                <a:spcPts val="0"/>
              </a:spcBef>
              <a:tabLst>
                <a:tab pos="269875" algn="l"/>
              </a:tabLst>
            </a:pPr>
            <a:r>
              <a:rPr lang="de-DE" dirty="0"/>
              <a:t>Allgemeine LFB (2 Tage): Einführung in die Teilchenphysik, 6 x p.a., auch online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tabLst>
                <a:tab pos="269875" algn="l"/>
              </a:tabLst>
            </a:pPr>
            <a:r>
              <a:rPr lang="de-DE" dirty="0"/>
              <a:t>CERN Summer School: 6 Tage, 1 x p.a. (2021: </a:t>
            </a:r>
            <a:r>
              <a:rPr lang="de-DE" dirty="0">
                <a:hlinkClick r:id="rId7"/>
              </a:rPr>
              <a:t>online</a:t>
            </a:r>
            <a:r>
              <a:rPr lang="de-DE" dirty="0"/>
              <a:t>)	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/>
          <a:stretch/>
        </p:blipFill>
        <p:spPr>
          <a:xfrm>
            <a:off x="9527014" y="2616013"/>
            <a:ext cx="2518613" cy="1548000"/>
          </a:xfrm>
          <a:prstGeom prst="rect">
            <a:avLst/>
          </a:prstGeom>
          <a:ln>
            <a:noFill/>
          </a:ln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706" y="4476591"/>
            <a:ext cx="2520000" cy="1682091"/>
          </a:xfrm>
          <a:prstGeom prst="rect">
            <a:avLst/>
          </a:prstGeom>
          <a:ln>
            <a:noFill/>
          </a:ln>
        </p:spPr>
      </p:pic>
      <p:pic>
        <p:nvPicPr>
          <p:cNvPr id="19" name="Grafik 18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240" y="3711211"/>
            <a:ext cx="1385388" cy="535796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9513160" y="5962485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>
                <a:solidFill>
                  <a:srgbClr val="FFFFFF"/>
                </a:solidFill>
                <a:latin typeface="Arial Narrow" panose="020B0606020202030204" pitchFamily="34" charset="0"/>
              </a:rPr>
              <a:t>© Philipp Lindenau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9499306" y="3986036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>
                <a:solidFill>
                  <a:srgbClr val="013476"/>
                </a:solidFill>
                <a:latin typeface="Arial Narrow" panose="020B0606020202030204" pitchFamily="34" charset="0"/>
              </a:rPr>
              <a:t>© Netzwerk Teilchenwelt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13EBA283-81CD-428D-9703-4AE41BDC50AA}" type="slidenum">
              <a:rPr lang="de-DE" sz="1200" smtClean="0"/>
              <a:pPr algn="ctr"/>
              <a:t>18</a:t>
            </a:fld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69896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295467" y="692806"/>
            <a:ext cx="10580847" cy="942469"/>
          </a:xfrm>
        </p:spPr>
        <p:txBody>
          <a:bodyPr/>
          <a:lstStyle/>
          <a:p>
            <a:r>
              <a:rPr lang="de-DE" dirty="0"/>
              <a:t>Ausstellung </a:t>
            </a:r>
            <a:r>
              <a:rPr lang="de-DE" i="1" dirty="0"/>
              <a:t>Urknall unterwegs </a:t>
            </a:r>
            <a:r>
              <a:rPr lang="de-DE" i="1" dirty="0" smtClean="0"/>
              <a:t>          </a:t>
            </a:r>
            <a:r>
              <a:rPr lang="de-DE" dirty="0" smtClean="0"/>
              <a:t>Chat-Aktion </a:t>
            </a:r>
            <a:r>
              <a:rPr lang="de-DE" i="1" dirty="0" err="1"/>
              <a:t>I´m</a:t>
            </a:r>
            <a:r>
              <a:rPr lang="de-DE" i="1" dirty="0"/>
              <a:t> a </a:t>
            </a:r>
            <a:r>
              <a:rPr lang="de-DE" i="1" dirty="0" err="1" smtClean="0"/>
              <a:t>scientist</a:t>
            </a:r>
            <a:endParaRPr lang="de-DE" i="1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4837083" cy="4323183"/>
          </a:xfrm>
        </p:spPr>
        <p:txBody>
          <a:bodyPr>
            <a:noAutofit/>
          </a:bodyPr>
          <a:lstStyle/>
          <a:p>
            <a:r>
              <a:rPr lang="de-DE" sz="2200" dirty="0" smtClean="0"/>
              <a:t>Interaktive </a:t>
            </a:r>
            <a:r>
              <a:rPr lang="de-DE" sz="2200" dirty="0"/>
              <a:t>mobile </a:t>
            </a:r>
            <a:r>
              <a:rPr lang="de-DE" sz="2200" dirty="0" smtClean="0"/>
              <a:t>Ausstellung zur Teilchenphysik</a:t>
            </a:r>
            <a:r>
              <a:rPr lang="en-US" sz="2200" dirty="0" smtClean="0"/>
              <a:t>, </a:t>
            </a:r>
            <a:r>
              <a:rPr lang="en-US" sz="2200" dirty="0" err="1" smtClean="0"/>
              <a:t>seit</a:t>
            </a:r>
            <a:r>
              <a:rPr lang="en-US" sz="2200" dirty="0" smtClean="0"/>
              <a:t> </a:t>
            </a:r>
            <a:r>
              <a:rPr lang="en-US" sz="2200" dirty="0" err="1" smtClean="0"/>
              <a:t>Mitte</a:t>
            </a:r>
            <a:r>
              <a:rPr lang="en-US" sz="2200" dirty="0" smtClean="0"/>
              <a:t> </a:t>
            </a:r>
            <a:r>
              <a:rPr lang="en-US" sz="2200" dirty="0"/>
              <a:t>2021 auf </a:t>
            </a:r>
            <a:r>
              <a:rPr lang="en-US" sz="2200" dirty="0" smtClean="0"/>
              <a:t>Tour</a:t>
            </a:r>
          </a:p>
          <a:p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268" y="2598223"/>
            <a:ext cx="2689249" cy="2700000"/>
          </a:xfrm>
          <a:prstGeom prst="rect">
            <a:avLst/>
          </a:prstGeom>
        </p:spPr>
      </p:pic>
      <p:sp>
        <p:nvSpPr>
          <p:cNvPr id="9" name="Inhaltsplatzhalter 2"/>
          <p:cNvSpPr txBox="1">
            <a:spLocks/>
          </p:cNvSpPr>
          <p:nvPr/>
        </p:nvSpPr>
        <p:spPr>
          <a:xfrm>
            <a:off x="4138668" y="4476500"/>
            <a:ext cx="8053332" cy="20984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lang="de-DE" sz="2400" b="0" i="0" kern="120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DC30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2493" y="12813"/>
            <a:ext cx="6530672" cy="895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rgbClr val="002060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0" i="1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7536728" y="8620"/>
            <a:ext cx="5112000" cy="895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rgbClr val="002060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0" i="1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7154058" y="1772817"/>
            <a:ext cx="4630574" cy="202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DC30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Spannende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Fragen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zu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Forschung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,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Arbeitsalltag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und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Berufsperspektiven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DC30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DC30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00" r="55542"/>
          <a:stretch/>
        </p:blipFill>
        <p:spPr>
          <a:xfrm>
            <a:off x="8225704" y="2596423"/>
            <a:ext cx="2331833" cy="2700000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7268813" y="5457054"/>
            <a:ext cx="2708498" cy="369332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I´m</a:t>
            </a:r>
            <a:r>
              <a:rPr lang="de-DE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a </a:t>
            </a:r>
            <a:r>
              <a:rPr lang="de-DE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scientist</a:t>
            </a:r>
            <a:r>
              <a:rPr lang="de-DE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: Vortrag </a:t>
            </a:r>
            <a:r>
              <a:rPr lang="de-DE" dirty="0">
                <a:solidFill>
                  <a:schemeClr val="tx1">
                    <a:lumMod val="60000"/>
                    <a:lumOff val="40000"/>
                  </a:schemeClr>
                </a:solidFill>
                <a:hlinkClick r:id="rId5"/>
              </a:rPr>
              <a:t>T </a:t>
            </a:r>
            <a:r>
              <a:rPr lang="de-DE" dirty="0" smtClean="0">
                <a:solidFill>
                  <a:schemeClr val="tx1">
                    <a:lumMod val="60000"/>
                    <a:lumOff val="40000"/>
                  </a:schemeClr>
                </a:solidFill>
                <a:hlinkClick r:id="rId5"/>
              </a:rPr>
              <a:t>24.3</a:t>
            </a:r>
            <a:endParaRPr lang="de-DE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388192" y="5464635"/>
            <a:ext cx="3149324" cy="369332"/>
          </a:xfrm>
          <a:prstGeom prst="rect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Urknall Unterwegs: Vortrag </a:t>
            </a:r>
            <a:r>
              <a:rPr lang="de-DE" dirty="0" smtClean="0">
                <a:solidFill>
                  <a:schemeClr val="tx1">
                    <a:lumMod val="60000"/>
                    <a:lumOff val="40000"/>
                  </a:schemeClr>
                </a:solidFill>
                <a:hlinkClick r:id="rId6"/>
              </a:rPr>
              <a:t>T 24.2</a:t>
            </a:r>
            <a:endParaRPr lang="de-DE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2145160" y="5096261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>
                <a:solidFill>
                  <a:srgbClr val="FFFFFF"/>
                </a:solidFill>
                <a:latin typeface="Arial Narrow" panose="020B0606020202030204" pitchFamily="34" charset="0"/>
              </a:rPr>
              <a:t>© </a:t>
            </a:r>
            <a:r>
              <a:rPr lang="de-DE" sz="1000" dirty="0" smtClean="0">
                <a:solidFill>
                  <a:srgbClr val="FFFFFF"/>
                </a:solidFill>
                <a:latin typeface="Arial Narrow" panose="020B0606020202030204" pitchFamily="34" charset="0"/>
              </a:rPr>
              <a:t>Weltmaschine</a:t>
            </a:r>
            <a:endParaRPr lang="de-DE" sz="1000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13EBA283-81CD-428D-9703-4AE41BDC50AA}" type="slidenum">
              <a:rPr lang="de-DE" sz="1200" smtClean="0"/>
              <a:pPr algn="ctr"/>
              <a:t>19</a:t>
            </a:fld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49341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sz="2800" dirty="0" smtClean="0"/>
              <a:t>Was </a:t>
            </a:r>
            <a:r>
              <a:rPr lang="de-DE" sz="2800" dirty="0"/>
              <a:t>ist </a:t>
            </a:r>
            <a:r>
              <a:rPr lang="de-DE" sz="2800" dirty="0" smtClean="0"/>
              <a:t>das Netzwerk </a:t>
            </a:r>
            <a:r>
              <a:rPr lang="de-DE" sz="2800" dirty="0"/>
              <a:t>Teilchenwelt?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Aktivitäten für Jugendliche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Aktivitäten für Lehrkräfte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Materialien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Weitere Angebote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57788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 kann ich mich beteiligen?             Was bringt mir das?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4294967295"/>
          </p:nvPr>
        </p:nvSpPr>
        <p:spPr>
          <a:xfrm>
            <a:off x="7206342" y="1628775"/>
            <a:ext cx="4985657" cy="439941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de-DE" dirty="0" smtClean="0"/>
              <a:t>Material und Unterstützung durch Projektkoordination und Knotenpunkte</a:t>
            </a:r>
          </a:p>
          <a:p>
            <a:pPr>
              <a:spcBef>
                <a:spcPts val="600"/>
              </a:spcBef>
            </a:pPr>
            <a:r>
              <a:rPr lang="de-DE" dirty="0" smtClean="0"/>
              <a:t>Kontaktdatenbank (Schulen, Lehrkräfte, Jugendliche, Fellows) </a:t>
            </a:r>
          </a:p>
          <a:p>
            <a:pPr>
              <a:spcBef>
                <a:spcPts val="600"/>
              </a:spcBef>
            </a:pPr>
            <a:r>
              <a:rPr lang="de-DE" dirty="0" smtClean="0"/>
              <a:t>Zentraler Veranstaltungskalender von Welt der Physik</a:t>
            </a: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de-DE" dirty="0" smtClean="0"/>
              <a:t>Talentierter </a:t>
            </a:r>
            <a:r>
              <a:rPr lang="de-DE" dirty="0"/>
              <a:t>und motivierter Nachwuchs für die </a:t>
            </a:r>
            <a:r>
              <a:rPr lang="de-DE" dirty="0" smtClean="0"/>
              <a:t>Forschungsgruppe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de-DE" dirty="0"/>
              <a:t>Master und PhD Studierende: Soft </a:t>
            </a:r>
            <a:r>
              <a:rPr lang="de-DE" dirty="0" err="1"/>
              <a:t>Skill</a:t>
            </a:r>
            <a:r>
              <a:rPr lang="de-DE" dirty="0"/>
              <a:t> und Kommunikationstraining, gut für eigene Karriere</a:t>
            </a:r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r>
              <a:rPr lang="de-DE" dirty="0" smtClean="0"/>
              <a:t>Spaß </a:t>
            </a:r>
            <a:r>
              <a:rPr lang="de-DE" dirty="0" smtClean="0">
                <a:sym typeface="Wingdings" panose="05000000000000000000" pitchFamily="2" charset="2"/>
              </a:rPr>
              <a:t></a:t>
            </a: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  <a:defRPr/>
            </a:pPr>
            <a:endParaRPr lang="de-DE" dirty="0" smtClean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  <a:defRPr/>
            </a:pPr>
            <a:r>
              <a:rPr lang="de-DE" dirty="0"/>
              <a:t>	</a:t>
            </a:r>
          </a:p>
          <a:p>
            <a:endParaRPr lang="de-DE" dirty="0"/>
          </a:p>
        </p:txBody>
      </p:sp>
      <p:grpSp>
        <p:nvGrpSpPr>
          <p:cNvPr id="17" name="Gruppieren 16"/>
          <p:cNvGrpSpPr>
            <a:grpSpLocks noChangeAspect="1"/>
          </p:cNvGrpSpPr>
          <p:nvPr/>
        </p:nvGrpSpPr>
        <p:grpSpPr>
          <a:xfrm>
            <a:off x="1295467" y="1628775"/>
            <a:ext cx="4003336" cy="4676123"/>
            <a:chOff x="1139370" y="718594"/>
            <a:chExt cx="3327644" cy="3886883"/>
          </a:xfrm>
        </p:grpSpPr>
        <p:sp>
          <p:nvSpPr>
            <p:cNvPr id="26" name="Freihandform 25"/>
            <p:cNvSpPr/>
            <p:nvPr/>
          </p:nvSpPr>
          <p:spPr>
            <a:xfrm>
              <a:off x="1161816" y="1846897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  <a:ln w="19050"/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dirty="0"/>
                <a:t>Schüler-forschungs-arbeiten betreuen</a:t>
              </a:r>
            </a:p>
          </p:txBody>
        </p:sp>
        <p:sp>
          <p:nvSpPr>
            <p:cNvPr id="30" name="Freihandform 29"/>
            <p:cNvSpPr/>
            <p:nvPr/>
          </p:nvSpPr>
          <p:spPr>
            <a:xfrm>
              <a:off x="3244484" y="718594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  <a:ln w="19050">
              <a:solidFill>
                <a:srgbClr val="CDC301"/>
              </a:solidFill>
            </a:ln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dirty="0" err="1"/>
                <a:t>Vermittler:in</a:t>
              </a:r>
              <a:r>
                <a:rPr lang="de-DE" sz="1400" dirty="0"/>
                <a:t> werden</a:t>
              </a:r>
            </a:p>
          </p:txBody>
        </p:sp>
        <p:sp>
          <p:nvSpPr>
            <p:cNvPr id="34" name="Freihandform 33"/>
            <p:cNvSpPr/>
            <p:nvPr/>
          </p:nvSpPr>
          <p:spPr>
            <a:xfrm>
              <a:off x="1139370" y="2991169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  <a:ln w="19050"/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dirty="0"/>
                <a:t>Urknall Unterwegs buchen</a:t>
              </a:r>
            </a:p>
          </p:txBody>
        </p:sp>
        <p:sp>
          <p:nvSpPr>
            <p:cNvPr id="38" name="Freihandform 37"/>
            <p:cNvSpPr/>
            <p:nvPr/>
          </p:nvSpPr>
          <p:spPr>
            <a:xfrm>
              <a:off x="2197236" y="3555966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  <a:ln w="19050">
              <a:solidFill>
                <a:srgbClr val="013476"/>
              </a:solidFill>
            </a:ln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dirty="0"/>
                <a:t>Neue Angebote und Materialien entwickeln</a:t>
              </a:r>
            </a:p>
          </p:txBody>
        </p:sp>
        <p:sp>
          <p:nvSpPr>
            <p:cNvPr id="42" name="Freihandform 41"/>
            <p:cNvSpPr/>
            <p:nvPr/>
          </p:nvSpPr>
          <p:spPr>
            <a:xfrm>
              <a:off x="1161816" y="718594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  <a:ln w="19050"/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dirty="0"/>
                <a:t> Masterclasses durchführen</a:t>
              </a:r>
            </a:p>
          </p:txBody>
        </p:sp>
        <p:sp>
          <p:nvSpPr>
            <p:cNvPr id="46" name="Freihandform 45"/>
            <p:cNvSpPr/>
            <p:nvPr/>
          </p:nvSpPr>
          <p:spPr>
            <a:xfrm>
              <a:off x="2197236" y="1283391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  <a:ln w="19050"/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dirty="0" err="1" smtClean="0"/>
                <a:t>Angbote</a:t>
              </a:r>
              <a:r>
                <a:rPr lang="de-DE" sz="1400" dirty="0" smtClean="0"/>
                <a:t> für Fellows machen</a:t>
              </a:r>
              <a:endParaRPr lang="de-DE" sz="1400" dirty="0"/>
            </a:p>
          </p:txBody>
        </p:sp>
        <p:sp>
          <p:nvSpPr>
            <p:cNvPr id="50" name="Freihandform 49"/>
            <p:cNvSpPr/>
            <p:nvPr/>
          </p:nvSpPr>
          <p:spPr>
            <a:xfrm>
              <a:off x="3244484" y="1864158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  <a:ln w="19050">
              <a:solidFill>
                <a:srgbClr val="CDC301"/>
              </a:solidFill>
            </a:ln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dirty="0"/>
                <a:t>Fortbildungen </a:t>
              </a:r>
              <a:r>
                <a:rPr lang="de-DE" sz="1400" dirty="0" err="1"/>
                <a:t>WissKomm</a:t>
              </a:r>
              <a:r>
                <a:rPr lang="de-DE" sz="1400" dirty="0"/>
                <a:t> nutzen</a:t>
              </a:r>
            </a:p>
          </p:txBody>
        </p:sp>
        <p:sp>
          <p:nvSpPr>
            <p:cNvPr id="54" name="Freihandform 53"/>
            <p:cNvSpPr/>
            <p:nvPr/>
          </p:nvSpPr>
          <p:spPr>
            <a:xfrm>
              <a:off x="3244484" y="2996233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  <a:ln w="19050">
              <a:solidFill>
                <a:srgbClr val="013476"/>
              </a:solidFill>
            </a:ln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dirty="0" err="1"/>
                <a:t>Als</a:t>
              </a:r>
              <a:r>
                <a:rPr lang="en-US" sz="1400" dirty="0"/>
                <a:t> </a:t>
              </a:r>
              <a:r>
                <a:rPr lang="en-US" sz="1400" dirty="0" err="1"/>
                <a:t>Standort</a:t>
              </a:r>
              <a:r>
                <a:rPr lang="en-US" sz="1400" dirty="0"/>
                <a:t> </a:t>
              </a:r>
              <a:r>
                <a:rPr lang="en-US" sz="1400" dirty="0" err="1"/>
                <a:t>beitreten</a:t>
              </a:r>
              <a:r>
                <a:rPr lang="en-US" sz="1400" dirty="0"/>
                <a:t> </a:t>
              </a:r>
              <a:r>
                <a:rPr lang="en-US" sz="1400" dirty="0" err="1"/>
                <a:t>zum</a:t>
              </a:r>
              <a:r>
                <a:rPr lang="en-US" sz="1400" dirty="0"/>
                <a:t> Netzwerk Teilchenwelt</a:t>
              </a:r>
              <a:endParaRPr lang="de-DE" sz="1400" dirty="0"/>
            </a:p>
          </p:txBody>
        </p:sp>
      </p:grpSp>
      <p:sp>
        <p:nvSpPr>
          <p:cNvPr id="18" name="Freihandform 17"/>
          <p:cNvSpPr/>
          <p:nvPr/>
        </p:nvSpPr>
        <p:spPr>
          <a:xfrm>
            <a:off x="2568137" y="3672752"/>
            <a:ext cx="1470770" cy="1262616"/>
          </a:xfrm>
          <a:custGeom>
            <a:avLst/>
            <a:gdLst>
              <a:gd name="connsiteX0" fmla="*/ 0 w 1222530"/>
              <a:gd name="connsiteY0" fmla="*/ 524756 h 1049511"/>
              <a:gd name="connsiteX1" fmla="*/ 262378 w 1222530"/>
              <a:gd name="connsiteY1" fmla="*/ 0 h 1049511"/>
              <a:gd name="connsiteX2" fmla="*/ 960152 w 1222530"/>
              <a:gd name="connsiteY2" fmla="*/ 0 h 1049511"/>
              <a:gd name="connsiteX3" fmla="*/ 1222530 w 1222530"/>
              <a:gd name="connsiteY3" fmla="*/ 524756 h 1049511"/>
              <a:gd name="connsiteX4" fmla="*/ 960152 w 1222530"/>
              <a:gd name="connsiteY4" fmla="*/ 1049511 h 1049511"/>
              <a:gd name="connsiteX5" fmla="*/ 262378 w 1222530"/>
              <a:gd name="connsiteY5" fmla="*/ 1049511 h 1049511"/>
              <a:gd name="connsiteX6" fmla="*/ 0 w 1222530"/>
              <a:gd name="connsiteY6" fmla="*/ 524756 h 1049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2530" h="1049511">
                <a:moveTo>
                  <a:pt x="0" y="524756"/>
                </a:moveTo>
                <a:lnTo>
                  <a:pt x="262378" y="0"/>
                </a:lnTo>
                <a:lnTo>
                  <a:pt x="960152" y="0"/>
                </a:lnTo>
                <a:lnTo>
                  <a:pt x="1222530" y="524756"/>
                </a:lnTo>
                <a:lnTo>
                  <a:pt x="960152" y="1049511"/>
                </a:lnTo>
                <a:lnTo>
                  <a:pt x="262378" y="1049511"/>
                </a:lnTo>
                <a:lnTo>
                  <a:pt x="0" y="524756"/>
                </a:lnTo>
                <a:close/>
              </a:path>
            </a:pathLst>
          </a:custGeom>
          <a:ln w="19050"/>
        </p:spPr>
        <p:style>
          <a:lnRef idx="1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9337" tIns="180321" rIns="189337" bIns="180321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400" dirty="0" smtClean="0"/>
              <a:t>Beteiligung an Chat-Aktion</a:t>
            </a:r>
            <a:endParaRPr lang="de-DE" sz="14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20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50050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Zusammenfassung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21</a:t>
            </a:fld>
            <a:endParaRPr lang="de-DE" sz="3200" dirty="0"/>
          </a:p>
        </p:txBody>
      </p:sp>
      <p:sp>
        <p:nvSpPr>
          <p:cNvPr id="16" name="Inhaltsplatzhalter 7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10062245" cy="453548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sz="2800" dirty="0" smtClean="0"/>
              <a:t>Was sollte ich mir merken...?</a:t>
            </a:r>
          </a:p>
          <a:p>
            <a:pPr>
              <a:lnSpc>
                <a:spcPct val="150000"/>
              </a:lnSpc>
            </a:pPr>
            <a:r>
              <a:rPr lang="de-DE" sz="2800" dirty="0" err="1" smtClean="0"/>
              <a:t>Schüler:innen</a:t>
            </a:r>
            <a:r>
              <a:rPr lang="de-DE" sz="2800" dirty="0" smtClean="0"/>
              <a:t> zu </a:t>
            </a:r>
            <a:r>
              <a:rPr lang="de-DE" sz="2800" dirty="0" err="1" smtClean="0"/>
              <a:t>Masterclasses</a:t>
            </a:r>
            <a:r>
              <a:rPr lang="de-DE" sz="2800" dirty="0" smtClean="0"/>
              <a:t> motivieren bzw. selbst initiieren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Nach Fortbildungen für Lehrkräfte gucken und zum Newsletter anmelden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Einen Blick in die Materialien werfen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Alle Infos hier: </a:t>
            </a:r>
            <a:r>
              <a:rPr lang="de-DE" sz="2800" dirty="0" smtClean="0">
                <a:hlinkClick r:id="rId3"/>
              </a:rPr>
              <a:t>www.teilchenwelt.de</a:t>
            </a:r>
            <a:r>
              <a:rPr lang="de-DE" sz="2800" dirty="0" smtClean="0"/>
              <a:t> </a:t>
            </a:r>
          </a:p>
          <a:p>
            <a:pPr>
              <a:lnSpc>
                <a:spcPct val="150000"/>
              </a:lnSpc>
            </a:pPr>
            <a:endParaRPr lang="de-DE" sz="2800" dirty="0" smtClean="0"/>
          </a:p>
        </p:txBody>
      </p:sp>
    </p:spTree>
    <p:extLst>
      <p:ext uri="{BB962C8B-B14F-4D97-AF65-F5344CB8AC3E}">
        <p14:creationId xmlns:p14="http://schemas.microsoft.com/office/powerpoint/2010/main" val="267601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2478544" y="2084535"/>
            <a:ext cx="2667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endParaRPr lang="de-DE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400" dirty="0" smtClean="0">
                <a:solidFill>
                  <a:srgbClr val="013476"/>
                </a:solidFill>
                <a:hlinkClick r:id="rId2"/>
              </a:rPr>
              <a:t>www.teilchenwelt.de</a:t>
            </a:r>
            <a:endParaRPr lang="de-DE" sz="2400" dirty="0" smtClean="0">
              <a:solidFill>
                <a:srgbClr val="013476"/>
              </a:solidFill>
            </a:endParaRPr>
          </a:p>
          <a:p>
            <a:pPr>
              <a:lnSpc>
                <a:spcPct val="150000"/>
              </a:lnSpc>
            </a:pPr>
            <a:r>
              <a:rPr lang="de-DE" sz="2400" dirty="0" smtClean="0">
                <a:solidFill>
                  <a:prstClr val="black"/>
                </a:solidFill>
                <a:hlinkClick r:id=""/>
              </a:rPr>
              <a:t>mail@teilchenwelt.de</a:t>
            </a:r>
            <a:endParaRPr lang="de-DE" sz="2400" dirty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</a:pPr>
            <a:endParaRPr lang="de-DE" sz="2400" dirty="0">
              <a:solidFill>
                <a:srgbClr val="013476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8109857" y="0"/>
            <a:ext cx="4158343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3095" y="2183284"/>
            <a:ext cx="540000" cy="540000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9784624" y="18952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9784624" y="8552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8457" y="1146168"/>
            <a:ext cx="1570964" cy="461052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9784624" y="30021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4968" y="3338610"/>
            <a:ext cx="1009505" cy="42885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3604" y="5546581"/>
            <a:ext cx="1575816" cy="597143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3604" y="4326364"/>
            <a:ext cx="1575816" cy="1097280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9755448" y="40102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ADB11F86-256A-4BFA-AD2F-072C052B672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4752" y="2192500"/>
            <a:ext cx="675000" cy="675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544" y="1262727"/>
            <a:ext cx="3094520" cy="974399"/>
          </a:xfrm>
          <a:prstGeom prst="rect">
            <a:avLst/>
          </a:prstGeom>
        </p:spPr>
      </p:pic>
      <p:pic>
        <p:nvPicPr>
          <p:cNvPr id="22" name="Grafik 21">
            <a:hlinkClick r:id="rId10"/>
          </p:cNvPr>
          <p:cNvPicPr>
            <a:picLocks noChangeAspect="1"/>
          </p:cNvPicPr>
          <p:nvPr/>
        </p:nvPicPr>
        <p:blipFill rotWithShape="1">
          <a:blip r:embed="rId11"/>
          <a:srcRect t="1222" r="75965" b="-1"/>
          <a:stretch/>
        </p:blipFill>
        <p:spPr>
          <a:xfrm>
            <a:off x="2478544" y="4290860"/>
            <a:ext cx="521973" cy="555112"/>
          </a:xfrm>
          <a:prstGeom prst="rect">
            <a:avLst/>
          </a:prstGeom>
        </p:spPr>
      </p:pic>
      <p:pic>
        <p:nvPicPr>
          <p:cNvPr id="23" name="Grafik 22">
            <a:hlinkClick r:id="rId12"/>
          </p:cNvPr>
          <p:cNvPicPr>
            <a:picLocks noChangeAspect="1"/>
          </p:cNvPicPr>
          <p:nvPr/>
        </p:nvPicPr>
        <p:blipFill rotWithShape="1">
          <a:blip r:embed="rId11"/>
          <a:srcRect l="75000" t="1603" b="-1"/>
          <a:stretch/>
        </p:blipFill>
        <p:spPr>
          <a:xfrm>
            <a:off x="3577187" y="4288243"/>
            <a:ext cx="542925" cy="552967"/>
          </a:xfrm>
          <a:prstGeom prst="rect">
            <a:avLst/>
          </a:prstGeom>
        </p:spPr>
      </p:pic>
      <p:pic>
        <p:nvPicPr>
          <p:cNvPr id="24" name="Grafik 23">
            <a:hlinkClick r:id="rId13"/>
          </p:cNvPr>
          <p:cNvPicPr>
            <a:picLocks noChangeAspect="1"/>
          </p:cNvPicPr>
          <p:nvPr/>
        </p:nvPicPr>
        <p:blipFill rotWithShape="1">
          <a:blip r:embed="rId11"/>
          <a:srcRect l="25497" t="91" r="51491"/>
          <a:stretch/>
        </p:blipFill>
        <p:spPr>
          <a:xfrm>
            <a:off x="3038975" y="4288243"/>
            <a:ext cx="499753" cy="561462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285" y="2492096"/>
            <a:ext cx="2357609" cy="2357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64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23</a:t>
            </a:fld>
            <a:endParaRPr lang="de-DE" sz="32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383907" y="2747257"/>
            <a:ext cx="3882589" cy="972000"/>
          </a:xfrm>
        </p:spPr>
        <p:txBody>
          <a:bodyPr>
            <a:noAutofit/>
          </a:bodyPr>
          <a:lstStyle/>
          <a:p>
            <a:r>
              <a:rPr lang="de-DE" sz="8000" dirty="0" smtClean="0"/>
              <a:t>Anhang</a:t>
            </a:r>
            <a:endParaRPr lang="de-DE" sz="8000" dirty="0"/>
          </a:p>
        </p:txBody>
      </p:sp>
    </p:spTree>
    <p:extLst>
      <p:ext uri="{BB962C8B-B14F-4D97-AF65-F5344CB8AC3E}">
        <p14:creationId xmlns:p14="http://schemas.microsoft.com/office/powerpoint/2010/main" val="375533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24</a:t>
            </a:fld>
            <a:endParaRPr lang="de-DE" sz="32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Breites Angebot an </a:t>
            </a:r>
            <a:r>
              <a:rPr lang="de-DE" dirty="0" err="1" smtClean="0"/>
              <a:t>Masterclasses</a:t>
            </a:r>
            <a:endParaRPr lang="de-DE" dirty="0"/>
          </a:p>
        </p:txBody>
      </p:sp>
      <p:sp>
        <p:nvSpPr>
          <p:cNvPr id="7" name="Inhaltsplatzhalter 5"/>
          <p:cNvSpPr>
            <a:spLocks noGrp="1"/>
          </p:cNvSpPr>
          <p:nvPr>
            <p:ph sz="quarter" idx="13"/>
          </p:nvPr>
        </p:nvSpPr>
        <p:spPr>
          <a:xfrm>
            <a:off x="1295467" y="1483525"/>
            <a:ext cx="4897522" cy="5040560"/>
          </a:xfrm>
        </p:spPr>
        <p:txBody>
          <a:bodyPr>
            <a:normAutofit/>
          </a:bodyPr>
          <a:lstStyle/>
          <a:p>
            <a:pPr marL="355600" indent="-355600"/>
            <a:r>
              <a:rPr lang="de-DE" dirty="0" smtClean="0"/>
              <a:t>Vielzahl </a:t>
            </a:r>
            <a:r>
              <a:rPr lang="de-DE" dirty="0"/>
              <a:t>von Masterclasses verfügbar</a:t>
            </a:r>
          </a:p>
          <a:p>
            <a:pPr marL="825500" lvl="1" indent="-355600"/>
            <a:r>
              <a:rPr lang="de-DE" dirty="0" smtClean="0"/>
              <a:t>Alle LHC-Experimente</a:t>
            </a:r>
          </a:p>
          <a:p>
            <a:pPr marL="1092200" lvl="2" indent="-355600"/>
            <a:r>
              <a:rPr lang="de-DE" dirty="0">
                <a:sym typeface="Wingdings" panose="05000000000000000000" pitchFamily="2" charset="2"/>
                <a:hlinkClick r:id="rId3"/>
              </a:rPr>
              <a:t>ATLAS</a:t>
            </a:r>
            <a:r>
              <a:rPr lang="de-DE" dirty="0">
                <a:sym typeface="Wingdings" panose="05000000000000000000" pitchFamily="2" charset="2"/>
              </a:rPr>
              <a:t> (</a:t>
            </a:r>
            <a:r>
              <a:rPr lang="de-DE" dirty="0">
                <a:sym typeface="Wingdings" panose="05000000000000000000" pitchFamily="2" charset="2"/>
                <a:hlinkClick r:id="rId4"/>
              </a:rPr>
              <a:t>2x</a:t>
            </a:r>
            <a:r>
              <a:rPr lang="de-DE" dirty="0">
                <a:sym typeface="Wingdings" panose="05000000000000000000" pitchFamily="2" charset="2"/>
              </a:rPr>
              <a:t>), </a:t>
            </a:r>
            <a:r>
              <a:rPr lang="de-DE" dirty="0">
                <a:sym typeface="Wingdings" panose="05000000000000000000" pitchFamily="2" charset="2"/>
                <a:hlinkClick r:id="rId5"/>
              </a:rPr>
              <a:t>CMS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  <a:hlinkClick r:id="rId6"/>
              </a:rPr>
              <a:t>LHCb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>
                <a:sym typeface="Wingdings" panose="05000000000000000000" pitchFamily="2" charset="2"/>
                <a:hlinkClick r:id="rId7"/>
              </a:rPr>
              <a:t>ALICE</a:t>
            </a:r>
            <a:r>
              <a:rPr lang="de-DE" dirty="0">
                <a:sym typeface="Wingdings" panose="05000000000000000000" pitchFamily="2" charset="2"/>
              </a:rPr>
              <a:t> (</a:t>
            </a:r>
            <a:r>
              <a:rPr lang="de-DE" dirty="0">
                <a:sym typeface="Wingdings" panose="05000000000000000000" pitchFamily="2" charset="2"/>
                <a:hlinkClick r:id="rId8"/>
              </a:rPr>
              <a:t>2x</a:t>
            </a:r>
            <a:r>
              <a:rPr lang="de-DE" dirty="0">
                <a:sym typeface="Wingdings" panose="05000000000000000000" pitchFamily="2" charset="2"/>
              </a:rPr>
              <a:t>)</a:t>
            </a:r>
          </a:p>
          <a:p>
            <a:pPr marL="825500" lvl="1" indent="-355600"/>
            <a:r>
              <a:rPr lang="de-DE" dirty="0" smtClean="0"/>
              <a:t>Belle II</a:t>
            </a:r>
            <a:endParaRPr lang="de-DE" dirty="0">
              <a:sym typeface="Wingdings" panose="05000000000000000000" pitchFamily="2" charset="2"/>
            </a:endParaRPr>
          </a:p>
          <a:p>
            <a:pPr marL="825500" lvl="1" indent="-355600"/>
            <a:r>
              <a:rPr lang="de-DE" dirty="0">
                <a:sym typeface="Wingdings" panose="05000000000000000000" pitchFamily="2" charset="2"/>
              </a:rPr>
              <a:t>Hadronentherapie</a:t>
            </a:r>
          </a:p>
          <a:p>
            <a:pPr marL="825500" lvl="1" indent="-355600"/>
            <a:r>
              <a:rPr lang="de-DE" dirty="0" smtClean="0"/>
              <a:t>Astroteilchenphysik-Experimente</a:t>
            </a:r>
          </a:p>
          <a:p>
            <a:pPr marL="1092200" lvl="2" indent="-355600"/>
            <a:r>
              <a:rPr lang="de-DE" dirty="0" smtClean="0">
                <a:sym typeface="Wingdings" panose="05000000000000000000" pitchFamily="2" charset="2"/>
                <a:hlinkClick r:id="rId9"/>
              </a:rPr>
              <a:t>Pierre-</a:t>
            </a:r>
            <a:r>
              <a:rPr lang="de-DE" dirty="0" err="1" smtClean="0">
                <a:sym typeface="Wingdings" panose="05000000000000000000" pitchFamily="2" charset="2"/>
                <a:hlinkClick r:id="rId9"/>
              </a:rPr>
              <a:t>Auger</a:t>
            </a:r>
            <a:r>
              <a:rPr lang="de-DE" dirty="0" smtClean="0">
                <a:sym typeface="Wingdings" panose="05000000000000000000" pitchFamily="2" charset="2"/>
                <a:hlinkClick r:id="rId9"/>
              </a:rPr>
              <a:t>-Observatory </a:t>
            </a:r>
            <a:endParaRPr lang="de-DE" dirty="0"/>
          </a:p>
          <a:p>
            <a:pPr marL="1092200" lvl="2" indent="-355600"/>
            <a:r>
              <a:rPr lang="de-DE" dirty="0">
                <a:solidFill>
                  <a:srgbClr val="002060"/>
                </a:solidFill>
                <a:sym typeface="Wingdings" panose="05000000000000000000" pitchFamily="2" charset="2"/>
                <a:hlinkClick r:id="rId10"/>
              </a:rPr>
              <a:t>IceCube</a:t>
            </a:r>
            <a:endParaRPr lang="de-DE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736600" lvl="2" indent="0">
              <a:buNone/>
            </a:pPr>
            <a:r>
              <a:rPr lang="de-DE" dirty="0" smtClean="0"/>
              <a:t>	</a:t>
            </a:r>
          </a:p>
          <a:p>
            <a:pPr marL="355600" indent="-355600"/>
            <a:r>
              <a:rPr lang="de-DE" dirty="0" smtClean="0">
                <a:sym typeface="Wingdings" panose="05000000000000000000" pitchFamily="2" charset="2"/>
              </a:rPr>
              <a:t>Standorte von Netzwerk Teilchenwelt fokussieren auf eigene Forschungsthemen</a:t>
            </a:r>
          </a:p>
          <a:p>
            <a:pPr marL="355600" indent="-355600"/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767" y="1422010"/>
            <a:ext cx="2700000" cy="177754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134" y="3223239"/>
            <a:ext cx="2736000" cy="140548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7767" y="4652409"/>
            <a:ext cx="2700000" cy="1854217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7912" y="2079459"/>
            <a:ext cx="2481605" cy="3240489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9410646" y="5262582"/>
            <a:ext cx="274384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de-DE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de-DE" sz="1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= einzelne Masterclass</a:t>
            </a:r>
            <a:endParaRPr lang="de-DE" sz="12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41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25</a:t>
            </a:fld>
            <a:endParaRPr lang="de-DE" sz="32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Detektoren für Jugendliche</a:t>
            </a:r>
            <a:endParaRPr lang="de-DE" dirty="0"/>
          </a:p>
        </p:txBody>
      </p:sp>
      <p:sp>
        <p:nvSpPr>
          <p:cNvPr id="7" name="Textplatzhalter 2"/>
          <p:cNvSpPr txBox="1">
            <a:spLocks/>
          </p:cNvSpPr>
          <p:nvPr/>
        </p:nvSpPr>
        <p:spPr>
          <a:xfrm>
            <a:off x="1295467" y="1844824"/>
            <a:ext cx="5556908" cy="3956805"/>
          </a:xfrm>
          <a:prstGeom prst="rect">
            <a:avLst/>
          </a:prstGeom>
        </p:spPr>
        <p:txBody>
          <a:bodyPr/>
          <a:lstStyle>
            <a:lvl1pPr marL="358775" indent="-3587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/>
              </a:buClr>
              <a:buFont typeface="Arial Narrow" panose="020B0606020202030204" pitchFamily="34" charset="0"/>
              <a:buChar char="►"/>
              <a:defRPr lang="de-DE" sz="2400" kern="1200" baseline="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mtClean="0">
                <a:solidFill>
                  <a:srgbClr val="003882"/>
                </a:solidFill>
              </a:rPr>
              <a:t>Szintillator-Experiment „CosMO“ und „Kamiokanne“-Experiment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smtClean="0">
                <a:solidFill>
                  <a:srgbClr val="003882"/>
                </a:solidFill>
              </a:rPr>
              <a:t>Zur 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smtClean="0">
                <a:solidFill>
                  <a:srgbClr val="003882"/>
                </a:solidFill>
              </a:rPr>
              <a:t>Geeignet für kleinere Gruppen </a:t>
            </a:r>
            <a:br>
              <a:rPr lang="de-DE" smtClean="0">
                <a:solidFill>
                  <a:srgbClr val="003882"/>
                </a:solidFill>
              </a:rPr>
            </a:br>
            <a:r>
              <a:rPr lang="de-DE" smtClean="0">
                <a:solidFill>
                  <a:srgbClr val="003882"/>
                </a:solidFill>
              </a:rPr>
              <a:t>in 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smtClean="0"/>
              <a:t>Für Forschungswochen und Projektarbeiten </a:t>
            </a:r>
            <a:endParaRPr lang="de-DE" smtClean="0">
              <a:solidFill>
                <a:srgbClr val="003882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smtClean="0">
                <a:solidFill>
                  <a:srgbClr val="003882"/>
                </a:solidFill>
              </a:rPr>
              <a:t>Verschiedene Messungen 	                 (Winkel, Lebensdauer, Abschirmung)</a:t>
            </a:r>
            <a:endParaRPr lang="de-DE">
              <a:solidFill>
                <a:srgbClr val="003882"/>
              </a:solidFill>
            </a:endParaRPr>
          </a:p>
        </p:txBody>
      </p:sp>
      <p:pic>
        <p:nvPicPr>
          <p:cNvPr id="8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6945" y="217544"/>
            <a:ext cx="4022768" cy="158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3239" y="4640734"/>
            <a:ext cx="4022769" cy="2058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240" y="1875425"/>
            <a:ext cx="4022769" cy="268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16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Nebelkammern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26</a:t>
            </a:fld>
            <a:endParaRPr lang="de-DE" sz="3200" dirty="0"/>
          </a:p>
        </p:txBody>
      </p:sp>
      <p:sp>
        <p:nvSpPr>
          <p:cNvPr id="5" name="Textplatzhalter 2"/>
          <p:cNvSpPr txBox="1">
            <a:spLocks/>
          </p:cNvSpPr>
          <p:nvPr/>
        </p:nvSpPr>
        <p:spPr>
          <a:xfrm>
            <a:off x="1295466" y="1700391"/>
            <a:ext cx="9101917" cy="3956805"/>
          </a:xfrm>
          <a:prstGeom prst="rect">
            <a:avLst/>
          </a:prstGeom>
        </p:spPr>
        <p:txBody>
          <a:bodyPr/>
          <a:lstStyle>
            <a:lvl1pPr marL="358775" indent="-3587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/>
              </a:buClr>
              <a:buFont typeface="Arial Narrow" panose="020B0606020202030204" pitchFamily="34" charset="0"/>
              <a:buChar char="►"/>
              <a:defRPr lang="de-DE" sz="2400" kern="1200" baseline="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 smtClean="0"/>
              <a:t>Jedes Set beinhaltet Material für den Bau von 10 Nebelkammern:</a:t>
            </a:r>
          </a:p>
          <a:p>
            <a:endParaRPr lang="de-DE" altLang="de-DE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altLang="de-DE" sz="2000" dirty="0" smtClean="0">
              <a:solidFill>
                <a:schemeClr val="tx2"/>
              </a:solidFill>
            </a:endParaRPr>
          </a:p>
          <a:p>
            <a:r>
              <a:rPr lang="de-DE" altLang="de-DE" dirty="0" smtClean="0">
                <a:hlinkClick r:id="rId3"/>
              </a:rPr>
              <a:t>Anleitung</a:t>
            </a:r>
            <a:r>
              <a:rPr lang="de-DE" altLang="de-DE" dirty="0" smtClean="0"/>
              <a:t> mit Kopiervorlagen, Hintergrundwissen, weiterführenden Links</a:t>
            </a:r>
          </a:p>
          <a:p>
            <a:r>
              <a:rPr lang="de-DE" altLang="de-DE" dirty="0" smtClean="0"/>
              <a:t>Nicht enthalten sind Verbrauchsmaterialien (</a:t>
            </a:r>
            <a:r>
              <a:rPr lang="de-DE" altLang="de-DE" dirty="0" err="1" smtClean="0"/>
              <a:t>Isopropanol</a:t>
            </a:r>
            <a:r>
              <a:rPr lang="de-DE" altLang="de-DE" dirty="0" smtClean="0"/>
              <a:t>, Trockeneis) und Schutzausrüstung (Schutzbrillen, Handschuhe)</a:t>
            </a:r>
          </a:p>
          <a:p>
            <a:endParaRPr lang="de-DE" sz="20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66" y="2145689"/>
            <a:ext cx="3405089" cy="281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555" y="2145689"/>
            <a:ext cx="5696829" cy="281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073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Cosmic@WEB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27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53906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International </a:t>
            </a:r>
            <a:r>
              <a:rPr lang="de-DE" dirty="0" err="1" smtClean="0"/>
              <a:t>Cosmic</a:t>
            </a:r>
            <a:r>
              <a:rPr lang="de-DE" dirty="0" smtClean="0"/>
              <a:t> Day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28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206717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ym typeface="Wingdings" panose="05000000000000000000" pitchFamily="2" charset="2"/>
              </a:rPr>
              <a:t>Nachwuchsförderung über Fellow-Programm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7467533" cy="471688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Fellows: </a:t>
            </a:r>
            <a:r>
              <a:rPr lang="de-DE" dirty="0"/>
              <a:t>junge </a:t>
            </a:r>
            <a:r>
              <a:rPr lang="de-DE" dirty="0" smtClean="0"/>
              <a:t>Physik-Studierende, z.T. noch </a:t>
            </a:r>
            <a:r>
              <a:rPr lang="de-DE" dirty="0" err="1" smtClean="0"/>
              <a:t>Schüler:innen</a:t>
            </a:r>
            <a:endParaRPr lang="de-DE" dirty="0" smtClean="0"/>
          </a:p>
          <a:p>
            <a:pPr lvl="1"/>
            <a:r>
              <a:rPr lang="de-DE" dirty="0" smtClean="0"/>
              <a:t>Alumni von CERN-Workshop und Teilchenphysik-Akademie</a:t>
            </a:r>
          </a:p>
          <a:p>
            <a:pPr lvl="1"/>
            <a:r>
              <a:rPr lang="de-DE" dirty="0" smtClean="0"/>
              <a:t>bereits Forschungserfahrungen gesammelt </a:t>
            </a:r>
            <a:r>
              <a:rPr lang="de-DE" dirty="0"/>
              <a:t>durch Netzwerk Teilchenwelt </a:t>
            </a:r>
            <a:endParaRPr lang="de-DE" dirty="0" smtClean="0"/>
          </a:p>
          <a:p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Vorteil für Fellows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Frühzeitig Anbindung an Forschungsgruppen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Weiterbildungsangebote wie Fellow-Schule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Lokale und zentrale Angebote, auch online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Vernetzung</a:t>
            </a:r>
          </a:p>
          <a:p>
            <a:r>
              <a:rPr lang="de-DE" dirty="0">
                <a:sym typeface="Wingdings" panose="05000000000000000000" pitchFamily="2" charset="2"/>
              </a:rPr>
              <a:t>Vorteil für Forschungsgruppen</a:t>
            </a:r>
          </a:p>
          <a:p>
            <a:pPr lvl="1"/>
            <a:r>
              <a:rPr lang="de-DE" dirty="0">
                <a:sym typeface="Wingdings" panose="05000000000000000000" pitchFamily="2" charset="2"/>
              </a:rPr>
              <a:t>Zugang zu hochmotivierten und vorgebildeten Studierenden</a:t>
            </a:r>
          </a:p>
          <a:p>
            <a:pPr lvl="1"/>
            <a:r>
              <a:rPr lang="de-DE" dirty="0">
                <a:sym typeface="Wingdings" panose="05000000000000000000" pitchFamily="2" charset="2"/>
              </a:rPr>
              <a:t>Unterstützung für wiss. Aktivitäten (SHK, Konferenzen) und Outreach</a:t>
            </a:r>
          </a:p>
          <a:p>
            <a:pPr marL="355600" lvl="1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6765" y="798250"/>
            <a:ext cx="2700000" cy="1800900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4" r="150"/>
          <a:stretch/>
        </p:blipFill>
        <p:spPr>
          <a:xfrm>
            <a:off x="9226765" y="2688747"/>
            <a:ext cx="2700000" cy="1689263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6765" y="4610100"/>
            <a:ext cx="2700000" cy="180000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9178276" y="6213903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>
                <a:solidFill>
                  <a:srgbClr val="013476"/>
                </a:solidFill>
                <a:latin typeface="Arial Narrow" panose="020B0606020202030204" pitchFamily="34" charset="0"/>
              </a:rPr>
              <a:t>© Netzwerk Teilchenwelt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9171349" y="2409880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>
                <a:solidFill>
                  <a:srgbClr val="013476"/>
                </a:solidFill>
                <a:latin typeface="Arial Narrow" panose="020B0606020202030204" pitchFamily="34" charset="0"/>
              </a:rPr>
              <a:t>© </a:t>
            </a:r>
            <a:r>
              <a:rPr lang="de-DE" sz="10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DESY / Ashley Jones</a:t>
            </a:r>
            <a:endParaRPr lang="de-DE" sz="1000" dirty="0">
              <a:solidFill>
                <a:srgbClr val="013476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13EBA283-81CD-428D-9703-4AE41BDC50AA}" type="slidenum">
              <a:rPr lang="de-DE" sz="1200" smtClean="0"/>
              <a:pPr algn="ctr"/>
              <a:t>29</a:t>
            </a:fld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42530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sz="2800" b="1" dirty="0" smtClean="0"/>
              <a:t>Was </a:t>
            </a:r>
            <a:r>
              <a:rPr lang="de-DE" sz="2800" b="1" dirty="0"/>
              <a:t>ist </a:t>
            </a:r>
            <a:r>
              <a:rPr lang="de-DE" sz="2800" b="1" dirty="0" smtClean="0"/>
              <a:t>das Netzwerk </a:t>
            </a:r>
            <a:r>
              <a:rPr lang="de-DE" sz="2800" b="1" dirty="0"/>
              <a:t>Teilchenwelt?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Aktivitäten für Jugendliche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Aktivitäten für Lehrkräfte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Materialien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Weitere Angebote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01385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19"/>
          <p:cNvSpPr>
            <a:spLocks noGrp="1"/>
          </p:cNvSpPr>
          <p:nvPr>
            <p:ph sz="quarter" idx="4294967295"/>
          </p:nvPr>
        </p:nvSpPr>
        <p:spPr>
          <a:xfrm>
            <a:off x="3860800" y="1304764"/>
            <a:ext cx="8331200" cy="14859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~ 150 </a:t>
            </a:r>
            <a:r>
              <a:rPr lang="en-US" sz="2200" dirty="0" err="1" smtClean="0"/>
              <a:t>Promovierende</a:t>
            </a:r>
            <a:r>
              <a:rPr lang="en-US" sz="2200" dirty="0" smtClean="0"/>
              <a:t> und </a:t>
            </a:r>
            <a:r>
              <a:rPr lang="en-US" sz="2200" dirty="0" err="1" smtClean="0"/>
              <a:t>Masterstudierende</a:t>
            </a:r>
            <a:r>
              <a:rPr lang="en-US" sz="2200" dirty="0" smtClean="0"/>
              <a:t> </a:t>
            </a:r>
            <a:endParaRPr lang="en-US" sz="2200" dirty="0"/>
          </a:p>
          <a:p>
            <a:pPr marL="355600" lvl="0" indent="-355600">
              <a:buClr>
                <a:srgbClr val="CCCC00"/>
              </a:buClr>
              <a:buSzPct val="90000"/>
              <a:tabLst>
                <a:tab pos="271463" algn="l"/>
              </a:tabLst>
              <a:defRPr/>
            </a:pPr>
            <a:r>
              <a:rPr lang="de-DE" sz="2200" dirty="0">
                <a:latin typeface="Arial Narrow" panose="020B0606020202030204" pitchFamily="34" charset="0"/>
              </a:rPr>
              <a:t>Durchführung </a:t>
            </a:r>
            <a:r>
              <a:rPr lang="de-DE" sz="2200" dirty="0" err="1" smtClean="0">
                <a:latin typeface="Arial Narrow" panose="020B0606020202030204" pitchFamily="34" charset="0"/>
              </a:rPr>
              <a:t>Masterclasses</a:t>
            </a:r>
            <a:r>
              <a:rPr lang="de-DE" sz="2200" dirty="0">
                <a:latin typeface="Arial Narrow" panose="020B0606020202030204" pitchFamily="34" charset="0"/>
              </a:rPr>
              <a:t>, Betreuung </a:t>
            </a:r>
            <a:r>
              <a:rPr lang="de-DE" sz="2200" dirty="0" smtClean="0">
                <a:latin typeface="Arial Narrow" panose="020B0606020202030204" pitchFamily="34" charset="0"/>
              </a:rPr>
              <a:t>Schülerforschungsarbeiten</a:t>
            </a:r>
          </a:p>
          <a:p>
            <a:pPr marL="355600" indent="-355600">
              <a:buClr>
                <a:srgbClr val="CCCC00"/>
              </a:buClr>
              <a:buSzPct val="90000"/>
              <a:tabLst>
                <a:tab pos="271463" algn="l"/>
              </a:tabLst>
              <a:defRPr/>
            </a:pPr>
            <a:r>
              <a:rPr lang="de-DE" sz="2200" dirty="0">
                <a:latin typeface="Arial Narrow" panose="020B0606020202030204" pitchFamily="34" charset="0"/>
              </a:rPr>
              <a:t>wichtige Funktion auch als Rollenvorbilder für </a:t>
            </a:r>
            <a:r>
              <a:rPr lang="de-DE" sz="2200" dirty="0" smtClean="0">
                <a:latin typeface="Arial Narrow" panose="020B0606020202030204" pitchFamily="34" charset="0"/>
              </a:rPr>
              <a:t>Jugendliche</a:t>
            </a:r>
            <a:endParaRPr lang="de-DE" sz="2200" dirty="0">
              <a:latin typeface="Arial Narrow" panose="020B0606020202030204" pitchFamily="34" charset="0"/>
            </a:endParaRPr>
          </a:p>
        </p:txBody>
      </p:sp>
      <p:sp>
        <p:nvSpPr>
          <p:cNvPr id="9" name="Textplatzhalter 5"/>
          <p:cNvSpPr txBox="1">
            <a:spLocks/>
          </p:cNvSpPr>
          <p:nvPr/>
        </p:nvSpPr>
        <p:spPr>
          <a:xfrm>
            <a:off x="248596" y="2469842"/>
            <a:ext cx="8895404" cy="393999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/>
              </a:buClr>
              <a:buFont typeface="Arial Narrow" panose="020B0606020202030204" pitchFamily="34" charset="0"/>
              <a:buChar char="►"/>
              <a:defRPr lang="de-DE" sz="2400" kern="1200" baseline="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DC301"/>
              </a:buClr>
              <a:buSzTx/>
              <a:buFont typeface="Arial Narrow" panose="020B0606020202030204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8089" y="4493335"/>
            <a:ext cx="2720152" cy="1857600"/>
          </a:xfrm>
          <a:prstGeom prst="ellipse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1160748"/>
            <a:ext cx="2794406" cy="1858061"/>
          </a:xfrm>
          <a:prstGeom prst="ellipse">
            <a:avLst/>
          </a:prstGeom>
        </p:spPr>
      </p:pic>
      <p:pic>
        <p:nvPicPr>
          <p:cNvPr id="14" name="Picture 2" descr="DSC_005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62"/>
          <a:stretch/>
        </p:blipFill>
        <p:spPr bwMode="auto">
          <a:xfrm>
            <a:off x="9079406" y="2853979"/>
            <a:ext cx="2477333" cy="1857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5332027"/>
            <a:ext cx="1080681" cy="1095206"/>
          </a:xfrm>
          <a:prstGeom prst="rect">
            <a:avLst/>
          </a:prstGeom>
        </p:spPr>
      </p:pic>
      <p:sp>
        <p:nvSpPr>
          <p:cNvPr id="24" name="Inhaltsplatzhalter 19"/>
          <p:cNvSpPr txBox="1">
            <a:spLocks/>
          </p:cNvSpPr>
          <p:nvPr/>
        </p:nvSpPr>
        <p:spPr>
          <a:xfrm>
            <a:off x="2099557" y="3166082"/>
            <a:ext cx="6979850" cy="1488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lang="de-DE" sz="2400" b="0" i="0" kern="120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DC30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Honorare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und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Fahrtkosten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  <a:p>
            <a:pPr marL="355600" marR="0" lvl="0" indent="-355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DC301"/>
              </a:buClr>
              <a:buSzPct val="100000"/>
              <a:buFont typeface="Arial Narrow" panose="020B0606020202030204" pitchFamily="34" charset="0"/>
              <a:buChar char="►"/>
              <a:tabLst>
                <a:tab pos="271463" algn="l"/>
              </a:tabLst>
              <a:defRPr/>
            </a:pPr>
            <a:r>
              <a:rPr kumimoji="0" lang="de-DE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Fortbildungsangebote</a:t>
            </a:r>
            <a:r>
              <a:rPr kumimoji="0" lang="de-DE" sz="2200" b="0" i="0" u="none" strike="noStrike" kern="1200" cap="none" spc="0" normalizeH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de-DE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(</a:t>
            </a:r>
            <a:r>
              <a:rPr kumimoji="0" lang="de-DE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WissKomm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, </a:t>
            </a:r>
            <a:r>
              <a:rPr kumimoji="0" lang="de-DE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Präsentation, Didaktik)</a:t>
            </a:r>
          </a:p>
          <a:p>
            <a:pPr marL="355600" marR="0" lvl="0" indent="-355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DC301"/>
              </a:buClr>
              <a:buSzPct val="100000"/>
              <a:buFont typeface="Arial Narrow" panose="020B0606020202030204" pitchFamily="34" charset="0"/>
              <a:buChar char="►"/>
              <a:tabLst>
                <a:tab pos="271463" algn="l"/>
              </a:tabLst>
              <a:defRPr/>
            </a:pPr>
            <a:r>
              <a:rPr kumimoji="0" lang="de-DE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Stammtische, Einführungsveranstaltungen</a:t>
            </a:r>
            <a:r>
              <a:rPr kumimoji="0" lang="de-DE" sz="2200" b="0" i="0" u="none" strike="noStrike" kern="1200" cap="none" spc="0" normalizeH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„Spotlight on…“</a:t>
            </a:r>
            <a:r>
              <a:rPr kumimoji="0" lang="de-DE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5" name="Inhaltsplatzhalter 19"/>
          <p:cNvSpPr txBox="1">
            <a:spLocks/>
          </p:cNvSpPr>
          <p:nvPr/>
        </p:nvSpPr>
        <p:spPr>
          <a:xfrm>
            <a:off x="3873948" y="4877656"/>
            <a:ext cx="7088837" cy="16394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lang="de-DE" sz="2400" b="0" i="0" kern="120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DC30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Soft skills,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für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persönliche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 und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berufliche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Entwicklung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/>
              <a:ea typeface="+mn-ea"/>
              <a:cs typeface="+mn-cs"/>
              <a:sym typeface="Wingdings" panose="05000000000000000000" pitchFamily="2" charset="2"/>
            </a:endParaRPr>
          </a:p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DC30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Interesse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 an der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eigenen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Forschung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erleben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/>
              <a:ea typeface="+mn-ea"/>
              <a:cs typeface="+mn-cs"/>
              <a:sym typeface="Wingdings" panose="05000000000000000000" pitchFamily="2" charset="2"/>
            </a:endParaRPr>
          </a:p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DC30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Betreuung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anose="05000000000000000000" pitchFamily="2" charset="2"/>
              </a:rPr>
              <a:t>einüben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2493" y="12813"/>
            <a:ext cx="6530672" cy="8959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>
                <a:solidFill>
                  <a:srgbClr val="002060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Vermittler:innen</a:t>
            </a: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+mj-cs"/>
              </a:rPr>
              <a:t> im Netzwerk Teilchenwelt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7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11078312" y="6377249"/>
            <a:ext cx="819776" cy="354340"/>
          </a:xfrm>
          <a:prstGeom prst="rect">
            <a:avLst/>
          </a:prstGeom>
        </p:spPr>
        <p:txBody>
          <a:bodyPr anchor="ctr"/>
          <a:lstStyle/>
          <a:p>
            <a:pPr algn="ctr"/>
            <a:fld id="{13EBA283-81CD-428D-9703-4AE41BDC50AA}" type="slidenum">
              <a:rPr lang="de-DE" sz="120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 algn="ctr"/>
              <a:t>30</a:t>
            </a:fld>
            <a:endParaRPr lang="de-DE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90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Programme in naher Zukunft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31</a:t>
            </a:fld>
            <a:endParaRPr lang="de-DE" sz="3200" dirty="0"/>
          </a:p>
        </p:txBody>
      </p:sp>
      <p:sp>
        <p:nvSpPr>
          <p:cNvPr id="5" name="Textplatzhalter 5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7467533" cy="471688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DE" dirty="0"/>
              <a:t>Fortbildung für Lehrkräfte </a:t>
            </a:r>
            <a:r>
              <a:rPr lang="de-DE" dirty="0" smtClean="0"/>
              <a:t>in Darmstadt</a:t>
            </a:r>
          </a:p>
          <a:p>
            <a:pPr lvl="1"/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Datum: 11.-13.04.2022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Besichtigungen TU Darmstadt und GSI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/>
              <a:t>CERN Summer School</a:t>
            </a:r>
            <a:endParaRPr lang="de-DE" dirty="0"/>
          </a:p>
          <a:p>
            <a:pPr lvl="1"/>
            <a:r>
              <a:rPr lang="de-DE" dirty="0">
                <a:sym typeface="Wingdings" panose="05000000000000000000" pitchFamily="2" charset="2"/>
              </a:rPr>
              <a:t>Datum: </a:t>
            </a:r>
            <a:r>
              <a:rPr lang="de-DE" dirty="0" smtClean="0">
                <a:sym typeface="Wingdings" panose="05000000000000000000" pitchFamily="2" charset="2"/>
              </a:rPr>
              <a:t>24.-30.07.2022</a:t>
            </a:r>
            <a:endParaRPr lang="de-DE" dirty="0"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Bewerbungsphase 01.-30.04.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Voraussetzung: Teilnahme an einer Fortbildung für Lehrkräfte</a:t>
            </a: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32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Fortbildungen für Lehrkräfte – Beispiel-Agenda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32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50836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Online Fortbildungen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33</a:t>
            </a:fld>
            <a:endParaRPr lang="de-DE" sz="3200" dirty="0"/>
          </a:p>
        </p:txBody>
      </p:sp>
      <p:sp>
        <p:nvSpPr>
          <p:cNvPr id="5" name="Textplatzhalter 5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7467533" cy="471688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DE" dirty="0" smtClean="0"/>
              <a:t>„Von der Kollision zur Entdeckung“</a:t>
            </a:r>
          </a:p>
          <a:p>
            <a:pPr lvl="1"/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5-Stunden-Programm mit </a:t>
            </a:r>
            <a:r>
              <a:rPr lang="de-DE" dirty="0" err="1" smtClean="0">
                <a:solidFill>
                  <a:srgbClr val="013476"/>
                </a:solidFill>
                <a:sym typeface="Wingdings" panose="05000000000000000000" pitchFamily="2" charset="2"/>
              </a:rPr>
              <a:t>Physiker:innen</a:t>
            </a:r>
            <a:endParaRPr lang="de-DE" dirty="0" smtClean="0">
              <a:solidFill>
                <a:srgbClr val="013476"/>
              </a:solidFill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Verschiedene Vorträge und interaktive Phasen</a:t>
            </a:r>
            <a:endParaRPr lang="de-DE" dirty="0" smtClean="0">
              <a:solidFill>
                <a:srgbClr val="013476"/>
              </a:solidFill>
              <a:sym typeface="Wingdings" panose="05000000000000000000" pitchFamily="2" charset="2"/>
            </a:endParaRPr>
          </a:p>
          <a:p>
            <a:pPr lvl="1"/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err="1" smtClean="0"/>
              <a:t>Cosmic@WEB</a:t>
            </a:r>
            <a:endParaRPr lang="de-DE" dirty="0"/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2-Stunden-Programm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Einführungsvortrag zu Astroteilchen + interaktive Phase</a:t>
            </a: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268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Online Fortbildungen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34</a:t>
            </a:fld>
            <a:endParaRPr lang="de-DE" sz="3200" dirty="0"/>
          </a:p>
        </p:txBody>
      </p:sp>
      <p:sp>
        <p:nvSpPr>
          <p:cNvPr id="5" name="Textplatzhalter 5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4424849" cy="4716883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DE" dirty="0" smtClean="0"/>
              <a:t>„Von der Kollision zur Entdeckung“</a:t>
            </a:r>
          </a:p>
          <a:p>
            <a:pPr lvl="1"/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5-Stunden-Programm mit </a:t>
            </a:r>
            <a:r>
              <a:rPr lang="de-DE" dirty="0" err="1" smtClean="0">
                <a:solidFill>
                  <a:srgbClr val="013476"/>
                </a:solidFill>
                <a:sym typeface="Wingdings" panose="05000000000000000000" pitchFamily="2" charset="2"/>
              </a:rPr>
              <a:t>Physiker:innen</a:t>
            </a:r>
            <a:endParaRPr lang="de-DE" dirty="0" smtClean="0">
              <a:solidFill>
                <a:srgbClr val="013476"/>
              </a:solidFill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Verschiedene Vorträge und interaktive Phasen</a:t>
            </a:r>
            <a:endParaRPr lang="de-DE" dirty="0" smtClean="0">
              <a:solidFill>
                <a:srgbClr val="013476"/>
              </a:solidFill>
              <a:sym typeface="Wingdings" panose="05000000000000000000" pitchFamily="2" charset="2"/>
            </a:endParaRPr>
          </a:p>
          <a:p>
            <a:pPr lvl="1"/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err="1" smtClean="0"/>
              <a:t>Cosmic@WEB</a:t>
            </a:r>
            <a:endParaRPr lang="de-DE" dirty="0" smtClean="0"/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2-Stunden-Programm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Einführungsvortrag zu Astroteilchen + interaktive Phase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0613" y="171542"/>
            <a:ext cx="5797475" cy="654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4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Bilder CERN-Projektwochen 2021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9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6377249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35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39970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de-DE" dirty="0" smtClean="0">
                <a:solidFill>
                  <a:srgbClr val="013476"/>
                </a:solidFill>
              </a:rPr>
              <a:t>Netzwerk Teilchenwelt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 smtClean="0"/>
              <a:t>30 Standorte </a:t>
            </a:r>
            <a:r>
              <a:rPr lang="de-DE" dirty="0" smtClean="0"/>
              <a:t>(Unis / MPIs / KIT / DESY / …) </a:t>
            </a:r>
            <a:r>
              <a:rPr lang="de-DE" dirty="0"/>
              <a:t>+ CERN</a:t>
            </a:r>
          </a:p>
          <a:p>
            <a:pPr marL="358775" lvl="1" indent="-358775">
              <a:lnSpc>
                <a:spcPct val="100000"/>
              </a:lnSpc>
              <a:spcBef>
                <a:spcPts val="600"/>
              </a:spcBef>
              <a:buClr>
                <a:schemeClr val="bg1"/>
              </a:buClr>
              <a:buSzTx/>
              <a:buFont typeface="Arial Narrow" panose="020B0606020202030204" pitchFamily="34" charset="0"/>
              <a:buChar char="►"/>
            </a:pPr>
            <a:r>
              <a:rPr lang="de-DE" sz="2400" dirty="0"/>
              <a:t>~ 150 </a:t>
            </a:r>
            <a:r>
              <a:rPr lang="de-DE" sz="2400" dirty="0" err="1" smtClean="0"/>
              <a:t>Vermittler:innen</a:t>
            </a:r>
            <a:r>
              <a:rPr lang="de-DE" sz="2400" dirty="0" smtClean="0"/>
              <a:t> (engagierte </a:t>
            </a:r>
            <a:r>
              <a:rPr lang="de-DE" sz="2400" dirty="0"/>
              <a:t>junge </a:t>
            </a:r>
            <a:r>
              <a:rPr lang="de-DE" sz="2400" dirty="0" err="1" smtClean="0"/>
              <a:t>Wissenschaftler:innen</a:t>
            </a:r>
            <a:r>
              <a:rPr lang="de-DE" sz="2400" dirty="0" smtClean="0"/>
              <a:t>)</a:t>
            </a:r>
          </a:p>
          <a:p>
            <a:pPr marL="358775" lvl="1" indent="-358775">
              <a:lnSpc>
                <a:spcPct val="100000"/>
              </a:lnSpc>
              <a:spcBef>
                <a:spcPts val="600"/>
              </a:spcBef>
              <a:buClr>
                <a:schemeClr val="bg1"/>
              </a:buClr>
              <a:buSzTx/>
              <a:buFont typeface="Arial Narrow" panose="020B0606020202030204" pitchFamily="34" charset="0"/>
              <a:buChar char="►"/>
            </a:pPr>
            <a:r>
              <a:rPr lang="de-DE" sz="2400" dirty="0"/>
              <a:t>~ 4.000 Jugendliche und Lehrkräfte </a:t>
            </a:r>
            <a:r>
              <a:rPr lang="de-DE" sz="2400" dirty="0" smtClean="0"/>
              <a:t>nehmen pro Jahr an </a:t>
            </a:r>
            <a:br>
              <a:rPr lang="de-DE" sz="2400" dirty="0" smtClean="0"/>
            </a:br>
            <a:r>
              <a:rPr lang="de-DE" sz="2400" dirty="0" smtClean="0"/>
              <a:t>unseren Veranstaltungen teil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smtClean="0"/>
              <a:t>Seit </a:t>
            </a:r>
            <a:r>
              <a:rPr lang="de-DE" dirty="0"/>
              <a:t>2010 </a:t>
            </a:r>
            <a:r>
              <a:rPr lang="de-DE" dirty="0" smtClean="0"/>
              <a:t>Teilchen- </a:t>
            </a:r>
            <a:r>
              <a:rPr lang="de-DE" dirty="0"/>
              <a:t>und Astroteilchenphysik, </a:t>
            </a:r>
            <a:br>
              <a:rPr lang="de-DE" dirty="0"/>
            </a:br>
            <a:r>
              <a:rPr lang="de-DE" dirty="0"/>
              <a:t>seit 2020 auch </a:t>
            </a:r>
            <a:r>
              <a:rPr lang="de-DE" dirty="0" err="1" smtClean="0"/>
              <a:t>Hadronen</a:t>
            </a:r>
            <a:r>
              <a:rPr lang="de-DE" dirty="0" smtClean="0"/>
              <a:t> </a:t>
            </a:r>
            <a:r>
              <a:rPr lang="de-DE" dirty="0"/>
              <a:t>und </a:t>
            </a:r>
            <a:r>
              <a:rPr lang="de-DE" dirty="0" smtClean="0"/>
              <a:t>Kerne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Gemeinsames Ziel: Forschung erleben!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de-DE" dirty="0"/>
          </a:p>
        </p:txBody>
      </p:sp>
      <p:sp>
        <p:nvSpPr>
          <p:cNvPr id="12" name="Inhaltsplatzhalter 2"/>
          <p:cNvSpPr txBox="1">
            <a:spLocks/>
          </p:cNvSpPr>
          <p:nvPr/>
        </p:nvSpPr>
        <p:spPr>
          <a:xfrm>
            <a:off x="7164302" y="5506535"/>
            <a:ext cx="5489766" cy="1481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>
              <a:lnSpc>
                <a:spcPct val="100000"/>
              </a:lnSpc>
              <a:spcBef>
                <a:spcPts val="600"/>
              </a:spcBef>
            </a:pPr>
            <a:endParaRPr lang="de-DE" sz="2200" dirty="0">
              <a:solidFill>
                <a:srgbClr val="013476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342" y="1627707"/>
            <a:ext cx="2823209" cy="384955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052" y="625368"/>
            <a:ext cx="2336962" cy="735860"/>
          </a:xfrm>
          <a:prstGeom prst="rect">
            <a:avLst/>
          </a:prstGeom>
        </p:spPr>
      </p:pic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26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de-DE" sz="2800" dirty="0" smtClean="0"/>
              <a:t>Was </a:t>
            </a:r>
            <a:r>
              <a:rPr lang="de-DE" sz="2800" dirty="0"/>
              <a:t>ist </a:t>
            </a:r>
            <a:r>
              <a:rPr lang="de-DE" sz="2800" dirty="0" smtClean="0"/>
              <a:t>das Netzwerk </a:t>
            </a:r>
            <a:r>
              <a:rPr lang="de-DE" sz="2800" dirty="0"/>
              <a:t>Teilchenwelt?</a:t>
            </a:r>
          </a:p>
          <a:p>
            <a:pPr>
              <a:lnSpc>
                <a:spcPct val="150000"/>
              </a:lnSpc>
            </a:pPr>
            <a:r>
              <a:rPr lang="de-DE" sz="2800" b="1" dirty="0" smtClean="0"/>
              <a:t>Aktivitäten für Jugendliche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Aktivitäten für Lehrkräfte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Materialien</a:t>
            </a:r>
          </a:p>
          <a:p>
            <a:pPr>
              <a:lnSpc>
                <a:spcPct val="150000"/>
              </a:lnSpc>
            </a:pPr>
            <a:r>
              <a:rPr lang="de-DE" sz="2800" dirty="0" smtClean="0"/>
              <a:t>Weitere Angebote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61533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Stufenprogramm für Jugendliche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graphicFrame>
        <p:nvGraphicFramePr>
          <p:cNvPr id="35" name="Diagramm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8110585"/>
              </p:ext>
            </p:extLst>
          </p:nvPr>
        </p:nvGraphicFramePr>
        <p:xfrm>
          <a:off x="422118" y="4126851"/>
          <a:ext cx="11358756" cy="251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7" name="Grafik 3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0"/>
          <a:stretch/>
        </p:blipFill>
        <p:spPr>
          <a:xfrm>
            <a:off x="1418608" y="1464840"/>
            <a:ext cx="2173607" cy="2556000"/>
          </a:xfrm>
          <a:prstGeom prst="rect">
            <a:avLst/>
          </a:prstGeom>
        </p:spPr>
      </p:pic>
      <p:sp>
        <p:nvSpPr>
          <p:cNvPr id="38" name="Textplatzhalter 5"/>
          <p:cNvSpPr txBox="1">
            <a:spLocks/>
          </p:cNvSpPr>
          <p:nvPr/>
        </p:nvSpPr>
        <p:spPr>
          <a:xfrm>
            <a:off x="1411187" y="4020840"/>
            <a:ext cx="2187483" cy="606803"/>
          </a:xfrm>
          <a:prstGeom prst="rect">
            <a:avLst/>
          </a:prstGeom>
        </p:spPr>
        <p:txBody>
          <a:bodyPr/>
          <a:lstStyle>
            <a:lvl1pPr marL="358775" indent="-35877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bg1"/>
              </a:buClr>
              <a:buFont typeface="Arial Narrow" panose="020B0606020202030204" pitchFamily="34" charset="0"/>
              <a:buChar char="►"/>
              <a:defRPr lang="de-DE" sz="2400" kern="1200" baseline="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kern="1200" dirty="0" smtClean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 Narrow" panose="020B0606020202030204" pitchFamily="34" charset="0"/>
              <a:buNone/>
            </a:pPr>
            <a:r>
              <a:rPr lang="de-DE" dirty="0" err="1" smtClean="0"/>
              <a:t>Masterclasses</a:t>
            </a:r>
            <a:r>
              <a:rPr lang="de-DE" dirty="0" smtClean="0"/>
              <a:t> in Schulen, Museen</a:t>
            </a:r>
            <a:endParaRPr lang="de-DE" sz="1400" dirty="0" smtClean="0">
              <a:sym typeface="Wingdings" panose="05000000000000000000" pitchFamily="2" charset="2"/>
            </a:endParaRPr>
          </a:p>
          <a:p>
            <a:pPr marL="0" indent="0">
              <a:buFont typeface="Arial Narrow" panose="020B0606020202030204" pitchFamily="34" charset="0"/>
              <a:buNone/>
            </a:pPr>
            <a:endParaRPr lang="de-DE" dirty="0"/>
          </a:p>
        </p:txBody>
      </p:sp>
      <p:pic>
        <p:nvPicPr>
          <p:cNvPr id="39" name="Grafik 3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68"/>
          <a:stretch/>
        </p:blipFill>
        <p:spPr>
          <a:xfrm>
            <a:off x="4181986" y="1460595"/>
            <a:ext cx="2121991" cy="2556000"/>
          </a:xfrm>
          <a:prstGeom prst="rect">
            <a:avLst/>
          </a:prstGeom>
        </p:spPr>
      </p:pic>
      <p:sp>
        <p:nvSpPr>
          <p:cNvPr id="40" name="Textplatzhalter 5"/>
          <p:cNvSpPr txBox="1">
            <a:spLocks/>
          </p:cNvSpPr>
          <p:nvPr/>
        </p:nvSpPr>
        <p:spPr>
          <a:xfrm>
            <a:off x="3910625" y="4007258"/>
            <a:ext cx="2690447" cy="7758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Eigenes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Engagement,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Detektor-Projekte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41" name="Grafik 4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96"/>
          <a:stretch/>
        </p:blipFill>
        <p:spPr>
          <a:xfrm>
            <a:off x="6879411" y="1436444"/>
            <a:ext cx="1954782" cy="2587209"/>
          </a:xfrm>
          <a:prstGeom prst="rect">
            <a:avLst/>
          </a:prstGeom>
        </p:spPr>
      </p:pic>
      <p:pic>
        <p:nvPicPr>
          <p:cNvPr id="42" name="Grafik 4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94823" y="1436444"/>
            <a:ext cx="1869288" cy="2556000"/>
          </a:xfrm>
          <a:prstGeom prst="rect">
            <a:avLst/>
          </a:prstGeom>
        </p:spPr>
      </p:pic>
      <p:sp>
        <p:nvSpPr>
          <p:cNvPr id="43" name="Textplatzhalter 5"/>
          <p:cNvSpPr txBox="1">
            <a:spLocks/>
          </p:cNvSpPr>
          <p:nvPr/>
        </p:nvSpPr>
        <p:spPr>
          <a:xfrm>
            <a:off x="6651234" y="4010207"/>
            <a:ext cx="2432402" cy="748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4-tg. Workshops CERN u. Mainz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4" name="Textplatzhalter 5"/>
          <p:cNvSpPr txBox="1">
            <a:spLocks/>
          </p:cNvSpPr>
          <p:nvPr/>
        </p:nvSpPr>
        <p:spPr>
          <a:xfrm>
            <a:off x="9076297" y="3999191"/>
            <a:ext cx="2516426" cy="748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Forschungs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-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projekte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1362338" y="3817450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Juliana Socher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4107464" y="3806817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Netzwerk Teilchenwelt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6803350" y="3828759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Netzwerk Teilchenwelt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10408941" y="3777301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Michael Hoch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84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Aktivitäten für Jugendliche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450"/>
              </a:spcBef>
              <a:buNone/>
            </a:pPr>
            <a:r>
              <a:rPr lang="de-DE" b="1" dirty="0" smtClean="0">
                <a:sym typeface="Wingdings" panose="05000000000000000000" pitchFamily="2" charset="2"/>
              </a:rPr>
              <a:t>Basisprogramm: </a:t>
            </a:r>
            <a:r>
              <a:rPr lang="de-DE" b="1" dirty="0" err="1" smtClean="0">
                <a:sym typeface="Wingdings" panose="05000000000000000000" pitchFamily="2" charset="2"/>
              </a:rPr>
              <a:t>Masterclasses</a:t>
            </a:r>
            <a:endParaRPr lang="de-DE" b="1" dirty="0">
              <a:sym typeface="Wingdings" panose="05000000000000000000" pitchFamily="2" charset="2"/>
            </a:endParaRPr>
          </a:p>
          <a:p>
            <a:pPr>
              <a:spcBef>
                <a:spcPts val="450"/>
              </a:spcBef>
              <a:spcAft>
                <a:spcPts val="338"/>
              </a:spcAft>
            </a:pPr>
            <a:r>
              <a:rPr lang="de-DE" dirty="0" smtClean="0">
                <a:sym typeface="Wingdings" panose="05000000000000000000" pitchFamily="2" charset="2"/>
              </a:rPr>
              <a:t>Eintägig, an </a:t>
            </a:r>
            <a:r>
              <a:rPr lang="de-DE" dirty="0">
                <a:sym typeface="Wingdings" panose="05000000000000000000" pitchFamily="2" charset="2"/>
              </a:rPr>
              <a:t>Schulen, </a:t>
            </a:r>
            <a:r>
              <a:rPr lang="de-DE" dirty="0" smtClean="0">
                <a:sym typeface="Wingdings" panose="05000000000000000000" pitchFamily="2" charset="2"/>
              </a:rPr>
              <a:t>Unis, Schülerlaboren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smtClean="0">
                <a:sym typeface="Wingdings" panose="05000000000000000000" pitchFamily="2" charset="2"/>
              </a:rPr>
              <a:t>Museen etc</a:t>
            </a:r>
            <a:r>
              <a:rPr lang="de-DE" dirty="0">
                <a:sym typeface="Wingdings" panose="05000000000000000000" pitchFamily="2" charset="2"/>
              </a:rPr>
              <a:t>.</a:t>
            </a:r>
          </a:p>
          <a:p>
            <a:pPr>
              <a:spcBef>
                <a:spcPts val="450"/>
              </a:spcBef>
              <a:spcAft>
                <a:spcPts val="338"/>
              </a:spcAft>
            </a:pPr>
            <a:r>
              <a:rPr lang="de-DE" dirty="0" smtClean="0">
                <a:sym typeface="Wingdings" panose="05000000000000000000" pitchFamily="2" charset="2"/>
              </a:rPr>
              <a:t>Analyse von Originaldaten</a:t>
            </a:r>
          </a:p>
          <a:p>
            <a:pPr marL="687600" lvl="1" indent="-230400"/>
            <a:r>
              <a:rPr lang="de-DE" dirty="0"/>
              <a:t>Teilchenphysik (LHC, Belle II)</a:t>
            </a:r>
          </a:p>
          <a:p>
            <a:pPr marL="687600" lvl="1" indent="-230400"/>
            <a:r>
              <a:rPr lang="de-DE" dirty="0"/>
              <a:t>Astroteilchenphysik (</a:t>
            </a:r>
            <a:r>
              <a:rPr lang="de-DE" dirty="0" err="1"/>
              <a:t>IceCube</a:t>
            </a:r>
            <a:r>
              <a:rPr lang="de-DE" dirty="0"/>
              <a:t>, </a:t>
            </a:r>
            <a:r>
              <a:rPr lang="de-DE" dirty="0" smtClean="0"/>
              <a:t>Pierre-</a:t>
            </a:r>
            <a:r>
              <a:rPr lang="de-DE" dirty="0" err="1" smtClean="0"/>
              <a:t>Auger</a:t>
            </a:r>
            <a:r>
              <a:rPr lang="de-DE" dirty="0" smtClean="0"/>
              <a:t>-Observatorium)</a:t>
            </a:r>
            <a:endParaRPr lang="de-DE" dirty="0"/>
          </a:p>
          <a:p>
            <a:pPr marL="687600" lvl="1" indent="-230400"/>
            <a:r>
              <a:rPr lang="de-DE" dirty="0"/>
              <a:t>Kern- und </a:t>
            </a:r>
            <a:r>
              <a:rPr lang="de-DE" dirty="0" err="1"/>
              <a:t>Hadronenphysik</a:t>
            </a:r>
            <a:r>
              <a:rPr lang="de-DE" dirty="0"/>
              <a:t> (ALICE, </a:t>
            </a:r>
            <a:r>
              <a:rPr lang="de-DE" dirty="0" err="1" smtClean="0"/>
              <a:t>Hadronentherapie</a:t>
            </a:r>
            <a:r>
              <a:rPr lang="de-DE" dirty="0" smtClean="0"/>
              <a:t>, Streubretter)</a:t>
            </a:r>
            <a:endParaRPr lang="de-DE" dirty="0"/>
          </a:p>
          <a:p>
            <a:pPr marL="357188" indent="-357188"/>
            <a:r>
              <a:rPr lang="de-DE" dirty="0"/>
              <a:t>In Präsenz oder online als </a:t>
            </a:r>
            <a:r>
              <a:rPr lang="de-DE" dirty="0" err="1"/>
              <a:t>Masterclass@home</a:t>
            </a:r>
            <a:r>
              <a:rPr lang="de-DE" dirty="0"/>
              <a:t> </a:t>
            </a:r>
          </a:p>
          <a:p>
            <a:pPr marL="687600" lvl="1" indent="-230400"/>
            <a:r>
              <a:rPr lang="de-DE" dirty="0"/>
              <a:t>Anmeldung als ganze Klassen/Kurse oder </a:t>
            </a:r>
            <a:r>
              <a:rPr lang="de-DE" dirty="0" smtClean="0"/>
              <a:t>einzeln (ab 15 Jahren)</a:t>
            </a:r>
            <a:endParaRPr lang="de-DE" dirty="0"/>
          </a:p>
          <a:p>
            <a:pPr>
              <a:spcBef>
                <a:spcPts val="450"/>
              </a:spcBef>
              <a:spcAft>
                <a:spcPts val="338"/>
              </a:spcAft>
            </a:pPr>
            <a:r>
              <a:rPr lang="de-DE" dirty="0" smtClean="0">
                <a:sym typeface="Wingdings" panose="05000000000000000000" pitchFamily="2" charset="2"/>
              </a:rPr>
              <a:t>Standorte </a:t>
            </a:r>
            <a:r>
              <a:rPr lang="de-DE" dirty="0">
                <a:sym typeface="Wingdings" panose="05000000000000000000" pitchFamily="2" charset="2"/>
              </a:rPr>
              <a:t>vermitteln jeweilige Experimente 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und Forschungsaktivitäten an Jugendliche</a:t>
            </a:r>
          </a:p>
          <a:p>
            <a:pPr>
              <a:spcBef>
                <a:spcPts val="450"/>
              </a:spcBef>
              <a:spcAft>
                <a:spcPts val="338"/>
              </a:spcAft>
            </a:pPr>
            <a:r>
              <a:rPr lang="de-DE" dirty="0" smtClean="0">
                <a:sym typeface="Wingdings" panose="05000000000000000000" pitchFamily="2" charset="2"/>
              </a:rPr>
              <a:t>&gt; 160 </a:t>
            </a:r>
            <a:r>
              <a:rPr lang="de-DE" dirty="0">
                <a:sym typeface="Wingdings" panose="05000000000000000000" pitchFamily="2" charset="2"/>
              </a:rPr>
              <a:t>Masterclasses </a:t>
            </a:r>
            <a:r>
              <a:rPr lang="de-DE" dirty="0" smtClean="0">
                <a:sym typeface="Wingdings" panose="05000000000000000000" pitchFamily="2" charset="2"/>
              </a:rPr>
              <a:t>in 2019</a:t>
            </a:r>
            <a:endParaRPr lang="de-DE" dirty="0">
              <a:sym typeface="Wingdings" panose="05000000000000000000" pitchFamily="2" charset="2"/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6268" y="4547672"/>
            <a:ext cx="2880000" cy="1563695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6268" y="2700611"/>
            <a:ext cx="2880000" cy="1650124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6268" y="692600"/>
            <a:ext cx="2880000" cy="1803383"/>
          </a:xfrm>
          <a:prstGeom prst="rect">
            <a:avLst/>
          </a:prstGeom>
        </p:spPr>
      </p:pic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327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Aktivitäten für Jugendliche – Beispiel </a:t>
            </a:r>
            <a:r>
              <a:rPr lang="de-DE" dirty="0" err="1" smtClean="0"/>
              <a:t>Masterclass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985" y="1368598"/>
            <a:ext cx="7090637" cy="535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44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b="1" dirty="0" smtClean="0">
                <a:solidFill>
                  <a:srgbClr val="013476"/>
                </a:solidFill>
              </a:rPr>
              <a:t>Weitere Astroteilchen-Angebote</a:t>
            </a:r>
            <a:endParaRPr lang="de-DE" b="1" dirty="0">
              <a:solidFill>
                <a:srgbClr val="013476"/>
              </a:solidFill>
            </a:endParaRPr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1295468" y="1772818"/>
            <a:ext cx="6985451" cy="429052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 smtClean="0">
                <a:sym typeface="Wingdings" panose="05000000000000000000" pitchFamily="2" charset="2"/>
              </a:rPr>
              <a:t>Detektoren für Jugendliche</a:t>
            </a:r>
            <a:endParaRPr lang="de-DE" dirty="0">
              <a:sym typeface="Wingdings" panose="05000000000000000000" pitchFamily="2" charset="2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de-DE" dirty="0"/>
              <a:t>Szintillations-Detektoren (CosMO)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de-DE" dirty="0"/>
              <a:t>Cherenkov-Detektoren (</a:t>
            </a:r>
            <a:r>
              <a:rPr lang="de-DE" dirty="0" err="1"/>
              <a:t>Kamiokannen</a:t>
            </a:r>
            <a:r>
              <a:rPr lang="de-DE" dirty="0"/>
              <a:t>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>
                <a:sym typeface="Wingdings" panose="05000000000000000000" pitchFamily="2" charset="2"/>
              </a:rPr>
              <a:t>Nebelkammer-Sets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de-DE" dirty="0">
                <a:sym typeface="Wingdings" panose="05000000000000000000" pitchFamily="2" charset="2"/>
              </a:rPr>
              <a:t>Material für 10 Nebelkammern (Klassensatz)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de-DE" dirty="0">
                <a:sym typeface="Wingdings" panose="05000000000000000000" pitchFamily="2" charset="2"/>
                <a:hlinkClick r:id="rId3"/>
              </a:rPr>
              <a:t>Anleitung</a:t>
            </a:r>
            <a:endParaRPr lang="de-DE" dirty="0">
              <a:sym typeface="Wingdings" panose="05000000000000000000" pitchFamily="2" charset="2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 smtClean="0">
                <a:sym typeface="Wingdings" panose="05000000000000000000" pitchFamily="2" charset="2"/>
                <a:hlinkClick r:id="rId4"/>
              </a:rPr>
              <a:t>Cosmic@Web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>
                <a:sym typeface="Wingdings" panose="05000000000000000000" pitchFamily="2" charset="2"/>
              </a:rPr>
              <a:t>mit Daten von 9 Experimenten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de-DE" dirty="0" smtClean="0">
                <a:sym typeface="Wingdings" panose="05000000000000000000" pitchFamily="2" charset="2"/>
              </a:rPr>
              <a:t>Grundlagenwissen</a:t>
            </a:r>
            <a:r>
              <a:rPr lang="de-DE" dirty="0">
                <a:sym typeface="Wingdings" panose="05000000000000000000" pitchFamily="2" charset="2"/>
              </a:rPr>
              <a:t>, Experimentbeschreibung, </a:t>
            </a:r>
            <a:r>
              <a:rPr lang="de-DE" dirty="0" smtClean="0">
                <a:sym typeface="Wingdings" panose="05000000000000000000" pitchFamily="2" charset="2"/>
              </a:rPr>
              <a:t>Bedienungsanleitung, Glossar</a:t>
            </a:r>
            <a:r>
              <a:rPr lang="de-DE" dirty="0">
                <a:sym typeface="Wingdings" panose="05000000000000000000" pitchFamily="2" charset="2"/>
              </a:rPr>
              <a:t>, Literaturhinweise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de-DE" dirty="0" smtClean="0">
                <a:sym typeface="Wingdings" panose="05000000000000000000" pitchFamily="2" charset="2"/>
              </a:rPr>
              <a:t>ausführliche </a:t>
            </a:r>
            <a:r>
              <a:rPr lang="de-DE" dirty="0">
                <a:sym typeface="Wingdings" panose="05000000000000000000" pitchFamily="2" charset="2"/>
              </a:rPr>
              <a:t>Analysen, </a:t>
            </a:r>
            <a:r>
              <a:rPr lang="de-DE" dirty="0" smtClean="0">
                <a:sym typeface="Wingdings" panose="05000000000000000000" pitchFamily="2" charset="2"/>
              </a:rPr>
              <a:t>Datenfilter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dirty="0" smtClean="0">
                <a:sym typeface="Wingdings" panose="05000000000000000000" pitchFamily="2" charset="2"/>
              </a:rPr>
              <a:t>Jährlicher International Cosmic Day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de-DE" dirty="0">
                <a:solidFill>
                  <a:srgbClr val="002060"/>
                </a:solidFill>
                <a:latin typeface="Arial Narrow" panose="020B0606020202030204" pitchFamily="34" charset="0"/>
              </a:rPr>
              <a:t>Weltweite </a:t>
            </a:r>
            <a:r>
              <a:rPr lang="de-DE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Beteiligung, über </a:t>
            </a:r>
            <a:r>
              <a:rPr lang="de-DE" dirty="0">
                <a:solidFill>
                  <a:srgbClr val="002060"/>
                </a:solidFill>
                <a:latin typeface="Arial Narrow" panose="020B0606020202030204" pitchFamily="34" charset="0"/>
              </a:rPr>
              <a:t>70 </a:t>
            </a:r>
            <a:r>
              <a:rPr lang="de-DE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Standorte</a:t>
            </a:r>
            <a:endParaRPr lang="de-DE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de-DE" dirty="0">
              <a:sym typeface="Wingdings" panose="05000000000000000000" pitchFamily="2" charset="2"/>
            </a:endParaRPr>
          </a:p>
          <a:p>
            <a:endParaRPr lang="en-US" dirty="0"/>
          </a:p>
          <a:p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860" y="2407149"/>
            <a:ext cx="2159180" cy="1664166"/>
          </a:xfrm>
          <a:prstGeom prst="rect">
            <a:avLst/>
          </a:prstGeom>
        </p:spPr>
      </p:pic>
      <p:pic>
        <p:nvPicPr>
          <p:cNvPr id="15" name="Picture 8" descr="http://physik-begreifen-zeuthen.desy.de/sites2009/site_PhyBegZ/content/e2198/e2451/e6374/e53710/Sc_Web_1815_ger.png">
            <a:extLst>
              <a:ext uri="{FF2B5EF4-FFF2-40B4-BE49-F238E27FC236}">
                <a16:creationId xmlns:a16="http://schemas.microsoft.com/office/drawing/2014/main" id="{10DF4949-6D5B-C447-8BF7-C38B3ECC7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2135" y="725716"/>
            <a:ext cx="3833905" cy="150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04" b="28446"/>
          <a:stretch/>
        </p:blipFill>
        <p:spPr bwMode="auto">
          <a:xfrm>
            <a:off x="9581794" y="4239461"/>
            <a:ext cx="2164246" cy="1945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Niklas Herff, TU Dresden &amp; CERN</a:t>
            </a:r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0820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1_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1454</Words>
  <Application>Microsoft Office PowerPoint</Application>
  <PresentationFormat>Breitbild</PresentationFormat>
  <Paragraphs>369</Paragraphs>
  <Slides>35</Slides>
  <Notes>30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35</vt:i4>
      </vt:variant>
    </vt:vector>
  </HeadingPairs>
  <TitlesOfParts>
    <vt:vector size="43" baseType="lpstr">
      <vt:lpstr>Arial</vt:lpstr>
      <vt:lpstr>Arial Narrow</vt:lpstr>
      <vt:lpstr>Calibri</vt:lpstr>
      <vt:lpstr>MetaOT-Book</vt:lpstr>
      <vt:lpstr>Symbol</vt:lpstr>
      <vt:lpstr>Wingdings</vt:lpstr>
      <vt:lpstr>NTW</vt:lpstr>
      <vt:lpstr>1_NTW</vt:lpstr>
      <vt:lpstr>Netzwerk Teilchenwelt  Astroteilchen-/Teilchenphysik sowie Hadronen- und Kernphysik für Jugendliche und Lehrkräfte  </vt:lpstr>
      <vt:lpstr>Übersicht</vt:lpstr>
      <vt:lpstr>Übersicht</vt:lpstr>
      <vt:lpstr>Netzwerk Teilchenwelt</vt:lpstr>
      <vt:lpstr>Übersicht</vt:lpstr>
      <vt:lpstr>Stufenprogramm für Jugendliche</vt:lpstr>
      <vt:lpstr>Aktivitäten für Jugendliche</vt:lpstr>
      <vt:lpstr>Aktivitäten für Jugendliche – Beispiel Masterclass</vt:lpstr>
      <vt:lpstr>Weitere Astroteilchen-Angebote</vt:lpstr>
      <vt:lpstr>Vertiefungsprogramme am CERN </vt:lpstr>
      <vt:lpstr>Vertiefungsprogramm Knotenpunkt Mainz</vt:lpstr>
      <vt:lpstr>Stufenprogramm für Jugendliche</vt:lpstr>
      <vt:lpstr>Und danach…?</vt:lpstr>
      <vt:lpstr>Verschiedene Angebote der Standorte</vt:lpstr>
      <vt:lpstr>Angebote für U15</vt:lpstr>
      <vt:lpstr>Übersicht</vt:lpstr>
      <vt:lpstr>Aktivitäten für Lehrkräfte</vt:lpstr>
      <vt:lpstr>Lehrkräfte als Multiplikatoren</vt:lpstr>
      <vt:lpstr>Ausstellung Urknall unterwegs           Chat-Aktion I´m a scientist</vt:lpstr>
      <vt:lpstr>Wie kann ich mich beteiligen?             Was bringt mir das?</vt:lpstr>
      <vt:lpstr>Zusammenfassung</vt:lpstr>
      <vt:lpstr>PowerPoint-Präsentation</vt:lpstr>
      <vt:lpstr>Anhang</vt:lpstr>
      <vt:lpstr>Breites Angebot an Masterclasses</vt:lpstr>
      <vt:lpstr>Detektoren für Jugendliche</vt:lpstr>
      <vt:lpstr>Nebelkammern</vt:lpstr>
      <vt:lpstr>Cosmic@WEB</vt:lpstr>
      <vt:lpstr>International Cosmic Day</vt:lpstr>
      <vt:lpstr>Nachwuchsförderung über Fellow-Programm</vt:lpstr>
      <vt:lpstr>PowerPoint-Präsentation</vt:lpstr>
      <vt:lpstr>Programme in naher Zukunft</vt:lpstr>
      <vt:lpstr>Fortbildungen für Lehrkräfte – Beispiel-Agenda</vt:lpstr>
      <vt:lpstr>Online Fortbildungen</vt:lpstr>
      <vt:lpstr>Online Fortbildungen</vt:lpstr>
      <vt:lpstr>Bilder CERN-Projektwochen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Niklas Herff</cp:lastModifiedBy>
  <cp:revision>334</cp:revision>
  <dcterms:created xsi:type="dcterms:W3CDTF">2018-11-01T09:16:39Z</dcterms:created>
  <dcterms:modified xsi:type="dcterms:W3CDTF">2022-04-03T08:43:27Z</dcterms:modified>
</cp:coreProperties>
</file>