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1" r:id="rId2"/>
    <p:sldId id="257" r:id="rId3"/>
    <p:sldId id="440" r:id="rId4"/>
    <p:sldId id="393" r:id="rId5"/>
    <p:sldId id="345" r:id="rId6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728">
          <p15:clr>
            <a:srgbClr val="A4A3A4"/>
          </p15:clr>
        </p15:guide>
        <p15:guide id="3" orient="horz" pos="336">
          <p15:clr>
            <a:srgbClr val="A4A3A4"/>
          </p15:clr>
        </p15:guide>
        <p15:guide id="4" orient="horz" pos="552">
          <p15:clr>
            <a:srgbClr val="A4A3A4"/>
          </p15:clr>
        </p15:guide>
        <p15:guide id="5" orient="horz" pos="3984">
          <p15:clr>
            <a:srgbClr val="A4A3A4"/>
          </p15:clr>
        </p15:guide>
        <p15:guide id="6" pos="2880">
          <p15:clr>
            <a:srgbClr val="A4A3A4"/>
          </p15:clr>
        </p15:guide>
        <p15:guide id="7" pos="1484">
          <p15:clr>
            <a:srgbClr val="A4A3A4"/>
          </p15:clr>
        </p15:guide>
        <p15:guide id="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  <a:srgbClr val="AAC9B6"/>
    <a:srgbClr val="0432FF"/>
    <a:srgbClr val="007F50"/>
    <a:srgbClr val="006778"/>
    <a:srgbClr val="822433"/>
    <a:srgbClr val="830022"/>
    <a:srgbClr val="790022"/>
    <a:srgbClr val="783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18" autoAdjust="0"/>
    <p:restoredTop sz="78299" autoAdjust="0"/>
  </p:normalViewPr>
  <p:slideViewPr>
    <p:cSldViewPr snapToGrid="0">
      <p:cViewPr varScale="1">
        <p:scale>
          <a:sx n="61" d="100"/>
          <a:sy n="61" d="100"/>
        </p:scale>
        <p:origin x="2382" y="72"/>
      </p:cViewPr>
      <p:guideLst>
        <p:guide orient="horz" pos="2160"/>
        <p:guide orient="horz" pos="1728"/>
        <p:guide orient="horz" pos="336"/>
        <p:guide orient="horz" pos="552"/>
        <p:guide orient="horz" pos="3984"/>
        <p:guide pos="2880"/>
        <p:guide pos="1484"/>
        <p:guide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-168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BEB713E-6DF2-DF43-AAD7-DB6BA10430F2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17338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E330379-EB2D-3245-821C-EE7EDDA79ADA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57961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330379-EB2D-3245-821C-EE7EDDA79ADA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7253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2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3863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3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6069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4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noProof="0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5911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5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1422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E7B50AD0-5114-114D-BFAF-D6F77DEE390F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623FAD43-BFD4-274B-A506-0F3CE5CCBBF3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563" y="409575"/>
            <a:ext cx="1889125" cy="54578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16013" y="409575"/>
            <a:ext cx="5518150" cy="54578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6B2E7ABC-098F-984E-BE6F-DB9FF2D33E89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D3C61D5C-66C6-C74F-975E-A9D6E855B281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una tabella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CBDD7553-32B6-AF41-A7B5-8C68EC4C6086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 grafico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117EB865-EA62-E740-84BE-EFA1EDB34EC3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A1292C01-2A3D-0A44-81FF-B77D718938CB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1D6FDE76-05C6-1940-B5EA-225DE777EDCD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E4AA1BCC-0549-AC44-BB05-AFF4571691F2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4A8D3F67-D53C-DB4B-89D3-0F9D7613C8CF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BFBF7122-E485-A34B-A033-193A3ADCCB38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AB86FDA9-73B4-8348-B058-6E024D28C42E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3F72E95A-28A0-DD47-A6FC-6A5A182892FF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Trascinare l'immagine su un segnaposto o fare clic sull'icona per aggiungerla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4CFF2E79-C39B-0F4F-8D04-4978C9783A71}" type="slidenum">
              <a:rPr lang="it-IT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5"/>
          <p:cNvGrpSpPr>
            <a:grpSpLocks/>
          </p:cNvGrpSpPr>
          <p:nvPr/>
        </p:nvGrpSpPr>
        <p:grpSpPr bwMode="auto">
          <a:xfrm>
            <a:off x="0" y="6096000"/>
            <a:ext cx="9144000" cy="762000"/>
            <a:chOff x="0" y="3840"/>
            <a:chExt cx="5760" cy="480"/>
          </a:xfrm>
        </p:grpSpPr>
        <p:sp>
          <p:nvSpPr>
            <p:cNvPr id="1037" name="Rectangle 13"/>
            <p:cNvSpPr>
              <a:spLocks noChangeArrowheads="1"/>
            </p:cNvSpPr>
            <p:nvPr userDrawn="1"/>
          </p:nvSpPr>
          <p:spPr bwMode="auto">
            <a:xfrm>
              <a:off x="0" y="3984"/>
              <a:ext cx="5760" cy="336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auto">
            <a:xfrm>
              <a:off x="768" y="3840"/>
              <a:ext cx="4992" cy="480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</p:grp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09575"/>
            <a:ext cx="7559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52600"/>
            <a:ext cx="75596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434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r>
              <a:rPr lang="it-IT"/>
              <a:t>04/03/2022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1483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 smtClean="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r>
              <a:rPr lang="it-IT" dirty="0"/>
              <a:t>Pag. </a:t>
            </a:r>
            <a:fld id="{84F3E2DF-3CD5-B448-B909-71EF67D9F9AF}" type="slidenum">
              <a:rPr lang="it-IT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+mj-lt"/>
          <a:ea typeface="+mj-ea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22433"/>
        </a:buClr>
        <a:buChar char="•"/>
        <a:defRPr sz="2400">
          <a:solidFill>
            <a:srgbClr val="000000"/>
          </a:solidFill>
          <a:latin typeface="+mn-lt"/>
          <a:ea typeface="+mn-ea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0000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000000"/>
          </a:solidFill>
          <a:latin typeface="+mn-lt"/>
          <a:ea typeface="+mn-ea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2745581"/>
            <a:ext cx="8134672" cy="1470025"/>
          </a:xfrm>
        </p:spPr>
        <p:txBody>
          <a:bodyPr/>
          <a:lstStyle/>
          <a:p>
            <a:pPr algn="ctr"/>
            <a:r>
              <a:rPr lang="en-GB" dirty="0"/>
              <a:t>Previous work on FCC-</a:t>
            </a:r>
            <a:r>
              <a:rPr lang="en-GB" dirty="0" err="1"/>
              <a:t>ee</a:t>
            </a:r>
            <a:r>
              <a:rPr lang="en-GB" dirty="0"/>
              <a:t> Booster collective effects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7747" y="4036581"/>
            <a:ext cx="8867189" cy="1346776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GB" sz="2000" b="1" dirty="0">
                <a:solidFill>
                  <a:srgbClr val="FF0000"/>
                </a:solidFill>
              </a:rPr>
              <a:t>M. </a:t>
            </a:r>
            <a:r>
              <a:rPr lang="en-GB" sz="2000" b="1" dirty="0" err="1">
                <a:solidFill>
                  <a:srgbClr val="FF0000"/>
                </a:solidFill>
              </a:rPr>
              <a:t>Migliorati</a:t>
            </a:r>
            <a:endParaRPr lang="en-GB" sz="2000" b="1" dirty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en-GB" sz="2000" b="1" dirty="0">
                <a:solidFill>
                  <a:srgbClr val="FF0000"/>
                </a:solidFill>
              </a:rPr>
              <a:t>E. </a:t>
            </a:r>
            <a:r>
              <a:rPr lang="en-GB" sz="2000" b="1" dirty="0" err="1">
                <a:solidFill>
                  <a:srgbClr val="FF0000"/>
                </a:solidFill>
              </a:rPr>
              <a:t>Carideo</a:t>
            </a:r>
            <a:r>
              <a:rPr lang="en-GB" sz="2000" b="1" dirty="0">
                <a:solidFill>
                  <a:srgbClr val="FF0000"/>
                </a:solidFill>
              </a:rPr>
              <a:t>, D. </a:t>
            </a:r>
            <a:r>
              <a:rPr lang="en-GB" sz="2000" b="1" dirty="0" err="1">
                <a:solidFill>
                  <a:srgbClr val="FF0000"/>
                </a:solidFill>
              </a:rPr>
              <a:t>Quartullo</a:t>
            </a:r>
            <a:r>
              <a:rPr lang="en-GB" sz="2000" b="1" dirty="0">
                <a:solidFill>
                  <a:srgbClr val="FF0000"/>
                </a:solidFill>
              </a:rPr>
              <a:t>, M. </a:t>
            </a:r>
            <a:r>
              <a:rPr lang="en-GB" sz="2000" b="1" dirty="0" err="1">
                <a:solidFill>
                  <a:srgbClr val="FF0000"/>
                </a:solidFill>
              </a:rPr>
              <a:t>Zobov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954213" y="630238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5" name="Picture 13" descr="logo +marchio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82043" y="259533"/>
            <a:ext cx="2123132" cy="86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5137" y="134246"/>
            <a:ext cx="3289300" cy="1117600"/>
          </a:xfrm>
          <a:prstGeom prst="rect">
            <a:avLst/>
          </a:prstGeom>
        </p:spPr>
      </p:pic>
      <p:pic>
        <p:nvPicPr>
          <p:cNvPr id="11" name="Picture 1">
            <a:extLst>
              <a:ext uri="{FF2B5EF4-FFF2-40B4-BE49-F238E27FC236}">
                <a16:creationId xmlns:a16="http://schemas.microsoft.com/office/drawing/2014/main" id="{B3CC0FFE-1942-554D-B255-E3AE1399F35A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759" y="134246"/>
            <a:ext cx="1897380" cy="998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0EC785DE-1DA6-ED40-B935-47CE82C1A37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747" y="1580515"/>
            <a:ext cx="2817404" cy="9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798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819624"/>
          </a:xfrm>
        </p:spPr>
        <p:txBody>
          <a:bodyPr/>
          <a:lstStyle/>
          <a:p>
            <a:r>
              <a:rPr lang="en-GB" dirty="0"/>
              <a:t>Parameter list comparison: Z-pole and booster (injection)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04/03/2022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D3C61D5C-66C6-C74F-975E-A9D6E855B281}" type="slidenum">
              <a:rPr lang="it-IT"/>
              <a:pPr/>
              <a:t>2</a:t>
            </a:fld>
            <a:endParaRPr lang="it-IT"/>
          </a:p>
        </p:txBody>
      </p:sp>
      <p:graphicFrame>
        <p:nvGraphicFramePr>
          <p:cNvPr id="15" name="Segnaposto contenut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3689242"/>
              </p:ext>
            </p:extLst>
          </p:nvPr>
        </p:nvGraphicFramePr>
        <p:xfrm>
          <a:off x="838855" y="1481785"/>
          <a:ext cx="7259948" cy="3894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5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0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6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6874">
                  <a:extLst>
                    <a:ext uri="{9D8B030D-6E8A-4147-A177-3AD203B41FA5}">
                      <a16:colId xmlns:a16="http://schemas.microsoft.com/office/drawing/2014/main" val="17050448"/>
                    </a:ext>
                  </a:extLst>
                </a:gridCol>
              </a:tblGrid>
              <a:tr h="35403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0000"/>
                          </a:solidFill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</a:rPr>
                        <a:t>Z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</a:rPr>
                        <a:t>Booster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Beam energy (GeV)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45.6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Bunch population [10</a:t>
                      </a:r>
                      <a:r>
                        <a:rPr lang="en-GB" sz="1600" baseline="30000" dirty="0"/>
                        <a:t>11</a:t>
                      </a:r>
                      <a:r>
                        <a:rPr lang="en-GB" sz="1600" baseline="0" dirty="0"/>
                        <a:t>]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1.7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.213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Energy spread(SR/BS) [10</a:t>
                      </a:r>
                      <a:r>
                        <a:rPr lang="en-GB" sz="1600" baseline="30000" dirty="0"/>
                        <a:t>-3</a:t>
                      </a:r>
                      <a:r>
                        <a:rPr lang="en-GB" sz="1600" baseline="0" dirty="0"/>
                        <a:t>]</a:t>
                      </a:r>
                      <a:endParaRPr lang="en-GB" sz="16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0.38/1.32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.166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Energy loss/turn (MeV)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36.0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1.33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933845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RF frequency (MHz)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400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400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RF voltage (MV)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60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8217786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Arc optics</a:t>
                      </a:r>
                      <a:r>
                        <a:rPr lang="en-GB" sz="1600" dirty="0"/>
                        <a:t> 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aseline="-250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60°ph adv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90°ph adv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074535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Mom</a:t>
                      </a:r>
                      <a:r>
                        <a:rPr lang="en-GB" sz="1600" dirty="0"/>
                        <a:t> compaction [10</a:t>
                      </a:r>
                      <a:r>
                        <a:rPr lang="en-GB" sz="1600" baseline="30000" dirty="0"/>
                        <a:t>-6</a:t>
                      </a:r>
                      <a:r>
                        <a:rPr lang="en-GB" sz="1600" baseline="0" dirty="0"/>
                        <a:t>]</a:t>
                      </a:r>
                      <a:endParaRPr lang="en-GB" sz="1600" baseline="30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14.8</a:t>
                      </a:r>
                      <a:endParaRPr lang="en-GB" sz="1600" baseline="-25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14.8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/>
                        <a:t>7.27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402425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Synchrotron tune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0.025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0.030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0.021</a:t>
                      </a: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650563"/>
                  </a:ext>
                </a:extLst>
              </a:tr>
              <a:tr h="354039">
                <a:tc>
                  <a:txBody>
                    <a:bodyPr/>
                    <a:lstStyle/>
                    <a:p>
                      <a:r>
                        <a:rPr lang="en-GB" sz="1600" dirty="0"/>
                        <a:t>Bunch length</a:t>
                      </a:r>
                      <a:r>
                        <a:rPr lang="en-GB" sz="1600" baseline="0" dirty="0"/>
                        <a:t> [mm](SR/BS)</a:t>
                      </a:r>
                      <a:endParaRPr lang="en-GB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3.5/12.1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1.26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0.88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27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2057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RW impedance in the Booster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Segnaposto contenuto 7">
                <a:extLst>
                  <a:ext uri="{FF2B5EF4-FFF2-40B4-BE49-F238E27FC236}">
                    <a16:creationId xmlns:a16="http://schemas.microsoft.com/office/drawing/2014/main" id="{38DF6D10-E043-6A46-949C-ECFE9ED03A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7426" y="1095777"/>
                <a:ext cx="8809148" cy="2046668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2060"/>
                    </a:solidFill>
                  </a:rPr>
                  <a:t>The main source of impedance for FCC-</a:t>
                </a:r>
                <a:r>
                  <a:rPr lang="en-GB" sz="1600" dirty="0" err="1">
                    <a:solidFill>
                      <a:srgbClr val="002060"/>
                    </a:solidFill>
                  </a:rPr>
                  <a:t>ee</a:t>
                </a:r>
                <a:r>
                  <a:rPr lang="en-GB" sz="1600" dirty="0">
                    <a:solidFill>
                      <a:srgbClr val="002060"/>
                    </a:solidFill>
                  </a:rPr>
                  <a:t> is the RW due to a copper beam pipe of 35 mm of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2060"/>
                    </a:solidFill>
                  </a:rPr>
                  <a:t>For the booster the beam pipe is 25 mm and it is made of stainless steel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2060"/>
                    </a:solidFill>
                  </a:rPr>
                  <a:t>The resistivity of stainless steel is 40 times larger than that of copper at room temperature.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002060"/>
                    </a:solidFill>
                  </a:rPr>
                  <a:t>The longitudinal impedance is proportional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6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it-IT" sz="16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sz="1600" dirty="0">
                    <a:solidFill>
                      <a:srgbClr val="002060"/>
                    </a:solidFill>
                  </a:rPr>
                  <a:t>, and the transverse one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6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it-IT" sz="16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it-IT" sz="1600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rgbClr val="002060"/>
                    </a:solidFill>
                  </a:rPr>
                  <a:t>→ for the booster we have a larger factor of 1.4 and 2.7 respectively.</a:t>
                </a:r>
              </a:p>
            </p:txBody>
          </p:sp>
        </mc:Choice>
        <mc:Fallback xmlns="">
          <p:sp>
            <p:nvSpPr>
              <p:cNvPr id="8" name="Segnaposto contenuto 7">
                <a:extLst>
                  <a:ext uri="{FF2B5EF4-FFF2-40B4-BE49-F238E27FC236}">
                    <a16:creationId xmlns:a16="http://schemas.microsoft.com/office/drawing/2014/main" id="{38DF6D10-E043-6A46-949C-ECFE9ED03A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7426" y="1095777"/>
                <a:ext cx="8809148" cy="2046668"/>
              </a:xfrm>
              <a:blipFill>
                <a:blip r:embed="rId3"/>
                <a:stretch>
                  <a:fillRect l="-144" t="-6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04/03/2022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FCC-ee booster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D3C61D5C-66C6-C74F-975E-A9D6E855B281}" type="slidenum">
              <a:rPr lang="it-IT"/>
              <a:pPr/>
              <a:t>3</a:t>
            </a:fld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5A701DB-728D-7D4C-A82A-775B9EF0AB9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389" y="2853233"/>
            <a:ext cx="8100811" cy="3154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390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FCC-ee booster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D3C61D5C-66C6-C74F-975E-A9D6E855B281}" type="slidenum">
              <a:rPr lang="it-IT"/>
              <a:pPr/>
              <a:t>4</a:t>
            </a:fld>
            <a:endParaRPr lang="it-IT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6CC77FE4-E8F5-4916-B74E-46E823FA20CE}"/>
              </a:ext>
            </a:extLst>
          </p:cNvPr>
          <p:cNvSpPr txBox="1"/>
          <p:nvPr/>
        </p:nvSpPr>
        <p:spPr>
          <a:xfrm>
            <a:off x="424543" y="0"/>
            <a:ext cx="7953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3600" b="1" dirty="0">
                <a:solidFill>
                  <a:schemeClr val="tx1"/>
                </a:solidFill>
                <a:latin typeface="Calibri Light" panose="020F0302020204030204"/>
                <a:ea typeface="+mn-ea"/>
                <a:cs typeface="+mn-cs"/>
              </a:rPr>
              <a:t>FCCee-Booster Beam Dynamics Studies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36D3384D-DA6B-4B7F-9E20-000D8DDCF40C}"/>
              </a:ext>
            </a:extLst>
          </p:cNvPr>
          <p:cNvSpPr txBox="1"/>
          <p:nvPr/>
        </p:nvSpPr>
        <p:spPr>
          <a:xfrm>
            <a:off x="69000" y="646331"/>
            <a:ext cx="259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1) Simulated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8" name="Segnaposto contenuto 9">
                <a:extLst>
                  <a:ext uri="{FF2B5EF4-FFF2-40B4-BE49-F238E27FC236}">
                    <a16:creationId xmlns:a16="http://schemas.microsoft.com/office/drawing/2014/main" id="{DF4F7124-7BCC-4C67-BFAA-8738654F742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77165264"/>
                  </p:ext>
                </p:extLst>
              </p:nvPr>
            </p:nvGraphicFramePr>
            <p:xfrm>
              <a:off x="102827" y="954110"/>
              <a:ext cx="3337060" cy="3774257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1376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9941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27034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/>
                            <a:t>Parameters</a:t>
                          </a:r>
                          <a:endParaRPr lang="en-GB" sz="12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/>
                            <a:t>Value</a:t>
                          </a:r>
                          <a:endParaRPr lang="en-GB" sz="12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034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Machine circumference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𝐂</m:t>
                                  </m:r>
                                </m:e>
                                <m:sub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𝐫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97.756 km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20190096"/>
                      </a:ext>
                    </a:extLst>
                  </a:tr>
                  <a:tr h="27034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Beam energy at injection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𝐄</m:t>
                                  </m:r>
                                </m:e>
                                <m:sub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20 GeV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7555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SR 1 </a:t>
                          </a:r>
                          <a14:m>
                            <m:oMath xmlns:m="http://schemas.openxmlformats.org/officeDocument/2006/math">
                              <m:r>
                                <a:rPr lang="en-GB" sz="1200" b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𝛔</m:t>
                              </m:r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 rel. energy spread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𝛔</m:t>
                                  </m:r>
                                </m:e>
                                <m:sub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𝒅𝑬</m:t>
                                  </m:r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𝐫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baseline="0" dirty="0">
                              <a:solidFill>
                                <a:schemeClr val="tx1"/>
                              </a:solidFill>
                            </a:rPr>
                            <a:t>0.166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×</m:t>
                              </m:r>
                              <m:sSup>
                                <m:sSupPr>
                                  <m:ctrlPr>
                                    <a:rPr lang="en-US" sz="1200" b="1" i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sz="1200" b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200" b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endParaRPr lang="en-GB" sz="1200" b="1" baseline="30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7034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SR energy loss per turn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𝐔</m:t>
                                  </m:r>
                                </m:e>
                                <m:sub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1.33 MeV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89933845"/>
                      </a:ext>
                    </a:extLst>
                  </a:tr>
                  <a:tr h="27034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SR damping time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𝛕</m:t>
                                  </m:r>
                                </m:e>
                                <m:sub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𝐳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15013 turns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6368857"/>
                      </a:ext>
                    </a:extLst>
                  </a:tr>
                  <a:tr h="27034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baseline="0" dirty="0">
                              <a:solidFill>
                                <a:schemeClr val="tx1"/>
                              </a:solidFill>
                            </a:rPr>
                            <a:t>RF frequency </a:t>
                          </a:r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𝐟</m:t>
                                  </m:r>
                                </m:e>
                                <m:sub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𝐫𝐟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GB" sz="1200" b="1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baseline="0" dirty="0">
                              <a:solidFill>
                                <a:schemeClr val="tx1"/>
                              </a:solidFill>
                            </a:rPr>
                            <a:t>400 MHz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7034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baseline="0" dirty="0">
                              <a:solidFill>
                                <a:schemeClr val="tx1"/>
                              </a:solidFill>
                            </a:rPr>
                            <a:t>Harmonic number </a:t>
                          </a:r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𝐡</m:t>
                              </m:r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GB" sz="1200" b="1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baseline="0" dirty="0">
                              <a:solidFill>
                                <a:schemeClr val="tx1"/>
                              </a:solidFill>
                            </a:rPr>
                            <a:t>130432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05267036"/>
                      </a:ext>
                    </a:extLst>
                  </a:tr>
                  <a:tr h="27034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baseline="0" dirty="0">
                              <a:solidFill>
                                <a:schemeClr val="tx1"/>
                              </a:solidFill>
                            </a:rPr>
                            <a:t>RF voltage </a:t>
                          </a:r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𝐕</m:t>
                                  </m:r>
                                </m:e>
                                <m:sub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𝐫𝐟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GB" sz="1200" b="1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baseline="0" dirty="0">
                              <a:solidFill>
                                <a:schemeClr val="tx1"/>
                              </a:solidFill>
                            </a:rPr>
                            <a:t>60 MV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8217786"/>
                      </a:ext>
                    </a:extLst>
                  </a:tr>
                  <a:tr h="27034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kern="1200" dirty="0">
                              <a:solidFill>
                                <a:schemeClr val="tx1"/>
                              </a:solidFill>
                            </a:rPr>
                            <a:t>Arc </a:t>
                          </a:r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phase advance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𝛗</m:t>
                                  </m:r>
                                </m:e>
                                <m:sub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GB" sz="1200" b="1" baseline="30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baseline="0" dirty="0">
                              <a:solidFill>
                                <a:schemeClr val="tx1"/>
                              </a:solidFill>
                            </a:rPr>
                            <a:t>60°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1074535"/>
                      </a:ext>
                    </a:extLst>
                  </a:tr>
                  <a:tr h="277716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kern="1200" dirty="0">
                              <a:solidFill>
                                <a:schemeClr val="tx1"/>
                              </a:solidFill>
                            </a:rPr>
                            <a:t>Mom.</a:t>
                          </a:r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 compaction factor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𝛂</m:t>
                                  </m:r>
                                </m:e>
                                <m:sub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𝐜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GB" sz="1200" b="1" baseline="30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baseline="0" dirty="0">
                              <a:solidFill>
                                <a:schemeClr val="tx1"/>
                              </a:solidFill>
                            </a:rPr>
                            <a:t>1.48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×</m:t>
                              </m:r>
                              <m:sSup>
                                <m:sSupPr>
                                  <m:ctrlPr>
                                    <a:rPr lang="en-US" sz="1200" b="1" i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sz="1200" b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200" b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sup>
                              </m:sSup>
                            </m:oMath>
                          </a14:m>
                          <a:endParaRPr lang="en-GB" sz="1200" b="1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6402425"/>
                      </a:ext>
                    </a:extLst>
                  </a:tr>
                  <a:tr h="27034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Synchrotron tune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𝐐</m:t>
                                  </m:r>
                                </m:e>
                                <m:sub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𝐬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0.0304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52650563"/>
                      </a:ext>
                    </a:extLst>
                  </a:tr>
                  <a:tr h="27034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SR 1 </a:t>
                          </a:r>
                          <a14:m>
                            <m:oMath xmlns:m="http://schemas.openxmlformats.org/officeDocument/2006/math">
                              <m:r>
                                <a:rPr lang="en-GB" sz="1200" b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𝛔</m:t>
                              </m:r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 bunch length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𝛔</m:t>
                                  </m:r>
                                </m:e>
                                <m:sub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  <m:r>
                                    <a:rPr lang="en-US" sz="1200" b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1.26 mm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3270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8" name="Segnaposto contenuto 9">
                <a:extLst>
                  <a:ext uri="{FF2B5EF4-FFF2-40B4-BE49-F238E27FC236}">
                    <a16:creationId xmlns:a16="http://schemas.microsoft.com/office/drawing/2014/main" id="{DF4F7124-7BCC-4C67-BFAA-8738654F742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77165264"/>
                  </p:ext>
                </p:extLst>
              </p:nvPr>
            </p:nvGraphicFramePr>
            <p:xfrm>
              <a:off x="102827" y="954110"/>
              <a:ext cx="3337060" cy="3774257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1376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9941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/>
                            <a:t>Parameters</a:t>
                          </a:r>
                          <a:endParaRPr lang="en-GB" sz="12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/>
                            <a:t>Value</a:t>
                          </a:r>
                          <a:endParaRPr lang="en-GB" sz="1200" b="1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95" t="-109524" r="-57738" b="-122381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97.756 km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20190096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95" t="-200000" r="-57738" b="-1068182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20 GeV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75559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95" t="-173684" r="-57738" b="-5184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77895" t="-173684" r="-2105" b="-5184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95" t="-495238" r="-57738" b="-838095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1.33 MeV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8993384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95" t="-568182" r="-57738" b="-700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15013 turns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6368857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95" t="-668182" r="-57738" b="-60000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baseline="0" dirty="0">
                              <a:solidFill>
                                <a:schemeClr val="tx1"/>
                              </a:solidFill>
                            </a:rPr>
                            <a:t>400 MHz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95" t="-804762" r="-57738" b="-528571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baseline="0" dirty="0">
                              <a:solidFill>
                                <a:schemeClr val="tx1"/>
                              </a:solidFill>
                            </a:rPr>
                            <a:t>130432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05267036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95" t="-863636" r="-57738" b="-404545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baseline="0" dirty="0">
                              <a:solidFill>
                                <a:schemeClr val="tx1"/>
                              </a:solidFill>
                            </a:rPr>
                            <a:t>60 MV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8217786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95" t="-1009524" r="-57738" b="-32381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baseline="0" dirty="0">
                              <a:solidFill>
                                <a:schemeClr val="tx1"/>
                              </a:solidFill>
                            </a:rPr>
                            <a:t>60°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11074535"/>
                      </a:ext>
                    </a:extLst>
                  </a:tr>
                  <a:tr h="281178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95" t="-1013043" r="-57738" b="-1956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77895" t="-1013043" r="-2105" b="-1956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640242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95" t="-1219048" r="-57738" b="-114286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0.0304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52650563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95" t="-1259091" r="-57738" b="-9091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200" b="1" dirty="0">
                              <a:solidFill>
                                <a:schemeClr val="tx1"/>
                              </a:solidFill>
                            </a:rPr>
                            <a:t>1.26 mm</a:t>
                          </a: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32705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11FCD89C-AA21-493C-ADC0-77D4BA3987D7}"/>
              </a:ext>
            </a:extLst>
          </p:cNvPr>
          <p:cNvSpPr txBox="1"/>
          <p:nvPr/>
        </p:nvSpPr>
        <p:spPr>
          <a:xfrm>
            <a:off x="4194628" y="600163"/>
            <a:ext cx="4383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</a:rPr>
              <a:t>2) RW-impedance evaluation with IW2D adding a copper layer to beam-pipe</a:t>
            </a:r>
          </a:p>
        </p:txBody>
      </p:sp>
      <p:pic>
        <p:nvPicPr>
          <p:cNvPr id="42" name="Immagine 41">
            <a:extLst>
              <a:ext uri="{FF2B5EF4-FFF2-40B4-BE49-F238E27FC236}">
                <a16:creationId xmlns:a16="http://schemas.microsoft.com/office/drawing/2014/main" id="{99B8BA04-02B0-47C4-9419-559B5E49A3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633" y="1106010"/>
            <a:ext cx="2752387" cy="1860200"/>
          </a:xfrm>
          <a:prstGeom prst="rect">
            <a:avLst/>
          </a:prstGeom>
        </p:spPr>
      </p:pic>
      <p:pic>
        <p:nvPicPr>
          <p:cNvPr id="44" name="Immagine 43">
            <a:extLst>
              <a:ext uri="{FF2B5EF4-FFF2-40B4-BE49-F238E27FC236}">
                <a16:creationId xmlns:a16="http://schemas.microsoft.com/office/drawing/2014/main" id="{D279209A-1D0C-42B5-B1F3-BFD339CE2DA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1073738"/>
            <a:ext cx="2765711" cy="1892472"/>
          </a:xfrm>
          <a:prstGeom prst="rect">
            <a:avLst/>
          </a:prstGeom>
        </p:spPr>
      </p:pic>
      <p:sp>
        <p:nvSpPr>
          <p:cNvPr id="48" name="TextBox 19">
            <a:extLst>
              <a:ext uri="{FF2B5EF4-FFF2-40B4-BE49-F238E27FC236}">
                <a16:creationId xmlns:a16="http://schemas.microsoft.com/office/drawing/2014/main" id="{EB440FCA-425D-480B-8030-9BBBDA9A6709}"/>
              </a:ext>
            </a:extLst>
          </p:cNvPr>
          <p:cNvSpPr txBox="1"/>
          <p:nvPr/>
        </p:nvSpPr>
        <p:spPr>
          <a:xfrm>
            <a:off x="3602371" y="3017644"/>
            <a:ext cx="2646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3) BLonD longitudinal beam    dynamics simulations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19">
                <a:extLst>
                  <a:ext uri="{FF2B5EF4-FFF2-40B4-BE49-F238E27FC236}">
                    <a16:creationId xmlns:a16="http://schemas.microsoft.com/office/drawing/2014/main" id="{6F7B6298-0CDB-4130-A7D8-20D5E7E23BC6}"/>
                  </a:ext>
                </a:extLst>
              </p:cNvPr>
              <p:cNvSpPr txBox="1"/>
              <p:nvPr/>
            </p:nvSpPr>
            <p:spPr>
              <a:xfrm>
                <a:off x="6052457" y="3028039"/>
                <a:ext cx="309154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0000"/>
                    </a:solidFill>
                  </a:rPr>
                  <a:t>4) BLonD simulations using 1 </a:t>
                </a:r>
                <a14:m>
                  <m:oMath xmlns:m="http://schemas.openxmlformats.org/officeDocument/2006/math">
                    <m:r>
                      <a:rPr lang="en-US" sz="12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GB" sz="1200" b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US" sz="1200" b="1" dirty="0">
                    <a:solidFill>
                      <a:srgbClr val="000000"/>
                    </a:solidFill>
                  </a:rPr>
                  <a:t> copper-layer increasing SR power-loss</a:t>
                </a:r>
              </a:p>
            </p:txBody>
          </p:sp>
        </mc:Choice>
        <mc:Fallback xmlns="">
          <p:sp>
            <p:nvSpPr>
              <p:cNvPr id="50" name="TextBox 19">
                <a:extLst>
                  <a:ext uri="{FF2B5EF4-FFF2-40B4-BE49-F238E27FC236}">
                    <a16:creationId xmlns:a16="http://schemas.microsoft.com/office/drawing/2014/main" id="{6F7B6298-0CDB-4130-A7D8-20D5E7E23B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2457" y="3028039"/>
                <a:ext cx="3091543" cy="461665"/>
              </a:xfrm>
              <a:prstGeom prst="rect">
                <a:avLst/>
              </a:prstGeom>
              <a:blipFill>
                <a:blip r:embed="rId6"/>
                <a:stretch>
                  <a:fillRect l="-197" t="-2667" b="-9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2" name="Immagine 51">
            <a:extLst>
              <a:ext uri="{FF2B5EF4-FFF2-40B4-BE49-F238E27FC236}">
                <a16:creationId xmlns:a16="http://schemas.microsoft.com/office/drawing/2014/main" id="{8F9155FF-860E-4E14-A650-9319C8A9509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3715" y="3541139"/>
            <a:ext cx="5518942" cy="1553376"/>
          </a:xfrm>
          <a:prstGeom prst="rect">
            <a:avLst/>
          </a:prstGeom>
        </p:spPr>
      </p:pic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6CDC3CBA-C06B-4A65-98CC-54AA524B8507}"/>
              </a:ext>
            </a:extLst>
          </p:cNvPr>
          <p:cNvSpPr txBox="1"/>
          <p:nvPr/>
        </p:nvSpPr>
        <p:spPr>
          <a:xfrm>
            <a:off x="217713" y="5356806"/>
            <a:ext cx="8774944" cy="308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No tracking code simulations had been performed in the transverse plane for TMCI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EECC18A-0335-9942-9259-07B5A50CB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04/03/2022</a:t>
            </a:r>
          </a:p>
        </p:txBody>
      </p:sp>
    </p:spTree>
    <p:extLst>
      <p:ext uri="{BB962C8B-B14F-4D97-AF65-F5344CB8AC3E}">
        <p14:creationId xmlns:p14="http://schemas.microsoft.com/office/powerpoint/2010/main" val="2753351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106939B3-5632-CF48-8646-1406A8AACE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278" y="1127115"/>
            <a:ext cx="4688779" cy="3559999"/>
          </a:xfrm>
          <a:prstGeom prst="rect">
            <a:avLst/>
          </a:prstGeom>
        </p:spPr>
      </p:pic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804516" y="409575"/>
            <a:ext cx="7559675" cy="932208"/>
          </a:xfrm>
        </p:spPr>
        <p:txBody>
          <a:bodyPr/>
          <a:lstStyle/>
          <a:p>
            <a:pPr algn="ctr"/>
            <a:r>
              <a:rPr lang="en-GB" dirty="0"/>
              <a:t>RW Transverse coupled bunch instability </a:t>
            </a:r>
            <a:br>
              <a:rPr lang="en-GB" dirty="0"/>
            </a:br>
            <a:r>
              <a:rPr lang="en-GB" dirty="0"/>
              <a:t> 60º optics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04/03/2022</a:t>
            </a: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FCC-ee booster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Pag. </a:t>
            </a:r>
            <a:fld id="{BFBF7122-E485-A34B-A033-193A3ADCCB3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EE4782B-8937-D149-B3D7-C949FE3ECA97}"/>
              </a:ext>
            </a:extLst>
          </p:cNvPr>
          <p:cNvSpPr txBox="1"/>
          <p:nvPr/>
        </p:nvSpPr>
        <p:spPr>
          <a:xfrm>
            <a:off x="251789" y="5215557"/>
            <a:ext cx="85896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solidFill>
                  <a:srgbClr val="C00000"/>
                </a:solidFill>
              </a:rPr>
              <a:t>For the booster, the peak of the impedance at low frequency is similar to that of the Z-pole , even in presence of stainless steel. However, a variation of the fractional part of the tune here affects only slightly the growth rate. The rise time is in the order of few turns.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868D49A-8758-7448-9FA8-7AEEDFFF107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" y="1385430"/>
            <a:ext cx="4128461" cy="2859433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5239774B-ED77-D04A-B7F5-1BB073C45D9F}"/>
              </a:ext>
            </a:extLst>
          </p:cNvPr>
          <p:cNvSpPr/>
          <p:nvPr/>
        </p:nvSpPr>
        <p:spPr>
          <a:xfrm>
            <a:off x="477078" y="4139871"/>
            <a:ext cx="34190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>
                <a:solidFill>
                  <a:srgbClr val="002060"/>
                </a:solidFill>
              </a:rPr>
              <a:t>Z pole: real part of the RW impedance for a copper beam pipe of 35 mm.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E53DE6FA-B0C9-A84E-B364-4574AF912EF7}"/>
              </a:ext>
            </a:extLst>
          </p:cNvPr>
          <p:cNvSpPr/>
          <p:nvPr/>
        </p:nvSpPr>
        <p:spPr>
          <a:xfrm>
            <a:off x="4843669" y="4692337"/>
            <a:ext cx="3886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>
                <a:solidFill>
                  <a:srgbClr val="002060"/>
                </a:solidFill>
              </a:rPr>
              <a:t>Booster: real part of the RW impedance for a stainless steel beam pipe of 25 mm.</a:t>
            </a:r>
          </a:p>
        </p:txBody>
      </p:sp>
    </p:spTree>
    <p:extLst>
      <p:ext uri="{BB962C8B-B14F-4D97-AF65-F5344CB8AC3E}">
        <p14:creationId xmlns:p14="http://schemas.microsoft.com/office/powerpoint/2010/main" val="224070551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presentazione">
  <a:themeElements>
    <a:clrScheme name="">
      <a:dk1>
        <a:srgbClr val="822433"/>
      </a:dk1>
      <a:lt1>
        <a:srgbClr val="FFFFFF"/>
      </a:lt1>
      <a:dk2>
        <a:srgbClr val="822433"/>
      </a:dk2>
      <a:lt2>
        <a:srgbClr val="808080"/>
      </a:lt2>
      <a:accent1>
        <a:srgbClr val="BBE0E3"/>
      </a:accent1>
      <a:accent2>
        <a:srgbClr val="FFFF00"/>
      </a:accent2>
      <a:accent3>
        <a:srgbClr val="FFFFFF"/>
      </a:accent3>
      <a:accent4>
        <a:srgbClr val="6E1D2A"/>
      </a:accent4>
      <a:accent5>
        <a:srgbClr val="DAEDEF"/>
      </a:accent5>
      <a:accent6>
        <a:srgbClr val="E7E700"/>
      </a:accent6>
      <a:hlink>
        <a:srgbClr val="0000FF"/>
      </a:hlink>
      <a:folHlink>
        <a:srgbClr val="FF0000"/>
      </a:folHlink>
    </a:clrScheme>
    <a:fontScheme name="la sapienza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la sapienza 1">
        <a:dk1>
          <a:srgbClr val="000000"/>
        </a:dk1>
        <a:lt1>
          <a:srgbClr val="FFFFFF"/>
        </a:lt1>
        <a:dk2>
          <a:srgbClr val="FFFFFF"/>
        </a:dk2>
        <a:lt2>
          <a:srgbClr val="2D2015"/>
        </a:lt2>
        <a:accent1>
          <a:srgbClr val="7C7C7C"/>
        </a:accent1>
        <a:accent2>
          <a:srgbClr val="FFFF7E"/>
        </a:accent2>
        <a:accent3>
          <a:srgbClr val="FFFFFF"/>
        </a:accent3>
        <a:accent4>
          <a:srgbClr val="000000"/>
        </a:accent4>
        <a:accent5>
          <a:srgbClr val="BFBFBF"/>
        </a:accent5>
        <a:accent6>
          <a:srgbClr val="E7E772"/>
        </a:accent6>
        <a:hlink>
          <a:srgbClr val="066778"/>
        </a:hlink>
        <a:folHlink>
          <a:srgbClr val="8300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template_presentazione.potx</Template>
  <TotalTime>46365</TotalTime>
  <Words>494</Words>
  <Application>Microsoft Office PowerPoint</Application>
  <PresentationFormat>Presentazione su schermo (4:3)</PresentationFormat>
  <Paragraphs>98</Paragraphs>
  <Slides>5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template_presentazione</vt:lpstr>
      <vt:lpstr>Previous work on FCC-ee Booster collective effects</vt:lpstr>
      <vt:lpstr>Parameter list comparison: Z-pole and booster (injection)</vt:lpstr>
      <vt:lpstr>RW impedance in the Booster</vt:lpstr>
      <vt:lpstr>Presentazione standard di PowerPoint</vt:lpstr>
      <vt:lpstr>RW Transverse coupled bunch instability   60º optics</vt:lpstr>
    </vt:vector>
  </TitlesOfParts>
  <Company>- -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- -</dc:creator>
  <cp:lastModifiedBy>Mauro Migliorati</cp:lastModifiedBy>
  <cp:revision>1094</cp:revision>
  <cp:lastPrinted>2016-04-07T08:51:49Z</cp:lastPrinted>
  <dcterms:created xsi:type="dcterms:W3CDTF">2010-12-13T21:23:21Z</dcterms:created>
  <dcterms:modified xsi:type="dcterms:W3CDTF">2022-03-01T14:56:08Z</dcterms:modified>
</cp:coreProperties>
</file>