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98" r:id="rId3"/>
    <p:sldId id="270" r:id="rId4"/>
    <p:sldId id="294" r:id="rId5"/>
    <p:sldId id="4117" r:id="rId6"/>
    <p:sldId id="305" r:id="rId7"/>
    <p:sldId id="4118" r:id="rId8"/>
    <p:sldId id="307" r:id="rId9"/>
    <p:sldId id="4115" r:id="rId10"/>
    <p:sldId id="308" r:id="rId1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Microsoft Office User" initials="MOU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204"/>
    <p:restoredTop sz="94686"/>
  </p:normalViewPr>
  <p:slideViewPr>
    <p:cSldViewPr snapToObjects="1">
      <p:cViewPr varScale="1">
        <p:scale>
          <a:sx n="80" d="100"/>
          <a:sy n="80" d="100"/>
        </p:scale>
        <p:origin x="21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534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534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534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534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89E89B-F9B4-AB42-857D-97FF2856B9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35236-0C05-9B4D-A2B2-22E95CEAE47B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4D1B7E7-1DB1-5340-A508-EC814B578656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6BBBA3-EE8E-3E47-A724-FA686494E944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521FE55-C10E-B647-87B6-98EE2D5D7647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2FD99B3-88D8-D44B-8DAA-8734F9DCC6B8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C537298-69F1-2949-83FB-384DB032F0E8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6359-2443-0D45-B2DA-174F54CA4850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BA9799-6293-974B-A1AC-3212CEEE0E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77154" y="1942181"/>
            <a:ext cx="5637693" cy="213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E7E3-9F5E-5E49-9073-B3E5B1AB954B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7C79C7-4AE6-C042-9D89-8D5A1AF1A8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4456CCF3-A819-D449-A03B-4994F8EE7CC8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Chesta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B0F1B-4161-154F-9B89-23B383E7F87D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Enrico Chesta | CERN Innovation Programme on </a:t>
            </a:r>
            <a:r>
              <a:rPr lang="fr-FR" dirty="0" err="1"/>
              <a:t>Environmental</a:t>
            </a:r>
            <a:r>
              <a:rPr lang="fr-FR" dirty="0"/>
              <a:t> Applications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2EAC-BBFB-F049-B8F2-F99E98706F7F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CBC2-AEAE-824D-8C0F-355DDA21BFC5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7405-F077-3C49-9175-A2DCF2AD90E5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8586F-2D2C-624A-B8C5-10A20C87A241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19796" y="6378349"/>
            <a:ext cx="189659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A7D8CE88-3237-124D-AD19-2E8E6746B8FB}" type="datetime3">
              <a:rPr lang="en-US" smtClean="0"/>
              <a:pPr/>
              <a:t>8 March 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Enrico Chesta | CERN Innovation Programme on </a:t>
            </a:r>
            <a:r>
              <a:rPr lang="fr-FR" dirty="0" err="1"/>
              <a:t>Environmental</a:t>
            </a:r>
            <a:r>
              <a:rPr lang="fr-FR" dirty="0"/>
              <a:t>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09320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A55E926-777E-914F-A21E-5018586F8711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327600" y="6264000"/>
            <a:ext cx="1616133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60" r:id="rId15"/>
    <p:sldLayoutId id="2147483651" r:id="rId16"/>
    <p:sldLayoutId id="2147483655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kt.cern/environmen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uinasean.eu/eu-green-deal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7.svg"/><Relationship Id="rId4" Type="http://schemas.openxmlformats.org/officeDocument/2006/relationships/image" Target="../media/image14.png"/><Relationship Id="rId9" Type="http://schemas.openxmlformats.org/officeDocument/2006/relationships/image" Target="../media/image21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645024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Enrico Chesta</a:t>
            </a:r>
          </a:p>
          <a:p>
            <a:pPr algn="l"/>
            <a:r>
              <a:rPr lang="en-US" sz="1800" dirty="0"/>
              <a:t>08/03/2022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CF3-A819-D449-A03B-4994F8EE7CC8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</a:t>
            </a:r>
            <a:r>
              <a:rPr lang="en-US" dirty="0" err="1"/>
              <a:t>Chesta</a:t>
            </a:r>
            <a:r>
              <a:rPr lang="en-US" dirty="0"/>
              <a:t>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" y="4007508"/>
            <a:ext cx="121919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400" b="1" dirty="0" err="1" smtClean="0"/>
              <a:t>Please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get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involved</a:t>
            </a:r>
            <a:r>
              <a:rPr lang="fr-CH" sz="2400" b="1" dirty="0" smtClean="0"/>
              <a:t>: </a:t>
            </a:r>
            <a:r>
              <a:rPr lang="fr-CH" sz="2400" b="1" dirty="0" err="1"/>
              <a:t>your</a:t>
            </a:r>
            <a:r>
              <a:rPr lang="fr-CH" sz="2400" b="1" dirty="0"/>
              <a:t> contribution </a:t>
            </a:r>
            <a:r>
              <a:rPr lang="fr-CH" sz="2400" b="1" dirty="0" err="1" smtClean="0"/>
              <a:t>makes</a:t>
            </a:r>
            <a:r>
              <a:rPr lang="fr-CH" sz="2400" b="1" dirty="0" smtClean="0"/>
              <a:t> </a:t>
            </a:r>
            <a:r>
              <a:rPr lang="fr-CH" sz="2400" b="1" dirty="0"/>
              <a:t>the </a:t>
            </a:r>
            <a:r>
              <a:rPr lang="fr-CH" sz="2400" b="1" dirty="0" err="1"/>
              <a:t>difference</a:t>
            </a:r>
            <a:r>
              <a:rPr lang="fr-CH" sz="2400" b="1" dirty="0"/>
              <a:t>!</a:t>
            </a:r>
            <a:endParaRPr lang="en-GB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3863752" y="5165578"/>
            <a:ext cx="40003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kt.cern/environment/CIPEA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7836FC6-BA87-3B44-8950-DC6E89F84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616" y="620688"/>
            <a:ext cx="7691720" cy="29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2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The </a:t>
            </a:r>
            <a:r>
              <a:rPr lang="fr-CH" dirty="0"/>
              <a:t>Question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2EAC-BBFB-F049-B8F2-F99E98706F7F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Enrico Chesta | CERN Innovation Programme on </a:t>
            </a:r>
            <a:r>
              <a:rPr lang="fr-FR" dirty="0" err="1"/>
              <a:t>Environmental</a:t>
            </a:r>
            <a:r>
              <a:rPr lang="fr-FR" dirty="0"/>
              <a:t> Applications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1134" y="3557973"/>
            <a:ext cx="18892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/>
              <a:t>CERN </a:t>
            </a:r>
            <a:r>
              <a:rPr lang="fr-CH" dirty="0" err="1"/>
              <a:t>can</a:t>
            </a:r>
            <a:r>
              <a:rPr lang="fr-CH" dirty="0"/>
              <a:t> help to explore the secrets of </a:t>
            </a:r>
            <a:r>
              <a:rPr lang="fr-CH" dirty="0" err="1"/>
              <a:t>matter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193021" y="3560881"/>
            <a:ext cx="18710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/>
              <a:t>CERN </a:t>
            </a:r>
            <a:r>
              <a:rPr lang="fr-CH" dirty="0" err="1"/>
              <a:t>can</a:t>
            </a:r>
            <a:r>
              <a:rPr lang="fr-CH" dirty="0"/>
              <a:t> help to </a:t>
            </a:r>
            <a:r>
              <a:rPr lang="fr-CH" dirty="0" err="1"/>
              <a:t>understand</a:t>
            </a:r>
            <a:r>
              <a:rPr lang="fr-CH" dirty="0"/>
              <a:t> the </a:t>
            </a:r>
            <a:r>
              <a:rPr lang="fr-CH" dirty="0" err="1"/>
              <a:t>mysteries</a:t>
            </a:r>
            <a:r>
              <a:rPr lang="fr-CH" dirty="0"/>
              <a:t> of the </a:t>
            </a:r>
            <a:r>
              <a:rPr lang="fr-CH" dirty="0" err="1"/>
              <a:t>universe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AA557E6-85F4-1541-8E61-A7FC4BD5140E}"/>
              </a:ext>
            </a:extLst>
          </p:cNvPr>
          <p:cNvCxnSpPr>
            <a:cxnSpLocks/>
          </p:cNvCxnSpPr>
          <p:nvPr/>
        </p:nvCxnSpPr>
        <p:spPr>
          <a:xfrm>
            <a:off x="64519" y="1981961"/>
            <a:ext cx="121920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E075E96-068E-D640-9EC9-30644A4085F6}"/>
              </a:ext>
            </a:extLst>
          </p:cNvPr>
          <p:cNvGrpSpPr/>
          <p:nvPr/>
        </p:nvGrpSpPr>
        <p:grpSpPr>
          <a:xfrm>
            <a:off x="407988" y="1844514"/>
            <a:ext cx="5113854" cy="144016"/>
            <a:chOff x="407988" y="3356992"/>
            <a:chExt cx="5113854" cy="144016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C36D659-7CF8-1040-B522-3836FC9A34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7988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CC03DC0-E735-E54A-B21A-DF1D69D4CC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21842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93E22FA-D576-A84B-8B9F-865C22CF7D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0743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1C7EDEA-8E8E-D945-B1F2-07DB814BAE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91294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F9E03D2-D6F5-2647-AD75-7ECC8D5B60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9641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0F933FC-2143-134A-84F3-43EBA144AC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8539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FEC5846-96B6-774B-AE19-F1E56ECE34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30192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2CC2C84-7E33-2D4A-9069-96D3765A0C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69090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C44C006-249F-D74B-A05B-38B960285C2B}"/>
              </a:ext>
            </a:extLst>
          </p:cNvPr>
          <p:cNvCxnSpPr>
            <a:cxnSpLocks/>
          </p:cNvCxnSpPr>
          <p:nvPr/>
        </p:nvCxnSpPr>
        <p:spPr>
          <a:xfrm flipV="1">
            <a:off x="6744072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7D5F5B3-614F-6E43-A506-B2EEEB4D3D89}"/>
              </a:ext>
            </a:extLst>
          </p:cNvPr>
          <p:cNvCxnSpPr>
            <a:cxnSpLocks/>
          </p:cNvCxnSpPr>
          <p:nvPr/>
        </p:nvCxnSpPr>
        <p:spPr>
          <a:xfrm flipV="1">
            <a:off x="10396827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FE057DE-8E95-D941-B9C5-E519CDA48DA1}"/>
              </a:ext>
            </a:extLst>
          </p:cNvPr>
          <p:cNvCxnSpPr>
            <a:cxnSpLocks/>
          </p:cNvCxnSpPr>
          <p:nvPr/>
        </p:nvCxnSpPr>
        <p:spPr>
          <a:xfrm flipV="1">
            <a:off x="11127378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808F0F5-F433-5A44-B50F-CF5CD0CFCD98}"/>
              </a:ext>
            </a:extLst>
          </p:cNvPr>
          <p:cNvCxnSpPr>
            <a:cxnSpLocks/>
          </p:cNvCxnSpPr>
          <p:nvPr/>
        </p:nvCxnSpPr>
        <p:spPr>
          <a:xfrm flipV="1">
            <a:off x="8935725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8A5EB0E-DF2E-794D-B42D-1393126A4880}"/>
              </a:ext>
            </a:extLst>
          </p:cNvPr>
          <p:cNvCxnSpPr>
            <a:cxnSpLocks/>
          </p:cNvCxnSpPr>
          <p:nvPr/>
        </p:nvCxnSpPr>
        <p:spPr>
          <a:xfrm flipV="1">
            <a:off x="7474623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9125B01-5628-794A-BC62-AEF92DE46A5C}"/>
              </a:ext>
            </a:extLst>
          </p:cNvPr>
          <p:cNvCxnSpPr>
            <a:cxnSpLocks/>
          </p:cNvCxnSpPr>
          <p:nvPr/>
        </p:nvCxnSpPr>
        <p:spPr>
          <a:xfrm flipV="1">
            <a:off x="9666276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627CBA6-D55F-EB4E-9C75-041614E2EB45}"/>
              </a:ext>
            </a:extLst>
          </p:cNvPr>
          <p:cNvCxnSpPr>
            <a:cxnSpLocks/>
          </p:cNvCxnSpPr>
          <p:nvPr/>
        </p:nvCxnSpPr>
        <p:spPr>
          <a:xfrm flipV="1">
            <a:off x="8205174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213D7690-E78A-5347-9FCF-C60F4F245DC4}"/>
              </a:ext>
            </a:extLst>
          </p:cNvPr>
          <p:cNvSpPr/>
          <p:nvPr/>
        </p:nvSpPr>
        <p:spPr>
          <a:xfrm>
            <a:off x="119923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-32</a:t>
            </a:r>
            <a:endParaRPr lang="en-GB" baseline="30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9985B8B-49D9-BB4C-8276-670E0F070F13}"/>
              </a:ext>
            </a:extLst>
          </p:cNvPr>
          <p:cNvSpPr/>
          <p:nvPr/>
        </p:nvSpPr>
        <p:spPr>
          <a:xfrm>
            <a:off x="835004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-28</a:t>
            </a:r>
            <a:endParaRPr lang="en-GB" baseline="30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461A0C8-63BE-4346-A258-6B101288EA4E}"/>
              </a:ext>
            </a:extLst>
          </p:cNvPr>
          <p:cNvSpPr/>
          <p:nvPr/>
        </p:nvSpPr>
        <p:spPr>
          <a:xfrm>
            <a:off x="1559496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-24</a:t>
            </a:r>
            <a:endParaRPr lang="en-GB" baseline="3000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3521227-D813-ED4B-8E6F-ABB1FE23D43A}"/>
              </a:ext>
            </a:extLst>
          </p:cNvPr>
          <p:cNvSpPr/>
          <p:nvPr/>
        </p:nvSpPr>
        <p:spPr>
          <a:xfrm>
            <a:off x="2275164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-20</a:t>
            </a:r>
            <a:endParaRPr lang="en-GB" baseline="3000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D466326-64D0-DE4C-821C-E1F36AC66734}"/>
              </a:ext>
            </a:extLst>
          </p:cNvPr>
          <p:cNvSpPr/>
          <p:nvPr/>
        </p:nvSpPr>
        <p:spPr>
          <a:xfrm>
            <a:off x="2995244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-16</a:t>
            </a:r>
            <a:endParaRPr lang="en-GB" baseline="3000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B3FA5C5-7729-A044-A0A2-CEE1C96E0B53}"/>
              </a:ext>
            </a:extLst>
          </p:cNvPr>
          <p:cNvSpPr/>
          <p:nvPr/>
        </p:nvSpPr>
        <p:spPr>
          <a:xfrm>
            <a:off x="3742457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-12</a:t>
            </a:r>
            <a:endParaRPr lang="en-GB" baseline="300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BE06390-EEB9-3B4B-A8DF-B57985C61E1B}"/>
              </a:ext>
            </a:extLst>
          </p:cNvPr>
          <p:cNvSpPr/>
          <p:nvPr/>
        </p:nvSpPr>
        <p:spPr>
          <a:xfrm>
            <a:off x="4439816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-8</a:t>
            </a:r>
            <a:endParaRPr lang="en-GB" baseline="300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A9256C7-5C27-E84E-85C8-20E6A63AF10D}"/>
              </a:ext>
            </a:extLst>
          </p:cNvPr>
          <p:cNvSpPr/>
          <p:nvPr/>
        </p:nvSpPr>
        <p:spPr>
          <a:xfrm>
            <a:off x="5167220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-4</a:t>
            </a:r>
            <a:endParaRPr lang="en-GB" baseline="300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503D92-3ACD-9840-A16D-F9C9350B1F3B}"/>
              </a:ext>
            </a:extLst>
          </p:cNvPr>
          <p:cNvSpPr/>
          <p:nvPr/>
        </p:nvSpPr>
        <p:spPr>
          <a:xfrm>
            <a:off x="6453760" y="1484784"/>
            <a:ext cx="545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4</a:t>
            </a:r>
            <a:endParaRPr lang="en-GB" baseline="300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5790A62-659D-F44D-825C-7B6BE0AB111A}"/>
              </a:ext>
            </a:extLst>
          </p:cNvPr>
          <p:cNvSpPr/>
          <p:nvPr/>
        </p:nvSpPr>
        <p:spPr>
          <a:xfrm>
            <a:off x="7176774" y="1484784"/>
            <a:ext cx="545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8</a:t>
            </a:r>
            <a:endParaRPr lang="en-GB" baseline="3000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FC91C75-92A3-FC41-8029-6FB1B09C15E1}"/>
              </a:ext>
            </a:extLst>
          </p:cNvPr>
          <p:cNvSpPr/>
          <p:nvPr/>
        </p:nvSpPr>
        <p:spPr>
          <a:xfrm>
            <a:off x="7899788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10</a:t>
            </a:r>
            <a:r>
              <a:rPr lang="fr-CH" baseline="30000" dirty="0" smtClean="0"/>
              <a:t>12</a:t>
            </a:r>
            <a:endParaRPr lang="en-GB" baseline="3000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91BA838-41AD-8848-97EC-F5E1CF64CF0E}"/>
              </a:ext>
            </a:extLst>
          </p:cNvPr>
          <p:cNvSpPr/>
          <p:nvPr/>
        </p:nvSpPr>
        <p:spPr>
          <a:xfrm>
            <a:off x="8633434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16</a:t>
            </a:r>
            <a:endParaRPr lang="en-GB" baseline="300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24FD4CF-1499-9249-AE31-4F0DCE18599B}"/>
              </a:ext>
            </a:extLst>
          </p:cNvPr>
          <p:cNvSpPr/>
          <p:nvPr/>
        </p:nvSpPr>
        <p:spPr>
          <a:xfrm>
            <a:off x="9356448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20</a:t>
            </a:r>
            <a:endParaRPr lang="en-GB" baseline="300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B74D87-1513-9A47-9DCB-FE38F695D48B}"/>
              </a:ext>
            </a:extLst>
          </p:cNvPr>
          <p:cNvSpPr/>
          <p:nvPr/>
        </p:nvSpPr>
        <p:spPr>
          <a:xfrm>
            <a:off x="10090094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24</a:t>
            </a:r>
            <a:endParaRPr lang="en-GB" baseline="300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79C0A6-EBE0-1645-8AF0-C397482B14A6}"/>
              </a:ext>
            </a:extLst>
          </p:cNvPr>
          <p:cNvSpPr/>
          <p:nvPr/>
        </p:nvSpPr>
        <p:spPr>
          <a:xfrm>
            <a:off x="10855638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28</a:t>
            </a:r>
            <a:endParaRPr lang="en-GB" baseline="30000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BC1BB01-319E-2F45-81EC-76A778DDA914}"/>
              </a:ext>
            </a:extLst>
          </p:cNvPr>
          <p:cNvGrpSpPr/>
          <p:nvPr/>
        </p:nvGrpSpPr>
        <p:grpSpPr>
          <a:xfrm flipH="1">
            <a:off x="251134" y="1846917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74" name="Freeform 126">
              <a:extLst>
                <a:ext uri="{FF2B5EF4-FFF2-40B4-BE49-F238E27FC236}">
                  <a16:creationId xmlns:a16="http://schemas.microsoft.com/office/drawing/2014/main" id="{2F8F2EAE-3328-8C41-ACB9-66E5B40D5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75" name="Freeform 127">
              <a:extLst>
                <a:ext uri="{FF2B5EF4-FFF2-40B4-BE49-F238E27FC236}">
                  <a16:creationId xmlns:a16="http://schemas.microsoft.com/office/drawing/2014/main" id="{A30477A8-D34E-054E-A80B-BE23AC33C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76" name="Freeform 128">
              <a:extLst>
                <a:ext uri="{FF2B5EF4-FFF2-40B4-BE49-F238E27FC236}">
                  <a16:creationId xmlns:a16="http://schemas.microsoft.com/office/drawing/2014/main" id="{76959C6F-EFC1-E647-815A-4BE83D52A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77" name="Freeform 129">
              <a:extLst>
                <a:ext uri="{FF2B5EF4-FFF2-40B4-BE49-F238E27FC236}">
                  <a16:creationId xmlns:a16="http://schemas.microsoft.com/office/drawing/2014/main" id="{BC1897E4-0B01-BA47-98E1-AD5EA9FDF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2F3F981B-8D2D-DE4B-B7A4-5D263ADA2108}"/>
              </a:ext>
            </a:extLst>
          </p:cNvPr>
          <p:cNvSpPr/>
          <p:nvPr/>
        </p:nvSpPr>
        <p:spPr>
          <a:xfrm>
            <a:off x="0" y="2782976"/>
            <a:ext cx="1090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 err="1">
                <a:solidFill>
                  <a:schemeClr val="accent6"/>
                </a:solidFill>
              </a:rPr>
              <a:t>Big</a:t>
            </a:r>
            <a:r>
              <a:rPr lang="fr-CH" sz="1400" dirty="0">
                <a:solidFill>
                  <a:schemeClr val="accent6"/>
                </a:solidFill>
              </a:rPr>
              <a:t> Bang</a:t>
            </a:r>
            <a:endParaRPr lang="en-GB" sz="1400" baseline="30000" dirty="0">
              <a:solidFill>
                <a:schemeClr val="accent6"/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28EB58-12D7-114B-829C-7D88EAADA223}"/>
              </a:ext>
            </a:extLst>
          </p:cNvPr>
          <p:cNvGrpSpPr/>
          <p:nvPr/>
        </p:nvGrpSpPr>
        <p:grpSpPr>
          <a:xfrm flipH="1">
            <a:off x="3719641" y="1825533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B4855E41-6C17-DA45-983D-ADF5427DC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808A695F-A535-8B48-B891-442A42A2A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3" name="Freeform 128">
              <a:extLst>
                <a:ext uri="{FF2B5EF4-FFF2-40B4-BE49-F238E27FC236}">
                  <a16:creationId xmlns:a16="http://schemas.microsoft.com/office/drawing/2014/main" id="{C0EA5220-AB0B-644F-B8F4-3B8B2BF27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4" name="Freeform 129">
              <a:extLst>
                <a:ext uri="{FF2B5EF4-FFF2-40B4-BE49-F238E27FC236}">
                  <a16:creationId xmlns:a16="http://schemas.microsoft.com/office/drawing/2014/main" id="{E688C65D-2A87-5F40-81B6-1001509E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7E13868-73F6-DF42-A2FA-86563EC64B87}"/>
              </a:ext>
            </a:extLst>
          </p:cNvPr>
          <p:cNvGrpSpPr/>
          <p:nvPr/>
        </p:nvGrpSpPr>
        <p:grpSpPr>
          <a:xfrm flipH="1">
            <a:off x="4319426" y="1823095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86" name="Freeform 126">
              <a:extLst>
                <a:ext uri="{FF2B5EF4-FFF2-40B4-BE49-F238E27FC236}">
                  <a16:creationId xmlns:a16="http://schemas.microsoft.com/office/drawing/2014/main" id="{BA389403-08F5-7042-A684-CC30D7B70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7" name="Freeform 127">
              <a:extLst>
                <a:ext uri="{FF2B5EF4-FFF2-40B4-BE49-F238E27FC236}">
                  <a16:creationId xmlns:a16="http://schemas.microsoft.com/office/drawing/2014/main" id="{D30B59A0-7E29-0A44-90CA-607250AD3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8" name="Freeform 128">
              <a:extLst>
                <a:ext uri="{FF2B5EF4-FFF2-40B4-BE49-F238E27FC236}">
                  <a16:creationId xmlns:a16="http://schemas.microsoft.com/office/drawing/2014/main" id="{73C4B338-AD7B-3440-9602-2386F8282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9" name="Freeform 129">
              <a:extLst>
                <a:ext uri="{FF2B5EF4-FFF2-40B4-BE49-F238E27FC236}">
                  <a16:creationId xmlns:a16="http://schemas.microsoft.com/office/drawing/2014/main" id="{F80A5E16-FD94-4C4C-98DD-77009E0FC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2CF64255-8886-DD4E-A8F3-4E15CB45332C}"/>
              </a:ext>
            </a:extLst>
          </p:cNvPr>
          <p:cNvSpPr/>
          <p:nvPr/>
        </p:nvSpPr>
        <p:spPr>
          <a:xfrm>
            <a:off x="3551875" y="2770502"/>
            <a:ext cx="7671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Proton</a:t>
            </a:r>
            <a:endParaRPr lang="en-GB" sz="1400" baseline="30000" dirty="0">
              <a:solidFill>
                <a:schemeClr val="accent6"/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05201AF0-30BD-DB49-A6DC-C71316A82A4E}"/>
              </a:ext>
            </a:extLst>
          </p:cNvPr>
          <p:cNvSpPr/>
          <p:nvPr/>
        </p:nvSpPr>
        <p:spPr>
          <a:xfrm>
            <a:off x="4216927" y="2762151"/>
            <a:ext cx="7671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 err="1">
                <a:solidFill>
                  <a:schemeClr val="accent6"/>
                </a:solidFill>
              </a:rPr>
              <a:t>Atom</a:t>
            </a:r>
            <a:endParaRPr lang="en-GB" sz="1400" baseline="30000" dirty="0">
              <a:solidFill>
                <a:schemeClr val="accent6"/>
              </a:solidFill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97548FF-D9C5-9947-8059-5A048BC56574}"/>
              </a:ext>
            </a:extLst>
          </p:cNvPr>
          <p:cNvGrpSpPr/>
          <p:nvPr/>
        </p:nvGrpSpPr>
        <p:grpSpPr>
          <a:xfrm flipH="1">
            <a:off x="7325093" y="1846917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93" name="Freeform 126">
              <a:extLst>
                <a:ext uri="{FF2B5EF4-FFF2-40B4-BE49-F238E27FC236}">
                  <a16:creationId xmlns:a16="http://schemas.microsoft.com/office/drawing/2014/main" id="{4F9DF8E5-3AD7-BF4A-9CB0-42F24A506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94" name="Freeform 127">
              <a:extLst>
                <a:ext uri="{FF2B5EF4-FFF2-40B4-BE49-F238E27FC236}">
                  <a16:creationId xmlns:a16="http://schemas.microsoft.com/office/drawing/2014/main" id="{7280DB99-CE36-CB42-9E77-9B1F62E8F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95" name="Freeform 128">
              <a:extLst>
                <a:ext uri="{FF2B5EF4-FFF2-40B4-BE49-F238E27FC236}">
                  <a16:creationId xmlns:a16="http://schemas.microsoft.com/office/drawing/2014/main" id="{46F610C4-550F-FE4E-8440-B42D9EE7D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96" name="Freeform 129">
              <a:extLst>
                <a:ext uri="{FF2B5EF4-FFF2-40B4-BE49-F238E27FC236}">
                  <a16:creationId xmlns:a16="http://schemas.microsoft.com/office/drawing/2014/main" id="{7D7D1E03-EA8A-3946-ABBF-598909FCA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6FFCCAF-260A-7041-A3DA-79E092F073F0}"/>
              </a:ext>
            </a:extLst>
          </p:cNvPr>
          <p:cNvGrpSpPr/>
          <p:nvPr/>
        </p:nvGrpSpPr>
        <p:grpSpPr>
          <a:xfrm flipH="1">
            <a:off x="8307328" y="1826732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98" name="Freeform 126">
              <a:extLst>
                <a:ext uri="{FF2B5EF4-FFF2-40B4-BE49-F238E27FC236}">
                  <a16:creationId xmlns:a16="http://schemas.microsoft.com/office/drawing/2014/main" id="{3636AC08-DF28-8144-99DA-625F2FEE3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99" name="Freeform 127">
              <a:extLst>
                <a:ext uri="{FF2B5EF4-FFF2-40B4-BE49-F238E27FC236}">
                  <a16:creationId xmlns:a16="http://schemas.microsoft.com/office/drawing/2014/main" id="{E199093A-8AA5-9042-A8FD-E7FE47438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0" name="Freeform 128">
              <a:extLst>
                <a:ext uri="{FF2B5EF4-FFF2-40B4-BE49-F238E27FC236}">
                  <a16:creationId xmlns:a16="http://schemas.microsoft.com/office/drawing/2014/main" id="{25FA3A68-3C70-534E-BF8D-483BCB41D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1" name="Freeform 129">
              <a:extLst>
                <a:ext uri="{FF2B5EF4-FFF2-40B4-BE49-F238E27FC236}">
                  <a16:creationId xmlns:a16="http://schemas.microsoft.com/office/drawing/2014/main" id="{7622280F-B409-3949-B3B3-15BAA53F7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7C9FB8-656A-E141-96EC-CA9ADB6251D9}"/>
              </a:ext>
            </a:extLst>
          </p:cNvPr>
          <p:cNvSpPr/>
          <p:nvPr/>
        </p:nvSpPr>
        <p:spPr>
          <a:xfrm>
            <a:off x="7032104" y="2751196"/>
            <a:ext cx="902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400" dirty="0">
                <a:solidFill>
                  <a:schemeClr val="accent6"/>
                </a:solidFill>
              </a:rPr>
              <a:t>Radius of Earth</a:t>
            </a:r>
            <a:endParaRPr lang="de-DE" sz="1400" dirty="0">
              <a:solidFill>
                <a:schemeClr val="accent6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04CC2B6A-8B51-1245-B139-520ACA009E45}"/>
              </a:ext>
            </a:extLst>
          </p:cNvPr>
          <p:cNvSpPr/>
          <p:nvPr/>
        </p:nvSpPr>
        <p:spPr>
          <a:xfrm>
            <a:off x="8112268" y="2762151"/>
            <a:ext cx="767132" cy="66684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Earth to Sun</a:t>
            </a:r>
          </a:p>
          <a:p>
            <a:pPr algn="ctr"/>
            <a:endParaRPr lang="en-GB" sz="1400" baseline="30000" dirty="0">
              <a:solidFill>
                <a:schemeClr val="accent6"/>
              </a:solidFill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EBF632A1-EDA8-8E4E-9587-CFFC7F447879}"/>
              </a:ext>
            </a:extLst>
          </p:cNvPr>
          <p:cNvGrpSpPr/>
          <p:nvPr/>
        </p:nvGrpSpPr>
        <p:grpSpPr>
          <a:xfrm flipH="1">
            <a:off x="9887540" y="1846917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105" name="Freeform 126">
              <a:extLst>
                <a:ext uri="{FF2B5EF4-FFF2-40B4-BE49-F238E27FC236}">
                  <a16:creationId xmlns:a16="http://schemas.microsoft.com/office/drawing/2014/main" id="{0148110E-3A5E-C746-9A79-DCE6454F9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6" name="Freeform 127">
              <a:extLst>
                <a:ext uri="{FF2B5EF4-FFF2-40B4-BE49-F238E27FC236}">
                  <a16:creationId xmlns:a16="http://schemas.microsoft.com/office/drawing/2014/main" id="{53977AD4-50F8-A54F-B675-D128B78DA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7" name="Freeform 128">
              <a:extLst>
                <a:ext uri="{FF2B5EF4-FFF2-40B4-BE49-F238E27FC236}">
                  <a16:creationId xmlns:a16="http://schemas.microsoft.com/office/drawing/2014/main" id="{8CC8FCAD-6D05-9048-BD85-3CE32F478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8" name="Freeform 129">
              <a:extLst>
                <a:ext uri="{FF2B5EF4-FFF2-40B4-BE49-F238E27FC236}">
                  <a16:creationId xmlns:a16="http://schemas.microsoft.com/office/drawing/2014/main" id="{1AC3B00F-0DE2-EC45-BE34-93FC706C1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4847B20-BD5B-834A-8544-C9CA0C031C23}"/>
              </a:ext>
            </a:extLst>
          </p:cNvPr>
          <p:cNvGrpSpPr/>
          <p:nvPr/>
        </p:nvGrpSpPr>
        <p:grpSpPr>
          <a:xfrm flipH="1">
            <a:off x="11429261" y="1846917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111" name="Freeform 126">
              <a:extLst>
                <a:ext uri="{FF2B5EF4-FFF2-40B4-BE49-F238E27FC236}">
                  <a16:creationId xmlns:a16="http://schemas.microsoft.com/office/drawing/2014/main" id="{738F8B6B-FF97-7042-A8DA-26E7F1360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12" name="Freeform 127">
              <a:extLst>
                <a:ext uri="{FF2B5EF4-FFF2-40B4-BE49-F238E27FC236}">
                  <a16:creationId xmlns:a16="http://schemas.microsoft.com/office/drawing/2014/main" id="{3CCD42DE-60C9-C14D-8536-8F2BFD112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13" name="Freeform 128">
              <a:extLst>
                <a:ext uri="{FF2B5EF4-FFF2-40B4-BE49-F238E27FC236}">
                  <a16:creationId xmlns:a16="http://schemas.microsoft.com/office/drawing/2014/main" id="{BFC27EDB-CA56-DC47-8BB5-439B2252F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14" name="Freeform 129">
              <a:extLst>
                <a:ext uri="{FF2B5EF4-FFF2-40B4-BE49-F238E27FC236}">
                  <a16:creationId xmlns:a16="http://schemas.microsoft.com/office/drawing/2014/main" id="{3C5EFB49-C5F0-D246-9CF2-9533C4C39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C6D94E8B-D979-7F40-9F48-8F1FF4B0C1EF}"/>
              </a:ext>
            </a:extLst>
          </p:cNvPr>
          <p:cNvSpPr/>
          <p:nvPr/>
        </p:nvSpPr>
        <p:spPr>
          <a:xfrm>
            <a:off x="9583918" y="2751196"/>
            <a:ext cx="902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400" dirty="0">
                <a:solidFill>
                  <a:schemeClr val="accent6"/>
                </a:solidFill>
              </a:rPr>
              <a:t>Radius</a:t>
            </a:r>
          </a:p>
          <a:p>
            <a:pPr algn="ctr" eaLnBrk="0" hangingPunct="0"/>
            <a:r>
              <a:rPr lang="en-GB" sz="1400" dirty="0">
                <a:solidFill>
                  <a:schemeClr val="accent6"/>
                </a:solidFill>
              </a:rPr>
              <a:t>Galaxies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E9B7835-9A86-D641-AA05-D9A18D45439F}"/>
              </a:ext>
            </a:extLst>
          </p:cNvPr>
          <p:cNvSpPr/>
          <p:nvPr/>
        </p:nvSpPr>
        <p:spPr>
          <a:xfrm>
            <a:off x="11125639" y="2751196"/>
            <a:ext cx="9028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400" dirty="0">
                <a:solidFill>
                  <a:schemeClr val="accent6"/>
                </a:solidFill>
              </a:rPr>
              <a:t>Universe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104703" y="3306105"/>
            <a:ext cx="4495909" cy="2566342"/>
            <a:chOff x="4108165" y="3615742"/>
            <a:chExt cx="4495909" cy="2566342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2CC32CFD-D838-F54B-B06D-BED45B6F6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3523" y="3615742"/>
              <a:ext cx="1803251" cy="195224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108165" y="5535753"/>
              <a:ext cx="449590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dirty="0">
                  <a:solidFill>
                    <a:schemeClr val="accent2"/>
                  </a:solidFill>
                </a:rPr>
                <a:t>Can CERN help to </a:t>
              </a:r>
              <a:r>
                <a:rPr lang="fr-CH" dirty="0" err="1">
                  <a:solidFill>
                    <a:schemeClr val="accent2"/>
                  </a:solidFill>
                </a:rPr>
                <a:t>tackle</a:t>
              </a:r>
              <a:r>
                <a:rPr lang="fr-CH" dirty="0">
                  <a:solidFill>
                    <a:schemeClr val="accent2"/>
                  </a:solidFill>
                </a:rPr>
                <a:t> </a:t>
              </a:r>
              <a:r>
                <a:rPr lang="fr-CH" dirty="0" err="1">
                  <a:solidFill>
                    <a:schemeClr val="accent2"/>
                  </a:solidFill>
                </a:rPr>
                <a:t>climate</a:t>
              </a:r>
              <a:r>
                <a:rPr lang="fr-CH" dirty="0">
                  <a:solidFill>
                    <a:schemeClr val="accent2"/>
                  </a:solidFill>
                </a:rPr>
                <a:t> and </a:t>
              </a:r>
              <a:r>
                <a:rPr lang="fr-CH" dirty="0" err="1">
                  <a:solidFill>
                    <a:schemeClr val="accent2"/>
                  </a:solidFill>
                </a:rPr>
                <a:t>environmental</a:t>
              </a:r>
              <a:r>
                <a:rPr lang="fr-CH" dirty="0">
                  <a:solidFill>
                    <a:schemeClr val="accent2"/>
                  </a:solidFill>
                </a:rPr>
                <a:t> issues </a:t>
              </a:r>
              <a:r>
                <a:rPr lang="fr-CH" dirty="0" smtClean="0">
                  <a:solidFill>
                    <a:schemeClr val="accent2"/>
                  </a:solidFill>
                </a:rPr>
                <a:t>on a global </a:t>
              </a:r>
              <a:r>
                <a:rPr lang="fr-CH" dirty="0" err="1" smtClean="0">
                  <a:solidFill>
                    <a:schemeClr val="accent2"/>
                  </a:solidFill>
                </a:rPr>
                <a:t>scale</a:t>
              </a:r>
              <a:r>
                <a:rPr lang="fr-CH" dirty="0" smtClean="0">
                  <a:solidFill>
                    <a:schemeClr val="accent2"/>
                  </a:solidFill>
                </a:rPr>
                <a:t>?</a:t>
              </a:r>
              <a:endParaRPr lang="fr-CH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8476067" y="3385956"/>
            <a:ext cx="1681466" cy="153454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426548" y="3274416"/>
            <a:ext cx="1725192" cy="156128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979C0A6-EBE0-1645-8AF0-C397482B14A6}"/>
              </a:ext>
            </a:extLst>
          </p:cNvPr>
          <p:cNvSpPr/>
          <p:nvPr/>
        </p:nvSpPr>
        <p:spPr>
          <a:xfrm>
            <a:off x="11709580" y="1605831"/>
            <a:ext cx="5469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 smtClean="0"/>
              <a:t>[cm]</a:t>
            </a:r>
            <a:endParaRPr lang="en-GB" sz="1400" baseline="30000" dirty="0"/>
          </a:p>
        </p:txBody>
      </p:sp>
    </p:spTree>
    <p:extLst>
      <p:ext uri="{BB962C8B-B14F-4D97-AF65-F5344CB8AC3E}">
        <p14:creationId xmlns:p14="http://schemas.microsoft.com/office/powerpoint/2010/main" val="244799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80811" cy="1065742"/>
          </a:xfrm>
        </p:spPr>
        <p:txBody>
          <a:bodyPr/>
          <a:lstStyle/>
          <a:p>
            <a:pPr algn="ctr"/>
            <a:r>
              <a:rPr lang="en-US" dirty="0"/>
              <a:t>The Answer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08764F-D823-EA47-8B09-421A86BECE32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Enrico Chesta | CERN Innovation Programme on </a:t>
            </a:r>
            <a:r>
              <a:rPr lang="fr-FR" dirty="0" err="1"/>
              <a:t>Environmental</a:t>
            </a:r>
            <a:r>
              <a:rPr lang="fr-FR" dirty="0"/>
              <a:t> Applications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39416" y="4353338"/>
            <a:ext cx="1077449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dirty="0"/>
              <a:t>Initiative endorsed by the Director General and the Enlarged Directorate in January 2022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dirty="0"/>
              <a:t>Supported by HSE in the frame of CERN’s Year of Environmental Awareness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dirty="0"/>
              <a:t>Coordinated by the Knowledge Transfer group to maximise positive impact on </a:t>
            </a:r>
            <a:r>
              <a:rPr lang="en-GB" dirty="0" smtClean="0"/>
              <a:t>society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fr-CH" b="1" dirty="0" err="1"/>
              <a:t>Entirely</a:t>
            </a:r>
            <a:r>
              <a:rPr lang="fr-CH" b="1" dirty="0"/>
              <a:t> </a:t>
            </a:r>
            <a:r>
              <a:rPr lang="fr-CH" b="1" dirty="0" err="1"/>
              <a:t>based</a:t>
            </a:r>
            <a:r>
              <a:rPr lang="fr-CH" b="1" dirty="0"/>
              <a:t> on the </a:t>
            </a:r>
            <a:r>
              <a:rPr lang="fr-CH" b="1" dirty="0" err="1"/>
              <a:t>ingenuity</a:t>
            </a:r>
            <a:r>
              <a:rPr lang="fr-CH" b="1" dirty="0"/>
              <a:t> and expertise of CERN </a:t>
            </a:r>
            <a:r>
              <a:rPr lang="fr-CH" b="1" dirty="0" err="1"/>
              <a:t>technical</a:t>
            </a:r>
            <a:r>
              <a:rPr lang="fr-CH" b="1" dirty="0"/>
              <a:t> </a:t>
            </a:r>
            <a:r>
              <a:rPr lang="fr-CH" b="1" dirty="0" err="1"/>
              <a:t>departments</a:t>
            </a:r>
            <a:r>
              <a:rPr lang="fr-CH" b="1" dirty="0"/>
              <a:t> and </a:t>
            </a:r>
            <a:r>
              <a:rPr lang="fr-CH" b="1" dirty="0" err="1"/>
              <a:t>community</a:t>
            </a:r>
            <a:endParaRPr lang="en-GB" b="1" dirty="0"/>
          </a:p>
        </p:txBody>
      </p:sp>
      <p:sp>
        <p:nvSpPr>
          <p:cNvPr id="15" name="Rectangle 14"/>
          <p:cNvSpPr/>
          <p:nvPr/>
        </p:nvSpPr>
        <p:spPr>
          <a:xfrm>
            <a:off x="744243" y="3396888"/>
            <a:ext cx="107744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Harnessing CERN’s unique skillset to help preserve the planet </a:t>
            </a:r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563BEBE5-8218-2D40-A84C-1FF122FA1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184" y="1017983"/>
            <a:ext cx="6529092" cy="247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1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Environment: a clear priority at international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D50A-066B-514C-B060-60C2AE9ADF8D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Chesta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43188" y="1179274"/>
            <a:ext cx="98493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 smtClean="0"/>
              <a:t>The </a:t>
            </a:r>
            <a:r>
              <a:rPr lang="fr-CH" dirty="0" err="1"/>
              <a:t>latest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/>
              <a:t>UN reports are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 smtClean="0"/>
              <a:t>worrying</a:t>
            </a:r>
            <a:r>
              <a:rPr lang="fr-CH" dirty="0" smtClean="0"/>
              <a:t>: </a:t>
            </a:r>
            <a:r>
              <a:rPr lang="fr-CH" dirty="0" err="1" smtClean="0"/>
              <a:t>climate</a:t>
            </a:r>
            <a:r>
              <a:rPr lang="fr-CH" dirty="0" smtClean="0"/>
              <a:t> change </a:t>
            </a:r>
            <a:r>
              <a:rPr lang="fr-CH" dirty="0" err="1" smtClean="0"/>
              <a:t>threat</a:t>
            </a:r>
            <a:r>
              <a:rPr lang="fr-CH" dirty="0" smtClean="0"/>
              <a:t> </a:t>
            </a:r>
            <a:r>
              <a:rPr lang="fr-CH" dirty="0" err="1" smtClean="0"/>
              <a:t>cannot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ignored</a:t>
            </a:r>
            <a:endParaRPr lang="fr-CH" dirty="0"/>
          </a:p>
          <a:p>
            <a:pPr marL="285750" indent="-285750">
              <a:buFontTx/>
              <a:buChar char="-"/>
            </a:pPr>
            <a:r>
              <a:rPr lang="en-GB" dirty="0"/>
              <a:t>Important </a:t>
            </a:r>
            <a:r>
              <a:rPr lang="en-GB" dirty="0" smtClean="0"/>
              <a:t>resources </a:t>
            </a:r>
            <a:r>
              <a:rPr lang="en-GB" dirty="0"/>
              <a:t>are </a:t>
            </a:r>
            <a:r>
              <a:rPr lang="en-GB" dirty="0" smtClean="0"/>
              <a:t>being </a:t>
            </a:r>
            <a:r>
              <a:rPr lang="en-GB" dirty="0"/>
              <a:t>invested </a:t>
            </a:r>
            <a:r>
              <a:rPr lang="en-GB" dirty="0" smtClean="0"/>
              <a:t>at every level to </a:t>
            </a:r>
            <a:r>
              <a:rPr lang="en-GB" dirty="0"/>
              <a:t>support the ecological transition</a:t>
            </a:r>
            <a:endParaRPr lang="fr-CH" dirty="0"/>
          </a:p>
          <a:p>
            <a:pPr marL="285750" indent="-285750">
              <a:buFontTx/>
              <a:buChar char="-"/>
            </a:pPr>
            <a:r>
              <a:rPr lang="en-GB" dirty="0"/>
              <a:t>New disruptive technologies for the environment are </a:t>
            </a:r>
            <a:r>
              <a:rPr lang="en-GB" dirty="0" smtClean="0"/>
              <a:t>being developed at a fast pace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2436528"/>
            <a:ext cx="5371042" cy="35847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2633966"/>
            <a:ext cx="4009852" cy="31898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B47E50-4A88-1B45-A783-8A11491F06A6}"/>
              </a:ext>
            </a:extLst>
          </p:cNvPr>
          <p:cNvSpPr txBox="1"/>
          <p:nvPr/>
        </p:nvSpPr>
        <p:spPr>
          <a:xfrm>
            <a:off x="9279721" y="6048680"/>
            <a:ext cx="251831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/>
              <a:t>Source: </a:t>
            </a:r>
            <a:r>
              <a:rPr lang="en-US" sz="1000" dirty="0">
                <a:hlinkClick r:id="rId4"/>
              </a:rPr>
              <a:t>https://euinasean.eu/eu-green-deal/</a:t>
            </a:r>
            <a:r>
              <a:rPr lang="en-US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Environment: a clear priority for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CF3-A819-D449-A03B-4994F8EE7CC8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-5928"/>
          <a:stretch/>
        </p:blipFill>
        <p:spPr>
          <a:xfrm>
            <a:off x="407988" y="1995267"/>
            <a:ext cx="3029663" cy="39470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714660" y="1142411"/>
            <a:ext cx="756591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 dirty="0"/>
              <a:t>Three main development directions have been identified for environment and sustainability:</a:t>
            </a:r>
            <a:endParaRPr lang="en-GB" sz="2400" b="1" dirty="0">
              <a:solidFill>
                <a:schemeClr val="accent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6691" y="3210560"/>
            <a:ext cx="1572025" cy="9507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D798C34-95BD-CA47-900F-291FE030D5D4}"/>
              </a:ext>
            </a:extLst>
          </p:cNvPr>
          <p:cNvSpPr txBox="1"/>
          <p:nvPr/>
        </p:nvSpPr>
        <p:spPr>
          <a:xfrm>
            <a:off x="4054263" y="2810943"/>
            <a:ext cx="2813388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Minimise the Laboratory’s impact on the environment by implementing CEPS (CERN Environmental Protection Steering) recommendations and defining a Green Procurement strategy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FBDAAF-062E-1441-ABE4-26183F697BAC}"/>
              </a:ext>
            </a:extLst>
          </p:cNvPr>
          <p:cNvSpPr txBox="1"/>
          <p:nvPr/>
        </p:nvSpPr>
        <p:spPr>
          <a:xfrm>
            <a:off x="9366615" y="4674982"/>
            <a:ext cx="217319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Pursue actions and technologies aiming at energy saving and reuse, under the supervision of CERN’s Energy Management </a:t>
            </a:r>
            <a:r>
              <a:rPr lang="en-GB" sz="1400" dirty="0" smtClean="0"/>
              <a:t>Panel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D3859E-2784-7846-A5A5-8C3A45F117E0}"/>
              </a:ext>
            </a:extLst>
          </p:cNvPr>
          <p:cNvSpPr txBox="1"/>
          <p:nvPr/>
        </p:nvSpPr>
        <p:spPr>
          <a:xfrm>
            <a:off x="8822263" y="2142137"/>
            <a:ext cx="326190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Identify and develop CERN’s technologies that may contribute to mitigating the impact of society on the environment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2A23EF6-E46C-B34C-AFBD-C9736B26D612}"/>
              </a:ext>
            </a:extLst>
          </p:cNvPr>
          <p:cNvGrpSpPr/>
          <p:nvPr/>
        </p:nvGrpSpPr>
        <p:grpSpPr>
          <a:xfrm>
            <a:off x="8276459" y="4760787"/>
            <a:ext cx="901918" cy="1540300"/>
            <a:chOff x="8196155" y="4797152"/>
            <a:chExt cx="901918" cy="1540300"/>
          </a:xfrm>
        </p:grpSpPr>
        <p:sp>
          <p:nvSpPr>
            <p:cNvPr id="39" name="Rectangle 29">
              <a:extLst>
                <a:ext uri="{FF2B5EF4-FFF2-40B4-BE49-F238E27FC236}">
                  <a16:creationId xmlns:a16="http://schemas.microsoft.com/office/drawing/2014/main" id="{A9E5328B-7593-9F4F-A3AD-F75681B58E77}"/>
                </a:ext>
              </a:extLst>
            </p:cNvPr>
            <p:cNvSpPr/>
            <p:nvPr/>
          </p:nvSpPr>
          <p:spPr>
            <a:xfrm rot="5400000" flipH="1">
              <a:off x="7651795" y="5538670"/>
              <a:ext cx="1344832" cy="252731"/>
            </a:xfrm>
            <a:custGeom>
              <a:avLst/>
              <a:gdLst>
                <a:gd name="connsiteX0" fmla="*/ 0 w 1419045"/>
                <a:gd name="connsiteY0" fmla="*/ 0 h 265054"/>
                <a:gd name="connsiteX1" fmla="*/ 1419045 w 1419045"/>
                <a:gd name="connsiteY1" fmla="*/ 0 h 265054"/>
                <a:gd name="connsiteX2" fmla="*/ 1419045 w 1419045"/>
                <a:gd name="connsiteY2" fmla="*/ 265054 h 265054"/>
                <a:gd name="connsiteX3" fmla="*/ 0 w 1419045"/>
                <a:gd name="connsiteY3" fmla="*/ 265054 h 265054"/>
                <a:gd name="connsiteX4" fmla="*/ 0 w 1419045"/>
                <a:gd name="connsiteY4" fmla="*/ 0 h 265054"/>
                <a:gd name="connsiteX0" fmla="*/ 0 w 1419045"/>
                <a:gd name="connsiteY0" fmla="*/ 0 h 265057"/>
                <a:gd name="connsiteX1" fmla="*/ 1419045 w 1419045"/>
                <a:gd name="connsiteY1" fmla="*/ 0 h 265057"/>
                <a:gd name="connsiteX2" fmla="*/ 1168879 w 1419045"/>
                <a:gd name="connsiteY2" fmla="*/ 265057 h 265057"/>
                <a:gd name="connsiteX3" fmla="*/ 0 w 1419045"/>
                <a:gd name="connsiteY3" fmla="*/ 265054 h 265057"/>
                <a:gd name="connsiteX4" fmla="*/ 0 w 1419045"/>
                <a:gd name="connsiteY4" fmla="*/ 0 h 265057"/>
                <a:gd name="connsiteX0" fmla="*/ 0 w 1410419"/>
                <a:gd name="connsiteY0" fmla="*/ 0 h 265057"/>
                <a:gd name="connsiteX1" fmla="*/ 1410419 w 1410419"/>
                <a:gd name="connsiteY1" fmla="*/ 0 h 265057"/>
                <a:gd name="connsiteX2" fmla="*/ 1168879 w 1410419"/>
                <a:gd name="connsiteY2" fmla="*/ 265057 h 265057"/>
                <a:gd name="connsiteX3" fmla="*/ 0 w 1410419"/>
                <a:gd name="connsiteY3" fmla="*/ 265054 h 265057"/>
                <a:gd name="connsiteX4" fmla="*/ 0 w 1410419"/>
                <a:gd name="connsiteY4" fmla="*/ 0 h 265057"/>
                <a:gd name="connsiteX0" fmla="*/ 0 w 1410419"/>
                <a:gd name="connsiteY0" fmla="*/ 0 h 265057"/>
                <a:gd name="connsiteX1" fmla="*/ 1410419 w 1410419"/>
                <a:gd name="connsiteY1" fmla="*/ 0 h 265057"/>
                <a:gd name="connsiteX2" fmla="*/ 1151627 w 1410419"/>
                <a:gd name="connsiteY2" fmla="*/ 265057 h 265057"/>
                <a:gd name="connsiteX3" fmla="*/ 0 w 1410419"/>
                <a:gd name="connsiteY3" fmla="*/ 265054 h 265057"/>
                <a:gd name="connsiteX4" fmla="*/ 0 w 1410419"/>
                <a:gd name="connsiteY4" fmla="*/ 0 h 26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0419" h="265057">
                  <a:moveTo>
                    <a:pt x="0" y="0"/>
                  </a:moveTo>
                  <a:lnTo>
                    <a:pt x="1410419" y="0"/>
                  </a:lnTo>
                  <a:lnTo>
                    <a:pt x="1151627" y="265057"/>
                  </a:lnTo>
                  <a:lnTo>
                    <a:pt x="0" y="2650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DBC660D-55F9-1740-AD4D-224C057FCC8E}"/>
                </a:ext>
              </a:extLst>
            </p:cNvPr>
            <p:cNvGrpSpPr/>
            <p:nvPr/>
          </p:nvGrpSpPr>
          <p:grpSpPr>
            <a:xfrm flipH="1">
              <a:off x="8196155" y="4797152"/>
              <a:ext cx="901918" cy="611977"/>
              <a:chOff x="4081436" y="3297300"/>
              <a:chExt cx="945904" cy="641823"/>
            </a:xfrm>
            <a:solidFill>
              <a:schemeClr val="accent3"/>
            </a:solidFill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D5C85E0A-6444-5C49-BF24-CF550048F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371" y="3488859"/>
                <a:ext cx="633969" cy="265054"/>
              </a:xfrm>
              <a:custGeom>
                <a:avLst/>
                <a:gdLst>
                  <a:gd name="T0" fmla="*/ 0 w 565"/>
                  <a:gd name="T1" fmla="*/ 290 h 290"/>
                  <a:gd name="T2" fmla="*/ 565 w 565"/>
                  <a:gd name="T3" fmla="*/ 290 h 290"/>
                  <a:gd name="T4" fmla="*/ 275 w 565"/>
                  <a:gd name="T5" fmla="*/ 0 h 290"/>
                  <a:gd name="T6" fmla="*/ 0 w 565"/>
                  <a:gd name="T7" fmla="*/ 0 h 290"/>
                  <a:gd name="T8" fmla="*/ 0 w 565"/>
                  <a:gd name="T9" fmla="*/ 290 h 290"/>
                  <a:gd name="connsiteX0" fmla="*/ 0 w 10000"/>
                  <a:gd name="connsiteY0" fmla="*/ 10000 h 10000"/>
                  <a:gd name="connsiteX1" fmla="*/ 10000 w 10000"/>
                  <a:gd name="connsiteY1" fmla="*/ 10000 h 10000"/>
                  <a:gd name="connsiteX2" fmla="*/ 4867 w 10000"/>
                  <a:gd name="connsiteY2" fmla="*/ 0 h 10000"/>
                  <a:gd name="connsiteX3" fmla="*/ 0 w 10000"/>
                  <a:gd name="connsiteY3" fmla="*/ 1951 h 10000"/>
                  <a:gd name="connsiteX4" fmla="*/ 0 w 10000"/>
                  <a:gd name="connsiteY4" fmla="*/ 10000 h 10000"/>
                  <a:gd name="connsiteX0" fmla="*/ 0 w 10000"/>
                  <a:gd name="connsiteY0" fmla="*/ 8341 h 8341"/>
                  <a:gd name="connsiteX1" fmla="*/ 10000 w 10000"/>
                  <a:gd name="connsiteY1" fmla="*/ 8341 h 8341"/>
                  <a:gd name="connsiteX2" fmla="*/ 5819 w 10000"/>
                  <a:gd name="connsiteY2" fmla="*/ 0 h 8341"/>
                  <a:gd name="connsiteX3" fmla="*/ 0 w 10000"/>
                  <a:gd name="connsiteY3" fmla="*/ 292 h 8341"/>
                  <a:gd name="connsiteX4" fmla="*/ 0 w 10000"/>
                  <a:gd name="connsiteY4" fmla="*/ 8341 h 8341"/>
                  <a:gd name="connsiteX0" fmla="*/ 0 w 10000"/>
                  <a:gd name="connsiteY0" fmla="*/ 9766 h 9766"/>
                  <a:gd name="connsiteX1" fmla="*/ 10000 w 10000"/>
                  <a:gd name="connsiteY1" fmla="*/ 9766 h 9766"/>
                  <a:gd name="connsiteX2" fmla="*/ 5969 w 10000"/>
                  <a:gd name="connsiteY2" fmla="*/ 0 h 9766"/>
                  <a:gd name="connsiteX3" fmla="*/ 0 w 10000"/>
                  <a:gd name="connsiteY3" fmla="*/ 116 h 9766"/>
                  <a:gd name="connsiteX4" fmla="*/ 0 w 10000"/>
                  <a:gd name="connsiteY4" fmla="*/ 9766 h 9766"/>
                  <a:gd name="connsiteX0" fmla="*/ 0 w 10000"/>
                  <a:gd name="connsiteY0" fmla="*/ 9881 h 9881"/>
                  <a:gd name="connsiteX1" fmla="*/ 10000 w 10000"/>
                  <a:gd name="connsiteY1" fmla="*/ 9881 h 9881"/>
                  <a:gd name="connsiteX2" fmla="*/ 6069 w 10000"/>
                  <a:gd name="connsiteY2" fmla="*/ 121 h 9881"/>
                  <a:gd name="connsiteX3" fmla="*/ 0 w 10000"/>
                  <a:gd name="connsiteY3" fmla="*/ 0 h 9881"/>
                  <a:gd name="connsiteX4" fmla="*/ 0 w 10000"/>
                  <a:gd name="connsiteY4" fmla="*/ 9881 h 9881"/>
                  <a:gd name="connsiteX0" fmla="*/ 0 w 10000"/>
                  <a:gd name="connsiteY0" fmla="*/ 10120 h 10120"/>
                  <a:gd name="connsiteX1" fmla="*/ 10000 w 10000"/>
                  <a:gd name="connsiteY1" fmla="*/ 10120 h 10120"/>
                  <a:gd name="connsiteX2" fmla="*/ 6069 w 10000"/>
                  <a:gd name="connsiteY2" fmla="*/ 0 h 10120"/>
                  <a:gd name="connsiteX3" fmla="*/ 0 w 10000"/>
                  <a:gd name="connsiteY3" fmla="*/ 120 h 10120"/>
                  <a:gd name="connsiteX4" fmla="*/ 0 w 10000"/>
                  <a:gd name="connsiteY4" fmla="*/ 10120 h 1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0">
                    <a:moveTo>
                      <a:pt x="0" y="10120"/>
                    </a:moveTo>
                    <a:lnTo>
                      <a:pt x="10000" y="10120"/>
                    </a:lnTo>
                    <a:lnTo>
                      <a:pt x="6069" y="0"/>
                    </a:lnTo>
                    <a:lnTo>
                      <a:pt x="0" y="120"/>
                    </a:lnTo>
                    <a:lnTo>
                      <a:pt x="0" y="10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  <p:sp>
            <p:nvSpPr>
              <p:cNvPr id="42" name="Freeform 33">
                <a:extLst>
                  <a:ext uri="{FF2B5EF4-FFF2-40B4-BE49-F238E27FC236}">
                    <a16:creationId xmlns:a16="http://schemas.microsoft.com/office/drawing/2014/main" id="{D603722D-E534-524E-AEF3-562EF9250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436" y="3297300"/>
                <a:ext cx="352330" cy="641823"/>
              </a:xfrm>
              <a:custGeom>
                <a:avLst/>
                <a:gdLst>
                  <a:gd name="T0" fmla="*/ 0 w 314"/>
                  <a:gd name="T1" fmla="*/ 286 h 572"/>
                  <a:gd name="T2" fmla="*/ 314 w 314"/>
                  <a:gd name="T3" fmla="*/ 0 h 572"/>
                  <a:gd name="T4" fmla="*/ 314 w 314"/>
                  <a:gd name="T5" fmla="*/ 286 h 572"/>
                  <a:gd name="T6" fmla="*/ 314 w 314"/>
                  <a:gd name="T7" fmla="*/ 572 h 572"/>
                  <a:gd name="T8" fmla="*/ 0 w 314"/>
                  <a:gd name="T9" fmla="*/ 286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2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2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3CC07C3-69A6-C14E-8E53-E7F2E30D0682}"/>
              </a:ext>
            </a:extLst>
          </p:cNvPr>
          <p:cNvGrpSpPr/>
          <p:nvPr/>
        </p:nvGrpSpPr>
        <p:grpSpPr>
          <a:xfrm>
            <a:off x="6540543" y="4060260"/>
            <a:ext cx="819598" cy="2240827"/>
            <a:chOff x="6460239" y="4068492"/>
            <a:chExt cx="819598" cy="2240827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901268A-081E-7F43-B400-7B182758728C}"/>
                </a:ext>
              </a:extLst>
            </p:cNvPr>
            <p:cNvSpPr/>
            <p:nvPr/>
          </p:nvSpPr>
          <p:spPr>
            <a:xfrm rot="16200000">
              <a:off x="6132433" y="5162229"/>
              <a:ext cx="2064517" cy="229664"/>
            </a:xfrm>
            <a:custGeom>
              <a:avLst/>
              <a:gdLst>
                <a:gd name="connsiteX0" fmla="*/ 2382675 w 2382675"/>
                <a:gd name="connsiteY0" fmla="*/ 0 h 265057"/>
                <a:gd name="connsiteX1" fmla="*/ 1066322 w 2382675"/>
                <a:gd name="connsiteY1" fmla="*/ 0 h 265057"/>
                <a:gd name="connsiteX2" fmla="*/ 972256 w 2382675"/>
                <a:gd name="connsiteY2" fmla="*/ 0 h 265057"/>
                <a:gd name="connsiteX3" fmla="*/ 0 w 2382675"/>
                <a:gd name="connsiteY3" fmla="*/ 0 h 265057"/>
                <a:gd name="connsiteX4" fmla="*/ 0 w 2382675"/>
                <a:gd name="connsiteY4" fmla="*/ 265057 h 265057"/>
                <a:gd name="connsiteX5" fmla="*/ 1066322 w 2382675"/>
                <a:gd name="connsiteY5" fmla="*/ 265057 h 265057"/>
                <a:gd name="connsiteX6" fmla="*/ 1066322 w 2382675"/>
                <a:gd name="connsiteY6" fmla="*/ 265054 h 265057"/>
                <a:gd name="connsiteX7" fmla="*/ 2123883 w 2382675"/>
                <a:gd name="connsiteY7" fmla="*/ 265057 h 26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2675" h="265057">
                  <a:moveTo>
                    <a:pt x="2382675" y="0"/>
                  </a:moveTo>
                  <a:lnTo>
                    <a:pt x="1066322" y="0"/>
                  </a:lnTo>
                  <a:lnTo>
                    <a:pt x="972256" y="0"/>
                  </a:lnTo>
                  <a:lnTo>
                    <a:pt x="0" y="0"/>
                  </a:lnTo>
                  <a:lnTo>
                    <a:pt x="0" y="265057"/>
                  </a:lnTo>
                  <a:lnTo>
                    <a:pt x="1066322" y="265057"/>
                  </a:lnTo>
                  <a:lnTo>
                    <a:pt x="1066322" y="265054"/>
                  </a:lnTo>
                  <a:lnTo>
                    <a:pt x="2123883" y="26505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35B1C85-2336-BD47-A37C-8E6F77C87539}"/>
                </a:ext>
              </a:extLst>
            </p:cNvPr>
            <p:cNvGrpSpPr/>
            <p:nvPr/>
          </p:nvGrpSpPr>
          <p:grpSpPr>
            <a:xfrm>
              <a:off x="6460239" y="4068492"/>
              <a:ext cx="819598" cy="556121"/>
              <a:chOff x="4081436" y="3297300"/>
              <a:chExt cx="945904" cy="641823"/>
            </a:xfrm>
            <a:solidFill>
              <a:schemeClr val="accent2"/>
            </a:solidFill>
          </p:grpSpPr>
          <p:sp>
            <p:nvSpPr>
              <p:cNvPr id="49" name="Freeform 31">
                <a:extLst>
                  <a:ext uri="{FF2B5EF4-FFF2-40B4-BE49-F238E27FC236}">
                    <a16:creationId xmlns:a16="http://schemas.microsoft.com/office/drawing/2014/main" id="{0F5257EF-16CC-9444-9167-02CC66295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371" y="3488859"/>
                <a:ext cx="633969" cy="265054"/>
              </a:xfrm>
              <a:custGeom>
                <a:avLst/>
                <a:gdLst>
                  <a:gd name="T0" fmla="*/ 0 w 565"/>
                  <a:gd name="T1" fmla="*/ 290 h 290"/>
                  <a:gd name="T2" fmla="*/ 565 w 565"/>
                  <a:gd name="T3" fmla="*/ 290 h 290"/>
                  <a:gd name="T4" fmla="*/ 275 w 565"/>
                  <a:gd name="T5" fmla="*/ 0 h 290"/>
                  <a:gd name="T6" fmla="*/ 0 w 565"/>
                  <a:gd name="T7" fmla="*/ 0 h 290"/>
                  <a:gd name="T8" fmla="*/ 0 w 565"/>
                  <a:gd name="T9" fmla="*/ 290 h 290"/>
                  <a:gd name="connsiteX0" fmla="*/ 0 w 10000"/>
                  <a:gd name="connsiteY0" fmla="*/ 10000 h 10000"/>
                  <a:gd name="connsiteX1" fmla="*/ 10000 w 10000"/>
                  <a:gd name="connsiteY1" fmla="*/ 10000 h 10000"/>
                  <a:gd name="connsiteX2" fmla="*/ 4867 w 10000"/>
                  <a:gd name="connsiteY2" fmla="*/ 0 h 10000"/>
                  <a:gd name="connsiteX3" fmla="*/ 0 w 10000"/>
                  <a:gd name="connsiteY3" fmla="*/ 1951 h 10000"/>
                  <a:gd name="connsiteX4" fmla="*/ 0 w 10000"/>
                  <a:gd name="connsiteY4" fmla="*/ 10000 h 10000"/>
                  <a:gd name="connsiteX0" fmla="*/ 0 w 10000"/>
                  <a:gd name="connsiteY0" fmla="*/ 8341 h 8341"/>
                  <a:gd name="connsiteX1" fmla="*/ 10000 w 10000"/>
                  <a:gd name="connsiteY1" fmla="*/ 8341 h 8341"/>
                  <a:gd name="connsiteX2" fmla="*/ 5819 w 10000"/>
                  <a:gd name="connsiteY2" fmla="*/ 0 h 8341"/>
                  <a:gd name="connsiteX3" fmla="*/ 0 w 10000"/>
                  <a:gd name="connsiteY3" fmla="*/ 292 h 8341"/>
                  <a:gd name="connsiteX4" fmla="*/ 0 w 10000"/>
                  <a:gd name="connsiteY4" fmla="*/ 8341 h 8341"/>
                  <a:gd name="connsiteX0" fmla="*/ 0 w 10000"/>
                  <a:gd name="connsiteY0" fmla="*/ 9766 h 9766"/>
                  <a:gd name="connsiteX1" fmla="*/ 10000 w 10000"/>
                  <a:gd name="connsiteY1" fmla="*/ 9766 h 9766"/>
                  <a:gd name="connsiteX2" fmla="*/ 5969 w 10000"/>
                  <a:gd name="connsiteY2" fmla="*/ 0 h 9766"/>
                  <a:gd name="connsiteX3" fmla="*/ 0 w 10000"/>
                  <a:gd name="connsiteY3" fmla="*/ 116 h 9766"/>
                  <a:gd name="connsiteX4" fmla="*/ 0 w 10000"/>
                  <a:gd name="connsiteY4" fmla="*/ 9766 h 9766"/>
                  <a:gd name="connsiteX0" fmla="*/ 0 w 10000"/>
                  <a:gd name="connsiteY0" fmla="*/ 9881 h 9881"/>
                  <a:gd name="connsiteX1" fmla="*/ 10000 w 10000"/>
                  <a:gd name="connsiteY1" fmla="*/ 9881 h 9881"/>
                  <a:gd name="connsiteX2" fmla="*/ 6069 w 10000"/>
                  <a:gd name="connsiteY2" fmla="*/ 121 h 9881"/>
                  <a:gd name="connsiteX3" fmla="*/ 0 w 10000"/>
                  <a:gd name="connsiteY3" fmla="*/ 0 h 9881"/>
                  <a:gd name="connsiteX4" fmla="*/ 0 w 10000"/>
                  <a:gd name="connsiteY4" fmla="*/ 9881 h 9881"/>
                  <a:gd name="connsiteX0" fmla="*/ 0 w 10000"/>
                  <a:gd name="connsiteY0" fmla="*/ 10120 h 10120"/>
                  <a:gd name="connsiteX1" fmla="*/ 10000 w 10000"/>
                  <a:gd name="connsiteY1" fmla="*/ 10120 h 10120"/>
                  <a:gd name="connsiteX2" fmla="*/ 6069 w 10000"/>
                  <a:gd name="connsiteY2" fmla="*/ 0 h 10120"/>
                  <a:gd name="connsiteX3" fmla="*/ 0 w 10000"/>
                  <a:gd name="connsiteY3" fmla="*/ 120 h 10120"/>
                  <a:gd name="connsiteX4" fmla="*/ 0 w 10000"/>
                  <a:gd name="connsiteY4" fmla="*/ 10120 h 1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0">
                    <a:moveTo>
                      <a:pt x="0" y="10120"/>
                    </a:moveTo>
                    <a:lnTo>
                      <a:pt x="10000" y="10120"/>
                    </a:lnTo>
                    <a:lnTo>
                      <a:pt x="6069" y="0"/>
                    </a:lnTo>
                    <a:lnTo>
                      <a:pt x="0" y="120"/>
                    </a:lnTo>
                    <a:lnTo>
                      <a:pt x="0" y="10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  <p:sp>
            <p:nvSpPr>
              <p:cNvPr id="50" name="Freeform 33">
                <a:extLst>
                  <a:ext uri="{FF2B5EF4-FFF2-40B4-BE49-F238E27FC236}">
                    <a16:creationId xmlns:a16="http://schemas.microsoft.com/office/drawing/2014/main" id="{8C7B976A-35CA-2B42-A92D-7985D75E4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436" y="3297300"/>
                <a:ext cx="352330" cy="641823"/>
              </a:xfrm>
              <a:custGeom>
                <a:avLst/>
                <a:gdLst>
                  <a:gd name="T0" fmla="*/ 0 w 314"/>
                  <a:gd name="T1" fmla="*/ 286 h 572"/>
                  <a:gd name="T2" fmla="*/ 314 w 314"/>
                  <a:gd name="T3" fmla="*/ 0 h 572"/>
                  <a:gd name="T4" fmla="*/ 314 w 314"/>
                  <a:gd name="T5" fmla="*/ 286 h 572"/>
                  <a:gd name="T6" fmla="*/ 314 w 314"/>
                  <a:gd name="T7" fmla="*/ 572 h 572"/>
                  <a:gd name="T8" fmla="*/ 0 w 314"/>
                  <a:gd name="T9" fmla="*/ 286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2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2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001EBD2-E28A-4043-8517-4D54D066D120}"/>
              </a:ext>
            </a:extLst>
          </p:cNvPr>
          <p:cNvGrpSpPr/>
          <p:nvPr/>
        </p:nvGrpSpPr>
        <p:grpSpPr>
          <a:xfrm>
            <a:off x="7695813" y="3325452"/>
            <a:ext cx="1230432" cy="2975635"/>
            <a:chOff x="7615509" y="3357219"/>
            <a:chExt cx="1230432" cy="2975635"/>
          </a:xfrm>
        </p:grpSpPr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2B135A7F-C1EF-A745-B6FD-B98F4A40B7E2}"/>
                </a:ext>
              </a:extLst>
            </p:cNvPr>
            <p:cNvSpPr/>
            <p:nvPr/>
          </p:nvSpPr>
          <p:spPr>
            <a:xfrm rot="5400000" flipH="1">
              <a:off x="6340766" y="4809695"/>
              <a:ext cx="2797902" cy="248416"/>
            </a:xfrm>
            <a:custGeom>
              <a:avLst/>
              <a:gdLst>
                <a:gd name="connsiteX0" fmla="*/ 2985327 w 2985327"/>
                <a:gd name="connsiteY0" fmla="*/ 0 h 265057"/>
                <a:gd name="connsiteX1" fmla="*/ 1668975 w 2985327"/>
                <a:gd name="connsiteY1" fmla="*/ 0 h 265057"/>
                <a:gd name="connsiteX2" fmla="*/ 1574908 w 2985327"/>
                <a:gd name="connsiteY2" fmla="*/ 0 h 265057"/>
                <a:gd name="connsiteX3" fmla="*/ 0 w 2985327"/>
                <a:gd name="connsiteY3" fmla="*/ 0 h 265057"/>
                <a:gd name="connsiteX4" fmla="*/ 0 w 2985327"/>
                <a:gd name="connsiteY4" fmla="*/ 265057 h 265057"/>
                <a:gd name="connsiteX5" fmla="*/ 1668975 w 2985327"/>
                <a:gd name="connsiteY5" fmla="*/ 265057 h 265057"/>
                <a:gd name="connsiteX6" fmla="*/ 1668975 w 2985327"/>
                <a:gd name="connsiteY6" fmla="*/ 265054 h 265057"/>
                <a:gd name="connsiteX7" fmla="*/ 2726535 w 2985327"/>
                <a:gd name="connsiteY7" fmla="*/ 265057 h 26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85327" h="265057">
                  <a:moveTo>
                    <a:pt x="2985327" y="0"/>
                  </a:moveTo>
                  <a:lnTo>
                    <a:pt x="1668975" y="0"/>
                  </a:lnTo>
                  <a:lnTo>
                    <a:pt x="1574908" y="0"/>
                  </a:lnTo>
                  <a:lnTo>
                    <a:pt x="0" y="0"/>
                  </a:lnTo>
                  <a:lnTo>
                    <a:pt x="0" y="265057"/>
                  </a:lnTo>
                  <a:lnTo>
                    <a:pt x="1668975" y="265057"/>
                  </a:lnTo>
                  <a:lnTo>
                    <a:pt x="1668975" y="265054"/>
                  </a:lnTo>
                  <a:lnTo>
                    <a:pt x="2726535" y="2650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383FC7C-5B4C-1443-873E-78A65C3681B6}"/>
                </a:ext>
              </a:extLst>
            </p:cNvPr>
            <p:cNvGrpSpPr/>
            <p:nvPr/>
          </p:nvGrpSpPr>
          <p:grpSpPr>
            <a:xfrm>
              <a:off x="7615509" y="3357219"/>
              <a:ext cx="1230432" cy="601528"/>
              <a:chOff x="6108479" y="1592581"/>
              <a:chExt cx="1312856" cy="641823"/>
            </a:xfrm>
            <a:solidFill>
              <a:schemeClr val="accent1"/>
            </a:solidFill>
          </p:grpSpPr>
          <p:sp>
            <p:nvSpPr>
              <p:cNvPr id="34" name="Freeform 31">
                <a:extLst>
                  <a:ext uri="{FF2B5EF4-FFF2-40B4-BE49-F238E27FC236}">
                    <a16:creationId xmlns:a16="http://schemas.microsoft.com/office/drawing/2014/main" id="{BFD25912-293C-384D-84F4-7DCD4EC617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108479" y="1782290"/>
                <a:ext cx="960526" cy="261911"/>
              </a:xfrm>
              <a:custGeom>
                <a:avLst/>
                <a:gdLst>
                  <a:gd name="T0" fmla="*/ 0 w 565"/>
                  <a:gd name="T1" fmla="*/ 290 h 290"/>
                  <a:gd name="T2" fmla="*/ 565 w 565"/>
                  <a:gd name="T3" fmla="*/ 290 h 290"/>
                  <a:gd name="T4" fmla="*/ 275 w 565"/>
                  <a:gd name="T5" fmla="*/ 0 h 290"/>
                  <a:gd name="T6" fmla="*/ 0 w 565"/>
                  <a:gd name="T7" fmla="*/ 0 h 290"/>
                  <a:gd name="T8" fmla="*/ 0 w 565"/>
                  <a:gd name="T9" fmla="*/ 290 h 290"/>
                  <a:gd name="connsiteX0" fmla="*/ 0 w 10000"/>
                  <a:gd name="connsiteY0" fmla="*/ 10000 h 10000"/>
                  <a:gd name="connsiteX1" fmla="*/ 10000 w 10000"/>
                  <a:gd name="connsiteY1" fmla="*/ 10000 h 10000"/>
                  <a:gd name="connsiteX2" fmla="*/ 4867 w 10000"/>
                  <a:gd name="connsiteY2" fmla="*/ 0 h 10000"/>
                  <a:gd name="connsiteX3" fmla="*/ 0 w 10000"/>
                  <a:gd name="connsiteY3" fmla="*/ 1951 h 10000"/>
                  <a:gd name="connsiteX4" fmla="*/ 0 w 10000"/>
                  <a:gd name="connsiteY4" fmla="*/ 10000 h 10000"/>
                  <a:gd name="connsiteX0" fmla="*/ 0 w 10000"/>
                  <a:gd name="connsiteY0" fmla="*/ 8341 h 8341"/>
                  <a:gd name="connsiteX1" fmla="*/ 10000 w 10000"/>
                  <a:gd name="connsiteY1" fmla="*/ 8341 h 8341"/>
                  <a:gd name="connsiteX2" fmla="*/ 5819 w 10000"/>
                  <a:gd name="connsiteY2" fmla="*/ 0 h 8341"/>
                  <a:gd name="connsiteX3" fmla="*/ 0 w 10000"/>
                  <a:gd name="connsiteY3" fmla="*/ 292 h 8341"/>
                  <a:gd name="connsiteX4" fmla="*/ 0 w 10000"/>
                  <a:gd name="connsiteY4" fmla="*/ 8341 h 8341"/>
                  <a:gd name="connsiteX0" fmla="*/ 0 w 10000"/>
                  <a:gd name="connsiteY0" fmla="*/ 9766 h 9766"/>
                  <a:gd name="connsiteX1" fmla="*/ 10000 w 10000"/>
                  <a:gd name="connsiteY1" fmla="*/ 9766 h 9766"/>
                  <a:gd name="connsiteX2" fmla="*/ 5969 w 10000"/>
                  <a:gd name="connsiteY2" fmla="*/ 0 h 9766"/>
                  <a:gd name="connsiteX3" fmla="*/ 0 w 10000"/>
                  <a:gd name="connsiteY3" fmla="*/ 116 h 9766"/>
                  <a:gd name="connsiteX4" fmla="*/ 0 w 10000"/>
                  <a:gd name="connsiteY4" fmla="*/ 9766 h 9766"/>
                  <a:gd name="connsiteX0" fmla="*/ 0 w 10000"/>
                  <a:gd name="connsiteY0" fmla="*/ 9881 h 9881"/>
                  <a:gd name="connsiteX1" fmla="*/ 10000 w 10000"/>
                  <a:gd name="connsiteY1" fmla="*/ 9881 h 9881"/>
                  <a:gd name="connsiteX2" fmla="*/ 6069 w 10000"/>
                  <a:gd name="connsiteY2" fmla="*/ 121 h 9881"/>
                  <a:gd name="connsiteX3" fmla="*/ 0 w 10000"/>
                  <a:gd name="connsiteY3" fmla="*/ 0 h 9881"/>
                  <a:gd name="connsiteX4" fmla="*/ 0 w 10000"/>
                  <a:gd name="connsiteY4" fmla="*/ 9881 h 9881"/>
                  <a:gd name="connsiteX0" fmla="*/ 0 w 10000"/>
                  <a:gd name="connsiteY0" fmla="*/ 10120 h 10120"/>
                  <a:gd name="connsiteX1" fmla="*/ 10000 w 10000"/>
                  <a:gd name="connsiteY1" fmla="*/ 10120 h 10120"/>
                  <a:gd name="connsiteX2" fmla="*/ 6069 w 10000"/>
                  <a:gd name="connsiteY2" fmla="*/ 0 h 10120"/>
                  <a:gd name="connsiteX3" fmla="*/ 0 w 10000"/>
                  <a:gd name="connsiteY3" fmla="*/ 120 h 10120"/>
                  <a:gd name="connsiteX4" fmla="*/ 0 w 10000"/>
                  <a:gd name="connsiteY4" fmla="*/ 10120 h 10120"/>
                  <a:gd name="connsiteX0" fmla="*/ 0 w 15151"/>
                  <a:gd name="connsiteY0" fmla="*/ 10120 h 10120"/>
                  <a:gd name="connsiteX1" fmla="*/ 15151 w 15151"/>
                  <a:gd name="connsiteY1" fmla="*/ 10120 h 10120"/>
                  <a:gd name="connsiteX2" fmla="*/ 6069 w 15151"/>
                  <a:gd name="connsiteY2" fmla="*/ 0 h 10120"/>
                  <a:gd name="connsiteX3" fmla="*/ 0 w 15151"/>
                  <a:gd name="connsiteY3" fmla="*/ 120 h 10120"/>
                  <a:gd name="connsiteX4" fmla="*/ 0 w 15151"/>
                  <a:gd name="connsiteY4" fmla="*/ 10120 h 10120"/>
                  <a:gd name="connsiteX0" fmla="*/ 0 w 15151"/>
                  <a:gd name="connsiteY0" fmla="*/ 10120 h 10120"/>
                  <a:gd name="connsiteX1" fmla="*/ 15151 w 15151"/>
                  <a:gd name="connsiteY1" fmla="*/ 10120 h 10120"/>
                  <a:gd name="connsiteX2" fmla="*/ 10769 w 15151"/>
                  <a:gd name="connsiteY2" fmla="*/ 0 h 10120"/>
                  <a:gd name="connsiteX3" fmla="*/ 0 w 15151"/>
                  <a:gd name="connsiteY3" fmla="*/ 120 h 10120"/>
                  <a:gd name="connsiteX4" fmla="*/ 0 w 15151"/>
                  <a:gd name="connsiteY4" fmla="*/ 10120 h 10120"/>
                  <a:gd name="connsiteX0" fmla="*/ 0 w 15151"/>
                  <a:gd name="connsiteY0" fmla="*/ 10000 h 10000"/>
                  <a:gd name="connsiteX1" fmla="*/ 15151 w 15151"/>
                  <a:gd name="connsiteY1" fmla="*/ 10000 h 10000"/>
                  <a:gd name="connsiteX2" fmla="*/ 11091 w 15151"/>
                  <a:gd name="connsiteY2" fmla="*/ 36 h 10000"/>
                  <a:gd name="connsiteX3" fmla="*/ 0 w 15151"/>
                  <a:gd name="connsiteY3" fmla="*/ 0 h 10000"/>
                  <a:gd name="connsiteX4" fmla="*/ 0 w 15151"/>
                  <a:gd name="connsiteY4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51" h="10000">
                    <a:moveTo>
                      <a:pt x="0" y="10000"/>
                    </a:moveTo>
                    <a:lnTo>
                      <a:pt x="15151" y="10000"/>
                    </a:lnTo>
                    <a:lnTo>
                      <a:pt x="11091" y="36"/>
                    </a:lnTo>
                    <a:lnTo>
                      <a:pt x="0" y="0"/>
                    </a:lnTo>
                    <a:lnTo>
                      <a:pt x="0" y="100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  <p:sp>
            <p:nvSpPr>
              <p:cNvPr id="51" name="Freeform 33">
                <a:extLst>
                  <a:ext uri="{FF2B5EF4-FFF2-40B4-BE49-F238E27FC236}">
                    <a16:creationId xmlns:a16="http://schemas.microsoft.com/office/drawing/2014/main" id="{60748433-CD8D-3442-9556-2C59B41AB1F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69005" y="1592581"/>
                <a:ext cx="352330" cy="641823"/>
              </a:xfrm>
              <a:custGeom>
                <a:avLst/>
                <a:gdLst>
                  <a:gd name="T0" fmla="*/ 0 w 314"/>
                  <a:gd name="T1" fmla="*/ 286 h 572"/>
                  <a:gd name="T2" fmla="*/ 314 w 314"/>
                  <a:gd name="T3" fmla="*/ 0 h 572"/>
                  <a:gd name="T4" fmla="*/ 314 w 314"/>
                  <a:gd name="T5" fmla="*/ 286 h 572"/>
                  <a:gd name="T6" fmla="*/ 314 w 314"/>
                  <a:gd name="T7" fmla="*/ 572 h 572"/>
                  <a:gd name="T8" fmla="*/ 0 w 314"/>
                  <a:gd name="T9" fmla="*/ 286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2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2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823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1065742"/>
          </a:xfrm>
        </p:spPr>
        <p:txBody>
          <a:bodyPr/>
          <a:lstStyle/>
          <a:p>
            <a:pPr algn="ctr"/>
            <a:r>
              <a:rPr lang="en-GB" dirty="0" smtClean="0"/>
              <a:t>Environmental </a:t>
            </a:r>
            <a:r>
              <a:rPr lang="en-GB" dirty="0"/>
              <a:t>Applications: Key </a:t>
            </a:r>
            <a:r>
              <a:rPr lang="en-GB" dirty="0" smtClean="0"/>
              <a:t>Areas for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CF3-A819-D449-A03B-4994F8EE7CC8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658" y="882401"/>
            <a:ext cx="9715994" cy="539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30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CERN Environmental Applications: Examples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CF3-A819-D449-A03B-4994F8EE7CC8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Chesta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59262" y="1066666"/>
            <a:ext cx="7887747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fr-CH" sz="1600" dirty="0"/>
              <a:t>Technologies for green </a:t>
            </a:r>
            <a:r>
              <a:rPr lang="fr-CH" sz="1600" dirty="0" err="1"/>
              <a:t>hydrogen</a:t>
            </a:r>
            <a:r>
              <a:rPr lang="fr-CH" sz="1600" dirty="0"/>
              <a:t> production, transport and </a:t>
            </a:r>
            <a:r>
              <a:rPr lang="fr-CH" sz="1600" dirty="0" err="1"/>
              <a:t>storage</a:t>
            </a:r>
            <a:endParaRPr lang="fr-CH" sz="1600" dirty="0"/>
          </a:p>
          <a:p>
            <a:pPr marL="285750" indent="-285750" algn="l">
              <a:buFontTx/>
              <a:buChar char="-"/>
            </a:pPr>
            <a:r>
              <a:rPr lang="fr-CH" sz="1600" dirty="0"/>
              <a:t>High performance </a:t>
            </a:r>
            <a:r>
              <a:rPr lang="fr-CH" sz="1600" dirty="0" err="1"/>
              <a:t>solar</a:t>
            </a:r>
            <a:r>
              <a:rPr lang="fr-CH" sz="1600" dirty="0"/>
              <a:t> thermal or </a:t>
            </a:r>
            <a:r>
              <a:rPr lang="fr-CH" sz="1600" dirty="0" err="1"/>
              <a:t>photovoltaic</a:t>
            </a:r>
            <a:r>
              <a:rPr lang="fr-CH" sz="1600" dirty="0"/>
              <a:t> panels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Superconducting links for high current transmission with minimal losses</a:t>
            </a:r>
            <a:endParaRPr lang="fr-CH" sz="1600" dirty="0"/>
          </a:p>
          <a:p>
            <a:pPr marL="285750" indent="-285750" algn="l">
              <a:buFontTx/>
              <a:buChar char="-"/>
            </a:pPr>
            <a:r>
              <a:rPr lang="fr-CH" sz="1600" dirty="0"/>
              <a:t>Compact </a:t>
            </a:r>
            <a:r>
              <a:rPr lang="fr-CH" sz="1600" dirty="0" err="1"/>
              <a:t>nuclear</a:t>
            </a:r>
            <a:r>
              <a:rPr lang="fr-CH" sz="1600" dirty="0"/>
              <a:t> </a:t>
            </a:r>
            <a:r>
              <a:rPr lang="fr-CH" sz="1600" dirty="0" err="1"/>
              <a:t>reactors</a:t>
            </a:r>
            <a:r>
              <a:rPr lang="fr-CH" sz="1600" dirty="0"/>
              <a:t> or fusion </a:t>
            </a:r>
            <a:r>
              <a:rPr lang="fr-CH" sz="1600" dirty="0" err="1"/>
              <a:t>systems</a:t>
            </a:r>
            <a:r>
              <a:rPr lang="fr-CH" sz="1600" dirty="0"/>
              <a:t> </a:t>
            </a:r>
            <a:r>
              <a:rPr lang="fr-CH" sz="1600" dirty="0" err="1"/>
              <a:t>based</a:t>
            </a:r>
            <a:r>
              <a:rPr lang="fr-CH" sz="1600" dirty="0"/>
              <a:t> on HFM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E8F276EB-F41D-F34A-8329-78B800A4F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5360" y="2336184"/>
            <a:ext cx="1171575" cy="1171575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4A2EA19D-0BE3-5244-8586-B27A16090B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35360" y="3666700"/>
            <a:ext cx="1171575" cy="117157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19C8FC4-E01A-6748-824B-4D8C196D7A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5360" y="4997217"/>
            <a:ext cx="1171575" cy="1171575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5FCCC9DD-1319-3944-8615-798B9551EB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35360" y="1005668"/>
            <a:ext cx="1171575" cy="117157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09832B4-0777-3E47-9A4E-38A12E98B765}"/>
              </a:ext>
            </a:extLst>
          </p:cNvPr>
          <p:cNvSpPr txBox="1"/>
          <p:nvPr/>
        </p:nvSpPr>
        <p:spPr>
          <a:xfrm>
            <a:off x="1670649" y="1268760"/>
            <a:ext cx="226168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</a:rPr>
              <a:t>RENEWABLE AND</a:t>
            </a:r>
          </a:p>
          <a:p>
            <a:r>
              <a:rPr lang="en-GB" sz="1400" b="1" dirty="0">
                <a:solidFill>
                  <a:schemeClr val="accent3"/>
                </a:solidFill>
              </a:rPr>
              <a:t>LOW-CARBON ENERGY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4FB124-1013-D84C-A061-F33CF9A07753}"/>
              </a:ext>
            </a:extLst>
          </p:cNvPr>
          <p:cNvSpPr txBox="1"/>
          <p:nvPr/>
        </p:nvSpPr>
        <p:spPr>
          <a:xfrm>
            <a:off x="1670648" y="2610672"/>
            <a:ext cx="25005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dirty="0"/>
              <a:t>CLEAN TRANSPORTATION </a:t>
            </a:r>
            <a:r>
              <a:rPr lang="en-GB" sz="1400" b="1" dirty="0" smtClean="0"/>
              <a:t>AND FUTURE </a:t>
            </a:r>
            <a:r>
              <a:rPr lang="en-GB" sz="1400" b="1" dirty="0"/>
              <a:t>MOBILITY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5DE9C89-9803-6445-BA49-FB632A96456C}"/>
              </a:ext>
            </a:extLst>
          </p:cNvPr>
          <p:cNvSpPr txBox="1"/>
          <p:nvPr/>
        </p:nvSpPr>
        <p:spPr>
          <a:xfrm>
            <a:off x="1670649" y="4011960"/>
            <a:ext cx="226168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dirty="0">
                <a:solidFill>
                  <a:schemeClr val="accent4"/>
                </a:solidFill>
              </a:rPr>
              <a:t>CLIMATE CHANGE AND</a:t>
            </a:r>
          </a:p>
          <a:p>
            <a:r>
              <a:rPr lang="en-GB" sz="1400" b="1" dirty="0">
                <a:solidFill>
                  <a:schemeClr val="accent4"/>
                </a:solidFill>
              </a:rPr>
              <a:t>POLLUTION CONTROL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8E9A2E-DF05-2341-8113-984C47D8C0AF}"/>
              </a:ext>
            </a:extLst>
          </p:cNvPr>
          <p:cNvSpPr txBox="1"/>
          <p:nvPr/>
        </p:nvSpPr>
        <p:spPr>
          <a:xfrm>
            <a:off x="1670649" y="5306371"/>
            <a:ext cx="226168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SUSTAINABILITY AND</a:t>
            </a:r>
          </a:p>
          <a:p>
            <a:r>
              <a:rPr lang="en-GB" sz="1400" b="1" dirty="0">
                <a:solidFill>
                  <a:schemeClr val="accent2"/>
                </a:solidFill>
              </a:rPr>
              <a:t>GREEN SCIENCE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32AD4-D685-EB4E-9B0D-B42E0A293917}"/>
              </a:ext>
            </a:extLst>
          </p:cNvPr>
          <p:cNvSpPr txBox="1"/>
          <p:nvPr/>
        </p:nvSpPr>
        <p:spPr>
          <a:xfrm>
            <a:off x="4259262" y="2336184"/>
            <a:ext cx="7887747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fr-CH" sz="1600" dirty="0"/>
              <a:t>Advanced power distribution </a:t>
            </a:r>
            <a:r>
              <a:rPr lang="fr-CH" sz="1600" dirty="0" err="1"/>
              <a:t>systems</a:t>
            </a:r>
            <a:r>
              <a:rPr lang="fr-CH" sz="1600" dirty="0"/>
              <a:t> for future </a:t>
            </a:r>
            <a:r>
              <a:rPr lang="fr-CH" sz="1600" dirty="0" err="1"/>
              <a:t>electric</a:t>
            </a:r>
            <a:r>
              <a:rPr lang="fr-CH" sz="1600" dirty="0"/>
              <a:t>/</a:t>
            </a:r>
            <a:r>
              <a:rPr lang="fr-CH" sz="1600" dirty="0" err="1"/>
              <a:t>hybrid</a:t>
            </a:r>
            <a:r>
              <a:rPr lang="fr-CH" sz="1600" dirty="0"/>
              <a:t> planes</a:t>
            </a:r>
          </a:p>
          <a:p>
            <a:pPr marL="285750" indent="-285750" algn="l">
              <a:buFontTx/>
              <a:buChar char="-"/>
            </a:pPr>
            <a:r>
              <a:rPr lang="fr-CH" sz="1600" dirty="0" err="1"/>
              <a:t>Decarbonized</a:t>
            </a:r>
            <a:r>
              <a:rPr lang="fr-CH" sz="1600" dirty="0"/>
              <a:t> or </a:t>
            </a:r>
            <a:r>
              <a:rPr lang="fr-CH" sz="1600" dirty="0" err="1"/>
              <a:t>low</a:t>
            </a:r>
            <a:r>
              <a:rPr lang="fr-CH" sz="1600" dirty="0"/>
              <a:t> </a:t>
            </a:r>
            <a:r>
              <a:rPr lang="fr-CH" sz="1600" dirty="0" err="1"/>
              <a:t>emission</a:t>
            </a:r>
            <a:r>
              <a:rPr lang="fr-CH" sz="1600" dirty="0"/>
              <a:t> maritime </a:t>
            </a:r>
            <a:r>
              <a:rPr lang="fr-CH" sz="1600" dirty="0" err="1"/>
              <a:t>vessels</a:t>
            </a:r>
            <a:endParaRPr lang="fr-CH" sz="1600" dirty="0"/>
          </a:p>
          <a:p>
            <a:pPr marL="285750" indent="-285750" algn="l">
              <a:buFontTx/>
              <a:buChar char="-"/>
            </a:pPr>
            <a:r>
              <a:rPr lang="fr-CH" sz="1600" dirty="0" err="1"/>
              <a:t>Hydrogen</a:t>
            </a:r>
            <a:r>
              <a:rPr lang="fr-CH" sz="1600" dirty="0"/>
              <a:t> tanks and fuel </a:t>
            </a:r>
            <a:r>
              <a:rPr lang="fr-CH" sz="1600" dirty="0" err="1"/>
              <a:t>cells</a:t>
            </a:r>
            <a:r>
              <a:rPr lang="fr-CH" sz="1600" dirty="0"/>
              <a:t> for long-</a:t>
            </a:r>
            <a:r>
              <a:rPr lang="fr-CH" sz="1600" dirty="0" err="1"/>
              <a:t>haul</a:t>
            </a:r>
            <a:r>
              <a:rPr lang="fr-CH" sz="1600" dirty="0"/>
              <a:t> trucks or </a:t>
            </a:r>
            <a:r>
              <a:rPr lang="fr-CH" sz="1600" dirty="0" err="1"/>
              <a:t>small</a:t>
            </a:r>
            <a:r>
              <a:rPr lang="fr-CH" sz="1600" dirty="0"/>
              <a:t> planes</a:t>
            </a:r>
          </a:p>
          <a:p>
            <a:pPr marL="285750" indent="-285750" algn="l">
              <a:buFontTx/>
              <a:buChar char="-"/>
            </a:pPr>
            <a:r>
              <a:rPr lang="fr-CH" sz="1600" dirty="0"/>
              <a:t>High speed </a:t>
            </a:r>
            <a:r>
              <a:rPr lang="fr-CH" sz="1600" dirty="0" err="1"/>
              <a:t>levitating</a:t>
            </a:r>
            <a:r>
              <a:rPr lang="fr-CH" sz="1600" dirty="0"/>
              <a:t> rail </a:t>
            </a:r>
            <a:r>
              <a:rPr lang="fr-CH" sz="1600" dirty="0" err="1"/>
              <a:t>systems</a:t>
            </a:r>
            <a:r>
              <a:rPr lang="fr-CH" sz="1600" dirty="0"/>
              <a:t> in </a:t>
            </a:r>
            <a:r>
              <a:rPr lang="fr-CH" sz="1600" dirty="0" err="1"/>
              <a:t>partly</a:t>
            </a:r>
            <a:r>
              <a:rPr lang="fr-CH" sz="1600" dirty="0"/>
              <a:t> </a:t>
            </a:r>
            <a:r>
              <a:rPr lang="fr-CH" sz="1600" dirty="0" err="1"/>
              <a:t>evacuated</a:t>
            </a:r>
            <a:r>
              <a:rPr lang="fr-CH" sz="1600" dirty="0"/>
              <a:t> tubes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9C89D5-AE13-B440-A195-4A7EE590FDE5}"/>
              </a:ext>
            </a:extLst>
          </p:cNvPr>
          <p:cNvSpPr txBox="1"/>
          <p:nvPr/>
        </p:nvSpPr>
        <p:spPr>
          <a:xfrm>
            <a:off x="4259261" y="4856070"/>
            <a:ext cx="7887747" cy="1200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fr-CH" sz="1200" dirty="0"/>
          </a:p>
          <a:p>
            <a:pPr marL="285750" indent="-285750">
              <a:buFontTx/>
              <a:buChar char="-"/>
            </a:pPr>
            <a:r>
              <a:rPr lang="fr-CH" sz="1600" dirty="0"/>
              <a:t>Advanced </a:t>
            </a:r>
            <a:r>
              <a:rPr lang="fr-CH" sz="1600" dirty="0" err="1"/>
              <a:t>cooling</a:t>
            </a:r>
            <a:r>
              <a:rPr lang="fr-CH" sz="1600" dirty="0"/>
              <a:t> </a:t>
            </a:r>
            <a:r>
              <a:rPr lang="fr-CH" sz="1600" dirty="0" err="1"/>
              <a:t>systems</a:t>
            </a:r>
            <a:r>
              <a:rPr lang="fr-CH" sz="1600" dirty="0"/>
              <a:t> </a:t>
            </a:r>
            <a:r>
              <a:rPr lang="fr-CH" sz="1600" dirty="0" err="1"/>
              <a:t>based</a:t>
            </a:r>
            <a:r>
              <a:rPr lang="fr-CH" sz="1600" dirty="0"/>
              <a:t> on CO</a:t>
            </a:r>
            <a:r>
              <a:rPr lang="fr-CH" sz="1200" dirty="0"/>
              <a:t>2</a:t>
            </a:r>
            <a:r>
              <a:rPr lang="fr-CH" sz="1600" dirty="0"/>
              <a:t> to </a:t>
            </a:r>
            <a:r>
              <a:rPr lang="fr-CH" sz="1600" dirty="0" err="1"/>
              <a:t>reduce</a:t>
            </a:r>
            <a:r>
              <a:rPr lang="fr-CH" sz="1600" dirty="0"/>
              <a:t> F-</a:t>
            </a:r>
            <a:r>
              <a:rPr lang="fr-CH" sz="1600" dirty="0" err="1"/>
              <a:t>gases</a:t>
            </a:r>
            <a:r>
              <a:rPr lang="fr-CH" sz="1600" dirty="0"/>
              <a:t> </a:t>
            </a:r>
            <a:r>
              <a:rPr lang="fr-CH" sz="1600" dirty="0" err="1"/>
              <a:t>emissions</a:t>
            </a:r>
            <a:endParaRPr lang="fr-CH" sz="1600" dirty="0"/>
          </a:p>
          <a:p>
            <a:pPr marL="285750" indent="-285750" algn="l">
              <a:buFontTx/>
              <a:buChar char="-"/>
            </a:pPr>
            <a:r>
              <a:rPr lang="fr-CH" sz="1600" dirty="0" err="1"/>
              <a:t>Fast</a:t>
            </a:r>
            <a:r>
              <a:rPr lang="fr-CH" sz="1600" dirty="0"/>
              <a:t> </a:t>
            </a:r>
            <a:r>
              <a:rPr lang="fr-CH" sz="1600" dirty="0" err="1"/>
              <a:t>computing</a:t>
            </a:r>
            <a:r>
              <a:rPr lang="fr-CH" sz="1600" dirty="0"/>
              <a:t> power </a:t>
            </a:r>
            <a:r>
              <a:rPr lang="fr-CH" sz="1600" dirty="0" err="1"/>
              <a:t>saving</a:t>
            </a:r>
            <a:r>
              <a:rPr lang="fr-CH" sz="1600" dirty="0"/>
              <a:t> techniques </a:t>
            </a:r>
            <a:r>
              <a:rPr lang="fr-CH" sz="1600" dirty="0" err="1"/>
              <a:t>based</a:t>
            </a:r>
            <a:r>
              <a:rPr lang="fr-CH" sz="1600" dirty="0"/>
              <a:t> on machine </a:t>
            </a:r>
            <a:r>
              <a:rPr lang="fr-CH" sz="1600" dirty="0" err="1"/>
              <a:t>learning</a:t>
            </a:r>
            <a:endParaRPr lang="fr-CH" sz="1600" dirty="0"/>
          </a:p>
          <a:p>
            <a:pPr marL="285750" indent="-285750">
              <a:buFontTx/>
              <a:buChar char="-"/>
            </a:pPr>
            <a:r>
              <a:rPr lang="fr-CH" sz="1600" dirty="0" err="1"/>
              <a:t>Systems</a:t>
            </a:r>
            <a:r>
              <a:rPr lang="fr-CH" sz="1600" dirty="0"/>
              <a:t> to </a:t>
            </a:r>
            <a:r>
              <a:rPr lang="fr-CH" sz="1600" dirty="0" err="1"/>
              <a:t>remove</a:t>
            </a:r>
            <a:r>
              <a:rPr lang="fr-CH" sz="1600" dirty="0"/>
              <a:t> </a:t>
            </a:r>
            <a:r>
              <a:rPr lang="en-GB" sz="1600" dirty="0"/>
              <a:t>residuals of anti scaling and bacteria treatments</a:t>
            </a:r>
            <a:endParaRPr lang="fr-CH" sz="1600" dirty="0"/>
          </a:p>
          <a:p>
            <a:pPr marL="285750" indent="-285750" algn="l">
              <a:buFontTx/>
              <a:buChar char="-"/>
            </a:pPr>
            <a:r>
              <a:rPr lang="fr-CH" sz="1600" dirty="0"/>
              <a:t>Infrastructure </a:t>
            </a:r>
            <a:r>
              <a:rPr lang="fr-CH" sz="1600" dirty="0" err="1"/>
              <a:t>operation</a:t>
            </a:r>
            <a:r>
              <a:rPr lang="fr-CH" sz="1600" dirty="0"/>
              <a:t> optimisation </a:t>
            </a:r>
            <a:r>
              <a:rPr lang="fr-CH" sz="1600" dirty="0" err="1"/>
              <a:t>based</a:t>
            </a:r>
            <a:r>
              <a:rPr lang="fr-CH" sz="1600" dirty="0"/>
              <a:t> on </a:t>
            </a:r>
            <a:r>
              <a:rPr lang="fr-CH" sz="1600" dirty="0" err="1" smtClean="0"/>
              <a:t>motor</a:t>
            </a:r>
            <a:r>
              <a:rPr lang="fr-CH" sz="1600" dirty="0" smtClean="0"/>
              <a:t> </a:t>
            </a:r>
            <a:r>
              <a:rPr lang="fr-CH" sz="1600" dirty="0" err="1"/>
              <a:t>sensors</a:t>
            </a:r>
            <a:endParaRPr lang="en-GB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653F82-81E8-8249-B508-2BC3382CD337}"/>
              </a:ext>
            </a:extLst>
          </p:cNvPr>
          <p:cNvSpPr txBox="1"/>
          <p:nvPr/>
        </p:nvSpPr>
        <p:spPr>
          <a:xfrm>
            <a:off x="4261130" y="3507405"/>
            <a:ext cx="7887747" cy="1169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fr-CH" sz="1200" dirty="0"/>
          </a:p>
          <a:p>
            <a:pPr marL="285750" indent="-285750" algn="l">
              <a:buFontTx/>
              <a:buChar char="-"/>
            </a:pPr>
            <a:r>
              <a:rPr lang="fr-CH" sz="1600" dirty="0" err="1"/>
              <a:t>Distributed</a:t>
            </a:r>
            <a:r>
              <a:rPr lang="fr-CH" sz="1600" dirty="0"/>
              <a:t> </a:t>
            </a:r>
            <a:r>
              <a:rPr lang="fr-CH" sz="1600" dirty="0" err="1"/>
              <a:t>sensors</a:t>
            </a:r>
            <a:r>
              <a:rPr lang="fr-CH" sz="1600" dirty="0"/>
              <a:t> for </a:t>
            </a:r>
            <a:r>
              <a:rPr lang="fr-CH" sz="1600" dirty="0" err="1"/>
              <a:t>ground</a:t>
            </a:r>
            <a:r>
              <a:rPr lang="fr-CH" sz="1600" dirty="0"/>
              <a:t>/air monitoring of </a:t>
            </a:r>
            <a:r>
              <a:rPr lang="fr-CH" sz="1600" dirty="0" err="1"/>
              <a:t>physical</a:t>
            </a:r>
            <a:r>
              <a:rPr lang="fr-CH" sz="1600" dirty="0"/>
              <a:t> </a:t>
            </a:r>
            <a:r>
              <a:rPr lang="fr-CH" sz="1600" dirty="0" err="1"/>
              <a:t>parameters</a:t>
            </a:r>
            <a:endParaRPr lang="fr-CH" sz="1600" dirty="0"/>
          </a:p>
          <a:p>
            <a:pPr marL="285750" indent="-285750" algn="l">
              <a:buFontTx/>
              <a:buChar char="-"/>
            </a:pPr>
            <a:r>
              <a:rPr lang="fr-CH" sz="1600" dirty="0"/>
              <a:t>Instruments and technologies for </a:t>
            </a:r>
            <a:r>
              <a:rPr lang="fr-CH" sz="1600" dirty="0" err="1"/>
              <a:t>remote</a:t>
            </a:r>
            <a:r>
              <a:rPr lang="fr-CH" sz="1600" dirty="0"/>
              <a:t> </a:t>
            </a:r>
            <a:r>
              <a:rPr lang="fr-CH" sz="1600" dirty="0" err="1"/>
              <a:t>sensing</a:t>
            </a:r>
            <a:r>
              <a:rPr lang="fr-CH" sz="1600" dirty="0"/>
              <a:t> and </a:t>
            </a:r>
            <a:r>
              <a:rPr lang="fr-CH" sz="1600" dirty="0" err="1"/>
              <a:t>Earth</a:t>
            </a:r>
            <a:r>
              <a:rPr lang="fr-CH" sz="1600" dirty="0"/>
              <a:t> observation</a:t>
            </a:r>
          </a:p>
          <a:p>
            <a:pPr marL="285750" indent="-285750" algn="l">
              <a:buFontTx/>
              <a:buChar char="-"/>
            </a:pPr>
            <a:r>
              <a:rPr lang="fr-CH" sz="1600" dirty="0" err="1"/>
              <a:t>Artificial</a:t>
            </a:r>
            <a:r>
              <a:rPr lang="fr-CH" sz="1600" dirty="0"/>
              <a:t> Intelligence and </a:t>
            </a:r>
            <a:r>
              <a:rPr lang="fr-CH" sz="1600" dirty="0" err="1"/>
              <a:t>big</a:t>
            </a:r>
            <a:r>
              <a:rPr lang="fr-CH" sz="1600" dirty="0"/>
              <a:t> data expertise for digital </a:t>
            </a:r>
            <a:r>
              <a:rPr lang="fr-CH" sz="1600" dirty="0" err="1"/>
              <a:t>twin</a:t>
            </a:r>
            <a:r>
              <a:rPr lang="fr-CH" sz="1600" dirty="0"/>
              <a:t> </a:t>
            </a:r>
            <a:r>
              <a:rPr lang="fr-CH" sz="1600" dirty="0" err="1"/>
              <a:t>modelling</a:t>
            </a:r>
            <a:endParaRPr lang="fr-CH" sz="1600" dirty="0"/>
          </a:p>
          <a:p>
            <a:pPr marL="285750" indent="-285750" algn="l">
              <a:buFontTx/>
              <a:buChar char="-"/>
            </a:pPr>
            <a:r>
              <a:rPr lang="fr-CH" sz="1600" dirty="0"/>
              <a:t>Accelerator </a:t>
            </a:r>
            <a:r>
              <a:rPr lang="fr-CH" sz="1600" dirty="0" err="1"/>
              <a:t>systems</a:t>
            </a:r>
            <a:r>
              <a:rPr lang="fr-CH" sz="1600" dirty="0"/>
              <a:t> </a:t>
            </a:r>
            <a:r>
              <a:rPr lang="fr-CH" sz="1600" dirty="0" err="1"/>
              <a:t>applied</a:t>
            </a:r>
            <a:r>
              <a:rPr lang="fr-CH" sz="1600" dirty="0"/>
              <a:t> to </a:t>
            </a:r>
            <a:r>
              <a:rPr lang="fr-CH" sz="1600" dirty="0" err="1"/>
              <a:t>exhaust</a:t>
            </a:r>
            <a:r>
              <a:rPr lang="fr-CH" sz="1600" dirty="0"/>
              <a:t> </a:t>
            </a:r>
            <a:r>
              <a:rPr lang="fr-CH" sz="1600" dirty="0" err="1"/>
              <a:t>gas</a:t>
            </a:r>
            <a:r>
              <a:rPr lang="fr-CH" sz="1600" dirty="0"/>
              <a:t> </a:t>
            </a:r>
            <a:r>
              <a:rPr lang="fr-CH" sz="1600" dirty="0" err="1"/>
              <a:t>treatments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283150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26" grpId="0"/>
      <p:bldP spid="27" grpId="0"/>
      <p:bldP spid="28" grpId="0"/>
      <p:bldP spid="16" grpId="0"/>
      <p:bldP spid="17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/>
              <a:t>CIPEA: </a:t>
            </a:r>
            <a:r>
              <a:rPr lang="fr-CH" dirty="0" smtClean="0"/>
              <a:t>the </a:t>
            </a:r>
            <a:r>
              <a:rPr lang="fr-CH" dirty="0" err="1" smtClean="0"/>
              <a:t>way</a:t>
            </a:r>
            <a:r>
              <a:rPr lang="fr-CH" dirty="0" smtClean="0"/>
              <a:t> to </a:t>
            </a:r>
            <a:r>
              <a:rPr lang="fr-CH" dirty="0" err="1" smtClean="0"/>
              <a:t>achieve</a:t>
            </a:r>
            <a:r>
              <a:rPr lang="fr-CH" dirty="0" smtClean="0"/>
              <a:t> positive impact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CF3-A819-D449-A03B-4994F8EE7CC8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05" y="1196752"/>
            <a:ext cx="9885357" cy="483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2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7E5B5-3E47-314A-A709-5D6A4166D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562105"/>
          </a:xfrm>
        </p:spPr>
        <p:txBody>
          <a:bodyPr/>
          <a:lstStyle/>
          <a:p>
            <a:pPr algn="ctr"/>
            <a:r>
              <a:rPr lang="fr-CH" dirty="0"/>
              <a:t>CIPEA: </a:t>
            </a:r>
            <a:r>
              <a:rPr lang="fr-CH" dirty="0" err="1"/>
              <a:t>practical</a:t>
            </a:r>
            <a:r>
              <a:rPr lang="fr-CH" dirty="0"/>
              <a:t> </a:t>
            </a:r>
            <a:r>
              <a:rPr lang="fr-CH" dirty="0" smtClean="0"/>
              <a:t>information and </a:t>
            </a:r>
            <a:r>
              <a:rPr lang="fr-CH" dirty="0" err="1" smtClean="0"/>
              <a:t>timeline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22" name="Freeform 69">
            <a:extLst>
              <a:ext uri="{FF2B5EF4-FFF2-40B4-BE49-F238E27FC236}">
                <a16:creationId xmlns:a16="http://schemas.microsoft.com/office/drawing/2014/main" id="{A7067F18-CE1D-2A45-8C18-BFB6139CC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3570" y="2333180"/>
            <a:ext cx="3592907" cy="3445774"/>
          </a:xfrm>
          <a:custGeom>
            <a:avLst/>
            <a:gdLst>
              <a:gd name="T0" fmla="*/ 1665 w 2860"/>
              <a:gd name="T1" fmla="*/ 0 h 4949"/>
              <a:gd name="T2" fmla="*/ 1429 w 2860"/>
              <a:gd name="T3" fmla="*/ 247 h 4949"/>
              <a:gd name="T4" fmla="*/ 1194 w 2860"/>
              <a:gd name="T5" fmla="*/ 0 h 4949"/>
              <a:gd name="T6" fmla="*/ 0 w 2860"/>
              <a:gd name="T7" fmla="*/ 0 h 4949"/>
              <a:gd name="T8" fmla="*/ 0 w 2860"/>
              <a:gd name="T9" fmla="*/ 4948 h 4949"/>
              <a:gd name="T10" fmla="*/ 2859 w 2860"/>
              <a:gd name="T11" fmla="*/ 4948 h 4949"/>
              <a:gd name="T12" fmla="*/ 2859 w 2860"/>
              <a:gd name="T13" fmla="*/ 0 h 4949"/>
              <a:gd name="T14" fmla="*/ 1665 w 2860"/>
              <a:gd name="T15" fmla="*/ 0 h 4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60" h="4949">
                <a:moveTo>
                  <a:pt x="1665" y="0"/>
                </a:moveTo>
                <a:lnTo>
                  <a:pt x="1429" y="247"/>
                </a:lnTo>
                <a:lnTo>
                  <a:pt x="1194" y="0"/>
                </a:lnTo>
                <a:lnTo>
                  <a:pt x="0" y="0"/>
                </a:lnTo>
                <a:lnTo>
                  <a:pt x="0" y="4948"/>
                </a:lnTo>
                <a:lnTo>
                  <a:pt x="2859" y="4948"/>
                </a:lnTo>
                <a:lnTo>
                  <a:pt x="2859" y="0"/>
                </a:lnTo>
                <a:lnTo>
                  <a:pt x="1665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21" name="Freeform 69">
            <a:extLst>
              <a:ext uri="{FF2B5EF4-FFF2-40B4-BE49-F238E27FC236}">
                <a16:creationId xmlns:a16="http://schemas.microsoft.com/office/drawing/2014/main" id="{35361A26-4CBB-034A-8111-F56A7F8AC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637" y="2333180"/>
            <a:ext cx="3851894" cy="3445774"/>
          </a:xfrm>
          <a:custGeom>
            <a:avLst/>
            <a:gdLst>
              <a:gd name="T0" fmla="*/ 1665 w 2860"/>
              <a:gd name="T1" fmla="*/ 0 h 4949"/>
              <a:gd name="T2" fmla="*/ 1429 w 2860"/>
              <a:gd name="T3" fmla="*/ 247 h 4949"/>
              <a:gd name="T4" fmla="*/ 1194 w 2860"/>
              <a:gd name="T5" fmla="*/ 0 h 4949"/>
              <a:gd name="T6" fmla="*/ 0 w 2860"/>
              <a:gd name="T7" fmla="*/ 0 h 4949"/>
              <a:gd name="T8" fmla="*/ 0 w 2860"/>
              <a:gd name="T9" fmla="*/ 4948 h 4949"/>
              <a:gd name="T10" fmla="*/ 2859 w 2860"/>
              <a:gd name="T11" fmla="*/ 4948 h 4949"/>
              <a:gd name="T12" fmla="*/ 2859 w 2860"/>
              <a:gd name="T13" fmla="*/ 0 h 4949"/>
              <a:gd name="T14" fmla="*/ 1665 w 2860"/>
              <a:gd name="T15" fmla="*/ 0 h 4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60" h="4949">
                <a:moveTo>
                  <a:pt x="1665" y="0"/>
                </a:moveTo>
                <a:lnTo>
                  <a:pt x="1429" y="247"/>
                </a:lnTo>
                <a:lnTo>
                  <a:pt x="1194" y="0"/>
                </a:lnTo>
                <a:lnTo>
                  <a:pt x="0" y="0"/>
                </a:lnTo>
                <a:lnTo>
                  <a:pt x="0" y="4948"/>
                </a:lnTo>
                <a:lnTo>
                  <a:pt x="2859" y="4948"/>
                </a:lnTo>
                <a:lnTo>
                  <a:pt x="2859" y="0"/>
                </a:lnTo>
                <a:lnTo>
                  <a:pt x="1665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solidFill>
                <a:schemeClr val="accent4"/>
              </a:solidFill>
              <a:latin typeface="Lato Light" panose="020F0502020204030203" pitchFamily="34" charset="0"/>
            </a:endParaRPr>
          </a:p>
        </p:txBody>
      </p:sp>
      <p:sp>
        <p:nvSpPr>
          <p:cNvPr id="23" name="Freeform 69">
            <a:extLst>
              <a:ext uri="{FF2B5EF4-FFF2-40B4-BE49-F238E27FC236}">
                <a16:creationId xmlns:a16="http://schemas.microsoft.com/office/drawing/2014/main" id="{44684DDC-3288-804F-AA1E-76FCF5A3B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4901" y="2333180"/>
            <a:ext cx="3708000" cy="3445774"/>
          </a:xfrm>
          <a:custGeom>
            <a:avLst/>
            <a:gdLst>
              <a:gd name="T0" fmla="*/ 1665 w 2860"/>
              <a:gd name="T1" fmla="*/ 0 h 4949"/>
              <a:gd name="T2" fmla="*/ 1429 w 2860"/>
              <a:gd name="T3" fmla="*/ 247 h 4949"/>
              <a:gd name="T4" fmla="*/ 1194 w 2860"/>
              <a:gd name="T5" fmla="*/ 0 h 4949"/>
              <a:gd name="T6" fmla="*/ 0 w 2860"/>
              <a:gd name="T7" fmla="*/ 0 h 4949"/>
              <a:gd name="T8" fmla="*/ 0 w 2860"/>
              <a:gd name="T9" fmla="*/ 4948 h 4949"/>
              <a:gd name="T10" fmla="*/ 2859 w 2860"/>
              <a:gd name="T11" fmla="*/ 4948 h 4949"/>
              <a:gd name="T12" fmla="*/ 2859 w 2860"/>
              <a:gd name="T13" fmla="*/ 0 h 4949"/>
              <a:gd name="T14" fmla="*/ 1665 w 2860"/>
              <a:gd name="T15" fmla="*/ 0 h 4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60" h="4949">
                <a:moveTo>
                  <a:pt x="1665" y="0"/>
                </a:moveTo>
                <a:lnTo>
                  <a:pt x="1429" y="247"/>
                </a:lnTo>
                <a:lnTo>
                  <a:pt x="1194" y="0"/>
                </a:lnTo>
                <a:lnTo>
                  <a:pt x="0" y="0"/>
                </a:lnTo>
                <a:lnTo>
                  <a:pt x="0" y="4948"/>
                </a:lnTo>
                <a:lnTo>
                  <a:pt x="2859" y="4948"/>
                </a:lnTo>
                <a:lnTo>
                  <a:pt x="2859" y="0"/>
                </a:lnTo>
                <a:lnTo>
                  <a:pt x="1665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1EB239-32EC-774C-9EAB-8D6CC68B69A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31008" y="3548761"/>
            <a:ext cx="3318029" cy="65096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CH" sz="1200" b="0" dirty="0">
                <a:solidFill>
                  <a:schemeClr val="bg1"/>
                </a:solidFill>
              </a:rPr>
              <a:t>CERN Innovation Day on </a:t>
            </a:r>
            <a:r>
              <a:rPr lang="fr-CH" sz="1200" b="0" dirty="0" err="1">
                <a:solidFill>
                  <a:schemeClr val="bg1"/>
                </a:solidFill>
              </a:rPr>
              <a:t>Environmental</a:t>
            </a:r>
            <a:r>
              <a:rPr lang="fr-CH" sz="1200" b="0" dirty="0">
                <a:solidFill>
                  <a:schemeClr val="bg1"/>
                </a:solidFill>
              </a:rPr>
              <a:t> Applications - sharing, </a:t>
            </a:r>
            <a:r>
              <a:rPr lang="fr-CH" sz="1200" b="0" dirty="0" err="1">
                <a:solidFill>
                  <a:schemeClr val="bg1"/>
                </a:solidFill>
              </a:rPr>
              <a:t>discussing</a:t>
            </a:r>
            <a:r>
              <a:rPr lang="fr-CH" sz="1200" b="0" dirty="0">
                <a:solidFill>
                  <a:schemeClr val="bg1"/>
                </a:solidFill>
              </a:rPr>
              <a:t> and </a:t>
            </a:r>
            <a:r>
              <a:rPr lang="fr-CH" sz="1200" b="0" dirty="0" err="1" smtClean="0">
                <a:solidFill>
                  <a:schemeClr val="bg1"/>
                </a:solidFill>
              </a:rPr>
              <a:t>prioritising</a:t>
            </a:r>
            <a:r>
              <a:rPr lang="fr-CH" sz="1200" b="0" dirty="0" smtClean="0">
                <a:solidFill>
                  <a:schemeClr val="bg1"/>
                </a:solidFill>
              </a:rPr>
              <a:t> </a:t>
            </a:r>
            <a:r>
              <a:rPr lang="fr-CH" sz="1200" b="0" dirty="0" err="1">
                <a:solidFill>
                  <a:schemeClr val="bg1"/>
                </a:solidFill>
              </a:rPr>
              <a:t>collected</a:t>
            </a:r>
            <a:r>
              <a:rPr lang="fr-CH" sz="1200" b="0" dirty="0">
                <a:solidFill>
                  <a:schemeClr val="bg1"/>
                </a:solidFill>
              </a:rPr>
              <a:t> </a:t>
            </a:r>
            <a:r>
              <a:rPr lang="fr-CH" sz="1200" b="0" dirty="0" err="1">
                <a:solidFill>
                  <a:schemeClr val="bg1"/>
                </a:solidFill>
              </a:rPr>
              <a:t>ideas</a:t>
            </a:r>
            <a:r>
              <a:rPr lang="fr-CH" sz="1200" b="0" dirty="0">
                <a:solidFill>
                  <a:schemeClr val="bg1"/>
                </a:solidFill>
              </a:rPr>
              <a:t>/projets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6034160-F030-9E4D-B82D-06489CB6779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C537298-69F1-2949-83FB-384DB032F0E8}" type="datetime3">
              <a:rPr lang="en-US" smtClean="0"/>
              <a:t>8 March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D45E137-8A76-7644-85D5-75F79BBEAFC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Enrico </a:t>
            </a:r>
            <a:r>
              <a:rPr lang="en-US" dirty="0" err="1"/>
              <a:t>Chesta</a:t>
            </a:r>
            <a:r>
              <a:rPr lang="en-US" dirty="0"/>
              <a:t>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7C69088-E896-6E4B-A1CA-E535C487815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9C2D685-23E1-E042-A907-7B860170919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75477" y="2890036"/>
            <a:ext cx="3592908" cy="2771775"/>
          </a:xfrm>
        </p:spPr>
        <p:txBody>
          <a:bodyPr/>
          <a:lstStyle/>
          <a:p>
            <a:pPr marL="171450" indent="-1714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200" b="0" dirty="0" smtClean="0">
                <a:solidFill>
                  <a:schemeClr val="tx1"/>
                </a:solidFill>
              </a:rPr>
              <a:t>Support </a:t>
            </a:r>
            <a:r>
              <a:rPr lang="en-CH" sz="1200" b="0" dirty="0">
                <a:solidFill>
                  <a:schemeClr val="tx1"/>
                </a:solidFill>
              </a:rPr>
              <a:t>strategies will be defined for the most promising projects</a:t>
            </a:r>
          </a:p>
          <a:p>
            <a:pPr marL="171450" indent="-1714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200" b="0" dirty="0">
                <a:solidFill>
                  <a:schemeClr val="tx1"/>
                </a:solidFill>
              </a:rPr>
              <a:t>Options </a:t>
            </a:r>
            <a:r>
              <a:rPr lang="en-CH" sz="1200" b="0" dirty="0" smtClean="0">
                <a:solidFill>
                  <a:schemeClr val="tx1"/>
                </a:solidFill>
              </a:rPr>
              <a:t>include:</a:t>
            </a:r>
            <a:endParaRPr lang="en-CH" sz="1200" b="0" dirty="0">
              <a:solidFill>
                <a:schemeClr val="tx1"/>
              </a:solidFill>
            </a:endParaRPr>
          </a:p>
          <a:p>
            <a:pPr marL="495300" lvl="1" indent="-171450">
              <a:buFont typeface="Arial" panose="020B0604020202020204" pitchFamily="34" charset="0"/>
              <a:buChar char="•"/>
            </a:pPr>
            <a:r>
              <a:rPr lang="en-GB" sz="1150" dirty="0">
                <a:solidFill>
                  <a:schemeClr val="tx1"/>
                </a:solidFill>
              </a:rPr>
              <a:t>Use of internal instruments like the KT Fund </a:t>
            </a:r>
            <a:br>
              <a:rPr lang="en-GB" sz="1150" dirty="0">
                <a:solidFill>
                  <a:schemeClr val="tx1"/>
                </a:solidFill>
              </a:rPr>
            </a:br>
            <a:r>
              <a:rPr lang="en-GB" sz="1150" dirty="0">
                <a:solidFill>
                  <a:schemeClr val="tx1"/>
                </a:solidFill>
              </a:rPr>
              <a:t>or the Impact Fund</a:t>
            </a:r>
          </a:p>
          <a:p>
            <a:pPr marL="495300" lvl="1" indent="-171450">
              <a:buFont typeface="Arial" panose="020B0604020202020204" pitchFamily="34" charset="0"/>
              <a:buChar char="•"/>
            </a:pPr>
            <a:r>
              <a:rPr lang="en-CH" sz="1150" b="0" dirty="0" smtClean="0">
                <a:solidFill>
                  <a:schemeClr val="tx1"/>
                </a:solidFill>
              </a:rPr>
              <a:t>Establishment </a:t>
            </a:r>
            <a:r>
              <a:rPr lang="en-CH" sz="1150" b="0" dirty="0">
                <a:solidFill>
                  <a:schemeClr val="tx1"/>
                </a:solidFill>
              </a:rPr>
              <a:t>of bilateral partnerships with external organi</a:t>
            </a:r>
            <a:r>
              <a:rPr lang="pl-PL" sz="1150" b="0" dirty="0">
                <a:solidFill>
                  <a:schemeClr val="tx1"/>
                </a:solidFill>
              </a:rPr>
              <a:t>s</a:t>
            </a:r>
            <a:r>
              <a:rPr lang="en-CH" sz="1150" b="0" dirty="0">
                <a:solidFill>
                  <a:schemeClr val="tx1"/>
                </a:solidFill>
              </a:rPr>
              <a:t>ations</a:t>
            </a:r>
          </a:p>
          <a:p>
            <a:pPr marL="495300" lvl="1" indent="-171450">
              <a:buFont typeface="Arial" panose="020B0604020202020204" pitchFamily="34" charset="0"/>
              <a:buChar char="•"/>
            </a:pPr>
            <a:r>
              <a:rPr lang="en-CH" sz="1150" b="0" dirty="0">
                <a:solidFill>
                  <a:schemeClr val="tx1"/>
                </a:solidFill>
              </a:rPr>
              <a:t>Coordination or participation </a:t>
            </a:r>
            <a:r>
              <a:rPr lang="fr-CH" sz="1150" dirty="0" smtClean="0">
                <a:solidFill>
                  <a:schemeClr val="tx1"/>
                </a:solidFill>
              </a:rPr>
              <a:t>to</a:t>
            </a:r>
            <a:r>
              <a:rPr lang="en-CH" sz="1150" b="0" dirty="0" smtClean="0">
                <a:solidFill>
                  <a:schemeClr val="tx1"/>
                </a:solidFill>
              </a:rPr>
              <a:t> </a:t>
            </a:r>
            <a:r>
              <a:rPr lang="en-CH" sz="1150" b="0" dirty="0">
                <a:solidFill>
                  <a:schemeClr val="tx1"/>
                </a:solidFill>
              </a:rPr>
              <a:t>EU </a:t>
            </a:r>
            <a:r>
              <a:rPr lang="fr-CH" sz="1150" b="0" dirty="0" smtClean="0">
                <a:solidFill>
                  <a:schemeClr val="tx1"/>
                </a:solidFill>
              </a:rPr>
              <a:t>or national </a:t>
            </a:r>
            <a:r>
              <a:rPr lang="en-CH" sz="1150" b="0" dirty="0" smtClean="0">
                <a:solidFill>
                  <a:schemeClr val="tx1"/>
                </a:solidFill>
              </a:rPr>
              <a:t>projects</a:t>
            </a:r>
            <a:endParaRPr lang="en-CH" sz="1150" b="0" dirty="0">
              <a:solidFill>
                <a:schemeClr val="tx1"/>
              </a:solidFill>
            </a:endParaRPr>
          </a:p>
          <a:p>
            <a:pPr marL="171450" indent="-1714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200" b="0" dirty="0" smtClean="0">
                <a:solidFill>
                  <a:schemeClr val="tx1"/>
                </a:solidFill>
              </a:rPr>
              <a:t>A </a:t>
            </a:r>
            <a:r>
              <a:rPr lang="en-CH" sz="1200" b="0" dirty="0">
                <a:solidFill>
                  <a:schemeClr val="tx1"/>
                </a:solidFill>
              </a:rPr>
              <a:t>KT Fund session with </a:t>
            </a:r>
            <a:r>
              <a:rPr lang="fr-CH" sz="1200" b="0" dirty="0" smtClean="0">
                <a:solidFill>
                  <a:schemeClr val="tx1"/>
                </a:solidFill>
              </a:rPr>
              <a:t>focus</a:t>
            </a:r>
            <a:r>
              <a:rPr lang="en-CH" sz="1200" b="0" dirty="0" smtClean="0">
                <a:solidFill>
                  <a:schemeClr val="tx1"/>
                </a:solidFill>
              </a:rPr>
              <a:t> </a:t>
            </a:r>
            <a:r>
              <a:rPr lang="en-CH" sz="1200" b="0" dirty="0">
                <a:solidFill>
                  <a:schemeClr val="tx1"/>
                </a:solidFill>
              </a:rPr>
              <a:t>on </a:t>
            </a:r>
            <a:r>
              <a:rPr lang="fr-CH" sz="1200" b="0" dirty="0" err="1" smtClean="0">
                <a:solidFill>
                  <a:schemeClr val="tx1"/>
                </a:solidFill>
              </a:rPr>
              <a:t>environmental</a:t>
            </a:r>
            <a:r>
              <a:rPr lang="en-CH" sz="1200" b="0" dirty="0" smtClean="0">
                <a:solidFill>
                  <a:schemeClr val="tx1"/>
                </a:solidFill>
              </a:rPr>
              <a:t> </a:t>
            </a:r>
            <a:r>
              <a:rPr lang="en-CH" sz="1200" b="0" dirty="0">
                <a:solidFill>
                  <a:schemeClr val="tx1"/>
                </a:solidFill>
              </a:rPr>
              <a:t/>
            </a:r>
            <a:br>
              <a:rPr lang="en-CH" sz="1200" b="0" dirty="0">
                <a:solidFill>
                  <a:schemeClr val="tx1"/>
                </a:solidFill>
              </a:rPr>
            </a:br>
            <a:r>
              <a:rPr lang="en-CH" sz="1200" b="0" dirty="0">
                <a:solidFill>
                  <a:schemeClr val="tx1"/>
                </a:solidFill>
              </a:rPr>
              <a:t>projects will be organi</a:t>
            </a:r>
            <a:r>
              <a:rPr lang="pl-PL" sz="1200" b="0" dirty="0">
                <a:solidFill>
                  <a:schemeClr val="tx1"/>
                </a:solidFill>
              </a:rPr>
              <a:t>s</a:t>
            </a:r>
            <a:r>
              <a:rPr lang="en-CH" sz="1200" b="0" dirty="0">
                <a:solidFill>
                  <a:schemeClr val="tx1"/>
                </a:solidFill>
              </a:rPr>
              <a:t>ed in September</a:t>
            </a:r>
          </a:p>
        </p:txBody>
      </p:sp>
      <p:sp>
        <p:nvSpPr>
          <p:cNvPr id="13" name="Freeform 144">
            <a:extLst>
              <a:ext uri="{FF2B5EF4-FFF2-40B4-BE49-F238E27FC236}">
                <a16:creationId xmlns:a16="http://schemas.microsoft.com/office/drawing/2014/main" id="{B58342BD-CC99-1542-86A5-01DEFAC39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68265"/>
            <a:ext cx="12192000" cy="45719"/>
          </a:xfrm>
          <a:custGeom>
            <a:avLst/>
            <a:gdLst>
              <a:gd name="T0" fmla="*/ 17151 w 17152"/>
              <a:gd name="T1" fmla="*/ 61 h 62"/>
              <a:gd name="T2" fmla="*/ 0 w 17152"/>
              <a:gd name="T3" fmla="*/ 61 h 62"/>
              <a:gd name="T4" fmla="*/ 0 w 17152"/>
              <a:gd name="T5" fmla="*/ 0 h 62"/>
              <a:gd name="T6" fmla="*/ 17151 w 17152"/>
              <a:gd name="T7" fmla="*/ 0 h 62"/>
              <a:gd name="T8" fmla="*/ 17151 w 17152"/>
              <a:gd name="T9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52" h="62">
                <a:moveTo>
                  <a:pt x="17151" y="61"/>
                </a:moveTo>
                <a:lnTo>
                  <a:pt x="0" y="61"/>
                </a:lnTo>
                <a:lnTo>
                  <a:pt x="0" y="0"/>
                </a:lnTo>
                <a:lnTo>
                  <a:pt x="17151" y="0"/>
                </a:lnTo>
                <a:lnTo>
                  <a:pt x="17151" y="61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14" name="Freeform 540">
            <a:extLst>
              <a:ext uri="{FF2B5EF4-FFF2-40B4-BE49-F238E27FC236}">
                <a16:creationId xmlns:a16="http://schemas.microsoft.com/office/drawing/2014/main" id="{FD87492C-75B1-1B40-9BBB-D79DCA8A7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978" y="1629321"/>
            <a:ext cx="123606" cy="123606"/>
          </a:xfrm>
          <a:custGeom>
            <a:avLst/>
            <a:gdLst>
              <a:gd name="T0" fmla="*/ 198 w 199"/>
              <a:gd name="T1" fmla="*/ 99 h 199"/>
              <a:gd name="T2" fmla="*/ 198 w 199"/>
              <a:gd name="T3" fmla="*/ 99 h 199"/>
              <a:gd name="T4" fmla="*/ 99 w 199"/>
              <a:gd name="T5" fmla="*/ 198 h 199"/>
              <a:gd name="T6" fmla="*/ 99 w 199"/>
              <a:gd name="T7" fmla="*/ 198 h 199"/>
              <a:gd name="T8" fmla="*/ 0 w 199"/>
              <a:gd name="T9" fmla="*/ 99 h 199"/>
              <a:gd name="T10" fmla="*/ 0 w 199"/>
              <a:gd name="T11" fmla="*/ 99 h 199"/>
              <a:gd name="T12" fmla="*/ 99 w 199"/>
              <a:gd name="T13" fmla="*/ 0 h 199"/>
              <a:gd name="T14" fmla="*/ 99 w 199"/>
              <a:gd name="T15" fmla="*/ 0 h 199"/>
              <a:gd name="T16" fmla="*/ 198 w 199"/>
              <a:gd name="T17" fmla="*/ 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199">
                <a:moveTo>
                  <a:pt x="198" y="99"/>
                </a:moveTo>
                <a:lnTo>
                  <a:pt x="198" y="99"/>
                </a:lnTo>
                <a:cubicBezTo>
                  <a:pt x="198" y="154"/>
                  <a:pt x="154" y="198"/>
                  <a:pt x="99" y="198"/>
                </a:cubicBezTo>
                <a:lnTo>
                  <a:pt x="99" y="198"/>
                </a:lnTo>
                <a:cubicBezTo>
                  <a:pt x="45" y="198"/>
                  <a:pt x="0" y="154"/>
                  <a:pt x="0" y="99"/>
                </a:cubicBezTo>
                <a:lnTo>
                  <a:pt x="0" y="99"/>
                </a:lnTo>
                <a:cubicBezTo>
                  <a:pt x="0" y="45"/>
                  <a:pt x="45" y="0"/>
                  <a:pt x="99" y="0"/>
                </a:cubicBezTo>
                <a:lnTo>
                  <a:pt x="99" y="0"/>
                </a:lnTo>
                <a:cubicBezTo>
                  <a:pt x="154" y="0"/>
                  <a:pt x="198" y="45"/>
                  <a:pt x="198" y="9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15" name="Freeform 542">
            <a:extLst>
              <a:ext uri="{FF2B5EF4-FFF2-40B4-BE49-F238E27FC236}">
                <a16:creationId xmlns:a16="http://schemas.microsoft.com/office/drawing/2014/main" id="{0A02C650-9D2A-4D47-9C52-B1E91EC92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836" y="1629321"/>
            <a:ext cx="123608" cy="123606"/>
          </a:xfrm>
          <a:custGeom>
            <a:avLst/>
            <a:gdLst>
              <a:gd name="T0" fmla="*/ 197 w 198"/>
              <a:gd name="T1" fmla="*/ 99 h 199"/>
              <a:gd name="T2" fmla="*/ 197 w 198"/>
              <a:gd name="T3" fmla="*/ 99 h 199"/>
              <a:gd name="T4" fmla="*/ 99 w 198"/>
              <a:gd name="T5" fmla="*/ 198 h 199"/>
              <a:gd name="T6" fmla="*/ 99 w 198"/>
              <a:gd name="T7" fmla="*/ 198 h 199"/>
              <a:gd name="T8" fmla="*/ 0 w 198"/>
              <a:gd name="T9" fmla="*/ 99 h 199"/>
              <a:gd name="T10" fmla="*/ 0 w 198"/>
              <a:gd name="T11" fmla="*/ 99 h 199"/>
              <a:gd name="T12" fmla="*/ 99 w 198"/>
              <a:gd name="T13" fmla="*/ 0 h 199"/>
              <a:gd name="T14" fmla="*/ 99 w 198"/>
              <a:gd name="T15" fmla="*/ 0 h 199"/>
              <a:gd name="T16" fmla="*/ 197 w 198"/>
              <a:gd name="T17" fmla="*/ 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8" h="199">
                <a:moveTo>
                  <a:pt x="197" y="99"/>
                </a:moveTo>
                <a:lnTo>
                  <a:pt x="197" y="99"/>
                </a:lnTo>
                <a:cubicBezTo>
                  <a:pt x="197" y="154"/>
                  <a:pt x="153" y="198"/>
                  <a:pt x="99" y="198"/>
                </a:cubicBezTo>
                <a:lnTo>
                  <a:pt x="99" y="198"/>
                </a:lnTo>
                <a:cubicBezTo>
                  <a:pt x="44" y="198"/>
                  <a:pt x="0" y="154"/>
                  <a:pt x="0" y="99"/>
                </a:cubicBezTo>
                <a:lnTo>
                  <a:pt x="0" y="99"/>
                </a:lnTo>
                <a:cubicBezTo>
                  <a:pt x="0" y="45"/>
                  <a:pt x="44" y="0"/>
                  <a:pt x="99" y="0"/>
                </a:cubicBezTo>
                <a:lnTo>
                  <a:pt x="99" y="0"/>
                </a:lnTo>
                <a:cubicBezTo>
                  <a:pt x="153" y="0"/>
                  <a:pt x="197" y="45"/>
                  <a:pt x="197" y="99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solidFill>
                <a:schemeClr val="accent2"/>
              </a:solidFill>
              <a:latin typeface="Lato Light" panose="020F0502020204030203" pitchFamily="34" charset="0"/>
            </a:endParaRPr>
          </a:p>
        </p:txBody>
      </p:sp>
      <p:sp>
        <p:nvSpPr>
          <p:cNvPr id="16" name="Freeform 544">
            <a:extLst>
              <a:ext uri="{FF2B5EF4-FFF2-40B4-BE49-F238E27FC236}">
                <a16:creationId xmlns:a16="http://schemas.microsoft.com/office/drawing/2014/main" id="{ACC38AEC-6C19-734C-A1B5-48B34CC63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0416" y="1629321"/>
            <a:ext cx="123608" cy="123606"/>
          </a:xfrm>
          <a:custGeom>
            <a:avLst/>
            <a:gdLst>
              <a:gd name="T0" fmla="*/ 198 w 199"/>
              <a:gd name="T1" fmla="*/ 99 h 199"/>
              <a:gd name="T2" fmla="*/ 198 w 199"/>
              <a:gd name="T3" fmla="*/ 99 h 199"/>
              <a:gd name="T4" fmla="*/ 99 w 199"/>
              <a:gd name="T5" fmla="*/ 198 h 199"/>
              <a:gd name="T6" fmla="*/ 99 w 199"/>
              <a:gd name="T7" fmla="*/ 198 h 199"/>
              <a:gd name="T8" fmla="*/ 0 w 199"/>
              <a:gd name="T9" fmla="*/ 99 h 199"/>
              <a:gd name="T10" fmla="*/ 0 w 199"/>
              <a:gd name="T11" fmla="*/ 99 h 199"/>
              <a:gd name="T12" fmla="*/ 99 w 199"/>
              <a:gd name="T13" fmla="*/ 0 h 199"/>
              <a:gd name="T14" fmla="*/ 99 w 199"/>
              <a:gd name="T15" fmla="*/ 0 h 199"/>
              <a:gd name="T16" fmla="*/ 198 w 199"/>
              <a:gd name="T17" fmla="*/ 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199">
                <a:moveTo>
                  <a:pt x="198" y="99"/>
                </a:moveTo>
                <a:lnTo>
                  <a:pt x="198" y="99"/>
                </a:lnTo>
                <a:cubicBezTo>
                  <a:pt x="198" y="154"/>
                  <a:pt x="154" y="198"/>
                  <a:pt x="99" y="198"/>
                </a:cubicBezTo>
                <a:lnTo>
                  <a:pt x="99" y="198"/>
                </a:lnTo>
                <a:cubicBezTo>
                  <a:pt x="44" y="198"/>
                  <a:pt x="0" y="154"/>
                  <a:pt x="0" y="99"/>
                </a:cubicBezTo>
                <a:lnTo>
                  <a:pt x="0" y="99"/>
                </a:lnTo>
                <a:cubicBezTo>
                  <a:pt x="0" y="45"/>
                  <a:pt x="44" y="0"/>
                  <a:pt x="99" y="0"/>
                </a:cubicBezTo>
                <a:lnTo>
                  <a:pt x="99" y="0"/>
                </a:lnTo>
                <a:cubicBezTo>
                  <a:pt x="154" y="0"/>
                  <a:pt x="198" y="45"/>
                  <a:pt x="198" y="99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4F77C6-E307-1543-B0AD-8E71C7C42D80}"/>
              </a:ext>
            </a:extLst>
          </p:cNvPr>
          <p:cNvSpPr txBox="1"/>
          <p:nvPr/>
        </p:nvSpPr>
        <p:spPr>
          <a:xfrm>
            <a:off x="1567600" y="1857984"/>
            <a:ext cx="1526380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 smtClean="0"/>
              <a:t>March-May </a:t>
            </a:r>
            <a:r>
              <a:rPr lang="en-US" sz="1400" dirty="0"/>
              <a:t>2022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E207EC-EB55-1148-A6F9-B07E36503C05}"/>
              </a:ext>
            </a:extLst>
          </p:cNvPr>
          <p:cNvSpPr txBox="1"/>
          <p:nvPr/>
        </p:nvSpPr>
        <p:spPr>
          <a:xfrm>
            <a:off x="5663952" y="1889165"/>
            <a:ext cx="1019831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/>
              <a:t>June 2022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A284E7-EEE2-C949-ACC6-C6F0EE6BF50C}"/>
              </a:ext>
            </a:extLst>
          </p:cNvPr>
          <p:cNvSpPr txBox="1"/>
          <p:nvPr/>
        </p:nvSpPr>
        <p:spPr>
          <a:xfrm>
            <a:off x="9114346" y="1889165"/>
            <a:ext cx="1717137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/>
              <a:t>Starts in </a:t>
            </a:r>
            <a:r>
              <a:rPr lang="en-US" sz="1400" dirty="0" smtClean="0"/>
              <a:t>July </a:t>
            </a:r>
            <a:r>
              <a:rPr lang="en-US" sz="1400" dirty="0"/>
              <a:t>2022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754BD2CC-7893-704A-8D7A-64DEA3D4F63C}"/>
              </a:ext>
            </a:extLst>
          </p:cNvPr>
          <p:cNvSpPr txBox="1">
            <a:spLocks/>
          </p:cNvSpPr>
          <p:nvPr/>
        </p:nvSpPr>
        <p:spPr>
          <a:xfrm>
            <a:off x="576711" y="2615552"/>
            <a:ext cx="3592907" cy="31580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200" b="0" dirty="0">
                <a:solidFill>
                  <a:schemeClr val="bg1"/>
                </a:solidFill>
              </a:rPr>
              <a:t>Brainstorming phase over </a:t>
            </a:r>
            <a:r>
              <a:rPr lang="en-CH" sz="1200" b="0" dirty="0" smtClean="0">
                <a:solidFill>
                  <a:schemeClr val="bg1"/>
                </a:solidFill>
              </a:rPr>
              <a:t>3 </a:t>
            </a:r>
            <a:r>
              <a:rPr lang="en-CH" sz="1200" b="0" dirty="0">
                <a:solidFill>
                  <a:schemeClr val="bg1"/>
                </a:solidFill>
              </a:rPr>
              <a:t>months to collect ideas for feasibility assessment</a:t>
            </a:r>
          </a:p>
          <a:p>
            <a:pPr marL="171450" indent="-1714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200" b="0" dirty="0">
                <a:solidFill>
                  <a:schemeClr val="bg1"/>
                </a:solidFill>
              </a:rPr>
              <a:t>Submit your project/idea </a:t>
            </a:r>
            <a:r>
              <a:rPr lang="fr-CH" sz="1200" b="0" dirty="0" err="1" smtClean="0">
                <a:solidFill>
                  <a:schemeClr val="bg1"/>
                </a:solidFill>
              </a:rPr>
              <a:t>before</a:t>
            </a:r>
            <a:r>
              <a:rPr lang="fr-CH" sz="1200" b="0" dirty="0" smtClean="0">
                <a:solidFill>
                  <a:schemeClr val="bg1"/>
                </a:solidFill>
              </a:rPr>
              <a:t> 27/05/2022</a:t>
            </a:r>
            <a:endParaRPr lang="en-CH" sz="1200" b="0" dirty="0">
              <a:solidFill>
                <a:schemeClr val="accent3"/>
              </a:solidFill>
            </a:endParaRPr>
          </a:p>
          <a:p>
            <a:pPr marL="171450" indent="-1714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200" b="0" dirty="0">
                <a:solidFill>
                  <a:schemeClr val="bg1"/>
                </a:solidFill>
              </a:rPr>
              <a:t>Required elements: </a:t>
            </a:r>
          </a:p>
          <a:p>
            <a:pPr marL="495300" lvl="1" indent="-171450">
              <a:buFont typeface="Arial" panose="020B0604020202020204" pitchFamily="34" charset="0"/>
              <a:buChar char="•"/>
            </a:pPr>
            <a:r>
              <a:rPr lang="en-CH" sz="1150" b="0" dirty="0">
                <a:solidFill>
                  <a:schemeClr val="bg1"/>
                </a:solidFill>
              </a:rPr>
              <a:t>Contact details of project proponent </a:t>
            </a:r>
            <a:r>
              <a:rPr lang="en-CH" sz="1150" dirty="0">
                <a:solidFill>
                  <a:schemeClr val="bg1"/>
                </a:solidFill>
              </a:rPr>
              <a:t/>
            </a:r>
            <a:br>
              <a:rPr lang="en-CH" sz="1150" dirty="0">
                <a:solidFill>
                  <a:schemeClr val="bg1"/>
                </a:solidFill>
              </a:rPr>
            </a:br>
            <a:r>
              <a:rPr lang="en-CH" sz="1150" b="0" dirty="0">
                <a:solidFill>
                  <a:schemeClr val="bg1"/>
                </a:solidFill>
              </a:rPr>
              <a:t>(individual or team involving CERN </a:t>
            </a:r>
            <a:r>
              <a:rPr lang="en-CH" sz="1150" b="0" dirty="0" smtClean="0">
                <a:solidFill>
                  <a:schemeClr val="bg1"/>
                </a:solidFill>
              </a:rPr>
              <a:t>MPs</a:t>
            </a:r>
            <a:r>
              <a:rPr lang="en-CH" sz="1150" b="0" dirty="0">
                <a:solidFill>
                  <a:schemeClr val="bg1"/>
                </a:solidFill>
              </a:rPr>
              <a:t>)</a:t>
            </a:r>
          </a:p>
          <a:p>
            <a:pPr marL="495300" lvl="1" indent="-171450">
              <a:buFont typeface="Arial" panose="020B0604020202020204" pitchFamily="34" charset="0"/>
              <a:buChar char="•"/>
            </a:pPr>
            <a:r>
              <a:rPr lang="en-CH" sz="1150" b="0" dirty="0">
                <a:solidFill>
                  <a:schemeClr val="bg1"/>
                </a:solidFill>
              </a:rPr>
              <a:t>CERN technology/facility/expertise on </a:t>
            </a:r>
            <a:br>
              <a:rPr lang="en-CH" sz="1150" b="0" dirty="0">
                <a:solidFill>
                  <a:schemeClr val="bg1"/>
                </a:solidFill>
              </a:rPr>
            </a:br>
            <a:r>
              <a:rPr lang="en-CH" sz="1150" b="0" dirty="0">
                <a:solidFill>
                  <a:schemeClr val="bg1"/>
                </a:solidFill>
              </a:rPr>
              <a:t>which the project is based</a:t>
            </a:r>
          </a:p>
          <a:p>
            <a:pPr marL="495300" lvl="1" indent="-171450">
              <a:buFont typeface="Arial" panose="020B0604020202020204" pitchFamily="34" charset="0"/>
              <a:buChar char="•"/>
            </a:pPr>
            <a:r>
              <a:rPr lang="en-CH" sz="1150" b="0" dirty="0">
                <a:solidFill>
                  <a:schemeClr val="bg1"/>
                </a:solidFill>
              </a:rPr>
              <a:t>Target environmental area of application </a:t>
            </a:r>
            <a:br>
              <a:rPr lang="en-CH" sz="1150" b="0" dirty="0">
                <a:solidFill>
                  <a:schemeClr val="bg1"/>
                </a:solidFill>
              </a:rPr>
            </a:br>
            <a:r>
              <a:rPr lang="en-CH" sz="1150" b="0" dirty="0">
                <a:solidFill>
                  <a:schemeClr val="bg1"/>
                </a:solidFill>
              </a:rPr>
              <a:t>and key addressed challenge</a:t>
            </a:r>
          </a:p>
          <a:p>
            <a:pPr marL="495300" lvl="1" indent="-171450">
              <a:buFont typeface="Arial" panose="020B0604020202020204" pitchFamily="34" charset="0"/>
              <a:buChar char="•"/>
            </a:pPr>
            <a:r>
              <a:rPr lang="en-CH" sz="1150" b="0" dirty="0">
                <a:solidFill>
                  <a:schemeClr val="bg1"/>
                </a:solidFill>
              </a:rPr>
              <a:t>Short project description with rough </a:t>
            </a:r>
            <a:br>
              <a:rPr lang="en-CH" sz="1150" b="0" dirty="0">
                <a:solidFill>
                  <a:schemeClr val="bg1"/>
                </a:solidFill>
              </a:rPr>
            </a:br>
            <a:r>
              <a:rPr lang="en-CH" sz="1150" b="0" dirty="0">
                <a:solidFill>
                  <a:schemeClr val="bg1"/>
                </a:solidFill>
              </a:rPr>
              <a:t>estimation of required resources</a:t>
            </a:r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B8B60601-2DA6-8945-8B47-C0D1802FFDA5}"/>
              </a:ext>
            </a:extLst>
          </p:cNvPr>
          <p:cNvSpPr/>
          <p:nvPr/>
        </p:nvSpPr>
        <p:spPr>
          <a:xfrm rot="5400000">
            <a:off x="11381326" y="3757207"/>
            <a:ext cx="987166" cy="43204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CDBB42-D9B1-F542-BFE1-FB5C6B64AEC8}"/>
              </a:ext>
            </a:extLst>
          </p:cNvPr>
          <p:cNvSpPr txBox="1"/>
          <p:nvPr/>
        </p:nvSpPr>
        <p:spPr>
          <a:xfrm>
            <a:off x="1657236" y="1150551"/>
            <a:ext cx="1270412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IDEATION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9CE62D-1A17-F344-9424-50C7A22E6756}"/>
              </a:ext>
            </a:extLst>
          </p:cNvPr>
          <p:cNvSpPr txBox="1"/>
          <p:nvPr/>
        </p:nvSpPr>
        <p:spPr>
          <a:xfrm>
            <a:off x="5528548" y="1150551"/>
            <a:ext cx="128753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PITCHING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A084C6-A142-974C-8A4B-2415832A9974}"/>
              </a:ext>
            </a:extLst>
          </p:cNvPr>
          <p:cNvSpPr txBox="1"/>
          <p:nvPr/>
        </p:nvSpPr>
        <p:spPr>
          <a:xfrm>
            <a:off x="8760296" y="1150551"/>
            <a:ext cx="2227918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IMPLEMENTATION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B69AD6D-1063-2F4E-BD91-3876C3672455}"/>
              </a:ext>
            </a:extLst>
          </p:cNvPr>
          <p:cNvSpPr/>
          <p:nvPr/>
        </p:nvSpPr>
        <p:spPr>
          <a:xfrm>
            <a:off x="1775520" y="5871334"/>
            <a:ext cx="865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KT team will be available during every phase to advise and support! </a:t>
            </a:r>
          </a:p>
        </p:txBody>
      </p:sp>
    </p:spTree>
    <p:extLst>
      <p:ext uri="{BB962C8B-B14F-4D97-AF65-F5344CB8AC3E}">
        <p14:creationId xmlns:p14="http://schemas.microsoft.com/office/powerpoint/2010/main" val="183967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PEA 1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009540"/>
      </a:accent2>
      <a:accent3>
        <a:srgbClr val="DADA00"/>
      </a:accent3>
      <a:accent4>
        <a:srgbClr val="006D86"/>
      </a:accent4>
      <a:accent5>
        <a:srgbClr val="28235B"/>
      </a:accent5>
      <a:accent6>
        <a:srgbClr val="6698C0"/>
      </a:accent6>
      <a:hlink>
        <a:srgbClr val="009540"/>
      </a:hlink>
      <a:folHlink>
        <a:srgbClr val="DBDB00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IPEA_PPT" id="{FC1ECE26-00DA-6F44-BC72-70B0D581148C}" vid="{D9079BDD-EBD1-AE4C-93C0-DA68DCBE46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CIPEA_PPT</Template>
  <TotalTime>5279</TotalTime>
  <Words>723</Words>
  <Application>Microsoft Office PowerPoint</Application>
  <PresentationFormat>Widescreen</PresentationFormat>
  <Paragraphs>127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Lato Light</vt:lpstr>
      <vt:lpstr>Source Sans Pro</vt:lpstr>
      <vt:lpstr>Office Theme</vt:lpstr>
      <vt:lpstr>CERN Innovation Programme on Environmental Applications</vt:lpstr>
      <vt:lpstr>The Question</vt:lpstr>
      <vt:lpstr>The Answer</vt:lpstr>
      <vt:lpstr>Environment: a clear priority at international level</vt:lpstr>
      <vt:lpstr>Environment: a clear priority for CERN</vt:lpstr>
      <vt:lpstr>Environmental Applications: Key Areas for CERN</vt:lpstr>
      <vt:lpstr>CERN Environmental Applications: Examples</vt:lpstr>
      <vt:lpstr>CIPEA: the way to achieve positive impact</vt:lpstr>
      <vt:lpstr>CIPEA: practical information and timeline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Enrico Chesta</dc:creator>
  <cp:lastModifiedBy>Enrico Chesta</cp:lastModifiedBy>
  <cp:revision>244</cp:revision>
  <cp:lastPrinted>2022-03-07T17:11:13Z</cp:lastPrinted>
  <dcterms:created xsi:type="dcterms:W3CDTF">2022-03-02T03:53:53Z</dcterms:created>
  <dcterms:modified xsi:type="dcterms:W3CDTF">2022-03-07T23:40:45Z</dcterms:modified>
</cp:coreProperties>
</file>