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it-IT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F8AE5-698F-704F-BEFB-D9119C443D58}" type="datetimeFigureOut">
              <a:rPr lang="it-IT" smtClean="0"/>
              <a:pPr/>
              <a:t>9/29/10</a:t>
            </a:fld>
            <a:endParaRPr lang="it-IT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E087B4-CAEF-4849-A83A-FC564E85B5F9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Click to edit Master text styles</a:t>
            </a:r>
          </a:p>
          <a:p>
            <a:pPr lvl="1" eaLnBrk="1" latinLnBrk="0" hangingPunct="1"/>
            <a:r>
              <a:rPr lang="it-IT" smtClean="0"/>
              <a:t>Second level</a:t>
            </a:r>
          </a:p>
          <a:p>
            <a:pPr lvl="2" eaLnBrk="1" latinLnBrk="0" hangingPunct="1"/>
            <a:r>
              <a:rPr lang="it-IT" smtClean="0"/>
              <a:t>Third level</a:t>
            </a:r>
          </a:p>
          <a:p>
            <a:pPr lvl="3" eaLnBrk="1" latinLnBrk="0" hangingPunct="1"/>
            <a:r>
              <a:rPr lang="it-IT" smtClean="0"/>
              <a:t>Fourth level</a:t>
            </a:r>
          </a:p>
          <a:p>
            <a:pPr lvl="4" eaLnBrk="1" latinLnBrk="0" hangingPunct="1"/>
            <a:r>
              <a:rPr lang="it-I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F8AE5-698F-704F-BEFB-D9119C443D58}" type="datetimeFigureOut">
              <a:rPr lang="it-IT" smtClean="0"/>
              <a:pPr/>
              <a:t>9/29/10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7B4-CAEF-4849-A83A-FC564E85B5F9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Click to edit Master text styles</a:t>
            </a:r>
          </a:p>
          <a:p>
            <a:pPr lvl="1" eaLnBrk="1" latinLnBrk="0" hangingPunct="1"/>
            <a:r>
              <a:rPr lang="it-IT" smtClean="0"/>
              <a:t>Second level</a:t>
            </a:r>
          </a:p>
          <a:p>
            <a:pPr lvl="2" eaLnBrk="1" latinLnBrk="0" hangingPunct="1"/>
            <a:r>
              <a:rPr lang="it-IT" smtClean="0"/>
              <a:t>Third level</a:t>
            </a:r>
          </a:p>
          <a:p>
            <a:pPr lvl="3" eaLnBrk="1" latinLnBrk="0" hangingPunct="1"/>
            <a:r>
              <a:rPr lang="it-IT" smtClean="0"/>
              <a:t>Fourth level</a:t>
            </a:r>
          </a:p>
          <a:p>
            <a:pPr lvl="4" eaLnBrk="1" latinLnBrk="0" hangingPunct="1"/>
            <a:r>
              <a:rPr lang="it-I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F8AE5-698F-704F-BEFB-D9119C443D58}" type="datetimeFigureOut">
              <a:rPr lang="it-IT" smtClean="0"/>
              <a:pPr/>
              <a:t>9/29/10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7B4-CAEF-4849-A83A-FC564E85B5F9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Click to edit Master text styles</a:t>
            </a:r>
          </a:p>
          <a:p>
            <a:pPr lvl="1" eaLnBrk="1" latinLnBrk="0" hangingPunct="1"/>
            <a:r>
              <a:rPr lang="it-IT" smtClean="0"/>
              <a:t>Second level</a:t>
            </a:r>
          </a:p>
          <a:p>
            <a:pPr lvl="2" eaLnBrk="1" latinLnBrk="0" hangingPunct="1"/>
            <a:r>
              <a:rPr lang="it-IT" smtClean="0"/>
              <a:t>Third level</a:t>
            </a:r>
          </a:p>
          <a:p>
            <a:pPr lvl="3" eaLnBrk="1" latinLnBrk="0" hangingPunct="1"/>
            <a:r>
              <a:rPr lang="it-IT" smtClean="0"/>
              <a:t>Fourth level</a:t>
            </a:r>
          </a:p>
          <a:p>
            <a:pPr lvl="4" eaLnBrk="1" latinLnBrk="0" hangingPunct="1"/>
            <a:r>
              <a:rPr lang="it-IT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9BF8AE5-698F-704F-BEFB-D9119C443D58}" type="datetimeFigureOut">
              <a:rPr lang="it-IT" smtClean="0"/>
              <a:pPr/>
              <a:t>9/29/10</a:t>
            </a:fld>
            <a:endParaRPr lang="it-IT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9E087B4-CAEF-4849-A83A-FC564E85B5F9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F8AE5-698F-704F-BEFB-D9119C443D58}" type="datetimeFigureOut">
              <a:rPr lang="it-IT" smtClean="0"/>
              <a:pPr/>
              <a:t>9/29/10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7B4-CAEF-4849-A83A-FC564E85B5F9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it-IT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F8AE5-698F-704F-BEFB-D9119C443D58}" type="datetimeFigureOut">
              <a:rPr lang="it-IT" smtClean="0"/>
              <a:pPr/>
              <a:t>9/29/10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7B4-CAEF-4849-A83A-FC564E85B5F9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Click to edit Master text styles</a:t>
            </a:r>
          </a:p>
          <a:p>
            <a:pPr lvl="1" eaLnBrk="1" latinLnBrk="0" hangingPunct="1"/>
            <a:r>
              <a:rPr lang="it-IT" smtClean="0"/>
              <a:t>Second level</a:t>
            </a:r>
          </a:p>
          <a:p>
            <a:pPr lvl="2" eaLnBrk="1" latinLnBrk="0" hangingPunct="1"/>
            <a:r>
              <a:rPr lang="it-IT" smtClean="0"/>
              <a:t>Third level</a:t>
            </a:r>
          </a:p>
          <a:p>
            <a:pPr lvl="3" eaLnBrk="1" latinLnBrk="0" hangingPunct="1"/>
            <a:r>
              <a:rPr lang="it-IT" smtClean="0"/>
              <a:t>Fourth level</a:t>
            </a:r>
          </a:p>
          <a:p>
            <a:pPr lvl="4" eaLnBrk="1" latinLnBrk="0" hangingPunct="1"/>
            <a:r>
              <a:rPr lang="it-IT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Click to edit Master text styles</a:t>
            </a:r>
          </a:p>
          <a:p>
            <a:pPr lvl="1" eaLnBrk="1" latinLnBrk="0" hangingPunct="1"/>
            <a:r>
              <a:rPr lang="it-IT" smtClean="0"/>
              <a:t>Second level</a:t>
            </a:r>
          </a:p>
          <a:p>
            <a:pPr lvl="2" eaLnBrk="1" latinLnBrk="0" hangingPunct="1"/>
            <a:r>
              <a:rPr lang="it-IT" smtClean="0"/>
              <a:t>Third level</a:t>
            </a:r>
          </a:p>
          <a:p>
            <a:pPr lvl="3" eaLnBrk="1" latinLnBrk="0" hangingPunct="1"/>
            <a:r>
              <a:rPr lang="it-IT" smtClean="0"/>
              <a:t>Fourth level</a:t>
            </a:r>
          </a:p>
          <a:p>
            <a:pPr lvl="4" eaLnBrk="1" latinLnBrk="0" hangingPunct="1"/>
            <a:r>
              <a:rPr lang="it-IT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7B4-CAEF-4849-A83A-FC564E85B5F9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F8AE5-698F-704F-BEFB-D9119C443D58}" type="datetimeFigureOut">
              <a:rPr lang="it-IT" smtClean="0"/>
              <a:pPr/>
              <a:t>9/29/10</a:t>
            </a:fld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Click to edit Master text styles</a:t>
            </a:r>
          </a:p>
          <a:p>
            <a:pPr lvl="1" eaLnBrk="1" latinLnBrk="0" hangingPunct="1"/>
            <a:r>
              <a:rPr lang="it-IT" smtClean="0"/>
              <a:t>Second level</a:t>
            </a:r>
          </a:p>
          <a:p>
            <a:pPr lvl="2" eaLnBrk="1" latinLnBrk="0" hangingPunct="1"/>
            <a:r>
              <a:rPr lang="it-IT" smtClean="0"/>
              <a:t>Third level</a:t>
            </a:r>
          </a:p>
          <a:p>
            <a:pPr lvl="3" eaLnBrk="1" latinLnBrk="0" hangingPunct="1"/>
            <a:r>
              <a:rPr lang="it-IT" smtClean="0"/>
              <a:t>Fourth level</a:t>
            </a:r>
          </a:p>
          <a:p>
            <a:pPr lvl="4" eaLnBrk="1" latinLnBrk="0" hangingPunct="1"/>
            <a:r>
              <a:rPr lang="it-IT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Click to edit Master text styles</a:t>
            </a:r>
          </a:p>
          <a:p>
            <a:pPr lvl="1" eaLnBrk="1" latinLnBrk="0" hangingPunct="1"/>
            <a:r>
              <a:rPr lang="it-IT" smtClean="0"/>
              <a:t>Second level</a:t>
            </a:r>
          </a:p>
          <a:p>
            <a:pPr lvl="2" eaLnBrk="1" latinLnBrk="0" hangingPunct="1"/>
            <a:r>
              <a:rPr lang="it-IT" smtClean="0"/>
              <a:t>Third level</a:t>
            </a:r>
          </a:p>
          <a:p>
            <a:pPr lvl="3" eaLnBrk="1" latinLnBrk="0" hangingPunct="1"/>
            <a:r>
              <a:rPr lang="it-IT" smtClean="0"/>
              <a:t>Fourth level</a:t>
            </a:r>
          </a:p>
          <a:p>
            <a:pPr lvl="4" eaLnBrk="1" latinLnBrk="0" hangingPunct="1"/>
            <a:r>
              <a:rPr lang="it-IT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F8AE5-698F-704F-BEFB-D9119C443D58}" type="datetimeFigureOut">
              <a:rPr lang="it-IT" smtClean="0"/>
              <a:pPr/>
              <a:t>9/29/10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7B4-CAEF-4849-A83A-FC564E85B5F9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F8AE5-698F-704F-BEFB-D9119C443D58}" type="datetimeFigureOut">
              <a:rPr lang="it-IT" smtClean="0"/>
              <a:pPr/>
              <a:t>9/29/10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087B4-CAEF-4849-A83A-FC564E85B5F9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Click to edit Master text styles</a:t>
            </a:r>
          </a:p>
          <a:p>
            <a:pPr lvl="1" eaLnBrk="1" latinLnBrk="0" hangingPunct="1"/>
            <a:r>
              <a:rPr lang="it-IT" smtClean="0"/>
              <a:t>Second level</a:t>
            </a:r>
          </a:p>
          <a:p>
            <a:pPr lvl="2" eaLnBrk="1" latinLnBrk="0" hangingPunct="1"/>
            <a:r>
              <a:rPr lang="it-IT" smtClean="0"/>
              <a:t>Third level</a:t>
            </a:r>
          </a:p>
          <a:p>
            <a:pPr lvl="3" eaLnBrk="1" latinLnBrk="0" hangingPunct="1"/>
            <a:r>
              <a:rPr lang="it-IT" smtClean="0"/>
              <a:t>Fourth level</a:t>
            </a:r>
          </a:p>
          <a:p>
            <a:pPr lvl="4" eaLnBrk="1" latinLnBrk="0" hangingPunct="1"/>
            <a:r>
              <a:rPr lang="it-IT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9BF8AE5-698F-704F-BEFB-D9119C443D58}" type="datetimeFigureOut">
              <a:rPr lang="it-IT" smtClean="0"/>
              <a:pPr/>
              <a:t>9/29/10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E087B4-CAEF-4849-A83A-FC564E85B5F9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F8AE5-698F-704F-BEFB-D9119C443D58}" type="datetimeFigureOut">
              <a:rPr lang="it-IT" smtClean="0"/>
              <a:pPr/>
              <a:t>9/29/10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E087B4-CAEF-4849-A83A-FC564E85B5F9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Click to edit Master text styles</a:t>
            </a:r>
          </a:p>
          <a:p>
            <a:pPr lvl="1" eaLnBrk="1" latinLnBrk="0" hangingPunct="1"/>
            <a:r>
              <a:rPr kumimoji="0" lang="it-IT" smtClean="0"/>
              <a:t>Second level</a:t>
            </a:r>
          </a:p>
          <a:p>
            <a:pPr lvl="2" eaLnBrk="1" latinLnBrk="0" hangingPunct="1"/>
            <a:r>
              <a:rPr kumimoji="0" lang="it-IT" smtClean="0"/>
              <a:t>Third level</a:t>
            </a:r>
          </a:p>
          <a:p>
            <a:pPr lvl="3" eaLnBrk="1" latinLnBrk="0" hangingPunct="1"/>
            <a:r>
              <a:rPr kumimoji="0" lang="it-IT" smtClean="0"/>
              <a:t>Fourth level</a:t>
            </a:r>
          </a:p>
          <a:p>
            <a:pPr lvl="4" eaLnBrk="1" latinLnBrk="0" hangingPunct="1"/>
            <a:r>
              <a:rPr kumimoji="0" lang="it-IT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9BF8AE5-698F-704F-BEFB-D9119C443D58}" type="datetimeFigureOut">
              <a:rPr lang="it-IT" smtClean="0"/>
              <a:pPr/>
              <a:t>9/29/10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9E087B4-CAEF-4849-A83A-FC564E85B5F9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ol.cvs.cern.ch/cgi-bin/cool.cgi/cool/contrib/ExternalTests/CoralNetworkGlitch/trentad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ol.cvs.cern.ch/cgi-bin/cool.cgi/cool/contrib/ExternalTests/CoralNetworkGlitch/trentad/PyCoral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ol.cvs.cern.ch/cgi-bin/cool.cgi/cool/contrib/ExternalTests/CoralNetworkGlitch/trentad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avannah.cern.ch/bugs/?5852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AutoNum type="alphaUcPeriod"/>
            </a:pPr>
            <a:r>
              <a:rPr lang="it-IT" dirty="0" err="1" smtClean="0"/>
              <a:t>Kalkhof</a:t>
            </a:r>
            <a:r>
              <a:rPr lang="it-IT" dirty="0" smtClean="0"/>
              <a:t> </a:t>
            </a:r>
          </a:p>
          <a:p>
            <a:pPr marL="457200" indent="-457200">
              <a:buAutoNum type="alphaUcPeriod"/>
            </a:pPr>
            <a:r>
              <a:rPr lang="it-IT" dirty="0" smtClean="0"/>
              <a:t> R. Trentadue</a:t>
            </a:r>
          </a:p>
          <a:p>
            <a:pPr marL="457200" indent="-457200"/>
            <a:r>
              <a:rPr lang="it-IT" dirty="0" smtClean="0"/>
              <a:t>On </a:t>
            </a:r>
            <a:r>
              <a:rPr lang="it-IT" dirty="0" err="1" smtClean="0"/>
              <a:t>behalf</a:t>
            </a:r>
            <a:r>
              <a:rPr lang="it-IT" dirty="0" smtClean="0"/>
              <a:t> </a:t>
            </a:r>
            <a:r>
              <a:rPr lang="it-IT" dirty="0" err="1" smtClean="0"/>
              <a:t>Persistency</a:t>
            </a:r>
            <a:r>
              <a:rPr lang="it-IT" dirty="0" smtClean="0"/>
              <a:t> </a:t>
            </a:r>
            <a:r>
              <a:rPr lang="it-IT" dirty="0" err="1" smtClean="0"/>
              <a:t>group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ORACLE ERROR SIMULATION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PyCoral</a:t>
            </a:r>
            <a:r>
              <a:rPr lang="it-IT" dirty="0" smtClean="0"/>
              <a:t> test</a:t>
            </a: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567934"/>
            <a:ext cx="8458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Documentation</a:t>
            </a:r>
            <a:r>
              <a:rPr lang="it-IT" dirty="0" smtClean="0"/>
              <a:t>:</a:t>
            </a:r>
          </a:p>
          <a:p>
            <a:endParaRPr lang="it-IT" dirty="0" smtClean="0"/>
          </a:p>
          <a:p>
            <a:r>
              <a:rPr lang="it-IT" dirty="0" smtClean="0"/>
              <a:t>The test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implemented</a:t>
            </a:r>
            <a:r>
              <a:rPr lang="it-IT" dirty="0" smtClean="0"/>
              <a:t> and </a:t>
            </a:r>
            <a:r>
              <a:rPr lang="it-IT" dirty="0" err="1" smtClean="0"/>
              <a:t>commited</a:t>
            </a:r>
            <a:r>
              <a:rPr lang="it-IT" dirty="0" smtClean="0"/>
              <a:t> in </a:t>
            </a:r>
            <a:r>
              <a:rPr lang="it-IT" dirty="0" err="1" smtClean="0"/>
              <a:t>cvs</a:t>
            </a:r>
            <a:r>
              <a:rPr lang="it-IT" dirty="0" smtClean="0"/>
              <a:t> at the </a:t>
            </a:r>
            <a:r>
              <a:rPr lang="it-IT" dirty="0" err="1" smtClean="0"/>
              <a:t>following</a:t>
            </a:r>
            <a:r>
              <a:rPr lang="it-IT" dirty="0" smtClean="0"/>
              <a:t> link:</a:t>
            </a:r>
          </a:p>
          <a:p>
            <a:endParaRPr lang="it-IT" dirty="0" smtClean="0"/>
          </a:p>
          <a:p>
            <a:r>
              <a:rPr lang="it-IT" dirty="0" smtClean="0">
                <a:hlinkClick r:id="rId2"/>
              </a:rPr>
              <a:t>http://cool.cvs.cern.ch/cgi-bin/cool.cgi/cool/contrib/ExternalTests/CoralNetworkGlitch/trentad/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Andrea </a:t>
            </a:r>
            <a:r>
              <a:rPr lang="it-IT" dirty="0" err="1" smtClean="0"/>
              <a:t>published</a:t>
            </a:r>
            <a:r>
              <a:rPr lang="it-IT" dirty="0" smtClean="0"/>
              <a:t> in </a:t>
            </a:r>
            <a:r>
              <a:rPr lang="it-IT" dirty="0" err="1" smtClean="0"/>
              <a:t>his</a:t>
            </a:r>
            <a:r>
              <a:rPr lang="it-IT" dirty="0" smtClean="0"/>
              <a:t> directory a </a:t>
            </a:r>
            <a:r>
              <a:rPr lang="it-IT" dirty="0" err="1" smtClean="0"/>
              <a:t>Readme.txt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most</a:t>
            </a:r>
            <a:r>
              <a:rPr lang="it-IT" dirty="0" smtClean="0"/>
              <a:t> </a:t>
            </a:r>
            <a:r>
              <a:rPr lang="it-IT" dirty="0" err="1" smtClean="0"/>
              <a:t>important</a:t>
            </a:r>
            <a:r>
              <a:rPr lang="it-IT" dirty="0" smtClean="0"/>
              <a:t> </a:t>
            </a:r>
            <a:r>
              <a:rPr lang="it-IT" dirty="0" err="1" smtClean="0"/>
              <a:t>remark</a:t>
            </a:r>
            <a:r>
              <a:rPr lang="it-IT" dirty="0" smtClean="0"/>
              <a:t> </a:t>
            </a:r>
            <a:r>
              <a:rPr lang="it-IT" dirty="0" err="1" smtClean="0"/>
              <a:t>noticed</a:t>
            </a:r>
            <a:r>
              <a:rPr lang="it-IT" dirty="0" smtClean="0"/>
              <a:t> </a:t>
            </a:r>
            <a:r>
              <a:rPr lang="it-IT" dirty="0" err="1" smtClean="0"/>
              <a:t>during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 work.</a:t>
            </a:r>
          </a:p>
          <a:p>
            <a:endParaRPr lang="it-IT" dirty="0" smtClean="0"/>
          </a:p>
          <a:p>
            <a:r>
              <a:rPr lang="it-IT" dirty="0" err="1" smtClean="0"/>
              <a:t>Results</a:t>
            </a:r>
            <a:r>
              <a:rPr lang="it-IT" dirty="0" smtClean="0"/>
              <a:t>:</a:t>
            </a:r>
          </a:p>
          <a:p>
            <a:endParaRPr lang="it-IT" dirty="0" smtClean="0"/>
          </a:p>
          <a:p>
            <a:r>
              <a:rPr lang="it-IT" dirty="0" err="1" smtClean="0"/>
              <a:t>We</a:t>
            </a:r>
            <a:r>
              <a:rPr lang="it-IT" dirty="0" smtClean="0"/>
              <a:t> are </a:t>
            </a:r>
            <a:r>
              <a:rPr lang="it-IT" dirty="0" err="1" smtClean="0"/>
              <a:t>able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reproduce</a:t>
            </a:r>
            <a:r>
              <a:rPr lang="it-IT" dirty="0" smtClean="0"/>
              <a:t> the </a:t>
            </a:r>
            <a:r>
              <a:rPr lang="it-IT" dirty="0" err="1" smtClean="0"/>
              <a:t>error</a:t>
            </a:r>
            <a:r>
              <a:rPr lang="it-IT" dirty="0" smtClean="0"/>
              <a:t> ORA-03113 in the </a:t>
            </a:r>
            <a:r>
              <a:rPr lang="it-IT" dirty="0" err="1" smtClean="0"/>
              <a:t>similar</a:t>
            </a:r>
            <a:r>
              <a:rPr lang="it-IT" dirty="0" smtClean="0"/>
              <a:t> way </a:t>
            </a:r>
            <a:r>
              <a:rPr lang="it-IT" dirty="0" err="1" smtClean="0"/>
              <a:t>found</a:t>
            </a:r>
            <a:r>
              <a:rPr lang="it-IT" dirty="0" smtClean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the </a:t>
            </a:r>
            <a:r>
              <a:rPr lang="it-IT" dirty="0" err="1" smtClean="0"/>
              <a:t>StoneHandler</a:t>
            </a:r>
            <a:r>
              <a:rPr lang="it-IT" dirty="0" smtClean="0"/>
              <a:t> in C++.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it-IT" dirty="0" err="1" smtClean="0"/>
              <a:t>MultiThread</a:t>
            </a:r>
            <a:r>
              <a:rPr lang="it-IT" dirty="0" smtClean="0"/>
              <a:t> </a:t>
            </a:r>
            <a:r>
              <a:rPr lang="it-IT" dirty="0" err="1" smtClean="0"/>
              <a:t>PyCoral</a:t>
            </a:r>
            <a:r>
              <a:rPr lang="it-IT" dirty="0" smtClean="0"/>
              <a:t> test</a:t>
            </a: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143000"/>
            <a:ext cx="8686801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One</a:t>
            </a:r>
            <a:r>
              <a:rPr lang="it-IT" dirty="0" smtClean="0"/>
              <a:t> </a:t>
            </a:r>
            <a:r>
              <a:rPr lang="it-IT" dirty="0" err="1" smtClean="0"/>
              <a:t>issue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coped</a:t>
            </a:r>
            <a:r>
              <a:rPr lang="it-IT" dirty="0" smtClean="0"/>
              <a:t>  </a:t>
            </a:r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dirty="0" err="1" smtClean="0"/>
              <a:t>simulation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multi </a:t>
            </a:r>
            <a:r>
              <a:rPr lang="it-IT" dirty="0" err="1" smtClean="0"/>
              <a:t>simultaneous</a:t>
            </a:r>
            <a:r>
              <a:rPr lang="it-IT" dirty="0" smtClean="0"/>
              <a:t> connection </a:t>
            </a:r>
            <a:r>
              <a:rPr lang="it-IT" dirty="0" err="1" smtClean="0"/>
              <a:t>to</a:t>
            </a:r>
            <a:r>
              <a:rPr lang="it-IT" dirty="0" smtClean="0"/>
              <a:t> the DB, </a:t>
            </a:r>
            <a:r>
              <a:rPr lang="it-IT" dirty="0" err="1" smtClean="0"/>
              <a:t>from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jobs</a:t>
            </a:r>
            <a:r>
              <a:rPr lang="it-IT" dirty="0" smtClean="0"/>
              <a:t>.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dirty="0" err="1" smtClean="0"/>
              <a:t>reason</a:t>
            </a:r>
            <a:r>
              <a:rPr lang="it-IT" dirty="0" smtClean="0"/>
              <a:t> </a:t>
            </a:r>
            <a:r>
              <a:rPr lang="it-IT" dirty="0" err="1" smtClean="0"/>
              <a:t>why</a:t>
            </a:r>
            <a:r>
              <a:rPr lang="it-IT" dirty="0" smtClean="0"/>
              <a:t> I </a:t>
            </a:r>
            <a:r>
              <a:rPr lang="it-IT" dirty="0" err="1" smtClean="0"/>
              <a:t>implemented</a:t>
            </a:r>
            <a:r>
              <a:rPr lang="it-IT" dirty="0" smtClean="0"/>
              <a:t> a </a:t>
            </a:r>
            <a:r>
              <a:rPr lang="it-IT" dirty="0" err="1" smtClean="0"/>
              <a:t>python</a:t>
            </a:r>
            <a:r>
              <a:rPr lang="it-IT" dirty="0" smtClean="0"/>
              <a:t> </a:t>
            </a:r>
            <a:r>
              <a:rPr lang="it-IT" dirty="0" err="1" smtClean="0"/>
              <a:t>Thread</a:t>
            </a:r>
            <a:r>
              <a:rPr lang="it-IT" dirty="0" smtClean="0"/>
              <a:t> test.</a:t>
            </a:r>
          </a:p>
          <a:p>
            <a:endParaRPr lang="it-IT" dirty="0" smtClean="0"/>
          </a:p>
          <a:p>
            <a:r>
              <a:rPr lang="it-IT" dirty="0" smtClean="0">
                <a:hlinkClick r:id="rId2"/>
              </a:rPr>
              <a:t>http://cool.cvs.cern.ch/cgi-bin/cool.cgi/cool/contrib/ExternalTests/CoralNetworkGlitch/trentad/PyCoral</a:t>
            </a:r>
            <a:r>
              <a:rPr lang="it-IT" dirty="0" smtClean="0">
                <a:hlinkClick r:id="rId2"/>
              </a:rPr>
              <a:t>/</a:t>
            </a:r>
            <a:endParaRPr lang="it-IT" dirty="0" smtClean="0"/>
          </a:p>
          <a:p>
            <a:endParaRPr lang="it-IT" dirty="0" smtClean="0"/>
          </a:p>
          <a:p>
            <a:r>
              <a:rPr lang="it-IT" b="1" i="1" dirty="0" err="1" smtClean="0"/>
              <a:t>Results</a:t>
            </a:r>
            <a:r>
              <a:rPr lang="it-IT" b="1" i="1" dirty="0" smtClean="0"/>
              <a:t>:</a:t>
            </a:r>
          </a:p>
          <a:p>
            <a:r>
              <a:rPr lang="it-IT" dirty="0" smtClean="0"/>
              <a:t>I’ve </a:t>
            </a:r>
            <a:r>
              <a:rPr lang="it-IT" dirty="0" err="1" smtClean="0"/>
              <a:t>run</a:t>
            </a:r>
            <a:r>
              <a:rPr lang="it-IT" dirty="0" smtClean="0"/>
              <a:t> the test just </a:t>
            </a:r>
            <a:r>
              <a:rPr lang="it-IT" dirty="0" err="1" smtClean="0"/>
              <a:t>with</a:t>
            </a:r>
            <a:r>
              <a:rPr lang="it-IT" dirty="0" smtClean="0"/>
              <a:t>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threads</a:t>
            </a:r>
            <a:r>
              <a:rPr lang="it-IT" dirty="0" smtClean="0"/>
              <a:t> and I </a:t>
            </a:r>
            <a:r>
              <a:rPr lang="it-IT" dirty="0" err="1" smtClean="0"/>
              <a:t>got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interesting</a:t>
            </a:r>
            <a:r>
              <a:rPr lang="it-IT" dirty="0" smtClean="0"/>
              <a:t> </a:t>
            </a:r>
            <a:r>
              <a:rPr lang="it-IT" dirty="0" err="1" smtClean="0"/>
              <a:t>results</a:t>
            </a:r>
            <a:r>
              <a:rPr lang="it-IT" dirty="0" smtClean="0"/>
              <a:t> </a:t>
            </a:r>
            <a:r>
              <a:rPr lang="it-IT" dirty="0" err="1" smtClean="0"/>
              <a:t>summarized</a:t>
            </a:r>
            <a:r>
              <a:rPr lang="it-IT" dirty="0" smtClean="0"/>
              <a:t> in the </a:t>
            </a:r>
            <a:r>
              <a:rPr lang="it-IT" dirty="0" err="1" smtClean="0"/>
              <a:t>following</a:t>
            </a:r>
            <a:r>
              <a:rPr lang="it-IT" dirty="0" smtClean="0"/>
              <a:t> </a:t>
            </a:r>
            <a:r>
              <a:rPr lang="it-IT" dirty="0" err="1" smtClean="0"/>
              <a:t>error</a:t>
            </a:r>
            <a:r>
              <a:rPr lang="it-IT" dirty="0" smtClean="0"/>
              <a:t>:</a:t>
            </a:r>
          </a:p>
          <a:p>
            <a:endParaRPr lang="it-IT" dirty="0" smtClean="0"/>
          </a:p>
          <a:p>
            <a:r>
              <a:rPr lang="it-IT" dirty="0" smtClean="0"/>
              <a:t>CORAL/</a:t>
            </a:r>
            <a:r>
              <a:rPr lang="it-IT" dirty="0" err="1" smtClean="0"/>
              <a:t>RelationalPlugins</a:t>
            </a:r>
            <a:r>
              <a:rPr lang="it-IT" dirty="0" smtClean="0"/>
              <a:t>/</a:t>
            </a:r>
            <a:r>
              <a:rPr lang="it-IT" dirty="0" err="1" smtClean="0"/>
              <a:t>oracle</a:t>
            </a:r>
            <a:r>
              <a:rPr lang="it-IT" dirty="0" smtClean="0"/>
              <a:t> </a:t>
            </a:r>
            <a:r>
              <a:rPr lang="it-IT" dirty="0" err="1" smtClean="0"/>
              <a:t>Error</a:t>
            </a:r>
            <a:r>
              <a:rPr lang="it-IT" dirty="0" smtClean="0"/>
              <a:t> ORA-03113: </a:t>
            </a:r>
            <a:r>
              <a:rPr lang="it-IT" dirty="0" err="1" smtClean="0"/>
              <a:t>end-of-file</a:t>
            </a:r>
            <a:r>
              <a:rPr lang="it-IT" dirty="0" smtClean="0"/>
              <a:t> on </a:t>
            </a:r>
            <a:r>
              <a:rPr lang="it-IT" dirty="0" err="1" smtClean="0"/>
              <a:t>communication</a:t>
            </a:r>
            <a:r>
              <a:rPr lang="it-IT" dirty="0" smtClean="0"/>
              <a:t> </a:t>
            </a:r>
            <a:r>
              <a:rPr lang="it-IT" dirty="0" err="1" smtClean="0"/>
              <a:t>channel</a:t>
            </a:r>
            <a:endParaRPr lang="it-IT" dirty="0" smtClean="0"/>
          </a:p>
          <a:p>
            <a:r>
              <a:rPr lang="it-IT" dirty="0" smtClean="0"/>
              <a:t>CORAL</a:t>
            </a:r>
            <a:r>
              <a:rPr lang="it-IT" dirty="0" smtClean="0"/>
              <a:t>/</a:t>
            </a:r>
            <a:r>
              <a:rPr lang="it-IT" dirty="0" err="1" smtClean="0"/>
              <a:t>RelationalPlugins</a:t>
            </a:r>
            <a:r>
              <a:rPr lang="it-IT" dirty="0" smtClean="0"/>
              <a:t>/</a:t>
            </a:r>
            <a:r>
              <a:rPr lang="it-IT" dirty="0" err="1" smtClean="0"/>
              <a:t>oracle</a:t>
            </a:r>
            <a:r>
              <a:rPr lang="it-IT" dirty="0" smtClean="0"/>
              <a:t> </a:t>
            </a:r>
            <a:r>
              <a:rPr lang="it-IT" dirty="0" err="1" smtClean="0"/>
              <a:t>Error</a:t>
            </a:r>
            <a:r>
              <a:rPr lang="it-IT" dirty="0" smtClean="0"/>
              <a:t> ORA-25401: can </a:t>
            </a:r>
            <a:r>
              <a:rPr lang="it-IT" dirty="0" err="1" smtClean="0"/>
              <a:t>not</a:t>
            </a:r>
            <a:r>
              <a:rPr lang="it-IT" dirty="0" smtClean="0"/>
              <a:t> continue </a:t>
            </a:r>
            <a:r>
              <a:rPr lang="it-IT" dirty="0" err="1" smtClean="0"/>
              <a:t>fetches</a:t>
            </a:r>
            <a:r>
              <a:rPr lang="it-IT" dirty="0" smtClean="0"/>
              <a:t> (</a:t>
            </a:r>
            <a:r>
              <a:rPr lang="it-IT" dirty="0" err="1" smtClean="0"/>
              <a:t>Fetching</a:t>
            </a:r>
            <a:r>
              <a:rPr lang="it-IT" dirty="0" smtClean="0"/>
              <a:t> the </a:t>
            </a:r>
            <a:r>
              <a:rPr lang="it-IT" dirty="0" err="1" smtClean="0"/>
              <a:t>next</a:t>
            </a:r>
            <a:r>
              <a:rPr lang="it-IT" dirty="0" smtClean="0"/>
              <a:t> </a:t>
            </a:r>
            <a:r>
              <a:rPr lang="it-IT" dirty="0" err="1" smtClean="0"/>
              <a:t>row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"SELECT * FROM LCG_CORAL_NIGHTLY."prova_1" "prova_1"")</a:t>
            </a:r>
            <a:endParaRPr lang="it-IT" dirty="0" smtClean="0"/>
          </a:p>
          <a:p>
            <a:endParaRPr lang="en-US" b="1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ORA</a:t>
            </a:r>
            <a:r>
              <a:rPr lang="en-US" b="1" dirty="0" smtClean="0">
                <a:solidFill>
                  <a:srgbClr val="FF0000"/>
                </a:solidFill>
              </a:rPr>
              <a:t>-25401:	can not continue fetches	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Cause:	A failure </a:t>
            </a:r>
            <a:r>
              <a:rPr lang="en-US" b="1" dirty="0" err="1" smtClean="0">
                <a:solidFill>
                  <a:srgbClr val="FF0000"/>
                </a:solidFill>
              </a:rPr>
              <a:t>occured</a:t>
            </a:r>
            <a:r>
              <a:rPr lang="en-US" b="1" dirty="0" smtClean="0">
                <a:solidFill>
                  <a:srgbClr val="FF0000"/>
                </a:solidFill>
              </a:rPr>
              <a:t> since the last fetch on this statement. Failover was unable to bring the statement to its original state to allow continued fetches.	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Action:	</a:t>
            </a:r>
            <a:r>
              <a:rPr lang="en-US" b="1" dirty="0" err="1" smtClean="0">
                <a:solidFill>
                  <a:srgbClr val="FF0000"/>
                </a:solidFill>
              </a:rPr>
              <a:t>Reexecute</a:t>
            </a:r>
            <a:r>
              <a:rPr lang="en-US" b="1" dirty="0" smtClean="0">
                <a:solidFill>
                  <a:srgbClr val="FF0000"/>
                </a:solidFill>
              </a:rPr>
              <a:t> the statement and start fetching from the beginning	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PyCool</a:t>
            </a:r>
            <a:r>
              <a:rPr lang="it-IT" dirty="0" smtClean="0"/>
              <a:t> test</a:t>
            </a: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567934"/>
            <a:ext cx="8458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Documentation</a:t>
            </a:r>
            <a:r>
              <a:rPr lang="it-IT" dirty="0" smtClean="0"/>
              <a:t>:</a:t>
            </a:r>
          </a:p>
          <a:p>
            <a:endParaRPr lang="it-IT" dirty="0" smtClean="0"/>
          </a:p>
          <a:p>
            <a:r>
              <a:rPr lang="it-IT" dirty="0" smtClean="0"/>
              <a:t>The test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implemented</a:t>
            </a:r>
            <a:r>
              <a:rPr lang="it-IT" dirty="0" smtClean="0"/>
              <a:t> and </a:t>
            </a:r>
            <a:r>
              <a:rPr lang="it-IT" dirty="0" err="1" smtClean="0"/>
              <a:t>commited</a:t>
            </a:r>
            <a:r>
              <a:rPr lang="it-IT" dirty="0" smtClean="0"/>
              <a:t> in </a:t>
            </a:r>
            <a:r>
              <a:rPr lang="it-IT" dirty="0" err="1" smtClean="0"/>
              <a:t>cvs</a:t>
            </a:r>
            <a:r>
              <a:rPr lang="it-IT" dirty="0" smtClean="0"/>
              <a:t> at the </a:t>
            </a:r>
            <a:r>
              <a:rPr lang="it-IT" dirty="0" err="1" smtClean="0"/>
              <a:t>following</a:t>
            </a:r>
            <a:r>
              <a:rPr lang="it-IT" dirty="0" smtClean="0"/>
              <a:t> link:</a:t>
            </a:r>
          </a:p>
          <a:p>
            <a:endParaRPr lang="it-IT" dirty="0" smtClean="0"/>
          </a:p>
          <a:p>
            <a:r>
              <a:rPr lang="it-IT" dirty="0" smtClean="0">
                <a:hlinkClick r:id="rId2"/>
              </a:rPr>
              <a:t>http://cool.cvs.cern.ch/cgi-bin/cool.cgi/cool/contrib/ExternalTests/CoralNetworkGlitch/trentad/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err="1" smtClean="0"/>
              <a:t>Results</a:t>
            </a:r>
            <a:r>
              <a:rPr lang="it-IT" dirty="0" smtClean="0"/>
              <a:t>:</a:t>
            </a:r>
          </a:p>
          <a:p>
            <a:endParaRPr lang="it-IT" dirty="0" smtClean="0"/>
          </a:p>
          <a:p>
            <a:r>
              <a:rPr lang="it-IT" dirty="0" smtClean="0"/>
              <a:t>The </a:t>
            </a:r>
            <a:r>
              <a:rPr lang="it-IT" dirty="0" err="1" smtClean="0"/>
              <a:t>error</a:t>
            </a:r>
            <a:r>
              <a:rPr lang="it-IT" dirty="0" smtClean="0"/>
              <a:t> ORA-03113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reproduced</a:t>
            </a:r>
            <a:r>
              <a:rPr lang="it-IT" dirty="0" smtClean="0"/>
              <a:t>.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ORACLE ERROR 03113 </a:t>
            </a: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457199" y="1981200"/>
            <a:ext cx="82296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error</a:t>
            </a:r>
            <a:r>
              <a:rPr lang="it-IT" dirty="0" smtClean="0"/>
              <a:t>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times</a:t>
            </a:r>
            <a:r>
              <a:rPr lang="it-IT" dirty="0" smtClean="0"/>
              <a:t> </a:t>
            </a:r>
            <a:r>
              <a:rPr lang="it-IT" dirty="0" err="1" smtClean="0"/>
              <a:t>observed</a:t>
            </a:r>
            <a:r>
              <a:rPr lang="it-IT" dirty="0" smtClean="0"/>
              <a:t> and </a:t>
            </a:r>
            <a:r>
              <a:rPr lang="it-IT" dirty="0" err="1" smtClean="0"/>
              <a:t>reported</a:t>
            </a:r>
            <a:r>
              <a:rPr lang="it-IT" dirty="0" smtClean="0"/>
              <a:t> in the Savannah ticket </a:t>
            </a:r>
            <a:r>
              <a:rPr lang="en-US" b="1" dirty="0"/>
              <a:t>bug #</a:t>
            </a:r>
            <a:r>
              <a:rPr lang="en-US" b="1" dirty="0" smtClean="0"/>
              <a:t>58522.</a:t>
            </a:r>
          </a:p>
          <a:p>
            <a:pPr algn="just"/>
            <a:r>
              <a:rPr lang="en-US" b="1" dirty="0" smtClean="0"/>
              <a:t>This problem might be issued by many different situations, among them  the relevant are:</a:t>
            </a:r>
          </a:p>
          <a:p>
            <a:pPr algn="just"/>
            <a:endParaRPr lang="en-US" b="1" dirty="0" smtClean="0"/>
          </a:p>
          <a:p>
            <a:pPr algn="just">
              <a:buFontTx/>
              <a:buChar char="-"/>
            </a:pPr>
            <a:r>
              <a:rPr lang="en-US" dirty="0" smtClean="0"/>
              <a:t> the </a:t>
            </a:r>
            <a:r>
              <a:rPr lang="en-US" dirty="0"/>
              <a:t>Oracle shadow process on the server died unexpectedly. So, if a running process were to suddenly encounter an ORA-03113 and / or 3114, the first place to check is the </a:t>
            </a:r>
            <a:r>
              <a:rPr lang="en-US" dirty="0" err="1"/>
              <a:t>alert.log</a:t>
            </a:r>
            <a:r>
              <a:rPr lang="en-US" dirty="0"/>
              <a:t> on the server to see if any other Oracle errors occurred</a:t>
            </a:r>
            <a:r>
              <a:rPr lang="en-US" dirty="0" smtClean="0"/>
              <a:t>.</a:t>
            </a:r>
          </a:p>
          <a:p>
            <a:pPr algn="just">
              <a:buFontTx/>
              <a:buChar char="-"/>
            </a:pPr>
            <a:endParaRPr lang="en-US" dirty="0" smtClean="0"/>
          </a:p>
          <a:p>
            <a:pPr algn="just">
              <a:buFontTx/>
              <a:buChar char="-"/>
            </a:pPr>
            <a:r>
              <a:rPr lang="en-US" dirty="0" smtClean="0"/>
              <a:t> </a:t>
            </a:r>
            <a:r>
              <a:rPr lang="en-US" b="1" i="1" dirty="0">
                <a:solidFill>
                  <a:srgbClr val="FF0000"/>
                </a:solidFill>
              </a:rPr>
              <a:t>machine crash or network failure at the server </a:t>
            </a:r>
            <a:r>
              <a:rPr lang="en-US" b="1" i="1" dirty="0" smtClean="0">
                <a:solidFill>
                  <a:srgbClr val="FF0000"/>
                </a:solidFill>
              </a:rPr>
              <a:t>side</a:t>
            </a:r>
          </a:p>
          <a:p>
            <a:pPr algn="just">
              <a:buFontTx/>
              <a:buChar char="-"/>
            </a:pPr>
            <a:endParaRPr lang="en-US" dirty="0" smtClean="0"/>
          </a:p>
          <a:p>
            <a:pPr algn="just">
              <a:buFontTx/>
              <a:buChar char="-"/>
            </a:pPr>
            <a:r>
              <a:rPr lang="en-US" dirty="0" smtClean="0"/>
              <a:t> there </a:t>
            </a:r>
            <a:r>
              <a:rPr lang="en-US" dirty="0"/>
              <a:t>are two servers with the same node names on the same </a:t>
            </a:r>
            <a:r>
              <a:rPr lang="en-US" dirty="0" smtClean="0"/>
              <a:t>network</a:t>
            </a:r>
          </a:p>
          <a:p>
            <a:pPr algn="just"/>
            <a:r>
              <a:rPr lang="en-US" dirty="0" smtClean="0"/>
              <a:t> </a:t>
            </a:r>
          </a:p>
          <a:p>
            <a:pPr algn="just">
              <a:buFontTx/>
              <a:buChar char="-"/>
            </a:pPr>
            <a:r>
              <a:rPr lang="en-US" dirty="0" smtClean="0"/>
              <a:t>  </a:t>
            </a:r>
            <a:r>
              <a:rPr lang="en-US" dirty="0"/>
              <a:t>there are duplicate IP addresses on the </a:t>
            </a:r>
            <a:r>
              <a:rPr lang="en-US" dirty="0" smtClean="0"/>
              <a:t>network </a:t>
            </a:r>
          </a:p>
          <a:p>
            <a:pPr algn="just"/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Simulation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Network </a:t>
            </a:r>
            <a:r>
              <a:rPr lang="it-IT" dirty="0" err="1" smtClean="0"/>
              <a:t>failure</a:t>
            </a: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600201"/>
            <a:ext cx="7848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err="1" smtClean="0"/>
              <a:t>Thank</a:t>
            </a:r>
            <a:r>
              <a:rPr lang="it-IT" dirty="0" smtClean="0"/>
              <a:t>  </a:t>
            </a:r>
            <a:r>
              <a:rPr lang="it-IT" dirty="0" err="1" smtClean="0"/>
              <a:t>to</a:t>
            </a:r>
            <a:r>
              <a:rPr lang="it-IT" dirty="0" smtClean="0"/>
              <a:t> Alex  a </a:t>
            </a:r>
            <a:r>
              <a:rPr lang="it-IT" dirty="0" err="1" smtClean="0"/>
              <a:t>new</a:t>
            </a:r>
            <a:r>
              <a:rPr lang="it-IT" dirty="0" smtClean="0"/>
              <a:t> test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integrated</a:t>
            </a:r>
            <a:r>
              <a:rPr lang="it-IT" dirty="0" smtClean="0"/>
              <a:t> </a:t>
            </a:r>
            <a:r>
              <a:rPr lang="it-IT" dirty="0" err="1" smtClean="0"/>
              <a:t>inCORAL</a:t>
            </a:r>
            <a:r>
              <a:rPr lang="it-IT" dirty="0" smtClean="0"/>
              <a:t> in </a:t>
            </a:r>
            <a:r>
              <a:rPr lang="it-IT" dirty="0" err="1" smtClean="0"/>
              <a:t>order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simulate a </a:t>
            </a:r>
            <a:r>
              <a:rPr lang="it-IT" dirty="0" err="1" smtClean="0"/>
              <a:t>temporary</a:t>
            </a:r>
            <a:r>
              <a:rPr lang="it-IT" dirty="0" smtClean="0"/>
              <a:t> network </a:t>
            </a:r>
            <a:r>
              <a:rPr lang="it-IT" dirty="0" err="1" smtClean="0"/>
              <a:t>failure</a:t>
            </a:r>
            <a:r>
              <a:rPr lang="it-IT" dirty="0" smtClean="0"/>
              <a:t>. </a:t>
            </a:r>
            <a:r>
              <a:rPr lang="it-IT" dirty="0" err="1" smtClean="0"/>
              <a:t>This</a:t>
            </a:r>
            <a:r>
              <a:rPr lang="it-IT" dirty="0" smtClean="0"/>
              <a:t> goal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achieved</a:t>
            </a:r>
            <a:r>
              <a:rPr lang="it-IT" dirty="0" smtClean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a software </a:t>
            </a:r>
            <a:r>
              <a:rPr lang="it-IT" dirty="0" err="1" smtClean="0"/>
              <a:t>called</a:t>
            </a:r>
            <a:r>
              <a:rPr lang="it-IT" dirty="0" smtClean="0"/>
              <a:t> “Stone” </a:t>
            </a:r>
            <a:r>
              <a:rPr lang="it-IT" dirty="0" err="1" smtClean="0"/>
              <a:t>which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able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create a </a:t>
            </a:r>
            <a:r>
              <a:rPr lang="it-IT" dirty="0" err="1" smtClean="0"/>
              <a:t>Local</a:t>
            </a:r>
            <a:r>
              <a:rPr lang="it-IT" dirty="0" smtClean="0"/>
              <a:t> </a:t>
            </a:r>
            <a:r>
              <a:rPr lang="it-IT" dirty="0" err="1" smtClean="0"/>
              <a:t>Port</a:t>
            </a:r>
            <a:r>
              <a:rPr lang="it-IT" dirty="0" smtClean="0"/>
              <a:t> </a:t>
            </a:r>
            <a:r>
              <a:rPr lang="it-IT" dirty="0" err="1" smtClean="0"/>
              <a:t>Fowarding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a </a:t>
            </a:r>
            <a:r>
              <a:rPr lang="it-IT" dirty="0" err="1" smtClean="0"/>
              <a:t>local</a:t>
            </a:r>
            <a:r>
              <a:rPr lang="it-IT" dirty="0" smtClean="0"/>
              <a:t> </a:t>
            </a:r>
            <a:r>
              <a:rPr lang="it-IT" dirty="0" err="1" smtClean="0"/>
              <a:t>running</a:t>
            </a:r>
            <a:r>
              <a:rPr lang="it-IT" dirty="0" smtClean="0"/>
              <a:t> </a:t>
            </a:r>
            <a:r>
              <a:rPr lang="it-IT" dirty="0" err="1" smtClean="0"/>
              <a:t>machine</a:t>
            </a:r>
            <a:r>
              <a:rPr lang="it-IT" dirty="0" smtClean="0"/>
              <a:t> </a:t>
            </a:r>
            <a:r>
              <a:rPr lang="it-IT" dirty="0" err="1" smtClean="0"/>
              <a:t>used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client and the ORACLE server </a:t>
            </a:r>
            <a:r>
              <a:rPr lang="it-IT" dirty="0" err="1" smtClean="0"/>
              <a:t>machine</a:t>
            </a:r>
            <a:r>
              <a:rPr lang="it-IT" dirty="0" smtClean="0"/>
              <a:t>.</a:t>
            </a:r>
          </a:p>
          <a:p>
            <a:pPr algn="just"/>
            <a:r>
              <a:rPr lang="it-IT" dirty="0" err="1" smtClean="0"/>
              <a:t>Therefore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possible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simulate the test network </a:t>
            </a:r>
            <a:r>
              <a:rPr lang="it-IT" dirty="0" err="1" smtClean="0"/>
              <a:t>failure</a:t>
            </a:r>
            <a:r>
              <a:rPr lang="it-IT" dirty="0" smtClean="0"/>
              <a:t> just </a:t>
            </a:r>
            <a:r>
              <a:rPr lang="it-IT" dirty="0" err="1" smtClean="0"/>
              <a:t>sending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 </a:t>
            </a:r>
            <a:r>
              <a:rPr lang="it-IT" dirty="0" err="1" smtClean="0"/>
              <a:t>interruption</a:t>
            </a:r>
            <a:r>
              <a:rPr lang="it-IT" dirty="0" smtClean="0"/>
              <a:t> </a:t>
            </a:r>
            <a:r>
              <a:rPr lang="it-IT" dirty="0" err="1" smtClean="0"/>
              <a:t>signal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the </a:t>
            </a:r>
            <a:r>
              <a:rPr lang="it-IT" dirty="0" err="1" smtClean="0"/>
              <a:t>port</a:t>
            </a:r>
            <a:r>
              <a:rPr lang="it-IT" dirty="0" smtClean="0"/>
              <a:t> </a:t>
            </a:r>
            <a:r>
              <a:rPr lang="it-IT" dirty="0" err="1" smtClean="0"/>
              <a:t>forwarding</a:t>
            </a:r>
            <a:r>
              <a:rPr lang="it-IT" dirty="0" smtClean="0"/>
              <a:t> and create a </a:t>
            </a:r>
            <a:r>
              <a:rPr lang="it-IT" dirty="0" err="1" smtClean="0"/>
              <a:t>temporary</a:t>
            </a:r>
            <a:r>
              <a:rPr lang="it-IT" dirty="0" smtClean="0"/>
              <a:t> connection </a:t>
            </a:r>
            <a:r>
              <a:rPr lang="it-IT" dirty="0" err="1" smtClean="0"/>
              <a:t>loose</a:t>
            </a:r>
            <a:r>
              <a:rPr lang="it-IT" dirty="0" smtClean="0"/>
              <a:t>.</a:t>
            </a:r>
          </a:p>
          <a:p>
            <a:endParaRPr lang="it-IT" dirty="0" smtClean="0"/>
          </a:p>
        </p:txBody>
      </p:sp>
      <p:sp>
        <p:nvSpPr>
          <p:cNvPr id="5" name="Alternate Process 4"/>
          <p:cNvSpPr/>
          <p:nvPr/>
        </p:nvSpPr>
        <p:spPr>
          <a:xfrm>
            <a:off x="762000" y="4038600"/>
            <a:ext cx="1600200" cy="1219200"/>
          </a:xfrm>
          <a:prstGeom prst="flowChartAlternateProcess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CLIENT LOCAL MACHINE</a:t>
            </a:r>
            <a:endParaRPr lang="it-IT" dirty="0"/>
          </a:p>
        </p:txBody>
      </p:sp>
      <p:sp>
        <p:nvSpPr>
          <p:cNvPr id="6" name="Alternate Process 5"/>
          <p:cNvSpPr/>
          <p:nvPr/>
        </p:nvSpPr>
        <p:spPr>
          <a:xfrm>
            <a:off x="6400800" y="4038600"/>
            <a:ext cx="1600200" cy="1219200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ORACLE SERVER</a:t>
            </a:r>
            <a:endParaRPr lang="it-IT" dirty="0"/>
          </a:p>
        </p:txBody>
      </p:sp>
      <p:cxnSp>
        <p:nvCxnSpPr>
          <p:cNvPr id="8" name="Elbow Connector 7"/>
          <p:cNvCxnSpPr>
            <a:stCxn id="5" idx="3"/>
          </p:cNvCxnSpPr>
          <p:nvPr/>
        </p:nvCxnSpPr>
        <p:spPr>
          <a:xfrm>
            <a:off x="2362200" y="4648200"/>
            <a:ext cx="40386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irect Access Storage 12"/>
          <p:cNvSpPr/>
          <p:nvPr/>
        </p:nvSpPr>
        <p:spPr>
          <a:xfrm>
            <a:off x="3429000" y="5486400"/>
            <a:ext cx="1981200" cy="685800"/>
          </a:xfrm>
          <a:prstGeom prst="flowChartMagneticDrum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STONE</a:t>
            </a:r>
            <a:endParaRPr lang="it-IT" dirty="0"/>
          </a:p>
        </p:txBody>
      </p:sp>
      <p:cxnSp>
        <p:nvCxnSpPr>
          <p:cNvPr id="15" name="Shape 14"/>
          <p:cNvCxnSpPr>
            <a:stCxn id="5" idx="2"/>
            <a:endCxn id="13" idx="1"/>
          </p:cNvCxnSpPr>
          <p:nvPr/>
        </p:nvCxnSpPr>
        <p:spPr>
          <a:xfrm rot="16200000" flipH="1">
            <a:off x="2209800" y="4610100"/>
            <a:ext cx="571500" cy="18669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hape 16"/>
          <p:cNvCxnSpPr>
            <a:stCxn id="13" idx="4"/>
            <a:endCxn id="6" idx="2"/>
          </p:cNvCxnSpPr>
          <p:nvPr/>
        </p:nvCxnSpPr>
        <p:spPr>
          <a:xfrm flipV="1">
            <a:off x="5410200" y="5257800"/>
            <a:ext cx="1790700" cy="5715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819400" y="51170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LOCAL PORT FORWARDING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How</a:t>
            </a:r>
            <a:r>
              <a:rPr lang="it-IT" dirty="0" smtClean="0"/>
              <a:t> the test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used</a:t>
            </a: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82296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created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interruption</a:t>
            </a:r>
            <a:r>
              <a:rPr lang="it-IT" dirty="0" smtClean="0"/>
              <a:t> </a:t>
            </a:r>
            <a:r>
              <a:rPr lang="it-IT" dirty="0" err="1" smtClean="0"/>
              <a:t>points</a:t>
            </a:r>
            <a:r>
              <a:rPr lang="it-IT" dirty="0" smtClean="0"/>
              <a:t> </a:t>
            </a:r>
            <a:r>
              <a:rPr lang="it-IT" dirty="0" err="1" smtClean="0"/>
              <a:t>getting</a:t>
            </a:r>
            <a:r>
              <a:rPr lang="it-IT" dirty="0" smtClean="0"/>
              <a:t>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time</a:t>
            </a:r>
            <a:r>
              <a:rPr lang="it-IT" dirty="0" smtClean="0"/>
              <a:t> a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error</a:t>
            </a:r>
            <a:r>
              <a:rPr lang="it-IT" dirty="0" smtClean="0"/>
              <a:t> </a:t>
            </a:r>
            <a:r>
              <a:rPr lang="it-IT" dirty="0" err="1" smtClean="0"/>
              <a:t>definition</a:t>
            </a:r>
            <a:r>
              <a:rPr lang="it-IT" dirty="0" smtClean="0"/>
              <a:t>(</a:t>
            </a:r>
            <a:r>
              <a:rPr lang="it-IT" dirty="0" smtClean="0">
                <a:hlinkClick r:id="rId2"/>
              </a:rPr>
              <a:t>https://savannah.cern.ch/bugs/?58522</a:t>
            </a:r>
            <a:r>
              <a:rPr lang="it-IT" dirty="0" smtClean="0"/>
              <a:t>):</a:t>
            </a:r>
          </a:p>
          <a:p>
            <a:endParaRPr lang="it-IT" dirty="0" smtClean="0"/>
          </a:p>
          <a:p>
            <a:pPr marL="342900" indent="-342900">
              <a:buAutoNum type="arabicParenR"/>
            </a:pPr>
            <a:r>
              <a:rPr lang="en-US" dirty="0" smtClean="0"/>
              <a:t>after </a:t>
            </a:r>
            <a:r>
              <a:rPr lang="en-US" dirty="0"/>
              <a:t>the creation of the schema and before creating a query</a:t>
            </a:r>
            <a:r>
              <a:rPr lang="en-US" dirty="0" smtClean="0"/>
              <a:t>: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b="1" i="1" dirty="0" smtClean="0"/>
              <a:t>      SOURCE CODE </a:t>
            </a:r>
          </a:p>
          <a:p>
            <a:pPr marL="342900" indent="-342900"/>
            <a:r>
              <a:rPr lang="en-US" dirty="0" smtClean="0"/>
              <a:t>      </a:t>
            </a:r>
            <a:r>
              <a:rPr lang="en-US" dirty="0" err="1" smtClean="0"/>
              <a:t>coral</a:t>
            </a:r>
            <a:r>
              <a:rPr lang="en-US" dirty="0" err="1"/>
              <a:t>::ISchema</a:t>
            </a:r>
            <a:r>
              <a:rPr lang="en-US" dirty="0"/>
              <a:t>&amp; schema = session-&gt;</a:t>
            </a:r>
            <a:r>
              <a:rPr lang="en-US" dirty="0" err="1"/>
              <a:t>nominalSchema</a:t>
            </a:r>
            <a:r>
              <a:rPr lang="en-US" dirty="0"/>
              <a:t>();  --&gt;&gt;&gt;Connection interruption  </a:t>
            </a:r>
            <a:r>
              <a:rPr lang="en-US" dirty="0" err="1"/>
              <a:t>coral::IQuery</a:t>
            </a:r>
            <a:r>
              <a:rPr lang="en-US" dirty="0"/>
              <a:t>* query = </a:t>
            </a:r>
            <a:r>
              <a:rPr lang="en-US" dirty="0" err="1"/>
              <a:t>schema.tableHandle</a:t>
            </a:r>
            <a:r>
              <a:rPr lang="en-US" dirty="0"/>
              <a:t>( T1 ).</a:t>
            </a:r>
            <a:r>
              <a:rPr lang="en-US" dirty="0" err="1"/>
              <a:t>newQuery</a:t>
            </a:r>
            <a:r>
              <a:rPr lang="en-US" dirty="0"/>
              <a:t>()</a:t>
            </a:r>
            <a:r>
              <a:rPr lang="en-US" dirty="0" smtClean="0"/>
              <a:t>;  </a:t>
            </a:r>
          </a:p>
          <a:p>
            <a:pPr marL="342900" indent="-342900"/>
            <a:r>
              <a:rPr lang="en-US" b="1" i="1" dirty="0"/>
              <a:t>	</a:t>
            </a:r>
            <a:r>
              <a:rPr lang="en-US" b="1" i="1" dirty="0" smtClean="0"/>
              <a:t>ERROR</a:t>
            </a:r>
          </a:p>
          <a:p>
            <a:pPr marL="342900" indent="-342900"/>
            <a:r>
              <a:rPr lang="en-US" dirty="0" smtClean="0"/>
              <a:t>	error: 2010-08-30 17:19:04.910 [ERR] ORA-03113: end-of-file on communication channel  Session ID: 822 Serial number: 18997 (retrieving the describe handle of LCG_CORAL_NIGHTLY."T0A2_NETFAULT_T1" (</a:t>
            </a:r>
            <a:r>
              <a:rPr lang="en-US" dirty="0" err="1" smtClean="0"/>
              <a:t>Schema::tableHandle</a:t>
            </a:r>
            <a:r>
              <a:rPr lang="en-US" dirty="0" smtClean="0"/>
              <a:t>)) 2)</a:t>
            </a:r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457200"/>
            <a:ext cx="8610600" cy="6463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 startAt="2"/>
            </a:pPr>
            <a:r>
              <a:rPr lang="en-US" dirty="0" smtClean="0"/>
              <a:t>between the creation of the query and its execution: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	</a:t>
            </a:r>
            <a:r>
              <a:rPr lang="en-US" b="1" i="1" dirty="0" smtClean="0"/>
              <a:t>SOURCE CODE </a:t>
            </a:r>
          </a:p>
          <a:p>
            <a:pPr marL="342900" indent="-342900"/>
            <a:r>
              <a:rPr lang="en-US" dirty="0" smtClean="0"/>
              <a:t>  	</a:t>
            </a:r>
            <a:r>
              <a:rPr lang="en-US" dirty="0" err="1" smtClean="0"/>
              <a:t>coral::IQuery</a:t>
            </a:r>
            <a:r>
              <a:rPr lang="en-US" dirty="0" smtClean="0"/>
              <a:t>* query = </a:t>
            </a:r>
            <a:r>
              <a:rPr lang="en-US" dirty="0" err="1" smtClean="0"/>
              <a:t>schema.tableHandle</a:t>
            </a:r>
            <a:r>
              <a:rPr lang="en-US" dirty="0" smtClean="0"/>
              <a:t>( T1 ).</a:t>
            </a:r>
            <a:r>
              <a:rPr lang="en-US" dirty="0" err="1" smtClean="0"/>
              <a:t>newQuery</a:t>
            </a:r>
            <a:r>
              <a:rPr lang="en-US" dirty="0" smtClean="0"/>
              <a:t>();  --&gt;&gt;&gt;</a:t>
            </a:r>
            <a:r>
              <a:rPr lang="en-US" dirty="0" err="1" smtClean="0"/>
              <a:t>CConnection</a:t>
            </a:r>
            <a:r>
              <a:rPr lang="en-US" dirty="0" smtClean="0"/>
              <a:t> interruption  </a:t>
            </a:r>
            <a:r>
              <a:rPr lang="en-US" dirty="0" err="1" smtClean="0"/>
              <a:t>coral::ICursor</a:t>
            </a:r>
            <a:r>
              <a:rPr lang="en-US" dirty="0" smtClean="0"/>
              <a:t>&amp; cursor = query-&gt;execute(); 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	</a:t>
            </a:r>
            <a:r>
              <a:rPr lang="en-US" b="1" i="1" dirty="0" smtClean="0"/>
              <a:t>ERROR</a:t>
            </a:r>
          </a:p>
          <a:p>
            <a:pPr marL="342900" indent="-342900"/>
            <a:r>
              <a:rPr lang="en-US" dirty="0" smtClean="0"/>
              <a:t>	error: 2010-08-30 17:19:47.687 [ERR] ORA-03113: end-of-file on communication channel   Session ID: 822 Serial number: 19018 (Executing statement "SELECT "ID", "DATA" FROM LCG_CORAL_NIGHTLY."T0A2_NETFAULT_T1" "T0A2_NETFAULT_T1"")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 smtClean="0"/>
              <a:t> 3) During the while on the cursor: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	</a:t>
            </a:r>
            <a:r>
              <a:rPr lang="en-US" b="1" i="1" dirty="0" smtClean="0"/>
              <a:t>ERROR</a:t>
            </a:r>
          </a:p>
          <a:p>
            <a:pPr marL="342900" indent="-342900"/>
            <a:r>
              <a:rPr lang="en-US" dirty="0" smtClean="0"/>
              <a:t>  	error: 2010-08-30 17:27:22.798 [ERR] ORA-03113: end-of-file on communication channel   Session ID: 779 Serial number: 22448 (Fetching the next row from "SELECT "ID", "DATA" FROM LCG_CORAL_NIGHTLY."T0A2_NETFAULT_T1" "T0A2_NETFAULT_T1"") 	</a:t>
            </a:r>
          </a:p>
          <a:p>
            <a:endParaRPr lang="it-IT" dirty="0" smtClean="0"/>
          </a:p>
          <a:p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We</a:t>
            </a:r>
            <a:r>
              <a:rPr lang="it-IT" dirty="0" smtClean="0"/>
              <a:t> are </a:t>
            </a:r>
            <a:r>
              <a:rPr lang="it-IT" dirty="0" err="1" smtClean="0"/>
              <a:t>already</a:t>
            </a:r>
            <a:r>
              <a:rPr lang="it-IT" dirty="0" smtClean="0"/>
              <a:t> </a:t>
            </a:r>
            <a:r>
              <a:rPr lang="it-IT" dirty="0" err="1" smtClean="0"/>
              <a:t>able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catch the </a:t>
            </a:r>
            <a:r>
              <a:rPr lang="it-IT" dirty="0" err="1" smtClean="0"/>
              <a:t>exceptions</a:t>
            </a:r>
            <a:r>
              <a:rPr lang="it-IT" dirty="0" smtClean="0"/>
              <a:t> </a:t>
            </a:r>
            <a:r>
              <a:rPr lang="it-IT" dirty="0" err="1" smtClean="0"/>
              <a:t>raised</a:t>
            </a:r>
            <a:r>
              <a:rPr lang="it-IT" dirty="0" smtClean="0"/>
              <a:t> in the first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cases</a:t>
            </a:r>
            <a:r>
              <a:rPr lang="it-IT" dirty="0" smtClean="0"/>
              <a:t>, </a:t>
            </a:r>
            <a:r>
              <a:rPr lang="it-IT" dirty="0" err="1" smtClean="0"/>
              <a:t>while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the </a:t>
            </a:r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one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need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modify</a:t>
            </a:r>
            <a:r>
              <a:rPr lang="it-IT" dirty="0" smtClean="0"/>
              <a:t> the CORAL code in </a:t>
            </a:r>
            <a:r>
              <a:rPr lang="it-IT" dirty="0" err="1" smtClean="0"/>
              <a:t>order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raise</a:t>
            </a:r>
            <a:r>
              <a:rPr lang="it-IT" dirty="0" smtClean="0"/>
              <a:t> a </a:t>
            </a:r>
            <a:r>
              <a:rPr lang="it-IT" dirty="0" err="1" smtClean="0"/>
              <a:t>specific</a:t>
            </a:r>
            <a:r>
              <a:rPr lang="it-IT" dirty="0" smtClean="0"/>
              <a:t> </a:t>
            </a:r>
            <a:r>
              <a:rPr lang="it-IT" dirty="0" err="1" smtClean="0"/>
              <a:t>exception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handled</a:t>
            </a:r>
            <a:r>
              <a:rPr lang="it-IT" dirty="0" smtClean="0"/>
              <a:t>.</a:t>
            </a:r>
          </a:p>
          <a:p>
            <a:endParaRPr lang="it-IT" dirty="0" smtClean="0"/>
          </a:p>
          <a:p>
            <a:pPr>
              <a:buNone/>
            </a:pPr>
            <a:r>
              <a:rPr lang="it-IT" b="1" i="1" dirty="0" err="1" smtClean="0">
                <a:solidFill>
                  <a:schemeClr val="accent2">
                    <a:lumMod val="75000"/>
                  </a:schemeClr>
                </a:solidFill>
              </a:rPr>
              <a:t>Any</a:t>
            </a:r>
            <a:r>
              <a:rPr lang="it-IT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b="1" i="1" dirty="0" err="1" smtClean="0">
                <a:solidFill>
                  <a:schemeClr val="accent2">
                    <a:lumMod val="75000"/>
                  </a:schemeClr>
                </a:solidFill>
              </a:rPr>
              <a:t>other</a:t>
            </a:r>
            <a:r>
              <a:rPr lang="it-IT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b="1" i="1" dirty="0" err="1" smtClean="0">
                <a:solidFill>
                  <a:schemeClr val="accent2">
                    <a:lumMod val="75000"/>
                  </a:schemeClr>
                </a:solidFill>
              </a:rPr>
              <a:t>suggestion</a:t>
            </a:r>
            <a:r>
              <a:rPr lang="it-IT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b="1" i="1" dirty="0" err="1" smtClean="0">
                <a:solidFill>
                  <a:schemeClr val="accent2">
                    <a:lumMod val="75000"/>
                  </a:schemeClr>
                </a:solidFill>
              </a:rPr>
              <a:t>is</a:t>
            </a:r>
            <a:r>
              <a:rPr lang="it-IT" b="1" i="1" dirty="0" smtClean="0">
                <a:solidFill>
                  <a:schemeClr val="accent2">
                    <a:lumMod val="75000"/>
                  </a:schemeClr>
                </a:solidFill>
              </a:rPr>
              <a:t> welcome </a:t>
            </a:r>
            <a:endParaRPr lang="it-IT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ACTIONS TO BE TAKEN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381000"/>
            <a:ext cx="1636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ATLAS Software</a:t>
            </a:r>
            <a:endParaRPr lang="it-IT" dirty="0"/>
          </a:p>
        </p:txBody>
      </p:sp>
      <p:sp>
        <p:nvSpPr>
          <p:cNvPr id="5" name="Alternate Process 4"/>
          <p:cNvSpPr/>
          <p:nvPr/>
        </p:nvSpPr>
        <p:spPr>
          <a:xfrm>
            <a:off x="762000" y="750332"/>
            <a:ext cx="8077200" cy="220980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err="1" smtClean="0"/>
              <a:t>cool</a:t>
            </a:r>
            <a:r>
              <a:rPr lang="it-IT" dirty="0" smtClean="0"/>
              <a:t>::</a:t>
            </a:r>
            <a:r>
              <a:rPr lang="it-IT" dirty="0" err="1" smtClean="0"/>
              <a:t>IDatabasePtr</a:t>
            </a:r>
            <a:r>
              <a:rPr lang="it-IT" dirty="0" smtClean="0"/>
              <a:t> </a:t>
            </a:r>
            <a:r>
              <a:rPr lang="it-IT" dirty="0" err="1" smtClean="0"/>
              <a:t>IOVDbConn</a:t>
            </a:r>
            <a:r>
              <a:rPr lang="it-IT" dirty="0" smtClean="0"/>
              <a:t>::</a:t>
            </a:r>
            <a:r>
              <a:rPr lang="it-IT" dirty="0" err="1" smtClean="0"/>
              <a:t>getCoolDb</a:t>
            </a:r>
            <a:r>
              <a:rPr lang="it-IT" dirty="0" smtClean="0"/>
              <a:t>()</a:t>
            </a:r>
          </a:p>
          <a:p>
            <a:r>
              <a:rPr lang="it-IT" dirty="0" smtClean="0"/>
              <a:t>- </a:t>
            </a:r>
            <a:r>
              <a:rPr lang="it-IT" dirty="0" err="1" smtClean="0"/>
              <a:t>cool</a:t>
            </a:r>
            <a:r>
              <a:rPr lang="it-IT" dirty="0" smtClean="0"/>
              <a:t>::</a:t>
            </a:r>
            <a:r>
              <a:rPr lang="it-IT" dirty="0" err="1" smtClean="0"/>
              <a:t>IDatabaseSvc&amp;</a:t>
            </a:r>
            <a:r>
              <a:rPr lang="it-IT" dirty="0" smtClean="0"/>
              <a:t> </a:t>
            </a:r>
            <a:r>
              <a:rPr lang="it-IT" dirty="0" err="1" smtClean="0"/>
              <a:t>dbSvc=cool</a:t>
            </a:r>
            <a:r>
              <a:rPr lang="it-IT" dirty="0" smtClean="0"/>
              <a:t>::</a:t>
            </a:r>
            <a:r>
              <a:rPr lang="it-IT" dirty="0" err="1" smtClean="0"/>
              <a:t>DatabaseSvcFactory</a:t>
            </a:r>
            <a:r>
              <a:rPr lang="it-IT" dirty="0" smtClean="0"/>
              <a:t>::</a:t>
            </a:r>
            <a:r>
              <a:rPr lang="it-IT" dirty="0" err="1" smtClean="0"/>
              <a:t>databaseService</a:t>
            </a:r>
            <a:r>
              <a:rPr lang="it-IT" dirty="0" smtClean="0"/>
              <a:t>();</a:t>
            </a:r>
          </a:p>
          <a:p>
            <a:r>
              <a:rPr lang="it-IT" dirty="0" smtClean="0"/>
              <a:t>- </a:t>
            </a:r>
            <a:r>
              <a:rPr lang="it-IT" i="1" dirty="0" smtClean="0"/>
              <a:t>m_coolDb=dbSvc.createDatabase(</a:t>
            </a:r>
            <a:r>
              <a:rPr lang="it-IT" i="1" dirty="0" err="1" smtClean="0"/>
              <a:t>m_connstr</a:t>
            </a:r>
            <a:r>
              <a:rPr lang="it-IT" i="1" dirty="0" smtClean="0"/>
              <a:t>);</a:t>
            </a:r>
          </a:p>
          <a:p>
            <a:r>
              <a:rPr lang="it-IT" dirty="0" smtClean="0"/>
              <a:t>- m_coolDb=dbSvc.openDatabase(</a:t>
            </a:r>
            <a:r>
              <a:rPr lang="it-IT" dirty="0" err="1" smtClean="0"/>
              <a:t>m_connstr</a:t>
            </a:r>
            <a:r>
              <a:rPr lang="it-IT" dirty="0" smtClean="0"/>
              <a:t>,</a:t>
            </a:r>
            <a:r>
              <a:rPr lang="it-IT" dirty="0" err="1" smtClean="0"/>
              <a:t>m_readonly</a:t>
            </a:r>
            <a:r>
              <a:rPr lang="it-IT" dirty="0" smtClean="0"/>
              <a:t>);</a:t>
            </a:r>
          </a:p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750332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IOVDBConn.cxx</a:t>
            </a:r>
            <a:endParaRPr lang="it-IT" dirty="0"/>
          </a:p>
        </p:txBody>
      </p:sp>
      <p:sp>
        <p:nvSpPr>
          <p:cNvPr id="7" name="Alternate Process 6"/>
          <p:cNvSpPr/>
          <p:nvPr/>
        </p:nvSpPr>
        <p:spPr>
          <a:xfrm>
            <a:off x="0" y="3059668"/>
            <a:ext cx="6096000" cy="198120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err="1" smtClean="0"/>
              <a:t>IDatabasePtr</a:t>
            </a:r>
            <a:endParaRPr lang="it-IT" dirty="0" smtClean="0"/>
          </a:p>
          <a:p>
            <a:r>
              <a:rPr lang="it-IT" dirty="0" err="1" smtClean="0"/>
              <a:t>RalDatabaseSvc</a:t>
            </a:r>
            <a:r>
              <a:rPr lang="it-IT" dirty="0" smtClean="0"/>
              <a:t>::</a:t>
            </a:r>
            <a:r>
              <a:rPr lang="it-IT" dirty="0" err="1" smtClean="0"/>
              <a:t>createDatabase</a:t>
            </a:r>
            <a:r>
              <a:rPr lang="it-IT" dirty="0" smtClean="0"/>
              <a:t>( </a:t>
            </a:r>
            <a:r>
              <a:rPr lang="it-IT" dirty="0" err="1" smtClean="0"/>
              <a:t>const</a:t>
            </a:r>
            <a:r>
              <a:rPr lang="it-IT" dirty="0" smtClean="0"/>
              <a:t> </a:t>
            </a:r>
            <a:r>
              <a:rPr lang="it-IT" dirty="0" err="1" smtClean="0"/>
              <a:t>DatabaseId&amp;</a:t>
            </a:r>
            <a:r>
              <a:rPr lang="it-IT" dirty="0" smtClean="0"/>
              <a:t> </a:t>
            </a:r>
            <a:r>
              <a:rPr lang="it-IT" dirty="0" err="1" smtClean="0"/>
              <a:t>dbId</a:t>
            </a:r>
            <a:r>
              <a:rPr lang="it-IT" dirty="0" smtClean="0"/>
              <a:t> )</a:t>
            </a:r>
          </a:p>
          <a:p>
            <a:r>
              <a:rPr lang="it-IT" dirty="0" smtClean="0"/>
              <a:t>    </a:t>
            </a:r>
            <a:r>
              <a:rPr lang="it-IT" dirty="0" err="1" smtClean="0"/>
              <a:t>ralDb</a:t>
            </a:r>
            <a:r>
              <a:rPr lang="it-IT" dirty="0" smtClean="0"/>
              <a:t> = </a:t>
            </a:r>
            <a:r>
              <a:rPr lang="it-IT" dirty="0" err="1" smtClean="0"/>
              <a:t>new</a:t>
            </a:r>
            <a:r>
              <a:rPr lang="it-IT" dirty="0" smtClean="0"/>
              <a:t> </a:t>
            </a:r>
            <a:r>
              <a:rPr lang="it-IT" dirty="0" err="1" smtClean="0"/>
              <a:t>RalDatabase</a:t>
            </a:r>
            <a:r>
              <a:rPr lang="it-IT" dirty="0" smtClean="0"/>
              <a:t>( </a:t>
            </a:r>
            <a:r>
              <a:rPr lang="it-IT" dirty="0" err="1" smtClean="0"/>
              <a:t>m_ppConnSvc</a:t>
            </a:r>
            <a:r>
              <a:rPr lang="it-IT" dirty="0" smtClean="0"/>
              <a:t>, </a:t>
            </a:r>
            <a:r>
              <a:rPr lang="it-IT" dirty="0" err="1" smtClean="0"/>
              <a:t>dbId</a:t>
            </a:r>
            <a:r>
              <a:rPr lang="it-IT" dirty="0" smtClean="0"/>
              <a:t>, </a:t>
            </a:r>
            <a:r>
              <a:rPr lang="it-IT" dirty="0" err="1" smtClean="0"/>
              <a:t>readOnly</a:t>
            </a:r>
            <a:r>
              <a:rPr lang="it-IT" dirty="0" smtClean="0"/>
              <a:t> );</a:t>
            </a:r>
          </a:p>
          <a:p>
            <a:r>
              <a:rPr lang="it-IT" dirty="0" smtClean="0"/>
              <a:t>   - </a:t>
            </a:r>
            <a:r>
              <a:rPr lang="it-IT" i="1" dirty="0" smtClean="0"/>
              <a:t>ralDb-&gt;</a:t>
            </a:r>
            <a:r>
              <a:rPr lang="it-IT" i="1" dirty="0" err="1" smtClean="0"/>
              <a:t>createDatabase</a:t>
            </a:r>
            <a:r>
              <a:rPr lang="it-IT" i="1" dirty="0" smtClean="0"/>
              <a:t>(</a:t>
            </a:r>
            <a:r>
              <a:rPr lang="it-IT" dirty="0" smtClean="0"/>
              <a:t>);</a:t>
            </a:r>
          </a:p>
          <a:p>
            <a:endParaRPr lang="it-IT" dirty="0"/>
          </a:p>
        </p:txBody>
      </p:sp>
      <p:cxnSp>
        <p:nvCxnSpPr>
          <p:cNvPr id="15" name="Elbow Connector 14"/>
          <p:cNvCxnSpPr/>
          <p:nvPr/>
        </p:nvCxnSpPr>
        <p:spPr>
          <a:xfrm rot="5400000">
            <a:off x="108466" y="2177534"/>
            <a:ext cx="1154668" cy="609600"/>
          </a:xfrm>
          <a:prstGeom prst="bentConnector3">
            <a:avLst>
              <a:gd name="adj1" fmla="val -141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88924" y="2960132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RalDatabaseSvc.cpp</a:t>
            </a:r>
            <a:endParaRPr lang="it-IT" dirty="0"/>
          </a:p>
        </p:txBody>
      </p:sp>
      <p:sp>
        <p:nvSpPr>
          <p:cNvPr id="28" name="Alternate Process 27"/>
          <p:cNvSpPr/>
          <p:nvPr/>
        </p:nvSpPr>
        <p:spPr>
          <a:xfrm>
            <a:off x="0" y="5486400"/>
            <a:ext cx="7162800" cy="137160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void </a:t>
            </a:r>
            <a:r>
              <a:rPr lang="en-US" b="1" dirty="0" err="1"/>
              <a:t>RalDatabase::createDatabase</a:t>
            </a:r>
            <a:r>
              <a:rPr lang="en-US" b="1" dirty="0"/>
              <a:t>( const </a:t>
            </a:r>
            <a:r>
              <a:rPr lang="en-US" b="1" dirty="0" err="1"/>
              <a:t>IRecord</a:t>
            </a:r>
            <a:r>
              <a:rPr lang="en-US" b="1" dirty="0"/>
              <a:t>&amp; </a:t>
            </a:r>
            <a:r>
              <a:rPr lang="en-US" b="1" dirty="0" err="1"/>
              <a:t>dbAttr</a:t>
            </a:r>
            <a:r>
              <a:rPr lang="en-US" b="1" dirty="0"/>
              <a:t> </a:t>
            </a:r>
            <a:r>
              <a:rPr lang="en-US" b="1" dirty="0" smtClean="0"/>
              <a:t>)</a:t>
            </a:r>
          </a:p>
          <a:p>
            <a:r>
              <a:rPr lang="en-US" dirty="0" err="1"/>
              <a:t>RelationalTransaction</a:t>
            </a:r>
            <a:r>
              <a:rPr lang="en-US" dirty="0"/>
              <a:t> transaction( </a:t>
            </a:r>
            <a:r>
              <a:rPr lang="en-US" dirty="0" err="1"/>
              <a:t>transactionMgr</a:t>
            </a:r>
            <a:r>
              <a:rPr lang="en-US" dirty="0"/>
              <a:t>() )</a:t>
            </a:r>
            <a:r>
              <a:rPr lang="en-US" dirty="0" smtClean="0"/>
              <a:t>;</a:t>
            </a:r>
          </a:p>
          <a:p>
            <a:r>
              <a:rPr lang="en-US" dirty="0" err="1"/>
              <a:t>schemaMgr().createMainTable</a:t>
            </a:r>
            <a:r>
              <a:rPr lang="en-US" dirty="0"/>
              <a:t>( </a:t>
            </a:r>
            <a:r>
              <a:rPr lang="en-US" dirty="0" err="1"/>
              <a:t>mainTableName</a:t>
            </a:r>
            <a:r>
              <a:rPr lang="en-US" dirty="0"/>
              <a:t>() );  </a:t>
            </a:r>
            <a:r>
              <a:rPr lang="en-US" dirty="0" err="1"/>
              <a:t>schemaMgr().fillMainTable</a:t>
            </a:r>
            <a:r>
              <a:rPr lang="en-US" dirty="0"/>
              <a:t>( </a:t>
            </a:r>
            <a:r>
              <a:rPr lang="en-US" dirty="0" err="1"/>
              <a:t>mainTableName</a:t>
            </a:r>
            <a:r>
              <a:rPr lang="en-US" dirty="0"/>
              <a:t>(), </a:t>
            </a:r>
            <a:r>
              <a:rPr lang="en-US" dirty="0" err="1"/>
              <a:t>m_dbAttr.attributeList</a:t>
            </a:r>
            <a:r>
              <a:rPr lang="en-US" dirty="0"/>
              <a:t>() );</a:t>
            </a:r>
            <a:endParaRPr lang="it-IT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5290066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RalDtabase.cpp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ternate Process 3"/>
          <p:cNvSpPr/>
          <p:nvPr/>
        </p:nvSpPr>
        <p:spPr>
          <a:xfrm>
            <a:off x="457200" y="457200"/>
            <a:ext cx="6705600" cy="236220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err="1" smtClean="0"/>
              <a:t>void</a:t>
            </a:r>
            <a:r>
              <a:rPr lang="it-IT" dirty="0" smtClean="0"/>
              <a:t> </a:t>
            </a:r>
            <a:r>
              <a:rPr lang="it-IT" dirty="0" err="1" smtClean="0"/>
              <a:t>RalTransactionMgr</a:t>
            </a:r>
            <a:r>
              <a:rPr lang="it-IT" dirty="0" smtClean="0"/>
              <a:t>::start( </a:t>
            </a:r>
            <a:r>
              <a:rPr lang="it-IT" dirty="0" err="1" smtClean="0"/>
              <a:t>bool</a:t>
            </a:r>
            <a:r>
              <a:rPr lang="it-IT" dirty="0" smtClean="0"/>
              <a:t> </a:t>
            </a:r>
            <a:r>
              <a:rPr lang="it-IT" dirty="0" err="1" smtClean="0"/>
              <a:t>readOnly</a:t>
            </a:r>
            <a:r>
              <a:rPr lang="it-IT" dirty="0" smtClean="0"/>
              <a:t> )</a:t>
            </a:r>
          </a:p>
          <a:p>
            <a:r>
              <a:rPr lang="it-IT" dirty="0" err="1" smtClean="0"/>
              <a:t>-coralTransaction</a:t>
            </a:r>
            <a:r>
              <a:rPr lang="it-IT" dirty="0" smtClean="0"/>
              <a:t>( "</a:t>
            </a:r>
            <a:r>
              <a:rPr lang="it-IT" dirty="0" err="1" smtClean="0"/>
              <a:t>Automatic</a:t>
            </a:r>
            <a:r>
              <a:rPr lang="it-IT" dirty="0" smtClean="0"/>
              <a:t> start "</a:t>
            </a:r>
            <a:r>
              <a:rPr lang="it-IT" dirty="0" err="1" smtClean="0"/>
              <a:t>+msg</a:t>
            </a:r>
            <a:r>
              <a:rPr lang="it-IT" dirty="0" smtClean="0"/>
              <a:t> ).start( </a:t>
            </a:r>
            <a:r>
              <a:rPr lang="it-IT" dirty="0" err="1" smtClean="0"/>
              <a:t>readOnly</a:t>
            </a:r>
            <a:r>
              <a:rPr lang="it-IT" dirty="0" smtClean="0"/>
              <a:t> );</a:t>
            </a:r>
          </a:p>
          <a:p>
            <a:endParaRPr lang="it-IT" dirty="0" smtClean="0"/>
          </a:p>
          <a:p>
            <a:r>
              <a:rPr lang="it-IT" dirty="0" err="1" smtClean="0"/>
              <a:t>RalTransactionMgr</a:t>
            </a:r>
            <a:r>
              <a:rPr lang="it-IT" dirty="0" smtClean="0"/>
              <a:t>::</a:t>
            </a:r>
            <a:r>
              <a:rPr lang="it-IT" dirty="0" err="1" smtClean="0"/>
              <a:t>coralTransaction</a:t>
            </a:r>
            <a:r>
              <a:rPr lang="it-IT" dirty="0" smtClean="0"/>
              <a:t>( </a:t>
            </a:r>
            <a:r>
              <a:rPr lang="it-IT" dirty="0" err="1" smtClean="0"/>
              <a:t>const</a:t>
            </a:r>
            <a:r>
              <a:rPr lang="it-IT" dirty="0" smtClean="0"/>
              <a:t> </a:t>
            </a:r>
            <a:r>
              <a:rPr lang="it-IT" dirty="0" err="1" smtClean="0"/>
              <a:t>std</a:t>
            </a:r>
            <a:r>
              <a:rPr lang="it-IT" dirty="0" smtClean="0"/>
              <a:t>::</a:t>
            </a:r>
            <a:r>
              <a:rPr lang="it-IT" dirty="0" err="1" smtClean="0"/>
              <a:t>string&amp;</a:t>
            </a:r>
            <a:r>
              <a:rPr lang="it-IT" dirty="0" smtClean="0"/>
              <a:t> source )</a:t>
            </a:r>
          </a:p>
          <a:p>
            <a:r>
              <a:rPr lang="it-IT" dirty="0" smtClean="0"/>
              <a:t>-m_sessionMgr-&gt;</a:t>
            </a:r>
            <a:r>
              <a:rPr lang="it-IT" dirty="0" err="1" smtClean="0"/>
              <a:t>session</a:t>
            </a:r>
            <a:r>
              <a:rPr lang="it-IT" dirty="0" smtClean="0"/>
              <a:t>().</a:t>
            </a:r>
            <a:r>
              <a:rPr lang="it-IT" dirty="0" err="1" smtClean="0"/>
              <a:t>transaction</a:t>
            </a:r>
            <a:r>
              <a:rPr lang="it-IT" dirty="0" smtClean="0"/>
              <a:t>();</a:t>
            </a:r>
          </a:p>
          <a:p>
            <a:pPr algn="ctr"/>
            <a:endParaRPr lang="it-IT" dirty="0" smtClean="0"/>
          </a:p>
          <a:p>
            <a:pPr algn="ctr"/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it-IT" dirty="0" smtClean="0"/>
              <a:t>Network </a:t>
            </a:r>
            <a:r>
              <a:rPr lang="it-IT" dirty="0" err="1" smtClean="0"/>
              <a:t>failure</a:t>
            </a:r>
            <a:r>
              <a:rPr lang="it-IT" dirty="0" smtClean="0"/>
              <a:t> </a:t>
            </a:r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half</a:t>
            </a:r>
            <a:endParaRPr lang="it-IT" dirty="0"/>
          </a:p>
        </p:txBody>
      </p:sp>
      <p:pic>
        <p:nvPicPr>
          <p:cNvPr id="6" name="Picture 5" descr="gatew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685800"/>
            <a:ext cx="2311400" cy="2311400"/>
          </a:xfrm>
          <a:prstGeom prst="rect">
            <a:avLst/>
          </a:prstGeom>
        </p:spPr>
      </p:pic>
      <p:pic>
        <p:nvPicPr>
          <p:cNvPr id="7" name="Picture 6" descr="compu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414783"/>
            <a:ext cx="1866841" cy="1700017"/>
          </a:xfrm>
          <a:prstGeom prst="rect">
            <a:avLst/>
          </a:prstGeom>
        </p:spPr>
      </p:pic>
      <p:pic>
        <p:nvPicPr>
          <p:cNvPr id="8" name="Picture 7" descr="serv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3048000"/>
            <a:ext cx="3098800" cy="2209800"/>
          </a:xfrm>
          <a:prstGeom prst="rect">
            <a:avLst/>
          </a:prstGeom>
        </p:spPr>
      </p:pic>
      <p:pic>
        <p:nvPicPr>
          <p:cNvPr id="9" name="Picture 8" descr="computer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6000" y="3265684"/>
            <a:ext cx="1448535" cy="1534916"/>
          </a:xfrm>
          <a:prstGeom prst="rect">
            <a:avLst/>
          </a:prstGeom>
        </p:spPr>
      </p:pic>
      <p:pic>
        <p:nvPicPr>
          <p:cNvPr id="10" name="Picture 9" descr="computer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8465" y="4953000"/>
            <a:ext cx="1448535" cy="1534916"/>
          </a:xfrm>
          <a:prstGeom prst="rect">
            <a:avLst/>
          </a:prstGeom>
        </p:spPr>
      </p:pic>
      <p:pic>
        <p:nvPicPr>
          <p:cNvPr id="11" name="Picture 10" descr="computer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1800" y="4953000"/>
            <a:ext cx="1448535" cy="1534916"/>
          </a:xfrm>
          <a:prstGeom prst="rect">
            <a:avLst/>
          </a:prstGeom>
        </p:spPr>
      </p:pic>
      <p:pic>
        <p:nvPicPr>
          <p:cNvPr id="12" name="Picture 11" descr="computer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600" y="2971800"/>
            <a:ext cx="1448535" cy="1534916"/>
          </a:xfrm>
          <a:prstGeom prst="rect">
            <a:avLst/>
          </a:prstGeom>
        </p:spPr>
      </p:pic>
      <p:sp>
        <p:nvSpPr>
          <p:cNvPr id="13" name="Bent Arrow 12"/>
          <p:cNvSpPr/>
          <p:nvPr/>
        </p:nvSpPr>
        <p:spPr>
          <a:xfrm>
            <a:off x="1524000" y="1524000"/>
            <a:ext cx="1752600" cy="533400"/>
          </a:xfrm>
          <a:prstGeom prst="ben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 rot="5400000">
            <a:off x="6031609" y="1282700"/>
            <a:ext cx="890781" cy="1549400"/>
          </a:xfrm>
          <a:prstGeom prst="ben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4598" y="2057400"/>
            <a:ext cx="125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Port</a:t>
            </a:r>
            <a:r>
              <a:rPr lang="it-IT" dirty="0" smtClean="0"/>
              <a:t> 45000</a:t>
            </a:r>
            <a:endParaRPr lang="it-IT" dirty="0"/>
          </a:p>
        </p:txBody>
      </p:sp>
      <p:sp>
        <p:nvSpPr>
          <p:cNvPr id="16" name="TextBox 15"/>
          <p:cNvSpPr txBox="1"/>
          <p:nvPr/>
        </p:nvSpPr>
        <p:spPr>
          <a:xfrm>
            <a:off x="6457198" y="2579132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Port</a:t>
            </a:r>
            <a:r>
              <a:rPr lang="it-IT" dirty="0" smtClean="0"/>
              <a:t> 10121</a:t>
            </a:r>
            <a:endParaRPr lang="it-IT" dirty="0"/>
          </a:p>
        </p:txBody>
      </p:sp>
      <p:sp>
        <p:nvSpPr>
          <p:cNvPr id="20" name="Rectangle 19"/>
          <p:cNvSpPr/>
          <p:nvPr/>
        </p:nvSpPr>
        <p:spPr>
          <a:xfrm>
            <a:off x="3352800" y="2896352"/>
            <a:ext cx="1864613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itrac517.cern.ch</a:t>
            </a: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781800" y="6303250"/>
            <a:ext cx="209544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Itrac507-v.cern.ch</a:t>
            </a: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800600" y="6303250"/>
            <a:ext cx="191590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itrac507.cern.ch</a:t>
            </a: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967093" y="4431268"/>
            <a:ext cx="2044149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Itrac517-v.cern.ch</a:t>
            </a:r>
            <a:endParaRPr lang="it-I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28600" y="49530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The local port forwarding is created with the following command:</a:t>
            </a:r>
          </a:p>
          <a:p>
            <a:endParaRPr lang="en-US" b="1" dirty="0" smtClean="0"/>
          </a:p>
          <a:p>
            <a:r>
              <a:rPr lang="en-US" b="1" dirty="0" smtClean="0"/>
              <a:t>/</a:t>
            </a:r>
            <a:r>
              <a:rPr lang="en-US" b="1" dirty="0" err="1" smtClean="0"/>
              <a:t>usr/bin/ssh</a:t>
            </a:r>
            <a:r>
              <a:rPr lang="en-US" b="1" dirty="0" smtClean="0"/>
              <a:t> -N -L45000:itrac517-v.cern.ch:10121 lxbuild114</a:t>
            </a:r>
            <a:endParaRPr lang="it-IT" dirty="0"/>
          </a:p>
        </p:txBody>
      </p:sp>
      <p:sp>
        <p:nvSpPr>
          <p:cNvPr id="25" name="TextBox 24"/>
          <p:cNvSpPr txBox="1"/>
          <p:nvPr/>
        </p:nvSpPr>
        <p:spPr>
          <a:xfrm>
            <a:off x="673509" y="4137384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LXBUILD 114</a:t>
            </a:r>
            <a:endParaRPr lang="it-IT" dirty="0"/>
          </a:p>
        </p:txBody>
      </p:sp>
      <p:sp>
        <p:nvSpPr>
          <p:cNvPr id="26" name="TextBox 25"/>
          <p:cNvSpPr txBox="1"/>
          <p:nvPr/>
        </p:nvSpPr>
        <p:spPr>
          <a:xfrm>
            <a:off x="5004535" y="99060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Gateway</a:t>
            </a:r>
            <a:endParaRPr lang="it-IT" dirty="0"/>
          </a:p>
        </p:txBody>
      </p:sp>
      <p:sp>
        <p:nvSpPr>
          <p:cNvPr id="27" name="TextBox 26"/>
          <p:cNvSpPr txBox="1"/>
          <p:nvPr/>
        </p:nvSpPr>
        <p:spPr>
          <a:xfrm>
            <a:off x="5391676" y="3930134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DB SERVER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455</TotalTime>
  <Words>1169</Words>
  <Application>Microsoft Macintosh PowerPoint</Application>
  <PresentationFormat>On-screen Show (4:3)</PresentationFormat>
  <Paragraphs>120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Paper</vt:lpstr>
      <vt:lpstr>ORACLE ERROR SIMULATION</vt:lpstr>
      <vt:lpstr>ORACLE ERROR 03113 </vt:lpstr>
      <vt:lpstr>Simulation of Network failure</vt:lpstr>
      <vt:lpstr>How the test has been used</vt:lpstr>
      <vt:lpstr>Slide 5</vt:lpstr>
      <vt:lpstr>ACTIONS TO BE TAKEN</vt:lpstr>
      <vt:lpstr>Slide 7</vt:lpstr>
      <vt:lpstr>Slide 8</vt:lpstr>
      <vt:lpstr>Network failure second half</vt:lpstr>
      <vt:lpstr>PyCoral test</vt:lpstr>
      <vt:lpstr>MultiThread PyCoral test</vt:lpstr>
      <vt:lpstr>PyCool test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ORACLE ERROR SIMULATION</dc:title>
  <dc:creator>Raffaello Trentadue</dc:creator>
  <cp:lastModifiedBy>Raffaello Trentadue</cp:lastModifiedBy>
  <cp:revision>33</cp:revision>
  <dcterms:created xsi:type="dcterms:W3CDTF">2010-09-29T07:01:53Z</dcterms:created>
  <dcterms:modified xsi:type="dcterms:W3CDTF">2010-09-29T10:11:30Z</dcterms:modified>
</cp:coreProperties>
</file>