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  <p:sldMasterId id="2147483679" r:id="rId2"/>
    <p:sldMasterId id="2147483692" r:id="rId3"/>
  </p:sldMasterIdLst>
  <p:notesMasterIdLst>
    <p:notesMasterId r:id="rId13"/>
  </p:notesMasterIdLst>
  <p:sldIdLst>
    <p:sldId id="256" r:id="rId4"/>
    <p:sldId id="257" r:id="rId5"/>
    <p:sldId id="258" r:id="rId6"/>
    <p:sldId id="267" r:id="rId7"/>
    <p:sldId id="268" r:id="rId8"/>
    <p:sldId id="264" r:id="rId9"/>
    <p:sldId id="266" r:id="rId10"/>
    <p:sldId id="269" r:id="rId11"/>
    <p:sldId id="263" r:id="rId12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Optima" pitchFamily="2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C0060F"/>
    <a:srgbClr val="1A3F98"/>
    <a:srgbClr val="0033A0"/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8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font" Target="fonts/font2.fntdata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D52D4-9D34-40C5-A115-30328031AB4B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03DF4-F495-4A21-89A6-578419406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600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27717"/>
            <a:ext cx="9144000" cy="1982246"/>
          </a:xfrm>
        </p:spPr>
        <p:txBody>
          <a:bodyPr anchor="b"/>
          <a:lstStyle>
            <a:lvl1pPr algn="ctr">
              <a:defRPr sz="6000" b="0">
                <a:solidFill>
                  <a:srgbClr val="0053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tima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53A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44" y="-12644"/>
            <a:ext cx="12196644" cy="139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728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BD7EAB-69CF-4C32-98B7-3F496907F7A0}"/>
              </a:ext>
            </a:extLst>
          </p:cNvPr>
          <p:cNvSpPr/>
          <p:nvPr userDrawn="1"/>
        </p:nvSpPr>
        <p:spPr>
          <a:xfrm>
            <a:off x="0" y="6158429"/>
            <a:ext cx="12192000" cy="699571"/>
          </a:xfrm>
          <a:prstGeom prst="rect">
            <a:avLst/>
          </a:prstGeom>
          <a:solidFill>
            <a:srgbClr val="1A3F9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pic>
        <p:nvPicPr>
          <p:cNvPr id="1026" name="Picture 2" descr="EBU (@EBU_HQ) | Twitter">
            <a:extLst>
              <a:ext uri="{FF2B5EF4-FFF2-40B4-BE49-F238E27FC236}">
                <a16:creationId xmlns:a16="http://schemas.microsoft.com/office/drawing/2014/main" id="{251B6CC5-E222-496A-B959-1813F4565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58429"/>
            <a:ext cx="699571" cy="69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559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1449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97607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38320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5091" y="6262254"/>
            <a:ext cx="11277600" cy="502919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9387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5686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Comp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32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751517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4415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27717"/>
            <a:ext cx="9144000" cy="1982246"/>
          </a:xfrm>
        </p:spPr>
        <p:txBody>
          <a:bodyPr anchor="b"/>
          <a:lstStyle>
            <a:lvl1pPr algn="ctr">
              <a:defRPr sz="6000" b="0">
                <a:solidFill>
                  <a:srgbClr val="0053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tima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53A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44" y="-12644"/>
            <a:ext cx="12196644" cy="139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53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532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9430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3471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620" y="1077479"/>
            <a:ext cx="5961056" cy="5311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7480"/>
            <a:ext cx="5928756" cy="53114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598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9746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218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1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620" y="1077479"/>
            <a:ext cx="5961056" cy="5311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7480"/>
            <a:ext cx="5928756" cy="53114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83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586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39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785146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9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2600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56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62415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0200" y="29985"/>
            <a:ext cx="8440756" cy="916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20" y="1028153"/>
            <a:ext cx="12030336" cy="5372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523463"/>
            <a:ext cx="2743200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CF2A0-3063-43BF-8CF0-0F1D776F4BF5}" type="datetimeFigureOut">
              <a:rPr lang="en-GB" smtClean="0"/>
              <a:t>22/03/2022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620" y="6523463"/>
            <a:ext cx="8396874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96907" y="6523463"/>
            <a:ext cx="604050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E9AC2-1B6F-413F-B57E-16E7E312BA6A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0"/>
            <a:ext cx="3562597" cy="911035"/>
            <a:chOff x="0" y="0"/>
            <a:chExt cx="3562597" cy="9110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3562597" cy="40724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20" y="488462"/>
              <a:ext cx="407249" cy="40724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79002" y="480148"/>
              <a:ext cx="2983595" cy="430887"/>
            </a:xfrm>
            <a:prstGeom prst="rect">
              <a:avLst/>
            </a:prstGeom>
            <a:noFill/>
          </p:spPr>
          <p:txBody>
            <a:bodyPr wrap="square" lIns="108000" tIns="0" bIns="0" rtlCol="0">
              <a:spAutoFit/>
            </a:bodyPr>
            <a:lstStyle/>
            <a:p>
              <a:r>
                <a:rPr lang="en-US" sz="1400" dirty="0">
                  <a:solidFill>
                    <a:srgbClr val="0053A1"/>
                  </a:solidFill>
                  <a:latin typeface="Optima" pitchFamily="2" charset="0"/>
                </a:rPr>
                <a:t>International</a:t>
              </a:r>
              <a:r>
                <a:rPr lang="en-US" sz="1400" baseline="0" dirty="0">
                  <a:solidFill>
                    <a:srgbClr val="0053A1"/>
                  </a:solidFill>
                  <a:latin typeface="Optima" pitchFamily="2" charset="0"/>
                </a:rPr>
                <a:t> Relations Sector</a:t>
              </a:r>
            </a:p>
            <a:p>
              <a:r>
                <a:rPr lang="en-US" sz="1400" i="1" baseline="0" dirty="0" err="1">
                  <a:solidFill>
                    <a:srgbClr val="0053A1"/>
                  </a:solidFill>
                  <a:latin typeface="Optima" pitchFamily="2" charset="0"/>
                </a:rPr>
                <a:t>Secteur</a:t>
              </a:r>
              <a:r>
                <a:rPr lang="en-US" sz="1400" i="1" baseline="0" dirty="0">
                  <a:solidFill>
                    <a:srgbClr val="0053A1"/>
                  </a:solidFill>
                  <a:latin typeface="Optima" pitchFamily="2" charset="0"/>
                </a:rPr>
                <a:t> Relations </a:t>
              </a:r>
              <a:r>
                <a:rPr lang="en-US" sz="1400" i="1" baseline="0" dirty="0" err="1">
                  <a:solidFill>
                    <a:srgbClr val="0053A1"/>
                  </a:solidFill>
                  <a:latin typeface="Optima" pitchFamily="2" charset="0"/>
                </a:rPr>
                <a:t>Internationales</a:t>
              </a:r>
              <a:endParaRPr lang="en-GB" sz="1400" i="1" dirty="0">
                <a:solidFill>
                  <a:srgbClr val="0053A1"/>
                </a:solidFill>
                <a:latin typeface="Optima" pitchFamily="2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75472" y="488462"/>
              <a:ext cx="3530" cy="407249"/>
            </a:xfrm>
            <a:prstGeom prst="line">
              <a:avLst/>
            </a:prstGeom>
            <a:ln>
              <a:solidFill>
                <a:srgbClr val="0053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738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53A1"/>
          </a:solidFill>
          <a:latin typeface="Optim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tim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tim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tim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tim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tim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3"/>
          <a:stretch/>
        </p:blipFill>
        <p:spPr>
          <a:xfrm>
            <a:off x="1" y="6157663"/>
            <a:ext cx="12191999" cy="707202"/>
          </a:xfrm>
          <a:prstGeom prst="rect">
            <a:avLst/>
          </a:prstGeom>
        </p:spPr>
      </p:pic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784"/>
          <a:stretch/>
        </p:blipFill>
        <p:spPr>
          <a:xfrm>
            <a:off x="1" y="6157663"/>
            <a:ext cx="770964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911424" y="6237313"/>
            <a:ext cx="10969139" cy="50839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43339" y="116633"/>
            <a:ext cx="11905323" cy="587639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9028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91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0200" y="29985"/>
            <a:ext cx="8440756" cy="916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20" y="1028153"/>
            <a:ext cx="12030336" cy="5372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523463"/>
            <a:ext cx="2743200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28.07.2020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620" y="6523463"/>
            <a:ext cx="8396874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Based on a presentation by Uta Bilow, TU Dresden, ICHEP 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96907" y="6523463"/>
            <a:ext cx="604050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E9AC2-1B6F-413F-B57E-16E7E312BA6A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0"/>
            <a:ext cx="3562597" cy="911035"/>
            <a:chOff x="0" y="0"/>
            <a:chExt cx="3562597" cy="9110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3562597" cy="40724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20" y="488462"/>
              <a:ext cx="407249" cy="40724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79002" y="480148"/>
              <a:ext cx="2983595" cy="430887"/>
            </a:xfrm>
            <a:prstGeom prst="rect">
              <a:avLst/>
            </a:prstGeom>
            <a:noFill/>
          </p:spPr>
          <p:txBody>
            <a:bodyPr wrap="square" lIns="108000" tIns="0" bIns="0" rtlCol="0">
              <a:spAutoFit/>
            </a:bodyPr>
            <a:lstStyle/>
            <a:p>
              <a:r>
                <a:rPr lang="en-US" sz="1400" dirty="0">
                  <a:solidFill>
                    <a:srgbClr val="0053A1"/>
                  </a:solidFill>
                  <a:latin typeface="Optima" pitchFamily="2" charset="0"/>
                </a:rPr>
                <a:t>International</a:t>
              </a:r>
              <a:r>
                <a:rPr lang="en-US" sz="1400" baseline="0" dirty="0">
                  <a:solidFill>
                    <a:srgbClr val="0053A1"/>
                  </a:solidFill>
                  <a:latin typeface="Optima" pitchFamily="2" charset="0"/>
                </a:rPr>
                <a:t> Relations Sector</a:t>
              </a:r>
            </a:p>
            <a:p>
              <a:r>
                <a:rPr lang="en-US" sz="1400" i="1" baseline="0" dirty="0" err="1">
                  <a:solidFill>
                    <a:srgbClr val="0053A1"/>
                  </a:solidFill>
                  <a:latin typeface="Optima" pitchFamily="2" charset="0"/>
                </a:rPr>
                <a:t>Secteur</a:t>
              </a:r>
              <a:r>
                <a:rPr lang="en-US" sz="1400" i="1" baseline="0" dirty="0">
                  <a:solidFill>
                    <a:srgbClr val="0053A1"/>
                  </a:solidFill>
                  <a:latin typeface="Optima" pitchFamily="2" charset="0"/>
                </a:rPr>
                <a:t> Relations </a:t>
              </a:r>
              <a:r>
                <a:rPr lang="en-US" sz="1400" i="1" baseline="0" dirty="0" err="1">
                  <a:solidFill>
                    <a:srgbClr val="0053A1"/>
                  </a:solidFill>
                  <a:latin typeface="Optima" pitchFamily="2" charset="0"/>
                </a:rPr>
                <a:t>Internationales</a:t>
              </a:r>
              <a:endParaRPr lang="en-GB" sz="1400" i="1" dirty="0">
                <a:solidFill>
                  <a:srgbClr val="0053A1"/>
                </a:solidFill>
                <a:latin typeface="Optima" pitchFamily="2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75472" y="488462"/>
              <a:ext cx="3530" cy="407249"/>
            </a:xfrm>
            <a:prstGeom prst="line">
              <a:avLst/>
            </a:prstGeom>
            <a:ln>
              <a:solidFill>
                <a:srgbClr val="0053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552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53A1"/>
          </a:solidFill>
          <a:latin typeface="Optim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tim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tim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tim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tim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tim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324C9-CFB2-4270-862D-85DC38BEC3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527716"/>
            <a:ext cx="12192000" cy="2484213"/>
          </a:xfrm>
        </p:spPr>
        <p:txBody>
          <a:bodyPr>
            <a:normAutofit/>
          </a:bodyPr>
          <a:lstStyle/>
          <a:p>
            <a:r>
              <a:rPr lang="en-US" dirty="0"/>
              <a:t>Teacher and Student Forum</a:t>
            </a:r>
            <a:br>
              <a:rPr lang="en-US" dirty="0"/>
            </a:br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Meeting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AF8779-459E-4848-A88E-79A65B467F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33558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March 22</a:t>
            </a:r>
            <a:r>
              <a:rPr lang="en-US" baseline="30000" dirty="0"/>
              <a:t>nd</a:t>
            </a:r>
            <a:r>
              <a:rPr lang="en-US" dirty="0"/>
              <a:t>,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956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F00701-9B22-4144-8E28-E62C3F4A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Minutes and Matters Arising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9921C5-2364-4B88-BA50-28B84955E2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note that as usual, we’ll record the meeting for minuting purposes.</a:t>
            </a:r>
          </a:p>
        </p:txBody>
      </p:sp>
    </p:spTree>
    <p:extLst>
      <p:ext uri="{BB962C8B-B14F-4D97-AF65-F5344CB8AC3E}">
        <p14:creationId xmlns:p14="http://schemas.microsoft.com/office/powerpoint/2010/main" val="3055016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63AA-E028-4CED-8243-99C662997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Updates from CERN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872E0-F8C6-4DC9-8DA4-F83AEFEEC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85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D4D9C4C-6B37-4133-A58D-53FB6E679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Situation at CERN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C1E4BA-880C-465E-BA60-B24F5EF6D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4000" dirty="0"/>
              <a:t>CERN is currently in </a:t>
            </a:r>
            <a:r>
              <a:rPr lang="en-GB" sz="4000" dirty="0">
                <a:highlight>
                  <a:srgbClr val="00FF00"/>
                </a:highlight>
              </a:rPr>
              <a:t>GREEN</a:t>
            </a:r>
            <a:r>
              <a:rPr lang="en-GB" sz="4000" dirty="0"/>
              <a:t>, the “old normal”</a:t>
            </a:r>
          </a:p>
          <a:p>
            <a:endParaRPr lang="en-GB" sz="4000" dirty="0"/>
          </a:p>
          <a:p>
            <a:r>
              <a:rPr lang="en-GB" sz="4000" dirty="0"/>
              <a:t>Group visits cancelled up until end of April</a:t>
            </a:r>
          </a:p>
          <a:p>
            <a:pPr lvl="1"/>
            <a:r>
              <a:rPr lang="en-GB" sz="3600" dirty="0"/>
              <a:t>visits capacity is being re-evaluated</a:t>
            </a:r>
          </a:p>
          <a:p>
            <a:endParaRPr lang="en-GB" sz="4000" dirty="0"/>
          </a:p>
          <a:p>
            <a:r>
              <a:rPr lang="en-GB" sz="4000" dirty="0"/>
              <a:t>µ</a:t>
            </a:r>
            <a:r>
              <a:rPr lang="en-GB" sz="4000" dirty="0" err="1"/>
              <a:t>Cosm</a:t>
            </a:r>
            <a:r>
              <a:rPr lang="en-GB" sz="4000" dirty="0"/>
              <a:t> is visitable in line with Swiss rules</a:t>
            </a:r>
          </a:p>
          <a:p>
            <a:r>
              <a:rPr lang="en-GB" sz="4000" dirty="0"/>
              <a:t>S’Cool LAB is usable in line with Swiss rules </a:t>
            </a:r>
          </a:p>
          <a:p>
            <a:endParaRPr lang="en-GB" sz="4000" dirty="0"/>
          </a:p>
          <a:p>
            <a:r>
              <a:rPr lang="en-GB" sz="4000" dirty="0"/>
              <a:t>Universe of Particles to re-open in April </a:t>
            </a:r>
            <a:r>
              <a:rPr lang="en-GB" sz="2200" dirty="0"/>
              <a:t>(closed due to works)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587850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CCC67-2531-4130-B860-E9530669F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Internship </a:t>
            </a:r>
            <a:r>
              <a:rPr lang="en-US" dirty="0" err="1"/>
              <a:t>Programmes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8D2DB-842B-4625-8C2F-84621F33DF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HSSIP Pilot comes to a close</a:t>
            </a:r>
          </a:p>
          <a:p>
            <a:endParaRPr lang="en-US" dirty="0"/>
          </a:p>
          <a:p>
            <a:r>
              <a:rPr lang="en-US" dirty="0"/>
              <a:t>Internship </a:t>
            </a:r>
            <a:r>
              <a:rPr lang="en-US" dirty="0" err="1"/>
              <a:t>programmes</a:t>
            </a:r>
            <a:r>
              <a:rPr lang="en-US" dirty="0"/>
              <a:t> at CERN are being re-thought in a wider perspective</a:t>
            </a:r>
          </a:p>
          <a:p>
            <a:endParaRPr lang="en-US" dirty="0"/>
          </a:p>
          <a:p>
            <a:r>
              <a:rPr lang="en-US" dirty="0"/>
              <a:t>In due course, we’ll contact you in order to understand your countries’ needs/wishes/suggestions for school-level internship </a:t>
            </a:r>
            <a:r>
              <a:rPr lang="en-US" dirty="0" err="1"/>
              <a:t>programmes</a:t>
            </a:r>
            <a:r>
              <a:rPr lang="en-US" dirty="0"/>
              <a:t> at CERN.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9763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63AA-E028-4CED-8243-99C662997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Updates from Members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872E0-F8C6-4DC9-8DA4-F83AEFEEC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Round Table</a:t>
            </a:r>
          </a:p>
        </p:txBody>
      </p:sp>
    </p:spTree>
    <p:extLst>
      <p:ext uri="{BB962C8B-B14F-4D97-AF65-F5344CB8AC3E}">
        <p14:creationId xmlns:p14="http://schemas.microsoft.com/office/powerpoint/2010/main" val="4051578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63AA-E028-4CED-8243-99C662997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A.o.B.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872E0-F8C6-4DC9-8DA4-F83AEFEEC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232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5CE8A12-65C7-190E-6920-A9506E12D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0200" y="29985"/>
            <a:ext cx="8440756" cy="91695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A289AB45-58D0-4BE7-85D3-BF30C8D734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0" y="2210684"/>
            <a:ext cx="12030336" cy="3007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4183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4102A-A764-4D6E-BB1E-E17CCACBE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EF63F-8103-4F2A-82DD-D546B740DE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4400" dirty="0"/>
          </a:p>
          <a:p>
            <a:pPr marL="0" indent="0">
              <a:buNone/>
            </a:pPr>
            <a:r>
              <a:rPr lang="en-GB" sz="4400" dirty="0"/>
              <a:t>CERN Council’s September Session 2022</a:t>
            </a:r>
          </a:p>
          <a:p>
            <a:endParaRPr lang="en-GB" sz="4400" dirty="0"/>
          </a:p>
          <a:p>
            <a:pPr marL="457200" lvl="1" indent="0">
              <a:buNone/>
            </a:pPr>
            <a:r>
              <a:rPr lang="en-GB" sz="4000" dirty="0"/>
              <a:t>Teacher and Student Forum</a:t>
            </a:r>
          </a:p>
          <a:p>
            <a:pPr marL="457200" lvl="1" indent="0">
              <a:buNone/>
            </a:pPr>
            <a:r>
              <a:rPr lang="en-GB" sz="4000" dirty="0"/>
              <a:t>September 27</a:t>
            </a:r>
            <a:r>
              <a:rPr lang="en-GB" sz="4000" baseline="30000" dirty="0"/>
              <a:t>th</a:t>
            </a:r>
            <a:r>
              <a:rPr lang="en-GB" sz="4000" dirty="0"/>
              <a:t>, 2022</a:t>
            </a:r>
          </a:p>
          <a:p>
            <a:pPr marL="457200" lvl="1" indent="0">
              <a:buNone/>
            </a:pPr>
            <a:r>
              <a:rPr lang="en-GB" sz="4000" dirty="0"/>
              <a:t>14:00 CET</a:t>
            </a:r>
          </a:p>
          <a:p>
            <a:pPr marL="457200" lvl="1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400" dirty="0"/>
              <a:t>followed by a visit and dinner.</a:t>
            </a:r>
          </a:p>
        </p:txBody>
      </p:sp>
    </p:spTree>
    <p:extLst>
      <p:ext uri="{BB962C8B-B14F-4D97-AF65-F5344CB8AC3E}">
        <p14:creationId xmlns:p14="http://schemas.microsoft.com/office/powerpoint/2010/main" val="979601350"/>
      </p:ext>
    </p:extLst>
  </p:cSld>
  <p:clrMapOvr>
    <a:masterClrMapping/>
  </p:clrMapOvr>
</p:sld>
</file>

<file path=ppt/theme/theme1.xml><?xml version="1.0" encoding="utf-8"?>
<a:theme xmlns:a="http://schemas.openxmlformats.org/drawingml/2006/main" name="I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R" id="{C7FA87BD-BBE0-4A0C-AAA1-9B96DE407813}" vid="{CFD250AD-2981-4644-9059-C226582448D9}"/>
    </a:ext>
  </a:extLst>
</a:theme>
</file>

<file path=ppt/theme/theme2.xml><?xml version="1.0" encoding="utf-8"?>
<a:theme xmlns:a="http://schemas.openxmlformats.org/drawingml/2006/main" name="CERN_temp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temp" id="{44198663-C804-4280-90B1-B7D0790E5EA1}" vid="{3B8B4BED-CE8D-4236-B861-D788F254EDDD}"/>
    </a:ext>
  </a:extLst>
</a:theme>
</file>

<file path=ppt/theme/theme3.xml><?xml version="1.0" encoding="utf-8"?>
<a:theme xmlns:a="http://schemas.openxmlformats.org/drawingml/2006/main" name="2_I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R" id="{C7FA87BD-BBE0-4A0C-AAA1-9B96DE407813}" vid="{CFD250AD-2981-4644-9059-C226582448D9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</Template>
  <TotalTime>3672</TotalTime>
  <Words>169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Arial</vt:lpstr>
      <vt:lpstr>Optima</vt:lpstr>
      <vt:lpstr>IR</vt:lpstr>
      <vt:lpstr>CERN_temp</vt:lpstr>
      <vt:lpstr>2_IR</vt:lpstr>
      <vt:lpstr>Teacher and Student Forum 12th Meeting</vt:lpstr>
      <vt:lpstr>Minutes and Matters Arising</vt:lpstr>
      <vt:lpstr>Updates from CERN</vt:lpstr>
      <vt:lpstr>Situation at CERN</vt:lpstr>
      <vt:lpstr>Internship Programmes</vt:lpstr>
      <vt:lpstr>Updates from Members</vt:lpstr>
      <vt:lpstr>A.o.B.</vt:lpstr>
      <vt:lpstr>PowerPoint Presentation</vt:lpstr>
      <vt:lpstr>Next Meeting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Education Research @CERN</dc:title>
  <dc:creator>Sascha Schmeling</dc:creator>
  <cp:lastModifiedBy>Dr. Sascha Marc Schmeling</cp:lastModifiedBy>
  <cp:revision>204</cp:revision>
  <dcterms:created xsi:type="dcterms:W3CDTF">2018-01-31T05:07:34Z</dcterms:created>
  <dcterms:modified xsi:type="dcterms:W3CDTF">2022-03-22T15:04:36Z</dcterms:modified>
</cp:coreProperties>
</file>