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256" r:id="rId2"/>
    <p:sldId id="277" r:id="rId3"/>
    <p:sldId id="271" r:id="rId4"/>
    <p:sldId id="257" r:id="rId5"/>
    <p:sldId id="270" r:id="rId6"/>
    <p:sldId id="273" r:id="rId7"/>
    <p:sldId id="274" r:id="rId8"/>
    <p:sldId id="275" r:id="rId9"/>
    <p:sldId id="276" r:id="rId10"/>
    <p:sldId id="278" r:id="rId11"/>
    <p:sldId id="279" r:id="rId12"/>
    <p:sldId id="280" r:id="rId13"/>
    <p:sldId id="27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270" autoAdjust="0"/>
  </p:normalViewPr>
  <p:slideViewPr>
    <p:cSldViewPr snapToGrid="0">
      <p:cViewPr varScale="1">
        <p:scale>
          <a:sx n="58" d="100"/>
          <a:sy n="58" d="100"/>
        </p:scale>
        <p:origin x="81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8" name="PlaceHolder 1"/>
          <p:cNvSpPr>
            <a:spLocks noGrp="1" noRot="1" noChangeAspect="1"/>
          </p:cNvSpPr>
          <p:nvPr>
            <p:ph type="sldImg"/>
          </p:nvPr>
        </p:nvSpPr>
        <p:spPr>
          <a:xfrm>
            <a:off x="533520" y="764280"/>
            <a:ext cx="6704640" cy="3771360"/>
          </a:xfrm>
          <a:prstGeom prst="rect">
            <a:avLst/>
          </a:prstGeom>
        </p:spPr>
        <p:txBody>
          <a:bodyPr lIns="0" tIns="0" rIns="0" bIns="0" anchor="ctr">
            <a:noAutofit/>
          </a:bodyPr>
          <a:lstStyle/>
          <a:p>
            <a:pPr algn="ctr"/>
            <a:r>
              <a:rPr lang="en-US" sz="4400" b="0" strike="noStrike" spc="-1">
                <a:latin typeface="Arial"/>
              </a:rPr>
              <a:t>Click to move the slide</a:t>
            </a:r>
          </a:p>
        </p:txBody>
      </p:sp>
      <p:sp>
        <p:nvSpPr>
          <p:cNvPr id="39" name="PlaceHolder 2"/>
          <p:cNvSpPr>
            <a:spLocks noGrp="1"/>
          </p:cNvSpPr>
          <p:nvPr>
            <p:ph type="body"/>
          </p:nvPr>
        </p:nvSpPr>
        <p:spPr>
          <a:xfrm>
            <a:off x="777240" y="4777560"/>
            <a:ext cx="6217560" cy="4525920"/>
          </a:xfrm>
          <a:prstGeom prst="rect">
            <a:avLst/>
          </a:prstGeom>
        </p:spPr>
        <p:txBody>
          <a:bodyPr lIns="0" tIns="0" rIns="0" bIns="0">
            <a:noAutofit/>
          </a:bodyPr>
          <a:lstStyle/>
          <a:p>
            <a:r>
              <a:rPr lang="en-US" sz="2000" b="0" strike="noStrike" spc="-1">
                <a:latin typeface="Arial"/>
              </a:rPr>
              <a:t>Click to edit the notes format</a:t>
            </a:r>
          </a:p>
        </p:txBody>
      </p:sp>
      <p:sp>
        <p:nvSpPr>
          <p:cNvPr id="40" name="PlaceHolder 3"/>
          <p:cNvSpPr>
            <a:spLocks noGrp="1"/>
          </p:cNvSpPr>
          <p:nvPr>
            <p:ph type="hdr"/>
          </p:nvPr>
        </p:nvSpPr>
        <p:spPr>
          <a:xfrm>
            <a:off x="0" y="0"/>
            <a:ext cx="3372840" cy="502560"/>
          </a:xfrm>
          <a:prstGeom prst="rect">
            <a:avLst/>
          </a:prstGeom>
        </p:spPr>
        <p:txBody>
          <a:bodyPr lIns="0" tIns="0" rIns="0" bIns="0">
            <a:noAutofit/>
          </a:bodyPr>
          <a:lstStyle/>
          <a:p>
            <a:r>
              <a:rPr lang="en-US" sz="1400" b="0" strike="noStrike" spc="-1">
                <a:latin typeface="Times New Roman"/>
              </a:rPr>
              <a:t>&lt;header&gt;</a:t>
            </a:r>
          </a:p>
        </p:txBody>
      </p:sp>
      <p:sp>
        <p:nvSpPr>
          <p:cNvPr id="41" name="PlaceHolder 4"/>
          <p:cNvSpPr>
            <a:spLocks noGrp="1"/>
          </p:cNvSpPr>
          <p:nvPr>
            <p:ph type="dt"/>
          </p:nvPr>
        </p:nvSpPr>
        <p:spPr>
          <a:xfrm>
            <a:off x="4399200" y="0"/>
            <a:ext cx="3372840" cy="502560"/>
          </a:xfrm>
          <a:prstGeom prst="rect">
            <a:avLst/>
          </a:prstGeom>
        </p:spPr>
        <p:txBody>
          <a:bodyPr lIns="0" tIns="0" rIns="0" bIns="0">
            <a:noAutofit/>
          </a:bodyPr>
          <a:lstStyle/>
          <a:p>
            <a:pPr algn="r"/>
            <a:r>
              <a:rPr lang="en-US" sz="1400" b="0" strike="noStrike" spc="-1">
                <a:latin typeface="Times New Roman"/>
              </a:rPr>
              <a:t>&lt;date/time&gt;</a:t>
            </a:r>
          </a:p>
        </p:txBody>
      </p:sp>
      <p:sp>
        <p:nvSpPr>
          <p:cNvPr id="42" name="PlaceHolder 5"/>
          <p:cNvSpPr>
            <a:spLocks noGrp="1"/>
          </p:cNvSpPr>
          <p:nvPr>
            <p:ph type="ftr"/>
          </p:nvPr>
        </p:nvSpPr>
        <p:spPr>
          <a:xfrm>
            <a:off x="0" y="9555480"/>
            <a:ext cx="3372840" cy="502560"/>
          </a:xfrm>
          <a:prstGeom prst="rect">
            <a:avLst/>
          </a:prstGeom>
        </p:spPr>
        <p:txBody>
          <a:bodyPr lIns="0" tIns="0" rIns="0" bIns="0" anchor="b">
            <a:noAutofit/>
          </a:bodyPr>
          <a:lstStyle/>
          <a:p>
            <a:r>
              <a:rPr lang="en-US" sz="1400" b="0" strike="noStrike" spc="-1">
                <a:latin typeface="Times New Roman"/>
              </a:rPr>
              <a:t>&lt;footer&gt;</a:t>
            </a:r>
          </a:p>
        </p:txBody>
      </p:sp>
      <p:sp>
        <p:nvSpPr>
          <p:cNvPr id="43" name="PlaceHolder 6"/>
          <p:cNvSpPr>
            <a:spLocks noGrp="1"/>
          </p:cNvSpPr>
          <p:nvPr>
            <p:ph type="sldNum"/>
          </p:nvPr>
        </p:nvSpPr>
        <p:spPr>
          <a:xfrm>
            <a:off x="4399200" y="9555480"/>
            <a:ext cx="3372840" cy="502560"/>
          </a:xfrm>
          <a:prstGeom prst="rect">
            <a:avLst/>
          </a:prstGeom>
        </p:spPr>
        <p:txBody>
          <a:bodyPr lIns="0" tIns="0" rIns="0" bIns="0" anchor="b">
            <a:noAutofit/>
          </a:bodyPr>
          <a:lstStyle/>
          <a:p>
            <a:pPr algn="r"/>
            <a:fld id="{A2FB9433-3334-45AD-A8B7-90613B7A69C6}" type="slidenum">
              <a:rPr lang="en-US" sz="1400" b="0" strike="noStrike" spc="-1">
                <a:latin typeface="Times New Roman"/>
              </a:rPr>
              <a:t>‹Nº›</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PlaceHolder 1"/>
          <p:cNvSpPr>
            <a:spLocks noGrp="1" noRot="1" noChangeAspect="1"/>
          </p:cNvSpPr>
          <p:nvPr>
            <p:ph type="sldImg"/>
          </p:nvPr>
        </p:nvSpPr>
        <p:spPr>
          <a:xfrm>
            <a:off x="685800" y="1143000"/>
            <a:ext cx="5486400" cy="3086100"/>
          </a:xfrm>
          <a:prstGeom prst="rect">
            <a:avLst/>
          </a:prstGeom>
        </p:spPr>
      </p:sp>
      <p:sp>
        <p:nvSpPr>
          <p:cNvPr id="150" name="PlaceHolder 2"/>
          <p:cNvSpPr>
            <a:spLocks noGrp="1"/>
          </p:cNvSpPr>
          <p:nvPr>
            <p:ph type="body"/>
          </p:nvPr>
        </p:nvSpPr>
        <p:spPr>
          <a:xfrm>
            <a:off x="685800" y="4400640"/>
            <a:ext cx="5485680" cy="3599640"/>
          </a:xfrm>
          <a:prstGeom prst="rect">
            <a:avLst/>
          </a:prstGeom>
        </p:spPr>
        <p:txBody>
          <a:bodyPr lIns="0" tIns="0" rIns="0" bIns="0">
            <a:noAutofit/>
          </a:bodyPr>
          <a:lstStyle/>
          <a:p>
            <a:endParaRPr lang="en-US" sz="2000" b="0" strike="noStrike" spc="-1">
              <a:latin typeface="Arial"/>
            </a:endParaRPr>
          </a:p>
        </p:txBody>
      </p:sp>
      <p:sp>
        <p:nvSpPr>
          <p:cNvPr id="151" name="CustomShape 3"/>
          <p:cNvSpPr/>
          <p:nvPr/>
        </p:nvSpPr>
        <p:spPr>
          <a:xfrm>
            <a:off x="0" y="8685360"/>
            <a:ext cx="2971080" cy="457920"/>
          </a:xfrm>
          <a:prstGeom prst="rect">
            <a:avLst/>
          </a:prstGeom>
          <a:noFill/>
          <a:ln w="0">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PlaceHolder 1"/>
          <p:cNvSpPr>
            <a:spLocks noGrp="1" noRot="1" noChangeAspect="1"/>
          </p:cNvSpPr>
          <p:nvPr>
            <p:ph type="sldImg"/>
          </p:nvPr>
        </p:nvSpPr>
        <p:spPr>
          <a:xfrm>
            <a:off x="685800" y="1143000"/>
            <a:ext cx="5486400" cy="3086100"/>
          </a:xfrm>
          <a:prstGeom prst="rect">
            <a:avLst/>
          </a:prstGeom>
        </p:spPr>
      </p:sp>
      <p:sp>
        <p:nvSpPr>
          <p:cNvPr id="153" name="PlaceHolder 2"/>
          <p:cNvSpPr>
            <a:spLocks noGrp="1"/>
          </p:cNvSpPr>
          <p:nvPr>
            <p:ph type="body"/>
          </p:nvPr>
        </p:nvSpPr>
        <p:spPr>
          <a:xfrm>
            <a:off x="685800" y="4400640"/>
            <a:ext cx="5485680" cy="3599640"/>
          </a:xfrm>
          <a:prstGeom prst="rect">
            <a:avLst/>
          </a:prstGeom>
        </p:spPr>
        <p:txBody>
          <a:bodyPr lIns="0" tIns="0" rIns="0" bIns="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2000" b="0" strike="noStrike" spc="-1" smtClean="0">
                <a:latin typeface="+mn-lt"/>
              </a:rPr>
              <a:t>cotejar</a:t>
            </a:r>
            <a:r>
              <a:rPr lang="es-ES" sz="2000" b="0" strike="noStrike" spc="-1" baseline="0" smtClean="0">
                <a:latin typeface="+mn-lt"/>
              </a:rPr>
              <a:t> con layout</a:t>
            </a:r>
            <a:endParaRPr lang="en-US" sz="2000" b="0" strike="noStrike" spc="-1" smtClean="0">
              <a:latin typeface="+mn-lt"/>
            </a:endParaRPr>
          </a:p>
          <a:p>
            <a:endParaRPr lang="en-US" sz="2000" b="0" strike="noStrike" spc="-1">
              <a:latin typeface="Arial"/>
            </a:endParaRPr>
          </a:p>
        </p:txBody>
      </p:sp>
      <p:sp>
        <p:nvSpPr>
          <p:cNvPr id="154" name="CustomShape 3"/>
          <p:cNvSpPr/>
          <p:nvPr/>
        </p:nvSpPr>
        <p:spPr>
          <a:xfrm>
            <a:off x="0" y="8685360"/>
            <a:ext cx="2971080" cy="457920"/>
          </a:xfrm>
          <a:prstGeom prst="rect">
            <a:avLst/>
          </a:prstGeom>
          <a:noFill/>
          <a:ln w="0">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2088094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PlaceHolder 1"/>
          <p:cNvSpPr>
            <a:spLocks noGrp="1" noRot="1" noChangeAspect="1"/>
          </p:cNvSpPr>
          <p:nvPr>
            <p:ph type="sldImg"/>
          </p:nvPr>
        </p:nvSpPr>
        <p:spPr>
          <a:xfrm>
            <a:off x="685800" y="1143000"/>
            <a:ext cx="5486400" cy="3086100"/>
          </a:xfrm>
          <a:prstGeom prst="rect">
            <a:avLst/>
          </a:prstGeom>
        </p:spPr>
      </p:sp>
      <p:sp>
        <p:nvSpPr>
          <p:cNvPr id="153" name="PlaceHolder 2"/>
          <p:cNvSpPr>
            <a:spLocks noGrp="1"/>
          </p:cNvSpPr>
          <p:nvPr>
            <p:ph type="body"/>
          </p:nvPr>
        </p:nvSpPr>
        <p:spPr>
          <a:xfrm>
            <a:off x="685800" y="4400640"/>
            <a:ext cx="5485680" cy="3599640"/>
          </a:xfrm>
          <a:prstGeom prst="rect">
            <a:avLst/>
          </a:prstGeom>
        </p:spPr>
        <p:txBody>
          <a:bodyPr lIns="0" tIns="0" rIns="0" bIns="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2000" b="0" strike="noStrike" spc="-1" smtClean="0">
                <a:latin typeface="+mn-lt"/>
              </a:rPr>
              <a:t>cotejar</a:t>
            </a:r>
            <a:r>
              <a:rPr lang="es-ES" sz="2000" b="0" strike="noStrike" spc="-1" baseline="0" smtClean="0">
                <a:latin typeface="+mn-lt"/>
              </a:rPr>
              <a:t> con layout</a:t>
            </a:r>
            <a:endParaRPr lang="en-US" sz="2000" b="0" strike="noStrike" spc="-1" smtClean="0">
              <a:latin typeface="+mn-lt"/>
            </a:endParaRPr>
          </a:p>
          <a:p>
            <a:endParaRPr lang="en-US" sz="2000" b="0" strike="noStrike" spc="-1">
              <a:latin typeface="Arial"/>
            </a:endParaRPr>
          </a:p>
        </p:txBody>
      </p:sp>
      <p:sp>
        <p:nvSpPr>
          <p:cNvPr id="154" name="CustomShape 3"/>
          <p:cNvSpPr/>
          <p:nvPr/>
        </p:nvSpPr>
        <p:spPr>
          <a:xfrm>
            <a:off x="0" y="8685360"/>
            <a:ext cx="2971080" cy="457920"/>
          </a:xfrm>
          <a:prstGeom prst="rect">
            <a:avLst/>
          </a:prstGeom>
          <a:noFill/>
          <a:ln w="0">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5340693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PlaceHolder 1"/>
          <p:cNvSpPr>
            <a:spLocks noGrp="1" noRot="1" noChangeAspect="1"/>
          </p:cNvSpPr>
          <p:nvPr>
            <p:ph type="sldImg"/>
          </p:nvPr>
        </p:nvSpPr>
        <p:spPr>
          <a:xfrm>
            <a:off x="685800" y="1143000"/>
            <a:ext cx="5486400" cy="3086100"/>
          </a:xfrm>
          <a:prstGeom prst="rect">
            <a:avLst/>
          </a:prstGeom>
        </p:spPr>
      </p:sp>
      <p:sp>
        <p:nvSpPr>
          <p:cNvPr id="153" name="PlaceHolder 2"/>
          <p:cNvSpPr>
            <a:spLocks noGrp="1"/>
          </p:cNvSpPr>
          <p:nvPr>
            <p:ph type="body"/>
          </p:nvPr>
        </p:nvSpPr>
        <p:spPr>
          <a:xfrm>
            <a:off x="685800" y="4400640"/>
            <a:ext cx="5485680" cy="3599640"/>
          </a:xfrm>
          <a:prstGeom prst="rect">
            <a:avLst/>
          </a:prstGeom>
        </p:spPr>
        <p:txBody>
          <a:bodyPr lIns="0" tIns="0" rIns="0" bIns="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2000" b="0" strike="noStrike" spc="-1" smtClean="0">
                <a:latin typeface="+mn-lt"/>
              </a:rPr>
              <a:t>cotejar</a:t>
            </a:r>
            <a:r>
              <a:rPr lang="es-ES" sz="2000" b="0" strike="noStrike" spc="-1" baseline="0" smtClean="0">
                <a:latin typeface="+mn-lt"/>
              </a:rPr>
              <a:t> con layout</a:t>
            </a:r>
            <a:endParaRPr lang="en-US" sz="2000" b="0" strike="noStrike" spc="-1" smtClean="0">
              <a:latin typeface="+mn-lt"/>
            </a:endParaRPr>
          </a:p>
          <a:p>
            <a:endParaRPr lang="en-US" sz="2000" b="0" strike="noStrike" spc="-1">
              <a:latin typeface="Arial"/>
            </a:endParaRPr>
          </a:p>
        </p:txBody>
      </p:sp>
      <p:sp>
        <p:nvSpPr>
          <p:cNvPr id="154" name="CustomShape 3"/>
          <p:cNvSpPr/>
          <p:nvPr/>
        </p:nvSpPr>
        <p:spPr>
          <a:xfrm>
            <a:off x="0" y="8685360"/>
            <a:ext cx="2971080" cy="457920"/>
          </a:xfrm>
          <a:prstGeom prst="rect">
            <a:avLst/>
          </a:prstGeom>
          <a:noFill/>
          <a:ln w="0">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7886855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PlaceHolder 1"/>
          <p:cNvSpPr>
            <a:spLocks noGrp="1" noRot="1" noChangeAspect="1"/>
          </p:cNvSpPr>
          <p:nvPr>
            <p:ph type="sldImg"/>
          </p:nvPr>
        </p:nvSpPr>
        <p:spPr>
          <a:xfrm>
            <a:off x="685800" y="1143000"/>
            <a:ext cx="5486400" cy="3086100"/>
          </a:xfrm>
          <a:prstGeom prst="rect">
            <a:avLst/>
          </a:prstGeom>
        </p:spPr>
      </p:sp>
      <p:sp>
        <p:nvSpPr>
          <p:cNvPr id="153" name="PlaceHolder 2"/>
          <p:cNvSpPr>
            <a:spLocks noGrp="1"/>
          </p:cNvSpPr>
          <p:nvPr>
            <p:ph type="body"/>
          </p:nvPr>
        </p:nvSpPr>
        <p:spPr>
          <a:xfrm>
            <a:off x="685800" y="4400640"/>
            <a:ext cx="5485680" cy="3599640"/>
          </a:xfrm>
          <a:prstGeom prst="rect">
            <a:avLst/>
          </a:prstGeom>
        </p:spPr>
        <p:txBody>
          <a:bodyPr lIns="0" tIns="0" rIns="0" bIns="0">
            <a:noAutofit/>
          </a:bodyPr>
          <a:lstStyle/>
          <a:p>
            <a:endParaRPr lang="en-US" sz="2000" b="0" strike="noStrike" spc="-1">
              <a:latin typeface="Arial"/>
            </a:endParaRPr>
          </a:p>
        </p:txBody>
      </p:sp>
      <p:sp>
        <p:nvSpPr>
          <p:cNvPr id="154" name="CustomShape 3"/>
          <p:cNvSpPr/>
          <p:nvPr/>
        </p:nvSpPr>
        <p:spPr>
          <a:xfrm>
            <a:off x="0" y="8685360"/>
            <a:ext cx="2971080" cy="457920"/>
          </a:xfrm>
          <a:prstGeom prst="rect">
            <a:avLst/>
          </a:prstGeom>
          <a:noFill/>
          <a:ln w="0">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887919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PlaceHolder 1"/>
          <p:cNvSpPr>
            <a:spLocks noGrp="1" noRot="1" noChangeAspect="1"/>
          </p:cNvSpPr>
          <p:nvPr>
            <p:ph type="sldImg"/>
          </p:nvPr>
        </p:nvSpPr>
        <p:spPr>
          <a:xfrm>
            <a:off x="685800" y="1143000"/>
            <a:ext cx="5486400" cy="3086100"/>
          </a:xfrm>
          <a:prstGeom prst="rect">
            <a:avLst/>
          </a:prstGeom>
        </p:spPr>
      </p:sp>
      <p:sp>
        <p:nvSpPr>
          <p:cNvPr id="153" name="PlaceHolder 2"/>
          <p:cNvSpPr>
            <a:spLocks noGrp="1"/>
          </p:cNvSpPr>
          <p:nvPr>
            <p:ph type="body"/>
          </p:nvPr>
        </p:nvSpPr>
        <p:spPr>
          <a:xfrm>
            <a:off x="685800" y="4400640"/>
            <a:ext cx="5485680" cy="3599640"/>
          </a:xfrm>
          <a:prstGeom prst="rect">
            <a:avLst/>
          </a:prstGeom>
        </p:spPr>
        <p:txBody>
          <a:bodyPr lIns="0" tIns="0" rIns="0" bIns="0">
            <a:noAutofit/>
          </a:bodyPr>
          <a:lstStyle/>
          <a:p>
            <a:endParaRPr lang="en-US" sz="2000" b="0" strike="noStrike" spc="-1">
              <a:latin typeface="Arial"/>
            </a:endParaRPr>
          </a:p>
        </p:txBody>
      </p:sp>
      <p:sp>
        <p:nvSpPr>
          <p:cNvPr id="154" name="CustomShape 3"/>
          <p:cNvSpPr/>
          <p:nvPr/>
        </p:nvSpPr>
        <p:spPr>
          <a:xfrm>
            <a:off x="0" y="8685360"/>
            <a:ext cx="2971080" cy="457920"/>
          </a:xfrm>
          <a:prstGeom prst="rect">
            <a:avLst/>
          </a:prstGeom>
          <a:noFill/>
          <a:ln w="0">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965534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PlaceHolder 1"/>
          <p:cNvSpPr>
            <a:spLocks noGrp="1" noRot="1" noChangeAspect="1"/>
          </p:cNvSpPr>
          <p:nvPr>
            <p:ph type="sldImg"/>
          </p:nvPr>
        </p:nvSpPr>
        <p:spPr>
          <a:xfrm>
            <a:off x="685800" y="1143000"/>
            <a:ext cx="5486400" cy="3086100"/>
          </a:xfrm>
          <a:prstGeom prst="rect">
            <a:avLst/>
          </a:prstGeom>
        </p:spPr>
      </p:sp>
      <p:sp>
        <p:nvSpPr>
          <p:cNvPr id="153" name="PlaceHolder 2"/>
          <p:cNvSpPr>
            <a:spLocks noGrp="1"/>
          </p:cNvSpPr>
          <p:nvPr>
            <p:ph type="body"/>
          </p:nvPr>
        </p:nvSpPr>
        <p:spPr>
          <a:xfrm>
            <a:off x="685800" y="4400640"/>
            <a:ext cx="5485680" cy="3599640"/>
          </a:xfrm>
          <a:prstGeom prst="rect">
            <a:avLst/>
          </a:prstGeom>
        </p:spPr>
        <p:txBody>
          <a:bodyPr lIns="0" tIns="0" rIns="0" bIns="0">
            <a:noAutofit/>
          </a:bodyPr>
          <a:lstStyle/>
          <a:p>
            <a:endParaRPr lang="en-US" sz="2000" b="0" strike="noStrike" spc="-1">
              <a:latin typeface="Arial"/>
            </a:endParaRPr>
          </a:p>
        </p:txBody>
      </p:sp>
      <p:sp>
        <p:nvSpPr>
          <p:cNvPr id="154" name="CustomShape 3"/>
          <p:cNvSpPr/>
          <p:nvPr/>
        </p:nvSpPr>
        <p:spPr>
          <a:xfrm>
            <a:off x="0" y="8685360"/>
            <a:ext cx="2971080" cy="457920"/>
          </a:xfrm>
          <a:prstGeom prst="rect">
            <a:avLst/>
          </a:prstGeom>
          <a:noFill/>
          <a:ln w="0">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296386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PlaceHolder 1"/>
          <p:cNvSpPr>
            <a:spLocks noGrp="1" noRot="1" noChangeAspect="1"/>
          </p:cNvSpPr>
          <p:nvPr>
            <p:ph type="sldImg"/>
          </p:nvPr>
        </p:nvSpPr>
        <p:spPr>
          <a:xfrm>
            <a:off x="685800" y="1143000"/>
            <a:ext cx="5486400" cy="3086100"/>
          </a:xfrm>
          <a:prstGeom prst="rect">
            <a:avLst/>
          </a:prstGeom>
        </p:spPr>
      </p:sp>
      <p:sp>
        <p:nvSpPr>
          <p:cNvPr id="153" name="PlaceHolder 2"/>
          <p:cNvSpPr>
            <a:spLocks noGrp="1"/>
          </p:cNvSpPr>
          <p:nvPr>
            <p:ph type="body"/>
          </p:nvPr>
        </p:nvSpPr>
        <p:spPr>
          <a:xfrm>
            <a:off x="685800" y="4400640"/>
            <a:ext cx="5485680" cy="3599640"/>
          </a:xfrm>
          <a:prstGeom prst="rect">
            <a:avLst/>
          </a:prstGeom>
        </p:spPr>
        <p:txBody>
          <a:bodyPr lIns="0" tIns="0" rIns="0" bIns="0">
            <a:noAutofit/>
          </a:bodyPr>
          <a:lstStyle/>
          <a:p>
            <a:endParaRPr lang="en-US" sz="2000" b="0" strike="noStrike" spc="-1">
              <a:latin typeface="Arial"/>
            </a:endParaRPr>
          </a:p>
        </p:txBody>
      </p:sp>
      <p:sp>
        <p:nvSpPr>
          <p:cNvPr id="154" name="CustomShape 3"/>
          <p:cNvSpPr/>
          <p:nvPr/>
        </p:nvSpPr>
        <p:spPr>
          <a:xfrm>
            <a:off x="0" y="8685360"/>
            <a:ext cx="2971080" cy="457920"/>
          </a:xfrm>
          <a:prstGeom prst="rect">
            <a:avLst/>
          </a:prstGeom>
          <a:noFill/>
          <a:ln w="0">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PlaceHolder 1"/>
          <p:cNvSpPr>
            <a:spLocks noGrp="1" noRot="1" noChangeAspect="1"/>
          </p:cNvSpPr>
          <p:nvPr>
            <p:ph type="sldImg"/>
          </p:nvPr>
        </p:nvSpPr>
        <p:spPr>
          <a:xfrm>
            <a:off x="685800" y="1143000"/>
            <a:ext cx="5486400" cy="3086100"/>
          </a:xfrm>
          <a:prstGeom prst="rect">
            <a:avLst/>
          </a:prstGeom>
        </p:spPr>
      </p:sp>
      <p:sp>
        <p:nvSpPr>
          <p:cNvPr id="153" name="PlaceHolder 2"/>
          <p:cNvSpPr>
            <a:spLocks noGrp="1"/>
          </p:cNvSpPr>
          <p:nvPr>
            <p:ph type="body"/>
          </p:nvPr>
        </p:nvSpPr>
        <p:spPr>
          <a:xfrm>
            <a:off x="685800" y="4400640"/>
            <a:ext cx="5485680" cy="3599640"/>
          </a:xfrm>
          <a:prstGeom prst="rect">
            <a:avLst/>
          </a:prstGeom>
        </p:spPr>
        <p:txBody>
          <a:bodyPr lIns="0" tIns="0" rIns="0" bIns="0">
            <a:noAutofit/>
          </a:bodyPr>
          <a:lstStyle/>
          <a:p>
            <a:endParaRPr lang="en-US" sz="2000" b="0" strike="noStrike" spc="-1">
              <a:latin typeface="Arial"/>
            </a:endParaRPr>
          </a:p>
        </p:txBody>
      </p:sp>
      <p:sp>
        <p:nvSpPr>
          <p:cNvPr id="154" name="CustomShape 3"/>
          <p:cNvSpPr/>
          <p:nvPr/>
        </p:nvSpPr>
        <p:spPr>
          <a:xfrm>
            <a:off x="0" y="8685360"/>
            <a:ext cx="2971080" cy="457920"/>
          </a:xfrm>
          <a:prstGeom prst="rect">
            <a:avLst/>
          </a:prstGeom>
          <a:noFill/>
          <a:ln w="0">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8396572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PlaceHolder 1"/>
          <p:cNvSpPr>
            <a:spLocks noGrp="1" noRot="1" noChangeAspect="1"/>
          </p:cNvSpPr>
          <p:nvPr>
            <p:ph type="sldImg"/>
          </p:nvPr>
        </p:nvSpPr>
        <p:spPr>
          <a:xfrm>
            <a:off x="685800" y="1143000"/>
            <a:ext cx="5486400" cy="3086100"/>
          </a:xfrm>
          <a:prstGeom prst="rect">
            <a:avLst/>
          </a:prstGeom>
        </p:spPr>
      </p:sp>
      <p:sp>
        <p:nvSpPr>
          <p:cNvPr id="153" name="PlaceHolder 2"/>
          <p:cNvSpPr>
            <a:spLocks noGrp="1"/>
          </p:cNvSpPr>
          <p:nvPr>
            <p:ph type="body"/>
          </p:nvPr>
        </p:nvSpPr>
        <p:spPr>
          <a:xfrm>
            <a:off x="685800" y="4400640"/>
            <a:ext cx="5485680" cy="3599640"/>
          </a:xfrm>
          <a:prstGeom prst="rect">
            <a:avLst/>
          </a:prstGeom>
        </p:spPr>
        <p:txBody>
          <a:bodyPr lIns="0" tIns="0" rIns="0" bIns="0">
            <a:noAutofit/>
          </a:bodyPr>
          <a:lstStyle/>
          <a:p>
            <a:endParaRPr lang="en-US" sz="2000" b="0" strike="noStrike" spc="-1">
              <a:latin typeface="Arial"/>
            </a:endParaRPr>
          </a:p>
        </p:txBody>
      </p:sp>
      <p:sp>
        <p:nvSpPr>
          <p:cNvPr id="154" name="CustomShape 3"/>
          <p:cNvSpPr/>
          <p:nvPr/>
        </p:nvSpPr>
        <p:spPr>
          <a:xfrm>
            <a:off x="0" y="8685360"/>
            <a:ext cx="2971080" cy="457920"/>
          </a:xfrm>
          <a:prstGeom prst="rect">
            <a:avLst/>
          </a:prstGeom>
          <a:noFill/>
          <a:ln w="0">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2780188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PlaceHolder 1"/>
          <p:cNvSpPr>
            <a:spLocks noGrp="1" noRot="1" noChangeAspect="1"/>
          </p:cNvSpPr>
          <p:nvPr>
            <p:ph type="sldImg"/>
          </p:nvPr>
        </p:nvSpPr>
        <p:spPr>
          <a:xfrm>
            <a:off x="685800" y="1143000"/>
            <a:ext cx="5486400" cy="3086100"/>
          </a:xfrm>
          <a:prstGeom prst="rect">
            <a:avLst/>
          </a:prstGeom>
        </p:spPr>
      </p:sp>
      <p:sp>
        <p:nvSpPr>
          <p:cNvPr id="153" name="PlaceHolder 2"/>
          <p:cNvSpPr>
            <a:spLocks noGrp="1"/>
          </p:cNvSpPr>
          <p:nvPr>
            <p:ph type="body"/>
          </p:nvPr>
        </p:nvSpPr>
        <p:spPr>
          <a:xfrm>
            <a:off x="685800" y="4400640"/>
            <a:ext cx="5485680" cy="3599640"/>
          </a:xfrm>
          <a:prstGeom prst="rect">
            <a:avLst/>
          </a:prstGeom>
        </p:spPr>
        <p:txBody>
          <a:bodyPr lIns="0" tIns="0" rIns="0" bIns="0">
            <a:noAutofit/>
          </a:bodyPr>
          <a:lstStyle/>
          <a:p>
            <a:endParaRPr lang="en-US" sz="2000" b="0" strike="noStrike" spc="-1">
              <a:latin typeface="Arial"/>
            </a:endParaRPr>
          </a:p>
        </p:txBody>
      </p:sp>
      <p:sp>
        <p:nvSpPr>
          <p:cNvPr id="154" name="CustomShape 3"/>
          <p:cNvSpPr/>
          <p:nvPr/>
        </p:nvSpPr>
        <p:spPr>
          <a:xfrm>
            <a:off x="0" y="8685360"/>
            <a:ext cx="2971080" cy="457920"/>
          </a:xfrm>
          <a:prstGeom prst="rect">
            <a:avLst/>
          </a:prstGeom>
          <a:noFill/>
          <a:ln w="0">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0420236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PlaceHolder 1"/>
          <p:cNvSpPr>
            <a:spLocks noGrp="1" noRot="1" noChangeAspect="1"/>
          </p:cNvSpPr>
          <p:nvPr>
            <p:ph type="sldImg"/>
          </p:nvPr>
        </p:nvSpPr>
        <p:spPr>
          <a:xfrm>
            <a:off x="685800" y="1143000"/>
            <a:ext cx="5486400" cy="3086100"/>
          </a:xfrm>
          <a:prstGeom prst="rect">
            <a:avLst/>
          </a:prstGeom>
        </p:spPr>
      </p:sp>
      <p:sp>
        <p:nvSpPr>
          <p:cNvPr id="153" name="PlaceHolder 2"/>
          <p:cNvSpPr>
            <a:spLocks noGrp="1"/>
          </p:cNvSpPr>
          <p:nvPr>
            <p:ph type="body"/>
          </p:nvPr>
        </p:nvSpPr>
        <p:spPr>
          <a:xfrm>
            <a:off x="685800" y="4400640"/>
            <a:ext cx="5485680" cy="3599640"/>
          </a:xfrm>
          <a:prstGeom prst="rect">
            <a:avLst/>
          </a:prstGeom>
        </p:spPr>
        <p:txBody>
          <a:bodyPr lIns="0" tIns="0" rIns="0" bIns="0">
            <a:noAutofit/>
          </a:bodyPr>
          <a:lstStyle/>
          <a:p>
            <a:r>
              <a:rPr lang="es-ES" sz="2000" b="0" strike="noStrike" spc="-1" smtClean="0">
                <a:latin typeface="Arial"/>
              </a:rPr>
              <a:t>La</a:t>
            </a:r>
            <a:r>
              <a:rPr lang="es-ES" sz="2000" b="0" strike="noStrike" spc="-1" baseline="0" smtClean="0">
                <a:latin typeface="Arial"/>
              </a:rPr>
              <a:t> profundidad en z hay que multiplicarla por 3.77 , mirar el artículo de TPA de Moritz et al. La medida en Y no hay que corregirla.</a:t>
            </a:r>
          </a:p>
          <a:p>
            <a:r>
              <a:rPr lang="es-ES" sz="2000" b="0" strike="noStrike" spc="-1" baseline="0" smtClean="0">
                <a:latin typeface="Arial"/>
              </a:rPr>
              <a:t>YZ depth in Z and Y limits, Vmax view</a:t>
            </a:r>
          </a:p>
          <a:p>
            <a:r>
              <a:rPr lang="es-ES" sz="2000" b="0" strike="noStrike" spc="-1" baseline="0" smtClean="0">
                <a:latin typeface="Arial"/>
              </a:rPr>
              <a:t>XY la información de profundidad en z está en el log file, no en el dataset</a:t>
            </a:r>
          </a:p>
          <a:p>
            <a:r>
              <a:rPr lang="es-ES" sz="2000" b="0" strike="noStrike" spc="-1" baseline="0" smtClean="0">
                <a:latin typeface="Arial"/>
              </a:rPr>
              <a:t>Z stage coordinates: z=0.355mm topside -&gt; 0 in absolute coordinates</a:t>
            </a:r>
          </a:p>
          <a:p>
            <a:r>
              <a:rPr lang="es-ES" sz="2000" b="0" strike="noStrike" spc="-1" baseline="0" smtClean="0">
                <a:latin typeface="Arial"/>
              </a:rPr>
              <a:t>                                  z=0.330mm downside-&gt;94.25 um in absolute coordinates</a:t>
            </a:r>
          </a:p>
          <a:p>
            <a:r>
              <a:rPr lang="es-ES" sz="2000" b="0" strike="noStrike" spc="-1" baseline="0" smtClean="0">
                <a:latin typeface="Arial"/>
              </a:rPr>
              <a:t>		        es el resultado de multiplicar por 3.77</a:t>
            </a:r>
          </a:p>
          <a:p>
            <a:r>
              <a:rPr lang="es-ES" sz="2000" b="0" strike="noStrike" spc="-1" baseline="0" smtClean="0">
                <a:latin typeface="Arial"/>
              </a:rPr>
              <a:t>                                  0,355-0,330=0.025 mm in stage coordinates</a:t>
            </a:r>
          </a:p>
          <a:p>
            <a:r>
              <a:rPr lang="es-ES" sz="2000" b="0" strike="noStrike" spc="-1" baseline="0" smtClean="0">
                <a:latin typeface="Arial"/>
              </a:rPr>
              <a:t>                                  0-0.025*3.55=94,25um</a:t>
            </a:r>
          </a:p>
          <a:p>
            <a:r>
              <a:rPr lang="es-ES" sz="2000" b="0" strike="noStrike" spc="-1" baseline="0" smtClean="0">
                <a:latin typeface="Arial"/>
              </a:rPr>
              <a:t>0.355 – 0.342 = 0.013 mm in stage coordinates</a:t>
            </a:r>
          </a:p>
          <a:p>
            <a:r>
              <a:rPr lang="es-ES" sz="2000" b="0" strike="noStrike" spc="-1" baseline="0" smtClean="0">
                <a:latin typeface="Arial"/>
              </a:rPr>
              <a:t>equivalent to 49 um in absolute coordinates</a:t>
            </a:r>
          </a:p>
          <a:p>
            <a:r>
              <a:rPr lang="es-ES" sz="2000" b="0" strike="noStrike" spc="-1" baseline="0" smtClean="0">
                <a:latin typeface="Arial"/>
              </a:rPr>
              <a:t>En las medidas YX hay un error de más menos 3 um por descalibración del soporte en cada movimiento (estimado).</a:t>
            </a:r>
            <a:endParaRPr lang="en-US" sz="2000" b="0" strike="noStrike" spc="-1">
              <a:latin typeface="Arial"/>
            </a:endParaRPr>
          </a:p>
        </p:txBody>
      </p:sp>
      <p:sp>
        <p:nvSpPr>
          <p:cNvPr id="154" name="CustomShape 3"/>
          <p:cNvSpPr/>
          <p:nvPr/>
        </p:nvSpPr>
        <p:spPr>
          <a:xfrm>
            <a:off x="0" y="8685360"/>
            <a:ext cx="2971080" cy="457920"/>
          </a:xfrm>
          <a:prstGeom prst="rect">
            <a:avLst/>
          </a:prstGeom>
          <a:noFill/>
          <a:ln w="0">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0180099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PlaceHolder 1"/>
          <p:cNvSpPr>
            <a:spLocks noGrp="1" noRot="1" noChangeAspect="1"/>
          </p:cNvSpPr>
          <p:nvPr>
            <p:ph type="sldImg"/>
          </p:nvPr>
        </p:nvSpPr>
        <p:spPr>
          <a:xfrm>
            <a:off x="685800" y="1143000"/>
            <a:ext cx="5486400" cy="3086100"/>
          </a:xfrm>
          <a:prstGeom prst="rect">
            <a:avLst/>
          </a:prstGeom>
        </p:spPr>
      </p:sp>
      <p:sp>
        <p:nvSpPr>
          <p:cNvPr id="153" name="PlaceHolder 2"/>
          <p:cNvSpPr>
            <a:spLocks noGrp="1"/>
          </p:cNvSpPr>
          <p:nvPr>
            <p:ph type="body"/>
          </p:nvPr>
        </p:nvSpPr>
        <p:spPr>
          <a:xfrm>
            <a:off x="685800" y="4400640"/>
            <a:ext cx="5485680" cy="3599640"/>
          </a:xfrm>
          <a:prstGeom prst="rect">
            <a:avLst/>
          </a:prstGeom>
        </p:spPr>
        <p:txBody>
          <a:bodyPr lIns="0" tIns="0" rIns="0" bIns="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2000" b="0" strike="noStrike" spc="-1" smtClean="0">
                <a:latin typeface="+mn-lt"/>
              </a:rPr>
              <a:t>cotejar</a:t>
            </a:r>
            <a:r>
              <a:rPr lang="es-ES" sz="2000" b="0" strike="noStrike" spc="-1" baseline="0" smtClean="0">
                <a:latin typeface="+mn-lt"/>
              </a:rPr>
              <a:t> con layout</a:t>
            </a:r>
            <a:endParaRPr lang="en-US" sz="2000" b="0" strike="noStrike" spc="-1" smtClean="0">
              <a:latin typeface="+mn-lt"/>
            </a:endParaRPr>
          </a:p>
          <a:p>
            <a:endParaRPr lang="en-US" sz="2000" b="0" strike="noStrike" spc="-1">
              <a:latin typeface="Arial"/>
            </a:endParaRPr>
          </a:p>
        </p:txBody>
      </p:sp>
      <p:sp>
        <p:nvSpPr>
          <p:cNvPr id="154" name="CustomShape 3"/>
          <p:cNvSpPr/>
          <p:nvPr/>
        </p:nvSpPr>
        <p:spPr>
          <a:xfrm>
            <a:off x="0" y="8685360"/>
            <a:ext cx="2971080" cy="457920"/>
          </a:xfrm>
          <a:prstGeom prst="rect">
            <a:avLst/>
          </a:prstGeom>
          <a:noFill/>
          <a:ln w="0">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5652446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24"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en-US" sz="3200" b="0" strike="noStrike" spc="-1">
              <a:latin typeface="Arial"/>
            </a:endParaRPr>
          </a:p>
        </p:txBody>
      </p:sp>
      <p:sp>
        <p:nvSpPr>
          <p:cNvPr id="25"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27"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28"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29"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
        <p:nvSpPr>
          <p:cNvPr id="30"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32"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en-US" sz="3200" b="0" strike="noStrike" spc="-1">
              <a:latin typeface="Arial"/>
            </a:endParaRPr>
          </a:p>
        </p:txBody>
      </p:sp>
      <p:sp>
        <p:nvSpPr>
          <p:cNvPr id="33"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en-US" sz="3200" b="0" strike="noStrike" spc="-1">
              <a:latin typeface="Arial"/>
            </a:endParaRPr>
          </a:p>
        </p:txBody>
      </p:sp>
      <p:sp>
        <p:nvSpPr>
          <p:cNvPr id="34"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en-US" sz="3200" b="0" strike="noStrike" spc="-1">
              <a:latin typeface="Arial"/>
            </a:endParaRPr>
          </a:p>
        </p:txBody>
      </p:sp>
      <p:sp>
        <p:nvSpPr>
          <p:cNvPr id="35"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en-US" sz="3200" b="0" strike="noStrike" spc="-1">
              <a:latin typeface="Arial"/>
            </a:endParaRPr>
          </a:p>
        </p:txBody>
      </p:sp>
      <p:sp>
        <p:nvSpPr>
          <p:cNvPr id="36"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en-US" sz="3200" b="0" strike="noStrike" spc="-1">
              <a:latin typeface="Arial"/>
            </a:endParaRPr>
          </a:p>
        </p:txBody>
      </p:sp>
      <p:sp>
        <p:nvSpPr>
          <p:cNvPr id="37"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3" name="PlaceHolder 2"/>
          <p:cNvSpPr>
            <a:spLocks noGrp="1"/>
          </p:cNvSpPr>
          <p:nvPr>
            <p:ph type="subTitle"/>
          </p:nvPr>
        </p:nvSpPr>
        <p:spPr>
          <a:xfrm>
            <a:off x="609480" y="1604520"/>
            <a:ext cx="10972440" cy="397728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5"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7"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8"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609480" y="273600"/>
            <a:ext cx="10972440" cy="53078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2"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13"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
        <p:nvSpPr>
          <p:cNvPr id="14"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6"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17"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18"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20"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21"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22"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3" name="PlaceHolder 2"/>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https://indico.cern.ch/event/1184355/"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40.png"/><Relationship Id="rId7" Type="http://schemas.openxmlformats.org/officeDocument/2006/relationships/image" Target="../media/image42.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1.png"/><Relationship Id="rId4" Type="http://schemas.openxmlformats.org/officeDocument/2006/relationships/image" Target="../media/image41.png"/></Relationships>
</file>

<file path=ppt/slides/_rels/slide11.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slideLayout" Target="../slideLayouts/slideLayout1.xml"/><Relationship Id="rId7" Type="http://schemas.openxmlformats.org/officeDocument/2006/relationships/image" Target="../media/image3.png"/><Relationship Id="rId12" Type="http://schemas.openxmlformats.org/officeDocument/2006/relationships/image" Target="../media/image47.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5.png"/><Relationship Id="rId11" Type="http://schemas.openxmlformats.org/officeDocument/2006/relationships/image" Target="../media/image46.png"/><Relationship Id="rId5" Type="http://schemas.openxmlformats.org/officeDocument/2006/relationships/image" Target="../media/image1.png"/><Relationship Id="rId10" Type="http://schemas.openxmlformats.org/officeDocument/2006/relationships/image" Target="../media/image45.png"/><Relationship Id="rId4" Type="http://schemas.openxmlformats.org/officeDocument/2006/relationships/notesSlide" Target="../notesSlides/notesSlide11.xml"/><Relationship Id="rId9" Type="http://schemas.openxmlformats.org/officeDocument/2006/relationships/image" Target="../media/image44.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8.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3.png"/><Relationship Id="rId10" Type="http://schemas.openxmlformats.org/officeDocument/2006/relationships/image" Target="../media/image10.png"/><Relationship Id="rId4" Type="http://schemas.openxmlformats.org/officeDocument/2006/relationships/image" Target="../media/image5.png"/><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5.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4.png"/><Relationship Id="rId7"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5.jpg"/><Relationship Id="rId5" Type="http://schemas.openxmlformats.org/officeDocument/2006/relationships/image" Target="../media/image5.png"/><Relationship Id="rId4" Type="http://schemas.openxmlformats.org/officeDocument/2006/relationships/image" Target="../media/image1.png"/><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21.jpg"/><Relationship Id="rId3" Type="http://schemas.openxmlformats.org/officeDocument/2006/relationships/image" Target="../media/image1.png"/><Relationship Id="rId7" Type="http://schemas.openxmlformats.org/officeDocument/2006/relationships/image" Target="../media/image20.jp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5.png"/><Relationship Id="rId9"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2.jpeg"/><Relationship Id="rId7" Type="http://schemas.openxmlformats.org/officeDocument/2006/relationships/image" Target="../media/image24.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3.jpeg"/><Relationship Id="rId5" Type="http://schemas.openxmlformats.org/officeDocument/2006/relationships/image" Target="../media/image5.png"/><Relationship Id="rId4" Type="http://schemas.openxmlformats.org/officeDocument/2006/relationships/image" Target="../media/image1.png"/><Relationship Id="rId9"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1.png"/><Relationship Id="rId7" Type="http://schemas.openxmlformats.org/officeDocument/2006/relationships/image" Target="../media/image28.png"/><Relationship Id="rId12"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7.jpeg"/><Relationship Id="rId11" Type="http://schemas.openxmlformats.org/officeDocument/2006/relationships/image" Target="../media/image3.png"/><Relationship Id="rId5" Type="http://schemas.openxmlformats.org/officeDocument/2006/relationships/image" Target="../media/image26.jpeg"/><Relationship Id="rId10" Type="http://schemas.openxmlformats.org/officeDocument/2006/relationships/image" Target="../media/image31.png"/><Relationship Id="rId4" Type="http://schemas.openxmlformats.org/officeDocument/2006/relationships/image" Target="../media/image5.png"/><Relationship Id="rId9" Type="http://schemas.openxmlformats.org/officeDocument/2006/relationships/image" Target="../media/image30.jpeg"/></Relationships>
</file>

<file path=ppt/slides/_rels/slide8.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3.png"/><Relationship Id="rId7"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37.png"/><Relationship Id="rId5" Type="http://schemas.openxmlformats.org/officeDocument/2006/relationships/image" Target="../media/image5.png"/><Relationship Id="rId10" Type="http://schemas.openxmlformats.org/officeDocument/2006/relationships/image" Target="../media/image36.png"/><Relationship Id="rId4" Type="http://schemas.openxmlformats.org/officeDocument/2006/relationships/image" Target="../media/image1.png"/><Relationship Id="rId9" Type="http://schemas.openxmlformats.org/officeDocument/2006/relationships/image" Target="../media/image29.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CustomShape 1"/>
          <p:cNvSpPr/>
          <p:nvPr/>
        </p:nvSpPr>
        <p:spPr>
          <a:xfrm>
            <a:off x="600" y="0"/>
            <a:ext cx="12191400" cy="2598840"/>
          </a:xfrm>
          <a:prstGeom prst="rect">
            <a:avLst/>
          </a:prstGeom>
          <a:solidFill>
            <a:srgbClr val="0D8DB2"/>
          </a:solidFill>
          <a:ln>
            <a:solidFill>
              <a:srgbClr val="0D8DB2"/>
            </a:solidFill>
          </a:ln>
        </p:spPr>
        <p:style>
          <a:lnRef idx="2">
            <a:schemeClr val="accent1">
              <a:shade val="50000"/>
            </a:schemeClr>
          </a:lnRef>
          <a:fillRef idx="1">
            <a:schemeClr val="accent1"/>
          </a:fillRef>
          <a:effectRef idx="0">
            <a:schemeClr val="accent1"/>
          </a:effectRef>
          <a:fontRef idx="minor"/>
        </p:style>
      </p:sp>
      <p:sp>
        <p:nvSpPr>
          <p:cNvPr id="45" name="CustomShape 2"/>
          <p:cNvSpPr/>
          <p:nvPr/>
        </p:nvSpPr>
        <p:spPr>
          <a:xfrm>
            <a:off x="484909" y="3505402"/>
            <a:ext cx="11222182" cy="1906761"/>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en-US" sz="2000" b="0" i="1" u="sng" strike="noStrike" spc="-1" dirty="0">
                <a:solidFill>
                  <a:srgbClr val="404040"/>
                </a:solidFill>
                <a:latin typeface="Calibri"/>
                <a:ea typeface="DejaVu Sans"/>
              </a:rPr>
              <a:t>Francisco Rogelio </a:t>
            </a:r>
            <a:r>
              <a:rPr lang="en-US" sz="2000" b="0" i="1" u="sng" strike="noStrike" spc="-1" dirty="0" err="1">
                <a:solidFill>
                  <a:srgbClr val="404040"/>
                </a:solidFill>
                <a:latin typeface="Calibri"/>
                <a:ea typeface="DejaVu Sans"/>
              </a:rPr>
              <a:t>Palomo</a:t>
            </a:r>
            <a:r>
              <a:rPr lang="en-US" sz="2000" b="0" i="1" u="sng" strike="noStrike" spc="-1" dirty="0">
                <a:solidFill>
                  <a:srgbClr val="404040"/>
                </a:solidFill>
                <a:latin typeface="Calibri"/>
                <a:ea typeface="DejaVu Sans"/>
              </a:rPr>
              <a:t> </a:t>
            </a:r>
            <a:r>
              <a:rPr lang="en-US" sz="2000" b="0" i="1" u="sng" strike="noStrike" spc="-1" err="1">
                <a:solidFill>
                  <a:srgbClr val="404040"/>
                </a:solidFill>
                <a:latin typeface="Calibri"/>
                <a:ea typeface="DejaVu Sans"/>
              </a:rPr>
              <a:t>Pinto</a:t>
            </a:r>
            <a:r>
              <a:rPr lang="en-US" sz="2000" b="0" i="1" u="sng" strike="noStrike" spc="-1" baseline="30000" err="1">
                <a:solidFill>
                  <a:srgbClr val="404040"/>
                </a:solidFill>
                <a:latin typeface="Calibri"/>
                <a:ea typeface="DejaVu Sans"/>
              </a:rPr>
              <a:t>a</a:t>
            </a:r>
            <a:r>
              <a:rPr lang="en-US" sz="2000" b="0" i="1" strike="noStrike" spc="-1" baseline="30000">
                <a:solidFill>
                  <a:srgbClr val="404040"/>
                </a:solidFill>
                <a:latin typeface="Calibri"/>
                <a:ea typeface="DejaVu Sans"/>
              </a:rPr>
              <a:t> </a:t>
            </a:r>
            <a:r>
              <a:rPr lang="en-US" sz="2000" b="0" strike="noStrike" spc="-1" smtClean="0">
                <a:solidFill>
                  <a:srgbClr val="404040"/>
                </a:solidFill>
                <a:latin typeface="Calibri"/>
                <a:ea typeface="DejaVu Sans"/>
              </a:rPr>
              <a:t>, </a:t>
            </a:r>
            <a:r>
              <a:rPr lang="en-US" sz="2000" b="0" strike="noStrike" spc="-1" smtClean="0">
                <a:solidFill>
                  <a:srgbClr val="404040"/>
                </a:solidFill>
                <a:uFillTx/>
                <a:latin typeface="Calibri"/>
                <a:ea typeface="DejaVu Sans"/>
              </a:rPr>
              <a:t>Sebastian </a:t>
            </a:r>
            <a:r>
              <a:rPr lang="en-US" sz="2000" b="0" i="1" strike="noStrike" spc="-1" smtClean="0">
                <a:solidFill>
                  <a:srgbClr val="404040"/>
                </a:solidFill>
                <a:uFillTx/>
                <a:latin typeface="Calibri"/>
                <a:ea typeface="DejaVu Sans"/>
              </a:rPr>
              <a:t>Pape</a:t>
            </a:r>
            <a:r>
              <a:rPr lang="en-US" sz="2000" b="0" i="1" strike="noStrike" spc="-1" baseline="30000" smtClean="0">
                <a:solidFill>
                  <a:srgbClr val="404040"/>
                </a:solidFill>
                <a:latin typeface="Calibri"/>
                <a:ea typeface="DejaVu Sans"/>
              </a:rPr>
              <a:t>b,c</a:t>
            </a:r>
            <a:r>
              <a:rPr lang="en-US" sz="2000" b="0" i="1" strike="noStrike" spc="-1" smtClean="0">
                <a:solidFill>
                  <a:srgbClr val="404040"/>
                </a:solidFill>
                <a:latin typeface="Calibri"/>
                <a:ea typeface="DejaVu Sans"/>
              </a:rPr>
              <a:t>, </a:t>
            </a:r>
            <a:r>
              <a:rPr lang="en-US" sz="2000" spc="-1" smtClean="0">
                <a:solidFill>
                  <a:srgbClr val="404040"/>
                </a:solidFill>
                <a:latin typeface="Calibri"/>
              </a:rPr>
              <a:t>Michael Moll</a:t>
            </a:r>
            <a:r>
              <a:rPr lang="en-US" sz="2000" spc="-1" baseline="30000" smtClean="0">
                <a:solidFill>
                  <a:srgbClr val="404040"/>
                </a:solidFill>
                <a:latin typeface="Calibri"/>
              </a:rPr>
              <a:t>b</a:t>
            </a:r>
            <a:r>
              <a:rPr lang="en-US" sz="2000" i="1" spc="-1" smtClean="0">
                <a:solidFill>
                  <a:srgbClr val="404040"/>
                </a:solidFill>
                <a:latin typeface="Calibri"/>
              </a:rPr>
              <a:t>, </a:t>
            </a:r>
            <a:r>
              <a:rPr lang="en-US" sz="2000" b="0" strike="noStrike" spc="-1" smtClean="0">
                <a:solidFill>
                  <a:srgbClr val="404040"/>
                </a:solidFill>
                <a:latin typeface="Calibri"/>
                <a:ea typeface="DejaVu Sans"/>
              </a:rPr>
              <a:t>J.María Hinojo Montero</a:t>
            </a:r>
            <a:r>
              <a:rPr lang="en-US" sz="2000" b="0" strike="noStrike" spc="-1" baseline="30000" smtClean="0">
                <a:solidFill>
                  <a:srgbClr val="404040"/>
                </a:solidFill>
                <a:latin typeface="Calibri"/>
                <a:ea typeface="DejaVu Sans"/>
              </a:rPr>
              <a:t>a</a:t>
            </a:r>
            <a:r>
              <a:rPr lang="en-US" sz="2000" b="0" i="1" strike="noStrike" spc="-1">
                <a:solidFill>
                  <a:srgbClr val="404040"/>
                </a:solidFill>
                <a:latin typeface="Calibri"/>
                <a:ea typeface="DejaVu Sans"/>
              </a:rPr>
              <a:t/>
            </a:r>
            <a:br>
              <a:rPr lang="en-US" sz="2000" b="0" i="1" strike="noStrike" spc="-1">
                <a:solidFill>
                  <a:srgbClr val="404040"/>
                </a:solidFill>
                <a:latin typeface="Calibri"/>
                <a:ea typeface="DejaVu Sans"/>
              </a:rPr>
            </a:br>
            <a:r>
              <a:rPr lang="en-US" sz="1800" b="0" i="1" strike="noStrike" spc="-1" smtClean="0">
                <a:solidFill>
                  <a:srgbClr val="404040"/>
                </a:solidFill>
                <a:latin typeface="Calibri"/>
                <a:ea typeface="DejaVu Sans"/>
              </a:rPr>
              <a:t> </a:t>
            </a:r>
            <a:r>
              <a:rPr lang="en-US" sz="1800" b="0" i="1" strike="noStrike" spc="-1" dirty="0">
                <a:solidFill>
                  <a:srgbClr val="404040"/>
                </a:solidFill>
                <a:latin typeface="Calibri"/>
                <a:ea typeface="DejaVu Sans"/>
              </a:rPr>
              <a:t>fpalomo@us.es</a:t>
            </a:r>
            <a:r>
              <a:rPr lang="en-US" sz="1800" b="0" i="1" strike="noStrike" spc="-1">
                <a:solidFill>
                  <a:srgbClr val="404040"/>
                </a:solidFill>
                <a:latin typeface="Calibri"/>
                <a:ea typeface="DejaVu Sans"/>
              </a:rPr>
              <a:t>, </a:t>
            </a:r>
            <a:endParaRPr lang="en-US" sz="1800" b="0" i="1" strike="noStrike" spc="-1" smtClean="0">
              <a:solidFill>
                <a:srgbClr val="404040"/>
              </a:solidFill>
              <a:latin typeface="Calibri"/>
              <a:ea typeface="DejaVu Sans"/>
            </a:endParaRPr>
          </a:p>
          <a:p>
            <a:pPr algn="ctr">
              <a:lnSpc>
                <a:spcPct val="100000"/>
              </a:lnSpc>
            </a:pPr>
            <a:r>
              <a:rPr lang="en-US" sz="1600" b="0" i="1" strike="noStrike" spc="-1" baseline="30000" smtClean="0">
                <a:solidFill>
                  <a:srgbClr val="404040"/>
                </a:solidFill>
                <a:latin typeface="Calibri"/>
                <a:ea typeface="DejaVu Sans"/>
              </a:rPr>
              <a:t>a</a:t>
            </a:r>
            <a:r>
              <a:rPr lang="en-US" sz="1600" b="0" i="1" strike="noStrike" spc="-1" smtClean="0">
                <a:solidFill>
                  <a:srgbClr val="404040"/>
                </a:solidFill>
                <a:latin typeface="Calibri"/>
                <a:ea typeface="DejaVu Sans"/>
              </a:rPr>
              <a:t> </a:t>
            </a:r>
            <a:r>
              <a:rPr lang="en-US" sz="1600" b="0" i="1" strike="noStrike" spc="-1" dirty="0">
                <a:solidFill>
                  <a:srgbClr val="404040"/>
                </a:solidFill>
                <a:latin typeface="Calibri"/>
                <a:ea typeface="DejaVu Sans"/>
              </a:rPr>
              <a:t>Electronic Engineering Department of School for Engineering in University of Seville, Spain</a:t>
            </a:r>
            <a:endParaRPr lang="en-US" sz="1600" b="0" strike="noStrike" spc="-1" dirty="0">
              <a:latin typeface="Arial"/>
            </a:endParaRPr>
          </a:p>
          <a:p>
            <a:pPr algn="ctr">
              <a:lnSpc>
                <a:spcPct val="100000"/>
              </a:lnSpc>
            </a:pPr>
            <a:r>
              <a:rPr lang="en-US" sz="1600" b="0" i="1" strike="noStrike" spc="-1" baseline="30000">
                <a:solidFill>
                  <a:srgbClr val="404040"/>
                </a:solidFill>
                <a:latin typeface="Calibri"/>
                <a:ea typeface="DejaVu Sans"/>
              </a:rPr>
              <a:t>b</a:t>
            </a:r>
            <a:r>
              <a:rPr lang="en-US" sz="1600" b="0" i="1" strike="noStrike" spc="-1">
                <a:solidFill>
                  <a:srgbClr val="404040"/>
                </a:solidFill>
                <a:latin typeface="Calibri"/>
                <a:ea typeface="DejaVu Sans"/>
              </a:rPr>
              <a:t>  </a:t>
            </a:r>
            <a:r>
              <a:rPr lang="en-US" sz="1600" i="1" spc="-1" smtClean="0">
                <a:solidFill>
                  <a:srgbClr val="404040"/>
                </a:solidFill>
                <a:latin typeface="Calibri"/>
                <a:ea typeface="DejaVu Sans"/>
              </a:rPr>
              <a:t>EP-DT CERN</a:t>
            </a:r>
          </a:p>
          <a:p>
            <a:pPr algn="ctr">
              <a:lnSpc>
                <a:spcPct val="100000"/>
              </a:lnSpc>
            </a:pPr>
            <a:r>
              <a:rPr lang="es-ES" sz="1600" b="0" i="1" strike="noStrike" spc="-1" baseline="30000" smtClean="0">
                <a:solidFill>
                  <a:srgbClr val="404040"/>
                </a:solidFill>
                <a:latin typeface="Calibri"/>
                <a:ea typeface="DejaVu Sans"/>
              </a:rPr>
              <a:t>c </a:t>
            </a:r>
            <a:r>
              <a:rPr lang="es-ES" sz="1600" b="0" i="1" strike="noStrike" spc="-1" smtClean="0">
                <a:solidFill>
                  <a:srgbClr val="404040"/>
                </a:solidFill>
                <a:latin typeface="Calibri"/>
                <a:ea typeface="DejaVu Sans"/>
              </a:rPr>
              <a:t>TU Dortmund University</a:t>
            </a:r>
            <a:endParaRPr lang="en-US" sz="1600" b="0" i="1" strike="noStrike" spc="-1" dirty="0">
              <a:solidFill>
                <a:srgbClr val="404040"/>
              </a:solidFill>
              <a:latin typeface="Calibri"/>
              <a:ea typeface="DejaVu Sans"/>
            </a:endParaRPr>
          </a:p>
          <a:p>
            <a:pPr algn="ctr">
              <a:lnSpc>
                <a:spcPct val="100000"/>
              </a:lnSpc>
            </a:pPr>
            <a:endParaRPr lang="en-US" sz="1600" b="0" strike="noStrike" spc="-1" dirty="0">
              <a:latin typeface="Arial"/>
            </a:endParaRPr>
          </a:p>
          <a:p>
            <a:pPr algn="ctr">
              <a:lnSpc>
                <a:spcPct val="100000"/>
              </a:lnSpc>
            </a:pPr>
            <a:endParaRPr lang="en-US" sz="1600" b="0" strike="noStrike" spc="-1" dirty="0">
              <a:latin typeface="Arial"/>
            </a:endParaRPr>
          </a:p>
        </p:txBody>
      </p:sp>
      <p:sp>
        <p:nvSpPr>
          <p:cNvPr id="46" name="CustomShape 3"/>
          <p:cNvSpPr/>
          <p:nvPr/>
        </p:nvSpPr>
        <p:spPr>
          <a:xfrm>
            <a:off x="297352" y="601307"/>
            <a:ext cx="11886480" cy="144509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n-US" sz="4400" b="1" strike="noStrike" spc="-1" smtClean="0">
                <a:solidFill>
                  <a:srgbClr val="FFFFFF"/>
                </a:solidFill>
                <a:latin typeface="Segoe UI"/>
                <a:ea typeface="Segoe UI"/>
              </a:rPr>
              <a:t>TPA Laser Experiment on the MPW2</a:t>
            </a:r>
          </a:p>
          <a:p>
            <a:pPr algn="ctr">
              <a:lnSpc>
                <a:spcPct val="100000"/>
              </a:lnSpc>
            </a:pPr>
            <a:r>
              <a:rPr lang="es-ES" sz="4400" b="1" spc="-1" smtClean="0">
                <a:solidFill>
                  <a:srgbClr val="FFFFFF"/>
                </a:solidFill>
                <a:latin typeface="Segoe UI"/>
                <a:ea typeface="Segoe UI"/>
              </a:rPr>
              <a:t>HVCMOS MAPS chip</a:t>
            </a:r>
            <a:endParaRPr lang="en-US" sz="4400" b="1" strike="noStrike" spc="-1" smtClean="0">
              <a:solidFill>
                <a:srgbClr val="FFFFFF"/>
              </a:solidFill>
              <a:latin typeface="Segoe UI"/>
              <a:ea typeface="Segoe UI"/>
            </a:endParaRPr>
          </a:p>
        </p:txBody>
      </p:sp>
      <p:pic>
        <p:nvPicPr>
          <p:cNvPr id="49" name="Picture 2" descr="File:Emblema Universidad de Sevilla.png - Wikimedia Commons"/>
          <p:cNvPicPr/>
          <p:nvPr/>
        </p:nvPicPr>
        <p:blipFill>
          <a:blip r:embed="rId3"/>
          <a:stretch/>
        </p:blipFill>
        <p:spPr>
          <a:xfrm>
            <a:off x="132120" y="5980112"/>
            <a:ext cx="837698" cy="815967"/>
          </a:xfrm>
          <a:prstGeom prst="rect">
            <a:avLst/>
          </a:prstGeom>
          <a:ln w="0">
            <a:noFill/>
          </a:ln>
        </p:spPr>
      </p:pic>
      <p:pic>
        <p:nvPicPr>
          <p:cNvPr id="50" name="Picture 4"/>
          <p:cNvPicPr/>
          <p:nvPr/>
        </p:nvPicPr>
        <p:blipFill>
          <a:blip r:embed="rId4"/>
          <a:stretch/>
        </p:blipFill>
        <p:spPr>
          <a:xfrm>
            <a:off x="10554681" y="5980113"/>
            <a:ext cx="1374082" cy="815967"/>
          </a:xfrm>
          <a:prstGeom prst="rect">
            <a:avLst/>
          </a:prstGeom>
          <a:ln w="0">
            <a:noFill/>
          </a:ln>
        </p:spPr>
      </p:pic>
      <p:sp>
        <p:nvSpPr>
          <p:cNvPr id="2" name="Rectángulo 1"/>
          <p:cNvSpPr/>
          <p:nvPr/>
        </p:nvSpPr>
        <p:spPr>
          <a:xfrm>
            <a:off x="3489422" y="6488668"/>
            <a:ext cx="5502340" cy="369332"/>
          </a:xfrm>
          <a:prstGeom prst="rect">
            <a:avLst/>
          </a:prstGeom>
        </p:spPr>
        <p:txBody>
          <a:bodyPr wrap="none">
            <a:spAutoFit/>
          </a:bodyPr>
          <a:lstStyle/>
          <a:p>
            <a:r>
              <a:rPr lang="en-US" smtClean="0"/>
              <a:t>Dec 2</a:t>
            </a:r>
            <a:r>
              <a:rPr lang="en-US" baseline="30000" smtClean="0"/>
              <a:t>nd </a:t>
            </a:r>
            <a:r>
              <a:rPr lang="en-US" smtClean="0"/>
              <a:t>2022 </a:t>
            </a:r>
            <a:r>
              <a:rPr lang="en-US">
                <a:hlinkClick r:id="rId5"/>
              </a:rPr>
              <a:t>https://indico.cern.ch/event/1132520/</a:t>
            </a:r>
            <a:r>
              <a:rPr lang="en-US" smtClean="0"/>
              <a:t> </a:t>
            </a:r>
            <a:endParaRPr lang="en-US"/>
          </a:p>
        </p:txBody>
      </p:sp>
      <p:pic>
        <p:nvPicPr>
          <p:cNvPr id="8" name="Imagen 7">
            <a:extLst>
              <a:ext uri="{FF2B5EF4-FFF2-40B4-BE49-F238E27FC236}">
                <a16:creationId xmlns:a16="http://schemas.microsoft.com/office/drawing/2014/main" id="{00000000-0000-0000-0000-000000000000}"/>
              </a:ext>
            </a:extLst>
          </p:cNvPr>
          <p:cNvPicPr>
            <a:picLocks noChangeAspect="1"/>
          </p:cNvPicPr>
          <p:nvPr/>
        </p:nvPicPr>
        <p:blipFill>
          <a:blip r:embed="rId6">
            <a:lum/>
            <a:alphaModFix/>
          </a:blip>
          <a:srcRect/>
          <a:stretch>
            <a:fillRect/>
          </a:stretch>
        </p:blipFill>
        <p:spPr>
          <a:xfrm>
            <a:off x="1137542" y="6254488"/>
            <a:ext cx="2351880" cy="468360"/>
          </a:xfrm>
          <a:prstGeom prst="rect">
            <a:avLst/>
          </a:prstGeom>
          <a:noFill/>
          <a:ln>
            <a:noFill/>
          </a:ln>
        </p:spPr>
      </p:pic>
      <p:pic>
        <p:nvPicPr>
          <p:cNvPr id="9" name="Imagen 8">
            <a:extLst>
              <a:ext uri="{FF2B5EF4-FFF2-40B4-BE49-F238E27FC236}">
                <a16:creationId xmlns:a16="http://schemas.microsoft.com/office/drawing/2014/main" id="{00000000-0000-0000-0000-000000000000}"/>
              </a:ext>
            </a:extLst>
          </p:cNvPr>
          <p:cNvPicPr>
            <a:picLocks noChangeAspect="1"/>
          </p:cNvPicPr>
          <p:nvPr/>
        </p:nvPicPr>
        <p:blipFill>
          <a:blip r:embed="rId7">
            <a:lum/>
            <a:alphaModFix/>
          </a:blip>
          <a:srcRect/>
          <a:stretch>
            <a:fillRect/>
          </a:stretch>
        </p:blipFill>
        <p:spPr>
          <a:xfrm>
            <a:off x="9250049" y="5696321"/>
            <a:ext cx="1097640" cy="1097280"/>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2"/>
          <p:cNvGrpSpPr/>
          <p:nvPr/>
        </p:nvGrpSpPr>
        <p:grpSpPr>
          <a:xfrm>
            <a:off x="40795" y="2014330"/>
            <a:ext cx="5468950" cy="4775263"/>
            <a:chOff x="2697231" y="2099123"/>
            <a:chExt cx="4464000" cy="3976149"/>
          </a:xfrm>
        </p:grpSpPr>
        <p:pic>
          <p:nvPicPr>
            <p:cNvPr id="17" name="Imagen 16">
              <a:extLst>
                <a:ext uri="{FF2B5EF4-FFF2-40B4-BE49-F238E27FC236}">
                  <a16:creationId xmlns:a16="http://schemas.microsoft.com/office/drawing/2014/main" id="{00000000-0000-0000-0000-000000000000}"/>
                </a:ext>
              </a:extLst>
            </p:cNvPr>
            <p:cNvPicPr>
              <a:picLocks noChangeAspect="1"/>
            </p:cNvPicPr>
            <p:nvPr/>
          </p:nvPicPr>
          <p:blipFill>
            <a:blip r:embed="rId3">
              <a:lum/>
              <a:alphaModFix/>
            </a:blip>
            <a:srcRect/>
            <a:stretch>
              <a:fillRect/>
            </a:stretch>
          </p:blipFill>
          <p:spPr>
            <a:xfrm>
              <a:off x="2697231" y="2759673"/>
              <a:ext cx="4464000" cy="3315599"/>
            </a:xfrm>
            <a:prstGeom prst="rect">
              <a:avLst/>
            </a:prstGeom>
            <a:noFill/>
            <a:ln>
              <a:noFill/>
            </a:ln>
          </p:spPr>
        </p:pic>
        <p:sp>
          <p:nvSpPr>
            <p:cNvPr id="18" name="CuadroTexto 17"/>
            <p:cNvSpPr txBox="1"/>
            <p:nvPr/>
          </p:nvSpPr>
          <p:spPr>
            <a:xfrm>
              <a:off x="3123211" y="2099123"/>
              <a:ext cx="2879706" cy="532155"/>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GB" b="0" i="0" u="none" strike="noStrike" kern="1200" cap="none">
                  <a:ln>
                    <a:noFill/>
                  </a:ln>
                  <a:solidFill>
                    <a:srgbClr val="158466"/>
                  </a:solidFill>
                  <a:latin typeface="Liberation Serif" pitchFamily="18"/>
                  <a:ea typeface="Noto Sans CJK SC" pitchFamily="2"/>
                  <a:cs typeface="Lohit Devanagari" pitchFamily="2"/>
                </a:rPr>
                <a:t>XY-Scan with focus at the back </a:t>
              </a:r>
              <a:r>
                <a:rPr lang="en-GB" b="0" i="0" u="none" strike="noStrike" kern="1200" cap="none" smtClean="0">
                  <a:ln>
                    <a:noFill/>
                  </a:ln>
                  <a:solidFill>
                    <a:srgbClr val="158466"/>
                  </a:solidFill>
                  <a:latin typeface="Liberation Serif" pitchFamily="18"/>
                  <a:ea typeface="Noto Sans CJK SC" pitchFamily="2"/>
                  <a:cs typeface="Lohit Devanagari" pitchFamily="2"/>
                </a:rPr>
                <a:t>side</a:t>
              </a:r>
            </a:p>
            <a:p>
              <a:pPr lvl="0" hangingPunct="0"/>
              <a:r>
                <a:rPr lang="en-GB">
                  <a:solidFill>
                    <a:srgbClr val="158466"/>
                  </a:solidFill>
                  <a:latin typeface="Liberation Serif" pitchFamily="18"/>
                  <a:ea typeface="Noto Sans CJK SC" pitchFamily="2"/>
                  <a:cs typeface="Lohit Devanagari" pitchFamily="2"/>
                </a:rPr>
                <a:t>(-94 </a:t>
              </a:r>
              <a:r>
                <a:rPr lang="en-GB" smtClean="0">
                  <a:solidFill>
                    <a:srgbClr val="158466"/>
                  </a:solidFill>
                  <a:latin typeface="Symbol" panose="05050102010706020507" pitchFamily="18" charset="2"/>
                  <a:ea typeface="Noto Sans CJK SC" pitchFamily="2"/>
                  <a:cs typeface="Lohit Devanagari" pitchFamily="2"/>
                </a:rPr>
                <a:t>m</a:t>
              </a:r>
              <a:r>
                <a:rPr lang="en-GB" smtClean="0">
                  <a:solidFill>
                    <a:srgbClr val="158466"/>
                  </a:solidFill>
                  <a:latin typeface="Liberation Serif" pitchFamily="18"/>
                  <a:ea typeface="Noto Sans CJK SC" pitchFamily="2"/>
                  <a:cs typeface="Lohit Devanagari" pitchFamily="2"/>
                </a:rPr>
                <a:t>m with </a:t>
              </a:r>
              <a:r>
                <a:rPr lang="en-GB">
                  <a:solidFill>
                    <a:srgbClr val="158466"/>
                  </a:solidFill>
                  <a:ea typeface="Noto Sans CJK SC" pitchFamily="2"/>
                  <a:cs typeface="Lohit Devanagari" pitchFamily="2"/>
                  <a:sym typeface="Symbol" panose="05050102010706020507" pitchFamily="18" charset="2"/>
                </a:rPr>
                <a:t></a:t>
              </a:r>
              <a:r>
                <a:rPr lang="en-GB" smtClean="0">
                  <a:solidFill>
                    <a:srgbClr val="158466"/>
                  </a:solidFill>
                  <a:latin typeface="Symbol" panose="05050102010706020507" pitchFamily="18" charset="2"/>
                  <a:ea typeface="Noto Sans CJK SC" pitchFamily="2"/>
                  <a:cs typeface="Lohit Devanagari" pitchFamily="2"/>
                </a:rPr>
                <a:t>3m</a:t>
              </a:r>
              <a:r>
                <a:rPr lang="en-GB" smtClean="0">
                  <a:solidFill>
                    <a:srgbClr val="158466"/>
                  </a:solidFill>
                  <a:latin typeface="+mj-lt"/>
                  <a:ea typeface="Noto Sans CJK SC" pitchFamily="2"/>
                  <a:cs typeface="Lohit Devanagari" pitchFamily="2"/>
                </a:rPr>
                <a:t>m</a:t>
              </a:r>
              <a:r>
                <a:rPr lang="en-GB" smtClean="0">
                  <a:solidFill>
                    <a:srgbClr val="158466"/>
                  </a:solidFill>
                  <a:latin typeface="Liberation Serif" pitchFamily="18"/>
                  <a:ea typeface="Noto Sans CJK SC" pitchFamily="2"/>
                  <a:cs typeface="Lohit Devanagari" pitchFamily="2"/>
                </a:rPr>
                <a:t>): </a:t>
              </a:r>
              <a:endParaRPr lang="en-GB" b="0" i="0" u="none" strike="noStrike" kern="1200" cap="none">
                <a:ln>
                  <a:noFill/>
                </a:ln>
                <a:solidFill>
                  <a:srgbClr val="158466"/>
                </a:solidFill>
                <a:latin typeface="Liberation Serif" pitchFamily="18"/>
                <a:ea typeface="Noto Sans CJK SC" pitchFamily="2"/>
                <a:cs typeface="Lohit Devanagari" pitchFamily="2"/>
              </a:endParaRPr>
            </a:p>
          </p:txBody>
        </p:sp>
      </p:grpSp>
      <p:grpSp>
        <p:nvGrpSpPr>
          <p:cNvPr id="19" name="Grupo 18"/>
          <p:cNvGrpSpPr/>
          <p:nvPr/>
        </p:nvGrpSpPr>
        <p:grpSpPr>
          <a:xfrm>
            <a:off x="6869950" y="2110061"/>
            <a:ext cx="5276880" cy="4679532"/>
            <a:chOff x="5211360" y="1603242"/>
            <a:chExt cx="4464720" cy="3901158"/>
          </a:xfrm>
        </p:grpSpPr>
        <p:pic>
          <p:nvPicPr>
            <p:cNvPr id="20" name="Imagen 19">
              <a:extLst>
                <a:ext uri="{FF2B5EF4-FFF2-40B4-BE49-F238E27FC236}">
                  <a16:creationId xmlns:a16="http://schemas.microsoft.com/office/drawing/2014/main" id="{00000000-0000-0000-0000-000000000000}"/>
                </a:ext>
              </a:extLst>
            </p:cNvPr>
            <p:cNvPicPr>
              <a:picLocks noChangeAspect="1"/>
            </p:cNvPicPr>
            <p:nvPr/>
          </p:nvPicPr>
          <p:blipFill>
            <a:blip r:embed="rId4">
              <a:lum/>
              <a:alphaModFix/>
            </a:blip>
            <a:srcRect/>
            <a:stretch>
              <a:fillRect/>
            </a:stretch>
          </p:blipFill>
          <p:spPr>
            <a:xfrm>
              <a:off x="5211360" y="2172240"/>
              <a:ext cx="4464720" cy="3332160"/>
            </a:xfrm>
            <a:prstGeom prst="rect">
              <a:avLst/>
            </a:prstGeom>
            <a:noFill/>
            <a:ln>
              <a:noFill/>
            </a:ln>
          </p:spPr>
        </p:pic>
        <p:sp>
          <p:nvSpPr>
            <p:cNvPr id="21" name="CuadroTexto 20"/>
            <p:cNvSpPr txBox="1"/>
            <p:nvPr/>
          </p:nvSpPr>
          <p:spPr>
            <a:xfrm>
              <a:off x="5899413" y="1603242"/>
              <a:ext cx="3760583" cy="53280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GB" b="0" i="0" u="none" strike="noStrike" kern="1200" cap="none">
                  <a:ln>
                    <a:noFill/>
                  </a:ln>
                  <a:solidFill>
                    <a:srgbClr val="C9211E"/>
                  </a:solidFill>
                  <a:latin typeface="Liberation Serif" pitchFamily="18"/>
                  <a:ea typeface="Noto Sans CJK SC" pitchFamily="2"/>
                  <a:cs typeface="Lohit Devanagari" pitchFamily="2"/>
                </a:rPr>
                <a:t>XY-Scan with focus at the top side </a:t>
              </a:r>
              <a:r>
                <a:rPr lang="en-GB" b="0" i="0" u="none" strike="noStrike" kern="1200" cap="none" smtClean="0">
                  <a:ln>
                    <a:noFill/>
                  </a:ln>
                  <a:solidFill>
                    <a:srgbClr val="C9211E"/>
                  </a:solidFill>
                  <a:latin typeface="Liberation Serif" pitchFamily="18"/>
                  <a:ea typeface="Noto Sans CJK SC" pitchFamily="2"/>
                  <a:cs typeface="Lohit Devanagari" pitchFamily="2"/>
                </a:rPr>
                <a:t>electronics</a:t>
              </a:r>
            </a:p>
            <a:p>
              <a:pPr lvl="0" hangingPunct="0"/>
              <a:r>
                <a:rPr lang="en-GB">
                  <a:solidFill>
                    <a:srgbClr val="FF0000"/>
                  </a:solidFill>
                  <a:latin typeface="Liberation Serif" panose="02020603050405020304" pitchFamily="18" charset="0"/>
                  <a:ea typeface="Liberation Serif" panose="02020603050405020304" pitchFamily="18" charset="0"/>
                  <a:cs typeface="Liberation Serif" panose="02020603050405020304" pitchFamily="18" charset="0"/>
                  <a:sym typeface="Symbol" panose="05050102010706020507" pitchFamily="18" charset="2"/>
                </a:rPr>
                <a:t>(</a:t>
              </a:r>
              <a:r>
                <a:rPr lang="en-GB">
                  <a:solidFill>
                    <a:srgbClr val="FF0000"/>
                  </a:solidFill>
                  <a:latin typeface="Liberation Serif" panose="02020603050405020304" pitchFamily="18" charset="0"/>
                  <a:ea typeface="Liberation Serif" panose="02020603050405020304" pitchFamily="18" charset="0"/>
                  <a:cs typeface="Liberation Serif" panose="02020603050405020304" pitchFamily="18" charset="0"/>
                </a:rPr>
                <a:t>3</a:t>
              </a:r>
              <a:r>
                <a:rPr lang="en-GB">
                  <a:solidFill>
                    <a:srgbClr val="FF0000"/>
                  </a:solidFill>
                  <a:latin typeface="Symbol" panose="05050102010706020507" pitchFamily="18" charset="2"/>
                  <a:ea typeface="Liberation Serif" panose="02020603050405020304" pitchFamily="18" charset="0"/>
                  <a:cs typeface="Liberation Serif" panose="02020603050405020304" pitchFamily="18" charset="0"/>
                </a:rPr>
                <a:t>m</a:t>
              </a:r>
              <a:r>
                <a:rPr lang="en-GB">
                  <a:solidFill>
                    <a:srgbClr val="FF0000"/>
                  </a:solidFill>
                  <a:latin typeface="Liberation Serif" panose="02020603050405020304" pitchFamily="18" charset="0"/>
                  <a:ea typeface="Liberation Serif" panose="02020603050405020304" pitchFamily="18" charset="0"/>
                  <a:cs typeface="Liberation Serif" panose="02020603050405020304" pitchFamily="18" charset="0"/>
                </a:rPr>
                <a:t>m) </a:t>
              </a:r>
              <a:r>
                <a:rPr lang="en-GB" b="0" i="0" u="none" strike="noStrike" kern="1200" cap="none" smtClean="0">
                  <a:ln>
                    <a:noFill/>
                  </a:ln>
                  <a:solidFill>
                    <a:srgbClr val="C9211E"/>
                  </a:solidFill>
                  <a:latin typeface="Liberation Serif" pitchFamily="18"/>
                  <a:ea typeface="Noto Sans CJK SC" pitchFamily="2"/>
                  <a:cs typeface="Lohit Devanagari" pitchFamily="2"/>
                </a:rPr>
                <a:t>:</a:t>
              </a:r>
              <a:endParaRPr lang="en-GB" b="0" i="0" u="none" strike="noStrike" kern="1200" cap="none">
                <a:ln>
                  <a:noFill/>
                </a:ln>
                <a:solidFill>
                  <a:srgbClr val="C9211E"/>
                </a:solidFill>
                <a:latin typeface="Liberation Serif" pitchFamily="18"/>
                <a:ea typeface="Noto Sans CJK SC" pitchFamily="2"/>
                <a:cs typeface="Lohit Devanagari" pitchFamily="2"/>
              </a:endParaRPr>
            </a:p>
          </p:txBody>
        </p:sp>
      </p:grpSp>
      <p:sp>
        <p:nvSpPr>
          <p:cNvPr id="54" name="CustomShape 1"/>
          <p:cNvSpPr/>
          <p:nvPr/>
        </p:nvSpPr>
        <p:spPr>
          <a:xfrm rot="5400000">
            <a:off x="5667700" y="-5666619"/>
            <a:ext cx="857079" cy="121914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p:style>
      </p:sp>
      <p:sp>
        <p:nvSpPr>
          <p:cNvPr id="55" name="CustomShape 2"/>
          <p:cNvSpPr/>
          <p:nvPr/>
        </p:nvSpPr>
        <p:spPr>
          <a:xfrm>
            <a:off x="3292560" y="116640"/>
            <a:ext cx="6687000" cy="532800"/>
          </a:xfrm>
          <a:prstGeom prst="rect">
            <a:avLst/>
          </a:prstGeom>
          <a:noFill/>
          <a:ln w="0">
            <a:noFill/>
          </a:ln>
        </p:spPr>
        <p:style>
          <a:lnRef idx="0">
            <a:scrgbClr r="0" g="0" b="0"/>
          </a:lnRef>
          <a:fillRef idx="0">
            <a:scrgbClr r="0" g="0" b="0"/>
          </a:fillRef>
          <a:effectRef idx="0">
            <a:scrgbClr r="0" g="0" b="0"/>
          </a:effectRef>
          <a:fontRef idx="minor"/>
        </p:style>
      </p:sp>
      <p:pic>
        <p:nvPicPr>
          <p:cNvPr id="58" name="Picture 2" descr="File:Emblema Universidad de Sevilla.png - Wikimedia Commons"/>
          <p:cNvPicPr/>
          <p:nvPr/>
        </p:nvPicPr>
        <p:blipFill>
          <a:blip r:embed="rId5"/>
          <a:stretch/>
        </p:blipFill>
        <p:spPr>
          <a:xfrm>
            <a:off x="538" y="0"/>
            <a:ext cx="872297" cy="857618"/>
          </a:xfrm>
          <a:prstGeom prst="rect">
            <a:avLst/>
          </a:prstGeom>
          <a:ln w="0">
            <a:noFill/>
          </a:ln>
        </p:spPr>
      </p:pic>
      <p:pic>
        <p:nvPicPr>
          <p:cNvPr id="2" name="Imagen 1"/>
          <p:cNvPicPr>
            <a:picLocks noChangeAspect="1"/>
          </p:cNvPicPr>
          <p:nvPr/>
        </p:nvPicPr>
        <p:blipFill>
          <a:blip r:embed="rId6"/>
          <a:stretch>
            <a:fillRect/>
          </a:stretch>
        </p:blipFill>
        <p:spPr>
          <a:xfrm>
            <a:off x="10814125" y="-8568"/>
            <a:ext cx="1377815" cy="816935"/>
          </a:xfrm>
          <a:prstGeom prst="rect">
            <a:avLst/>
          </a:prstGeom>
          <a:solidFill>
            <a:schemeClr val="bg1"/>
          </a:solidFill>
        </p:spPr>
      </p:pic>
      <p:sp>
        <p:nvSpPr>
          <p:cNvPr id="8" name="CustomShape 3"/>
          <p:cNvSpPr/>
          <p:nvPr/>
        </p:nvSpPr>
        <p:spPr>
          <a:xfrm>
            <a:off x="79865" y="40380"/>
            <a:ext cx="11886480" cy="767987"/>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s-ES" sz="4400" b="1" spc="-1" smtClean="0">
                <a:solidFill>
                  <a:srgbClr val="FFFFFF"/>
                </a:solidFill>
                <a:latin typeface="Segoe UI"/>
              </a:rPr>
              <a:t>Pixel 1,1 (APM1)</a:t>
            </a:r>
            <a:endParaRPr lang="en-US" sz="4400" b="0" strike="noStrike" spc="-1">
              <a:latin typeface="Arial"/>
            </a:endParaRPr>
          </a:p>
        </p:txBody>
      </p:sp>
      <p:grpSp>
        <p:nvGrpSpPr>
          <p:cNvPr id="10" name="Grupo 9"/>
          <p:cNvGrpSpPr/>
          <p:nvPr/>
        </p:nvGrpSpPr>
        <p:grpSpPr>
          <a:xfrm>
            <a:off x="4226416" y="857618"/>
            <a:ext cx="3456808" cy="2176527"/>
            <a:chOff x="914400" y="72720"/>
            <a:chExt cx="2494080" cy="1768680"/>
          </a:xfrm>
        </p:grpSpPr>
        <p:pic>
          <p:nvPicPr>
            <p:cNvPr id="11" name="Imagen 10">
              <a:extLst>
                <a:ext uri="{FF2B5EF4-FFF2-40B4-BE49-F238E27FC236}">
                  <a16:creationId xmlns:a16="http://schemas.microsoft.com/office/drawing/2014/main" id="{00000000-0000-0000-0000-000000000000}"/>
                </a:ext>
              </a:extLst>
            </p:cNvPr>
            <p:cNvPicPr>
              <a:picLocks noChangeAspect="1"/>
            </p:cNvPicPr>
            <p:nvPr/>
          </p:nvPicPr>
          <p:blipFill>
            <a:blip r:embed="rId7">
              <a:lum/>
              <a:alphaModFix/>
            </a:blip>
            <a:srcRect/>
            <a:stretch>
              <a:fillRect/>
            </a:stretch>
          </p:blipFill>
          <p:spPr>
            <a:xfrm>
              <a:off x="914400" y="72720"/>
              <a:ext cx="2286000" cy="1768680"/>
            </a:xfrm>
            <a:prstGeom prst="rect">
              <a:avLst/>
            </a:prstGeom>
            <a:noFill/>
            <a:ln>
              <a:noFill/>
            </a:ln>
          </p:spPr>
        </p:pic>
        <p:sp>
          <p:nvSpPr>
            <p:cNvPr id="12" name="Conector recto 11"/>
            <p:cNvSpPr/>
            <p:nvPr/>
          </p:nvSpPr>
          <p:spPr>
            <a:xfrm flipV="1">
              <a:off x="2596320" y="182880"/>
              <a:ext cx="0" cy="1371599"/>
            </a:xfrm>
            <a:prstGeom prst="line">
              <a:avLst/>
            </a:prstGeom>
            <a:noFill/>
            <a:ln w="38160">
              <a:solidFill>
                <a:srgbClr val="C9211E"/>
              </a:solidFill>
              <a:prstDash val="solid"/>
            </a:ln>
          </p:spPr>
          <p:txBody>
            <a:bodyPr vert="horz" wrap="none" lIns="109080" tIns="64080" rIns="109080" bIns="64080" anchor="ctr" anchorCtr="0" compatLnSpc="0"/>
            <a:lstStyle/>
            <a:p>
              <a:pPr marL="0" marR="0" lvl="0" indent="0" rtl="0" hangingPunct="0">
                <a:lnSpc>
                  <a:spcPct val="100000"/>
                </a:lnSpc>
                <a:spcBef>
                  <a:spcPts val="0"/>
                </a:spcBef>
                <a:spcAft>
                  <a:spcPts val="0"/>
                </a:spcAft>
                <a:buNone/>
                <a:tabLst/>
              </a:pPr>
              <a:endParaRPr lang="en-GB" sz="1500" b="0" i="0" u="none" strike="noStrike" kern="1200" cap="none">
                <a:ln>
                  <a:noFill/>
                </a:ln>
                <a:latin typeface="Liberation Serif" pitchFamily="18"/>
                <a:ea typeface="Noto Sans CJK SC" pitchFamily="2"/>
                <a:cs typeface="Lohit Devanagari" pitchFamily="2"/>
              </a:endParaRPr>
            </a:p>
          </p:txBody>
        </p:sp>
        <p:sp>
          <p:nvSpPr>
            <p:cNvPr id="13" name="Conector recto 12"/>
            <p:cNvSpPr/>
            <p:nvPr/>
          </p:nvSpPr>
          <p:spPr>
            <a:xfrm flipV="1">
              <a:off x="1840319" y="182880"/>
              <a:ext cx="0" cy="1371599"/>
            </a:xfrm>
            <a:prstGeom prst="line">
              <a:avLst/>
            </a:prstGeom>
            <a:noFill/>
            <a:ln w="38160">
              <a:solidFill>
                <a:srgbClr val="158466"/>
              </a:solidFill>
              <a:prstDash val="solid"/>
            </a:ln>
          </p:spPr>
          <p:txBody>
            <a:bodyPr vert="horz" wrap="none" lIns="109080" tIns="64080" rIns="109080" bIns="64080" anchor="ctr" anchorCtr="0" compatLnSpc="0"/>
            <a:lstStyle/>
            <a:p>
              <a:pPr marL="0" marR="0" lvl="0" indent="0" rtl="0" hangingPunct="0">
                <a:lnSpc>
                  <a:spcPct val="100000"/>
                </a:lnSpc>
                <a:spcBef>
                  <a:spcPts val="0"/>
                </a:spcBef>
                <a:spcAft>
                  <a:spcPts val="0"/>
                </a:spcAft>
                <a:buNone/>
                <a:tabLst/>
              </a:pPr>
              <a:endParaRPr lang="en-GB" sz="1500" b="0" i="0" u="none" strike="noStrike" kern="1200" cap="none">
                <a:ln>
                  <a:noFill/>
                </a:ln>
                <a:latin typeface="Liberation Serif" pitchFamily="18"/>
                <a:ea typeface="Noto Sans CJK SC" pitchFamily="2"/>
                <a:cs typeface="Lohit Devanagari" pitchFamily="2"/>
              </a:endParaRPr>
            </a:p>
          </p:txBody>
        </p:sp>
        <p:sp>
          <p:nvSpPr>
            <p:cNvPr id="16" name="CuadroTexto 15"/>
            <p:cNvSpPr txBox="1"/>
            <p:nvPr/>
          </p:nvSpPr>
          <p:spPr>
            <a:xfrm rot="5400000">
              <a:off x="2668680" y="625680"/>
              <a:ext cx="1233720" cy="2458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GB" sz="1100" b="0" i="0" u="none" strike="noStrike" kern="1200" cap="none">
                  <a:ln>
                    <a:noFill/>
                  </a:ln>
                  <a:latin typeface="Liberation Serif" pitchFamily="18"/>
                  <a:ea typeface="Noto Sans CJK SC" pitchFamily="2"/>
                  <a:cs typeface="Lohit Devanagari" pitchFamily="2"/>
                </a:rPr>
                <a:t>non-metalised part</a:t>
              </a:r>
            </a:p>
          </p:txBody>
        </p:sp>
      </p:grpSp>
      <p:sp>
        <p:nvSpPr>
          <p:cNvPr id="22" name="CuadroTexto 21"/>
          <p:cNvSpPr txBox="1"/>
          <p:nvPr/>
        </p:nvSpPr>
        <p:spPr>
          <a:xfrm>
            <a:off x="9883910" y="1000093"/>
            <a:ext cx="2652480" cy="428400"/>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pPr>
            <a:r>
              <a:rPr lang="en-GB" sz="800" b="0" i="0" u="none" strike="noStrike" kern="1200" cap="none">
                <a:ln>
                  <a:noFill/>
                </a:ln>
                <a:latin typeface="Liberation Serif" pitchFamily="18"/>
                <a:ea typeface="Noto Sans CJK SC" pitchFamily="2"/>
                <a:cs typeface="Lohit Devanagari" pitchFamily="2"/>
              </a:rPr>
              <a:t>2022_07_11_16_53_15_MPW2</a:t>
            </a:r>
          </a:p>
          <a:p>
            <a:pPr marL="0" marR="0" lvl="0" indent="0" rtl="0" hangingPunct="0">
              <a:lnSpc>
                <a:spcPct val="100000"/>
              </a:lnSpc>
              <a:spcBef>
                <a:spcPts val="0"/>
              </a:spcBef>
              <a:spcAft>
                <a:spcPts val="0"/>
              </a:spcAft>
              <a:buNone/>
              <a:tabLst/>
            </a:pPr>
            <a:r>
              <a:rPr lang="en-GB" sz="800" b="0" i="0" u="none" strike="noStrike" kern="1200" cap="none">
                <a:ln>
                  <a:noFill/>
                </a:ln>
                <a:latin typeface="Liberation Serif" pitchFamily="18"/>
                <a:ea typeface="Noto Sans CJK SC" pitchFamily="2"/>
                <a:cs typeface="Lohit Devanagari" pitchFamily="2"/>
              </a:rPr>
              <a:t>2022_07_11_17_14_49_MPW2</a:t>
            </a:r>
          </a:p>
          <a:p>
            <a:pPr marL="0" marR="0" lvl="0" indent="0" rtl="0" hangingPunct="0">
              <a:lnSpc>
                <a:spcPct val="100000"/>
              </a:lnSpc>
              <a:spcBef>
                <a:spcPts val="0"/>
              </a:spcBef>
              <a:spcAft>
                <a:spcPts val="0"/>
              </a:spcAft>
              <a:buNone/>
              <a:tabLst/>
            </a:pPr>
            <a:r>
              <a:rPr lang="en-GB" sz="800" b="0" i="0" u="none" strike="noStrike" kern="1200" cap="none">
                <a:ln>
                  <a:noFill/>
                </a:ln>
                <a:latin typeface="Liberation Serif" pitchFamily="18"/>
                <a:ea typeface="Noto Sans CJK SC" pitchFamily="2"/>
                <a:cs typeface="Lohit Devanagari" pitchFamily="2"/>
              </a:rPr>
              <a:t>2022_07_11_19_31_19_MPW2</a:t>
            </a:r>
          </a:p>
        </p:txBody>
      </p:sp>
      <p:pic>
        <p:nvPicPr>
          <p:cNvPr id="23" name="Imagen 22">
            <a:extLst>
              <a:ext uri="{FF2B5EF4-FFF2-40B4-BE49-F238E27FC236}">
                <a16:creationId xmlns:a16="http://schemas.microsoft.com/office/drawing/2014/main" id="{00000000-0000-0000-0000-000000000000}"/>
              </a:ext>
            </a:extLst>
          </p:cNvPr>
          <p:cNvPicPr>
            <a:picLocks noChangeAspect="1"/>
          </p:cNvPicPr>
          <p:nvPr/>
        </p:nvPicPr>
        <p:blipFill>
          <a:blip r:embed="rId8">
            <a:lum/>
            <a:alphaModFix/>
          </a:blip>
          <a:srcRect/>
          <a:stretch>
            <a:fillRect/>
          </a:stretch>
        </p:blipFill>
        <p:spPr>
          <a:xfrm>
            <a:off x="1015442" y="148860"/>
            <a:ext cx="2351880" cy="468360"/>
          </a:xfrm>
          <a:prstGeom prst="rect">
            <a:avLst/>
          </a:prstGeom>
          <a:noFill/>
          <a:ln>
            <a:noFill/>
          </a:ln>
        </p:spPr>
      </p:pic>
      <p:sp>
        <p:nvSpPr>
          <p:cNvPr id="24" name="CuadroTexto 23"/>
          <p:cNvSpPr txBox="1"/>
          <p:nvPr/>
        </p:nvSpPr>
        <p:spPr>
          <a:xfrm>
            <a:off x="5161361" y="6420261"/>
            <a:ext cx="2056973" cy="369332"/>
          </a:xfrm>
          <a:prstGeom prst="rect">
            <a:avLst/>
          </a:prstGeom>
          <a:noFill/>
        </p:spPr>
        <p:txBody>
          <a:bodyPr wrap="none" rtlCol="0">
            <a:spAutoFit/>
          </a:bodyPr>
          <a:lstStyle/>
          <a:p>
            <a:r>
              <a:rPr lang="es-ES" b="1" smtClean="0">
                <a:solidFill>
                  <a:srgbClr val="C00000"/>
                </a:solidFill>
              </a:rPr>
              <a:t>0,25 nJ per pulse</a:t>
            </a:r>
            <a:endParaRPr lang="en-US" b="1">
              <a:solidFill>
                <a:srgbClr val="C00000"/>
              </a:solidFill>
            </a:endParaRPr>
          </a:p>
        </p:txBody>
      </p:sp>
    </p:spTree>
    <p:extLst>
      <p:ext uri="{BB962C8B-B14F-4D97-AF65-F5344CB8AC3E}">
        <p14:creationId xmlns:p14="http://schemas.microsoft.com/office/powerpoint/2010/main" val="6804952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CustomShape 1"/>
          <p:cNvSpPr/>
          <p:nvPr/>
        </p:nvSpPr>
        <p:spPr>
          <a:xfrm rot="5400000">
            <a:off x="5667700" y="-5666619"/>
            <a:ext cx="857079" cy="121914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p:style>
      </p:sp>
      <p:sp>
        <p:nvSpPr>
          <p:cNvPr id="55" name="CustomShape 2"/>
          <p:cNvSpPr/>
          <p:nvPr/>
        </p:nvSpPr>
        <p:spPr>
          <a:xfrm>
            <a:off x="3292560" y="116640"/>
            <a:ext cx="6687000" cy="532800"/>
          </a:xfrm>
          <a:prstGeom prst="rect">
            <a:avLst/>
          </a:prstGeom>
          <a:noFill/>
          <a:ln w="0">
            <a:noFill/>
          </a:ln>
        </p:spPr>
        <p:style>
          <a:lnRef idx="0">
            <a:scrgbClr r="0" g="0" b="0"/>
          </a:lnRef>
          <a:fillRef idx="0">
            <a:scrgbClr r="0" g="0" b="0"/>
          </a:fillRef>
          <a:effectRef idx="0">
            <a:scrgbClr r="0" g="0" b="0"/>
          </a:effectRef>
          <a:fontRef idx="minor"/>
        </p:style>
      </p:sp>
      <p:pic>
        <p:nvPicPr>
          <p:cNvPr id="58" name="Picture 2" descr="File:Emblema Universidad de Sevilla.png - Wikimedia Commons"/>
          <p:cNvPicPr/>
          <p:nvPr/>
        </p:nvPicPr>
        <p:blipFill>
          <a:blip r:embed="rId5"/>
          <a:stretch/>
        </p:blipFill>
        <p:spPr>
          <a:xfrm>
            <a:off x="539" y="0"/>
            <a:ext cx="793080" cy="857618"/>
          </a:xfrm>
          <a:prstGeom prst="rect">
            <a:avLst/>
          </a:prstGeom>
          <a:ln w="0">
            <a:noFill/>
          </a:ln>
        </p:spPr>
      </p:pic>
      <p:pic>
        <p:nvPicPr>
          <p:cNvPr id="2" name="Imagen 1"/>
          <p:cNvPicPr>
            <a:picLocks noChangeAspect="1"/>
          </p:cNvPicPr>
          <p:nvPr/>
        </p:nvPicPr>
        <p:blipFill>
          <a:blip r:embed="rId6"/>
          <a:stretch>
            <a:fillRect/>
          </a:stretch>
        </p:blipFill>
        <p:spPr>
          <a:xfrm>
            <a:off x="10784266" y="15905"/>
            <a:ext cx="1377815" cy="816935"/>
          </a:xfrm>
          <a:prstGeom prst="rect">
            <a:avLst/>
          </a:prstGeom>
          <a:solidFill>
            <a:schemeClr val="bg1"/>
          </a:solidFill>
        </p:spPr>
      </p:pic>
      <p:pic>
        <p:nvPicPr>
          <p:cNvPr id="15" name="Imagen 14">
            <a:extLst>
              <a:ext uri="{FF2B5EF4-FFF2-40B4-BE49-F238E27FC236}">
                <a16:creationId xmlns:a16="http://schemas.microsoft.com/office/drawing/2014/main" id="{00000000-0000-0000-0000-000000000000}"/>
              </a:ext>
            </a:extLst>
          </p:cNvPr>
          <p:cNvPicPr>
            <a:picLocks noChangeAspect="1"/>
          </p:cNvPicPr>
          <p:nvPr/>
        </p:nvPicPr>
        <p:blipFill>
          <a:blip r:embed="rId7">
            <a:lum/>
            <a:alphaModFix/>
          </a:blip>
          <a:srcRect/>
          <a:stretch>
            <a:fillRect/>
          </a:stretch>
        </p:blipFill>
        <p:spPr>
          <a:xfrm>
            <a:off x="1015442" y="148860"/>
            <a:ext cx="2351880" cy="468360"/>
          </a:xfrm>
          <a:prstGeom prst="rect">
            <a:avLst/>
          </a:prstGeom>
          <a:noFill/>
          <a:ln>
            <a:noFill/>
          </a:ln>
        </p:spPr>
      </p:pic>
      <p:sp>
        <p:nvSpPr>
          <p:cNvPr id="8" name="CustomShape 3"/>
          <p:cNvSpPr/>
          <p:nvPr/>
        </p:nvSpPr>
        <p:spPr>
          <a:xfrm>
            <a:off x="79865" y="40380"/>
            <a:ext cx="11886480" cy="767987"/>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s-ES" sz="4400" b="1" spc="-1" smtClean="0">
                <a:solidFill>
                  <a:srgbClr val="FFFFFF"/>
                </a:solidFill>
                <a:latin typeface="Segoe UI"/>
              </a:rPr>
              <a:t>Pixel 0,4 (APM2)</a:t>
            </a:r>
            <a:endParaRPr lang="en-US" sz="4400" b="0" strike="noStrike" spc="-1">
              <a:latin typeface="Arial"/>
            </a:endParaRPr>
          </a:p>
        </p:txBody>
      </p:sp>
      <p:grpSp>
        <p:nvGrpSpPr>
          <p:cNvPr id="4" name="Grupo 3"/>
          <p:cNvGrpSpPr/>
          <p:nvPr/>
        </p:nvGrpSpPr>
        <p:grpSpPr>
          <a:xfrm>
            <a:off x="117601" y="838761"/>
            <a:ext cx="4328275" cy="3692271"/>
            <a:chOff x="88265" y="3165730"/>
            <a:chExt cx="4328275" cy="3692271"/>
          </a:xfrm>
        </p:grpSpPr>
        <p:pic>
          <p:nvPicPr>
            <p:cNvPr id="9" name="Imagen 8">
              <a:extLst>
                <a:ext uri="{FF2B5EF4-FFF2-40B4-BE49-F238E27FC236}">
                  <a16:creationId xmlns:a16="http://schemas.microsoft.com/office/drawing/2014/main" id="{00000000-0000-0000-0000-000000000000}"/>
                </a:ext>
              </a:extLst>
            </p:cNvPr>
            <p:cNvPicPr>
              <a:picLocks noChangeAspect="1"/>
            </p:cNvPicPr>
            <p:nvPr/>
          </p:nvPicPr>
          <p:blipFill>
            <a:blip r:embed="rId8">
              <a:lum/>
              <a:alphaModFix/>
            </a:blip>
            <a:srcRect/>
            <a:stretch>
              <a:fillRect/>
            </a:stretch>
          </p:blipFill>
          <p:spPr>
            <a:xfrm>
              <a:off x="88265" y="3431702"/>
              <a:ext cx="3978874" cy="3426299"/>
            </a:xfrm>
            <a:prstGeom prst="rect">
              <a:avLst/>
            </a:prstGeom>
            <a:noFill/>
            <a:ln>
              <a:noFill/>
            </a:ln>
          </p:spPr>
        </p:pic>
        <p:sp>
          <p:nvSpPr>
            <p:cNvPr id="10" name="CuadroTexto 9"/>
            <p:cNvSpPr txBox="1"/>
            <p:nvPr/>
          </p:nvSpPr>
          <p:spPr>
            <a:xfrm>
              <a:off x="90314" y="3165730"/>
              <a:ext cx="4326226" cy="342230"/>
            </a:xfrm>
            <a:prstGeom prst="rect">
              <a:avLst/>
            </a:prstGeom>
            <a:noFill/>
            <a:ln>
              <a:noFill/>
            </a:ln>
          </p:spPr>
          <p:txBody>
            <a:bodyPr vert="horz" wrap="none" lIns="90000" tIns="45000" rIns="90000" bIns="45000" anchorCtr="0" compatLnSpc="0">
              <a:spAutoFit/>
            </a:bodyPr>
            <a:lstStyle/>
            <a:p>
              <a:pPr lvl="0" hangingPunct="0"/>
              <a:r>
                <a:rPr lang="en-GB" sz="1500" b="0" i="0" u="none" strike="noStrike" kern="1200" cap="none">
                  <a:ln>
                    <a:noFill/>
                  </a:ln>
                  <a:solidFill>
                    <a:srgbClr val="158466"/>
                  </a:solidFill>
                  <a:latin typeface="Liberation Serif" pitchFamily="18"/>
                  <a:ea typeface="Noto Sans CJK SC" pitchFamily="2"/>
                  <a:cs typeface="Lohit Devanagari" pitchFamily="2"/>
                </a:rPr>
                <a:t>XY-Scan with focus at the back </a:t>
              </a:r>
              <a:r>
                <a:rPr lang="en-GB" sz="1500" b="0" i="0" u="none" strike="noStrike" kern="1200" cap="none" smtClean="0">
                  <a:ln>
                    <a:noFill/>
                  </a:ln>
                  <a:solidFill>
                    <a:srgbClr val="158466"/>
                  </a:solidFill>
                  <a:latin typeface="Liberation Serif" pitchFamily="18"/>
                  <a:ea typeface="Noto Sans CJK SC" pitchFamily="2"/>
                  <a:cs typeface="Lohit Devanagari" pitchFamily="2"/>
                </a:rPr>
                <a:t>side (-94 </a:t>
              </a:r>
              <a:r>
                <a:rPr lang="en-GB" sz="1500" b="0" i="0" u="none" strike="noStrike" kern="1200" cap="none" smtClean="0">
                  <a:ln>
                    <a:noFill/>
                  </a:ln>
                  <a:solidFill>
                    <a:srgbClr val="158466"/>
                  </a:solidFill>
                  <a:latin typeface="Symbol" panose="05050102010706020507" pitchFamily="18" charset="2"/>
                  <a:ea typeface="Noto Sans CJK SC" pitchFamily="2"/>
                  <a:cs typeface="Lohit Devanagari" pitchFamily="2"/>
                </a:rPr>
                <a:t>m</a:t>
              </a:r>
              <a:r>
                <a:rPr lang="en-GB" sz="1500" b="0" i="0" u="none" strike="noStrike" kern="1200" cap="none" smtClean="0">
                  <a:ln>
                    <a:noFill/>
                  </a:ln>
                  <a:solidFill>
                    <a:srgbClr val="158466"/>
                  </a:solidFill>
                  <a:latin typeface="Liberation Serif" pitchFamily="18"/>
                  <a:ea typeface="Noto Sans CJK SC" pitchFamily="2"/>
                  <a:cs typeface="Lohit Devanagari" pitchFamily="2"/>
                </a:rPr>
                <a:t>m</a:t>
              </a:r>
              <a:r>
                <a:rPr lang="en-GB" sz="1600">
                  <a:solidFill>
                    <a:srgbClr val="158466"/>
                  </a:solidFill>
                  <a:ea typeface="Noto Sans CJK SC" pitchFamily="2"/>
                  <a:cs typeface="Lohit Devanagari" pitchFamily="2"/>
                  <a:sym typeface="Symbol" panose="05050102010706020507" pitchFamily="18" charset="2"/>
                </a:rPr>
                <a:t> </a:t>
              </a:r>
              <a:r>
                <a:rPr lang="en-GB" sz="1600">
                  <a:solidFill>
                    <a:srgbClr val="158466"/>
                  </a:solidFill>
                  <a:latin typeface="Symbol" panose="05050102010706020507" pitchFamily="18" charset="2"/>
                  <a:ea typeface="Noto Sans CJK SC" pitchFamily="2"/>
                  <a:cs typeface="Lohit Devanagari" pitchFamily="2"/>
                </a:rPr>
                <a:t>3m</a:t>
              </a:r>
              <a:r>
                <a:rPr lang="en-GB" sz="1600">
                  <a:solidFill>
                    <a:srgbClr val="158466"/>
                  </a:solidFill>
                  <a:ea typeface="Noto Sans CJK SC" pitchFamily="2"/>
                  <a:cs typeface="Lohit Devanagari" pitchFamily="2"/>
                </a:rPr>
                <a:t>m</a:t>
              </a:r>
              <a:r>
                <a:rPr lang="en-GB" sz="1500" b="0" i="0" u="none" strike="noStrike" kern="1200" cap="none" smtClean="0">
                  <a:ln>
                    <a:noFill/>
                  </a:ln>
                  <a:solidFill>
                    <a:srgbClr val="158466"/>
                  </a:solidFill>
                  <a:latin typeface="Liberation Serif" pitchFamily="18"/>
                  <a:ea typeface="Noto Sans CJK SC" pitchFamily="2"/>
                  <a:cs typeface="Lohit Devanagari" pitchFamily="2"/>
                </a:rPr>
                <a:t>):</a:t>
              </a:r>
              <a:endParaRPr lang="en-GB" sz="1500" b="0" i="0" u="none" strike="noStrike" kern="1200" cap="none">
                <a:ln>
                  <a:noFill/>
                </a:ln>
                <a:solidFill>
                  <a:srgbClr val="158466"/>
                </a:solidFill>
                <a:latin typeface="Liberation Serif" pitchFamily="18"/>
                <a:ea typeface="Noto Sans CJK SC" pitchFamily="2"/>
                <a:cs typeface="Lohit Devanagari" pitchFamily="2"/>
              </a:endParaRPr>
            </a:p>
          </p:txBody>
        </p:sp>
      </p:grpSp>
      <p:grpSp>
        <p:nvGrpSpPr>
          <p:cNvPr id="5" name="Grupo 4"/>
          <p:cNvGrpSpPr/>
          <p:nvPr/>
        </p:nvGrpSpPr>
        <p:grpSpPr>
          <a:xfrm>
            <a:off x="4147879" y="3000382"/>
            <a:ext cx="4277597" cy="3871033"/>
            <a:chOff x="4241324" y="2971649"/>
            <a:chExt cx="4277597" cy="3871033"/>
          </a:xfrm>
        </p:grpSpPr>
        <p:pic>
          <p:nvPicPr>
            <p:cNvPr id="11" name="Imagen 10">
              <a:extLst>
                <a:ext uri="{FF2B5EF4-FFF2-40B4-BE49-F238E27FC236}">
                  <a16:creationId xmlns:a16="http://schemas.microsoft.com/office/drawing/2014/main" id="{00000000-0000-0000-0000-000000000000}"/>
                </a:ext>
              </a:extLst>
            </p:cNvPr>
            <p:cNvPicPr>
              <a:picLocks noChangeAspect="1"/>
            </p:cNvPicPr>
            <p:nvPr/>
          </p:nvPicPr>
          <p:blipFill>
            <a:blip r:embed="rId9">
              <a:lum/>
              <a:alphaModFix/>
            </a:blip>
            <a:srcRect/>
            <a:stretch>
              <a:fillRect/>
            </a:stretch>
          </p:blipFill>
          <p:spPr>
            <a:xfrm>
              <a:off x="4241324" y="3431702"/>
              <a:ext cx="3978874" cy="3410980"/>
            </a:xfrm>
            <a:prstGeom prst="rect">
              <a:avLst/>
            </a:prstGeom>
            <a:noFill/>
            <a:ln>
              <a:noFill/>
            </a:ln>
          </p:spPr>
        </p:pic>
        <p:sp>
          <p:nvSpPr>
            <p:cNvPr id="13" name="CuadroTexto 12"/>
            <p:cNvSpPr txBox="1"/>
            <p:nvPr/>
          </p:nvSpPr>
          <p:spPr>
            <a:xfrm>
              <a:off x="4427695" y="2971649"/>
              <a:ext cx="4091226" cy="563381"/>
            </a:xfrm>
            <a:prstGeom prst="rect">
              <a:avLst/>
            </a:prstGeom>
            <a:noFill/>
            <a:ln>
              <a:noFill/>
            </a:ln>
          </p:spPr>
          <p:txBody>
            <a:bodyPr vert="horz" wrap="none" lIns="90000" tIns="45000" rIns="90000" bIns="45000" anchorCtr="0" compatLnSpc="0">
              <a:spAutoFit/>
            </a:bodyPr>
            <a:lstStyle/>
            <a:p>
              <a:pPr lvl="0" hangingPunct="0"/>
              <a:r>
                <a:rPr lang="en-GB" sz="1500" b="0" i="0" u="none" strike="noStrike" kern="1200" cap="none">
                  <a:ln>
                    <a:noFill/>
                  </a:ln>
                  <a:solidFill>
                    <a:srgbClr val="C9211E"/>
                  </a:solidFill>
                  <a:latin typeface="Liberation Serif" pitchFamily="18"/>
                  <a:ea typeface="Noto Sans CJK SC" pitchFamily="2"/>
                  <a:cs typeface="Lohit Devanagari" pitchFamily="2"/>
                </a:rPr>
                <a:t>XY-Scan with focus at the </a:t>
              </a:r>
              <a:r>
                <a:rPr lang="en-GB" sz="1500" b="0" i="0" u="none" strike="noStrike" kern="1200" cap="none" smtClean="0">
                  <a:ln>
                    <a:noFill/>
                  </a:ln>
                  <a:solidFill>
                    <a:srgbClr val="C9211E"/>
                  </a:solidFill>
                  <a:latin typeface="Liberation Serif" pitchFamily="18"/>
                  <a:ea typeface="Noto Sans CJK SC" pitchFamily="2"/>
                  <a:cs typeface="Lohit Devanagari" pitchFamily="2"/>
                </a:rPr>
                <a:t>middle (-49</a:t>
              </a:r>
              <a:r>
                <a:rPr lang="en-GB" sz="1500" b="0" i="0" u="none" strike="noStrike" kern="1200" cap="none" smtClean="0">
                  <a:ln>
                    <a:noFill/>
                  </a:ln>
                  <a:solidFill>
                    <a:srgbClr val="C9211E"/>
                  </a:solidFill>
                  <a:latin typeface="Symbol" panose="05050102010706020507" pitchFamily="18" charset="2"/>
                  <a:ea typeface="Noto Sans CJK SC" pitchFamily="2"/>
                  <a:cs typeface="Lohit Devanagari" pitchFamily="2"/>
                </a:rPr>
                <a:t>m</a:t>
              </a:r>
              <a:r>
                <a:rPr lang="en-GB" sz="1500" b="0" i="0" u="none" strike="noStrike" kern="1200" cap="none" smtClean="0">
                  <a:ln>
                    <a:noFill/>
                  </a:ln>
                  <a:solidFill>
                    <a:srgbClr val="C9211E"/>
                  </a:solidFill>
                  <a:latin typeface="Liberation Serif" pitchFamily="18"/>
                  <a:ea typeface="Noto Sans CJK SC" pitchFamily="2"/>
                  <a:cs typeface="Lohit Devanagari" pitchFamily="2"/>
                </a:rPr>
                <a:t>m</a:t>
              </a:r>
              <a:r>
                <a:rPr lang="en-GB" sz="1600" smtClean="0">
                  <a:solidFill>
                    <a:srgbClr val="158466"/>
                  </a:solidFill>
                  <a:ea typeface="Noto Sans CJK SC" pitchFamily="2"/>
                  <a:cs typeface="Lohit Devanagari" pitchFamily="2"/>
                  <a:sym typeface="Symbol" panose="05050102010706020507" pitchFamily="18" charset="2"/>
                </a:rPr>
                <a:t> </a:t>
              </a:r>
              <a:r>
                <a:rPr lang="en-GB" sz="1600">
                  <a:solidFill>
                    <a:srgbClr val="FF0000"/>
                  </a:solidFill>
                  <a:ea typeface="Noto Sans CJK SC" pitchFamily="2"/>
                  <a:cs typeface="Lohit Devanagari" pitchFamily="2"/>
                  <a:sym typeface="Symbol" panose="05050102010706020507" pitchFamily="18" charset="2"/>
                </a:rPr>
                <a:t></a:t>
              </a:r>
              <a:r>
                <a:rPr lang="en-GB" sz="1600">
                  <a:solidFill>
                    <a:srgbClr val="FF0000"/>
                  </a:solidFill>
                  <a:latin typeface="Symbol" panose="05050102010706020507" pitchFamily="18" charset="2"/>
                  <a:ea typeface="Noto Sans CJK SC" pitchFamily="2"/>
                  <a:cs typeface="Lohit Devanagari" pitchFamily="2"/>
                </a:rPr>
                <a:t>3m</a:t>
              </a:r>
              <a:r>
                <a:rPr lang="en-GB" sz="1600">
                  <a:solidFill>
                    <a:srgbClr val="FF0000"/>
                  </a:solidFill>
                  <a:ea typeface="Noto Sans CJK SC" pitchFamily="2"/>
                  <a:cs typeface="Lohit Devanagari" pitchFamily="2"/>
                </a:rPr>
                <a:t>m</a:t>
              </a:r>
              <a:r>
                <a:rPr lang="en-GB" sz="1500" b="0" i="0" u="none" strike="noStrike" kern="1200" cap="none" smtClean="0">
                  <a:ln>
                    <a:noFill/>
                  </a:ln>
                  <a:solidFill>
                    <a:srgbClr val="C9211E"/>
                  </a:solidFill>
                  <a:latin typeface="Liberation Serif" pitchFamily="18"/>
                  <a:ea typeface="Noto Sans CJK SC" pitchFamily="2"/>
                  <a:cs typeface="Lohit Devanagari" pitchFamily="2"/>
                </a:rPr>
                <a:t>):</a:t>
              </a:r>
            </a:p>
            <a:p>
              <a:pPr marL="0" marR="0" lvl="0" indent="0" rtl="0" hangingPunct="0">
                <a:lnSpc>
                  <a:spcPct val="100000"/>
                </a:lnSpc>
                <a:spcBef>
                  <a:spcPts val="0"/>
                </a:spcBef>
                <a:spcAft>
                  <a:spcPts val="0"/>
                </a:spcAft>
                <a:buNone/>
                <a:tabLst/>
              </a:pPr>
              <a:r>
                <a:rPr lang="en-GB" sz="1500" smtClean="0">
                  <a:solidFill>
                    <a:srgbClr val="C9211E"/>
                  </a:solidFill>
                  <a:latin typeface="Liberation Serif" pitchFamily="18"/>
                  <a:ea typeface="Noto Sans CJK SC" pitchFamily="2"/>
                  <a:cs typeface="Lohit Devanagari" pitchFamily="2"/>
                </a:rPr>
                <a:t>(nwell ring clearly shown in the response)</a:t>
              </a:r>
              <a:endParaRPr lang="en-GB" sz="1500" b="0" i="0" u="none" strike="noStrike" kern="1200" cap="none">
                <a:ln>
                  <a:noFill/>
                </a:ln>
                <a:solidFill>
                  <a:srgbClr val="C9211E"/>
                </a:solidFill>
                <a:latin typeface="Liberation Serif" pitchFamily="18"/>
                <a:ea typeface="Noto Sans CJK SC" pitchFamily="2"/>
                <a:cs typeface="Lohit Devanagari" pitchFamily="2"/>
              </a:endParaRPr>
            </a:p>
          </p:txBody>
        </p:sp>
      </p:grpSp>
      <p:grpSp>
        <p:nvGrpSpPr>
          <p:cNvPr id="6" name="Grupo 5"/>
          <p:cNvGrpSpPr/>
          <p:nvPr/>
        </p:nvGrpSpPr>
        <p:grpSpPr>
          <a:xfrm>
            <a:off x="8183207" y="3184580"/>
            <a:ext cx="4097679" cy="3673420"/>
            <a:chOff x="8213126" y="3169262"/>
            <a:chExt cx="4097679" cy="3673420"/>
          </a:xfrm>
        </p:grpSpPr>
        <p:pic>
          <p:nvPicPr>
            <p:cNvPr id="12" name="Imagen 11">
              <a:extLst>
                <a:ext uri="{FF2B5EF4-FFF2-40B4-BE49-F238E27FC236}">
                  <a16:creationId xmlns:a16="http://schemas.microsoft.com/office/drawing/2014/main" id="{00000000-0000-0000-0000-000000000000}"/>
                </a:ext>
              </a:extLst>
            </p:cNvPr>
            <p:cNvPicPr>
              <a:picLocks noChangeAspect="1"/>
            </p:cNvPicPr>
            <p:nvPr/>
          </p:nvPicPr>
          <p:blipFill>
            <a:blip r:embed="rId10">
              <a:lum/>
              <a:alphaModFix/>
            </a:blip>
            <a:srcRect/>
            <a:stretch>
              <a:fillRect/>
            </a:stretch>
          </p:blipFill>
          <p:spPr>
            <a:xfrm>
              <a:off x="8213126" y="3431702"/>
              <a:ext cx="3978874" cy="3410980"/>
            </a:xfrm>
            <a:prstGeom prst="rect">
              <a:avLst/>
            </a:prstGeom>
            <a:noFill/>
            <a:ln>
              <a:noFill/>
            </a:ln>
          </p:spPr>
        </p:pic>
        <p:sp>
          <p:nvSpPr>
            <p:cNvPr id="16" name="CuadroTexto 15"/>
            <p:cNvSpPr txBox="1"/>
            <p:nvPr/>
          </p:nvSpPr>
          <p:spPr>
            <a:xfrm>
              <a:off x="8693170" y="3169262"/>
              <a:ext cx="3617635" cy="327739"/>
            </a:xfrm>
            <a:prstGeom prst="rect">
              <a:avLst/>
            </a:prstGeom>
            <a:noFill/>
            <a:ln>
              <a:noFill/>
            </a:ln>
          </p:spPr>
          <p:txBody>
            <a:bodyPr vert="horz" wrap="none" lIns="90000" tIns="45000" rIns="90000" bIns="45000" anchorCtr="0" compatLnSpc="0">
              <a:spAutoFit/>
            </a:bodyPr>
            <a:lstStyle/>
            <a:p>
              <a:pPr lvl="0" hangingPunct="0"/>
              <a:r>
                <a:rPr lang="en-GB" sz="1500" b="0" i="0" u="none" strike="noStrike" kern="1200" cap="none">
                  <a:ln>
                    <a:noFill/>
                  </a:ln>
                  <a:solidFill>
                    <a:srgbClr val="0070C0"/>
                  </a:solidFill>
                  <a:latin typeface="Liberation Serif" pitchFamily="18"/>
                  <a:ea typeface="Noto Sans CJK SC" pitchFamily="2"/>
                  <a:cs typeface="Lohit Devanagari" pitchFamily="2"/>
                </a:rPr>
                <a:t>XY-Scan with focus at the top </a:t>
              </a:r>
              <a:r>
                <a:rPr lang="en-GB" sz="1500" b="0" i="0" u="none" strike="noStrike" kern="1200" cap="none" smtClean="0">
                  <a:ln>
                    <a:noFill/>
                  </a:ln>
                  <a:solidFill>
                    <a:srgbClr val="0070C0"/>
                  </a:solidFill>
                  <a:latin typeface="Liberation Serif" pitchFamily="18"/>
                  <a:ea typeface="Noto Sans CJK SC" pitchFamily="2"/>
                  <a:cs typeface="Lohit Devanagari" pitchFamily="2"/>
                </a:rPr>
                <a:t>side</a:t>
              </a:r>
              <a:r>
                <a:rPr lang="en-GB" sz="1600">
                  <a:solidFill>
                    <a:srgbClr val="158466"/>
                  </a:solidFill>
                  <a:ea typeface="Noto Sans CJK SC" pitchFamily="2"/>
                  <a:cs typeface="Lohit Devanagari" pitchFamily="2"/>
                  <a:sym typeface="Symbol" panose="05050102010706020507" pitchFamily="18" charset="2"/>
                </a:rPr>
                <a:t> </a:t>
              </a:r>
              <a:r>
                <a:rPr lang="en-GB" sz="1500" smtClean="0">
                  <a:solidFill>
                    <a:srgbClr val="0070C0"/>
                  </a:solidFill>
                  <a:latin typeface="Liberation Serif" panose="02020603050405020304" pitchFamily="18" charset="0"/>
                  <a:ea typeface="Liberation Serif" panose="02020603050405020304" pitchFamily="18" charset="0"/>
                  <a:cs typeface="Liberation Serif" panose="02020603050405020304" pitchFamily="18" charset="0"/>
                  <a:sym typeface="Symbol" panose="05050102010706020507" pitchFamily="18" charset="2"/>
                </a:rPr>
                <a:t>(</a:t>
              </a:r>
              <a:r>
                <a:rPr lang="en-GB" sz="1500" smtClean="0">
                  <a:solidFill>
                    <a:srgbClr val="0070C0"/>
                  </a:solidFill>
                  <a:latin typeface="Liberation Serif" panose="02020603050405020304" pitchFamily="18" charset="0"/>
                  <a:ea typeface="Liberation Serif" panose="02020603050405020304" pitchFamily="18" charset="0"/>
                  <a:cs typeface="Liberation Serif" panose="02020603050405020304" pitchFamily="18" charset="0"/>
                </a:rPr>
                <a:t>3</a:t>
              </a:r>
              <a:r>
                <a:rPr lang="en-GB" sz="1500" smtClean="0">
                  <a:solidFill>
                    <a:srgbClr val="0070C0"/>
                  </a:solidFill>
                  <a:latin typeface="Symbol" panose="05050102010706020507" pitchFamily="18" charset="2"/>
                  <a:ea typeface="Liberation Serif" panose="02020603050405020304" pitchFamily="18" charset="0"/>
                  <a:cs typeface="Liberation Serif" panose="02020603050405020304" pitchFamily="18" charset="0"/>
                </a:rPr>
                <a:t>m</a:t>
              </a:r>
              <a:r>
                <a:rPr lang="en-GB" sz="1500" smtClean="0">
                  <a:solidFill>
                    <a:srgbClr val="0070C0"/>
                  </a:solidFill>
                  <a:latin typeface="Liberation Serif" panose="02020603050405020304" pitchFamily="18" charset="0"/>
                  <a:ea typeface="Liberation Serif" panose="02020603050405020304" pitchFamily="18" charset="0"/>
                  <a:cs typeface="Liberation Serif" panose="02020603050405020304" pitchFamily="18" charset="0"/>
                </a:rPr>
                <a:t>m) </a:t>
              </a:r>
              <a:r>
                <a:rPr lang="en-GB" sz="1500" b="0" i="0" u="none" strike="noStrike" kern="1200" cap="none" smtClean="0">
                  <a:ln>
                    <a:noFill/>
                  </a:ln>
                  <a:solidFill>
                    <a:srgbClr val="0070C0"/>
                  </a:solidFill>
                  <a:latin typeface="Liberation Serif" pitchFamily="18"/>
                  <a:ea typeface="Noto Sans CJK SC" pitchFamily="2"/>
                  <a:cs typeface="Lohit Devanagari" pitchFamily="2"/>
                </a:rPr>
                <a:t>:</a:t>
              </a:r>
              <a:endParaRPr lang="en-GB" sz="1500" b="0" i="0" u="none" strike="noStrike" kern="1200" cap="none">
                <a:ln>
                  <a:noFill/>
                </a:ln>
                <a:solidFill>
                  <a:srgbClr val="0070C0"/>
                </a:solidFill>
                <a:latin typeface="Liberation Serif" pitchFamily="18"/>
                <a:ea typeface="Noto Sans CJK SC" pitchFamily="2"/>
                <a:cs typeface="Lohit Devanagari" pitchFamily="2"/>
              </a:endParaRPr>
            </a:p>
          </p:txBody>
        </p:sp>
      </p:grpSp>
      <p:grpSp>
        <p:nvGrpSpPr>
          <p:cNvPr id="18" name="Grupo 17"/>
          <p:cNvGrpSpPr/>
          <p:nvPr/>
        </p:nvGrpSpPr>
        <p:grpSpPr>
          <a:xfrm>
            <a:off x="322758" y="4482685"/>
            <a:ext cx="3737247" cy="2375315"/>
            <a:chOff x="914400" y="180720"/>
            <a:chExt cx="2771999" cy="1965600"/>
          </a:xfrm>
        </p:grpSpPr>
        <p:pic>
          <p:nvPicPr>
            <p:cNvPr id="19" name="Imagen 18">
              <a:extLst>
                <a:ext uri="{FF2B5EF4-FFF2-40B4-BE49-F238E27FC236}">
                  <a16:creationId xmlns:a16="http://schemas.microsoft.com/office/drawing/2014/main" id="{00000000-0000-0000-0000-000000000000}"/>
                </a:ext>
              </a:extLst>
            </p:cNvPr>
            <p:cNvPicPr>
              <a:picLocks noChangeAspect="1"/>
            </p:cNvPicPr>
            <p:nvPr/>
          </p:nvPicPr>
          <p:blipFill>
            <a:blip r:embed="rId11">
              <a:lum/>
              <a:alphaModFix/>
            </a:blip>
            <a:srcRect/>
            <a:stretch>
              <a:fillRect/>
            </a:stretch>
          </p:blipFill>
          <p:spPr>
            <a:xfrm>
              <a:off x="914400" y="180720"/>
              <a:ext cx="2541600" cy="1965600"/>
            </a:xfrm>
            <a:prstGeom prst="rect">
              <a:avLst/>
            </a:prstGeom>
            <a:noFill/>
            <a:ln>
              <a:noFill/>
            </a:ln>
          </p:spPr>
        </p:pic>
        <p:sp>
          <p:nvSpPr>
            <p:cNvPr id="20" name="Conector recto 19"/>
            <p:cNvSpPr/>
            <p:nvPr/>
          </p:nvSpPr>
          <p:spPr>
            <a:xfrm flipV="1">
              <a:off x="2183400" y="303120"/>
              <a:ext cx="0" cy="1524240"/>
            </a:xfrm>
            <a:prstGeom prst="line">
              <a:avLst/>
            </a:prstGeom>
            <a:noFill/>
            <a:ln w="38160">
              <a:solidFill>
                <a:srgbClr val="C9211E"/>
              </a:solidFill>
              <a:prstDash val="solid"/>
            </a:ln>
          </p:spPr>
          <p:txBody>
            <a:bodyPr vert="horz" wrap="none" lIns="109080" tIns="64080" rIns="109080" bIns="64080" anchor="ctr" anchorCtr="0" compatLnSpc="0"/>
            <a:lstStyle/>
            <a:p>
              <a:pPr marL="0" marR="0" lvl="0" indent="0" rtl="0" hangingPunct="0">
                <a:lnSpc>
                  <a:spcPct val="100000"/>
                </a:lnSpc>
                <a:spcBef>
                  <a:spcPts val="0"/>
                </a:spcBef>
                <a:spcAft>
                  <a:spcPts val="0"/>
                </a:spcAft>
                <a:buNone/>
                <a:tabLst/>
              </a:pPr>
              <a:endParaRPr lang="en-GB" sz="1500" b="0" i="0" u="none" strike="noStrike" kern="1200" cap="none">
                <a:ln>
                  <a:noFill/>
                </a:ln>
                <a:latin typeface="Liberation Serif" pitchFamily="18"/>
                <a:ea typeface="Noto Sans CJK SC" pitchFamily="2"/>
                <a:cs typeface="Lohit Devanagari" pitchFamily="2"/>
              </a:endParaRPr>
            </a:p>
          </p:txBody>
        </p:sp>
        <p:sp>
          <p:nvSpPr>
            <p:cNvPr id="21" name="Conector recto 20"/>
            <p:cNvSpPr/>
            <p:nvPr/>
          </p:nvSpPr>
          <p:spPr>
            <a:xfrm flipV="1">
              <a:off x="1663559" y="303120"/>
              <a:ext cx="0" cy="1524240"/>
            </a:xfrm>
            <a:prstGeom prst="line">
              <a:avLst/>
            </a:prstGeom>
            <a:noFill/>
            <a:ln w="38160">
              <a:solidFill>
                <a:srgbClr val="158466"/>
              </a:solidFill>
              <a:prstDash val="solid"/>
            </a:ln>
          </p:spPr>
          <p:txBody>
            <a:bodyPr vert="horz" wrap="none" lIns="109080" tIns="64080" rIns="109080" bIns="64080" anchor="ctr" anchorCtr="0" compatLnSpc="0"/>
            <a:lstStyle/>
            <a:p>
              <a:pPr marL="0" marR="0" lvl="0" indent="0" rtl="0" hangingPunct="0">
                <a:lnSpc>
                  <a:spcPct val="100000"/>
                </a:lnSpc>
                <a:spcBef>
                  <a:spcPts val="0"/>
                </a:spcBef>
                <a:spcAft>
                  <a:spcPts val="0"/>
                </a:spcAft>
                <a:buNone/>
                <a:tabLst/>
              </a:pPr>
              <a:endParaRPr lang="en-GB" sz="1500" b="0" i="0" u="none" strike="noStrike" kern="1200" cap="none">
                <a:ln>
                  <a:noFill/>
                </a:ln>
                <a:latin typeface="Liberation Serif" pitchFamily="18"/>
                <a:ea typeface="Noto Sans CJK SC" pitchFamily="2"/>
                <a:cs typeface="Lohit Devanagari" pitchFamily="2"/>
              </a:endParaRPr>
            </a:p>
          </p:txBody>
        </p:sp>
        <p:sp>
          <p:nvSpPr>
            <p:cNvPr id="22" name="CuadroTexto 21"/>
            <p:cNvSpPr txBox="1"/>
            <p:nvPr/>
          </p:nvSpPr>
          <p:spPr>
            <a:xfrm rot="5400000">
              <a:off x="2864159" y="794520"/>
              <a:ext cx="1370880" cy="27360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GB" sz="1100" b="0" i="0" u="none" strike="noStrike" kern="1200" cap="none">
                  <a:ln>
                    <a:noFill/>
                  </a:ln>
                  <a:latin typeface="Liberation Serif" pitchFamily="18"/>
                  <a:ea typeface="Noto Sans CJK SC" pitchFamily="2"/>
                  <a:cs typeface="Lohit Devanagari" pitchFamily="2"/>
                </a:rPr>
                <a:t>non-metalised part</a:t>
              </a:r>
            </a:p>
          </p:txBody>
        </p:sp>
        <p:sp>
          <p:nvSpPr>
            <p:cNvPr id="23" name="Conector recto 22"/>
            <p:cNvSpPr/>
            <p:nvPr/>
          </p:nvSpPr>
          <p:spPr>
            <a:xfrm flipV="1">
              <a:off x="2663640" y="303120"/>
              <a:ext cx="0" cy="1524240"/>
            </a:xfrm>
            <a:prstGeom prst="line">
              <a:avLst/>
            </a:prstGeom>
            <a:ln/>
          </p:spPr>
          <p:style>
            <a:lnRef idx="3">
              <a:schemeClr val="accent5"/>
            </a:lnRef>
            <a:fillRef idx="0">
              <a:schemeClr val="accent5"/>
            </a:fillRef>
            <a:effectRef idx="2">
              <a:schemeClr val="accent5"/>
            </a:effectRef>
            <a:fontRef idx="minor">
              <a:schemeClr val="tx1"/>
            </a:fontRef>
          </p:style>
          <p:txBody>
            <a:bodyPr vert="horz" wrap="none" lIns="109080" tIns="64080" rIns="109080" bIns="64080" anchor="ctr" anchorCtr="0" compatLnSpc="0"/>
            <a:lstStyle/>
            <a:p>
              <a:pPr marL="0" marR="0" lvl="0" indent="0" rtl="0" hangingPunct="0">
                <a:lnSpc>
                  <a:spcPct val="100000"/>
                </a:lnSpc>
                <a:spcBef>
                  <a:spcPts val="0"/>
                </a:spcBef>
                <a:spcAft>
                  <a:spcPts val="0"/>
                </a:spcAft>
                <a:buNone/>
                <a:tabLst/>
              </a:pPr>
              <a:endParaRPr lang="en-GB" sz="1500" b="0" i="0" u="none" strike="noStrike" kern="1200" cap="none">
                <a:ln>
                  <a:noFill/>
                </a:ln>
                <a:latin typeface="Liberation Serif" pitchFamily="18"/>
                <a:ea typeface="Noto Sans CJK SC" pitchFamily="2"/>
                <a:cs typeface="Lohit Devanagari" pitchFamily="2"/>
              </a:endParaRPr>
            </a:p>
          </p:txBody>
        </p:sp>
      </p:grpSp>
      <p:sp>
        <p:nvSpPr>
          <p:cNvPr id="24" name="CuadroTexto 23"/>
          <p:cNvSpPr txBox="1"/>
          <p:nvPr/>
        </p:nvSpPr>
        <p:spPr>
          <a:xfrm>
            <a:off x="9896812" y="1236170"/>
            <a:ext cx="2652480" cy="541080"/>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pPr>
            <a:r>
              <a:rPr lang="en-GB" sz="800" b="0" i="0" u="none" strike="noStrike" kern="1200" cap="none">
                <a:ln>
                  <a:noFill/>
                </a:ln>
                <a:latin typeface="Liberation Serif" pitchFamily="18"/>
                <a:ea typeface="Noto Sans CJK SC" pitchFamily="2"/>
                <a:cs typeface="Lohit Devanagari" pitchFamily="2"/>
              </a:rPr>
              <a:t>2022_07_13_10_00_30_MPW2</a:t>
            </a:r>
          </a:p>
          <a:p>
            <a:pPr marL="0" marR="0" lvl="0" indent="0" rtl="0" hangingPunct="0">
              <a:lnSpc>
                <a:spcPct val="100000"/>
              </a:lnSpc>
              <a:spcBef>
                <a:spcPts val="0"/>
              </a:spcBef>
              <a:spcAft>
                <a:spcPts val="0"/>
              </a:spcAft>
              <a:buNone/>
              <a:tabLst/>
            </a:pPr>
            <a:r>
              <a:rPr lang="en-GB" sz="800" b="0" i="0" u="none" strike="noStrike" kern="1200" cap="none">
                <a:ln>
                  <a:noFill/>
                </a:ln>
                <a:latin typeface="Liberation Serif" pitchFamily="18"/>
                <a:ea typeface="Noto Sans CJK SC" pitchFamily="2"/>
                <a:cs typeface="Lohit Devanagari" pitchFamily="2"/>
              </a:rPr>
              <a:t>2022_07_13_10_21_42_MPW2</a:t>
            </a:r>
          </a:p>
          <a:p>
            <a:pPr marL="0" marR="0" lvl="0" indent="0" rtl="0" hangingPunct="0">
              <a:lnSpc>
                <a:spcPct val="100000"/>
              </a:lnSpc>
              <a:spcBef>
                <a:spcPts val="0"/>
              </a:spcBef>
              <a:spcAft>
                <a:spcPts val="0"/>
              </a:spcAft>
              <a:buNone/>
              <a:tabLst/>
            </a:pPr>
            <a:r>
              <a:rPr lang="en-GB" sz="800" b="0" i="0" u="none" strike="noStrike" kern="1200" cap="none">
                <a:ln>
                  <a:noFill/>
                </a:ln>
                <a:latin typeface="Liberation Serif" pitchFamily="18"/>
                <a:ea typeface="Noto Sans CJK SC" pitchFamily="2"/>
                <a:cs typeface="Lohit Devanagari" pitchFamily="2"/>
              </a:rPr>
              <a:t>2022_07_13_11_35_35_MPW2</a:t>
            </a:r>
          </a:p>
          <a:p>
            <a:pPr marL="0" marR="0" lvl="0" indent="0" rtl="0" hangingPunct="0">
              <a:lnSpc>
                <a:spcPct val="100000"/>
              </a:lnSpc>
              <a:spcBef>
                <a:spcPts val="0"/>
              </a:spcBef>
              <a:spcAft>
                <a:spcPts val="0"/>
              </a:spcAft>
              <a:buNone/>
              <a:tabLst/>
            </a:pPr>
            <a:r>
              <a:rPr lang="en-GB" sz="800" b="0" i="0" u="none" strike="noStrike" kern="1200" cap="none">
                <a:ln>
                  <a:noFill/>
                </a:ln>
                <a:latin typeface="Liberation Serif" pitchFamily="18"/>
                <a:ea typeface="Noto Sans CJK SC" pitchFamily="2"/>
                <a:cs typeface="Lohit Devanagari" pitchFamily="2"/>
              </a:rPr>
              <a:t>2022_07_13_13_54_27_MPW2</a:t>
            </a:r>
          </a:p>
        </p:txBody>
      </p:sp>
      <p:pic>
        <p:nvPicPr>
          <p:cNvPr id="3" name="VID-20220707-WA0022">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12"/>
          <a:stretch>
            <a:fillRect/>
          </a:stretch>
        </p:blipFill>
        <p:spPr>
          <a:xfrm>
            <a:off x="5793309" y="866730"/>
            <a:ext cx="3862806" cy="2124543"/>
          </a:xfrm>
          <a:prstGeom prst="rect">
            <a:avLst/>
          </a:prstGeom>
        </p:spPr>
      </p:pic>
      <p:sp>
        <p:nvSpPr>
          <p:cNvPr id="25" name="CuadroTexto 24"/>
          <p:cNvSpPr txBox="1"/>
          <p:nvPr/>
        </p:nvSpPr>
        <p:spPr>
          <a:xfrm>
            <a:off x="9896812" y="2665149"/>
            <a:ext cx="2056973" cy="369332"/>
          </a:xfrm>
          <a:prstGeom prst="rect">
            <a:avLst/>
          </a:prstGeom>
          <a:noFill/>
        </p:spPr>
        <p:txBody>
          <a:bodyPr wrap="none" rtlCol="0">
            <a:spAutoFit/>
          </a:bodyPr>
          <a:lstStyle/>
          <a:p>
            <a:r>
              <a:rPr lang="es-ES" b="1" smtClean="0">
                <a:solidFill>
                  <a:srgbClr val="C00000"/>
                </a:solidFill>
              </a:rPr>
              <a:t>0,25 nJ per pulse</a:t>
            </a:r>
            <a:endParaRPr lang="en-US" b="1">
              <a:solidFill>
                <a:srgbClr val="C00000"/>
              </a:solidFill>
            </a:endParaRPr>
          </a:p>
        </p:txBody>
      </p:sp>
    </p:spTree>
    <p:extLst>
      <p:ext uri="{BB962C8B-B14F-4D97-AF65-F5344CB8AC3E}">
        <p14:creationId xmlns:p14="http://schemas.microsoft.com/office/powerpoint/2010/main" val="298616720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CustomShape 1"/>
          <p:cNvSpPr/>
          <p:nvPr/>
        </p:nvSpPr>
        <p:spPr>
          <a:xfrm rot="5400000">
            <a:off x="5667700" y="-5666619"/>
            <a:ext cx="857079" cy="121914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p:style>
      </p:sp>
      <p:sp>
        <p:nvSpPr>
          <p:cNvPr id="55" name="CustomShape 2"/>
          <p:cNvSpPr/>
          <p:nvPr/>
        </p:nvSpPr>
        <p:spPr>
          <a:xfrm>
            <a:off x="3292560" y="116640"/>
            <a:ext cx="6687000" cy="532800"/>
          </a:xfrm>
          <a:prstGeom prst="rect">
            <a:avLst/>
          </a:prstGeom>
          <a:noFill/>
          <a:ln w="0">
            <a:noFill/>
          </a:ln>
        </p:spPr>
        <p:style>
          <a:lnRef idx="0">
            <a:scrgbClr r="0" g="0" b="0"/>
          </a:lnRef>
          <a:fillRef idx="0">
            <a:scrgbClr r="0" g="0" b="0"/>
          </a:fillRef>
          <a:effectRef idx="0">
            <a:scrgbClr r="0" g="0" b="0"/>
          </a:effectRef>
          <a:fontRef idx="minor"/>
        </p:style>
      </p:sp>
      <p:pic>
        <p:nvPicPr>
          <p:cNvPr id="58" name="Picture 2" descr="File:Emblema Universidad de Sevilla.png - Wikimedia Commons"/>
          <p:cNvPicPr/>
          <p:nvPr/>
        </p:nvPicPr>
        <p:blipFill>
          <a:blip r:embed="rId3"/>
          <a:stretch/>
        </p:blipFill>
        <p:spPr>
          <a:xfrm>
            <a:off x="539" y="0"/>
            <a:ext cx="793080" cy="857618"/>
          </a:xfrm>
          <a:prstGeom prst="rect">
            <a:avLst/>
          </a:prstGeom>
          <a:ln w="0">
            <a:noFill/>
          </a:ln>
        </p:spPr>
      </p:pic>
      <p:pic>
        <p:nvPicPr>
          <p:cNvPr id="2" name="Imagen 1"/>
          <p:cNvPicPr>
            <a:picLocks noChangeAspect="1"/>
          </p:cNvPicPr>
          <p:nvPr/>
        </p:nvPicPr>
        <p:blipFill>
          <a:blip r:embed="rId4"/>
          <a:stretch>
            <a:fillRect/>
          </a:stretch>
        </p:blipFill>
        <p:spPr>
          <a:xfrm>
            <a:off x="10784266" y="15905"/>
            <a:ext cx="1377815" cy="816935"/>
          </a:xfrm>
          <a:prstGeom prst="rect">
            <a:avLst/>
          </a:prstGeom>
          <a:solidFill>
            <a:schemeClr val="bg1"/>
          </a:solidFill>
        </p:spPr>
      </p:pic>
      <p:pic>
        <p:nvPicPr>
          <p:cNvPr id="15" name="Imagen 14">
            <a:extLst>
              <a:ext uri="{FF2B5EF4-FFF2-40B4-BE49-F238E27FC236}">
                <a16:creationId xmlns:a16="http://schemas.microsoft.com/office/drawing/2014/main" id="{00000000-0000-0000-0000-000000000000}"/>
              </a:ext>
            </a:extLst>
          </p:cNvPr>
          <p:cNvPicPr>
            <a:picLocks noChangeAspect="1"/>
          </p:cNvPicPr>
          <p:nvPr/>
        </p:nvPicPr>
        <p:blipFill>
          <a:blip r:embed="rId5">
            <a:lum/>
            <a:alphaModFix/>
          </a:blip>
          <a:srcRect/>
          <a:stretch>
            <a:fillRect/>
          </a:stretch>
        </p:blipFill>
        <p:spPr>
          <a:xfrm>
            <a:off x="1015442" y="148860"/>
            <a:ext cx="2351880" cy="468360"/>
          </a:xfrm>
          <a:prstGeom prst="rect">
            <a:avLst/>
          </a:prstGeom>
          <a:noFill/>
          <a:ln>
            <a:noFill/>
          </a:ln>
        </p:spPr>
      </p:pic>
      <p:sp>
        <p:nvSpPr>
          <p:cNvPr id="8" name="CustomShape 3"/>
          <p:cNvSpPr/>
          <p:nvPr/>
        </p:nvSpPr>
        <p:spPr>
          <a:xfrm>
            <a:off x="79865" y="40380"/>
            <a:ext cx="11886480" cy="767987"/>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s-ES" sz="4400" b="1" spc="-1" smtClean="0">
                <a:solidFill>
                  <a:srgbClr val="FFFFFF"/>
                </a:solidFill>
                <a:latin typeface="Segoe UI"/>
              </a:rPr>
              <a:t>Conclusions</a:t>
            </a:r>
            <a:endParaRPr lang="en-US" sz="4400" b="0" strike="noStrike" spc="-1">
              <a:latin typeface="Arial"/>
            </a:endParaRPr>
          </a:p>
        </p:txBody>
      </p:sp>
      <p:sp>
        <p:nvSpPr>
          <p:cNvPr id="7" name="CuadroTexto 6"/>
          <p:cNvSpPr txBox="1"/>
          <p:nvPr/>
        </p:nvSpPr>
        <p:spPr>
          <a:xfrm>
            <a:off x="552643" y="1995056"/>
            <a:ext cx="11413702" cy="3416320"/>
          </a:xfrm>
          <a:prstGeom prst="rect">
            <a:avLst/>
          </a:prstGeom>
          <a:noFill/>
        </p:spPr>
        <p:txBody>
          <a:bodyPr wrap="none" rtlCol="0">
            <a:spAutoFit/>
          </a:bodyPr>
          <a:lstStyle/>
          <a:p>
            <a:pPr marL="285750" indent="-285750">
              <a:buFont typeface="Arial" panose="020B0604020202020204" pitchFamily="34" charset="0"/>
              <a:buChar char="•"/>
            </a:pPr>
            <a:r>
              <a:rPr lang="es-ES" sz="2400" smtClean="0"/>
              <a:t>TPA method can make detailed maps of the electric field, useful to</a:t>
            </a:r>
          </a:p>
          <a:p>
            <a:r>
              <a:rPr lang="es-ES" sz="2400" smtClean="0"/>
              <a:t>determine the homogeneity of the field</a:t>
            </a:r>
          </a:p>
          <a:p>
            <a:r>
              <a:rPr lang="es-ES" sz="2400" smtClean="0"/>
              <a:t>It is specially appropriate for MAPS because of the in-pixel electronics interference</a:t>
            </a:r>
          </a:p>
          <a:p>
            <a:pPr marL="285750" indent="-285750">
              <a:buFont typeface="Arial" panose="020B0604020202020204" pitchFamily="34" charset="0"/>
              <a:buChar char="•"/>
            </a:pPr>
            <a:r>
              <a:rPr lang="es-ES" sz="2400" smtClean="0"/>
              <a:t>ZY maps gives the depletion depth (and the depletion volumen)</a:t>
            </a:r>
          </a:p>
          <a:p>
            <a:pPr marL="285750" indent="-285750">
              <a:buFont typeface="Arial" panose="020B0604020202020204" pitchFamily="34" charset="0"/>
              <a:buChar char="•"/>
            </a:pPr>
            <a:r>
              <a:rPr lang="es-ES" sz="2400" smtClean="0"/>
              <a:t>XY maps gives the CCE in the in-pixel detector </a:t>
            </a:r>
            <a:r>
              <a:rPr lang="es-ES" sz="2400" smtClean="0"/>
              <a:t>volume</a:t>
            </a:r>
            <a:endParaRPr lang="es-ES" sz="2400" smtClean="0"/>
          </a:p>
          <a:p>
            <a:pPr marL="285750" indent="-285750">
              <a:buFont typeface="Arial" panose="020B0604020202020204" pitchFamily="34" charset="0"/>
              <a:buChar char="•"/>
            </a:pPr>
            <a:r>
              <a:rPr lang="es-ES" sz="2400" smtClean="0"/>
              <a:t>Probably the best method for quality assesment and with no radiation damage</a:t>
            </a:r>
          </a:p>
          <a:p>
            <a:pPr marL="285750" indent="-285750">
              <a:buFont typeface="Arial" panose="020B0604020202020204" pitchFamily="34" charset="0"/>
              <a:buChar char="•"/>
            </a:pPr>
            <a:r>
              <a:rPr lang="es-ES" sz="2400" smtClean="0"/>
              <a:t>Complementary to the proton microprobe technique, that can be considered the</a:t>
            </a:r>
          </a:p>
          <a:p>
            <a:r>
              <a:rPr lang="es-ES" sz="2400" smtClean="0"/>
              <a:t>second testing technique for MAPS detectors before going to a full testbeam in a </a:t>
            </a:r>
          </a:p>
          <a:p>
            <a:r>
              <a:rPr lang="es-ES" sz="2400" smtClean="0"/>
              <a:t>telescope</a:t>
            </a:r>
            <a:endParaRPr lang="en-US" sz="2400"/>
          </a:p>
        </p:txBody>
      </p:sp>
    </p:spTree>
    <p:extLst>
      <p:ext uri="{BB962C8B-B14F-4D97-AF65-F5344CB8AC3E}">
        <p14:creationId xmlns:p14="http://schemas.microsoft.com/office/powerpoint/2010/main" val="3335836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ustomShape 1"/>
          <p:cNvSpPr/>
          <p:nvPr/>
        </p:nvSpPr>
        <p:spPr>
          <a:xfrm rot="5400000">
            <a:off x="2663016" y="-2670984"/>
            <a:ext cx="6866568" cy="121914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p:style>
      </p:sp>
      <p:sp>
        <p:nvSpPr>
          <p:cNvPr id="55" name="CustomShape 2"/>
          <p:cNvSpPr/>
          <p:nvPr/>
        </p:nvSpPr>
        <p:spPr>
          <a:xfrm>
            <a:off x="3292560" y="116640"/>
            <a:ext cx="6687000" cy="532800"/>
          </a:xfrm>
          <a:prstGeom prst="rect">
            <a:avLst/>
          </a:prstGeom>
          <a:noFill/>
          <a:ln w="0">
            <a:noFill/>
          </a:ln>
        </p:spPr>
        <p:style>
          <a:lnRef idx="0">
            <a:scrgbClr r="0" g="0" b="0"/>
          </a:lnRef>
          <a:fillRef idx="0">
            <a:scrgbClr r="0" g="0" b="0"/>
          </a:fillRef>
          <a:effectRef idx="0">
            <a:scrgbClr r="0" g="0" b="0"/>
          </a:effectRef>
          <a:fontRef idx="minor"/>
        </p:style>
      </p:sp>
      <p:pic>
        <p:nvPicPr>
          <p:cNvPr id="58" name="Picture 2" descr="File:Emblema Universidad de Sevilla.png - Wikimedia Commons"/>
          <p:cNvPicPr/>
          <p:nvPr/>
        </p:nvPicPr>
        <p:blipFill>
          <a:blip r:embed="rId3"/>
          <a:stretch/>
        </p:blipFill>
        <p:spPr>
          <a:xfrm>
            <a:off x="600" y="-8568"/>
            <a:ext cx="927655" cy="857618"/>
          </a:xfrm>
          <a:prstGeom prst="rect">
            <a:avLst/>
          </a:prstGeom>
          <a:ln w="0">
            <a:noFill/>
          </a:ln>
        </p:spPr>
      </p:pic>
      <p:sp>
        <p:nvSpPr>
          <p:cNvPr id="61" name="CustomShape 6"/>
          <p:cNvSpPr/>
          <p:nvPr/>
        </p:nvSpPr>
        <p:spPr>
          <a:xfrm>
            <a:off x="169920" y="2070000"/>
            <a:ext cx="8086680" cy="2010240"/>
          </a:xfrm>
          <a:prstGeom prst="rect">
            <a:avLst/>
          </a:prstGeom>
          <a:noFill/>
          <a:ln w="0">
            <a:noFill/>
          </a:ln>
        </p:spPr>
        <p:style>
          <a:lnRef idx="0">
            <a:scrgbClr r="0" g="0" b="0"/>
          </a:lnRef>
          <a:fillRef idx="0">
            <a:scrgbClr r="0" g="0" b="0"/>
          </a:fillRef>
          <a:effectRef idx="0">
            <a:scrgbClr r="0" g="0" b="0"/>
          </a:effectRef>
          <a:fontRef idx="minor"/>
        </p:style>
      </p:sp>
      <p:pic>
        <p:nvPicPr>
          <p:cNvPr id="2" name="Imagen 1"/>
          <p:cNvPicPr>
            <a:picLocks noChangeAspect="1"/>
          </p:cNvPicPr>
          <p:nvPr/>
        </p:nvPicPr>
        <p:blipFill>
          <a:blip r:embed="rId4"/>
          <a:stretch>
            <a:fillRect/>
          </a:stretch>
        </p:blipFill>
        <p:spPr>
          <a:xfrm>
            <a:off x="10814185" y="6041065"/>
            <a:ext cx="1377815" cy="816935"/>
          </a:xfrm>
          <a:prstGeom prst="rect">
            <a:avLst/>
          </a:prstGeom>
          <a:solidFill>
            <a:schemeClr val="bg1"/>
          </a:solidFill>
        </p:spPr>
      </p:pic>
      <p:sp>
        <p:nvSpPr>
          <p:cNvPr id="13" name="CustomShape 3"/>
          <p:cNvSpPr/>
          <p:nvPr/>
        </p:nvSpPr>
        <p:spPr>
          <a:xfrm>
            <a:off x="153060" y="2728008"/>
            <a:ext cx="11886480" cy="126043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s-ES" sz="4400" b="1" spc="-1" smtClean="0">
                <a:solidFill>
                  <a:srgbClr val="FFFFFF"/>
                </a:solidFill>
                <a:latin typeface="Segoe UI"/>
              </a:rPr>
              <a:t>Thanks for your attention</a:t>
            </a:r>
          </a:p>
          <a:p>
            <a:pPr algn="ctr">
              <a:lnSpc>
                <a:spcPct val="100000"/>
              </a:lnSpc>
            </a:pPr>
            <a:r>
              <a:rPr lang="es-ES" sz="3200" b="1" strike="noStrike" spc="-1" smtClean="0">
                <a:solidFill>
                  <a:srgbClr val="FFFFFF"/>
                </a:solidFill>
                <a:latin typeface="Segoe UI"/>
              </a:rPr>
              <a:t>fpalomo@us.es</a:t>
            </a:r>
            <a:endParaRPr lang="en-US" sz="3200" b="0" strike="noStrike" spc="-1">
              <a:latin typeface="Arial"/>
            </a:endParaRPr>
          </a:p>
        </p:txBody>
      </p:sp>
      <p:pic>
        <p:nvPicPr>
          <p:cNvPr id="8" name="Imagen 7">
            <a:extLst>
              <a:ext uri="{FF2B5EF4-FFF2-40B4-BE49-F238E27FC236}">
                <a16:creationId xmlns:a16="http://schemas.microsoft.com/office/drawing/2014/main" id="{00000000-0000-0000-0000-000000000000}"/>
              </a:ext>
            </a:extLst>
          </p:cNvPr>
          <p:cNvPicPr>
            <a:picLocks noChangeAspect="1"/>
          </p:cNvPicPr>
          <p:nvPr/>
        </p:nvPicPr>
        <p:blipFill>
          <a:blip r:embed="rId5">
            <a:lum/>
            <a:alphaModFix/>
          </a:blip>
          <a:srcRect/>
          <a:stretch>
            <a:fillRect/>
          </a:stretch>
        </p:blipFill>
        <p:spPr>
          <a:xfrm>
            <a:off x="9840120" y="80998"/>
            <a:ext cx="2351880" cy="468360"/>
          </a:xfrm>
          <a:prstGeom prst="rect">
            <a:avLst/>
          </a:prstGeom>
          <a:noFill/>
          <a:ln>
            <a:noFill/>
          </a:ln>
        </p:spPr>
      </p:pic>
      <p:pic>
        <p:nvPicPr>
          <p:cNvPr id="9" name="Imagen 8">
            <a:extLst>
              <a:ext uri="{FF2B5EF4-FFF2-40B4-BE49-F238E27FC236}">
                <a16:creationId xmlns:a16="http://schemas.microsoft.com/office/drawing/2014/main" id="{00000000-0000-0000-0000-000000000000}"/>
              </a:ext>
            </a:extLst>
          </p:cNvPr>
          <p:cNvPicPr>
            <a:picLocks noChangeAspect="1"/>
          </p:cNvPicPr>
          <p:nvPr/>
        </p:nvPicPr>
        <p:blipFill>
          <a:blip r:embed="rId6">
            <a:lum/>
            <a:alphaModFix/>
          </a:blip>
          <a:srcRect/>
          <a:stretch>
            <a:fillRect/>
          </a:stretch>
        </p:blipFill>
        <p:spPr>
          <a:xfrm>
            <a:off x="153060" y="5710250"/>
            <a:ext cx="1097640" cy="1097280"/>
          </a:xfrm>
          <a:prstGeom prst="rect">
            <a:avLst/>
          </a:prstGeom>
          <a:noFill/>
          <a:ln>
            <a:noFill/>
          </a:ln>
        </p:spPr>
      </p:pic>
      <p:pic>
        <p:nvPicPr>
          <p:cNvPr id="10" name="Imagen 9">
            <a:extLst>
              <a:ext uri="{FF2B5EF4-FFF2-40B4-BE49-F238E27FC236}">
                <a16:creationId xmlns:a16="http://schemas.microsoft.com/office/drawing/2014/main" id="{00000000-0000-0000-0000-000000000000}"/>
              </a:ext>
            </a:extLst>
          </p:cNvPr>
          <p:cNvPicPr>
            <a:picLocks noChangeAspect="1"/>
          </p:cNvPicPr>
          <p:nvPr/>
        </p:nvPicPr>
        <p:blipFill>
          <a:blip r:embed="rId7">
            <a:lum/>
            <a:alphaModFix/>
          </a:blip>
          <a:srcRect/>
          <a:stretch>
            <a:fillRect/>
          </a:stretch>
        </p:blipFill>
        <p:spPr>
          <a:xfrm>
            <a:off x="10477282" y="404054"/>
            <a:ext cx="1714718" cy="1006209"/>
          </a:xfrm>
          <a:prstGeom prst="rect">
            <a:avLst/>
          </a:prstGeom>
          <a:noFill/>
          <a:ln>
            <a:noFill/>
          </a:ln>
        </p:spPr>
      </p:pic>
    </p:spTree>
    <p:extLst>
      <p:ext uri="{BB962C8B-B14F-4D97-AF65-F5344CB8AC3E}">
        <p14:creationId xmlns:p14="http://schemas.microsoft.com/office/powerpoint/2010/main" val="693175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CustomShape 1"/>
          <p:cNvSpPr/>
          <p:nvPr/>
        </p:nvSpPr>
        <p:spPr>
          <a:xfrm rot="5400000">
            <a:off x="5667700" y="-5666619"/>
            <a:ext cx="857079" cy="121914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p:style>
      </p:sp>
      <p:sp>
        <p:nvSpPr>
          <p:cNvPr id="55" name="CustomShape 2"/>
          <p:cNvSpPr/>
          <p:nvPr/>
        </p:nvSpPr>
        <p:spPr>
          <a:xfrm>
            <a:off x="3292560" y="116640"/>
            <a:ext cx="6687000" cy="532800"/>
          </a:xfrm>
          <a:prstGeom prst="rect">
            <a:avLst/>
          </a:prstGeom>
          <a:noFill/>
          <a:ln w="0">
            <a:noFill/>
          </a:ln>
        </p:spPr>
        <p:style>
          <a:lnRef idx="0">
            <a:scrgbClr r="0" g="0" b="0"/>
          </a:lnRef>
          <a:fillRef idx="0">
            <a:scrgbClr r="0" g="0" b="0"/>
          </a:fillRef>
          <a:effectRef idx="0">
            <a:scrgbClr r="0" g="0" b="0"/>
          </a:effectRef>
          <a:fontRef idx="minor"/>
        </p:style>
      </p:sp>
      <p:pic>
        <p:nvPicPr>
          <p:cNvPr id="58" name="Picture 2" descr="File:Emblema Universidad de Sevilla.png - Wikimedia Commons"/>
          <p:cNvPicPr/>
          <p:nvPr/>
        </p:nvPicPr>
        <p:blipFill>
          <a:blip r:embed="rId3"/>
          <a:stretch/>
        </p:blipFill>
        <p:spPr>
          <a:xfrm>
            <a:off x="539" y="0"/>
            <a:ext cx="793080" cy="857618"/>
          </a:xfrm>
          <a:prstGeom prst="rect">
            <a:avLst/>
          </a:prstGeom>
          <a:ln w="0">
            <a:noFill/>
          </a:ln>
        </p:spPr>
      </p:pic>
      <p:pic>
        <p:nvPicPr>
          <p:cNvPr id="2" name="Imagen 1"/>
          <p:cNvPicPr>
            <a:picLocks noChangeAspect="1"/>
          </p:cNvPicPr>
          <p:nvPr/>
        </p:nvPicPr>
        <p:blipFill>
          <a:blip r:embed="rId4"/>
          <a:stretch>
            <a:fillRect/>
          </a:stretch>
        </p:blipFill>
        <p:spPr>
          <a:xfrm>
            <a:off x="10814125" y="-8568"/>
            <a:ext cx="1377815" cy="816935"/>
          </a:xfrm>
          <a:prstGeom prst="rect">
            <a:avLst/>
          </a:prstGeom>
          <a:solidFill>
            <a:schemeClr val="bg1"/>
          </a:solidFill>
        </p:spPr>
      </p:pic>
      <p:sp>
        <p:nvSpPr>
          <p:cNvPr id="14" name="CustomShape 3"/>
          <p:cNvSpPr/>
          <p:nvPr/>
        </p:nvSpPr>
        <p:spPr>
          <a:xfrm>
            <a:off x="79865" y="40380"/>
            <a:ext cx="11886480" cy="767987"/>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s-ES" sz="4400" b="1" spc="-1">
                <a:solidFill>
                  <a:srgbClr val="FFFFFF"/>
                </a:solidFill>
                <a:latin typeface="Segoe UI"/>
                <a:ea typeface="Segoe UI"/>
              </a:rPr>
              <a:t>General Description</a:t>
            </a:r>
            <a:endParaRPr lang="en-US" sz="4400" spc="-1"/>
          </a:p>
        </p:txBody>
      </p:sp>
      <p:pic>
        <p:nvPicPr>
          <p:cNvPr id="15" name="Imagen 14">
            <a:extLst>
              <a:ext uri="{FF2B5EF4-FFF2-40B4-BE49-F238E27FC236}">
                <a16:creationId xmlns:a16="http://schemas.microsoft.com/office/drawing/2014/main" id="{00000000-0000-0000-0000-000000000000}"/>
              </a:ext>
            </a:extLst>
          </p:cNvPr>
          <p:cNvPicPr>
            <a:picLocks noChangeAspect="1"/>
          </p:cNvPicPr>
          <p:nvPr/>
        </p:nvPicPr>
        <p:blipFill>
          <a:blip r:embed="rId5">
            <a:lum/>
            <a:alphaModFix/>
          </a:blip>
          <a:srcRect/>
          <a:stretch>
            <a:fillRect/>
          </a:stretch>
        </p:blipFill>
        <p:spPr>
          <a:xfrm>
            <a:off x="901017" y="170550"/>
            <a:ext cx="2351880" cy="468360"/>
          </a:xfrm>
          <a:prstGeom prst="rect">
            <a:avLst/>
          </a:prstGeom>
          <a:noFill/>
          <a:ln>
            <a:noFill/>
          </a:ln>
        </p:spPr>
      </p:pic>
      <p:pic>
        <p:nvPicPr>
          <p:cNvPr id="8" name="Imagen 7"/>
          <p:cNvPicPr>
            <a:picLocks noChangeAspect="1"/>
          </p:cNvPicPr>
          <p:nvPr/>
        </p:nvPicPr>
        <p:blipFill>
          <a:blip r:embed="rId6"/>
          <a:stretch>
            <a:fillRect/>
          </a:stretch>
        </p:blipFill>
        <p:spPr>
          <a:xfrm>
            <a:off x="79865" y="897457"/>
            <a:ext cx="6611259" cy="2802002"/>
          </a:xfrm>
          <a:prstGeom prst="rect">
            <a:avLst/>
          </a:prstGeom>
        </p:spPr>
      </p:pic>
      <p:pic>
        <p:nvPicPr>
          <p:cNvPr id="10" name="Imagen 9"/>
          <p:cNvPicPr>
            <a:picLocks noChangeAspect="1"/>
          </p:cNvPicPr>
          <p:nvPr/>
        </p:nvPicPr>
        <p:blipFill>
          <a:blip r:embed="rId7"/>
          <a:stretch>
            <a:fillRect/>
          </a:stretch>
        </p:blipFill>
        <p:spPr>
          <a:xfrm>
            <a:off x="131492" y="3699459"/>
            <a:ext cx="6504568" cy="2946514"/>
          </a:xfrm>
          <a:prstGeom prst="rect">
            <a:avLst/>
          </a:prstGeom>
        </p:spPr>
      </p:pic>
      <p:sp>
        <p:nvSpPr>
          <p:cNvPr id="11" name="CuadroTexto 10"/>
          <p:cNvSpPr txBox="1"/>
          <p:nvPr/>
        </p:nvSpPr>
        <p:spPr>
          <a:xfrm>
            <a:off x="5916596" y="1183026"/>
            <a:ext cx="1486304" cy="707886"/>
          </a:xfrm>
          <a:prstGeom prst="rect">
            <a:avLst/>
          </a:prstGeom>
          <a:noFill/>
        </p:spPr>
        <p:txBody>
          <a:bodyPr wrap="none" rtlCol="0">
            <a:spAutoFit/>
          </a:bodyPr>
          <a:lstStyle/>
          <a:p>
            <a:pPr algn="ctr"/>
            <a:r>
              <a:rPr lang="es-ES" sz="2000" smtClean="0">
                <a:solidFill>
                  <a:srgbClr val="07A916"/>
                </a:solidFill>
              </a:rPr>
              <a:t>APM1</a:t>
            </a:r>
          </a:p>
          <a:p>
            <a:pPr algn="ctr"/>
            <a:r>
              <a:rPr lang="es-ES" sz="2000" smtClean="0">
                <a:solidFill>
                  <a:srgbClr val="07A916"/>
                </a:solidFill>
              </a:rPr>
              <a:t>Columns 0-3</a:t>
            </a:r>
            <a:endParaRPr lang="en-US" sz="2000">
              <a:solidFill>
                <a:srgbClr val="07A916"/>
              </a:solidFill>
            </a:endParaRPr>
          </a:p>
        </p:txBody>
      </p:sp>
      <p:sp>
        <p:nvSpPr>
          <p:cNvPr id="12" name="CuadroTexto 11"/>
          <p:cNvSpPr txBox="1"/>
          <p:nvPr/>
        </p:nvSpPr>
        <p:spPr>
          <a:xfrm>
            <a:off x="6104159" y="5779394"/>
            <a:ext cx="1486304" cy="707886"/>
          </a:xfrm>
          <a:prstGeom prst="rect">
            <a:avLst/>
          </a:prstGeom>
          <a:noFill/>
        </p:spPr>
        <p:txBody>
          <a:bodyPr wrap="none" rtlCol="0">
            <a:spAutoFit/>
          </a:bodyPr>
          <a:lstStyle/>
          <a:p>
            <a:pPr algn="ctr"/>
            <a:r>
              <a:rPr lang="es-ES" sz="2000" smtClean="0">
                <a:solidFill>
                  <a:srgbClr val="07A916"/>
                </a:solidFill>
              </a:rPr>
              <a:t>APM2</a:t>
            </a:r>
          </a:p>
          <a:p>
            <a:pPr algn="ctr"/>
            <a:r>
              <a:rPr lang="es-ES" sz="2000" smtClean="0">
                <a:solidFill>
                  <a:srgbClr val="07A916"/>
                </a:solidFill>
              </a:rPr>
              <a:t>Columns 4-7</a:t>
            </a:r>
            <a:endParaRPr lang="en-US" sz="2000">
              <a:solidFill>
                <a:srgbClr val="07A916"/>
              </a:solidFill>
            </a:endParaRPr>
          </a:p>
        </p:txBody>
      </p:sp>
      <p:sp>
        <p:nvSpPr>
          <p:cNvPr id="16" name="CuadroTexto 15"/>
          <p:cNvSpPr txBox="1"/>
          <p:nvPr/>
        </p:nvSpPr>
        <p:spPr>
          <a:xfrm>
            <a:off x="6133636" y="2899619"/>
            <a:ext cx="1724907" cy="1200329"/>
          </a:xfrm>
          <a:prstGeom prst="rect">
            <a:avLst/>
          </a:prstGeom>
          <a:noFill/>
        </p:spPr>
        <p:txBody>
          <a:bodyPr wrap="square" rtlCol="0">
            <a:spAutoFit/>
          </a:bodyPr>
          <a:lstStyle/>
          <a:p>
            <a:pPr marL="171450" indent="-171450">
              <a:buFont typeface="Arial" panose="020B0604020202020204" pitchFamily="34" charset="0"/>
              <a:buChar char="•"/>
            </a:pPr>
            <a:r>
              <a:rPr lang="es-ES" sz="1200" smtClean="0"/>
              <a:t>Vth defines the comparator threshold</a:t>
            </a:r>
          </a:p>
          <a:p>
            <a:pPr marL="171450" indent="-171450">
              <a:buFont typeface="Arial" panose="020B0604020202020204" pitchFamily="34" charset="0"/>
              <a:buChar char="•"/>
            </a:pPr>
            <a:r>
              <a:rPr lang="es-ES" sz="1200" smtClean="0"/>
              <a:t>BL (baseline) defines an offset to the analog output to ensure signal stability</a:t>
            </a:r>
            <a:endParaRPr lang="en-US" sz="1200"/>
          </a:p>
        </p:txBody>
      </p:sp>
      <p:grpSp>
        <p:nvGrpSpPr>
          <p:cNvPr id="18" name="Grupo 17"/>
          <p:cNvGrpSpPr/>
          <p:nvPr/>
        </p:nvGrpSpPr>
        <p:grpSpPr>
          <a:xfrm>
            <a:off x="7879297" y="848206"/>
            <a:ext cx="4200525" cy="5964835"/>
            <a:chOff x="7712324" y="662697"/>
            <a:chExt cx="4200525" cy="5964835"/>
          </a:xfrm>
        </p:grpSpPr>
        <p:grpSp>
          <p:nvGrpSpPr>
            <p:cNvPr id="19" name="Grupo 18"/>
            <p:cNvGrpSpPr/>
            <p:nvPr/>
          </p:nvGrpSpPr>
          <p:grpSpPr>
            <a:xfrm>
              <a:off x="7712324" y="662697"/>
              <a:ext cx="4200525" cy="5807132"/>
              <a:chOff x="319143" y="868305"/>
              <a:chExt cx="4200525" cy="5807132"/>
            </a:xfrm>
          </p:grpSpPr>
          <p:pic>
            <p:nvPicPr>
              <p:cNvPr id="21" name="Imagen 20"/>
              <p:cNvPicPr>
                <a:picLocks noChangeAspect="1"/>
              </p:cNvPicPr>
              <p:nvPr/>
            </p:nvPicPr>
            <p:blipFill>
              <a:blip r:embed="rId8"/>
              <a:stretch>
                <a:fillRect/>
              </a:stretch>
            </p:blipFill>
            <p:spPr>
              <a:xfrm rot="5400000">
                <a:off x="-290457" y="1477905"/>
                <a:ext cx="5419725" cy="4200525"/>
              </a:xfrm>
              <a:prstGeom prst="rect">
                <a:avLst/>
              </a:prstGeom>
            </p:spPr>
          </p:pic>
          <p:pic>
            <p:nvPicPr>
              <p:cNvPr id="22" name="Imagen 21"/>
              <p:cNvPicPr>
                <a:picLocks noChangeAspect="1"/>
              </p:cNvPicPr>
              <p:nvPr/>
            </p:nvPicPr>
            <p:blipFill>
              <a:blip r:embed="rId9"/>
              <a:stretch>
                <a:fillRect/>
              </a:stretch>
            </p:blipFill>
            <p:spPr>
              <a:xfrm>
                <a:off x="1363344" y="5386794"/>
                <a:ext cx="1929145" cy="1288643"/>
              </a:xfrm>
              <a:prstGeom prst="rect">
                <a:avLst/>
              </a:prstGeom>
            </p:spPr>
          </p:pic>
          <p:sp>
            <p:nvSpPr>
              <p:cNvPr id="23" name="CuadroTexto 22"/>
              <p:cNvSpPr txBox="1"/>
              <p:nvPr/>
            </p:nvSpPr>
            <p:spPr>
              <a:xfrm>
                <a:off x="673231" y="4720856"/>
                <a:ext cx="596638" cy="369332"/>
              </a:xfrm>
              <a:prstGeom prst="rect">
                <a:avLst/>
              </a:prstGeom>
              <a:noFill/>
            </p:spPr>
            <p:txBody>
              <a:bodyPr wrap="none" rtlCol="0">
                <a:spAutoFit/>
              </a:bodyPr>
              <a:lstStyle/>
              <a:p>
                <a:r>
                  <a:rPr lang="es-ES" smtClean="0"/>
                  <a:t>r7c0</a:t>
                </a:r>
                <a:endParaRPr lang="en-US"/>
              </a:p>
            </p:txBody>
          </p:sp>
          <p:sp>
            <p:nvSpPr>
              <p:cNvPr id="24" name="CuadroTexto 23"/>
              <p:cNvSpPr txBox="1"/>
              <p:nvPr/>
            </p:nvSpPr>
            <p:spPr>
              <a:xfrm>
                <a:off x="3505036" y="4728256"/>
                <a:ext cx="596638" cy="369332"/>
              </a:xfrm>
              <a:prstGeom prst="rect">
                <a:avLst/>
              </a:prstGeom>
              <a:noFill/>
            </p:spPr>
            <p:txBody>
              <a:bodyPr wrap="none" rtlCol="0">
                <a:spAutoFit/>
              </a:bodyPr>
              <a:lstStyle/>
              <a:p>
                <a:r>
                  <a:rPr lang="es-ES" smtClean="0"/>
                  <a:t>r7c7</a:t>
                </a:r>
                <a:endParaRPr lang="en-US"/>
              </a:p>
            </p:txBody>
          </p:sp>
          <p:sp>
            <p:nvSpPr>
              <p:cNvPr id="25" name="CuadroTexto 24"/>
              <p:cNvSpPr txBox="1"/>
              <p:nvPr/>
            </p:nvSpPr>
            <p:spPr>
              <a:xfrm>
                <a:off x="3491910" y="1948910"/>
                <a:ext cx="596638" cy="369332"/>
              </a:xfrm>
              <a:prstGeom prst="rect">
                <a:avLst/>
              </a:prstGeom>
              <a:noFill/>
            </p:spPr>
            <p:txBody>
              <a:bodyPr wrap="none" rtlCol="0">
                <a:spAutoFit/>
              </a:bodyPr>
              <a:lstStyle/>
              <a:p>
                <a:r>
                  <a:rPr lang="es-ES" smtClean="0"/>
                  <a:t>r0c7</a:t>
                </a:r>
                <a:endParaRPr lang="en-US"/>
              </a:p>
            </p:txBody>
          </p:sp>
          <p:sp>
            <p:nvSpPr>
              <p:cNvPr id="26" name="CuadroTexto 25"/>
              <p:cNvSpPr txBox="1"/>
              <p:nvPr/>
            </p:nvSpPr>
            <p:spPr>
              <a:xfrm>
                <a:off x="668244" y="1929522"/>
                <a:ext cx="659155" cy="369332"/>
              </a:xfrm>
              <a:prstGeom prst="rect">
                <a:avLst/>
              </a:prstGeom>
              <a:noFill/>
            </p:spPr>
            <p:txBody>
              <a:bodyPr wrap="none" rtlCol="0">
                <a:spAutoFit/>
              </a:bodyPr>
              <a:lstStyle/>
              <a:p>
                <a:r>
                  <a:rPr lang="es-ES" b="1" smtClean="0">
                    <a:solidFill>
                      <a:srgbClr val="C00000"/>
                    </a:solidFill>
                  </a:rPr>
                  <a:t>r0c0</a:t>
                </a:r>
                <a:endParaRPr lang="en-US" b="1">
                  <a:solidFill>
                    <a:srgbClr val="C00000"/>
                  </a:solidFill>
                </a:endParaRPr>
              </a:p>
            </p:txBody>
          </p:sp>
          <p:pic>
            <p:nvPicPr>
              <p:cNvPr id="27" name="Imagen 26"/>
              <p:cNvPicPr>
                <a:picLocks noChangeAspect="1"/>
              </p:cNvPicPr>
              <p:nvPr/>
            </p:nvPicPr>
            <p:blipFill>
              <a:blip r:embed="rId10"/>
              <a:stretch>
                <a:fillRect/>
              </a:stretch>
            </p:blipFill>
            <p:spPr>
              <a:xfrm>
                <a:off x="2891835" y="1634247"/>
                <a:ext cx="600075" cy="295275"/>
              </a:xfrm>
              <a:prstGeom prst="rect">
                <a:avLst/>
              </a:prstGeom>
            </p:spPr>
          </p:pic>
          <p:pic>
            <p:nvPicPr>
              <p:cNvPr id="28" name="Imagen 27"/>
              <p:cNvPicPr>
                <a:picLocks noChangeAspect="1"/>
              </p:cNvPicPr>
              <p:nvPr/>
            </p:nvPicPr>
            <p:blipFill>
              <a:blip r:embed="rId11"/>
              <a:stretch>
                <a:fillRect/>
              </a:stretch>
            </p:blipFill>
            <p:spPr>
              <a:xfrm>
                <a:off x="1316051" y="1662822"/>
                <a:ext cx="514350" cy="266700"/>
              </a:xfrm>
              <a:prstGeom prst="rect">
                <a:avLst/>
              </a:prstGeom>
            </p:spPr>
          </p:pic>
        </p:grpSp>
        <p:sp>
          <p:nvSpPr>
            <p:cNvPr id="20" name="Google Shape;330;p32">
              <a:extLst>
                <a:ext uri="{FF2B5EF4-FFF2-40B4-BE49-F238E27FC236}">
                  <a16:creationId xmlns:a16="http://schemas.microsoft.com/office/drawing/2014/main" id="{EB73CB7D-2B91-4144-9BF7-8F38107F153A}"/>
                </a:ext>
              </a:extLst>
            </p:cNvPr>
            <p:cNvSpPr txBox="1"/>
            <p:nvPr/>
          </p:nvSpPr>
          <p:spPr>
            <a:xfrm>
              <a:off x="8436415" y="4965569"/>
              <a:ext cx="3122757" cy="1661963"/>
            </a:xfrm>
            <a:prstGeom prst="rect">
              <a:avLst/>
            </a:prstGeom>
            <a:solidFill>
              <a:schemeClr val="bg1"/>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a:t>Each </a:t>
              </a:r>
              <a:r>
                <a:rPr lang="en-GB" sz="1600" smtClean="0"/>
                <a:t>APM (Analog Pixel Matrix) flavour has </a:t>
              </a:r>
              <a:r>
                <a:rPr lang="en-GB" sz="1600" dirty="0"/>
                <a:t>4 cols / 8 rows</a:t>
              </a:r>
            </a:p>
            <a:p>
              <a:pPr marL="0" lvl="0" indent="0" algn="l" rtl="0">
                <a:spcBef>
                  <a:spcPts val="0"/>
                </a:spcBef>
                <a:spcAft>
                  <a:spcPts val="0"/>
                </a:spcAft>
                <a:buNone/>
              </a:pPr>
              <a:r>
                <a:rPr lang="en-GB" sz="1200" smtClean="0"/>
                <a:t>Size </a:t>
              </a:r>
              <a:r>
                <a:rPr lang="en-GB" sz="1200" dirty="0"/>
                <a:t>of a single pixel (</a:t>
              </a:r>
              <a:r>
                <a:rPr lang="en-GB" sz="1200" dirty="0">
                  <a:solidFill>
                    <a:srgbClr val="FF0000"/>
                  </a:solidFill>
                </a:rPr>
                <a:t>with trench</a:t>
              </a:r>
              <a:r>
                <a:rPr lang="en-GB" sz="1200" dirty="0"/>
                <a:t>)</a:t>
              </a:r>
            </a:p>
            <a:p>
              <a:pPr marL="0" lvl="0" indent="0" algn="l" rtl="0">
                <a:spcBef>
                  <a:spcPts val="0"/>
                </a:spcBef>
                <a:spcAft>
                  <a:spcPts val="0"/>
                </a:spcAft>
                <a:buNone/>
              </a:pPr>
              <a:r>
                <a:rPr lang="en-GB" sz="1000" dirty="0">
                  <a:solidFill>
                    <a:srgbClr val="FF0000"/>
                  </a:solidFill>
                </a:rPr>
                <a:t>Width - 60,5 um </a:t>
              </a:r>
              <a:endParaRPr lang="en-US" sz="1000" dirty="0">
                <a:solidFill>
                  <a:srgbClr val="FF0000"/>
                </a:solidFill>
              </a:endParaRPr>
            </a:p>
            <a:p>
              <a:pPr marL="0" lvl="0" indent="0" algn="l" rtl="0">
                <a:spcBef>
                  <a:spcPts val="0"/>
                </a:spcBef>
                <a:spcAft>
                  <a:spcPts val="0"/>
                </a:spcAft>
                <a:buNone/>
              </a:pPr>
              <a:r>
                <a:rPr lang="en-US" sz="1000" dirty="0">
                  <a:solidFill>
                    <a:srgbClr val="FF0000"/>
                  </a:solidFill>
                </a:rPr>
                <a:t>Height - </a:t>
              </a:r>
              <a:r>
                <a:rPr lang="en-US" sz="1000">
                  <a:solidFill>
                    <a:srgbClr val="FF0000"/>
                  </a:solidFill>
                </a:rPr>
                <a:t>60,5 </a:t>
              </a:r>
              <a:r>
                <a:rPr lang="en-US" sz="1000" smtClean="0">
                  <a:solidFill>
                    <a:srgbClr val="FF0000"/>
                  </a:solidFill>
                </a:rPr>
                <a:t>um</a:t>
              </a:r>
            </a:p>
            <a:p>
              <a:pPr marL="0" lvl="0" indent="0" algn="l" rtl="0">
                <a:spcBef>
                  <a:spcPts val="0"/>
                </a:spcBef>
                <a:spcAft>
                  <a:spcPts val="0"/>
                </a:spcAft>
                <a:buNone/>
              </a:pPr>
              <a:r>
                <a:rPr lang="en-GB" sz="1200" smtClean="0"/>
                <a:t>Size of a single pixel (</a:t>
              </a:r>
              <a:r>
                <a:rPr lang="en-GB" sz="1200" smtClean="0">
                  <a:solidFill>
                    <a:schemeClr val="accent1"/>
                  </a:solidFill>
                </a:rPr>
                <a:t>without trench</a:t>
              </a:r>
              <a:r>
                <a:rPr lang="en-GB" sz="1200" smtClean="0"/>
                <a:t>)</a:t>
              </a:r>
              <a:r>
                <a:rPr lang="en-GB" sz="1000" smtClean="0"/>
                <a:t/>
              </a:r>
              <a:br>
                <a:rPr lang="en-GB" sz="1000" smtClean="0"/>
              </a:br>
              <a:r>
                <a:rPr lang="en-GB" sz="1000" smtClean="0">
                  <a:solidFill>
                    <a:schemeClr val="accent1"/>
                  </a:solidFill>
                </a:rPr>
                <a:t>Width - 39,68 um     Trench</a:t>
              </a:r>
              <a:r>
                <a:rPr lang="en-GB" sz="1000" baseline="-25000" smtClean="0">
                  <a:solidFill>
                    <a:schemeClr val="accent1"/>
                  </a:solidFill>
                </a:rPr>
                <a:t>W</a:t>
              </a:r>
              <a:r>
                <a:rPr lang="en-GB" sz="1000" smtClean="0">
                  <a:solidFill>
                    <a:schemeClr val="accent1"/>
                  </a:solidFill>
                </a:rPr>
                <a:t> - 20,3 um </a:t>
              </a:r>
              <a:endParaRPr sz="1000" smtClean="0">
                <a:solidFill>
                  <a:schemeClr val="accent1"/>
                </a:solidFill>
              </a:endParaRPr>
            </a:p>
            <a:p>
              <a:pPr marL="0" lvl="0" indent="0" algn="l" rtl="0">
                <a:spcBef>
                  <a:spcPts val="0"/>
                </a:spcBef>
                <a:spcAft>
                  <a:spcPts val="0"/>
                </a:spcAft>
                <a:buNone/>
              </a:pPr>
              <a:r>
                <a:rPr lang="en-GB" sz="1000" smtClean="0">
                  <a:solidFill>
                    <a:schemeClr val="accent1"/>
                  </a:solidFill>
                </a:rPr>
                <a:t>Height </a:t>
              </a:r>
              <a:r>
                <a:rPr lang="en-GB" sz="1000" dirty="0">
                  <a:solidFill>
                    <a:schemeClr val="accent1"/>
                  </a:solidFill>
                </a:rPr>
                <a:t>- 39,68 um    </a:t>
              </a:r>
              <a:r>
                <a:rPr lang="en-GB" sz="1000" dirty="0" err="1">
                  <a:solidFill>
                    <a:schemeClr val="accent1"/>
                  </a:solidFill>
                </a:rPr>
                <a:t>Trench</a:t>
              </a:r>
              <a:r>
                <a:rPr lang="en-GB" sz="1000" baseline="-25000" dirty="0" err="1">
                  <a:solidFill>
                    <a:schemeClr val="accent1"/>
                  </a:solidFill>
                </a:rPr>
                <a:t>H</a:t>
              </a:r>
              <a:r>
                <a:rPr lang="en-GB" sz="1000" dirty="0">
                  <a:solidFill>
                    <a:schemeClr val="accent1"/>
                  </a:solidFill>
                </a:rPr>
                <a:t> - 20,3 um </a:t>
              </a:r>
              <a:endParaRPr sz="1000" dirty="0">
                <a:solidFill>
                  <a:schemeClr val="accent1"/>
                </a:solidFill>
              </a:endParaRPr>
            </a:p>
          </p:txBody>
        </p:sp>
      </p:grpSp>
      <p:sp>
        <p:nvSpPr>
          <p:cNvPr id="29" name="CuadroTexto 28"/>
          <p:cNvSpPr txBox="1"/>
          <p:nvPr/>
        </p:nvSpPr>
        <p:spPr>
          <a:xfrm>
            <a:off x="9871867" y="1900935"/>
            <a:ext cx="659155" cy="369332"/>
          </a:xfrm>
          <a:prstGeom prst="rect">
            <a:avLst/>
          </a:prstGeom>
          <a:noFill/>
        </p:spPr>
        <p:txBody>
          <a:bodyPr wrap="none" rtlCol="0">
            <a:spAutoFit/>
          </a:bodyPr>
          <a:lstStyle/>
          <a:p>
            <a:r>
              <a:rPr lang="es-ES" b="1" smtClean="0">
                <a:solidFill>
                  <a:srgbClr val="C00000"/>
                </a:solidFill>
              </a:rPr>
              <a:t>r0c4</a:t>
            </a:r>
            <a:endParaRPr lang="en-US" b="1">
              <a:solidFill>
                <a:srgbClr val="C00000"/>
              </a:solidFill>
            </a:endParaRPr>
          </a:p>
        </p:txBody>
      </p:sp>
      <p:sp>
        <p:nvSpPr>
          <p:cNvPr id="30" name="CuadroTexto 29"/>
          <p:cNvSpPr txBox="1"/>
          <p:nvPr/>
        </p:nvSpPr>
        <p:spPr>
          <a:xfrm>
            <a:off x="8623240" y="2309706"/>
            <a:ext cx="659155" cy="369332"/>
          </a:xfrm>
          <a:prstGeom prst="rect">
            <a:avLst/>
          </a:prstGeom>
          <a:noFill/>
        </p:spPr>
        <p:txBody>
          <a:bodyPr wrap="none" rtlCol="0">
            <a:spAutoFit/>
          </a:bodyPr>
          <a:lstStyle/>
          <a:p>
            <a:r>
              <a:rPr lang="es-ES" b="1" smtClean="0">
                <a:solidFill>
                  <a:srgbClr val="C00000"/>
                </a:solidFill>
              </a:rPr>
              <a:t>r1c1</a:t>
            </a:r>
            <a:endParaRPr lang="en-US" b="1">
              <a:solidFill>
                <a:srgbClr val="C00000"/>
              </a:solidFill>
            </a:endParaRPr>
          </a:p>
        </p:txBody>
      </p:sp>
      <p:sp>
        <p:nvSpPr>
          <p:cNvPr id="3" name="CuadroTexto 2"/>
          <p:cNvSpPr txBox="1"/>
          <p:nvPr/>
        </p:nvSpPr>
        <p:spPr>
          <a:xfrm>
            <a:off x="4340755" y="850062"/>
            <a:ext cx="2406428" cy="400110"/>
          </a:xfrm>
          <a:prstGeom prst="rect">
            <a:avLst/>
          </a:prstGeom>
          <a:noFill/>
        </p:spPr>
        <p:txBody>
          <a:bodyPr wrap="none" rtlCol="0">
            <a:spAutoFit/>
          </a:bodyPr>
          <a:lstStyle/>
          <a:p>
            <a:r>
              <a:rPr lang="es-ES" sz="2000" b="1" smtClean="0"/>
              <a:t>MPW2 Chip Pixels</a:t>
            </a:r>
            <a:endParaRPr lang="en-US" sz="2000" b="1"/>
          </a:p>
        </p:txBody>
      </p:sp>
    </p:spTree>
    <p:extLst>
      <p:ext uri="{BB962C8B-B14F-4D97-AF65-F5344CB8AC3E}">
        <p14:creationId xmlns:p14="http://schemas.microsoft.com/office/powerpoint/2010/main" val="1544594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p:cNvSpPr txBox="1"/>
          <p:nvPr/>
        </p:nvSpPr>
        <p:spPr>
          <a:xfrm>
            <a:off x="79865" y="4462716"/>
            <a:ext cx="6903003" cy="2308324"/>
          </a:xfrm>
          <a:prstGeom prst="rect">
            <a:avLst/>
          </a:prstGeom>
          <a:noFill/>
        </p:spPr>
        <p:txBody>
          <a:bodyPr wrap="square" rtlCol="0">
            <a:spAutoFit/>
          </a:bodyPr>
          <a:lstStyle/>
          <a:p>
            <a:r>
              <a:rPr lang="es-ES" smtClean="0"/>
              <a:t>The experiment purpose is to get signals from the chip under femtosecond TPA laser excitation at different chip depths (z-scan mode). The hope is to get signals from every pixel layer in order to clasify them as proper detections (dnwell-psubs diode), parasitic detections (other inter-layers reverse biased pn diodes) or single event effects (laser voxel in the electronics zone, near to the die Surface, signal produced by the pn isolating diodes between the diffusion and the embedding well )</a:t>
            </a:r>
            <a:endParaRPr lang="en-US"/>
          </a:p>
        </p:txBody>
      </p:sp>
      <p:grpSp>
        <p:nvGrpSpPr>
          <p:cNvPr id="20" name="Grupo 19"/>
          <p:cNvGrpSpPr/>
          <p:nvPr/>
        </p:nvGrpSpPr>
        <p:grpSpPr>
          <a:xfrm>
            <a:off x="539" y="-8568"/>
            <a:ext cx="12191401" cy="4444959"/>
            <a:chOff x="539" y="-8568"/>
            <a:chExt cx="12191401" cy="4444959"/>
          </a:xfrm>
        </p:grpSpPr>
        <p:pic>
          <p:nvPicPr>
            <p:cNvPr id="19" name="Imagen 18"/>
            <p:cNvPicPr>
              <a:picLocks noChangeAspect="1"/>
            </p:cNvPicPr>
            <p:nvPr/>
          </p:nvPicPr>
          <p:blipFill>
            <a:blip r:embed="rId3"/>
            <a:stretch>
              <a:fillRect/>
            </a:stretch>
          </p:blipFill>
          <p:spPr>
            <a:xfrm>
              <a:off x="712916" y="950241"/>
              <a:ext cx="11210925" cy="3486150"/>
            </a:xfrm>
            <a:prstGeom prst="rect">
              <a:avLst/>
            </a:prstGeom>
          </p:spPr>
        </p:pic>
        <p:sp>
          <p:nvSpPr>
            <p:cNvPr id="54" name="CustomShape 1"/>
            <p:cNvSpPr/>
            <p:nvPr/>
          </p:nvSpPr>
          <p:spPr>
            <a:xfrm rot="5400000">
              <a:off x="5667700" y="-5666619"/>
              <a:ext cx="857079" cy="121914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p:style>
        </p:sp>
        <p:sp>
          <p:nvSpPr>
            <p:cNvPr id="55" name="CustomShape 2"/>
            <p:cNvSpPr/>
            <p:nvPr/>
          </p:nvSpPr>
          <p:spPr>
            <a:xfrm>
              <a:off x="3292560" y="116640"/>
              <a:ext cx="6687000" cy="532800"/>
            </a:xfrm>
            <a:prstGeom prst="rect">
              <a:avLst/>
            </a:prstGeom>
            <a:noFill/>
            <a:ln w="0">
              <a:noFill/>
            </a:ln>
          </p:spPr>
          <p:style>
            <a:lnRef idx="0">
              <a:scrgbClr r="0" g="0" b="0"/>
            </a:lnRef>
            <a:fillRef idx="0">
              <a:scrgbClr r="0" g="0" b="0"/>
            </a:fillRef>
            <a:effectRef idx="0">
              <a:scrgbClr r="0" g="0" b="0"/>
            </a:effectRef>
            <a:fontRef idx="minor"/>
          </p:style>
        </p:sp>
        <p:pic>
          <p:nvPicPr>
            <p:cNvPr id="58" name="Picture 2" descr="File:Emblema Universidad de Sevilla.png - Wikimedia Commons"/>
            <p:cNvPicPr/>
            <p:nvPr/>
          </p:nvPicPr>
          <p:blipFill>
            <a:blip r:embed="rId4"/>
            <a:stretch/>
          </p:blipFill>
          <p:spPr>
            <a:xfrm>
              <a:off x="539" y="0"/>
              <a:ext cx="793080" cy="857618"/>
            </a:xfrm>
            <a:prstGeom prst="rect">
              <a:avLst/>
            </a:prstGeom>
            <a:ln w="0">
              <a:noFill/>
            </a:ln>
          </p:spPr>
        </p:pic>
        <p:pic>
          <p:nvPicPr>
            <p:cNvPr id="2" name="Imagen 1"/>
            <p:cNvPicPr>
              <a:picLocks noChangeAspect="1"/>
            </p:cNvPicPr>
            <p:nvPr/>
          </p:nvPicPr>
          <p:blipFill>
            <a:blip r:embed="rId5"/>
            <a:stretch>
              <a:fillRect/>
            </a:stretch>
          </p:blipFill>
          <p:spPr>
            <a:xfrm>
              <a:off x="10814125" y="-8568"/>
              <a:ext cx="1377815" cy="816935"/>
            </a:xfrm>
            <a:prstGeom prst="rect">
              <a:avLst/>
            </a:prstGeom>
            <a:solidFill>
              <a:schemeClr val="bg1"/>
            </a:solidFill>
          </p:spPr>
        </p:pic>
        <p:sp>
          <p:nvSpPr>
            <p:cNvPr id="13" name="CustomShape 3"/>
            <p:cNvSpPr/>
            <p:nvPr/>
          </p:nvSpPr>
          <p:spPr>
            <a:xfrm>
              <a:off x="79865" y="40380"/>
              <a:ext cx="11886480" cy="767987"/>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s-ES" sz="4400" b="1" strike="noStrike" spc="-1" smtClean="0">
                  <a:solidFill>
                    <a:srgbClr val="FFFFFF"/>
                  </a:solidFill>
                  <a:latin typeface="Segoe UI"/>
                  <a:ea typeface="Segoe UI"/>
                </a:rPr>
                <a:t>General Description</a:t>
              </a:r>
              <a:endParaRPr lang="en-US" sz="4400" b="0" strike="noStrike" spc="-1">
                <a:latin typeface="Arial"/>
              </a:endParaRPr>
            </a:p>
          </p:txBody>
        </p:sp>
        <p:sp>
          <p:nvSpPr>
            <p:cNvPr id="61" name="CustomShape 6"/>
            <p:cNvSpPr/>
            <p:nvPr/>
          </p:nvSpPr>
          <p:spPr>
            <a:xfrm>
              <a:off x="346364" y="2063015"/>
              <a:ext cx="8025808" cy="1934995"/>
            </a:xfrm>
            <a:prstGeom prst="rect">
              <a:avLst/>
            </a:prstGeom>
            <a:noFill/>
            <a:ln w="0">
              <a:noFill/>
            </a:ln>
          </p:spPr>
          <p:style>
            <a:lnRef idx="0">
              <a:scrgbClr r="0" g="0" b="0"/>
            </a:lnRef>
            <a:fillRef idx="0">
              <a:scrgbClr r="0" g="0" b="0"/>
            </a:fillRef>
            <a:effectRef idx="0">
              <a:scrgbClr r="0" g="0" b="0"/>
            </a:effectRef>
            <a:fontRef idx="minor"/>
          </p:style>
        </p:sp>
        <p:cxnSp>
          <p:nvCxnSpPr>
            <p:cNvPr id="6" name="Conector recto de flecha 5"/>
            <p:cNvCxnSpPr/>
            <p:nvPr/>
          </p:nvCxnSpPr>
          <p:spPr>
            <a:xfrm>
              <a:off x="346364" y="1724759"/>
              <a:ext cx="0" cy="259608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CuadroTexto 6"/>
            <p:cNvSpPr txBox="1"/>
            <p:nvPr/>
          </p:nvSpPr>
          <p:spPr>
            <a:xfrm rot="16200000">
              <a:off x="-17145" y="3001821"/>
              <a:ext cx="1093569" cy="369332"/>
            </a:xfrm>
            <a:prstGeom prst="rect">
              <a:avLst/>
            </a:prstGeom>
            <a:noFill/>
          </p:spPr>
          <p:txBody>
            <a:bodyPr wrap="none" rtlCol="0">
              <a:spAutoFit/>
            </a:bodyPr>
            <a:lstStyle/>
            <a:p>
              <a:r>
                <a:rPr lang="es-ES" smtClean="0"/>
                <a:t>~280 </a:t>
              </a:r>
              <a:r>
                <a:rPr lang="es-ES" smtClean="0">
                  <a:latin typeface="Symbol" panose="05050102010706020507" pitchFamily="18" charset="2"/>
                </a:rPr>
                <a:t>m</a:t>
              </a:r>
              <a:r>
                <a:rPr lang="es-ES" smtClean="0"/>
                <a:t>m</a:t>
              </a:r>
              <a:endParaRPr lang="en-US"/>
            </a:p>
          </p:txBody>
        </p:sp>
        <p:cxnSp>
          <p:nvCxnSpPr>
            <p:cNvPr id="15" name="Conector recto de flecha 14"/>
            <p:cNvCxnSpPr/>
            <p:nvPr/>
          </p:nvCxnSpPr>
          <p:spPr>
            <a:xfrm flipH="1">
              <a:off x="1401498" y="1629342"/>
              <a:ext cx="522507"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CuadroTexto 21"/>
            <p:cNvSpPr txBox="1"/>
            <p:nvPr/>
          </p:nvSpPr>
          <p:spPr>
            <a:xfrm>
              <a:off x="1250539" y="1260526"/>
              <a:ext cx="830677" cy="369332"/>
            </a:xfrm>
            <a:prstGeom prst="rect">
              <a:avLst/>
            </a:prstGeom>
            <a:noFill/>
          </p:spPr>
          <p:txBody>
            <a:bodyPr wrap="none" rtlCol="0">
              <a:spAutoFit/>
            </a:bodyPr>
            <a:lstStyle/>
            <a:p>
              <a:r>
                <a:rPr lang="es-ES" smtClean="0"/>
                <a:t>  8 </a:t>
              </a:r>
              <a:r>
                <a:rPr lang="es-ES" smtClean="0">
                  <a:latin typeface="Symbol" panose="05050102010706020507" pitchFamily="18" charset="2"/>
                </a:rPr>
                <a:t>m</a:t>
              </a:r>
              <a:r>
                <a:rPr lang="es-ES" smtClean="0"/>
                <a:t>m</a:t>
              </a:r>
              <a:endParaRPr lang="en-US"/>
            </a:p>
          </p:txBody>
        </p:sp>
      </p:grpSp>
      <p:pic>
        <p:nvPicPr>
          <p:cNvPr id="17" name="Imagen 16"/>
          <p:cNvPicPr>
            <a:picLocks noChangeAspect="1"/>
          </p:cNvPicPr>
          <p:nvPr/>
        </p:nvPicPr>
        <p:blipFill>
          <a:blip r:embed="rId6"/>
          <a:stretch>
            <a:fillRect/>
          </a:stretch>
        </p:blipFill>
        <p:spPr>
          <a:xfrm>
            <a:off x="6982868" y="4564404"/>
            <a:ext cx="5105400" cy="2257425"/>
          </a:xfrm>
          <a:prstGeom prst="rect">
            <a:avLst/>
          </a:prstGeom>
        </p:spPr>
      </p:pic>
      <p:cxnSp>
        <p:nvCxnSpPr>
          <p:cNvPr id="16" name="Conector recto de flecha 15"/>
          <p:cNvCxnSpPr/>
          <p:nvPr/>
        </p:nvCxnSpPr>
        <p:spPr>
          <a:xfrm>
            <a:off x="10814125" y="1724759"/>
            <a:ext cx="0" cy="163303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CuadroTexto 17"/>
          <p:cNvSpPr txBox="1"/>
          <p:nvPr/>
        </p:nvSpPr>
        <p:spPr>
          <a:xfrm rot="16200000">
            <a:off x="10440317" y="2455037"/>
            <a:ext cx="965329" cy="369332"/>
          </a:xfrm>
          <a:prstGeom prst="rect">
            <a:avLst/>
          </a:prstGeom>
          <a:noFill/>
        </p:spPr>
        <p:txBody>
          <a:bodyPr wrap="none" rtlCol="0">
            <a:spAutoFit/>
          </a:bodyPr>
          <a:lstStyle/>
          <a:p>
            <a:r>
              <a:rPr lang="es-ES" smtClean="0"/>
              <a:t>~10 </a:t>
            </a:r>
            <a:r>
              <a:rPr lang="es-ES" smtClean="0">
                <a:latin typeface="Symbol" panose="05050102010706020507" pitchFamily="18" charset="2"/>
              </a:rPr>
              <a:t>m</a:t>
            </a:r>
            <a:r>
              <a:rPr lang="es-ES" smtClean="0"/>
              <a:t>m</a:t>
            </a:r>
            <a:endParaRPr lang="en-US"/>
          </a:p>
        </p:txBody>
      </p:sp>
      <p:pic>
        <p:nvPicPr>
          <p:cNvPr id="21" name="Imagen 20">
            <a:extLst>
              <a:ext uri="{FF2B5EF4-FFF2-40B4-BE49-F238E27FC236}">
                <a16:creationId xmlns:a16="http://schemas.microsoft.com/office/drawing/2014/main" id="{00000000-0000-0000-0000-000000000000}"/>
              </a:ext>
            </a:extLst>
          </p:cNvPr>
          <p:cNvPicPr>
            <a:picLocks noChangeAspect="1"/>
          </p:cNvPicPr>
          <p:nvPr/>
        </p:nvPicPr>
        <p:blipFill>
          <a:blip r:embed="rId7">
            <a:lum/>
            <a:alphaModFix/>
          </a:blip>
          <a:srcRect/>
          <a:stretch>
            <a:fillRect/>
          </a:stretch>
        </p:blipFill>
        <p:spPr>
          <a:xfrm>
            <a:off x="899023" y="189469"/>
            <a:ext cx="2351880" cy="468360"/>
          </a:xfrm>
          <a:prstGeom prst="rect">
            <a:avLst/>
          </a:prstGeom>
          <a:noFill/>
          <a:ln>
            <a:noFill/>
          </a:ln>
        </p:spPr>
      </p:pic>
    </p:spTree>
    <p:extLst>
      <p:ext uri="{BB962C8B-B14F-4D97-AF65-F5344CB8AC3E}">
        <p14:creationId xmlns:p14="http://schemas.microsoft.com/office/powerpoint/2010/main" val="17825936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3"/>
          <a:stretch>
            <a:fillRect/>
          </a:stretch>
        </p:blipFill>
        <p:spPr>
          <a:xfrm>
            <a:off x="7651033" y="2581523"/>
            <a:ext cx="4581659" cy="1863902"/>
          </a:xfrm>
          <a:prstGeom prst="rect">
            <a:avLst/>
          </a:prstGeom>
        </p:spPr>
      </p:pic>
      <p:sp>
        <p:nvSpPr>
          <p:cNvPr id="54" name="CustomShape 1"/>
          <p:cNvSpPr/>
          <p:nvPr/>
        </p:nvSpPr>
        <p:spPr>
          <a:xfrm rot="5400000">
            <a:off x="5667700" y="-5666619"/>
            <a:ext cx="857079" cy="121914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p:style>
      </p:sp>
      <p:sp>
        <p:nvSpPr>
          <p:cNvPr id="55" name="CustomShape 2"/>
          <p:cNvSpPr/>
          <p:nvPr/>
        </p:nvSpPr>
        <p:spPr>
          <a:xfrm>
            <a:off x="3292560" y="116640"/>
            <a:ext cx="6687000" cy="532800"/>
          </a:xfrm>
          <a:prstGeom prst="rect">
            <a:avLst/>
          </a:prstGeom>
          <a:noFill/>
          <a:ln w="0">
            <a:noFill/>
          </a:ln>
        </p:spPr>
        <p:style>
          <a:lnRef idx="0">
            <a:scrgbClr r="0" g="0" b="0"/>
          </a:lnRef>
          <a:fillRef idx="0">
            <a:scrgbClr r="0" g="0" b="0"/>
          </a:fillRef>
          <a:effectRef idx="0">
            <a:scrgbClr r="0" g="0" b="0"/>
          </a:effectRef>
          <a:fontRef idx="minor"/>
        </p:style>
      </p:sp>
      <p:pic>
        <p:nvPicPr>
          <p:cNvPr id="58" name="Picture 2" descr="File:Emblema Universidad de Sevilla.png - Wikimedia Commons"/>
          <p:cNvPicPr/>
          <p:nvPr/>
        </p:nvPicPr>
        <p:blipFill>
          <a:blip r:embed="rId4"/>
          <a:stretch/>
        </p:blipFill>
        <p:spPr>
          <a:xfrm>
            <a:off x="539" y="0"/>
            <a:ext cx="793080" cy="857618"/>
          </a:xfrm>
          <a:prstGeom prst="rect">
            <a:avLst/>
          </a:prstGeom>
          <a:ln w="0">
            <a:noFill/>
          </a:ln>
        </p:spPr>
      </p:pic>
      <p:sp>
        <p:nvSpPr>
          <p:cNvPr id="61" name="CustomShape 6"/>
          <p:cNvSpPr/>
          <p:nvPr/>
        </p:nvSpPr>
        <p:spPr>
          <a:xfrm>
            <a:off x="169920" y="2070000"/>
            <a:ext cx="8086680" cy="2010240"/>
          </a:xfrm>
          <a:prstGeom prst="rect">
            <a:avLst/>
          </a:prstGeom>
          <a:noFill/>
          <a:ln w="0">
            <a:noFill/>
          </a:ln>
        </p:spPr>
        <p:style>
          <a:lnRef idx="0">
            <a:scrgbClr r="0" g="0" b="0"/>
          </a:lnRef>
          <a:fillRef idx="0">
            <a:scrgbClr r="0" g="0" b="0"/>
          </a:fillRef>
          <a:effectRef idx="0">
            <a:scrgbClr r="0" g="0" b="0"/>
          </a:effectRef>
          <a:fontRef idx="minor"/>
        </p:style>
      </p:sp>
      <p:pic>
        <p:nvPicPr>
          <p:cNvPr id="2" name="Imagen 1"/>
          <p:cNvPicPr>
            <a:picLocks noChangeAspect="1"/>
          </p:cNvPicPr>
          <p:nvPr/>
        </p:nvPicPr>
        <p:blipFill>
          <a:blip r:embed="rId5"/>
          <a:stretch>
            <a:fillRect/>
          </a:stretch>
        </p:blipFill>
        <p:spPr>
          <a:xfrm>
            <a:off x="10814125" y="-8568"/>
            <a:ext cx="1377815" cy="816935"/>
          </a:xfrm>
          <a:prstGeom prst="rect">
            <a:avLst/>
          </a:prstGeom>
          <a:solidFill>
            <a:schemeClr val="bg1"/>
          </a:solidFill>
        </p:spPr>
      </p:pic>
      <p:sp>
        <p:nvSpPr>
          <p:cNvPr id="13" name="CustomShape 3"/>
          <p:cNvSpPr/>
          <p:nvPr/>
        </p:nvSpPr>
        <p:spPr>
          <a:xfrm>
            <a:off x="79865" y="40380"/>
            <a:ext cx="11886480" cy="767987"/>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s-ES" sz="4400" b="1" strike="noStrike" spc="-1" smtClean="0">
                <a:solidFill>
                  <a:srgbClr val="FFFFFF"/>
                </a:solidFill>
                <a:latin typeface="Segoe UI"/>
                <a:ea typeface="Segoe UI"/>
              </a:rPr>
              <a:t>General Description</a:t>
            </a:r>
            <a:endParaRPr lang="en-US" sz="4400" b="0" strike="noStrike" spc="-1">
              <a:latin typeface="Arial"/>
            </a:endParaRPr>
          </a:p>
        </p:txBody>
      </p:sp>
      <p:pic>
        <p:nvPicPr>
          <p:cNvPr id="14" name="Imagen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6200000">
            <a:off x="1001354" y="56237"/>
            <a:ext cx="2576266" cy="4419242"/>
          </a:xfrm>
          <a:prstGeom prst="rect">
            <a:avLst/>
          </a:prstGeom>
        </p:spPr>
      </p:pic>
      <p:sp>
        <p:nvSpPr>
          <p:cNvPr id="3" name="CuadroTexto 2"/>
          <p:cNvSpPr txBox="1"/>
          <p:nvPr/>
        </p:nvSpPr>
        <p:spPr>
          <a:xfrm>
            <a:off x="4505768" y="884980"/>
            <a:ext cx="7758037" cy="2031325"/>
          </a:xfrm>
          <a:prstGeom prst="rect">
            <a:avLst/>
          </a:prstGeom>
          <a:noFill/>
        </p:spPr>
        <p:txBody>
          <a:bodyPr wrap="square" rtlCol="0">
            <a:spAutoFit/>
          </a:bodyPr>
          <a:lstStyle/>
          <a:p>
            <a:r>
              <a:rPr lang="es-ES" smtClean="0"/>
              <a:t>The MPW2 card has a window to the MPW2 chip, designed for backside laser illumination. At 1550 nm, 400 fs, the silicon is transparent below a light intensity threshold so the photoionization (light absorption) happens only around the focus point (voxel volume). A z-scan means to precisely position the voxel volumen along different die depths, also moving the  beam along the pixel area. That way any particular volume can be excited to generate a signal in the collecting electrodes.</a:t>
            </a:r>
            <a:endParaRPr lang="en-US"/>
          </a:p>
        </p:txBody>
      </p:sp>
      <p:grpSp>
        <p:nvGrpSpPr>
          <p:cNvPr id="12" name="Grupo 11"/>
          <p:cNvGrpSpPr/>
          <p:nvPr/>
        </p:nvGrpSpPr>
        <p:grpSpPr>
          <a:xfrm rot="5400000">
            <a:off x="798390" y="3195290"/>
            <a:ext cx="2982191" cy="3976255"/>
            <a:chOff x="4563596" y="2846181"/>
            <a:chExt cx="2982191" cy="3976255"/>
          </a:xfrm>
        </p:grpSpPr>
        <p:pic>
          <p:nvPicPr>
            <p:cNvPr id="4" name="Imagen 3"/>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rot="16200000">
              <a:off x="4066564" y="3343213"/>
              <a:ext cx="3976255" cy="2982191"/>
            </a:xfrm>
            <a:prstGeom prst="rect">
              <a:avLst/>
            </a:prstGeom>
          </p:spPr>
        </p:pic>
        <p:sp>
          <p:nvSpPr>
            <p:cNvPr id="9" name="Rectángulo 8"/>
            <p:cNvSpPr/>
            <p:nvPr/>
          </p:nvSpPr>
          <p:spPr>
            <a:xfrm>
              <a:off x="5389417" y="3911735"/>
              <a:ext cx="665019" cy="96320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upo 4"/>
          <p:cNvGrpSpPr/>
          <p:nvPr/>
        </p:nvGrpSpPr>
        <p:grpSpPr>
          <a:xfrm>
            <a:off x="4315493" y="4384025"/>
            <a:ext cx="7785761" cy="2410519"/>
            <a:chOff x="4315493" y="4384025"/>
            <a:chExt cx="7785761" cy="2410519"/>
          </a:xfrm>
        </p:grpSpPr>
        <p:pic>
          <p:nvPicPr>
            <p:cNvPr id="10" name="Imagen 9"/>
            <p:cNvPicPr>
              <a:picLocks noChangeAspect="1"/>
            </p:cNvPicPr>
            <p:nvPr/>
          </p:nvPicPr>
          <p:blipFill>
            <a:blip r:embed="rId8"/>
            <a:stretch>
              <a:fillRect/>
            </a:stretch>
          </p:blipFill>
          <p:spPr>
            <a:xfrm>
              <a:off x="4409051" y="4384025"/>
              <a:ext cx="7692203" cy="2410519"/>
            </a:xfrm>
            <a:prstGeom prst="rect">
              <a:avLst/>
            </a:prstGeom>
          </p:spPr>
        </p:pic>
        <p:sp>
          <p:nvSpPr>
            <p:cNvPr id="15" name="CuadroTexto 14"/>
            <p:cNvSpPr txBox="1"/>
            <p:nvPr/>
          </p:nvSpPr>
          <p:spPr>
            <a:xfrm rot="16200000">
              <a:off x="4020700" y="5534635"/>
              <a:ext cx="958917" cy="369332"/>
            </a:xfrm>
            <a:prstGeom prst="rect">
              <a:avLst/>
            </a:prstGeom>
            <a:solidFill>
              <a:schemeClr val="bg1"/>
            </a:solidFill>
          </p:spPr>
          <p:txBody>
            <a:bodyPr wrap="none" rtlCol="0">
              <a:spAutoFit/>
            </a:bodyPr>
            <a:lstStyle/>
            <a:p>
              <a:r>
                <a:rPr lang="es-ES" smtClean="0"/>
                <a:t>280 </a:t>
              </a:r>
              <a:r>
                <a:rPr lang="es-ES" smtClean="0">
                  <a:latin typeface="Symbol" panose="05050102010706020507" pitchFamily="18" charset="2"/>
                </a:rPr>
                <a:t>m</a:t>
              </a:r>
              <a:r>
                <a:rPr lang="es-ES" smtClean="0"/>
                <a:t>m</a:t>
              </a:r>
              <a:endParaRPr lang="en-US"/>
            </a:p>
          </p:txBody>
        </p:sp>
      </p:grpSp>
      <p:pic>
        <p:nvPicPr>
          <p:cNvPr id="17" name="Imagen 16">
            <a:extLst>
              <a:ext uri="{FF2B5EF4-FFF2-40B4-BE49-F238E27FC236}">
                <a16:creationId xmlns:a16="http://schemas.microsoft.com/office/drawing/2014/main" id="{00000000-0000-0000-0000-000000000000}"/>
              </a:ext>
            </a:extLst>
          </p:cNvPr>
          <p:cNvPicPr>
            <a:picLocks noChangeAspect="1"/>
          </p:cNvPicPr>
          <p:nvPr/>
        </p:nvPicPr>
        <p:blipFill>
          <a:blip r:embed="rId9">
            <a:lum/>
            <a:alphaModFix/>
          </a:blip>
          <a:srcRect/>
          <a:stretch>
            <a:fillRect/>
          </a:stretch>
        </p:blipFill>
        <p:spPr>
          <a:xfrm>
            <a:off x="901017" y="197406"/>
            <a:ext cx="2351880" cy="468360"/>
          </a:xfrm>
          <a:prstGeom prst="rect">
            <a:avLst/>
          </a:prstGeom>
          <a:noFill/>
          <a:ln>
            <a:noFill/>
          </a:ln>
        </p:spPr>
      </p:pic>
      <p:sp>
        <p:nvSpPr>
          <p:cNvPr id="18" name="CuadroTexto 17"/>
          <p:cNvSpPr txBox="1"/>
          <p:nvPr/>
        </p:nvSpPr>
        <p:spPr>
          <a:xfrm>
            <a:off x="1086271" y="6306487"/>
            <a:ext cx="2406428" cy="400110"/>
          </a:xfrm>
          <a:prstGeom prst="rect">
            <a:avLst/>
          </a:prstGeom>
          <a:noFill/>
        </p:spPr>
        <p:txBody>
          <a:bodyPr wrap="none" rtlCol="0">
            <a:spAutoFit/>
          </a:bodyPr>
          <a:lstStyle/>
          <a:p>
            <a:r>
              <a:rPr lang="es-ES" sz="2000" b="1" smtClean="0">
                <a:solidFill>
                  <a:schemeClr val="bg1"/>
                </a:solidFill>
              </a:rPr>
              <a:t>MPW2 Chip Pixels</a:t>
            </a:r>
            <a:endParaRPr lang="en-US" sz="2000" b="1">
              <a:solidFill>
                <a:schemeClr val="bg1"/>
              </a:solidFill>
            </a:endParaRPr>
          </a:p>
        </p:txBody>
      </p:sp>
      <p:sp>
        <p:nvSpPr>
          <p:cNvPr id="6" name="CuadroTexto 5"/>
          <p:cNvSpPr txBox="1"/>
          <p:nvPr/>
        </p:nvSpPr>
        <p:spPr>
          <a:xfrm>
            <a:off x="4626435" y="3171957"/>
            <a:ext cx="3309560" cy="1200329"/>
          </a:xfrm>
          <a:prstGeom prst="rect">
            <a:avLst/>
          </a:prstGeom>
          <a:noFill/>
        </p:spPr>
        <p:txBody>
          <a:bodyPr wrap="none" rtlCol="0">
            <a:spAutoFit/>
          </a:bodyPr>
          <a:lstStyle/>
          <a:p>
            <a:r>
              <a:rPr lang="es-ES" smtClean="0"/>
              <a:t>8x8 active pixel matrix</a:t>
            </a:r>
          </a:p>
          <a:p>
            <a:r>
              <a:rPr lang="es-ES" smtClean="0"/>
              <a:t>60x60 </a:t>
            </a:r>
            <a:r>
              <a:rPr lang="es-ES" smtClean="0">
                <a:latin typeface="Symbol" panose="05050102010706020507" pitchFamily="18" charset="2"/>
              </a:rPr>
              <a:t>m</a:t>
            </a:r>
            <a:r>
              <a:rPr lang="es-ES" smtClean="0"/>
              <a:t>m</a:t>
            </a:r>
            <a:r>
              <a:rPr lang="es-ES" baseline="30000" smtClean="0"/>
              <a:t>2</a:t>
            </a:r>
            <a:r>
              <a:rPr lang="es-ES" smtClean="0"/>
              <a:t> pixel size</a:t>
            </a:r>
          </a:p>
          <a:p>
            <a:r>
              <a:rPr lang="es-ES" smtClean="0"/>
              <a:t>1.9 k</a:t>
            </a:r>
            <a:r>
              <a:rPr lang="es-ES" smtClean="0">
                <a:latin typeface="Symbol" panose="05050102010706020507" pitchFamily="18" charset="2"/>
              </a:rPr>
              <a:t>W</a:t>
            </a:r>
            <a:r>
              <a:rPr lang="es-ES" smtClean="0"/>
              <a:t>-cm substrate resistivity</a:t>
            </a:r>
          </a:p>
          <a:p>
            <a:r>
              <a:rPr lang="es-ES" smtClean="0"/>
              <a:t>no backside metallization</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CustomShape 1"/>
          <p:cNvSpPr/>
          <p:nvPr/>
        </p:nvSpPr>
        <p:spPr>
          <a:xfrm rot="5400000">
            <a:off x="5667700" y="-5666619"/>
            <a:ext cx="857079" cy="121914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p:style>
      </p:sp>
      <p:sp>
        <p:nvSpPr>
          <p:cNvPr id="55" name="CustomShape 2"/>
          <p:cNvSpPr/>
          <p:nvPr/>
        </p:nvSpPr>
        <p:spPr>
          <a:xfrm>
            <a:off x="3292560" y="116640"/>
            <a:ext cx="6687000" cy="532800"/>
          </a:xfrm>
          <a:prstGeom prst="rect">
            <a:avLst/>
          </a:prstGeom>
          <a:noFill/>
          <a:ln w="0">
            <a:noFill/>
          </a:ln>
        </p:spPr>
        <p:style>
          <a:lnRef idx="0">
            <a:scrgbClr r="0" g="0" b="0"/>
          </a:lnRef>
          <a:fillRef idx="0">
            <a:scrgbClr r="0" g="0" b="0"/>
          </a:fillRef>
          <a:effectRef idx="0">
            <a:scrgbClr r="0" g="0" b="0"/>
          </a:effectRef>
          <a:fontRef idx="minor"/>
        </p:style>
      </p:sp>
      <p:pic>
        <p:nvPicPr>
          <p:cNvPr id="58" name="Picture 2" descr="File:Emblema Universidad de Sevilla.png - Wikimedia Commons"/>
          <p:cNvPicPr/>
          <p:nvPr/>
        </p:nvPicPr>
        <p:blipFill>
          <a:blip r:embed="rId3"/>
          <a:stretch/>
        </p:blipFill>
        <p:spPr>
          <a:xfrm>
            <a:off x="539" y="0"/>
            <a:ext cx="793080" cy="857618"/>
          </a:xfrm>
          <a:prstGeom prst="rect">
            <a:avLst/>
          </a:prstGeom>
          <a:ln w="0">
            <a:noFill/>
          </a:ln>
        </p:spPr>
      </p:pic>
      <p:sp>
        <p:nvSpPr>
          <p:cNvPr id="61" name="CustomShape 6"/>
          <p:cNvSpPr/>
          <p:nvPr/>
        </p:nvSpPr>
        <p:spPr>
          <a:xfrm>
            <a:off x="169920" y="2070000"/>
            <a:ext cx="8086680" cy="2010240"/>
          </a:xfrm>
          <a:prstGeom prst="rect">
            <a:avLst/>
          </a:prstGeom>
          <a:noFill/>
          <a:ln w="0">
            <a:noFill/>
          </a:ln>
        </p:spPr>
        <p:style>
          <a:lnRef idx="0">
            <a:scrgbClr r="0" g="0" b="0"/>
          </a:lnRef>
          <a:fillRef idx="0">
            <a:scrgbClr r="0" g="0" b="0"/>
          </a:fillRef>
          <a:effectRef idx="0">
            <a:scrgbClr r="0" g="0" b="0"/>
          </a:effectRef>
          <a:fontRef idx="minor"/>
        </p:style>
      </p:sp>
      <p:pic>
        <p:nvPicPr>
          <p:cNvPr id="2" name="Imagen 1"/>
          <p:cNvPicPr>
            <a:picLocks noChangeAspect="1"/>
          </p:cNvPicPr>
          <p:nvPr/>
        </p:nvPicPr>
        <p:blipFill>
          <a:blip r:embed="rId4"/>
          <a:stretch>
            <a:fillRect/>
          </a:stretch>
        </p:blipFill>
        <p:spPr>
          <a:xfrm>
            <a:off x="10814125" y="-8568"/>
            <a:ext cx="1377815" cy="816935"/>
          </a:xfrm>
          <a:prstGeom prst="rect">
            <a:avLst/>
          </a:prstGeom>
          <a:solidFill>
            <a:schemeClr val="bg1"/>
          </a:solidFill>
        </p:spPr>
      </p:pic>
      <p:sp>
        <p:nvSpPr>
          <p:cNvPr id="13" name="CustomShape 3"/>
          <p:cNvSpPr/>
          <p:nvPr/>
        </p:nvSpPr>
        <p:spPr>
          <a:xfrm>
            <a:off x="79865" y="40380"/>
            <a:ext cx="11886480" cy="767987"/>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s-ES" sz="4400" b="1" strike="noStrike" spc="-1" smtClean="0">
                <a:solidFill>
                  <a:srgbClr val="FFFFFF"/>
                </a:solidFill>
                <a:latin typeface="Segoe UI"/>
                <a:ea typeface="Segoe UI"/>
              </a:rPr>
              <a:t>General Description</a:t>
            </a:r>
            <a:endParaRPr lang="en-US" sz="4400" b="0" strike="noStrike" spc="-1">
              <a:latin typeface="Arial"/>
            </a:endParaRPr>
          </a:p>
        </p:txBody>
      </p:sp>
      <p:pic>
        <p:nvPicPr>
          <p:cNvPr id="3" name="Imagen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93873" y="835587"/>
            <a:ext cx="5003779" cy="2814626"/>
          </a:xfrm>
          <a:prstGeom prst="rect">
            <a:avLst/>
          </a:prstGeom>
        </p:spPr>
      </p:pic>
      <p:pic>
        <p:nvPicPr>
          <p:cNvPr id="5" name="Imagen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87608" y="3719783"/>
            <a:ext cx="5166738" cy="3145672"/>
          </a:xfrm>
          <a:prstGeom prst="rect">
            <a:avLst/>
          </a:prstGeom>
        </p:spPr>
      </p:pic>
      <p:sp>
        <p:nvSpPr>
          <p:cNvPr id="7" name="CuadroTexto 6"/>
          <p:cNvSpPr txBox="1"/>
          <p:nvPr/>
        </p:nvSpPr>
        <p:spPr>
          <a:xfrm>
            <a:off x="4699666" y="848206"/>
            <a:ext cx="2646878" cy="2862322"/>
          </a:xfrm>
          <a:prstGeom prst="rect">
            <a:avLst/>
          </a:prstGeom>
          <a:noFill/>
        </p:spPr>
        <p:txBody>
          <a:bodyPr wrap="none" rtlCol="0">
            <a:spAutoFit/>
          </a:bodyPr>
          <a:lstStyle/>
          <a:p>
            <a:r>
              <a:rPr lang="es-ES" smtClean="0"/>
              <a:t>SSD Laser for TPA</a:t>
            </a:r>
          </a:p>
          <a:p>
            <a:r>
              <a:rPr lang="es-ES" smtClean="0"/>
              <a:t>1550 nm, ~400 fs, </a:t>
            </a:r>
          </a:p>
          <a:p>
            <a:r>
              <a:rPr lang="es-ES" smtClean="0"/>
              <a:t>magnetoacustic pulse</a:t>
            </a:r>
          </a:p>
          <a:p>
            <a:r>
              <a:rPr lang="es-ES" smtClean="0"/>
              <a:t>picker (selectable single</a:t>
            </a:r>
          </a:p>
          <a:p>
            <a:r>
              <a:rPr lang="es-ES" smtClean="0"/>
              <a:t>shots). Different depths</a:t>
            </a:r>
          </a:p>
          <a:p>
            <a:r>
              <a:rPr lang="es-ES" smtClean="0"/>
              <a:t>by focusing, different</a:t>
            </a:r>
          </a:p>
          <a:p>
            <a:r>
              <a:rPr lang="es-ES" smtClean="0"/>
              <a:t>XY positions by a hexa</a:t>
            </a:r>
            <a:r>
              <a:rPr lang="en-US" smtClean="0"/>
              <a:t>-</a:t>
            </a:r>
          </a:p>
          <a:p>
            <a:r>
              <a:rPr lang="es-ES" smtClean="0"/>
              <a:t>pod platform, EMI iso-</a:t>
            </a:r>
          </a:p>
          <a:p>
            <a:r>
              <a:rPr lang="es-ES" smtClean="0"/>
              <a:t>lated, batiment 28 </a:t>
            </a:r>
          </a:p>
          <a:p>
            <a:r>
              <a:rPr lang="es-ES" smtClean="0"/>
              <a:t>basement@CERN</a:t>
            </a:r>
          </a:p>
        </p:txBody>
      </p:sp>
      <p:pic>
        <p:nvPicPr>
          <p:cNvPr id="8" name="Imagen 7"/>
          <p:cNvPicPr>
            <a:picLocks noChangeAspect="1"/>
          </p:cNvPicPr>
          <p:nvPr/>
        </p:nvPicPr>
        <p:blipFill rotWithShape="1">
          <a:blip r:embed="rId7">
            <a:extLst>
              <a:ext uri="{28A0092B-C50C-407E-A947-70E740481C1C}">
                <a14:useLocalDpi xmlns:a14="http://schemas.microsoft.com/office/drawing/2010/main" val="0"/>
              </a:ext>
            </a:extLst>
          </a:blip>
          <a:srcRect l="813" t="17359" r="-813" b="9969"/>
          <a:stretch/>
        </p:blipFill>
        <p:spPr>
          <a:xfrm>
            <a:off x="30513" y="888633"/>
            <a:ext cx="4589800" cy="5929783"/>
          </a:xfrm>
          <a:prstGeom prst="rect">
            <a:avLst/>
          </a:prstGeom>
        </p:spPr>
      </p:pic>
      <p:pic>
        <p:nvPicPr>
          <p:cNvPr id="9" name="Imagen 8"/>
          <p:cNvPicPr>
            <a:picLocks noChangeAspect="1"/>
          </p:cNvPicPr>
          <p:nvPr/>
        </p:nvPicPr>
        <p:blipFill rotWithShape="1">
          <a:blip r:embed="rId8">
            <a:extLst>
              <a:ext uri="{28A0092B-C50C-407E-A947-70E740481C1C}">
                <a14:useLocalDpi xmlns:a14="http://schemas.microsoft.com/office/drawing/2010/main" val="0"/>
              </a:ext>
            </a:extLst>
          </a:blip>
          <a:srcRect l="23728" r="23221"/>
          <a:stretch/>
        </p:blipFill>
        <p:spPr>
          <a:xfrm>
            <a:off x="9208916" y="3670103"/>
            <a:ext cx="3006595" cy="3187897"/>
          </a:xfrm>
          <a:prstGeom prst="rect">
            <a:avLst/>
          </a:prstGeom>
        </p:spPr>
      </p:pic>
      <p:pic>
        <p:nvPicPr>
          <p:cNvPr id="15" name="Imagen 14">
            <a:extLst>
              <a:ext uri="{FF2B5EF4-FFF2-40B4-BE49-F238E27FC236}">
                <a16:creationId xmlns:a16="http://schemas.microsoft.com/office/drawing/2014/main" id="{00000000-0000-0000-0000-000000000000}"/>
              </a:ext>
            </a:extLst>
          </p:cNvPr>
          <p:cNvPicPr>
            <a:picLocks noChangeAspect="1"/>
          </p:cNvPicPr>
          <p:nvPr/>
        </p:nvPicPr>
        <p:blipFill>
          <a:blip r:embed="rId9">
            <a:lum/>
            <a:alphaModFix/>
          </a:blip>
          <a:srcRect/>
          <a:stretch>
            <a:fillRect/>
          </a:stretch>
        </p:blipFill>
        <p:spPr>
          <a:xfrm>
            <a:off x="901017" y="170550"/>
            <a:ext cx="2351880" cy="468360"/>
          </a:xfrm>
          <a:prstGeom prst="rect">
            <a:avLst/>
          </a:prstGeom>
          <a:noFill/>
          <a:ln>
            <a:noFill/>
          </a:ln>
        </p:spPr>
      </p:pic>
    </p:spTree>
    <p:extLst>
      <p:ext uri="{BB962C8B-B14F-4D97-AF65-F5344CB8AC3E}">
        <p14:creationId xmlns:p14="http://schemas.microsoft.com/office/powerpoint/2010/main" val="35623694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123072" y="897460"/>
            <a:ext cx="3038810" cy="2279107"/>
          </a:xfrm>
          <a:prstGeom prst="rect">
            <a:avLst/>
          </a:prstGeom>
        </p:spPr>
      </p:pic>
      <p:sp>
        <p:nvSpPr>
          <p:cNvPr id="54" name="CustomShape 1"/>
          <p:cNvSpPr/>
          <p:nvPr/>
        </p:nvSpPr>
        <p:spPr>
          <a:xfrm rot="5400000">
            <a:off x="5667700" y="-5666619"/>
            <a:ext cx="857079" cy="121914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p:style>
      </p:sp>
      <p:sp>
        <p:nvSpPr>
          <p:cNvPr id="55" name="CustomShape 2"/>
          <p:cNvSpPr/>
          <p:nvPr/>
        </p:nvSpPr>
        <p:spPr>
          <a:xfrm>
            <a:off x="3292560" y="116640"/>
            <a:ext cx="6687000" cy="532800"/>
          </a:xfrm>
          <a:prstGeom prst="rect">
            <a:avLst/>
          </a:prstGeom>
          <a:noFill/>
          <a:ln w="0">
            <a:noFill/>
          </a:ln>
        </p:spPr>
        <p:style>
          <a:lnRef idx="0">
            <a:scrgbClr r="0" g="0" b="0"/>
          </a:lnRef>
          <a:fillRef idx="0">
            <a:scrgbClr r="0" g="0" b="0"/>
          </a:fillRef>
          <a:effectRef idx="0">
            <a:scrgbClr r="0" g="0" b="0"/>
          </a:effectRef>
          <a:fontRef idx="minor"/>
        </p:style>
      </p:sp>
      <p:pic>
        <p:nvPicPr>
          <p:cNvPr id="58" name="Picture 2" descr="File:Emblema Universidad de Sevilla.png - Wikimedia Commons"/>
          <p:cNvPicPr/>
          <p:nvPr/>
        </p:nvPicPr>
        <p:blipFill>
          <a:blip r:embed="rId4"/>
          <a:stretch/>
        </p:blipFill>
        <p:spPr>
          <a:xfrm>
            <a:off x="539" y="0"/>
            <a:ext cx="793080" cy="857618"/>
          </a:xfrm>
          <a:prstGeom prst="rect">
            <a:avLst/>
          </a:prstGeom>
          <a:ln w="0">
            <a:noFill/>
          </a:ln>
        </p:spPr>
      </p:pic>
      <p:pic>
        <p:nvPicPr>
          <p:cNvPr id="2" name="Imagen 1"/>
          <p:cNvPicPr>
            <a:picLocks noChangeAspect="1"/>
          </p:cNvPicPr>
          <p:nvPr/>
        </p:nvPicPr>
        <p:blipFill>
          <a:blip r:embed="rId5"/>
          <a:stretch>
            <a:fillRect/>
          </a:stretch>
        </p:blipFill>
        <p:spPr>
          <a:xfrm>
            <a:off x="10814125" y="-8568"/>
            <a:ext cx="1377815" cy="816935"/>
          </a:xfrm>
          <a:prstGeom prst="rect">
            <a:avLst/>
          </a:prstGeom>
          <a:solidFill>
            <a:schemeClr val="bg1"/>
          </a:solidFill>
        </p:spPr>
      </p:pic>
      <p:pic>
        <p:nvPicPr>
          <p:cNvPr id="4" name="Imagen 3"/>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rot="5400000">
            <a:off x="-716708" y="1767893"/>
            <a:ext cx="5737972" cy="4303479"/>
          </a:xfrm>
          <a:prstGeom prst="rect">
            <a:avLst/>
          </a:prstGeom>
        </p:spPr>
      </p:pic>
      <p:pic>
        <p:nvPicPr>
          <p:cNvPr id="11" name="Imagen 10"/>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4304018" y="3171298"/>
            <a:ext cx="4845824" cy="3634368"/>
          </a:xfrm>
          <a:prstGeom prst="rect">
            <a:avLst/>
          </a:prstGeom>
        </p:spPr>
      </p:pic>
      <p:pic>
        <p:nvPicPr>
          <p:cNvPr id="12" name="Imagen 11">
            <a:extLst>
              <a:ext uri="{FF2B5EF4-FFF2-40B4-BE49-F238E27FC236}">
                <a16:creationId xmlns:a16="http://schemas.microsoft.com/office/drawing/2014/main" id="{00000000-0000-0000-0000-000000000000}"/>
              </a:ext>
            </a:extLst>
          </p:cNvPr>
          <p:cNvPicPr>
            <a:picLocks noChangeAspect="1"/>
          </p:cNvPicPr>
          <p:nvPr/>
        </p:nvPicPr>
        <p:blipFill>
          <a:blip r:embed="rId8">
            <a:lum/>
            <a:alphaModFix/>
          </a:blip>
          <a:srcRect/>
          <a:stretch>
            <a:fillRect/>
          </a:stretch>
        </p:blipFill>
        <p:spPr>
          <a:xfrm>
            <a:off x="7161882" y="866730"/>
            <a:ext cx="5020070" cy="3764848"/>
          </a:xfrm>
          <a:prstGeom prst="rect">
            <a:avLst/>
          </a:prstGeom>
          <a:noFill/>
          <a:ln>
            <a:noFill/>
          </a:ln>
        </p:spPr>
      </p:pic>
      <p:sp>
        <p:nvSpPr>
          <p:cNvPr id="14" name="CustomShape 3"/>
          <p:cNvSpPr/>
          <p:nvPr/>
        </p:nvSpPr>
        <p:spPr>
          <a:xfrm>
            <a:off x="79865" y="40380"/>
            <a:ext cx="11886480" cy="767987"/>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s-ES" sz="4400" b="1" strike="noStrike" spc="-1" smtClean="0">
                <a:solidFill>
                  <a:srgbClr val="FFFFFF"/>
                </a:solidFill>
                <a:latin typeface="Segoe UI"/>
                <a:ea typeface="Segoe UI"/>
              </a:rPr>
              <a:t>General Description</a:t>
            </a:r>
            <a:endParaRPr lang="en-US" sz="4400" b="0" strike="noStrike" spc="-1">
              <a:latin typeface="Arial"/>
            </a:endParaRPr>
          </a:p>
        </p:txBody>
      </p:sp>
      <p:pic>
        <p:nvPicPr>
          <p:cNvPr id="15" name="Imagen 14">
            <a:extLst>
              <a:ext uri="{FF2B5EF4-FFF2-40B4-BE49-F238E27FC236}">
                <a16:creationId xmlns:a16="http://schemas.microsoft.com/office/drawing/2014/main" id="{00000000-0000-0000-0000-000000000000}"/>
              </a:ext>
            </a:extLst>
          </p:cNvPr>
          <p:cNvPicPr>
            <a:picLocks noChangeAspect="1"/>
          </p:cNvPicPr>
          <p:nvPr/>
        </p:nvPicPr>
        <p:blipFill>
          <a:blip r:embed="rId9">
            <a:lum/>
            <a:alphaModFix/>
          </a:blip>
          <a:srcRect/>
          <a:stretch>
            <a:fillRect/>
          </a:stretch>
        </p:blipFill>
        <p:spPr>
          <a:xfrm>
            <a:off x="901017" y="170550"/>
            <a:ext cx="2351880" cy="468360"/>
          </a:xfrm>
          <a:prstGeom prst="rect">
            <a:avLst/>
          </a:prstGeom>
          <a:noFill/>
          <a:ln>
            <a:noFill/>
          </a:ln>
        </p:spPr>
      </p:pic>
      <p:sp>
        <p:nvSpPr>
          <p:cNvPr id="5" name="Rectángulo 4"/>
          <p:cNvSpPr/>
          <p:nvPr/>
        </p:nvSpPr>
        <p:spPr>
          <a:xfrm>
            <a:off x="9282949" y="4841459"/>
            <a:ext cx="2832393" cy="1754326"/>
          </a:xfrm>
          <a:prstGeom prst="rect">
            <a:avLst/>
          </a:prstGeom>
        </p:spPr>
        <p:txBody>
          <a:bodyPr wrap="square">
            <a:spAutoFit/>
          </a:bodyPr>
          <a:lstStyle/>
          <a:p>
            <a:r>
              <a:rPr lang="en-GB">
                <a:latin typeface="Liberation Serif" pitchFamily="18"/>
                <a:ea typeface="Noto Sans CJK SC" pitchFamily="2"/>
                <a:cs typeface="Lohit Devanagari" pitchFamily="2"/>
              </a:rPr>
              <a:t>MPW2 + Caribou + FPGA in the setup, mounted on a</a:t>
            </a:r>
            <a:br>
              <a:rPr lang="en-GB">
                <a:latin typeface="Liberation Serif" pitchFamily="18"/>
                <a:ea typeface="Noto Sans CJK SC" pitchFamily="2"/>
                <a:cs typeface="Lohit Devanagari" pitchFamily="2"/>
              </a:rPr>
            </a:br>
            <a:r>
              <a:rPr lang="en-GB">
                <a:latin typeface="Liberation Serif" pitchFamily="18"/>
                <a:ea typeface="Noto Sans CJK SC" pitchFamily="2"/>
                <a:cs typeface="Lohit Devanagari" pitchFamily="2"/>
              </a:rPr>
              <a:t>costume made </a:t>
            </a:r>
            <a:r>
              <a:rPr lang="en-GB" smtClean="0">
                <a:latin typeface="Liberation Serif" pitchFamily="18"/>
                <a:ea typeface="Noto Sans CJK SC" pitchFamily="2"/>
                <a:cs typeface="Lohit Devanagari" pitchFamily="2"/>
              </a:rPr>
              <a:t>rigid carbon fibre holder</a:t>
            </a:r>
            <a:r>
              <a:rPr lang="en-GB">
                <a:latin typeface="Liberation Serif" pitchFamily="18"/>
                <a:ea typeface="Noto Sans CJK SC" pitchFamily="2"/>
                <a:cs typeface="Lohit Devanagari" pitchFamily="2"/>
              </a:rPr>
              <a:t> </a:t>
            </a:r>
            <a:r>
              <a:rPr lang="en-GB" smtClean="0">
                <a:latin typeface="Liberation Serif" pitchFamily="18"/>
                <a:ea typeface="Noto Sans CJK SC" pitchFamily="2"/>
                <a:cs typeface="Lohit Devanagari" pitchFamily="2"/>
              </a:rPr>
              <a:t>manufactured by Ruddy Constanzi (SSD, CERN)</a:t>
            </a:r>
            <a:endParaRPr lang="en-US"/>
          </a:p>
        </p:txBody>
      </p:sp>
    </p:spTree>
    <p:extLst>
      <p:ext uri="{BB962C8B-B14F-4D97-AF65-F5344CB8AC3E}">
        <p14:creationId xmlns:p14="http://schemas.microsoft.com/office/powerpoint/2010/main" val="18116480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CustomShape 1"/>
          <p:cNvSpPr/>
          <p:nvPr/>
        </p:nvSpPr>
        <p:spPr>
          <a:xfrm rot="5400000">
            <a:off x="5667700" y="-5666619"/>
            <a:ext cx="857079" cy="121914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p:style>
      </p:sp>
      <p:sp>
        <p:nvSpPr>
          <p:cNvPr id="55" name="CustomShape 2"/>
          <p:cNvSpPr/>
          <p:nvPr/>
        </p:nvSpPr>
        <p:spPr>
          <a:xfrm>
            <a:off x="3292560" y="116640"/>
            <a:ext cx="6687000" cy="532800"/>
          </a:xfrm>
          <a:prstGeom prst="rect">
            <a:avLst/>
          </a:prstGeom>
          <a:noFill/>
          <a:ln w="0">
            <a:noFill/>
          </a:ln>
        </p:spPr>
        <p:style>
          <a:lnRef idx="0">
            <a:scrgbClr r="0" g="0" b="0"/>
          </a:lnRef>
          <a:fillRef idx="0">
            <a:scrgbClr r="0" g="0" b="0"/>
          </a:fillRef>
          <a:effectRef idx="0">
            <a:scrgbClr r="0" g="0" b="0"/>
          </a:effectRef>
          <a:fontRef idx="minor"/>
        </p:style>
      </p:sp>
      <p:pic>
        <p:nvPicPr>
          <p:cNvPr id="58" name="Picture 2" descr="File:Emblema Universidad de Sevilla.png - Wikimedia Commons"/>
          <p:cNvPicPr/>
          <p:nvPr/>
        </p:nvPicPr>
        <p:blipFill>
          <a:blip r:embed="rId3"/>
          <a:stretch/>
        </p:blipFill>
        <p:spPr>
          <a:xfrm>
            <a:off x="539" y="0"/>
            <a:ext cx="793080" cy="857618"/>
          </a:xfrm>
          <a:prstGeom prst="rect">
            <a:avLst/>
          </a:prstGeom>
          <a:ln w="0">
            <a:noFill/>
          </a:ln>
        </p:spPr>
      </p:pic>
      <p:pic>
        <p:nvPicPr>
          <p:cNvPr id="2" name="Imagen 1"/>
          <p:cNvPicPr>
            <a:picLocks noChangeAspect="1"/>
          </p:cNvPicPr>
          <p:nvPr/>
        </p:nvPicPr>
        <p:blipFill>
          <a:blip r:embed="rId4"/>
          <a:stretch>
            <a:fillRect/>
          </a:stretch>
        </p:blipFill>
        <p:spPr>
          <a:xfrm>
            <a:off x="10814125" y="-8568"/>
            <a:ext cx="1377815" cy="816935"/>
          </a:xfrm>
          <a:prstGeom prst="rect">
            <a:avLst/>
          </a:prstGeom>
          <a:solidFill>
            <a:schemeClr val="bg1"/>
          </a:solidFill>
        </p:spPr>
      </p:pic>
      <p:sp>
        <p:nvSpPr>
          <p:cNvPr id="14" name="CustomShape 3"/>
          <p:cNvSpPr/>
          <p:nvPr/>
        </p:nvSpPr>
        <p:spPr>
          <a:xfrm>
            <a:off x="79865" y="40380"/>
            <a:ext cx="11886480" cy="767987"/>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s-ES" sz="4400" b="1" spc="-1" smtClean="0">
                <a:solidFill>
                  <a:srgbClr val="FFFFFF"/>
                </a:solidFill>
                <a:latin typeface="Segoe UI"/>
              </a:rPr>
              <a:t>Locating the target (backside shot)</a:t>
            </a:r>
            <a:endParaRPr lang="en-US" sz="4400" b="0" strike="noStrike" spc="-1">
              <a:latin typeface="Arial"/>
            </a:endParaRPr>
          </a:p>
        </p:txBody>
      </p:sp>
      <p:pic>
        <p:nvPicPr>
          <p:cNvPr id="5" name="Imagen 4"/>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rot="5400000">
            <a:off x="-6327" y="987788"/>
            <a:ext cx="5703963" cy="5703963"/>
          </a:xfrm>
          <a:prstGeom prst="rect">
            <a:avLst/>
          </a:prstGeom>
        </p:spPr>
      </p:pic>
      <p:pic>
        <p:nvPicPr>
          <p:cNvPr id="7" name="Imagen 6"/>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337229" y="872896"/>
            <a:ext cx="3829118" cy="3829118"/>
          </a:xfrm>
          <a:prstGeom prst="rect">
            <a:avLst/>
          </a:prstGeom>
        </p:spPr>
      </p:pic>
      <p:pic>
        <p:nvPicPr>
          <p:cNvPr id="17" name="Imagen 16">
            <a:extLst>
              <a:ext uri="{FF2B5EF4-FFF2-40B4-BE49-F238E27FC236}">
                <a16:creationId xmlns:a16="http://schemas.microsoft.com/office/drawing/2014/main" id="{00000000-0000-0000-0000-000000000000}"/>
              </a:ext>
            </a:extLst>
          </p:cNvPr>
          <p:cNvPicPr>
            <a:picLocks noChangeAspect="1"/>
          </p:cNvPicPr>
          <p:nvPr/>
        </p:nvPicPr>
        <p:blipFill>
          <a:blip r:embed="rId7">
            <a:lum/>
            <a:alphaModFix/>
          </a:blip>
          <a:srcRect/>
          <a:stretch>
            <a:fillRect/>
          </a:stretch>
        </p:blipFill>
        <p:spPr>
          <a:xfrm>
            <a:off x="5697636" y="3863500"/>
            <a:ext cx="3275568" cy="2975333"/>
          </a:xfrm>
          <a:prstGeom prst="rect">
            <a:avLst/>
          </a:prstGeom>
          <a:noFill/>
          <a:ln>
            <a:noFill/>
          </a:ln>
        </p:spPr>
      </p:pic>
      <p:sp>
        <p:nvSpPr>
          <p:cNvPr id="18" name="CuadroTexto 17"/>
          <p:cNvSpPr txBox="1"/>
          <p:nvPr/>
        </p:nvSpPr>
        <p:spPr>
          <a:xfrm>
            <a:off x="5824240" y="3253769"/>
            <a:ext cx="2572709" cy="621793"/>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en-GB" b="0" i="0" u="none" strike="noStrike" kern="1200" cap="none">
                <a:ln>
                  <a:noFill/>
                </a:ln>
                <a:latin typeface="Liberation Serif" pitchFamily="18"/>
                <a:ea typeface="Noto Sans CJK SC" pitchFamily="2"/>
                <a:cs typeface="Lohit Devanagari" pitchFamily="2"/>
              </a:rPr>
              <a:t>Pixel 0,0 under the IR</a:t>
            </a:r>
            <a:br>
              <a:rPr lang="en-GB" b="0" i="0" u="none" strike="noStrike" kern="1200" cap="none">
                <a:ln>
                  <a:noFill/>
                </a:ln>
                <a:latin typeface="Liberation Serif" pitchFamily="18"/>
                <a:ea typeface="Noto Sans CJK SC" pitchFamily="2"/>
                <a:cs typeface="Lohit Devanagari" pitchFamily="2"/>
              </a:rPr>
            </a:br>
            <a:r>
              <a:rPr lang="en-GB" b="0" i="0" u="none" strike="noStrike" kern="1200" cap="none" smtClean="0">
                <a:ln>
                  <a:noFill/>
                </a:ln>
                <a:latin typeface="Liberation Serif" pitchFamily="18"/>
                <a:ea typeface="Noto Sans CJK SC" pitchFamily="2"/>
                <a:cs typeface="Lohit Devanagari" pitchFamily="2"/>
              </a:rPr>
              <a:t>microscope (backside)</a:t>
            </a:r>
            <a:endParaRPr lang="en-GB" b="0" i="0" u="none" strike="noStrike" kern="1200" cap="none">
              <a:ln>
                <a:noFill/>
              </a:ln>
              <a:latin typeface="Liberation Serif" pitchFamily="18"/>
              <a:ea typeface="Noto Sans CJK SC" pitchFamily="2"/>
              <a:cs typeface="Lohit Devanagari" pitchFamily="2"/>
            </a:endParaRPr>
          </a:p>
        </p:txBody>
      </p:sp>
      <p:pic>
        <p:nvPicPr>
          <p:cNvPr id="16" name="Imagen 15">
            <a:extLst>
              <a:ext uri="{FF2B5EF4-FFF2-40B4-BE49-F238E27FC236}">
                <a16:creationId xmlns:a16="http://schemas.microsoft.com/office/drawing/2014/main" id="{00000000-0000-0000-0000-000000000000}"/>
              </a:ext>
            </a:extLst>
          </p:cNvPr>
          <p:cNvPicPr>
            <a:picLocks noChangeAspect="1"/>
          </p:cNvPicPr>
          <p:nvPr/>
        </p:nvPicPr>
        <p:blipFill>
          <a:blip r:embed="rId8">
            <a:lum/>
            <a:alphaModFix/>
          </a:blip>
          <a:srcRect/>
          <a:stretch>
            <a:fillRect/>
          </a:stretch>
        </p:blipFill>
        <p:spPr>
          <a:xfrm>
            <a:off x="4065716" y="857618"/>
            <a:ext cx="2395107" cy="2251449"/>
          </a:xfrm>
          <a:prstGeom prst="rect">
            <a:avLst/>
          </a:prstGeom>
          <a:noFill/>
          <a:ln>
            <a:noFill/>
          </a:ln>
        </p:spPr>
      </p:pic>
      <p:pic>
        <p:nvPicPr>
          <p:cNvPr id="9" name="Imagen 8"/>
          <p:cNvPicPr>
            <a:picLocks noChangeAspect="1"/>
          </p:cNvPicPr>
          <p:nvPr/>
        </p:nvPicPr>
        <p:blipFill>
          <a:blip r:embed="rId9" cstate="hqprint">
            <a:extLst>
              <a:ext uri="{28A0092B-C50C-407E-A947-70E740481C1C}">
                <a14:useLocalDpi xmlns:a14="http://schemas.microsoft.com/office/drawing/2010/main" val="0"/>
              </a:ext>
            </a:extLst>
          </a:blip>
          <a:stretch>
            <a:fillRect/>
          </a:stretch>
        </p:blipFill>
        <p:spPr>
          <a:xfrm>
            <a:off x="9072649" y="3839769"/>
            <a:ext cx="2993475" cy="2993475"/>
          </a:xfrm>
          <a:prstGeom prst="rect">
            <a:avLst/>
          </a:prstGeom>
        </p:spPr>
      </p:pic>
      <p:pic>
        <p:nvPicPr>
          <p:cNvPr id="10" name="Imagen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714485" y="848206"/>
            <a:ext cx="2245989" cy="2390374"/>
          </a:xfrm>
          <a:prstGeom prst="rect">
            <a:avLst/>
          </a:prstGeom>
        </p:spPr>
      </p:pic>
      <p:sp>
        <p:nvSpPr>
          <p:cNvPr id="19" name="Flecha curvada hacia la derecha 18"/>
          <p:cNvSpPr/>
          <p:nvPr/>
        </p:nvSpPr>
        <p:spPr>
          <a:xfrm>
            <a:off x="6009526" y="1489349"/>
            <a:ext cx="731520" cy="1216152"/>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CuadroTexto 22"/>
          <p:cNvSpPr txBox="1"/>
          <p:nvPr/>
        </p:nvSpPr>
        <p:spPr>
          <a:xfrm>
            <a:off x="3966086" y="2575399"/>
            <a:ext cx="2572709" cy="621793"/>
          </a:xfrm>
          <a:prstGeom prst="rect">
            <a:avLst/>
          </a:prstGeom>
          <a:noFill/>
          <a:ln>
            <a:noFill/>
          </a:ln>
        </p:spPr>
        <p:txBody>
          <a:bodyPr vert="horz" wrap="square" lIns="90000" tIns="45000" rIns="90000" bIns="45000" anchorCtr="0" compatLnSpc="0">
            <a:spAutoFit/>
          </a:bodyPr>
          <a:lstStyle/>
          <a:p>
            <a:pPr marL="0" marR="0" lvl="0" indent="0" algn="ctr" rtl="0" hangingPunct="0">
              <a:lnSpc>
                <a:spcPct val="100000"/>
              </a:lnSpc>
              <a:spcBef>
                <a:spcPts val="0"/>
              </a:spcBef>
              <a:spcAft>
                <a:spcPts val="0"/>
              </a:spcAft>
              <a:buNone/>
              <a:tabLst/>
            </a:pPr>
            <a:r>
              <a:rPr lang="en-GB" b="0" i="0" u="none" strike="noStrike" kern="1200" cap="none">
                <a:ln>
                  <a:noFill/>
                </a:ln>
                <a:latin typeface="Liberation Serif" pitchFamily="18"/>
                <a:ea typeface="Noto Sans CJK SC" pitchFamily="2"/>
                <a:cs typeface="Lohit Devanagari" pitchFamily="2"/>
              </a:rPr>
              <a:t>Pixel 0,0 </a:t>
            </a:r>
            <a:r>
              <a:rPr lang="en-GB" smtClean="0">
                <a:latin typeface="Liberation Serif" pitchFamily="18"/>
                <a:ea typeface="Noto Sans CJK SC" pitchFamily="2"/>
                <a:cs typeface="Lohit Devanagari" pitchFamily="2"/>
              </a:rPr>
              <a:t>frontside</a:t>
            </a:r>
          </a:p>
          <a:p>
            <a:pPr marL="0" marR="0" lvl="0" indent="0" algn="ctr" rtl="0" hangingPunct="0">
              <a:lnSpc>
                <a:spcPct val="100000"/>
              </a:lnSpc>
              <a:spcBef>
                <a:spcPts val="0"/>
              </a:spcBef>
              <a:spcAft>
                <a:spcPts val="0"/>
              </a:spcAft>
              <a:buNone/>
              <a:tabLst/>
            </a:pPr>
            <a:r>
              <a:rPr lang="en-GB" b="0" i="0" u="none" strike="noStrike" kern="1200" cap="none" smtClean="0">
                <a:ln>
                  <a:noFill/>
                </a:ln>
                <a:latin typeface="Liberation Serif" pitchFamily="18"/>
                <a:ea typeface="Noto Sans CJK SC" pitchFamily="2"/>
                <a:cs typeface="Lohit Devanagari" pitchFamily="2"/>
              </a:rPr>
              <a:t>view</a:t>
            </a:r>
            <a:endParaRPr lang="en-GB" b="0" i="0" u="none" strike="noStrike" kern="1200" cap="none">
              <a:ln>
                <a:noFill/>
              </a:ln>
              <a:latin typeface="Liberation Serif" pitchFamily="18"/>
              <a:ea typeface="Noto Sans CJK SC" pitchFamily="2"/>
              <a:cs typeface="Lohit Devanagari" pitchFamily="2"/>
            </a:endParaRPr>
          </a:p>
        </p:txBody>
      </p:sp>
      <p:sp>
        <p:nvSpPr>
          <p:cNvPr id="24" name="CuadroTexto 23"/>
          <p:cNvSpPr txBox="1"/>
          <p:nvPr/>
        </p:nvSpPr>
        <p:spPr>
          <a:xfrm>
            <a:off x="6616768" y="2624552"/>
            <a:ext cx="2572709" cy="621793"/>
          </a:xfrm>
          <a:prstGeom prst="rect">
            <a:avLst/>
          </a:prstGeom>
          <a:noFill/>
          <a:ln>
            <a:noFill/>
          </a:ln>
        </p:spPr>
        <p:txBody>
          <a:bodyPr vert="horz" wrap="square" lIns="90000" tIns="45000" rIns="90000" bIns="45000" anchorCtr="0" compatLnSpc="0">
            <a:spAutoFit/>
          </a:bodyPr>
          <a:lstStyle/>
          <a:p>
            <a:pPr marL="0" marR="0" lvl="0" indent="0" algn="ctr" rtl="0" hangingPunct="0">
              <a:lnSpc>
                <a:spcPct val="100000"/>
              </a:lnSpc>
              <a:spcBef>
                <a:spcPts val="0"/>
              </a:spcBef>
              <a:spcAft>
                <a:spcPts val="0"/>
              </a:spcAft>
              <a:buNone/>
              <a:tabLst/>
            </a:pPr>
            <a:r>
              <a:rPr lang="en-GB" b="0" i="0" u="none" strike="noStrike" kern="1200" cap="none">
                <a:ln>
                  <a:noFill/>
                </a:ln>
                <a:latin typeface="Liberation Serif" pitchFamily="18"/>
                <a:ea typeface="Noto Sans CJK SC" pitchFamily="2"/>
                <a:cs typeface="Lohit Devanagari" pitchFamily="2"/>
              </a:rPr>
              <a:t>Pixel 0,0 </a:t>
            </a:r>
            <a:r>
              <a:rPr lang="en-GB" smtClean="0">
                <a:latin typeface="Liberation Serif" pitchFamily="18"/>
                <a:ea typeface="Noto Sans CJK SC" pitchFamily="2"/>
                <a:cs typeface="Lohit Devanagari" pitchFamily="2"/>
              </a:rPr>
              <a:t>backside</a:t>
            </a:r>
          </a:p>
          <a:p>
            <a:pPr marL="0" marR="0" lvl="0" indent="0" algn="ctr" rtl="0" hangingPunct="0">
              <a:lnSpc>
                <a:spcPct val="100000"/>
              </a:lnSpc>
              <a:spcBef>
                <a:spcPts val="0"/>
              </a:spcBef>
              <a:spcAft>
                <a:spcPts val="0"/>
              </a:spcAft>
              <a:buNone/>
              <a:tabLst/>
            </a:pPr>
            <a:r>
              <a:rPr lang="en-GB" b="0" i="0" u="none" strike="noStrike" kern="1200" cap="none" smtClean="0">
                <a:ln>
                  <a:noFill/>
                </a:ln>
                <a:latin typeface="Liberation Serif" pitchFamily="18"/>
                <a:ea typeface="Noto Sans CJK SC" pitchFamily="2"/>
                <a:cs typeface="Lohit Devanagari" pitchFamily="2"/>
              </a:rPr>
              <a:t>view</a:t>
            </a:r>
            <a:endParaRPr lang="en-GB" b="0" i="0" u="none" strike="noStrike" kern="1200" cap="none">
              <a:ln>
                <a:noFill/>
              </a:ln>
              <a:latin typeface="Liberation Serif" pitchFamily="18"/>
              <a:ea typeface="Noto Sans CJK SC" pitchFamily="2"/>
              <a:cs typeface="Lohit Devanagari" pitchFamily="2"/>
            </a:endParaRPr>
          </a:p>
        </p:txBody>
      </p:sp>
      <p:pic>
        <p:nvPicPr>
          <p:cNvPr id="15" name="Imagen 14">
            <a:extLst>
              <a:ext uri="{FF2B5EF4-FFF2-40B4-BE49-F238E27FC236}">
                <a16:creationId xmlns:a16="http://schemas.microsoft.com/office/drawing/2014/main" id="{00000000-0000-0000-0000-000000000000}"/>
              </a:ext>
            </a:extLst>
          </p:cNvPr>
          <p:cNvPicPr>
            <a:picLocks noChangeAspect="1"/>
          </p:cNvPicPr>
          <p:nvPr/>
        </p:nvPicPr>
        <p:blipFill>
          <a:blip r:embed="rId11">
            <a:lum/>
            <a:alphaModFix/>
          </a:blip>
          <a:srcRect/>
          <a:stretch>
            <a:fillRect/>
          </a:stretch>
        </p:blipFill>
        <p:spPr>
          <a:xfrm>
            <a:off x="9802406" y="6306521"/>
            <a:ext cx="2351880" cy="468360"/>
          </a:xfrm>
          <a:prstGeom prst="rect">
            <a:avLst/>
          </a:prstGeom>
          <a:noFill/>
          <a:ln>
            <a:noFill/>
          </a:ln>
        </p:spPr>
      </p:pic>
      <p:pic>
        <p:nvPicPr>
          <p:cNvPr id="3" name="Imagen 2"/>
          <p:cNvPicPr>
            <a:picLocks noChangeAspect="1"/>
          </p:cNvPicPr>
          <p:nvPr/>
        </p:nvPicPr>
        <p:blipFill>
          <a:blip r:embed="rId12"/>
          <a:stretch>
            <a:fillRect/>
          </a:stretch>
        </p:blipFill>
        <p:spPr>
          <a:xfrm>
            <a:off x="235498" y="1539269"/>
            <a:ext cx="2381250" cy="1714500"/>
          </a:xfrm>
          <a:prstGeom prst="rect">
            <a:avLst/>
          </a:prstGeom>
        </p:spPr>
      </p:pic>
      <p:sp>
        <p:nvSpPr>
          <p:cNvPr id="4" name="CuadroTexto 3"/>
          <p:cNvSpPr txBox="1"/>
          <p:nvPr/>
        </p:nvSpPr>
        <p:spPr>
          <a:xfrm>
            <a:off x="6294686" y="3932139"/>
            <a:ext cx="2056973" cy="369332"/>
          </a:xfrm>
          <a:prstGeom prst="rect">
            <a:avLst/>
          </a:prstGeom>
          <a:noFill/>
        </p:spPr>
        <p:txBody>
          <a:bodyPr wrap="none" rtlCol="0">
            <a:spAutoFit/>
          </a:bodyPr>
          <a:lstStyle/>
          <a:p>
            <a:r>
              <a:rPr lang="es-ES" b="1" smtClean="0">
                <a:solidFill>
                  <a:srgbClr val="C00000"/>
                </a:solidFill>
              </a:rPr>
              <a:t>0,25 nJ per pulse</a:t>
            </a:r>
            <a:endParaRPr lang="en-US" b="1">
              <a:solidFill>
                <a:srgbClr val="C00000"/>
              </a:solidFill>
            </a:endParaRPr>
          </a:p>
        </p:txBody>
      </p:sp>
    </p:spTree>
    <p:extLst>
      <p:ext uri="{BB962C8B-B14F-4D97-AF65-F5344CB8AC3E}">
        <p14:creationId xmlns:p14="http://schemas.microsoft.com/office/powerpoint/2010/main" val="22572343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Imagen 28"/>
          <p:cNvPicPr>
            <a:picLocks noChangeAspect="1"/>
          </p:cNvPicPr>
          <p:nvPr/>
        </p:nvPicPr>
        <p:blipFill>
          <a:blip r:embed="rId3"/>
          <a:stretch>
            <a:fillRect/>
          </a:stretch>
        </p:blipFill>
        <p:spPr>
          <a:xfrm>
            <a:off x="1006898" y="6215045"/>
            <a:ext cx="1276350" cy="600075"/>
          </a:xfrm>
          <a:prstGeom prst="rect">
            <a:avLst/>
          </a:prstGeom>
        </p:spPr>
      </p:pic>
      <p:sp>
        <p:nvSpPr>
          <p:cNvPr id="54" name="CustomShape 1"/>
          <p:cNvSpPr/>
          <p:nvPr/>
        </p:nvSpPr>
        <p:spPr>
          <a:xfrm rot="5400000">
            <a:off x="5667700" y="-5666619"/>
            <a:ext cx="857079" cy="121914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p:style>
      </p:sp>
      <p:sp>
        <p:nvSpPr>
          <p:cNvPr id="55" name="CustomShape 2"/>
          <p:cNvSpPr/>
          <p:nvPr/>
        </p:nvSpPr>
        <p:spPr>
          <a:xfrm>
            <a:off x="3292560" y="116640"/>
            <a:ext cx="6687000" cy="532800"/>
          </a:xfrm>
          <a:prstGeom prst="rect">
            <a:avLst/>
          </a:prstGeom>
          <a:noFill/>
          <a:ln w="0">
            <a:noFill/>
          </a:ln>
        </p:spPr>
        <p:style>
          <a:lnRef idx="0">
            <a:scrgbClr r="0" g="0" b="0"/>
          </a:lnRef>
          <a:fillRef idx="0">
            <a:scrgbClr r="0" g="0" b="0"/>
          </a:fillRef>
          <a:effectRef idx="0">
            <a:scrgbClr r="0" g="0" b="0"/>
          </a:effectRef>
          <a:fontRef idx="minor"/>
        </p:style>
      </p:sp>
      <p:pic>
        <p:nvPicPr>
          <p:cNvPr id="58" name="Picture 2" descr="File:Emblema Universidad de Sevilla.png - Wikimedia Commons"/>
          <p:cNvPicPr/>
          <p:nvPr/>
        </p:nvPicPr>
        <p:blipFill>
          <a:blip r:embed="rId4"/>
          <a:stretch/>
        </p:blipFill>
        <p:spPr>
          <a:xfrm>
            <a:off x="539" y="0"/>
            <a:ext cx="793080" cy="857618"/>
          </a:xfrm>
          <a:prstGeom prst="rect">
            <a:avLst/>
          </a:prstGeom>
          <a:ln w="0">
            <a:noFill/>
          </a:ln>
        </p:spPr>
      </p:pic>
      <p:pic>
        <p:nvPicPr>
          <p:cNvPr id="2" name="Imagen 1"/>
          <p:cNvPicPr>
            <a:picLocks noChangeAspect="1"/>
          </p:cNvPicPr>
          <p:nvPr/>
        </p:nvPicPr>
        <p:blipFill>
          <a:blip r:embed="rId5"/>
          <a:stretch>
            <a:fillRect/>
          </a:stretch>
        </p:blipFill>
        <p:spPr>
          <a:xfrm>
            <a:off x="10814125" y="-8568"/>
            <a:ext cx="1377815" cy="816935"/>
          </a:xfrm>
          <a:prstGeom prst="rect">
            <a:avLst/>
          </a:prstGeom>
          <a:solidFill>
            <a:schemeClr val="bg1"/>
          </a:solidFill>
        </p:spPr>
      </p:pic>
      <p:sp>
        <p:nvSpPr>
          <p:cNvPr id="14" name="CustomShape 3"/>
          <p:cNvSpPr/>
          <p:nvPr/>
        </p:nvSpPr>
        <p:spPr>
          <a:xfrm>
            <a:off x="79865" y="40380"/>
            <a:ext cx="11886480" cy="767987"/>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s-ES" sz="4400" b="1" spc="-1" smtClean="0">
                <a:solidFill>
                  <a:srgbClr val="FFFFFF"/>
                </a:solidFill>
                <a:latin typeface="Segoe UI"/>
              </a:rPr>
              <a:t>Pixel 0,0 (APM1)</a:t>
            </a:r>
            <a:endParaRPr lang="en-US" sz="4400" b="0" strike="noStrike" spc="-1">
              <a:latin typeface="Arial"/>
            </a:endParaRPr>
          </a:p>
        </p:txBody>
      </p:sp>
      <p:pic>
        <p:nvPicPr>
          <p:cNvPr id="15" name="Imagen 14">
            <a:extLst>
              <a:ext uri="{FF2B5EF4-FFF2-40B4-BE49-F238E27FC236}">
                <a16:creationId xmlns:a16="http://schemas.microsoft.com/office/drawing/2014/main" id="{00000000-0000-0000-0000-000000000000}"/>
              </a:ext>
            </a:extLst>
          </p:cNvPr>
          <p:cNvPicPr>
            <a:picLocks noChangeAspect="1"/>
          </p:cNvPicPr>
          <p:nvPr/>
        </p:nvPicPr>
        <p:blipFill>
          <a:blip r:embed="rId6">
            <a:lum/>
            <a:alphaModFix/>
          </a:blip>
          <a:srcRect/>
          <a:stretch>
            <a:fillRect/>
          </a:stretch>
        </p:blipFill>
        <p:spPr>
          <a:xfrm>
            <a:off x="940680" y="168584"/>
            <a:ext cx="2351880" cy="468360"/>
          </a:xfrm>
          <a:prstGeom prst="rect">
            <a:avLst/>
          </a:prstGeom>
          <a:noFill/>
          <a:ln>
            <a:noFill/>
          </a:ln>
        </p:spPr>
      </p:pic>
      <p:grpSp>
        <p:nvGrpSpPr>
          <p:cNvPr id="5" name="Grupo 4"/>
          <p:cNvGrpSpPr/>
          <p:nvPr/>
        </p:nvGrpSpPr>
        <p:grpSpPr>
          <a:xfrm>
            <a:off x="0" y="999870"/>
            <a:ext cx="7057034" cy="4877912"/>
            <a:chOff x="901017" y="3210600"/>
            <a:chExt cx="4650710" cy="3159719"/>
          </a:xfrm>
        </p:grpSpPr>
        <p:pic>
          <p:nvPicPr>
            <p:cNvPr id="8" name="Imagen 7">
              <a:extLst>
                <a:ext uri="{FF2B5EF4-FFF2-40B4-BE49-F238E27FC236}">
                  <a16:creationId xmlns:a16="http://schemas.microsoft.com/office/drawing/2014/main" id="{00000000-0000-0000-0000-000000000000}"/>
                </a:ext>
              </a:extLst>
            </p:cNvPr>
            <p:cNvPicPr>
              <a:picLocks noChangeAspect="1"/>
            </p:cNvPicPr>
            <p:nvPr/>
          </p:nvPicPr>
          <p:blipFill>
            <a:blip r:embed="rId7">
              <a:lum/>
              <a:alphaModFix/>
            </a:blip>
            <a:srcRect/>
            <a:stretch>
              <a:fillRect/>
            </a:stretch>
          </p:blipFill>
          <p:spPr>
            <a:xfrm>
              <a:off x="901017" y="3210600"/>
              <a:ext cx="4114800" cy="3159719"/>
            </a:xfrm>
            <a:prstGeom prst="rect">
              <a:avLst/>
            </a:prstGeom>
            <a:noFill/>
            <a:ln>
              <a:noFill/>
            </a:ln>
          </p:spPr>
        </p:pic>
        <p:sp>
          <p:nvSpPr>
            <p:cNvPr id="12" name="CuadroTexto 11"/>
            <p:cNvSpPr txBox="1"/>
            <p:nvPr/>
          </p:nvSpPr>
          <p:spPr>
            <a:xfrm>
              <a:off x="3848567" y="3527800"/>
              <a:ext cx="1703160" cy="510839"/>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GB" sz="1500" b="0" i="0" u="none" strike="noStrike" kern="1200" cap="none">
                  <a:ln>
                    <a:noFill/>
                  </a:ln>
                  <a:latin typeface="Liberation Serif" pitchFamily="18"/>
                  <a:ea typeface="Noto Sans CJK SC" pitchFamily="2"/>
                  <a:cs typeface="Lohit Devanagari" pitchFamily="2"/>
                </a:rPr>
                <a:t>Reflection at metals</a:t>
              </a:r>
              <a:br>
                <a:rPr lang="en-GB" sz="1500" b="0" i="0" u="none" strike="noStrike" kern="1200" cap="none">
                  <a:ln>
                    <a:noFill/>
                  </a:ln>
                  <a:latin typeface="Liberation Serif" pitchFamily="18"/>
                  <a:ea typeface="Noto Sans CJK SC" pitchFamily="2"/>
                  <a:cs typeface="Lohit Devanagari" pitchFamily="2"/>
                </a:rPr>
              </a:br>
              <a:r>
                <a:rPr lang="en-GB" sz="1500" b="0" i="0" u="none" strike="noStrike" kern="1200" cap="none">
                  <a:ln>
                    <a:noFill/>
                  </a:ln>
                  <a:latin typeface="Liberation Serif" pitchFamily="18"/>
                  <a:ea typeface="Noto Sans CJK SC" pitchFamily="2"/>
                  <a:cs typeface="Lohit Devanagari" pitchFamily="2"/>
                </a:rPr>
                <a:t>from electronics</a:t>
              </a:r>
            </a:p>
          </p:txBody>
        </p:sp>
        <p:sp>
          <p:nvSpPr>
            <p:cNvPr id="13" name="Conector recto 12"/>
            <p:cNvSpPr/>
            <p:nvPr/>
          </p:nvSpPr>
          <p:spPr>
            <a:xfrm flipH="1">
              <a:off x="3787743" y="3925952"/>
              <a:ext cx="365761" cy="416519"/>
            </a:xfrm>
            <a:prstGeom prst="line">
              <a:avLst/>
            </a:prstGeom>
            <a:noFill/>
            <a:ln w="0">
              <a:solidFill>
                <a:srgbClr val="000000"/>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GB" sz="1500" b="0" i="0" u="none" strike="noStrike" kern="1200" cap="none">
                <a:ln>
                  <a:noFill/>
                </a:ln>
                <a:latin typeface="Liberation Serif" pitchFamily="18"/>
                <a:ea typeface="Noto Sans CJK SC" pitchFamily="2"/>
                <a:cs typeface="Lohit Devanagari" pitchFamily="2"/>
              </a:endParaRPr>
            </a:p>
          </p:txBody>
        </p:sp>
      </p:grpSp>
      <p:sp>
        <p:nvSpPr>
          <p:cNvPr id="16" name="CuadroTexto 15"/>
          <p:cNvSpPr txBox="1"/>
          <p:nvPr/>
        </p:nvSpPr>
        <p:spPr>
          <a:xfrm>
            <a:off x="6365168" y="5219722"/>
            <a:ext cx="3364873" cy="1517039"/>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GB" sz="2000" b="0" i="0" u="none" strike="noStrike" kern="1200" cap="none">
                <a:ln>
                  <a:noFill/>
                </a:ln>
                <a:latin typeface="Liberation Serif" pitchFamily="18"/>
                <a:ea typeface="Noto Sans CJK SC" pitchFamily="2"/>
                <a:cs typeface="Lohit Devanagari" pitchFamily="2"/>
              </a:rPr>
              <a:t>YZ-Scan across the </a:t>
            </a:r>
            <a:r>
              <a:rPr lang="en-GB" sz="2000" b="0" i="0" u="none" strike="noStrike" kern="1200" cap="none" smtClean="0">
                <a:ln>
                  <a:noFill/>
                </a:ln>
                <a:latin typeface="Liberation Serif" pitchFamily="18"/>
                <a:ea typeface="Noto Sans CJK SC" pitchFamily="2"/>
                <a:cs typeface="Lohit Devanagari" pitchFamily="2"/>
              </a:rPr>
              <a:t>electronics</a:t>
            </a:r>
          </a:p>
          <a:p>
            <a:pPr marL="0" marR="0" lvl="0" indent="0" rtl="0" hangingPunct="0">
              <a:lnSpc>
                <a:spcPct val="100000"/>
              </a:lnSpc>
              <a:spcBef>
                <a:spcPts val="0"/>
              </a:spcBef>
              <a:spcAft>
                <a:spcPts val="0"/>
              </a:spcAft>
              <a:buNone/>
              <a:tabLst/>
            </a:pPr>
            <a:r>
              <a:rPr lang="en-GB" sz="2400" smtClean="0">
                <a:latin typeface="Liberation Serif" pitchFamily="18"/>
                <a:ea typeface="Noto Sans CJK SC" pitchFamily="2"/>
                <a:cs typeface="Lohit Devanagari" pitchFamily="2"/>
              </a:rPr>
              <a:t> 0</a:t>
            </a:r>
            <a:r>
              <a:rPr lang="en-GB" sz="2400" smtClean="0">
                <a:latin typeface="Symbol" panose="05050102010706020507" pitchFamily="18" charset="2"/>
                <a:ea typeface="Noto Sans CJK SC" pitchFamily="2"/>
                <a:cs typeface="Lohit Devanagari" pitchFamily="2"/>
              </a:rPr>
              <a:t>m</a:t>
            </a:r>
            <a:r>
              <a:rPr lang="en-GB" sz="2400" smtClean="0">
                <a:latin typeface="Liberation Serif" pitchFamily="18"/>
                <a:ea typeface="Noto Sans CJK SC" pitchFamily="2"/>
                <a:cs typeface="Lohit Devanagari" pitchFamily="2"/>
              </a:rPr>
              <a:t>m top side</a:t>
            </a:r>
          </a:p>
          <a:p>
            <a:pPr marL="0" marR="0" lvl="0" indent="0" rtl="0" hangingPunct="0">
              <a:lnSpc>
                <a:spcPct val="100000"/>
              </a:lnSpc>
              <a:spcBef>
                <a:spcPts val="0"/>
              </a:spcBef>
              <a:spcAft>
                <a:spcPts val="0"/>
              </a:spcAft>
              <a:buNone/>
              <a:tabLst/>
            </a:pPr>
            <a:r>
              <a:rPr lang="en-GB" sz="2400" b="0" i="0" u="none" strike="noStrike" kern="1200" cap="none" smtClean="0">
                <a:ln>
                  <a:noFill/>
                </a:ln>
                <a:latin typeface="Liberation Serif" pitchFamily="18"/>
                <a:ea typeface="Noto Sans CJK SC" pitchFamily="2"/>
                <a:cs typeface="Lohit Devanagari" pitchFamily="2"/>
              </a:rPr>
              <a:t>-49</a:t>
            </a:r>
            <a:r>
              <a:rPr lang="en-GB" sz="2400" b="0" i="0" u="none" strike="noStrike" kern="1200" cap="none" smtClean="0">
                <a:ln>
                  <a:noFill/>
                </a:ln>
                <a:latin typeface="Symbol" panose="05050102010706020507" pitchFamily="18" charset="2"/>
                <a:ea typeface="Noto Sans CJK SC" pitchFamily="2"/>
                <a:cs typeface="Lohit Devanagari" pitchFamily="2"/>
              </a:rPr>
              <a:t>m</a:t>
            </a:r>
            <a:r>
              <a:rPr lang="en-GB" sz="2400" b="0" i="0" u="none" strike="noStrike" kern="1200" cap="none" smtClean="0">
                <a:ln>
                  <a:noFill/>
                </a:ln>
                <a:latin typeface="Liberation Serif" pitchFamily="18"/>
                <a:ea typeface="Noto Sans CJK SC" pitchFamily="2"/>
                <a:cs typeface="Lohit Devanagari" pitchFamily="2"/>
              </a:rPr>
              <a:t>m middle side</a:t>
            </a:r>
          </a:p>
          <a:p>
            <a:pPr marL="0" marR="0" lvl="0" indent="0" rtl="0" hangingPunct="0">
              <a:lnSpc>
                <a:spcPct val="100000"/>
              </a:lnSpc>
              <a:spcBef>
                <a:spcPts val="0"/>
              </a:spcBef>
              <a:spcAft>
                <a:spcPts val="0"/>
              </a:spcAft>
              <a:buNone/>
              <a:tabLst/>
            </a:pPr>
            <a:r>
              <a:rPr lang="en-GB" sz="2400" b="0" i="0" u="none" strike="noStrike" kern="1200" cap="none" smtClean="0">
                <a:ln>
                  <a:noFill/>
                </a:ln>
                <a:latin typeface="Liberation Serif" pitchFamily="18"/>
                <a:ea typeface="Noto Sans CJK SC" pitchFamily="2"/>
                <a:cs typeface="Lohit Devanagari" pitchFamily="2"/>
              </a:rPr>
              <a:t>-94</a:t>
            </a:r>
            <a:r>
              <a:rPr lang="en-GB" sz="2400" b="0" i="0" u="none" strike="noStrike" kern="1200" cap="none" smtClean="0">
                <a:ln>
                  <a:noFill/>
                </a:ln>
                <a:latin typeface="Symbol" panose="05050102010706020507" pitchFamily="18" charset="2"/>
                <a:ea typeface="Noto Sans CJK SC" pitchFamily="2"/>
                <a:cs typeface="Lohit Devanagari" pitchFamily="2"/>
              </a:rPr>
              <a:t>m</a:t>
            </a:r>
            <a:r>
              <a:rPr lang="en-GB" sz="2400" b="0" i="0" u="none" strike="noStrike" kern="1200" cap="none" smtClean="0">
                <a:ln>
                  <a:noFill/>
                </a:ln>
                <a:latin typeface="Liberation Serif" pitchFamily="18"/>
                <a:ea typeface="Noto Sans CJK SC" pitchFamily="2"/>
                <a:cs typeface="Lohit Devanagari" pitchFamily="2"/>
              </a:rPr>
              <a:t>m bottom side</a:t>
            </a:r>
            <a:endParaRPr lang="en-GB" sz="2400" b="0" i="0" u="none" strike="noStrike" kern="1200" cap="none">
              <a:ln>
                <a:noFill/>
              </a:ln>
              <a:latin typeface="Liberation Serif" pitchFamily="18"/>
              <a:ea typeface="Noto Sans CJK SC" pitchFamily="2"/>
              <a:cs typeface="Lohit Devanagari" pitchFamily="2"/>
            </a:endParaRPr>
          </a:p>
        </p:txBody>
      </p:sp>
      <p:pic>
        <p:nvPicPr>
          <p:cNvPr id="17" name="Imagen 16">
            <a:extLst>
              <a:ext uri="{FF2B5EF4-FFF2-40B4-BE49-F238E27FC236}">
                <a16:creationId xmlns:a16="http://schemas.microsoft.com/office/drawing/2014/main" id="{00000000-0000-0000-0000-000000000000}"/>
              </a:ext>
            </a:extLst>
          </p:cNvPr>
          <p:cNvPicPr>
            <a:picLocks noChangeAspect="1"/>
          </p:cNvPicPr>
          <p:nvPr/>
        </p:nvPicPr>
        <p:blipFill>
          <a:blip r:embed="rId8">
            <a:lum/>
            <a:alphaModFix/>
          </a:blip>
          <a:srcRect/>
          <a:stretch>
            <a:fillRect/>
          </a:stretch>
        </p:blipFill>
        <p:spPr>
          <a:xfrm>
            <a:off x="6309449" y="884627"/>
            <a:ext cx="5887128" cy="4344131"/>
          </a:xfrm>
          <a:prstGeom prst="rect">
            <a:avLst/>
          </a:prstGeom>
          <a:noFill/>
          <a:ln>
            <a:noFill/>
          </a:ln>
        </p:spPr>
      </p:pic>
      <p:grpSp>
        <p:nvGrpSpPr>
          <p:cNvPr id="3" name="Grupo 2"/>
          <p:cNvGrpSpPr/>
          <p:nvPr/>
        </p:nvGrpSpPr>
        <p:grpSpPr>
          <a:xfrm>
            <a:off x="9730041" y="4977286"/>
            <a:ext cx="2168168" cy="1880714"/>
            <a:chOff x="8790777" y="2110079"/>
            <a:chExt cx="1097280" cy="1031399"/>
          </a:xfrm>
        </p:grpSpPr>
        <p:pic>
          <p:nvPicPr>
            <p:cNvPr id="18" name="Imagen 17">
              <a:extLst>
                <a:ext uri="{FF2B5EF4-FFF2-40B4-BE49-F238E27FC236}">
                  <a16:creationId xmlns:a16="http://schemas.microsoft.com/office/drawing/2014/main" id="{00000000-0000-0000-0000-000000000000}"/>
                </a:ext>
              </a:extLst>
            </p:cNvPr>
            <p:cNvPicPr>
              <a:picLocks noChangeAspect="1"/>
            </p:cNvPicPr>
            <p:nvPr/>
          </p:nvPicPr>
          <p:blipFill>
            <a:blip r:embed="rId9">
              <a:lum/>
              <a:alphaModFix/>
            </a:blip>
            <a:srcRect/>
            <a:stretch>
              <a:fillRect/>
            </a:stretch>
          </p:blipFill>
          <p:spPr>
            <a:xfrm>
              <a:off x="8790777" y="2110079"/>
              <a:ext cx="1097280" cy="1031399"/>
            </a:xfrm>
            <a:prstGeom prst="rect">
              <a:avLst/>
            </a:prstGeom>
            <a:noFill/>
            <a:ln>
              <a:noFill/>
            </a:ln>
          </p:spPr>
        </p:pic>
        <p:sp>
          <p:nvSpPr>
            <p:cNvPr id="19" name="Conector recto 18"/>
            <p:cNvSpPr/>
            <p:nvPr/>
          </p:nvSpPr>
          <p:spPr>
            <a:xfrm>
              <a:off x="9241497" y="2164080"/>
              <a:ext cx="0" cy="822959"/>
            </a:xfrm>
            <a:prstGeom prst="line">
              <a:avLst/>
            </a:prstGeom>
            <a:noFill/>
            <a:ln w="19080">
              <a:solidFill>
                <a:srgbClr val="000000"/>
              </a:solidFill>
              <a:prstDash val="solid"/>
            </a:ln>
          </p:spPr>
          <p:txBody>
            <a:bodyPr vert="horz" wrap="none" lIns="99360" tIns="54360" rIns="99360" bIns="54360" anchor="ctr" anchorCtr="0" compatLnSpc="0"/>
            <a:lstStyle/>
            <a:p>
              <a:pPr marL="0" marR="0" lvl="0" indent="0" rtl="0" hangingPunct="0">
                <a:lnSpc>
                  <a:spcPct val="100000"/>
                </a:lnSpc>
                <a:spcBef>
                  <a:spcPts val="0"/>
                </a:spcBef>
                <a:spcAft>
                  <a:spcPts val="0"/>
                </a:spcAft>
                <a:buNone/>
                <a:tabLst/>
              </a:pPr>
              <a:endParaRPr lang="en-GB" sz="1500" b="0" i="0" u="none" strike="noStrike" kern="1200" cap="none">
                <a:ln>
                  <a:noFill/>
                </a:ln>
                <a:latin typeface="Liberation Serif" pitchFamily="18"/>
                <a:ea typeface="Noto Sans CJK SC" pitchFamily="2"/>
                <a:cs typeface="Lohit Devanagari" pitchFamily="2"/>
              </a:endParaRPr>
            </a:p>
          </p:txBody>
        </p:sp>
      </p:grpSp>
      <p:sp>
        <p:nvSpPr>
          <p:cNvPr id="20" name="CuadroTexto 19"/>
          <p:cNvSpPr txBox="1"/>
          <p:nvPr/>
        </p:nvSpPr>
        <p:spPr>
          <a:xfrm>
            <a:off x="2903903" y="4647355"/>
            <a:ext cx="2652480" cy="428400"/>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pPr>
            <a:r>
              <a:rPr lang="en-GB" sz="800" b="0" i="0" u="none" strike="noStrike" kern="1200" cap="none">
                <a:ln>
                  <a:noFill/>
                </a:ln>
                <a:latin typeface="Liberation Serif" pitchFamily="18"/>
                <a:ea typeface="Noto Sans CJK SC" pitchFamily="2"/>
                <a:cs typeface="Lohit Devanagari" pitchFamily="2"/>
              </a:rPr>
              <a:t>2022_07_08_12_05_07_MPW2</a:t>
            </a:r>
          </a:p>
          <a:p>
            <a:pPr marL="0" marR="0" lvl="0" indent="0" rtl="0" hangingPunct="0">
              <a:lnSpc>
                <a:spcPct val="100000"/>
              </a:lnSpc>
              <a:spcBef>
                <a:spcPts val="0"/>
              </a:spcBef>
              <a:spcAft>
                <a:spcPts val="0"/>
              </a:spcAft>
              <a:buNone/>
              <a:tabLst/>
            </a:pPr>
            <a:r>
              <a:rPr lang="en-GB" sz="800" b="0" i="0" u="none" strike="noStrike" kern="1200" cap="none">
                <a:ln>
                  <a:noFill/>
                </a:ln>
                <a:latin typeface="Liberation Serif" pitchFamily="18"/>
                <a:ea typeface="Noto Sans CJK SC" pitchFamily="2"/>
                <a:cs typeface="Lohit Devanagari" pitchFamily="2"/>
              </a:rPr>
              <a:t>2022_07_08_12_14_26_MPW2</a:t>
            </a:r>
          </a:p>
          <a:p>
            <a:pPr marL="0" marR="0" lvl="0" indent="0" rtl="0" hangingPunct="0">
              <a:lnSpc>
                <a:spcPct val="100000"/>
              </a:lnSpc>
              <a:spcBef>
                <a:spcPts val="0"/>
              </a:spcBef>
              <a:spcAft>
                <a:spcPts val="0"/>
              </a:spcAft>
              <a:buNone/>
              <a:tabLst/>
            </a:pPr>
            <a:r>
              <a:rPr lang="en-GB" sz="800" b="0" i="0" u="none" strike="noStrike" kern="1200" cap="none">
                <a:ln>
                  <a:noFill/>
                </a:ln>
                <a:latin typeface="Liberation Serif" pitchFamily="18"/>
                <a:ea typeface="Noto Sans CJK SC" pitchFamily="2"/>
                <a:cs typeface="Lohit Devanagari" pitchFamily="2"/>
              </a:rPr>
              <a:t>2022_07_08_16_07_18_MPW2</a:t>
            </a:r>
          </a:p>
        </p:txBody>
      </p:sp>
      <p:grpSp>
        <p:nvGrpSpPr>
          <p:cNvPr id="4" name="Grupo 3"/>
          <p:cNvGrpSpPr/>
          <p:nvPr/>
        </p:nvGrpSpPr>
        <p:grpSpPr>
          <a:xfrm>
            <a:off x="980618" y="2545319"/>
            <a:ext cx="1753558" cy="1603263"/>
            <a:chOff x="1266777" y="2109719"/>
            <a:chExt cx="1097280" cy="1031399"/>
          </a:xfrm>
        </p:grpSpPr>
        <p:pic>
          <p:nvPicPr>
            <p:cNvPr id="9" name="Imagen 8">
              <a:extLst>
                <a:ext uri="{FF2B5EF4-FFF2-40B4-BE49-F238E27FC236}">
                  <a16:creationId xmlns:a16="http://schemas.microsoft.com/office/drawing/2014/main" id="{00000000-0000-0000-0000-000000000000}"/>
                </a:ext>
              </a:extLst>
            </p:cNvPr>
            <p:cNvPicPr>
              <a:picLocks noChangeAspect="1"/>
            </p:cNvPicPr>
            <p:nvPr/>
          </p:nvPicPr>
          <p:blipFill>
            <a:blip r:embed="rId9">
              <a:lum/>
              <a:alphaModFix/>
            </a:blip>
            <a:srcRect/>
            <a:stretch>
              <a:fillRect/>
            </a:stretch>
          </p:blipFill>
          <p:spPr>
            <a:xfrm>
              <a:off x="1266777" y="2109719"/>
              <a:ext cx="1097280" cy="1031399"/>
            </a:xfrm>
            <a:prstGeom prst="rect">
              <a:avLst/>
            </a:prstGeom>
            <a:noFill/>
            <a:ln>
              <a:noFill/>
            </a:ln>
          </p:spPr>
        </p:pic>
        <p:sp>
          <p:nvSpPr>
            <p:cNvPr id="10" name="Forma libre 9"/>
            <p:cNvSpPr/>
            <p:nvPr/>
          </p:nvSpPr>
          <p:spPr>
            <a:xfrm>
              <a:off x="1962297" y="2712720"/>
              <a:ext cx="91440" cy="914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0000"/>
            </a:solidFill>
            <a:ln w="0">
              <a:solidFill>
                <a:srgbClr val="3465A4"/>
              </a:solidFill>
              <a:prstDash val="solid"/>
            </a:ln>
          </p:spPr>
          <p:txBody>
            <a:bodyPr vert="horz" wrap="none" lIns="90000" tIns="45000" rIns="90000" bIns="45000" anchor="ctr" anchorCtr="0" compatLnSpc="0">
              <a:noAutofit/>
            </a:bodyPr>
            <a:lstStyle/>
            <a:p>
              <a:pPr marL="0" marR="0" lvl="0" indent="0" rtl="0" hangingPunct="0">
                <a:lnSpc>
                  <a:spcPct val="100000"/>
                </a:lnSpc>
                <a:spcBef>
                  <a:spcPts val="0"/>
                </a:spcBef>
                <a:spcAft>
                  <a:spcPts val="0"/>
                </a:spcAft>
                <a:buNone/>
                <a:tabLst/>
              </a:pPr>
              <a:endParaRPr lang="en-GB" sz="1500" b="0" i="0" u="none" strike="noStrike" kern="1200" cap="none">
                <a:ln>
                  <a:noFill/>
                </a:ln>
                <a:latin typeface="Liberation Serif" pitchFamily="18"/>
                <a:ea typeface="Noto Sans CJK SC" pitchFamily="2"/>
                <a:cs typeface="Lohit Devanagari" pitchFamily="2"/>
              </a:endParaRPr>
            </a:p>
          </p:txBody>
        </p:sp>
        <p:sp>
          <p:nvSpPr>
            <p:cNvPr id="11" name="Forma libre 10"/>
            <p:cNvSpPr/>
            <p:nvPr/>
          </p:nvSpPr>
          <p:spPr>
            <a:xfrm>
              <a:off x="1818656" y="2569080"/>
              <a:ext cx="91440" cy="914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C9211E"/>
            </a:solidFill>
            <a:ln w="0">
              <a:solidFill>
                <a:srgbClr val="3465A4"/>
              </a:solidFill>
              <a:prstDash val="solid"/>
            </a:ln>
          </p:spPr>
          <p:txBody>
            <a:bodyPr vert="horz" wrap="none" lIns="90000" tIns="45000" rIns="90000" bIns="45000" anchor="ctr" anchorCtr="0" compatLnSpc="0">
              <a:noAutofit/>
            </a:bodyPr>
            <a:lstStyle/>
            <a:p>
              <a:pPr marL="0" marR="0" lvl="0" indent="0" rtl="0" hangingPunct="0">
                <a:lnSpc>
                  <a:spcPct val="100000"/>
                </a:lnSpc>
                <a:spcBef>
                  <a:spcPts val="0"/>
                </a:spcBef>
                <a:spcAft>
                  <a:spcPts val="0"/>
                </a:spcAft>
                <a:buNone/>
                <a:tabLst/>
              </a:pPr>
              <a:endParaRPr lang="en-GB" sz="1500" b="0" i="0" u="none" strike="noStrike" kern="1200" cap="none">
                <a:ln>
                  <a:noFill/>
                </a:ln>
                <a:latin typeface="Liberation Serif" pitchFamily="18"/>
                <a:ea typeface="Noto Sans CJK SC" pitchFamily="2"/>
                <a:cs typeface="Lohit Devanagari" pitchFamily="2"/>
              </a:endParaRPr>
            </a:p>
          </p:txBody>
        </p:sp>
      </p:grpSp>
      <p:sp>
        <p:nvSpPr>
          <p:cNvPr id="22" name="CuadroTexto 21"/>
          <p:cNvSpPr txBox="1"/>
          <p:nvPr/>
        </p:nvSpPr>
        <p:spPr>
          <a:xfrm>
            <a:off x="4116796" y="1163082"/>
            <a:ext cx="2056973" cy="369332"/>
          </a:xfrm>
          <a:prstGeom prst="rect">
            <a:avLst/>
          </a:prstGeom>
          <a:noFill/>
        </p:spPr>
        <p:txBody>
          <a:bodyPr wrap="none" rtlCol="0">
            <a:spAutoFit/>
          </a:bodyPr>
          <a:lstStyle/>
          <a:p>
            <a:r>
              <a:rPr lang="es-ES" b="1" smtClean="0">
                <a:solidFill>
                  <a:srgbClr val="C00000"/>
                </a:solidFill>
              </a:rPr>
              <a:t>0,25 nJ per pulse</a:t>
            </a:r>
            <a:endParaRPr lang="en-US" b="1">
              <a:solidFill>
                <a:srgbClr val="C00000"/>
              </a:solidFill>
            </a:endParaRPr>
          </a:p>
        </p:txBody>
      </p:sp>
      <p:cxnSp>
        <p:nvCxnSpPr>
          <p:cNvPr id="7" name="Conector recto de flecha 6"/>
          <p:cNvCxnSpPr/>
          <p:nvPr/>
        </p:nvCxnSpPr>
        <p:spPr>
          <a:xfrm>
            <a:off x="8595819" y="1790079"/>
            <a:ext cx="25667" cy="2358503"/>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27" name="CuadroTexto 26"/>
          <p:cNvSpPr txBox="1"/>
          <p:nvPr/>
        </p:nvSpPr>
        <p:spPr>
          <a:xfrm>
            <a:off x="8621486" y="2888292"/>
            <a:ext cx="830677" cy="369332"/>
          </a:xfrm>
          <a:prstGeom prst="rect">
            <a:avLst/>
          </a:prstGeom>
          <a:noFill/>
        </p:spPr>
        <p:txBody>
          <a:bodyPr wrap="none" rtlCol="0">
            <a:spAutoFit/>
          </a:bodyPr>
          <a:lstStyle/>
          <a:p>
            <a:r>
              <a:rPr lang="es-ES" smtClean="0"/>
              <a:t>94 </a:t>
            </a:r>
            <a:r>
              <a:rPr lang="es-ES" smtClean="0">
                <a:latin typeface="Symbol" panose="05050102010706020507" pitchFamily="18" charset="2"/>
              </a:rPr>
              <a:t>m</a:t>
            </a:r>
            <a:r>
              <a:rPr lang="es-ES" smtClean="0"/>
              <a:t>m</a:t>
            </a:r>
            <a:endParaRPr lang="en-US"/>
          </a:p>
        </p:txBody>
      </p:sp>
      <p:pic>
        <p:nvPicPr>
          <p:cNvPr id="28" name="Imagen 27"/>
          <p:cNvPicPr>
            <a:picLocks noChangeAspect="1"/>
          </p:cNvPicPr>
          <p:nvPr/>
        </p:nvPicPr>
        <p:blipFill>
          <a:blip r:embed="rId10"/>
          <a:stretch>
            <a:fillRect/>
          </a:stretch>
        </p:blipFill>
        <p:spPr>
          <a:xfrm>
            <a:off x="44210" y="5568918"/>
            <a:ext cx="2781300" cy="723900"/>
          </a:xfrm>
          <a:prstGeom prst="rect">
            <a:avLst/>
          </a:prstGeom>
        </p:spPr>
      </p:pic>
      <p:sp>
        <p:nvSpPr>
          <p:cNvPr id="31" name="CuadroTexto 30"/>
          <p:cNvSpPr txBox="1"/>
          <p:nvPr/>
        </p:nvSpPr>
        <p:spPr>
          <a:xfrm>
            <a:off x="2825510" y="6449584"/>
            <a:ext cx="3036344" cy="307777"/>
          </a:xfrm>
          <a:prstGeom prst="rect">
            <a:avLst/>
          </a:prstGeom>
          <a:noFill/>
        </p:spPr>
        <p:txBody>
          <a:bodyPr wrap="none" rtlCol="0">
            <a:spAutoFit/>
          </a:bodyPr>
          <a:lstStyle/>
          <a:p>
            <a:r>
              <a:rPr lang="es-ES" sz="1400" smtClean="0"/>
              <a:t>Moritz Wiehe et al., TNS 68(2) 2021</a:t>
            </a:r>
            <a:endParaRPr lang="en-US" sz="1400"/>
          </a:p>
        </p:txBody>
      </p:sp>
      <p:sp>
        <p:nvSpPr>
          <p:cNvPr id="23" name="CuadroTexto 22"/>
          <p:cNvSpPr txBox="1"/>
          <p:nvPr/>
        </p:nvSpPr>
        <p:spPr>
          <a:xfrm>
            <a:off x="2488928" y="5836381"/>
            <a:ext cx="3919175" cy="646331"/>
          </a:xfrm>
          <a:prstGeom prst="rect">
            <a:avLst/>
          </a:prstGeom>
          <a:noFill/>
        </p:spPr>
        <p:txBody>
          <a:bodyPr wrap="square" rtlCol="0">
            <a:spAutoFit/>
          </a:bodyPr>
          <a:lstStyle/>
          <a:p>
            <a:pPr algn="ctr"/>
            <a:r>
              <a:rPr lang="es-ES" sz="1200" b="1" smtClean="0"/>
              <a:t>z-scale corrected for refraction on Air-Silicon interface factor 3.77 on the </a:t>
            </a:r>
          </a:p>
          <a:p>
            <a:pPr algn="ctr"/>
            <a:r>
              <a:rPr lang="es-ES" sz="1200" b="1" smtClean="0"/>
              <a:t>stage measurements</a:t>
            </a:r>
            <a:endParaRPr lang="en-US" sz="1200" b="1"/>
          </a:p>
        </p:txBody>
      </p:sp>
      <mc:AlternateContent xmlns:mc="http://schemas.openxmlformats.org/markup-compatibility/2006" xmlns:a14="http://schemas.microsoft.com/office/drawing/2010/main">
        <mc:Choice Requires="a14">
          <p:sp>
            <p:nvSpPr>
              <p:cNvPr id="32" name="CuadroTexto 31"/>
              <p:cNvSpPr txBox="1"/>
              <p:nvPr/>
            </p:nvSpPr>
            <p:spPr>
              <a:xfrm>
                <a:off x="83170" y="6446247"/>
                <a:ext cx="1021242"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rPr>
                          </m:ctrlPr>
                        </m:sSubPr>
                        <m:e>
                          <m:r>
                            <a:rPr lang="es-ES" sz="1400" b="0" i="1" smtClean="0">
                              <a:latin typeface="Cambria Math" panose="02040503050406030204" pitchFamily="18" charset="0"/>
                            </a:rPr>
                            <m:t>𝑤</m:t>
                          </m:r>
                        </m:e>
                        <m:sub>
                          <m:r>
                            <a:rPr lang="es-ES" sz="1400" b="0" i="1" smtClean="0">
                              <a:latin typeface="Cambria Math" panose="02040503050406030204" pitchFamily="18" charset="0"/>
                            </a:rPr>
                            <m:t>0</m:t>
                          </m:r>
                        </m:sub>
                      </m:sSub>
                      <m:r>
                        <a:rPr lang="es-ES" sz="1400" b="0" i="1" smtClean="0">
                          <a:latin typeface="Cambria Math" panose="02040503050406030204" pitchFamily="18" charset="0"/>
                        </a:rPr>
                        <m:t>=1.5 </m:t>
                      </m:r>
                      <m:r>
                        <a:rPr lang="es-ES" sz="1400" b="0" i="1" smtClean="0">
                          <a:latin typeface="Cambria Math" panose="02040503050406030204" pitchFamily="18" charset="0"/>
                          <a:ea typeface="Cambria Math" panose="02040503050406030204" pitchFamily="18" charset="0"/>
                        </a:rPr>
                        <m:t>𝜇</m:t>
                      </m:r>
                      <m:r>
                        <a:rPr lang="es-ES" sz="1400" b="0" i="1" smtClean="0">
                          <a:latin typeface="Cambria Math" panose="02040503050406030204" pitchFamily="18" charset="0"/>
                          <a:ea typeface="Cambria Math" panose="02040503050406030204" pitchFamily="18" charset="0"/>
                        </a:rPr>
                        <m:t>𝑚</m:t>
                      </m:r>
                    </m:oMath>
                  </m:oMathPara>
                </a14:m>
                <a:endParaRPr lang="en-US" sz="1400"/>
              </a:p>
            </p:txBody>
          </p:sp>
        </mc:Choice>
        <mc:Fallback xmlns="">
          <p:sp>
            <p:nvSpPr>
              <p:cNvPr id="32" name="CuadroTexto 31"/>
              <p:cNvSpPr txBox="1">
                <a:spLocks noRot="1" noChangeAspect="1" noMove="1" noResize="1" noEditPoints="1" noAdjustHandles="1" noChangeArrowheads="1" noChangeShapeType="1" noTextEdit="1"/>
              </p:cNvSpPr>
              <p:nvPr/>
            </p:nvSpPr>
            <p:spPr>
              <a:xfrm>
                <a:off x="83170" y="6446247"/>
                <a:ext cx="1021242" cy="215444"/>
              </a:xfrm>
              <a:prstGeom prst="rect">
                <a:avLst/>
              </a:prstGeom>
              <a:blipFill>
                <a:blip r:embed="rId11"/>
                <a:stretch>
                  <a:fillRect l="-1796" r="-2994" b="-25000"/>
                </a:stretch>
              </a:blipFill>
            </p:spPr>
            <p:txBody>
              <a:bodyPr/>
              <a:lstStyle/>
              <a:p>
                <a:r>
                  <a:rPr lang="en-US">
                    <a:noFill/>
                  </a:rPr>
                  <a:t> </a:t>
                </a:r>
              </a:p>
            </p:txBody>
          </p:sp>
        </mc:Fallback>
      </mc:AlternateContent>
    </p:spTree>
    <p:extLst>
      <p:ext uri="{BB962C8B-B14F-4D97-AF65-F5344CB8AC3E}">
        <p14:creationId xmlns:p14="http://schemas.microsoft.com/office/powerpoint/2010/main" val="38622480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CustomShape 1"/>
          <p:cNvSpPr/>
          <p:nvPr/>
        </p:nvSpPr>
        <p:spPr>
          <a:xfrm rot="5400000">
            <a:off x="5667700" y="-5666619"/>
            <a:ext cx="857079" cy="121914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p:style>
      </p:sp>
      <p:sp>
        <p:nvSpPr>
          <p:cNvPr id="55" name="CustomShape 2"/>
          <p:cNvSpPr/>
          <p:nvPr/>
        </p:nvSpPr>
        <p:spPr>
          <a:xfrm>
            <a:off x="3292560" y="116640"/>
            <a:ext cx="6687000" cy="532800"/>
          </a:xfrm>
          <a:prstGeom prst="rect">
            <a:avLst/>
          </a:prstGeom>
          <a:noFill/>
          <a:ln w="0">
            <a:noFill/>
          </a:ln>
        </p:spPr>
        <p:style>
          <a:lnRef idx="0">
            <a:scrgbClr r="0" g="0" b="0"/>
          </a:lnRef>
          <a:fillRef idx="0">
            <a:scrgbClr r="0" g="0" b="0"/>
          </a:fillRef>
          <a:effectRef idx="0">
            <a:scrgbClr r="0" g="0" b="0"/>
          </a:effectRef>
          <a:fontRef idx="minor"/>
        </p:style>
      </p:sp>
      <p:pic>
        <p:nvPicPr>
          <p:cNvPr id="58" name="Picture 2" descr="File:Emblema Universidad de Sevilla.png - Wikimedia Commons"/>
          <p:cNvPicPr/>
          <p:nvPr/>
        </p:nvPicPr>
        <p:blipFill>
          <a:blip r:embed="rId3"/>
          <a:stretch/>
        </p:blipFill>
        <p:spPr>
          <a:xfrm>
            <a:off x="539" y="0"/>
            <a:ext cx="900006" cy="857618"/>
          </a:xfrm>
          <a:prstGeom prst="rect">
            <a:avLst/>
          </a:prstGeom>
          <a:ln w="0">
            <a:noFill/>
          </a:ln>
        </p:spPr>
      </p:pic>
      <p:pic>
        <p:nvPicPr>
          <p:cNvPr id="2" name="Imagen 1"/>
          <p:cNvPicPr>
            <a:picLocks noChangeAspect="1"/>
          </p:cNvPicPr>
          <p:nvPr/>
        </p:nvPicPr>
        <p:blipFill>
          <a:blip r:embed="rId4"/>
          <a:stretch>
            <a:fillRect/>
          </a:stretch>
        </p:blipFill>
        <p:spPr>
          <a:xfrm>
            <a:off x="10814125" y="-8568"/>
            <a:ext cx="1377815" cy="816935"/>
          </a:xfrm>
          <a:prstGeom prst="rect">
            <a:avLst/>
          </a:prstGeom>
          <a:solidFill>
            <a:schemeClr val="bg1"/>
          </a:solidFill>
        </p:spPr>
      </p:pic>
      <p:sp>
        <p:nvSpPr>
          <p:cNvPr id="8" name="CustomShape 3"/>
          <p:cNvSpPr/>
          <p:nvPr/>
        </p:nvSpPr>
        <p:spPr>
          <a:xfrm>
            <a:off x="79865" y="40380"/>
            <a:ext cx="11886480" cy="767987"/>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s-ES" sz="4400" b="1" spc="-1" smtClean="0">
                <a:solidFill>
                  <a:srgbClr val="FFFFFF"/>
                </a:solidFill>
                <a:latin typeface="Segoe UI"/>
              </a:rPr>
              <a:t>Pixel 0,0 (APM1)</a:t>
            </a:r>
            <a:endParaRPr lang="en-US" sz="4400" b="0" strike="noStrike" spc="-1">
              <a:latin typeface="Arial"/>
            </a:endParaRPr>
          </a:p>
        </p:txBody>
      </p:sp>
      <p:sp>
        <p:nvSpPr>
          <p:cNvPr id="9" name="CuadroTexto 8"/>
          <p:cNvSpPr txBox="1"/>
          <p:nvPr/>
        </p:nvSpPr>
        <p:spPr>
          <a:xfrm>
            <a:off x="10176792" y="929512"/>
            <a:ext cx="2652480" cy="315720"/>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pPr>
            <a:r>
              <a:rPr lang="en-GB" sz="800" b="0" i="0" u="none" strike="noStrike" kern="1200" cap="none">
                <a:ln>
                  <a:noFill/>
                </a:ln>
                <a:latin typeface="Liberation Serif" pitchFamily="18"/>
                <a:ea typeface="Noto Sans CJK SC" pitchFamily="2"/>
                <a:cs typeface="Lohit Devanagari" pitchFamily="2"/>
              </a:rPr>
              <a:t>2022_07_08_14_40_24_MPW2</a:t>
            </a:r>
          </a:p>
          <a:p>
            <a:pPr marL="0" marR="0" lvl="0" indent="0" rtl="0" hangingPunct="0">
              <a:lnSpc>
                <a:spcPct val="100000"/>
              </a:lnSpc>
              <a:spcBef>
                <a:spcPts val="0"/>
              </a:spcBef>
              <a:spcAft>
                <a:spcPts val="0"/>
              </a:spcAft>
              <a:buNone/>
              <a:tabLst/>
            </a:pPr>
            <a:r>
              <a:rPr lang="en-GB" sz="800" b="0" i="0" u="none" strike="noStrike" kern="1200" cap="none">
                <a:ln>
                  <a:noFill/>
                </a:ln>
                <a:latin typeface="Liberation Serif" pitchFamily="18"/>
                <a:ea typeface="Noto Sans CJK SC" pitchFamily="2"/>
                <a:cs typeface="Lohit Devanagari" pitchFamily="2"/>
              </a:rPr>
              <a:t>2022_07_11_12_34_21_MPW2</a:t>
            </a:r>
          </a:p>
        </p:txBody>
      </p:sp>
      <p:pic>
        <p:nvPicPr>
          <p:cNvPr id="10" name="Imagen 9">
            <a:extLst>
              <a:ext uri="{FF2B5EF4-FFF2-40B4-BE49-F238E27FC236}">
                <a16:creationId xmlns:a16="http://schemas.microsoft.com/office/drawing/2014/main" id="{00000000-0000-0000-0000-000000000000}"/>
              </a:ext>
            </a:extLst>
          </p:cNvPr>
          <p:cNvPicPr>
            <a:picLocks noChangeAspect="1"/>
          </p:cNvPicPr>
          <p:nvPr/>
        </p:nvPicPr>
        <p:blipFill>
          <a:blip r:embed="rId5">
            <a:lum/>
            <a:alphaModFix/>
          </a:blip>
          <a:srcRect/>
          <a:stretch>
            <a:fillRect/>
          </a:stretch>
        </p:blipFill>
        <p:spPr>
          <a:xfrm>
            <a:off x="79865" y="2012581"/>
            <a:ext cx="5875702" cy="4385220"/>
          </a:xfrm>
          <a:prstGeom prst="rect">
            <a:avLst/>
          </a:prstGeom>
          <a:noFill/>
          <a:ln>
            <a:noFill/>
          </a:ln>
        </p:spPr>
      </p:pic>
      <p:sp>
        <p:nvSpPr>
          <p:cNvPr id="11" name="CuadroTexto 10"/>
          <p:cNvSpPr txBox="1"/>
          <p:nvPr/>
        </p:nvSpPr>
        <p:spPr>
          <a:xfrm>
            <a:off x="561260" y="1290787"/>
            <a:ext cx="4371983" cy="639106"/>
          </a:xfrm>
          <a:prstGeom prst="rect">
            <a:avLst/>
          </a:prstGeom>
          <a:noFill/>
          <a:ln>
            <a:noFill/>
          </a:ln>
        </p:spPr>
        <p:txBody>
          <a:bodyPr vert="horz" wrap="square" lIns="90000" tIns="45000" rIns="90000" bIns="45000" anchorCtr="0" compatLnSpc="0">
            <a:spAutoFit/>
          </a:bodyPr>
          <a:lstStyle/>
          <a:p>
            <a:pPr lvl="0" hangingPunct="0"/>
            <a:r>
              <a:rPr lang="en-GB" b="0" i="0" u="none" strike="noStrike" kern="1200" cap="none">
                <a:ln>
                  <a:noFill/>
                </a:ln>
                <a:latin typeface="Liberation Serif" pitchFamily="18"/>
                <a:ea typeface="Noto Sans CJK SC" pitchFamily="2"/>
                <a:cs typeface="Lohit Devanagari" pitchFamily="2"/>
              </a:rPr>
              <a:t>XY-Scan with focus at the top side </a:t>
            </a:r>
            <a:r>
              <a:rPr lang="en-GB" b="0" i="0" u="none" strike="noStrike" kern="1200" cap="none" smtClean="0">
                <a:ln>
                  <a:noFill/>
                </a:ln>
                <a:latin typeface="Liberation Serif" pitchFamily="18"/>
                <a:ea typeface="Noto Sans CJK SC" pitchFamily="2"/>
                <a:cs typeface="Lohit Devanagari" pitchFamily="2"/>
              </a:rPr>
              <a:t>electronics</a:t>
            </a:r>
            <a:r>
              <a:rPr lang="en-GB">
                <a:solidFill>
                  <a:srgbClr val="0070C0"/>
                </a:solidFill>
                <a:latin typeface="Liberation Serif" panose="02020603050405020304" pitchFamily="18" charset="0"/>
                <a:ea typeface="Liberation Serif" panose="02020603050405020304" pitchFamily="18" charset="0"/>
                <a:cs typeface="Liberation Serif" panose="02020603050405020304" pitchFamily="18" charset="0"/>
                <a:sym typeface="Symbol" panose="05050102010706020507" pitchFamily="18" charset="2"/>
              </a:rPr>
              <a:t> </a:t>
            </a:r>
            <a:r>
              <a:rPr lang="en-GB">
                <a:latin typeface="Liberation Serif" panose="02020603050405020304" pitchFamily="18" charset="0"/>
                <a:ea typeface="Liberation Serif" panose="02020603050405020304" pitchFamily="18" charset="0"/>
                <a:cs typeface="Liberation Serif" panose="02020603050405020304" pitchFamily="18" charset="0"/>
                <a:sym typeface="Symbol" panose="05050102010706020507" pitchFamily="18" charset="2"/>
              </a:rPr>
              <a:t>(</a:t>
            </a:r>
            <a:r>
              <a:rPr lang="en-GB">
                <a:latin typeface="Liberation Serif" panose="02020603050405020304" pitchFamily="18" charset="0"/>
                <a:ea typeface="Liberation Serif" panose="02020603050405020304" pitchFamily="18" charset="0"/>
                <a:cs typeface="Liberation Serif" panose="02020603050405020304" pitchFamily="18" charset="0"/>
              </a:rPr>
              <a:t>3</a:t>
            </a:r>
            <a:r>
              <a:rPr lang="en-GB">
                <a:latin typeface="Symbol" panose="05050102010706020507" pitchFamily="18" charset="2"/>
                <a:ea typeface="Liberation Serif" panose="02020603050405020304" pitchFamily="18" charset="0"/>
                <a:cs typeface="Liberation Serif" panose="02020603050405020304" pitchFamily="18" charset="0"/>
              </a:rPr>
              <a:t>m</a:t>
            </a:r>
            <a:r>
              <a:rPr lang="en-GB">
                <a:latin typeface="Liberation Serif" panose="02020603050405020304" pitchFamily="18" charset="0"/>
                <a:ea typeface="Liberation Serif" panose="02020603050405020304" pitchFamily="18" charset="0"/>
                <a:cs typeface="Liberation Serif" panose="02020603050405020304" pitchFamily="18" charset="0"/>
              </a:rPr>
              <a:t>m) </a:t>
            </a:r>
            <a:r>
              <a:rPr lang="en-GB" b="0" i="0" u="none" strike="noStrike" kern="1200" cap="none" smtClean="0">
                <a:ln>
                  <a:noFill/>
                </a:ln>
                <a:latin typeface="Liberation Serif" pitchFamily="18"/>
                <a:ea typeface="Noto Sans CJK SC" pitchFamily="2"/>
                <a:cs typeface="Lohit Devanagari" pitchFamily="2"/>
              </a:rPr>
              <a:t>:</a:t>
            </a:r>
            <a:endParaRPr lang="en-GB" b="0" i="0" u="none" strike="noStrike" kern="1200" cap="none">
              <a:ln>
                <a:noFill/>
              </a:ln>
              <a:latin typeface="Liberation Serif" pitchFamily="18"/>
              <a:ea typeface="Noto Sans CJK SC" pitchFamily="2"/>
              <a:cs typeface="Lohit Devanagari" pitchFamily="2"/>
            </a:endParaRPr>
          </a:p>
        </p:txBody>
      </p:sp>
      <p:pic>
        <p:nvPicPr>
          <p:cNvPr id="12" name="Imagen 11">
            <a:extLst>
              <a:ext uri="{FF2B5EF4-FFF2-40B4-BE49-F238E27FC236}">
                <a16:creationId xmlns:a16="http://schemas.microsoft.com/office/drawing/2014/main" id="{00000000-0000-0000-0000-000000000000}"/>
              </a:ext>
            </a:extLst>
          </p:cNvPr>
          <p:cNvPicPr>
            <a:picLocks noChangeAspect="1"/>
          </p:cNvPicPr>
          <p:nvPr/>
        </p:nvPicPr>
        <p:blipFill>
          <a:blip r:embed="rId6">
            <a:lum/>
            <a:alphaModFix/>
          </a:blip>
          <a:srcRect/>
          <a:stretch>
            <a:fillRect/>
          </a:stretch>
        </p:blipFill>
        <p:spPr>
          <a:xfrm>
            <a:off x="6096239" y="2004193"/>
            <a:ext cx="5915391" cy="4393608"/>
          </a:xfrm>
          <a:prstGeom prst="rect">
            <a:avLst/>
          </a:prstGeom>
          <a:noFill/>
          <a:ln>
            <a:noFill/>
          </a:ln>
        </p:spPr>
      </p:pic>
      <p:sp>
        <p:nvSpPr>
          <p:cNvPr id="13" name="CuadroTexto 12"/>
          <p:cNvSpPr txBox="1"/>
          <p:nvPr/>
        </p:nvSpPr>
        <p:spPr>
          <a:xfrm>
            <a:off x="8146767" y="1290787"/>
            <a:ext cx="4378471" cy="639106"/>
          </a:xfrm>
          <a:prstGeom prst="rect">
            <a:avLst/>
          </a:prstGeom>
          <a:noFill/>
          <a:ln>
            <a:noFill/>
          </a:ln>
        </p:spPr>
        <p:txBody>
          <a:bodyPr vert="horz" wrap="square" lIns="90000" tIns="45000" rIns="90000" bIns="45000" anchorCtr="0" compatLnSpc="0">
            <a:spAutoFit/>
          </a:bodyPr>
          <a:lstStyle/>
          <a:p>
            <a:pPr lvl="0" hangingPunct="0"/>
            <a:r>
              <a:rPr lang="en-GB" b="0" i="0" u="none" strike="noStrike" kern="1200" cap="none">
                <a:ln>
                  <a:noFill/>
                </a:ln>
                <a:latin typeface="Liberation Serif" pitchFamily="18"/>
                <a:ea typeface="Noto Sans CJK SC" pitchFamily="2"/>
                <a:cs typeface="Lohit Devanagari" pitchFamily="2"/>
              </a:rPr>
              <a:t>XY-Scan with focus at the back </a:t>
            </a:r>
            <a:r>
              <a:rPr lang="en-GB" b="0" i="0" u="none" strike="noStrike" kern="1200" cap="none" smtClean="0">
                <a:ln>
                  <a:noFill/>
                </a:ln>
                <a:latin typeface="Liberation Serif" pitchFamily="18"/>
                <a:ea typeface="Noto Sans CJK SC" pitchFamily="2"/>
                <a:cs typeface="Lohit Devanagari" pitchFamily="2"/>
              </a:rPr>
              <a:t>side</a:t>
            </a:r>
          </a:p>
          <a:p>
            <a:pPr lvl="0" hangingPunct="0"/>
            <a:r>
              <a:rPr lang="en-GB" smtClean="0">
                <a:solidFill>
                  <a:srgbClr val="0070C0"/>
                </a:solidFill>
                <a:latin typeface="Liberation Serif" panose="02020603050405020304" pitchFamily="18" charset="0"/>
                <a:ea typeface="Liberation Serif" panose="02020603050405020304" pitchFamily="18" charset="0"/>
                <a:cs typeface="Liberation Serif" panose="02020603050405020304" pitchFamily="18" charset="0"/>
                <a:sym typeface="Symbol" panose="05050102010706020507" pitchFamily="18" charset="2"/>
              </a:rPr>
              <a:t> </a:t>
            </a:r>
            <a:r>
              <a:rPr lang="en-GB" smtClean="0">
                <a:latin typeface="Liberation Serif" panose="02020603050405020304" pitchFamily="18" charset="0"/>
                <a:ea typeface="Liberation Serif" panose="02020603050405020304" pitchFamily="18" charset="0"/>
                <a:cs typeface="Liberation Serif" panose="02020603050405020304" pitchFamily="18" charset="0"/>
                <a:sym typeface="Symbol" panose="05050102010706020507" pitchFamily="18" charset="2"/>
              </a:rPr>
              <a:t>(-94</a:t>
            </a:r>
            <a:r>
              <a:rPr lang="en-GB">
                <a:latin typeface="Liberation Serif" panose="02020603050405020304" pitchFamily="18" charset="0"/>
                <a:ea typeface="Liberation Serif" panose="02020603050405020304" pitchFamily="18" charset="0"/>
                <a:cs typeface="Liberation Serif" panose="02020603050405020304" pitchFamily="18" charset="0"/>
              </a:rPr>
              <a:t>3</a:t>
            </a:r>
            <a:r>
              <a:rPr lang="en-GB">
                <a:latin typeface="Symbol" panose="05050102010706020507" pitchFamily="18" charset="2"/>
                <a:ea typeface="Liberation Serif" panose="02020603050405020304" pitchFamily="18" charset="0"/>
                <a:cs typeface="Liberation Serif" panose="02020603050405020304" pitchFamily="18" charset="0"/>
              </a:rPr>
              <a:t>m</a:t>
            </a:r>
            <a:r>
              <a:rPr lang="en-GB">
                <a:latin typeface="Liberation Serif" panose="02020603050405020304" pitchFamily="18" charset="0"/>
                <a:ea typeface="Liberation Serif" panose="02020603050405020304" pitchFamily="18" charset="0"/>
                <a:cs typeface="Liberation Serif" panose="02020603050405020304" pitchFamily="18" charset="0"/>
              </a:rPr>
              <a:t>m) </a:t>
            </a:r>
            <a:r>
              <a:rPr lang="en-GB" b="0" i="0" u="none" strike="noStrike" kern="1200" cap="none" smtClean="0">
                <a:ln>
                  <a:noFill/>
                </a:ln>
                <a:latin typeface="Liberation Serif" pitchFamily="18"/>
                <a:ea typeface="Noto Sans CJK SC" pitchFamily="2"/>
                <a:cs typeface="Lohit Devanagari" pitchFamily="2"/>
              </a:rPr>
              <a:t>:</a:t>
            </a:r>
            <a:endParaRPr lang="en-GB" b="0" i="0" u="none" strike="noStrike" kern="1200" cap="none">
              <a:ln>
                <a:noFill/>
              </a:ln>
              <a:latin typeface="Liberation Serif" pitchFamily="18"/>
              <a:ea typeface="Noto Sans CJK SC" pitchFamily="2"/>
              <a:cs typeface="Lohit Devanagari" pitchFamily="2"/>
            </a:endParaRPr>
          </a:p>
        </p:txBody>
      </p:sp>
      <p:pic>
        <p:nvPicPr>
          <p:cNvPr id="14" name="Imagen 13">
            <a:extLst>
              <a:ext uri="{FF2B5EF4-FFF2-40B4-BE49-F238E27FC236}">
                <a16:creationId xmlns:a16="http://schemas.microsoft.com/office/drawing/2014/main" id="{00000000-0000-0000-0000-000000000000}"/>
              </a:ext>
            </a:extLst>
          </p:cNvPr>
          <p:cNvPicPr>
            <a:picLocks noChangeAspect="1"/>
          </p:cNvPicPr>
          <p:nvPr/>
        </p:nvPicPr>
        <p:blipFill>
          <a:blip r:embed="rId7">
            <a:lum/>
            <a:alphaModFix/>
          </a:blip>
          <a:srcRect/>
          <a:stretch>
            <a:fillRect/>
          </a:stretch>
        </p:blipFill>
        <p:spPr>
          <a:xfrm>
            <a:off x="1015442" y="148860"/>
            <a:ext cx="2351880" cy="468360"/>
          </a:xfrm>
          <a:prstGeom prst="rect">
            <a:avLst/>
          </a:prstGeom>
          <a:noFill/>
          <a:ln>
            <a:noFill/>
          </a:ln>
        </p:spPr>
      </p:pic>
      <p:sp>
        <p:nvSpPr>
          <p:cNvPr id="15" name="CuadroTexto 14"/>
          <p:cNvSpPr txBox="1"/>
          <p:nvPr/>
        </p:nvSpPr>
        <p:spPr>
          <a:xfrm>
            <a:off x="4994618" y="6261099"/>
            <a:ext cx="2056973" cy="369332"/>
          </a:xfrm>
          <a:prstGeom prst="rect">
            <a:avLst/>
          </a:prstGeom>
          <a:noFill/>
        </p:spPr>
        <p:txBody>
          <a:bodyPr wrap="none" rtlCol="0">
            <a:spAutoFit/>
          </a:bodyPr>
          <a:lstStyle/>
          <a:p>
            <a:r>
              <a:rPr lang="es-ES" b="1" smtClean="0">
                <a:solidFill>
                  <a:srgbClr val="C00000"/>
                </a:solidFill>
              </a:rPr>
              <a:t>0,25 nJ per pulse</a:t>
            </a:r>
            <a:endParaRPr lang="en-US" b="1">
              <a:solidFill>
                <a:srgbClr val="C00000"/>
              </a:solidFill>
            </a:endParaRPr>
          </a:p>
        </p:txBody>
      </p:sp>
      <p:sp>
        <p:nvSpPr>
          <p:cNvPr id="3" name="CuadroTexto 2"/>
          <p:cNvSpPr txBox="1"/>
          <p:nvPr/>
        </p:nvSpPr>
        <p:spPr>
          <a:xfrm>
            <a:off x="4644485" y="1245232"/>
            <a:ext cx="3213524" cy="923330"/>
          </a:xfrm>
          <a:prstGeom prst="rect">
            <a:avLst/>
          </a:prstGeom>
          <a:noFill/>
        </p:spPr>
        <p:txBody>
          <a:bodyPr wrap="square" rtlCol="0">
            <a:spAutoFit/>
          </a:bodyPr>
          <a:lstStyle/>
          <a:p>
            <a:r>
              <a:rPr lang="es-ES" smtClean="0"/>
              <a:t>Metal layers on the DNWell implant gives bigger signal due to light reflection</a:t>
            </a:r>
            <a:endParaRPr lang="en-US"/>
          </a:p>
        </p:txBody>
      </p:sp>
    </p:spTree>
    <p:extLst>
      <p:ext uri="{BB962C8B-B14F-4D97-AF65-F5344CB8AC3E}">
        <p14:creationId xmlns:p14="http://schemas.microsoft.com/office/powerpoint/2010/main" val="24467312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9080</TotalTime>
  <Words>792</Words>
  <Application>Microsoft Office PowerPoint</Application>
  <PresentationFormat>Panorámica</PresentationFormat>
  <Paragraphs>131</Paragraphs>
  <Slides>13</Slides>
  <Notes>13</Notes>
  <HiddenSlides>0</HiddenSlides>
  <MMClips>1</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13</vt:i4>
      </vt:variant>
    </vt:vector>
  </HeadingPairs>
  <TitlesOfParts>
    <vt:vector size="25" baseType="lpstr">
      <vt:lpstr>Arial</vt:lpstr>
      <vt:lpstr>Calibri</vt:lpstr>
      <vt:lpstr>Cambria Math</vt:lpstr>
      <vt:lpstr>DejaVu Sans</vt:lpstr>
      <vt:lpstr>Liberation Serif</vt:lpstr>
      <vt:lpstr>Lohit Devanagari</vt:lpstr>
      <vt:lpstr>Noto Sans CJK SC</vt:lpstr>
      <vt:lpstr>Segoe UI</vt:lpstr>
      <vt:lpstr>Symbol</vt:lpstr>
      <vt:lpstr>Times New Roman</vt:lpstr>
      <vt:lpstr>Wingdings</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Aneliya</dc:creator>
  <dc:description/>
  <cp:lastModifiedBy>rogelio</cp:lastModifiedBy>
  <cp:revision>425</cp:revision>
  <dcterms:created xsi:type="dcterms:W3CDTF">2020-06-01T15:37:25Z</dcterms:created>
  <dcterms:modified xsi:type="dcterms:W3CDTF">2022-12-02T10:51:46Z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4</vt:i4>
  </property>
  <property fmtid="{D5CDD505-2E9C-101B-9397-08002B2CF9AE}" pid="3" name="PresentationFormat">
    <vt:lpwstr>Panorámica</vt:lpwstr>
  </property>
  <property fmtid="{D5CDD505-2E9C-101B-9397-08002B2CF9AE}" pid="4" name="Slides">
    <vt:i4>4</vt:i4>
  </property>
</Properties>
</file>