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30" r:id="rId2"/>
    <p:sldId id="339" r:id="rId3"/>
    <p:sldId id="280" r:id="rId4"/>
    <p:sldId id="334" r:id="rId5"/>
    <p:sldId id="306" r:id="rId6"/>
    <p:sldId id="333" r:id="rId7"/>
    <p:sldId id="327" r:id="rId8"/>
    <p:sldId id="300" r:id="rId9"/>
    <p:sldId id="299" r:id="rId10"/>
    <p:sldId id="301" r:id="rId11"/>
    <p:sldId id="309" r:id="rId12"/>
    <p:sldId id="303" r:id="rId13"/>
    <p:sldId id="304" r:id="rId14"/>
    <p:sldId id="302" r:id="rId15"/>
    <p:sldId id="307" r:id="rId16"/>
    <p:sldId id="308" r:id="rId17"/>
    <p:sldId id="311" r:id="rId18"/>
    <p:sldId id="310" r:id="rId19"/>
    <p:sldId id="321" r:id="rId20"/>
    <p:sldId id="34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a krambi" initials="ak" lastIdx="10" clrIdx="0">
    <p:extLst>
      <p:ext uri="{19B8F6BF-5375-455C-9EA6-DF929625EA0E}">
        <p15:presenceInfo xmlns:p15="http://schemas.microsoft.com/office/powerpoint/2012/main" userId="1e5ae128e4bbc3e8" providerId="Windows Live"/>
      </p:ext>
    </p:extLst>
  </p:cmAuthor>
  <p:cmAuthor id="2" name="Gordana Medin" initials="GM" lastIdx="1" clrIdx="1">
    <p:extLst>
      <p:ext uri="{19B8F6BF-5375-455C-9EA6-DF929625EA0E}">
        <p15:presenceInfo xmlns:p15="http://schemas.microsoft.com/office/powerpoint/2012/main" userId="956369972380f54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4" autoAdjust="0"/>
    <p:restoredTop sz="94249" autoAdjust="0"/>
  </p:normalViewPr>
  <p:slideViewPr>
    <p:cSldViewPr>
      <p:cViewPr>
        <p:scale>
          <a:sx n="84" d="100"/>
          <a:sy n="84" d="100"/>
        </p:scale>
        <p:origin x="27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DA72D-41BF-4D54-99DA-B640B4D9686C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A0840-E66C-43AD-A46A-755110287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4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A0840-E66C-43AD-A46A-755110287F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6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6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8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7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5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9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4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1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1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0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FE622-3CCC-432A-AFB6-01CB500C9D00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1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4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35.wmf"/><Relationship Id="rId10" Type="http://schemas.openxmlformats.org/officeDocument/2006/relationships/image" Target="../media/image38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6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D56DC50-6036-4F6E-86D8-E01DDA1D8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DFEF89-5B0E-D831-E3C7-4438DED77A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/>
          <a:stretch/>
        </p:blipFill>
        <p:spPr>
          <a:xfrm>
            <a:off x="0" y="-10"/>
            <a:ext cx="914399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E2B76B-96ED-C48E-52B6-963736C42F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19" r="46211" b="1"/>
          <a:stretch/>
        </p:blipFill>
        <p:spPr>
          <a:xfrm>
            <a:off x="0" y="-53183"/>
            <a:ext cx="4578832" cy="6240777"/>
          </a:xfrm>
          <a:custGeom>
            <a:avLst/>
            <a:gdLst/>
            <a:ahLst/>
            <a:cxnLst/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B81DC43-2E6C-AE96-B3E1-B99A890684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03737" y="3925917"/>
            <a:ext cx="4716462" cy="1460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Study of UFSD  Type 10  with SPA-TCT and femtosecond laser from ELI </a:t>
            </a:r>
            <a:r>
              <a:rPr lang="en-US" sz="27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BeamlinEs</a:t>
            </a:r>
            <a:endParaRPr lang="en-US" sz="2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DF02E-B9E9-7997-3854-B43FE726B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01343" y="5627780"/>
            <a:ext cx="9381118" cy="631635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Gordana Lastovicka-Medin</a:t>
            </a:r>
            <a:r>
              <a:rPr lang="en-US" sz="2400" u="sng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Mateusz Rebarz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r>
              <a:rPr lang="en-US" sz="2400" dirty="0">
                <a:solidFill>
                  <a:schemeClr val="tx1"/>
                </a:solidFill>
              </a:rPr>
              <a:t>, Jovana Doknic</a:t>
            </a:r>
            <a:r>
              <a:rPr lang="en-US" sz="2400" baseline="30000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Ivona</a:t>
            </a:r>
            <a:r>
              <a:rPr lang="en-US" sz="2400" dirty="0">
                <a:solidFill>
                  <a:schemeClr val="tx1"/>
                </a:solidFill>
              </a:rPr>
              <a:t> Bozovic</a:t>
            </a:r>
            <a:r>
              <a:rPr lang="en-US" sz="2400" baseline="30000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 Gregor Kramberger</a:t>
            </a:r>
            <a:r>
              <a:rPr lang="en-US" sz="2400" baseline="30000" dirty="0">
                <a:solidFill>
                  <a:schemeClr val="tx1"/>
                </a:solidFill>
              </a:rPr>
              <a:t>3</a:t>
            </a:r>
            <a:r>
              <a:rPr lang="en-US" sz="2400" dirty="0">
                <a:solidFill>
                  <a:schemeClr val="tx1"/>
                </a:solidFill>
              </a:rPr>
              <a:t>, Jakob Andreasson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  <a:r>
              <a:rPr lang="en-US" sz="2400" dirty="0">
                <a:solidFill>
                  <a:schemeClr val="tx1"/>
                </a:solidFill>
              </a:rPr>
              <a:t> , </a:t>
            </a:r>
            <a:r>
              <a:rPr lang="en-US" sz="2400" dirty="0" err="1">
                <a:solidFill>
                  <a:schemeClr val="tx1"/>
                </a:solidFill>
              </a:rPr>
              <a:t>Jii</a:t>
            </a:r>
            <a:r>
              <a:rPr lang="en-US" sz="2400" dirty="0">
                <a:solidFill>
                  <a:schemeClr val="tx1"/>
                </a:solidFill>
              </a:rPr>
              <a:t> Kroll</a:t>
            </a:r>
            <a:r>
              <a:rPr lang="en-US" sz="2400" baseline="30000" dirty="0">
                <a:solidFill>
                  <a:schemeClr val="tx1"/>
                </a:solidFill>
              </a:rPr>
              <a:t>4</a:t>
            </a:r>
            <a:endParaRPr lang="en-US" sz="2400" kern="1200" baseline="30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CAB634-1DB7-E5F8-8E15-C67D3EE59D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023" r="2" b="2"/>
          <a:stretch/>
        </p:blipFill>
        <p:spPr>
          <a:xfrm>
            <a:off x="4476455" y="196943"/>
            <a:ext cx="3706114" cy="3877363"/>
          </a:xfrm>
          <a:custGeom>
            <a:avLst/>
            <a:gdLst/>
            <a:ahLst/>
            <a:cxnLst/>
            <a:rect l="l" t="t" r="r" b="b"/>
            <a:pathLst>
              <a:path w="4569568" h="3877363">
                <a:moveTo>
                  <a:pt x="3843224" y="17"/>
                </a:moveTo>
                <a:cubicBezTo>
                  <a:pt x="3853657" y="-269"/>
                  <a:pt x="3863732" y="3160"/>
                  <a:pt x="3872078" y="16745"/>
                </a:cubicBezTo>
                <a:cubicBezTo>
                  <a:pt x="3827725" y="52547"/>
                  <a:pt x="3771210" y="39089"/>
                  <a:pt x="3711358" y="79463"/>
                </a:cubicBezTo>
                <a:cubicBezTo>
                  <a:pt x="3808648" y="66766"/>
                  <a:pt x="3885671" y="56609"/>
                  <a:pt x="3962692" y="46454"/>
                </a:cubicBezTo>
                <a:cubicBezTo>
                  <a:pt x="3964124" y="53563"/>
                  <a:pt x="3965554" y="60673"/>
                  <a:pt x="3966984" y="67782"/>
                </a:cubicBezTo>
                <a:cubicBezTo>
                  <a:pt x="3868502" y="82763"/>
                  <a:pt x="3777410" y="121359"/>
                  <a:pt x="3681550" y="148529"/>
                </a:cubicBezTo>
                <a:cubicBezTo>
                  <a:pt x="3690374" y="165289"/>
                  <a:pt x="3699196" y="161987"/>
                  <a:pt x="3707066" y="160972"/>
                </a:cubicBezTo>
                <a:cubicBezTo>
                  <a:pt x="3758334" y="154369"/>
                  <a:pt x="3809602" y="147768"/>
                  <a:pt x="3858724" y="129739"/>
                </a:cubicBezTo>
                <a:cubicBezTo>
                  <a:pt x="3869693" y="125675"/>
                  <a:pt x="3883047" y="125675"/>
                  <a:pt x="3889247" y="137864"/>
                </a:cubicBezTo>
                <a:cubicBezTo>
                  <a:pt x="3898070" y="155131"/>
                  <a:pt x="3885433" y="166304"/>
                  <a:pt x="3874225" y="175697"/>
                </a:cubicBezTo>
                <a:cubicBezTo>
                  <a:pt x="3854670" y="191949"/>
                  <a:pt x="3831064" y="187379"/>
                  <a:pt x="3808410" y="190425"/>
                </a:cubicBezTo>
                <a:cubicBezTo>
                  <a:pt x="3748081" y="198297"/>
                  <a:pt x="3719226" y="222927"/>
                  <a:pt x="3705872" y="279299"/>
                </a:cubicBezTo>
                <a:cubicBezTo>
                  <a:pt x="3758811" y="256445"/>
                  <a:pt x="3809842" y="284631"/>
                  <a:pt x="3861109" y="268633"/>
                </a:cubicBezTo>
                <a:cubicBezTo>
                  <a:pt x="3874463" y="264571"/>
                  <a:pt x="3895685" y="270664"/>
                  <a:pt x="3888532" y="290216"/>
                </a:cubicBezTo>
                <a:cubicBezTo>
                  <a:pt x="3881854" y="308499"/>
                  <a:pt x="3859678" y="321702"/>
                  <a:pt x="3899025" y="318148"/>
                </a:cubicBezTo>
                <a:cubicBezTo>
                  <a:pt x="3927162" y="315608"/>
                  <a:pt x="3982246" y="336176"/>
                  <a:pt x="3959116" y="341254"/>
                </a:cubicBezTo>
                <a:cubicBezTo>
                  <a:pt x="3930024" y="347603"/>
                  <a:pt x="3901646" y="356744"/>
                  <a:pt x="3864685" y="367154"/>
                </a:cubicBezTo>
                <a:cubicBezTo>
                  <a:pt x="3905463" y="384166"/>
                  <a:pt x="3934793" y="380611"/>
                  <a:pt x="3965554" y="367154"/>
                </a:cubicBezTo>
                <a:cubicBezTo>
                  <a:pt x="4002753" y="350903"/>
                  <a:pt x="4051161" y="331098"/>
                  <a:pt x="4081445" y="349381"/>
                </a:cubicBezTo>
                <a:cubicBezTo>
                  <a:pt x="4126752" y="376803"/>
                  <a:pt x="4164428" y="359536"/>
                  <a:pt x="4204966" y="354966"/>
                </a:cubicBezTo>
                <a:cubicBezTo>
                  <a:pt x="4287472" y="345570"/>
                  <a:pt x="4369264" y="329827"/>
                  <a:pt x="4452008" y="322211"/>
                </a:cubicBezTo>
                <a:cubicBezTo>
                  <a:pt x="4485154" y="319164"/>
                  <a:pt x="4520922" y="304691"/>
                  <a:pt x="4569568" y="324495"/>
                </a:cubicBezTo>
                <a:cubicBezTo>
                  <a:pt x="4349232" y="425810"/>
                  <a:pt x="4112683" y="419463"/>
                  <a:pt x="3915955" y="544899"/>
                </a:cubicBezTo>
                <a:cubicBezTo>
                  <a:pt x="3924301" y="556833"/>
                  <a:pt x="3966745" y="590858"/>
                  <a:pt x="3949339" y="593397"/>
                </a:cubicBezTo>
                <a:cubicBezTo>
                  <a:pt x="3900455" y="600761"/>
                  <a:pt x="3857056" y="625645"/>
                  <a:pt x="3812464" y="646212"/>
                </a:cubicBezTo>
                <a:cubicBezTo>
                  <a:pt x="3793148" y="655100"/>
                  <a:pt x="3769780" y="666781"/>
                  <a:pt x="3778841" y="698520"/>
                </a:cubicBezTo>
                <a:cubicBezTo>
                  <a:pt x="3795295" y="707407"/>
                  <a:pt x="3807456" y="694965"/>
                  <a:pt x="3821047" y="693950"/>
                </a:cubicBezTo>
                <a:cubicBezTo>
                  <a:pt x="3834878" y="692935"/>
                  <a:pt x="3865879" y="699535"/>
                  <a:pt x="3857293" y="703852"/>
                </a:cubicBezTo>
                <a:cubicBezTo>
                  <a:pt x="3818186" y="723405"/>
                  <a:pt x="3888532" y="770380"/>
                  <a:pt x="3842271" y="770380"/>
                </a:cubicBezTo>
                <a:cubicBezTo>
                  <a:pt x="3764772" y="770633"/>
                  <a:pt x="3723519" y="853919"/>
                  <a:pt x="3648882" y="856205"/>
                </a:cubicBezTo>
                <a:cubicBezTo>
                  <a:pt x="3636960" y="856458"/>
                  <a:pt x="3631236" y="871185"/>
                  <a:pt x="3631474" y="884136"/>
                </a:cubicBezTo>
                <a:cubicBezTo>
                  <a:pt x="3631474" y="899626"/>
                  <a:pt x="3642444" y="902418"/>
                  <a:pt x="3654605" y="903942"/>
                </a:cubicBezTo>
                <a:cubicBezTo>
                  <a:pt x="3673205" y="906226"/>
                  <a:pt x="3692520" y="884136"/>
                  <a:pt x="3717081" y="914098"/>
                </a:cubicBezTo>
                <a:cubicBezTo>
                  <a:pt x="3672966" y="931618"/>
                  <a:pt x="3628852" y="949140"/>
                  <a:pt x="3629568" y="1009319"/>
                </a:cubicBezTo>
                <a:cubicBezTo>
                  <a:pt x="3629805" y="1025569"/>
                  <a:pt x="3611444" y="1031663"/>
                  <a:pt x="3597613" y="1035726"/>
                </a:cubicBezTo>
                <a:cubicBezTo>
                  <a:pt x="3574721" y="1042329"/>
                  <a:pt x="3555408" y="1054009"/>
                  <a:pt x="3543006" y="1076608"/>
                </a:cubicBezTo>
                <a:cubicBezTo>
                  <a:pt x="3543246" y="1080925"/>
                  <a:pt x="3543484" y="1085495"/>
                  <a:pt x="3542052" y="1089050"/>
                </a:cubicBezTo>
                <a:cubicBezTo>
                  <a:pt x="3546106" y="1143642"/>
                  <a:pt x="3579490" y="1142118"/>
                  <a:pt x="3616451" y="1132978"/>
                </a:cubicBezTo>
                <a:cubicBezTo>
                  <a:pt x="3660566" y="1121805"/>
                  <a:pt x="3704204" y="1101491"/>
                  <a:pt x="3750703" y="1121043"/>
                </a:cubicBezTo>
                <a:cubicBezTo>
                  <a:pt x="3685126" y="1147197"/>
                  <a:pt x="3613828" y="1149228"/>
                  <a:pt x="3552307" y="1186555"/>
                </a:cubicBezTo>
                <a:cubicBezTo>
                  <a:pt x="3777410" y="1193411"/>
                  <a:pt x="3976284" y="1075591"/>
                  <a:pt x="4194473" y="1030395"/>
                </a:cubicBezTo>
                <a:cubicBezTo>
                  <a:pt x="4187082" y="1060610"/>
                  <a:pt x="4169436" y="1066704"/>
                  <a:pt x="4153459" y="1071275"/>
                </a:cubicBezTo>
                <a:cubicBezTo>
                  <a:pt x="4072860" y="1094129"/>
                  <a:pt x="4002278" y="1139581"/>
                  <a:pt x="3928831" y="1178936"/>
                </a:cubicBezTo>
                <a:cubicBezTo>
                  <a:pt x="3898548" y="1195188"/>
                  <a:pt x="3876608" y="1211440"/>
                  <a:pt x="3865164" y="1246481"/>
                </a:cubicBezTo>
                <a:cubicBezTo>
                  <a:pt x="3854908" y="1278221"/>
                  <a:pt x="3835117" y="1292948"/>
                  <a:pt x="3798395" y="1283806"/>
                </a:cubicBezTo>
                <a:cubicBezTo>
                  <a:pt x="3768588" y="1276188"/>
                  <a:pt x="3735920" y="1280251"/>
                  <a:pt x="3704681" y="1283045"/>
                </a:cubicBezTo>
                <a:cubicBezTo>
                  <a:pt x="3668674" y="1286092"/>
                  <a:pt x="3628374" y="1321895"/>
                  <a:pt x="3638151" y="1340431"/>
                </a:cubicBezTo>
                <a:cubicBezTo>
                  <a:pt x="3654843" y="1371917"/>
                  <a:pt x="3682743" y="1356174"/>
                  <a:pt x="3707542" y="1352619"/>
                </a:cubicBezTo>
                <a:cubicBezTo>
                  <a:pt x="3735681" y="1348303"/>
                  <a:pt x="3787902" y="1339415"/>
                  <a:pt x="3788856" y="1343224"/>
                </a:cubicBezTo>
                <a:cubicBezTo>
                  <a:pt x="3807219" y="1422193"/>
                  <a:pt x="3936463" y="1353382"/>
                  <a:pt x="3964363" y="1346270"/>
                </a:cubicBezTo>
                <a:cubicBezTo>
                  <a:pt x="3999176" y="1337384"/>
                  <a:pt x="4031845" y="1353635"/>
                  <a:pt x="4064991" y="1357443"/>
                </a:cubicBezTo>
                <a:cubicBezTo>
                  <a:pt x="4094560" y="1360998"/>
                  <a:pt x="4261720" y="1371917"/>
                  <a:pt x="4296295" y="1338398"/>
                </a:cubicBezTo>
                <a:cubicBezTo>
                  <a:pt x="4301064" y="1364552"/>
                  <a:pt x="4291050" y="1375217"/>
                  <a:pt x="4282702" y="1387152"/>
                </a:cubicBezTo>
                <a:cubicBezTo>
                  <a:pt x="4271019" y="1404164"/>
                  <a:pt x="4269110" y="1416099"/>
                  <a:pt x="4291288" y="1429556"/>
                </a:cubicBezTo>
                <a:cubicBezTo>
                  <a:pt x="4354480" y="1468154"/>
                  <a:pt x="4353524" y="1469422"/>
                  <a:pt x="4294626" y="1521730"/>
                </a:cubicBezTo>
                <a:cubicBezTo>
                  <a:pt x="4291763" y="1524015"/>
                  <a:pt x="4292957" y="1531633"/>
                  <a:pt x="4292480" y="1536712"/>
                </a:cubicBezTo>
                <a:cubicBezTo>
                  <a:pt x="4307980" y="1544836"/>
                  <a:pt x="4326102" y="1524523"/>
                  <a:pt x="4344224" y="1546361"/>
                </a:cubicBezTo>
                <a:cubicBezTo>
                  <a:pt x="4265296" y="1642341"/>
                  <a:pt x="4144874" y="1665955"/>
                  <a:pt x="4035898" y="1738070"/>
                </a:cubicBezTo>
                <a:cubicBezTo>
                  <a:pt x="4124128" y="1761938"/>
                  <a:pt x="4177066" y="1678652"/>
                  <a:pt x="4241926" y="1689317"/>
                </a:cubicBezTo>
                <a:cubicBezTo>
                  <a:pt x="4274357" y="1715471"/>
                  <a:pt x="4178020" y="1757368"/>
                  <a:pt x="4269826" y="1769810"/>
                </a:cubicBezTo>
                <a:cubicBezTo>
                  <a:pt x="4230002" y="1792663"/>
                  <a:pt x="4200434" y="1815006"/>
                  <a:pt x="4173012" y="1841415"/>
                </a:cubicBezTo>
                <a:cubicBezTo>
                  <a:pt x="4124128" y="1888644"/>
                  <a:pt x="4114590" y="1919623"/>
                  <a:pt x="4137244" y="1983103"/>
                </a:cubicBezTo>
                <a:cubicBezTo>
                  <a:pt x="4152029" y="2024746"/>
                  <a:pt x="4173728" y="2063089"/>
                  <a:pt x="4154652" y="2112602"/>
                </a:cubicBezTo>
                <a:cubicBezTo>
                  <a:pt x="4141298" y="2146628"/>
                  <a:pt x="4146544" y="2168972"/>
                  <a:pt x="4196142" y="2153737"/>
                </a:cubicBezTo>
                <a:cubicBezTo>
                  <a:pt x="4249557" y="2137485"/>
                  <a:pt x="4269587" y="2167956"/>
                  <a:pt x="4256234" y="2227627"/>
                </a:cubicBezTo>
                <a:cubicBezTo>
                  <a:pt x="4247650" y="2265970"/>
                  <a:pt x="4256712" y="2277649"/>
                  <a:pt x="4293433" y="2273333"/>
                </a:cubicBezTo>
                <a:cubicBezTo>
                  <a:pt x="4333972" y="2268509"/>
                  <a:pt x="4372602" y="2243370"/>
                  <a:pt x="4422678" y="2255559"/>
                </a:cubicBezTo>
                <a:cubicBezTo>
                  <a:pt x="4382618" y="2325134"/>
                  <a:pt x="4297010" y="2305328"/>
                  <a:pt x="4250272" y="2371602"/>
                </a:cubicBezTo>
                <a:cubicBezTo>
                  <a:pt x="4306072" y="2371854"/>
                  <a:pt x="4348756" y="2371602"/>
                  <a:pt x="4390009" y="2357127"/>
                </a:cubicBezTo>
                <a:cubicBezTo>
                  <a:pt x="4407179" y="2351286"/>
                  <a:pt x="4426018" y="2345194"/>
                  <a:pt x="4435554" y="2365252"/>
                </a:cubicBezTo>
                <a:cubicBezTo>
                  <a:pt x="4446762" y="2389375"/>
                  <a:pt x="4423632" y="2398516"/>
                  <a:pt x="4409562" y="2402832"/>
                </a:cubicBezTo>
                <a:cubicBezTo>
                  <a:pt x="4369978" y="2415021"/>
                  <a:pt x="4339695" y="2443968"/>
                  <a:pt x="4307026" y="2466566"/>
                </a:cubicBezTo>
                <a:cubicBezTo>
                  <a:pt x="4235250" y="2516082"/>
                  <a:pt x="4156558" y="2557470"/>
                  <a:pt x="4095751" y="2639233"/>
                </a:cubicBezTo>
                <a:cubicBezTo>
                  <a:pt x="4172297" y="2618411"/>
                  <a:pt x="4229288" y="2569913"/>
                  <a:pt x="4300350" y="2560010"/>
                </a:cubicBezTo>
                <a:cubicBezTo>
                  <a:pt x="4238826" y="2634409"/>
                  <a:pt x="4159659" y="2683415"/>
                  <a:pt x="4084784" y="2737500"/>
                </a:cubicBezTo>
                <a:cubicBezTo>
                  <a:pt x="4063322" y="2752735"/>
                  <a:pt x="4041622" y="2763146"/>
                  <a:pt x="4036853" y="2796409"/>
                </a:cubicBezTo>
                <a:cubicBezTo>
                  <a:pt x="4027552" y="2860905"/>
                  <a:pt x="3999653" y="2914228"/>
                  <a:pt x="3940039" y="2942666"/>
                </a:cubicBezTo>
                <a:cubicBezTo>
                  <a:pt x="3939562" y="2942922"/>
                  <a:pt x="3942900" y="2952571"/>
                  <a:pt x="3944808" y="2959171"/>
                </a:cubicBezTo>
                <a:cubicBezTo>
                  <a:pt x="3981292" y="2961204"/>
                  <a:pt x="4010145" y="2923115"/>
                  <a:pt x="4056645" y="2935557"/>
                </a:cubicBezTo>
                <a:cubicBezTo>
                  <a:pt x="4012052" y="2987356"/>
                  <a:pt x="3974853" y="3033825"/>
                  <a:pt x="3911662" y="3058455"/>
                </a:cubicBezTo>
                <a:cubicBezTo>
                  <a:pt x="3861109" y="3078006"/>
                  <a:pt x="3798633" y="3089433"/>
                  <a:pt x="3761910" y="3152912"/>
                </a:cubicBezTo>
                <a:cubicBezTo>
                  <a:pt x="3804594" y="3165356"/>
                  <a:pt x="3836310" y="3149613"/>
                  <a:pt x="3868264" y="3138440"/>
                </a:cubicBezTo>
                <a:cubicBezTo>
                  <a:pt x="3917147" y="3121173"/>
                  <a:pt x="3965554" y="3101622"/>
                  <a:pt x="4014438" y="3084354"/>
                </a:cubicBezTo>
                <a:cubicBezTo>
                  <a:pt x="4033038" y="3077753"/>
                  <a:pt x="4053307" y="3073181"/>
                  <a:pt x="4065229" y="3104668"/>
                </a:cubicBezTo>
                <a:cubicBezTo>
                  <a:pt x="4002991" y="3111271"/>
                  <a:pt x="3965792" y="3153929"/>
                  <a:pt x="3926686" y="3194048"/>
                </a:cubicBezTo>
                <a:cubicBezTo>
                  <a:pt x="3904746" y="3216647"/>
                  <a:pt x="3886862" y="3246864"/>
                  <a:pt x="3847279" y="3235438"/>
                </a:cubicBezTo>
                <a:cubicBezTo>
                  <a:pt x="3826532" y="3229344"/>
                  <a:pt x="3813418" y="3246355"/>
                  <a:pt x="3815565" y="3267177"/>
                </a:cubicBezTo>
                <a:cubicBezTo>
                  <a:pt x="3823433" y="3340561"/>
                  <a:pt x="3775026" y="3366206"/>
                  <a:pt x="3724950" y="3380425"/>
                </a:cubicBezTo>
                <a:cubicBezTo>
                  <a:pt x="3630043" y="3407087"/>
                  <a:pt x="3551113" y="3469805"/>
                  <a:pt x="3458831" y="3504084"/>
                </a:cubicBezTo>
                <a:cubicBezTo>
                  <a:pt x="3369170" y="3537348"/>
                  <a:pt x="3299779" y="3616317"/>
                  <a:pt x="3209882" y="3657707"/>
                </a:cubicBezTo>
                <a:cubicBezTo>
                  <a:pt x="3144781" y="3687670"/>
                  <a:pt x="3082544" y="3726265"/>
                  <a:pt x="3015536" y="3753434"/>
                </a:cubicBezTo>
                <a:cubicBezTo>
                  <a:pt x="2856963" y="3817676"/>
                  <a:pt x="2695288" y="3869222"/>
                  <a:pt x="2524314" y="3876585"/>
                </a:cubicBezTo>
                <a:cubicBezTo>
                  <a:pt x="2383147" y="3882426"/>
                  <a:pt x="1158667" y="3876841"/>
                  <a:pt x="661243" y="3041189"/>
                </a:cubicBezTo>
                <a:cubicBezTo>
                  <a:pt x="651705" y="3037125"/>
                  <a:pt x="640975" y="3026461"/>
                  <a:pt x="637637" y="3016303"/>
                </a:cubicBezTo>
                <a:cubicBezTo>
                  <a:pt x="621659" y="2968820"/>
                  <a:pt x="582552" y="2948253"/>
                  <a:pt x="547261" y="2922608"/>
                </a:cubicBezTo>
                <a:cubicBezTo>
                  <a:pt x="516261" y="2900009"/>
                  <a:pt x="483353" y="2876394"/>
                  <a:pt x="470476" y="2838305"/>
                </a:cubicBezTo>
                <a:cubicBezTo>
                  <a:pt x="453546" y="2787522"/>
                  <a:pt x="501714" y="2829165"/>
                  <a:pt x="510538" y="2809867"/>
                </a:cubicBezTo>
                <a:cubicBezTo>
                  <a:pt x="492177" y="2783460"/>
                  <a:pt x="463799" y="2759336"/>
                  <a:pt x="456407" y="2729374"/>
                </a:cubicBezTo>
                <a:cubicBezTo>
                  <a:pt x="429463" y="2621204"/>
                  <a:pt x="371278" y="2542489"/>
                  <a:pt x="284241" y="2481294"/>
                </a:cubicBezTo>
                <a:cubicBezTo>
                  <a:pt x="259203" y="2463774"/>
                  <a:pt x="242750" y="2431779"/>
                  <a:pt x="208651" y="2426702"/>
                </a:cubicBezTo>
                <a:cubicBezTo>
                  <a:pt x="132821" y="2415529"/>
                  <a:pt x="156667" y="2328180"/>
                  <a:pt x="116605" y="2289331"/>
                </a:cubicBezTo>
                <a:cubicBezTo>
                  <a:pt x="108974" y="2281966"/>
                  <a:pt x="102060" y="2267494"/>
                  <a:pt x="103490" y="2257592"/>
                </a:cubicBezTo>
                <a:cubicBezTo>
                  <a:pt x="105635" y="2243370"/>
                  <a:pt x="114698" y="2229913"/>
                  <a:pt x="122328" y="2217216"/>
                </a:cubicBezTo>
                <a:cubicBezTo>
                  <a:pt x="130198" y="2204521"/>
                  <a:pt x="142119" y="2193348"/>
                  <a:pt x="136397" y="2176590"/>
                </a:cubicBezTo>
                <a:cubicBezTo>
                  <a:pt x="134014" y="2169734"/>
                  <a:pt x="135681" y="2145866"/>
                  <a:pt x="118036" y="2164655"/>
                </a:cubicBezTo>
                <a:cubicBezTo>
                  <a:pt x="69629" y="2216201"/>
                  <a:pt x="41491" y="2167450"/>
                  <a:pt x="0" y="2144088"/>
                </a:cubicBezTo>
                <a:cubicBezTo>
                  <a:pt x="33383" y="2119965"/>
                  <a:pt x="63429" y="2102953"/>
                  <a:pt x="68437" y="2066897"/>
                </a:cubicBezTo>
                <a:cubicBezTo>
                  <a:pt x="78690" y="1992498"/>
                  <a:pt x="122565" y="1958473"/>
                  <a:pt x="189096" y="1951871"/>
                </a:cubicBezTo>
                <a:cubicBezTo>
                  <a:pt x="164535" y="1880012"/>
                  <a:pt x="164535" y="1880012"/>
                  <a:pt x="243942" y="1870107"/>
                </a:cubicBezTo>
                <a:cubicBezTo>
                  <a:pt x="213419" y="1824403"/>
                  <a:pt x="213419" y="1812722"/>
                  <a:pt x="250381" y="1796979"/>
                </a:cubicBezTo>
                <a:cubicBezTo>
                  <a:pt x="285911" y="1781998"/>
                  <a:pt x="325255" y="1776919"/>
                  <a:pt x="358164" y="1753813"/>
                </a:cubicBezTo>
                <a:cubicBezTo>
                  <a:pt x="327879" y="1695412"/>
                  <a:pt x="319295" y="1627615"/>
                  <a:pt x="256819" y="1599175"/>
                </a:cubicBezTo>
                <a:cubicBezTo>
                  <a:pt x="247042" y="1594859"/>
                  <a:pt x="240366" y="1577338"/>
                  <a:pt x="246564" y="1567182"/>
                </a:cubicBezTo>
                <a:cubicBezTo>
                  <a:pt x="269218" y="1530364"/>
                  <a:pt x="236788" y="1460535"/>
                  <a:pt x="307371" y="1452664"/>
                </a:cubicBezTo>
                <a:cubicBezTo>
                  <a:pt x="316195" y="1451902"/>
                  <a:pt x="324303" y="1444284"/>
                  <a:pt x="317387" y="1434381"/>
                </a:cubicBezTo>
                <a:cubicBezTo>
                  <a:pt x="293540" y="1399848"/>
                  <a:pt x="322394" y="1402133"/>
                  <a:pt x="339801" y="1397816"/>
                </a:cubicBezTo>
                <a:cubicBezTo>
                  <a:pt x="360787" y="1392485"/>
                  <a:pt x="384632" y="1407720"/>
                  <a:pt x="404186" y="1388929"/>
                </a:cubicBezTo>
                <a:cubicBezTo>
                  <a:pt x="399654" y="1369123"/>
                  <a:pt x="382725" y="1369377"/>
                  <a:pt x="370802" y="1363030"/>
                </a:cubicBezTo>
                <a:cubicBezTo>
                  <a:pt x="335987" y="1344747"/>
                  <a:pt x="307609" y="1322911"/>
                  <a:pt x="305940" y="1275427"/>
                </a:cubicBezTo>
                <a:cubicBezTo>
                  <a:pt x="304749" y="1237085"/>
                  <a:pt x="300933" y="1203314"/>
                  <a:pt x="349102" y="1191633"/>
                </a:cubicBezTo>
                <a:cubicBezTo>
                  <a:pt x="369132" y="1186808"/>
                  <a:pt x="363408" y="1159132"/>
                  <a:pt x="351962" y="1145419"/>
                </a:cubicBezTo>
                <a:cubicBezTo>
                  <a:pt x="331455" y="1121043"/>
                  <a:pt x="314526" y="1088542"/>
                  <a:pt x="279233" y="1086257"/>
                </a:cubicBezTo>
                <a:cubicBezTo>
                  <a:pt x="257772" y="1084734"/>
                  <a:pt x="241318" y="1074575"/>
                  <a:pt x="224388" y="1062896"/>
                </a:cubicBezTo>
                <a:cubicBezTo>
                  <a:pt x="212228" y="1054515"/>
                  <a:pt x="197681" y="1047406"/>
                  <a:pt x="199111" y="1029379"/>
                </a:cubicBezTo>
                <a:cubicBezTo>
                  <a:pt x="200542" y="1012112"/>
                  <a:pt x="214610" y="1005002"/>
                  <a:pt x="228919" y="1001447"/>
                </a:cubicBezTo>
                <a:cubicBezTo>
                  <a:pt x="276611" y="990021"/>
                  <a:pt x="321440" y="973262"/>
                  <a:pt x="361264" y="934920"/>
                </a:cubicBezTo>
                <a:cubicBezTo>
                  <a:pt x="334794" y="914607"/>
                  <a:pt x="309518" y="899879"/>
                  <a:pt x="289964" y="879311"/>
                </a:cubicBezTo>
                <a:cubicBezTo>
                  <a:pt x="242750" y="829544"/>
                  <a:pt x="642644" y="672875"/>
                  <a:pt x="662674" y="617012"/>
                </a:cubicBezTo>
                <a:cubicBezTo>
                  <a:pt x="668873" y="599745"/>
                  <a:pt x="690096" y="581971"/>
                  <a:pt x="707744" y="576892"/>
                </a:cubicBezTo>
                <a:cubicBezTo>
                  <a:pt x="790487" y="553024"/>
                  <a:pt x="862262" y="499446"/>
                  <a:pt x="946915" y="479640"/>
                </a:cubicBezTo>
                <a:cubicBezTo>
                  <a:pt x="1026799" y="460851"/>
                  <a:pt x="1105490" y="435712"/>
                  <a:pt x="1193003" y="410829"/>
                </a:cubicBezTo>
                <a:cubicBezTo>
                  <a:pt x="1139351" y="348364"/>
                  <a:pt x="1044206" y="355728"/>
                  <a:pt x="1022030" y="265586"/>
                </a:cubicBezTo>
                <a:cubicBezTo>
                  <a:pt x="1108590" y="242225"/>
                  <a:pt x="1199679" y="268888"/>
                  <a:pt x="1283141" y="231814"/>
                </a:cubicBezTo>
                <a:cubicBezTo>
                  <a:pt x="1290295" y="228514"/>
                  <a:pt x="1300072" y="231814"/>
                  <a:pt x="1308655" y="232831"/>
                </a:cubicBezTo>
                <a:cubicBezTo>
                  <a:pt x="1480584" y="252636"/>
                  <a:pt x="1651797" y="235371"/>
                  <a:pt x="1821341" y="210485"/>
                </a:cubicBezTo>
                <a:cubicBezTo>
                  <a:pt x="2065522" y="174938"/>
                  <a:pt x="2310657" y="152338"/>
                  <a:pt x="2556268" y="136340"/>
                </a:cubicBezTo>
                <a:cubicBezTo>
                  <a:pt x="2759196" y="123136"/>
                  <a:pt x="2962599" y="117297"/>
                  <a:pt x="3164574" y="91905"/>
                </a:cubicBezTo>
                <a:cubicBezTo>
                  <a:pt x="3380616" y="64736"/>
                  <a:pt x="3596420" y="34011"/>
                  <a:pt x="3812226" y="5572"/>
                </a:cubicBezTo>
                <a:cubicBezTo>
                  <a:pt x="3822002" y="4301"/>
                  <a:pt x="3832792" y="302"/>
                  <a:pt x="3843224" y="17"/>
                </a:cubicBez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AF8C34-D9EB-0372-1DB5-D48B566EA529}"/>
              </a:ext>
            </a:extLst>
          </p:cNvPr>
          <p:cNvSpPr txBox="1"/>
          <p:nvPr/>
        </p:nvSpPr>
        <p:spPr>
          <a:xfrm>
            <a:off x="255561" y="6317244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aseline="30000" dirty="0"/>
              <a:t>1</a:t>
            </a:r>
            <a:r>
              <a:rPr lang="en-GB" sz="1200" dirty="0"/>
              <a:t>University of Montenegro in Podgorica, </a:t>
            </a:r>
            <a:r>
              <a:rPr lang="en-GB" sz="1200" baseline="30000" dirty="0"/>
              <a:t>2</a:t>
            </a:r>
            <a:r>
              <a:rPr lang="en-GB" sz="1200" dirty="0"/>
              <a:t>ELI Beamlines in Prague, </a:t>
            </a:r>
            <a:r>
              <a:rPr lang="en-GB" sz="1200" baseline="30000" dirty="0"/>
              <a:t>3</a:t>
            </a:r>
            <a:r>
              <a:rPr lang="en-GB" sz="1200" dirty="0"/>
              <a:t>Institute </a:t>
            </a:r>
            <a:r>
              <a:rPr lang="en-GB" sz="1200" dirty="0" err="1"/>
              <a:t>Jozef</a:t>
            </a:r>
            <a:r>
              <a:rPr lang="en-GB" sz="1200" dirty="0"/>
              <a:t> Stefan in Ljubljana</a:t>
            </a:r>
          </a:p>
          <a:p>
            <a:pPr algn="ctr"/>
            <a:r>
              <a:rPr lang="en-GB" sz="1200" dirty="0"/>
              <a:t>Institute of Physics at the Czech Academy </a:t>
            </a:r>
            <a:r>
              <a:rPr lang="en-GB" sz="1200"/>
              <a:t>of Science 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C6D53-B18E-383B-1FF8-61BC624A7069}"/>
              </a:ext>
            </a:extLst>
          </p:cNvPr>
          <p:cNvSpPr txBox="1"/>
          <p:nvPr/>
        </p:nvSpPr>
        <p:spPr>
          <a:xfrm>
            <a:off x="3733800" y="6096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A7B870-2396-E269-83B5-5AF73E07B965}"/>
              </a:ext>
            </a:extLst>
          </p:cNvPr>
          <p:cNvSpPr txBox="1"/>
          <p:nvPr/>
        </p:nvSpPr>
        <p:spPr>
          <a:xfrm>
            <a:off x="3780103" y="5692882"/>
            <a:ext cx="1942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99C711-A453-1C54-400B-2FA07F401FB0}"/>
              </a:ext>
            </a:extLst>
          </p:cNvPr>
          <p:cNvSpPr txBox="1"/>
          <p:nvPr/>
        </p:nvSpPr>
        <p:spPr>
          <a:xfrm rot="16200000">
            <a:off x="5888587" y="2896365"/>
            <a:ext cx="5997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41</a:t>
            </a:r>
            <a:r>
              <a:rPr lang="en-GB" sz="1600" baseline="30000" dirty="0"/>
              <a:t>st</a:t>
            </a:r>
            <a:r>
              <a:rPr lang="en-GB" sz="1600" dirty="0"/>
              <a:t> RD50 Collaboration </a:t>
            </a:r>
            <a:r>
              <a:rPr lang="en-GB" sz="1600" dirty="0" err="1"/>
              <a:t>Meeeting</a:t>
            </a:r>
            <a:r>
              <a:rPr lang="en-GB" sz="1600" dirty="0"/>
              <a:t>, Sevilla, Spain, 29</a:t>
            </a:r>
            <a:r>
              <a:rPr lang="en-GB" sz="1600" baseline="30000" dirty="0"/>
              <a:t>th</a:t>
            </a:r>
            <a:r>
              <a:rPr lang="en-GB" sz="1600" dirty="0"/>
              <a:t> of November – 2</a:t>
            </a:r>
            <a:r>
              <a:rPr lang="en-GB" sz="1600" baseline="30000" dirty="0"/>
              <a:t>nd</a:t>
            </a:r>
            <a:r>
              <a:rPr lang="en-GB" sz="1600" dirty="0"/>
              <a:t> of December 2022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914DD0-3000-E2D8-FDBA-E3A2C075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14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BD9638A-A141-B0E8-B9E3-7AA52F675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968" y="659312"/>
            <a:ext cx="3761992" cy="3133680"/>
          </a:xfrm>
          <a:prstGeom prst="rect">
            <a:avLst/>
          </a:prstGeom>
          <a:noFill/>
          <a:ln w="412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1C3312-C6A0-7847-E270-CB5E14A55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393" y="645404"/>
            <a:ext cx="3458749" cy="3044164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09D253-1B35-1631-5A2E-97AD2F045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06" y="3896645"/>
            <a:ext cx="3761991" cy="2880000"/>
          </a:xfrm>
          <a:prstGeom prst="rect">
            <a:avLst/>
          </a:prstGeom>
          <a:noFill/>
          <a:ln w="444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152358-103D-4DD5-96D8-E4D53914B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393" y="3896645"/>
            <a:ext cx="3761991" cy="2880000"/>
          </a:xfrm>
          <a:prstGeom prst="rect">
            <a:avLst/>
          </a:prstGeom>
          <a:noFill/>
          <a:ln w="476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EB71E-CC98-2AEF-F493-DABA03C5923C}"/>
              </a:ext>
            </a:extLst>
          </p:cNvPr>
          <p:cNvSpPr txBox="1"/>
          <p:nvPr/>
        </p:nvSpPr>
        <p:spPr>
          <a:xfrm>
            <a:off x="739760" y="76265"/>
            <a:ext cx="6346840" cy="461665"/>
          </a:xfrm>
          <a:prstGeom prst="rect">
            <a:avLst/>
          </a:prstGeom>
          <a:solidFill>
            <a:srgbClr val="002060"/>
          </a:solidFill>
          <a:ln w="508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Waveform vs X-position and power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092D6-2AF0-919D-6FFB-6FA36AB067C3}"/>
              </a:ext>
            </a:extLst>
          </p:cNvPr>
          <p:cNvSpPr txBox="1"/>
          <p:nvPr/>
        </p:nvSpPr>
        <p:spPr>
          <a:xfrm>
            <a:off x="7366887" y="2560816"/>
            <a:ext cx="144974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5 </a:t>
            </a:r>
            <a:r>
              <a:rPr lang="en-GB" dirty="0" err="1"/>
              <a:t>pJ</a:t>
            </a:r>
            <a:r>
              <a:rPr lang="en-GB" dirty="0"/>
              <a:t>/100 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13890F-BA2B-CBDD-8EB1-9BCB92CE6DD1}"/>
              </a:ext>
            </a:extLst>
          </p:cNvPr>
          <p:cNvSpPr txBox="1"/>
          <p:nvPr/>
        </p:nvSpPr>
        <p:spPr>
          <a:xfrm>
            <a:off x="3128359" y="2779334"/>
            <a:ext cx="144974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0.2 </a:t>
            </a:r>
            <a:r>
              <a:rPr lang="en-GB" dirty="0" err="1"/>
              <a:t>pJ</a:t>
            </a:r>
            <a:r>
              <a:rPr lang="en-GB" dirty="0"/>
              <a:t>/100 V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7CDE52F-CC7E-AAA0-9F86-DABC6BEFA594}"/>
              </a:ext>
            </a:extLst>
          </p:cNvPr>
          <p:cNvSpPr/>
          <p:nvPr/>
        </p:nvSpPr>
        <p:spPr>
          <a:xfrm>
            <a:off x="3247022" y="4005852"/>
            <a:ext cx="171407" cy="1600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0F9AF41-582D-C2A4-A1F8-0FF4529E7BB8}"/>
              </a:ext>
            </a:extLst>
          </p:cNvPr>
          <p:cNvSpPr/>
          <p:nvPr/>
        </p:nvSpPr>
        <p:spPr>
          <a:xfrm>
            <a:off x="3626707" y="1690538"/>
            <a:ext cx="171407" cy="160097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CAD10EF-A75F-252E-9B04-3B38927F65A1}"/>
              </a:ext>
            </a:extLst>
          </p:cNvPr>
          <p:cNvSpPr/>
          <p:nvPr/>
        </p:nvSpPr>
        <p:spPr>
          <a:xfrm>
            <a:off x="3626708" y="1389398"/>
            <a:ext cx="171407" cy="16009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7EBCCC6-50BA-0911-831A-D95C216DDC62}"/>
              </a:ext>
            </a:extLst>
          </p:cNvPr>
          <p:cNvSpPr/>
          <p:nvPr/>
        </p:nvSpPr>
        <p:spPr>
          <a:xfrm>
            <a:off x="2834660" y="5256596"/>
            <a:ext cx="171407" cy="16009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E64A10-32F7-A836-F414-AA14EDEFF11B}"/>
              </a:ext>
            </a:extLst>
          </p:cNvPr>
          <p:cNvSpPr txBox="1"/>
          <p:nvPr/>
        </p:nvSpPr>
        <p:spPr>
          <a:xfrm>
            <a:off x="3892639" y="1172933"/>
            <a:ext cx="1449743" cy="1477328"/>
          </a:xfrm>
          <a:prstGeom prst="rect">
            <a:avLst/>
          </a:prstGeom>
          <a:solidFill>
            <a:schemeClr val="bg1">
              <a:alpha val="86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Segoe UI" panose="020B0502040204020203" pitchFamily="34" charset="0"/>
              </a:rPr>
              <a:t>very fast </a:t>
            </a:r>
            <a:r>
              <a:rPr lang="en-GB" sz="1800" dirty="0">
                <a:latin typeface="Segoe UI" panose="020B0502040204020203" pitchFamily="34" charset="0"/>
              </a:rPr>
              <a:t>signal; </a:t>
            </a:r>
            <a:r>
              <a:rPr lang="en-GB" sz="1800" dirty="0">
                <a:effectLst/>
                <a:latin typeface="Segoe UI" panose="020B0502040204020203" pitchFamily="34" charset="0"/>
              </a:rPr>
              <a:t>maybe some gain for orange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15D3EE-E7B4-6CC3-D1C1-F545F644D1D0}"/>
              </a:ext>
            </a:extLst>
          </p:cNvPr>
          <p:cNvSpPr txBox="1"/>
          <p:nvPr/>
        </p:nvSpPr>
        <p:spPr>
          <a:xfrm>
            <a:off x="3598957" y="3746075"/>
            <a:ext cx="2256776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Segoe UI" panose="020B0502040204020203" pitchFamily="34" charset="0"/>
              </a:rPr>
              <a:t>delayed peak - gain suppressing to high power</a:t>
            </a:r>
            <a:r>
              <a:rPr lang="en-GB" sz="1800" dirty="0">
                <a:solidFill>
                  <a:schemeClr val="bg1"/>
                </a:solidFill>
                <a:effectLst/>
                <a:latin typeface="Segoe UI" panose="020B0502040204020203" pitchFamily="34" charset="0"/>
              </a:rPr>
              <a:t>.</a:t>
            </a:r>
            <a:endParaRPr lang="en-GB" sz="20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30F1A8-EEAB-A109-43E4-0EA9D45DD2FE}"/>
              </a:ext>
            </a:extLst>
          </p:cNvPr>
          <p:cNvSpPr txBox="1"/>
          <p:nvPr/>
        </p:nvSpPr>
        <p:spPr>
          <a:xfrm>
            <a:off x="3110406" y="5188410"/>
            <a:ext cx="3035041" cy="923330"/>
          </a:xfrm>
          <a:prstGeom prst="rect">
            <a:avLst/>
          </a:prstGeom>
          <a:solidFill>
            <a:schemeClr val="bg1"/>
          </a:solidFill>
          <a:ln w="34925"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Segoe UI" panose="020B0502040204020203" pitchFamily="34" charset="0"/>
              </a:rPr>
              <a:t>delayed due to generation inside the low field and longer drift paths.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764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A31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12558C4-1D8E-A073-0D63-EEA54D049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759" y="480060"/>
            <a:ext cx="728243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F7326F70-78C1-943A-6A03-7BC3FEB5D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205" y="3949330"/>
            <a:ext cx="3029036" cy="2318885"/>
          </a:xfrm>
          <a:prstGeom prst="rect">
            <a:avLst/>
          </a:prstGeom>
          <a:solidFill>
            <a:schemeClr val="bg1"/>
          </a:solidFill>
          <a:ln w="44450">
            <a:solidFill>
              <a:srgbClr val="7030A0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C45746E-02A9-67F9-5C1C-CB3F457666F6}"/>
              </a:ext>
            </a:extLst>
          </p:cNvPr>
          <p:cNvSpPr/>
          <p:nvPr/>
        </p:nvSpPr>
        <p:spPr>
          <a:xfrm>
            <a:off x="6857558" y="436929"/>
            <a:ext cx="2022034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The same waveforms as in previous slide but normalized to better compare the shapes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6600E7B-BFDB-E528-8C3F-F3B225B3F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010" y="643467"/>
            <a:ext cx="1828800" cy="1523361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3D855D-EE98-7C76-223D-E5E99B677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87" y="2671315"/>
            <a:ext cx="1764610" cy="1553094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925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FAF0B26-EED3-2491-9EA3-6CE8BF846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136012"/>
            <a:ext cx="7154272" cy="547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E0C201-73AA-33D0-C3C2-75D746780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8" y="4724400"/>
            <a:ext cx="2664501" cy="2039815"/>
          </a:xfrm>
          <a:prstGeom prst="rect">
            <a:avLst/>
          </a:prstGeom>
          <a:noFill/>
          <a:ln w="476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F84D4C-5F32-2BB5-4B84-0C59407DE496}"/>
              </a:ext>
            </a:extLst>
          </p:cNvPr>
          <p:cNvSpPr txBox="1"/>
          <p:nvPr/>
        </p:nvSpPr>
        <p:spPr>
          <a:xfrm>
            <a:off x="1959249" y="223691"/>
            <a:ext cx="5432152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IP vs Bias at low power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A972C7-7DA6-BC15-53B1-2FEE83C6DBF5}"/>
              </a:ext>
            </a:extLst>
          </p:cNvPr>
          <p:cNvSpPr txBox="1"/>
          <p:nvPr/>
        </p:nvSpPr>
        <p:spPr>
          <a:xfrm>
            <a:off x="-29308" y="3429857"/>
            <a:ext cx="19885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Same data as above but normalized for better comparison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41A0D2-A426-7781-9069-E3CA4AA91F64}"/>
              </a:ext>
            </a:extLst>
          </p:cNvPr>
          <p:cNvSpPr txBox="1"/>
          <p:nvPr/>
        </p:nvSpPr>
        <p:spPr>
          <a:xfrm>
            <a:off x="139630" y="514599"/>
            <a:ext cx="16112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 medium laser power</a:t>
            </a:r>
          </a:p>
          <a:p>
            <a:r>
              <a:rPr lang="en-US" dirty="0">
                <a:solidFill>
                  <a:schemeClr val="bg1"/>
                </a:solidFill>
              </a:rPr>
              <a:t> (1 </a:t>
            </a:r>
            <a:r>
              <a:rPr lang="en-US" dirty="0" err="1">
                <a:solidFill>
                  <a:schemeClr val="bg1"/>
                </a:solidFill>
              </a:rPr>
              <a:t>pJ</a:t>
            </a:r>
            <a:r>
              <a:rPr lang="en-US" dirty="0">
                <a:solidFill>
                  <a:schemeClr val="bg1"/>
                </a:solidFill>
              </a:rPr>
              <a:t>) the side bands around the central hollow appears at higher bias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2BE0E-D7B2-D4DB-B785-410C99E9F485}"/>
              </a:ext>
            </a:extLst>
          </p:cNvPr>
          <p:cNvSpPr txBox="1"/>
          <p:nvPr/>
        </p:nvSpPr>
        <p:spPr>
          <a:xfrm>
            <a:off x="3656428" y="5961723"/>
            <a:ext cx="46142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A3E8E2-FAEA-7212-CD36-2CF09AC34D17}"/>
              </a:ext>
            </a:extLst>
          </p:cNvPr>
          <p:cNvSpPr txBox="1"/>
          <p:nvPr/>
        </p:nvSpPr>
        <p:spPr>
          <a:xfrm>
            <a:off x="3184792" y="5863457"/>
            <a:ext cx="56544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There is a clear general trend that IP distance decreases with increasing bias.</a:t>
            </a:r>
          </a:p>
        </p:txBody>
      </p:sp>
    </p:spTree>
    <p:extLst>
      <p:ext uri="{BB962C8B-B14F-4D97-AF65-F5344CB8AC3E}">
        <p14:creationId xmlns:p14="http://schemas.microsoft.com/office/powerpoint/2010/main" val="555639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053FBA52-6305-10A4-76A6-22BD14D43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267" y="397450"/>
            <a:ext cx="7769411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1482B3-A472-7BC2-0949-43BC2FB23FDE}"/>
              </a:ext>
            </a:extLst>
          </p:cNvPr>
          <p:cNvSpPr txBox="1"/>
          <p:nvPr/>
        </p:nvSpPr>
        <p:spPr>
          <a:xfrm>
            <a:off x="1143000" y="135840"/>
            <a:ext cx="6045947" cy="52322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IP vs Bias at medium power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1CCF1F9-3420-2B86-8DC7-AFB036AC9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48" y="4635635"/>
            <a:ext cx="2746048" cy="2102243"/>
          </a:xfrm>
          <a:prstGeom prst="rect">
            <a:avLst/>
          </a:prstGeom>
          <a:noFill/>
          <a:ln w="412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055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2C7DB1-8A86-F1A4-6656-0B67415D8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1646" y="920573"/>
            <a:ext cx="6963956" cy="532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C1EF22-5AF8-C868-7146-F68F1BF332BA}"/>
              </a:ext>
            </a:extLst>
          </p:cNvPr>
          <p:cNvSpPr txBox="1"/>
          <p:nvPr/>
        </p:nvSpPr>
        <p:spPr>
          <a:xfrm>
            <a:off x="381000" y="86780"/>
            <a:ext cx="7620000" cy="52322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IP vs Bias at high power</a:t>
            </a: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CCF9051A-5F43-EA13-1A6C-7768241EC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08483"/>
            <a:ext cx="3553909" cy="2720703"/>
          </a:xfrm>
          <a:prstGeom prst="rect">
            <a:avLst/>
          </a:prstGeom>
          <a:noFill/>
          <a:ln w="69850">
            <a:solidFill>
              <a:schemeClr val="accent1">
                <a:shade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562E77-C0F5-217E-D600-0EF38CA67486}"/>
              </a:ext>
            </a:extLst>
          </p:cNvPr>
          <p:cNvSpPr txBox="1"/>
          <p:nvPr/>
        </p:nvSpPr>
        <p:spPr>
          <a:xfrm>
            <a:off x="67226" y="1458739"/>
            <a:ext cx="20959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At high laser power (5 </a:t>
            </a:r>
            <a:r>
              <a:rPr lang="en-US" dirty="0" err="1">
                <a:solidFill>
                  <a:schemeClr val="bg1"/>
                </a:solidFill>
              </a:rPr>
              <a:t>pJ</a:t>
            </a:r>
            <a:r>
              <a:rPr lang="en-US" dirty="0">
                <a:solidFill>
                  <a:schemeClr val="bg1"/>
                </a:solidFill>
              </a:rPr>
              <a:t>) extremely strong side bands appear around the central hollow.</a:t>
            </a:r>
          </a:p>
        </p:txBody>
      </p:sp>
    </p:spTree>
    <p:extLst>
      <p:ext uri="{BB962C8B-B14F-4D97-AF65-F5344CB8AC3E}">
        <p14:creationId xmlns:p14="http://schemas.microsoft.com/office/powerpoint/2010/main" val="1817917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9EACC94-582C-AEEE-DB16-6B77FED77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007" y="456986"/>
            <a:ext cx="7769411" cy="5943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99B913-559D-5148-38CD-0141F5A86E69}"/>
              </a:ext>
            </a:extLst>
          </p:cNvPr>
          <p:cNvSpPr txBox="1"/>
          <p:nvPr/>
        </p:nvSpPr>
        <p:spPr>
          <a:xfrm>
            <a:off x="5122360" y="333155"/>
            <a:ext cx="3997615" cy="175432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/>
              <a:t>When we look at the waveforms it is visible that the very strong side bands </a:t>
            </a:r>
            <a:r>
              <a:rPr lang="en-US" dirty="0"/>
              <a:t>seems to be correlated to </a:t>
            </a:r>
            <a:r>
              <a:rPr lang="en-US" sz="1800" dirty="0"/>
              <a:t>the fact that the waveforms at the corresponding positions (orange one) are extremely broadened.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7CD07-A68D-9C62-6F61-B8AE8C4371E8}"/>
              </a:ext>
            </a:extLst>
          </p:cNvPr>
          <p:cNvSpPr txBox="1"/>
          <p:nvPr/>
        </p:nvSpPr>
        <p:spPr>
          <a:xfrm>
            <a:off x="286905" y="187654"/>
            <a:ext cx="4572000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/>
              <a:t>Waveforms recorded at high power and bias (5 </a:t>
            </a:r>
            <a:r>
              <a:rPr lang="en-US" sz="1800" b="1" dirty="0" err="1"/>
              <a:t>pJ</a:t>
            </a:r>
            <a:r>
              <a:rPr lang="en-US" sz="1800" b="1" dirty="0"/>
              <a:t>/180 V) at selected positions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FB593D-E571-CBF6-8C4F-83DBF93AF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837" y="3157838"/>
            <a:ext cx="1871274" cy="1646972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B55890-459D-5E95-CCB9-E944C80114C8}"/>
              </a:ext>
            </a:extLst>
          </p:cNvPr>
          <p:cNvSpPr txBox="1"/>
          <p:nvPr/>
        </p:nvSpPr>
        <p:spPr>
          <a:xfrm>
            <a:off x="7201503" y="2743200"/>
            <a:ext cx="191847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Reminder: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209A68-72E6-7198-68BB-2BBD7CF6A4EF}"/>
              </a:ext>
            </a:extLst>
          </p:cNvPr>
          <p:cNvCxnSpPr/>
          <p:nvPr/>
        </p:nvCxnSpPr>
        <p:spPr>
          <a:xfrm flipH="1" flipV="1">
            <a:off x="5098909" y="2544039"/>
            <a:ext cx="2902091" cy="1265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550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DFAE67F-8501-448D-CF50-00FE63B39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77" y="838200"/>
            <a:ext cx="7324526" cy="567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471DD98-55F0-A1C2-A977-B57B29B07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24" y="2295917"/>
            <a:ext cx="2971226" cy="2538500"/>
          </a:xfrm>
          <a:prstGeom prst="rect">
            <a:avLst/>
          </a:prstGeom>
          <a:noFill/>
          <a:ln w="349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7FB757-8613-E94B-6FA2-0D2C206A5F3E}"/>
              </a:ext>
            </a:extLst>
          </p:cNvPr>
          <p:cNvSpPr txBox="1"/>
          <p:nvPr/>
        </p:nvSpPr>
        <p:spPr>
          <a:xfrm>
            <a:off x="5851542" y="5181600"/>
            <a:ext cx="3252332" cy="120032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Single waveforms (original and normalized) recorded at “strong field” area (position indicated by red vertical line on X-profile)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28B568-E1E1-A0A7-58B4-776209714A94}"/>
              </a:ext>
            </a:extLst>
          </p:cNvPr>
          <p:cNvSpPr txBox="1"/>
          <p:nvPr/>
        </p:nvSpPr>
        <p:spPr>
          <a:xfrm>
            <a:off x="642840" y="245238"/>
            <a:ext cx="61620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Waveform vs X-position and power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9137E5-A82A-B176-A7DD-8FC2CB235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666" y="1111742"/>
            <a:ext cx="1169328" cy="1231416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A67F5A1-7096-337C-E623-9CBDFF707E91}"/>
              </a:ext>
            </a:extLst>
          </p:cNvPr>
          <p:cNvSpPr/>
          <p:nvPr/>
        </p:nvSpPr>
        <p:spPr>
          <a:xfrm>
            <a:off x="3505200" y="914400"/>
            <a:ext cx="685800" cy="630275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D21010-DBF5-A34A-1515-814C90834F6F}"/>
              </a:ext>
            </a:extLst>
          </p:cNvPr>
          <p:cNvCxnSpPr/>
          <p:nvPr/>
        </p:nvCxnSpPr>
        <p:spPr>
          <a:xfrm flipH="1">
            <a:off x="3440533" y="1295400"/>
            <a:ext cx="304800" cy="668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909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0AF6BCB-2FD7-FC2C-7F4D-D88B3AC80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1198334"/>
            <a:ext cx="6774599" cy="5182569"/>
          </a:xfrm>
          <a:prstGeom prst="rect">
            <a:avLst/>
          </a:prstGeom>
          <a:noFill/>
          <a:ln w="317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7F628A-328B-7CF7-5B02-79F18BFEE248}"/>
              </a:ext>
            </a:extLst>
          </p:cNvPr>
          <p:cNvSpPr txBox="1"/>
          <p:nvPr/>
        </p:nvSpPr>
        <p:spPr>
          <a:xfrm>
            <a:off x="1066800" y="456344"/>
            <a:ext cx="7543800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IP vs Power (laser pulse energy)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3CF6FD-6DD5-EC30-C2FD-FCA24D541007}"/>
              </a:ext>
            </a:extLst>
          </p:cNvPr>
          <p:cNvCxnSpPr/>
          <p:nvPr/>
        </p:nvCxnSpPr>
        <p:spPr>
          <a:xfrm flipV="1">
            <a:off x="5365007" y="1444282"/>
            <a:ext cx="480921" cy="58926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D0E1B6-2E09-658F-188C-80900337EA07}"/>
              </a:ext>
            </a:extLst>
          </p:cNvPr>
          <p:cNvCxnSpPr/>
          <p:nvPr/>
        </p:nvCxnSpPr>
        <p:spPr>
          <a:xfrm flipV="1">
            <a:off x="6315469" y="2586170"/>
            <a:ext cx="480921" cy="58926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B3DE785-5879-0A10-0C23-1DDF92C963C9}"/>
              </a:ext>
            </a:extLst>
          </p:cNvPr>
          <p:cNvCxnSpPr/>
          <p:nvPr/>
        </p:nvCxnSpPr>
        <p:spPr>
          <a:xfrm flipV="1">
            <a:off x="5677944" y="2636097"/>
            <a:ext cx="480921" cy="58926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22D0633-EC58-261C-49C8-797A4AC4202A}"/>
              </a:ext>
            </a:extLst>
          </p:cNvPr>
          <p:cNvSpPr txBox="1"/>
          <p:nvPr/>
        </p:nvSpPr>
        <p:spPr>
          <a:xfrm>
            <a:off x="3280840" y="2182253"/>
            <a:ext cx="3200400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/>
              <a:t>Interpad</a:t>
            </a:r>
            <a:r>
              <a:rPr lang="en-GB" dirty="0"/>
              <a:t> distance  decreases with increased laser bias</a:t>
            </a:r>
          </a:p>
        </p:txBody>
      </p:sp>
    </p:spTree>
    <p:extLst>
      <p:ext uri="{BB962C8B-B14F-4D97-AF65-F5344CB8AC3E}">
        <p14:creationId xmlns:p14="http://schemas.microsoft.com/office/powerpoint/2010/main" val="1215521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B443A33-9418-A99D-1E12-972A57CB2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836715"/>
            <a:ext cx="7620000" cy="5829301"/>
          </a:xfrm>
          <a:prstGeom prst="rect">
            <a:avLst/>
          </a:prstGeom>
          <a:noFill/>
          <a:ln w="635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A0B7E6-58CE-ED99-93EE-D73BE9C432AC}"/>
              </a:ext>
            </a:extLst>
          </p:cNvPr>
          <p:cNvSpPr txBox="1"/>
          <p:nvPr/>
        </p:nvSpPr>
        <p:spPr>
          <a:xfrm>
            <a:off x="200630" y="191983"/>
            <a:ext cx="3276600" cy="70788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IP vs Bias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6F6C3A4-68C6-338F-2A1A-604F6558637B}"/>
              </a:ext>
            </a:extLst>
          </p:cNvPr>
          <p:cNvCxnSpPr/>
          <p:nvPr/>
        </p:nvCxnSpPr>
        <p:spPr>
          <a:xfrm flipV="1">
            <a:off x="5070269" y="793419"/>
            <a:ext cx="480921" cy="58926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182B4D-0D69-9F5E-ABE3-6333CD55605A}"/>
              </a:ext>
            </a:extLst>
          </p:cNvPr>
          <p:cNvCxnSpPr/>
          <p:nvPr/>
        </p:nvCxnSpPr>
        <p:spPr>
          <a:xfrm flipV="1">
            <a:off x="7199156" y="746487"/>
            <a:ext cx="480921" cy="589264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72F32A-69D5-DAB9-0258-1D34136C020A}"/>
              </a:ext>
            </a:extLst>
          </p:cNvPr>
          <p:cNvSpPr txBox="1"/>
          <p:nvPr/>
        </p:nvSpPr>
        <p:spPr>
          <a:xfrm>
            <a:off x="2903906" y="1962794"/>
            <a:ext cx="3200400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/>
              <a:t>Interpad</a:t>
            </a:r>
            <a:r>
              <a:rPr lang="en-GB" dirty="0"/>
              <a:t> distance  decreases with increased laser power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3B496D-0312-C9A7-1BC2-34FBF9EB9449}"/>
              </a:ext>
            </a:extLst>
          </p:cNvPr>
          <p:cNvSpPr txBox="1"/>
          <p:nvPr/>
        </p:nvSpPr>
        <p:spPr>
          <a:xfrm>
            <a:off x="2667000" y="1164046"/>
            <a:ext cx="3200400" cy="646331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/>
              <a:t>Interpad</a:t>
            </a:r>
            <a:r>
              <a:rPr lang="en-GB" dirty="0"/>
              <a:t> distance  decreases with increased laser bias</a:t>
            </a:r>
          </a:p>
        </p:txBody>
      </p:sp>
    </p:spTree>
    <p:extLst>
      <p:ext uri="{BB962C8B-B14F-4D97-AF65-F5344CB8AC3E}">
        <p14:creationId xmlns:p14="http://schemas.microsoft.com/office/powerpoint/2010/main" val="3001733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D92E7C-C4F1-99C5-C0D8-1697261FF9BE}"/>
              </a:ext>
            </a:extLst>
          </p:cNvPr>
          <p:cNvSpPr txBox="1"/>
          <p:nvPr/>
        </p:nvSpPr>
        <p:spPr>
          <a:xfrm>
            <a:off x="381000" y="1295400"/>
            <a:ext cx="845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UFSD Type 10 that is reference CMS LGAD sensor has been tested.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All the X-profiles have a characteristic hollow in the center : P - structure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At higher laser power the strong side bands around the central hollow appear in the X-profiles (waveforms are highly broadened)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IP distance decreases with increasing power (pulse energy)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IP distance decreases with increasing bias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r>
              <a:rPr lang="en-GB" dirty="0"/>
              <a:t> Since we have very good resolution, we can accurately determine not only 50%-50% of points, but also knowing how much we get for a PIN with a MIP particle we cam exactly define how much IP is as a function of  the bias if we set a threshold at 5fC. Such measurements we believe  will be nicely advanced with the test beam with ETROC + LGAD from CMS.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B6C148-F099-EC13-3CDE-DD646DC6E00D}"/>
              </a:ext>
            </a:extLst>
          </p:cNvPr>
          <p:cNvSpPr txBox="1"/>
          <p:nvPr/>
        </p:nvSpPr>
        <p:spPr>
          <a:xfrm>
            <a:off x="1143000" y="228600"/>
            <a:ext cx="4495800" cy="70788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 Black" panose="020B0A040201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30279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B03533-3F1F-170F-D27C-B05F5F24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0" r="11327" b="-1"/>
          <a:stretch/>
        </p:blipFill>
        <p:spPr>
          <a:xfrm>
            <a:off x="0" y="0"/>
            <a:ext cx="6856288" cy="6863475"/>
          </a:xfrm>
          <a:custGeom>
            <a:avLst/>
            <a:gdLst/>
            <a:ahLst/>
            <a:cxnLst/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ln w="66675"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21DCD52-4DC3-3F92-DF85-EFA20B0F473E}"/>
              </a:ext>
            </a:extLst>
          </p:cNvPr>
          <p:cNvSpPr/>
          <p:nvPr/>
        </p:nvSpPr>
        <p:spPr>
          <a:xfrm>
            <a:off x="7010400" y="5257800"/>
            <a:ext cx="990600" cy="762000"/>
          </a:xfrm>
          <a:prstGeom prst="rect">
            <a:avLst/>
          </a:prstGeom>
          <a:noFill/>
          <a:ln w="1174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6648D3F-22AE-169F-E413-EBE610A70331}"/>
              </a:ext>
            </a:extLst>
          </p:cNvPr>
          <p:cNvCxnSpPr>
            <a:cxnSpLocks/>
          </p:cNvCxnSpPr>
          <p:nvPr/>
        </p:nvCxnSpPr>
        <p:spPr>
          <a:xfrm flipH="1">
            <a:off x="7505700" y="4648200"/>
            <a:ext cx="2095500" cy="9906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Graphical user interface&#10;&#10;Description automatically generated">
            <a:extLst>
              <a:ext uri="{FF2B5EF4-FFF2-40B4-BE49-F238E27FC236}">
                <a16:creationId xmlns:a16="http://schemas.microsoft.com/office/drawing/2014/main" id="{F342A73B-8E9A-C57D-248D-340309B201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6" r="31515" b="-2"/>
          <a:stretch/>
        </p:blipFill>
        <p:spPr>
          <a:xfrm>
            <a:off x="4342764" y="0"/>
            <a:ext cx="4801236" cy="6852984"/>
          </a:xfrm>
          <a:custGeom>
            <a:avLst/>
            <a:gdLst/>
            <a:ahLst/>
            <a:cxnLst/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5250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88CE9-219C-0285-2E69-56CB61372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262D71-E40D-DEF0-6B9F-92B95C3A65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581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968914"/>
              </p:ext>
            </p:extLst>
          </p:nvPr>
        </p:nvGraphicFramePr>
        <p:xfrm>
          <a:off x="457200" y="1866900"/>
          <a:ext cx="30829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63560" imgH="431640" progId="Equation.3">
                  <p:embed/>
                </p:oleObj>
              </mc:Choice>
              <mc:Fallback>
                <p:oleObj name="Equation" r:id="rId2" imgW="166356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66900"/>
                        <a:ext cx="3082925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566306"/>
              </p:ext>
            </p:extLst>
          </p:nvPr>
        </p:nvGraphicFramePr>
        <p:xfrm>
          <a:off x="990600" y="2849441"/>
          <a:ext cx="1752600" cy="1417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30040" imgH="914400" progId="Equation.3">
                  <p:embed/>
                </p:oleObj>
              </mc:Choice>
              <mc:Fallback>
                <p:oleObj name="Equation" r:id="rId4" imgW="1130040" imgH="914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849441"/>
                        <a:ext cx="1752600" cy="14177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115021" y="152400"/>
            <a:ext cx="7066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How to find IP distance: fitting procedure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93" y="851475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find the edges of the pixels "error function" is fit to every slope individually. The difference between the edges is considered IP distance.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62400" y="1676400"/>
            <a:ext cx="5043988" cy="3886200"/>
            <a:chOff x="3581400" y="2057400"/>
            <a:chExt cx="5424988" cy="4191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2057400"/>
              <a:ext cx="5424988" cy="4191000"/>
            </a:xfrm>
            <a:prstGeom prst="rect">
              <a:avLst/>
            </a:prstGeom>
          </p:spPr>
        </p:pic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0415783"/>
                </p:ext>
              </p:extLst>
            </p:nvPr>
          </p:nvGraphicFramePr>
          <p:xfrm>
            <a:off x="4648200" y="3709193"/>
            <a:ext cx="315913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03040" imgH="228600" progId="Equation.3">
                    <p:embed/>
                  </p:oleObj>
                </mc:Choice>
                <mc:Fallback>
                  <p:oleObj name="Equation" r:id="rId7" imgW="20304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8200" y="3709193"/>
                          <a:ext cx="315913" cy="354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7398146"/>
                </p:ext>
              </p:extLst>
            </p:nvPr>
          </p:nvGraphicFramePr>
          <p:xfrm>
            <a:off x="7924800" y="3608387"/>
            <a:ext cx="334963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215640" imgH="228600" progId="Equation.3">
                    <p:embed/>
                  </p:oleObj>
                </mc:Choice>
                <mc:Fallback>
                  <p:oleObj name="Equation" r:id="rId9" imgW="215640" imgH="2286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4800" y="3608387"/>
                          <a:ext cx="334963" cy="354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Straight Arrow Connector 9"/>
            <p:cNvCxnSpPr/>
            <p:nvPr/>
          </p:nvCxnSpPr>
          <p:spPr>
            <a:xfrm>
              <a:off x="5029200" y="3886200"/>
              <a:ext cx="304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7620000" y="3810000"/>
              <a:ext cx="304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609600" y="4646087"/>
            <a:ext cx="251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principle, any other sigmoid function (for example Boltzmann) can be used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A6DCBC9-1E27-4D9A-3A44-4710797AC2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873795"/>
              </p:ext>
            </p:extLst>
          </p:nvPr>
        </p:nvGraphicFramePr>
        <p:xfrm>
          <a:off x="1600200" y="5846416"/>
          <a:ext cx="2140527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799920" imgH="228600" progId="Equation.3">
                  <p:embed/>
                </p:oleObj>
              </mc:Choice>
              <mc:Fallback>
                <p:oleObj name="Equation" r:id="rId11" imgW="799920" imgH="2286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846416"/>
                        <a:ext cx="2140527" cy="61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71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257800" y="1143000"/>
            <a:ext cx="3810000" cy="2438400"/>
            <a:chOff x="5257800" y="1252770"/>
            <a:chExt cx="3518157" cy="2142659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252770"/>
              <a:ext cx="3518157" cy="2142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6019800" y="2057399"/>
              <a:ext cx="2209800" cy="1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705600" y="1749622"/>
                  <a:ext cx="8675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𝟐𝟖𝟒</m:t>
                        </m:r>
                        <m:r>
                          <a:rPr lang="en-US" sz="1400" b="1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  <m:r>
                          <a:rPr lang="en-US" sz="1400" b="1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oMath>
                    </m:oMathPara>
                  </a14:m>
                  <a:endParaRPr lang="en-US" sz="1400" b="1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5600" y="1749622"/>
                  <a:ext cx="867545" cy="3077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Rectangle 12"/>
          <p:cNvSpPr/>
          <p:nvPr/>
        </p:nvSpPr>
        <p:spPr>
          <a:xfrm>
            <a:off x="152400" y="3791357"/>
            <a:ext cx="519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width of the scan by SPA exhibits slightly bigger value 290 um (TPA exhibits better spatial resolution giving 285 +/- 1 um, see talk by </a:t>
            </a:r>
            <a:r>
              <a:rPr lang="en-US" dirty="0" err="1"/>
              <a:t>Ivona</a:t>
            </a:r>
            <a:r>
              <a:rPr lang="en-US" dirty="0"/>
              <a:t>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71800" y="141838"/>
            <a:ext cx="3020379" cy="584775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Opening window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384655" y="4110735"/>
            <a:ext cx="3797061" cy="2971800"/>
            <a:chOff x="5270739" y="3750676"/>
            <a:chExt cx="3492278" cy="2726324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0739" y="3803479"/>
              <a:ext cx="3492278" cy="2673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6855618" y="4876800"/>
              <a:ext cx="459582" cy="0"/>
            </a:xfrm>
            <a:prstGeom prst="straightConnector1">
              <a:avLst/>
            </a:prstGeom>
            <a:ln w="19050">
              <a:solidFill>
                <a:srgbClr val="0033CC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920941" y="4572000"/>
              <a:ext cx="3289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33CC"/>
                  </a:solidFill>
                </a:rPr>
                <a:t>IP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52800" y="3750676"/>
              <a:ext cx="20244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Example X profile by SPA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019800" y="5108377"/>
              <a:ext cx="2133600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800303" y="5090161"/>
                  <a:ext cx="57259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𝟐𝟗𝟎</m:t>
                        </m:r>
                        <m:r>
                          <a:rPr lang="en-US" sz="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  <m:r>
                          <a:rPr lang="en-US" sz="8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oMath>
                    </m:oMathPara>
                  </a14:m>
                  <a:endParaRPr lang="en-US" sz="8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0303" y="5090161"/>
                  <a:ext cx="572593" cy="21544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/>
          <p:nvPr/>
        </p:nvSpPr>
        <p:spPr>
          <a:xfrm>
            <a:off x="76200" y="9906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Opening window width measured under microscope is ≈284 um.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8471" y="4812490"/>
            <a:ext cx="51384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Since this value does not change and the study focuses on IP distance the shorter X-scans were performed for the most of experiments to save time.</a:t>
            </a:r>
          </a:p>
          <a:p>
            <a:r>
              <a:rPr lang="en-US" dirty="0"/>
              <a:t>The region of interest was -60 to 60 </a:t>
            </a:r>
            <a:r>
              <a:rPr lang="el-GR" dirty="0"/>
              <a:t>μ</a:t>
            </a:r>
            <a:r>
              <a:rPr lang="en-US" dirty="0"/>
              <a:t>m where position 0 was defined as the center of the window.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3F9218B-5AEF-C0DD-BB3E-F2DBAB95A6C3}"/>
              </a:ext>
            </a:extLst>
          </p:cNvPr>
          <p:cNvSpPr/>
          <p:nvPr/>
        </p:nvSpPr>
        <p:spPr>
          <a:xfrm>
            <a:off x="6859990" y="6101195"/>
            <a:ext cx="1050724" cy="4708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958DA7-39F6-1CC0-4D38-60BCFB74FEA7}"/>
              </a:ext>
            </a:extLst>
          </p:cNvPr>
          <p:cNvSpPr txBox="1"/>
          <p:nvPr/>
        </p:nvSpPr>
        <p:spPr>
          <a:xfrm>
            <a:off x="8153399" y="6101195"/>
            <a:ext cx="123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P-structure</a:t>
            </a:r>
          </a:p>
        </p:txBody>
      </p:sp>
    </p:spTree>
    <p:extLst>
      <p:ext uri="{BB962C8B-B14F-4D97-AF65-F5344CB8AC3E}">
        <p14:creationId xmlns:p14="http://schemas.microsoft.com/office/powerpoint/2010/main" val="3844471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1F4DE0-CD76-0023-3A7F-1858CF828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96" y="1428422"/>
            <a:ext cx="8167598" cy="4724400"/>
          </a:xfrm>
          <a:prstGeom prst="rect">
            <a:avLst/>
          </a:prstGeom>
          <a:ln w="41275">
            <a:solidFill>
              <a:schemeClr val="tx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EBA46-1CE4-00AC-A75D-9962448045AB}"/>
              </a:ext>
            </a:extLst>
          </p:cNvPr>
          <p:cNvSpPr txBox="1"/>
          <p:nvPr/>
        </p:nvSpPr>
        <p:spPr>
          <a:xfrm>
            <a:off x="949276" y="3581400"/>
            <a:ext cx="312924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l"/>
            <a:endParaRPr lang="en-GB" b="0" i="0" dirty="0">
              <a:solidFill>
                <a:srgbClr val="0C343D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b="1" i="0" u="sng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UFSD type 10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2 p-stops layout (each pixel is surrounded by a proper p-stop),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46D2-2D71-F7AA-B626-EFDBD0F1D0C4}"/>
              </a:ext>
            </a:extLst>
          </p:cNvPr>
          <p:cNvSpPr txBox="1"/>
          <p:nvPr/>
        </p:nvSpPr>
        <p:spPr>
          <a:xfrm>
            <a:off x="4457700" y="3290500"/>
            <a:ext cx="4116204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The nominal inter-gap distance for type 10 is a bit different </a:t>
            </a:r>
            <a:r>
              <a:rPr lang="en-GB" dirty="0" err="1"/>
              <a:t>wrt</a:t>
            </a:r>
            <a:r>
              <a:rPr lang="en-GB" dirty="0"/>
              <a:t> the same structures produced in the batches UFSD 4 or UFSD 3.2.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The nominal IP width (gain-gain distance) is 49 um.</a:t>
            </a:r>
            <a:endParaRPr lang="en-GB" b="0" i="0" dirty="0">
              <a:solidFill>
                <a:srgbClr val="0C343D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epi layer is 45 um instead of the typical 55um used in UFSD 3.2 and UFSD 4.0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127898-0EBC-A016-1713-2F52BF351939}"/>
              </a:ext>
            </a:extLst>
          </p:cNvPr>
          <p:cNvSpPr txBox="1"/>
          <p:nvPr/>
        </p:nvSpPr>
        <p:spPr>
          <a:xfrm>
            <a:off x="533400" y="155460"/>
            <a:ext cx="7848600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Device Under Test (DUT):</a:t>
            </a:r>
          </a:p>
          <a:p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UFSD Type 10 with 2 P-stops </a:t>
            </a:r>
            <a:endParaRPr lang="en-GB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667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07495E-E622-EA86-51F2-05281BDFD3FA}"/>
              </a:ext>
            </a:extLst>
          </p:cNvPr>
          <p:cNvGrpSpPr/>
          <p:nvPr/>
        </p:nvGrpSpPr>
        <p:grpSpPr>
          <a:xfrm>
            <a:off x="342900" y="722376"/>
            <a:ext cx="8458200" cy="5413248"/>
            <a:chOff x="5257800" y="1252770"/>
            <a:chExt cx="3518157" cy="2142659"/>
          </a:xfrm>
        </p:grpSpPr>
        <p:pic>
          <p:nvPicPr>
            <p:cNvPr id="3" name="Picture 4">
              <a:extLst>
                <a:ext uri="{FF2B5EF4-FFF2-40B4-BE49-F238E27FC236}">
                  <a16:creationId xmlns:a16="http://schemas.microsoft.com/office/drawing/2014/main" id="{0FE73CED-B7D0-407A-BDD6-141FABBDED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252770"/>
              <a:ext cx="3518157" cy="2142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1DB427D-F769-CAFC-39A1-ACDB29A859E5}"/>
                </a:ext>
              </a:extLst>
            </p:cNvPr>
            <p:cNvCxnSpPr/>
            <p:nvPr/>
          </p:nvCxnSpPr>
          <p:spPr>
            <a:xfrm>
              <a:off x="6019800" y="2057399"/>
              <a:ext cx="2209800" cy="1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1F460BB4-BADD-601D-E712-A44AA623A2C5}"/>
                    </a:ext>
                  </a:extLst>
                </p:cNvPr>
                <p:cNvSpPr txBox="1"/>
                <p:nvPr/>
              </p:nvSpPr>
              <p:spPr>
                <a:xfrm>
                  <a:off x="6705600" y="1749622"/>
                  <a:ext cx="8675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900" b="1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𝟐𝟖𝟒</m:t>
                        </m:r>
                        <m:r>
                          <a:rPr lang="en-US" sz="3900" b="1" i="1" smtClean="0">
                            <a:solidFill>
                              <a:srgbClr val="FFC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3900" b="1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  <m:r>
                          <a:rPr lang="en-US" sz="3900" b="1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oMath>
                    </m:oMathPara>
                  </a14:m>
                  <a:endParaRPr lang="en-US" sz="3900" b="1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1F460BB4-BADD-601D-E712-A44AA623A2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5600" y="1749622"/>
                  <a:ext cx="867545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7531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206E974-11F9-C306-67E9-F4E271255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2" y="228600"/>
            <a:ext cx="8688890" cy="107189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Experimental Technique: TCT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854575E-7813-5C24-EFEC-BBD0E5AA0D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802" y="2076643"/>
            <a:ext cx="4745540" cy="2604080"/>
          </a:xfrm>
          <a:prstGeom prst="rect">
            <a:avLst/>
          </a:prstGeom>
          <a:noFill/>
          <a:ln w="444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07FB90-9739-8DBC-001D-D57E6EE791F7}"/>
              </a:ext>
            </a:extLst>
          </p:cNvPr>
          <p:cNvSpPr txBox="1"/>
          <p:nvPr/>
        </p:nvSpPr>
        <p:spPr>
          <a:xfrm>
            <a:off x="4327802" y="4745541"/>
            <a:ext cx="4745540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25" dirty="0">
                <a:latin typeface="IBM Plex Sans" panose="020B0503050203000203" pitchFamily="34" charset="0"/>
              </a:rPr>
              <a:t>Schematic view of the setup for TCT-SPA and TCT-TPA measurements at ELI Beamlines (BS – beam splitter, OPA - optical parametric amplifier, BP - bandpass filter, ND - neutral density filter, RM - removable mirror, VF - variable filter)</a:t>
            </a:r>
            <a:endParaRPr lang="en-GB" sz="825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03FEA5DB-4997-4146-ACA8-C43DED88AB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687931"/>
              </p:ext>
            </p:extLst>
          </p:nvPr>
        </p:nvGraphicFramePr>
        <p:xfrm>
          <a:off x="242957" y="1591354"/>
          <a:ext cx="3803824" cy="432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912">
                  <a:extLst>
                    <a:ext uri="{9D8B030D-6E8A-4147-A177-3AD203B41FA5}">
                      <a16:colId xmlns:a16="http://schemas.microsoft.com/office/drawing/2014/main" val="2766300406"/>
                    </a:ext>
                  </a:extLst>
                </a:gridCol>
                <a:gridCol w="1901912">
                  <a:extLst>
                    <a:ext uri="{9D8B030D-6E8A-4147-A177-3AD203B41FA5}">
                      <a16:colId xmlns:a16="http://schemas.microsoft.com/office/drawing/2014/main" val="40132944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GB" sz="1400" dirty="0"/>
                        <a:t>Place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ELI Beamlines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82601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 modes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 and two photon absorption (SPA and TPA)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6111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Pulse energy on sample</a:t>
                      </a:r>
                    </a:p>
                    <a:p>
                      <a:endParaRPr lang="en-GB" sz="12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Wavelength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b="1" dirty="0"/>
                        <a:t>Pulse width in sensor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 by ND filters (accuracy: 0.2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pJ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n-NO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100" dirty="0"/>
                        <a:t>800 nm (SPA), 1550 nm (TPA)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n-NO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1550 nm, ~ 150 fs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100" dirty="0"/>
                        <a:t>800  nm, </a:t>
                      </a:r>
                      <a:r>
                        <a:rPr lang="en-US" sz="1100" dirty="0"/>
                        <a:t>~ 50 fs</a:t>
                      </a:r>
                      <a:endParaRPr lang="nn-NO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29571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Focus waist radius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dirty="0"/>
                        <a:t>0.85 μ</a:t>
                      </a:r>
                      <a:r>
                        <a:rPr lang="en-GB" sz="1100" dirty="0"/>
                        <a:t>m (SPA), 1.5 </a:t>
                      </a:r>
                      <a:r>
                        <a:rPr lang="el-GR" sz="1100" dirty="0"/>
                        <a:t>μ</a:t>
                      </a:r>
                      <a:r>
                        <a:rPr lang="en-GB" sz="1100" dirty="0"/>
                        <a:t>m (TPA)</a:t>
                      </a:r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278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Rayleigh length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3.31 μ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(SPA), 7.74 </a:t>
                      </a:r>
                      <a:r>
                        <a:rPr lang="el-G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(TPA)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73392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 cooling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Down to -25 deg. C</a:t>
                      </a:r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65899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 movement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 Y, Z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63817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Bias voltage</a:t>
                      </a:r>
                    </a:p>
                    <a:p>
                      <a:endParaRPr lang="en-GB" sz="12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Detection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up to or &gt; 720 V</a:t>
                      </a:r>
                    </a:p>
                    <a:p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GHz (20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GSa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oscilloscope and leakage current measurement (accuracy: 0.1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μA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81224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6227A04-E768-CB44-C410-3B79F7D2E2AA}"/>
              </a:ext>
            </a:extLst>
          </p:cNvPr>
          <p:cNvSpPr txBox="1"/>
          <p:nvPr/>
        </p:nvSpPr>
        <p:spPr>
          <a:xfrm>
            <a:off x="4327802" y="5276784"/>
            <a:ext cx="4573242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Ref: G. </a:t>
            </a:r>
            <a:r>
              <a:rPr lang="en-GB" sz="825" i="1" dirty="0" err="1">
                <a:solidFill>
                  <a:srgbClr val="161616"/>
                </a:solidFill>
                <a:latin typeface="IBM Plex Sans" panose="020B0503050203000203" pitchFamily="34" charset="0"/>
              </a:rPr>
              <a:t>Lastovicka</a:t>
            </a:r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-Medin et al, Femtosecond laser studies of the Single Event Effects in Low Gain Avalanche Detectors and PINs </a:t>
            </a:r>
            <a:r>
              <a:rPr lang="en-GB" sz="825" i="1" dirty="0" err="1">
                <a:solidFill>
                  <a:srgbClr val="161616"/>
                </a:solidFill>
                <a:latin typeface="IBM Plex Sans" panose="020B0503050203000203" pitchFamily="34" charset="0"/>
              </a:rPr>
              <a:t>atELI</a:t>
            </a:r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 Beamlines, Nuclear Inst. and Methods in Physics Research,  NIM A, 2022</a:t>
            </a:r>
            <a:endParaRPr lang="en-GB" sz="825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039E17-D8E4-C1C2-4294-71422970909C}"/>
              </a:ext>
            </a:extLst>
          </p:cNvPr>
          <p:cNvCxnSpPr/>
          <p:nvPr/>
        </p:nvCxnSpPr>
        <p:spPr>
          <a:xfrm flipV="1">
            <a:off x="7239000" y="1752600"/>
            <a:ext cx="0" cy="762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C32B3-09E4-7CAA-FFE0-89B6B7F407EB}"/>
              </a:ext>
            </a:extLst>
          </p:cNvPr>
          <p:cNvCxnSpPr>
            <a:cxnSpLocks/>
          </p:cNvCxnSpPr>
          <p:nvPr/>
        </p:nvCxnSpPr>
        <p:spPr>
          <a:xfrm>
            <a:off x="7239000" y="1752600"/>
            <a:ext cx="13716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8A551E9-D3BF-206E-F4AC-6555E817E766}"/>
              </a:ext>
            </a:extLst>
          </p:cNvPr>
          <p:cNvSpPr/>
          <p:nvPr/>
        </p:nvSpPr>
        <p:spPr>
          <a:xfrm rot="5206998">
            <a:off x="8610600" y="1591354"/>
            <a:ext cx="290437" cy="313642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013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08BB700-4D0D-EF5C-05A9-D511C3D70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0600" y="817960"/>
            <a:ext cx="7587299" cy="582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D964FC-1F27-E4F5-96BC-26CE519EC697}"/>
              </a:ext>
            </a:extLst>
          </p:cNvPr>
          <p:cNvSpPr txBox="1"/>
          <p:nvPr/>
        </p:nvSpPr>
        <p:spPr>
          <a:xfrm>
            <a:off x="1102380" y="216789"/>
            <a:ext cx="4572001" cy="70788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X-profile shape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A3DA15-0D7C-AFAE-C6D5-D2CF877DAE02}"/>
              </a:ext>
            </a:extLst>
          </p:cNvPr>
          <p:cNvSpPr txBox="1"/>
          <p:nvPr/>
        </p:nvSpPr>
        <p:spPr>
          <a:xfrm>
            <a:off x="6548036" y="105592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GAIN</a:t>
            </a:r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13D64-E71F-7262-4F76-4545586EC7FB}"/>
              </a:ext>
            </a:extLst>
          </p:cNvPr>
          <p:cNvSpPr txBox="1"/>
          <p:nvPr/>
        </p:nvSpPr>
        <p:spPr>
          <a:xfrm>
            <a:off x="4038600" y="40416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GAIN=1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DCF857-5DF7-EB12-47F6-3155E8006480}"/>
              </a:ext>
            </a:extLst>
          </p:cNvPr>
          <p:cNvSpPr txBox="1"/>
          <p:nvPr/>
        </p:nvSpPr>
        <p:spPr>
          <a:xfrm>
            <a:off x="2729457" y="115110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GAIN</a:t>
            </a:r>
            <a:endParaRPr lang="LID4096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3C4116-C4D3-D2F2-E8D8-8E71AD7C52C8}"/>
              </a:ext>
            </a:extLst>
          </p:cNvPr>
          <p:cNvCxnSpPr>
            <a:cxnSpLocks/>
          </p:cNvCxnSpPr>
          <p:nvPr/>
        </p:nvCxnSpPr>
        <p:spPr>
          <a:xfrm>
            <a:off x="1752600" y="1676400"/>
            <a:ext cx="164723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170D63-CFF1-0344-69E0-E82369D5F529}"/>
              </a:ext>
            </a:extLst>
          </p:cNvPr>
          <p:cNvCxnSpPr>
            <a:cxnSpLocks/>
          </p:cNvCxnSpPr>
          <p:nvPr/>
        </p:nvCxnSpPr>
        <p:spPr>
          <a:xfrm>
            <a:off x="2054880" y="4648200"/>
            <a:ext cx="227307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281D56-0DF9-1C68-B148-BDEBFE1E9C69}"/>
              </a:ext>
            </a:extLst>
          </p:cNvPr>
          <p:cNvCxnSpPr/>
          <p:nvPr/>
        </p:nvCxnSpPr>
        <p:spPr>
          <a:xfrm>
            <a:off x="2729457" y="1676400"/>
            <a:ext cx="0" cy="2971800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F767DD-F3E3-91A0-B2E9-8FF616C6A80B}"/>
              </a:ext>
            </a:extLst>
          </p:cNvPr>
          <p:cNvCxnSpPr>
            <a:cxnSpLocks/>
          </p:cNvCxnSpPr>
          <p:nvPr/>
        </p:nvCxnSpPr>
        <p:spPr>
          <a:xfrm>
            <a:off x="2241028" y="5257800"/>
            <a:ext cx="2700383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1ECC188-196A-179F-08C2-7CC3AC67F88E}"/>
              </a:ext>
            </a:extLst>
          </p:cNvPr>
          <p:cNvCxnSpPr>
            <a:cxnSpLocks/>
          </p:cNvCxnSpPr>
          <p:nvPr/>
        </p:nvCxnSpPr>
        <p:spPr>
          <a:xfrm>
            <a:off x="2895600" y="4648200"/>
            <a:ext cx="0" cy="609600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471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40DFAC0E-6F03-A492-06F4-23CBEDBF3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9202" y="456986"/>
            <a:ext cx="7769411" cy="5943600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F38A89-53DB-1A69-34BD-BACEEC107502}"/>
              </a:ext>
            </a:extLst>
          </p:cNvPr>
          <p:cNvSpPr txBox="1"/>
          <p:nvPr/>
        </p:nvSpPr>
        <p:spPr>
          <a:xfrm>
            <a:off x="1271337" y="97819"/>
            <a:ext cx="7085105" cy="52322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IP vs Power (laser pulse energy</a:t>
            </a:r>
            <a:r>
              <a:rPr lang="en-US" sz="1800" dirty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97F816-52A6-90D8-C457-99A27A551CF1}"/>
              </a:ext>
            </a:extLst>
          </p:cNvPr>
          <p:cNvSpPr/>
          <p:nvPr/>
        </p:nvSpPr>
        <p:spPr>
          <a:xfrm>
            <a:off x="2819400" y="855114"/>
            <a:ext cx="4343400" cy="1792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162A67-BC12-63FD-BCE2-CA13FE9B4510}"/>
              </a:ext>
            </a:extLst>
          </p:cNvPr>
          <p:cNvSpPr/>
          <p:nvPr/>
        </p:nvSpPr>
        <p:spPr>
          <a:xfrm>
            <a:off x="2950167" y="1180697"/>
            <a:ext cx="1143000" cy="50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91B1CB-BDDC-891A-34E3-EA7BB461CF62}"/>
              </a:ext>
            </a:extLst>
          </p:cNvPr>
          <p:cNvSpPr/>
          <p:nvPr/>
        </p:nvSpPr>
        <p:spPr>
          <a:xfrm>
            <a:off x="5773347" y="1205935"/>
            <a:ext cx="1143000" cy="50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B0D08A-9197-E526-E7AF-B0B3A1D43C0E}"/>
              </a:ext>
            </a:extLst>
          </p:cNvPr>
          <p:cNvSpPr/>
          <p:nvPr/>
        </p:nvSpPr>
        <p:spPr>
          <a:xfrm>
            <a:off x="4839152" y="1041727"/>
            <a:ext cx="144044" cy="239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9EAF09-F3C1-F1B0-D53D-28A45A9DF701}"/>
              </a:ext>
            </a:extLst>
          </p:cNvPr>
          <p:cNvSpPr/>
          <p:nvPr/>
        </p:nvSpPr>
        <p:spPr>
          <a:xfrm>
            <a:off x="4124345" y="1041727"/>
            <a:ext cx="144044" cy="278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F71D99-8F08-389A-9752-7FF832831F70}"/>
              </a:ext>
            </a:extLst>
          </p:cNvPr>
          <p:cNvSpPr/>
          <p:nvPr/>
        </p:nvSpPr>
        <p:spPr>
          <a:xfrm>
            <a:off x="5629303" y="1028521"/>
            <a:ext cx="144044" cy="278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C86410-5228-4A38-4187-3B00DAD4CA94}"/>
              </a:ext>
            </a:extLst>
          </p:cNvPr>
          <p:cNvSpPr/>
          <p:nvPr/>
        </p:nvSpPr>
        <p:spPr>
          <a:xfrm>
            <a:off x="86892" y="2965126"/>
            <a:ext cx="2090279" cy="3795055"/>
          </a:xfrm>
          <a:prstGeom prst="rect">
            <a:avLst/>
          </a:prstGeom>
          <a:solidFill>
            <a:srgbClr val="00206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GB" dirty="0"/>
              <a:t>Spikes observe in charge distribution in no-gain region; more enhanced with increased laser power; 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1"/>
                </a:solidFill>
              </a:rPr>
              <a:t>They </a:t>
            </a:r>
            <a:r>
              <a:rPr lang="en-US" dirty="0">
                <a:solidFill>
                  <a:schemeClr val="bg1"/>
                </a:solidFill>
              </a:rPr>
              <a:t>appears on the sides of the central hollow (more or less at +/- 15 </a:t>
            </a:r>
            <a:r>
              <a:rPr lang="el-GR" dirty="0">
                <a:solidFill>
                  <a:schemeClr val="bg1"/>
                </a:solidFill>
              </a:rPr>
              <a:t>μ</a:t>
            </a:r>
            <a:r>
              <a:rPr lang="en-US" dirty="0">
                <a:solidFill>
                  <a:schemeClr val="bg1"/>
                </a:solidFill>
              </a:rPr>
              <a:t>m).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480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6CC2B1A-3233-1178-79A4-2BFD9A912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642" y="228600"/>
            <a:ext cx="7744106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67A445-23D1-76DF-A8C7-CE854DA19084}"/>
              </a:ext>
            </a:extLst>
          </p:cNvPr>
          <p:cNvSpPr txBox="1"/>
          <p:nvPr/>
        </p:nvSpPr>
        <p:spPr>
          <a:xfrm>
            <a:off x="1440643" y="375120"/>
            <a:ext cx="7085105" cy="52322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IP vs Power (laser pulse energy</a:t>
            </a:r>
            <a:r>
              <a:rPr lang="en-US" sz="1800" dirty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2EDD92-4E2C-88F1-E719-C32DFD4095B7}"/>
              </a:ext>
            </a:extLst>
          </p:cNvPr>
          <p:cNvSpPr/>
          <p:nvPr/>
        </p:nvSpPr>
        <p:spPr>
          <a:xfrm>
            <a:off x="73055" y="4749335"/>
            <a:ext cx="2007031" cy="2045212"/>
          </a:xfrm>
          <a:prstGeom prst="rect">
            <a:avLst/>
          </a:prstGeom>
          <a:solidFill>
            <a:srgbClr val="0099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GB" dirty="0"/>
              <a:t>The same data plotted as in previous slide, but distributions are normalized </a:t>
            </a:r>
          </a:p>
        </p:txBody>
      </p:sp>
    </p:spTree>
    <p:extLst>
      <p:ext uri="{BB962C8B-B14F-4D97-AF65-F5344CB8AC3E}">
        <p14:creationId xmlns:p14="http://schemas.microsoft.com/office/powerpoint/2010/main" val="303724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36717</TotalTime>
  <Words>1003</Words>
  <Application>Microsoft Office PowerPoint</Application>
  <PresentationFormat>On-screen Show (4:3)</PresentationFormat>
  <Paragraphs>106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Arial</vt:lpstr>
      <vt:lpstr>Arial Black</vt:lpstr>
      <vt:lpstr>Calibri</vt:lpstr>
      <vt:lpstr>Cambria Math</vt:lpstr>
      <vt:lpstr>IBM Plex Sans</vt:lpstr>
      <vt:lpstr>Segoe UI</vt:lpstr>
      <vt:lpstr>Wingdings</vt:lpstr>
      <vt:lpstr>Office Theme</vt:lpstr>
      <vt:lpstr>Equation</vt:lpstr>
      <vt:lpstr>Study of UFSD  Type 10  with SPA-TCT and femtosecond laser from ELI BeamlinEs</vt:lpstr>
      <vt:lpstr>PowerPoint Presentation</vt:lpstr>
      <vt:lpstr>PowerPoint Presentation</vt:lpstr>
      <vt:lpstr>PowerPoint Presentation</vt:lpstr>
      <vt:lpstr>PowerPoint Presentation</vt:lpstr>
      <vt:lpstr>Experimental Technique: TCT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Rebarz Mateusz</dc:creator>
  <cp:lastModifiedBy>Gordana Medin</cp:lastModifiedBy>
  <cp:revision>174</cp:revision>
  <dcterms:created xsi:type="dcterms:W3CDTF">2022-06-09T21:56:29Z</dcterms:created>
  <dcterms:modified xsi:type="dcterms:W3CDTF">2022-12-01T04:40:34Z</dcterms:modified>
</cp:coreProperties>
</file>