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5" r:id="rId2"/>
    <p:sldId id="334" r:id="rId3"/>
    <p:sldId id="306" r:id="rId4"/>
    <p:sldId id="337" r:id="rId5"/>
    <p:sldId id="276" r:id="rId6"/>
    <p:sldId id="316" r:id="rId7"/>
    <p:sldId id="318" r:id="rId8"/>
    <p:sldId id="314" r:id="rId9"/>
    <p:sldId id="317" r:id="rId10"/>
    <p:sldId id="324" r:id="rId11"/>
    <p:sldId id="326" r:id="rId12"/>
    <p:sldId id="312" r:id="rId13"/>
    <p:sldId id="313" r:id="rId14"/>
    <p:sldId id="319" r:id="rId15"/>
    <p:sldId id="320" r:id="rId16"/>
    <p:sldId id="331" r:id="rId17"/>
    <p:sldId id="338" r:id="rId18"/>
    <p:sldId id="321" r:id="rId19"/>
    <p:sldId id="34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a krambi" initials="ak" lastIdx="10" clrIdx="0">
    <p:extLst>
      <p:ext uri="{19B8F6BF-5375-455C-9EA6-DF929625EA0E}">
        <p15:presenceInfo xmlns:p15="http://schemas.microsoft.com/office/powerpoint/2012/main" userId="1e5ae128e4bbc3e8" providerId="Windows Live"/>
      </p:ext>
    </p:extLst>
  </p:cmAuthor>
  <p:cmAuthor id="2" name="Gordana Medin" initials="GM" lastIdx="1" clrIdx="1">
    <p:extLst>
      <p:ext uri="{19B8F6BF-5375-455C-9EA6-DF929625EA0E}">
        <p15:presenceInfo xmlns:p15="http://schemas.microsoft.com/office/powerpoint/2012/main" userId="956369972380f54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249" autoAdjust="0"/>
  </p:normalViewPr>
  <p:slideViewPr>
    <p:cSldViewPr>
      <p:cViewPr varScale="1">
        <p:scale>
          <a:sx n="76" d="100"/>
          <a:sy n="76" d="100"/>
        </p:scale>
        <p:origin x="123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DA72D-41BF-4D54-99DA-B640B4D9686C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3A0840-E66C-43AD-A46A-755110287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4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67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8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73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15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9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4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4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18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1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509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FE622-3CCC-432A-AFB6-01CB500C9D00}" type="datetimeFigureOut">
              <a:rPr lang="en-US" smtClean="0"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3D4EA-59B7-48C8-9D09-DD277F3F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16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C0DEEBF-DB94-4E7E-A9D3-84FA863C3B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531267" y="3509963"/>
            <a:ext cx="5319162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B81DC43-2E6C-AE96-B3E1-B99A890684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744201" y="3324522"/>
            <a:ext cx="4848966" cy="15160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TPA vs SPA: Case study of UFSD </a:t>
            </a:r>
            <a:r>
              <a:rPr lang="en-US" sz="2900" dirty="0">
                <a:solidFill>
                  <a:srgbClr val="FFFFFF"/>
                </a:solidFill>
              </a:rPr>
              <a:t>Type 10 (2 P-stops)</a:t>
            </a:r>
            <a:r>
              <a:rPr lang="en-US" sz="2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DF02E-B9E9-7997-3854-B43FE726B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44201" y="4813353"/>
            <a:ext cx="5084063" cy="602551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Gordana Lastovicka-Medin</a:t>
            </a:r>
            <a:r>
              <a:rPr lang="en-US" sz="1700" kern="1200" baseline="300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, Mateusz Rebarz</a:t>
            </a:r>
            <a:r>
              <a:rPr lang="en-US" sz="1700" kern="1200" baseline="300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700" u="sng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Jovana Doknic</a:t>
            </a:r>
            <a:r>
              <a:rPr lang="en-US" sz="1700" u="sng" kern="1200" baseline="300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700" kern="1200" dirty="0" err="1">
                <a:solidFill>
                  <a:srgbClr val="E7E6E6"/>
                </a:solidFill>
                <a:latin typeface="+mn-lt"/>
                <a:ea typeface="+mn-ea"/>
                <a:cs typeface="+mn-cs"/>
              </a:rPr>
              <a:t>Ivona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 Bozovic</a:t>
            </a:r>
            <a:r>
              <a:rPr lang="en-US" sz="1700" kern="1200" baseline="300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, Gregor Kramberger</a:t>
            </a:r>
            <a:r>
              <a:rPr lang="en-US" sz="1700" kern="1200" baseline="300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3</a:t>
            </a:r>
            <a:r>
              <a:rPr lang="en-US" sz="1700" dirty="0">
                <a:solidFill>
                  <a:srgbClr val="E7E6E6"/>
                </a:solidFill>
              </a:rPr>
              <a:t>, Jiri Kroll</a:t>
            </a:r>
            <a:r>
              <a:rPr lang="en-US" sz="1700" baseline="30000" dirty="0">
                <a:solidFill>
                  <a:srgbClr val="E7E6E6"/>
                </a:solidFill>
              </a:rPr>
              <a:t>4</a:t>
            </a:r>
            <a:r>
              <a:rPr lang="en-US" sz="1700" dirty="0">
                <a:solidFill>
                  <a:srgbClr val="E7E6E6"/>
                </a:solidFill>
              </a:rPr>
              <a:t>, Jakob Andreasson</a:t>
            </a:r>
            <a:r>
              <a:rPr lang="en-US" sz="1700" baseline="30000" dirty="0">
                <a:solidFill>
                  <a:srgbClr val="E7E6E6"/>
                </a:solidFill>
              </a:rPr>
              <a:t>2</a:t>
            </a:r>
            <a:r>
              <a:rPr lang="en-US" sz="1700" kern="1200" dirty="0">
                <a:solidFill>
                  <a:srgbClr val="E7E6E6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2" name="Picture 1" descr="Chart, waterfall chart&#10;&#10;Description automatically generated">
            <a:extLst>
              <a:ext uri="{FF2B5EF4-FFF2-40B4-BE49-F238E27FC236}">
                <a16:creationId xmlns:a16="http://schemas.microsoft.com/office/drawing/2014/main" id="{F07F8B9F-AC0E-F752-5B94-F1AA58A20F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28" r="4" b="4"/>
          <a:stretch/>
        </p:blipFill>
        <p:spPr>
          <a:xfrm>
            <a:off x="238226" y="321733"/>
            <a:ext cx="3120339" cy="2222497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3715" y="5443086"/>
            <a:ext cx="48006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9DFEF89-5B0E-D831-E3C7-4438DED77A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8" r="18180" b="3"/>
          <a:stretch/>
        </p:blipFill>
        <p:spPr>
          <a:xfrm>
            <a:off x="238226" y="2705099"/>
            <a:ext cx="3120339" cy="3831167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FDCAB634-1DB7-E5F8-8E15-C67D3EE59D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13" r="9793" b="-3"/>
          <a:stretch/>
        </p:blipFill>
        <p:spPr>
          <a:xfrm>
            <a:off x="3479006" y="299364"/>
            <a:ext cx="2081485" cy="3008188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D76D9A2B-71B4-7A82-CE48-866461572E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55" r="16754"/>
          <a:stretch/>
        </p:blipFill>
        <p:spPr>
          <a:xfrm>
            <a:off x="5681103" y="299363"/>
            <a:ext cx="3231516" cy="30081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801716-805B-99EC-D3B7-253F9C2C6DE9}"/>
              </a:ext>
            </a:extLst>
          </p:cNvPr>
          <p:cNvSpPr txBox="1"/>
          <p:nvPr/>
        </p:nvSpPr>
        <p:spPr>
          <a:xfrm>
            <a:off x="3509104" y="5771544"/>
            <a:ext cx="525389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aseline="30000" dirty="0">
                <a:solidFill>
                  <a:schemeClr val="bg1"/>
                </a:solidFill>
              </a:rPr>
              <a:t>1</a:t>
            </a:r>
            <a:r>
              <a:rPr lang="en-GB" sz="1100" dirty="0">
                <a:solidFill>
                  <a:schemeClr val="bg1"/>
                </a:solidFill>
              </a:rPr>
              <a:t>University of Montenegro in Podgorica, </a:t>
            </a:r>
            <a:r>
              <a:rPr lang="en-GB" sz="1100" baseline="30000" dirty="0">
                <a:solidFill>
                  <a:schemeClr val="bg1"/>
                </a:solidFill>
              </a:rPr>
              <a:t>2</a:t>
            </a:r>
            <a:r>
              <a:rPr lang="en-GB" sz="1100" dirty="0">
                <a:solidFill>
                  <a:schemeClr val="bg1"/>
                </a:solidFill>
              </a:rPr>
              <a:t>ELI Beamlines in Prague,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</a:rPr>
              <a:t> </a:t>
            </a:r>
            <a:r>
              <a:rPr lang="en-GB" sz="1100" baseline="30000" dirty="0">
                <a:solidFill>
                  <a:schemeClr val="bg1"/>
                </a:solidFill>
              </a:rPr>
              <a:t>3</a:t>
            </a:r>
            <a:r>
              <a:rPr lang="en-GB" sz="1100" dirty="0">
                <a:solidFill>
                  <a:schemeClr val="bg1"/>
                </a:solidFill>
              </a:rPr>
              <a:t>Institute </a:t>
            </a:r>
            <a:r>
              <a:rPr lang="en-GB" sz="1100" dirty="0" err="1">
                <a:solidFill>
                  <a:schemeClr val="bg1"/>
                </a:solidFill>
              </a:rPr>
              <a:t>Jozef</a:t>
            </a:r>
            <a:r>
              <a:rPr lang="en-GB" sz="1100" dirty="0">
                <a:solidFill>
                  <a:schemeClr val="bg1"/>
                </a:solidFill>
              </a:rPr>
              <a:t> Stefan in Ljubljana </a:t>
            </a:r>
            <a:r>
              <a:rPr lang="en-GB" sz="1100" baseline="30000" dirty="0">
                <a:solidFill>
                  <a:schemeClr val="bg1"/>
                </a:solidFill>
              </a:rPr>
              <a:t>4</a:t>
            </a:r>
            <a:r>
              <a:rPr lang="en-GB" sz="1100" dirty="0">
                <a:solidFill>
                  <a:schemeClr val="bg1"/>
                </a:solidFill>
              </a:rPr>
              <a:t>Institute for Physics at the Czech Academy of Science</a:t>
            </a:r>
          </a:p>
        </p:txBody>
      </p:sp>
    </p:spTree>
    <p:extLst>
      <p:ext uri="{BB962C8B-B14F-4D97-AF65-F5344CB8AC3E}">
        <p14:creationId xmlns:p14="http://schemas.microsoft.com/office/powerpoint/2010/main" val="1818170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EDB0537D-BDEC-1B19-C9BB-229B30D11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630494"/>
            <a:ext cx="7769411" cy="5943600"/>
          </a:xfrm>
          <a:prstGeom prst="rect">
            <a:avLst/>
          </a:prstGeom>
          <a:noFill/>
          <a:ln w="793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8697734-FDED-533E-FDF6-02C4869E7350}"/>
              </a:ext>
            </a:extLst>
          </p:cNvPr>
          <p:cNvSpPr/>
          <p:nvPr/>
        </p:nvSpPr>
        <p:spPr>
          <a:xfrm>
            <a:off x="2743200" y="609600"/>
            <a:ext cx="2209800" cy="533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Arial Black" panose="020B0A04020102020204" pitchFamily="34" charset="0"/>
              </a:rPr>
              <a:t>Z-scan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87CE53-092F-F8E8-C393-61C944523DE4}"/>
              </a:ext>
            </a:extLst>
          </p:cNvPr>
          <p:cNvSpPr txBox="1"/>
          <p:nvPr/>
        </p:nvSpPr>
        <p:spPr>
          <a:xfrm>
            <a:off x="5626318" y="2209800"/>
            <a:ext cx="2603282" cy="1477328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FWHM of the Z-scan is about 47 </a:t>
            </a:r>
            <a:r>
              <a:rPr lang="el-GR" dirty="0"/>
              <a:t>μ</a:t>
            </a:r>
            <a:r>
              <a:rPr lang="en-US" dirty="0"/>
              <a:t>m what corresponds to the thickness of the sensor (49 </a:t>
            </a:r>
            <a:r>
              <a:rPr lang="el-GR" dirty="0"/>
              <a:t>μ</a:t>
            </a:r>
            <a:r>
              <a:rPr lang="en-US" dirty="0"/>
              <a:t>m).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ECF242-50F6-618B-72A9-3750715982E1}"/>
              </a:ext>
            </a:extLst>
          </p:cNvPr>
          <p:cNvSpPr txBox="1"/>
          <p:nvPr/>
        </p:nvSpPr>
        <p:spPr>
          <a:xfrm>
            <a:off x="6248400" y="4116360"/>
            <a:ext cx="2362200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It was assumed that the front edge of the sensor corresponds to the middle of  the rising slope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2933FC-74A9-5ABC-02FA-69D776133E3B}"/>
              </a:ext>
            </a:extLst>
          </p:cNvPr>
          <p:cNvSpPr/>
          <p:nvPr/>
        </p:nvSpPr>
        <p:spPr>
          <a:xfrm rot="16200000">
            <a:off x="7185202" y="1188354"/>
            <a:ext cx="1416266" cy="4742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Minus Sign 15">
            <a:extLst>
              <a:ext uri="{FF2B5EF4-FFF2-40B4-BE49-F238E27FC236}">
                <a16:creationId xmlns:a16="http://schemas.microsoft.com/office/drawing/2014/main" id="{0F525532-BD58-CB6E-22AB-FB4A28511B17}"/>
              </a:ext>
            </a:extLst>
          </p:cNvPr>
          <p:cNvSpPr/>
          <p:nvPr/>
        </p:nvSpPr>
        <p:spPr>
          <a:xfrm rot="16200000">
            <a:off x="7715978" y="885151"/>
            <a:ext cx="30480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7" name="Minus Sign 16">
            <a:extLst>
              <a:ext uri="{FF2B5EF4-FFF2-40B4-BE49-F238E27FC236}">
                <a16:creationId xmlns:a16="http://schemas.microsoft.com/office/drawing/2014/main" id="{DC33D8B6-B9B1-3FE5-9B07-57B22FAA8824}"/>
              </a:ext>
            </a:extLst>
          </p:cNvPr>
          <p:cNvSpPr/>
          <p:nvPr/>
        </p:nvSpPr>
        <p:spPr>
          <a:xfrm rot="16200000">
            <a:off x="7738838" y="1304278"/>
            <a:ext cx="30480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Minus Sign 17">
            <a:extLst>
              <a:ext uri="{FF2B5EF4-FFF2-40B4-BE49-F238E27FC236}">
                <a16:creationId xmlns:a16="http://schemas.microsoft.com/office/drawing/2014/main" id="{65CD3B43-88F3-68F4-B86B-7A9E488240B4}"/>
              </a:ext>
            </a:extLst>
          </p:cNvPr>
          <p:cNvSpPr/>
          <p:nvPr/>
        </p:nvSpPr>
        <p:spPr>
          <a:xfrm rot="16200000">
            <a:off x="7740935" y="1752677"/>
            <a:ext cx="304800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Minus Sign 18">
            <a:extLst>
              <a:ext uri="{FF2B5EF4-FFF2-40B4-BE49-F238E27FC236}">
                <a16:creationId xmlns:a16="http://schemas.microsoft.com/office/drawing/2014/main" id="{3B0DB9BA-41FF-78CE-5502-65BA0ECFA4BF}"/>
              </a:ext>
            </a:extLst>
          </p:cNvPr>
          <p:cNvSpPr/>
          <p:nvPr/>
        </p:nvSpPr>
        <p:spPr>
          <a:xfrm>
            <a:off x="7717504" y="533399"/>
            <a:ext cx="359033" cy="304801"/>
          </a:xfrm>
          <a:prstGeom prst="mathMinu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6DD23D-6894-94E2-8A80-49CB184F5302}"/>
              </a:ext>
            </a:extLst>
          </p:cNvPr>
          <p:cNvCxnSpPr/>
          <p:nvPr/>
        </p:nvCxnSpPr>
        <p:spPr>
          <a:xfrm>
            <a:off x="8227178" y="641348"/>
            <a:ext cx="0" cy="14160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0B5B7D5-7BB8-559B-0F8D-4A5A8F97E362}"/>
              </a:ext>
            </a:extLst>
          </p:cNvPr>
          <p:cNvSpPr txBox="1"/>
          <p:nvPr/>
        </p:nvSpPr>
        <p:spPr>
          <a:xfrm>
            <a:off x="8119454" y="2013588"/>
            <a:ext cx="196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Z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108AE43-3B20-BC8C-934F-FF6CB8162EC5}"/>
              </a:ext>
            </a:extLst>
          </p:cNvPr>
          <p:cNvSpPr/>
          <p:nvPr/>
        </p:nvSpPr>
        <p:spPr>
          <a:xfrm>
            <a:off x="4305013" y="1490708"/>
            <a:ext cx="533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496383E-F872-11D4-F4AD-9A2B077521CF}"/>
              </a:ext>
            </a:extLst>
          </p:cNvPr>
          <p:cNvCxnSpPr>
            <a:cxnSpLocks/>
          </p:cNvCxnSpPr>
          <p:nvPr/>
        </p:nvCxnSpPr>
        <p:spPr>
          <a:xfrm flipV="1">
            <a:off x="2667000" y="4654969"/>
            <a:ext cx="0" cy="12886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3ADC7A-E38E-50A2-CC73-FCE6DEC9696A}"/>
              </a:ext>
            </a:extLst>
          </p:cNvPr>
          <p:cNvCxnSpPr>
            <a:cxnSpLocks/>
          </p:cNvCxnSpPr>
          <p:nvPr/>
        </p:nvCxnSpPr>
        <p:spPr>
          <a:xfrm flipH="1" flipV="1">
            <a:off x="5791200" y="4572000"/>
            <a:ext cx="23191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CBAEE9-2A6E-4493-1B07-B1A07437B87E}"/>
              </a:ext>
            </a:extLst>
          </p:cNvPr>
          <p:cNvCxnSpPr/>
          <p:nvPr/>
        </p:nvCxnSpPr>
        <p:spPr>
          <a:xfrm>
            <a:off x="1905000" y="5334000"/>
            <a:ext cx="52578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BA6A3D-9B6D-5E89-47F0-96EE3FCFECD1}"/>
              </a:ext>
            </a:extLst>
          </p:cNvPr>
          <p:cNvCxnSpPr/>
          <p:nvPr/>
        </p:nvCxnSpPr>
        <p:spPr>
          <a:xfrm>
            <a:off x="2133600" y="5092511"/>
            <a:ext cx="0" cy="528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96D0351-3189-148B-DEAC-6BF28031E1C0}"/>
              </a:ext>
            </a:extLst>
          </p:cNvPr>
          <p:cNvCxnSpPr/>
          <p:nvPr/>
        </p:nvCxnSpPr>
        <p:spPr>
          <a:xfrm>
            <a:off x="6477000" y="5193578"/>
            <a:ext cx="0" cy="5214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494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C9B7B075-FDE0-9D54-04BC-6824A0C49A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937" y="1412480"/>
            <a:ext cx="6547778" cy="5009051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8DAC3AF6-3DD5-3E53-4673-F2FDDB74F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372" y="4362795"/>
            <a:ext cx="2668261" cy="2042694"/>
          </a:xfrm>
          <a:prstGeom prst="rect">
            <a:avLst/>
          </a:prstGeom>
          <a:solidFill>
            <a:schemeClr val="bg1"/>
          </a:solidFill>
          <a:ln w="79375">
            <a:solidFill>
              <a:srgbClr val="002060">
                <a:alpha val="86000"/>
              </a:srgb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94031E-D6AF-EA10-F13D-D010617D0EDF}"/>
              </a:ext>
            </a:extLst>
          </p:cNvPr>
          <p:cNvSpPr txBox="1"/>
          <p:nvPr/>
        </p:nvSpPr>
        <p:spPr>
          <a:xfrm>
            <a:off x="5715000" y="145150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0.5 </a:t>
            </a:r>
            <a:r>
              <a:rPr lang="en-GB" sz="2800" dirty="0" err="1"/>
              <a:t>pJ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FD8523-253D-7F22-948E-B63144235B85}"/>
              </a:ext>
            </a:extLst>
          </p:cNvPr>
          <p:cNvSpPr txBox="1"/>
          <p:nvPr/>
        </p:nvSpPr>
        <p:spPr>
          <a:xfrm>
            <a:off x="6934200" y="2211193"/>
            <a:ext cx="1752600" cy="1477328"/>
          </a:xfrm>
          <a:prstGeom prst="rect">
            <a:avLst/>
          </a:prstGeom>
          <a:solidFill>
            <a:schemeClr val="bg1">
              <a:alpha val="92000"/>
            </a:schemeClr>
          </a:solidFill>
          <a:ln w="317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The shape of the individual waveforms depends on the depth.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9F3FF-FAFD-BFDD-83F5-7C43D51B5E39}"/>
              </a:ext>
            </a:extLst>
          </p:cNvPr>
          <p:cNvSpPr txBox="1"/>
          <p:nvPr/>
        </p:nvSpPr>
        <p:spPr>
          <a:xfrm>
            <a:off x="737936" y="465295"/>
            <a:ext cx="5586663" cy="523220"/>
          </a:xfrm>
          <a:prstGeom prst="rect">
            <a:avLst/>
          </a:prstGeom>
          <a:solidFill>
            <a:srgbClr val="002060"/>
          </a:solidFill>
          <a:ln w="762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The recorded waveforms</a:t>
            </a:r>
            <a:endParaRPr lang="en-GB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169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D1839D2-9D0B-8ACF-7BF6-F713645A4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1084153"/>
            <a:ext cx="7375548" cy="5642295"/>
          </a:xfrm>
          <a:prstGeom prst="rect">
            <a:avLst/>
          </a:prstGeom>
          <a:noFill/>
          <a:ln w="666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39AB78-5673-FCDD-85B1-2E422ED4097E}"/>
              </a:ext>
            </a:extLst>
          </p:cNvPr>
          <p:cNvSpPr/>
          <p:nvPr/>
        </p:nvSpPr>
        <p:spPr>
          <a:xfrm>
            <a:off x="6921422" y="685586"/>
            <a:ext cx="2101982" cy="5909310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The full X-profiles were measured by TPA for different powers. </a:t>
            </a:r>
          </a:p>
          <a:p>
            <a:endParaRPr lang="en-US" dirty="0"/>
          </a:p>
          <a:p>
            <a:r>
              <a:rPr lang="en-US" dirty="0"/>
              <a:t>Only two values 0.5 and 2 </a:t>
            </a:r>
            <a:r>
              <a:rPr lang="en-US" dirty="0" err="1"/>
              <a:t>uJ</a:t>
            </a:r>
            <a:r>
              <a:rPr lang="en-US" dirty="0"/>
              <a:t> were used however it's visible that power effect is similar to that observed at SPA.</a:t>
            </a:r>
          </a:p>
          <a:p>
            <a:endParaRPr lang="en-US" dirty="0"/>
          </a:p>
          <a:p>
            <a:r>
              <a:rPr lang="en-US" dirty="0"/>
              <a:t>At higher laser power stronger side bands appear around central hollow.</a:t>
            </a:r>
          </a:p>
          <a:p>
            <a:endParaRPr lang="en-US" dirty="0"/>
          </a:p>
          <a:p>
            <a:r>
              <a:rPr lang="en-US" dirty="0"/>
              <a:t>Presented profiles were measured at depth of 25 um.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00EC0E-BD32-7082-65B5-EAB8DEA2F8BF}"/>
              </a:ext>
            </a:extLst>
          </p:cNvPr>
          <p:cNvSpPr txBox="1"/>
          <p:nvPr/>
        </p:nvSpPr>
        <p:spPr>
          <a:xfrm>
            <a:off x="356937" y="100811"/>
            <a:ext cx="8253663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 Black" panose="020B0A04020102020204" pitchFamily="34" charset="0"/>
              </a:rPr>
              <a:t>TPA : power dependence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E554C9-9561-DD0E-AB83-CD16B8D686D1}"/>
              </a:ext>
            </a:extLst>
          </p:cNvPr>
          <p:cNvSpPr txBox="1"/>
          <p:nvPr/>
        </p:nvSpPr>
        <p:spPr>
          <a:xfrm>
            <a:off x="1496715" y="859905"/>
            <a:ext cx="477598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dirty="0"/>
              <a:t>Normalized X profiles obtained by TPA for two different laser pulse energy</a:t>
            </a:r>
          </a:p>
        </p:txBody>
      </p:sp>
    </p:spTree>
    <p:extLst>
      <p:ext uri="{BB962C8B-B14F-4D97-AF65-F5344CB8AC3E}">
        <p14:creationId xmlns:p14="http://schemas.microsoft.com/office/powerpoint/2010/main" val="1120316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F9CFCE6-877F-4858-B8BD-2C52CA8AFB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D3D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13F8A0-12AE-4514-8372-0DD766EC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BAD250-C3A8-E8D9-9494-9CA63EE3D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0803" y="2458992"/>
            <a:ext cx="3847338" cy="322901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EFF17D4-9A8C-4CE5-B096-D8CCD4400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0D7514-39D2-F1E0-9263-9BB20C85D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8611" y="2514600"/>
            <a:ext cx="3847338" cy="3224207"/>
          </a:xfrm>
          <a:prstGeom prst="rect">
            <a:avLst/>
          </a:prstGeom>
          <a:noFill/>
          <a:ln w="444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DCAE3F-4710-F8AC-31F1-FC39760E39FD}"/>
              </a:ext>
            </a:extLst>
          </p:cNvPr>
          <p:cNvSpPr txBox="1"/>
          <p:nvPr/>
        </p:nvSpPr>
        <p:spPr>
          <a:xfrm>
            <a:off x="1800122" y="675666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/>
              <a:t>TPA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78474A-671C-9CB3-68E3-1E4A109D56B8}"/>
              </a:ext>
            </a:extLst>
          </p:cNvPr>
          <p:cNvSpPr txBox="1"/>
          <p:nvPr/>
        </p:nvSpPr>
        <p:spPr>
          <a:xfrm>
            <a:off x="5922390" y="641553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/>
              <a:t>SPA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2693E7F-38B1-CC72-593C-B9DFF89C93EC}"/>
              </a:ext>
            </a:extLst>
          </p:cNvPr>
          <p:cNvSpPr/>
          <p:nvPr/>
        </p:nvSpPr>
        <p:spPr>
          <a:xfrm>
            <a:off x="7620000" y="12192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C691ED-BD8C-2B85-BF88-28CF86FCD030}"/>
              </a:ext>
            </a:extLst>
          </p:cNvPr>
          <p:cNvSpPr txBox="1"/>
          <p:nvPr/>
        </p:nvSpPr>
        <p:spPr>
          <a:xfrm>
            <a:off x="4815777" y="1506663"/>
            <a:ext cx="3748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 nm of wavelength correspond to depth of 20-25 microns inside LGAD </a:t>
            </a:r>
          </a:p>
        </p:txBody>
      </p:sp>
    </p:spTree>
    <p:extLst>
      <p:ext uri="{BB962C8B-B14F-4D97-AF65-F5344CB8AC3E}">
        <p14:creationId xmlns:p14="http://schemas.microsoft.com/office/powerpoint/2010/main" val="1680875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205D939-00C4-4F2E-9797-3170DD040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EE4E44-1403-472B-8C01-D354CB8F5A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92649" y="480060"/>
            <a:ext cx="409359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3CCE40-4C5F-42D3-86D9-7892AD1E9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7759" y="480060"/>
            <a:ext cx="4093590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3BB31B-D925-977A-4D78-83414F519563}"/>
              </a:ext>
            </a:extLst>
          </p:cNvPr>
          <p:cNvSpPr txBox="1"/>
          <p:nvPr/>
        </p:nvSpPr>
        <p:spPr>
          <a:xfrm>
            <a:off x="1333499" y="659516"/>
            <a:ext cx="175260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tx1"/>
                </a:solidFill>
              </a:rPr>
              <a:t>TPA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206937-E796-11F6-2759-240F3E838846}"/>
              </a:ext>
            </a:extLst>
          </p:cNvPr>
          <p:cNvSpPr txBox="1"/>
          <p:nvPr/>
        </p:nvSpPr>
        <p:spPr>
          <a:xfrm>
            <a:off x="5181601" y="521971"/>
            <a:ext cx="1752600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chemeClr val="tx1"/>
                </a:solidFill>
              </a:rPr>
              <a:t>SPA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55A40B55-6691-D73E-17A7-78758EC4A7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16500" y="1875182"/>
            <a:ext cx="3437623" cy="408415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21AA7166-A821-093F-F1E6-D62BCBC5E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24" y="2221443"/>
            <a:ext cx="3795003" cy="3672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3321D9AD-042A-EE08-05E4-62EEAE8BCA6E}"/>
              </a:ext>
            </a:extLst>
          </p:cNvPr>
          <p:cNvSpPr/>
          <p:nvPr/>
        </p:nvSpPr>
        <p:spPr>
          <a:xfrm>
            <a:off x="2296425" y="4154631"/>
            <a:ext cx="533400" cy="621031"/>
          </a:xfrm>
          <a:prstGeom prst="ellipse">
            <a:avLst/>
          </a:prstGeom>
          <a:noFill/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270C66C-F73B-CD6B-B343-3378651A2905}"/>
              </a:ext>
            </a:extLst>
          </p:cNvPr>
          <p:cNvSpPr/>
          <p:nvPr/>
        </p:nvSpPr>
        <p:spPr>
          <a:xfrm>
            <a:off x="2915530" y="4134578"/>
            <a:ext cx="2570870" cy="5075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72A56B-FF6D-3CBF-9E0E-3FFCE0D45F62}"/>
              </a:ext>
            </a:extLst>
          </p:cNvPr>
          <p:cNvSpPr txBox="1"/>
          <p:nvPr/>
        </p:nvSpPr>
        <p:spPr>
          <a:xfrm>
            <a:off x="4775200" y="1203451"/>
            <a:ext cx="3748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 nm of wavelength correspond to depth of 20-25 microns inside LGAD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A35C5FA-4616-148B-AAA3-955DBFEA55A6}"/>
              </a:ext>
            </a:extLst>
          </p:cNvPr>
          <p:cNvSpPr/>
          <p:nvPr/>
        </p:nvSpPr>
        <p:spPr>
          <a:xfrm>
            <a:off x="6019800" y="3048000"/>
            <a:ext cx="304800" cy="2345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69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DA96625C-2174-4991-C9B1-92C7721EB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843" y="1273866"/>
            <a:ext cx="6894156" cy="5274030"/>
          </a:xfrm>
          <a:prstGeom prst="rect">
            <a:avLst/>
          </a:prstGeom>
          <a:noFill/>
          <a:ln w="698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E3477A-3DDB-9391-1EB7-9636AE5EEF11}"/>
              </a:ext>
            </a:extLst>
          </p:cNvPr>
          <p:cNvSpPr txBox="1"/>
          <p:nvPr/>
        </p:nvSpPr>
        <p:spPr>
          <a:xfrm>
            <a:off x="380713" y="310104"/>
            <a:ext cx="8382000" cy="523220"/>
          </a:xfrm>
          <a:prstGeom prst="rect">
            <a:avLst/>
          </a:prstGeom>
          <a:solidFill>
            <a:srgbClr val="002060"/>
          </a:solidFill>
          <a:ln w="698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IP distance vs depth: temperature effect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3AA2DD-B422-1881-7B57-B7EFD142D3D9}"/>
              </a:ext>
            </a:extLst>
          </p:cNvPr>
          <p:cNvSpPr txBox="1"/>
          <p:nvPr/>
        </p:nvSpPr>
        <p:spPr>
          <a:xfrm>
            <a:off x="7045866" y="1848861"/>
            <a:ext cx="1977189" cy="4524315"/>
          </a:xfrm>
          <a:prstGeom prst="rect">
            <a:avLst/>
          </a:prstGeom>
          <a:solidFill>
            <a:schemeClr val="bg1"/>
          </a:solidFill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general trend of decreasing IP vs depth is clear for depths &lt; 49 um but the region close to the back side of the sensor (&gt; 40 um) seems to behave differently. </a:t>
            </a:r>
          </a:p>
          <a:p>
            <a:endParaRPr lang="en-US" dirty="0"/>
          </a:p>
          <a:p>
            <a:r>
              <a:rPr lang="en-US" dirty="0"/>
              <a:t>Further, more detailed studies, are probably needed to confirm and explain this effect.</a:t>
            </a:r>
          </a:p>
        </p:txBody>
      </p:sp>
    </p:spTree>
    <p:extLst>
      <p:ext uri="{BB962C8B-B14F-4D97-AF65-F5344CB8AC3E}">
        <p14:creationId xmlns:p14="http://schemas.microsoft.com/office/powerpoint/2010/main" val="3452917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BED68-9BF5-B19C-ECDD-4FC6AA9FD70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Test of L</a:t>
            </a:r>
            <a:r>
              <a:rPr lang="en-GB" sz="4400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eakage </a:t>
            </a:r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C</a:t>
            </a:r>
            <a:r>
              <a:rPr lang="en-GB" sz="4400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urrent in the positions of spikes</a:t>
            </a:r>
            <a:endParaRPr lang="en-GB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F8980B-471A-FEBA-259F-EFED75E411A8}"/>
              </a:ext>
            </a:extLst>
          </p:cNvPr>
          <p:cNvSpPr txBox="1"/>
          <p:nvPr/>
        </p:nvSpPr>
        <p:spPr>
          <a:xfrm>
            <a:off x="990600" y="2057400"/>
            <a:ext cx="739140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monitored carefully the leakage current especially in the positions corresponding to the spikes.  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didn't observe any changes (jump) of leak current when we perform scan over this region.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waveforms are significantly broadened but the leak current stayed the same.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It's actually not surprising.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know from our mortality study  (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Single Event Burnout)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that shape of the waveform is much more sensitive than leak current.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Typically we observed the waveform broadening (and deformation) when first instabilities occurred in the system whereas the current jump was observed just before sensor damage.</a:t>
            </a:r>
          </a:p>
        </p:txBody>
      </p:sp>
    </p:spTree>
    <p:extLst>
      <p:ext uri="{BB962C8B-B14F-4D97-AF65-F5344CB8AC3E}">
        <p14:creationId xmlns:p14="http://schemas.microsoft.com/office/powerpoint/2010/main" val="12994137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71F55-1B33-AD4F-22D3-F918BCECF5B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T</a:t>
            </a:r>
            <a:r>
              <a:rPr lang="en-GB" b="0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est on how pulse duration influences the sensor signal</a:t>
            </a:r>
            <a:endParaRPr lang="en-GB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C92EE5-C27B-BC78-A648-245FC59B3050}"/>
              </a:ext>
            </a:extLst>
          </p:cNvPr>
          <p:cNvSpPr txBox="1"/>
          <p:nvPr/>
        </p:nvSpPr>
        <p:spPr>
          <a:xfrm>
            <a:off x="609600" y="1931528"/>
            <a:ext cx="82296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We also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performed a test how pulse duration influences the sensor signal.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We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used SPA at 800 nm because we can manipulate pulse duration at this wavelength.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 changed a pulse duration between 50 and 500 fs and we didn't see any difference in the signal (same shape and amplitude).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This is what was expected but finally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we 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tested it. 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P</a:t>
            </a:r>
            <a:r>
              <a:rPr lang="en-GB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ulse duration does not seem to be problem as long as we stay in fs regime (when the pulse is much shorter than the response of the sensor).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180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D92E7C-C4F1-99C5-C0D8-1697261FF9BE}"/>
              </a:ext>
            </a:extLst>
          </p:cNvPr>
          <p:cNvSpPr txBox="1"/>
          <p:nvPr/>
        </p:nvSpPr>
        <p:spPr>
          <a:xfrm>
            <a:off x="381000" y="1295400"/>
            <a:ext cx="845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UFSD Type 10 that is reference CMS LGAD sensor has been tested.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All the X-profiles have a characteristic hollow in the center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At higher laser power the strong side bands around the central hollow appear in the X-profiles (waveforms are highly broadened)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IP distance decreases with increasing power (pulse energy)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IP distance decreases with increasing bias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IP distance decreases with increasing depth however this effect is unclear for the positions close to the back side of the sensor (no dependence or even slightly opposite trend)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Very good agreement between SPA and TPA is achieved.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r>
              <a:rPr lang="en-GB" dirty="0"/>
              <a:t> Since we have very good resolution, we can accurately determine not only 50%-50% of points, but also knowing how much we get for a PIN with a MIP particle we cam exactly define how much IP is as a function of  bias if we set a threshold at 5fC. Such measurements we believe  will be nicely advanced with the test beam with ETROC + LGAD from CMS.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B6C148-F099-EC13-3CDE-DD646DC6E00D}"/>
              </a:ext>
            </a:extLst>
          </p:cNvPr>
          <p:cNvSpPr txBox="1"/>
          <p:nvPr/>
        </p:nvSpPr>
        <p:spPr>
          <a:xfrm>
            <a:off x="1143000" y="228600"/>
            <a:ext cx="4495800" cy="707886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Arial Black" panose="020B0A04020102020204" pitchFamily="34" charset="0"/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50642F-F359-81D6-D5D0-3C7AA3E4042E}"/>
              </a:ext>
            </a:extLst>
          </p:cNvPr>
          <p:cNvSpPr txBox="1"/>
          <p:nvPr/>
        </p:nvSpPr>
        <p:spPr>
          <a:xfrm>
            <a:off x="5029200" y="62484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0302793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FFA52-F2D5-7271-4787-FEAA77C7C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2DC537-C1EA-CDF0-F21C-FFF862504BEE}"/>
              </a:ext>
            </a:extLst>
          </p:cNvPr>
          <p:cNvSpPr txBox="1"/>
          <p:nvPr/>
        </p:nvSpPr>
        <p:spPr>
          <a:xfrm>
            <a:off x="3048000" y="2057400"/>
            <a:ext cx="2819400" cy="152400"/>
          </a:xfrm>
          <a:prstGeom prst="rect">
            <a:avLst/>
          </a:prstGeom>
          <a:solidFill>
            <a:schemeClr val="bg2">
              <a:lumMod val="25000"/>
            </a:schemeClr>
          </a:solidFill>
          <a:ln w="41275"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D98A35-BC29-2DAB-5814-3328A5BB9CD7}"/>
              </a:ext>
            </a:extLst>
          </p:cNvPr>
          <p:cNvSpPr/>
          <p:nvPr/>
        </p:nvSpPr>
        <p:spPr>
          <a:xfrm>
            <a:off x="3048000" y="2209800"/>
            <a:ext cx="3810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353EB4-9F61-BEC1-8E1D-451C04C56AB3}"/>
              </a:ext>
            </a:extLst>
          </p:cNvPr>
          <p:cNvSpPr/>
          <p:nvPr/>
        </p:nvSpPr>
        <p:spPr>
          <a:xfrm>
            <a:off x="5486400" y="2209800"/>
            <a:ext cx="3810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4E10E2-D5B4-4403-4538-E6C942AAC705}"/>
              </a:ext>
            </a:extLst>
          </p:cNvPr>
          <p:cNvCxnSpPr/>
          <p:nvPr/>
        </p:nvCxnSpPr>
        <p:spPr>
          <a:xfrm flipH="1" flipV="1">
            <a:off x="3657600" y="1905000"/>
            <a:ext cx="7620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32862AE-27FD-855F-A34B-4363C0C30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018" y="1676400"/>
            <a:ext cx="5033963" cy="44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09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1F4DE0-CD76-0023-3A7F-1858CF828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799" y="1566921"/>
            <a:ext cx="8167598" cy="4724400"/>
          </a:xfrm>
          <a:prstGeom prst="rect">
            <a:avLst/>
          </a:prstGeom>
          <a:ln w="41275">
            <a:solidFill>
              <a:schemeClr val="tx2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EBA46-1CE4-00AC-A75D-9962448045AB}"/>
              </a:ext>
            </a:extLst>
          </p:cNvPr>
          <p:cNvSpPr txBox="1"/>
          <p:nvPr/>
        </p:nvSpPr>
        <p:spPr>
          <a:xfrm>
            <a:off x="990600" y="3429000"/>
            <a:ext cx="3129244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endParaRPr lang="en-GB" b="0" i="0" dirty="0">
              <a:solidFill>
                <a:srgbClr val="0C343D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UFSD type 10: 2 p-stop layout (each pixel is surrounded by a proper p-stop), </a:t>
            </a:r>
            <a:r>
              <a:rPr lang="en-GB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The nominal IP width (gain-gain distance) is 49 </a:t>
            </a:r>
            <a:r>
              <a:rPr lang="el-GR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μ</a:t>
            </a:r>
            <a:r>
              <a:rPr lang="en-GB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m.</a:t>
            </a:r>
            <a:endParaRPr lang="en-GB" b="0" i="0" dirty="0">
              <a:solidFill>
                <a:srgbClr val="0C343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46D2-2D71-F7AA-B626-EFDBD0F1D0C4}"/>
              </a:ext>
            </a:extLst>
          </p:cNvPr>
          <p:cNvSpPr txBox="1"/>
          <p:nvPr/>
        </p:nvSpPr>
        <p:spPr>
          <a:xfrm>
            <a:off x="5247249" y="3429000"/>
            <a:ext cx="3276600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The nominal inter-gap distance for type 10 and type 4 is a bit different </a:t>
            </a:r>
            <a:r>
              <a:rPr lang="en-GB" dirty="0" err="1"/>
              <a:t>wrt</a:t>
            </a:r>
            <a:r>
              <a:rPr lang="en-GB" dirty="0"/>
              <a:t> the same structures produced in the batches UFSD 4 or UFSD 3.2.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epi layer is 45 </a:t>
            </a:r>
            <a:r>
              <a:rPr lang="el-GR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μ</a:t>
            </a:r>
            <a:r>
              <a:rPr lang="en-GB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 instead of the typical 55</a:t>
            </a:r>
            <a:r>
              <a:rPr lang="el-GR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 μ</a:t>
            </a:r>
            <a:r>
              <a:rPr lang="en-GB" b="1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b="0" i="0" dirty="0">
                <a:solidFill>
                  <a:srgbClr val="0C343D"/>
                </a:solidFill>
                <a:effectLst/>
                <a:latin typeface="arial" panose="020B0604020202020204" pitchFamily="34" charset="0"/>
              </a:rPr>
              <a:t> used in UFSD 3.2 and UFSD 4.0</a:t>
            </a:r>
            <a:r>
              <a:rPr lang="en-GB" dirty="0"/>
              <a:t> </a:t>
            </a:r>
            <a:br>
              <a:rPr lang="en-GB" dirty="0"/>
            </a:b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127898-0EBC-A016-1713-2F52BF351939}"/>
              </a:ext>
            </a:extLst>
          </p:cNvPr>
          <p:cNvSpPr txBox="1"/>
          <p:nvPr/>
        </p:nvSpPr>
        <p:spPr>
          <a:xfrm>
            <a:off x="533400" y="155460"/>
            <a:ext cx="7848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Device Under Test (DUT):</a:t>
            </a:r>
          </a:p>
          <a:p>
            <a:r>
              <a:rPr lang="en-US" sz="3600" dirty="0">
                <a:latin typeface="Arial Black" panose="020B0A04020102020204" pitchFamily="34" charset="0"/>
              </a:rPr>
              <a:t>UFSD Type 10 with 2 P-stops </a:t>
            </a:r>
            <a:endParaRPr lang="en-GB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667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EBEBAD-18A9-FEBD-AE36-1CC812EAF9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0" r="11327" b="-1"/>
          <a:stretch/>
        </p:blipFill>
        <p:spPr>
          <a:xfrm>
            <a:off x="0" y="0"/>
            <a:ext cx="6856288" cy="6863475"/>
          </a:xfrm>
          <a:custGeom>
            <a:avLst/>
            <a:gdLst/>
            <a:ahLst/>
            <a:cxnLst/>
            <a:rect l="l" t="t" r="r" b="b"/>
            <a:pathLst>
              <a:path w="9141744" h="6863485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ln w="66675">
            <a:solidFill>
              <a:srgbClr val="FF0000"/>
            </a:solidFill>
          </a:ln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5ADDC4F4-64AD-2370-AADD-2B32E5AC50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6" r="31515" b="-2"/>
          <a:stretch/>
        </p:blipFill>
        <p:spPr>
          <a:xfrm>
            <a:off x="4342764" y="0"/>
            <a:ext cx="4801236" cy="6852984"/>
          </a:xfrm>
          <a:custGeom>
            <a:avLst/>
            <a:gdLst/>
            <a:ahLst/>
            <a:cxnLst/>
            <a:rect l="l" t="t" r="r" b="b"/>
            <a:pathLst>
              <a:path w="6401647" h="6852994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75314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206E974-11F9-C306-67E9-F4E271255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452" y="584099"/>
            <a:ext cx="8516592" cy="635101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Experimental Technique: TCT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07FB90-9739-8DBC-001D-D57E6EE791F7}"/>
              </a:ext>
            </a:extLst>
          </p:cNvPr>
          <p:cNvSpPr txBox="1"/>
          <p:nvPr/>
        </p:nvSpPr>
        <p:spPr>
          <a:xfrm>
            <a:off x="4327802" y="4745541"/>
            <a:ext cx="4745540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25" dirty="0">
                <a:latin typeface="IBM Plex Sans" panose="020B0503050203000203" pitchFamily="34" charset="0"/>
              </a:rPr>
              <a:t>Schematic view of the setup for TCT-SPA and TCT-TPA measurements at ELI Beamlines (BS – beam splitter, OPA - optical parametric amplifier, BP - bandpass filter, ND - neutral density filter, RM - removable mirror, VF - variable filter)</a:t>
            </a:r>
            <a:endParaRPr lang="en-GB" sz="825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03FEA5DB-4997-4146-ACA8-C43DED88AB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308750"/>
              </p:ext>
            </p:extLst>
          </p:nvPr>
        </p:nvGraphicFramePr>
        <p:xfrm>
          <a:off x="242957" y="1591354"/>
          <a:ext cx="3803824" cy="432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1912">
                  <a:extLst>
                    <a:ext uri="{9D8B030D-6E8A-4147-A177-3AD203B41FA5}">
                      <a16:colId xmlns:a16="http://schemas.microsoft.com/office/drawing/2014/main" val="2766300406"/>
                    </a:ext>
                  </a:extLst>
                </a:gridCol>
                <a:gridCol w="1901912">
                  <a:extLst>
                    <a:ext uri="{9D8B030D-6E8A-4147-A177-3AD203B41FA5}">
                      <a16:colId xmlns:a16="http://schemas.microsoft.com/office/drawing/2014/main" val="401329443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GB" sz="1400" dirty="0"/>
                        <a:t>Place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ELI Beamlines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82601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 modes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Single and two photon absorption (SPA and TPA)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6111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r>
                        <a:rPr lang="en-GB" sz="14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Pulse energy on sample</a:t>
                      </a:r>
                    </a:p>
                    <a:p>
                      <a:endParaRPr lang="en-GB" sz="12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Wavelength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b="1" dirty="0"/>
                        <a:t>Pulse width in sensor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Variable by ND filters (accuracy: 0.2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pJ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n-NO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100" dirty="0"/>
                        <a:t>800 nm (SPA), 1550 nm (TPA)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n-NO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1550 nm, ~ 100 fs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n-NO" sz="1100" dirty="0"/>
                        <a:t>800  nm, </a:t>
                      </a:r>
                      <a:r>
                        <a:rPr lang="en-US" sz="1100" dirty="0"/>
                        <a:t>~ 50fs</a:t>
                      </a:r>
                      <a:endParaRPr lang="nn-NO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295718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Focus waist radius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100" dirty="0"/>
                        <a:t>0.85 μ</a:t>
                      </a:r>
                      <a:r>
                        <a:rPr lang="en-GB" sz="1100" dirty="0"/>
                        <a:t>m (SPA), 1.5 </a:t>
                      </a:r>
                      <a:r>
                        <a:rPr lang="el-GR" sz="1100" dirty="0"/>
                        <a:t>μ</a:t>
                      </a:r>
                      <a:r>
                        <a:rPr lang="en-GB" sz="1100" dirty="0"/>
                        <a:t>m (TPA)</a:t>
                      </a:r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278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Rayleigh length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3.31 μ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(SPA), 7.74 </a:t>
                      </a:r>
                      <a:r>
                        <a:rPr lang="el-GR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(TPA)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733924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 cooling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Down to -25 deg. C</a:t>
                      </a:r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65899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 movement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X, Y, Z</a:t>
                      </a:r>
                      <a:endParaRPr lang="en-GB" sz="1100" dirty="0"/>
                    </a:p>
                    <a:p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2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63817"/>
                  </a:ext>
                </a:extLst>
              </a:tr>
              <a:tr h="868680">
                <a:tc>
                  <a:txBody>
                    <a:bodyPr/>
                    <a:lstStyle/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Bias voltage</a:t>
                      </a:r>
                    </a:p>
                    <a:p>
                      <a:endParaRPr lang="en-GB" sz="12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Detection</a:t>
                      </a:r>
                      <a:endParaRPr lang="en-GB" sz="12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up to or &gt; 720 V</a:t>
                      </a:r>
                    </a:p>
                    <a:p>
                      <a:endParaRPr lang="en-GB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 GHz (20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GSa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oscilloscope and leakage current measurement (accuracy: 0.1 </a:t>
                      </a:r>
                      <a:r>
                        <a:rPr lang="en-GB" sz="11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μA</a:t>
                      </a:r>
                      <a:r>
                        <a:rPr lang="en-GB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sz="1100" dirty="0"/>
                    </a:p>
                  </a:txBody>
                  <a:tcPr marL="68580" marR="68580" marT="34290" marB="34290">
                    <a:solidFill>
                      <a:schemeClr val="accent1">
                        <a:tint val="40000"/>
                        <a:alpha val="8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481224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6227A04-E768-CB44-C410-3B79F7D2E2AA}"/>
              </a:ext>
            </a:extLst>
          </p:cNvPr>
          <p:cNvSpPr txBox="1"/>
          <p:nvPr/>
        </p:nvSpPr>
        <p:spPr>
          <a:xfrm>
            <a:off x="4327802" y="5276784"/>
            <a:ext cx="4573242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Ref: G. </a:t>
            </a:r>
            <a:r>
              <a:rPr lang="en-GB" sz="825" i="1" dirty="0" err="1">
                <a:solidFill>
                  <a:srgbClr val="161616"/>
                </a:solidFill>
                <a:latin typeface="IBM Plex Sans" panose="020B0503050203000203" pitchFamily="34" charset="0"/>
              </a:rPr>
              <a:t>Lastovicka</a:t>
            </a:r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-Medin et al, Femtosecond laser studies of the Single Event Effects in Low Gain Avalanche Detectors and PINs </a:t>
            </a:r>
            <a:r>
              <a:rPr lang="en-GB" sz="825" i="1" dirty="0" err="1">
                <a:solidFill>
                  <a:srgbClr val="161616"/>
                </a:solidFill>
                <a:latin typeface="IBM Plex Sans" panose="020B0503050203000203" pitchFamily="34" charset="0"/>
              </a:rPr>
              <a:t>atELI</a:t>
            </a:r>
            <a:r>
              <a:rPr lang="en-GB" sz="825" i="1" dirty="0">
                <a:solidFill>
                  <a:srgbClr val="161616"/>
                </a:solidFill>
                <a:latin typeface="IBM Plex Sans" panose="020B0503050203000203" pitchFamily="34" charset="0"/>
              </a:rPr>
              <a:t> Beamlines, Nuclear Inst. and Methods in Physics Research,  NIM A, 2022</a:t>
            </a:r>
            <a:endParaRPr lang="en-GB" sz="825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39721C-A421-73F9-61BF-5942319E1A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268" y="1639253"/>
            <a:ext cx="4676775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8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76248C8-0720-48AB-91BA-5F530BB41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6569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6403" y="451636"/>
            <a:ext cx="7393787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TPA vs SPA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3BEDA7-D0B8-4802-8168-92452653B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85800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EFF34B-7B1A-4F9D-8CEE-A40962BC7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22793" y="0"/>
            <a:ext cx="342900" cy="6858000"/>
          </a:xfrm>
          <a:prstGeom prst="rect">
            <a:avLst/>
          </a:prstGeom>
          <a:solidFill>
            <a:schemeClr val="tx1">
              <a:lumMod val="65000"/>
              <a:lumOff val="3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Rectangle 3"/>
          <p:cNvSpPr/>
          <p:nvPr/>
        </p:nvSpPr>
        <p:spPr>
          <a:xfrm>
            <a:off x="980808" y="1919800"/>
            <a:ext cx="4203700" cy="327025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1550 nm, ~ 100 fs, 1 kHz</a:t>
            </a:r>
          </a:p>
        </p:txBody>
      </p:sp>
      <p:sp>
        <p:nvSpPr>
          <p:cNvPr id="5" name="Rectangle 4"/>
          <p:cNvSpPr/>
          <p:nvPr/>
        </p:nvSpPr>
        <p:spPr>
          <a:xfrm>
            <a:off x="946403" y="2598336"/>
            <a:ext cx="4203700" cy="3438525"/>
          </a:xfrm>
          <a:prstGeom prst="rect">
            <a:avLst/>
          </a:prstGeom>
        </p:spPr>
        <p:txBody>
          <a:bodyPr wrap="square" anchor="t"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2600" dirty="0"/>
              <a:t>The main purpose of TPA study was checking the depth dependence. </a:t>
            </a:r>
          </a:p>
          <a:p>
            <a:pPr>
              <a:spcAft>
                <a:spcPts val="600"/>
              </a:spcAft>
            </a:pPr>
            <a:endParaRPr lang="en-US" sz="2600" dirty="0"/>
          </a:p>
          <a:p>
            <a:pPr>
              <a:spcAft>
                <a:spcPts val="600"/>
              </a:spcAft>
            </a:pPr>
            <a:r>
              <a:rPr lang="en-US" sz="2600" dirty="0"/>
              <a:t>Similarly, to SPA all the measurements were performed with external amplifier. The minimal laser pulse energy giving measurable signal was 0.5 </a:t>
            </a:r>
            <a:r>
              <a:rPr lang="en-US" sz="2600" dirty="0" err="1"/>
              <a:t>μJ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5219165" y="2206625"/>
            <a:ext cx="3121025" cy="3811588"/>
          </a:xfrm>
          <a:prstGeom prst="rect">
            <a:avLst/>
          </a:prstGeo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/>
              <a:t>All the values in Z direction (depth) were corrected by refractive index of Si at 1550 nm (n=3.4757) thus the values on the graphs correspond to the real depth in the sensor.</a:t>
            </a:r>
          </a:p>
        </p:txBody>
      </p:sp>
    </p:spTree>
    <p:extLst>
      <p:ext uri="{BB962C8B-B14F-4D97-AF65-F5344CB8AC3E}">
        <p14:creationId xmlns:p14="http://schemas.microsoft.com/office/powerpoint/2010/main" val="1205095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B19B805-B126-1425-8B66-153910215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219200"/>
            <a:ext cx="6803135" cy="5204399"/>
          </a:xfrm>
          <a:prstGeom prst="rect">
            <a:avLst/>
          </a:prstGeom>
          <a:noFill/>
          <a:ln w="539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F84619-A0B6-B9FD-ABD5-6CBECD0ECD37}"/>
              </a:ext>
            </a:extLst>
          </p:cNvPr>
          <p:cNvSpPr txBox="1"/>
          <p:nvPr/>
        </p:nvSpPr>
        <p:spPr>
          <a:xfrm>
            <a:off x="1942066" y="113975"/>
            <a:ext cx="6439934" cy="646331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dirty="0"/>
              <a:t>“</a:t>
            </a: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Charge vs Pulse Energy </a:t>
            </a:r>
            <a:endParaRPr lang="en-GB" sz="36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798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3BD3FED7-C5E1-611E-9E53-6B5599F45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999" y="540378"/>
            <a:ext cx="7363105" cy="5651182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90F16FED-6EB8-5CFE-9703-693D78130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725" y="2743200"/>
            <a:ext cx="3103393" cy="2375809"/>
          </a:xfrm>
          <a:prstGeom prst="rect">
            <a:avLst/>
          </a:prstGeom>
          <a:solidFill>
            <a:schemeClr val="bg1">
              <a:alpha val="95000"/>
            </a:schemeClr>
          </a:solidFill>
          <a:ln w="85725">
            <a:solidFill>
              <a:srgbClr val="002060">
                <a:alpha val="79000"/>
              </a:srgb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2A9AB9-1DA0-C55B-8240-F8D87DEAF432}"/>
              </a:ext>
            </a:extLst>
          </p:cNvPr>
          <p:cNvSpPr txBox="1"/>
          <p:nvPr/>
        </p:nvSpPr>
        <p:spPr>
          <a:xfrm>
            <a:off x="7087969" y="2030260"/>
            <a:ext cx="2074273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Example waveforms normalized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AC4DD4-57D8-69BC-96DC-25D8095429C0}"/>
              </a:ext>
            </a:extLst>
          </p:cNvPr>
          <p:cNvSpPr txBox="1"/>
          <p:nvPr/>
        </p:nvSpPr>
        <p:spPr>
          <a:xfrm>
            <a:off x="1600199" y="634877"/>
            <a:ext cx="5487769" cy="584775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Example waveforms 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9B5769-799A-A0CB-A6A3-F4EAC41901F9}"/>
              </a:ext>
            </a:extLst>
          </p:cNvPr>
          <p:cNvSpPr txBox="1"/>
          <p:nvPr/>
        </p:nvSpPr>
        <p:spPr>
          <a:xfrm>
            <a:off x="228600" y="5429079"/>
            <a:ext cx="3708402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The waveforms for higher power are significantly broadened so only the lowest value 0.5 </a:t>
            </a:r>
            <a:r>
              <a:rPr lang="el-GR" dirty="0"/>
              <a:t>μ</a:t>
            </a:r>
            <a:r>
              <a:rPr lang="en-US" dirty="0"/>
              <a:t>J giving reasonable signal was used in TI study</a:t>
            </a:r>
          </a:p>
        </p:txBody>
      </p:sp>
    </p:spTree>
    <p:extLst>
      <p:ext uri="{BB962C8B-B14F-4D97-AF65-F5344CB8AC3E}">
        <p14:creationId xmlns:p14="http://schemas.microsoft.com/office/powerpoint/2010/main" val="360011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D01479C-E735-A6A7-E7C1-EC031161E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672558"/>
            <a:ext cx="7384909" cy="5649456"/>
          </a:xfrm>
          <a:prstGeom prst="rect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EBA7B71-AC13-E49F-F6D0-0FA461EC76C2}"/>
              </a:ext>
            </a:extLst>
          </p:cNvPr>
          <p:cNvSpPr/>
          <p:nvPr/>
        </p:nvSpPr>
        <p:spPr>
          <a:xfrm>
            <a:off x="6731298" y="898202"/>
            <a:ext cx="2348495" cy="5355312"/>
          </a:xfrm>
          <a:prstGeom prst="rect">
            <a:avLst/>
          </a:prstGeom>
          <a:solidFill>
            <a:schemeClr val="bg1"/>
          </a:solidFill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The shape:  the same like in SPA. </a:t>
            </a:r>
          </a:p>
          <a:p>
            <a:r>
              <a:rPr lang="en-US" dirty="0"/>
              <a:t>They have the same characteristic hollow in the center (for all powers/bias/depth).</a:t>
            </a:r>
          </a:p>
          <a:p>
            <a:endParaRPr lang="en-US" dirty="0"/>
          </a:p>
          <a:p>
            <a:r>
              <a:rPr lang="en-US" dirty="0"/>
              <a:t>TPA offers better spatial resolution than SPA (focal spot is smaller in SPA but the signal is generated also out of focus).</a:t>
            </a:r>
          </a:p>
          <a:p>
            <a:endParaRPr lang="en-US" dirty="0"/>
          </a:p>
          <a:p>
            <a:r>
              <a:rPr lang="en-US" dirty="0"/>
              <a:t> This is visible if we compare rising slope of the signal measured on the opening window edge.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79306-54C7-2A8C-58A5-EE850188DBBC}"/>
              </a:ext>
            </a:extLst>
          </p:cNvPr>
          <p:cNvSpPr txBox="1"/>
          <p:nvPr/>
        </p:nvSpPr>
        <p:spPr>
          <a:xfrm>
            <a:off x="838200" y="141132"/>
            <a:ext cx="2362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 Black" panose="020B0A04020102020204" pitchFamily="34" charset="0"/>
              </a:rPr>
              <a:t>X-profiles</a:t>
            </a:r>
            <a:endParaRPr lang="en-GB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9910D6-8D11-02A2-0604-C61B14FE553D}"/>
              </a:ext>
            </a:extLst>
          </p:cNvPr>
          <p:cNvSpPr/>
          <p:nvPr/>
        </p:nvSpPr>
        <p:spPr>
          <a:xfrm>
            <a:off x="1676400" y="898202"/>
            <a:ext cx="2209800" cy="52322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Arial Black" panose="020B0A04020102020204" pitchFamily="34" charset="0"/>
              </a:rPr>
              <a:t>X-profile </a:t>
            </a:r>
          </a:p>
        </p:txBody>
      </p:sp>
    </p:spTree>
    <p:extLst>
      <p:ext uri="{BB962C8B-B14F-4D97-AF65-F5344CB8AC3E}">
        <p14:creationId xmlns:p14="http://schemas.microsoft.com/office/powerpoint/2010/main" val="1928983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142713" y="-1142284"/>
            <a:ext cx="6858000" cy="9143425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733" y="0"/>
            <a:ext cx="6803134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125298" y="-161647"/>
            <a:ext cx="4894564" cy="91451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5AE953FE-02C7-20DE-3AD8-5652A5E1A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1491" y="1143000"/>
            <a:ext cx="7161018" cy="5478179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6E98B2A-4265-4B70-B1B7-A6BE96F68EFE}"/>
              </a:ext>
            </a:extLst>
          </p:cNvPr>
          <p:cNvSpPr txBox="1"/>
          <p:nvPr/>
        </p:nvSpPr>
        <p:spPr>
          <a:xfrm>
            <a:off x="1828800" y="138240"/>
            <a:ext cx="4572000" cy="646331"/>
          </a:xfrm>
          <a:prstGeom prst="rect">
            <a:avLst/>
          </a:prstGeom>
          <a:solidFill>
            <a:srgbClr val="002060"/>
          </a:solidFill>
          <a:ln w="60325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 Black" panose="020B0A04020102020204" pitchFamily="34" charset="0"/>
              </a:rPr>
              <a:t>Edge steepness</a:t>
            </a:r>
          </a:p>
        </p:txBody>
      </p:sp>
    </p:spTree>
    <p:extLst>
      <p:ext uri="{BB962C8B-B14F-4D97-AF65-F5344CB8AC3E}">
        <p14:creationId xmlns:p14="http://schemas.microsoft.com/office/powerpoint/2010/main" val="18003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36534</TotalTime>
  <Words>1177</Words>
  <Application>Microsoft Office PowerPoint</Application>
  <PresentationFormat>On-screen Show (4:3)</PresentationFormat>
  <Paragraphs>114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</vt:lpstr>
      <vt:lpstr>Arial Black</vt:lpstr>
      <vt:lpstr>Calibri</vt:lpstr>
      <vt:lpstr>IBM Plex Sans</vt:lpstr>
      <vt:lpstr>Wingdings</vt:lpstr>
      <vt:lpstr>Office Theme</vt:lpstr>
      <vt:lpstr>TPA vs SPA: Case study of UFSD Type 10 (2 P-stops) </vt:lpstr>
      <vt:lpstr>PowerPoint Presentation</vt:lpstr>
      <vt:lpstr>PowerPoint Presentation</vt:lpstr>
      <vt:lpstr>Experimental Technique: TCT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Test of Leakage Current in the positions of spikes</vt:lpstr>
      <vt:lpstr>Test on how pulse duration influences the sensor signal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Rebarz Mateusz</dc:creator>
  <cp:lastModifiedBy>Gordana Medin</cp:lastModifiedBy>
  <cp:revision>176</cp:revision>
  <dcterms:created xsi:type="dcterms:W3CDTF">2022-06-09T21:56:29Z</dcterms:created>
  <dcterms:modified xsi:type="dcterms:W3CDTF">2022-12-01T05:00:30Z</dcterms:modified>
</cp:coreProperties>
</file>