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710" r:id="rId2"/>
    <p:sldId id="709" r:id="rId3"/>
    <p:sldId id="270" r:id="rId4"/>
    <p:sldId id="766" r:id="rId5"/>
    <p:sldId id="767" r:id="rId6"/>
    <p:sldId id="779" r:id="rId7"/>
    <p:sldId id="761" r:id="rId8"/>
    <p:sldId id="762" r:id="rId9"/>
    <p:sldId id="770" r:id="rId10"/>
    <p:sldId id="771" r:id="rId11"/>
    <p:sldId id="763" r:id="rId12"/>
    <p:sldId id="772" r:id="rId13"/>
    <p:sldId id="780" r:id="rId14"/>
    <p:sldId id="751" r:id="rId15"/>
    <p:sldId id="768" r:id="rId16"/>
    <p:sldId id="769" r:id="rId17"/>
    <p:sldId id="755" r:id="rId18"/>
    <p:sldId id="773" r:id="rId19"/>
    <p:sldId id="774" r:id="rId20"/>
    <p:sldId id="775" r:id="rId21"/>
    <p:sldId id="757" r:id="rId22"/>
    <p:sldId id="754" r:id="rId23"/>
    <p:sldId id="781" r:id="rId24"/>
    <p:sldId id="782" r:id="rId25"/>
    <p:sldId id="733" r:id="rId26"/>
    <p:sldId id="749" r:id="rId27"/>
    <p:sldId id="758" r:id="rId28"/>
    <p:sldId id="776" r:id="rId29"/>
    <p:sldId id="760" r:id="rId30"/>
    <p:sldId id="777" r:id="rId31"/>
    <p:sldId id="778" r:id="rId3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  <a:srgbClr val="9F9F9F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500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86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27D255-8C6A-4A1A-831F-7D4933E7CE79}" type="datetimeFigureOut">
              <a:rPr lang="zh-CN" altLang="en-US" smtClean="0"/>
              <a:t>2022.11.29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8A4534-F476-46AA-9FCE-7232D7E4D3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4948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Nov 29, 2022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41st RD50 Workshop, Sevilla, Spain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AB298-61E8-44FF-BC28-EDC614DE1E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4455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Nov 29, 2022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41st RD50 Workshop, Sevilla, Spain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AB298-61E8-44FF-BC28-EDC614DE1E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8026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Nov 29, 2022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41st RD50 Workshop, Sevilla, Spain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AB298-61E8-44FF-BC28-EDC614DE1E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21779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0626" y="92054"/>
            <a:ext cx="7882594" cy="659612"/>
          </a:xfrm>
        </p:spPr>
        <p:txBody>
          <a:bodyPr lIns="91418" tIns="45709" rIns="91418" bIns="45709"/>
          <a:lstStyle>
            <a:lvl1pPr algn="l">
              <a:defRPr sz="3998" b="1">
                <a:solidFill>
                  <a:srgbClr val="005DA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28324" y="6354879"/>
            <a:ext cx="2056329" cy="365040"/>
          </a:xfrm>
        </p:spPr>
        <p:txBody>
          <a:bodyPr lIns="91418" tIns="45709" rIns="91418" bIns="45709"/>
          <a:lstStyle/>
          <a:p>
            <a:r>
              <a:rPr lang="en-US" altLang="zh-CN"/>
              <a:t>Nov 29, 2022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027375" y="6354879"/>
            <a:ext cx="3084493" cy="365040"/>
          </a:xfrm>
        </p:spPr>
        <p:txBody>
          <a:bodyPr lIns="91418" tIns="45709" rIns="91418" bIns="45709"/>
          <a:lstStyle/>
          <a:p>
            <a:r>
              <a:rPr lang="en-US" altLang="zh-CN"/>
              <a:t>41st RD50 Workshop, Sevilla, Spain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454589" y="6354879"/>
            <a:ext cx="2056329" cy="365040"/>
          </a:xfrm>
        </p:spPr>
        <p:txBody>
          <a:bodyPr lIns="91418" tIns="45709" rIns="91418" bIns="45709"/>
          <a:lstStyle/>
          <a:p>
            <a:fld id="{E077DA78-E013-4A8C-AD75-63A150561B1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253770" y="260652"/>
            <a:ext cx="359806" cy="480053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26" tIns="60911" rIns="121826" bIns="60911" rtlCol="0" anchor="ctr"/>
          <a:lstStyle/>
          <a:p>
            <a:pPr algn="ctr"/>
            <a:endParaRPr lang="zh-CN" altLang="en-US" sz="1799"/>
          </a:p>
        </p:txBody>
      </p:sp>
      <p:sp>
        <p:nvSpPr>
          <p:cNvPr id="7" name="矩形 6"/>
          <p:cNvSpPr/>
          <p:nvPr userDrawn="1"/>
        </p:nvSpPr>
        <p:spPr>
          <a:xfrm>
            <a:off x="428807" y="456691"/>
            <a:ext cx="290075" cy="387018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26" tIns="60911" rIns="121826" bIns="60911" rtlCol="0" anchor="ctr"/>
          <a:lstStyle/>
          <a:p>
            <a:pPr algn="ctr"/>
            <a:endParaRPr lang="zh-CN" altLang="en-US" sz="1799">
              <a:gradFill>
                <a:gsLst>
                  <a:gs pos="0">
                    <a:srgbClr val="66CCFF"/>
                  </a:gs>
                  <a:gs pos="52000">
                    <a:schemeClr val="bg1"/>
                  </a:gs>
                  <a:gs pos="100000">
                    <a:srgbClr val="0070C0"/>
                  </a:gs>
                </a:gsLst>
                <a:lin ang="0" scaled="1"/>
              </a:gradFill>
            </a:endParaRPr>
          </a:p>
        </p:txBody>
      </p:sp>
      <p:cxnSp>
        <p:nvCxnSpPr>
          <p:cNvPr id="9" name="直接连接符 8"/>
          <p:cNvCxnSpPr/>
          <p:nvPr userDrawn="1"/>
        </p:nvCxnSpPr>
        <p:spPr>
          <a:xfrm>
            <a:off x="790843" y="811379"/>
            <a:ext cx="8349621" cy="0"/>
          </a:xfrm>
          <a:prstGeom prst="line">
            <a:avLst/>
          </a:prstGeom>
          <a:ln w="158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3052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 bldLvl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Nov 29, 2022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41st RD50 Workshop, Sevilla, Spain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AB298-61E8-44FF-BC28-EDC614DE1E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5379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Nov 29, 2022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41st RD50 Workshop, Sevilla, Spain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AB298-61E8-44FF-BC28-EDC614DE1E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2887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Nov 29, 2022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41st RD50 Workshop, Sevilla, Spain</a:t>
            </a: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AB298-61E8-44FF-BC28-EDC614DE1E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3200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Nov 29, 2022</a:t>
            </a:r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41st RD50 Workshop, Sevilla, Spain</a:t>
            </a:r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AB298-61E8-44FF-BC28-EDC614DE1E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8831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Nov 29, 2022</a:t>
            </a:r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41st RD50 Workshop, Sevilla, Spain</a:t>
            </a: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AB298-61E8-44FF-BC28-EDC614DE1E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3921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Nov 29, 2022</a:t>
            </a:r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41st RD50 Workshop, Sevilla, Spain</a:t>
            </a:r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AB298-61E8-44FF-BC28-EDC614DE1E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1061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Nov 29, 2022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41st RD50 Workshop, Sevilla, Spain</a:t>
            </a: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AB298-61E8-44FF-BC28-EDC614DE1E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3813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Nov 29, 2022</a:t>
            </a:r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41st RD50 Workshop, Sevilla, Spain</a:t>
            </a: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AB298-61E8-44FF-BC28-EDC614DE1E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8318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/>
              <a:t>Nov 29, 2022</a:t>
            </a:r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/>
              <a:t>41st RD50 Workshop, Sevilla, Spain</a:t>
            </a: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AB298-61E8-44FF-BC28-EDC614DE1EC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5087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7" Type="http://schemas.openxmlformats.org/officeDocument/2006/relationships/image" Target="../media/image34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3.emf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7" Type="http://schemas.openxmlformats.org/officeDocument/2006/relationships/image" Target="../media/image40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9.emf"/><Relationship Id="rId5" Type="http://schemas.openxmlformats.org/officeDocument/2006/relationships/image" Target="../media/image38.emf"/><Relationship Id="rId4" Type="http://schemas.openxmlformats.org/officeDocument/2006/relationships/image" Target="../media/image37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7" Type="http://schemas.openxmlformats.org/officeDocument/2006/relationships/image" Target="../media/image46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5.emf"/><Relationship Id="rId5" Type="http://schemas.openxmlformats.org/officeDocument/2006/relationships/image" Target="../media/image44.emf"/><Relationship Id="rId4" Type="http://schemas.openxmlformats.org/officeDocument/2006/relationships/image" Target="../media/image4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7" Type="http://schemas.openxmlformats.org/officeDocument/2006/relationships/image" Target="../media/image52.emf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1.emf"/><Relationship Id="rId5" Type="http://schemas.openxmlformats.org/officeDocument/2006/relationships/image" Target="../media/image50.emf"/><Relationship Id="rId4" Type="http://schemas.openxmlformats.org/officeDocument/2006/relationships/image" Target="../media/image49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7" Type="http://schemas.openxmlformats.org/officeDocument/2006/relationships/image" Target="../media/image58.emf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7.emf"/><Relationship Id="rId5" Type="http://schemas.openxmlformats.org/officeDocument/2006/relationships/image" Target="../media/image56.emf"/><Relationship Id="rId4" Type="http://schemas.openxmlformats.org/officeDocument/2006/relationships/image" Target="../media/image55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26D4C7-F8A6-49AE-9601-CCBC85A8C1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092" y="1569752"/>
            <a:ext cx="8939814" cy="1937723"/>
          </a:xfrm>
        </p:spPr>
        <p:txBody>
          <a:bodyPr>
            <a:normAutofit fontScale="90000"/>
          </a:bodyPr>
          <a:lstStyle/>
          <a:p>
            <a:r>
              <a:rPr lang="en-US" altLang="zh-CN" sz="4800" dirty="0">
                <a:solidFill>
                  <a:srgbClr val="0070C0"/>
                </a:solidFill>
              </a:rPr>
              <a:t>Radiation damage investigation of epitaxial p-type Schottky diodes using TCAD simulation</a:t>
            </a:r>
            <a:endParaRPr lang="zh-CN" altLang="en-US" sz="4800" dirty="0">
              <a:solidFill>
                <a:srgbClr val="FFC00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8E9E8C-8B9C-4664-9BE4-C31B3A8B22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5504" y="4118548"/>
            <a:ext cx="8412989" cy="1646692"/>
          </a:xfrm>
        </p:spPr>
        <p:txBody>
          <a:bodyPr>
            <a:normAutofit/>
          </a:bodyPr>
          <a:lstStyle/>
          <a:p>
            <a:r>
              <a:rPr lang="en-US" altLang="zh-CN" dirty="0"/>
              <a:t>Rodney Aiton, </a:t>
            </a:r>
            <a:r>
              <a:rPr lang="en-US" altLang="zh-CN" u="sng" dirty="0"/>
              <a:t>Yebo Chen</a:t>
            </a:r>
            <a:r>
              <a:rPr lang="en-US" altLang="zh-CN" dirty="0"/>
              <a:t>, Christoph Klein, Thomas Koffas, Matthew Kurth, Adnan Malik, Angela Mccormick, Garry Tarr, Robert Vandusen, Giulio Villani, Dengfeng Zhang, Hongbo Zhu</a:t>
            </a:r>
          </a:p>
        </p:txBody>
      </p:sp>
      <p:sp>
        <p:nvSpPr>
          <p:cNvPr id="7" name="页脚占位符 6">
            <a:extLst>
              <a:ext uri="{FF2B5EF4-FFF2-40B4-BE49-F238E27FC236}">
                <a16:creationId xmlns:a16="http://schemas.microsoft.com/office/drawing/2014/main" id="{ED336854-74E9-4A3E-B0D9-34E31EC31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41st RD50 Workshop, Sevilla, Spain</a:t>
            </a:r>
            <a:endParaRPr lang="zh-CN" altLang="en-US" dirty="0"/>
          </a:p>
        </p:txBody>
      </p:sp>
      <p:sp>
        <p:nvSpPr>
          <p:cNvPr id="11" name="日期占位符 10">
            <a:extLst>
              <a:ext uri="{FF2B5EF4-FFF2-40B4-BE49-F238E27FC236}">
                <a16:creationId xmlns:a16="http://schemas.microsoft.com/office/drawing/2014/main" id="{9FC4E181-3DB7-EDDC-4F29-4C8CE8A8E5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Nov 29, 2022</a:t>
            </a:r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0C39F99D-85DE-0D10-1C8C-DD55D9299E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5011" y="95197"/>
            <a:ext cx="2873973" cy="60603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828FAC4F-C50E-A55F-C787-51A24FC0189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19" r="13111"/>
          <a:stretch/>
        </p:blipFill>
        <p:spPr>
          <a:xfrm>
            <a:off x="0" y="71451"/>
            <a:ext cx="1628634" cy="887228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8BC9FA90-37E0-BFDA-BDE6-A00D510761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77438" y="168529"/>
            <a:ext cx="1664468" cy="510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1475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0626" y="92054"/>
            <a:ext cx="7882594" cy="659612"/>
          </a:xfrm>
          <a:prstGeom prst="rect">
            <a:avLst/>
          </a:prstGeom>
        </p:spPr>
        <p:txBody>
          <a:bodyPr vert="horz" lIns="91418" tIns="45709" rIns="91418" bIns="45709" anchor="ctr"/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3998" b="1" kern="1200">
                <a:solidFill>
                  <a:srgbClr val="005DA2"/>
                </a:solidFill>
                <a:latin typeface="微软雅黑"/>
                <a:ea typeface="微软雅黑"/>
              </a:defRPr>
            </a:lvl1pPr>
          </a:lstStyle>
          <a:p>
            <a:r>
              <a:rPr lang="en-US" altLang="zh-CN" sz="2400" dirty="0"/>
              <a:t>Introduction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6B94697D-708A-43C6-8E63-B8BFCEE71B3C}"/>
                  </a:ext>
                </a:extLst>
              </p:cNvPr>
              <p:cNvSpPr txBox="1"/>
              <p:nvPr/>
            </p:nvSpPr>
            <p:spPr>
              <a:xfrm>
                <a:off x="441247" y="1024607"/>
                <a:ext cx="7069571" cy="5203321"/>
              </a:xfrm>
              <a:prstGeom prst="rect">
                <a:avLst/>
              </a:prstGeom>
              <a:ln w="12700">
                <a:prstDash val="solid"/>
              </a:ln>
            </p:spPr>
            <p:txBody>
              <a:bodyPr/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altLang="zh-CN" dirty="0">
                    <a:solidFill>
                      <a:srgbClr val="0070C0"/>
                    </a:solidFill>
                  </a:rPr>
                  <a:t>Take the thin interface oxide layer into consideration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solidFill>
                      <a:srgbClr val="0070C0"/>
                    </a:solidFill>
                  </a:rPr>
                  <a:t>Forward current</a:t>
                </a:r>
                <a:endParaRPr lang="en-US" altLang="zh-CN" i="1" dirty="0">
                  <a:latin typeface="Cambria Math" panose="02040503050406030204" pitchFamily="18" charset="0"/>
                </a:endParaRPr>
              </a:p>
              <a:p>
                <a:pPr marL="1257300" lvl="2" indent="-342900"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solidFill>
                      <a:srgbClr val="0070C0"/>
                    </a:solidFill>
                  </a:rPr>
                  <a:t>Taking into account the resistance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altLang="zh-CN" dirty="0">
                    <a:solidFill>
                      <a:srgbClr val="0070C0"/>
                    </a:solidFill>
                  </a:rPr>
                  <a:t> of the substrate</a:t>
                </a:r>
                <a:endParaRPr lang="en-US" altLang="zh-CN" b="0" i="1" dirty="0">
                  <a:solidFill>
                    <a:srgbClr val="0070C0"/>
                  </a:solidFill>
                  <a:latin typeface="Cambria Math" panose="02040503050406030204" pitchFamily="18" charset="0"/>
                </a:endParaRPr>
              </a:p>
              <a:p>
                <a:pPr marL="1714500" lvl="3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altLang="zh-CN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altLang="zh-CN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sSup>
                      <m:sSupPr>
                        <m:ctrlP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sSup>
                      <m:sSupPr>
                        <m:ctrlP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func>
                      <m:funcPr>
                        <m:ctrlP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exp</m:t>
                        </m:r>
                      </m:fName>
                      <m:e>
                        <m:d>
                          <m:dPr>
                            <m:ctrlPr>
                              <a:rPr lang="en-US" altLang="zh-CN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num>
                              <m:den>
                                <m:r>
                                  <a:rPr lang="en-US" altLang="zh-CN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𝑘𝑇</m:t>
                                </m:r>
                              </m:den>
                            </m:f>
                            <m:sSub>
                              <m:sSubPr>
                                <m:ctrlPr>
                                  <a:rPr lang="en-US" altLang="zh-CN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l-GR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sub>
                                <m:r>
                                  <a:rPr lang="en-US" altLang="zh-CN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𝐵</m:t>
                                </m:r>
                                <m:r>
                                  <a:rPr lang="en-US" altLang="zh-CN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en-US" altLang="zh-CN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</m:func>
                    <m:func>
                      <m:funcPr>
                        <m:ctrlP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exp</m:t>
                        </m:r>
                      </m:fName>
                      <m:e>
                        <m:d>
                          <m:dPr>
                            <m:ctrlPr>
                              <a:rPr lang="en-US" altLang="zh-CN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num>
                              <m:den>
                                <m:r>
                                  <a:rPr lang="en-US" altLang="zh-CN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𝑛𝑘𝑇</m:t>
                                </m:r>
                              </m:den>
                            </m:f>
                            <m:r>
                              <a:rPr lang="en-US" altLang="zh-CN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altLang="zh-CN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  <m:r>
                              <a:rPr lang="en-US" altLang="zh-CN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altLang="zh-CN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  <m:r>
                              <a:rPr lang="en-US" altLang="zh-CN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  <m:r>
                              <a:rPr lang="en-US" altLang="zh-CN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d>
                      </m:e>
                    </m:func>
                    <m:r>
                      <a:rPr lang="en-US" altLang="zh-CN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func>
                      <m:funcPr>
                        <m:ctrlPr>
                          <a:rPr lang="en-US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exp</m:t>
                        </m:r>
                      </m:fName>
                      <m:e>
                        <m:d>
                          <m:dPr>
                            <m:ctrlPr>
                              <a:rPr lang="en-US" altLang="zh-CN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num>
                              <m:den>
                                <m:r>
                                  <a:rPr lang="en-US" altLang="zh-CN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𝑛𝑘𝑇</m:t>
                                </m:r>
                              </m:den>
                            </m:f>
                            <m:r>
                              <a:rPr lang="en-US" altLang="zh-CN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altLang="zh-CN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  <m:r>
                              <a:rPr lang="en-US" altLang="zh-CN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altLang="zh-CN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altLang="zh-CN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  <m:r>
                              <a:rPr lang="en-US" altLang="zh-CN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  <m:r>
                              <a:rPr lang="en-US" altLang="zh-CN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</m:d>
                      </m:e>
                    </m:func>
                  </m:oMath>
                </a14:m>
                <a:endParaRPr lang="en-US" altLang="zh-CN" i="1" dirty="0">
                  <a:solidFill>
                    <a:srgbClr val="0070C0"/>
                  </a:solidFill>
                  <a:latin typeface="Cambria Math" panose="02040503050406030204" pitchFamily="18" charset="0"/>
                </a:endParaRPr>
              </a:p>
              <a:p>
                <a:pPr marL="1714500" lvl="3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altLang="zh-CN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⇒</m:t>
                    </m:r>
                    <m:r>
                      <a:rPr lang="en-US" altLang="zh-CN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𝑑𝑉</m:t>
                        </m:r>
                      </m:num>
                      <m:den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𝑑𝑙𝑛</m:t>
                        </m:r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lang="en-US" altLang="zh-CN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𝑛𝑘𝑇</m:t>
                        </m:r>
                      </m:num>
                      <m:den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den>
                    </m:f>
                    <m:r>
                      <a:rPr lang="en-US" altLang="zh-CN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altLang="zh-CN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𝐼</m:t>
                    </m:r>
                  </m:oMath>
                </a14:m>
                <a:endParaRPr lang="en-US" altLang="zh-CN" b="0" i="1" dirty="0">
                  <a:solidFill>
                    <a:srgbClr val="0070C0"/>
                  </a:solidFill>
                  <a:latin typeface="Cambria Math" panose="02040503050406030204" pitchFamily="18" charset="0"/>
                </a:endParaRPr>
              </a:p>
              <a:p>
                <a:pPr marL="2171700" lvl="4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altLang="zh-CN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~</m:t>
                    </m:r>
                    <m:r>
                      <a:rPr lang="zh-CN" altLang="en-US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𝜌</m:t>
                    </m:r>
                    <m:f>
                      <m:fPr>
                        <m:ctrlP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den>
                    </m:f>
                    <m:r>
                      <a:rPr lang="en-US" altLang="zh-CN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  <m:sSub>
                          <m:sSubPr>
                            <m:ctrlPr>
                              <a:rPr lang="en-US" altLang="zh-CN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altLang="zh-CN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𝐴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en-US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altLang="zh-CN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sub>
                        </m:sSub>
                      </m:den>
                    </m:f>
                    <m:f>
                      <m:fPr>
                        <m:ctrlPr>
                          <a:rPr lang="en-US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>
                          <a:rPr lang="en-US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den>
                    </m:f>
                  </m:oMath>
                </a14:m>
                <a:endParaRPr lang="en-US" altLang="zh-CN" i="1" dirty="0">
                  <a:solidFill>
                    <a:srgbClr val="0070C0"/>
                  </a:solidFill>
                  <a:latin typeface="Cambria Math" panose="02040503050406030204" pitchFamily="18" charset="0"/>
                </a:endParaRPr>
              </a:p>
              <a:p>
                <a:pPr marL="1714500" lvl="3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altLang="zh-CN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⇒</m:t>
                    </m:r>
                    <m:r>
                      <a:rPr lang="en-US" altLang="zh-CN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d>
                      <m:dPr>
                        <m:ctrlP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</m:d>
                  </m:oMath>
                </a14:m>
                <a:endParaRPr lang="en-US" altLang="zh-CN" i="1" dirty="0">
                  <a:solidFill>
                    <a:srgbClr val="0070C0"/>
                  </a:solidFill>
                  <a:latin typeface="Cambria Math" panose="02040503050406030204" pitchFamily="18" charset="0"/>
                </a:endParaRPr>
              </a:p>
              <a:p>
                <a:pPr lvl="2" indent="-285750">
                  <a:buFont typeface="Arial" panose="020B0604020202020204" pitchFamily="34" charset="0"/>
                  <a:buChar char="•"/>
                </a:pPr>
                <a:endParaRPr lang="en-US" altLang="zh-CN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6B94697D-708A-43C6-8E63-B8BFCEE71B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247" y="1024607"/>
                <a:ext cx="7069571" cy="5203321"/>
              </a:xfrm>
              <a:prstGeom prst="rect">
                <a:avLst/>
              </a:prstGeom>
              <a:blipFill>
                <a:blip r:embed="rId2"/>
                <a:stretch>
                  <a:fillRect l="-517" t="-585"/>
                </a:stretch>
              </a:blipFill>
              <a:ln w="12700">
                <a:prstDash val="solid"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AACB70C-773F-4A53-B87B-5BB793F09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Nov 29, 2022</a:t>
            </a:r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6E787FB-0B3C-4DFF-BAB0-989D37278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41st RD50 Workshop, Sevilla, Spain</a:t>
            </a:r>
            <a:endParaRPr lang="zh-CN" altLang="en-US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DB02945-67B9-C384-6698-1FD76AEFE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A78-E013-4A8C-AD75-63A150561B1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63540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0626" y="92054"/>
            <a:ext cx="7882594" cy="659612"/>
          </a:xfrm>
          <a:prstGeom prst="rect">
            <a:avLst/>
          </a:prstGeom>
        </p:spPr>
        <p:txBody>
          <a:bodyPr vert="horz" lIns="91418" tIns="45709" rIns="91418" bIns="45709" anchor="ctr"/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3998" b="1" kern="1200">
                <a:solidFill>
                  <a:srgbClr val="005DA2"/>
                </a:solidFill>
                <a:latin typeface="微软雅黑"/>
                <a:ea typeface="微软雅黑"/>
              </a:defRPr>
            </a:lvl1pPr>
          </a:lstStyle>
          <a:p>
            <a:r>
              <a:rPr lang="en-US" altLang="zh-CN" sz="2400" dirty="0"/>
              <a:t>Introduction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6B94697D-708A-43C6-8E63-B8BFCEE71B3C}"/>
                  </a:ext>
                </a:extLst>
              </p:cNvPr>
              <p:cNvSpPr txBox="1"/>
              <p:nvPr/>
            </p:nvSpPr>
            <p:spPr>
              <a:xfrm>
                <a:off x="441247" y="1024607"/>
                <a:ext cx="8952961" cy="5203321"/>
              </a:xfrm>
              <a:prstGeom prst="rect">
                <a:avLst/>
              </a:prstGeom>
              <a:ln w="12700">
                <a:prstDash val="solid"/>
              </a:ln>
            </p:spPr>
            <p:txBody>
              <a:bodyPr/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altLang="zh-CN" dirty="0">
                    <a:solidFill>
                      <a:srgbClr val="0070C0"/>
                    </a:solidFill>
                  </a:rPr>
                  <a:t>Take the thin interface oxide layer into consideration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solidFill>
                      <a:srgbClr val="0070C0"/>
                    </a:solidFill>
                  </a:rPr>
                  <a:t>Forward current (Forward bias: 0 – 5V with GR floating)</a:t>
                </a:r>
              </a:p>
              <a:p>
                <a:pPr marL="1257300" lvl="2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Φ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altLang="zh-CN" b="0" i="1" dirty="0">
                    <a:latin typeface="Cambria Math" panose="02040503050406030204" pitchFamily="18" charset="0"/>
                  </a:rPr>
                  <a:t> </a:t>
                </a:r>
                <a:r>
                  <a:rPr lang="en-US" altLang="zh-CN" dirty="0">
                    <a:solidFill>
                      <a:srgbClr val="0070C0"/>
                    </a:solidFill>
                  </a:rPr>
                  <a:t>and </a:t>
                </a:r>
                <a14:m>
                  <m:oMath xmlns:m="http://schemas.openxmlformats.org/officeDocument/2006/math">
                    <m:r>
                      <a:rPr lang="en-US" altLang="zh-CN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d>
                      <m:dPr>
                        <m:ctrlPr>
                          <a:rPr lang="en-US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</m:d>
                  </m:oMath>
                </a14:m>
                <a:r>
                  <a:rPr lang="en-US" altLang="zh-CN" dirty="0">
                    <a:solidFill>
                      <a:srgbClr val="0070C0"/>
                    </a:solidFill>
                  </a:rPr>
                  <a:t> extracted</a:t>
                </a:r>
              </a:p>
              <a:p>
                <a:pPr marL="1257300" lvl="2" indent="-342900"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solidFill>
                      <a:srgbClr val="0070C0"/>
                    </a:solidFill>
                  </a:rPr>
                  <a:t>The calculation of resistivity still needs further investigation</a:t>
                </a:r>
              </a:p>
              <a:p>
                <a:pPr lvl="2" indent="-285750">
                  <a:buFont typeface="Arial" panose="020B0604020202020204" pitchFamily="34" charset="0"/>
                  <a:buChar char="•"/>
                </a:pPr>
                <a:endParaRPr lang="en-US" altLang="zh-CN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6B94697D-708A-43C6-8E63-B8BFCEE71B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247" y="1024607"/>
                <a:ext cx="8952961" cy="5203321"/>
              </a:xfrm>
              <a:prstGeom prst="rect">
                <a:avLst/>
              </a:prstGeom>
              <a:blipFill>
                <a:blip r:embed="rId2"/>
                <a:stretch>
                  <a:fillRect l="-408" t="-585"/>
                </a:stretch>
              </a:blipFill>
              <a:ln w="12700">
                <a:prstDash val="solid"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AACB70C-773F-4A53-B87B-5BB793F09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Nov 29, 2022</a:t>
            </a:r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6E787FB-0B3C-4DFF-BAB0-989D37278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41st RD50 Workshop, Sevilla, Spain</a:t>
            </a:r>
            <a:endParaRPr lang="zh-CN" altLang="en-US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DB02945-67B9-C384-6698-1FD76AEFE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A78-E013-4A8C-AD75-63A150561B10}" type="slidenum">
              <a:rPr lang="zh-CN" altLang="en-US" smtClean="0"/>
              <a:t>11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02FFBCE3-3FB0-EAEF-7804-E583B45E09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468" y="2584325"/>
            <a:ext cx="4364532" cy="2948453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0BD279B2-B336-1C8A-DAC8-F139452B7C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9339" y="2584325"/>
            <a:ext cx="4364532" cy="2948453"/>
          </a:xfrm>
          <a:prstGeom prst="rect">
            <a:avLst/>
          </a:prstGeom>
        </p:spPr>
      </p:pic>
      <p:sp>
        <p:nvSpPr>
          <p:cNvPr id="9" name="椭圆 8">
            <a:extLst>
              <a:ext uri="{FF2B5EF4-FFF2-40B4-BE49-F238E27FC236}">
                <a16:creationId xmlns:a16="http://schemas.microsoft.com/office/drawing/2014/main" id="{10862C96-4842-0DB6-437E-8A0D62FFCB36}"/>
              </a:ext>
            </a:extLst>
          </p:cNvPr>
          <p:cNvSpPr/>
          <p:nvPr/>
        </p:nvSpPr>
        <p:spPr>
          <a:xfrm rot="19940464">
            <a:off x="1838135" y="3123981"/>
            <a:ext cx="800669" cy="246400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>
            <a:extLst>
              <a:ext uri="{FF2B5EF4-FFF2-40B4-BE49-F238E27FC236}">
                <a16:creationId xmlns:a16="http://schemas.microsoft.com/office/drawing/2014/main" id="{C3513CA4-932A-937F-199B-908D3B47AE98}"/>
              </a:ext>
            </a:extLst>
          </p:cNvPr>
          <p:cNvSpPr/>
          <p:nvPr/>
        </p:nvSpPr>
        <p:spPr>
          <a:xfrm rot="21286371">
            <a:off x="5743710" y="4341082"/>
            <a:ext cx="2284052" cy="356055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6507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0626" y="92054"/>
            <a:ext cx="7882594" cy="659612"/>
          </a:xfrm>
          <a:prstGeom prst="rect">
            <a:avLst/>
          </a:prstGeom>
        </p:spPr>
        <p:txBody>
          <a:bodyPr vert="horz" lIns="91418" tIns="45709" rIns="91418" bIns="45709" anchor="ctr"/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3998" b="1" kern="1200">
                <a:solidFill>
                  <a:srgbClr val="005DA2"/>
                </a:solidFill>
                <a:latin typeface="微软雅黑"/>
                <a:ea typeface="微软雅黑"/>
              </a:defRPr>
            </a:lvl1pPr>
          </a:lstStyle>
          <a:p>
            <a:r>
              <a:rPr lang="en-US" altLang="zh-CN" sz="2400" dirty="0"/>
              <a:t>Introduction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6B94697D-708A-43C6-8E63-B8BFCEE71B3C}"/>
                  </a:ext>
                </a:extLst>
              </p:cNvPr>
              <p:cNvSpPr txBox="1"/>
              <p:nvPr/>
            </p:nvSpPr>
            <p:spPr>
              <a:xfrm>
                <a:off x="441247" y="1024607"/>
                <a:ext cx="8434347" cy="5203321"/>
              </a:xfrm>
              <a:prstGeom prst="rect">
                <a:avLst/>
              </a:prstGeom>
              <a:ln w="12700">
                <a:prstDash val="solid"/>
              </a:ln>
            </p:spPr>
            <p:txBody>
              <a:bodyPr/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altLang="zh-CN" dirty="0">
                    <a:solidFill>
                      <a:srgbClr val="0070C0"/>
                    </a:solidFill>
                  </a:rPr>
                  <a:t>Take the thin interface oxide layer into consideration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solidFill>
                      <a:srgbClr val="0070C0"/>
                    </a:solidFill>
                  </a:rPr>
                  <a:t>Density of interface states extracted from ideality factor </a:t>
                </a:r>
              </a:p>
              <a:p>
                <a:pPr marL="1257300" lvl="2" indent="-342900"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solidFill>
                      <a:srgbClr val="0070C0"/>
                    </a:solidFill>
                  </a:rPr>
                  <a:t>Card H C, </a:t>
                </a:r>
                <a:r>
                  <a:rPr lang="en-US" altLang="zh-CN" dirty="0" err="1">
                    <a:solidFill>
                      <a:srgbClr val="0070C0"/>
                    </a:solidFill>
                  </a:rPr>
                  <a:t>Rhoderick</a:t>
                </a:r>
                <a:r>
                  <a:rPr lang="en-US" altLang="zh-CN" dirty="0">
                    <a:solidFill>
                      <a:srgbClr val="0070C0"/>
                    </a:solidFill>
                  </a:rPr>
                  <a:t> E H. Studies of tunnel MOS diodes I. Interface effects in silicon Schottky diodes[J]. Journal of Physics D: Applied Physics, 1971, 4(10): 1589.</a:t>
                </a:r>
              </a:p>
              <a:p>
                <a:pPr marL="1257300" lvl="2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𝑖𝑠</m:t>
                        </m:r>
                      </m:sub>
                    </m:sSub>
                    <m:d>
                      <m:dPr>
                        <m:ctrlP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</m:d>
                    <m:r>
                      <a:rPr lang="en-GB" altLang="zh-CN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den>
                    </m:f>
                    <m:d>
                      <m:dPr>
                        <m:ctrlP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GB" altLang="zh-CN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altLang="zh-CN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altLang="zh-CN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  <m:sub>
                                <m:r>
                                  <a:rPr lang="en-GB" altLang="zh-CN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num>
                          <m:den>
                            <m:r>
                              <a:rPr lang="en-GB" altLang="zh-CN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𝛿</m:t>
                            </m:r>
                          </m:den>
                        </m:f>
                        <m:d>
                          <m:dPr>
                            <m:ctrlPr>
                              <a:rPr lang="en-GB" altLang="zh-CN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altLang="zh-CN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  <m:d>
                              <m:dPr>
                                <m:ctrlPr>
                                  <a:rPr lang="en-GB" altLang="zh-CN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altLang="zh-CN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</m:d>
                            <m:r>
                              <a:rPr lang="en-GB" altLang="zh-CN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−1</m:t>
                            </m:r>
                          </m:e>
                        </m:d>
                        <m: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GB" altLang="zh-CN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altLang="zh-CN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altLang="zh-CN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  <m:sub>
                                <m:r>
                                  <a:rPr lang="en-GB" altLang="zh-CN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𝑆𝑖</m:t>
                                </m:r>
                              </m:sub>
                            </m:sSub>
                          </m:num>
                          <m:den>
                            <m:r>
                              <a:rPr lang="en-GB" altLang="zh-CN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𝑊</m:t>
                            </m:r>
                            <m:d>
                              <m:dPr>
                                <m:ctrlPr>
                                  <a:rPr lang="en-GB" altLang="zh-CN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altLang="zh-CN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</m:d>
                          </m:den>
                        </m:f>
                        <m: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</m:oMath>
                </a14:m>
                <a:endParaRPr lang="en-US" altLang="zh-CN" i="1" dirty="0">
                  <a:solidFill>
                    <a:srgbClr val="0070C0"/>
                  </a:solidFill>
                  <a:latin typeface="Cambria Math" panose="02040503050406030204" pitchFamily="18" charset="0"/>
                </a:endParaRPr>
              </a:p>
              <a:p>
                <a:pPr marL="1257300" lvl="2" indent="-342900">
                  <a:buFont typeface="Arial" panose="020B0604020202020204" pitchFamily="34" charset="0"/>
                  <a:buChar char="•"/>
                </a:pPr>
                <a:endParaRPr lang="en-US" altLang="zh-CN" i="1" dirty="0">
                  <a:solidFill>
                    <a:srgbClr val="0070C0"/>
                  </a:solidFill>
                  <a:latin typeface="Cambria Math" panose="02040503050406030204" pitchFamily="18" charset="0"/>
                </a:endParaRP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solidFill>
                      <a:srgbClr val="0070C0"/>
                    </a:solidFill>
                  </a:rPr>
                  <a:t>Charge Neutrality Level (CNL) 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l-GR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𝐵𝑝</m:t>
                        </m:r>
                        <m: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altLang="zh-CN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𝑒𝑉</m:t>
                    </m:r>
                    <m:r>
                      <a:rPr lang="en-US" altLang="zh-CN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]=</m:t>
                    </m:r>
                    <m:r>
                      <a:rPr lang="en-GB" altLang="zh-CN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𝛾</m:t>
                    </m:r>
                    <m:f>
                      <m:fPr>
                        <m:ctrlP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den>
                    </m:f>
                    <m:d>
                      <m:dPr>
                        <m:ctrlP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altLang="zh-CN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GB" altLang="zh-CN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altLang="zh-CN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GB" altLang="zh-CN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sub>
                            </m:sSub>
                            <m:r>
                              <a:rPr lang="en-GB" altLang="zh-CN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GB" altLang="zh-CN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altLang="zh-CN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𝜒</m:t>
                                </m:r>
                              </m:e>
                              <m:sub>
                                <m:r>
                                  <a:rPr lang="en-GB" altLang="zh-CN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  <m:r>
                              <a:rPr lang="en-GB" altLang="zh-CN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altLang="zh-CN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en-GB" altLang="zh-CN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e>
                    </m:d>
                    <m:r>
                      <a:rPr lang="en-GB" altLang="zh-CN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</m:d>
                    <m:d>
                      <m:dPr>
                        <m:ctrlP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altLang="zh-CN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altLang="zh-CN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en-GB" altLang="zh-CN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endParaRPr lang="en-GB" altLang="zh-CN" dirty="0">
                  <a:solidFill>
                    <a:srgbClr val="0070C0"/>
                  </a:solidFill>
                </a:endParaRPr>
              </a:p>
              <a:p>
                <a:pPr marL="1657350" lvl="3" indent="-285750">
                  <a:buFont typeface="Arial" panose="020B0604020202020204" pitchFamily="34" charset="0"/>
                  <a:buChar char="•"/>
                </a:pPr>
                <a:r>
                  <a:rPr lang="en-GB" altLang="zh-CN" dirty="0">
                    <a:solidFill>
                      <a:srgbClr val="0070C0"/>
                    </a:solidFill>
                  </a:rPr>
                  <a:t>At V=0 one recovers the neutrality level</a:t>
                </a:r>
                <a:r>
                  <a:rPr lang="en-GB" altLang="zh-CN" dirty="0">
                    <a:solidFill>
                      <a:srgbClr val="836967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zh-CN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GB" altLang="zh-CN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altLang="zh-CN" dirty="0">
                    <a:solidFill>
                      <a:srgbClr val="0070C0"/>
                    </a:solidFill>
                  </a:rPr>
                  <a:t> </a:t>
                </a:r>
                <a:r>
                  <a:rPr lang="en-GB" altLang="zh-CN" dirty="0" err="1">
                    <a:solidFill>
                      <a:srgbClr val="0070C0"/>
                    </a:solidFill>
                  </a:rPr>
                  <a:t>w.r.t.</a:t>
                </a:r>
                <a:r>
                  <a:rPr lang="en-GB" altLang="zh-CN" dirty="0">
                    <a:solidFill>
                      <a:srgbClr val="0070C0"/>
                    </a:solidFill>
                  </a:rPr>
                  <a:t> top of valence band</a:t>
                </a:r>
              </a:p>
              <a:p>
                <a:pPr marL="1657350" lvl="3" indent="-285750">
                  <a:buFont typeface="Arial" panose="020B0604020202020204" pitchFamily="34" charset="0"/>
                  <a:buChar char="•"/>
                </a:pPr>
                <a:r>
                  <a:rPr lang="en-GB" altLang="zh-CN" dirty="0">
                    <a:solidFill>
                      <a:srgbClr val="0070C0"/>
                    </a:solidFill>
                  </a:rPr>
                  <a:t>In </a:t>
                </a:r>
                <a:r>
                  <a:rPr lang="en-GB" altLang="zh-CN" dirty="0" err="1">
                    <a:solidFill>
                      <a:srgbClr val="0070C0"/>
                    </a:solidFill>
                  </a:rPr>
                  <a:t>Sentaurus</a:t>
                </a:r>
                <a:r>
                  <a:rPr lang="en-GB" altLang="zh-CN" dirty="0">
                    <a:solidFill>
                      <a:srgbClr val="0070C0"/>
                    </a:solidFill>
                  </a:rPr>
                  <a:t> TCAD the CNL parameter is with respect to vacuum level</a:t>
                </a:r>
              </a:p>
              <a:p>
                <a:pPr marL="2114550" lvl="4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altLang="zh-CN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𝐶𝑁𝐿</m:t>
                    </m:r>
                    <m:r>
                      <a:rPr lang="en-GB" altLang="zh-CN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  <m:r>
                      <a:rPr lang="en-GB" altLang="zh-CN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+ </m:t>
                    </m:r>
                    <m:sSub>
                      <m:sSubPr>
                        <m:ctrlP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2∗</m:t>
                        </m:r>
                        <m: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𝐵𝑝</m:t>
                        </m:r>
                        <m: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altLang="zh-CN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altLang="zh-CN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−</m:t>
                    </m:r>
                    <m:sSub>
                      <m:sSubPr>
                        <m:ctrlP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endParaRPr lang="en-GB" altLang="zh-CN" i="1" dirty="0">
                  <a:solidFill>
                    <a:srgbClr val="0070C0"/>
                  </a:solidFill>
                  <a:latin typeface="Cambria Math" panose="02040503050406030204" pitchFamily="18" charset="0"/>
                </a:endParaRPr>
              </a:p>
              <a:p>
                <a:pPr marL="2571750" lvl="5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zh-CN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GB" altLang="zh-CN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</m:oMath>
                </a14:m>
                <a:r>
                  <a:rPr lang="en-GB" altLang="zh-CN" dirty="0">
                    <a:solidFill>
                      <a:srgbClr val="0070C0"/>
                    </a:solidFill>
                  </a:rPr>
                  <a:t>: The Fermi potential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ru-RU" altLang="zh-CN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𝑘𝑇</m:t>
                        </m:r>
                      </m:num>
                      <m:den>
                        <m:r>
                          <a:rPr lang="ru-RU" altLang="zh-CN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den>
                    </m:f>
                    <m:func>
                      <m:funcPr>
                        <m:ctrlP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ru-RU" altLang="zh-CN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d>
                          <m:dPr>
                            <m:ctrlPr>
                              <a:rPr lang="en-GB" altLang="zh-CN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GB" altLang="zh-CN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GB" altLang="zh-CN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altLang="zh-CN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GB" altLang="zh-CN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GB" altLang="zh-CN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altLang="zh-CN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GB" altLang="zh-CN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  <m:r>
                                      <a:rPr lang="ru-RU" altLang="zh-CN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</m:func>
                  </m:oMath>
                </a14:m>
                <a:endParaRPr lang="en-GB" altLang="zh-CN" dirty="0">
                  <a:solidFill>
                    <a:srgbClr val="0070C0"/>
                  </a:solidFill>
                </a:endParaRPr>
              </a:p>
              <a:p>
                <a:pPr marL="2571750" lvl="5" indent="-285750">
                  <a:buFont typeface="Arial" panose="020B0604020202020204" pitchFamily="34" charset="0"/>
                  <a:buChar char="•"/>
                </a:pPr>
                <a:r>
                  <a:rPr lang="en-GB" altLang="zh-CN" dirty="0">
                    <a:solidFill>
                      <a:srgbClr val="0070C0"/>
                    </a:solidFill>
                  </a:rPr>
                  <a:t>N</a:t>
                </a:r>
                <a:r>
                  <a:rPr lang="en-US" altLang="zh-CN" baseline="-25000" dirty="0">
                    <a:solidFill>
                      <a:srgbClr val="0070C0"/>
                    </a:solidFill>
                  </a:rPr>
                  <a:t>A</a:t>
                </a:r>
                <a:r>
                  <a:rPr lang="en-GB" altLang="zh-CN" dirty="0">
                    <a:solidFill>
                      <a:srgbClr val="0070C0"/>
                    </a:solidFill>
                  </a:rPr>
                  <a:t> deduced from CV (and compared with SIMS)</a:t>
                </a:r>
              </a:p>
              <a:p>
                <a:pPr marL="1257300" lvl="2" indent="-342900">
                  <a:buFont typeface="Arial" panose="020B0604020202020204" pitchFamily="34" charset="0"/>
                  <a:buChar char="•"/>
                </a:pPr>
                <a:endParaRPr lang="en-US" altLang="zh-CN" dirty="0">
                  <a:solidFill>
                    <a:srgbClr val="0070C0"/>
                  </a:solidFill>
                </a:endParaRPr>
              </a:p>
              <a:p>
                <a:pPr lvl="2" indent="-285750">
                  <a:buFont typeface="Arial" panose="020B0604020202020204" pitchFamily="34" charset="0"/>
                  <a:buChar char="•"/>
                </a:pPr>
                <a:endParaRPr lang="en-US" altLang="zh-CN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6B94697D-708A-43C6-8E63-B8BFCEE71B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247" y="1024607"/>
                <a:ext cx="8434347" cy="5203321"/>
              </a:xfrm>
              <a:prstGeom prst="rect">
                <a:avLst/>
              </a:prstGeom>
              <a:blipFill>
                <a:blip r:embed="rId2"/>
                <a:stretch>
                  <a:fillRect l="-434" t="-585"/>
                </a:stretch>
              </a:blipFill>
              <a:ln w="12700">
                <a:prstDash val="solid"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AACB70C-773F-4A53-B87B-5BB793F09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Nov 29, 2022</a:t>
            </a:r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6E787FB-0B3C-4DFF-BAB0-989D37278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41st RD50 Workshop, Sevilla, Spain</a:t>
            </a:r>
            <a:endParaRPr lang="zh-CN" altLang="en-US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DB02945-67B9-C384-6698-1FD76AEFE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A78-E013-4A8C-AD75-63A150561B1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8852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0626" y="92054"/>
            <a:ext cx="7882594" cy="659612"/>
          </a:xfrm>
          <a:prstGeom prst="rect">
            <a:avLst/>
          </a:prstGeom>
        </p:spPr>
        <p:txBody>
          <a:bodyPr vert="horz" lIns="91418" tIns="45709" rIns="91418" bIns="45709" anchor="ctr"/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3998" b="1" kern="1200">
                <a:solidFill>
                  <a:srgbClr val="005DA2"/>
                </a:solidFill>
                <a:latin typeface="微软雅黑"/>
                <a:ea typeface="微软雅黑"/>
              </a:defRPr>
            </a:lvl1pPr>
          </a:lstStyle>
          <a:p>
            <a:r>
              <a:rPr lang="en-US" altLang="zh-CN" sz="2400" dirty="0"/>
              <a:t>Introduction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6B94697D-708A-43C6-8E63-B8BFCEE71B3C}"/>
                  </a:ext>
                </a:extLst>
              </p:cNvPr>
              <p:cNvSpPr txBox="1"/>
              <p:nvPr/>
            </p:nvSpPr>
            <p:spPr>
              <a:xfrm>
                <a:off x="441247" y="1024607"/>
                <a:ext cx="8238729" cy="5203321"/>
              </a:xfrm>
              <a:prstGeom prst="rect">
                <a:avLst/>
              </a:prstGeom>
              <a:ln w="12700">
                <a:prstDash val="solid"/>
              </a:ln>
            </p:spPr>
            <p:txBody>
              <a:bodyPr/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altLang="zh-CN" dirty="0">
                    <a:solidFill>
                      <a:srgbClr val="0070C0"/>
                    </a:solidFill>
                  </a:rPr>
                  <a:t>Take the thin interface oxide layer into consideration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GB" altLang="zh-CN" dirty="0">
                    <a:solidFill>
                      <a:srgbClr val="0070C0"/>
                    </a:solidFill>
                  </a:rPr>
                  <a:t>Calculate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𝑖𝑠</m:t>
                        </m:r>
                      </m:sub>
                    </m:sSub>
                    <m:r>
                      <a:rPr lang="en-US" altLang="zh-CN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CN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US" altLang="zh-CN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altLang="zh-CN" dirty="0">
                    <a:solidFill>
                      <a:srgbClr val="0070C0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𝐶𝑁𝐿</m:t>
                    </m:r>
                  </m:oMath>
                </a14:m>
                <a:r>
                  <a:rPr lang="en-GB" altLang="zh-CN" dirty="0">
                    <a:solidFill>
                      <a:srgbClr val="0070C0"/>
                    </a:solidFill>
                  </a:rPr>
                  <a:t> for </a:t>
                </a:r>
                <a:r>
                  <a:rPr lang="zh-CN" altLang="en-US" dirty="0">
                    <a:solidFill>
                      <a:srgbClr val="0070C0"/>
                    </a:solidFill>
                  </a:rPr>
                  <a:t>𝛿 </a:t>
                </a:r>
                <a:r>
                  <a:rPr lang="en-US" altLang="zh-CN" dirty="0">
                    <a:solidFill>
                      <a:srgbClr val="0070C0"/>
                    </a:solidFill>
                  </a:rPr>
                  <a:t>of native oxide layer</a:t>
                </a:r>
                <a:endParaRPr lang="en-GB" altLang="zh-CN" dirty="0">
                  <a:solidFill>
                    <a:srgbClr val="0070C0"/>
                  </a:solidFill>
                </a:endParaRP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solidFill>
                      <a:srgbClr val="0070C0"/>
                    </a:solidFill>
                  </a:rPr>
                  <a:t>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𝑖𝑠</m:t>
                        </m:r>
                      </m:sub>
                    </m:sSub>
                  </m:oMath>
                </a14:m>
                <a:r>
                  <a:rPr lang="en-GB" altLang="zh-CN" dirty="0">
                    <a:solidFill>
                      <a:srgbClr val="0070C0"/>
                    </a:solidFill>
                  </a:rPr>
                  <a:t> </a:t>
                </a:r>
                <a:r>
                  <a:rPr lang="en-US" altLang="zh-CN" dirty="0">
                    <a:solidFill>
                      <a:srgbClr val="0070C0"/>
                    </a:solidFill>
                  </a:rPr>
                  <a:t>used in TCAD simulation is the average </a:t>
                </a:r>
              </a:p>
              <a:p>
                <a:pPr marL="1657350" lvl="3" indent="-285750"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solidFill>
                      <a:srgbClr val="0070C0"/>
                    </a:solidFill>
                  </a:rPr>
                  <a:t>Seem not possible to include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𝑖𝑠</m:t>
                        </m:r>
                      </m:sub>
                    </m:sSub>
                  </m:oMath>
                </a14:m>
                <a:r>
                  <a:rPr lang="en-US" altLang="zh-CN" dirty="0">
                    <a:solidFill>
                      <a:srgbClr val="0070C0"/>
                    </a:solidFill>
                  </a:rPr>
                  <a:t> energy dependence in TCAD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solidFill>
                      <a:srgbClr val="0070C0"/>
                    </a:solidFill>
                  </a:rPr>
                  <a:t>We assume three </a:t>
                </a:r>
                <a:r>
                  <a:rPr lang="zh-CN" altLang="en-US" dirty="0">
                    <a:solidFill>
                      <a:srgbClr val="0070C0"/>
                    </a:solidFill>
                  </a:rPr>
                  <a:t>𝛿 </a:t>
                </a:r>
                <a:r>
                  <a:rPr lang="en-US" altLang="zh-CN" dirty="0">
                    <a:solidFill>
                      <a:srgbClr val="0070C0"/>
                    </a:solidFill>
                  </a:rPr>
                  <a:t>values for the native oxide layer</a:t>
                </a:r>
              </a:p>
              <a:p>
                <a:pPr marL="1657350" lvl="3" indent="-285750">
                  <a:buFont typeface="Arial" panose="020B0604020202020204" pitchFamily="34" charset="0"/>
                  <a:buChar char="•"/>
                </a:pPr>
                <a:r>
                  <a:rPr lang="en-GB" altLang="zh-CN" dirty="0">
                    <a:solidFill>
                      <a:srgbClr val="0070C0"/>
                    </a:solidFill>
                  </a:rPr>
                  <a:t>1.0nm, 1.5nm, 2.0nm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endParaRPr lang="en-GB" altLang="zh-CN" dirty="0">
                  <a:solidFill>
                    <a:srgbClr val="0070C0"/>
                  </a:solidFill>
                </a:endParaRP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endParaRPr lang="en-US" altLang="zh-CN" dirty="0">
                  <a:solidFill>
                    <a:srgbClr val="0070C0"/>
                  </a:solidFill>
                </a:endParaRPr>
              </a:p>
              <a:p>
                <a:pPr lvl="2" indent="-285750">
                  <a:buFont typeface="Arial" panose="020B0604020202020204" pitchFamily="34" charset="0"/>
                  <a:buChar char="•"/>
                </a:pPr>
                <a:endParaRPr lang="en-US" altLang="zh-CN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6B94697D-708A-43C6-8E63-B8BFCEE71B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247" y="1024607"/>
                <a:ext cx="8238729" cy="5203321"/>
              </a:xfrm>
              <a:prstGeom prst="rect">
                <a:avLst/>
              </a:prstGeom>
              <a:blipFill>
                <a:blip r:embed="rId2"/>
                <a:stretch>
                  <a:fillRect l="-444" t="-585"/>
                </a:stretch>
              </a:blipFill>
              <a:ln w="12700">
                <a:prstDash val="solid"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AACB70C-773F-4A53-B87B-5BB793F09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Nov 29, 2022</a:t>
            </a:r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6E787FB-0B3C-4DFF-BAB0-989D37278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41st RD50 Workshop, Sevilla, Spain</a:t>
            </a:r>
            <a:endParaRPr lang="zh-CN" altLang="en-US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DB02945-67B9-C384-6698-1FD76AEFE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A78-E013-4A8C-AD75-63A150561B10}" type="slidenum">
              <a:rPr lang="zh-CN" altLang="en-US" smtClean="0"/>
              <a:t>13</a:t>
            </a:fld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5">
                <a:extLst>
                  <a:ext uri="{FF2B5EF4-FFF2-40B4-BE49-F238E27FC236}">
                    <a16:creationId xmlns:a16="http://schemas.microsoft.com/office/drawing/2014/main" id="{290A1EB1-94BD-1464-8301-72E7DDDD9E2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98537895"/>
                  </p:ext>
                </p:extLst>
              </p:nvPr>
            </p:nvGraphicFramePr>
            <p:xfrm>
              <a:off x="5144238" y="4020404"/>
              <a:ext cx="3939000" cy="124910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84750">
                      <a:extLst>
                        <a:ext uri="{9D8B030D-6E8A-4147-A177-3AD203B41FA5}">
                          <a16:colId xmlns:a16="http://schemas.microsoft.com/office/drawing/2014/main" val="1911085728"/>
                        </a:ext>
                      </a:extLst>
                    </a:gridCol>
                    <a:gridCol w="984750">
                      <a:extLst>
                        <a:ext uri="{9D8B030D-6E8A-4147-A177-3AD203B41FA5}">
                          <a16:colId xmlns:a16="http://schemas.microsoft.com/office/drawing/2014/main" val="3224055316"/>
                        </a:ext>
                      </a:extLst>
                    </a:gridCol>
                    <a:gridCol w="984750">
                      <a:extLst>
                        <a:ext uri="{9D8B030D-6E8A-4147-A177-3AD203B41FA5}">
                          <a16:colId xmlns:a16="http://schemas.microsoft.com/office/drawing/2014/main" val="1012104313"/>
                        </a:ext>
                      </a:extLst>
                    </a:gridCol>
                    <a:gridCol w="984750">
                      <a:extLst>
                        <a:ext uri="{9D8B030D-6E8A-4147-A177-3AD203B41FA5}">
                          <a16:colId xmlns:a16="http://schemas.microsoft.com/office/drawing/2014/main" val="2185090228"/>
                        </a:ext>
                      </a:extLst>
                    </a:gridCol>
                  </a:tblGrid>
                  <a:tr h="516994">
                    <a:tc>
                      <a:txBody>
                        <a:bodyPr/>
                        <a:lstStyle/>
                        <a:p>
                          <a:endParaRPr lang="en-GB" sz="1100" dirty="0"/>
                        </a:p>
                      </a:txBody>
                      <a:tcPr marL="73856" marR="73856" marT="36928" marB="36928"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GB" sz="1500" i="1" smtClean="0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oMath>
                          </a14:m>
                          <a:r>
                            <a:rPr lang="en-GB" sz="1500" dirty="0"/>
                            <a:t>=1 nm</a:t>
                          </a:r>
                        </a:p>
                      </a:txBody>
                      <a:tcPr marL="73856" marR="73856" marT="36928" marB="36928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GB" sz="1500" i="1" smtClean="0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oMath>
                          </a14:m>
                          <a:r>
                            <a:rPr lang="en-GB" sz="1500" dirty="0"/>
                            <a:t>=1.5 nm</a:t>
                          </a:r>
                        </a:p>
                        <a:p>
                          <a:endParaRPr lang="en-GB" sz="1500" dirty="0"/>
                        </a:p>
                      </a:txBody>
                      <a:tcPr marL="73856" marR="73856" marT="36928" marB="36928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GB" sz="1500" i="1" smtClean="0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oMath>
                          </a14:m>
                          <a:r>
                            <a:rPr lang="en-GB" sz="1500" dirty="0"/>
                            <a:t>=2 nm</a:t>
                          </a:r>
                        </a:p>
                        <a:p>
                          <a:endParaRPr lang="en-GB" sz="1500" dirty="0"/>
                        </a:p>
                      </a:txBody>
                      <a:tcPr marL="73856" marR="73856" marT="36928" marB="36928"/>
                    </a:tc>
                    <a:extLst>
                      <a:ext uri="{0D108BD9-81ED-4DB2-BD59-A6C34878D82A}">
                        <a16:rowId xmlns:a16="http://schemas.microsoft.com/office/drawing/2014/main" val="502851089"/>
                      </a:ext>
                    </a:extLst>
                  </a:tr>
                  <a:tr h="418519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1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1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&lt;</m:t>
                                    </m:r>
                                    <m:r>
                                      <a:rPr lang="en-GB" sz="11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e>
                                  <m:sub>
                                    <m:r>
                                      <a:rPr lang="en-GB" sz="11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𝑖𝑠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GB" sz="11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sz="11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</m:d>
                                <m:r>
                                  <a:rPr lang="en-GB" sz="11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&gt;</m:t>
                                </m:r>
                              </m:oMath>
                            </m:oMathPara>
                          </a14:m>
                          <a:endParaRPr lang="en-GB" sz="110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endParaRPr lang="en-GB" sz="1100" dirty="0"/>
                        </a:p>
                      </a:txBody>
                      <a:tcPr marL="73856" marR="73856" marT="36928" marB="36928"/>
                    </a:tc>
                    <a:tc>
                      <a:txBody>
                        <a:bodyPr/>
                        <a:lstStyle/>
                        <a:p>
                          <a:pPr lvl="0" algn="ctr" fontAlgn="b"/>
                          <a:r>
                            <a:rPr lang="en-GB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1.95E+14</a:t>
                          </a:r>
                        </a:p>
                      </a:txBody>
                      <a:tcPr marL="7693" marR="7693" marT="7693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1.3E+14</a:t>
                          </a:r>
                        </a:p>
                      </a:txBody>
                      <a:tcPr marL="73856" marR="73856" marT="36928" marB="36928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9.77e13</a:t>
                          </a:r>
                        </a:p>
                      </a:txBody>
                      <a:tcPr marL="73856" marR="73856" marT="36928" marB="36928" anchor="ctr"/>
                    </a:tc>
                    <a:extLst>
                      <a:ext uri="{0D108BD9-81ED-4DB2-BD59-A6C34878D82A}">
                        <a16:rowId xmlns:a16="http://schemas.microsoft.com/office/drawing/2014/main" val="2409830539"/>
                      </a:ext>
                    </a:extLst>
                  </a:tr>
                  <a:tr h="29952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b="1" i="0" u="none" strike="noStrike" kern="12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Times New Roman" panose="02020603050405020304" pitchFamily="18" charset="0"/>
                                  </a:rPr>
                                  <m:t>𝐶𝑁𝐿</m:t>
                                </m:r>
                              </m:oMath>
                            </m:oMathPara>
                          </a14:m>
                          <a:endParaRPr lang="en-GB" sz="1100" b="1" i="0" u="none" strike="noStrike" kern="12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73856" marR="73856" marT="36928" marB="3692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4.5</a:t>
                          </a:r>
                        </a:p>
                      </a:txBody>
                      <a:tcPr marL="73856" marR="73856" marT="36928" marB="3692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4.59</a:t>
                          </a:r>
                        </a:p>
                      </a:txBody>
                      <a:tcPr marL="73856" marR="73856" marT="36928" marB="3692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4.67</a:t>
                          </a:r>
                        </a:p>
                      </a:txBody>
                      <a:tcPr marL="73856" marR="73856" marT="36928" marB="36928"/>
                    </a:tc>
                    <a:extLst>
                      <a:ext uri="{0D108BD9-81ED-4DB2-BD59-A6C34878D82A}">
                        <a16:rowId xmlns:a16="http://schemas.microsoft.com/office/drawing/2014/main" val="155621303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5">
                <a:extLst>
                  <a:ext uri="{FF2B5EF4-FFF2-40B4-BE49-F238E27FC236}">
                    <a16:creationId xmlns:a16="http://schemas.microsoft.com/office/drawing/2014/main" id="{290A1EB1-94BD-1464-8301-72E7DDDD9E2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98537895"/>
                  </p:ext>
                </p:extLst>
              </p:nvPr>
            </p:nvGraphicFramePr>
            <p:xfrm>
              <a:off x="5144238" y="4020404"/>
              <a:ext cx="3939000" cy="124910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84750">
                      <a:extLst>
                        <a:ext uri="{9D8B030D-6E8A-4147-A177-3AD203B41FA5}">
                          <a16:colId xmlns:a16="http://schemas.microsoft.com/office/drawing/2014/main" val="1911085728"/>
                        </a:ext>
                      </a:extLst>
                    </a:gridCol>
                    <a:gridCol w="984750">
                      <a:extLst>
                        <a:ext uri="{9D8B030D-6E8A-4147-A177-3AD203B41FA5}">
                          <a16:colId xmlns:a16="http://schemas.microsoft.com/office/drawing/2014/main" val="3224055316"/>
                        </a:ext>
                      </a:extLst>
                    </a:gridCol>
                    <a:gridCol w="984750">
                      <a:extLst>
                        <a:ext uri="{9D8B030D-6E8A-4147-A177-3AD203B41FA5}">
                          <a16:colId xmlns:a16="http://schemas.microsoft.com/office/drawing/2014/main" val="1012104313"/>
                        </a:ext>
                      </a:extLst>
                    </a:gridCol>
                    <a:gridCol w="984750">
                      <a:extLst>
                        <a:ext uri="{9D8B030D-6E8A-4147-A177-3AD203B41FA5}">
                          <a16:colId xmlns:a16="http://schemas.microsoft.com/office/drawing/2014/main" val="2185090228"/>
                        </a:ext>
                      </a:extLst>
                    </a:gridCol>
                  </a:tblGrid>
                  <a:tr h="531056">
                    <a:tc>
                      <a:txBody>
                        <a:bodyPr/>
                        <a:lstStyle/>
                        <a:p>
                          <a:endParaRPr lang="en-GB" sz="1100" dirty="0"/>
                        </a:p>
                      </a:txBody>
                      <a:tcPr marL="73856" marR="73856" marT="36928" marB="36928"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3856" marR="73856" marT="36928" marB="36928">
                        <a:blipFill>
                          <a:blip r:embed="rId3"/>
                          <a:stretch>
                            <a:fillRect l="-100617" t="-3409" r="-202469" b="-1363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3856" marR="73856" marT="36928" marB="36928">
                        <a:blipFill>
                          <a:blip r:embed="rId3"/>
                          <a:stretch>
                            <a:fillRect l="-200617" t="-3409" r="-102469" b="-1363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3856" marR="73856" marT="36928" marB="36928">
                        <a:blipFill>
                          <a:blip r:embed="rId3"/>
                          <a:stretch>
                            <a:fillRect l="-300617" t="-3409" r="-2469" b="-13636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502851089"/>
                      </a:ext>
                    </a:extLst>
                  </a:tr>
                  <a:tr h="418519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3856" marR="73856" marT="36928" marB="36928">
                        <a:blipFill>
                          <a:blip r:embed="rId3"/>
                          <a:stretch>
                            <a:fillRect l="-617" t="-131884" r="-302469" b="-739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lvl="0" algn="ctr" fontAlgn="b"/>
                          <a:r>
                            <a:rPr lang="en-GB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1.95E+14</a:t>
                          </a:r>
                        </a:p>
                      </a:txBody>
                      <a:tcPr marL="7693" marR="7693" marT="7693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1.3E+14</a:t>
                          </a:r>
                        </a:p>
                      </a:txBody>
                      <a:tcPr marL="73856" marR="73856" marT="36928" marB="36928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9.77e13</a:t>
                          </a:r>
                        </a:p>
                      </a:txBody>
                      <a:tcPr marL="73856" marR="73856" marT="36928" marB="36928" anchor="ctr"/>
                    </a:tc>
                    <a:extLst>
                      <a:ext uri="{0D108BD9-81ED-4DB2-BD59-A6C34878D82A}">
                        <a16:rowId xmlns:a16="http://schemas.microsoft.com/office/drawing/2014/main" val="2409830539"/>
                      </a:ext>
                    </a:extLst>
                  </a:tr>
                  <a:tr h="29952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3856" marR="73856" marT="36928" marB="36928">
                        <a:blipFill>
                          <a:blip r:embed="rId3"/>
                          <a:stretch>
                            <a:fillRect l="-617" t="-326531" r="-302469" b="-408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4.5</a:t>
                          </a:r>
                        </a:p>
                      </a:txBody>
                      <a:tcPr marL="73856" marR="73856" marT="36928" marB="3692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4.59</a:t>
                          </a:r>
                        </a:p>
                      </a:txBody>
                      <a:tcPr marL="73856" marR="73856" marT="36928" marB="3692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4.67</a:t>
                          </a:r>
                        </a:p>
                      </a:txBody>
                      <a:tcPr marL="73856" marR="73856" marT="36928" marB="36928"/>
                    </a:tc>
                    <a:extLst>
                      <a:ext uri="{0D108BD9-81ED-4DB2-BD59-A6C34878D82A}">
                        <a16:rowId xmlns:a16="http://schemas.microsoft.com/office/drawing/2014/main" val="1556213034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8" name="图片 7">
            <a:extLst>
              <a:ext uri="{FF2B5EF4-FFF2-40B4-BE49-F238E27FC236}">
                <a16:creationId xmlns:a16="http://schemas.microsoft.com/office/drawing/2014/main" id="{2D1DD0C6-EE34-E335-FF0D-6588A254DC7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3"/>
          <a:stretch/>
        </p:blipFill>
        <p:spPr>
          <a:xfrm>
            <a:off x="628324" y="3341471"/>
            <a:ext cx="4365732" cy="2606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862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0626" y="92054"/>
            <a:ext cx="7882594" cy="659612"/>
          </a:xfrm>
          <a:prstGeom prst="rect">
            <a:avLst/>
          </a:prstGeom>
        </p:spPr>
        <p:txBody>
          <a:bodyPr vert="horz" lIns="91418" tIns="45709" rIns="91418" bIns="45709" anchor="ctr"/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3998" b="1" kern="1200">
                <a:solidFill>
                  <a:srgbClr val="005DA2"/>
                </a:solidFill>
                <a:latin typeface="微软雅黑"/>
                <a:ea typeface="微软雅黑"/>
              </a:defRPr>
            </a:lvl1pPr>
          </a:lstStyle>
          <a:p>
            <a:r>
              <a:rPr lang="en-US" sz="2400" dirty="0"/>
              <a:t>Procedure of Simulation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6B94697D-708A-43C6-8E63-B8BFCEE71B3C}"/>
              </a:ext>
            </a:extLst>
          </p:cNvPr>
          <p:cNvSpPr txBox="1"/>
          <p:nvPr/>
        </p:nvSpPr>
        <p:spPr>
          <a:xfrm>
            <a:off x="441248" y="1024607"/>
            <a:ext cx="7410764" cy="4404651"/>
          </a:xfrm>
          <a:prstGeom prst="rect">
            <a:avLst/>
          </a:prstGeom>
          <a:ln w="12700">
            <a:prstDash val="solid"/>
          </a:ln>
        </p:spPr>
        <p:txBody>
          <a:bodyPr/>
          <a:lstStyle/>
          <a:p>
            <a:pPr indent="-285750"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0070C0"/>
                </a:solidFill>
              </a:rPr>
              <a:t>Simulation of the device manufactory process using SPROCESS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Substrate definition and initialization</a:t>
            </a: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Substrate structure</a:t>
            </a: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100</a:t>
            </a:r>
            <a:r>
              <a:rPr lang="el-GR" altLang="zh-CN" dirty="0">
                <a:solidFill>
                  <a:srgbClr val="0070C0"/>
                </a:solidFill>
              </a:rPr>
              <a:t>μ</a:t>
            </a:r>
            <a:r>
              <a:rPr lang="en-US" altLang="zh-CN" dirty="0">
                <a:solidFill>
                  <a:srgbClr val="0070C0"/>
                </a:solidFill>
              </a:rPr>
              <a:t>m thickness</a:t>
            </a: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5×10</a:t>
            </a:r>
            <a:r>
              <a:rPr lang="en-US" altLang="zh-CN" baseline="30000" dirty="0">
                <a:solidFill>
                  <a:srgbClr val="0070C0"/>
                </a:solidFill>
              </a:rPr>
              <a:t>18</a:t>
            </a:r>
            <a:r>
              <a:rPr lang="en-US" altLang="zh-CN" dirty="0">
                <a:solidFill>
                  <a:srgbClr val="0070C0"/>
                </a:solidFill>
              </a:rPr>
              <a:t> cm</a:t>
            </a:r>
            <a:r>
              <a:rPr lang="en-US" altLang="zh-CN" baseline="30000" dirty="0">
                <a:solidFill>
                  <a:srgbClr val="0070C0"/>
                </a:solidFill>
              </a:rPr>
              <a:t>−3</a:t>
            </a:r>
            <a:r>
              <a:rPr lang="en-US" altLang="zh-CN" dirty="0">
                <a:solidFill>
                  <a:srgbClr val="0070C0"/>
                </a:solidFill>
              </a:rPr>
              <a:t> Boron doping</a:t>
            </a:r>
          </a:p>
          <a:p>
            <a:pPr lvl="1" indent="-285750">
              <a:buFont typeface="Arial" panose="020B0604020202020204" pitchFamily="34" charset="0"/>
              <a:buChar char="•"/>
            </a:pPr>
            <a:endParaRPr lang="en-US" altLang="zh-CN" dirty="0">
              <a:solidFill>
                <a:srgbClr val="0070C0"/>
              </a:solidFill>
            </a:endParaRP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Thermal P-type epitaxial layer growth</a:t>
            </a: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50</a:t>
            </a:r>
            <a:r>
              <a:rPr lang="el-GR" altLang="zh-CN" dirty="0">
                <a:solidFill>
                  <a:srgbClr val="0070C0"/>
                </a:solidFill>
              </a:rPr>
              <a:t>μ</a:t>
            </a:r>
            <a:r>
              <a:rPr lang="en-US" altLang="zh-CN" dirty="0">
                <a:solidFill>
                  <a:srgbClr val="0070C0"/>
                </a:solidFill>
              </a:rPr>
              <a:t>m thickness</a:t>
            </a: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3.3×10</a:t>
            </a:r>
            <a:r>
              <a:rPr lang="en-US" altLang="zh-CN" baseline="30000" dirty="0">
                <a:solidFill>
                  <a:srgbClr val="0070C0"/>
                </a:solidFill>
              </a:rPr>
              <a:t>12</a:t>
            </a:r>
            <a:r>
              <a:rPr lang="en-US" altLang="zh-CN" dirty="0">
                <a:solidFill>
                  <a:srgbClr val="0070C0"/>
                </a:solidFill>
              </a:rPr>
              <a:t> cm</a:t>
            </a:r>
            <a:r>
              <a:rPr lang="en-US" altLang="zh-CN" baseline="30000" dirty="0">
                <a:solidFill>
                  <a:srgbClr val="0070C0"/>
                </a:solidFill>
              </a:rPr>
              <a:t>−3</a:t>
            </a:r>
            <a:r>
              <a:rPr lang="en-US" altLang="zh-CN" dirty="0">
                <a:solidFill>
                  <a:srgbClr val="0070C0"/>
                </a:solidFill>
              </a:rPr>
              <a:t> Boron doping</a:t>
            </a: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Temperature ramping from 550</a:t>
            </a:r>
            <a:r>
              <a:rPr lang="zh-CN" altLang="en-US" sz="1600" dirty="0">
                <a:solidFill>
                  <a:srgbClr val="0070C0"/>
                </a:solidFill>
              </a:rPr>
              <a:t>℃</a:t>
            </a:r>
            <a:r>
              <a:rPr lang="zh-CN" altLang="en-US" dirty="0">
                <a:solidFill>
                  <a:srgbClr val="0070C0"/>
                </a:solidFill>
              </a:rPr>
              <a:t> </a:t>
            </a:r>
            <a:r>
              <a:rPr lang="en-US" altLang="zh-CN" dirty="0">
                <a:solidFill>
                  <a:srgbClr val="0070C0"/>
                </a:solidFill>
              </a:rPr>
              <a:t>to 1000</a:t>
            </a:r>
            <a:r>
              <a:rPr lang="zh-CN" altLang="en-US" sz="1600" dirty="0">
                <a:solidFill>
                  <a:srgbClr val="0070C0"/>
                </a:solidFill>
              </a:rPr>
              <a:t>℃</a:t>
            </a:r>
            <a:r>
              <a:rPr lang="en-US" altLang="zh-CN" dirty="0">
                <a:solidFill>
                  <a:srgbClr val="0070C0"/>
                </a:solidFill>
              </a:rPr>
              <a:t> in 1 minute</a:t>
            </a: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Annealing</a:t>
            </a:r>
          </a:p>
          <a:p>
            <a:pPr lvl="3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1000</a:t>
            </a:r>
            <a:r>
              <a:rPr lang="en-US" altLang="zh-CN" sz="1600" dirty="0">
                <a:solidFill>
                  <a:srgbClr val="0070C0"/>
                </a:solidFill>
              </a:rPr>
              <a:t>℃</a:t>
            </a:r>
            <a:r>
              <a:rPr lang="en-US" altLang="zh-CN" dirty="0">
                <a:solidFill>
                  <a:srgbClr val="0070C0"/>
                </a:solidFill>
              </a:rPr>
              <a:t> for 20 hours</a:t>
            </a:r>
          </a:p>
          <a:p>
            <a:pPr lvl="2" indent="-285750">
              <a:buFont typeface="Arial" panose="020B0604020202020204" pitchFamily="34" charset="0"/>
              <a:buChar char="•"/>
            </a:pPr>
            <a:endParaRPr lang="en-US" altLang="zh-CN" dirty="0">
              <a:solidFill>
                <a:srgbClr val="0070C0"/>
              </a:solidFill>
            </a:endParaRPr>
          </a:p>
          <a:p>
            <a:pPr lvl="1" indent="-285750">
              <a:buFont typeface="Arial" panose="020B0604020202020204" pitchFamily="34" charset="0"/>
              <a:buChar char="•"/>
            </a:pPr>
            <a:endParaRPr lang="en-US" altLang="zh-CN" dirty="0">
              <a:solidFill>
                <a:srgbClr val="0070C0"/>
              </a:solidFill>
            </a:endParaRPr>
          </a:p>
          <a:p>
            <a:pPr lvl="2" indent="-285750">
              <a:buFont typeface="Arial" panose="020B0604020202020204" pitchFamily="34" charset="0"/>
              <a:buChar char="•"/>
            </a:pPr>
            <a:endParaRPr lang="en-US" altLang="zh-CN" dirty="0">
              <a:solidFill>
                <a:srgbClr val="0070C0"/>
              </a:solidFill>
            </a:endParaRPr>
          </a:p>
          <a:p>
            <a:pPr indent="-285750">
              <a:buFont typeface="Wingdings" panose="05000000000000000000" pitchFamily="2" charset="2"/>
              <a:buChar char="Ø"/>
            </a:pPr>
            <a:endParaRPr lang="en-US" altLang="zh-CN" dirty="0">
              <a:solidFill>
                <a:srgbClr val="0070C0"/>
              </a:solidFill>
            </a:endParaRP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AACB70C-773F-4A53-B87B-5BB793F09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Nov 29, 2022</a:t>
            </a:r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6E787FB-0B3C-4DFF-BAB0-989D37278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41st RD50 Workshop, Sevilla, Spain</a:t>
            </a:r>
            <a:endParaRPr lang="zh-CN" altLang="en-US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DB02945-67B9-C384-6698-1FD76AEFE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A78-E013-4A8C-AD75-63A150561B1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73991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0626" y="92054"/>
            <a:ext cx="7882594" cy="659612"/>
          </a:xfrm>
          <a:prstGeom prst="rect">
            <a:avLst/>
          </a:prstGeom>
        </p:spPr>
        <p:txBody>
          <a:bodyPr vert="horz" lIns="91418" tIns="45709" rIns="91418" bIns="45709" anchor="ctr"/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3998" b="1" kern="1200">
                <a:solidFill>
                  <a:srgbClr val="005DA2"/>
                </a:solidFill>
                <a:latin typeface="微软雅黑"/>
                <a:ea typeface="微软雅黑"/>
              </a:defRPr>
            </a:lvl1pPr>
          </a:lstStyle>
          <a:p>
            <a:r>
              <a:rPr lang="en-US" sz="2400" dirty="0"/>
              <a:t>Procedure of Simulation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6B94697D-708A-43C6-8E63-B8BFCEE71B3C}"/>
              </a:ext>
            </a:extLst>
          </p:cNvPr>
          <p:cNvSpPr txBox="1"/>
          <p:nvPr/>
        </p:nvSpPr>
        <p:spPr>
          <a:xfrm>
            <a:off x="441248" y="1024607"/>
            <a:ext cx="7410764" cy="5330272"/>
          </a:xfrm>
          <a:prstGeom prst="rect">
            <a:avLst/>
          </a:prstGeom>
          <a:ln w="12700">
            <a:prstDash val="solid"/>
          </a:ln>
        </p:spPr>
        <p:txBody>
          <a:bodyPr/>
          <a:lstStyle/>
          <a:p>
            <a:pPr indent="-285750"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0070C0"/>
                </a:solidFill>
              </a:rPr>
              <a:t>Simulation of the device manufactory process using SPROCESS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SiO2 anisotropic deposit</a:t>
            </a: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500nm thickness</a:t>
            </a:r>
          </a:p>
          <a:p>
            <a:pPr lvl="2" indent="-285750">
              <a:buFont typeface="Arial" panose="020B0604020202020204" pitchFamily="34" charset="0"/>
              <a:buChar char="•"/>
            </a:pPr>
            <a:endParaRPr lang="en-US" altLang="zh-CN" dirty="0">
              <a:solidFill>
                <a:srgbClr val="0070C0"/>
              </a:solidFill>
            </a:endParaRP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Mask of cathode and GR</a:t>
            </a: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1000nm thickness</a:t>
            </a:r>
          </a:p>
          <a:p>
            <a:pPr lvl="2" indent="-285750">
              <a:buFont typeface="Arial" panose="020B0604020202020204" pitchFamily="34" charset="0"/>
              <a:buChar char="•"/>
            </a:pPr>
            <a:endParaRPr lang="en-US" altLang="zh-CN" dirty="0">
              <a:solidFill>
                <a:srgbClr val="0070C0"/>
              </a:solidFill>
            </a:endParaRP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Anisotropic etching of SiO2</a:t>
            </a: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Plasma etching in reality but very anisotropic</a:t>
            </a:r>
          </a:p>
          <a:p>
            <a:pPr lvl="2" indent="-285750">
              <a:buFont typeface="Arial" panose="020B0604020202020204" pitchFamily="34" charset="0"/>
              <a:buChar char="•"/>
            </a:pPr>
            <a:endParaRPr lang="en-US" altLang="zh-CN" dirty="0">
              <a:solidFill>
                <a:srgbClr val="0070C0"/>
              </a:solidFill>
            </a:endParaRP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Aluminum isotropic deposit</a:t>
            </a: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1000nm thickness</a:t>
            </a:r>
          </a:p>
          <a:p>
            <a:pPr lvl="2" indent="-285750">
              <a:buFont typeface="Arial" panose="020B0604020202020204" pitchFamily="34" charset="0"/>
              <a:buChar char="•"/>
            </a:pPr>
            <a:endParaRPr lang="en-US" altLang="zh-CN" dirty="0">
              <a:solidFill>
                <a:srgbClr val="0070C0"/>
              </a:solidFill>
            </a:endParaRP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Mask of cathode and GR</a:t>
            </a: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2500nm thickness</a:t>
            </a:r>
          </a:p>
          <a:p>
            <a:pPr lvl="2" indent="-285750">
              <a:buFont typeface="Arial" panose="020B0604020202020204" pitchFamily="34" charset="0"/>
              <a:buChar char="•"/>
            </a:pPr>
            <a:endParaRPr lang="en-US" altLang="zh-CN" dirty="0">
              <a:solidFill>
                <a:srgbClr val="0070C0"/>
              </a:solidFill>
            </a:endParaRP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Anisotropic etching of aluminum</a:t>
            </a: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1100nm thickness</a:t>
            </a:r>
          </a:p>
          <a:p>
            <a:pPr lvl="2" indent="-285750">
              <a:buFont typeface="Arial" panose="020B0604020202020204" pitchFamily="34" charset="0"/>
              <a:buChar char="•"/>
            </a:pPr>
            <a:endParaRPr lang="en-US" altLang="zh-CN" dirty="0">
              <a:solidFill>
                <a:srgbClr val="0070C0"/>
              </a:solidFill>
            </a:endParaRPr>
          </a:p>
          <a:p>
            <a:pPr lvl="1" indent="-285750">
              <a:buFont typeface="Arial" panose="020B0604020202020204" pitchFamily="34" charset="0"/>
              <a:buChar char="•"/>
            </a:pPr>
            <a:endParaRPr lang="en-US" altLang="zh-CN" dirty="0">
              <a:solidFill>
                <a:srgbClr val="0070C0"/>
              </a:solidFill>
            </a:endParaRPr>
          </a:p>
          <a:p>
            <a:pPr lvl="2" indent="-285750">
              <a:buFont typeface="Arial" panose="020B0604020202020204" pitchFamily="34" charset="0"/>
              <a:buChar char="•"/>
            </a:pPr>
            <a:endParaRPr lang="en-US" altLang="zh-CN" dirty="0">
              <a:solidFill>
                <a:srgbClr val="0070C0"/>
              </a:solidFill>
            </a:endParaRPr>
          </a:p>
          <a:p>
            <a:pPr lvl="1" indent="-285750">
              <a:buFont typeface="Arial" panose="020B0604020202020204" pitchFamily="34" charset="0"/>
              <a:buChar char="•"/>
            </a:pPr>
            <a:endParaRPr lang="en-US" altLang="zh-CN" dirty="0">
              <a:solidFill>
                <a:srgbClr val="0070C0"/>
              </a:solidFill>
            </a:endParaRPr>
          </a:p>
          <a:p>
            <a:pPr lvl="2" indent="-285750">
              <a:buFont typeface="Arial" panose="020B0604020202020204" pitchFamily="34" charset="0"/>
              <a:buChar char="•"/>
            </a:pPr>
            <a:endParaRPr lang="en-US" altLang="zh-CN" dirty="0">
              <a:solidFill>
                <a:srgbClr val="0070C0"/>
              </a:solidFill>
            </a:endParaRPr>
          </a:p>
          <a:p>
            <a:pPr indent="-285750">
              <a:buFont typeface="Wingdings" panose="05000000000000000000" pitchFamily="2" charset="2"/>
              <a:buChar char="Ø"/>
            </a:pPr>
            <a:endParaRPr lang="en-US" altLang="zh-CN" dirty="0">
              <a:solidFill>
                <a:srgbClr val="0070C0"/>
              </a:solidFill>
            </a:endParaRP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AACB70C-773F-4A53-B87B-5BB793F09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Nov 29, 2022</a:t>
            </a:r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6E787FB-0B3C-4DFF-BAB0-989D37278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41st RD50 Workshop, Sevilla, Spain</a:t>
            </a:r>
            <a:endParaRPr lang="zh-CN" altLang="en-US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DB02945-67B9-C384-6698-1FD76AEFE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A78-E013-4A8C-AD75-63A150561B10}" type="slidenum">
              <a:rPr lang="zh-CN" altLang="en-US" smtClean="0"/>
              <a:t>15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BB0A4F3C-100D-31F6-6AF4-E0CC9306FD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8780" y="4089846"/>
            <a:ext cx="5468017" cy="998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3409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0626" y="92054"/>
            <a:ext cx="7882594" cy="659612"/>
          </a:xfrm>
          <a:prstGeom prst="rect">
            <a:avLst/>
          </a:prstGeom>
        </p:spPr>
        <p:txBody>
          <a:bodyPr vert="horz" lIns="91418" tIns="45709" rIns="91418" bIns="45709" anchor="ctr"/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3998" b="1" kern="1200">
                <a:solidFill>
                  <a:srgbClr val="005DA2"/>
                </a:solidFill>
                <a:latin typeface="微软雅黑"/>
                <a:ea typeface="微软雅黑"/>
              </a:defRPr>
            </a:lvl1pPr>
          </a:lstStyle>
          <a:p>
            <a:r>
              <a:rPr lang="en-US" sz="2400" dirty="0"/>
              <a:t>Procedure of Simulation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6B94697D-708A-43C6-8E63-B8BFCEE71B3C}"/>
              </a:ext>
            </a:extLst>
          </p:cNvPr>
          <p:cNvSpPr txBox="1"/>
          <p:nvPr/>
        </p:nvSpPr>
        <p:spPr>
          <a:xfrm>
            <a:off x="441248" y="1024607"/>
            <a:ext cx="7410764" cy="5330272"/>
          </a:xfrm>
          <a:prstGeom prst="rect">
            <a:avLst/>
          </a:prstGeom>
          <a:ln w="12700">
            <a:prstDash val="solid"/>
          </a:ln>
        </p:spPr>
        <p:txBody>
          <a:bodyPr/>
          <a:lstStyle/>
          <a:p>
            <a:pPr indent="-285750"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0070C0"/>
                </a:solidFill>
              </a:rPr>
              <a:t>Simulation of the device manufactory process using SPROCESS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Highly doping at the bottom</a:t>
            </a: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10</a:t>
            </a:r>
            <a:r>
              <a:rPr lang="en-US" altLang="zh-CN" baseline="30000" dirty="0">
                <a:solidFill>
                  <a:srgbClr val="0070C0"/>
                </a:solidFill>
              </a:rPr>
              <a:t>20</a:t>
            </a:r>
            <a:r>
              <a:rPr lang="en-US" altLang="zh-CN" dirty="0">
                <a:solidFill>
                  <a:srgbClr val="0070C0"/>
                </a:solidFill>
              </a:rPr>
              <a:t> cm</a:t>
            </a:r>
            <a:r>
              <a:rPr lang="en-US" altLang="zh-CN" baseline="30000" dirty="0">
                <a:solidFill>
                  <a:srgbClr val="0070C0"/>
                </a:solidFill>
              </a:rPr>
              <a:t>−3</a:t>
            </a:r>
            <a:endParaRPr lang="en-US" altLang="zh-CN" dirty="0">
              <a:solidFill>
                <a:srgbClr val="0070C0"/>
              </a:solidFill>
            </a:endParaRP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Ohmic contact</a:t>
            </a:r>
          </a:p>
          <a:p>
            <a:pPr lvl="2" indent="-285750">
              <a:buFont typeface="Arial" panose="020B0604020202020204" pitchFamily="34" charset="0"/>
              <a:buChar char="•"/>
            </a:pPr>
            <a:endParaRPr lang="en-US" altLang="zh-CN" dirty="0">
              <a:solidFill>
                <a:srgbClr val="0070C0"/>
              </a:solidFill>
            </a:endParaRP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Re-meshing</a:t>
            </a: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More meshes in the area of interest</a:t>
            </a:r>
          </a:p>
          <a:p>
            <a:pPr lvl="2" indent="-285750">
              <a:buFont typeface="Arial" panose="020B0604020202020204" pitchFamily="34" charset="0"/>
              <a:buChar char="•"/>
            </a:pPr>
            <a:endParaRPr lang="en-US" altLang="zh-CN" dirty="0">
              <a:solidFill>
                <a:srgbClr val="0070C0"/>
              </a:solidFill>
            </a:endParaRPr>
          </a:p>
          <a:p>
            <a:pPr indent="-285750">
              <a:buFont typeface="Wingdings" panose="05000000000000000000" pitchFamily="2" charset="2"/>
              <a:buChar char="Ø"/>
            </a:pPr>
            <a:endParaRPr lang="en-US" altLang="zh-CN" dirty="0">
              <a:solidFill>
                <a:srgbClr val="0070C0"/>
              </a:solidFill>
            </a:endParaRP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AACB70C-773F-4A53-B87B-5BB793F09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Nov 29, 2022</a:t>
            </a:r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6E787FB-0B3C-4DFF-BAB0-989D37278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41st RD50 Workshop, Sevilla, Spain</a:t>
            </a:r>
            <a:endParaRPr lang="zh-CN" altLang="en-US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DB02945-67B9-C384-6698-1FD76AEFE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A78-E013-4A8C-AD75-63A150561B10}" type="slidenum">
              <a:rPr lang="zh-CN" altLang="en-US" smtClean="0"/>
              <a:t>16</a:t>
            </a:fld>
            <a:endParaRPr lang="zh-CN" altLang="en-US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26349777-8AC7-7222-447C-14D5666B374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" r="1"/>
          <a:stretch/>
        </p:blipFill>
        <p:spPr>
          <a:xfrm>
            <a:off x="592282" y="3770480"/>
            <a:ext cx="7873878" cy="1353302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1667CBC3-C9A9-9526-D0B2-A1FA266D9435}"/>
              </a:ext>
            </a:extLst>
          </p:cNvPr>
          <p:cNvSpPr txBox="1"/>
          <p:nvPr/>
        </p:nvSpPr>
        <p:spPr>
          <a:xfrm>
            <a:off x="932595" y="3630304"/>
            <a:ext cx="1223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Cathode</a:t>
            </a:r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2EBC4343-A887-4669-8EAB-E4E59F95ED82}"/>
              </a:ext>
            </a:extLst>
          </p:cNvPr>
          <p:cNvSpPr txBox="1"/>
          <p:nvPr/>
        </p:nvSpPr>
        <p:spPr>
          <a:xfrm>
            <a:off x="5429534" y="3630304"/>
            <a:ext cx="1223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GR</a:t>
            </a:r>
            <a:endParaRPr lang="zh-CN" altLang="en-US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29DB5749-9E43-079B-6C3E-C1B42DC55C3D}"/>
              </a:ext>
            </a:extLst>
          </p:cNvPr>
          <p:cNvSpPr txBox="1"/>
          <p:nvPr/>
        </p:nvSpPr>
        <p:spPr>
          <a:xfrm>
            <a:off x="3741759" y="5021990"/>
            <a:ext cx="1223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Substarte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256089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0626" y="92054"/>
            <a:ext cx="7882594" cy="659612"/>
          </a:xfrm>
          <a:prstGeom prst="rect">
            <a:avLst/>
          </a:prstGeom>
        </p:spPr>
        <p:txBody>
          <a:bodyPr vert="horz" lIns="91418" tIns="45709" rIns="91418" bIns="45709" anchor="ctr"/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3998" b="1" kern="1200">
                <a:solidFill>
                  <a:srgbClr val="005DA2"/>
                </a:solidFill>
                <a:latin typeface="微软雅黑"/>
                <a:ea typeface="微软雅黑"/>
              </a:defRPr>
            </a:lvl1pPr>
          </a:lstStyle>
          <a:p>
            <a:r>
              <a:rPr lang="en-US" sz="2400" dirty="0"/>
              <a:t>Procedure of Simulation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6B94697D-708A-43C6-8E63-B8BFCEE71B3C}"/>
              </a:ext>
            </a:extLst>
          </p:cNvPr>
          <p:cNvSpPr txBox="1"/>
          <p:nvPr/>
        </p:nvSpPr>
        <p:spPr>
          <a:xfrm>
            <a:off x="441248" y="1024607"/>
            <a:ext cx="8420698" cy="5203321"/>
          </a:xfrm>
          <a:prstGeom prst="rect">
            <a:avLst/>
          </a:prstGeom>
          <a:ln w="12700">
            <a:prstDash val="solid"/>
          </a:ln>
        </p:spPr>
        <p:txBody>
          <a:bodyPr/>
          <a:lstStyle/>
          <a:p>
            <a:pPr indent="-285750"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0070C0"/>
                </a:solidFill>
              </a:rPr>
              <a:t>Simulation using SDEVICE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Physics models</a:t>
            </a: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SDEVICE parameters for optical generation</a:t>
            </a:r>
          </a:p>
          <a:p>
            <a:pPr lvl="3" indent="-285750">
              <a:buFont typeface="Arial" panose="020B0604020202020204" pitchFamily="34" charset="0"/>
              <a:buChar char="•"/>
            </a:pPr>
            <a:r>
              <a:rPr lang="en-US" altLang="zh-CN" dirty="0" err="1">
                <a:solidFill>
                  <a:srgbClr val="0070C0"/>
                </a:solidFill>
              </a:rPr>
              <a:t>OpticalGeneration</a:t>
            </a:r>
            <a:r>
              <a:rPr lang="en-US" altLang="zh-CN" dirty="0">
                <a:solidFill>
                  <a:srgbClr val="0070C0"/>
                </a:solidFill>
              </a:rPr>
              <a:t> (</a:t>
            </a:r>
            <a:r>
              <a:rPr lang="en-US" altLang="zh-CN" dirty="0" err="1">
                <a:solidFill>
                  <a:srgbClr val="0070C0"/>
                </a:solidFill>
              </a:rPr>
              <a:t>QuantumYield</a:t>
            </a:r>
            <a:r>
              <a:rPr lang="en-US" altLang="zh-CN" dirty="0">
                <a:solidFill>
                  <a:srgbClr val="0070C0"/>
                </a:solidFill>
              </a:rPr>
              <a:t> (</a:t>
            </a:r>
            <a:r>
              <a:rPr lang="en-US" altLang="zh-CN" dirty="0" err="1">
                <a:solidFill>
                  <a:srgbClr val="0070C0"/>
                </a:solidFill>
              </a:rPr>
              <a:t>StepFunction</a:t>
            </a:r>
            <a:r>
              <a:rPr lang="en-US" altLang="zh-CN" dirty="0">
                <a:solidFill>
                  <a:srgbClr val="0070C0"/>
                </a:solidFill>
              </a:rPr>
              <a:t> (</a:t>
            </a:r>
            <a:r>
              <a:rPr lang="en-US" altLang="zh-CN" dirty="0" err="1">
                <a:solidFill>
                  <a:srgbClr val="0070C0"/>
                </a:solidFill>
              </a:rPr>
              <a:t>EffectiveBandgap</a:t>
            </a:r>
            <a:r>
              <a:rPr lang="en-US" altLang="zh-CN" dirty="0">
                <a:solidFill>
                  <a:srgbClr val="0070C0"/>
                </a:solidFill>
              </a:rPr>
              <a:t>)) </a:t>
            </a:r>
          </a:p>
          <a:p>
            <a:pPr lvl="3" indent="-285750">
              <a:buFont typeface="Arial" panose="020B0604020202020204" pitchFamily="34" charset="0"/>
              <a:buChar char="•"/>
            </a:pPr>
            <a:r>
              <a:rPr lang="en-US" altLang="zh-CN" dirty="0" err="1">
                <a:solidFill>
                  <a:srgbClr val="0070C0"/>
                </a:solidFill>
              </a:rPr>
              <a:t>ComplexRefractiveIndex</a:t>
            </a:r>
            <a:r>
              <a:rPr lang="en-US" altLang="zh-CN" dirty="0">
                <a:solidFill>
                  <a:srgbClr val="0070C0"/>
                </a:solidFill>
              </a:rPr>
              <a:t> (</a:t>
            </a:r>
            <a:r>
              <a:rPr lang="en-US" altLang="zh-CN" dirty="0" err="1">
                <a:solidFill>
                  <a:srgbClr val="0070C0"/>
                </a:solidFill>
              </a:rPr>
              <a:t>CarrierDep</a:t>
            </a:r>
            <a:r>
              <a:rPr lang="en-US" altLang="zh-CN" dirty="0">
                <a:solidFill>
                  <a:srgbClr val="0070C0"/>
                </a:solidFill>
              </a:rPr>
              <a:t>(</a:t>
            </a:r>
            <a:r>
              <a:rPr lang="en-US" altLang="zh-CN" dirty="0" err="1">
                <a:solidFill>
                  <a:srgbClr val="0070C0"/>
                </a:solidFill>
              </a:rPr>
              <a:t>Imag</a:t>
            </a:r>
            <a:r>
              <a:rPr lang="en-US" altLang="zh-CN" dirty="0">
                <a:solidFill>
                  <a:srgbClr val="0070C0"/>
                </a:solidFill>
              </a:rPr>
              <a:t>) </a:t>
            </a:r>
            <a:r>
              <a:rPr lang="en-US" altLang="zh-CN" dirty="0" err="1">
                <a:solidFill>
                  <a:srgbClr val="0070C0"/>
                </a:solidFill>
              </a:rPr>
              <a:t>WavelengthDep</a:t>
            </a:r>
            <a:r>
              <a:rPr lang="en-US" altLang="zh-CN" dirty="0">
                <a:solidFill>
                  <a:srgbClr val="0070C0"/>
                </a:solidFill>
              </a:rPr>
              <a:t>(</a:t>
            </a:r>
            <a:r>
              <a:rPr lang="en-US" altLang="zh-CN" dirty="0" err="1">
                <a:solidFill>
                  <a:srgbClr val="0070C0"/>
                </a:solidFill>
              </a:rPr>
              <a:t>Imag</a:t>
            </a:r>
            <a:r>
              <a:rPr lang="en-US" altLang="zh-CN" dirty="0">
                <a:solidFill>
                  <a:srgbClr val="0070C0"/>
                </a:solidFill>
              </a:rPr>
              <a:t>)) </a:t>
            </a:r>
          </a:p>
          <a:p>
            <a:pPr lvl="4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Extinction </a:t>
            </a:r>
            <a:r>
              <a:rPr lang="en-US" altLang="zh-CN" dirty="0" err="1">
                <a:solidFill>
                  <a:srgbClr val="0070C0"/>
                </a:solidFill>
              </a:rPr>
              <a:t>coeff</a:t>
            </a:r>
            <a:r>
              <a:rPr lang="en-US" altLang="zh-CN" dirty="0">
                <a:solidFill>
                  <a:srgbClr val="0070C0"/>
                </a:solidFill>
              </a:rPr>
              <a:t>. only</a:t>
            </a:r>
          </a:p>
          <a:p>
            <a:pPr lvl="3" indent="-285750">
              <a:buFont typeface="Arial" panose="020B0604020202020204" pitchFamily="34" charset="0"/>
              <a:buChar char="•"/>
            </a:pPr>
            <a:r>
              <a:rPr lang="en-US" altLang="zh-CN" dirty="0" err="1">
                <a:solidFill>
                  <a:srgbClr val="0070C0"/>
                </a:solidFill>
              </a:rPr>
              <a:t>OpticalSolver</a:t>
            </a:r>
            <a:r>
              <a:rPr lang="en-US" altLang="zh-CN" dirty="0">
                <a:solidFill>
                  <a:srgbClr val="0070C0"/>
                </a:solidFill>
              </a:rPr>
              <a:t>  (</a:t>
            </a:r>
            <a:r>
              <a:rPr lang="en-US" altLang="zh-CN" dirty="0" err="1">
                <a:solidFill>
                  <a:srgbClr val="0070C0"/>
                </a:solidFill>
              </a:rPr>
              <a:t>OptBeam</a:t>
            </a:r>
            <a:r>
              <a:rPr lang="en-US" altLang="zh-CN" dirty="0">
                <a:solidFill>
                  <a:srgbClr val="0070C0"/>
                </a:solidFill>
              </a:rPr>
              <a:t> (</a:t>
            </a:r>
            <a:r>
              <a:rPr lang="en-US" altLang="zh-CN" dirty="0" err="1">
                <a:solidFill>
                  <a:srgbClr val="0070C0"/>
                </a:solidFill>
              </a:rPr>
              <a:t>LayerStackExtraction</a:t>
            </a:r>
            <a:r>
              <a:rPr lang="en-US" altLang="zh-CN" dirty="0">
                <a:solidFill>
                  <a:srgbClr val="0070C0"/>
                </a:solidFill>
              </a:rPr>
              <a:t> (</a:t>
            </a:r>
            <a:r>
              <a:rPr lang="en-US" altLang="zh-CN" dirty="0" err="1">
                <a:solidFill>
                  <a:srgbClr val="0070C0"/>
                </a:solidFill>
              </a:rPr>
              <a:t>WindowName</a:t>
            </a:r>
            <a:r>
              <a:rPr lang="en-US" altLang="zh-CN" dirty="0">
                <a:solidFill>
                  <a:srgbClr val="0070C0"/>
                </a:solidFill>
              </a:rPr>
              <a:t> = "</a:t>
            </a:r>
            <a:r>
              <a:rPr lang="en-US" altLang="zh-CN" dirty="0" err="1">
                <a:solidFill>
                  <a:srgbClr val="0070C0"/>
                </a:solidFill>
              </a:rPr>
              <a:t>LaserW</a:t>
            </a:r>
            <a:r>
              <a:rPr lang="en-US" altLang="zh-CN" dirty="0">
                <a:solidFill>
                  <a:srgbClr val="0070C0"/>
                </a:solidFill>
              </a:rPr>
              <a:t>“ Position = (0, </a:t>
            </a:r>
            <a:r>
              <a:rPr lang="en-US" altLang="zh-CN" dirty="0" err="1">
                <a:solidFill>
                  <a:srgbClr val="0070C0"/>
                </a:solidFill>
              </a:rPr>
              <a:t>Y_hit</a:t>
            </a:r>
            <a:r>
              <a:rPr lang="en-US" altLang="zh-CN" dirty="0">
                <a:solidFill>
                  <a:srgbClr val="0070C0"/>
                </a:solidFill>
              </a:rPr>
              <a:t>, </a:t>
            </a:r>
            <a:r>
              <a:rPr lang="en-US" altLang="zh-CN" dirty="0" err="1">
                <a:solidFill>
                  <a:srgbClr val="0070C0"/>
                </a:solidFill>
              </a:rPr>
              <a:t>Z_hit</a:t>
            </a:r>
            <a:r>
              <a:rPr lang="en-US" altLang="zh-CN" dirty="0">
                <a:solidFill>
                  <a:srgbClr val="0070C0"/>
                </a:solidFill>
              </a:rPr>
              <a:t>) Mode = </a:t>
            </a:r>
            <a:r>
              <a:rPr lang="en-US" altLang="zh-CN" dirty="0" err="1">
                <a:solidFill>
                  <a:srgbClr val="0070C0"/>
                </a:solidFill>
              </a:rPr>
              <a:t>ElementWise</a:t>
            </a:r>
            <a:r>
              <a:rPr lang="en-US" altLang="zh-CN" dirty="0">
                <a:solidFill>
                  <a:srgbClr val="0070C0"/>
                </a:solidFill>
              </a:rPr>
              <a:t> </a:t>
            </a:r>
          </a:p>
          <a:p>
            <a:pPr lvl="4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Laser window of 5 x 5 um2, </a:t>
            </a:r>
            <a:r>
              <a:rPr lang="en-US" altLang="zh-CN" dirty="0" err="1">
                <a:solidFill>
                  <a:srgbClr val="0070C0"/>
                </a:solidFill>
              </a:rPr>
              <a:t>centre</a:t>
            </a:r>
            <a:r>
              <a:rPr lang="en-US" altLang="zh-CN" dirty="0">
                <a:solidFill>
                  <a:srgbClr val="0070C0"/>
                </a:solidFill>
              </a:rPr>
              <a:t> position retrieved from .</a:t>
            </a:r>
            <a:r>
              <a:rPr lang="en-US" altLang="zh-CN" dirty="0" err="1">
                <a:solidFill>
                  <a:srgbClr val="0070C0"/>
                </a:solidFill>
              </a:rPr>
              <a:t>gds</a:t>
            </a:r>
            <a:r>
              <a:rPr lang="en-US" altLang="zh-CN" dirty="0">
                <a:solidFill>
                  <a:srgbClr val="0070C0"/>
                </a:solidFill>
              </a:rPr>
              <a:t>, default </a:t>
            </a:r>
            <a:r>
              <a:rPr lang="en-US" altLang="zh-CN" dirty="0" err="1">
                <a:solidFill>
                  <a:srgbClr val="0070C0"/>
                </a:solidFill>
              </a:rPr>
              <a:t>NumberOfCellsPerLayer</a:t>
            </a:r>
            <a:endParaRPr lang="en-US" altLang="zh-CN" dirty="0">
              <a:solidFill>
                <a:srgbClr val="0070C0"/>
              </a:solidFill>
            </a:endParaRPr>
          </a:p>
          <a:p>
            <a:pPr lvl="3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Wavelength= 1.064        </a:t>
            </a:r>
          </a:p>
          <a:p>
            <a:pPr lvl="4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Incident light wavelength [um]</a:t>
            </a:r>
          </a:p>
          <a:p>
            <a:pPr lvl="3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Intensity= @&lt;????*exp(-0.036*@Silicide_Thick@)*0.966&gt;@       </a:t>
            </a:r>
          </a:p>
          <a:p>
            <a:pPr lvl="4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Depends on the simulation run, i.e. effective value of Laser power density </a:t>
            </a:r>
          </a:p>
          <a:p>
            <a:pPr lvl="3" indent="-285750">
              <a:buFont typeface="Arial" panose="020B0604020202020204" pitchFamily="34" charset="0"/>
              <a:buChar char="•"/>
            </a:pPr>
            <a:r>
              <a:rPr lang="en-US" altLang="zh-CN" dirty="0" err="1">
                <a:solidFill>
                  <a:srgbClr val="0070C0"/>
                </a:solidFill>
              </a:rPr>
              <a:t>PolarizationAngle</a:t>
            </a:r>
            <a:r>
              <a:rPr lang="en-US" altLang="zh-CN" dirty="0">
                <a:solidFill>
                  <a:srgbClr val="0070C0"/>
                </a:solidFill>
              </a:rPr>
              <a:t>= 0 Theta= 90 Phi = 0</a:t>
            </a:r>
          </a:p>
          <a:p>
            <a:pPr lvl="1" indent="-285750">
              <a:buFont typeface="Arial" panose="020B0604020202020204" pitchFamily="34" charset="0"/>
              <a:buChar char="•"/>
            </a:pPr>
            <a:endParaRPr lang="en-US" altLang="zh-CN" dirty="0">
              <a:solidFill>
                <a:srgbClr val="0070C0"/>
              </a:solidFill>
            </a:endParaRP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AACB70C-773F-4A53-B87B-5BB793F09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Nov 29, 2022</a:t>
            </a:r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6E787FB-0B3C-4DFF-BAB0-989D37278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41st RD50 Workshop, Sevilla, Spain</a:t>
            </a:r>
            <a:endParaRPr lang="zh-CN" altLang="en-US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DB02945-67B9-C384-6698-1FD76AEFE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A78-E013-4A8C-AD75-63A150561B1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46075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0626" y="92054"/>
            <a:ext cx="7882594" cy="659612"/>
          </a:xfrm>
          <a:prstGeom prst="rect">
            <a:avLst/>
          </a:prstGeom>
        </p:spPr>
        <p:txBody>
          <a:bodyPr vert="horz" lIns="91418" tIns="45709" rIns="91418" bIns="45709" anchor="ctr"/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3998" b="1" kern="1200">
                <a:solidFill>
                  <a:srgbClr val="005DA2"/>
                </a:solidFill>
                <a:latin typeface="微软雅黑"/>
                <a:ea typeface="微软雅黑"/>
              </a:defRPr>
            </a:lvl1pPr>
          </a:lstStyle>
          <a:p>
            <a:r>
              <a:rPr lang="en-US" sz="2400" dirty="0"/>
              <a:t>Procedure of Simulation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6B94697D-708A-43C6-8E63-B8BFCEE71B3C}"/>
              </a:ext>
            </a:extLst>
          </p:cNvPr>
          <p:cNvSpPr txBox="1"/>
          <p:nvPr/>
        </p:nvSpPr>
        <p:spPr>
          <a:xfrm>
            <a:off x="441248" y="1024607"/>
            <a:ext cx="8420698" cy="5203321"/>
          </a:xfrm>
          <a:prstGeom prst="rect">
            <a:avLst/>
          </a:prstGeom>
          <a:ln w="12700">
            <a:prstDash val="solid"/>
          </a:ln>
        </p:spPr>
        <p:txBody>
          <a:bodyPr/>
          <a:lstStyle/>
          <a:p>
            <a:pPr indent="-285750"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0070C0"/>
                </a:solidFill>
              </a:rPr>
              <a:t>Simulation using SDEVICE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Physics models</a:t>
            </a: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SDEVICE parameters for mobility and recombination</a:t>
            </a:r>
          </a:p>
          <a:p>
            <a:pPr lvl="3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Temperature = 21°C</a:t>
            </a:r>
          </a:p>
          <a:p>
            <a:pPr lvl="3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Fermi</a:t>
            </a:r>
          </a:p>
          <a:p>
            <a:pPr lvl="3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SRH (</a:t>
            </a:r>
            <a:r>
              <a:rPr lang="en-US" altLang="zh-CN" dirty="0" err="1">
                <a:solidFill>
                  <a:srgbClr val="0070C0"/>
                </a:solidFill>
              </a:rPr>
              <a:t>DopingDependence</a:t>
            </a:r>
            <a:r>
              <a:rPr lang="en-US" altLang="zh-CN" dirty="0">
                <a:solidFill>
                  <a:srgbClr val="0070C0"/>
                </a:solidFill>
              </a:rPr>
              <a:t> </a:t>
            </a:r>
            <a:r>
              <a:rPr lang="en-US" altLang="zh-CN" dirty="0" err="1">
                <a:solidFill>
                  <a:srgbClr val="0070C0"/>
                </a:solidFill>
              </a:rPr>
              <a:t>TempDependence</a:t>
            </a:r>
            <a:r>
              <a:rPr lang="en-US" altLang="zh-CN" dirty="0">
                <a:solidFill>
                  <a:srgbClr val="0070C0"/>
                </a:solidFill>
              </a:rPr>
              <a:t> </a:t>
            </a:r>
            <a:r>
              <a:rPr lang="en-US" altLang="zh-CN" dirty="0" err="1">
                <a:solidFill>
                  <a:srgbClr val="0070C0"/>
                </a:solidFill>
              </a:rPr>
              <a:t>ElectricField</a:t>
            </a:r>
            <a:r>
              <a:rPr lang="en-US" altLang="zh-CN" dirty="0">
                <a:solidFill>
                  <a:srgbClr val="0070C0"/>
                </a:solidFill>
              </a:rPr>
              <a:t> (Lifetime = </a:t>
            </a:r>
            <a:r>
              <a:rPr lang="en-US" altLang="zh-CN" dirty="0" err="1">
                <a:solidFill>
                  <a:srgbClr val="0070C0"/>
                </a:solidFill>
              </a:rPr>
              <a:t>Hurkx</a:t>
            </a:r>
            <a:r>
              <a:rPr lang="en-US" altLang="zh-CN" dirty="0">
                <a:solidFill>
                  <a:srgbClr val="0070C0"/>
                </a:solidFill>
              </a:rPr>
              <a:t> ))</a:t>
            </a:r>
          </a:p>
          <a:p>
            <a:pPr lvl="3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Mobility( </a:t>
            </a:r>
            <a:r>
              <a:rPr lang="en-US" altLang="zh-CN" dirty="0" err="1">
                <a:solidFill>
                  <a:srgbClr val="0070C0"/>
                </a:solidFill>
              </a:rPr>
              <a:t>PhuMob</a:t>
            </a:r>
            <a:r>
              <a:rPr lang="en-US" altLang="zh-CN" dirty="0">
                <a:solidFill>
                  <a:srgbClr val="0070C0"/>
                </a:solidFill>
              </a:rPr>
              <a:t> </a:t>
            </a:r>
            <a:r>
              <a:rPr lang="en-US" altLang="zh-CN" dirty="0" err="1">
                <a:solidFill>
                  <a:srgbClr val="0070C0"/>
                </a:solidFill>
              </a:rPr>
              <a:t>Enormal</a:t>
            </a:r>
            <a:r>
              <a:rPr lang="en-US" altLang="zh-CN" dirty="0">
                <a:solidFill>
                  <a:srgbClr val="0070C0"/>
                </a:solidFill>
              </a:rPr>
              <a:t> (Lombardi </a:t>
            </a:r>
            <a:r>
              <a:rPr lang="en-US" altLang="zh-CN" dirty="0" err="1">
                <a:solidFill>
                  <a:srgbClr val="0070C0"/>
                </a:solidFill>
              </a:rPr>
              <a:t>PosInterfaceCharge</a:t>
            </a:r>
            <a:r>
              <a:rPr lang="en-US" altLang="zh-CN" dirty="0">
                <a:solidFill>
                  <a:srgbClr val="0070C0"/>
                </a:solidFill>
              </a:rPr>
              <a:t>), </a:t>
            </a:r>
            <a:r>
              <a:rPr lang="en-US" altLang="zh-CN" dirty="0" err="1">
                <a:solidFill>
                  <a:srgbClr val="0070C0"/>
                </a:solidFill>
              </a:rPr>
              <a:t>HighFieldSaturation</a:t>
            </a:r>
            <a:r>
              <a:rPr lang="en-US" altLang="zh-CN" dirty="0">
                <a:solidFill>
                  <a:srgbClr val="0070C0"/>
                </a:solidFill>
              </a:rPr>
              <a:t>(</a:t>
            </a:r>
            <a:r>
              <a:rPr lang="en-US" altLang="zh-CN" dirty="0" err="1">
                <a:solidFill>
                  <a:srgbClr val="0070C0"/>
                </a:solidFill>
              </a:rPr>
              <a:t>GradQuasiFermi</a:t>
            </a:r>
            <a:r>
              <a:rPr lang="en-US" altLang="zh-CN" dirty="0">
                <a:solidFill>
                  <a:srgbClr val="0070C0"/>
                </a:solidFill>
              </a:rPr>
              <a:t>) </a:t>
            </a:r>
          </a:p>
          <a:p>
            <a:pPr lvl="3" indent="-285750">
              <a:buFont typeface="Arial" panose="020B0604020202020204" pitchFamily="34" charset="0"/>
              <a:buChar char="•"/>
            </a:pPr>
            <a:r>
              <a:rPr lang="en-US" altLang="zh-CN" dirty="0" err="1">
                <a:solidFill>
                  <a:srgbClr val="0070C0"/>
                </a:solidFill>
              </a:rPr>
              <a:t>UniBo</a:t>
            </a:r>
            <a:r>
              <a:rPr lang="en-US" altLang="zh-CN" dirty="0">
                <a:solidFill>
                  <a:srgbClr val="0070C0"/>
                </a:solidFill>
              </a:rPr>
              <a:t> for impact ionization (incl. Auger, </a:t>
            </a:r>
            <a:r>
              <a:rPr lang="en-US" altLang="zh-CN" dirty="0" err="1">
                <a:solidFill>
                  <a:srgbClr val="0070C0"/>
                </a:solidFill>
              </a:rPr>
              <a:t>GradQuasiFermi</a:t>
            </a:r>
            <a:r>
              <a:rPr lang="en-US" altLang="zh-CN" dirty="0">
                <a:solidFill>
                  <a:srgbClr val="0070C0"/>
                </a:solidFill>
              </a:rPr>
              <a:t>)</a:t>
            </a:r>
          </a:p>
          <a:p>
            <a:pPr lvl="3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Excluded flat elements by using </a:t>
            </a:r>
            <a:r>
              <a:rPr lang="en-US" altLang="zh-CN" dirty="0" err="1">
                <a:solidFill>
                  <a:srgbClr val="0070C0"/>
                </a:solidFill>
              </a:rPr>
              <a:t>FlatElementExclusion</a:t>
            </a:r>
            <a:endParaRPr lang="en-US" altLang="zh-CN" dirty="0">
              <a:solidFill>
                <a:srgbClr val="0070C0"/>
              </a:solidFill>
            </a:endParaRPr>
          </a:p>
          <a:p>
            <a:pPr lvl="2" indent="-285750">
              <a:buFont typeface="Arial" panose="020B0604020202020204" pitchFamily="34" charset="0"/>
              <a:buChar char="•"/>
            </a:pPr>
            <a:endParaRPr lang="en-US" altLang="zh-CN" dirty="0">
              <a:solidFill>
                <a:srgbClr val="0070C0"/>
              </a:solidFill>
            </a:endParaRP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AACB70C-773F-4A53-B87B-5BB793F09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Nov 29, 2022</a:t>
            </a:r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6E787FB-0B3C-4DFF-BAB0-989D37278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41st RD50 Workshop, Sevilla, Spain</a:t>
            </a:r>
            <a:endParaRPr lang="zh-CN" altLang="en-US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DB02945-67B9-C384-6698-1FD76AEFE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A78-E013-4A8C-AD75-63A150561B1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0171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0626" y="92054"/>
            <a:ext cx="7882594" cy="659612"/>
          </a:xfrm>
          <a:prstGeom prst="rect">
            <a:avLst/>
          </a:prstGeom>
        </p:spPr>
        <p:txBody>
          <a:bodyPr vert="horz" lIns="91418" tIns="45709" rIns="91418" bIns="45709" anchor="ctr"/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3998" b="1" kern="1200">
                <a:solidFill>
                  <a:srgbClr val="005DA2"/>
                </a:solidFill>
                <a:latin typeface="微软雅黑"/>
                <a:ea typeface="微软雅黑"/>
              </a:defRPr>
            </a:lvl1pPr>
          </a:lstStyle>
          <a:p>
            <a:r>
              <a:rPr lang="en-US" sz="2400" dirty="0"/>
              <a:t>Procedure of Simulation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6B94697D-708A-43C6-8E63-B8BFCEE71B3C}"/>
              </a:ext>
            </a:extLst>
          </p:cNvPr>
          <p:cNvSpPr txBox="1"/>
          <p:nvPr/>
        </p:nvSpPr>
        <p:spPr>
          <a:xfrm>
            <a:off x="441248" y="1024607"/>
            <a:ext cx="8420698" cy="5203321"/>
          </a:xfrm>
          <a:prstGeom prst="rect">
            <a:avLst/>
          </a:prstGeom>
          <a:ln w="12700">
            <a:prstDash val="solid"/>
          </a:ln>
        </p:spPr>
        <p:txBody>
          <a:bodyPr/>
          <a:lstStyle/>
          <a:p>
            <a:pPr indent="-285750"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0070C0"/>
                </a:solidFill>
              </a:rPr>
              <a:t>Simulation using SDEVICE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Math models</a:t>
            </a: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Cylindrical </a:t>
            </a:r>
          </a:p>
          <a:p>
            <a:pPr lvl="3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To make effectively a 3D simulation from the 2D mesh</a:t>
            </a: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US" altLang="zh-CN" dirty="0" err="1">
                <a:solidFill>
                  <a:srgbClr val="0070C0"/>
                </a:solidFill>
              </a:rPr>
              <a:t>Pardiso</a:t>
            </a:r>
            <a:r>
              <a:rPr lang="en-US" altLang="zh-CN" dirty="0">
                <a:solidFill>
                  <a:srgbClr val="0070C0"/>
                </a:solidFill>
              </a:rPr>
              <a:t>(</a:t>
            </a:r>
            <a:r>
              <a:rPr lang="en-US" altLang="zh-CN" dirty="0" err="1">
                <a:solidFill>
                  <a:srgbClr val="0070C0"/>
                </a:solidFill>
              </a:rPr>
              <a:t>iterativeRefinement</a:t>
            </a:r>
            <a:r>
              <a:rPr lang="en-US" altLang="zh-CN" dirty="0">
                <a:solidFill>
                  <a:srgbClr val="0070C0"/>
                </a:solidFill>
              </a:rPr>
              <a:t>)</a:t>
            </a: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US" altLang="zh-CN" dirty="0" err="1">
                <a:solidFill>
                  <a:srgbClr val="0070C0"/>
                </a:solidFill>
              </a:rPr>
              <a:t>ParallelToInterfaceInBoundaryLayer</a:t>
            </a:r>
            <a:r>
              <a:rPr lang="en-US" altLang="zh-CN" dirty="0">
                <a:solidFill>
                  <a:srgbClr val="0070C0"/>
                </a:solidFill>
              </a:rPr>
              <a:t>(</a:t>
            </a:r>
            <a:r>
              <a:rPr lang="en-US" altLang="zh-CN" dirty="0" err="1">
                <a:solidFill>
                  <a:srgbClr val="0070C0"/>
                </a:solidFill>
              </a:rPr>
              <a:t>FullLayer</a:t>
            </a:r>
            <a:r>
              <a:rPr lang="en-US" altLang="zh-CN" dirty="0">
                <a:solidFill>
                  <a:srgbClr val="0070C0"/>
                </a:solidFill>
              </a:rPr>
              <a:t> -</a:t>
            </a:r>
            <a:r>
              <a:rPr lang="en-US" altLang="zh-CN" dirty="0" err="1">
                <a:solidFill>
                  <a:srgbClr val="0070C0"/>
                </a:solidFill>
              </a:rPr>
              <a:t>ExternalBoundary</a:t>
            </a:r>
            <a:r>
              <a:rPr lang="en-US" altLang="zh-CN" dirty="0">
                <a:solidFill>
                  <a:srgbClr val="0070C0"/>
                </a:solidFill>
              </a:rPr>
              <a:t>)</a:t>
            </a: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US" altLang="zh-CN" dirty="0" err="1">
                <a:solidFill>
                  <a:srgbClr val="0070C0"/>
                </a:solidFill>
              </a:rPr>
              <a:t>Geometricdistances</a:t>
            </a:r>
            <a:r>
              <a:rPr lang="en-US" altLang="zh-CN" dirty="0">
                <a:solidFill>
                  <a:srgbClr val="0070C0"/>
                </a:solidFill>
              </a:rPr>
              <a:t> </a:t>
            </a:r>
          </a:p>
          <a:p>
            <a:pPr lvl="3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At interfaces</a:t>
            </a: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e/</a:t>
            </a:r>
            <a:r>
              <a:rPr lang="en-US" altLang="zh-CN" dirty="0" err="1">
                <a:solidFill>
                  <a:srgbClr val="0070C0"/>
                </a:solidFill>
              </a:rPr>
              <a:t>hMobilityAveraging</a:t>
            </a:r>
            <a:r>
              <a:rPr lang="en-US" altLang="zh-CN" dirty="0">
                <a:solidFill>
                  <a:srgbClr val="0070C0"/>
                </a:solidFill>
              </a:rPr>
              <a:t>=</a:t>
            </a:r>
            <a:r>
              <a:rPr lang="en-US" altLang="zh-CN" dirty="0" err="1">
                <a:solidFill>
                  <a:srgbClr val="0070C0"/>
                </a:solidFill>
              </a:rPr>
              <a:t>ElementEdge</a:t>
            </a:r>
            <a:r>
              <a:rPr lang="en-US" altLang="zh-CN" dirty="0">
                <a:solidFill>
                  <a:srgbClr val="0070C0"/>
                </a:solidFill>
              </a:rPr>
              <a:t> </a:t>
            </a:r>
          </a:p>
          <a:p>
            <a:pPr lvl="3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For interface mobility degradation</a:t>
            </a: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US" altLang="zh-CN" dirty="0" err="1">
                <a:solidFill>
                  <a:srgbClr val="0070C0"/>
                </a:solidFill>
              </a:rPr>
              <a:t>NonLocal</a:t>
            </a:r>
            <a:r>
              <a:rPr lang="en-US" altLang="zh-CN" dirty="0">
                <a:solidFill>
                  <a:srgbClr val="0070C0"/>
                </a:solidFill>
              </a:rPr>
              <a:t> meshes at contacts (Length = 40 nm)</a:t>
            </a: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US" altLang="zh-CN" dirty="0" err="1">
                <a:solidFill>
                  <a:srgbClr val="0070C0"/>
                </a:solidFill>
              </a:rPr>
              <a:t>RefDens_eGradQuasiFermi_ElectricField</a:t>
            </a:r>
            <a:r>
              <a:rPr lang="en-US" altLang="zh-CN" dirty="0">
                <a:solidFill>
                  <a:srgbClr val="0070C0"/>
                </a:solidFill>
              </a:rPr>
              <a:t>=1e10</a:t>
            </a: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US" altLang="zh-CN" dirty="0" err="1">
                <a:solidFill>
                  <a:srgbClr val="0070C0"/>
                </a:solidFill>
              </a:rPr>
              <a:t>TrapsDLN</a:t>
            </a:r>
            <a:r>
              <a:rPr lang="en-US" altLang="zh-CN" dirty="0">
                <a:solidFill>
                  <a:srgbClr val="0070C0"/>
                </a:solidFill>
              </a:rPr>
              <a:t>=30</a:t>
            </a: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Traps(Damping=100)</a:t>
            </a: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At high fluences (1e15) explicit traps filling at the beginning of transient simulation, then ‘unfreezing’ before charge injection (longer initial transients)</a:t>
            </a:r>
          </a:p>
          <a:p>
            <a:pPr lvl="2" indent="-285750">
              <a:buFont typeface="Arial" panose="020B0604020202020204" pitchFamily="34" charset="0"/>
              <a:buChar char="•"/>
            </a:pPr>
            <a:endParaRPr lang="en-US" altLang="zh-CN" dirty="0">
              <a:solidFill>
                <a:srgbClr val="0070C0"/>
              </a:solidFill>
            </a:endParaRP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AACB70C-773F-4A53-B87B-5BB793F09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Nov 29, 2022</a:t>
            </a:r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6E787FB-0B3C-4DFF-BAB0-989D37278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41st RD50 Workshop, Sevilla, Spain</a:t>
            </a:r>
            <a:endParaRPr lang="zh-CN" altLang="en-US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DB02945-67B9-C384-6698-1FD76AEFE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A78-E013-4A8C-AD75-63A150561B1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87367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B4A20-7383-415E-B994-888ADC509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CN" sz="2400" dirty="0"/>
              <a:t>Outline</a:t>
            </a:r>
            <a:endParaRPr lang="zh-CN" altLang="en-US" sz="2400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762AB3B6-DD30-47BD-9CD1-CC8EA9B3F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9753" y="6354879"/>
            <a:ext cx="3084493" cy="365040"/>
          </a:xfrm>
        </p:spPr>
        <p:txBody>
          <a:bodyPr/>
          <a:lstStyle/>
          <a:p>
            <a:r>
              <a:rPr lang="en-US" altLang="zh-CN"/>
              <a:t>41st RD50 Workshop, Sevilla, Spain</a:t>
            </a:r>
            <a:endParaRPr lang="zh-CN" altLang="en-US" dirty="0"/>
          </a:p>
        </p:txBody>
      </p:sp>
      <p:sp>
        <p:nvSpPr>
          <p:cNvPr id="14" name="AutoShape 4">
            <a:extLst>
              <a:ext uri="{FF2B5EF4-FFF2-40B4-BE49-F238E27FC236}">
                <a16:creationId xmlns:a16="http://schemas.microsoft.com/office/drawing/2014/main" id="{60462649-BFF5-4332-8D2D-EA3D2E268AB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A05436EF-902C-41B5-8DF3-871875396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Nov 29, 2022</a:t>
            </a:r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068E4D4-1899-2C51-74E4-EEFC9F1B35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A78-E013-4A8C-AD75-63A150561B10}" type="slidenum">
              <a:rPr lang="zh-CN" altLang="en-US" smtClean="0"/>
              <a:t>2</a:t>
            </a:fld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1E20D80B-41D8-A7B4-237F-691904116540}"/>
              </a:ext>
            </a:extLst>
          </p:cNvPr>
          <p:cNvSpPr txBox="1"/>
          <p:nvPr/>
        </p:nvSpPr>
        <p:spPr>
          <a:xfrm>
            <a:off x="441248" y="1024607"/>
            <a:ext cx="7351624" cy="4404651"/>
          </a:xfrm>
          <a:prstGeom prst="rect">
            <a:avLst/>
          </a:prstGeom>
          <a:ln w="12700">
            <a:prstDash val="solid"/>
          </a:ln>
        </p:spPr>
        <p:txBody>
          <a:bodyPr/>
          <a:lstStyle/>
          <a:p>
            <a:pPr indent="-285750"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0070C0"/>
                </a:solidFill>
              </a:rPr>
              <a:t>Introduction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Motivation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Introduction of TCAD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Devices simulated with TCAD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Take the thin interface oxide layer into consideration</a:t>
            </a:r>
          </a:p>
          <a:p>
            <a:endParaRPr lang="en-US" altLang="zh-CN" dirty="0">
              <a:solidFill>
                <a:srgbClr val="0070C0"/>
              </a:solidFill>
            </a:endParaRPr>
          </a:p>
          <a:p>
            <a:pPr indent="-285750"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0070C0"/>
                </a:solidFill>
              </a:rPr>
              <a:t>Procedure of Simulation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Simulation of the device manufactory process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Simulation using SDEVICE</a:t>
            </a:r>
          </a:p>
          <a:p>
            <a:pPr indent="-285750">
              <a:buFont typeface="Wingdings" panose="05000000000000000000" pitchFamily="2" charset="2"/>
              <a:buChar char="Ø"/>
            </a:pPr>
            <a:endParaRPr lang="en-US" altLang="zh-CN" dirty="0">
              <a:solidFill>
                <a:srgbClr val="0070C0"/>
              </a:solidFill>
            </a:endParaRPr>
          </a:p>
          <a:p>
            <a:pPr indent="-285750"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0070C0"/>
                </a:solidFill>
              </a:rPr>
              <a:t>Comparison between Measurement and Simulation</a:t>
            </a:r>
          </a:p>
          <a:p>
            <a:pPr indent="-285750">
              <a:buFont typeface="Wingdings" panose="05000000000000000000" pitchFamily="2" charset="2"/>
              <a:buChar char="Ø"/>
            </a:pPr>
            <a:endParaRPr lang="en-US" altLang="zh-CN" dirty="0">
              <a:solidFill>
                <a:srgbClr val="0070C0"/>
              </a:solidFill>
            </a:endParaRPr>
          </a:p>
          <a:p>
            <a:pPr indent="-285750"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0070C0"/>
                </a:solidFill>
              </a:rPr>
              <a:t>Summary and Next</a:t>
            </a:r>
          </a:p>
          <a:p>
            <a:pPr indent="-285750">
              <a:buFont typeface="Wingdings" panose="05000000000000000000" pitchFamily="2" charset="2"/>
              <a:buChar char="Ø"/>
            </a:pPr>
            <a:endParaRPr lang="en-US" altLang="zh-CN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72444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0626" y="92054"/>
            <a:ext cx="7882594" cy="659612"/>
          </a:xfrm>
          <a:prstGeom prst="rect">
            <a:avLst/>
          </a:prstGeom>
        </p:spPr>
        <p:txBody>
          <a:bodyPr vert="horz" lIns="91418" tIns="45709" rIns="91418" bIns="45709" anchor="ctr"/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3998" b="1" kern="1200">
                <a:solidFill>
                  <a:srgbClr val="005DA2"/>
                </a:solidFill>
                <a:latin typeface="微软雅黑"/>
                <a:ea typeface="微软雅黑"/>
              </a:defRPr>
            </a:lvl1pPr>
          </a:lstStyle>
          <a:p>
            <a:r>
              <a:rPr lang="en-US" sz="2400" dirty="0"/>
              <a:t>Procedure of Simulation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6B94697D-708A-43C6-8E63-B8BFCEE71B3C}"/>
              </a:ext>
            </a:extLst>
          </p:cNvPr>
          <p:cNvSpPr txBox="1"/>
          <p:nvPr/>
        </p:nvSpPr>
        <p:spPr>
          <a:xfrm>
            <a:off x="441248" y="1024607"/>
            <a:ext cx="8420698" cy="5203321"/>
          </a:xfrm>
          <a:prstGeom prst="rect">
            <a:avLst/>
          </a:prstGeom>
          <a:ln w="12700">
            <a:prstDash val="solid"/>
          </a:ln>
        </p:spPr>
        <p:txBody>
          <a:bodyPr/>
          <a:lstStyle/>
          <a:p>
            <a:pPr indent="-285750"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0070C0"/>
                </a:solidFill>
              </a:rPr>
              <a:t>Simulation using SDEVICE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Pinning parameters used in </a:t>
            </a:r>
            <a:r>
              <a:rPr lang="en-US" altLang="zh-CN" dirty="0" err="1">
                <a:solidFill>
                  <a:srgbClr val="0070C0"/>
                </a:solidFill>
              </a:rPr>
              <a:t>Sentaurus</a:t>
            </a:r>
            <a:r>
              <a:rPr lang="en-US" altLang="zh-CN" dirty="0">
                <a:solidFill>
                  <a:srgbClr val="0070C0"/>
                </a:solidFill>
              </a:rPr>
              <a:t> TCAD</a:t>
            </a: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In </a:t>
            </a:r>
            <a:r>
              <a:rPr lang="en-US" altLang="zh-CN" dirty="0" err="1">
                <a:solidFill>
                  <a:srgbClr val="0070C0"/>
                </a:solidFill>
              </a:rPr>
              <a:t>Sentaurus</a:t>
            </a:r>
            <a:r>
              <a:rPr lang="en-US" altLang="zh-CN" dirty="0">
                <a:solidFill>
                  <a:srgbClr val="0070C0"/>
                </a:solidFill>
              </a:rPr>
              <a:t> TCAD, the pinning effect at the Schottky contacts is enabled by specifying pinning in the electrode section and model used</a:t>
            </a:r>
          </a:p>
          <a:p>
            <a:pPr lvl="3" indent="-285750">
              <a:buFont typeface="Arial" panose="020B0604020202020204" pitchFamily="34" charset="0"/>
              <a:buChar char="•"/>
            </a:pPr>
            <a:r>
              <a:rPr lang="en-GB" altLang="zh-CN" dirty="0">
                <a:solidFill>
                  <a:srgbClr val="0070C0"/>
                </a:solidFill>
              </a:rPr>
              <a:t>{ Name = "</a:t>
            </a:r>
            <a:r>
              <a:rPr lang="en-GB" altLang="zh-CN" dirty="0" err="1">
                <a:solidFill>
                  <a:srgbClr val="0070C0"/>
                </a:solidFill>
              </a:rPr>
              <a:t>CathodeR</a:t>
            </a:r>
            <a:r>
              <a:rPr lang="en-GB" altLang="zh-CN" dirty="0">
                <a:solidFill>
                  <a:srgbClr val="0070C0"/>
                </a:solidFill>
              </a:rPr>
              <a:t>" Voltage = 0.0 Material=</a:t>
            </a:r>
            <a:r>
              <a:rPr lang="en-GB" altLang="zh-CN" dirty="0" err="1">
                <a:solidFill>
                  <a:srgbClr val="0070C0"/>
                </a:solidFill>
              </a:rPr>
              <a:t>Aluminum</a:t>
            </a:r>
            <a:r>
              <a:rPr lang="en-GB" altLang="zh-CN" dirty="0">
                <a:solidFill>
                  <a:srgbClr val="0070C0"/>
                </a:solidFill>
              </a:rPr>
              <a:t> Schottky(Pinning(Model="Sze"))   Resistance=1E2 }</a:t>
            </a: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The pinning parameters are added in the Schottky subsection of the electrode section of the </a:t>
            </a:r>
            <a:r>
              <a:rPr lang="en-US" altLang="zh-CN" dirty="0" err="1">
                <a:solidFill>
                  <a:srgbClr val="0070C0"/>
                </a:solidFill>
              </a:rPr>
              <a:t>sdevice</a:t>
            </a:r>
            <a:r>
              <a:rPr lang="en-US" altLang="zh-CN" dirty="0">
                <a:solidFill>
                  <a:srgbClr val="0070C0"/>
                </a:solidFill>
              </a:rPr>
              <a:t> parameter file</a:t>
            </a:r>
          </a:p>
          <a:p>
            <a:pPr lvl="3" indent="-285750">
              <a:buFont typeface="Arial" panose="020B0604020202020204" pitchFamily="34" charset="0"/>
              <a:buChar char="•"/>
            </a:pPr>
            <a:r>
              <a:rPr lang="en-GB" altLang="zh-CN" dirty="0">
                <a:solidFill>
                  <a:srgbClr val="0070C0"/>
                </a:solidFill>
              </a:rPr>
              <a:t>Electrode = "</a:t>
            </a:r>
            <a:r>
              <a:rPr lang="en-GB" altLang="zh-CN" dirty="0" err="1">
                <a:solidFill>
                  <a:srgbClr val="0070C0"/>
                </a:solidFill>
              </a:rPr>
              <a:t>CathodeR</a:t>
            </a:r>
            <a:r>
              <a:rPr lang="en-GB" altLang="zh-CN" dirty="0">
                <a:solidFill>
                  <a:srgbClr val="0070C0"/>
                </a:solidFill>
              </a:rPr>
              <a:t>"  {</a:t>
            </a:r>
          </a:p>
          <a:p>
            <a:pPr lvl="3"/>
            <a:r>
              <a:rPr lang="en-GB" altLang="zh-CN" dirty="0">
                <a:solidFill>
                  <a:srgbClr val="0070C0"/>
                </a:solidFill>
              </a:rPr>
              <a:t>Schottky {</a:t>
            </a:r>
          </a:p>
          <a:p>
            <a:pPr lvl="3"/>
            <a:r>
              <a:rPr lang="en-GB" altLang="zh-CN" dirty="0">
                <a:solidFill>
                  <a:srgbClr val="0070C0"/>
                </a:solidFill>
              </a:rPr>
              <a:t>###Fermi </a:t>
            </a:r>
            <a:r>
              <a:rPr lang="en-GB" altLang="zh-CN" dirty="0" err="1">
                <a:solidFill>
                  <a:srgbClr val="0070C0"/>
                </a:solidFill>
              </a:rPr>
              <a:t>pinnning</a:t>
            </a:r>
            <a:r>
              <a:rPr lang="en-GB" altLang="zh-CN" dirty="0">
                <a:solidFill>
                  <a:srgbClr val="0070C0"/>
                </a:solidFill>
              </a:rPr>
              <a:t> params</a:t>
            </a:r>
          </a:p>
          <a:p>
            <a:pPr lvl="3"/>
            <a:r>
              <a:rPr lang="en-GB" altLang="zh-CN" dirty="0" err="1">
                <a:solidFill>
                  <a:srgbClr val="0070C0"/>
                </a:solidFill>
              </a:rPr>
              <a:t>Pinning_d</a:t>
            </a:r>
            <a:r>
              <a:rPr lang="en-GB" altLang="zh-CN" dirty="0">
                <a:solidFill>
                  <a:srgbClr val="0070C0"/>
                </a:solidFill>
              </a:rPr>
              <a:t> =@dint_thick@</a:t>
            </a:r>
          </a:p>
          <a:p>
            <a:pPr lvl="3"/>
            <a:r>
              <a:rPr lang="en-GB" altLang="zh-CN" dirty="0" err="1">
                <a:solidFill>
                  <a:srgbClr val="0070C0"/>
                </a:solidFill>
              </a:rPr>
              <a:t>Pinning_CNL</a:t>
            </a:r>
            <a:r>
              <a:rPr lang="en-GB" altLang="zh-CN" dirty="0">
                <a:solidFill>
                  <a:srgbClr val="0070C0"/>
                </a:solidFill>
              </a:rPr>
              <a:t> =@CNL@  </a:t>
            </a:r>
          </a:p>
          <a:p>
            <a:pPr lvl="3"/>
            <a:r>
              <a:rPr lang="en-GB" altLang="zh-CN" dirty="0" err="1">
                <a:solidFill>
                  <a:srgbClr val="0070C0"/>
                </a:solidFill>
              </a:rPr>
              <a:t>Pinning_Nint</a:t>
            </a:r>
            <a:r>
              <a:rPr lang="en-GB" altLang="zh-CN" dirty="0">
                <a:solidFill>
                  <a:srgbClr val="0070C0"/>
                </a:solidFill>
              </a:rPr>
              <a:t> =@Nint@</a:t>
            </a:r>
          </a:p>
          <a:p>
            <a:pPr lvl="3"/>
            <a:r>
              <a:rPr lang="en-GB" altLang="zh-CN" dirty="0">
                <a:solidFill>
                  <a:srgbClr val="0070C0"/>
                </a:solidFill>
              </a:rPr>
              <a:t>                }                 </a:t>
            </a:r>
          </a:p>
          <a:p>
            <a:pPr lvl="3"/>
            <a:r>
              <a:rPr lang="en-GB" altLang="zh-CN" dirty="0">
                <a:solidFill>
                  <a:srgbClr val="0070C0"/>
                </a:solidFill>
              </a:rPr>
              <a:t>                                            }</a:t>
            </a:r>
          </a:p>
          <a:p>
            <a:pPr lvl="2" indent="-285750">
              <a:buFont typeface="Arial" panose="020B0604020202020204" pitchFamily="34" charset="0"/>
              <a:buChar char="•"/>
            </a:pPr>
            <a:endParaRPr lang="en-US" altLang="zh-CN" dirty="0">
              <a:solidFill>
                <a:srgbClr val="0070C0"/>
              </a:solidFill>
            </a:endParaRP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AACB70C-773F-4A53-B87B-5BB793F09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Nov 29, 2022</a:t>
            </a:r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6E787FB-0B3C-4DFF-BAB0-989D37278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41st RD50 Workshop, Sevilla, Spain</a:t>
            </a:r>
            <a:endParaRPr lang="zh-CN" altLang="en-US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DB02945-67B9-C384-6698-1FD76AEFE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A78-E013-4A8C-AD75-63A150561B10}" type="slidenum">
              <a:rPr lang="zh-CN" altLang="en-US" smtClean="0"/>
              <a:t>20</a:t>
            </a:fld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5">
                <a:extLst>
                  <a:ext uri="{FF2B5EF4-FFF2-40B4-BE49-F238E27FC236}">
                    <a16:creationId xmlns:a16="http://schemas.microsoft.com/office/drawing/2014/main" id="{5F387695-9A4E-8101-D97E-74B62F48C1E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37449764"/>
                  </p:ext>
                </p:extLst>
              </p:nvPr>
            </p:nvGraphicFramePr>
            <p:xfrm>
              <a:off x="4651597" y="4097740"/>
              <a:ext cx="3939000" cy="124910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84750">
                      <a:extLst>
                        <a:ext uri="{9D8B030D-6E8A-4147-A177-3AD203B41FA5}">
                          <a16:colId xmlns:a16="http://schemas.microsoft.com/office/drawing/2014/main" val="1911085728"/>
                        </a:ext>
                      </a:extLst>
                    </a:gridCol>
                    <a:gridCol w="984750">
                      <a:extLst>
                        <a:ext uri="{9D8B030D-6E8A-4147-A177-3AD203B41FA5}">
                          <a16:colId xmlns:a16="http://schemas.microsoft.com/office/drawing/2014/main" val="3224055316"/>
                        </a:ext>
                      </a:extLst>
                    </a:gridCol>
                    <a:gridCol w="984750">
                      <a:extLst>
                        <a:ext uri="{9D8B030D-6E8A-4147-A177-3AD203B41FA5}">
                          <a16:colId xmlns:a16="http://schemas.microsoft.com/office/drawing/2014/main" val="1012104313"/>
                        </a:ext>
                      </a:extLst>
                    </a:gridCol>
                    <a:gridCol w="984750">
                      <a:extLst>
                        <a:ext uri="{9D8B030D-6E8A-4147-A177-3AD203B41FA5}">
                          <a16:colId xmlns:a16="http://schemas.microsoft.com/office/drawing/2014/main" val="2185090228"/>
                        </a:ext>
                      </a:extLst>
                    </a:gridCol>
                  </a:tblGrid>
                  <a:tr h="516994">
                    <a:tc>
                      <a:txBody>
                        <a:bodyPr/>
                        <a:lstStyle/>
                        <a:p>
                          <a:endParaRPr lang="en-GB" sz="1100" dirty="0"/>
                        </a:p>
                      </a:txBody>
                      <a:tcPr marL="73856" marR="73856" marT="36928" marB="36928"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GB" sz="1500" i="1" smtClean="0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oMath>
                          </a14:m>
                          <a:r>
                            <a:rPr lang="en-GB" sz="1500" dirty="0"/>
                            <a:t>=1 nm</a:t>
                          </a:r>
                        </a:p>
                      </a:txBody>
                      <a:tcPr marL="73856" marR="73856" marT="36928" marB="36928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GB" sz="1500" i="1" smtClean="0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oMath>
                          </a14:m>
                          <a:r>
                            <a:rPr lang="en-GB" sz="1500" dirty="0"/>
                            <a:t>=1.5 nm</a:t>
                          </a:r>
                        </a:p>
                        <a:p>
                          <a:endParaRPr lang="en-GB" sz="1500" dirty="0"/>
                        </a:p>
                      </a:txBody>
                      <a:tcPr marL="73856" marR="73856" marT="36928" marB="36928"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GB" sz="1500" i="1" smtClean="0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oMath>
                          </a14:m>
                          <a:r>
                            <a:rPr lang="en-GB" sz="1500" dirty="0"/>
                            <a:t>=2 nm</a:t>
                          </a:r>
                        </a:p>
                        <a:p>
                          <a:endParaRPr lang="en-GB" sz="1500" dirty="0"/>
                        </a:p>
                      </a:txBody>
                      <a:tcPr marL="73856" marR="73856" marT="36928" marB="36928"/>
                    </a:tc>
                    <a:extLst>
                      <a:ext uri="{0D108BD9-81ED-4DB2-BD59-A6C34878D82A}">
                        <a16:rowId xmlns:a16="http://schemas.microsoft.com/office/drawing/2014/main" val="502851089"/>
                      </a:ext>
                    </a:extLst>
                  </a:tr>
                  <a:tr h="418519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1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1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&lt;</m:t>
                                    </m:r>
                                    <m:r>
                                      <a:rPr lang="en-GB" sz="11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𝐷</m:t>
                                    </m:r>
                                  </m:e>
                                  <m:sub>
                                    <m:r>
                                      <a:rPr lang="en-GB" sz="11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𝑖𝑠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GB" sz="11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GB" sz="11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</m:d>
                                <m:r>
                                  <a:rPr lang="en-GB" sz="11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&gt;</m:t>
                                </m:r>
                              </m:oMath>
                            </m:oMathPara>
                          </a14:m>
                          <a:endParaRPr lang="en-GB" sz="110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endParaRPr lang="en-GB" sz="1100" dirty="0"/>
                        </a:p>
                      </a:txBody>
                      <a:tcPr marL="73856" marR="73856" marT="36928" marB="36928"/>
                    </a:tc>
                    <a:tc>
                      <a:txBody>
                        <a:bodyPr/>
                        <a:lstStyle/>
                        <a:p>
                          <a:pPr lvl="0" algn="ctr" fontAlgn="b"/>
                          <a:r>
                            <a:rPr lang="en-GB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1.95E+14</a:t>
                          </a:r>
                        </a:p>
                      </a:txBody>
                      <a:tcPr marL="7693" marR="7693" marT="7693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1.3E+14</a:t>
                          </a:r>
                        </a:p>
                      </a:txBody>
                      <a:tcPr marL="73856" marR="73856" marT="36928" marB="36928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9.77e13</a:t>
                          </a:r>
                        </a:p>
                      </a:txBody>
                      <a:tcPr marL="73856" marR="73856" marT="36928" marB="36928" anchor="ctr"/>
                    </a:tc>
                    <a:extLst>
                      <a:ext uri="{0D108BD9-81ED-4DB2-BD59-A6C34878D82A}">
                        <a16:rowId xmlns:a16="http://schemas.microsoft.com/office/drawing/2014/main" val="2409830539"/>
                      </a:ext>
                    </a:extLst>
                  </a:tr>
                  <a:tr h="29952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100" b="1" i="0" u="none" strike="noStrike" kern="1200" smtClean="0">
                                    <a:solidFill>
                                      <a:srgbClr val="000000"/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+mn-ea"/>
                                    <a:cs typeface="Times New Roman" panose="02020603050405020304" pitchFamily="18" charset="0"/>
                                  </a:rPr>
                                  <m:t>𝐶𝑁𝐿</m:t>
                                </m:r>
                              </m:oMath>
                            </m:oMathPara>
                          </a14:m>
                          <a:endParaRPr lang="en-GB" sz="1100" b="1" i="0" u="none" strike="noStrike" kern="1200" dirty="0">
                            <a:solidFill>
                              <a:srgbClr val="000000"/>
                            </a:solidFill>
                            <a:effectLst/>
                            <a:latin typeface="Times New Roman" panose="02020603050405020304" pitchFamily="18" charset="0"/>
                            <a:ea typeface="+mn-ea"/>
                            <a:cs typeface="Times New Roman" panose="02020603050405020304" pitchFamily="18" charset="0"/>
                          </a:endParaRPr>
                        </a:p>
                      </a:txBody>
                      <a:tcPr marL="73856" marR="73856" marT="36928" marB="3692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4.5</a:t>
                          </a:r>
                        </a:p>
                      </a:txBody>
                      <a:tcPr marL="73856" marR="73856" marT="36928" marB="3692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4.59</a:t>
                          </a:r>
                        </a:p>
                      </a:txBody>
                      <a:tcPr marL="73856" marR="73856" marT="36928" marB="3692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4.67</a:t>
                          </a:r>
                        </a:p>
                      </a:txBody>
                      <a:tcPr marL="73856" marR="73856" marT="36928" marB="36928"/>
                    </a:tc>
                    <a:extLst>
                      <a:ext uri="{0D108BD9-81ED-4DB2-BD59-A6C34878D82A}">
                        <a16:rowId xmlns:a16="http://schemas.microsoft.com/office/drawing/2014/main" val="155621303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5">
                <a:extLst>
                  <a:ext uri="{FF2B5EF4-FFF2-40B4-BE49-F238E27FC236}">
                    <a16:creationId xmlns:a16="http://schemas.microsoft.com/office/drawing/2014/main" id="{5F387695-9A4E-8101-D97E-74B62F48C1E6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37449764"/>
                  </p:ext>
                </p:extLst>
              </p:nvPr>
            </p:nvGraphicFramePr>
            <p:xfrm>
              <a:off x="4651597" y="4097740"/>
              <a:ext cx="3939000" cy="1249103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84750">
                      <a:extLst>
                        <a:ext uri="{9D8B030D-6E8A-4147-A177-3AD203B41FA5}">
                          <a16:colId xmlns:a16="http://schemas.microsoft.com/office/drawing/2014/main" val="1911085728"/>
                        </a:ext>
                      </a:extLst>
                    </a:gridCol>
                    <a:gridCol w="984750">
                      <a:extLst>
                        <a:ext uri="{9D8B030D-6E8A-4147-A177-3AD203B41FA5}">
                          <a16:colId xmlns:a16="http://schemas.microsoft.com/office/drawing/2014/main" val="3224055316"/>
                        </a:ext>
                      </a:extLst>
                    </a:gridCol>
                    <a:gridCol w="984750">
                      <a:extLst>
                        <a:ext uri="{9D8B030D-6E8A-4147-A177-3AD203B41FA5}">
                          <a16:colId xmlns:a16="http://schemas.microsoft.com/office/drawing/2014/main" val="1012104313"/>
                        </a:ext>
                      </a:extLst>
                    </a:gridCol>
                    <a:gridCol w="984750">
                      <a:extLst>
                        <a:ext uri="{9D8B030D-6E8A-4147-A177-3AD203B41FA5}">
                          <a16:colId xmlns:a16="http://schemas.microsoft.com/office/drawing/2014/main" val="2185090228"/>
                        </a:ext>
                      </a:extLst>
                    </a:gridCol>
                  </a:tblGrid>
                  <a:tr h="531056">
                    <a:tc>
                      <a:txBody>
                        <a:bodyPr/>
                        <a:lstStyle/>
                        <a:p>
                          <a:endParaRPr lang="en-GB" sz="1100" dirty="0"/>
                        </a:p>
                      </a:txBody>
                      <a:tcPr marL="73856" marR="73856" marT="36928" marB="36928"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3856" marR="73856" marT="36928" marB="36928">
                        <a:blipFill>
                          <a:blip r:embed="rId2"/>
                          <a:stretch>
                            <a:fillRect l="-100617" t="-3409" r="-201852" b="-1363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3856" marR="73856" marT="36928" marB="36928">
                        <a:blipFill>
                          <a:blip r:embed="rId2"/>
                          <a:stretch>
                            <a:fillRect l="-201863" t="-3409" r="-103106" b="-13636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3856" marR="73856" marT="36928" marB="36928">
                        <a:blipFill>
                          <a:blip r:embed="rId2"/>
                          <a:stretch>
                            <a:fillRect l="-300000" t="-3409" r="-2469" b="-13636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502851089"/>
                      </a:ext>
                    </a:extLst>
                  </a:tr>
                  <a:tr h="418519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3856" marR="73856" marT="36928" marB="36928">
                        <a:blipFill>
                          <a:blip r:embed="rId2"/>
                          <a:stretch>
                            <a:fillRect l="-617" t="-131884" r="-301852" b="-7391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lvl="0" algn="ctr" fontAlgn="b"/>
                          <a:r>
                            <a:rPr lang="en-GB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1.95E+14</a:t>
                          </a:r>
                        </a:p>
                      </a:txBody>
                      <a:tcPr marL="7693" marR="7693" marT="7693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1100" b="1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1.3E+14</a:t>
                          </a:r>
                        </a:p>
                      </a:txBody>
                      <a:tcPr marL="73856" marR="73856" marT="36928" marB="36928"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9.77e13</a:t>
                          </a:r>
                        </a:p>
                      </a:txBody>
                      <a:tcPr marL="73856" marR="73856" marT="36928" marB="36928" anchor="ctr"/>
                    </a:tc>
                    <a:extLst>
                      <a:ext uri="{0D108BD9-81ED-4DB2-BD59-A6C34878D82A}">
                        <a16:rowId xmlns:a16="http://schemas.microsoft.com/office/drawing/2014/main" val="2409830539"/>
                      </a:ext>
                    </a:extLst>
                  </a:tr>
                  <a:tr h="29952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3856" marR="73856" marT="36928" marB="36928">
                        <a:blipFill>
                          <a:blip r:embed="rId2"/>
                          <a:stretch>
                            <a:fillRect l="-617" t="-326531" r="-301852" b="-408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4.5</a:t>
                          </a:r>
                        </a:p>
                      </a:txBody>
                      <a:tcPr marL="73856" marR="73856" marT="36928" marB="3692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4.59</a:t>
                          </a:r>
                        </a:p>
                      </a:txBody>
                      <a:tcPr marL="73856" marR="73856" marT="36928" marB="36928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100" b="1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4.67</a:t>
                          </a:r>
                        </a:p>
                      </a:txBody>
                      <a:tcPr marL="73856" marR="73856" marT="36928" marB="36928"/>
                    </a:tc>
                    <a:extLst>
                      <a:ext uri="{0D108BD9-81ED-4DB2-BD59-A6C34878D82A}">
                        <a16:rowId xmlns:a16="http://schemas.microsoft.com/office/drawing/2014/main" val="1556213034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2294442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0626" y="92054"/>
            <a:ext cx="7882594" cy="659612"/>
          </a:xfrm>
          <a:prstGeom prst="rect">
            <a:avLst/>
          </a:prstGeom>
        </p:spPr>
        <p:txBody>
          <a:bodyPr vert="horz" lIns="91418" tIns="45709" rIns="91418" bIns="45709" anchor="ctr"/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3998" b="1" kern="1200">
                <a:solidFill>
                  <a:srgbClr val="005DA2"/>
                </a:solidFill>
                <a:latin typeface="微软雅黑"/>
                <a:ea typeface="微软雅黑"/>
              </a:defRPr>
            </a:lvl1pPr>
          </a:lstStyle>
          <a:p>
            <a:r>
              <a:rPr lang="en-US" sz="2400" dirty="0"/>
              <a:t>Procedure of Simulation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6B94697D-708A-43C6-8E63-B8BFCEE71B3C}"/>
                  </a:ext>
                </a:extLst>
              </p:cNvPr>
              <p:cNvSpPr txBox="1"/>
              <p:nvPr/>
            </p:nvSpPr>
            <p:spPr>
              <a:xfrm>
                <a:off x="441248" y="1024607"/>
                <a:ext cx="7924830" cy="5203321"/>
              </a:xfrm>
              <a:prstGeom prst="rect">
                <a:avLst/>
              </a:prstGeom>
              <a:ln w="12700">
                <a:prstDash val="solid"/>
              </a:ln>
            </p:spPr>
            <p:txBody>
              <a:bodyPr/>
              <a:lstStyle/>
              <a:p>
                <a:pPr indent="-285750">
                  <a:buFont typeface="Wingdings" panose="05000000000000000000" pitchFamily="2" charset="2"/>
                  <a:buChar char="Ø"/>
                </a:pPr>
                <a:r>
                  <a:rPr lang="en-US" altLang="zh-CN" dirty="0">
                    <a:solidFill>
                      <a:srgbClr val="0070C0"/>
                    </a:solidFill>
                  </a:rPr>
                  <a:t>Simulation using SDEVICE</a:t>
                </a:r>
              </a:p>
              <a:p>
                <a:pPr lvl="1" indent="-285750"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solidFill>
                      <a:srgbClr val="0070C0"/>
                    </a:solidFill>
                  </a:rPr>
                  <a:t>Radiation model</a:t>
                </a:r>
              </a:p>
              <a:p>
                <a:pPr lvl="2" indent="-285750">
                  <a:buFont typeface="Arial" panose="020B0604020202020204" pitchFamily="34" charset="0"/>
                  <a:buChar char="•"/>
                </a:pPr>
                <a:r>
                  <a:rPr lang="en-US" altLang="zh-CN">
                    <a:solidFill>
                      <a:srgbClr val="0070C0"/>
                    </a:solidFill>
                  </a:rPr>
                  <a:t>Hamburg </a:t>
                </a:r>
                <a:r>
                  <a:rPr lang="en-US" altLang="zh-CN" dirty="0">
                    <a:solidFill>
                      <a:srgbClr val="0070C0"/>
                    </a:solidFill>
                  </a:rPr>
                  <a:t>Penta Trap Model (HPTM)</a:t>
                </a:r>
              </a:p>
              <a:p>
                <a:pPr lvl="2" indent="-285750">
                  <a:buFont typeface="Arial" panose="020B0604020202020204" pitchFamily="34" charset="0"/>
                  <a:buChar char="•"/>
                </a:pPr>
                <a:endParaRPr lang="en-US" altLang="zh-CN" dirty="0">
                  <a:solidFill>
                    <a:srgbClr val="0070C0"/>
                  </a:solidFill>
                </a:endParaRPr>
              </a:p>
              <a:p>
                <a:pPr lvl="2" indent="-285750">
                  <a:buFont typeface="Arial" panose="020B0604020202020204" pitchFamily="34" charset="0"/>
                  <a:buChar char="•"/>
                </a:pPr>
                <a:endParaRPr lang="en-US" altLang="zh-CN" dirty="0">
                  <a:solidFill>
                    <a:srgbClr val="0070C0"/>
                  </a:solidFill>
                </a:endParaRPr>
              </a:p>
              <a:p>
                <a:pPr lvl="2" indent="-285750">
                  <a:buFont typeface="Arial" panose="020B0604020202020204" pitchFamily="34" charset="0"/>
                  <a:buChar char="•"/>
                </a:pPr>
                <a:endParaRPr lang="en-US" altLang="zh-CN" dirty="0">
                  <a:solidFill>
                    <a:srgbClr val="0070C0"/>
                  </a:solidFill>
                </a:endParaRPr>
              </a:p>
              <a:p>
                <a:pPr lvl="2" indent="-285750">
                  <a:buFont typeface="Arial" panose="020B0604020202020204" pitchFamily="34" charset="0"/>
                  <a:buChar char="•"/>
                </a:pPr>
                <a:endParaRPr lang="en-US" altLang="zh-CN" dirty="0">
                  <a:solidFill>
                    <a:srgbClr val="0070C0"/>
                  </a:solidFill>
                </a:endParaRPr>
              </a:p>
              <a:p>
                <a:pPr lvl="2" indent="-285750">
                  <a:buFont typeface="Arial" panose="020B0604020202020204" pitchFamily="34" charset="0"/>
                  <a:buChar char="•"/>
                </a:pPr>
                <a:endParaRPr lang="en-US" altLang="zh-CN" dirty="0">
                  <a:solidFill>
                    <a:srgbClr val="0070C0"/>
                  </a:solidFill>
                </a:endParaRPr>
              </a:p>
              <a:p>
                <a:pPr lvl="2" indent="-285750">
                  <a:buFont typeface="Arial" panose="020B0604020202020204" pitchFamily="34" charset="0"/>
                  <a:buChar char="•"/>
                </a:pPr>
                <a:endParaRPr lang="en-US" altLang="zh-CN" dirty="0">
                  <a:solidFill>
                    <a:srgbClr val="0070C0"/>
                  </a:solidFill>
                </a:endParaRPr>
              </a:p>
              <a:p>
                <a:pPr marL="628650" lvl="2"/>
                <a:endParaRPr lang="en-US" altLang="zh-CN" dirty="0">
                  <a:solidFill>
                    <a:srgbClr val="0070C0"/>
                  </a:solidFill>
                </a:endParaRPr>
              </a:p>
              <a:p>
                <a:pPr lvl="3" indent="-285750"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solidFill>
                      <a:srgbClr val="0070C0"/>
                    </a:solidFill>
                  </a:rPr>
                  <a:t>Trap concentration of defects</a:t>
                </a:r>
              </a:p>
              <a:p>
                <a:pPr lvl="4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altLang="zh-CN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altLang="zh-CN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𝑖𝑛𝑡</m:t>
                        </m:r>
                      </m:sub>
                    </m:sSub>
                    <m:r>
                      <a:rPr lang="en-US" altLang="zh-CN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b>
                      <m:sSubPr>
                        <m:ctrlP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Φ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𝑛𝑒𝑞</m:t>
                        </m:r>
                      </m:sub>
                    </m:sSub>
                  </m:oMath>
                </a14:m>
                <a:endParaRPr lang="en-US" altLang="zh-CN" dirty="0">
                  <a:solidFill>
                    <a:srgbClr val="0070C0"/>
                  </a:solidFill>
                </a:endParaRPr>
              </a:p>
              <a:p>
                <a:pPr lvl="4" indent="-285750"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solidFill>
                      <a:srgbClr val="0070C0"/>
                    </a:solidFill>
                  </a:rPr>
                  <a:t>A factor 1.66 has been applied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𝑖𝑛𝑡</m:t>
                        </m:r>
                      </m:sub>
                    </m:sSub>
                  </m:oMath>
                </a14:m>
                <a:r>
                  <a:rPr lang="en-US" altLang="zh-CN" dirty="0">
                    <a:solidFill>
                      <a:srgbClr val="0070C0"/>
                    </a:solidFill>
                  </a:rPr>
                  <a:t> to account for Neutron irradiation</a:t>
                </a:r>
              </a:p>
              <a:p>
                <a:pPr lvl="3" indent="-285750">
                  <a:buFont typeface="Arial" panose="020B0604020202020204" pitchFamily="34" charset="0"/>
                  <a:buChar char="•"/>
                </a:pPr>
                <a:endParaRPr lang="en-US" altLang="zh-CN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6B94697D-708A-43C6-8E63-B8BFCEE71B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248" y="1024607"/>
                <a:ext cx="7924830" cy="5203321"/>
              </a:xfrm>
              <a:prstGeom prst="rect">
                <a:avLst/>
              </a:prstGeom>
              <a:blipFill>
                <a:blip r:embed="rId2"/>
                <a:stretch>
                  <a:fillRect l="-462" t="-585"/>
                </a:stretch>
              </a:blipFill>
              <a:ln w="12700">
                <a:prstDash val="solid"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AACB70C-773F-4A53-B87B-5BB793F09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Nov 29, 2022</a:t>
            </a:r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6E787FB-0B3C-4DFF-BAB0-989D37278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41st RD50 Workshop, Sevilla, Spain</a:t>
            </a:r>
            <a:endParaRPr lang="zh-CN" altLang="en-US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DB02945-67B9-C384-6698-1FD76AEFE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A78-E013-4A8C-AD75-63A150561B10}" type="slidenum">
              <a:rPr lang="zh-CN" altLang="en-US" smtClean="0"/>
              <a:t>21</a:t>
            </a:fld>
            <a:endParaRPr lang="zh-CN" altLang="en-US"/>
          </a:p>
        </p:txBody>
      </p:sp>
      <p:pic>
        <p:nvPicPr>
          <p:cNvPr id="8" name="Picture 1">
            <a:extLst>
              <a:ext uri="{FF2B5EF4-FFF2-40B4-BE49-F238E27FC236}">
                <a16:creationId xmlns:a16="http://schemas.microsoft.com/office/drawing/2014/main" id="{7A94469F-A248-9C53-6468-E30D11753A2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681" b="51043"/>
          <a:stretch/>
        </p:blipFill>
        <p:spPr>
          <a:xfrm>
            <a:off x="1536706" y="2038066"/>
            <a:ext cx="6470433" cy="1665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2072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0626" y="92054"/>
            <a:ext cx="7882594" cy="659612"/>
          </a:xfrm>
          <a:prstGeom prst="rect">
            <a:avLst/>
          </a:prstGeom>
        </p:spPr>
        <p:txBody>
          <a:bodyPr vert="horz" lIns="91418" tIns="45709" rIns="91418" bIns="45709" anchor="ctr">
            <a:normAutofit fontScale="90000"/>
          </a:bodyPr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3998" b="1" kern="1200">
                <a:solidFill>
                  <a:srgbClr val="005DA2"/>
                </a:solidFill>
                <a:latin typeface="微软雅黑"/>
                <a:ea typeface="微软雅黑"/>
              </a:defRPr>
            </a:lvl1pPr>
          </a:lstStyle>
          <a:p>
            <a:r>
              <a:rPr lang="en-US" sz="2400" dirty="0"/>
              <a:t>Comparison between Measurement and Simulation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6B94697D-708A-43C6-8E63-B8BFCEE71B3C}"/>
              </a:ext>
            </a:extLst>
          </p:cNvPr>
          <p:cNvSpPr txBox="1"/>
          <p:nvPr/>
        </p:nvSpPr>
        <p:spPr>
          <a:xfrm>
            <a:off x="441248" y="1024607"/>
            <a:ext cx="6190461" cy="4404651"/>
          </a:xfrm>
          <a:prstGeom prst="rect">
            <a:avLst/>
          </a:prstGeom>
          <a:ln w="12700">
            <a:prstDash val="solid"/>
          </a:ln>
        </p:spPr>
        <p:txBody>
          <a:bodyPr/>
          <a:lstStyle/>
          <a:p>
            <a:pPr indent="-285750"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0070C0"/>
                </a:solidFill>
              </a:rPr>
              <a:t>IV simulation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Non-irradiated</a:t>
            </a: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0070C0"/>
                </a:solidFill>
              </a:rPr>
              <a:t>𝛿 </a:t>
            </a:r>
            <a:r>
              <a:rPr lang="en-US" altLang="zh-CN" dirty="0">
                <a:solidFill>
                  <a:srgbClr val="0070C0"/>
                </a:solidFill>
              </a:rPr>
              <a:t>= </a:t>
            </a:r>
            <a:r>
              <a:rPr lang="en-GB" altLang="zh-CN" dirty="0">
                <a:solidFill>
                  <a:srgbClr val="0070C0"/>
                </a:solidFill>
              </a:rPr>
              <a:t>1.0nm, 1.5nm, 2.0nm</a:t>
            </a:r>
          </a:p>
          <a:p>
            <a:pPr lvl="2" indent="-285750">
              <a:buFont typeface="Arial" panose="020B0604020202020204" pitchFamily="34" charset="0"/>
              <a:buChar char="•"/>
            </a:pPr>
            <a:endParaRPr lang="en-GB" altLang="zh-CN" dirty="0">
              <a:solidFill>
                <a:srgbClr val="0070C0"/>
              </a:solidFill>
            </a:endParaRPr>
          </a:p>
          <a:p>
            <a:pPr lvl="2" indent="-285750">
              <a:buFont typeface="Arial" panose="020B0604020202020204" pitchFamily="34" charset="0"/>
              <a:buChar char="•"/>
            </a:pPr>
            <a:endParaRPr lang="en-GB" altLang="zh-CN" dirty="0">
              <a:solidFill>
                <a:srgbClr val="0070C0"/>
              </a:solidFill>
            </a:endParaRPr>
          </a:p>
          <a:p>
            <a:pPr lvl="2" indent="-285750">
              <a:buFont typeface="Arial" panose="020B0604020202020204" pitchFamily="34" charset="0"/>
              <a:buChar char="•"/>
            </a:pPr>
            <a:endParaRPr lang="en-GB" altLang="zh-CN" dirty="0">
              <a:solidFill>
                <a:srgbClr val="0070C0"/>
              </a:solidFill>
            </a:endParaRPr>
          </a:p>
          <a:p>
            <a:pPr lvl="2" indent="-285750">
              <a:buFont typeface="Arial" panose="020B0604020202020204" pitchFamily="34" charset="0"/>
              <a:buChar char="•"/>
            </a:pPr>
            <a:endParaRPr lang="en-GB" altLang="zh-CN" dirty="0">
              <a:solidFill>
                <a:srgbClr val="0070C0"/>
              </a:solidFill>
            </a:endParaRPr>
          </a:p>
          <a:p>
            <a:pPr lvl="2" indent="-285750">
              <a:buFont typeface="Arial" panose="020B0604020202020204" pitchFamily="34" charset="0"/>
              <a:buChar char="•"/>
            </a:pPr>
            <a:endParaRPr lang="en-GB" altLang="zh-CN" dirty="0">
              <a:solidFill>
                <a:srgbClr val="0070C0"/>
              </a:solidFill>
            </a:endParaRPr>
          </a:p>
          <a:p>
            <a:pPr lvl="2" indent="-285750">
              <a:buFont typeface="Arial" panose="020B0604020202020204" pitchFamily="34" charset="0"/>
              <a:buChar char="•"/>
            </a:pPr>
            <a:endParaRPr lang="en-GB" altLang="zh-CN" dirty="0">
              <a:solidFill>
                <a:srgbClr val="0070C0"/>
              </a:solidFill>
            </a:endParaRPr>
          </a:p>
          <a:p>
            <a:pPr lvl="2" indent="-285750">
              <a:buFont typeface="Arial" panose="020B0604020202020204" pitchFamily="34" charset="0"/>
              <a:buChar char="•"/>
            </a:pPr>
            <a:endParaRPr lang="en-GB" altLang="zh-CN" dirty="0">
              <a:solidFill>
                <a:srgbClr val="0070C0"/>
              </a:solidFill>
            </a:endParaRPr>
          </a:p>
          <a:p>
            <a:pPr lvl="2" indent="-285750">
              <a:buFont typeface="Arial" panose="020B0604020202020204" pitchFamily="34" charset="0"/>
              <a:buChar char="•"/>
            </a:pPr>
            <a:endParaRPr lang="en-GB" altLang="zh-CN" dirty="0">
              <a:solidFill>
                <a:srgbClr val="0070C0"/>
              </a:solidFill>
            </a:endParaRPr>
          </a:p>
          <a:p>
            <a:pPr lvl="2" indent="-285750">
              <a:buFont typeface="Arial" panose="020B0604020202020204" pitchFamily="34" charset="0"/>
              <a:buChar char="•"/>
            </a:pPr>
            <a:endParaRPr lang="en-GB" altLang="zh-CN" dirty="0">
              <a:solidFill>
                <a:srgbClr val="0070C0"/>
              </a:solidFill>
            </a:endParaRPr>
          </a:p>
          <a:p>
            <a:pPr lvl="2" indent="-285750">
              <a:buFont typeface="Arial" panose="020B0604020202020204" pitchFamily="34" charset="0"/>
              <a:buChar char="•"/>
            </a:pPr>
            <a:endParaRPr lang="en-GB" altLang="zh-CN" dirty="0">
              <a:solidFill>
                <a:srgbClr val="0070C0"/>
              </a:solidFill>
            </a:endParaRPr>
          </a:p>
          <a:p>
            <a:pPr lvl="2" indent="-285750">
              <a:buFont typeface="Arial" panose="020B0604020202020204" pitchFamily="34" charset="0"/>
              <a:buChar char="•"/>
            </a:pPr>
            <a:endParaRPr lang="en-GB" altLang="zh-CN" dirty="0">
              <a:solidFill>
                <a:srgbClr val="0070C0"/>
              </a:solidFill>
            </a:endParaRPr>
          </a:p>
          <a:p>
            <a:pPr lvl="2" indent="-285750">
              <a:buFont typeface="Arial" panose="020B0604020202020204" pitchFamily="34" charset="0"/>
              <a:buChar char="•"/>
            </a:pPr>
            <a:endParaRPr lang="en-GB" altLang="zh-CN" dirty="0">
              <a:solidFill>
                <a:srgbClr val="0070C0"/>
              </a:solidFill>
            </a:endParaRPr>
          </a:p>
          <a:p>
            <a:pPr lvl="2" indent="-285750">
              <a:buFont typeface="Arial" panose="020B0604020202020204" pitchFamily="34" charset="0"/>
              <a:buChar char="•"/>
            </a:pPr>
            <a:endParaRPr lang="en-GB" altLang="zh-CN" dirty="0">
              <a:solidFill>
                <a:srgbClr val="0070C0"/>
              </a:solidFill>
            </a:endParaRPr>
          </a:p>
          <a:p>
            <a:pPr lvl="2" indent="-285750">
              <a:buFont typeface="Arial" panose="020B0604020202020204" pitchFamily="34" charset="0"/>
              <a:buChar char="•"/>
            </a:pPr>
            <a:endParaRPr lang="en-GB" altLang="zh-CN" dirty="0">
              <a:solidFill>
                <a:srgbClr val="0070C0"/>
              </a:solidFill>
            </a:endParaRP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GB" altLang="zh-CN" dirty="0">
                <a:solidFill>
                  <a:srgbClr val="0070C0"/>
                </a:solidFill>
              </a:rPr>
              <a:t>No breakdown below -400V</a:t>
            </a: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0070C0"/>
                </a:solidFill>
              </a:rPr>
              <a:t>𝛿 </a:t>
            </a:r>
            <a:r>
              <a:rPr lang="en-US" altLang="zh-CN" dirty="0">
                <a:solidFill>
                  <a:srgbClr val="0070C0"/>
                </a:solidFill>
              </a:rPr>
              <a:t>should be between 1.5 and 2.0 nm</a:t>
            </a:r>
            <a:endParaRPr lang="en-GB" altLang="zh-CN" dirty="0">
              <a:solidFill>
                <a:srgbClr val="0070C0"/>
              </a:solidFill>
            </a:endParaRPr>
          </a:p>
          <a:p>
            <a:pPr lvl="2" indent="-285750">
              <a:buFont typeface="Arial" panose="020B0604020202020204" pitchFamily="34" charset="0"/>
              <a:buChar char="•"/>
            </a:pPr>
            <a:endParaRPr lang="en-GB" altLang="zh-CN" dirty="0">
              <a:solidFill>
                <a:srgbClr val="0070C0"/>
              </a:solidFill>
            </a:endParaRPr>
          </a:p>
          <a:p>
            <a:pPr lvl="2" indent="-285750">
              <a:buFont typeface="Arial" panose="020B0604020202020204" pitchFamily="34" charset="0"/>
              <a:buChar char="•"/>
            </a:pPr>
            <a:endParaRPr lang="en-US" altLang="zh-CN" dirty="0">
              <a:solidFill>
                <a:srgbClr val="0070C0"/>
              </a:solidFill>
            </a:endParaRP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AACB70C-773F-4A53-B87B-5BB793F09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Nov 29, 2022</a:t>
            </a:r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6E787FB-0B3C-4DFF-BAB0-989D37278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41st RD50 Workshop, Sevilla, Spain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DB02945-67B9-C384-6698-1FD76AEFE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A78-E013-4A8C-AD75-63A150561B10}" type="slidenum">
              <a:rPr lang="zh-CN" altLang="en-US" smtClean="0"/>
              <a:t>22</a:t>
            </a:fld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82C52749-34E6-5E3B-B719-4F86F9E4B0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1350" y="2014542"/>
            <a:ext cx="5201145" cy="3533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8920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extLst>
              <a:ext uri="{FF2B5EF4-FFF2-40B4-BE49-F238E27FC236}">
                <a16:creationId xmlns:a16="http://schemas.microsoft.com/office/drawing/2014/main" id="{A7EF4393-02B4-852A-F19A-69D70D6465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1350" y="2014541"/>
            <a:ext cx="5158584" cy="35335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0626" y="92054"/>
            <a:ext cx="7882594" cy="659612"/>
          </a:xfrm>
          <a:prstGeom prst="rect">
            <a:avLst/>
          </a:prstGeom>
        </p:spPr>
        <p:txBody>
          <a:bodyPr vert="horz" lIns="91418" tIns="45709" rIns="91418" bIns="45709" anchor="ctr">
            <a:normAutofit fontScale="90000"/>
          </a:bodyPr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3998" b="1" kern="1200">
                <a:solidFill>
                  <a:srgbClr val="005DA2"/>
                </a:solidFill>
                <a:latin typeface="微软雅黑"/>
                <a:ea typeface="微软雅黑"/>
              </a:defRPr>
            </a:lvl1pPr>
          </a:lstStyle>
          <a:p>
            <a:r>
              <a:rPr lang="en-US" sz="2400" dirty="0"/>
              <a:t>Comparison between Measurement and Simulation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6B94697D-708A-43C6-8E63-B8BFCEE71B3C}"/>
              </a:ext>
            </a:extLst>
          </p:cNvPr>
          <p:cNvSpPr txBox="1"/>
          <p:nvPr/>
        </p:nvSpPr>
        <p:spPr>
          <a:xfrm>
            <a:off x="441248" y="1024607"/>
            <a:ext cx="6190461" cy="4404651"/>
          </a:xfrm>
          <a:prstGeom prst="rect">
            <a:avLst/>
          </a:prstGeom>
          <a:ln w="12700">
            <a:prstDash val="solid"/>
          </a:ln>
        </p:spPr>
        <p:txBody>
          <a:bodyPr/>
          <a:lstStyle/>
          <a:p>
            <a:pPr indent="-285750"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0070C0"/>
                </a:solidFill>
              </a:rPr>
              <a:t>IV simulation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Non-irradiated</a:t>
            </a: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0070C0"/>
                </a:solidFill>
              </a:rPr>
              <a:t>𝛿 </a:t>
            </a:r>
            <a:r>
              <a:rPr lang="en-US" altLang="zh-CN" dirty="0">
                <a:solidFill>
                  <a:srgbClr val="0070C0"/>
                </a:solidFill>
              </a:rPr>
              <a:t>= </a:t>
            </a:r>
            <a:r>
              <a:rPr lang="en-GB" altLang="zh-CN" dirty="0">
                <a:solidFill>
                  <a:srgbClr val="0070C0"/>
                </a:solidFill>
              </a:rPr>
              <a:t>1.75nm</a:t>
            </a:r>
          </a:p>
          <a:p>
            <a:pPr lvl="2" indent="-285750">
              <a:buFont typeface="Arial" panose="020B0604020202020204" pitchFamily="34" charset="0"/>
              <a:buChar char="•"/>
            </a:pPr>
            <a:endParaRPr lang="en-GB" altLang="zh-CN" dirty="0">
              <a:solidFill>
                <a:srgbClr val="0070C0"/>
              </a:solidFill>
            </a:endParaRPr>
          </a:p>
          <a:p>
            <a:pPr lvl="2" indent="-285750">
              <a:buFont typeface="Arial" panose="020B0604020202020204" pitchFamily="34" charset="0"/>
              <a:buChar char="•"/>
            </a:pPr>
            <a:endParaRPr lang="en-GB" altLang="zh-CN" dirty="0">
              <a:solidFill>
                <a:srgbClr val="0070C0"/>
              </a:solidFill>
            </a:endParaRPr>
          </a:p>
          <a:p>
            <a:pPr lvl="2" indent="-285750">
              <a:buFont typeface="Arial" panose="020B0604020202020204" pitchFamily="34" charset="0"/>
              <a:buChar char="•"/>
            </a:pPr>
            <a:endParaRPr lang="en-GB" altLang="zh-CN" dirty="0">
              <a:solidFill>
                <a:srgbClr val="0070C0"/>
              </a:solidFill>
            </a:endParaRPr>
          </a:p>
          <a:p>
            <a:pPr lvl="2" indent="-285750">
              <a:buFont typeface="Arial" panose="020B0604020202020204" pitchFamily="34" charset="0"/>
              <a:buChar char="•"/>
            </a:pPr>
            <a:endParaRPr lang="en-GB" altLang="zh-CN" dirty="0">
              <a:solidFill>
                <a:srgbClr val="0070C0"/>
              </a:solidFill>
            </a:endParaRPr>
          </a:p>
          <a:p>
            <a:pPr lvl="2" indent="-285750">
              <a:buFont typeface="Arial" panose="020B0604020202020204" pitchFamily="34" charset="0"/>
              <a:buChar char="•"/>
            </a:pPr>
            <a:endParaRPr lang="en-GB" altLang="zh-CN" dirty="0">
              <a:solidFill>
                <a:srgbClr val="0070C0"/>
              </a:solidFill>
            </a:endParaRPr>
          </a:p>
          <a:p>
            <a:pPr lvl="2" indent="-285750">
              <a:buFont typeface="Arial" panose="020B0604020202020204" pitchFamily="34" charset="0"/>
              <a:buChar char="•"/>
            </a:pPr>
            <a:endParaRPr lang="en-GB" altLang="zh-CN" dirty="0">
              <a:solidFill>
                <a:srgbClr val="0070C0"/>
              </a:solidFill>
            </a:endParaRPr>
          </a:p>
          <a:p>
            <a:pPr lvl="2" indent="-285750">
              <a:buFont typeface="Arial" panose="020B0604020202020204" pitchFamily="34" charset="0"/>
              <a:buChar char="•"/>
            </a:pPr>
            <a:endParaRPr lang="en-GB" altLang="zh-CN" dirty="0">
              <a:solidFill>
                <a:srgbClr val="0070C0"/>
              </a:solidFill>
            </a:endParaRPr>
          </a:p>
          <a:p>
            <a:pPr lvl="2" indent="-285750">
              <a:buFont typeface="Arial" panose="020B0604020202020204" pitchFamily="34" charset="0"/>
              <a:buChar char="•"/>
            </a:pPr>
            <a:endParaRPr lang="en-GB" altLang="zh-CN" dirty="0">
              <a:solidFill>
                <a:srgbClr val="0070C0"/>
              </a:solidFill>
            </a:endParaRPr>
          </a:p>
          <a:p>
            <a:pPr lvl="2" indent="-285750">
              <a:buFont typeface="Arial" panose="020B0604020202020204" pitchFamily="34" charset="0"/>
              <a:buChar char="•"/>
            </a:pPr>
            <a:endParaRPr lang="en-GB" altLang="zh-CN" dirty="0">
              <a:solidFill>
                <a:srgbClr val="0070C0"/>
              </a:solidFill>
            </a:endParaRPr>
          </a:p>
          <a:p>
            <a:pPr lvl="2" indent="-285750">
              <a:buFont typeface="Arial" panose="020B0604020202020204" pitchFamily="34" charset="0"/>
              <a:buChar char="•"/>
            </a:pPr>
            <a:endParaRPr lang="en-GB" altLang="zh-CN" dirty="0">
              <a:solidFill>
                <a:srgbClr val="0070C0"/>
              </a:solidFill>
            </a:endParaRPr>
          </a:p>
          <a:p>
            <a:pPr lvl="2" indent="-285750">
              <a:buFont typeface="Arial" panose="020B0604020202020204" pitchFamily="34" charset="0"/>
              <a:buChar char="•"/>
            </a:pPr>
            <a:endParaRPr lang="en-GB" altLang="zh-CN" dirty="0">
              <a:solidFill>
                <a:srgbClr val="0070C0"/>
              </a:solidFill>
            </a:endParaRPr>
          </a:p>
          <a:p>
            <a:pPr lvl="2" indent="-285750">
              <a:buFont typeface="Arial" panose="020B0604020202020204" pitchFamily="34" charset="0"/>
              <a:buChar char="•"/>
            </a:pPr>
            <a:endParaRPr lang="en-GB" altLang="zh-CN" dirty="0">
              <a:solidFill>
                <a:srgbClr val="0070C0"/>
              </a:solidFill>
            </a:endParaRPr>
          </a:p>
          <a:p>
            <a:pPr lvl="2" indent="-285750">
              <a:buFont typeface="Arial" panose="020B0604020202020204" pitchFamily="34" charset="0"/>
              <a:buChar char="•"/>
            </a:pPr>
            <a:endParaRPr lang="en-GB" altLang="zh-CN" dirty="0">
              <a:solidFill>
                <a:srgbClr val="0070C0"/>
              </a:solidFill>
            </a:endParaRPr>
          </a:p>
          <a:p>
            <a:pPr lvl="2" indent="-285750">
              <a:buFont typeface="Arial" panose="020B0604020202020204" pitchFamily="34" charset="0"/>
              <a:buChar char="•"/>
            </a:pPr>
            <a:endParaRPr lang="en-GB" altLang="zh-CN" dirty="0">
              <a:solidFill>
                <a:srgbClr val="0070C0"/>
              </a:solidFill>
            </a:endParaRP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More consistent with the measurements</a:t>
            </a:r>
          </a:p>
          <a:p>
            <a:pPr lvl="3" indent="-285750">
              <a:buFont typeface="Arial" panose="020B0604020202020204" pitchFamily="34" charset="0"/>
              <a:buChar char="•"/>
            </a:pPr>
            <a:r>
              <a:rPr lang="en-GB" altLang="zh-CN" dirty="0">
                <a:solidFill>
                  <a:srgbClr val="0070C0"/>
                </a:solidFill>
              </a:rPr>
              <a:t>Use this value to do more simulations</a:t>
            </a:r>
          </a:p>
          <a:p>
            <a:pPr lvl="2" indent="-285750">
              <a:buFont typeface="Arial" panose="020B0604020202020204" pitchFamily="34" charset="0"/>
              <a:buChar char="•"/>
            </a:pPr>
            <a:endParaRPr lang="en-US" altLang="zh-CN" dirty="0">
              <a:solidFill>
                <a:srgbClr val="0070C0"/>
              </a:solidFill>
            </a:endParaRP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AACB70C-773F-4A53-B87B-5BB793F09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Nov 29, 2022</a:t>
            </a:r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6E787FB-0B3C-4DFF-BAB0-989D37278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41st RD50 Workshop, Sevilla, Spain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DB02945-67B9-C384-6698-1FD76AEFE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A78-E013-4A8C-AD75-63A150561B10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59926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0626" y="92054"/>
            <a:ext cx="7882594" cy="659612"/>
          </a:xfrm>
          <a:prstGeom prst="rect">
            <a:avLst/>
          </a:prstGeom>
        </p:spPr>
        <p:txBody>
          <a:bodyPr vert="horz" lIns="91418" tIns="45709" rIns="91418" bIns="45709" anchor="ctr">
            <a:normAutofit fontScale="90000"/>
          </a:bodyPr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3998" b="1" kern="1200">
                <a:solidFill>
                  <a:srgbClr val="005DA2"/>
                </a:solidFill>
                <a:latin typeface="微软雅黑"/>
                <a:ea typeface="微软雅黑"/>
              </a:defRPr>
            </a:lvl1pPr>
          </a:lstStyle>
          <a:p>
            <a:r>
              <a:rPr lang="en-US" sz="2400" dirty="0"/>
              <a:t>Comparison between Measurement and Simulation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6B94697D-708A-43C6-8E63-B8BFCEE71B3C}"/>
              </a:ext>
            </a:extLst>
          </p:cNvPr>
          <p:cNvSpPr txBox="1"/>
          <p:nvPr/>
        </p:nvSpPr>
        <p:spPr>
          <a:xfrm>
            <a:off x="441248" y="1024607"/>
            <a:ext cx="6190461" cy="4404651"/>
          </a:xfrm>
          <a:prstGeom prst="rect">
            <a:avLst/>
          </a:prstGeom>
          <a:ln w="12700">
            <a:prstDash val="solid"/>
          </a:ln>
        </p:spPr>
        <p:txBody>
          <a:bodyPr/>
          <a:lstStyle/>
          <a:p>
            <a:pPr indent="-285750"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0070C0"/>
                </a:solidFill>
              </a:rPr>
              <a:t>IV simulation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Neutron irradiated - </a:t>
            </a:r>
            <a:r>
              <a:rPr lang="pt-BR" altLang="zh-CN" dirty="0">
                <a:solidFill>
                  <a:srgbClr val="0070C0"/>
                </a:solidFill>
              </a:rPr>
              <a:t>10</a:t>
            </a:r>
            <a:r>
              <a:rPr lang="en-US" altLang="zh-CN" baseline="30000" dirty="0">
                <a:solidFill>
                  <a:srgbClr val="0070C0"/>
                </a:solidFill>
              </a:rPr>
              <a:t>12</a:t>
            </a:r>
            <a:r>
              <a:rPr lang="pt-BR" altLang="zh-CN" dirty="0">
                <a:solidFill>
                  <a:srgbClr val="0070C0"/>
                </a:solidFill>
              </a:rPr>
              <a:t> and 10</a:t>
            </a:r>
            <a:r>
              <a:rPr lang="en-US" altLang="zh-CN" baseline="30000" dirty="0">
                <a:solidFill>
                  <a:srgbClr val="0070C0"/>
                </a:solidFill>
              </a:rPr>
              <a:t>15</a:t>
            </a:r>
            <a:r>
              <a:rPr lang="pt-BR" altLang="zh-CN" dirty="0">
                <a:solidFill>
                  <a:srgbClr val="0070C0"/>
                </a:solidFill>
              </a:rPr>
              <a:t> [1MeV n</a:t>
            </a:r>
            <a:r>
              <a:rPr lang="pt-BR" altLang="zh-CN" baseline="-25000" dirty="0">
                <a:solidFill>
                  <a:srgbClr val="0070C0"/>
                </a:solidFill>
              </a:rPr>
              <a:t>eq</a:t>
            </a:r>
            <a:r>
              <a:rPr lang="pt-BR" altLang="zh-CN" dirty="0">
                <a:solidFill>
                  <a:srgbClr val="0070C0"/>
                </a:solidFill>
              </a:rPr>
              <a:t>/cm</a:t>
            </a:r>
            <a:r>
              <a:rPr lang="pt-BR" altLang="zh-CN" baseline="30000" dirty="0">
                <a:solidFill>
                  <a:srgbClr val="0070C0"/>
                </a:solidFill>
              </a:rPr>
              <a:t>2</a:t>
            </a:r>
            <a:r>
              <a:rPr lang="pt-BR" altLang="zh-CN" dirty="0">
                <a:solidFill>
                  <a:srgbClr val="0070C0"/>
                </a:solidFill>
              </a:rPr>
              <a:t>]</a:t>
            </a:r>
            <a:endParaRPr lang="en-US" altLang="zh-CN" dirty="0">
              <a:solidFill>
                <a:srgbClr val="0070C0"/>
              </a:solidFill>
            </a:endParaRP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0070C0"/>
                </a:solidFill>
              </a:rPr>
              <a:t>𝛿 </a:t>
            </a:r>
            <a:r>
              <a:rPr lang="en-US" altLang="zh-CN" dirty="0">
                <a:solidFill>
                  <a:srgbClr val="0070C0"/>
                </a:solidFill>
              </a:rPr>
              <a:t>= </a:t>
            </a:r>
            <a:r>
              <a:rPr lang="en-GB" altLang="zh-CN" dirty="0">
                <a:solidFill>
                  <a:srgbClr val="0070C0"/>
                </a:solidFill>
              </a:rPr>
              <a:t>1.75nm</a:t>
            </a:r>
          </a:p>
          <a:p>
            <a:pPr lvl="2" indent="-285750">
              <a:buFont typeface="Arial" panose="020B0604020202020204" pitchFamily="34" charset="0"/>
              <a:buChar char="•"/>
            </a:pPr>
            <a:endParaRPr lang="en-GB" altLang="zh-CN" dirty="0">
              <a:solidFill>
                <a:srgbClr val="0070C0"/>
              </a:solidFill>
            </a:endParaRPr>
          </a:p>
          <a:p>
            <a:pPr lvl="2" indent="-285750">
              <a:buFont typeface="Arial" panose="020B0604020202020204" pitchFamily="34" charset="0"/>
              <a:buChar char="•"/>
            </a:pPr>
            <a:endParaRPr lang="en-GB" altLang="zh-CN" dirty="0">
              <a:solidFill>
                <a:srgbClr val="0070C0"/>
              </a:solidFill>
            </a:endParaRPr>
          </a:p>
          <a:p>
            <a:pPr lvl="2" indent="-285750">
              <a:buFont typeface="Arial" panose="020B0604020202020204" pitchFamily="34" charset="0"/>
              <a:buChar char="•"/>
            </a:pPr>
            <a:endParaRPr lang="en-GB" altLang="zh-CN" dirty="0">
              <a:solidFill>
                <a:srgbClr val="0070C0"/>
              </a:solidFill>
            </a:endParaRPr>
          </a:p>
          <a:p>
            <a:pPr lvl="2" indent="-285750">
              <a:buFont typeface="Arial" panose="020B0604020202020204" pitchFamily="34" charset="0"/>
              <a:buChar char="•"/>
            </a:pPr>
            <a:endParaRPr lang="en-GB" altLang="zh-CN" dirty="0">
              <a:solidFill>
                <a:srgbClr val="0070C0"/>
              </a:solidFill>
            </a:endParaRPr>
          </a:p>
          <a:p>
            <a:pPr lvl="2" indent="-285750">
              <a:buFont typeface="Arial" panose="020B0604020202020204" pitchFamily="34" charset="0"/>
              <a:buChar char="•"/>
            </a:pPr>
            <a:endParaRPr lang="en-GB" altLang="zh-CN" dirty="0">
              <a:solidFill>
                <a:srgbClr val="0070C0"/>
              </a:solidFill>
            </a:endParaRPr>
          </a:p>
          <a:p>
            <a:pPr lvl="2" indent="-285750">
              <a:buFont typeface="Arial" panose="020B0604020202020204" pitchFamily="34" charset="0"/>
              <a:buChar char="•"/>
            </a:pPr>
            <a:endParaRPr lang="en-GB" altLang="zh-CN" dirty="0">
              <a:solidFill>
                <a:srgbClr val="0070C0"/>
              </a:solidFill>
            </a:endParaRPr>
          </a:p>
          <a:p>
            <a:pPr lvl="2" indent="-285750">
              <a:buFont typeface="Arial" panose="020B0604020202020204" pitchFamily="34" charset="0"/>
              <a:buChar char="•"/>
            </a:pPr>
            <a:endParaRPr lang="en-GB" altLang="zh-CN" dirty="0">
              <a:solidFill>
                <a:srgbClr val="0070C0"/>
              </a:solidFill>
            </a:endParaRPr>
          </a:p>
          <a:p>
            <a:pPr lvl="2" indent="-285750">
              <a:buFont typeface="Arial" panose="020B0604020202020204" pitchFamily="34" charset="0"/>
              <a:buChar char="•"/>
            </a:pPr>
            <a:endParaRPr lang="en-GB" altLang="zh-CN" dirty="0">
              <a:solidFill>
                <a:srgbClr val="0070C0"/>
              </a:solidFill>
            </a:endParaRPr>
          </a:p>
          <a:p>
            <a:pPr lvl="2" indent="-285750">
              <a:buFont typeface="Arial" panose="020B0604020202020204" pitchFamily="34" charset="0"/>
              <a:buChar char="•"/>
            </a:pPr>
            <a:endParaRPr lang="en-GB" altLang="zh-CN" dirty="0">
              <a:solidFill>
                <a:srgbClr val="0070C0"/>
              </a:solidFill>
            </a:endParaRPr>
          </a:p>
          <a:p>
            <a:pPr lvl="2" indent="-285750">
              <a:buFont typeface="Arial" panose="020B0604020202020204" pitchFamily="34" charset="0"/>
              <a:buChar char="•"/>
            </a:pPr>
            <a:endParaRPr lang="en-GB" altLang="zh-CN" dirty="0">
              <a:solidFill>
                <a:srgbClr val="0070C0"/>
              </a:solidFill>
            </a:endParaRPr>
          </a:p>
          <a:p>
            <a:pPr lvl="2" indent="-285750">
              <a:buFont typeface="Arial" panose="020B0604020202020204" pitchFamily="34" charset="0"/>
              <a:buChar char="•"/>
            </a:pPr>
            <a:endParaRPr lang="en-GB" altLang="zh-CN" dirty="0">
              <a:solidFill>
                <a:srgbClr val="0070C0"/>
              </a:solidFill>
            </a:endParaRPr>
          </a:p>
          <a:p>
            <a:pPr lvl="2" indent="-285750">
              <a:buFont typeface="Arial" panose="020B0604020202020204" pitchFamily="34" charset="0"/>
              <a:buChar char="•"/>
            </a:pPr>
            <a:endParaRPr lang="en-GB" altLang="zh-CN" dirty="0">
              <a:solidFill>
                <a:srgbClr val="0070C0"/>
              </a:solidFill>
            </a:endParaRP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GB" altLang="zh-CN" dirty="0">
                <a:solidFill>
                  <a:srgbClr val="0070C0"/>
                </a:solidFill>
              </a:rPr>
              <a:t>Current compliance in simulation</a:t>
            </a:r>
          </a:p>
          <a:p>
            <a:pPr lvl="3" indent="-285750">
              <a:buFont typeface="Arial" panose="020B0604020202020204" pitchFamily="34" charset="0"/>
              <a:buChar char="•"/>
            </a:pPr>
            <a:r>
              <a:rPr lang="pt-BR" altLang="zh-CN" dirty="0">
                <a:solidFill>
                  <a:srgbClr val="0070C0"/>
                </a:solidFill>
              </a:rPr>
              <a:t>1</a:t>
            </a:r>
            <a:r>
              <a:rPr lang="en-US" altLang="zh-CN" dirty="0">
                <a:solidFill>
                  <a:srgbClr val="0070C0"/>
                </a:solidFill>
              </a:rPr>
              <a:t>×</a:t>
            </a:r>
            <a:r>
              <a:rPr lang="pt-BR" altLang="zh-CN" dirty="0">
                <a:solidFill>
                  <a:srgbClr val="0070C0"/>
                </a:solidFill>
              </a:rPr>
              <a:t>10</a:t>
            </a:r>
            <a:r>
              <a:rPr lang="en-US" altLang="zh-CN" baseline="30000" dirty="0">
                <a:solidFill>
                  <a:srgbClr val="0070C0"/>
                </a:solidFill>
              </a:rPr>
              <a:t>-5</a:t>
            </a:r>
            <a:r>
              <a:rPr lang="en-US" altLang="zh-CN" dirty="0">
                <a:solidFill>
                  <a:srgbClr val="0070C0"/>
                </a:solidFill>
              </a:rPr>
              <a:t>A</a:t>
            </a:r>
            <a:endParaRPr lang="en-GB" altLang="zh-CN" dirty="0">
              <a:solidFill>
                <a:srgbClr val="0070C0"/>
              </a:solidFill>
            </a:endParaRP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GB" altLang="zh-CN" dirty="0">
                <a:solidFill>
                  <a:srgbClr val="0070C0"/>
                </a:solidFill>
              </a:rPr>
              <a:t>Relatively</a:t>
            </a:r>
            <a:r>
              <a:rPr lang="en-US" altLang="zh-CN" dirty="0">
                <a:solidFill>
                  <a:srgbClr val="0070C0"/>
                </a:solidFill>
              </a:rPr>
              <a:t> consistent with the measurements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AACB70C-773F-4A53-B87B-5BB793F09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Nov 29, 2022</a:t>
            </a:r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6E787FB-0B3C-4DFF-BAB0-989D37278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/>
              <a:t>41st RD50 Workshop, Sevilla, Spain</a:t>
            </a:r>
            <a:endParaRPr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DB02945-67B9-C384-6698-1FD76AEFE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A78-E013-4A8C-AD75-63A150561B10}" type="slidenum">
              <a:rPr lang="zh-CN" altLang="en-US" smtClean="0"/>
              <a:t>24</a:t>
            </a:fld>
            <a:endParaRPr lang="zh-CN" altLang="en-US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785C954A-AC0E-835B-1D44-CF2789A1AF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460" y="2038490"/>
            <a:ext cx="4339848" cy="297269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A867C550-44A9-6E5C-14FC-889E975628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2150" y="2038489"/>
            <a:ext cx="4339848" cy="2972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2852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B4A20-7383-415E-B994-888ADC509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CN" sz="2400" dirty="0"/>
              <a:t>Summary</a:t>
            </a:r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762AB3B6-DD30-47BD-9CD1-CC8EA9B3F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9753" y="6354879"/>
            <a:ext cx="3084493" cy="365040"/>
          </a:xfrm>
        </p:spPr>
        <p:txBody>
          <a:bodyPr/>
          <a:lstStyle/>
          <a:p>
            <a:r>
              <a:rPr lang="en-US" altLang="zh-CN"/>
              <a:t>41st RD50 Workshop, Sevilla, Spain</a:t>
            </a:r>
            <a:endParaRPr lang="zh-CN" altLang="en-US" dirty="0"/>
          </a:p>
        </p:txBody>
      </p:sp>
      <p:sp>
        <p:nvSpPr>
          <p:cNvPr id="14" name="AutoShape 4">
            <a:extLst>
              <a:ext uri="{FF2B5EF4-FFF2-40B4-BE49-F238E27FC236}">
                <a16:creationId xmlns:a16="http://schemas.microsoft.com/office/drawing/2014/main" id="{60462649-BFF5-4332-8D2D-EA3D2E268AB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TextBox 5">
            <a:extLst>
              <a:ext uri="{FF2B5EF4-FFF2-40B4-BE49-F238E27FC236}">
                <a16:creationId xmlns:a16="http://schemas.microsoft.com/office/drawing/2014/main" id="{7BCCB7BC-BFFE-4AC3-B641-8D380AA07749}"/>
              </a:ext>
            </a:extLst>
          </p:cNvPr>
          <p:cNvSpPr txBox="1"/>
          <p:nvPr/>
        </p:nvSpPr>
        <p:spPr>
          <a:xfrm>
            <a:off x="298261" y="5007955"/>
            <a:ext cx="85474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solidFill>
                  <a:srgbClr val="0070C0"/>
                </a:solidFill>
              </a:rPr>
              <a:t>Thanks!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3AF6465-4521-4445-B56B-B84239EEB8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Nov 29, 2022</a:t>
            </a:r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CA0BAA84-0941-CB6C-8839-7730046EC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A78-E013-4A8C-AD75-63A150561B10}" type="slidenum">
              <a:rPr lang="zh-CN" altLang="en-US" smtClean="0"/>
              <a:t>25</a:t>
            </a:fld>
            <a:endParaRPr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CA353075-6D0D-FF3D-7A16-EE497FB377F8}"/>
              </a:ext>
            </a:extLst>
          </p:cNvPr>
          <p:cNvSpPr txBox="1"/>
          <p:nvPr/>
        </p:nvSpPr>
        <p:spPr>
          <a:xfrm>
            <a:off x="441248" y="1024607"/>
            <a:ext cx="7579086" cy="4404651"/>
          </a:xfrm>
          <a:prstGeom prst="rect">
            <a:avLst/>
          </a:prstGeom>
          <a:ln w="12700">
            <a:prstDash val="solid"/>
          </a:ln>
        </p:spPr>
        <p:txBody>
          <a:bodyPr/>
          <a:lstStyle/>
          <a:p>
            <a:pPr indent="-285750"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0070C0"/>
                </a:solidFill>
              </a:rPr>
              <a:t>Summary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P-type epitaxial Schottky diodes simulated with TCAD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The thickness of the native interface oxide layer is around 1.75nm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Simulations of IV relatively consistent with the measurements</a:t>
            </a:r>
          </a:p>
          <a:p>
            <a:pPr lvl="1" indent="-285750">
              <a:buFont typeface="Arial" panose="020B0604020202020204" pitchFamily="34" charset="0"/>
              <a:buChar char="•"/>
            </a:pPr>
            <a:endParaRPr lang="en-US" altLang="zh-CN" dirty="0">
              <a:solidFill>
                <a:srgbClr val="0070C0"/>
              </a:solidFill>
            </a:endParaRPr>
          </a:p>
          <a:p>
            <a:pPr indent="-285750"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0070C0"/>
                </a:solidFill>
              </a:rPr>
              <a:t>Next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Simulation optimization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More simulations should be done</a:t>
            </a: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Other Neutron fluence</a:t>
            </a: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CV and CCE</a:t>
            </a:r>
          </a:p>
        </p:txBody>
      </p:sp>
    </p:spTree>
    <p:extLst>
      <p:ext uri="{BB962C8B-B14F-4D97-AF65-F5344CB8AC3E}">
        <p14:creationId xmlns:p14="http://schemas.microsoft.com/office/powerpoint/2010/main" val="12506810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3AF6465-4521-4445-B56B-B84239EEB8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dirty="0"/>
              <a:t>Nov 29, 2022</a:t>
            </a:r>
            <a:endParaRPr lang="zh-CN" altLang="en-US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762AB3B6-DD30-47BD-9CD1-CC8EA9B3F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41st RD50 Workshop, Sevilla, Spain</a:t>
            </a:r>
            <a:endParaRPr lang="zh-CN" altLang="en-US" dirty="0"/>
          </a:p>
        </p:txBody>
      </p:sp>
      <p:sp>
        <p:nvSpPr>
          <p:cNvPr id="14" name="AutoShape 4">
            <a:extLst>
              <a:ext uri="{FF2B5EF4-FFF2-40B4-BE49-F238E27FC236}">
                <a16:creationId xmlns:a16="http://schemas.microsoft.com/office/drawing/2014/main" id="{60462649-BFF5-4332-8D2D-EA3D2E268AB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TextBox 5">
            <a:extLst>
              <a:ext uri="{FF2B5EF4-FFF2-40B4-BE49-F238E27FC236}">
                <a16:creationId xmlns:a16="http://schemas.microsoft.com/office/drawing/2014/main" id="{7BCCB7BC-BFFE-4AC3-B641-8D380AA07749}"/>
              </a:ext>
            </a:extLst>
          </p:cNvPr>
          <p:cNvSpPr txBox="1"/>
          <p:nvPr/>
        </p:nvSpPr>
        <p:spPr>
          <a:xfrm>
            <a:off x="298262" y="2828835"/>
            <a:ext cx="85474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>
                <a:solidFill>
                  <a:srgbClr val="0070C0"/>
                </a:solidFill>
              </a:rPr>
              <a:t>BACKUP</a:t>
            </a:r>
          </a:p>
        </p:txBody>
      </p:sp>
      <p:sp>
        <p:nvSpPr>
          <p:cNvPr id="2" name="灯片编号占位符 1">
            <a:extLst>
              <a:ext uri="{FF2B5EF4-FFF2-40B4-BE49-F238E27FC236}">
                <a16:creationId xmlns:a16="http://schemas.microsoft.com/office/drawing/2014/main" id="{0B58F8F0-193B-3CDA-2BA2-D699F7A296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AB298-61E8-44FF-BC28-EDC614DE1EC8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93777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B4A20-7383-415E-B994-888ADC509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CN" sz="2400" dirty="0"/>
              <a:t>FWD IV – GR Floating</a:t>
            </a:r>
            <a:endParaRPr lang="zh-CN" altLang="en-US" sz="2400" dirty="0"/>
          </a:p>
        </p:txBody>
      </p:sp>
      <p:sp>
        <p:nvSpPr>
          <p:cNvPr id="14" name="AutoShape 4">
            <a:extLst>
              <a:ext uri="{FF2B5EF4-FFF2-40B4-BE49-F238E27FC236}">
                <a16:creationId xmlns:a16="http://schemas.microsoft.com/office/drawing/2014/main" id="{60462649-BFF5-4332-8D2D-EA3D2E268AB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585625B-77DE-4159-B995-2126C792F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A78-E013-4A8C-AD75-63A150561B10}" type="slidenum">
              <a:rPr lang="zh-CN" altLang="en-US" smtClean="0"/>
              <a:t>27</a:t>
            </a:fld>
            <a:endParaRPr lang="zh-CN" altLang="en-US"/>
          </a:p>
        </p:txBody>
      </p:sp>
      <p:sp>
        <p:nvSpPr>
          <p:cNvPr id="16" name="页脚占位符 6">
            <a:extLst>
              <a:ext uri="{FF2B5EF4-FFF2-40B4-BE49-F238E27FC236}">
                <a16:creationId xmlns:a16="http://schemas.microsoft.com/office/drawing/2014/main" id="{E077DCAA-C8E0-D5D8-F98A-F107CC20E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46487" y="6354794"/>
            <a:ext cx="5651026" cy="365125"/>
          </a:xfrm>
        </p:spPr>
        <p:txBody>
          <a:bodyPr/>
          <a:lstStyle/>
          <a:p>
            <a:r>
              <a:rPr lang="en-US" altLang="zh-CN"/>
              <a:t>41st RD50 Workshop, Sevilla, Spain</a:t>
            </a:r>
            <a:endParaRPr lang="zh-CN" altLang="en-US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CD84EC62-5A22-6E9D-EF0F-E86F29FC64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97" y="1609407"/>
            <a:ext cx="3010736" cy="206228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C53BFFB7-B8EA-08E5-7D7C-B3179ECCA3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6632" y="1609407"/>
            <a:ext cx="3010736" cy="2062287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27EAC4DA-BFC2-EFD2-AB4B-D27483F296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7368" y="1609407"/>
            <a:ext cx="3010736" cy="206228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243D0DF9-AF5E-8FEE-84B8-2CA083F43D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97" y="3671694"/>
            <a:ext cx="3010736" cy="2062287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1B472289-7B2A-F621-2480-CB7EDF5C59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66632" y="3671694"/>
            <a:ext cx="3010736" cy="206228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F38157EC-E628-A8E2-DDF8-F5B980489A9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77368" y="3671694"/>
            <a:ext cx="3010736" cy="2033898"/>
          </a:xfrm>
          <a:prstGeom prst="rect">
            <a:avLst/>
          </a:prstGeom>
        </p:spPr>
      </p:pic>
      <p:sp>
        <p:nvSpPr>
          <p:cNvPr id="3" name="日期占位符 2">
            <a:extLst>
              <a:ext uri="{FF2B5EF4-FFF2-40B4-BE49-F238E27FC236}">
                <a16:creationId xmlns:a16="http://schemas.microsoft.com/office/drawing/2014/main" id="{AADE231A-F440-CEEB-36B6-D558B1E131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Nov 29, 2022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10139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B4A20-7383-415E-B994-888ADC509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CN" sz="2400" dirty="0"/>
              <a:t>REV IV – GR Floating</a:t>
            </a:r>
          </a:p>
        </p:txBody>
      </p:sp>
      <p:sp>
        <p:nvSpPr>
          <p:cNvPr id="14" name="AutoShape 4">
            <a:extLst>
              <a:ext uri="{FF2B5EF4-FFF2-40B4-BE49-F238E27FC236}">
                <a16:creationId xmlns:a16="http://schemas.microsoft.com/office/drawing/2014/main" id="{60462649-BFF5-4332-8D2D-EA3D2E268AB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585625B-77DE-4159-B995-2126C792F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A78-E013-4A8C-AD75-63A150561B10}" type="slidenum">
              <a:rPr lang="zh-CN" altLang="en-US" smtClean="0"/>
              <a:t>28</a:t>
            </a:fld>
            <a:endParaRPr lang="zh-CN" altLang="en-US"/>
          </a:p>
        </p:txBody>
      </p:sp>
      <p:sp>
        <p:nvSpPr>
          <p:cNvPr id="16" name="页脚占位符 6">
            <a:extLst>
              <a:ext uri="{FF2B5EF4-FFF2-40B4-BE49-F238E27FC236}">
                <a16:creationId xmlns:a16="http://schemas.microsoft.com/office/drawing/2014/main" id="{E077DCAA-C8E0-D5D8-F98A-F107CC20E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46487" y="6354794"/>
            <a:ext cx="5651026" cy="365125"/>
          </a:xfrm>
        </p:spPr>
        <p:txBody>
          <a:bodyPr/>
          <a:lstStyle/>
          <a:p>
            <a:r>
              <a:rPr lang="en-US" altLang="zh-CN"/>
              <a:t>41st RD50 Workshop, Sevilla, Spain</a:t>
            </a:r>
            <a:endParaRPr lang="zh-CN" altLang="en-US" dirty="0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159F4EC7-585C-3D20-D927-5940BC095A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97" y="1609407"/>
            <a:ext cx="3010736" cy="2062287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CE00DFE3-1556-B395-DF41-18472EE0FF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6632" y="1605422"/>
            <a:ext cx="3010736" cy="2062287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D0F7B4A2-F774-F408-B3F0-5FEB0BEC34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7365" y="1605422"/>
            <a:ext cx="3010736" cy="2062287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1C9DACAA-A4B4-D294-E6B0-913BA8FA3A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97" y="3667709"/>
            <a:ext cx="3010736" cy="2062287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8E242762-3CCA-BCF7-CB75-084CE6BC2CA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66631" y="3663723"/>
            <a:ext cx="3010736" cy="2062287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FD917962-96BA-133D-C856-9DACC2D7438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77363" y="3667709"/>
            <a:ext cx="3010736" cy="2033898"/>
          </a:xfrm>
          <a:prstGeom prst="rect">
            <a:avLst/>
          </a:prstGeom>
        </p:spPr>
      </p:pic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DC5EDDD-7A07-3ED0-7474-CE64ED86C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Nov 29, 2022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23356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B4A20-7383-415E-B994-888ADC509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CN" sz="2400" dirty="0"/>
              <a:t>REV IV – GR Grounded</a:t>
            </a:r>
          </a:p>
        </p:txBody>
      </p:sp>
      <p:sp>
        <p:nvSpPr>
          <p:cNvPr id="14" name="AutoShape 4">
            <a:extLst>
              <a:ext uri="{FF2B5EF4-FFF2-40B4-BE49-F238E27FC236}">
                <a16:creationId xmlns:a16="http://schemas.microsoft.com/office/drawing/2014/main" id="{60462649-BFF5-4332-8D2D-EA3D2E268AB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585625B-77DE-4159-B995-2126C792F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A78-E013-4A8C-AD75-63A150561B10}" type="slidenum">
              <a:rPr lang="zh-CN" altLang="en-US" smtClean="0"/>
              <a:t>29</a:t>
            </a:fld>
            <a:endParaRPr lang="zh-CN" altLang="en-US"/>
          </a:p>
        </p:txBody>
      </p:sp>
      <p:sp>
        <p:nvSpPr>
          <p:cNvPr id="16" name="页脚占位符 6">
            <a:extLst>
              <a:ext uri="{FF2B5EF4-FFF2-40B4-BE49-F238E27FC236}">
                <a16:creationId xmlns:a16="http://schemas.microsoft.com/office/drawing/2014/main" id="{E077DCAA-C8E0-D5D8-F98A-F107CC20E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46487" y="6354794"/>
            <a:ext cx="5651026" cy="365125"/>
          </a:xfrm>
        </p:spPr>
        <p:txBody>
          <a:bodyPr/>
          <a:lstStyle/>
          <a:p>
            <a:r>
              <a:rPr lang="en-US" altLang="zh-CN"/>
              <a:t>41st RD50 Workshop, Sevilla, Spain</a:t>
            </a:r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D6085966-2E88-C4D2-2927-C451E768CE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97" y="1609407"/>
            <a:ext cx="3010736" cy="206228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FD9BE0BA-54C6-28AB-B6C7-955053325E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6632" y="1604999"/>
            <a:ext cx="3010736" cy="206228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EA2021D6-1AD6-1838-C3A1-7700F192A4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7368" y="1604999"/>
            <a:ext cx="3010736" cy="2062287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0CD1EE7F-E401-F7D2-EA63-9F7BAFFE35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97" y="3667286"/>
            <a:ext cx="3010736" cy="206228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2859F3EE-D844-EC16-800B-667FBDACEF3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66632" y="3667286"/>
            <a:ext cx="3010736" cy="2062287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178A97BC-AB10-69D2-B11D-77877935CD1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77368" y="3667286"/>
            <a:ext cx="3010736" cy="2033898"/>
          </a:xfrm>
          <a:prstGeom prst="rect">
            <a:avLst/>
          </a:prstGeom>
        </p:spPr>
      </p:pic>
      <p:sp>
        <p:nvSpPr>
          <p:cNvPr id="3" name="日期占位符 2">
            <a:extLst>
              <a:ext uri="{FF2B5EF4-FFF2-40B4-BE49-F238E27FC236}">
                <a16:creationId xmlns:a16="http://schemas.microsoft.com/office/drawing/2014/main" id="{788D4ED4-3777-D79F-7DF6-3BC89E6DA8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Nov 29, 2022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96970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0626" y="92054"/>
            <a:ext cx="7882594" cy="659612"/>
          </a:xfrm>
          <a:prstGeom prst="rect">
            <a:avLst/>
          </a:prstGeom>
        </p:spPr>
        <p:txBody>
          <a:bodyPr vert="horz" lIns="91418" tIns="45709" rIns="91418" bIns="45709" anchor="ctr"/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3998" b="1" kern="1200">
                <a:solidFill>
                  <a:srgbClr val="005DA2"/>
                </a:solidFill>
                <a:latin typeface="微软雅黑"/>
                <a:ea typeface="微软雅黑"/>
              </a:defRPr>
            </a:lvl1pPr>
          </a:lstStyle>
          <a:p>
            <a:r>
              <a:rPr lang="en-US" sz="2400" dirty="0"/>
              <a:t>Introduction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6B94697D-708A-43C6-8E63-B8BFCEE71B3C}"/>
              </a:ext>
            </a:extLst>
          </p:cNvPr>
          <p:cNvSpPr txBox="1"/>
          <p:nvPr/>
        </p:nvSpPr>
        <p:spPr>
          <a:xfrm>
            <a:off x="441248" y="1024607"/>
            <a:ext cx="8069670" cy="4404651"/>
          </a:xfrm>
          <a:prstGeom prst="rect">
            <a:avLst/>
          </a:prstGeom>
          <a:ln w="12700">
            <a:prstDash val="solid"/>
          </a:ln>
        </p:spPr>
        <p:txBody>
          <a:bodyPr/>
          <a:lstStyle/>
          <a:p>
            <a:pPr indent="-285750"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0070C0"/>
                </a:solidFill>
              </a:rPr>
              <a:t>Motivation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To investigate the radiation damage of epitaxial p-type silicon devices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Properties extracted from the IV and CV measurements to simulate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To summarize a radiation damage model</a:t>
            </a:r>
          </a:p>
          <a:p>
            <a:pPr lvl="1" indent="-285750">
              <a:buFont typeface="Arial" panose="020B0604020202020204" pitchFamily="34" charset="0"/>
              <a:buChar char="•"/>
            </a:pPr>
            <a:endParaRPr lang="en-US" altLang="zh-CN" dirty="0">
              <a:solidFill>
                <a:srgbClr val="0070C0"/>
              </a:solidFill>
            </a:endParaRPr>
          </a:p>
          <a:p>
            <a:pPr indent="-285750"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0070C0"/>
                </a:solidFill>
              </a:rPr>
              <a:t>Technology computer-aided design (TCAD) 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Branch of electronic design automation that simulates the manufacturing and semiconductor device operation of semiconductors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Tools used</a:t>
            </a: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SPROCESS</a:t>
            </a:r>
          </a:p>
          <a:p>
            <a:pPr lvl="3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To simulate the fabrication of devices</a:t>
            </a: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SDEVICE</a:t>
            </a:r>
          </a:p>
          <a:p>
            <a:pPr lvl="3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To simulate the operation of devices under applied voltage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AACB70C-773F-4A53-B87B-5BB793F09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Nov 29, 2022</a:t>
            </a:r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6E787FB-0B3C-4DFF-BAB0-989D37278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41st RD50 Workshop, Sevilla, Spain</a:t>
            </a:r>
            <a:endParaRPr lang="zh-CN" altLang="en-US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DB02945-67B9-C384-6698-1FD76AEFE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A78-E013-4A8C-AD75-63A150561B10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B4A20-7383-415E-B994-888ADC509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CN" sz="2400" dirty="0"/>
              <a:t>REV IV – GR at the Same Potential as Cathode</a:t>
            </a:r>
          </a:p>
        </p:txBody>
      </p:sp>
      <p:sp>
        <p:nvSpPr>
          <p:cNvPr id="14" name="AutoShape 4">
            <a:extLst>
              <a:ext uri="{FF2B5EF4-FFF2-40B4-BE49-F238E27FC236}">
                <a16:creationId xmlns:a16="http://schemas.microsoft.com/office/drawing/2014/main" id="{60462649-BFF5-4332-8D2D-EA3D2E268AB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585625B-77DE-4159-B995-2126C792F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A78-E013-4A8C-AD75-63A150561B10}" type="slidenum">
              <a:rPr lang="zh-CN" altLang="en-US" smtClean="0"/>
              <a:t>30</a:t>
            </a:fld>
            <a:endParaRPr lang="zh-CN" altLang="en-US"/>
          </a:p>
        </p:txBody>
      </p:sp>
      <p:sp>
        <p:nvSpPr>
          <p:cNvPr id="16" name="页脚占位符 6">
            <a:extLst>
              <a:ext uri="{FF2B5EF4-FFF2-40B4-BE49-F238E27FC236}">
                <a16:creationId xmlns:a16="http://schemas.microsoft.com/office/drawing/2014/main" id="{E077DCAA-C8E0-D5D8-F98A-F107CC20E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46487" y="6354794"/>
            <a:ext cx="5651026" cy="365125"/>
          </a:xfrm>
        </p:spPr>
        <p:txBody>
          <a:bodyPr/>
          <a:lstStyle/>
          <a:p>
            <a:r>
              <a:rPr lang="en-US" altLang="zh-CN"/>
              <a:t>41st RD50 Workshop, Sevilla, Spain</a:t>
            </a:r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AEC97982-5BE6-88D5-9D01-FE6AAFE567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97" y="1609407"/>
            <a:ext cx="3010736" cy="206228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2EB0CA65-C639-87EA-1142-CFF22D9397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6633" y="1609407"/>
            <a:ext cx="3010736" cy="206228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7158A8D0-4543-EAAC-8E6A-9D0C370097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7368" y="1609407"/>
            <a:ext cx="3010736" cy="2062287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79ADC05C-DA5C-F62C-7A3A-C70AE84BE7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97" y="3671694"/>
            <a:ext cx="3010736" cy="206228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048CABE4-5E12-47B8-25F5-9A4C26CEFEC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66634" y="3671694"/>
            <a:ext cx="3010736" cy="2062287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C949549A-B0DA-5C0E-A503-A481CE88D25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77367" y="3671694"/>
            <a:ext cx="3010736" cy="2033898"/>
          </a:xfrm>
          <a:prstGeom prst="rect">
            <a:avLst/>
          </a:prstGeom>
        </p:spPr>
      </p:pic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B89733B-B48F-80A7-1FF3-9A8CE8DA6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Nov 29, 2022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01044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EB4A20-7383-415E-B994-888ADC509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zh-CN" sz="2400" dirty="0"/>
              <a:t>CV – GR Floating</a:t>
            </a:r>
          </a:p>
        </p:txBody>
      </p:sp>
      <p:sp>
        <p:nvSpPr>
          <p:cNvPr id="14" name="AutoShape 4">
            <a:extLst>
              <a:ext uri="{FF2B5EF4-FFF2-40B4-BE49-F238E27FC236}">
                <a16:creationId xmlns:a16="http://schemas.microsoft.com/office/drawing/2014/main" id="{60462649-BFF5-4332-8D2D-EA3D2E268AB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1585625B-77DE-4159-B995-2126C792F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A78-E013-4A8C-AD75-63A150561B10}" type="slidenum">
              <a:rPr lang="zh-CN" altLang="en-US" smtClean="0"/>
              <a:t>31</a:t>
            </a:fld>
            <a:endParaRPr lang="zh-CN" altLang="en-US"/>
          </a:p>
        </p:txBody>
      </p:sp>
      <p:sp>
        <p:nvSpPr>
          <p:cNvPr id="16" name="页脚占位符 6">
            <a:extLst>
              <a:ext uri="{FF2B5EF4-FFF2-40B4-BE49-F238E27FC236}">
                <a16:creationId xmlns:a16="http://schemas.microsoft.com/office/drawing/2014/main" id="{E077DCAA-C8E0-D5D8-F98A-F107CC20E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746487" y="6354794"/>
            <a:ext cx="5651026" cy="365125"/>
          </a:xfrm>
        </p:spPr>
        <p:txBody>
          <a:bodyPr/>
          <a:lstStyle/>
          <a:p>
            <a:r>
              <a:rPr lang="en-US" altLang="zh-CN"/>
              <a:t>41st RD50 Workshop, Sevilla, Spain</a:t>
            </a:r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9D771AF3-3130-6FD0-5BC9-4C7D7CD444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97" y="1609407"/>
            <a:ext cx="3010736" cy="206228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91C80CDC-4E95-76A9-50CB-86B1ECC907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6634" y="1609407"/>
            <a:ext cx="3010736" cy="206228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3DF2EABB-E537-05AE-840B-7C076382A8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77368" y="1609407"/>
            <a:ext cx="3010736" cy="2062287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94FB653F-9365-D9CC-682A-C33ED76F57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97" y="3671694"/>
            <a:ext cx="3010736" cy="206228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EAC5FD35-7278-2D07-8A8C-9D995C16ED5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66634" y="3671694"/>
            <a:ext cx="3010736" cy="2062287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B3FF5C97-25FE-378C-E2FD-D94FC3AAE8D7}"/>
              </a:ext>
            </a:extLst>
          </p:cNvPr>
          <p:cNvSpPr txBox="1"/>
          <p:nvPr/>
        </p:nvSpPr>
        <p:spPr>
          <a:xfrm>
            <a:off x="3827808" y="940375"/>
            <a:ext cx="3272459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350" dirty="0">
                <a:solidFill>
                  <a:srgbClr val="0070C0"/>
                </a:solidFill>
              </a:rPr>
              <a:t>Plot of each diode looks similar</a:t>
            </a:r>
          </a:p>
          <a:p>
            <a:r>
              <a:rPr lang="en-US" altLang="zh-CN" sz="1350" dirty="0">
                <a:solidFill>
                  <a:srgbClr val="0070C0"/>
                </a:solidFill>
              </a:rPr>
              <a:t>Just diodes #1 shown here</a:t>
            </a:r>
            <a:endParaRPr lang="zh-CN" altLang="en-US" sz="1350" dirty="0">
              <a:solidFill>
                <a:srgbClr val="0070C0"/>
              </a:solidFill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16CBEB20-36DF-C102-8665-8346A74F959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77368" y="3671695"/>
            <a:ext cx="3010736" cy="2045411"/>
          </a:xfrm>
          <a:prstGeom prst="rect">
            <a:avLst/>
          </a:prstGeom>
        </p:spPr>
      </p:pic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B9C5A75-7C0F-0C2E-2608-0B0822A318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Nov 29, 2022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5409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0626" y="92054"/>
            <a:ext cx="7882594" cy="659612"/>
          </a:xfrm>
          <a:prstGeom prst="rect">
            <a:avLst/>
          </a:prstGeom>
        </p:spPr>
        <p:txBody>
          <a:bodyPr vert="horz" lIns="91418" tIns="45709" rIns="91418" bIns="45709" anchor="ctr"/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3998" b="1" kern="1200">
                <a:solidFill>
                  <a:srgbClr val="005DA2"/>
                </a:solidFill>
                <a:latin typeface="微软雅黑"/>
                <a:ea typeface="微软雅黑"/>
              </a:defRPr>
            </a:lvl1pPr>
          </a:lstStyle>
          <a:p>
            <a:r>
              <a:rPr lang="en-US" sz="2400" dirty="0"/>
              <a:t>Introduction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6B94697D-708A-43C6-8E63-B8BFCEE71B3C}"/>
              </a:ext>
            </a:extLst>
          </p:cNvPr>
          <p:cNvSpPr txBox="1"/>
          <p:nvPr/>
        </p:nvSpPr>
        <p:spPr>
          <a:xfrm>
            <a:off x="441248" y="1024607"/>
            <a:ext cx="8220531" cy="4404651"/>
          </a:xfrm>
          <a:prstGeom prst="rect">
            <a:avLst/>
          </a:prstGeom>
          <a:ln w="12700">
            <a:prstDash val="solid"/>
          </a:ln>
        </p:spPr>
        <p:txBody>
          <a:bodyPr/>
          <a:lstStyle/>
          <a:p>
            <a:pPr indent="-285750"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0070C0"/>
                </a:solidFill>
              </a:rPr>
              <a:t>Devices simulated with TCAD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Epitaxial p-type Schottky diodes</a:t>
            </a: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Substrate</a:t>
            </a:r>
          </a:p>
          <a:p>
            <a:pPr lvl="3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5×10</a:t>
            </a:r>
            <a:r>
              <a:rPr lang="en-US" altLang="zh-CN" baseline="30000" dirty="0">
                <a:solidFill>
                  <a:srgbClr val="0070C0"/>
                </a:solidFill>
              </a:rPr>
              <a:t>18</a:t>
            </a:r>
            <a:r>
              <a:rPr lang="en-US" altLang="zh-CN" dirty="0">
                <a:solidFill>
                  <a:srgbClr val="0070C0"/>
                </a:solidFill>
              </a:rPr>
              <a:t> cm</a:t>
            </a:r>
            <a:r>
              <a:rPr lang="en-US" altLang="zh-CN" baseline="30000" dirty="0">
                <a:solidFill>
                  <a:srgbClr val="0070C0"/>
                </a:solidFill>
              </a:rPr>
              <a:t>−3</a:t>
            </a:r>
            <a:r>
              <a:rPr lang="en-US" altLang="zh-CN" dirty="0">
                <a:solidFill>
                  <a:srgbClr val="0070C0"/>
                </a:solidFill>
              </a:rPr>
              <a:t> Boron doping</a:t>
            </a:r>
          </a:p>
          <a:p>
            <a:pPr lvl="3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&gt; 500 </a:t>
            </a:r>
            <a:r>
              <a:rPr lang="el-GR" altLang="zh-CN" dirty="0">
                <a:solidFill>
                  <a:srgbClr val="0070C0"/>
                </a:solidFill>
              </a:rPr>
              <a:t>μ</a:t>
            </a:r>
            <a:r>
              <a:rPr lang="en-US" altLang="zh-CN" dirty="0">
                <a:solidFill>
                  <a:srgbClr val="0070C0"/>
                </a:solidFill>
              </a:rPr>
              <a:t>m thickness</a:t>
            </a: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P-type epitaxial layer</a:t>
            </a:r>
          </a:p>
          <a:p>
            <a:pPr lvl="3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10</a:t>
            </a:r>
            <a:r>
              <a:rPr lang="en-US" altLang="zh-CN" baseline="30000" dirty="0">
                <a:solidFill>
                  <a:srgbClr val="0070C0"/>
                </a:solidFill>
              </a:rPr>
              <a:t>13</a:t>
            </a:r>
            <a:r>
              <a:rPr lang="en-US" altLang="zh-CN" dirty="0">
                <a:solidFill>
                  <a:srgbClr val="0070C0"/>
                </a:solidFill>
              </a:rPr>
              <a:t> cm</a:t>
            </a:r>
            <a:r>
              <a:rPr lang="en-US" altLang="zh-CN" baseline="30000" dirty="0">
                <a:solidFill>
                  <a:srgbClr val="0070C0"/>
                </a:solidFill>
              </a:rPr>
              <a:t>−3</a:t>
            </a:r>
            <a:r>
              <a:rPr lang="en-US" altLang="zh-CN" dirty="0">
                <a:solidFill>
                  <a:srgbClr val="0070C0"/>
                </a:solidFill>
              </a:rPr>
              <a:t> Boron doping</a:t>
            </a:r>
          </a:p>
          <a:p>
            <a:pPr lvl="3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50 </a:t>
            </a:r>
            <a:r>
              <a:rPr lang="el-GR" altLang="zh-CN" dirty="0">
                <a:solidFill>
                  <a:srgbClr val="0070C0"/>
                </a:solidFill>
              </a:rPr>
              <a:t>μ</a:t>
            </a:r>
            <a:r>
              <a:rPr lang="en-US" altLang="zh-CN" dirty="0">
                <a:solidFill>
                  <a:srgbClr val="0070C0"/>
                </a:solidFill>
              </a:rPr>
              <a:t>m thickness</a:t>
            </a: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10×10 mm diodes diced from the same wafer </a:t>
            </a:r>
          </a:p>
          <a:p>
            <a:pPr lvl="3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0.5mm cathode diameter</a:t>
            </a:r>
          </a:p>
          <a:p>
            <a:pPr lvl="3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Non-irradiated</a:t>
            </a:r>
          </a:p>
          <a:p>
            <a:pPr lvl="3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Neutron irradiated</a:t>
            </a:r>
          </a:p>
          <a:p>
            <a:pPr lvl="4" indent="-285750">
              <a:buFont typeface="Arial" panose="020B0604020202020204" pitchFamily="34" charset="0"/>
              <a:buChar char="•"/>
            </a:pPr>
            <a:r>
              <a:rPr lang="pt-BR" altLang="zh-CN" dirty="0">
                <a:solidFill>
                  <a:srgbClr val="0070C0"/>
                </a:solidFill>
              </a:rPr>
              <a:t>10</a:t>
            </a:r>
            <a:r>
              <a:rPr lang="pt-BR" altLang="zh-CN" baseline="30000" dirty="0">
                <a:solidFill>
                  <a:srgbClr val="0070C0"/>
                </a:solidFill>
              </a:rPr>
              <a:t>12</a:t>
            </a:r>
            <a:r>
              <a:rPr lang="en-US" altLang="zh-CN" dirty="0">
                <a:solidFill>
                  <a:srgbClr val="0070C0"/>
                </a:solidFill>
              </a:rPr>
              <a:t>,</a:t>
            </a:r>
            <a:r>
              <a:rPr lang="pt-BR" altLang="zh-CN" dirty="0">
                <a:solidFill>
                  <a:srgbClr val="0070C0"/>
                </a:solidFill>
              </a:rPr>
              <a:t> 10</a:t>
            </a:r>
            <a:r>
              <a:rPr lang="en-US" altLang="zh-CN" baseline="30000" dirty="0">
                <a:solidFill>
                  <a:srgbClr val="0070C0"/>
                </a:solidFill>
              </a:rPr>
              <a:t>13</a:t>
            </a:r>
            <a:r>
              <a:rPr lang="en-US" altLang="zh-CN" dirty="0">
                <a:solidFill>
                  <a:srgbClr val="0070C0"/>
                </a:solidFill>
              </a:rPr>
              <a:t>, 10</a:t>
            </a:r>
            <a:r>
              <a:rPr lang="en-US" altLang="zh-CN" baseline="30000" dirty="0">
                <a:solidFill>
                  <a:srgbClr val="0070C0"/>
                </a:solidFill>
              </a:rPr>
              <a:t>14</a:t>
            </a:r>
            <a:r>
              <a:rPr lang="en-US" altLang="zh-CN" dirty="0">
                <a:solidFill>
                  <a:srgbClr val="0070C0"/>
                </a:solidFill>
              </a:rPr>
              <a:t>, 10</a:t>
            </a:r>
            <a:r>
              <a:rPr lang="en-US" altLang="zh-CN" baseline="30000" dirty="0">
                <a:solidFill>
                  <a:srgbClr val="0070C0"/>
                </a:solidFill>
              </a:rPr>
              <a:t>15</a:t>
            </a:r>
            <a:r>
              <a:rPr lang="en-US" altLang="zh-CN" dirty="0">
                <a:solidFill>
                  <a:srgbClr val="0070C0"/>
                </a:solidFill>
              </a:rPr>
              <a:t>, 10</a:t>
            </a:r>
            <a:r>
              <a:rPr lang="en-US" altLang="zh-CN" baseline="30000" dirty="0">
                <a:solidFill>
                  <a:srgbClr val="0070C0"/>
                </a:solidFill>
              </a:rPr>
              <a:t>16</a:t>
            </a:r>
            <a:r>
              <a:rPr lang="pt-BR" altLang="zh-CN" dirty="0">
                <a:solidFill>
                  <a:srgbClr val="0070C0"/>
                </a:solidFill>
              </a:rPr>
              <a:t> 1MeV n</a:t>
            </a:r>
            <a:r>
              <a:rPr lang="pt-BR" altLang="zh-CN" baseline="-25000" dirty="0">
                <a:solidFill>
                  <a:srgbClr val="0070C0"/>
                </a:solidFill>
              </a:rPr>
              <a:t>eq</a:t>
            </a:r>
            <a:r>
              <a:rPr lang="pt-BR" altLang="zh-CN" dirty="0">
                <a:solidFill>
                  <a:srgbClr val="0070C0"/>
                </a:solidFill>
              </a:rPr>
              <a:t>/cm</a:t>
            </a:r>
            <a:r>
              <a:rPr lang="pt-BR" altLang="zh-CN" baseline="30000" dirty="0">
                <a:solidFill>
                  <a:srgbClr val="0070C0"/>
                </a:solidFill>
              </a:rPr>
              <a:t>2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AACB70C-773F-4A53-B87B-5BB793F09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Nov 29, 2022</a:t>
            </a:r>
            <a:endParaRPr lang="zh-CN" altLang="en-US" dirty="0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6E787FB-0B3C-4DFF-BAB0-989D37278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41st RD50 Workshop, Sevilla, Spain</a:t>
            </a:r>
            <a:endParaRPr lang="zh-CN" altLang="en-US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DB02945-67B9-C384-6698-1FD76AEFE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A78-E013-4A8C-AD75-63A150561B10}" type="slidenum">
              <a:rPr lang="zh-CN" altLang="en-US" smtClean="0"/>
              <a:t>4</a:t>
            </a:fld>
            <a:endParaRPr lang="zh-CN" altLang="en-US"/>
          </a:p>
        </p:txBody>
      </p:sp>
      <p:pic>
        <p:nvPicPr>
          <p:cNvPr id="8" name="Picture 3">
            <a:extLst>
              <a:ext uri="{FF2B5EF4-FFF2-40B4-BE49-F238E27FC236}">
                <a16:creationId xmlns:a16="http://schemas.microsoft.com/office/drawing/2014/main" id="{17099259-939C-5D7A-0ED1-72D0ED94A7C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728" b="50645"/>
          <a:stretch/>
        </p:blipFill>
        <p:spPr bwMode="auto">
          <a:xfrm>
            <a:off x="3677991" y="4717925"/>
            <a:ext cx="1788018" cy="1727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497A14E3-EE3D-BE3C-97AE-1D9239E2CA2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85" t="6939" r="18071" b="12653"/>
          <a:stretch/>
        </p:blipFill>
        <p:spPr>
          <a:xfrm>
            <a:off x="6121436" y="968421"/>
            <a:ext cx="2722634" cy="231114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5B5018E9-7528-3FA1-2922-4B1EB1B3982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409" y="4731032"/>
            <a:ext cx="2426430" cy="1714832"/>
          </a:xfrm>
          <a:prstGeom prst="rect">
            <a:avLst/>
          </a:prstGeom>
        </p:spPr>
      </p:pic>
      <p:grpSp>
        <p:nvGrpSpPr>
          <p:cNvPr id="17" name="组合 16">
            <a:extLst>
              <a:ext uri="{FF2B5EF4-FFF2-40B4-BE49-F238E27FC236}">
                <a16:creationId xmlns:a16="http://schemas.microsoft.com/office/drawing/2014/main" id="{683E74F6-B51F-B6DE-1267-520BADCABFE0}"/>
              </a:ext>
            </a:extLst>
          </p:cNvPr>
          <p:cNvGrpSpPr/>
          <p:nvPr/>
        </p:nvGrpSpPr>
        <p:grpSpPr>
          <a:xfrm>
            <a:off x="6538864" y="4063888"/>
            <a:ext cx="2286000" cy="2381976"/>
            <a:chOff x="6589446" y="3720208"/>
            <a:chExt cx="2286000" cy="2381976"/>
          </a:xfrm>
        </p:grpSpPr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id="{137A48AC-AB36-0379-2F7C-37AD0E510E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614" t="25749" r="24976" b="21280"/>
            <a:stretch/>
          </p:blipFill>
          <p:spPr>
            <a:xfrm rot="16200000">
              <a:off x="6673882" y="3900620"/>
              <a:ext cx="2117128" cy="2286000"/>
            </a:xfrm>
            <a:prstGeom prst="rect">
              <a:avLst/>
            </a:prstGeom>
          </p:spPr>
        </p:pic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F2BE538E-15CB-F0F5-FED8-92861FD7FE34}"/>
                </a:ext>
              </a:extLst>
            </p:cNvPr>
            <p:cNvSpPr txBox="1"/>
            <p:nvPr/>
          </p:nvSpPr>
          <p:spPr>
            <a:xfrm>
              <a:off x="6840630" y="4106994"/>
              <a:ext cx="1870212" cy="18158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600" b="1" dirty="0">
                  <a:solidFill>
                    <a:srgbClr val="FFFF00"/>
                  </a:solidFill>
                </a:rPr>
                <a:t>6                               5</a:t>
              </a:r>
            </a:p>
            <a:p>
              <a:endParaRPr lang="en-US" altLang="zh-CN" sz="1600" b="1" dirty="0">
                <a:solidFill>
                  <a:srgbClr val="FFFF00"/>
                </a:solidFill>
              </a:endParaRPr>
            </a:p>
            <a:p>
              <a:r>
                <a:rPr lang="en-US" altLang="zh-CN" sz="1600" b="1" dirty="0">
                  <a:solidFill>
                    <a:srgbClr val="FFFF00"/>
                  </a:solidFill>
                </a:rPr>
                <a:t>           2         1</a:t>
              </a:r>
            </a:p>
            <a:p>
              <a:endParaRPr lang="en-US" altLang="zh-CN" sz="1600" b="1" dirty="0">
                <a:solidFill>
                  <a:srgbClr val="FFFF00"/>
                </a:solidFill>
              </a:endParaRPr>
            </a:p>
            <a:p>
              <a:r>
                <a:rPr lang="en-US" altLang="zh-CN" sz="1600" b="1" dirty="0">
                  <a:solidFill>
                    <a:srgbClr val="FFFF00"/>
                  </a:solidFill>
                </a:rPr>
                <a:t>           3         4</a:t>
              </a:r>
            </a:p>
            <a:p>
              <a:endParaRPr lang="en-US" altLang="zh-CN" sz="1600" b="1" dirty="0">
                <a:solidFill>
                  <a:srgbClr val="FFFF00"/>
                </a:solidFill>
              </a:endParaRPr>
            </a:p>
            <a:p>
              <a:r>
                <a:rPr lang="en-US" altLang="zh-CN" sz="1600" b="1" dirty="0">
                  <a:solidFill>
                    <a:srgbClr val="FFFF00"/>
                  </a:solidFill>
                </a:rPr>
                <a:t>7                               8</a:t>
              </a:r>
              <a:endParaRPr lang="zh-CN" altLang="en-US" sz="1600" b="1" dirty="0">
                <a:solidFill>
                  <a:srgbClr val="FFFF00"/>
                </a:solidFill>
              </a:endParaRPr>
            </a:p>
          </p:txBody>
        </p:sp>
        <p:cxnSp>
          <p:nvCxnSpPr>
            <p:cNvPr id="20" name="直接箭头连接符 19">
              <a:extLst>
                <a:ext uri="{FF2B5EF4-FFF2-40B4-BE49-F238E27FC236}">
                  <a16:creationId xmlns:a16="http://schemas.microsoft.com/office/drawing/2014/main" id="{AE31B4B2-B0AA-00F9-852E-9EBCF5C0B7C3}"/>
                </a:ext>
              </a:extLst>
            </p:cNvPr>
            <p:cNvCxnSpPr/>
            <p:nvPr/>
          </p:nvCxnSpPr>
          <p:spPr>
            <a:xfrm flipH="1">
              <a:off x="6778388" y="3880513"/>
              <a:ext cx="619125" cy="0"/>
            </a:xfrm>
            <a:prstGeom prst="straightConnector1">
              <a:avLst/>
            </a:prstGeom>
            <a:ln w="28575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箭头连接符 20">
              <a:extLst>
                <a:ext uri="{FF2B5EF4-FFF2-40B4-BE49-F238E27FC236}">
                  <a16:creationId xmlns:a16="http://schemas.microsoft.com/office/drawing/2014/main" id="{F277F1B7-0A35-2845-9D7B-8C52D579A238}"/>
                </a:ext>
              </a:extLst>
            </p:cNvPr>
            <p:cNvCxnSpPr>
              <a:cxnSpLocks/>
            </p:cNvCxnSpPr>
            <p:nvPr/>
          </p:nvCxnSpPr>
          <p:spPr>
            <a:xfrm>
              <a:off x="8153111" y="3880513"/>
              <a:ext cx="619125" cy="0"/>
            </a:xfrm>
            <a:prstGeom prst="straightConnector1">
              <a:avLst/>
            </a:prstGeom>
            <a:ln w="28575">
              <a:solidFill>
                <a:schemeClr val="accent3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D0C3B9BE-29B0-2F88-6A73-BAB593D5129E}"/>
                </a:ext>
              </a:extLst>
            </p:cNvPr>
            <p:cNvSpPr txBox="1"/>
            <p:nvPr/>
          </p:nvSpPr>
          <p:spPr>
            <a:xfrm>
              <a:off x="7485265" y="3720208"/>
              <a:ext cx="6880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200" dirty="0">
                  <a:solidFill>
                    <a:schemeClr val="accent3">
                      <a:lumMod val="75000"/>
                    </a:schemeClr>
                  </a:solidFill>
                </a:rPr>
                <a:t>10mm</a:t>
              </a:r>
              <a:endParaRPr lang="zh-CN" altLang="en-US" sz="1200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6224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0626" y="92054"/>
            <a:ext cx="7882594" cy="659612"/>
          </a:xfrm>
          <a:prstGeom prst="rect">
            <a:avLst/>
          </a:prstGeom>
        </p:spPr>
        <p:txBody>
          <a:bodyPr vert="horz" lIns="91418" tIns="45709" rIns="91418" bIns="45709" anchor="ctr"/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3998" b="1" kern="1200">
                <a:solidFill>
                  <a:srgbClr val="005DA2"/>
                </a:solidFill>
                <a:latin typeface="微软雅黑"/>
                <a:ea typeface="微软雅黑"/>
              </a:defRPr>
            </a:lvl1pPr>
          </a:lstStyle>
          <a:p>
            <a:r>
              <a:rPr lang="en-US" sz="2400" dirty="0"/>
              <a:t>Introduction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6B94697D-708A-43C6-8E63-B8BFCEE71B3C}"/>
              </a:ext>
            </a:extLst>
          </p:cNvPr>
          <p:cNvSpPr txBox="1"/>
          <p:nvPr/>
        </p:nvSpPr>
        <p:spPr>
          <a:xfrm>
            <a:off x="441248" y="1024607"/>
            <a:ext cx="7501749" cy="4404651"/>
          </a:xfrm>
          <a:prstGeom prst="rect">
            <a:avLst/>
          </a:prstGeom>
          <a:ln w="12700">
            <a:prstDash val="solid"/>
          </a:ln>
        </p:spPr>
        <p:txBody>
          <a:bodyPr/>
          <a:lstStyle/>
          <a:p>
            <a:pPr indent="-285750"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0070C0"/>
                </a:solidFill>
              </a:rPr>
              <a:t>Devices simulated with TCAD</a:t>
            </a:r>
          </a:p>
          <a:p>
            <a:pPr lvl="1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Differences of simulation</a:t>
            </a:r>
          </a:p>
          <a:p>
            <a:pPr lvl="2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Doping in P-type epitaxial layer</a:t>
            </a:r>
          </a:p>
          <a:p>
            <a:pPr lvl="3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Secondary Ion Mass Spectrometry (SIMS) from wafer supplier </a:t>
            </a:r>
          </a:p>
          <a:p>
            <a:pPr lvl="4" indent="-28575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3.3×10</a:t>
            </a:r>
            <a:r>
              <a:rPr lang="en-US" altLang="zh-CN" baseline="30000" dirty="0">
                <a:solidFill>
                  <a:srgbClr val="0070C0"/>
                </a:solidFill>
              </a:rPr>
              <a:t>12</a:t>
            </a:r>
            <a:r>
              <a:rPr lang="en-US" altLang="zh-CN" dirty="0">
                <a:solidFill>
                  <a:srgbClr val="0070C0"/>
                </a:solidFill>
              </a:rPr>
              <a:t> cm</a:t>
            </a:r>
            <a:r>
              <a:rPr lang="en-US" altLang="zh-CN" baseline="30000" dirty="0">
                <a:solidFill>
                  <a:srgbClr val="0070C0"/>
                </a:solidFill>
              </a:rPr>
              <a:t>−3</a:t>
            </a:r>
            <a:endParaRPr lang="en-US" altLang="zh-CN" dirty="0">
              <a:solidFill>
                <a:srgbClr val="0070C0"/>
              </a:solidFill>
            </a:endParaRPr>
          </a:p>
          <a:p>
            <a:pPr lvl="4" indent="-285750">
              <a:buFont typeface="Arial" panose="020B0604020202020204" pitchFamily="34" charset="0"/>
              <a:buChar char="•"/>
            </a:pPr>
            <a:endParaRPr lang="pt-BR" altLang="zh-CN" dirty="0">
              <a:solidFill>
                <a:srgbClr val="0070C0"/>
              </a:solidFill>
            </a:endParaRP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AACB70C-773F-4A53-B87B-5BB793F09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Nov 29, 2022</a:t>
            </a:r>
            <a:endParaRPr lang="zh-CN" altLang="en-US" dirty="0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6E787FB-0B3C-4DFF-BAB0-989D37278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41st RD50 Workshop, Sevilla, Spain</a:t>
            </a:r>
            <a:endParaRPr lang="zh-CN" altLang="en-US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DB02945-67B9-C384-6698-1FD76AEFE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A78-E013-4A8C-AD75-63A150561B10}" type="slidenum">
              <a:rPr lang="zh-CN" altLang="en-US" smtClean="0"/>
              <a:t>5</a:t>
            </a:fld>
            <a:endParaRPr lang="zh-CN" altLang="en-US"/>
          </a:p>
        </p:txBody>
      </p:sp>
      <p:pic>
        <p:nvPicPr>
          <p:cNvPr id="13" name="图形 12">
            <a:extLst>
              <a:ext uri="{FF2B5EF4-FFF2-40B4-BE49-F238E27FC236}">
                <a16:creationId xmlns:a16="http://schemas.microsoft.com/office/drawing/2014/main" id="{8201CC8F-2F09-1DF1-E607-06FA9B5D2C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947183" y="2843904"/>
            <a:ext cx="5244875" cy="2989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4530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0626" y="92054"/>
            <a:ext cx="7882594" cy="659612"/>
          </a:xfrm>
          <a:prstGeom prst="rect">
            <a:avLst/>
          </a:prstGeom>
        </p:spPr>
        <p:txBody>
          <a:bodyPr vert="horz" lIns="91418" tIns="45709" rIns="91418" bIns="45709" anchor="ctr"/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3998" b="1" kern="1200">
                <a:solidFill>
                  <a:srgbClr val="005DA2"/>
                </a:solidFill>
                <a:latin typeface="微软雅黑"/>
                <a:ea typeface="微软雅黑"/>
              </a:defRPr>
            </a:lvl1pPr>
          </a:lstStyle>
          <a:p>
            <a:r>
              <a:rPr lang="en-US" sz="2400" dirty="0"/>
              <a:t>Introduction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6B94697D-708A-43C6-8E63-B8BFCEE71B3C}"/>
                  </a:ext>
                </a:extLst>
              </p:cNvPr>
              <p:cNvSpPr txBox="1"/>
              <p:nvPr/>
            </p:nvSpPr>
            <p:spPr>
              <a:xfrm>
                <a:off x="441248" y="1024607"/>
                <a:ext cx="7501749" cy="4404651"/>
              </a:xfrm>
              <a:prstGeom prst="rect">
                <a:avLst/>
              </a:prstGeom>
              <a:ln w="12700">
                <a:prstDash val="solid"/>
              </a:ln>
            </p:spPr>
            <p:txBody>
              <a:bodyPr/>
              <a:lstStyle/>
              <a:p>
                <a:pPr indent="-285750">
                  <a:buFont typeface="Wingdings" panose="05000000000000000000" pitchFamily="2" charset="2"/>
                  <a:buChar char="Ø"/>
                </a:pPr>
                <a:r>
                  <a:rPr lang="en-US" altLang="zh-CN" dirty="0">
                    <a:solidFill>
                      <a:srgbClr val="0070C0"/>
                    </a:solidFill>
                  </a:rPr>
                  <a:t>Devices simulated with TCAD</a:t>
                </a:r>
              </a:p>
              <a:p>
                <a:pPr lvl="1" indent="-285750"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solidFill>
                      <a:srgbClr val="0070C0"/>
                    </a:solidFill>
                  </a:rPr>
                  <a:t>Differences of simulation</a:t>
                </a:r>
              </a:p>
              <a:p>
                <a:pPr lvl="2" indent="-285750">
                  <a:buFont typeface="Arial" panose="020B0604020202020204" pitchFamily="34" charset="0"/>
                  <a:buChar char="•"/>
                </a:pPr>
                <a:r>
                  <a:rPr lang="pt-BR" altLang="zh-CN" dirty="0">
                    <a:solidFill>
                      <a:srgbClr val="0070C0"/>
                    </a:solidFill>
                  </a:rPr>
                  <a:t>Structure</a:t>
                </a:r>
              </a:p>
              <a:p>
                <a:pPr lvl="3" indent="-285750"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solidFill>
                      <a:srgbClr val="0070C0"/>
                    </a:solidFill>
                  </a:rPr>
                  <a:t>Substrate thickness</a:t>
                </a:r>
              </a:p>
              <a:p>
                <a:pPr lvl="4" indent="-285750"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solidFill>
                      <a:srgbClr val="0070C0"/>
                    </a:solidFill>
                  </a:rPr>
                  <a:t>&gt;500</a:t>
                </a:r>
                <a:r>
                  <a:rPr lang="el-GR" altLang="zh-CN" dirty="0">
                    <a:solidFill>
                      <a:srgbClr val="0070C0"/>
                    </a:solidFill>
                  </a:rPr>
                  <a:t>μ</a:t>
                </a:r>
                <a:r>
                  <a:rPr lang="en-US" altLang="zh-CN" dirty="0">
                    <a:solidFill>
                      <a:srgbClr val="0070C0"/>
                    </a:solidFill>
                  </a:rPr>
                  <a:t>m </a:t>
                </a:r>
                <a14:m>
                  <m:oMath xmlns:m="http://schemas.openxmlformats.org/officeDocument/2006/math">
                    <m:r>
                      <a:rPr lang="en-US" altLang="zh-CN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altLang="zh-CN" dirty="0">
                    <a:solidFill>
                      <a:srgbClr val="0070C0"/>
                    </a:solidFill>
                  </a:rPr>
                  <a:t> 100</a:t>
                </a:r>
                <a:r>
                  <a:rPr lang="el-GR" altLang="zh-CN" dirty="0">
                    <a:solidFill>
                      <a:srgbClr val="0070C0"/>
                    </a:solidFill>
                  </a:rPr>
                  <a:t>μ</a:t>
                </a:r>
                <a:r>
                  <a:rPr lang="en-US" altLang="zh-CN" dirty="0">
                    <a:solidFill>
                      <a:srgbClr val="0070C0"/>
                    </a:solidFill>
                  </a:rPr>
                  <a:t>m </a:t>
                </a:r>
                <a:endParaRPr lang="pt-BR" altLang="zh-CN" dirty="0">
                  <a:solidFill>
                    <a:srgbClr val="0070C0"/>
                  </a:solidFill>
                </a:endParaRPr>
              </a:p>
              <a:p>
                <a:pPr lvl="3" indent="-285750"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solidFill>
                      <a:srgbClr val="0070C0"/>
                    </a:solidFill>
                  </a:rPr>
                  <a:t>Only half device 0.5mm cathode is simulated, but Cylindrical symmetry is exploited to get an equivalent 3D simulation</a:t>
                </a:r>
              </a:p>
              <a:p>
                <a:pPr lvl="4" indent="-285750">
                  <a:buFont typeface="Arial" panose="020B0604020202020204" pitchFamily="34" charset="0"/>
                  <a:buChar char="•"/>
                </a:pPr>
                <a:endParaRPr lang="pt-BR" altLang="zh-CN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6B94697D-708A-43C6-8E63-B8BFCEE71B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248" y="1024607"/>
                <a:ext cx="7501749" cy="4404651"/>
              </a:xfrm>
              <a:prstGeom prst="rect">
                <a:avLst/>
              </a:prstGeom>
              <a:blipFill>
                <a:blip r:embed="rId2"/>
                <a:stretch>
                  <a:fillRect l="-487" t="-692"/>
                </a:stretch>
              </a:blipFill>
              <a:ln w="12700">
                <a:prstDash val="solid"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AACB70C-773F-4A53-B87B-5BB793F09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Nov 29, 2022</a:t>
            </a:r>
            <a:endParaRPr lang="zh-CN" altLang="en-US" dirty="0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6E787FB-0B3C-4DFF-BAB0-989D37278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41st RD50 Workshop, Sevilla, Spain</a:t>
            </a:r>
            <a:endParaRPr lang="zh-CN" altLang="en-US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DB02945-67B9-C384-6698-1FD76AEFE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A78-E013-4A8C-AD75-63A150561B10}" type="slidenum">
              <a:rPr lang="zh-CN" altLang="en-US" smtClean="0"/>
              <a:t>6</a:t>
            </a:fld>
            <a:endParaRPr lang="zh-CN" altLang="en-US"/>
          </a:p>
        </p:txBody>
      </p:sp>
      <p:pic>
        <p:nvPicPr>
          <p:cNvPr id="33" name="图片 32">
            <a:extLst>
              <a:ext uri="{FF2B5EF4-FFF2-40B4-BE49-F238E27FC236}">
                <a16:creationId xmlns:a16="http://schemas.microsoft.com/office/drawing/2014/main" id="{66F8E34B-67C6-4B7A-119D-D2B298A2D8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73" y="3462868"/>
            <a:ext cx="8871295" cy="1619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2461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0626" y="92054"/>
            <a:ext cx="7882594" cy="659612"/>
          </a:xfrm>
          <a:prstGeom prst="rect">
            <a:avLst/>
          </a:prstGeom>
        </p:spPr>
        <p:txBody>
          <a:bodyPr vert="horz" lIns="91418" tIns="45709" rIns="91418" bIns="45709" anchor="ctr"/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3998" b="1" kern="1200">
                <a:solidFill>
                  <a:srgbClr val="005DA2"/>
                </a:solidFill>
                <a:latin typeface="微软雅黑"/>
                <a:ea typeface="微软雅黑"/>
              </a:defRPr>
            </a:lvl1pPr>
          </a:lstStyle>
          <a:p>
            <a:r>
              <a:rPr lang="en-US" altLang="zh-CN" sz="2400" dirty="0"/>
              <a:t>Introduction</a:t>
            </a:r>
            <a:endParaRPr lang="en-US" sz="2400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6B94697D-708A-43C6-8E63-B8BFCEE71B3C}"/>
              </a:ext>
            </a:extLst>
          </p:cNvPr>
          <p:cNvSpPr txBox="1"/>
          <p:nvPr/>
        </p:nvSpPr>
        <p:spPr>
          <a:xfrm>
            <a:off x="441248" y="1024607"/>
            <a:ext cx="8271972" cy="5203321"/>
          </a:xfrm>
          <a:prstGeom prst="rect">
            <a:avLst/>
          </a:prstGeom>
          <a:ln w="12700">
            <a:prstDash val="solid"/>
          </a:ln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zh-CN" dirty="0">
                <a:solidFill>
                  <a:srgbClr val="0070C0"/>
                </a:solidFill>
              </a:rPr>
              <a:t>Take the thin interface oxide layer into consideration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The breakdown voltage is much higher than expected from earlier TCAD simulation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Wafers were left exposed in air after etching and prior to Al deposit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70C0"/>
                </a:solidFill>
              </a:rPr>
              <a:t>The silicon surface is oxidized to form an additional silicon dioxide layer</a:t>
            </a:r>
          </a:p>
          <a:p>
            <a:pPr lvl="2" indent="-285750">
              <a:buFont typeface="Arial" panose="020B0604020202020204" pitchFamily="34" charset="0"/>
              <a:buChar char="•"/>
            </a:pPr>
            <a:endParaRPr lang="en-US" altLang="zh-CN" dirty="0">
              <a:solidFill>
                <a:srgbClr val="0070C0"/>
              </a:solidFill>
            </a:endParaRP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AACB70C-773F-4A53-B87B-5BB793F09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Nov 29, 2022</a:t>
            </a:r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6E787FB-0B3C-4DFF-BAB0-989D37278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41st RD50 Workshop, Sevilla, Spain</a:t>
            </a:r>
            <a:endParaRPr lang="zh-CN" altLang="en-US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DB02945-67B9-C384-6698-1FD76AEFE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A78-E013-4A8C-AD75-63A150561B10}" type="slidenum">
              <a:rPr lang="zh-CN" altLang="en-US" smtClean="0"/>
              <a:t>7</a:t>
            </a:fld>
            <a:endParaRPr lang="zh-CN" altLang="en-US"/>
          </a:p>
        </p:txBody>
      </p:sp>
      <p:grpSp>
        <p:nvGrpSpPr>
          <p:cNvPr id="8" name="组合 7">
            <a:extLst>
              <a:ext uri="{FF2B5EF4-FFF2-40B4-BE49-F238E27FC236}">
                <a16:creationId xmlns:a16="http://schemas.microsoft.com/office/drawing/2014/main" id="{82EA2798-0B4E-717C-D645-7590392B2D3E}"/>
              </a:ext>
            </a:extLst>
          </p:cNvPr>
          <p:cNvGrpSpPr/>
          <p:nvPr/>
        </p:nvGrpSpPr>
        <p:grpSpPr>
          <a:xfrm>
            <a:off x="2824598" y="3107140"/>
            <a:ext cx="3894650" cy="2854150"/>
            <a:chOff x="2330395" y="2805827"/>
            <a:chExt cx="5152358" cy="3641328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8D8864C6-4365-ECFD-993D-6294E3BD5FB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30395" y="2805827"/>
              <a:ext cx="5152358" cy="3641328"/>
            </a:xfrm>
            <a:prstGeom prst="rect">
              <a:avLst/>
            </a:prstGeom>
          </p:spPr>
        </p:pic>
        <p:sp>
          <p:nvSpPr>
            <p:cNvPr id="23" name="矩形 22">
              <a:extLst>
                <a:ext uri="{FF2B5EF4-FFF2-40B4-BE49-F238E27FC236}">
                  <a16:creationId xmlns:a16="http://schemas.microsoft.com/office/drawing/2014/main" id="{2C42375D-7BFA-211F-6F3E-071BEC284DEF}"/>
                </a:ext>
              </a:extLst>
            </p:cNvPr>
            <p:cNvSpPr/>
            <p:nvPr/>
          </p:nvSpPr>
          <p:spPr>
            <a:xfrm>
              <a:off x="3527421" y="3613393"/>
              <a:ext cx="346624" cy="11699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id="{DBAE0E46-AA83-A341-0B4F-6391C6848E2E}"/>
                </a:ext>
              </a:extLst>
            </p:cNvPr>
            <p:cNvSpPr/>
            <p:nvPr/>
          </p:nvSpPr>
          <p:spPr>
            <a:xfrm>
              <a:off x="5952226" y="3613393"/>
              <a:ext cx="384268" cy="11699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>
              <a:extLst>
                <a:ext uri="{FF2B5EF4-FFF2-40B4-BE49-F238E27FC236}">
                  <a16:creationId xmlns:a16="http://schemas.microsoft.com/office/drawing/2014/main" id="{2796B168-1431-1E4A-E88E-F2768C8EE6E3}"/>
                </a:ext>
              </a:extLst>
            </p:cNvPr>
            <p:cNvSpPr/>
            <p:nvPr/>
          </p:nvSpPr>
          <p:spPr>
            <a:xfrm>
              <a:off x="4374377" y="3613393"/>
              <a:ext cx="926041" cy="11699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710454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0626" y="92054"/>
            <a:ext cx="7882594" cy="659612"/>
          </a:xfrm>
          <a:prstGeom prst="rect">
            <a:avLst/>
          </a:prstGeom>
        </p:spPr>
        <p:txBody>
          <a:bodyPr vert="horz" lIns="91418" tIns="45709" rIns="91418" bIns="45709" anchor="ctr"/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3998" b="1" kern="1200">
                <a:solidFill>
                  <a:srgbClr val="005DA2"/>
                </a:solidFill>
                <a:latin typeface="微软雅黑"/>
                <a:ea typeface="微软雅黑"/>
              </a:defRPr>
            </a:lvl1pPr>
          </a:lstStyle>
          <a:p>
            <a:r>
              <a:rPr lang="en-US" altLang="zh-CN" sz="2400" dirty="0"/>
              <a:t>Introduction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6B94697D-708A-43C6-8E63-B8BFCEE71B3C}"/>
                  </a:ext>
                </a:extLst>
              </p:cNvPr>
              <p:cNvSpPr txBox="1"/>
              <p:nvPr/>
            </p:nvSpPr>
            <p:spPr>
              <a:xfrm>
                <a:off x="441247" y="1024607"/>
                <a:ext cx="8022815" cy="5203321"/>
              </a:xfrm>
              <a:prstGeom prst="rect">
                <a:avLst/>
              </a:prstGeom>
              <a:ln w="12700">
                <a:prstDash val="solid"/>
              </a:ln>
            </p:spPr>
            <p:txBody>
              <a:bodyPr/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altLang="zh-CN" dirty="0">
                    <a:solidFill>
                      <a:srgbClr val="0070C0"/>
                    </a:solidFill>
                  </a:rPr>
                  <a:t>Take the thin interface oxide layer into consideration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solidFill>
                      <a:srgbClr val="0070C0"/>
                    </a:solidFill>
                  </a:rPr>
                  <a:t>Modelling of Schottky barrier in TCAD requires description of Fermi pinning</a:t>
                </a:r>
              </a:p>
              <a:p>
                <a:pPr marL="1257300" lvl="2" indent="-342900"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solidFill>
                      <a:srgbClr val="0070C0"/>
                    </a:solidFill>
                  </a:rPr>
                  <a:t>2 models available in SDEVICE</a:t>
                </a:r>
              </a:p>
              <a:p>
                <a:pPr marL="1714500" lvl="3" indent="-342900">
                  <a:buFont typeface="Arial" panose="020B0604020202020204" pitchFamily="34" charset="0"/>
                  <a:buChar char="•"/>
                </a:pPr>
                <a:r>
                  <a:rPr lang="en-US" altLang="zh-CN" dirty="0" err="1">
                    <a:solidFill>
                      <a:srgbClr val="0070C0"/>
                    </a:solidFill>
                  </a:rPr>
                  <a:t>Monch</a:t>
                </a:r>
                <a:endParaRPr lang="en-US" altLang="zh-CN" dirty="0">
                  <a:solidFill>
                    <a:srgbClr val="0070C0"/>
                  </a:solidFill>
                </a:endParaRPr>
              </a:p>
              <a:p>
                <a:pPr marL="1714500" lvl="3" indent="-342900"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solidFill>
                      <a:srgbClr val="0070C0"/>
                    </a:solidFill>
                  </a:rPr>
                  <a:t>Sze – used here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endParaRPr lang="en-US" altLang="zh-CN" dirty="0">
                  <a:solidFill>
                    <a:srgbClr val="0070C0"/>
                  </a:solidFill>
                </a:endParaRPr>
              </a:p>
              <a:p>
                <a:pPr lvl="1"/>
                <a:endParaRPr lang="en-US" altLang="zh-CN" dirty="0">
                  <a:solidFill>
                    <a:srgbClr val="0070C0"/>
                  </a:solidFill>
                </a:endParaRP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solidFill>
                      <a:srgbClr val="0070C0"/>
                    </a:solidFill>
                  </a:rPr>
                  <a:t>Schottky barrier height in Sze module is given by</a:t>
                </a:r>
              </a:p>
              <a:p>
                <a:pPr marL="1257300" lvl="2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l-GR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𝐵𝑝</m:t>
                        </m:r>
                        <m: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[</m:t>
                    </m:r>
                    <m:r>
                      <a:rPr lang="en-US" altLang="zh-CN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𝑒𝑉</m:t>
                    </m:r>
                    <m:r>
                      <a:rPr lang="en-US" altLang="zh-CN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]=</m:t>
                    </m:r>
                    <m:r>
                      <a:rPr lang="en-GB" altLang="zh-CN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𝛾</m:t>
                    </m:r>
                    <m:f>
                      <m:fPr>
                        <m:ctrlP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den>
                    </m:f>
                    <m:d>
                      <m:dPr>
                        <m:ctrlP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altLang="zh-CN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GB" altLang="zh-CN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altLang="zh-CN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GB" altLang="zh-CN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𝑔</m:t>
                                </m:r>
                              </m:sub>
                            </m:sSub>
                            <m:r>
                              <a:rPr lang="en-GB" altLang="zh-CN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GB" altLang="zh-CN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altLang="zh-CN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𝜒</m:t>
                                </m:r>
                              </m:e>
                              <m:sub>
                                <m:r>
                                  <a:rPr lang="en-GB" altLang="zh-CN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  <m:r>
                              <a:rPr lang="en-GB" altLang="zh-CN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altLang="zh-CN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en-GB" altLang="zh-CN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sub>
                        </m:sSub>
                      </m:e>
                    </m:d>
                    <m:r>
                      <a:rPr lang="en-GB" altLang="zh-CN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ctrlP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</m:d>
                    <m:d>
                      <m:dPr>
                        <m:ctrlP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altLang="zh-CN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altLang="zh-CN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en-GB" altLang="zh-CN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</m:oMath>
                </a14:m>
                <a:endParaRPr lang="en-US" altLang="zh-CN" i="1" dirty="0">
                  <a:solidFill>
                    <a:srgbClr val="0070C0"/>
                  </a:solidFill>
                  <a:latin typeface="Cambria Math" panose="02040503050406030204" pitchFamily="18" charset="0"/>
                </a:endParaRPr>
              </a:p>
              <a:p>
                <a:pPr marL="1714500" lvl="3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altLang="zh-CN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GB" altLang="zh-CN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altLang="zh-CN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altLang="zh-CN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GB" altLang="zh-CN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GB" altLang="zh-CN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altLang="zh-CN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𝜀</m:t>
                            </m:r>
                          </m:e>
                          <m:sub>
                            <m:r>
                              <a:rPr lang="en-GB" altLang="zh-CN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en-GB" altLang="zh-CN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altLang="zh-CN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altLang="zh-CN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𝛿</m:t>
                        </m:r>
                        <m:sSub>
                          <m:sSubPr>
                            <m:ctrlPr>
                              <a:rPr lang="en-GB" altLang="zh-CN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altLang="zh-CN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GB" altLang="zh-CN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𝑖𝑠</m:t>
                            </m:r>
                          </m:sub>
                        </m:sSub>
                      </m:den>
                    </m:f>
                  </m:oMath>
                </a14:m>
                <a:endParaRPr lang="en-US" altLang="zh-CN" i="1" dirty="0">
                  <a:solidFill>
                    <a:srgbClr val="0070C0"/>
                  </a:solidFill>
                  <a:latin typeface="Cambria Math" panose="02040503050406030204" pitchFamily="18" charset="0"/>
                </a:endParaRPr>
              </a:p>
              <a:p>
                <a:pPr marL="1714500" lvl="3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S" altLang="zh-CN" dirty="0">
                    <a:solidFill>
                      <a:srgbClr val="0070C0"/>
                    </a:solidFill>
                  </a:rPr>
                  <a:t>:    Permittivity of the interface layer [Q (Vcm)</a:t>
                </a:r>
                <a:r>
                  <a:rPr lang="en-US" altLang="zh-CN" baseline="30000" dirty="0">
                    <a:solidFill>
                      <a:srgbClr val="0070C0"/>
                    </a:solidFill>
                  </a:rPr>
                  <a:t>-1</a:t>
                </a:r>
                <a:r>
                  <a:rPr lang="en-US" altLang="zh-CN" dirty="0">
                    <a:solidFill>
                      <a:srgbClr val="0070C0"/>
                    </a:solidFill>
                  </a:rPr>
                  <a:t>]</a:t>
                </a:r>
                <a:endParaRPr lang="en-US" altLang="zh-CN" i="1" dirty="0">
                  <a:solidFill>
                    <a:srgbClr val="0070C0"/>
                  </a:solidFill>
                  <a:latin typeface="Cambria Math" panose="02040503050406030204" pitchFamily="18" charset="0"/>
                </a:endParaRPr>
              </a:p>
              <a:p>
                <a:pPr marL="1714500" lvl="3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GB" altLang="zh-CN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𝛿</m:t>
                    </m:r>
                  </m:oMath>
                </a14:m>
                <a:r>
                  <a:rPr lang="en-US" altLang="zh-CN" dirty="0">
                    <a:solidFill>
                      <a:srgbClr val="0070C0"/>
                    </a:solidFill>
                  </a:rPr>
                  <a:t>:     Interface layer thickness [cm] </a:t>
                </a:r>
              </a:p>
              <a:p>
                <a:pPr marL="1714500" lvl="3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𝑖𝑠</m:t>
                        </m:r>
                      </m:sub>
                    </m:sSub>
                  </m:oMath>
                </a14:m>
                <a:r>
                  <a:rPr lang="en-US" altLang="zh-CN" dirty="0">
                    <a:solidFill>
                      <a:srgbClr val="0070C0"/>
                    </a:solidFill>
                  </a:rPr>
                  <a:t>:  Density of states per unity energy [cm</a:t>
                </a:r>
                <a:r>
                  <a:rPr lang="en-US" altLang="zh-CN" baseline="30000" dirty="0">
                    <a:solidFill>
                      <a:srgbClr val="0070C0"/>
                    </a:solidFill>
                  </a:rPr>
                  <a:t>-2</a:t>
                </a:r>
                <a:r>
                  <a:rPr lang="en-US" altLang="zh-CN" dirty="0">
                    <a:solidFill>
                      <a:srgbClr val="0070C0"/>
                    </a:solidFill>
                  </a:rPr>
                  <a:t> eV</a:t>
                </a:r>
                <a:r>
                  <a:rPr lang="en-US" altLang="zh-CN" baseline="30000" dirty="0">
                    <a:solidFill>
                      <a:srgbClr val="0070C0"/>
                    </a:solidFill>
                  </a:rPr>
                  <a:t>-1</a:t>
                </a:r>
                <a:r>
                  <a:rPr lang="en-US" altLang="zh-CN" dirty="0">
                    <a:solidFill>
                      <a:srgbClr val="0070C0"/>
                    </a:solidFill>
                  </a:rPr>
                  <a:t>]</a:t>
                </a:r>
              </a:p>
              <a:p>
                <a:pPr marL="1714500" lvl="3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altLang="zh-CN" dirty="0">
                    <a:solidFill>
                      <a:srgbClr val="0070C0"/>
                    </a:solidFill>
                  </a:rPr>
                  <a:t>:    Electron affinity of semiconductor</a:t>
                </a:r>
              </a:p>
              <a:p>
                <a:pPr marL="1714500" lvl="3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GB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sub>
                    </m:sSub>
                  </m:oMath>
                </a14:m>
                <a:r>
                  <a:rPr lang="en-US" altLang="zh-CN" dirty="0">
                    <a:solidFill>
                      <a:srgbClr val="0070C0"/>
                    </a:solidFill>
                  </a:rPr>
                  <a:t>:  Metal work function</a:t>
                </a:r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6B94697D-708A-43C6-8E63-B8BFCEE71B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247" y="1024607"/>
                <a:ext cx="8022815" cy="5203321"/>
              </a:xfrm>
              <a:prstGeom prst="rect">
                <a:avLst/>
              </a:prstGeom>
              <a:blipFill>
                <a:blip r:embed="rId2"/>
                <a:stretch>
                  <a:fillRect l="-456" t="-585" r="-76"/>
                </a:stretch>
              </a:blipFill>
              <a:ln w="12700">
                <a:prstDash val="solid"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AACB70C-773F-4A53-B87B-5BB793F09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Nov 29, 2022</a:t>
            </a:r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6E787FB-0B3C-4DFF-BAB0-989D37278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41st RD50 Workshop, Sevilla, Spain</a:t>
            </a:r>
            <a:endParaRPr lang="zh-CN" altLang="en-US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DB02945-67B9-C384-6698-1FD76AEFE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A78-E013-4A8C-AD75-63A150561B10}" type="slidenum">
              <a:rPr lang="zh-CN" altLang="en-US" smtClean="0"/>
              <a:t>8</a:t>
            </a:fld>
            <a:endParaRPr lang="zh-CN" altLang="en-US"/>
          </a:p>
        </p:txBody>
      </p:sp>
      <p:pic>
        <p:nvPicPr>
          <p:cNvPr id="7" name="Picture 23">
            <a:extLst>
              <a:ext uri="{FF2B5EF4-FFF2-40B4-BE49-F238E27FC236}">
                <a16:creationId xmlns:a16="http://schemas.microsoft.com/office/drawing/2014/main" id="{11187B10-183E-A537-FEC9-10AA4877D77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1950" y="1650691"/>
            <a:ext cx="2741717" cy="2414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0202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0626" y="92054"/>
            <a:ext cx="7882594" cy="659612"/>
          </a:xfrm>
          <a:prstGeom prst="rect">
            <a:avLst/>
          </a:prstGeom>
        </p:spPr>
        <p:txBody>
          <a:bodyPr vert="horz" lIns="91418" tIns="45709" rIns="91418" bIns="45709" anchor="ctr"/>
          <a:lstStyle>
            <a:lvl1pPr lvl="0" algn="l" defTabSz="914400">
              <a:lnSpc>
                <a:spcPct val="90000"/>
              </a:lnSpc>
              <a:spcBef>
                <a:spcPct val="0"/>
              </a:spcBef>
              <a:buNone/>
              <a:defRPr sz="3998" b="1" kern="1200">
                <a:solidFill>
                  <a:srgbClr val="005DA2"/>
                </a:solidFill>
                <a:latin typeface="微软雅黑"/>
                <a:ea typeface="微软雅黑"/>
              </a:defRPr>
            </a:lvl1pPr>
          </a:lstStyle>
          <a:p>
            <a:r>
              <a:rPr lang="en-US" altLang="zh-CN" sz="2400" dirty="0"/>
              <a:t>Introduction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6B94697D-708A-43C6-8E63-B8BFCEE71B3C}"/>
                  </a:ext>
                </a:extLst>
              </p:cNvPr>
              <p:cNvSpPr txBox="1"/>
              <p:nvPr/>
            </p:nvSpPr>
            <p:spPr>
              <a:xfrm>
                <a:off x="441247" y="1024607"/>
                <a:ext cx="8952961" cy="5203321"/>
              </a:xfrm>
              <a:prstGeom prst="rect">
                <a:avLst/>
              </a:prstGeom>
              <a:ln w="12700">
                <a:prstDash val="solid"/>
              </a:ln>
            </p:spPr>
            <p:txBody>
              <a:bodyPr/>
              <a:lstStyle/>
              <a:p>
                <a:pPr marL="342900" indent="-342900">
                  <a:buFont typeface="Wingdings" panose="05000000000000000000" pitchFamily="2" charset="2"/>
                  <a:buChar char="Ø"/>
                </a:pPr>
                <a:r>
                  <a:rPr lang="en-US" altLang="zh-CN" dirty="0">
                    <a:solidFill>
                      <a:srgbClr val="0070C0"/>
                    </a:solidFill>
                  </a:rPr>
                  <a:t>Take the thin interface oxide layer into consideration</a:t>
                </a:r>
              </a:p>
              <a:p>
                <a:pPr marL="800100" lvl="1" indent="-342900"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solidFill>
                      <a:srgbClr val="0070C0"/>
                    </a:solidFill>
                  </a:rPr>
                  <a:t>Forward current</a:t>
                </a:r>
              </a:p>
              <a:p>
                <a:pPr marL="1257300" lvl="2" indent="-342900"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solidFill>
                      <a:srgbClr val="0070C0"/>
                    </a:solidFill>
                  </a:rPr>
                  <a:t>Thermionic emission theory</a:t>
                </a:r>
              </a:p>
              <a:p>
                <a:pPr marL="1714500" lvl="3" indent="-342900">
                  <a:buFont typeface="Arial" panose="020B0604020202020204" pitchFamily="34" charset="0"/>
                  <a:buChar char="•"/>
                </a:pPr>
                <a:r>
                  <a:rPr lang="en-US" altLang="zh-CN" dirty="0">
                    <a:solidFill>
                      <a:srgbClr val="0070C0"/>
                    </a:solidFill>
                  </a:rPr>
                  <a:t>Barrier height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l-GR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endParaRPr lang="en-US" altLang="zh-CN" dirty="0">
                  <a:solidFill>
                    <a:srgbClr val="0070C0"/>
                  </a:solidFill>
                </a:endParaRPr>
              </a:p>
              <a:p>
                <a:pPr marL="2171700" lvl="4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altLang="zh-CN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US" altLang="zh-CN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sSup>
                      <m:sSupPr>
                        <m:ctrlP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sSup>
                      <m:sSupPr>
                        <m:ctrlP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func>
                      <m:funcPr>
                        <m:ctrlP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exp</m:t>
                        </m:r>
                      </m:fName>
                      <m:e>
                        <m:d>
                          <m:dPr>
                            <m:ctrlPr>
                              <a:rPr lang="en-US" altLang="zh-CN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ctrlPr>
                                  <a:rPr lang="en-US" altLang="zh-CN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num>
                              <m:den>
                                <m:sSub>
                                  <m:sSubPr>
                                    <m:ctrlPr>
                                      <a:rPr lang="en-US" altLang="zh-CN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altLang="zh-CN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sub>
                                </m:sSub>
                                <m:r>
                                  <a:rPr lang="en-US" altLang="zh-CN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den>
                            </m:f>
                            <m:sSub>
                              <m:sSubPr>
                                <m:ctrlPr>
                                  <a:rPr lang="en-US" altLang="zh-CN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zh-CN" altLang="el-GR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sub>
                                <m:r>
                                  <a:rPr lang="en-US" altLang="zh-CN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𝐵</m:t>
                                </m:r>
                                <m:r>
                                  <a:rPr lang="en-US" altLang="zh-CN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en-US" altLang="zh-CN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</m:func>
                    <m:func>
                      <m:funcPr>
                        <m:ctrlP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exp</m:t>
                        </m:r>
                      </m:fName>
                      <m:e>
                        <m:d>
                          <m:dPr>
                            <m:ctrlPr>
                              <a:rPr lang="en-US" altLang="zh-CN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num>
                              <m:den>
                                <m:r>
                                  <a:rPr lang="en-US" altLang="zh-CN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sSub>
                                  <m:sSubPr>
                                    <m:ctrlPr>
                                      <a:rPr lang="en-US" altLang="zh-CN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altLang="zh-CN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sub>
                                </m:sSub>
                                <m:r>
                                  <a:rPr lang="en-US" altLang="zh-CN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den>
                            </m:f>
                            <m:r>
                              <a:rPr lang="en-US" altLang="zh-CN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</m:d>
                      </m:e>
                    </m:func>
                    <m:r>
                      <a:rPr lang="en-US" altLang="zh-CN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func>
                      <m:funcPr>
                        <m:ctrlPr>
                          <a:rPr lang="en-US" altLang="zh-CN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exp</m:t>
                        </m:r>
                      </m:fName>
                      <m:e>
                        <m:d>
                          <m:dPr>
                            <m:ctrlPr>
                              <a:rPr lang="en-US" altLang="zh-CN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num>
                              <m:den>
                                <m:r>
                                  <a:rPr lang="en-US" altLang="zh-CN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sSub>
                                  <m:sSubPr>
                                    <m:ctrlPr>
                                      <a:rPr lang="en-US" altLang="zh-CN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altLang="zh-CN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sub>
                                </m:sSub>
                                <m:r>
                                  <a:rPr lang="en-US" altLang="zh-CN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den>
                            </m:f>
                            <m:r>
                              <a:rPr lang="en-US" altLang="zh-CN" i="1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</m:d>
                      </m:e>
                    </m:func>
                  </m:oMath>
                </a14:m>
                <a:endParaRPr lang="en-US" altLang="zh-CN" i="1" dirty="0">
                  <a:solidFill>
                    <a:srgbClr val="0070C0"/>
                  </a:solidFill>
                  <a:latin typeface="Cambria Math" panose="02040503050406030204" pitchFamily="18" charset="0"/>
                </a:endParaRPr>
              </a:p>
              <a:p>
                <a:pPr marL="2628900" lvl="5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altLang="zh-CN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altLang="zh-CN" b="0" dirty="0">
                    <a:solidFill>
                      <a:srgbClr val="0070C0"/>
                    </a:solidFill>
                  </a:rPr>
                  <a:t>:   Area of the device [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b="0" dirty="0">
                    <a:solidFill>
                      <a:srgbClr val="0070C0"/>
                    </a:solidFill>
                  </a:rPr>
                  <a:t>]</a:t>
                </a:r>
              </a:p>
              <a:p>
                <a:pPr marL="2628900" lvl="5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p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altLang="zh-CN" dirty="0">
                    <a:solidFill>
                      <a:srgbClr val="0070C0"/>
                    </a:solidFill>
                  </a:rPr>
                  <a:t>: Richardson’s constant 32 [</a:t>
                </a:r>
                <a14:m>
                  <m:oMath xmlns:m="http://schemas.openxmlformats.org/officeDocument/2006/math">
                    <m:r>
                      <a:rPr lang="en-US" altLang="zh-CN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𝐴</m:t>
                    </m:r>
                    <m:sSup>
                      <m:sSupPr>
                        <m:ctrlP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𝑐𝑚</m:t>
                        </m:r>
                      </m:e>
                      <m:sup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  <m:sSup>
                      <m:sSupPr>
                        <m:ctrlP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en-US" altLang="zh-CN" dirty="0">
                    <a:solidFill>
                      <a:srgbClr val="0070C0"/>
                    </a:solidFill>
                  </a:rPr>
                  <a:t>]</a:t>
                </a:r>
              </a:p>
              <a:p>
                <a:pPr marL="2628900" lvl="5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altLang="zh-CN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altLang="zh-CN" dirty="0">
                    <a:solidFill>
                      <a:srgbClr val="0070C0"/>
                    </a:solidFill>
                  </a:rPr>
                  <a:t>:   Ideality factor</a:t>
                </a:r>
              </a:p>
              <a:p>
                <a:pPr marL="2171700" lvl="4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altLang="zh-CN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⇒</m:t>
                    </m:r>
                    <m:func>
                      <m:funcPr>
                        <m:ctrlP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d>
                          <m:dPr>
                            <m:ctrlPr>
                              <a:rPr lang="en-US" altLang="zh-CN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</m:d>
                      </m:e>
                    </m:func>
                    <m:r>
                      <a:rPr lang="en-US" altLang="zh-CN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d>
                          <m:dPr>
                            <m:ctrlPr>
                              <a:rPr lang="en-US" altLang="zh-CN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CN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𝐼</m:t>
                                </m:r>
                              </m:e>
                              <m:sub>
                                <m:r>
                                  <a:rPr lang="en-US" altLang="zh-CN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e>
                    </m:func>
                    <m:r>
                      <a:rPr lang="en-US" altLang="zh-CN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num>
                      <m:den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  <m:sSub>
                          <m:sSubPr>
                            <m:ctrlPr>
                              <a:rPr lang="en-US" altLang="zh-CN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altLang="zh-CN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den>
                    </m:f>
                    <m:r>
                      <a:rPr lang="en-US" altLang="zh-CN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endParaRPr lang="en-US" altLang="zh-CN" i="1" dirty="0">
                  <a:solidFill>
                    <a:srgbClr val="0070C0"/>
                  </a:solidFill>
                  <a:latin typeface="Cambria Math" panose="02040503050406030204" pitchFamily="18" charset="0"/>
                </a:endParaRPr>
              </a:p>
              <a:p>
                <a:pPr marL="2171700" lvl="4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altLang="zh-CN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⇒</m:t>
                    </m:r>
                    <m:r>
                      <a:rPr lang="en-US" altLang="zh-CN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l-GR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</m:e>
                          <m:sub>
                            <m:r>
                              <a:rPr lang="en-US" altLang="zh-CN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num>
                      <m:den>
                        <m: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den>
                    </m:f>
                    <m:func>
                      <m:funcPr>
                        <m:ctrlPr>
                          <a:rPr lang="en-US" altLang="zh-CN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b="0" i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ln</m:t>
                        </m:r>
                      </m:fName>
                      <m:e>
                        <m:d>
                          <m:dPr>
                            <m:ctrlPr>
                              <a:rPr lang="en-US" altLang="zh-CN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altLang="zh-CN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altLang="zh-CN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𝑆</m:t>
                                </m:r>
                                <m:sSup>
                                  <m:sSupPr>
                                    <m:ctrlPr>
                                      <a:rPr lang="en-US" altLang="zh-CN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e>
                                  <m:sup>
                                    <m:r>
                                      <a:rPr lang="en-US" altLang="zh-CN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∗</m:t>
                                    </m:r>
                                  </m:sup>
                                </m:sSup>
                                <m:sSup>
                                  <m:sSupPr>
                                    <m:ctrlPr>
                                      <a:rPr lang="en-US" altLang="zh-CN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zh-CN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𝑇</m:t>
                                    </m:r>
                                  </m:e>
                                  <m:sup>
                                    <m:r>
                                      <a:rPr lang="en-US" altLang="zh-CN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num>
                              <m:den>
                                <m:sSub>
                                  <m:sSubPr>
                                    <m:ctrlPr>
                                      <a:rPr lang="en-US" altLang="zh-CN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altLang="zh-CN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  <m:r>
                                      <a:rPr lang="en-US" altLang="zh-CN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=0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</m:func>
                  </m:oMath>
                </a14:m>
                <a:endParaRPr lang="en-US" altLang="zh-CN" i="1" dirty="0">
                  <a:solidFill>
                    <a:srgbClr val="0070C0"/>
                  </a:solidFill>
                  <a:latin typeface="Cambria Math" panose="02040503050406030204" pitchFamily="18" charset="0"/>
                </a:endParaRPr>
              </a:p>
              <a:p>
                <a:pPr lvl="2" indent="-285750">
                  <a:buFont typeface="Arial" panose="020B0604020202020204" pitchFamily="34" charset="0"/>
                  <a:buChar char="•"/>
                </a:pPr>
                <a:endParaRPr lang="en-US" altLang="zh-CN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6B94697D-708A-43C6-8E63-B8BFCEE71B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247" y="1024607"/>
                <a:ext cx="8952961" cy="5203321"/>
              </a:xfrm>
              <a:prstGeom prst="rect">
                <a:avLst/>
              </a:prstGeom>
              <a:blipFill>
                <a:blip r:embed="rId2"/>
                <a:stretch>
                  <a:fillRect l="-408" t="-585"/>
                </a:stretch>
              </a:blipFill>
              <a:ln w="12700">
                <a:prstDash val="solid"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AACB70C-773F-4A53-B87B-5BB793F099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Nov 29, 2022</a:t>
            </a:r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6E787FB-0B3C-4DFF-BAB0-989D37278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41st RD50 Workshop, Sevilla, Spain</a:t>
            </a:r>
            <a:endParaRPr lang="zh-CN" altLang="en-US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DB02945-67B9-C384-6698-1FD76AEFE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77DA78-E013-4A8C-AD75-63A150561B1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98769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12093</TotalTime>
  <Words>1940</Words>
  <Application>Microsoft Office PowerPoint</Application>
  <PresentationFormat>全屏显示(4:3)</PresentationFormat>
  <Paragraphs>440</Paragraphs>
  <Slides>31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31</vt:i4>
      </vt:variant>
    </vt:vector>
  </HeadingPairs>
  <TitlesOfParts>
    <vt:vector size="40" baseType="lpstr">
      <vt:lpstr>等线</vt:lpstr>
      <vt:lpstr>微软雅黑</vt:lpstr>
      <vt:lpstr>Arial</vt:lpstr>
      <vt:lpstr>Calibri</vt:lpstr>
      <vt:lpstr>Calibri Light</vt:lpstr>
      <vt:lpstr>Cambria Math</vt:lpstr>
      <vt:lpstr>Times New Roman</vt:lpstr>
      <vt:lpstr>Wingdings</vt:lpstr>
      <vt:lpstr>Office 主题​​</vt:lpstr>
      <vt:lpstr>Radiation damage investigation of epitaxial p-type Schottky diodes using TCAD simulation</vt:lpstr>
      <vt:lpstr>Outline</vt:lpstr>
      <vt:lpstr>Introduction</vt:lpstr>
      <vt:lpstr>Introduction</vt:lpstr>
      <vt:lpstr>Introduction</vt:lpstr>
      <vt:lpstr>Introduction</vt:lpstr>
      <vt:lpstr>Introduction</vt:lpstr>
      <vt:lpstr>Introduction</vt:lpstr>
      <vt:lpstr>Introduction</vt:lpstr>
      <vt:lpstr>Introduction</vt:lpstr>
      <vt:lpstr>Introduction</vt:lpstr>
      <vt:lpstr>Introduction</vt:lpstr>
      <vt:lpstr>Introduction</vt:lpstr>
      <vt:lpstr>Procedure of Simulation</vt:lpstr>
      <vt:lpstr>Procedure of Simulation</vt:lpstr>
      <vt:lpstr>Procedure of Simulation</vt:lpstr>
      <vt:lpstr>Procedure of Simulation</vt:lpstr>
      <vt:lpstr>Procedure of Simulation</vt:lpstr>
      <vt:lpstr>Procedure of Simulation</vt:lpstr>
      <vt:lpstr>Procedure of Simulation</vt:lpstr>
      <vt:lpstr>Procedure of Simulation</vt:lpstr>
      <vt:lpstr>Comparison between Measurement and Simulation</vt:lpstr>
      <vt:lpstr>Comparison between Measurement and Simulation</vt:lpstr>
      <vt:lpstr>Comparison between Measurement and Simulation</vt:lpstr>
      <vt:lpstr>Summary</vt:lpstr>
      <vt:lpstr>PowerPoint 演示文稿</vt:lpstr>
      <vt:lpstr>FWD IV – GR Floating</vt:lpstr>
      <vt:lpstr>REV IV – GR Floating</vt:lpstr>
      <vt:lpstr>REV IV – GR Grounded</vt:lpstr>
      <vt:lpstr>REV IV – GR at the Same Potential as Cathode</vt:lpstr>
      <vt:lpstr>CV – GR Floating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 叶波</dc:creator>
  <cp:lastModifiedBy>陈 叶波</cp:lastModifiedBy>
  <cp:revision>230</cp:revision>
  <dcterms:created xsi:type="dcterms:W3CDTF">2020-08-09T02:48:23Z</dcterms:created>
  <dcterms:modified xsi:type="dcterms:W3CDTF">2022-11-29T08:51:19Z</dcterms:modified>
</cp:coreProperties>
</file>