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vml" ContentType="application/vnd.openxmlformats-officedocument.vmlDrawing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sldIdLst>
    <p:sldId id="256" r:id="rId2"/>
    <p:sldId id="607" r:id="rId3"/>
    <p:sldId id="617" r:id="rId4"/>
    <p:sldId id="608" r:id="rId5"/>
    <p:sldId id="634" r:id="rId6"/>
    <p:sldId id="609" r:id="rId7"/>
    <p:sldId id="618" r:id="rId8"/>
    <p:sldId id="619" r:id="rId9"/>
    <p:sldId id="474" r:id="rId10"/>
    <p:sldId id="623" r:id="rId11"/>
    <p:sldId id="489" r:id="rId12"/>
    <p:sldId id="624" r:id="rId13"/>
    <p:sldId id="520" r:id="rId14"/>
    <p:sldId id="636" r:id="rId15"/>
    <p:sldId id="402" r:id="rId16"/>
    <p:sldId id="395" r:id="rId17"/>
    <p:sldId id="522" r:id="rId18"/>
    <p:sldId id="637" r:id="rId19"/>
    <p:sldId id="258" r:id="rId20"/>
    <p:sldId id="260" r:id="rId21"/>
    <p:sldId id="261" r:id="rId22"/>
    <p:sldId id="263" r:id="rId23"/>
    <p:sldId id="273" r:id="rId24"/>
    <p:sldId id="267" r:id="rId25"/>
    <p:sldId id="268" r:id="rId26"/>
    <p:sldId id="275" r:id="rId27"/>
    <p:sldId id="274" r:id="rId28"/>
    <p:sldId id="269" r:id="rId29"/>
    <p:sldId id="277" r:id="rId30"/>
    <p:sldId id="276" r:id="rId31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62" autoAdjust="0"/>
    <p:restoredTop sz="94660"/>
  </p:normalViewPr>
  <p:slideViewPr>
    <p:cSldViewPr>
      <p:cViewPr varScale="1">
        <p:scale>
          <a:sx n="115" d="100"/>
          <a:sy n="115" d="100"/>
        </p:scale>
        <p:origin x="30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4CA34-9A0E-4DF9-B184-3FAA11658D06}" type="datetimeFigureOut">
              <a:rPr lang="es-ES_tradnl" smtClean="0"/>
              <a:t>29/11/2022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F446C-D427-47F2-9F41-182247BAFB9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6025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9F446C-D427-47F2-9F41-182247BAFB9D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343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=771&amp;ei=35AkUp3wAZGf7Abk34HgCg&amp;psig=AFQjCNHF6gdxSkhJhB_vHcQsVhEVtEVmnQ&amp;ust=1378214495156181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62931" y="1469603"/>
            <a:ext cx="9021537" cy="1527349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15" name="Picture 2" descr="https://www.estiem.org/GetFile.aspx?File=Images/Projects/StudentGuide/seville.gif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88640"/>
            <a:ext cx="1149491" cy="11494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496944" cy="54006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=771&amp;ei=35AkUp3wAZGf7Abk34HgCg&amp;psig=AFQjCNHF6gdxSkhJhB_vHcQsVhEVtEVmnQ&amp;ust=1378214495156181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298142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4800" y="213771"/>
            <a:ext cx="8515672" cy="550933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4800" y="764704"/>
            <a:ext cx="8515672" cy="54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76456" y="6453336"/>
            <a:ext cx="319336" cy="319982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11" name="Picture 2" descr="https://www.estiem.org/GetFile.aspx?File=Images/Projects/StudentGuide/seville.gif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356581"/>
            <a:ext cx="501419" cy="5014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1547664" y="6437652"/>
            <a:ext cx="684076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9144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C. Guerrero, RD50 meeting, Sevilla, Spain (29/11/2022)</a:t>
            </a:r>
            <a:endParaRPr lang="en-US" sz="1400" b="0" i="0" baseline="0" dirty="0">
              <a:solidFill>
                <a:srgbClr val="0070C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48681"/>
            <a:ext cx="851567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Image result for cna logo us">
            <a:hlinkClick r:id="rId15"/>
            <a:extLst>
              <a:ext uri="{FF2B5EF4-FFF2-40B4-BE49-F238E27FC236}">
                <a16:creationId xmlns:a16="http://schemas.microsoft.com/office/drawing/2014/main" id="{2151D2E0-7210-41D7-934B-3BEFBE2A450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75500" y="6449248"/>
            <a:ext cx="968108" cy="43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070C0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rgbClr val="0070C0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rgbClr val="0070C0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rgbClr val="0070C0"/>
        </a:buClr>
        <a:buFontTx/>
        <a:buChar char="o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emf"/><Relationship Id="rId4" Type="http://schemas.openxmlformats.org/officeDocument/2006/relationships/image" Target="../media/image49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jpeg"/><Relationship Id="rId9" Type="http://schemas.openxmlformats.org/officeDocument/2006/relationships/image" Target="../media/image6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g"/><Relationship Id="rId5" Type="http://schemas.openxmlformats.org/officeDocument/2006/relationships/image" Target="../media/image67.jpeg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rd50.web.cern.ch/niel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/>
          <p:cNvSpPr>
            <a:spLocks noGrp="1"/>
          </p:cNvSpPr>
          <p:nvPr>
            <p:ph type="ctrTitle"/>
          </p:nvPr>
        </p:nvSpPr>
        <p:spPr>
          <a:xfrm>
            <a:off x="251520" y="1505930"/>
            <a:ext cx="8712968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z="3200" dirty="0"/>
              <a:t>Pulsed and continuous neutron beams at the CNA HISPANOS facility</a:t>
            </a:r>
            <a:endParaRPr lang="es-ES_tradnl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21297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</a:rPr>
              <a:t>Carlos GUERRERO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Universidad de Sevilla, 41012 Seville, Spain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Centro Nacional de </a:t>
            </a:r>
            <a:r>
              <a:rPr lang="en-US" sz="2000" dirty="0" err="1">
                <a:latin typeface="Calibri" panose="020F0502020204030204" pitchFamily="34" charset="0"/>
              </a:rPr>
              <a:t>Aceleradores</a:t>
            </a:r>
            <a:r>
              <a:rPr lang="en-US" sz="2000" dirty="0">
                <a:latin typeface="Calibri" panose="020F0502020204030204" pitchFamily="34" charset="0"/>
              </a:rPr>
              <a:t> (CNA), 41092 Seville, Spain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79713" y="5694347"/>
            <a:ext cx="7128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41</a:t>
            </a:r>
            <a:r>
              <a:rPr lang="en-US" sz="2400" baseline="30000" dirty="0">
                <a:latin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</a:rPr>
              <a:t> RD50 Workshop on Radiation hard semiconductor devices for very high luminosity colliders</a:t>
            </a:r>
            <a:endParaRPr lang="es-ES_tradnl" sz="2400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Image result for cna logo us">
            <a:hlinkClick r:id="rId3"/>
            <a:extLst>
              <a:ext uri="{FF2B5EF4-FFF2-40B4-BE49-F238E27FC236}">
                <a16:creationId xmlns:a16="http://schemas.microsoft.com/office/drawing/2014/main" id="{3B7301E4-DCD2-4F0D-98F3-6A188E1748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5724128" y="404664"/>
            <a:ext cx="1872208" cy="83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8C85DE3-29AC-4EF2-AA0D-0EFDF4BF79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769"/>
          <a:stretch/>
        </p:blipFill>
        <p:spPr>
          <a:xfrm>
            <a:off x="314075" y="5584497"/>
            <a:ext cx="1592213" cy="1047750"/>
          </a:xfrm>
          <a:prstGeom prst="rect">
            <a:avLst/>
          </a:prstGeom>
        </p:spPr>
      </p:pic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C257005F-086C-5DF5-70B2-3F6A7898576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12705"/>
            <a:ext cx="3220278" cy="116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681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504C60-6B09-EF01-D08A-6344CFE19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Neutron producing nuclear reactions (II)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23CA9D0-4D36-644B-FD0D-420E7D428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10</a:t>
            </a:fld>
            <a:endParaRPr lang="es-ES_tradn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2172F38-38DE-805B-7C14-2A10A7EBE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" y="962025"/>
            <a:ext cx="8324850" cy="4933950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729CBAFB-0AD2-168C-CC21-43C8DC0A23CC}"/>
              </a:ext>
            </a:extLst>
          </p:cNvPr>
          <p:cNvSpPr/>
          <p:nvPr/>
        </p:nvSpPr>
        <p:spPr>
          <a:xfrm>
            <a:off x="827584" y="2538009"/>
            <a:ext cx="7560840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EADC8727-67EF-FAFE-394B-4B93712A9744}"/>
              </a:ext>
            </a:extLst>
          </p:cNvPr>
          <p:cNvSpPr/>
          <p:nvPr/>
        </p:nvSpPr>
        <p:spPr>
          <a:xfrm>
            <a:off x="827584" y="3068960"/>
            <a:ext cx="7560840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CB036650-8FCE-2DF0-053B-6A2E5DE9FFF4}"/>
              </a:ext>
            </a:extLst>
          </p:cNvPr>
          <p:cNvSpPr/>
          <p:nvPr/>
        </p:nvSpPr>
        <p:spPr>
          <a:xfrm>
            <a:off x="827584" y="3501008"/>
            <a:ext cx="7560840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E7D3FDA9-50FA-E3BE-E602-4FE90E5E095F}"/>
              </a:ext>
            </a:extLst>
          </p:cNvPr>
          <p:cNvSpPr/>
          <p:nvPr/>
        </p:nvSpPr>
        <p:spPr>
          <a:xfrm>
            <a:off x="755576" y="5418041"/>
            <a:ext cx="7560840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2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795320" cy="490066"/>
          </a:xfrm>
        </p:spPr>
        <p:txBody>
          <a:bodyPr/>
          <a:lstStyle/>
          <a:p>
            <a:r>
              <a:rPr lang="de-DE" dirty="0"/>
              <a:t>Monoenergetic (&amp; quasi) neutron beams</a:t>
            </a:r>
            <a:endParaRPr lang="en-US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"/>
          <a:stretch/>
        </p:blipFill>
        <p:spPr>
          <a:xfrm>
            <a:off x="251520" y="1076534"/>
            <a:ext cx="5305957" cy="4104048"/>
          </a:xfr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39ADEF76-EA7D-D528-A5F4-BBAE3F2C338B}"/>
              </a:ext>
            </a:extLst>
          </p:cNvPr>
          <p:cNvSpPr txBox="1"/>
          <p:nvPr/>
        </p:nvSpPr>
        <p:spPr>
          <a:xfrm>
            <a:off x="1115616" y="1888415"/>
            <a:ext cx="278787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dashed lines: quasimonoenergetic range </a:t>
            </a:r>
            <a:b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indicated, due to breakup T(p,n), D(d,n) </a:t>
            </a:r>
            <a:b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1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Li(p,n)</a:t>
            </a:r>
            <a:r>
              <a:rPr lang="de-DE" sz="11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de-DE" sz="1100" dirty="0">
                <a:latin typeface="Calibri" panose="020F0502020204030204" pitchFamily="34" charset="0"/>
                <a:cs typeface="Calibri" panose="020F0502020204030204" pitchFamily="34" charset="0"/>
              </a:rPr>
              <a:t>Be*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0303F02-1FFD-5A6B-65A4-1DB1D5B0F170}"/>
              </a:ext>
            </a:extLst>
          </p:cNvPr>
          <p:cNvSpPr txBox="1"/>
          <p:nvPr/>
        </p:nvSpPr>
        <p:spPr>
          <a:xfrm>
            <a:off x="3437802" y="1381612"/>
            <a:ext cx="15134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(7.7 – 13.2 MeV)</a:t>
            </a:r>
          </a:p>
        </p:txBody>
      </p:sp>
      <p:graphicFrame>
        <p:nvGraphicFramePr>
          <p:cNvPr id="10" name="Tabelle 3">
            <a:extLst>
              <a:ext uri="{FF2B5EF4-FFF2-40B4-BE49-F238E27FC236}">
                <a16:creationId xmlns:a16="http://schemas.microsoft.com/office/drawing/2014/main" id="{235645C9-F745-0A6E-4353-63A99AB2B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995099"/>
              </p:ext>
            </p:extLst>
          </p:nvPr>
        </p:nvGraphicFramePr>
        <p:xfrm>
          <a:off x="4951219" y="3789040"/>
          <a:ext cx="3941262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2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2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82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6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7770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Reaction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Be* Exc. Energy (MeV)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Q-value (MeV)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Threshold (MeV)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289">
                <a:tc>
                  <a:txBody>
                    <a:bodyPr/>
                    <a:lstStyle/>
                    <a:p>
                      <a:pPr algn="ctr"/>
                      <a:r>
                        <a:rPr lang="de-DE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Li(p,n)</a:t>
                      </a:r>
                      <a:r>
                        <a:rPr lang="de-DE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-1.644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1.881  </a:t>
                      </a:r>
                      <a:r>
                        <a:rPr lang="de-DE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forward</a:t>
                      </a:r>
                    </a:p>
                    <a:p>
                      <a:pPr algn="ctr"/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1.920</a:t>
                      </a:r>
                      <a:r>
                        <a:rPr lang="de-DE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backward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2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Li(p,n)</a:t>
                      </a:r>
                      <a:r>
                        <a:rPr lang="de-DE" sz="12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Be*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0.429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-2.073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2.371   forward</a:t>
                      </a:r>
                    </a:p>
                    <a:p>
                      <a:pPr algn="ctr"/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2.421</a:t>
                      </a:r>
                      <a:r>
                        <a:rPr lang="de-DE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backward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Li(p,n</a:t>
                      </a:r>
                      <a:r>
                        <a:rPr lang="de-DE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He)</a:t>
                      </a:r>
                      <a:r>
                        <a:rPr lang="de-DE" sz="1200" baseline="30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r>
                        <a:rPr lang="de-DE" sz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break-up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-3.229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3.692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2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Li(p,n)</a:t>
                      </a:r>
                      <a:r>
                        <a:rPr lang="de-DE" sz="12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r>
                        <a:rPr lang="de-DE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4.57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-6.214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7.110</a:t>
                      </a:r>
                      <a:r>
                        <a:rPr lang="de-DE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forward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7.260 backward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ectángulo 10">
            <a:extLst>
              <a:ext uri="{FF2B5EF4-FFF2-40B4-BE49-F238E27FC236}">
                <a16:creationId xmlns:a16="http://schemas.microsoft.com/office/drawing/2014/main" id="{D9DB1423-86A5-0A5B-8DA7-4D5257FED2D1}"/>
              </a:ext>
            </a:extLst>
          </p:cNvPr>
          <p:cNvSpPr/>
          <p:nvPr/>
        </p:nvSpPr>
        <p:spPr>
          <a:xfrm>
            <a:off x="1115616" y="2242287"/>
            <a:ext cx="792088" cy="2323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C29A8304-5375-2A49-1701-29342209183A}"/>
              </a:ext>
            </a:extLst>
          </p:cNvPr>
          <p:cNvCxnSpPr/>
          <p:nvPr/>
        </p:nvCxnSpPr>
        <p:spPr>
          <a:xfrm>
            <a:off x="1907704" y="2474678"/>
            <a:ext cx="3209577" cy="1314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C9C65CF9-4555-D773-0EE4-DEBDF84E2684}"/>
              </a:ext>
            </a:extLst>
          </p:cNvPr>
          <p:cNvCxnSpPr>
            <a:cxnSpLocks/>
          </p:cNvCxnSpPr>
          <p:nvPr/>
        </p:nvCxnSpPr>
        <p:spPr>
          <a:xfrm>
            <a:off x="1907704" y="2242287"/>
            <a:ext cx="6984776" cy="1546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6D6D6272-BDA4-AB32-21E5-97B9D4C7AF45}"/>
              </a:ext>
            </a:extLst>
          </p:cNvPr>
          <p:cNvCxnSpPr>
            <a:cxnSpLocks/>
          </p:cNvCxnSpPr>
          <p:nvPr/>
        </p:nvCxnSpPr>
        <p:spPr>
          <a:xfrm>
            <a:off x="1115616" y="2488579"/>
            <a:ext cx="4001665" cy="37693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58D8F86F-B235-FAD5-D78D-7D4C74DC0C45}"/>
              </a:ext>
            </a:extLst>
          </p:cNvPr>
          <p:cNvSpPr/>
          <p:nvPr/>
        </p:nvSpPr>
        <p:spPr>
          <a:xfrm>
            <a:off x="1115616" y="1484784"/>
            <a:ext cx="3600400" cy="3584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9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60372C-1215-8523-0333-62DAD7419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13771"/>
            <a:ext cx="8947720" cy="550933"/>
          </a:xfrm>
        </p:spPr>
        <p:txBody>
          <a:bodyPr/>
          <a:lstStyle/>
          <a:p>
            <a:r>
              <a:rPr lang="es-ES" dirty="0"/>
              <a:t>Nuclear </a:t>
            </a:r>
            <a:r>
              <a:rPr lang="es-ES" dirty="0" err="1"/>
              <a:t>reactions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high</a:t>
            </a:r>
            <a:r>
              <a:rPr lang="es-ES" dirty="0"/>
              <a:t> </a:t>
            </a:r>
            <a:r>
              <a:rPr lang="es-ES" dirty="0" err="1"/>
              <a:t>energy</a:t>
            </a:r>
            <a:r>
              <a:rPr lang="es-ES" dirty="0"/>
              <a:t> </a:t>
            </a:r>
            <a:r>
              <a:rPr lang="es-ES" dirty="0" err="1"/>
              <a:t>ions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23227CA-1317-3EA4-5A69-E3496A2E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12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9574D26-135A-EEB9-1866-C1912E00F98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GANIL’s SPIRAL-2, a Superconducting Linear Accelerator:</a:t>
            </a:r>
            <a:endParaRPr lang="es-ES" sz="1800" dirty="0"/>
          </a:p>
          <a:p>
            <a:r>
              <a:rPr lang="es-ES" sz="1800" dirty="0"/>
              <a:t>40 </a:t>
            </a:r>
            <a:r>
              <a:rPr lang="es-ES" sz="1800" dirty="0" err="1"/>
              <a:t>MeV</a:t>
            </a:r>
            <a:r>
              <a:rPr lang="es-ES" sz="1800" dirty="0"/>
              <a:t> </a:t>
            </a:r>
            <a:r>
              <a:rPr lang="es-ES" sz="1800" dirty="0" err="1"/>
              <a:t>deuteron</a:t>
            </a:r>
            <a:r>
              <a:rPr lang="es-ES" sz="1800" dirty="0"/>
              <a:t> and 33 </a:t>
            </a:r>
            <a:r>
              <a:rPr lang="es-ES" sz="1800" dirty="0" err="1"/>
              <a:t>MeV</a:t>
            </a:r>
            <a:r>
              <a:rPr lang="es-ES" sz="1800" dirty="0"/>
              <a:t> </a:t>
            </a:r>
            <a:r>
              <a:rPr lang="es-ES" sz="1800" dirty="0" err="1"/>
              <a:t>protons</a:t>
            </a:r>
            <a:endParaRPr lang="es-ES" sz="1800" dirty="0"/>
          </a:p>
          <a:p>
            <a:r>
              <a:rPr lang="es-ES" sz="1800" dirty="0"/>
              <a:t>Beam </a:t>
            </a:r>
            <a:r>
              <a:rPr lang="es-ES" sz="1800" dirty="0" err="1"/>
              <a:t>current</a:t>
            </a:r>
            <a:r>
              <a:rPr lang="es-ES" sz="1800" dirty="0"/>
              <a:t> 5 mA, i.e. </a:t>
            </a:r>
            <a:r>
              <a:rPr lang="es-ES" sz="1800" dirty="0" err="1"/>
              <a:t>rotating</a:t>
            </a:r>
            <a:r>
              <a:rPr lang="es-ES" sz="1800" dirty="0"/>
              <a:t> target</a:t>
            </a:r>
          </a:p>
          <a:p>
            <a:r>
              <a:rPr lang="es-ES" sz="1800" dirty="0"/>
              <a:t>Flight </a:t>
            </a:r>
            <a:r>
              <a:rPr lang="es-ES" sz="1800" dirty="0" err="1"/>
              <a:t>path</a:t>
            </a:r>
            <a:r>
              <a:rPr lang="es-ES" sz="1800" dirty="0"/>
              <a:t> 5 </a:t>
            </a:r>
            <a:r>
              <a:rPr lang="es-ES" sz="1800" dirty="0" err="1"/>
              <a:t>to</a:t>
            </a:r>
            <a:r>
              <a:rPr lang="es-ES" sz="1800" dirty="0"/>
              <a:t> 10 </a:t>
            </a:r>
            <a:r>
              <a:rPr lang="es-ES" sz="1800" dirty="0" err="1"/>
              <a:t>meters</a:t>
            </a:r>
            <a:endParaRPr lang="es-ES" sz="1800" dirty="0"/>
          </a:p>
          <a:p>
            <a:r>
              <a:rPr lang="es-ES" sz="1800" dirty="0" err="1"/>
              <a:t>Frequency</a:t>
            </a:r>
            <a:r>
              <a:rPr lang="es-ES" sz="1800" dirty="0"/>
              <a:t>=0.25-1 MHz</a:t>
            </a:r>
            <a:endParaRPr lang="en-US" sz="1800" dirty="0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5D457865-B0EE-2C70-4CA6-87D299BA8BD5}"/>
              </a:ext>
            </a:extLst>
          </p:cNvPr>
          <p:cNvGrpSpPr/>
          <p:nvPr/>
        </p:nvGrpSpPr>
        <p:grpSpPr>
          <a:xfrm>
            <a:off x="2051720" y="2732923"/>
            <a:ext cx="5040560" cy="3360373"/>
            <a:chOff x="2051720" y="2824388"/>
            <a:chExt cx="5040560" cy="3360373"/>
          </a:xfrm>
        </p:grpSpPr>
        <p:pic>
          <p:nvPicPr>
            <p:cNvPr id="3074" name="Picture 2" descr="December 2020: GANIL/SPIRAL2 Highlights">
              <a:extLst>
                <a:ext uri="{FF2B5EF4-FFF2-40B4-BE49-F238E27FC236}">
                  <a16:creationId xmlns:a16="http://schemas.microsoft.com/office/drawing/2014/main" id="{0D72866E-AA29-5DA9-57A1-C0F2D4082C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2824388"/>
              <a:ext cx="5040560" cy="33603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224DDEFE-ABED-4C4B-0CF5-BCF83AFA6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48093" y="5515891"/>
              <a:ext cx="2627784" cy="585093"/>
            </a:xfrm>
            <a:prstGeom prst="rect">
              <a:avLst/>
            </a:prstGeom>
          </p:spPr>
        </p:pic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05336D00-008C-BA0A-15FA-170EBFEFF4AE}"/>
              </a:ext>
            </a:extLst>
          </p:cNvPr>
          <p:cNvGrpSpPr/>
          <p:nvPr/>
        </p:nvGrpSpPr>
        <p:grpSpPr>
          <a:xfrm>
            <a:off x="151620" y="2489582"/>
            <a:ext cx="8844172" cy="3744416"/>
            <a:chOff x="0" y="2276872"/>
            <a:chExt cx="9144000" cy="3910926"/>
          </a:xfrm>
        </p:grpSpPr>
        <p:pic>
          <p:nvPicPr>
            <p:cNvPr id="7" name="Grafik 3">
              <a:extLst>
                <a:ext uri="{FF2B5EF4-FFF2-40B4-BE49-F238E27FC236}">
                  <a16:creationId xmlns:a16="http://schemas.microsoft.com/office/drawing/2014/main" id="{F1756E70-EDDE-22A7-F6BE-65940D811B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276872"/>
              <a:ext cx="9144000" cy="3849441"/>
            </a:xfrm>
            <a:prstGeom prst="rect">
              <a:avLst/>
            </a:prstGeom>
          </p:spPr>
        </p:pic>
        <p:sp>
          <p:nvSpPr>
            <p:cNvPr id="11" name="Textfeld 6">
              <a:extLst>
                <a:ext uri="{FF2B5EF4-FFF2-40B4-BE49-F238E27FC236}">
                  <a16:creationId xmlns:a16="http://schemas.microsoft.com/office/drawing/2014/main" id="{9F39BF44-8D30-CE53-DBC2-17357B97C3EF}"/>
                </a:ext>
              </a:extLst>
            </p:cNvPr>
            <p:cNvSpPr txBox="1"/>
            <p:nvPr/>
          </p:nvSpPr>
          <p:spPr>
            <a:xfrm>
              <a:off x="6009833" y="4864359"/>
              <a:ext cx="283122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Flight </a:t>
              </a:r>
              <a:r>
                <a:rPr lang="de-DE" sz="1600" dirty="0" err="1"/>
                <a:t>path</a:t>
              </a:r>
              <a:r>
                <a:rPr lang="de-DE" sz="1600" dirty="0"/>
                <a:t>: 	5 – 30 m</a:t>
              </a:r>
            </a:p>
            <a:p>
              <a:r>
                <a:rPr lang="de-DE" sz="1600" dirty="0"/>
                <a:t>Energy </a:t>
              </a:r>
              <a:r>
                <a:rPr lang="de-DE" sz="1600" dirty="0" err="1"/>
                <a:t>range</a:t>
              </a:r>
              <a:r>
                <a:rPr lang="de-DE" sz="1600" dirty="0"/>
                <a:t>:    0.1- 40 </a:t>
              </a:r>
              <a:r>
                <a:rPr lang="de-DE" sz="1600" dirty="0" err="1"/>
                <a:t>MeV</a:t>
              </a:r>
              <a:endParaRPr lang="de-DE" sz="1600" dirty="0"/>
            </a:p>
            <a:p>
              <a:r>
                <a:rPr lang="de-DE" sz="1600" dirty="0"/>
                <a:t>Low </a:t>
              </a:r>
              <a:r>
                <a:rPr lang="de-DE" sz="1600" dirty="0">
                  <a:sym typeface="Symbol" panose="05050102010706020507" pitchFamily="18" charset="2"/>
                </a:rPr>
                <a:t>-flash </a:t>
              </a:r>
              <a:r>
                <a:rPr lang="de-DE" sz="1600" dirty="0" err="1">
                  <a:sym typeface="Symbol" panose="05050102010706020507" pitchFamily="18" charset="2"/>
                </a:rPr>
                <a:t>background</a:t>
              </a:r>
              <a:endParaRPr lang="de-DE" sz="1600" dirty="0">
                <a:sym typeface="Symbol" panose="05050102010706020507" pitchFamily="18" charset="2"/>
              </a:endParaRPr>
            </a:p>
            <a:p>
              <a:r>
                <a:rPr lang="de-DE" sz="1600" dirty="0">
                  <a:sym typeface="Symbol" panose="05050102010706020507" pitchFamily="18" charset="2"/>
                </a:rPr>
                <a:t>Low </a:t>
              </a:r>
              <a:r>
                <a:rPr lang="de-DE" sz="1600" dirty="0" err="1">
                  <a:sym typeface="Symbol" panose="05050102010706020507" pitchFamily="18" charset="2"/>
                </a:rPr>
                <a:t>instantaneous</a:t>
              </a:r>
              <a:r>
                <a:rPr lang="de-DE" sz="1600" dirty="0">
                  <a:sym typeface="Symbol" panose="05050102010706020507" pitchFamily="18" charset="2"/>
                </a:rPr>
                <a:t> </a:t>
              </a:r>
              <a:r>
                <a:rPr lang="de-DE" sz="1600" dirty="0" err="1">
                  <a:sym typeface="Symbol" panose="05050102010706020507" pitchFamily="18" charset="2"/>
                </a:rPr>
                <a:t>flux</a:t>
              </a:r>
              <a:endParaRPr lang="de-DE" sz="1600" dirty="0">
                <a:sym typeface="Symbol" panose="05050102010706020507" pitchFamily="18" charset="2"/>
              </a:endParaRPr>
            </a:p>
            <a:p>
              <a:r>
                <a:rPr lang="de-DE" sz="1600" dirty="0">
                  <a:sym typeface="Symbol" panose="05050102010706020507" pitchFamily="18" charset="2"/>
                </a:rPr>
                <a:t>High </a:t>
              </a:r>
              <a:r>
                <a:rPr lang="de-DE" sz="1600" dirty="0" err="1">
                  <a:sym typeface="Symbol" panose="05050102010706020507" pitchFamily="18" charset="2"/>
                </a:rPr>
                <a:t>repetition</a:t>
              </a:r>
              <a:r>
                <a:rPr lang="de-DE" sz="1600" dirty="0">
                  <a:sym typeface="Symbol" panose="05050102010706020507" pitchFamily="18" charset="2"/>
                </a:rPr>
                <a:t> </a:t>
              </a:r>
              <a:r>
                <a:rPr lang="de-DE" sz="1600" dirty="0" err="1">
                  <a:sym typeface="Symbol" panose="05050102010706020507" pitchFamily="18" charset="2"/>
                </a:rPr>
                <a:t>rates</a:t>
              </a:r>
              <a:endParaRPr lang="de-DE" sz="1600" dirty="0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FE16D57F-2E92-4F59-A2C6-E279918AD5EA}"/>
              </a:ext>
            </a:extLst>
          </p:cNvPr>
          <p:cNvGrpSpPr/>
          <p:nvPr/>
        </p:nvGrpSpPr>
        <p:grpSpPr>
          <a:xfrm>
            <a:off x="2843808" y="1357528"/>
            <a:ext cx="5878434" cy="4041659"/>
            <a:chOff x="-4117844" y="1172147"/>
            <a:chExt cx="8257796" cy="5362003"/>
          </a:xfrm>
        </p:grpSpPr>
        <p:pic>
          <p:nvPicPr>
            <p:cNvPr id="13" name="Inhaltsplatzhalter 4">
              <a:extLst>
                <a:ext uri="{FF2B5EF4-FFF2-40B4-BE49-F238E27FC236}">
                  <a16:creationId xmlns:a16="http://schemas.microsoft.com/office/drawing/2014/main" id="{86F7CB34-E8D0-4C41-98AC-9883C7CA0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4117844" y="3436938"/>
              <a:ext cx="4254498" cy="3097212"/>
            </a:xfrm>
            <a:prstGeom prst="rect">
              <a:avLst/>
            </a:prstGeom>
          </p:spPr>
        </p:pic>
        <p:pic>
          <p:nvPicPr>
            <p:cNvPr id="14" name="Grafik 3">
              <a:extLst>
                <a:ext uri="{FF2B5EF4-FFF2-40B4-BE49-F238E27FC236}">
                  <a16:creationId xmlns:a16="http://schemas.microsoft.com/office/drawing/2014/main" id="{E4564485-A6B4-43BF-B3C4-0FC38380F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1172147"/>
              <a:ext cx="4139952" cy="2652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163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634082"/>
          </a:xfrm>
        </p:spPr>
        <p:txBody>
          <a:bodyPr/>
          <a:lstStyle/>
          <a:p>
            <a:r>
              <a:rPr lang="de-DE" dirty="0"/>
              <a:t>Neutron production by spallation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8824" y="4581128"/>
            <a:ext cx="8229600" cy="2448272"/>
          </a:xfrm>
        </p:spPr>
        <p:txBody>
          <a:bodyPr/>
          <a:lstStyle/>
          <a:p>
            <a:pPr marL="0" indent="0">
              <a:buNone/>
            </a:pPr>
            <a:r>
              <a:rPr lang="de-DE" sz="1600" dirty="0">
                <a:cs typeface="Calibri" panose="020F0502020204030204" pitchFamily="34" charset="0"/>
              </a:rPr>
              <a:t>Nucleon-Nucleus collisions at relativistic energies </a:t>
            </a:r>
            <a:br>
              <a:rPr lang="de-DE" sz="1600" dirty="0">
                <a:cs typeface="Calibri" panose="020F0502020204030204" pitchFamily="34" charset="0"/>
              </a:rPr>
            </a:br>
            <a:endParaRPr lang="de-DE" sz="1600" dirty="0"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de-DE" sz="1600" dirty="0">
                <a:cs typeface="Calibri" panose="020F0502020204030204" pitchFamily="34" charset="0"/>
              </a:rPr>
              <a:t>T</a:t>
            </a:r>
            <a:r>
              <a:rPr lang="de-DE" sz="1600" baseline="-25000" dirty="0">
                <a:cs typeface="Calibri" panose="020F0502020204030204" pitchFamily="34" charset="0"/>
              </a:rPr>
              <a:t>coll</a:t>
            </a:r>
            <a:r>
              <a:rPr lang="de-DE" sz="1600" dirty="0">
                <a:cs typeface="Calibri" panose="020F0502020204030204" pitchFamily="34" charset="0"/>
              </a:rPr>
              <a:t> &lt; 10</a:t>
            </a:r>
            <a:r>
              <a:rPr lang="de-DE" sz="1600" baseline="30000" dirty="0">
                <a:cs typeface="Calibri" panose="020F0502020204030204" pitchFamily="34" charset="0"/>
              </a:rPr>
              <a:t>-22</a:t>
            </a:r>
            <a:r>
              <a:rPr lang="de-DE" sz="1600" dirty="0">
                <a:cs typeface="Calibri" panose="020F0502020204030204" pitchFamily="34" charset="0"/>
              </a:rPr>
              <a:t>s :                 Collisions of the projectile nucleon with nucleons in the target 			      (Intranuclear Cascade, emission of </a:t>
            </a:r>
            <a:r>
              <a:rPr lang="de-DE" sz="1600" b="1" dirty="0">
                <a:cs typeface="Calibri" panose="020F0502020204030204" pitchFamily="34" charset="0"/>
              </a:rPr>
              <a:t>fast</a:t>
            </a:r>
            <a:r>
              <a:rPr lang="de-DE" sz="1600" i="1" dirty="0">
                <a:cs typeface="Calibri" panose="020F0502020204030204" pitchFamily="34" charset="0"/>
              </a:rPr>
              <a:t> </a:t>
            </a:r>
            <a:r>
              <a:rPr lang="de-DE" sz="1600" dirty="0">
                <a:cs typeface="Calibri" panose="020F0502020204030204" pitchFamily="34" charset="0"/>
              </a:rPr>
              <a:t>particles </a:t>
            </a:r>
            <a:r>
              <a:rPr lang="de-DE" sz="1600" dirty="0">
                <a:cs typeface="Calibri" panose="020F0502020204030204" pitchFamily="34" charset="0"/>
                <a:sym typeface="Symbol" panose="05050102010706020507" pitchFamily="18" charset="2"/>
              </a:rPr>
              <a:t>,</a:t>
            </a:r>
            <a:r>
              <a:rPr lang="de-DE" sz="1600" b="1" dirty="0">
                <a:cs typeface="Calibri" panose="020F0502020204030204" pitchFamily="34" charset="0"/>
                <a:sym typeface="Symbol" panose="05050102010706020507" pitchFamily="18" charset="2"/>
              </a:rPr>
              <a:t>n</a:t>
            </a:r>
            <a:r>
              <a:rPr lang="de-DE" sz="1600" dirty="0">
                <a:cs typeface="Calibri" panose="020F0502020204030204" pitchFamily="34" charset="0"/>
                <a:sym typeface="Symbol" panose="05050102010706020507" pitchFamily="18" charset="2"/>
              </a:rPr>
              <a:t>,p,…</a:t>
            </a:r>
            <a:r>
              <a:rPr lang="de-DE" sz="1600" dirty="0">
                <a:cs typeface="Calibri" panose="020F0502020204030204" pitchFamily="34" charset="0"/>
              </a:rPr>
              <a:t>)</a:t>
            </a:r>
          </a:p>
          <a:p>
            <a:pPr>
              <a:buFontTx/>
              <a:buChar char="-"/>
            </a:pPr>
            <a:r>
              <a:rPr lang="de-DE" sz="1600" dirty="0">
                <a:cs typeface="Calibri" panose="020F0502020204030204" pitchFamily="34" charset="0"/>
              </a:rPr>
              <a:t>T</a:t>
            </a:r>
            <a:r>
              <a:rPr lang="de-DE" sz="1600" baseline="-25000" dirty="0">
                <a:cs typeface="Calibri" panose="020F0502020204030204" pitchFamily="34" charset="0"/>
              </a:rPr>
              <a:t>equil</a:t>
            </a:r>
            <a:r>
              <a:rPr lang="de-DE" sz="1600" dirty="0">
                <a:cs typeface="Calibri" panose="020F0502020204030204" pitchFamily="34" charset="0"/>
              </a:rPr>
              <a:t>&gt; 10</a:t>
            </a:r>
            <a:r>
              <a:rPr lang="de-DE" sz="1600" baseline="30000" dirty="0">
                <a:cs typeface="Calibri" panose="020F0502020204030204" pitchFamily="34" charset="0"/>
              </a:rPr>
              <a:t>-21</a:t>
            </a:r>
            <a:r>
              <a:rPr lang="de-DE" sz="1600" dirty="0">
                <a:cs typeface="Calibri" panose="020F0502020204030204" pitchFamily="34" charset="0"/>
              </a:rPr>
              <a:t>s – 10</a:t>
            </a:r>
            <a:r>
              <a:rPr lang="de-DE" sz="1600" baseline="30000" dirty="0">
                <a:cs typeface="Calibri" panose="020F0502020204030204" pitchFamily="34" charset="0"/>
              </a:rPr>
              <a:t>-16</a:t>
            </a:r>
            <a:r>
              <a:rPr lang="de-DE" sz="1600" dirty="0">
                <a:cs typeface="Calibri" panose="020F0502020204030204" pitchFamily="34" charset="0"/>
              </a:rPr>
              <a:t>s   Reorganisation of the residual nuclei, thermalization, </a:t>
            </a:r>
            <a:br>
              <a:rPr lang="de-DE" sz="1600" dirty="0">
                <a:cs typeface="Calibri" panose="020F0502020204030204" pitchFamily="34" charset="0"/>
              </a:rPr>
            </a:br>
            <a:r>
              <a:rPr lang="de-DE" sz="1600" dirty="0">
                <a:cs typeface="Calibri" panose="020F0502020204030204" pitchFamily="34" charset="0"/>
              </a:rPr>
              <a:t>                                       </a:t>
            </a:r>
            <a:r>
              <a:rPr lang="de-DE" sz="1600" b="1" dirty="0">
                <a:cs typeface="Calibri" panose="020F0502020204030204" pitchFamily="34" charset="0"/>
              </a:rPr>
              <a:t>particle evaporation </a:t>
            </a:r>
            <a:r>
              <a:rPr lang="de-DE" sz="1600" dirty="0">
                <a:cs typeface="Calibri" panose="020F0502020204030204" pitchFamily="34" charset="0"/>
              </a:rPr>
              <a:t>(</a:t>
            </a:r>
            <a:r>
              <a:rPr lang="de-DE" sz="1600" b="1" dirty="0">
                <a:cs typeface="Calibri" panose="020F0502020204030204" pitchFamily="34" charset="0"/>
              </a:rPr>
              <a:t>n</a:t>
            </a:r>
            <a:r>
              <a:rPr lang="de-DE" sz="1600" dirty="0">
                <a:cs typeface="Calibri" panose="020F0502020204030204" pitchFamily="34" charset="0"/>
              </a:rPr>
              <a:t>,p,d,</a:t>
            </a:r>
            <a:r>
              <a:rPr lang="de-DE" sz="1600" dirty="0">
                <a:cs typeface="Calibri" panose="020F0502020204030204" pitchFamily="34" charset="0"/>
                <a:sym typeface="Symbol" panose="05050102010706020507" pitchFamily="18" charset="2"/>
              </a:rPr>
              <a:t>,…)</a:t>
            </a:r>
            <a:r>
              <a:rPr lang="de-DE" sz="1600" dirty="0">
                <a:cs typeface="Calibri" panose="020F0502020204030204" pitchFamily="34" charset="0"/>
              </a:rPr>
              <a:t>, gamma ray emission </a:t>
            </a:r>
            <a:endParaRPr lang="de-DE" sz="1600" baseline="-25000" dirty="0">
              <a:cs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16" y="697821"/>
            <a:ext cx="6249918" cy="381129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CC07BDC-B587-401C-891D-F5B7C6BE99B4}"/>
              </a:ext>
            </a:extLst>
          </p:cNvPr>
          <p:cNvSpPr txBox="1"/>
          <p:nvPr/>
        </p:nvSpPr>
        <p:spPr>
          <a:xfrm>
            <a:off x="31162" y="927850"/>
            <a:ext cx="18496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Relativistic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protons</a:t>
            </a:r>
            <a:endParaRPr 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impinging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on heavy </a:t>
            </a:r>
          </a:p>
          <a:p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nuclei</a:t>
            </a:r>
            <a:endParaRPr 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B7B3A39-6A2E-4625-BE05-4498BB4A239E}"/>
              </a:ext>
            </a:extLst>
          </p:cNvPr>
          <p:cNvSpPr txBox="1"/>
          <p:nvPr/>
        </p:nvSpPr>
        <p:spPr>
          <a:xfrm>
            <a:off x="6635877" y="796061"/>
            <a:ext cx="23692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Fast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neutrons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emitted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collision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afterwards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excited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residual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nuclei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-flash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from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decay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82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9E4D8F-442B-82BD-5600-A0894AD1E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DC0804C-C7CF-6015-1907-34CB55A68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14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E43F64-419F-A2E1-D6D6-412BA7FA13E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7B3801E-0382-23E9-D515-F84AE527D6F2}"/>
              </a:ext>
            </a:extLst>
          </p:cNvPr>
          <p:cNvSpPr/>
          <p:nvPr/>
        </p:nvSpPr>
        <p:spPr>
          <a:xfrm>
            <a:off x="53752" y="620688"/>
            <a:ext cx="9036496" cy="1800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>
                <a:latin typeface="Calibri" panose="020F0502020204030204" pitchFamily="34" charset="0"/>
                <a:cs typeface="Calibri" panose="020F0502020204030204" pitchFamily="34" charset="0"/>
              </a:rPr>
              <a:t>n_TOF at CERN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521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n_TOF facility at CERN (I)</a:t>
            </a:r>
            <a:endParaRPr lang="es-ES_trad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15</a:t>
            </a:fld>
            <a:endParaRPr lang="es-ES_tradnl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753249"/>
            <a:ext cx="7321624" cy="49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2133600" y="4461912"/>
            <a:ext cx="1447800" cy="990600"/>
          </a:xfrm>
          <a:prstGeom prst="ellipse">
            <a:avLst/>
          </a:prstGeom>
          <a:solidFill>
            <a:srgbClr val="FF9900">
              <a:alpha val="20000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072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3600" dirty="0">
                <a:solidFill>
                  <a:srgbClr val="3366CC"/>
                </a:solidFill>
                <a:latin typeface="Calibri" pitchFamily="34" charset="0"/>
              </a:rPr>
              <a:t>The n_TOF Facility at CERN (II)</a:t>
            </a:r>
          </a:p>
        </p:txBody>
      </p:sp>
      <p:pic>
        <p:nvPicPr>
          <p:cNvPr id="4" name="Picture 2" descr="Mapa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740443"/>
            <a:ext cx="8066088" cy="553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5899150" y="4701255"/>
            <a:ext cx="1366838" cy="1322388"/>
          </a:xfrm>
          <a:prstGeom prst="ellipse">
            <a:avLst/>
          </a:prstGeom>
          <a:noFill/>
          <a:ln w="5715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 b="1">
              <a:latin typeface="Arial Black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162800" y="4702843"/>
            <a:ext cx="13917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C000"/>
                </a:solidFill>
                <a:latin typeface="Comic Sans MS" charset="0"/>
              </a:rPr>
              <a:t>PS 20 GeV</a:t>
            </a:r>
            <a:endParaRPr lang="fr-FR" b="1" dirty="0">
              <a:solidFill>
                <a:srgbClr val="FFC000"/>
              </a:solidFill>
              <a:latin typeface="Comic Sans MS" charset="0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538788" y="4629818"/>
            <a:ext cx="360362" cy="358775"/>
          </a:xfrm>
          <a:prstGeom prst="ellipse">
            <a:avLst/>
          </a:prstGeom>
          <a:noFill/>
          <a:ln w="57150" cap="rnd">
            <a:solidFill>
              <a:srgbClr val="FFFF66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 b="1">
              <a:latin typeface="Arial Black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5683250" y="4917155"/>
            <a:ext cx="173038" cy="863600"/>
          </a:xfrm>
          <a:prstGeom prst="line">
            <a:avLst/>
          </a:prstGeom>
          <a:noFill/>
          <a:ln w="57150">
            <a:solidFill>
              <a:srgbClr val="FFFF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572000" y="5312443"/>
            <a:ext cx="1141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solidFill>
                  <a:srgbClr val="FFFF00"/>
                </a:solidFill>
                <a:latin typeface="Comic Sans MS" charset="0"/>
              </a:rPr>
              <a:t>Linac</a:t>
            </a:r>
            <a:endParaRPr lang="en-US" sz="2000" b="1" dirty="0">
              <a:solidFill>
                <a:srgbClr val="FFFF00"/>
              </a:solidFill>
              <a:latin typeface="Comic Sans MS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FFFF00"/>
                </a:solidFill>
                <a:latin typeface="Comic Sans MS" charset="0"/>
              </a:rPr>
              <a:t>50 </a:t>
            </a:r>
            <a:r>
              <a:rPr lang="en-US" sz="2000" b="1" dirty="0" err="1">
                <a:solidFill>
                  <a:srgbClr val="FFFF00"/>
                </a:solidFill>
                <a:latin typeface="Comic Sans MS" charset="0"/>
              </a:rPr>
              <a:t>MeV</a:t>
            </a:r>
            <a:endParaRPr lang="fr-FR" sz="2000" b="1" dirty="0">
              <a:solidFill>
                <a:srgbClr val="FFFF00"/>
              </a:solidFill>
              <a:latin typeface="Comic Sans MS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180013" y="391385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FFFF00"/>
                </a:solidFill>
                <a:latin typeface="Comic Sans MS" charset="0"/>
              </a:rPr>
              <a:t>Booster</a:t>
            </a:r>
          </a:p>
          <a:p>
            <a:pPr>
              <a:defRPr/>
            </a:pPr>
            <a:r>
              <a:rPr lang="en-US" sz="2000" b="1" dirty="0">
                <a:solidFill>
                  <a:srgbClr val="FFFF00"/>
                </a:solidFill>
                <a:latin typeface="Comic Sans MS" charset="0"/>
              </a:rPr>
              <a:t>1.4 GeV</a:t>
            </a:r>
            <a:endParaRPr lang="fr-FR" sz="2000" b="1" dirty="0">
              <a:solidFill>
                <a:srgbClr val="FFFF00"/>
              </a:solidFill>
              <a:latin typeface="Comic Sans MS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019425" y="1821530"/>
            <a:ext cx="1152525" cy="10080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/>
            <a:tailEnd type="none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243388" y="2901030"/>
            <a:ext cx="1655762" cy="2736850"/>
          </a:xfrm>
          <a:prstGeom prst="line">
            <a:avLst/>
          </a:prstGeom>
          <a:noFill/>
          <a:ln w="5715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5" name="Picture 116" descr="Fond.png"/>
          <p:cNvPicPr>
            <a:picLocks noChangeAspect="1"/>
          </p:cNvPicPr>
          <p:nvPr/>
        </p:nvPicPr>
        <p:blipFill>
          <a:blip r:embed="rId4" cstate="print"/>
          <a:srcRect t="-1643" r="86229" b="69751"/>
          <a:stretch>
            <a:fillRect/>
          </a:stretch>
        </p:blipFill>
        <p:spPr bwMode="auto">
          <a:xfrm>
            <a:off x="623888" y="783305"/>
            <a:ext cx="835025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37"/>
          <p:cNvGrpSpPr>
            <a:grpSpLocks/>
          </p:cNvGrpSpPr>
          <p:nvPr/>
        </p:nvGrpSpPr>
        <p:grpSpPr bwMode="auto">
          <a:xfrm>
            <a:off x="846138" y="4202780"/>
            <a:ext cx="3806817" cy="1636575"/>
            <a:chOff x="1244578" y="3990984"/>
            <a:chExt cx="3806842" cy="1636582"/>
          </a:xfrm>
        </p:grpSpPr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1244578" y="4543436"/>
              <a:ext cx="184150" cy="45720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s-ES" b="1">
                <a:latin typeface="Arial Black" pitchFamily="34" charset="0"/>
              </a:endParaRPr>
            </a:p>
          </p:txBody>
        </p:sp>
        <p:sp>
          <p:nvSpPr>
            <p:cNvPr id="18" name="Rectangle 69"/>
            <p:cNvSpPr>
              <a:spLocks noChangeArrowheads="1"/>
            </p:cNvSpPr>
            <p:nvPr/>
          </p:nvSpPr>
          <p:spPr bwMode="auto">
            <a:xfrm>
              <a:off x="2482850" y="4511676"/>
              <a:ext cx="10795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 b="1">
                <a:latin typeface="Arial Black" pitchFamily="34" charset="0"/>
              </a:endParaRPr>
            </a:p>
          </p:txBody>
        </p:sp>
        <p:sp>
          <p:nvSpPr>
            <p:cNvPr id="19" name="Rectangle 70"/>
            <p:cNvSpPr>
              <a:spLocks noChangeArrowheads="1"/>
            </p:cNvSpPr>
            <p:nvPr/>
          </p:nvSpPr>
          <p:spPr bwMode="auto">
            <a:xfrm rot="360000">
              <a:off x="3019415" y="4535498"/>
              <a:ext cx="225427" cy="3698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b="1">
                <a:latin typeface="Arial Black" charset="0"/>
              </a:endParaRPr>
            </a:p>
          </p:txBody>
        </p:sp>
        <p:sp>
          <p:nvSpPr>
            <p:cNvPr id="20" name="Line 73"/>
            <p:cNvSpPr>
              <a:spLocks noChangeShapeType="1"/>
            </p:cNvSpPr>
            <p:nvPr/>
          </p:nvSpPr>
          <p:spPr bwMode="auto">
            <a:xfrm rot="-180000" flipH="1" flipV="1">
              <a:off x="3359121" y="4728003"/>
              <a:ext cx="503238" cy="7302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1" name="Rectangle 74"/>
            <p:cNvSpPr>
              <a:spLocks noChangeArrowheads="1"/>
            </p:cNvSpPr>
            <p:nvPr/>
          </p:nvSpPr>
          <p:spPr bwMode="auto">
            <a:xfrm>
              <a:off x="2930525" y="4557197"/>
              <a:ext cx="355591" cy="3693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 b="1">
                <a:latin typeface="Arial Black" pitchFamily="34" charset="0"/>
              </a:endParaRPr>
            </a:p>
          </p:txBody>
        </p:sp>
        <p:sp>
          <p:nvSpPr>
            <p:cNvPr id="22" name="Rectangle 75"/>
            <p:cNvSpPr>
              <a:spLocks noChangeArrowheads="1"/>
            </p:cNvSpPr>
            <p:nvPr/>
          </p:nvSpPr>
          <p:spPr bwMode="auto">
            <a:xfrm>
              <a:off x="1619250" y="4513264"/>
              <a:ext cx="7921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 b="1">
                <a:latin typeface="Arial Black" pitchFamily="34" charset="0"/>
              </a:endParaRPr>
            </a:p>
          </p:txBody>
        </p:sp>
        <p:sp>
          <p:nvSpPr>
            <p:cNvPr id="23" name="Line 76"/>
            <p:cNvSpPr>
              <a:spLocks noChangeShapeType="1"/>
            </p:cNvSpPr>
            <p:nvPr/>
          </p:nvSpPr>
          <p:spPr bwMode="auto">
            <a:xfrm flipH="1">
              <a:off x="1500166" y="4929196"/>
              <a:ext cx="1428759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4" name="Line 77"/>
            <p:cNvSpPr>
              <a:spLocks noChangeShapeType="1"/>
            </p:cNvSpPr>
            <p:nvPr/>
          </p:nvSpPr>
          <p:spPr bwMode="auto">
            <a:xfrm flipH="1">
              <a:off x="2138349" y="4714884"/>
              <a:ext cx="57626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5" name="Text Box 78"/>
            <p:cNvSpPr txBox="1">
              <a:spLocks noChangeArrowheads="1"/>
            </p:cNvSpPr>
            <p:nvPr/>
          </p:nvSpPr>
          <p:spPr bwMode="auto">
            <a:xfrm>
              <a:off x="3827457" y="4500571"/>
              <a:ext cx="1223963" cy="738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 b="1" dirty="0" err="1">
                  <a:solidFill>
                    <a:srgbClr val="EBF61E"/>
                  </a:solidFill>
                </a:rPr>
                <a:t>Proton</a:t>
              </a:r>
              <a:r>
                <a:rPr lang="es-ES" sz="1400" b="1" dirty="0">
                  <a:solidFill>
                    <a:srgbClr val="EBF61E"/>
                  </a:solidFill>
                </a:rPr>
                <a:t> </a:t>
              </a:r>
              <a:r>
                <a:rPr lang="es-ES" sz="1400" b="1" dirty="0" err="1">
                  <a:solidFill>
                    <a:srgbClr val="EBF61E"/>
                  </a:solidFill>
                </a:rPr>
                <a:t>Beam</a:t>
              </a:r>
              <a:endParaRPr lang="es-ES" sz="1400" b="1" dirty="0">
                <a:solidFill>
                  <a:srgbClr val="EBF61E"/>
                </a:solidFill>
              </a:endParaRPr>
            </a:p>
            <a:p>
              <a:r>
                <a:rPr lang="es-ES" sz="1400" b="1" dirty="0">
                  <a:solidFill>
                    <a:srgbClr val="EBF61E"/>
                  </a:solidFill>
                </a:rPr>
                <a:t>20 GeV/c</a:t>
              </a:r>
            </a:p>
            <a:p>
              <a:r>
                <a:rPr lang="es-ES" sz="1400" b="1" dirty="0">
                  <a:solidFill>
                    <a:srgbClr val="EBF61E"/>
                  </a:solidFill>
                </a:rPr>
                <a:t>7x10</a:t>
              </a:r>
              <a:r>
                <a:rPr lang="es-ES" sz="1400" b="1" baseline="30000" dirty="0">
                  <a:solidFill>
                    <a:srgbClr val="EBF61E"/>
                  </a:solidFill>
                </a:rPr>
                <a:t>12</a:t>
              </a:r>
              <a:r>
                <a:rPr lang="es-ES" sz="1400" b="1" dirty="0">
                  <a:solidFill>
                    <a:srgbClr val="EBF61E"/>
                  </a:solidFill>
                </a:rPr>
                <a:t> </a:t>
              </a:r>
              <a:r>
                <a:rPr lang="es-ES" sz="1400" b="1" dirty="0" err="1">
                  <a:solidFill>
                    <a:srgbClr val="EBF61E"/>
                  </a:solidFill>
                </a:rPr>
                <a:t>ppp</a:t>
              </a:r>
              <a:endParaRPr lang="es-E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26" name="Text Box 79"/>
            <p:cNvSpPr txBox="1">
              <a:spLocks noChangeArrowheads="1"/>
            </p:cNvSpPr>
            <p:nvPr/>
          </p:nvSpPr>
          <p:spPr bwMode="auto">
            <a:xfrm>
              <a:off x="2487609" y="3990984"/>
              <a:ext cx="1655763" cy="646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 dirty="0">
                  <a:solidFill>
                    <a:srgbClr val="42ABF3"/>
                  </a:solidFill>
                </a:rPr>
                <a:t>Pb Spallation Target</a:t>
              </a:r>
              <a:endParaRPr lang="es-ES" b="1" dirty="0"/>
            </a:p>
          </p:txBody>
        </p:sp>
        <p:sp>
          <p:nvSpPr>
            <p:cNvPr id="27" name="Text Box 80"/>
            <p:cNvSpPr txBox="1">
              <a:spLocks noChangeArrowheads="1"/>
            </p:cNvSpPr>
            <p:nvPr/>
          </p:nvSpPr>
          <p:spPr bwMode="auto">
            <a:xfrm>
              <a:off x="1485891" y="4919677"/>
              <a:ext cx="1800225" cy="707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 dirty="0" err="1">
                  <a:solidFill>
                    <a:srgbClr val="FF0000"/>
                  </a:solidFill>
                </a:rPr>
                <a:t>Neutron</a:t>
              </a:r>
              <a:r>
                <a:rPr lang="es-ES" sz="2000" b="1" dirty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>
                  <a:solidFill>
                    <a:srgbClr val="FF0000"/>
                  </a:solidFill>
                </a:rPr>
                <a:t>Beam</a:t>
              </a:r>
              <a:endParaRPr lang="es-ES" sz="2000" b="1" dirty="0">
                <a:solidFill>
                  <a:srgbClr val="FF0000"/>
                </a:solidFill>
              </a:endParaRPr>
            </a:p>
            <a:p>
              <a:r>
                <a:rPr lang="es-ES" sz="2000" b="1" dirty="0">
                  <a:solidFill>
                    <a:srgbClr val="FF0000"/>
                  </a:solidFill>
                </a:rPr>
                <a:t>10</a:t>
              </a:r>
              <a:r>
                <a:rPr lang="es-ES" sz="2000" b="1" baseline="30000" dirty="0">
                  <a:solidFill>
                    <a:srgbClr val="FF0000"/>
                  </a:solidFill>
                </a:rPr>
                <a:t>o</a:t>
              </a:r>
              <a:r>
                <a:rPr lang="es-ES" sz="2000" b="1" dirty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>
                  <a:solidFill>
                    <a:srgbClr val="FF0000"/>
                  </a:solidFill>
                </a:rPr>
                <a:t>prod</a:t>
              </a:r>
              <a:r>
                <a:rPr lang="es-ES" sz="2000" b="1" dirty="0">
                  <a:solidFill>
                    <a:srgbClr val="FF0000"/>
                  </a:solidFill>
                </a:rPr>
                <a:t>. </a:t>
              </a:r>
              <a:r>
                <a:rPr lang="es-ES" sz="2000" b="1" dirty="0" err="1">
                  <a:solidFill>
                    <a:srgbClr val="FF0000"/>
                  </a:solidFill>
                </a:rPr>
                <a:t>angle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Line 81"/>
            <p:cNvSpPr>
              <a:spLocks noChangeShapeType="1"/>
            </p:cNvSpPr>
            <p:nvPr/>
          </p:nvSpPr>
          <p:spPr bwMode="auto">
            <a:xfrm flipH="1">
              <a:off x="1500188" y="4560888"/>
              <a:ext cx="142875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1676400" y="1350043"/>
            <a:ext cx="1295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1524000" y="1350043"/>
            <a:ext cx="16557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n_TOF-EAR1 200 </a:t>
            </a:r>
            <a:r>
              <a:rPr lang="es-ES" b="1" dirty="0" err="1">
                <a:solidFill>
                  <a:srgbClr val="FF0000"/>
                </a:solidFill>
              </a:rPr>
              <a:t>meters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959194" y="2443930"/>
            <a:ext cx="571504" cy="830104"/>
          </a:xfrm>
          <a:prstGeom prst="irregularSeal2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FF66"/>
              </a:gs>
              <a:gs pos="100000">
                <a:srgbClr val="FFFF66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en-US" b="1">
              <a:latin typeface="Arial Black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636589" y="2946051"/>
            <a:ext cx="1295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2484189" y="2946051"/>
            <a:ext cx="16557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n_TOF-EAR2</a:t>
            </a:r>
          </a:p>
          <a:p>
            <a:pPr algn="ctr"/>
            <a:r>
              <a:rPr lang="es-ES" b="1" dirty="0">
                <a:solidFill>
                  <a:srgbClr val="FF0000"/>
                </a:solidFill>
              </a:rPr>
              <a:t>20 </a:t>
            </a:r>
            <a:r>
              <a:rPr lang="es-ES" b="1" dirty="0" err="1">
                <a:solidFill>
                  <a:srgbClr val="FF0000"/>
                </a:solidFill>
              </a:rPr>
              <a:t>meters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33" name="Rectangle 29">
            <a:extLst>
              <a:ext uri="{FF2B5EF4-FFF2-40B4-BE49-F238E27FC236}">
                <a16:creationId xmlns:a16="http://schemas.microsoft.com/office/drawing/2014/main" id="{2048F896-975A-069F-D03C-4CBB21908F77}"/>
              </a:ext>
            </a:extLst>
          </p:cNvPr>
          <p:cNvSpPr/>
          <p:nvPr/>
        </p:nvSpPr>
        <p:spPr>
          <a:xfrm>
            <a:off x="4276888" y="2148047"/>
            <a:ext cx="1406361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12">
            <a:extLst>
              <a:ext uri="{FF2B5EF4-FFF2-40B4-BE49-F238E27FC236}">
                <a16:creationId xmlns:a16="http://schemas.microsoft.com/office/drawing/2014/main" id="{6507A55A-F6EB-ADD0-23C1-748B18691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4489" y="2148047"/>
            <a:ext cx="17317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n_TOF-NEAR</a:t>
            </a:r>
          </a:p>
          <a:p>
            <a:pPr algn="ctr"/>
            <a:r>
              <a:rPr lang="es-ES" b="1" dirty="0">
                <a:solidFill>
                  <a:srgbClr val="FF0000"/>
                </a:solidFill>
              </a:rPr>
              <a:t>3 </a:t>
            </a:r>
            <a:r>
              <a:rPr lang="es-ES" b="1" dirty="0" err="1">
                <a:solidFill>
                  <a:srgbClr val="FF0000"/>
                </a:solidFill>
              </a:rPr>
              <a:t>meters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35" name="Picture 2" descr="n_TOF facility explores neutron imaging | CERN">
            <a:extLst>
              <a:ext uri="{FF2B5EF4-FFF2-40B4-BE49-F238E27FC236}">
                <a16:creationId xmlns:a16="http://schemas.microsoft.com/office/drawing/2014/main" id="{D18D6946-3AA0-8288-82DF-68DCF25AF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87" y="746831"/>
            <a:ext cx="8280920" cy="552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91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3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7" grpId="0" animBg="1"/>
      <p:bldP spid="7" grpId="1" animBg="1"/>
      <p:bldP spid="8" grpId="0" animBg="1"/>
      <p:bldP spid="9" grpId="0"/>
      <p:bldP spid="10" grpId="0"/>
      <p:bldP spid="11" grpId="0" animBg="1"/>
      <p:bldP spid="12" grpId="0" animBg="1"/>
      <p:bldP spid="29" grpId="0" animBg="1"/>
      <p:bldP spid="13" grpId="0"/>
      <p:bldP spid="30" grpId="0" animBg="1"/>
      <p:bldP spid="31" grpId="0"/>
      <p:bldP spid="33" grpId="0" animBg="1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5875" y="153021"/>
            <a:ext cx="8229600" cy="590424"/>
          </a:xfrm>
        </p:spPr>
        <p:txBody>
          <a:bodyPr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3600" dirty="0">
                <a:solidFill>
                  <a:srgbClr val="3366CC"/>
                </a:solidFill>
                <a:latin typeface="Calibri" pitchFamily="34" charset="0"/>
              </a:rPr>
              <a:t>The n_TOF Facility at CERN (III)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46138"/>
            <a:ext cx="4176464" cy="5423491"/>
          </a:xfrm>
        </p:spPr>
      </p:pic>
      <p:sp>
        <p:nvSpPr>
          <p:cNvPr id="5" name="Textfeld 4"/>
          <p:cNvSpPr txBox="1"/>
          <p:nvPr/>
        </p:nvSpPr>
        <p:spPr>
          <a:xfrm>
            <a:off x="4690543" y="1365337"/>
            <a:ext cx="41860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MeV to GeV range</a:t>
            </a:r>
          </a:p>
          <a:p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Three pulsed beams available: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- EAR1 (185 m): ~ 10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-10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neutrons/pulse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- EAR2 (20 m): ~10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neutrons/pulse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- NEAR (3 m): expected 10</a:t>
            </a:r>
            <a:r>
              <a:rPr 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neutrons/pulse</a:t>
            </a:r>
          </a:p>
        </p:txBody>
      </p:sp>
      <p:sp>
        <p:nvSpPr>
          <p:cNvPr id="11" name="Rechteck 10"/>
          <p:cNvSpPr/>
          <p:nvPr/>
        </p:nvSpPr>
        <p:spPr bwMode="auto">
          <a:xfrm>
            <a:off x="1043608" y="980728"/>
            <a:ext cx="2088232" cy="3168352"/>
          </a:xfrm>
          <a:prstGeom prst="rect">
            <a:avLst/>
          </a:prstGeom>
          <a:solidFill>
            <a:srgbClr val="003E89">
              <a:alpha val="2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ED54F9A-3E44-4A42-B63A-FF1655312C0E}"/>
              </a:ext>
            </a:extLst>
          </p:cNvPr>
          <p:cNvGrpSpPr/>
          <p:nvPr/>
        </p:nvGrpSpPr>
        <p:grpSpPr>
          <a:xfrm>
            <a:off x="4574050" y="3500723"/>
            <a:ext cx="4355052" cy="2633692"/>
            <a:chOff x="4451874" y="3306931"/>
            <a:chExt cx="4355052" cy="2633692"/>
          </a:xfrm>
        </p:grpSpPr>
        <p:sp>
          <p:nvSpPr>
            <p:cNvPr id="14" name="Rectangle 10">
              <a:extLst>
                <a:ext uri="{FF2B5EF4-FFF2-40B4-BE49-F238E27FC236}">
                  <a16:creationId xmlns:a16="http://schemas.microsoft.com/office/drawing/2014/main" id="{F4914ACD-F5BB-4F87-8D8F-0660930D424B}"/>
                </a:ext>
              </a:extLst>
            </p:cNvPr>
            <p:cNvSpPr/>
            <p:nvPr/>
          </p:nvSpPr>
          <p:spPr>
            <a:xfrm>
              <a:off x="4451874" y="3349823"/>
              <a:ext cx="4324350" cy="25908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5" name="Picture 4">
              <a:extLst>
                <a:ext uri="{FF2B5EF4-FFF2-40B4-BE49-F238E27FC236}">
                  <a16:creationId xmlns:a16="http://schemas.microsoft.com/office/drawing/2014/main" id="{856D6C80-10F9-433B-BEEC-81429A3330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926" y="3716297"/>
              <a:ext cx="2311464" cy="2121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" name="Group 6">
              <a:extLst>
                <a:ext uri="{FF2B5EF4-FFF2-40B4-BE49-F238E27FC236}">
                  <a16:creationId xmlns:a16="http://schemas.microsoft.com/office/drawing/2014/main" id="{7438EA17-57DD-4B8B-9CF2-21E065739C0D}"/>
                </a:ext>
              </a:extLst>
            </p:cNvPr>
            <p:cNvGrpSpPr/>
            <p:nvPr/>
          </p:nvGrpSpPr>
          <p:grpSpPr>
            <a:xfrm>
              <a:off x="4571275" y="3941712"/>
              <a:ext cx="1464607" cy="1896219"/>
              <a:chOff x="9296400" y="1380382"/>
              <a:chExt cx="1464607" cy="1896219"/>
            </a:xfrm>
          </p:grpSpPr>
          <p:pic>
            <p:nvPicPr>
              <p:cNvPr id="18" name="Picture 5">
                <a:extLst>
                  <a:ext uri="{FF2B5EF4-FFF2-40B4-BE49-F238E27FC236}">
                    <a16:creationId xmlns:a16="http://schemas.microsoft.com/office/drawing/2014/main" id="{5CC61FAF-A3F0-4398-AAAE-FF16F3CA88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8652"/>
              <a:stretch/>
            </p:blipFill>
            <p:spPr bwMode="auto">
              <a:xfrm>
                <a:off x="9296400" y="1380382"/>
                <a:ext cx="611393" cy="1896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" name="Picture 5">
                <a:extLst>
                  <a:ext uri="{FF2B5EF4-FFF2-40B4-BE49-F238E27FC236}">
                    <a16:creationId xmlns:a16="http://schemas.microsoft.com/office/drawing/2014/main" id="{C85869AF-4C62-4094-8980-085ADF56883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802"/>
              <a:stretch/>
            </p:blipFill>
            <p:spPr bwMode="auto">
              <a:xfrm>
                <a:off x="9896139" y="1380383"/>
                <a:ext cx="864868" cy="1896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B70DB42-F6AE-44F6-AA57-28D4F9751A9C}"/>
                </a:ext>
              </a:extLst>
            </p:cNvPr>
            <p:cNvSpPr txBox="1"/>
            <p:nvPr/>
          </p:nvSpPr>
          <p:spPr>
            <a:xfrm>
              <a:off x="4493334" y="3306931"/>
              <a:ext cx="43135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prstClr val="black"/>
                  </a:solidFill>
                </a:rPr>
                <a:t>ENERGY RESOLUTION</a:t>
              </a:r>
              <a:endParaRPr lang="en-GB" sz="2000" b="1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4220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9E4D8F-442B-82BD-5600-A0894AD1E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DC0804C-C7CF-6015-1907-34CB55A68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18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E43F64-419F-A2E1-D6D6-412BA7FA13E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7B3801E-0382-23E9-D515-F84AE527D6F2}"/>
              </a:ext>
            </a:extLst>
          </p:cNvPr>
          <p:cNvSpPr/>
          <p:nvPr/>
        </p:nvSpPr>
        <p:spPr>
          <a:xfrm>
            <a:off x="53752" y="620688"/>
            <a:ext cx="9036496" cy="1800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>
                <a:latin typeface="Calibri" panose="020F0502020204030204" pitchFamily="34" charset="0"/>
                <a:cs typeface="Calibri" panose="020F0502020204030204" pitchFamily="34" charset="0"/>
              </a:rPr>
              <a:t>HISPANOS at CNA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183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31D325D8-43F7-481F-816E-2A6E2EF57E62}"/>
              </a:ext>
            </a:extLst>
          </p:cNvPr>
          <p:cNvSpPr txBox="1"/>
          <p:nvPr/>
        </p:nvSpPr>
        <p:spPr>
          <a:xfrm>
            <a:off x="234914" y="861873"/>
            <a:ext cx="8585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HiSPANoS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Accelerator-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source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Spain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installed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3 MV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Tandem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Accelerator.</a:t>
            </a:r>
          </a:p>
          <a:p>
            <a:pPr marL="214313" indent="-214313">
              <a:buFont typeface="Courier New" panose="02070309020205020404" pitchFamily="49" charset="0"/>
              <a:buChar char="o"/>
            </a:pP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			</a:t>
            </a:r>
            <a:r>
              <a:rPr lang="es-ES" b="1" dirty="0" err="1">
                <a:latin typeface="Calibri" panose="020F0502020204030204" pitchFamily="34" charset="0"/>
                <a:cs typeface="Calibri" panose="020F0502020204030204" pitchFamily="34" charset="0"/>
              </a:rPr>
              <a:t>Continuous</a:t>
            </a:r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s-ES" b="1" dirty="0" err="1">
                <a:latin typeface="Calibri" panose="020F0502020204030204" pitchFamily="34" charset="0"/>
                <a:cs typeface="Calibri" panose="020F0502020204030204" pitchFamily="34" charset="0"/>
              </a:rPr>
              <a:t>Pulsed</a:t>
            </a:r>
            <a:endParaRPr lang="es-E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7E9664F-D44D-4817-BB97-1629EFE389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17" t="28074" r="15667" b="7926"/>
          <a:stretch/>
        </p:blipFill>
        <p:spPr>
          <a:xfrm>
            <a:off x="1561271" y="2668744"/>
            <a:ext cx="6210300" cy="329184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419E7C22-46D0-4F23-9BC8-ECED26567369}"/>
              </a:ext>
            </a:extLst>
          </p:cNvPr>
          <p:cNvSpPr/>
          <p:nvPr/>
        </p:nvSpPr>
        <p:spPr>
          <a:xfrm>
            <a:off x="1453596" y="3332094"/>
            <a:ext cx="991429" cy="347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1E64FA-95E3-9E84-D887-18B5085A841B}"/>
              </a:ext>
            </a:extLst>
          </p:cNvPr>
          <p:cNvSpPr txBox="1"/>
          <p:nvPr/>
        </p:nvSpPr>
        <p:spPr>
          <a:xfrm>
            <a:off x="234915" y="116632"/>
            <a:ext cx="7344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HiSPANoS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 MV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Tandem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Accelerator</a:t>
            </a:r>
          </a:p>
        </p:txBody>
      </p:sp>
    </p:spTree>
    <p:extLst>
      <p:ext uri="{BB962C8B-B14F-4D97-AF65-F5344CB8AC3E}">
        <p14:creationId xmlns:p14="http://schemas.microsoft.com/office/powerpoint/2010/main" val="210323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9E4D8F-442B-82BD-5600-A0894AD1E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DC0804C-C7CF-6015-1907-34CB55A68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2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E43F64-419F-A2E1-D6D6-412BA7FA13E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7B3801E-0382-23E9-D515-F84AE527D6F2}"/>
              </a:ext>
            </a:extLst>
          </p:cNvPr>
          <p:cNvSpPr/>
          <p:nvPr/>
        </p:nvSpPr>
        <p:spPr>
          <a:xfrm>
            <a:off x="53752" y="620688"/>
            <a:ext cx="9036496" cy="1800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s-ES" sz="4000" dirty="0">
                <a:latin typeface="Calibri" panose="020F0502020204030204" pitchFamily="34" charset="0"/>
                <a:cs typeface="Calibri" panose="020F0502020204030204" pitchFamily="34" charset="0"/>
              </a:rPr>
              <a:t> general </a:t>
            </a:r>
            <a:r>
              <a:rPr lang="es-E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considerations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939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C7E9664F-D44D-4817-BB97-1629EFE389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17" t="28074" r="15667" b="7926"/>
          <a:stretch/>
        </p:blipFill>
        <p:spPr>
          <a:xfrm>
            <a:off x="1561271" y="2655578"/>
            <a:ext cx="6210300" cy="329184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9CA7785-A9EA-4060-A78C-8FF2C7EEFE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994" t="28074" r="15667" b="36728"/>
          <a:stretch/>
        </p:blipFill>
        <p:spPr>
          <a:xfrm>
            <a:off x="6536222" y="2655578"/>
            <a:ext cx="1859777" cy="1810412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53187B42-2E6D-4207-AE5F-78F389A27227}"/>
              </a:ext>
            </a:extLst>
          </p:cNvPr>
          <p:cNvSpPr/>
          <p:nvPr/>
        </p:nvSpPr>
        <p:spPr>
          <a:xfrm>
            <a:off x="5717485" y="2959377"/>
            <a:ext cx="1043609" cy="469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C71C0D0-1F47-41F9-A917-E32EFF9BE9A7}"/>
              </a:ext>
            </a:extLst>
          </p:cNvPr>
          <p:cNvSpPr/>
          <p:nvPr/>
        </p:nvSpPr>
        <p:spPr>
          <a:xfrm>
            <a:off x="5926207" y="3420142"/>
            <a:ext cx="610016" cy="894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353C58C-2A73-4E84-AA5E-CD17A15686DE}"/>
              </a:ext>
            </a:extLst>
          </p:cNvPr>
          <p:cNvSpPr/>
          <p:nvPr/>
        </p:nvSpPr>
        <p:spPr>
          <a:xfrm>
            <a:off x="5926207" y="2655578"/>
            <a:ext cx="6858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94AABF31-A524-4E38-B398-7B8DCF8F71AC}"/>
              </a:ext>
            </a:extLst>
          </p:cNvPr>
          <p:cNvCxnSpPr>
            <a:cxnSpLocks/>
          </p:cNvCxnSpPr>
          <p:nvPr/>
        </p:nvCxnSpPr>
        <p:spPr>
          <a:xfrm flipV="1">
            <a:off x="5925035" y="3565523"/>
            <a:ext cx="611187" cy="7446"/>
          </a:xfrm>
          <a:prstGeom prst="line">
            <a:avLst/>
          </a:prstGeom>
          <a:ln w="19050">
            <a:solidFill>
              <a:srgbClr val="2515F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E043B45-2288-45B7-9110-67FCB15E71A0}"/>
              </a:ext>
            </a:extLst>
          </p:cNvPr>
          <p:cNvSpPr/>
          <p:nvPr/>
        </p:nvSpPr>
        <p:spPr>
          <a:xfrm>
            <a:off x="6311901" y="3479800"/>
            <a:ext cx="107950" cy="177800"/>
          </a:xfrm>
          <a:prstGeom prst="rect">
            <a:avLst/>
          </a:prstGeom>
          <a:solidFill>
            <a:schemeClr val="bg1"/>
          </a:solidFill>
          <a:ln>
            <a:solidFill>
              <a:srgbClr val="07B7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4BA172C8-66FC-414E-A156-22BADEAD8E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800" t="43349" r="36144" b="50232"/>
          <a:stretch/>
        </p:blipFill>
        <p:spPr>
          <a:xfrm>
            <a:off x="5987154" y="3441580"/>
            <a:ext cx="279401" cy="3302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EB51A3AB-4DD0-40EF-9CB4-40B419BBAF63}"/>
              </a:ext>
            </a:extLst>
          </p:cNvPr>
          <p:cNvSpPr/>
          <p:nvPr/>
        </p:nvSpPr>
        <p:spPr>
          <a:xfrm>
            <a:off x="5641181" y="3452813"/>
            <a:ext cx="283854" cy="191691"/>
          </a:xfrm>
          <a:prstGeom prst="rect">
            <a:avLst/>
          </a:prstGeom>
          <a:solidFill>
            <a:schemeClr val="bg1"/>
          </a:solidFill>
          <a:ln>
            <a:solidFill>
              <a:srgbClr val="07B7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1492661-AD1D-4EFA-9C8D-1E1D8F7BE1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17" t="28074" r="62324" b="7926"/>
          <a:stretch/>
        </p:blipFill>
        <p:spPr>
          <a:xfrm>
            <a:off x="1209777" y="2655578"/>
            <a:ext cx="1943929" cy="3291840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E8602597-C2CE-4079-B286-7C04205D4F60}"/>
              </a:ext>
            </a:extLst>
          </p:cNvPr>
          <p:cNvSpPr/>
          <p:nvPr/>
        </p:nvSpPr>
        <p:spPr>
          <a:xfrm>
            <a:off x="3199052" y="3472854"/>
            <a:ext cx="283854" cy="191691"/>
          </a:xfrm>
          <a:prstGeom prst="rect">
            <a:avLst/>
          </a:prstGeom>
          <a:solidFill>
            <a:schemeClr val="bg1"/>
          </a:solidFill>
          <a:ln>
            <a:solidFill>
              <a:srgbClr val="07B7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88874344-F165-481A-8D91-46BE8954B6A1}"/>
              </a:ext>
            </a:extLst>
          </p:cNvPr>
          <p:cNvSpPr/>
          <p:nvPr/>
        </p:nvSpPr>
        <p:spPr>
          <a:xfrm>
            <a:off x="3086100" y="4301497"/>
            <a:ext cx="396806" cy="13868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753A72F1-52D7-4638-AF8E-C89BB685280A}"/>
              </a:ext>
            </a:extLst>
          </p:cNvPr>
          <p:cNvSpPr/>
          <p:nvPr/>
        </p:nvSpPr>
        <p:spPr>
          <a:xfrm>
            <a:off x="1095789" y="3317185"/>
            <a:ext cx="991429" cy="347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3A9DB85-DC80-4019-8FCA-C6C4A419BCEF}"/>
              </a:ext>
            </a:extLst>
          </p:cNvPr>
          <p:cNvSpPr txBox="1"/>
          <p:nvPr/>
        </p:nvSpPr>
        <p:spPr>
          <a:xfrm>
            <a:off x="5998543" y="3841366"/>
            <a:ext cx="10753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Chopper</a:t>
            </a:r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4D3832F0-D71C-4526-9050-9D89B52C0F5E}"/>
              </a:ext>
            </a:extLst>
          </p:cNvPr>
          <p:cNvCxnSpPr/>
          <p:nvPr/>
        </p:nvCxnSpPr>
        <p:spPr>
          <a:xfrm>
            <a:off x="6365875" y="3664545"/>
            <a:ext cx="0" cy="1929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65867E63-A3BF-40E0-B79A-0A2A3166D315}"/>
              </a:ext>
            </a:extLst>
          </p:cNvPr>
          <p:cNvCxnSpPr>
            <a:stCxn id="21" idx="0"/>
            <a:endCxn id="4" idx="1"/>
          </p:cNvCxnSpPr>
          <p:nvPr/>
        </p:nvCxnSpPr>
        <p:spPr>
          <a:xfrm flipH="1" flipV="1">
            <a:off x="5717486" y="3194189"/>
            <a:ext cx="65623" cy="2586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957213D-8CEC-4416-9C0F-E1FCF0F817AB}"/>
              </a:ext>
            </a:extLst>
          </p:cNvPr>
          <p:cNvSpPr txBox="1"/>
          <p:nvPr/>
        </p:nvSpPr>
        <p:spPr>
          <a:xfrm>
            <a:off x="5346149" y="2964109"/>
            <a:ext cx="10753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Buncher</a:t>
            </a:r>
            <a:endParaRPr lang="es-ES" sz="135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2979B0F8-61CF-417B-A7DB-E03BFB88A01B}"/>
              </a:ext>
            </a:extLst>
          </p:cNvPr>
          <p:cNvSpPr txBox="1"/>
          <p:nvPr/>
        </p:nvSpPr>
        <p:spPr>
          <a:xfrm>
            <a:off x="2822559" y="2964109"/>
            <a:ext cx="10753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Wien</a:t>
            </a:r>
            <a:r>
              <a:rPr lang="es-ES" sz="135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</a:t>
            </a:r>
            <a:endParaRPr lang="es-ES" sz="135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116B3A94-12C1-4825-99C3-722BE3C1EF23}"/>
              </a:ext>
            </a:extLst>
          </p:cNvPr>
          <p:cNvCxnSpPr/>
          <p:nvPr/>
        </p:nvCxnSpPr>
        <p:spPr>
          <a:xfrm flipH="1" flipV="1">
            <a:off x="3318331" y="3211438"/>
            <a:ext cx="65623" cy="2586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98256AEB-90D0-4F1D-AF44-B0084A43C577}"/>
              </a:ext>
            </a:extLst>
          </p:cNvPr>
          <p:cNvSpPr txBox="1"/>
          <p:nvPr/>
        </p:nvSpPr>
        <p:spPr>
          <a:xfrm>
            <a:off x="231085" y="2672149"/>
            <a:ext cx="25200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sz="1350" dirty="0">
                <a:latin typeface="Calibri" panose="020F0502020204030204" pitchFamily="34" charset="0"/>
                <a:cs typeface="Calibri" panose="020F0502020204030204" pitchFamily="34" charset="0"/>
              </a:rPr>
              <a:t> Time-</a:t>
            </a:r>
            <a:r>
              <a:rPr lang="es-ES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350" dirty="0">
                <a:latin typeface="Calibri" panose="020F0502020204030204" pitchFamily="34" charset="0"/>
                <a:cs typeface="Calibri" panose="020F0502020204030204" pitchFamily="34" charset="0"/>
              </a:rPr>
              <a:t>-Flight line </a:t>
            </a:r>
          </a:p>
        </p:txBody>
      </p: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E0024841-7335-4A60-9A35-4773BDE55240}"/>
              </a:ext>
            </a:extLst>
          </p:cNvPr>
          <p:cNvCxnSpPr>
            <a:cxnSpLocks/>
          </p:cNvCxnSpPr>
          <p:nvPr/>
        </p:nvCxnSpPr>
        <p:spPr>
          <a:xfrm>
            <a:off x="495255" y="3463790"/>
            <a:ext cx="92616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A543F737-0665-4849-8C81-560F2E0898AA}"/>
              </a:ext>
            </a:extLst>
          </p:cNvPr>
          <p:cNvCxnSpPr>
            <a:cxnSpLocks/>
          </p:cNvCxnSpPr>
          <p:nvPr/>
        </p:nvCxnSpPr>
        <p:spPr>
          <a:xfrm flipH="1">
            <a:off x="1350741" y="3139135"/>
            <a:ext cx="100129" cy="22599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Imagen 40">
            <a:extLst>
              <a:ext uri="{FF2B5EF4-FFF2-40B4-BE49-F238E27FC236}">
                <a16:creationId xmlns:a16="http://schemas.microsoft.com/office/drawing/2014/main" id="{8AC42307-55E7-4E23-93E3-E1467E25DB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t="18310"/>
          <a:stretch/>
        </p:blipFill>
        <p:spPr>
          <a:xfrm>
            <a:off x="179512" y="2948169"/>
            <a:ext cx="2073461" cy="131702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71EAF06-5319-4BCC-8D6E-04621183DA47}"/>
              </a:ext>
            </a:extLst>
          </p:cNvPr>
          <p:cNvSpPr txBox="1"/>
          <p:nvPr/>
        </p:nvSpPr>
        <p:spPr>
          <a:xfrm>
            <a:off x="496680" y="2956553"/>
            <a:ext cx="63462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05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Pick up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2D0ABFF-8D61-4062-A644-0FA8BE5AB437}"/>
              </a:ext>
            </a:extLst>
          </p:cNvPr>
          <p:cNvSpPr txBox="1"/>
          <p:nvPr/>
        </p:nvSpPr>
        <p:spPr>
          <a:xfrm>
            <a:off x="107504" y="3247092"/>
            <a:ext cx="565332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050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70C11FFA-0BD1-43E9-AAE2-B9F6844093D8}"/>
              </a:ext>
            </a:extLst>
          </p:cNvPr>
          <p:cNvCxnSpPr>
            <a:cxnSpLocks/>
          </p:cNvCxnSpPr>
          <p:nvPr/>
        </p:nvCxnSpPr>
        <p:spPr>
          <a:xfrm flipH="1">
            <a:off x="786059" y="3187385"/>
            <a:ext cx="22098" cy="282677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06C8F13-976C-4917-332F-68119FAD11E6}"/>
              </a:ext>
            </a:extLst>
          </p:cNvPr>
          <p:cNvSpPr txBox="1"/>
          <p:nvPr/>
        </p:nvSpPr>
        <p:spPr>
          <a:xfrm>
            <a:off x="234915" y="140855"/>
            <a:ext cx="7344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HiSPANoS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 MV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Tandem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Accelerator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1E911FE6-96E3-429F-8929-A5F4199002A0}"/>
              </a:ext>
            </a:extLst>
          </p:cNvPr>
          <p:cNvSpPr txBox="1"/>
          <p:nvPr/>
        </p:nvSpPr>
        <p:spPr>
          <a:xfrm>
            <a:off x="234914" y="861873"/>
            <a:ext cx="8585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HiSPANoS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Accelerator-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source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Spain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installed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3 MV </a:t>
            </a: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Tandem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 Accelerator.</a:t>
            </a:r>
          </a:p>
          <a:p>
            <a:pPr marL="214313" indent="-214313">
              <a:buFont typeface="Courier New" panose="02070309020205020404" pitchFamily="49" charset="0"/>
              <a:buChar char="o"/>
            </a:pP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			</a:t>
            </a:r>
            <a:r>
              <a:rPr lang="es-ES" b="1" dirty="0" err="1">
                <a:latin typeface="Calibri" panose="020F0502020204030204" pitchFamily="34" charset="0"/>
                <a:cs typeface="Calibri" panose="020F0502020204030204" pitchFamily="34" charset="0"/>
              </a:rPr>
              <a:t>Continuous</a:t>
            </a:r>
            <a:r>
              <a:rPr lang="es-ES" b="1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s-ES" b="1" dirty="0" err="1">
                <a:latin typeface="Calibri" panose="020F0502020204030204" pitchFamily="34" charset="0"/>
                <a:cs typeface="Calibri" panose="020F0502020204030204" pitchFamily="34" charset="0"/>
              </a:rPr>
              <a:t>Pulsed</a:t>
            </a:r>
            <a:endParaRPr lang="es-E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206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109B2679-740A-4D66-ADCB-5C085395D92C}"/>
              </a:ext>
            </a:extLst>
          </p:cNvPr>
          <p:cNvSpPr/>
          <p:nvPr/>
        </p:nvSpPr>
        <p:spPr>
          <a:xfrm>
            <a:off x="5414404" y="1907128"/>
            <a:ext cx="2884832" cy="115058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7F85CD19-E4AD-46B7-A2C5-6DF63F1D5128}"/>
              </a:ext>
            </a:extLst>
          </p:cNvPr>
          <p:cNvCxnSpPr>
            <a:cxnSpLocks/>
          </p:cNvCxnSpPr>
          <p:nvPr/>
        </p:nvCxnSpPr>
        <p:spPr>
          <a:xfrm>
            <a:off x="414363" y="2557450"/>
            <a:ext cx="391029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975E6637-A5D7-4E0E-88B8-F8D290EE5926}"/>
              </a:ext>
            </a:extLst>
          </p:cNvPr>
          <p:cNvSpPr txBox="1"/>
          <p:nvPr/>
        </p:nvSpPr>
        <p:spPr>
          <a:xfrm>
            <a:off x="5539176" y="1983381"/>
            <a:ext cx="3190461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b="1" dirty="0">
                <a:latin typeface="Comic Sans MS" panose="030F0702030302020204" pitchFamily="66" charset="0"/>
              </a:rPr>
              <a:t>Chopper</a:t>
            </a:r>
            <a:r>
              <a:rPr lang="es-ES" sz="1350" dirty="0">
                <a:latin typeface="Comic Sans MS" panose="030F0702030302020204" pitchFamily="66" charset="0"/>
              </a:rPr>
              <a:t>:</a:t>
            </a:r>
          </a:p>
          <a:p>
            <a:endParaRPr lang="es-ES" sz="750" dirty="0">
              <a:latin typeface="Comic Sans MS" panose="030F0702030302020204" pitchFamily="66" charset="0"/>
            </a:endParaRPr>
          </a:p>
          <a:p>
            <a:pPr marL="214313" indent="-214313">
              <a:buFont typeface="Courier New" panose="02070309020205020404" pitchFamily="49" charset="0"/>
              <a:buChar char="o"/>
            </a:pPr>
            <a:r>
              <a:rPr lang="es-ES" sz="1350" dirty="0">
                <a:latin typeface="Comic Sans MS" panose="030F0702030302020204" pitchFamily="66" charset="0"/>
              </a:rPr>
              <a:t>Variable </a:t>
            </a:r>
            <a:r>
              <a:rPr lang="es-ES" sz="1350" dirty="0" err="1">
                <a:latin typeface="Comic Sans MS" panose="030F0702030302020204" pitchFamily="66" charset="0"/>
              </a:rPr>
              <a:t>width</a:t>
            </a:r>
            <a:r>
              <a:rPr lang="es-ES" sz="1350" dirty="0">
                <a:latin typeface="Comic Sans MS" panose="030F0702030302020204" pitchFamily="66" charset="0"/>
              </a:rPr>
              <a:t>: 40 ns-250 </a:t>
            </a:r>
            <a:r>
              <a:rPr lang="es-ES" sz="1350" dirty="0" err="1">
                <a:latin typeface="Comic Sans MS" panose="030F0702030302020204" pitchFamily="66" charset="0"/>
              </a:rPr>
              <a:t>ns</a:t>
            </a:r>
            <a:endParaRPr lang="es-ES" sz="1350" dirty="0">
              <a:latin typeface="Comic Sans MS" panose="030F0702030302020204" pitchFamily="66" charset="0"/>
            </a:endParaRPr>
          </a:p>
          <a:p>
            <a:pPr marL="214313" indent="-214313">
              <a:buFont typeface="Courier New" panose="02070309020205020404" pitchFamily="49" charset="0"/>
              <a:buChar char="o"/>
            </a:pPr>
            <a:r>
              <a:rPr lang="es-ES" sz="1350" dirty="0">
                <a:latin typeface="Comic Sans MS" panose="030F0702030302020204" pitchFamily="66" charset="0"/>
              </a:rPr>
              <a:t>RR: 31.25 kHz-2MHz</a:t>
            </a:r>
          </a:p>
          <a:p>
            <a:pPr marL="214313" indent="-214313">
              <a:buFont typeface="Courier New" panose="02070309020205020404" pitchFamily="49" charset="0"/>
              <a:buChar char="o"/>
            </a:pPr>
            <a:r>
              <a:rPr lang="es-ES" sz="1350" dirty="0" err="1">
                <a:latin typeface="Comic Sans MS" panose="030F0702030302020204" pitchFamily="66" charset="0"/>
              </a:rPr>
              <a:t>Switcher</a:t>
            </a:r>
            <a:r>
              <a:rPr lang="es-ES" sz="1350" dirty="0">
                <a:latin typeface="Comic Sans MS" panose="030F0702030302020204" pitchFamily="66" charset="0"/>
              </a:rPr>
              <a:t> </a:t>
            </a:r>
            <a:r>
              <a:rPr lang="es-ES" sz="1350" dirty="0" err="1">
                <a:latin typeface="Comic Sans MS" panose="030F0702030302020204" pitchFamily="66" charset="0"/>
              </a:rPr>
              <a:t>Voltage</a:t>
            </a:r>
            <a:r>
              <a:rPr lang="es-ES" sz="1350" dirty="0">
                <a:latin typeface="Comic Sans MS" panose="030F0702030302020204" pitchFamily="66" charset="0"/>
              </a:rPr>
              <a:t>: 650 V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E107C9C-4C2A-4175-83B3-2B854B4832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6"/>
          <a:stretch/>
        </p:blipFill>
        <p:spPr bwMode="auto">
          <a:xfrm>
            <a:off x="4472531" y="3510998"/>
            <a:ext cx="4563966" cy="205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8BF978D-636E-4C02-AA0B-9B82A52B67F8}"/>
              </a:ext>
            </a:extLst>
          </p:cNvPr>
          <p:cNvSpPr txBox="1"/>
          <p:nvPr/>
        </p:nvSpPr>
        <p:spPr>
          <a:xfrm>
            <a:off x="2459935" y="4323522"/>
            <a:ext cx="7305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/>
              <a:t>250 kHz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04DD9CE8-6BB4-4E10-8B65-4D6F80C98378}"/>
              </a:ext>
            </a:extLst>
          </p:cNvPr>
          <p:cNvCxnSpPr>
            <a:cxnSpLocks/>
          </p:cNvCxnSpPr>
          <p:nvPr/>
        </p:nvCxnSpPr>
        <p:spPr>
          <a:xfrm>
            <a:off x="6273235" y="4802640"/>
            <a:ext cx="81252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309EBE9-3028-4DD9-B0A2-2DA52918B3D5}"/>
              </a:ext>
            </a:extLst>
          </p:cNvPr>
          <p:cNvSpPr txBox="1"/>
          <p:nvPr/>
        </p:nvSpPr>
        <p:spPr>
          <a:xfrm>
            <a:off x="6322089" y="4402387"/>
            <a:ext cx="7007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>
                <a:solidFill>
                  <a:srgbClr val="FF0000"/>
                </a:solidFill>
              </a:rPr>
              <a:t>250 </a:t>
            </a:r>
            <a:r>
              <a:rPr lang="es-ES" sz="1350" dirty="0" err="1">
                <a:solidFill>
                  <a:srgbClr val="FF0000"/>
                </a:solidFill>
              </a:rPr>
              <a:t>ns</a:t>
            </a:r>
            <a:endParaRPr lang="es-ES" sz="1350" dirty="0">
              <a:solidFill>
                <a:srgbClr val="FF0000"/>
              </a:solidFill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9A5240C6-C272-4D27-8747-BA063A2CB3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1" b="54380"/>
          <a:stretch/>
        </p:blipFill>
        <p:spPr>
          <a:xfrm>
            <a:off x="279375" y="4238908"/>
            <a:ext cx="4396132" cy="1302284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2F99A864-3A47-4FEF-8356-8862FAF39544}"/>
              </a:ext>
            </a:extLst>
          </p:cNvPr>
          <p:cNvSpPr txBox="1"/>
          <p:nvPr/>
        </p:nvSpPr>
        <p:spPr>
          <a:xfrm>
            <a:off x="691772" y="4802641"/>
            <a:ext cx="1742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RR </a:t>
            </a:r>
            <a:r>
              <a:rPr lang="es-ES" sz="1200" dirty="0" err="1"/>
              <a:t>verification</a:t>
            </a:r>
            <a:endParaRPr lang="es-ES" sz="12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5F83D58-64C7-4EE1-8C45-317808556D1E}"/>
              </a:ext>
            </a:extLst>
          </p:cNvPr>
          <p:cNvSpPr txBox="1"/>
          <p:nvPr/>
        </p:nvSpPr>
        <p:spPr>
          <a:xfrm>
            <a:off x="1177865" y="4471592"/>
            <a:ext cx="1371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50" dirty="0"/>
              <a:t>4µs (250 kHz)</a:t>
            </a:r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2388BAC6-1CF6-40DC-865A-3EDF4A29B74D}"/>
              </a:ext>
            </a:extLst>
          </p:cNvPr>
          <p:cNvCxnSpPr/>
          <p:nvPr/>
        </p:nvCxnSpPr>
        <p:spPr>
          <a:xfrm>
            <a:off x="855293" y="4482422"/>
            <a:ext cx="160956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8222545-5990-4FD6-8AFC-DFD2AA0DE7A1}"/>
              </a:ext>
            </a:extLst>
          </p:cNvPr>
          <p:cNvSpPr txBox="1"/>
          <p:nvPr/>
        </p:nvSpPr>
        <p:spPr>
          <a:xfrm>
            <a:off x="7085759" y="3929180"/>
            <a:ext cx="11336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50" dirty="0"/>
              <a:t>Pulse </a:t>
            </a:r>
            <a:r>
              <a:rPr lang="es-ES" sz="1050" dirty="0" err="1"/>
              <a:t>width</a:t>
            </a:r>
            <a:r>
              <a:rPr lang="es-ES" sz="1050" dirty="0"/>
              <a:t> </a:t>
            </a:r>
            <a:r>
              <a:rPr lang="es-ES" sz="1050" dirty="0" err="1"/>
              <a:t>verification</a:t>
            </a:r>
            <a:endParaRPr lang="es-ES" sz="1050" dirty="0"/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490132F2-9C5D-469B-8EF3-92D28DCF0887}"/>
              </a:ext>
            </a:extLst>
          </p:cNvPr>
          <p:cNvSpPr/>
          <p:nvPr/>
        </p:nvSpPr>
        <p:spPr>
          <a:xfrm rot="1857434">
            <a:off x="994390" y="1900717"/>
            <a:ext cx="604523" cy="101503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pic>
        <p:nvPicPr>
          <p:cNvPr id="31" name="Picture 2" descr="C:\Users\Usuario\Nextcloud\documents\Conferencias\ND2019\Slides\cho_bun.jpg">
            <a:extLst>
              <a:ext uri="{FF2B5EF4-FFF2-40B4-BE49-F238E27FC236}">
                <a16:creationId xmlns:a16="http://schemas.microsoft.com/office/drawing/2014/main" id="{6C30E2AB-0F0A-4C8C-BAF7-6C3986026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53" y="1495345"/>
            <a:ext cx="3967399" cy="223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A08725B-2AF8-4FEC-B78F-41F479D3027E}"/>
              </a:ext>
            </a:extLst>
          </p:cNvPr>
          <p:cNvSpPr txBox="1"/>
          <p:nvPr/>
        </p:nvSpPr>
        <p:spPr>
          <a:xfrm>
            <a:off x="2825198" y="1704269"/>
            <a:ext cx="864285" cy="248209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13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Chopper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EEA300E-0123-4E7A-8B1E-7D8FEADAFF9B}"/>
              </a:ext>
            </a:extLst>
          </p:cNvPr>
          <p:cNvSpPr txBox="1"/>
          <p:nvPr/>
        </p:nvSpPr>
        <p:spPr>
          <a:xfrm>
            <a:off x="871009" y="1667766"/>
            <a:ext cx="789064" cy="248209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13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Buncher</a:t>
            </a:r>
            <a:endParaRPr lang="es-ES" sz="1013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321B8B1-1D89-484E-8BCC-E29C4BAAC1C2}"/>
              </a:ext>
            </a:extLst>
          </p:cNvPr>
          <p:cNvSpPr txBox="1"/>
          <p:nvPr/>
        </p:nvSpPr>
        <p:spPr>
          <a:xfrm>
            <a:off x="3640418" y="2498627"/>
            <a:ext cx="578856" cy="248209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13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A6F38F09-72CC-4E03-BC1A-5467A23BA38C}"/>
              </a:ext>
            </a:extLst>
          </p:cNvPr>
          <p:cNvSpPr/>
          <p:nvPr/>
        </p:nvSpPr>
        <p:spPr>
          <a:xfrm rot="1438455">
            <a:off x="2804688" y="1850527"/>
            <a:ext cx="923920" cy="1181407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cxnSp>
        <p:nvCxnSpPr>
          <p:cNvPr id="1025" name="Conector recto de flecha 1024">
            <a:extLst>
              <a:ext uri="{FF2B5EF4-FFF2-40B4-BE49-F238E27FC236}">
                <a16:creationId xmlns:a16="http://schemas.microsoft.com/office/drawing/2014/main" id="{198EC3D4-F259-45E5-9FB8-283B9E8DCEAC}"/>
              </a:ext>
            </a:extLst>
          </p:cNvPr>
          <p:cNvCxnSpPr/>
          <p:nvPr/>
        </p:nvCxnSpPr>
        <p:spPr>
          <a:xfrm flipH="1">
            <a:off x="3729597" y="2826572"/>
            <a:ext cx="407566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B8F3172-89C1-4B22-A6C8-1B6FDB7102FA}"/>
              </a:ext>
            </a:extLst>
          </p:cNvPr>
          <p:cNvSpPr txBox="1"/>
          <p:nvPr/>
        </p:nvSpPr>
        <p:spPr>
          <a:xfrm>
            <a:off x="0" y="5800815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 Fernández   XIII CPAN </a:t>
            </a:r>
            <a:r>
              <a:rPr lang="es-E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Days</a:t>
            </a:r>
            <a:r>
              <a:rPr lang="es-E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21-23 Marzo 2022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C760724-29F4-F6BA-1827-E8B22E71EC5C}"/>
              </a:ext>
            </a:extLst>
          </p:cNvPr>
          <p:cNvSpPr txBox="1"/>
          <p:nvPr/>
        </p:nvSpPr>
        <p:spPr>
          <a:xfrm>
            <a:off x="234915" y="140855"/>
            <a:ext cx="73448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Pulsing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p,d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l-GR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</a:p>
          <a:p>
            <a:endParaRPr lang="es-E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224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7F85CD19-E4AD-46B7-A2C5-6DF63F1D5128}"/>
              </a:ext>
            </a:extLst>
          </p:cNvPr>
          <p:cNvCxnSpPr>
            <a:cxnSpLocks/>
          </p:cNvCxnSpPr>
          <p:nvPr/>
        </p:nvCxnSpPr>
        <p:spPr>
          <a:xfrm>
            <a:off x="414363" y="2557450"/>
            <a:ext cx="391029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lipse 31">
            <a:extLst>
              <a:ext uri="{FF2B5EF4-FFF2-40B4-BE49-F238E27FC236}">
                <a16:creationId xmlns:a16="http://schemas.microsoft.com/office/drawing/2014/main" id="{59697670-0B37-4077-93E7-E2637B2F8CEE}"/>
              </a:ext>
            </a:extLst>
          </p:cNvPr>
          <p:cNvSpPr/>
          <p:nvPr/>
        </p:nvSpPr>
        <p:spPr>
          <a:xfrm>
            <a:off x="5283465" y="2122610"/>
            <a:ext cx="951717" cy="889955"/>
          </a:xfrm>
          <a:prstGeom prst="ellipse">
            <a:avLst/>
          </a:prstGeom>
          <a:noFill/>
          <a:ln w="285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endParaRPr lang="es-ES" sz="1350" kern="0">
              <a:solidFill>
                <a:prstClr val="white"/>
              </a:solidFill>
              <a:latin typeface="Century Gothic"/>
            </a:endParaRPr>
          </a:p>
        </p:txBody>
      </p:sp>
      <p:pic>
        <p:nvPicPr>
          <p:cNvPr id="34" name="Picture 2" descr="C:\Users\Usuario\Nextcloud\documents\Conferencias\ND2019\Slides\cho_bun.jpg">
            <a:extLst>
              <a:ext uri="{FF2B5EF4-FFF2-40B4-BE49-F238E27FC236}">
                <a16:creationId xmlns:a16="http://schemas.microsoft.com/office/drawing/2014/main" id="{05658382-9B60-436D-BEE8-6E3651C30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53" y="1495345"/>
            <a:ext cx="3967399" cy="223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E63AE121-178E-4445-8DE0-A8247CD8B743}"/>
              </a:ext>
            </a:extLst>
          </p:cNvPr>
          <p:cNvSpPr txBox="1"/>
          <p:nvPr/>
        </p:nvSpPr>
        <p:spPr>
          <a:xfrm>
            <a:off x="2825198" y="1704269"/>
            <a:ext cx="864285" cy="248209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13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Chopper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F5D1B32-DF56-4291-81BA-B82B56668FE5}"/>
              </a:ext>
            </a:extLst>
          </p:cNvPr>
          <p:cNvSpPr txBox="1"/>
          <p:nvPr/>
        </p:nvSpPr>
        <p:spPr>
          <a:xfrm>
            <a:off x="871009" y="1667766"/>
            <a:ext cx="789064" cy="248209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13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Buncher</a:t>
            </a:r>
            <a:endParaRPr lang="es-ES" sz="1013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89F811B-695C-45B0-991D-10F601BE3CA2}"/>
              </a:ext>
            </a:extLst>
          </p:cNvPr>
          <p:cNvSpPr txBox="1"/>
          <p:nvPr/>
        </p:nvSpPr>
        <p:spPr>
          <a:xfrm>
            <a:off x="3640418" y="2498627"/>
            <a:ext cx="578856" cy="248209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13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A70C7D76-8F4C-4AC6-9C86-5C5D9AA1DC0C}"/>
              </a:ext>
            </a:extLst>
          </p:cNvPr>
          <p:cNvCxnSpPr/>
          <p:nvPr/>
        </p:nvCxnSpPr>
        <p:spPr>
          <a:xfrm flipH="1">
            <a:off x="3729597" y="2826572"/>
            <a:ext cx="407566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DD82B82B-6064-4C2F-8D09-1CF36D7C6ECC}"/>
              </a:ext>
            </a:extLst>
          </p:cNvPr>
          <p:cNvSpPr/>
          <p:nvPr/>
        </p:nvSpPr>
        <p:spPr>
          <a:xfrm rot="1151194">
            <a:off x="650441" y="1929081"/>
            <a:ext cx="1055976" cy="11509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7BDF896-F806-406A-81A0-E937209A234F}"/>
              </a:ext>
            </a:extLst>
          </p:cNvPr>
          <p:cNvSpPr txBox="1"/>
          <p:nvPr/>
        </p:nvSpPr>
        <p:spPr>
          <a:xfrm>
            <a:off x="5165864" y="1859466"/>
            <a:ext cx="3339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b="1" dirty="0" err="1">
                <a:latin typeface="Comic Sans MS" panose="030F0702030302020204" pitchFamily="66" charset="0"/>
              </a:rPr>
              <a:t>Buncher</a:t>
            </a:r>
            <a:r>
              <a:rPr lang="es-ES" sz="1350" dirty="0">
                <a:latin typeface="Comic Sans MS" panose="030F0702030302020204" pitchFamily="66" charset="0"/>
              </a:rPr>
              <a:t>: </a:t>
            </a:r>
          </a:p>
          <a:p>
            <a:endParaRPr lang="es-ES" sz="1350" dirty="0">
              <a:latin typeface="Comic Sans MS" panose="030F0702030302020204" pitchFamily="66" charset="0"/>
            </a:endParaRPr>
          </a:p>
          <a:p>
            <a:r>
              <a:rPr lang="es-ES" sz="1350" dirty="0" err="1">
                <a:latin typeface="Comic Sans MS" panose="030F0702030302020204" pitchFamily="66" charset="0"/>
              </a:rPr>
              <a:t>Needs</a:t>
            </a:r>
            <a:r>
              <a:rPr lang="es-ES" sz="1350" dirty="0">
                <a:latin typeface="Comic Sans MS" panose="030F0702030302020204" pitchFamily="66" charset="0"/>
              </a:rPr>
              <a:t> </a:t>
            </a:r>
            <a:r>
              <a:rPr lang="es-ES" sz="1350" dirty="0" err="1">
                <a:latin typeface="Comic Sans MS" panose="030F0702030302020204" pitchFamily="66" charset="0"/>
              </a:rPr>
              <a:t>tuning</a:t>
            </a:r>
            <a:r>
              <a:rPr lang="es-ES" sz="1350" dirty="0">
                <a:latin typeface="Comic Sans MS" panose="030F0702030302020204" pitchFamily="66" charset="0"/>
              </a:rPr>
              <a:t> (</a:t>
            </a:r>
            <a:r>
              <a:rPr lang="es-ES" sz="1350" dirty="0" err="1">
                <a:latin typeface="Comic Sans MS" panose="030F0702030302020204" pitchFamily="66" charset="0"/>
              </a:rPr>
              <a:t>delay</a:t>
            </a:r>
            <a:r>
              <a:rPr lang="es-ES" sz="1350" dirty="0">
                <a:latin typeface="Comic Sans MS" panose="030F0702030302020204" pitchFamily="66" charset="0"/>
              </a:rPr>
              <a:t> &amp; </a:t>
            </a:r>
            <a:r>
              <a:rPr lang="es-ES" sz="1350" dirty="0" err="1">
                <a:latin typeface="Comic Sans MS" panose="030F0702030302020204" pitchFamily="66" charset="0"/>
              </a:rPr>
              <a:t>power</a:t>
            </a:r>
            <a:r>
              <a:rPr lang="es-ES" sz="1350" dirty="0">
                <a:latin typeface="Comic Sans MS" panose="030F0702030302020204" pitchFamily="66" charset="0"/>
              </a:rPr>
              <a:t>) </a:t>
            </a:r>
            <a:r>
              <a:rPr lang="es-ES" sz="1350" dirty="0" err="1">
                <a:latin typeface="Comic Sans MS" panose="030F0702030302020204" pitchFamily="66" charset="0"/>
              </a:rPr>
              <a:t>for</a:t>
            </a:r>
            <a:r>
              <a:rPr lang="es-ES" sz="1350" dirty="0">
                <a:latin typeface="Comic Sans MS" panose="030F0702030302020204" pitchFamily="66" charset="0"/>
              </a:rPr>
              <a:t> </a:t>
            </a:r>
            <a:r>
              <a:rPr lang="es-ES" sz="1350" dirty="0" err="1">
                <a:latin typeface="Comic Sans MS" panose="030F0702030302020204" pitchFamily="66" charset="0"/>
              </a:rPr>
              <a:t>synchronization</a:t>
            </a:r>
            <a:endParaRPr lang="es-ES" sz="1350" dirty="0">
              <a:latin typeface="Comic Sans MS" panose="030F0702030302020204" pitchFamily="66" charset="0"/>
            </a:endParaRP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D14EF235-780C-49AB-B0F7-F418F22DD7BB}"/>
              </a:ext>
            </a:extLst>
          </p:cNvPr>
          <p:cNvSpPr/>
          <p:nvPr/>
        </p:nvSpPr>
        <p:spPr>
          <a:xfrm>
            <a:off x="5083865" y="1816799"/>
            <a:ext cx="3391728" cy="100977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pic>
        <p:nvPicPr>
          <p:cNvPr id="20" name="Imagen 19" descr="Interfaz de usuario gráfica, Gráfico, Gráfico de líneas&#10;&#10;Descripción generada automáticamente">
            <a:extLst>
              <a:ext uri="{FF2B5EF4-FFF2-40B4-BE49-F238E27FC236}">
                <a16:creationId xmlns:a16="http://schemas.microsoft.com/office/drawing/2014/main" id="{E6539D24-B1C4-4180-A7EC-F046C7C38D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2" t="10089" r="45485" b="43248"/>
          <a:stretch/>
        </p:blipFill>
        <p:spPr>
          <a:xfrm>
            <a:off x="4957974" y="3012565"/>
            <a:ext cx="3572852" cy="2690012"/>
          </a:xfrm>
          <a:prstGeom prst="rect">
            <a:avLst/>
          </a:prstGeom>
        </p:spPr>
      </p:pic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5105AAEA-2032-4460-945E-2F1EC52D7727}"/>
              </a:ext>
            </a:extLst>
          </p:cNvPr>
          <p:cNvCxnSpPr/>
          <p:nvPr/>
        </p:nvCxnSpPr>
        <p:spPr>
          <a:xfrm>
            <a:off x="6615354" y="3374073"/>
            <a:ext cx="276523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B2D59A55-6E55-40C7-9B70-C2C4C505775C}"/>
              </a:ext>
            </a:extLst>
          </p:cNvPr>
          <p:cNvSpPr txBox="1"/>
          <p:nvPr/>
        </p:nvSpPr>
        <p:spPr>
          <a:xfrm>
            <a:off x="6962362" y="3316498"/>
            <a:ext cx="676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/>
              <a:t>1.5 </a:t>
            </a:r>
            <a:r>
              <a:rPr lang="es-ES" sz="1350" dirty="0" err="1"/>
              <a:t>ns</a:t>
            </a:r>
            <a:endParaRPr lang="es-ES" sz="1350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370D64B-5615-4981-B75E-9A6972FD82A1}"/>
              </a:ext>
            </a:extLst>
          </p:cNvPr>
          <p:cNvSpPr txBox="1"/>
          <p:nvPr/>
        </p:nvSpPr>
        <p:spPr>
          <a:xfrm>
            <a:off x="5173321" y="4851592"/>
            <a:ext cx="13566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/>
              <a:t>Capacitive pickup </a:t>
            </a:r>
            <a:r>
              <a:rPr lang="es-ES" sz="1350" dirty="0" err="1"/>
              <a:t>signal</a:t>
            </a:r>
            <a:endParaRPr lang="es-ES" sz="135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C7586AF-FE84-4B3D-8BBE-2EF0498D5ADD}"/>
              </a:ext>
            </a:extLst>
          </p:cNvPr>
          <p:cNvSpPr/>
          <p:nvPr/>
        </p:nvSpPr>
        <p:spPr>
          <a:xfrm>
            <a:off x="4959626" y="3012565"/>
            <a:ext cx="3578654" cy="2690012"/>
          </a:xfrm>
          <a:prstGeom prst="rect">
            <a:avLst/>
          </a:prstGeom>
          <a:noFill/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BDB2E3D-3EB1-41AE-9744-7B08583C8EA5}"/>
              </a:ext>
            </a:extLst>
          </p:cNvPr>
          <p:cNvSpPr txBox="1"/>
          <p:nvPr/>
        </p:nvSpPr>
        <p:spPr>
          <a:xfrm>
            <a:off x="0" y="5800815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 Fernández   XIII CPAN </a:t>
            </a:r>
            <a:r>
              <a:rPr lang="es-E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Days</a:t>
            </a:r>
            <a:r>
              <a:rPr lang="es-E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21-23 Marzo 2022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4C7F13F-4C98-4B09-A847-71E15EC776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53" y="3593497"/>
            <a:ext cx="4164055" cy="212767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CA38EEE-8B91-4455-909F-1BF02A0A83CC}"/>
              </a:ext>
            </a:extLst>
          </p:cNvPr>
          <p:cNvSpPr txBox="1"/>
          <p:nvPr/>
        </p:nvSpPr>
        <p:spPr>
          <a:xfrm>
            <a:off x="2899742" y="4063120"/>
            <a:ext cx="7406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/>
              <a:t>g-flash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84983F6-9B7F-8B75-69EE-81D58AAFC8C4}"/>
              </a:ext>
            </a:extLst>
          </p:cNvPr>
          <p:cNvSpPr txBox="1"/>
          <p:nvPr/>
        </p:nvSpPr>
        <p:spPr>
          <a:xfrm>
            <a:off x="234915" y="140855"/>
            <a:ext cx="7344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Pulsing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p,d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l-GR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</a:p>
        </p:txBody>
      </p:sp>
    </p:spTree>
    <p:extLst>
      <p:ext uri="{BB962C8B-B14F-4D97-AF65-F5344CB8AC3E}">
        <p14:creationId xmlns:p14="http://schemas.microsoft.com/office/powerpoint/2010/main" val="1508683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91F64E5-F24A-4E06-9AEF-57C278E0AA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102029"/>
              </p:ext>
            </p:extLst>
          </p:nvPr>
        </p:nvGraphicFramePr>
        <p:xfrm>
          <a:off x="429543" y="725630"/>
          <a:ext cx="8284914" cy="2423160"/>
        </p:xfrm>
        <a:graphic>
          <a:graphicData uri="http://schemas.openxmlformats.org/drawingml/2006/table">
            <a:tbl>
              <a:tblPr firstRow="1" bandRow="1"/>
              <a:tblGrid>
                <a:gridCol w="1497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3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69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2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86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Geometry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Reaction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[Q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s-ES" sz="11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 </a:t>
                      </a:r>
                      <a:r>
                        <a:rPr lang="es-ES" sz="11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MeV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Neutron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spectra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 (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metallic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Ø 10 mm</a:t>
                      </a:r>
                    </a:p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Thickness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&lt; 1mm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Li(</a:t>
                      </a:r>
                      <a:r>
                        <a:rPr lang="es-ES" sz="11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p,n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[-1.7 </a:t>
                      </a:r>
                      <a:r>
                        <a:rPr lang="es-ES" sz="11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MeV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s-ES" sz="11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=1.912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quasi-Maxwellian@kT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=30keV</a:t>
                      </a:r>
                    </a:p>
                    <a:p>
                      <a:pPr algn="ctr"/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Thermal by means of moderation</a:t>
                      </a:r>
                      <a:endParaRPr lang="es-ES" sz="11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6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LiF (</a:t>
                      </a:r>
                      <a:r>
                        <a:rPr lang="es-ES" sz="11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Evaporated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1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Cu)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Ø 30 mm</a:t>
                      </a:r>
                    </a:p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Thickness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16 µm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6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D:Ti &gt;1.5</a:t>
                      </a:r>
                    </a:p>
                    <a:p>
                      <a:pPr algn="ctr"/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Ø 30 mm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D/Ti (500 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µg/cm</a:t>
                      </a:r>
                      <a:r>
                        <a:rPr lang="es-ES" sz="11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D(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d,n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[3.3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MeV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s-ES" sz="11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=0.5-6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Quasi-monoenergetic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between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3-9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MeV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62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Square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25 mm</a:t>
                      </a:r>
                    </a:p>
                    <a:p>
                      <a:pPr algn="ctr"/>
                      <a:r>
                        <a:rPr lang="es-ES" sz="11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Thickness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3 mm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Be(</a:t>
                      </a:r>
                      <a:r>
                        <a:rPr lang="es-ES" sz="11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p,n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[-1.9 </a:t>
                      </a:r>
                      <a:r>
                        <a:rPr lang="es-ES" sz="11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MeV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s-ES" sz="11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=2.1-6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Continium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keV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E</a:t>
                      </a:r>
                      <a:r>
                        <a:rPr lang="es-ES" sz="11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~E</a:t>
                      </a:r>
                      <a:r>
                        <a:rPr lang="es-ES" sz="11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-2.1MeV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620">
                <a:tc vMerge="1"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 anchor="ctr"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 anchor="ctr"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Be(</a:t>
                      </a:r>
                      <a:r>
                        <a:rPr lang="es-ES" sz="11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d,n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[4.4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MeV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s-ES" sz="11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s-ES" sz="11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=0.5-6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Fast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between</a:t>
                      </a:r>
                      <a:r>
                        <a:rPr lang="es-E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4 and 10 </a:t>
                      </a:r>
                      <a:r>
                        <a:rPr lang="es-E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MeV</a:t>
                      </a:r>
                      <a:endParaRPr lang="es-E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7E22ECE2-61E5-B503-5BF8-AA4E31E023C4}"/>
              </a:ext>
            </a:extLst>
          </p:cNvPr>
          <p:cNvSpPr txBox="1"/>
          <p:nvPr/>
        </p:nvSpPr>
        <p:spPr>
          <a:xfrm>
            <a:off x="234915" y="140855"/>
            <a:ext cx="7344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targets/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mechanism</a:t>
            </a:r>
            <a:endParaRPr lang="es-E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8224E360-0DC1-4CB0-BA17-7A5D5D29416A}"/>
              </a:ext>
            </a:extLst>
          </p:cNvPr>
          <p:cNvGrpSpPr/>
          <p:nvPr/>
        </p:nvGrpSpPr>
        <p:grpSpPr>
          <a:xfrm>
            <a:off x="234915" y="3356992"/>
            <a:ext cx="3166374" cy="2481309"/>
            <a:chOff x="262626" y="2261790"/>
            <a:chExt cx="3166374" cy="2481309"/>
          </a:xfrm>
        </p:grpSpPr>
        <p:pic>
          <p:nvPicPr>
            <p:cNvPr id="7" name="Imagen 6" descr="Imagen que contiene edificio, bicicleta, verde, estacionado&#10;&#10;Descripción generada automáticamente">
              <a:extLst>
                <a:ext uri="{FF2B5EF4-FFF2-40B4-BE49-F238E27FC236}">
                  <a16:creationId xmlns:a16="http://schemas.microsoft.com/office/drawing/2014/main" id="{7D88F78C-9A4A-4BF0-AE5E-2D4347BBDB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93"/>
            <a:stretch/>
          </p:blipFill>
          <p:spPr>
            <a:xfrm>
              <a:off x="262626" y="2261790"/>
              <a:ext cx="3166374" cy="2481309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A9DB0B5D-B567-4E9D-82B3-214A0B24A7C7}"/>
                </a:ext>
              </a:extLst>
            </p:cNvPr>
            <p:cNvSpPr txBox="1"/>
            <p:nvPr/>
          </p:nvSpPr>
          <p:spPr>
            <a:xfrm>
              <a:off x="1916832" y="3109983"/>
              <a:ext cx="702078" cy="404085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13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EJ301 @0</a:t>
              </a:r>
              <a:r>
                <a:rPr lang="es-ES" sz="1013" b="1" baseline="30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</a:t>
              </a:r>
            </a:p>
          </p:txBody>
        </p:sp>
        <p:cxnSp>
          <p:nvCxnSpPr>
            <p:cNvPr id="9" name="Conector recto de flecha 8">
              <a:extLst>
                <a:ext uri="{FF2B5EF4-FFF2-40B4-BE49-F238E27FC236}">
                  <a16:creationId xmlns:a16="http://schemas.microsoft.com/office/drawing/2014/main" id="{79F89E3E-E84D-42F7-A087-E5EE83FCAD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3932" y="3328199"/>
              <a:ext cx="224033" cy="337592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591CC219-F737-4873-9BEC-C4AE8FB5F1DC}"/>
                </a:ext>
              </a:extLst>
            </p:cNvPr>
            <p:cNvSpPr txBox="1"/>
            <p:nvPr/>
          </p:nvSpPr>
          <p:spPr>
            <a:xfrm>
              <a:off x="836712" y="3215668"/>
              <a:ext cx="859889" cy="248209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13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EJ301 @30</a:t>
              </a:r>
              <a:r>
                <a:rPr lang="es-ES" sz="1013" b="1" baseline="30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8E0972A7-EB64-4C8D-840D-218C6B41ED1D}"/>
                </a:ext>
              </a:extLst>
            </p:cNvPr>
            <p:cNvSpPr txBox="1"/>
            <p:nvPr/>
          </p:nvSpPr>
          <p:spPr>
            <a:xfrm>
              <a:off x="1231544" y="4452136"/>
              <a:ext cx="859889" cy="248209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13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 target</a:t>
              </a:r>
              <a:endParaRPr lang="es-ES" sz="1013" b="1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74B2F80D-DA17-4BA1-B2FB-026D83ADC6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38619" y="3736214"/>
              <a:ext cx="555333" cy="32724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62CF6040-73C9-438E-9950-4D505698D533}"/>
                </a:ext>
              </a:extLst>
            </p:cNvPr>
            <p:cNvSpPr txBox="1"/>
            <p:nvPr/>
          </p:nvSpPr>
          <p:spPr>
            <a:xfrm rot="19683028">
              <a:off x="1392752" y="3912792"/>
              <a:ext cx="575199" cy="248209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13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cm</a:t>
              </a:r>
              <a:endParaRPr lang="es-ES" sz="1013" b="1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0A5A3124-96CB-4FDC-BDCD-D3F5BEEE1DF1}"/>
                </a:ext>
              </a:extLst>
            </p:cNvPr>
            <p:cNvSpPr txBox="1"/>
            <p:nvPr/>
          </p:nvSpPr>
          <p:spPr>
            <a:xfrm>
              <a:off x="424809" y="3665791"/>
              <a:ext cx="541017" cy="404085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13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PickUp</a:t>
              </a:r>
              <a:endParaRPr lang="es-ES" sz="1013" b="1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EC6EEF45-B61E-4208-AA5E-615FBA5C7DA8}"/>
              </a:ext>
            </a:extLst>
          </p:cNvPr>
          <p:cNvGrpSpPr/>
          <p:nvPr/>
        </p:nvGrpSpPr>
        <p:grpSpPr>
          <a:xfrm>
            <a:off x="3863811" y="3225365"/>
            <a:ext cx="4879643" cy="3071255"/>
            <a:chOff x="4172185" y="1893372"/>
            <a:chExt cx="4879643" cy="3071255"/>
          </a:xfrm>
        </p:grpSpPr>
        <p:pic>
          <p:nvPicPr>
            <p:cNvPr id="16" name="Imagen 15" descr="Imagen que contiene Interfaz de usuario gráfica&#10;&#10;Descripción generada automáticamente">
              <a:extLst>
                <a:ext uri="{FF2B5EF4-FFF2-40B4-BE49-F238E27FC236}">
                  <a16:creationId xmlns:a16="http://schemas.microsoft.com/office/drawing/2014/main" id="{3E382445-21CA-4E10-840D-9E4EB860C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2185" y="1893372"/>
              <a:ext cx="4879643" cy="3071255"/>
            </a:xfrm>
            <a:prstGeom prst="rect">
              <a:avLst/>
            </a:prstGeom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ACC39BC7-6325-4F4B-ABF8-9A7B6BB2CD4B}"/>
                </a:ext>
              </a:extLst>
            </p:cNvPr>
            <p:cNvSpPr txBox="1"/>
            <p:nvPr/>
          </p:nvSpPr>
          <p:spPr>
            <a:xfrm>
              <a:off x="4716016" y="2276872"/>
              <a:ext cx="108012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HiSPANoS</a:t>
              </a:r>
              <a:endParaRPr lang="es-E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E9369069-D60C-4E0F-BFDE-028A7554B5F1}"/>
                </a:ext>
              </a:extLst>
            </p:cNvPr>
            <p:cNvSpPr txBox="1"/>
            <p:nvPr/>
          </p:nvSpPr>
          <p:spPr>
            <a:xfrm>
              <a:off x="6946111" y="3119042"/>
              <a:ext cx="126723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35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monoenergetic</a:t>
              </a:r>
              <a:endParaRPr lang="es-ES" sz="135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9" name="Conector recto de flecha 18">
              <a:extLst>
                <a:ext uri="{FF2B5EF4-FFF2-40B4-BE49-F238E27FC236}">
                  <a16:creationId xmlns:a16="http://schemas.microsoft.com/office/drawing/2014/main" id="{D7580604-2381-4C3F-B7DA-AE4178E9B919}"/>
                </a:ext>
              </a:extLst>
            </p:cNvPr>
            <p:cNvCxnSpPr/>
            <p:nvPr/>
          </p:nvCxnSpPr>
          <p:spPr>
            <a:xfrm flipH="1">
              <a:off x="6804248" y="3428999"/>
              <a:ext cx="360040" cy="2160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19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883E7378-6641-4A3A-A362-AEF8BFF96D80}"/>
              </a:ext>
            </a:extLst>
          </p:cNvPr>
          <p:cNvCxnSpPr/>
          <p:nvPr/>
        </p:nvCxnSpPr>
        <p:spPr>
          <a:xfrm>
            <a:off x="4587516" y="920587"/>
            <a:ext cx="0" cy="430861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0F45C66-AC18-46A2-8043-7CF3839BBCAD}"/>
              </a:ext>
            </a:extLst>
          </p:cNvPr>
          <p:cNvSpPr txBox="1"/>
          <p:nvPr/>
        </p:nvSpPr>
        <p:spPr>
          <a:xfrm>
            <a:off x="4743426" y="799102"/>
            <a:ext cx="39358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Medical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PULSED</a:t>
            </a:r>
            <a:endParaRPr lang="es-E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2" descr="C:\Users\Usuario\Nextcloud\documents\Conferencias\ND2019\Slides\0_deg.png">
            <a:extLst>
              <a:ext uri="{FF2B5EF4-FFF2-40B4-BE49-F238E27FC236}">
                <a16:creationId xmlns:a16="http://schemas.microsoft.com/office/drawing/2014/main" id="{30ADC798-FD17-427A-B9CC-634965169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677" y="4320642"/>
            <a:ext cx="2085239" cy="168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Usuario\Nextcloud\documents\Conferencias\ND2019\Slides\intensity.jpg">
            <a:extLst>
              <a:ext uri="{FF2B5EF4-FFF2-40B4-BE49-F238E27FC236}">
                <a16:creationId xmlns:a16="http://schemas.microsoft.com/office/drawing/2014/main" id="{4DD52E4C-0D9C-47E9-9665-AADC6D873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63" y="4354387"/>
            <a:ext cx="2031771" cy="1600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5AA4C0F4-6692-4F54-8FDC-485DB3057E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69" y="1003653"/>
            <a:ext cx="3636404" cy="1988749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4F370644-A744-42CD-A97E-660EF3C85181}"/>
              </a:ext>
            </a:extLst>
          </p:cNvPr>
          <p:cNvSpPr txBox="1"/>
          <p:nvPr/>
        </p:nvSpPr>
        <p:spPr>
          <a:xfrm>
            <a:off x="2352827" y="1208117"/>
            <a:ext cx="197535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Li(</a:t>
            </a:r>
            <a:r>
              <a:rPr lang="es-ES" sz="135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p,n</a:t>
            </a:r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s-ES" sz="1350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@1912 </a:t>
            </a:r>
            <a:r>
              <a:rPr lang="es-ES" sz="135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endParaRPr lang="es-ES" sz="135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Fig. 1">
            <a:extLst>
              <a:ext uri="{FF2B5EF4-FFF2-40B4-BE49-F238E27FC236}">
                <a16:creationId xmlns:a16="http://schemas.microsoft.com/office/drawing/2014/main" id="{4ED9EC6A-7EC6-443D-8488-8CF809874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17123"/>
            <a:ext cx="3276560" cy="241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8E82CF26-4A7F-4956-B250-0168D6309A27}"/>
              </a:ext>
            </a:extLst>
          </p:cNvPr>
          <p:cNvSpPr txBox="1"/>
          <p:nvPr/>
        </p:nvSpPr>
        <p:spPr>
          <a:xfrm>
            <a:off x="4743426" y="1187238"/>
            <a:ext cx="413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Li(</a:t>
            </a:r>
            <a:r>
              <a:rPr lang="es-ES" sz="135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p,n</a:t>
            </a:r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s-ES" sz="1350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</a:t>
            </a:r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Be@ 1950 </a:t>
            </a:r>
            <a:r>
              <a:rPr lang="es-ES" sz="135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BNCT </a:t>
            </a:r>
            <a:r>
              <a:rPr lang="es-ES" sz="135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evaluation</a:t>
            </a:r>
            <a:r>
              <a:rPr lang="es-ES" sz="13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028" name="Picture 4" descr="Fig. 7">
            <a:extLst>
              <a:ext uri="{FF2B5EF4-FFF2-40B4-BE49-F238E27FC236}">
                <a16:creationId xmlns:a16="http://schemas.microsoft.com/office/drawing/2014/main" id="{04867BFD-BA42-4F4D-9BFA-2B7CE3F3EE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17"/>
          <a:stretch/>
        </p:blipFill>
        <p:spPr bwMode="auto">
          <a:xfrm>
            <a:off x="4646625" y="4404385"/>
            <a:ext cx="4308839" cy="150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95CCE8E-2F90-121B-D26F-A31E5CA7AA91}"/>
              </a:ext>
            </a:extLst>
          </p:cNvPr>
          <p:cNvSpPr txBox="1"/>
          <p:nvPr/>
        </p:nvSpPr>
        <p:spPr>
          <a:xfrm>
            <a:off x="234914" y="140855"/>
            <a:ext cx="87295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activation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pic>
        <p:nvPicPr>
          <p:cNvPr id="21" name="5 Marcador de contenido">
            <a:extLst>
              <a:ext uri="{FF2B5EF4-FFF2-40B4-BE49-F238E27FC236}">
                <a16:creationId xmlns:a16="http://schemas.microsoft.com/office/drawing/2014/main" id="{3247578F-2915-426D-9698-278C4028A6B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17" y="2737637"/>
            <a:ext cx="2240143" cy="1680107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B85C850B-5D0A-4A8E-B3A5-34B88F000A82}"/>
              </a:ext>
            </a:extLst>
          </p:cNvPr>
          <p:cNvSpPr txBox="1"/>
          <p:nvPr/>
        </p:nvSpPr>
        <p:spPr>
          <a:xfrm>
            <a:off x="376171" y="3985880"/>
            <a:ext cx="2232789" cy="430887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dirty="0">
                <a:solidFill>
                  <a:schemeClr val="bg1"/>
                </a:solidFill>
                <a:latin typeface="Calibri" panose="020F0502020204030204" pitchFamily="34" charset="0"/>
              </a:rPr>
              <a:t>10uA </a:t>
            </a:r>
            <a:r>
              <a:rPr lang="es-ES" sz="1100" dirty="0" err="1">
                <a:solidFill>
                  <a:schemeClr val="bg1"/>
                </a:solidFill>
                <a:latin typeface="Calibri" panose="020F0502020204030204" pitchFamily="34" charset="0"/>
              </a:rPr>
              <a:t>protons</a:t>
            </a:r>
            <a:r>
              <a:rPr lang="es-ES" sz="11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Calibri" panose="020F0502020204030204" pitchFamily="34" charset="0"/>
              </a:rPr>
              <a:t>on</a:t>
            </a:r>
            <a:r>
              <a:rPr lang="es-ES" sz="1100" dirty="0">
                <a:solidFill>
                  <a:schemeClr val="bg1"/>
                </a:solidFill>
                <a:latin typeface="Calibri" panose="020F0502020204030204" pitchFamily="34" charset="0"/>
              </a:rPr>
              <a:t> a </a:t>
            </a:r>
            <a:r>
              <a:rPr lang="es-ES" sz="1100" dirty="0" err="1">
                <a:solidFill>
                  <a:schemeClr val="bg1"/>
                </a:solidFill>
                <a:latin typeface="Calibri" panose="020F0502020204030204" pitchFamily="34" charset="0"/>
              </a:rPr>
              <a:t>water</a:t>
            </a:r>
            <a:r>
              <a:rPr lang="es-ES" sz="11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100" dirty="0" err="1">
                <a:solidFill>
                  <a:schemeClr val="bg1"/>
                </a:solidFill>
                <a:latin typeface="Calibri" panose="020F0502020204030204" pitchFamily="34" charset="0"/>
              </a:rPr>
              <a:t>cooled</a:t>
            </a:r>
            <a:r>
              <a:rPr lang="es-ES" sz="1100" dirty="0">
                <a:solidFill>
                  <a:schemeClr val="bg1"/>
                </a:solidFill>
                <a:latin typeface="Calibri" panose="020F0502020204030204" pitchFamily="34" charset="0"/>
              </a:rPr>
              <a:t> Li target</a:t>
            </a:r>
            <a:endParaRPr lang="en-US" sz="11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EE66822-F593-482A-8011-113542761AF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3260"/>
          <a:stretch/>
        </p:blipFill>
        <p:spPr>
          <a:xfrm>
            <a:off x="2780032" y="2740863"/>
            <a:ext cx="1496175" cy="155057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3CC029D3-265A-4126-AE42-2A788B522213}"/>
              </a:ext>
            </a:extLst>
          </p:cNvPr>
          <p:cNvSpPr txBox="1"/>
          <p:nvPr/>
        </p:nvSpPr>
        <p:spPr>
          <a:xfrm>
            <a:off x="179512" y="794055"/>
            <a:ext cx="39358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Astrophysics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PULSED &amp; CONTINUOUS</a:t>
            </a:r>
            <a:endParaRPr lang="es-E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8935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>
            <a:extLst>
              <a:ext uri="{FF2B5EF4-FFF2-40B4-BE49-F238E27FC236}">
                <a16:creationId xmlns:a16="http://schemas.microsoft.com/office/drawing/2014/main" id="{C8AE17AC-F85C-421C-9BC2-E259AF47EB6C}"/>
              </a:ext>
            </a:extLst>
          </p:cNvPr>
          <p:cNvSpPr txBox="1"/>
          <p:nvPr/>
        </p:nvSpPr>
        <p:spPr>
          <a:xfrm rot="16200000">
            <a:off x="3203302" y="2378138"/>
            <a:ext cx="35540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s-ES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@HISPANOS: Be(</a:t>
            </a:r>
            <a:r>
              <a:rPr lang="es-ES" sz="1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d,n</a:t>
            </a:r>
            <a:r>
              <a:rPr lang="es-ES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+ time-</a:t>
            </a:r>
            <a:r>
              <a:rPr lang="es-ES" sz="1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s-ES" sz="1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flight</a:t>
            </a:r>
            <a:endParaRPr lang="es-ES" sz="1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s-ES" sz="12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H2020-ARIEL TA =&gt; </a:t>
            </a:r>
            <a:r>
              <a:rPr lang="es-ES" sz="12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January</a:t>
            </a:r>
            <a:r>
              <a:rPr lang="es-ES" sz="12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2022</a:t>
            </a:r>
            <a:endParaRPr lang="es-ES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70FFE7A2-E912-4505-BA30-CB597FFAD4E0}"/>
              </a:ext>
            </a:extLst>
          </p:cNvPr>
          <p:cNvCxnSpPr>
            <a:cxnSpLocks/>
          </p:cNvCxnSpPr>
          <p:nvPr/>
        </p:nvCxnSpPr>
        <p:spPr>
          <a:xfrm>
            <a:off x="4540862" y="797091"/>
            <a:ext cx="7023" cy="47260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92FCC25-160A-47CC-AC68-F368B89FC154}"/>
              </a:ext>
            </a:extLst>
          </p:cNvPr>
          <p:cNvSpPr txBox="1"/>
          <p:nvPr/>
        </p:nvSpPr>
        <p:spPr>
          <a:xfrm>
            <a:off x="82949" y="824013"/>
            <a:ext cx="4389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sensitivity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i-TED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capture at CERN n_TOF (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CSIC-IFIC) </a:t>
            </a:r>
            <a:r>
              <a:rPr lang="es-E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PULSED</a:t>
            </a:r>
            <a:endParaRPr lang="en-US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5C6474A-376E-4BE9-A325-AA73C9568139}"/>
              </a:ext>
            </a:extLst>
          </p:cNvPr>
          <p:cNvSpPr txBox="1"/>
          <p:nvPr/>
        </p:nvSpPr>
        <p:spPr>
          <a:xfrm>
            <a:off x="4540862" y="831924"/>
            <a:ext cx="4513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Characterization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C7LYC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fast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2,5 </a:t>
            </a:r>
            <a:r>
              <a:rPr lang="es-ES" sz="14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diagnostic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fusion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INFN-MIB)</a:t>
            </a:r>
            <a:r>
              <a:rPr lang="es-E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PULSED</a:t>
            </a: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6E56C5C1-F4A4-46E8-BA8C-76FFBD1304F0}"/>
              </a:ext>
            </a:extLst>
          </p:cNvPr>
          <p:cNvCxnSpPr>
            <a:cxnSpLocks/>
          </p:cNvCxnSpPr>
          <p:nvPr/>
        </p:nvCxnSpPr>
        <p:spPr>
          <a:xfrm flipH="1">
            <a:off x="4788024" y="4113528"/>
            <a:ext cx="3797671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74AB8FC-EC18-484F-AD70-1B7EA455D0EA}"/>
              </a:ext>
            </a:extLst>
          </p:cNvPr>
          <p:cNvSpPr txBox="1"/>
          <p:nvPr/>
        </p:nvSpPr>
        <p:spPr>
          <a:xfrm>
            <a:off x="4630834" y="4222435"/>
            <a:ext cx="45131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ANTILOPE detector</a:t>
            </a:r>
          </a:p>
          <a:p>
            <a:pPr algn="ctr"/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CIEMAT &amp; n_TOF) </a:t>
            </a:r>
            <a:r>
              <a:rPr lang="es-E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CONTINUOUS</a:t>
            </a:r>
            <a:endParaRPr lang="es-E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578B64E2-71DA-473A-A481-AF5D63C8A5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512"/>
          <a:stretch/>
        </p:blipFill>
        <p:spPr>
          <a:xfrm>
            <a:off x="1475656" y="4222435"/>
            <a:ext cx="2893114" cy="1811552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4C9B4D99-26A5-4AB5-B4D8-F543F5E6DB93}"/>
              </a:ext>
            </a:extLst>
          </p:cNvPr>
          <p:cNvSpPr txBox="1"/>
          <p:nvPr/>
        </p:nvSpPr>
        <p:spPr>
          <a:xfrm>
            <a:off x="205210" y="1565542"/>
            <a:ext cx="4301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+ CERN n_TOF: s(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n,g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ToF</a:t>
            </a:r>
            <a:endParaRPr lang="es-E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Scattered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neutrons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main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endParaRPr lang="es-E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4313" indent="-214313">
              <a:buFont typeface="Symbol" panose="05050102010706020507" pitchFamily="18" charset="2"/>
              <a:buChar char="Þ"/>
            </a:pPr>
            <a:r>
              <a:rPr lang="es-E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Carachterization</a:t>
            </a:r>
            <a:r>
              <a:rPr lang="es-E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detector response </a:t>
            </a:r>
            <a:r>
              <a:rPr lang="es-E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epitermal</a:t>
            </a:r>
            <a:r>
              <a:rPr lang="es-E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neutrons</a:t>
            </a:r>
            <a:r>
              <a:rPr lang="es-E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=&gt; </a:t>
            </a:r>
            <a:r>
              <a:rPr lang="es-ES" sz="12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s-ES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Li(</a:t>
            </a:r>
            <a:r>
              <a:rPr lang="es-ES" sz="1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p,n</a:t>
            </a:r>
            <a:r>
              <a:rPr lang="es-ES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+ time-</a:t>
            </a:r>
            <a:r>
              <a:rPr lang="es-ES" sz="1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s-ES" sz="1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flight</a:t>
            </a:r>
            <a:endParaRPr lang="en-US" sz="1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5EC27675-8301-4E4C-B94E-7C9232E81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4944006"/>
            <a:ext cx="3719628" cy="1158343"/>
          </a:xfrm>
          <a:prstGeom prst="rect">
            <a:avLst/>
          </a:prstGeom>
        </p:spPr>
      </p:pic>
      <p:pic>
        <p:nvPicPr>
          <p:cNvPr id="36" name="Imagen 35" descr="Gráfico, Gráfico radial&#10;&#10;Descripción generada automáticamente">
            <a:extLst>
              <a:ext uri="{FF2B5EF4-FFF2-40B4-BE49-F238E27FC236}">
                <a16:creationId xmlns:a16="http://schemas.microsoft.com/office/drawing/2014/main" id="{72E03C0F-ECC8-4189-9495-0675D03257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87" y="2780928"/>
            <a:ext cx="2090991" cy="13326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0088CD21-A704-4E39-99F6-6D06AB9228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8261" y="1495695"/>
            <a:ext cx="3071660" cy="227961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11F2107-F907-1687-4A64-5A8F79CF51EA}"/>
              </a:ext>
            </a:extLst>
          </p:cNvPr>
          <p:cNvSpPr txBox="1"/>
          <p:nvPr/>
        </p:nvSpPr>
        <p:spPr>
          <a:xfrm>
            <a:off x="234915" y="140855"/>
            <a:ext cx="7344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</a:t>
            </a:r>
            <a:r>
              <a:rPr lang="es-E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characterization</a:t>
            </a:r>
            <a:endParaRPr lang="es-E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41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B18B1C9F-791E-4F2A-B845-F933582D25FA}"/>
              </a:ext>
            </a:extLst>
          </p:cNvPr>
          <p:cNvCxnSpPr>
            <a:cxnSpLocks/>
          </p:cNvCxnSpPr>
          <p:nvPr/>
        </p:nvCxnSpPr>
        <p:spPr>
          <a:xfrm>
            <a:off x="4611864" y="1011998"/>
            <a:ext cx="1" cy="522531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A3D2F1A-73A8-4491-9F4E-02E04FA559E4}"/>
              </a:ext>
            </a:extLst>
          </p:cNvPr>
          <p:cNvSpPr txBox="1"/>
          <p:nvPr/>
        </p:nvSpPr>
        <p:spPr>
          <a:xfrm>
            <a:off x="129564" y="836712"/>
            <a:ext cx="431707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a,n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reactions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astrophysics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PULSED</a:t>
            </a:r>
            <a:endParaRPr lang="en-U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350" i="1" u="sng" dirty="0">
                <a:latin typeface="Calibri" panose="020F0502020204030204" pitchFamily="34" charset="0"/>
                <a:cs typeface="Calibri" panose="020F0502020204030204" pitchFamily="34" charset="0"/>
              </a:rPr>
              <a:t>The MANY Collaboration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: CNA, CMAM, CIEMAT, UPC, IFIC, UPM)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2E27097-1D8B-4A3B-9A6F-C02D2C7A1925}"/>
              </a:ext>
            </a:extLst>
          </p:cNvPr>
          <p:cNvSpPr txBox="1"/>
          <p:nvPr/>
        </p:nvSpPr>
        <p:spPr>
          <a:xfrm>
            <a:off x="4845520" y="855790"/>
            <a:ext cx="415207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capabilities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measure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n,cp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reactions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ToF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PULSED</a:t>
            </a:r>
            <a:endParaRPr lang="es-E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4AD161F-8192-4E87-9D04-548B70211E77}"/>
              </a:ext>
            </a:extLst>
          </p:cNvPr>
          <p:cNvSpPr txBox="1"/>
          <p:nvPr/>
        </p:nvSpPr>
        <p:spPr>
          <a:xfrm>
            <a:off x="149736" y="1864479"/>
            <a:ext cx="4317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 at CNA (cont.&amp;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pulsed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) and CMAM (cont.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14313" indent="-214313">
              <a:buFontTx/>
              <a:buChar char="-"/>
            </a:pPr>
            <a:r>
              <a:rPr lang="es-E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miniBELEN</a:t>
            </a:r>
            <a:endParaRPr lang="es-E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4313" indent="-214313">
              <a:buFontTx/>
              <a:buChar char="-"/>
            </a:pPr>
            <a:r>
              <a:rPr lang="es-ES" sz="1200" dirty="0">
                <a:latin typeface="Calibri" panose="020F0502020204030204" pitchFamily="34" charset="0"/>
                <a:cs typeface="Calibri" panose="020F0502020204030204" pitchFamily="34" charset="0"/>
              </a:rPr>
              <a:t>MONSTER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ADD1953-0FE3-466E-829F-8BC7B3548DCA}"/>
              </a:ext>
            </a:extLst>
          </p:cNvPr>
          <p:cNvSpPr txBox="1"/>
          <p:nvPr/>
        </p:nvSpPr>
        <p:spPr>
          <a:xfrm>
            <a:off x="2133338" y="4954436"/>
            <a:ext cx="2398797" cy="3000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ES" sz="135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MONSTER </a:t>
            </a:r>
            <a:r>
              <a:rPr lang="es-ES" sz="135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module@HISPANOS</a:t>
            </a:r>
            <a:endParaRPr lang="en-US" sz="135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3E62259C-AD0D-42FC-B785-17B402205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684" y="1556545"/>
            <a:ext cx="2343102" cy="1757327"/>
          </a:xfrm>
          <a:prstGeom prst="rect">
            <a:avLst/>
          </a:prstGeom>
        </p:spPr>
      </p:pic>
      <p:grpSp>
        <p:nvGrpSpPr>
          <p:cNvPr id="28" name="Grupo 27">
            <a:extLst>
              <a:ext uri="{FF2B5EF4-FFF2-40B4-BE49-F238E27FC236}">
                <a16:creationId xmlns:a16="http://schemas.microsoft.com/office/drawing/2014/main" id="{7E94537C-37D1-4B0E-BA8F-5D36C82E1106}"/>
              </a:ext>
            </a:extLst>
          </p:cNvPr>
          <p:cNvGrpSpPr/>
          <p:nvPr/>
        </p:nvGrpSpPr>
        <p:grpSpPr>
          <a:xfrm>
            <a:off x="4932040" y="3952143"/>
            <a:ext cx="3863150" cy="1637097"/>
            <a:chOff x="4819020" y="4005064"/>
            <a:chExt cx="3967333" cy="1500609"/>
          </a:xfrm>
        </p:grpSpPr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572F422D-254C-4E2E-B3E5-A42311A589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48" r="52839"/>
            <a:stretch/>
          </p:blipFill>
          <p:spPr>
            <a:xfrm>
              <a:off x="4819020" y="4005064"/>
              <a:ext cx="1957137" cy="1500608"/>
            </a:xfrm>
            <a:prstGeom prst="rect">
              <a:avLst/>
            </a:prstGeom>
          </p:spPr>
        </p:pic>
        <p:pic>
          <p:nvPicPr>
            <p:cNvPr id="30" name="Imagen 29">
              <a:extLst>
                <a:ext uri="{FF2B5EF4-FFF2-40B4-BE49-F238E27FC236}">
                  <a16:creationId xmlns:a16="http://schemas.microsoft.com/office/drawing/2014/main" id="{F37F7546-D38E-429A-A416-822C612036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561"/>
            <a:stretch/>
          </p:blipFill>
          <p:spPr>
            <a:xfrm>
              <a:off x="6776157" y="4005065"/>
              <a:ext cx="2010196" cy="1500608"/>
            </a:xfrm>
            <a:prstGeom prst="rect">
              <a:avLst/>
            </a:prstGeom>
          </p:spPr>
        </p:pic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3C0CF6F-9810-4963-982C-856D2C45521B}"/>
              </a:ext>
            </a:extLst>
          </p:cNvPr>
          <p:cNvSpPr txBox="1"/>
          <p:nvPr/>
        </p:nvSpPr>
        <p:spPr>
          <a:xfrm>
            <a:off x="5134644" y="4108231"/>
            <a:ext cx="7136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5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s-ES" sz="1050" dirty="0">
                <a:latin typeface="Calibri" panose="020F0502020204030204" pitchFamily="34" charset="0"/>
                <a:cs typeface="Calibri" panose="020F0502020204030204" pitchFamily="34" charset="0"/>
              </a:rPr>
              <a:t>Li(</a:t>
            </a:r>
            <a:r>
              <a:rPr lang="es-E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n,a</a:t>
            </a:r>
            <a:r>
              <a:rPr lang="es-ES" sz="105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s-ES" sz="105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s-ES" sz="105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61681D0-5F9F-4444-AA77-9BC5C05868AF}"/>
              </a:ext>
            </a:extLst>
          </p:cNvPr>
          <p:cNvSpPr txBox="1"/>
          <p:nvPr/>
        </p:nvSpPr>
        <p:spPr>
          <a:xfrm>
            <a:off x="7997602" y="4524803"/>
            <a:ext cx="3129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5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s-ES" sz="105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F87541C-674B-4455-BEB3-7A7D85AE6978}"/>
              </a:ext>
            </a:extLst>
          </p:cNvPr>
          <p:cNvSpPr txBox="1"/>
          <p:nvPr/>
        </p:nvSpPr>
        <p:spPr>
          <a:xfrm>
            <a:off x="7403148" y="4554853"/>
            <a:ext cx="2487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5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75C98F88-4774-47D8-B884-5DA8A38DFE7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133339" y="3634922"/>
            <a:ext cx="2398798" cy="1319514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D835454F-0C01-441E-837D-7F018B57A5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516" y="2964694"/>
            <a:ext cx="1905742" cy="254099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4E7B4128-3CAB-46A9-BA1C-3C311523AE7A}"/>
              </a:ext>
            </a:extLst>
          </p:cNvPr>
          <p:cNvSpPr txBox="1"/>
          <p:nvPr/>
        </p:nvSpPr>
        <p:spPr>
          <a:xfrm>
            <a:off x="185516" y="5494319"/>
            <a:ext cx="1905742" cy="3000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ES" sz="135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MONSTER@JYFL</a:t>
            </a:r>
            <a:endParaRPr lang="en-US" sz="135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agen 2" descr="Imagen que contiene interior, foto, espejo, mostrador&#10;&#10;Descripción generada automáticamente">
            <a:extLst>
              <a:ext uri="{FF2B5EF4-FFF2-40B4-BE49-F238E27FC236}">
                <a16:creationId xmlns:a16="http://schemas.microsoft.com/office/drawing/2014/main" id="{9B59A39A-EACE-4FA8-94A6-4775FFA7079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24997" y="1794990"/>
            <a:ext cx="1764062" cy="13230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8AA1C6E-439A-EC9D-34D9-48A3992351A5}"/>
              </a:ext>
            </a:extLst>
          </p:cNvPr>
          <p:cNvSpPr txBox="1"/>
          <p:nvPr/>
        </p:nvSpPr>
        <p:spPr>
          <a:xfrm>
            <a:off x="234915" y="140855"/>
            <a:ext cx="7344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Cross sections measurements</a:t>
            </a:r>
            <a:endParaRPr lang="es-E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708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A8C5ED8A-6BB6-4DFB-B644-336AF42031BE}"/>
              </a:ext>
            </a:extLst>
          </p:cNvPr>
          <p:cNvSpPr txBox="1"/>
          <p:nvPr/>
        </p:nvSpPr>
        <p:spPr>
          <a:xfrm>
            <a:off x="69775" y="874145"/>
            <a:ext cx="3931358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Identification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elements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large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samples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PGA (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350" b="1" dirty="0">
                <a:latin typeface="Calibri" panose="020F0502020204030204" pitchFamily="34" charset="0"/>
                <a:cs typeface="Calibri" panose="020F0502020204030204" pitchFamily="34" charset="0"/>
              </a:rPr>
              <a:t>UPV &amp; IDOM) </a:t>
            </a:r>
            <a:r>
              <a:rPr lang="es-E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CONTINUOUS</a:t>
            </a:r>
            <a:endParaRPr lang="en-U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431AAE33-630F-435F-B580-2413137802CC}"/>
              </a:ext>
            </a:extLst>
          </p:cNvPr>
          <p:cNvCxnSpPr>
            <a:cxnSpLocks/>
          </p:cNvCxnSpPr>
          <p:nvPr/>
        </p:nvCxnSpPr>
        <p:spPr>
          <a:xfrm flipH="1">
            <a:off x="4401464" y="725630"/>
            <a:ext cx="5350" cy="478260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>
            <a:extLst>
              <a:ext uri="{FF2B5EF4-FFF2-40B4-BE49-F238E27FC236}">
                <a16:creationId xmlns:a16="http://schemas.microsoft.com/office/drawing/2014/main" id="{CE78BA85-91CA-4F4D-A769-36252C8E29C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" t="8778" r="7749" b="1843"/>
          <a:stretch/>
        </p:blipFill>
        <p:spPr bwMode="auto">
          <a:xfrm>
            <a:off x="701608" y="3882413"/>
            <a:ext cx="2578242" cy="20522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479465DC-A95B-4FE8-A68C-70B1ED3D593C}"/>
              </a:ext>
            </a:extLst>
          </p:cNvPr>
          <p:cNvSpPr txBox="1"/>
          <p:nvPr/>
        </p:nvSpPr>
        <p:spPr>
          <a:xfrm>
            <a:off x="4603613" y="2466207"/>
            <a:ext cx="11208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Neutron Imaging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2B389F3D-6970-4080-9C53-4BF8F7D992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2" t="666" r="16625" b="16614"/>
          <a:stretch/>
        </p:blipFill>
        <p:spPr bwMode="auto">
          <a:xfrm rot="16200000">
            <a:off x="5790482" y="3787717"/>
            <a:ext cx="1333511" cy="1116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C8D5BD2B-5D91-466C-95CE-0C6011E0AEA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5" r="17416" b="16080"/>
          <a:stretch/>
        </p:blipFill>
        <p:spPr bwMode="auto">
          <a:xfrm rot="16200000">
            <a:off x="7240287" y="3801343"/>
            <a:ext cx="1298778" cy="1116485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0800000" lon="0" rev="10800000"/>
            </a:camera>
            <a:lightRig rig="threePt" dir="t"/>
          </a:scene3d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E769509A-40CD-486C-8ED7-C9B59F92686F}"/>
              </a:ext>
            </a:extLst>
          </p:cNvPr>
          <p:cNvSpPr txBox="1"/>
          <p:nvPr/>
        </p:nvSpPr>
        <p:spPr>
          <a:xfrm>
            <a:off x="4681347" y="3753037"/>
            <a:ext cx="8368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X-ray imaging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03FA3509-77EA-4808-8A5A-B76E1C086CF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2" t="8312" r="9958" b="10680"/>
          <a:stretch/>
        </p:blipFill>
        <p:spPr>
          <a:xfrm rot="5400000" flipV="1">
            <a:off x="4450267" y="4644106"/>
            <a:ext cx="1393542" cy="1154909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444681A-2468-402D-B6D7-88AEF45D1816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7" y="1700808"/>
            <a:ext cx="3729625" cy="205222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5B8D2431-CB9B-4E1C-A6E8-852B1048DB13}"/>
              </a:ext>
            </a:extLst>
          </p:cNvPr>
          <p:cNvSpPr txBox="1"/>
          <p:nvPr/>
        </p:nvSpPr>
        <p:spPr>
          <a:xfrm>
            <a:off x="4776064" y="812540"/>
            <a:ext cx="336234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, gammas and x-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ray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imaging</a:t>
            </a:r>
            <a:endParaRPr lang="es-E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s-E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CONTINUOUS</a:t>
            </a:r>
            <a:endParaRPr lang="en-U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agen 2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2703AF23-FD51-4AF5-B58F-552E0A3A2AA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0" t="24583" r="24979" b="26522"/>
          <a:stretch/>
        </p:blipFill>
        <p:spPr>
          <a:xfrm>
            <a:off x="5776205" y="2109581"/>
            <a:ext cx="1239275" cy="1462604"/>
          </a:xfrm>
          <a:prstGeom prst="rect">
            <a:avLst/>
          </a:prstGeom>
        </p:spPr>
      </p:pic>
      <p:pic>
        <p:nvPicPr>
          <p:cNvPr id="9" name="Imagen 8" descr="Código QR&#10;&#10;Descripción generada automáticamente">
            <a:extLst>
              <a:ext uri="{FF2B5EF4-FFF2-40B4-BE49-F238E27FC236}">
                <a16:creationId xmlns:a16="http://schemas.microsoft.com/office/drawing/2014/main" id="{E756BC54-44E9-475F-8D43-BBDB3DA2D59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2" t="24583" r="25320" b="26377"/>
          <a:stretch/>
        </p:blipFill>
        <p:spPr>
          <a:xfrm>
            <a:off x="7333996" y="2109580"/>
            <a:ext cx="1283463" cy="1505072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3E2B85AC-5207-4D5B-95CD-61FFBD95E17D}"/>
              </a:ext>
            </a:extLst>
          </p:cNvPr>
          <p:cNvSpPr txBox="1"/>
          <p:nvPr/>
        </p:nvSpPr>
        <p:spPr>
          <a:xfrm>
            <a:off x="5846824" y="5448393"/>
            <a:ext cx="277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Gammagraphy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35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Co irradiator)</a:t>
            </a:r>
          </a:p>
        </p:txBody>
      </p:sp>
      <p:pic>
        <p:nvPicPr>
          <p:cNvPr id="37" name="Imagen 36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30403842-2189-41FC-AE05-9EF87B58570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636" y="2201661"/>
            <a:ext cx="2080199" cy="261983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056B9A67-CC1D-456A-9227-54525DB2B39C}"/>
              </a:ext>
            </a:extLst>
          </p:cNvPr>
          <p:cNvSpPr txBox="1"/>
          <p:nvPr/>
        </p:nvSpPr>
        <p:spPr>
          <a:xfrm>
            <a:off x="0" y="5800815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Fernández   XIII CPAN </a:t>
            </a:r>
            <a:r>
              <a:rPr lang="es-E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Days</a:t>
            </a:r>
            <a:r>
              <a:rPr lang="es-E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21-23 Marzo 2022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E8AC754-7DEA-E099-72BE-A210AA0950E8}"/>
              </a:ext>
            </a:extLst>
          </p:cNvPr>
          <p:cNvSpPr txBox="1"/>
          <p:nvPr/>
        </p:nvSpPr>
        <p:spPr>
          <a:xfrm>
            <a:off x="234915" y="140855"/>
            <a:ext cx="7344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Imaging and material inspection</a:t>
            </a:r>
            <a:endParaRPr lang="es-E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95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D2BEFB8-6CDC-4AB9-BCC4-D21F327DB8E3}"/>
              </a:ext>
            </a:extLst>
          </p:cNvPr>
          <p:cNvCxnSpPr>
            <a:cxnSpLocks/>
          </p:cNvCxnSpPr>
          <p:nvPr/>
        </p:nvCxnSpPr>
        <p:spPr>
          <a:xfrm>
            <a:off x="4342884" y="980728"/>
            <a:ext cx="31003" cy="452269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AFEB2C4D-F91E-4F3A-A02A-0784C91AEFF1}"/>
              </a:ext>
            </a:extLst>
          </p:cNvPr>
          <p:cNvSpPr txBox="1"/>
          <p:nvPr/>
        </p:nvSpPr>
        <p:spPr>
          <a:xfrm>
            <a:off x="80628" y="3374995"/>
            <a:ext cx="4171929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Dosimetric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mapping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dosimeter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intercomp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fast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135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neutrons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UPM)</a:t>
            </a:r>
            <a:r>
              <a:rPr lang="es-E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CONTINUOUS</a:t>
            </a:r>
            <a:endParaRPr lang="en-U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A2CB9A3-4E84-4BF0-A120-C8A169AF366B}"/>
              </a:ext>
            </a:extLst>
          </p:cNvPr>
          <p:cNvSpPr txBox="1"/>
          <p:nvPr/>
        </p:nvSpPr>
        <p:spPr>
          <a:xfrm>
            <a:off x="4338429" y="1106435"/>
            <a:ext cx="4763090" cy="619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Buds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irradiation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fast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neutrons</a:t>
            </a:r>
            <a:endParaRPr lang="es-E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s-ES" sz="675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Colab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. ANECOOP &amp; </a:t>
            </a:r>
            <a:r>
              <a:rPr lang="es-ES" sz="135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RadLab@CNA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s-E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CONTINUOUS</a:t>
            </a:r>
            <a:endParaRPr lang="en-U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10044CD-0377-4C36-A668-F9B67AE38C58}"/>
              </a:ext>
            </a:extLst>
          </p:cNvPr>
          <p:cNvSpPr txBox="1"/>
          <p:nvPr/>
        </p:nvSpPr>
        <p:spPr>
          <a:xfrm>
            <a:off x="296652" y="3893945"/>
            <a:ext cx="49149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just"/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@100 cm &amp; 0</a:t>
            </a:r>
            <a:r>
              <a:rPr lang="en-US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lvl="1" algn="just"/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 LUPIN (UPM): 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77(1) mSv/h/µA</a:t>
            </a:r>
          </a:p>
          <a:p>
            <a:pPr marL="0" lvl="1" algn="just"/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 BIOREM (CNA): 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88(1) mSv/h/µA</a:t>
            </a:r>
          </a:p>
        </p:txBody>
      </p:sp>
      <p:sp>
        <p:nvSpPr>
          <p:cNvPr id="9" name="Cerrar llave 8">
            <a:extLst>
              <a:ext uri="{FF2B5EF4-FFF2-40B4-BE49-F238E27FC236}">
                <a16:creationId xmlns:a16="http://schemas.microsoft.com/office/drawing/2014/main" id="{334F892C-663B-4534-ACAB-A24B67887643}"/>
              </a:ext>
            </a:extLst>
          </p:cNvPr>
          <p:cNvSpPr/>
          <p:nvPr/>
        </p:nvSpPr>
        <p:spPr>
          <a:xfrm>
            <a:off x="2597862" y="4125677"/>
            <a:ext cx="54006" cy="34710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D8FA3D9-BD5B-403D-85D1-C9D4A4DBD5A1}"/>
              </a:ext>
            </a:extLst>
          </p:cNvPr>
          <p:cNvSpPr txBox="1"/>
          <p:nvPr/>
        </p:nvSpPr>
        <p:spPr>
          <a:xfrm>
            <a:off x="2722246" y="4068397"/>
            <a:ext cx="10261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13% agreement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9C641EC-F416-409C-B325-4C1E1F035F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958"/>
          <a:stretch/>
        </p:blipFill>
        <p:spPr>
          <a:xfrm>
            <a:off x="4694392" y="3985227"/>
            <a:ext cx="2928844" cy="180216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4F6B06C-A7A5-46F7-9AA9-813B03635A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90" b="24668"/>
          <a:stretch/>
        </p:blipFill>
        <p:spPr>
          <a:xfrm>
            <a:off x="648510" y="4551395"/>
            <a:ext cx="3223082" cy="167238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8663F8E-881A-4D00-897E-2CD4A088D3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9767" y="3953050"/>
            <a:ext cx="826156" cy="555518"/>
          </a:xfrm>
          <a:prstGeom prst="rect">
            <a:avLst/>
          </a:prstGeom>
        </p:spPr>
      </p:pic>
      <p:pic>
        <p:nvPicPr>
          <p:cNvPr id="14" name="Picture 2" descr="G:\BUF-TRABAJO\HiSPANoS\Colaboraciones\DanielMalagon\jun15-8.JPEG">
            <a:extLst>
              <a:ext uri="{FF2B5EF4-FFF2-40B4-BE49-F238E27FC236}">
                <a16:creationId xmlns:a16="http://schemas.microsoft.com/office/drawing/2014/main" id="{25B17D2C-798D-4853-BE6C-2B561F03F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50" y="1539296"/>
            <a:ext cx="2713172" cy="152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7A262F5F-DF96-455F-8A3D-FB33CF696C53}"/>
              </a:ext>
            </a:extLst>
          </p:cNvPr>
          <p:cNvCxnSpPr>
            <a:cxnSpLocks/>
          </p:cNvCxnSpPr>
          <p:nvPr/>
        </p:nvCxnSpPr>
        <p:spPr>
          <a:xfrm flipV="1">
            <a:off x="164141" y="3212976"/>
            <a:ext cx="3212178" cy="221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A1B4433-9227-42F2-8388-9F43D99E3889}"/>
              </a:ext>
            </a:extLst>
          </p:cNvPr>
          <p:cNvSpPr txBox="1"/>
          <p:nvPr/>
        </p:nvSpPr>
        <p:spPr>
          <a:xfrm>
            <a:off x="218498" y="888615"/>
            <a:ext cx="3973098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Electronic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damage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soft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error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rate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irradiation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protons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fast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135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s-ES" sz="1350" b="1" dirty="0" err="1">
                <a:latin typeface="Calibri" panose="020F0502020204030204" pitchFamily="34" charset="0"/>
                <a:cs typeface="Calibri" panose="020F0502020204030204" pitchFamily="34" charset="0"/>
              </a:rPr>
              <a:t>neutrons</a:t>
            </a:r>
            <a:r>
              <a:rPr lang="es-ES" sz="135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CONTINUOUS</a:t>
            </a:r>
            <a:endParaRPr lang="en-U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Imagen 16" descr="Imagen que contiene viejo, grupo, foto, tabla&#10;&#10;Descripción generada automáticamente">
            <a:extLst>
              <a:ext uri="{FF2B5EF4-FFF2-40B4-BE49-F238E27FC236}">
                <a16:creationId xmlns:a16="http://schemas.microsoft.com/office/drawing/2014/main" id="{9B770116-9B76-4BA4-8C0E-0419389DEE0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6" r="49728" b="18025"/>
          <a:stretch/>
        </p:blipFill>
        <p:spPr>
          <a:xfrm>
            <a:off x="7770446" y="3993330"/>
            <a:ext cx="977928" cy="1785958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B3822097-87EB-4C4D-A87A-8A270BE8DB3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914" y="1749822"/>
            <a:ext cx="3949781" cy="2181701"/>
          </a:xfrm>
          <a:prstGeom prst="rect">
            <a:avLst/>
          </a:prstGeom>
          <a:noFill/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217B1C5C-AE03-4F4A-AFE0-B9A070378842}"/>
              </a:ext>
            </a:extLst>
          </p:cNvPr>
          <p:cNvSpPr txBox="1"/>
          <p:nvPr/>
        </p:nvSpPr>
        <p:spPr>
          <a:xfrm>
            <a:off x="0" y="5800815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Fernández   XIII CPAN </a:t>
            </a:r>
            <a:r>
              <a:rPr lang="es-E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Days</a:t>
            </a:r>
            <a:r>
              <a:rPr lang="es-E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21-23 Marzo 2022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90CB8B8-1A52-9CA5-92D8-ACF4E4D53B25}"/>
              </a:ext>
            </a:extLst>
          </p:cNvPr>
          <p:cNvSpPr txBox="1"/>
          <p:nvPr/>
        </p:nvSpPr>
        <p:spPr>
          <a:xfrm>
            <a:off x="234915" y="140855"/>
            <a:ext cx="73448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neutron irradiations &amp; dosimetry</a:t>
            </a:r>
            <a:endParaRPr lang="es-ES" sz="32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2432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AEBE40-8207-675C-4D1E-2041EA400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HISPANOS </a:t>
            </a:r>
            <a:r>
              <a:rPr lang="es-ES" dirty="0" err="1"/>
              <a:t>for</a:t>
            </a:r>
            <a:r>
              <a:rPr lang="es-ES" dirty="0"/>
              <a:t> RD50?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10B3389-FB3E-8852-5375-A26A88F48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29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9B4567A-6BB4-C8E1-ED43-69CB74CAB2C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A few examples found:</a:t>
            </a:r>
          </a:p>
          <a:p>
            <a:r>
              <a:rPr lang="en-US" sz="1400" dirty="0" err="1"/>
              <a:t>Kaska</a:t>
            </a:r>
            <a:r>
              <a:rPr lang="en-US" sz="1400" dirty="0"/>
              <a:t> et al., </a:t>
            </a:r>
            <a:r>
              <a:rPr lang="en-US" sz="1400" i="1" dirty="0"/>
              <a:t>Study on 150 um thick n- and p-type epitaxial silicon sensors irradiated with 24 GeV/c protons and 1 MeV neutrons</a:t>
            </a:r>
            <a:r>
              <a:rPr lang="en-US" sz="1400" dirty="0"/>
              <a:t>, NIM-A 612 (2010)</a:t>
            </a:r>
          </a:p>
          <a:p>
            <a:r>
              <a:rPr lang="en-US" sz="1400" dirty="0" err="1"/>
              <a:t>Pacifico</a:t>
            </a:r>
            <a:r>
              <a:rPr lang="en-US" sz="1400" dirty="0"/>
              <a:t> et al., </a:t>
            </a:r>
            <a:r>
              <a:rPr lang="en-US" sz="1400" i="1" dirty="0"/>
              <a:t>Characterization of proton and neutron irradiated low resistivity p-on-n magnetic </a:t>
            </a:r>
            <a:r>
              <a:rPr lang="en-US" sz="1400" i="1" dirty="0" err="1"/>
              <a:t>Czochralski</a:t>
            </a:r>
            <a:r>
              <a:rPr lang="en-US" sz="1400" i="1" dirty="0"/>
              <a:t> </a:t>
            </a:r>
            <a:r>
              <a:rPr lang="en-US" sz="1400" i="1" dirty="0" err="1"/>
              <a:t>ministrip</a:t>
            </a:r>
            <a:r>
              <a:rPr lang="en-US" sz="1400" i="1" dirty="0"/>
              <a:t> sensors and diodes</a:t>
            </a:r>
            <a:r>
              <a:rPr lang="en-US" sz="1400" dirty="0"/>
              <a:t>, NIM-A 658 (2011) </a:t>
            </a:r>
          </a:p>
          <a:p>
            <a:r>
              <a:rPr lang="en-US" sz="1400" dirty="0" err="1"/>
              <a:t>Kramberger</a:t>
            </a:r>
            <a:r>
              <a:rPr lang="en-US" sz="1400" dirty="0"/>
              <a:t> et al, </a:t>
            </a:r>
            <a:r>
              <a:rPr lang="en-US" sz="1400" i="1" dirty="0"/>
              <a:t>Modeling of electric field in silicon micro-strip detectors irradiated with neutrons and </a:t>
            </a:r>
            <a:r>
              <a:rPr lang="en-US" sz="1400" i="1" dirty="0" err="1"/>
              <a:t>pions</a:t>
            </a:r>
            <a:r>
              <a:rPr lang="en-US" sz="1400" dirty="0"/>
              <a:t>, JINS 9 (2014) </a:t>
            </a:r>
          </a:p>
          <a:p>
            <a:r>
              <a:rPr lang="en-US" sz="1400" dirty="0" err="1"/>
              <a:t>Gurimskaya</a:t>
            </a:r>
            <a:r>
              <a:rPr lang="en-US" sz="1400" dirty="0"/>
              <a:t> et al., </a:t>
            </a:r>
            <a:r>
              <a:rPr lang="en-US" sz="1400" i="1" dirty="0"/>
              <a:t>Radiation damage in p-type EPI silicon pad diodes irradiated with protons and neutrons</a:t>
            </a:r>
            <a:r>
              <a:rPr lang="en-US" sz="1400" dirty="0"/>
              <a:t>, NIM-A 958 (2020) </a:t>
            </a:r>
          </a:p>
          <a:p>
            <a:pPr marL="0" indent="0">
              <a:buNone/>
            </a:pPr>
            <a:r>
              <a:rPr lang="en-US" sz="1600" u="sng" dirty="0"/>
              <a:t>Reactor neutrons (</a:t>
            </a:r>
            <a:r>
              <a:rPr lang="en-US" sz="1600" u="sng" dirty="0" err="1"/>
              <a:t>meV</a:t>
            </a:r>
            <a:r>
              <a:rPr lang="en-US" sz="1600" u="sng" dirty="0"/>
              <a:t>) from JSI in Slovenia, then normalized to 1 MeV neutron-equivalent values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Reminder: According to </a:t>
            </a:r>
            <a:r>
              <a:rPr lang="en-US" sz="1600" dirty="0">
                <a:hlinkClick r:id="rId2"/>
              </a:rPr>
              <a:t>https://rd50.web.cern.ch/niel/</a:t>
            </a:r>
            <a:r>
              <a:rPr lang="en-US" sz="1600" dirty="0"/>
              <a:t>, equivalent “</a:t>
            </a:r>
            <a:r>
              <a:rPr lang="en-US" sz="16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Displacement Damage in Silicon</a:t>
            </a:r>
            <a:r>
              <a:rPr lang="en-US" sz="1600" dirty="0"/>
              <a:t>”  compared to 1 MeV neutrons is 0.001 for thermal neutrons and 2 for 5 MeV neutrons.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776FA75-BE69-41CB-8716-15E20DD86888}"/>
              </a:ext>
            </a:extLst>
          </p:cNvPr>
          <p:cNvSpPr txBox="1"/>
          <p:nvPr/>
        </p:nvSpPr>
        <p:spPr>
          <a:xfrm>
            <a:off x="1610308" y="4408987"/>
            <a:ext cx="5904656" cy="175432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Fasts neutrons @HISPANOS =&gt; @ 10 cm with 10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uA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p+Li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=&gt; 7x10</a:t>
            </a:r>
            <a:r>
              <a:rPr lang="en-US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n/cm/s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p+Be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=&gt; 5x10</a:t>
            </a:r>
            <a:r>
              <a:rPr lang="en-US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n/cm/s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d+Be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=&gt; 10</a:t>
            </a:r>
            <a:r>
              <a:rPr lang="en-US" sz="1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n/cm/s</a:t>
            </a:r>
          </a:p>
          <a:p>
            <a:pPr marL="0" indent="0"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Transnational Access via H2020-EuroLABS &amp; H2020-ARIEL</a:t>
            </a:r>
          </a:p>
          <a:p>
            <a:pPr marL="0" indent="0" algn="ctr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(see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Palomo’s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talk tomorrow)</a:t>
            </a:r>
          </a:p>
        </p:txBody>
      </p:sp>
    </p:spTree>
    <p:extLst>
      <p:ext uri="{BB962C8B-B14F-4D97-AF65-F5344CB8AC3E}">
        <p14:creationId xmlns:p14="http://schemas.microsoft.com/office/powerpoint/2010/main" val="2159035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DD96DC-67D3-AEC2-77B5-852C28E85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moderation</a:t>
            </a:r>
            <a:r>
              <a:rPr lang="es-ES" dirty="0"/>
              <a:t> </a:t>
            </a:r>
            <a:r>
              <a:rPr lang="es-ES" dirty="0" err="1"/>
              <a:t>process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C74E2D6-1314-7A02-17ED-753B64E92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3</a:t>
            </a:fld>
            <a:endParaRPr lang="es-ES_tradnl"/>
          </a:p>
        </p:txBody>
      </p:sp>
      <p:pic>
        <p:nvPicPr>
          <p:cNvPr id="2050" name="Picture 2" descr="Depiction of the neutron moderator’s working principle.">
            <a:extLst>
              <a:ext uri="{FF2B5EF4-FFF2-40B4-BE49-F238E27FC236}">
                <a16:creationId xmlns:a16="http://schemas.microsoft.com/office/drawing/2014/main" id="{75C70E05-2490-C5FB-FE23-D3C0EF7B9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1" y="798806"/>
            <a:ext cx="3982784" cy="379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>
            <a:extLst>
              <a:ext uri="{FF2B5EF4-FFF2-40B4-BE49-F238E27FC236}">
                <a16:creationId xmlns:a16="http://schemas.microsoft.com/office/drawing/2014/main" id="{A57080D7-EF1C-F171-CB05-B2B7E5FAD8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C50B2D5A-C53F-28B0-80ED-D61DD000878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Securing special nuclear material: Recent advances in neutron detection and  their role in nonproliferation: Journal of Applied Physics: Vol 108, No 11">
            <a:extLst>
              <a:ext uri="{FF2B5EF4-FFF2-40B4-BE49-F238E27FC236}">
                <a16:creationId xmlns:a16="http://schemas.microsoft.com/office/drawing/2014/main" id="{51FC06D6-BC33-8FD0-158C-DFF3F7084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985" y="1872071"/>
            <a:ext cx="4940553" cy="280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FD27887-444A-38C9-095A-6F33B8F08F4D}"/>
              </a:ext>
            </a:extLst>
          </p:cNvPr>
          <p:cNvSpPr txBox="1"/>
          <p:nvPr/>
        </p:nvSpPr>
        <p:spPr>
          <a:xfrm>
            <a:off x="190462" y="4658113"/>
            <a:ext cx="4093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latin typeface="Calibri" panose="020F0502020204030204" pitchFamily="34" charset="0"/>
              </a:rPr>
              <a:t>Continuous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neutron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scattering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end</a:t>
            </a:r>
            <a:r>
              <a:rPr lang="es-ES" dirty="0">
                <a:latin typeface="Calibri" panose="020F0502020204030204" pitchFamily="34" charset="0"/>
              </a:rPr>
              <a:t> up </a:t>
            </a:r>
            <a:r>
              <a:rPr lang="es-ES" dirty="0" err="1">
                <a:latin typeface="Calibri" panose="020F0502020204030204" pitchFamily="34" charset="0"/>
              </a:rPr>
              <a:t>with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neutrons</a:t>
            </a:r>
            <a:r>
              <a:rPr lang="es-ES" dirty="0">
                <a:latin typeface="Calibri" panose="020F0502020204030204" pitchFamily="34" charset="0"/>
              </a:rPr>
              <a:t>  in </a:t>
            </a:r>
            <a:r>
              <a:rPr lang="es-ES" dirty="0" err="1">
                <a:latin typeface="Calibri" panose="020F0502020204030204" pitchFamily="34" charset="0"/>
              </a:rPr>
              <a:t>thermal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equilibrium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with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medium</a:t>
            </a:r>
            <a:r>
              <a:rPr lang="es-ES" dirty="0">
                <a:latin typeface="Calibri" panose="020F0502020204030204" pitchFamily="34" charset="0"/>
              </a:rPr>
              <a:t>:</a:t>
            </a:r>
          </a:p>
          <a:p>
            <a:endParaRPr lang="es-ES" dirty="0">
              <a:latin typeface="Calibri" panose="020F0502020204030204" pitchFamily="34" charset="0"/>
            </a:endParaRPr>
          </a:p>
          <a:p>
            <a:pPr algn="ctr"/>
            <a:r>
              <a:rPr lang="es-ES" u="sng" dirty="0">
                <a:latin typeface="Calibri" panose="020F0502020204030204" pitchFamily="34" charset="0"/>
              </a:rPr>
              <a:t>MB </a:t>
            </a:r>
            <a:r>
              <a:rPr lang="es-ES" u="sng" dirty="0" err="1">
                <a:latin typeface="Calibri" panose="020F0502020204030204" pitchFamily="34" charset="0"/>
              </a:rPr>
              <a:t>distrib</a:t>
            </a:r>
            <a:r>
              <a:rPr lang="es-ES" u="sng" dirty="0">
                <a:latin typeface="Calibri" panose="020F0502020204030204" pitchFamily="34" charset="0"/>
              </a:rPr>
              <a:t>. </a:t>
            </a:r>
            <a:r>
              <a:rPr lang="es-ES" u="sng" dirty="0" err="1">
                <a:latin typeface="Calibri" panose="020F0502020204030204" pitchFamily="34" charset="0"/>
              </a:rPr>
              <a:t>with</a:t>
            </a:r>
            <a:r>
              <a:rPr lang="es-ES" u="sng" dirty="0">
                <a:latin typeface="Calibri" panose="020F0502020204030204" pitchFamily="34" charset="0"/>
              </a:rPr>
              <a:t> </a:t>
            </a:r>
            <a:r>
              <a:rPr lang="es-ES" u="sng" dirty="0" err="1">
                <a:latin typeface="Calibri" panose="020F0502020204030204" pitchFamily="34" charset="0"/>
              </a:rPr>
              <a:t>characteristic</a:t>
            </a:r>
            <a:r>
              <a:rPr lang="es-ES" u="sng" dirty="0">
                <a:latin typeface="Calibri" panose="020F0502020204030204" pitchFamily="34" charset="0"/>
              </a:rPr>
              <a:t> </a:t>
            </a:r>
            <a:r>
              <a:rPr lang="es-ES" i="1" u="sng" dirty="0" err="1">
                <a:latin typeface="Calibri" panose="020F0502020204030204" pitchFamily="34" charset="0"/>
              </a:rPr>
              <a:t>k</a:t>
            </a:r>
            <a:r>
              <a:rPr lang="es-ES" u="sng" dirty="0" err="1">
                <a:latin typeface="Calibri" panose="020F0502020204030204" pitchFamily="34" charset="0"/>
              </a:rPr>
              <a:t>T</a:t>
            </a:r>
            <a:endParaRPr lang="en-US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5633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>
            <a:extLst>
              <a:ext uri="{FF2B5EF4-FFF2-40B4-BE49-F238E27FC236}">
                <a16:creationId xmlns:a16="http://schemas.microsoft.com/office/drawing/2014/main" id="{06094FC6-F4F0-4800-8140-18BE06EC9254}"/>
              </a:ext>
            </a:extLst>
          </p:cNvPr>
          <p:cNvSpPr txBox="1"/>
          <p:nvPr/>
        </p:nvSpPr>
        <p:spPr>
          <a:xfrm rot="20235380">
            <a:off x="1477478" y="1796801"/>
            <a:ext cx="8288144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500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  <a:p>
            <a:endParaRPr lang="es-ES" sz="1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ES" sz="1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10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E7B2E4-2F09-C370-6733-639534E00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energy</a:t>
            </a:r>
            <a:r>
              <a:rPr lang="es-ES" dirty="0"/>
              <a:t> </a:t>
            </a:r>
            <a:r>
              <a:rPr lang="es-ES" dirty="0" err="1"/>
              <a:t>ranges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52F5EA7-D85F-B05C-4837-55C5E6A10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4</a:t>
            </a:fld>
            <a:endParaRPr lang="es-ES_tradnl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984F8C38-A41C-9E2A-261F-C4F77779E1AE}"/>
              </a:ext>
            </a:extLst>
          </p:cNvPr>
          <p:cNvGrpSpPr/>
          <p:nvPr/>
        </p:nvGrpSpPr>
        <p:grpSpPr>
          <a:xfrm>
            <a:off x="539552" y="764704"/>
            <a:ext cx="7776864" cy="5472607"/>
            <a:chOff x="683568" y="764704"/>
            <a:chExt cx="6984776" cy="501545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D4F0BB6-692C-E603-9F5C-83A11F10C8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764704"/>
              <a:ext cx="6984776" cy="501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9F627B9D-DDB2-77C0-C12D-5D4EB0DC3869}"/>
                </a:ext>
              </a:extLst>
            </p:cNvPr>
            <p:cNvSpPr txBox="1"/>
            <p:nvPr/>
          </p:nvSpPr>
          <p:spPr>
            <a:xfrm>
              <a:off x="3131840" y="3149876"/>
              <a:ext cx="18076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Calibri" panose="020F0502020204030204" pitchFamily="34" charset="0"/>
                </a:rPr>
                <a:t>Colonna et al., PPNP 2018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0469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114633-43B6-AFA7-7B04-7C7DBB8AB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Continuous</a:t>
            </a:r>
            <a:r>
              <a:rPr lang="es-ES" dirty="0"/>
              <a:t> vs. </a:t>
            </a:r>
            <a:r>
              <a:rPr lang="es-ES" dirty="0" err="1"/>
              <a:t>pulsed</a:t>
            </a:r>
            <a:r>
              <a:rPr lang="es-ES" dirty="0"/>
              <a:t> </a:t>
            </a:r>
            <a:r>
              <a:rPr lang="es-ES" dirty="0" err="1"/>
              <a:t>beams</a:t>
            </a:r>
            <a:r>
              <a:rPr lang="es-ES" dirty="0"/>
              <a:t>: time-</a:t>
            </a:r>
            <a:r>
              <a:rPr lang="es-ES" dirty="0" err="1"/>
              <a:t>of</a:t>
            </a:r>
            <a:r>
              <a:rPr lang="es-ES" dirty="0"/>
              <a:t>-</a:t>
            </a:r>
            <a:r>
              <a:rPr lang="es-ES" dirty="0" err="1"/>
              <a:t>flight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63A3BF-1A20-E472-1747-50E6DB428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5</a:t>
            </a:fld>
            <a:endParaRPr lang="es-ES_tradnl"/>
          </a:p>
        </p:txBody>
      </p:sp>
      <p:sp>
        <p:nvSpPr>
          <p:cNvPr id="5" name="Freeform 21">
            <a:extLst>
              <a:ext uri="{FF2B5EF4-FFF2-40B4-BE49-F238E27FC236}">
                <a16:creationId xmlns:a16="http://schemas.microsoft.com/office/drawing/2014/main" id="{3F6890BC-7FD6-D204-4374-A3BCC5C6B89B}"/>
              </a:ext>
            </a:extLst>
          </p:cNvPr>
          <p:cNvSpPr>
            <a:spLocks/>
          </p:cNvSpPr>
          <p:nvPr/>
        </p:nvSpPr>
        <p:spPr bwMode="auto">
          <a:xfrm>
            <a:off x="1484784" y="5031581"/>
            <a:ext cx="76200" cy="544513"/>
          </a:xfrm>
          <a:custGeom>
            <a:avLst/>
            <a:gdLst>
              <a:gd name="T0" fmla="*/ 0 w 749"/>
              <a:gd name="T1" fmla="*/ 2147483647 h 309"/>
              <a:gd name="T2" fmla="*/ 2147483647 w 749"/>
              <a:gd name="T3" fmla="*/ 2147483647 h 309"/>
              <a:gd name="T4" fmla="*/ 2147483647 w 749"/>
              <a:gd name="T5" fmla="*/ 2147483647 h 309"/>
              <a:gd name="T6" fmla="*/ 2147483647 w 749"/>
              <a:gd name="T7" fmla="*/ 2147483647 h 309"/>
              <a:gd name="T8" fmla="*/ 2147483647 w 749"/>
              <a:gd name="T9" fmla="*/ 2147483647 h 309"/>
              <a:gd name="T10" fmla="*/ 2147483647 w 749"/>
              <a:gd name="T11" fmla="*/ 2147483647 h 309"/>
              <a:gd name="T12" fmla="*/ 2147483647 w 749"/>
              <a:gd name="T13" fmla="*/ 2147483647 h 309"/>
              <a:gd name="T14" fmla="*/ 2147483647 w 749"/>
              <a:gd name="T15" fmla="*/ 2147483647 h 309"/>
              <a:gd name="T16" fmla="*/ 2147483647 w 749"/>
              <a:gd name="T17" fmla="*/ 2147483647 h 309"/>
              <a:gd name="T18" fmla="*/ 2147483647 w 749"/>
              <a:gd name="T19" fmla="*/ 2147483647 h 309"/>
              <a:gd name="T20" fmla="*/ 2147483647 w 749"/>
              <a:gd name="T21" fmla="*/ 2147483647 h 309"/>
              <a:gd name="T22" fmla="*/ 2147483647 w 749"/>
              <a:gd name="T23" fmla="*/ 2147483647 h 309"/>
              <a:gd name="T24" fmla="*/ 2147483647 w 749"/>
              <a:gd name="T25" fmla="*/ 2147483647 h 309"/>
              <a:gd name="T26" fmla="*/ 2147483647 w 749"/>
              <a:gd name="T27" fmla="*/ 2147483647 h 309"/>
              <a:gd name="T28" fmla="*/ 2147483647 w 749"/>
              <a:gd name="T29" fmla="*/ 2147483647 h 309"/>
              <a:gd name="T30" fmla="*/ 2147483647 w 749"/>
              <a:gd name="T31" fmla="*/ 2147483647 h 309"/>
              <a:gd name="T32" fmla="*/ 2147483647 w 749"/>
              <a:gd name="T33" fmla="*/ 2147483647 h 30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49"/>
              <a:gd name="T52" fmla="*/ 0 h 309"/>
              <a:gd name="T53" fmla="*/ 749 w 749"/>
              <a:gd name="T54" fmla="*/ 309 h 30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49" h="309">
                <a:moveTo>
                  <a:pt x="0" y="303"/>
                </a:moveTo>
                <a:cubicBezTo>
                  <a:pt x="36" y="279"/>
                  <a:pt x="37" y="277"/>
                  <a:pt x="88" y="272"/>
                </a:cubicBezTo>
                <a:cubicBezTo>
                  <a:pt x="106" y="265"/>
                  <a:pt x="145" y="253"/>
                  <a:pt x="145" y="253"/>
                </a:cubicBezTo>
                <a:cubicBezTo>
                  <a:pt x="193" y="211"/>
                  <a:pt x="235" y="184"/>
                  <a:pt x="296" y="165"/>
                </a:cubicBezTo>
                <a:cubicBezTo>
                  <a:pt x="304" y="158"/>
                  <a:pt x="313" y="152"/>
                  <a:pt x="321" y="146"/>
                </a:cubicBezTo>
                <a:cubicBezTo>
                  <a:pt x="327" y="140"/>
                  <a:pt x="332" y="132"/>
                  <a:pt x="340" y="127"/>
                </a:cubicBezTo>
                <a:cubicBezTo>
                  <a:pt x="352" y="117"/>
                  <a:pt x="378" y="102"/>
                  <a:pt x="378" y="102"/>
                </a:cubicBezTo>
                <a:cubicBezTo>
                  <a:pt x="381" y="89"/>
                  <a:pt x="388" y="66"/>
                  <a:pt x="397" y="57"/>
                </a:cubicBezTo>
                <a:cubicBezTo>
                  <a:pt x="401" y="52"/>
                  <a:pt x="409" y="54"/>
                  <a:pt x="415" y="51"/>
                </a:cubicBezTo>
                <a:cubicBezTo>
                  <a:pt x="428" y="43"/>
                  <a:pt x="442" y="36"/>
                  <a:pt x="453" y="26"/>
                </a:cubicBezTo>
                <a:cubicBezTo>
                  <a:pt x="459" y="19"/>
                  <a:pt x="463" y="10"/>
                  <a:pt x="472" y="7"/>
                </a:cubicBezTo>
                <a:cubicBezTo>
                  <a:pt x="488" y="1"/>
                  <a:pt x="506" y="3"/>
                  <a:pt x="523" y="1"/>
                </a:cubicBezTo>
                <a:cubicBezTo>
                  <a:pt x="541" y="3"/>
                  <a:pt x="561" y="0"/>
                  <a:pt x="579" y="7"/>
                </a:cubicBezTo>
                <a:cubicBezTo>
                  <a:pt x="585" y="9"/>
                  <a:pt x="582" y="20"/>
                  <a:pt x="586" y="26"/>
                </a:cubicBezTo>
                <a:cubicBezTo>
                  <a:pt x="602" y="55"/>
                  <a:pt x="624" y="74"/>
                  <a:pt x="642" y="102"/>
                </a:cubicBezTo>
                <a:cubicBezTo>
                  <a:pt x="654" y="155"/>
                  <a:pt x="687" y="213"/>
                  <a:pt x="718" y="259"/>
                </a:cubicBezTo>
                <a:cubicBezTo>
                  <a:pt x="729" y="276"/>
                  <a:pt x="734" y="294"/>
                  <a:pt x="749" y="309"/>
                </a:cubicBezTo>
              </a:path>
            </a:pathLst>
          </a:custGeom>
          <a:noFill/>
          <a:ln w="3810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4941A147-BE12-3235-70D9-0C245C2F1B2D}"/>
              </a:ext>
            </a:extLst>
          </p:cNvPr>
          <p:cNvSpPr>
            <a:spLocks/>
          </p:cNvSpPr>
          <p:nvPr/>
        </p:nvSpPr>
        <p:spPr bwMode="auto">
          <a:xfrm flipH="1">
            <a:off x="3618384" y="5020469"/>
            <a:ext cx="1295399" cy="544512"/>
          </a:xfrm>
          <a:custGeom>
            <a:avLst/>
            <a:gdLst>
              <a:gd name="T0" fmla="*/ 0 w 749"/>
              <a:gd name="T1" fmla="*/ 2147483647 h 309"/>
              <a:gd name="T2" fmla="*/ 2147483647 w 749"/>
              <a:gd name="T3" fmla="*/ 2147483647 h 309"/>
              <a:gd name="T4" fmla="*/ 2147483647 w 749"/>
              <a:gd name="T5" fmla="*/ 2147483647 h 309"/>
              <a:gd name="T6" fmla="*/ 2147483647 w 749"/>
              <a:gd name="T7" fmla="*/ 2147483647 h 309"/>
              <a:gd name="T8" fmla="*/ 2147483647 w 749"/>
              <a:gd name="T9" fmla="*/ 2147483647 h 309"/>
              <a:gd name="T10" fmla="*/ 2147483647 w 749"/>
              <a:gd name="T11" fmla="*/ 2147483647 h 309"/>
              <a:gd name="T12" fmla="*/ 2147483647 w 749"/>
              <a:gd name="T13" fmla="*/ 2147483647 h 309"/>
              <a:gd name="T14" fmla="*/ 2147483647 w 749"/>
              <a:gd name="T15" fmla="*/ 2147483647 h 309"/>
              <a:gd name="T16" fmla="*/ 2147483647 w 749"/>
              <a:gd name="T17" fmla="*/ 2147483647 h 309"/>
              <a:gd name="T18" fmla="*/ 2147483647 w 749"/>
              <a:gd name="T19" fmla="*/ 2147483647 h 309"/>
              <a:gd name="T20" fmla="*/ 2147483647 w 749"/>
              <a:gd name="T21" fmla="*/ 2147483647 h 309"/>
              <a:gd name="T22" fmla="*/ 2147483647 w 749"/>
              <a:gd name="T23" fmla="*/ 2147483647 h 309"/>
              <a:gd name="T24" fmla="*/ 2147483647 w 749"/>
              <a:gd name="T25" fmla="*/ 2147483647 h 309"/>
              <a:gd name="T26" fmla="*/ 2147483647 w 749"/>
              <a:gd name="T27" fmla="*/ 2147483647 h 309"/>
              <a:gd name="T28" fmla="*/ 2147483647 w 749"/>
              <a:gd name="T29" fmla="*/ 2147483647 h 309"/>
              <a:gd name="T30" fmla="*/ 2147483647 w 749"/>
              <a:gd name="T31" fmla="*/ 2147483647 h 309"/>
              <a:gd name="T32" fmla="*/ 2147483647 w 749"/>
              <a:gd name="T33" fmla="*/ 2147483647 h 30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49"/>
              <a:gd name="T52" fmla="*/ 0 h 309"/>
              <a:gd name="T53" fmla="*/ 749 w 749"/>
              <a:gd name="T54" fmla="*/ 309 h 30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49" h="309">
                <a:moveTo>
                  <a:pt x="0" y="303"/>
                </a:moveTo>
                <a:cubicBezTo>
                  <a:pt x="36" y="279"/>
                  <a:pt x="37" y="277"/>
                  <a:pt x="88" y="272"/>
                </a:cubicBezTo>
                <a:cubicBezTo>
                  <a:pt x="106" y="265"/>
                  <a:pt x="145" y="253"/>
                  <a:pt x="145" y="253"/>
                </a:cubicBezTo>
                <a:cubicBezTo>
                  <a:pt x="193" y="211"/>
                  <a:pt x="235" y="184"/>
                  <a:pt x="296" y="165"/>
                </a:cubicBezTo>
                <a:cubicBezTo>
                  <a:pt x="304" y="158"/>
                  <a:pt x="313" y="152"/>
                  <a:pt x="321" y="146"/>
                </a:cubicBezTo>
                <a:cubicBezTo>
                  <a:pt x="327" y="140"/>
                  <a:pt x="332" y="132"/>
                  <a:pt x="340" y="127"/>
                </a:cubicBezTo>
                <a:cubicBezTo>
                  <a:pt x="352" y="117"/>
                  <a:pt x="378" y="102"/>
                  <a:pt x="378" y="102"/>
                </a:cubicBezTo>
                <a:cubicBezTo>
                  <a:pt x="381" y="89"/>
                  <a:pt x="388" y="66"/>
                  <a:pt x="397" y="57"/>
                </a:cubicBezTo>
                <a:cubicBezTo>
                  <a:pt x="401" y="52"/>
                  <a:pt x="409" y="54"/>
                  <a:pt x="415" y="51"/>
                </a:cubicBezTo>
                <a:cubicBezTo>
                  <a:pt x="428" y="43"/>
                  <a:pt x="442" y="36"/>
                  <a:pt x="453" y="26"/>
                </a:cubicBezTo>
                <a:cubicBezTo>
                  <a:pt x="459" y="19"/>
                  <a:pt x="463" y="10"/>
                  <a:pt x="472" y="7"/>
                </a:cubicBezTo>
                <a:cubicBezTo>
                  <a:pt x="488" y="1"/>
                  <a:pt x="506" y="3"/>
                  <a:pt x="523" y="1"/>
                </a:cubicBezTo>
                <a:cubicBezTo>
                  <a:pt x="541" y="3"/>
                  <a:pt x="561" y="0"/>
                  <a:pt x="579" y="7"/>
                </a:cubicBezTo>
                <a:cubicBezTo>
                  <a:pt x="585" y="9"/>
                  <a:pt x="582" y="20"/>
                  <a:pt x="586" y="26"/>
                </a:cubicBezTo>
                <a:cubicBezTo>
                  <a:pt x="602" y="55"/>
                  <a:pt x="624" y="74"/>
                  <a:pt x="642" y="102"/>
                </a:cubicBezTo>
                <a:cubicBezTo>
                  <a:pt x="654" y="155"/>
                  <a:pt x="687" y="213"/>
                  <a:pt x="718" y="259"/>
                </a:cubicBezTo>
                <a:cubicBezTo>
                  <a:pt x="729" y="276"/>
                  <a:pt x="734" y="294"/>
                  <a:pt x="749" y="309"/>
                </a:cubicBezTo>
              </a:path>
            </a:pathLst>
          </a:custGeom>
          <a:noFill/>
          <a:ln w="3810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7" name="Line 23">
            <a:extLst>
              <a:ext uri="{FF2B5EF4-FFF2-40B4-BE49-F238E27FC236}">
                <a16:creationId xmlns:a16="http://schemas.microsoft.com/office/drawing/2014/main" id="{E023C8EE-DBB9-B24F-5227-F4C9197147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7184" y="5781913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8" name="Text Box 26">
            <a:extLst>
              <a:ext uri="{FF2B5EF4-FFF2-40B4-BE49-F238E27FC236}">
                <a16:creationId xmlns:a16="http://schemas.microsoft.com/office/drawing/2014/main" id="{C70A8130-24E5-95D5-D2FD-981410F84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955" y="5564981"/>
            <a:ext cx="8714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neutron</a:t>
            </a:r>
            <a:b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start</a:t>
            </a:r>
            <a:endParaRPr lang="en-US" sz="2000" b="1" dirty="0">
              <a:solidFill>
                <a:srgbClr val="5F5F5F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 Box 27">
            <a:extLst>
              <a:ext uri="{FF2B5EF4-FFF2-40B4-BE49-F238E27FC236}">
                <a16:creationId xmlns:a16="http://schemas.microsoft.com/office/drawing/2014/main" id="{7FCAC4D6-7272-0DE9-6B4B-15C90CBFF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5355" y="5564981"/>
            <a:ext cx="8714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neutron</a:t>
            </a:r>
            <a:b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stop</a:t>
            </a:r>
            <a:endParaRPr lang="en-US" sz="2000" b="1" dirty="0">
              <a:solidFill>
                <a:srgbClr val="5F5F5F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 Box 30">
            <a:extLst>
              <a:ext uri="{FF2B5EF4-FFF2-40B4-BE49-F238E27FC236}">
                <a16:creationId xmlns:a16="http://schemas.microsoft.com/office/drawing/2014/main" id="{3F6D2682-508F-C7D3-0302-B5F6EE435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0168" y="4530200"/>
            <a:ext cx="1855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400" b="1" dirty="0">
                <a:latin typeface="Calibri" panose="020F0502020204030204" pitchFamily="34" charset="0"/>
              </a:rPr>
              <a:t>neutron time-of-flight </a:t>
            </a:r>
            <a:br>
              <a:rPr lang="en-US" sz="1400" b="1" dirty="0">
                <a:latin typeface="Calibri" panose="020F0502020204030204" pitchFamily="34" charset="0"/>
              </a:rPr>
            </a:br>
            <a:r>
              <a:rPr lang="en-US" sz="1400" b="1" dirty="0">
                <a:latin typeface="Calibri" panose="020F0502020204030204" pitchFamily="34" charset="0"/>
              </a:rPr>
              <a:t>experiment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1" name="Text Box 28">
            <a:extLst>
              <a:ext uri="{FF2B5EF4-FFF2-40B4-BE49-F238E27FC236}">
                <a16:creationId xmlns:a16="http://schemas.microsoft.com/office/drawing/2014/main" id="{E3E6BBCE-7182-0A20-1715-30356AB7C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5784" y="4666456"/>
            <a:ext cx="3505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2D2D8A"/>
                </a:solidFill>
                <a:latin typeface="Calibri" panose="020F0502020204030204" pitchFamily="34" charset="0"/>
              </a:rPr>
              <a:t>Time-of-Flight  to E</a:t>
            </a:r>
            <a:r>
              <a:rPr lang="en-US" baseline="-25000" dirty="0">
                <a:solidFill>
                  <a:srgbClr val="2D2D8A"/>
                </a:solidFill>
                <a:latin typeface="Calibri" panose="020F0502020204030204" pitchFamily="34" charset="0"/>
              </a:rPr>
              <a:t>n</a:t>
            </a:r>
            <a:r>
              <a:rPr lang="en-US" dirty="0">
                <a:solidFill>
                  <a:srgbClr val="2D2D8A"/>
                </a:solidFill>
                <a:latin typeface="Calibri" panose="020F0502020204030204" pitchFamily="34" charset="0"/>
              </a:rPr>
              <a:t> relation (non-rel.):</a:t>
            </a:r>
          </a:p>
          <a:p>
            <a:endParaRPr lang="en-US" dirty="0">
              <a:solidFill>
                <a:srgbClr val="2D2D8A"/>
              </a:solidFill>
              <a:latin typeface="Calibri" panose="020F0502020204030204" pitchFamily="34" charset="0"/>
            </a:endParaRPr>
          </a:p>
          <a:p>
            <a:endParaRPr lang="en-US" dirty="0">
              <a:solidFill>
                <a:srgbClr val="2D2D8A"/>
              </a:solidFill>
              <a:latin typeface="Calibri" panose="020F0502020204030204" pitchFamily="34" charset="0"/>
            </a:endParaRPr>
          </a:p>
          <a:p>
            <a:endParaRPr lang="en-US" dirty="0">
              <a:solidFill>
                <a:srgbClr val="2D2D8A"/>
              </a:solidFill>
              <a:latin typeface="Calibri" panose="020F0502020204030204" pitchFamily="34" charset="0"/>
            </a:endParaRPr>
          </a:p>
          <a:p>
            <a:endParaRPr lang="en-US" dirty="0">
              <a:solidFill>
                <a:srgbClr val="2D2D8A"/>
              </a:solidFill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rgbClr val="2D2D8A"/>
                </a:solidFill>
                <a:latin typeface="Calibri" panose="020F0502020204030204" pitchFamily="34" charset="0"/>
              </a:rPr>
              <a:t>=&gt; </a:t>
            </a:r>
            <a:r>
              <a:rPr lang="en-US" dirty="0" err="1">
                <a:solidFill>
                  <a:srgbClr val="2D2D8A"/>
                </a:solidFill>
                <a:latin typeface="Calibri" panose="020F0502020204030204" pitchFamily="34" charset="0"/>
              </a:rPr>
              <a:t>E</a:t>
            </a:r>
            <a:r>
              <a:rPr lang="en-US" baseline="-25000" dirty="0" err="1">
                <a:solidFill>
                  <a:srgbClr val="2D2D8A"/>
                </a:solidFill>
                <a:latin typeface="Calibri" panose="020F0502020204030204" pitchFamily="34" charset="0"/>
              </a:rPr>
              <a:t>n</a:t>
            </a:r>
            <a:r>
              <a:rPr lang="en-US" dirty="0">
                <a:solidFill>
                  <a:srgbClr val="2D2D8A"/>
                </a:solidFill>
                <a:latin typeface="Calibri" panose="020F0502020204030204" pitchFamily="34" charset="0"/>
              </a:rPr>
              <a:t> resolution increases with L</a:t>
            </a:r>
          </a:p>
        </p:txBody>
      </p:sp>
      <p:sp>
        <p:nvSpPr>
          <p:cNvPr id="12" name="Line 12">
            <a:extLst>
              <a:ext uri="{FF2B5EF4-FFF2-40B4-BE49-F238E27FC236}">
                <a16:creationId xmlns:a16="http://schemas.microsoft.com/office/drawing/2014/main" id="{BC2417EE-961D-C7B9-DBDB-1836EAB58F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184" y="5564981"/>
            <a:ext cx="4648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graphicFrame>
        <p:nvGraphicFramePr>
          <p:cNvPr id="13" name="Object 64">
            <a:extLst>
              <a:ext uri="{FF2B5EF4-FFF2-40B4-BE49-F238E27FC236}">
                <a16:creationId xmlns:a16="http://schemas.microsoft.com/office/drawing/2014/main" id="{E35A4C33-42C9-0EF3-9944-6EBF792AEC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62400" y="4906753"/>
          <a:ext cx="1741458" cy="1011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787320" imgH="457200" progId="Equation.3">
                  <p:embed/>
                </p:oleObj>
              </mc:Choice>
              <mc:Fallback>
                <p:oleObj name="Equation" r:id="rId3" imgW="787320" imgH="457200" progId="Equation.3">
                  <p:embed/>
                  <p:pic>
                    <p:nvPicPr>
                      <p:cNvPr id="13" name="Object 64">
                        <a:extLst>
                          <a:ext uri="{FF2B5EF4-FFF2-40B4-BE49-F238E27FC236}">
                            <a16:creationId xmlns:a16="http://schemas.microsoft.com/office/drawing/2014/main" id="{E35A4C33-42C9-0EF3-9944-6EBF792AEC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2400" y="4906753"/>
                        <a:ext cx="1741458" cy="10111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65">
            <a:extLst>
              <a:ext uri="{FF2B5EF4-FFF2-40B4-BE49-F238E27FC236}">
                <a16:creationId xmlns:a16="http://schemas.microsoft.com/office/drawing/2014/main" id="{DEC67C33-176F-8852-55B2-E47B0D5CD572}"/>
              </a:ext>
            </a:extLst>
          </p:cNvPr>
          <p:cNvSpPr txBox="1"/>
          <p:nvPr/>
        </p:nvSpPr>
        <p:spPr>
          <a:xfrm>
            <a:off x="2627784" y="573325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time</a:t>
            </a:r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03DB6C24-8D3F-3802-2B6B-DB3CCC5C5385}"/>
              </a:ext>
            </a:extLst>
          </p:cNvPr>
          <p:cNvSpPr>
            <a:spLocks/>
          </p:cNvSpPr>
          <p:nvPr/>
        </p:nvSpPr>
        <p:spPr bwMode="auto">
          <a:xfrm flipH="1">
            <a:off x="2551584" y="5036344"/>
            <a:ext cx="533400" cy="544512"/>
          </a:xfrm>
          <a:custGeom>
            <a:avLst/>
            <a:gdLst>
              <a:gd name="T0" fmla="*/ 0 w 749"/>
              <a:gd name="T1" fmla="*/ 2147483647 h 309"/>
              <a:gd name="T2" fmla="*/ 2147483647 w 749"/>
              <a:gd name="T3" fmla="*/ 2147483647 h 309"/>
              <a:gd name="T4" fmla="*/ 2147483647 w 749"/>
              <a:gd name="T5" fmla="*/ 2147483647 h 309"/>
              <a:gd name="T6" fmla="*/ 2147483647 w 749"/>
              <a:gd name="T7" fmla="*/ 2147483647 h 309"/>
              <a:gd name="T8" fmla="*/ 2147483647 w 749"/>
              <a:gd name="T9" fmla="*/ 2147483647 h 309"/>
              <a:gd name="T10" fmla="*/ 2147483647 w 749"/>
              <a:gd name="T11" fmla="*/ 2147483647 h 309"/>
              <a:gd name="T12" fmla="*/ 2147483647 w 749"/>
              <a:gd name="T13" fmla="*/ 2147483647 h 309"/>
              <a:gd name="T14" fmla="*/ 2147483647 w 749"/>
              <a:gd name="T15" fmla="*/ 2147483647 h 309"/>
              <a:gd name="T16" fmla="*/ 2147483647 w 749"/>
              <a:gd name="T17" fmla="*/ 2147483647 h 309"/>
              <a:gd name="T18" fmla="*/ 2147483647 w 749"/>
              <a:gd name="T19" fmla="*/ 2147483647 h 309"/>
              <a:gd name="T20" fmla="*/ 2147483647 w 749"/>
              <a:gd name="T21" fmla="*/ 2147483647 h 309"/>
              <a:gd name="T22" fmla="*/ 2147483647 w 749"/>
              <a:gd name="T23" fmla="*/ 2147483647 h 309"/>
              <a:gd name="T24" fmla="*/ 2147483647 w 749"/>
              <a:gd name="T25" fmla="*/ 2147483647 h 309"/>
              <a:gd name="T26" fmla="*/ 2147483647 w 749"/>
              <a:gd name="T27" fmla="*/ 2147483647 h 309"/>
              <a:gd name="T28" fmla="*/ 2147483647 w 749"/>
              <a:gd name="T29" fmla="*/ 2147483647 h 309"/>
              <a:gd name="T30" fmla="*/ 2147483647 w 749"/>
              <a:gd name="T31" fmla="*/ 2147483647 h 309"/>
              <a:gd name="T32" fmla="*/ 2147483647 w 749"/>
              <a:gd name="T33" fmla="*/ 2147483647 h 30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49"/>
              <a:gd name="T52" fmla="*/ 0 h 309"/>
              <a:gd name="T53" fmla="*/ 749 w 749"/>
              <a:gd name="T54" fmla="*/ 309 h 30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49" h="309">
                <a:moveTo>
                  <a:pt x="0" y="303"/>
                </a:moveTo>
                <a:cubicBezTo>
                  <a:pt x="36" y="279"/>
                  <a:pt x="37" y="277"/>
                  <a:pt x="88" y="272"/>
                </a:cubicBezTo>
                <a:cubicBezTo>
                  <a:pt x="106" y="265"/>
                  <a:pt x="145" y="253"/>
                  <a:pt x="145" y="253"/>
                </a:cubicBezTo>
                <a:cubicBezTo>
                  <a:pt x="193" y="211"/>
                  <a:pt x="235" y="184"/>
                  <a:pt x="296" y="165"/>
                </a:cubicBezTo>
                <a:cubicBezTo>
                  <a:pt x="304" y="158"/>
                  <a:pt x="313" y="152"/>
                  <a:pt x="321" y="146"/>
                </a:cubicBezTo>
                <a:cubicBezTo>
                  <a:pt x="327" y="140"/>
                  <a:pt x="332" y="132"/>
                  <a:pt x="340" y="127"/>
                </a:cubicBezTo>
                <a:cubicBezTo>
                  <a:pt x="352" y="117"/>
                  <a:pt x="378" y="102"/>
                  <a:pt x="378" y="102"/>
                </a:cubicBezTo>
                <a:cubicBezTo>
                  <a:pt x="381" y="89"/>
                  <a:pt x="388" y="66"/>
                  <a:pt x="397" y="57"/>
                </a:cubicBezTo>
                <a:cubicBezTo>
                  <a:pt x="401" y="52"/>
                  <a:pt x="409" y="54"/>
                  <a:pt x="415" y="51"/>
                </a:cubicBezTo>
                <a:cubicBezTo>
                  <a:pt x="428" y="43"/>
                  <a:pt x="442" y="36"/>
                  <a:pt x="453" y="26"/>
                </a:cubicBezTo>
                <a:cubicBezTo>
                  <a:pt x="459" y="19"/>
                  <a:pt x="463" y="10"/>
                  <a:pt x="472" y="7"/>
                </a:cubicBezTo>
                <a:cubicBezTo>
                  <a:pt x="488" y="1"/>
                  <a:pt x="506" y="3"/>
                  <a:pt x="523" y="1"/>
                </a:cubicBezTo>
                <a:cubicBezTo>
                  <a:pt x="541" y="3"/>
                  <a:pt x="561" y="0"/>
                  <a:pt x="579" y="7"/>
                </a:cubicBezTo>
                <a:cubicBezTo>
                  <a:pt x="585" y="9"/>
                  <a:pt x="582" y="20"/>
                  <a:pt x="586" y="26"/>
                </a:cubicBezTo>
                <a:cubicBezTo>
                  <a:pt x="602" y="55"/>
                  <a:pt x="624" y="74"/>
                  <a:pt x="642" y="102"/>
                </a:cubicBezTo>
                <a:cubicBezTo>
                  <a:pt x="654" y="155"/>
                  <a:pt x="687" y="213"/>
                  <a:pt x="718" y="259"/>
                </a:cubicBezTo>
                <a:cubicBezTo>
                  <a:pt x="729" y="276"/>
                  <a:pt x="734" y="294"/>
                  <a:pt x="749" y="309"/>
                </a:cubicBezTo>
              </a:path>
            </a:pathLst>
          </a:custGeom>
          <a:noFill/>
          <a:ln w="3810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6" name="Marcador de contenido 3">
            <a:extLst>
              <a:ext uri="{FF2B5EF4-FFF2-40B4-BE49-F238E27FC236}">
                <a16:creationId xmlns:a16="http://schemas.microsoft.com/office/drawing/2014/main" id="{8BC6E9EF-0C9A-00FE-F8DA-A7988DB7CDA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857456" cy="5400600"/>
          </a:xfrm>
        </p:spPr>
        <p:txBody>
          <a:bodyPr>
            <a:normAutofit/>
          </a:bodyPr>
          <a:lstStyle/>
          <a:p>
            <a:r>
              <a:rPr lang="es-ES" sz="2000" dirty="0" err="1"/>
              <a:t>Continuous</a:t>
            </a:r>
            <a:r>
              <a:rPr lang="es-ES" sz="2000" dirty="0"/>
              <a:t>: </a:t>
            </a:r>
            <a:r>
              <a:rPr lang="es-ES" sz="2000" dirty="0" err="1"/>
              <a:t>Neutrons</a:t>
            </a:r>
            <a:r>
              <a:rPr lang="es-ES" sz="2000" dirty="0"/>
              <a:t> </a:t>
            </a:r>
            <a:r>
              <a:rPr lang="es-ES" sz="2000" dirty="0" err="1"/>
              <a:t>of</a:t>
            </a:r>
            <a:r>
              <a:rPr lang="es-ES" sz="2000" dirty="0"/>
              <a:t> </a:t>
            </a:r>
            <a:r>
              <a:rPr lang="es-ES" sz="2000" dirty="0" err="1"/>
              <a:t>all</a:t>
            </a:r>
            <a:r>
              <a:rPr lang="es-ES" sz="2000" dirty="0"/>
              <a:t> </a:t>
            </a:r>
            <a:r>
              <a:rPr lang="es-ES" sz="2000" dirty="0" err="1"/>
              <a:t>energies</a:t>
            </a:r>
            <a:r>
              <a:rPr lang="es-ES" sz="2000" dirty="0"/>
              <a:t> “</a:t>
            </a:r>
            <a:r>
              <a:rPr lang="es-ES" sz="2000" dirty="0" err="1"/>
              <a:t>together</a:t>
            </a:r>
            <a:r>
              <a:rPr lang="es-ES" sz="2000" dirty="0"/>
              <a:t>”: </a:t>
            </a:r>
          </a:p>
          <a:p>
            <a:pPr marL="0" indent="0">
              <a:buNone/>
            </a:pPr>
            <a:r>
              <a:rPr lang="es-ES" sz="2000" dirty="0"/>
              <a:t>	</a:t>
            </a:r>
            <a:r>
              <a:rPr lang="es-ES" sz="2000" dirty="0">
                <a:solidFill>
                  <a:srgbClr val="0070C0"/>
                </a:solidFill>
              </a:rPr>
              <a:t>=&gt; integral </a:t>
            </a:r>
            <a:r>
              <a:rPr lang="es-ES" sz="2000" dirty="0" err="1">
                <a:solidFill>
                  <a:srgbClr val="0070C0"/>
                </a:solidFill>
              </a:rPr>
              <a:t>effects</a:t>
            </a:r>
            <a:r>
              <a:rPr lang="es-ES" sz="2000" dirty="0">
                <a:solidFill>
                  <a:srgbClr val="0070C0"/>
                </a:solidFill>
              </a:rPr>
              <a:t> (</a:t>
            </a:r>
            <a:r>
              <a:rPr lang="es-ES" sz="2000" dirty="0" err="1">
                <a:solidFill>
                  <a:srgbClr val="0070C0"/>
                </a:solidFill>
              </a:rPr>
              <a:t>not</a:t>
            </a:r>
            <a:r>
              <a:rPr lang="es-ES" sz="2000" dirty="0">
                <a:solidFill>
                  <a:srgbClr val="0070C0"/>
                </a:solidFill>
              </a:rPr>
              <a:t> a </a:t>
            </a:r>
            <a:r>
              <a:rPr lang="es-ES" sz="2000" dirty="0" err="1">
                <a:solidFill>
                  <a:srgbClr val="0070C0"/>
                </a:solidFill>
              </a:rPr>
              <a:t>problem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if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spectrum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adequate</a:t>
            </a:r>
            <a:r>
              <a:rPr lang="es-ES" sz="20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s-ES" sz="2000" dirty="0">
                <a:solidFill>
                  <a:srgbClr val="0070C0"/>
                </a:solidFill>
              </a:rPr>
              <a:t>		</a:t>
            </a:r>
            <a:r>
              <a:rPr lang="es-ES" sz="2000" dirty="0" err="1">
                <a:solidFill>
                  <a:srgbClr val="0070C0"/>
                </a:solidFill>
              </a:rPr>
              <a:t>Examples</a:t>
            </a:r>
            <a:r>
              <a:rPr lang="es-ES" sz="2000" dirty="0">
                <a:solidFill>
                  <a:srgbClr val="0070C0"/>
                </a:solidFill>
              </a:rPr>
              <a:t>:</a:t>
            </a:r>
          </a:p>
          <a:p>
            <a:pPr marL="0" indent="0">
              <a:buNone/>
            </a:pPr>
            <a:r>
              <a:rPr lang="es-ES" sz="2000" dirty="0">
                <a:solidFill>
                  <a:srgbClr val="0070C0"/>
                </a:solidFill>
              </a:rPr>
              <a:t>		- </a:t>
            </a:r>
            <a:r>
              <a:rPr lang="es-ES" sz="2000" dirty="0" err="1">
                <a:solidFill>
                  <a:srgbClr val="0070C0"/>
                </a:solidFill>
              </a:rPr>
              <a:t>Irradiation</a:t>
            </a:r>
            <a:r>
              <a:rPr lang="es-ES" sz="2000" dirty="0">
                <a:solidFill>
                  <a:srgbClr val="0070C0"/>
                </a:solidFill>
              </a:rPr>
              <a:t> (</a:t>
            </a:r>
            <a:r>
              <a:rPr lang="es-ES" sz="2000" dirty="0" err="1">
                <a:solidFill>
                  <a:srgbClr val="0070C0"/>
                </a:solidFill>
              </a:rPr>
              <a:t>thermal</a:t>
            </a:r>
            <a:r>
              <a:rPr lang="es-ES" sz="2000" dirty="0">
                <a:solidFill>
                  <a:srgbClr val="0070C0"/>
                </a:solidFill>
              </a:rPr>
              <a:t>, </a:t>
            </a:r>
            <a:r>
              <a:rPr lang="es-ES" sz="2000" dirty="0" err="1">
                <a:solidFill>
                  <a:srgbClr val="0070C0"/>
                </a:solidFill>
              </a:rPr>
              <a:t>atmospheric</a:t>
            </a:r>
            <a:r>
              <a:rPr lang="es-ES" sz="2000" dirty="0">
                <a:solidFill>
                  <a:srgbClr val="0070C0"/>
                </a:solidFill>
              </a:rPr>
              <a:t>, etc.)</a:t>
            </a:r>
          </a:p>
          <a:p>
            <a:pPr marL="0" indent="0">
              <a:buNone/>
            </a:pPr>
            <a:r>
              <a:rPr lang="es-ES" sz="2000" dirty="0">
                <a:solidFill>
                  <a:srgbClr val="0070C0"/>
                </a:solidFill>
              </a:rPr>
              <a:t>		- </a:t>
            </a:r>
            <a:r>
              <a:rPr lang="es-ES" sz="2000" dirty="0" err="1">
                <a:solidFill>
                  <a:srgbClr val="0070C0"/>
                </a:solidFill>
              </a:rPr>
              <a:t>Production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of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radioisotopes</a:t>
            </a:r>
            <a:endParaRPr lang="es-ES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s-ES" sz="2000" dirty="0">
                <a:solidFill>
                  <a:srgbClr val="0070C0"/>
                </a:solidFill>
              </a:rPr>
              <a:t>		- </a:t>
            </a:r>
            <a:r>
              <a:rPr lang="es-ES" sz="2000" dirty="0" err="1">
                <a:solidFill>
                  <a:srgbClr val="0070C0"/>
                </a:solidFill>
              </a:rPr>
              <a:t>Activation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for</a:t>
            </a:r>
            <a:r>
              <a:rPr lang="es-ES" sz="2000" dirty="0">
                <a:solidFill>
                  <a:srgbClr val="0070C0"/>
                </a:solidFill>
              </a:rPr>
              <a:t> a </a:t>
            </a:r>
            <a:r>
              <a:rPr lang="es-ES" sz="2000" dirty="0" err="1">
                <a:solidFill>
                  <a:srgbClr val="0070C0"/>
                </a:solidFill>
              </a:rPr>
              <a:t>given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  <a:r>
              <a:rPr lang="es-ES" sz="2000" dirty="0" err="1">
                <a:solidFill>
                  <a:srgbClr val="0070C0"/>
                </a:solidFill>
              </a:rPr>
              <a:t>spectrum</a:t>
            </a:r>
            <a:r>
              <a:rPr lang="es-ES" sz="2000" dirty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es-ES" sz="2000" dirty="0"/>
              <a:t>	</a:t>
            </a:r>
          </a:p>
          <a:p>
            <a:r>
              <a:rPr lang="es-ES" sz="2000" dirty="0" err="1"/>
              <a:t>Pulsed</a:t>
            </a:r>
            <a:r>
              <a:rPr lang="es-ES" sz="2000" dirty="0"/>
              <a:t>: </a:t>
            </a:r>
            <a:r>
              <a:rPr lang="es-ES" sz="2000" dirty="0" err="1"/>
              <a:t>allows</a:t>
            </a:r>
            <a:r>
              <a:rPr lang="es-ES" sz="2000" dirty="0"/>
              <a:t> </a:t>
            </a:r>
            <a:r>
              <a:rPr lang="es-ES" sz="2000" dirty="0" err="1"/>
              <a:t>for</a:t>
            </a:r>
            <a:r>
              <a:rPr lang="es-ES" sz="2000" dirty="0"/>
              <a:t> time-</a:t>
            </a:r>
            <a:r>
              <a:rPr lang="es-ES" sz="2000" dirty="0" err="1"/>
              <a:t>of</a:t>
            </a:r>
            <a:r>
              <a:rPr lang="es-ES" sz="2000" dirty="0"/>
              <a:t>-</a:t>
            </a:r>
            <a:r>
              <a:rPr lang="es-ES" sz="2000" dirty="0" err="1"/>
              <a:t>flight</a:t>
            </a:r>
            <a:endParaRPr lang="es-ES" sz="2000" dirty="0"/>
          </a:p>
          <a:p>
            <a:pPr marL="320040" lvl="1" indent="0">
              <a:buNone/>
            </a:pPr>
            <a:r>
              <a:rPr lang="es-ES" sz="1800" dirty="0"/>
              <a:t>	</a:t>
            </a:r>
            <a:r>
              <a:rPr lang="es-ES" sz="1800" dirty="0">
                <a:solidFill>
                  <a:srgbClr val="0070C0"/>
                </a:solidFill>
              </a:rPr>
              <a:t>=&gt; time </a:t>
            </a:r>
            <a:r>
              <a:rPr lang="es-ES" sz="1800" dirty="0" err="1">
                <a:solidFill>
                  <a:srgbClr val="0070C0"/>
                </a:solidFill>
              </a:rPr>
              <a:t>of</a:t>
            </a:r>
            <a:r>
              <a:rPr lang="es-ES" sz="1800" dirty="0">
                <a:solidFill>
                  <a:srgbClr val="0070C0"/>
                </a:solidFill>
              </a:rPr>
              <a:t> </a:t>
            </a:r>
            <a:r>
              <a:rPr lang="es-ES" sz="1800" dirty="0" err="1">
                <a:solidFill>
                  <a:srgbClr val="0070C0"/>
                </a:solidFill>
              </a:rPr>
              <a:t>arrival</a:t>
            </a:r>
            <a:r>
              <a:rPr lang="es-ES" sz="1800" dirty="0">
                <a:solidFill>
                  <a:srgbClr val="0070C0"/>
                </a:solidFill>
              </a:rPr>
              <a:t> </a:t>
            </a:r>
            <a:r>
              <a:rPr lang="es-ES" sz="1800" dirty="0" err="1">
                <a:solidFill>
                  <a:srgbClr val="0070C0"/>
                </a:solidFill>
              </a:rPr>
              <a:t>provides</a:t>
            </a:r>
            <a:r>
              <a:rPr lang="es-ES" sz="1800" dirty="0">
                <a:solidFill>
                  <a:srgbClr val="0070C0"/>
                </a:solidFill>
              </a:rPr>
              <a:t> </a:t>
            </a:r>
            <a:r>
              <a:rPr lang="es-ES" sz="1800" dirty="0" err="1">
                <a:solidFill>
                  <a:srgbClr val="0070C0"/>
                </a:solidFill>
              </a:rPr>
              <a:t>neutron</a:t>
            </a:r>
            <a:r>
              <a:rPr lang="es-ES" sz="1800" dirty="0">
                <a:solidFill>
                  <a:srgbClr val="0070C0"/>
                </a:solidFill>
              </a:rPr>
              <a:t> </a:t>
            </a:r>
            <a:r>
              <a:rPr lang="es-ES" sz="1800" dirty="0" err="1">
                <a:solidFill>
                  <a:srgbClr val="0070C0"/>
                </a:solidFill>
              </a:rPr>
              <a:t>kinetic</a:t>
            </a:r>
            <a:r>
              <a:rPr lang="es-ES" sz="1800" dirty="0">
                <a:solidFill>
                  <a:srgbClr val="0070C0"/>
                </a:solidFill>
              </a:rPr>
              <a:t> </a:t>
            </a:r>
            <a:r>
              <a:rPr lang="es-ES" sz="1800" dirty="0" err="1">
                <a:solidFill>
                  <a:srgbClr val="0070C0"/>
                </a:solidFill>
              </a:rPr>
              <a:t>energy</a:t>
            </a:r>
            <a:endParaRPr lang="es-ES" sz="1800" dirty="0">
              <a:solidFill>
                <a:srgbClr val="0070C0"/>
              </a:solidFill>
            </a:endParaRPr>
          </a:p>
          <a:p>
            <a:pPr marL="320040" lvl="1" indent="0">
              <a:buNone/>
            </a:pPr>
            <a:r>
              <a:rPr lang="es-ES" sz="1800" dirty="0">
                <a:solidFill>
                  <a:srgbClr val="0070C0"/>
                </a:solidFill>
              </a:rPr>
              <a:t>		=&gt; </a:t>
            </a:r>
            <a:r>
              <a:rPr lang="es-ES" sz="1800" dirty="0" err="1">
                <a:solidFill>
                  <a:srgbClr val="0070C0"/>
                </a:solidFill>
              </a:rPr>
              <a:t>differential</a:t>
            </a:r>
            <a:r>
              <a:rPr lang="es-ES" sz="1800" dirty="0">
                <a:solidFill>
                  <a:srgbClr val="0070C0"/>
                </a:solidFill>
              </a:rPr>
              <a:t> </a:t>
            </a:r>
            <a:r>
              <a:rPr lang="es-ES" sz="1800" dirty="0" err="1">
                <a:solidFill>
                  <a:srgbClr val="0070C0"/>
                </a:solidFill>
              </a:rPr>
              <a:t>experiments</a:t>
            </a:r>
            <a:r>
              <a:rPr lang="es-ES" sz="1800" dirty="0">
                <a:solidFill>
                  <a:srgbClr val="0070C0"/>
                </a:solidFill>
              </a:rPr>
              <a:t> =&gt; X(E</a:t>
            </a:r>
            <a:r>
              <a:rPr lang="es-ES" sz="1800" baseline="-25000" dirty="0">
                <a:solidFill>
                  <a:srgbClr val="0070C0"/>
                </a:solidFill>
              </a:rPr>
              <a:t>n</a:t>
            </a:r>
            <a:r>
              <a:rPr lang="es-ES" sz="1800" dirty="0">
                <a:solidFill>
                  <a:srgbClr val="0070C0"/>
                </a:solidFill>
              </a:rPr>
              <a:t>)  </a:t>
            </a:r>
            <a:endParaRPr lang="en-US" sz="1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50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 animBg="1"/>
      <p:bldP spid="14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9E4D8F-442B-82BD-5600-A0894AD1E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DC0804C-C7CF-6015-1907-34CB55A68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6</a:t>
            </a:fld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E43F64-419F-A2E1-D6D6-412BA7FA13E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7B3801E-0382-23E9-D515-F84AE527D6F2}"/>
              </a:ext>
            </a:extLst>
          </p:cNvPr>
          <p:cNvSpPr/>
          <p:nvPr/>
        </p:nvSpPr>
        <p:spPr>
          <a:xfrm>
            <a:off x="53752" y="620688"/>
            <a:ext cx="9036496" cy="1800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Neutron</a:t>
            </a:r>
            <a:r>
              <a:rPr lang="es-ES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production</a:t>
            </a:r>
            <a:r>
              <a:rPr lang="es-ES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098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1EC4DB-19C1-EFDC-0C41-D8C2DC2C2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Neutrons produced by fission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F9950C-0792-CDBC-1067-E2A60729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7</a:t>
            </a:fld>
            <a:endParaRPr lang="es-ES_tradnl"/>
          </a:p>
        </p:txBody>
      </p:sp>
      <p:pic>
        <p:nvPicPr>
          <p:cNvPr id="3074" name="Picture 2" descr="Application of Neutrons | nuclear-power.com">
            <a:extLst>
              <a:ext uri="{FF2B5EF4-FFF2-40B4-BE49-F238E27FC236}">
                <a16:creationId xmlns:a16="http://schemas.microsoft.com/office/drawing/2014/main" id="{40482C26-3D0D-BB1D-F355-39D1D883C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980728"/>
            <a:ext cx="6192688" cy="265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Multigroup (Delayed) Cross Section Generation Part I: Introduction — OpenMC  Documentation">
            <a:extLst>
              <a:ext uri="{FF2B5EF4-FFF2-40B4-BE49-F238E27FC236}">
                <a16:creationId xmlns:a16="http://schemas.microsoft.com/office/drawing/2014/main" id="{66B54840-7883-D559-A48A-BBFBF0471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01008"/>
            <a:ext cx="4114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876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79E787E-06A7-2E12-A17C-9ED955B91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8</a:t>
            </a:fld>
            <a:endParaRPr lang="es-ES_tradnl"/>
          </a:p>
        </p:txBody>
      </p:sp>
      <p:pic>
        <p:nvPicPr>
          <p:cNvPr id="9" name="Marcador de contenido 8" descr="Diagrama&#10;&#10;Descripción generada automáticamente">
            <a:extLst>
              <a:ext uri="{FF2B5EF4-FFF2-40B4-BE49-F238E27FC236}">
                <a16:creationId xmlns:a16="http://schemas.microsoft.com/office/drawing/2014/main" id="{0CE4DEB5-9F6A-D8CB-ADE2-BA8620BCC37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34" y="1308519"/>
            <a:ext cx="8096250" cy="4905375"/>
          </a:xfrm>
        </p:spPr>
      </p:pic>
      <p:pic>
        <p:nvPicPr>
          <p:cNvPr id="11" name="Imagen 10" descr="Imagen que contiene hombre, azul, tabla, parado&#10;&#10;Descripción generada automáticamente">
            <a:extLst>
              <a:ext uri="{FF2B5EF4-FFF2-40B4-BE49-F238E27FC236}">
                <a16:creationId xmlns:a16="http://schemas.microsoft.com/office/drawing/2014/main" id="{5E8D6C93-4C23-3FF4-723C-C8D3820F7F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27" y="765175"/>
            <a:ext cx="8269663" cy="5561713"/>
          </a:xfrm>
          <a:prstGeom prst="rect">
            <a:avLst/>
          </a:prstGeom>
        </p:spPr>
      </p:pic>
      <p:pic>
        <p:nvPicPr>
          <p:cNvPr id="12" name="Marcador de contenido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F86F134-19A3-EC9E-2B4B-A9B70B6C2B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595" y="765175"/>
            <a:ext cx="1345696" cy="1173905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43839B0A-95E7-9DDE-4C8E-3246A386F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14313"/>
            <a:ext cx="8515350" cy="550862"/>
          </a:xfrm>
        </p:spPr>
        <p:txBody>
          <a:bodyPr/>
          <a:lstStyle/>
          <a:p>
            <a:r>
              <a:rPr lang="es-ES" dirty="0"/>
              <a:t>ILL (France): </a:t>
            </a:r>
            <a:r>
              <a:rPr lang="es-ES" dirty="0">
                <a:solidFill>
                  <a:srgbClr val="FF0000"/>
                </a:solidFill>
              </a:rPr>
              <a:t>10</a:t>
            </a:r>
            <a:r>
              <a:rPr lang="es-ES" baseline="30000" dirty="0">
                <a:solidFill>
                  <a:srgbClr val="FF0000"/>
                </a:solidFill>
              </a:rPr>
              <a:t>15</a:t>
            </a:r>
            <a:r>
              <a:rPr lang="es-ES" dirty="0"/>
              <a:t> n/cm</a:t>
            </a:r>
            <a:r>
              <a:rPr lang="es-ES" baseline="30000" dirty="0"/>
              <a:t>2</a:t>
            </a:r>
            <a:r>
              <a:rPr lang="es-ES" dirty="0"/>
              <a:t>/s @core </a:t>
            </a:r>
            <a:r>
              <a:rPr lang="es-ES" dirty="0">
                <a:solidFill>
                  <a:srgbClr val="FF0000"/>
                </a:solidFill>
              </a:rPr>
              <a:t>(~</a:t>
            </a:r>
            <a:r>
              <a:rPr lang="es-ES" dirty="0" err="1">
                <a:solidFill>
                  <a:srgbClr val="FF0000"/>
                </a:solidFill>
              </a:rPr>
              <a:t>meV</a:t>
            </a:r>
            <a:r>
              <a:rPr lang="es-ES" dirty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6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29699" y="206486"/>
            <a:ext cx="8229600" cy="562074"/>
          </a:xfrm>
        </p:spPr>
        <p:txBody>
          <a:bodyPr/>
          <a:lstStyle/>
          <a:p>
            <a:r>
              <a:rPr lang="de-DE" dirty="0"/>
              <a:t>Neutron producing nuclear reactions (I)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Inhaltsplatzhalter 4"/>
              <p:cNvSpPr>
                <a:spLocks noGrp="1"/>
              </p:cNvSpPr>
              <p:nvPr>
                <p:ph idx="1"/>
              </p:nvPr>
            </p:nvSpPr>
            <p:spPr>
              <a:xfrm>
                <a:off x="333118" y="812115"/>
                <a:ext cx="8703378" cy="3672409"/>
              </a:xfrm>
            </p:spPr>
            <p:txBody>
              <a:bodyPr>
                <a:normAutofit/>
              </a:bodyPr>
              <a:lstStyle/>
              <a:p>
                <a:r>
                  <a:rPr lang="de-DE" sz="2000" dirty="0"/>
                  <a:t>In </a:t>
                </a:r>
                <a:r>
                  <a:rPr lang="de-DE" sz="2000" dirty="0" err="1"/>
                  <a:t>two</a:t>
                </a:r>
                <a:r>
                  <a:rPr lang="de-DE" sz="2000" dirty="0"/>
                  <a:t>-body </a:t>
                </a:r>
                <a:r>
                  <a:rPr lang="de-DE" sz="2000" dirty="0" err="1"/>
                  <a:t>reactions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monoenergetic</a:t>
                </a:r>
                <a:r>
                  <a:rPr lang="de-DE" sz="2000" dirty="0"/>
                  <a:t> </a:t>
                </a:r>
                <a:r>
                  <a:rPr lang="de-DE" sz="2000" dirty="0" err="1"/>
                  <a:t>neutrons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can</a:t>
                </a:r>
                <a:r>
                  <a:rPr lang="de-DE" sz="2000" dirty="0"/>
                  <a:t> </a:t>
                </a:r>
                <a:r>
                  <a:rPr lang="de-DE" sz="2000" dirty="0" err="1"/>
                  <a:t>be</a:t>
                </a:r>
                <a:r>
                  <a:rPr lang="de-DE" sz="2000" dirty="0"/>
                  <a:t> </a:t>
                </a:r>
                <a:r>
                  <a:rPr lang="de-DE" sz="2000" dirty="0" err="1"/>
                  <a:t>produced</a:t>
                </a:r>
                <a:r>
                  <a:rPr lang="de-DE" sz="2000" dirty="0"/>
                  <a:t>, </a:t>
                </a:r>
                <a:br>
                  <a:rPr lang="de-DE" sz="2000" dirty="0"/>
                </a:br>
                <a:r>
                  <a:rPr lang="de-DE" sz="2000" dirty="0"/>
                  <a:t>e.g. DT-reaction: </a:t>
                </a:r>
                <a:r>
                  <a:rPr lang="de-DE" sz="2000" baseline="30000" dirty="0"/>
                  <a:t> </a:t>
                </a:r>
                <a:r>
                  <a:rPr lang="de-DE" sz="2000" dirty="0">
                    <a:solidFill>
                      <a:srgbClr val="FF0000"/>
                    </a:solidFill>
                  </a:rPr>
                  <a:t>T(D,n)</a:t>
                </a:r>
                <a:r>
                  <a:rPr lang="de-DE" sz="2000" baseline="30000" dirty="0">
                    <a:solidFill>
                      <a:srgbClr val="FF0000"/>
                    </a:solidFill>
                  </a:rPr>
                  <a:t>4</a:t>
                </a:r>
                <a:r>
                  <a:rPr lang="de-DE" sz="2000" dirty="0">
                    <a:solidFill>
                      <a:srgbClr val="FF0000"/>
                    </a:solidFill>
                  </a:rPr>
                  <a:t>He, Q = 17.16 MeV</a:t>
                </a:r>
              </a:p>
              <a:p>
                <a:r>
                  <a:rPr lang="de-DE" sz="2000" dirty="0" err="1"/>
                  <a:t>Kinematics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determines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the</a:t>
                </a:r>
                <a:r>
                  <a:rPr lang="de-DE" sz="2000" dirty="0"/>
                  <a:t> angular </a:t>
                </a:r>
                <a:r>
                  <a:rPr lang="de-DE" sz="2000" dirty="0" err="1"/>
                  <a:t>distribution</a:t>
                </a:r>
                <a:r>
                  <a:rPr lang="de-DE" sz="2000" dirty="0"/>
                  <a:t> </a:t>
                </a:r>
                <a:r>
                  <a:rPr lang="de-DE" sz="2000" dirty="0" err="1"/>
                  <a:t>and</a:t>
                </a:r>
                <a:r>
                  <a:rPr lang="de-DE" sz="2000" dirty="0"/>
                  <a:t> </a:t>
                </a:r>
                <a:r>
                  <a:rPr lang="de-DE" sz="2000" dirty="0" err="1"/>
                  <a:t>energy</a:t>
                </a:r>
                <a:r>
                  <a:rPr lang="de-DE" sz="2000" dirty="0"/>
                  <a:t> </a:t>
                </a:r>
                <a:r>
                  <a:rPr lang="de-DE" sz="2000" dirty="0" err="1"/>
                  <a:t>spectrum</a:t>
                </a:r>
                <a:endParaRPr lang="de-DE" sz="2000" dirty="0"/>
              </a:p>
              <a:p>
                <a:r>
                  <a:rPr lang="de-DE" sz="2000" dirty="0"/>
                  <a:t>The </a:t>
                </a:r>
                <a:r>
                  <a:rPr lang="de-DE" sz="2000" dirty="0" err="1"/>
                  <a:t>yield</a:t>
                </a:r>
                <a:r>
                  <a:rPr lang="de-DE" sz="2000" dirty="0"/>
                  <a:t> (</a:t>
                </a:r>
                <a:r>
                  <a:rPr lang="de-DE" sz="2000" dirty="0" err="1"/>
                  <a:t>neutrons</a:t>
                </a:r>
                <a:r>
                  <a:rPr lang="de-DE" sz="2000" dirty="0"/>
                  <a:t> /</a:t>
                </a:r>
                <a:r>
                  <a:rPr lang="de-DE" sz="2000" dirty="0" err="1"/>
                  <a:t>primary</a:t>
                </a:r>
                <a:r>
                  <a:rPr lang="de-DE" sz="2000" dirty="0"/>
                  <a:t> </a:t>
                </a:r>
                <a:r>
                  <a:rPr lang="de-DE" sz="2000" dirty="0" err="1"/>
                  <a:t>particles</a:t>
                </a:r>
                <a:r>
                  <a:rPr lang="de-DE" sz="2000" dirty="0"/>
                  <a:t>) </a:t>
                </a:r>
                <a:r>
                  <a:rPr lang="de-DE" sz="2000" dirty="0" err="1"/>
                  <a:t>is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determined</a:t>
                </a:r>
                <a:r>
                  <a:rPr lang="de-DE" sz="2000" dirty="0"/>
                  <a:t> </a:t>
                </a:r>
                <a:r>
                  <a:rPr lang="de-DE" sz="2000" dirty="0" err="1"/>
                  <a:t>by</a:t>
                </a:r>
                <a:r>
                  <a:rPr lang="de-DE" sz="2000" dirty="0"/>
                  <a:t> </a:t>
                </a:r>
                <a:r>
                  <a:rPr lang="de-DE" sz="2000" dirty="0" err="1"/>
                  <a:t>the</a:t>
                </a:r>
                <a:r>
                  <a:rPr lang="de-DE" sz="2000" dirty="0"/>
                  <a:t> </a:t>
                </a:r>
                <a:br>
                  <a:rPr lang="de-DE" sz="2000" dirty="0"/>
                </a:br>
                <a:r>
                  <a:rPr lang="de-DE" sz="2000" dirty="0"/>
                  <a:t>differential </a:t>
                </a:r>
                <a:r>
                  <a:rPr lang="de-DE" sz="2000" dirty="0" err="1"/>
                  <a:t>cross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section</a:t>
                </a:r>
                <a:r>
                  <a:rPr lang="de-DE" sz="2000" dirty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𝑑</m:t>
                        </m:r>
                        <m: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num>
                      <m:den>
                        <m: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Ω</m:t>
                        </m:r>
                      </m:den>
                    </m:f>
                    <m:r>
                      <a:rPr lang="de-DE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𝑝𝑟𝑜</m:t>
                        </m:r>
                        <m:r>
                          <a:rPr lang="es-E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𝑦𝑒𝑐𝑡𝑖𝑙𝑒</m:t>
                        </m:r>
                      </m:sub>
                    </m:sSub>
                    <m:r>
                      <a:rPr lang="de-DE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Θ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lang="de-DE" sz="2000" b="0" dirty="0">
                  <a:sym typeface="Wingdings" panose="05000000000000000000" pitchFamily="2" charset="2"/>
                </a:endParaRPr>
              </a:p>
              <a:p>
                <a:r>
                  <a:rPr lang="de-DE" sz="2000" dirty="0" err="1">
                    <a:sym typeface="Wingdings" panose="05000000000000000000" pitchFamily="2" charset="2"/>
                  </a:rPr>
                  <a:t>Realistic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yield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determination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by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integration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over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the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target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thickness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br>
                  <a:rPr lang="de-DE" sz="2000" dirty="0">
                    <a:sym typeface="Wingdings" panose="05000000000000000000" pitchFamily="2" charset="2"/>
                  </a:rPr>
                </a:br>
                <a:r>
                  <a:rPr lang="de-DE" sz="2000" dirty="0" err="1">
                    <a:sym typeface="Wingdings" panose="05000000000000000000" pitchFamily="2" charset="2"/>
                  </a:rPr>
                  <a:t>and</a:t>
                </a:r>
                <a:r>
                  <a:rPr lang="de-DE" sz="2000" dirty="0">
                    <a:sym typeface="Wingdings" panose="05000000000000000000" pitchFamily="2" charset="2"/>
                  </a:rPr>
                  <a:t> angular </a:t>
                </a:r>
                <a:r>
                  <a:rPr lang="de-DE" sz="2000" dirty="0" err="1">
                    <a:sym typeface="Wingdings" panose="05000000000000000000" pitchFamily="2" charset="2"/>
                  </a:rPr>
                  <a:t>range</a:t>
                </a:r>
                <a:r>
                  <a:rPr lang="de-DE" sz="2000" dirty="0">
                    <a:sym typeface="Wingdings" panose="05000000000000000000" pitchFamily="2" charset="2"/>
                  </a:rPr>
                  <a:t>  (</a:t>
                </a:r>
                <a:r>
                  <a:rPr lang="de-DE" sz="2000" dirty="0" err="1">
                    <a:sym typeface="Wingdings" panose="05000000000000000000" pitchFamily="2" charset="2"/>
                  </a:rPr>
                  <a:t>slowing</a:t>
                </a:r>
                <a:r>
                  <a:rPr lang="de-DE" sz="2000" dirty="0">
                    <a:sym typeface="Wingdings" panose="05000000000000000000" pitchFamily="2" charset="2"/>
                  </a:rPr>
                  <a:t> down </a:t>
                </a:r>
                <a:r>
                  <a:rPr lang="de-DE" sz="2000" dirty="0" err="1">
                    <a:sym typeface="Wingdings" panose="05000000000000000000" pitchFamily="2" charset="2"/>
                  </a:rPr>
                  <a:t>of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the</a:t>
                </a:r>
                <a:r>
                  <a:rPr lang="de-DE" sz="2000" dirty="0">
                    <a:sym typeface="Wingdings" panose="05000000000000000000" pitchFamily="2" charset="2"/>
                  </a:rPr>
                  <a:t> beam in </a:t>
                </a:r>
                <a:r>
                  <a:rPr lang="de-DE" sz="2000" dirty="0" err="1">
                    <a:sym typeface="Wingdings" panose="05000000000000000000" pitchFamily="2" charset="2"/>
                  </a:rPr>
                  <a:t>the</a:t>
                </a:r>
                <a:r>
                  <a:rPr lang="de-DE" sz="2000" dirty="0">
                    <a:sym typeface="Wingdings" panose="05000000000000000000" pitchFamily="2" charset="2"/>
                  </a:rPr>
                  <a:t> </a:t>
                </a:r>
                <a:r>
                  <a:rPr lang="de-DE" sz="2000" dirty="0" err="1">
                    <a:sym typeface="Wingdings" panose="05000000000000000000" pitchFamily="2" charset="2"/>
                  </a:rPr>
                  <a:t>target</a:t>
                </a:r>
                <a:r>
                  <a:rPr lang="de-DE" sz="2000" dirty="0">
                    <a:sym typeface="Wingdings" panose="05000000000000000000" pitchFamily="2" charset="2"/>
                  </a:rPr>
                  <a:t> material) </a:t>
                </a:r>
                <a:endParaRPr lang="de-DE" sz="2000" b="0" dirty="0"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5" name="Inhaltsplatzhalt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3118" y="812115"/>
                <a:ext cx="8703378" cy="3672409"/>
              </a:xfrm>
              <a:blipFill>
                <a:blip r:embed="rId2"/>
                <a:stretch>
                  <a:fillRect l="-280" t="-82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uppieren 2"/>
          <p:cNvGrpSpPr/>
          <p:nvPr/>
        </p:nvGrpSpPr>
        <p:grpSpPr>
          <a:xfrm>
            <a:off x="2051720" y="3501008"/>
            <a:ext cx="4506327" cy="2281248"/>
            <a:chOff x="2699792" y="4748152"/>
            <a:chExt cx="3642231" cy="1633176"/>
          </a:xfrm>
        </p:grpSpPr>
        <p:sp>
          <p:nvSpPr>
            <p:cNvPr id="2" name="Rechteck 1"/>
            <p:cNvSpPr/>
            <p:nvPr/>
          </p:nvSpPr>
          <p:spPr bwMode="auto">
            <a:xfrm>
              <a:off x="4067944" y="5157192"/>
              <a:ext cx="288032" cy="1224136"/>
            </a:xfrm>
            <a:prstGeom prst="rect">
              <a:avLst/>
            </a:prstGeom>
            <a:solidFill>
              <a:srgbClr val="92D050">
                <a:alpha val="41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" name="Gerade Verbindung mit Pfeil 5"/>
            <p:cNvCxnSpPr/>
            <p:nvPr/>
          </p:nvCxnSpPr>
          <p:spPr bwMode="auto">
            <a:xfrm>
              <a:off x="2843808" y="5733256"/>
              <a:ext cx="1368152" cy="0"/>
            </a:xfrm>
            <a:prstGeom prst="straightConnector1">
              <a:avLst/>
            </a:prstGeom>
            <a:solidFill>
              <a:srgbClr val="003E89"/>
            </a:solidFill>
            <a:ln w="666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" name="Gerade Verbindung mit Pfeil 6"/>
            <p:cNvCxnSpPr/>
            <p:nvPr/>
          </p:nvCxnSpPr>
          <p:spPr bwMode="auto">
            <a:xfrm flipV="1">
              <a:off x="4241485" y="5157192"/>
              <a:ext cx="1482643" cy="547121"/>
            </a:xfrm>
            <a:prstGeom prst="straightConnector1">
              <a:avLst/>
            </a:prstGeom>
            <a:solidFill>
              <a:srgbClr val="003E89"/>
            </a:solidFill>
            <a:ln w="666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Gerader Verbinder 9"/>
            <p:cNvCxnSpPr/>
            <p:nvPr/>
          </p:nvCxnSpPr>
          <p:spPr bwMode="auto">
            <a:xfrm>
              <a:off x="2699792" y="5733256"/>
              <a:ext cx="2880320" cy="0"/>
            </a:xfrm>
            <a:prstGeom prst="line">
              <a:avLst/>
            </a:prstGeom>
            <a:solidFill>
              <a:srgbClr val="003E89"/>
            </a:solidFill>
            <a:ln w="25400" cap="flat" cmpd="sng" algn="ctr">
              <a:solidFill>
                <a:schemeClr val="bg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Kreis 13"/>
            <p:cNvSpPr/>
            <p:nvPr/>
          </p:nvSpPr>
          <p:spPr bwMode="auto">
            <a:xfrm>
              <a:off x="3706423" y="5322741"/>
              <a:ext cx="1070124" cy="792088"/>
            </a:xfrm>
            <a:prstGeom prst="pie">
              <a:avLst>
                <a:gd name="adj1" fmla="val 20327353"/>
                <a:gd name="adj2" fmla="val 92124"/>
              </a:avLst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feld 14"/>
                <p:cNvSpPr txBox="1"/>
                <p:nvPr/>
              </p:nvSpPr>
              <p:spPr>
                <a:xfrm>
                  <a:off x="4861421" y="5399928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Θ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feld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1421" y="5399928"/>
                  <a:ext cx="399468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feld 15"/>
                <p:cNvSpPr txBox="1"/>
                <p:nvPr/>
              </p:nvSpPr>
              <p:spPr>
                <a:xfrm>
                  <a:off x="3089372" y="5769260"/>
                  <a:ext cx="515333" cy="390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6" name="Textfeld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89372" y="5769260"/>
                  <a:ext cx="515333" cy="39074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feld 16"/>
                <p:cNvSpPr txBox="1"/>
                <p:nvPr/>
              </p:nvSpPr>
              <p:spPr>
                <a:xfrm>
                  <a:off x="5689600" y="4961818"/>
                  <a:ext cx="65242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𝑑𝑁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7" name="Textfeld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89600" y="4961818"/>
                  <a:ext cx="652423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feld 17"/>
                <p:cNvSpPr txBox="1"/>
                <p:nvPr/>
              </p:nvSpPr>
              <p:spPr>
                <a:xfrm>
                  <a:off x="3958014" y="4748152"/>
                  <a:ext cx="6660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𝑡𝑎𝑟</m:t>
                            </m:r>
                          </m:sub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8" name="Textfeld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8014" y="4748152"/>
                  <a:ext cx="666016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575068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4384</TotalTime>
  <Words>1666</Words>
  <Application>Microsoft Office PowerPoint</Application>
  <PresentationFormat>Presentación en pantalla (4:3)</PresentationFormat>
  <Paragraphs>287</Paragraphs>
  <Slides>30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44" baseType="lpstr">
      <vt:lpstr>Arial</vt:lpstr>
      <vt:lpstr>Arial Black</vt:lpstr>
      <vt:lpstr>Calibri</vt:lpstr>
      <vt:lpstr>Cambria Math</vt:lpstr>
      <vt:lpstr>Century Gothic</vt:lpstr>
      <vt:lpstr>Comic Sans MS</vt:lpstr>
      <vt:lpstr>Courier New</vt:lpstr>
      <vt:lpstr>Franklin Gothic Book</vt:lpstr>
      <vt:lpstr>Perpetua</vt:lpstr>
      <vt:lpstr>Symbol</vt:lpstr>
      <vt:lpstr>Wingdings</vt:lpstr>
      <vt:lpstr>Wingdings 2</vt:lpstr>
      <vt:lpstr>Equity</vt:lpstr>
      <vt:lpstr>Equation</vt:lpstr>
      <vt:lpstr>Pulsed and continuous neutron beams at the CNA HISPANOS facility</vt:lpstr>
      <vt:lpstr>Presentación de PowerPoint</vt:lpstr>
      <vt:lpstr>Neutron moderation process</vt:lpstr>
      <vt:lpstr>Neutron energy ranges</vt:lpstr>
      <vt:lpstr>Continuous vs. pulsed beams: time-of-flight</vt:lpstr>
      <vt:lpstr>Presentación de PowerPoint</vt:lpstr>
      <vt:lpstr>Neutrons produced by fission</vt:lpstr>
      <vt:lpstr>ILL (France): 1015 n/cm2/s @core (~meV)</vt:lpstr>
      <vt:lpstr>Neutron producing nuclear reactions (I)</vt:lpstr>
      <vt:lpstr>Neutron producing nuclear reactions (II)</vt:lpstr>
      <vt:lpstr>Monoenergetic (&amp; quasi) neutron beams</vt:lpstr>
      <vt:lpstr>Nuclear reactions with high energy ions</vt:lpstr>
      <vt:lpstr>Neutron production by spallation</vt:lpstr>
      <vt:lpstr>Presentación de PowerPoint</vt:lpstr>
      <vt:lpstr>The n_TOF facility at CERN (I)</vt:lpstr>
      <vt:lpstr>Presentación de PowerPoint</vt:lpstr>
      <vt:lpstr>The n_TOF Facility at CERN (III)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HISPANOS for RD50?</vt:lpstr>
      <vt:lpstr>Presentación de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Guerrero Sanchez</dc:creator>
  <cp:lastModifiedBy>CARLOS GUERRERO SANCHEZ</cp:lastModifiedBy>
  <cp:revision>130</cp:revision>
  <dcterms:created xsi:type="dcterms:W3CDTF">2013-11-14T09:12:57Z</dcterms:created>
  <dcterms:modified xsi:type="dcterms:W3CDTF">2022-11-29T13:05:56Z</dcterms:modified>
</cp:coreProperties>
</file>