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62" r:id="rId1"/>
  </p:sldMasterIdLst>
  <p:notesMasterIdLst>
    <p:notesMasterId r:id="rId11"/>
  </p:notesMasterIdLst>
  <p:handoutMasterIdLst>
    <p:handoutMasterId r:id="rId12"/>
  </p:handoutMasterIdLst>
  <p:sldIdLst>
    <p:sldId id="1342" r:id="rId2"/>
    <p:sldId id="1364" r:id="rId3"/>
    <p:sldId id="1401" r:id="rId4"/>
    <p:sldId id="1400" r:id="rId5"/>
    <p:sldId id="1402" r:id="rId6"/>
    <p:sldId id="1403" r:id="rId7"/>
    <p:sldId id="1404" r:id="rId8"/>
    <p:sldId id="1405" r:id="rId9"/>
    <p:sldId id="1365" r:id="rId10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5760" userDrawn="1">
          <p15:clr>
            <a:srgbClr val="A4A3A4"/>
          </p15:clr>
        </p15:guide>
        <p15:guide id="12" pos="3120" userDrawn="1">
          <p15:clr>
            <a:srgbClr val="A4A3A4"/>
          </p15:clr>
        </p15:guide>
        <p15:guide id="13" orient="horz" pos="1200" userDrawn="1">
          <p15:clr>
            <a:srgbClr val="A4A3A4"/>
          </p15:clr>
        </p15:guide>
        <p15:guide id="15" pos="4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C0504D"/>
    <a:srgbClr val="0000FF"/>
    <a:srgbClr val="00FF00"/>
    <a:srgbClr val="E9EDF4"/>
    <a:srgbClr val="104282"/>
    <a:srgbClr val="E6E6E6"/>
    <a:srgbClr val="BDBABD"/>
    <a:srgbClr val="FF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8" autoAdjust="0"/>
    <p:restoredTop sz="96807" autoAdjust="0"/>
  </p:normalViewPr>
  <p:slideViewPr>
    <p:cSldViewPr>
      <p:cViewPr varScale="1">
        <p:scale>
          <a:sx n="100" d="100"/>
          <a:sy n="100" d="100"/>
        </p:scale>
        <p:origin x="240" y="96"/>
      </p:cViewPr>
      <p:guideLst>
        <p:guide orient="horz"/>
        <p:guide pos="5760"/>
        <p:guide pos="3120"/>
        <p:guide orient="horz" pos="1200"/>
        <p:guide pos="4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78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353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721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925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080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084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404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194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09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2/23/2022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A8DEA-8A1F-46B8-AF0A-E519F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4F331B-6CA7-46A7-9B3E-9F1354EA54C3}"/>
              </a:ext>
            </a:extLst>
          </p:cNvPr>
          <p:cNvSpPr/>
          <p:nvPr/>
        </p:nvSpPr>
        <p:spPr>
          <a:xfrm>
            <a:off x="0" y="0"/>
            <a:ext cx="9910997" cy="685800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646BE4FC-67D8-47E0-9D71-AD01D5B50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242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143000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</a:t>
            </a:r>
            <a:b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 acceleration chain</a:t>
            </a:r>
            <a:b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issues and questions – </a:t>
            </a:r>
            <a:endParaRPr lang="en-GB" sz="10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3259197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F. Batsch, H. Damerau, I. Karpov</a:t>
            </a:r>
          </a:p>
          <a:p>
            <a:pPr>
              <a:spcBef>
                <a:spcPct val="0"/>
              </a:spcBef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173597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22/02/22</a:t>
            </a: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A8DEA-8A1F-46B8-AF0A-E519F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188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High-energy acceleration parameters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7F59B3-C920-4A95-9B74-50181056A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675783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Input/output energy of RCS chain: 60 GeV </a:t>
            </a: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GB" sz="21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1.5 </a:t>
            </a:r>
            <a:r>
              <a:rPr lang="en-GB" sz="2100" b="1" u="sng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TeV</a:t>
            </a: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 5 </a:t>
            </a:r>
            <a:r>
              <a:rPr lang="en-GB" sz="21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TeV</a:t>
            </a:r>
            <a:endParaRPr lang="en-GB" sz="21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 or 3 acceleration stages to 1.5 </a:t>
            </a:r>
            <a:r>
              <a:rPr lang="en-GB" sz="21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TeV</a:t>
            </a: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? + 1 stage to 5 </a:t>
            </a:r>
            <a:r>
              <a:rPr lang="en-GB" sz="21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TeV</a:t>
            </a:r>
            <a:endParaRPr lang="en-GB" sz="21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Combination of normal conducting and two hybrid RCS?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First two RCS in the same tunnel? 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Major design constraints due to that choices?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Options: HTS fast ramping magnets? What is ramp rate of cycling RCS magnets?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Find transition energy between normal conducting and hybrid RCS!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How to optimize intermediate energies?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Minimize losses through entire RCS chain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Make educated-guess assumptions for unknown parameters, e.g., feasibility of huge ramp rates?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Shape of magnetic ramp?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Power consumption?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EA5B1E-9C77-433D-9A90-5F452EEF24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8" t="16421" r="13446" b="46082"/>
          <a:stretch/>
        </p:blipFill>
        <p:spPr>
          <a:xfrm>
            <a:off x="5181600" y="5257800"/>
            <a:ext cx="3732631" cy="136659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83897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show-stoppers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7F59B3-C920-4A95-9B74-50181056A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675783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1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uon</a:t>
            </a: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decay: could it exclude superconducting RF cavities?</a:t>
            </a:r>
            <a:b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for WP RF!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Are the huge ramp rates realistic?</a:t>
            </a:r>
            <a:b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converters? Expensive!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How strong is the induced voltage from the short-range </a:t>
            </a:r>
            <a:r>
              <a:rPr lang="en-GB" sz="2100" b="1" dirty="0" err="1">
                <a:latin typeface="Arial" panose="020B0604020202020204" pitchFamily="34" charset="0"/>
                <a:cs typeface="Arial" panose="020B0604020202020204" pitchFamily="34" charset="0"/>
              </a:rPr>
              <a:t>wakefields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? Possible cures?</a:t>
            </a:r>
            <a:b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range wake of TESLA cavities (K. Bane et al.)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Challenges of first hybrid RCS being built?</a:t>
            </a:r>
          </a:p>
        </p:txBody>
      </p:sp>
    </p:spTree>
    <p:extLst>
      <p:ext uri="{BB962C8B-B14F-4D97-AF65-F5344CB8AC3E}">
        <p14:creationId xmlns:p14="http://schemas.microsoft.com/office/powerpoint/2010/main" val="3461069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D9B31D-0156-4DB4-9780-C367A70502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077"/>
          <a:stretch/>
        </p:blipFill>
        <p:spPr>
          <a:xfrm>
            <a:off x="1676400" y="2971800"/>
            <a:ext cx="6759819" cy="3089212"/>
          </a:xfrm>
          <a:prstGeom prst="rect">
            <a:avLst/>
          </a:prstGeom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Transverse beam dynamics aspects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7F59B3-C920-4A95-9B74-50181056A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675783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Impact of energy dependent trajectory?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Required aperture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Orbit length change due to hybrid RCS design?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length is very important!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Constraints on momentum compaction?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Separate vacuum chambers for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</a:t>
            </a:r>
            <a:r>
              <a:rPr lang="en-GB" sz="1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</a:t>
            </a:r>
            <a:r>
              <a:rPr lang="en-GB" sz="1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8BEE63-02AB-4C7F-89E9-6107623A801D}"/>
              </a:ext>
            </a:extLst>
          </p:cNvPr>
          <p:cNvSpPr txBox="1"/>
          <p:nvPr/>
        </p:nvSpPr>
        <p:spPr>
          <a:xfrm>
            <a:off x="1066800" y="5901050"/>
            <a:ext cx="723900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From: https://indico.cern.ch/event/867138/contributions/3654250/attachments/2003892/3346162/RCS_MC_JAI_Presentation_FINAL.pdf</a:t>
            </a:r>
          </a:p>
        </p:txBody>
      </p:sp>
    </p:spTree>
    <p:extLst>
      <p:ext uri="{BB962C8B-B14F-4D97-AF65-F5344CB8AC3E}">
        <p14:creationId xmlns:p14="http://schemas.microsoft.com/office/powerpoint/2010/main" val="565389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aspects and RF system design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7F59B3-C920-4A95-9B74-50181056A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675783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RF sections/stations?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 1-2 or a large number distributed around the ring?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Large synchrotron tune or small phase slip factor, </a:t>
            </a:r>
            <a:r>
              <a:rPr lang="en-GB" sz="1800" b="1" dirty="0">
                <a:latin typeface="Symbol" panose="05050102010706020507" pitchFamily="18" charset="2"/>
                <a:cs typeface="Arial" panose="020B0604020202020204" pitchFamily="34" charset="0"/>
              </a:rPr>
              <a:t>h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Maximum energy difference of counter-rotating beams, before/after RF section?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Consequences on energy gain per turn and synchrotron tune</a:t>
            </a:r>
          </a:p>
          <a:p>
            <a:pPr lvl="1" algn="l">
              <a:spcBef>
                <a:spcPct val="2000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rotation required to achieve short bunches?</a:t>
            </a:r>
          </a:p>
          <a:p>
            <a:pPr marL="361950" indent="-361950" algn="l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reuse of RF section(s) for at least two RCS stages?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Uncontrolled (longitudinal, and transverse) emittance blow-up during transfer between RCS. If unavoidable, by how much smaller emittance should be at the start of acceleration (smaller emittance </a:t>
            </a:r>
            <a:r>
              <a:rPr lang="en-GB" sz="21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</a:t>
            </a:r>
            <a:r>
              <a:rPr lang="en-GB" sz="21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stronger collective effects)</a:t>
            </a:r>
            <a:endParaRPr lang="en-US" sz="21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001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techniques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7F59B3-C920-4A95-9B74-50181056A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675783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Coordination of longitudinal and transverse simulations?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BLonD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code to explore longitudinal plane, then 6D-tracking?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Which assumptions built into conventional simulation codes may not be correct?</a:t>
            </a:r>
          </a:p>
          <a:p>
            <a:pPr marL="819150" lvl="1" indent="-361950" algn="l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Multiple RF stations per turn combined with intensity effects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Very large energy gain per turn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Impact of kA/s ramp rate?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acceleration?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523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7F59B3-C920-4A95-9B74-50181056A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675783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How to define goals and plans, e.g.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Self-consistent parameter table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What do we consider as basic machine design?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289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A8DEA-8A1F-46B8-AF0A-E519F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4F331B-6CA7-46A7-9B3E-9F1354EA54C3}"/>
              </a:ext>
            </a:extLst>
          </p:cNvPr>
          <p:cNvSpPr/>
          <p:nvPr/>
        </p:nvSpPr>
        <p:spPr>
          <a:xfrm>
            <a:off x="0" y="0"/>
            <a:ext cx="9910997" cy="685800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3" descr="LOGOfin.eps">
            <a:extLst>
              <a:ext uri="{FF2B5EF4-FFF2-40B4-BE49-F238E27FC236}">
                <a16:creationId xmlns:a16="http://schemas.microsoft.com/office/drawing/2014/main" id="{E6D3CB46-4678-4F83-8BF6-A9990A825C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772" y="2695479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012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102577</TotalTime>
  <Words>500</Words>
  <Application>Microsoft Office PowerPoint</Application>
  <PresentationFormat>A4 Paper (210x297 mm)</PresentationFormat>
  <Paragraphs>65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Constantia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2997</cp:revision>
  <cp:lastPrinted>2019-11-18T10:22:47Z</cp:lastPrinted>
  <dcterms:created xsi:type="dcterms:W3CDTF">2004-02-08T17:46:25Z</dcterms:created>
  <dcterms:modified xsi:type="dcterms:W3CDTF">2022-02-23T10:43:14Z</dcterms:modified>
</cp:coreProperties>
</file>