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2"/>
  </p:notesMasterIdLst>
  <p:handoutMasterIdLst>
    <p:handoutMasterId r:id="rId43"/>
  </p:handoutMasterIdLst>
  <p:sldIdLst>
    <p:sldId id="537" r:id="rId2"/>
    <p:sldId id="540" r:id="rId3"/>
    <p:sldId id="538" r:id="rId4"/>
    <p:sldId id="539" r:id="rId5"/>
    <p:sldId id="549" r:id="rId6"/>
    <p:sldId id="550" r:id="rId7"/>
    <p:sldId id="596" r:id="rId8"/>
    <p:sldId id="548" r:id="rId9"/>
    <p:sldId id="547" r:id="rId10"/>
    <p:sldId id="607" r:id="rId11"/>
    <p:sldId id="544" r:id="rId12"/>
    <p:sldId id="606" r:id="rId13"/>
    <p:sldId id="618" r:id="rId14"/>
    <p:sldId id="620" r:id="rId15"/>
    <p:sldId id="619" r:id="rId16"/>
    <p:sldId id="621" r:id="rId17"/>
    <p:sldId id="597" r:id="rId18"/>
    <p:sldId id="553" r:id="rId19"/>
    <p:sldId id="559" r:id="rId20"/>
    <p:sldId id="551" r:id="rId21"/>
    <p:sldId id="557" r:id="rId22"/>
    <p:sldId id="558" r:id="rId23"/>
    <p:sldId id="560" r:id="rId24"/>
    <p:sldId id="561" r:id="rId25"/>
    <p:sldId id="563" r:id="rId26"/>
    <p:sldId id="562" r:id="rId27"/>
    <p:sldId id="554" r:id="rId28"/>
    <p:sldId id="585" r:id="rId29"/>
    <p:sldId id="599" r:id="rId30"/>
    <p:sldId id="600" r:id="rId31"/>
    <p:sldId id="602" r:id="rId32"/>
    <p:sldId id="564" r:id="rId33"/>
    <p:sldId id="605" r:id="rId34"/>
    <p:sldId id="613" r:id="rId35"/>
    <p:sldId id="614" r:id="rId36"/>
    <p:sldId id="545" r:id="rId37"/>
    <p:sldId id="622" r:id="rId38"/>
    <p:sldId id="617" r:id="rId39"/>
    <p:sldId id="616" r:id="rId40"/>
    <p:sldId id="615" r:id="rId41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39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27BC"/>
    <a:srgbClr val="000000"/>
    <a:srgbClr val="F438E8"/>
    <a:srgbClr val="B317B7"/>
    <a:srgbClr val="179923"/>
    <a:srgbClr val="C6D9F2"/>
    <a:srgbClr val="FFF8D1"/>
    <a:srgbClr val="146EC8"/>
    <a:srgbClr val="FF99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645" autoAdjust="0"/>
    <p:restoredTop sz="50000" autoAdjust="0"/>
  </p:normalViewPr>
  <p:slideViewPr>
    <p:cSldViewPr>
      <p:cViewPr>
        <p:scale>
          <a:sx n="171" d="100"/>
          <a:sy n="171" d="100"/>
        </p:scale>
        <p:origin x="808" y="288"/>
      </p:cViewPr>
      <p:guideLst>
        <p:guide orient="horz" pos="3339"/>
        <p:guide pos="2880"/>
      </p:guideLst>
    </p:cSldViewPr>
  </p:slideViewPr>
  <p:outlineViewPr>
    <p:cViewPr>
      <p:scale>
        <a:sx n="33" d="100"/>
        <a:sy n="33" d="100"/>
      </p:scale>
      <p:origin x="0" y="33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126" d="100"/>
          <a:sy n="126" d="100"/>
        </p:scale>
        <p:origin x="3800" y="208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B4E359-15B9-E34D-9812-C6265A5B8D6D}" type="datetimeFigureOut">
              <a:rPr lang="en-US" smtClean="0"/>
              <a:t>6/13/22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297B42-C257-2F42-81D9-58D4641C9D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51317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6412"/>
          </a:xfrm>
          <a:prstGeom prst="rect">
            <a:avLst/>
          </a:prstGeom>
        </p:spPr>
        <p:txBody>
          <a:bodyPr vert="horz" lIns="91275" tIns="45638" rIns="91275" bIns="45638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60" cy="496412"/>
          </a:xfrm>
          <a:prstGeom prst="rect">
            <a:avLst/>
          </a:prstGeom>
        </p:spPr>
        <p:txBody>
          <a:bodyPr vert="horz" lIns="91275" tIns="45638" rIns="91275" bIns="45638" rtlCol="0"/>
          <a:lstStyle>
            <a:lvl1pPr algn="r">
              <a:defRPr sz="1200"/>
            </a:lvl1pPr>
          </a:lstStyle>
          <a:p>
            <a:fld id="{EDF54699-954F-4E4D-9DCD-366D4D7B0D63}" type="datetimeFigureOut">
              <a:rPr lang="en-GB" smtClean="0"/>
              <a:t>13/06/2022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275" tIns="45638" rIns="91275" bIns="45638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1"/>
          </a:xfrm>
          <a:prstGeom prst="rect">
            <a:avLst/>
          </a:prstGeom>
        </p:spPr>
        <p:txBody>
          <a:bodyPr vert="horz" lIns="91275" tIns="45638" rIns="91275" bIns="45638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60" cy="496412"/>
          </a:xfrm>
          <a:prstGeom prst="rect">
            <a:avLst/>
          </a:prstGeom>
        </p:spPr>
        <p:txBody>
          <a:bodyPr vert="horz" lIns="91275" tIns="45638" rIns="91275" bIns="45638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60" cy="496412"/>
          </a:xfrm>
          <a:prstGeom prst="rect">
            <a:avLst/>
          </a:prstGeom>
        </p:spPr>
        <p:txBody>
          <a:bodyPr vert="horz" lIns="91275" tIns="45638" rIns="91275" bIns="45638" rtlCol="0" anchor="b"/>
          <a:lstStyle>
            <a:lvl1pPr algn="r">
              <a:defRPr sz="1200"/>
            </a:lvl1pPr>
          </a:lstStyle>
          <a:p>
            <a:fld id="{B83C5146-1889-4C45-88D4-AB2A8F6634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490681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3C5146-1889-4C45-88D4-AB2A8F66345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21430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3C5146-1889-4C45-88D4-AB2A8F663451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02851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3C5146-1889-4C45-88D4-AB2A8F663451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17451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3C5146-1889-4C45-88D4-AB2A8F663451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212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3C5146-1889-4C45-88D4-AB2A8F663451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07810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3C5146-1889-4C45-88D4-AB2A8F663451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92797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B0B482C-BF04-1247-A629-45CE3B1DE56C}"/>
              </a:ext>
            </a:extLst>
          </p:cNvPr>
          <p:cNvSpPr/>
          <p:nvPr userDrawn="1"/>
        </p:nvSpPr>
        <p:spPr>
          <a:xfrm>
            <a:off x="0" y="0"/>
            <a:ext cx="971600" cy="6206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2537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491"/>
            <a:ext cx="8064895" cy="490066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6013676F-E0BD-164B-82A4-87E9684F03B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800" y="6658211"/>
            <a:ext cx="979237" cy="188640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de-DE"/>
              <a:t>29.06.2022</a:t>
            </a:r>
            <a:endParaRPr lang="en-GB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D24F6150-A0C8-0E4D-9131-FEB6FA608C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43708" y="6641432"/>
            <a:ext cx="5256584" cy="194270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/>
              <a:t>M. Schaumann, Particle Accelerators and Beam Dynamics, CERN Summer Student Lectures 2022</a:t>
            </a:r>
            <a:endParaRPr lang="en-GB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1860D0E-81FE-D549-B3AA-2260EAAF0E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75905" y="6641432"/>
            <a:ext cx="753588" cy="188641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323EE74B-AA29-428B-826F-5CD1FF8C5BA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50586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0CFD6B5F-AEDC-8B43-B2CA-8C1A6AD3874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800" y="6658211"/>
            <a:ext cx="979237" cy="188640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de-DE"/>
              <a:t>29.06.2022</a:t>
            </a:r>
            <a:endParaRPr lang="en-GB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ECC1BA56-8F1B-B14C-A922-949A9CC29D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43708" y="6641432"/>
            <a:ext cx="5256584" cy="194270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/>
              <a:t>M. Schaumann, Particle Accelerators and Beam Dynamics, CERN Summer Student Lectures 2022</a:t>
            </a:r>
            <a:endParaRPr lang="en-GB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DE86D1E4-48C7-8F48-ACC7-A7BB9CB299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75905" y="6641432"/>
            <a:ext cx="753588" cy="188641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323EE74B-AA29-428B-826F-5CD1FF8C5BA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121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512" y="548680"/>
            <a:ext cx="4316288" cy="60486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48680"/>
            <a:ext cx="4388296" cy="59046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946464B4-4B69-924F-B7C3-52EB5B223BA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00" y="6658211"/>
            <a:ext cx="979237" cy="188640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de-DE"/>
              <a:t>29.06.2022</a:t>
            </a:r>
            <a:endParaRPr lang="en-GB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D440C655-55CC-ED4F-9934-C9288DB085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43708" y="6641432"/>
            <a:ext cx="5256584" cy="194270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/>
              <a:t>M. Schaumann, Particle Accelerators and Beam Dynamics, CERN Summer Student Lectures 2022</a:t>
            </a:r>
            <a:endParaRPr lang="en-GB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78EFFDB7-63D6-E84D-A508-D178217E65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75905" y="6641432"/>
            <a:ext cx="753588" cy="188641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323EE74B-AA29-428B-826F-5CD1FF8C5BA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D42D1691-F22E-1B94-BB61-90EE26A978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552" y="1491"/>
            <a:ext cx="8064895" cy="490066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01502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86297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268760"/>
            <a:ext cx="4040188" cy="532859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499240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268760"/>
            <a:ext cx="4041775" cy="532859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4FF1BBB3-3082-A145-8300-FA91F8BA8EA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00" y="6658211"/>
            <a:ext cx="979237" cy="188640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de-DE"/>
              <a:t>29.06.2022</a:t>
            </a:r>
            <a:endParaRPr lang="en-GB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6D152275-83B6-274E-A288-2B4381969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43708" y="6641432"/>
            <a:ext cx="5256584" cy="194270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/>
              <a:t>M. Schaumann, Particle Accelerators and Beam Dynamics, CERN Summer Student Lectures 2022</a:t>
            </a:r>
            <a:endParaRPr lang="en-GB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E5436308-4EDF-C64F-94DC-DFC1127A5D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75905" y="6641432"/>
            <a:ext cx="753588" cy="188641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323EE74B-AA29-428B-826F-5CD1FF8C5BA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FD7906EE-30D5-ADCC-7D9E-34812CA32F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552" y="1491"/>
            <a:ext cx="8064895" cy="490066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47676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401EFB0-5E15-C747-A6A0-8BA3946942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800" y="6658211"/>
            <a:ext cx="979237" cy="188640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de-DE"/>
              <a:t>29.06.2022</a:t>
            </a:r>
            <a:endParaRPr lang="en-GB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5B23EEF-B375-FB4F-972A-1650867196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43708" y="6641432"/>
            <a:ext cx="5256584" cy="194270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/>
              <a:t>M. Schaumann, Particle Accelerators and Beam Dynamics, CERN Summer Student Lectures 2022</a:t>
            </a:r>
            <a:endParaRPr lang="en-GB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879B776-5D53-CE4A-9724-C329C2C031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75905" y="6641432"/>
            <a:ext cx="753588" cy="188641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323EE74B-AA29-428B-826F-5CD1FF8C5BA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8603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274638"/>
            <a:ext cx="7965175" cy="747654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1909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25047" y="11149"/>
            <a:ext cx="8079401" cy="490066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21" name="Date Placeholder 3">
            <a:extLst>
              <a:ext uri="{FF2B5EF4-FFF2-40B4-BE49-F238E27FC236}">
                <a16:creationId xmlns:a16="http://schemas.microsoft.com/office/drawing/2014/main" id="{5E3A031C-3618-7B48-BF7C-DDBFEC9218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800" y="6658211"/>
            <a:ext cx="979237" cy="188640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de-DE"/>
              <a:t>29.06.2022</a:t>
            </a:r>
            <a:endParaRPr lang="en-GB" dirty="0"/>
          </a:p>
        </p:txBody>
      </p:sp>
      <p:sp>
        <p:nvSpPr>
          <p:cNvPr id="22" name="Footer Placeholder 4">
            <a:extLst>
              <a:ext uri="{FF2B5EF4-FFF2-40B4-BE49-F238E27FC236}">
                <a16:creationId xmlns:a16="http://schemas.microsoft.com/office/drawing/2014/main" id="{C69FC28D-A593-7B46-A32D-A36F7EC340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43708" y="6641432"/>
            <a:ext cx="5256584" cy="194270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/>
              <a:t>M. Schaumann, Particle Accelerators and Beam Dynamics, CERN Summer Student Lectures 2022</a:t>
            </a:r>
            <a:endParaRPr lang="en-GB" dirty="0"/>
          </a:p>
        </p:txBody>
      </p:sp>
      <p:sp>
        <p:nvSpPr>
          <p:cNvPr id="23" name="Slide Number Placeholder 5">
            <a:extLst>
              <a:ext uri="{FF2B5EF4-FFF2-40B4-BE49-F238E27FC236}">
                <a16:creationId xmlns:a16="http://schemas.microsoft.com/office/drawing/2014/main" id="{012F21D5-64C6-1E46-9A18-092273C67C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75905" y="6641432"/>
            <a:ext cx="753588" cy="188641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323EE74B-AA29-428B-826F-5CD1FF8C5BA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24" name="Picture 23" descr="logo-presentation-small.jpg">
            <a:extLst>
              <a:ext uri="{FF2B5EF4-FFF2-40B4-BE49-F238E27FC236}">
                <a16:creationId xmlns:a16="http://schemas.microsoft.com/office/drawing/2014/main" id="{74347166-82EE-8845-A47C-2B038A6B5BBA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10"/>
            <a:ext cx="491805" cy="486248"/>
          </a:xfrm>
          <a:prstGeom prst="rect">
            <a:avLst/>
          </a:prstGeom>
        </p:spPr>
      </p:pic>
      <p:pic>
        <p:nvPicPr>
          <p:cNvPr id="11" name="Grafik 88">
            <a:extLst>
              <a:ext uri="{FF2B5EF4-FFF2-40B4-BE49-F238E27FC236}">
                <a16:creationId xmlns:a16="http://schemas.microsoft.com/office/drawing/2014/main" id="{994D7C03-D463-AEC8-1508-56E9E99E54F7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1785" y="621"/>
            <a:ext cx="491806" cy="491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8107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60" r:id="rId7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apae.ific.uv.es/apae/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0.png"/><Relationship Id="rId5" Type="http://schemas.openxmlformats.org/officeDocument/2006/relationships/image" Target="../media/image35.jpeg"/><Relationship Id="rId4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42.jpg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jpeg"/><Relationship Id="rId4" Type="http://schemas.openxmlformats.org/officeDocument/2006/relationships/image" Target="../media/image3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gif"/><Relationship Id="rId7" Type="http://schemas.openxmlformats.org/officeDocument/2006/relationships/image" Target="../media/image45.png"/><Relationship Id="rId2" Type="http://schemas.openxmlformats.org/officeDocument/2006/relationships/image" Target="../media/image27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0.png"/><Relationship Id="rId5" Type="http://schemas.openxmlformats.org/officeDocument/2006/relationships/image" Target="../media/image290.png"/><Relationship Id="rId4" Type="http://schemas.openxmlformats.org/officeDocument/2006/relationships/image" Target="../media/image35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0.png"/><Relationship Id="rId4" Type="http://schemas.openxmlformats.org/officeDocument/2006/relationships/image" Target="../media/image35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jpeg"/><Relationship Id="rId5" Type="http://schemas.openxmlformats.org/officeDocument/2006/relationships/image" Target="../media/image52.png"/><Relationship Id="rId4" Type="http://schemas.openxmlformats.org/officeDocument/2006/relationships/image" Target="../media/image51.jp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emf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g"/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jp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3" Type="http://schemas.openxmlformats.org/officeDocument/2006/relationships/image" Target="../media/image62.jpg"/><Relationship Id="rId7" Type="http://schemas.openxmlformats.org/officeDocument/2006/relationships/image" Target="../media/image53.jpeg"/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jpeg"/><Relationship Id="rId5" Type="http://schemas.openxmlformats.org/officeDocument/2006/relationships/image" Target="../media/image64.png"/><Relationship Id="rId4" Type="http://schemas.openxmlformats.org/officeDocument/2006/relationships/image" Target="../media/image63.png"/><Relationship Id="rId9" Type="http://schemas.openxmlformats.org/officeDocument/2006/relationships/image" Target="../media/image52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8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emf"/><Relationship Id="rId3" Type="http://schemas.openxmlformats.org/officeDocument/2006/relationships/image" Target="../media/image110.png"/><Relationship Id="rId7" Type="http://schemas.openxmlformats.org/officeDocument/2006/relationships/oleObject" Target="../embeddings/oleObject3.bin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e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113.png"/><Relationship Id="rId4" Type="http://schemas.openxmlformats.org/officeDocument/2006/relationships/image" Target="../media/image70.png"/><Relationship Id="rId9" Type="http://schemas.openxmlformats.org/officeDocument/2006/relationships/image" Target="../media/image11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795536" y="4405933"/>
            <a:ext cx="7448872" cy="1752600"/>
          </a:xfrm>
        </p:spPr>
        <p:txBody>
          <a:bodyPr>
            <a:normAutofit/>
          </a:bodyPr>
          <a:lstStyle/>
          <a:p>
            <a:pPr algn="l"/>
            <a:r>
              <a:rPr lang="en-US" sz="1800" dirty="0"/>
              <a:t>by</a:t>
            </a:r>
          </a:p>
          <a:p>
            <a:pPr algn="l"/>
            <a:r>
              <a:rPr lang="en-US" dirty="0"/>
              <a:t>Michaela Schaumann</a:t>
            </a:r>
          </a:p>
          <a:p>
            <a:pPr algn="l"/>
            <a:r>
              <a:rPr lang="en-US" sz="1800" dirty="0"/>
              <a:t>DESY, Accelerators (M) Department, MPY, PETRA III Operations</a:t>
            </a:r>
          </a:p>
          <a:p>
            <a:pPr algn="l"/>
            <a:endParaRPr lang="en-US" dirty="0"/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0" y="2636912"/>
            <a:ext cx="9166145" cy="1584175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/>
              <a:t>Particle Accelerators and Beam Dynamics</a:t>
            </a:r>
          </a:p>
          <a:p>
            <a:r>
              <a:rPr lang="en-US" b="1" i="1" dirty="0"/>
              <a:t>Part 1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8370C68-9594-0940-B1E3-BD39BC5F667A}"/>
              </a:ext>
            </a:extLst>
          </p:cNvPr>
          <p:cNvSpPr/>
          <p:nvPr/>
        </p:nvSpPr>
        <p:spPr>
          <a:xfrm>
            <a:off x="1723111" y="1074615"/>
            <a:ext cx="682340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/>
              <a:t>Summer Student Lectures 2022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0ED221D-41A1-344C-B165-CC74590F7017}"/>
              </a:ext>
            </a:extLst>
          </p:cNvPr>
          <p:cNvSpPr/>
          <p:nvPr/>
        </p:nvSpPr>
        <p:spPr>
          <a:xfrm>
            <a:off x="4069298" y="6343379"/>
            <a:ext cx="100540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29.06.2022</a:t>
            </a:r>
          </a:p>
        </p:txBody>
      </p:sp>
      <p:pic>
        <p:nvPicPr>
          <p:cNvPr id="8" name="Picture 7" descr="logo-presentation-small.jpg">
            <a:extLst>
              <a:ext uri="{FF2B5EF4-FFF2-40B4-BE49-F238E27FC236}">
                <a16:creationId xmlns:a16="http://schemas.microsoft.com/office/drawing/2014/main" id="{D3D5F790-D24E-D84E-BFE7-279EC773EFF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772271"/>
            <a:ext cx="1327575" cy="1312574"/>
          </a:xfrm>
          <a:prstGeom prst="rect">
            <a:avLst/>
          </a:prstGeom>
        </p:spPr>
      </p:pic>
      <p:pic>
        <p:nvPicPr>
          <p:cNvPr id="9" name="Grafik 88">
            <a:extLst>
              <a:ext uri="{FF2B5EF4-FFF2-40B4-BE49-F238E27FC236}">
                <a16:creationId xmlns:a16="http://schemas.microsoft.com/office/drawing/2014/main" id="{EF3BD8DE-BD08-6CEE-6DDE-8E5897F5102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755" y="4606518"/>
            <a:ext cx="1351430" cy="1351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21447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BC0BF3-195A-BB4B-9292-3F86A469A5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5A3A90-B3AB-4343-BDB3-F790F08F308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29.06.2022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D8C325-F043-E14D-BEDA-EA9601D10A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M. Schaumann, Particle Accelerators and Beam Dynamics, CERN Summer Student Lectures 2022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032672-5B7B-334C-8B73-1FEB80C888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8646B66-A1DA-F54E-9BB3-CF9C69AE196E}"/>
              </a:ext>
            </a:extLst>
          </p:cNvPr>
          <p:cNvSpPr/>
          <p:nvPr/>
        </p:nvSpPr>
        <p:spPr>
          <a:xfrm>
            <a:off x="1292735" y="3105834"/>
            <a:ext cx="655852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/>
              <a:t>Where do we need accelerators? </a:t>
            </a:r>
          </a:p>
        </p:txBody>
      </p:sp>
    </p:spTree>
    <p:extLst>
      <p:ext uri="{BB962C8B-B14F-4D97-AF65-F5344CB8AC3E}">
        <p14:creationId xmlns:p14="http://schemas.microsoft.com/office/powerpoint/2010/main" val="2346077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E218DBCA-B566-EF4F-AFB8-AF07B560D9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7370" y="1799093"/>
            <a:ext cx="2889259" cy="312697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E2B58E2-7880-2E4A-ACEA-4848F2964D48}"/>
              </a:ext>
            </a:extLst>
          </p:cNvPr>
          <p:cNvSpPr txBox="1"/>
          <p:nvPr/>
        </p:nvSpPr>
        <p:spPr>
          <a:xfrm>
            <a:off x="2493298" y="2980277"/>
            <a:ext cx="4157403" cy="1015663"/>
          </a:xfrm>
          <a:prstGeom prst="rect">
            <a:avLst/>
          </a:prstGeom>
          <a:solidFill>
            <a:srgbClr val="C6D9F1"/>
          </a:solidFill>
          <a:ln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pPr algn="ctr" defTabSz="650197" fontAlgn="auto">
              <a:spcBef>
                <a:spcPts val="0"/>
              </a:spcBef>
              <a:spcAft>
                <a:spcPts val="0"/>
              </a:spcAft>
            </a:pPr>
            <a:r>
              <a:rPr lang="en-GB" sz="2000" b="1" dirty="0">
                <a:solidFill>
                  <a:srgbClr val="1F497D"/>
                </a:solidFill>
                <a:latin typeface="Calibri"/>
              </a:rPr>
              <a:t>World wide about </a:t>
            </a:r>
            <a:r>
              <a:rPr lang="en-GB" sz="2000" b="1" dirty="0">
                <a:solidFill>
                  <a:srgbClr val="C00000"/>
                </a:solidFill>
                <a:latin typeface="Calibri"/>
              </a:rPr>
              <a:t>&gt;30’000</a:t>
            </a:r>
            <a:r>
              <a:rPr lang="en-GB" sz="2000" b="1" dirty="0">
                <a:solidFill>
                  <a:srgbClr val="1F497D"/>
                </a:solidFill>
                <a:latin typeface="Calibri"/>
              </a:rPr>
              <a:t> particle accelerators are in operation with a large variety of applications.</a:t>
            </a:r>
            <a:endParaRPr lang="en-GB" sz="2000" dirty="0">
              <a:solidFill>
                <a:srgbClr val="1F497D"/>
              </a:solidFill>
              <a:latin typeface="Calibri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3505702-0299-7D42-939C-C5EF693F9A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Where are accelerators used?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621A31D-3EA7-314D-A980-6E7410F4F8A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29.06.2022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4AA679-88D3-DC43-854B-9FF26B2D3C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M. Schaumann, Particle Accelerators and Beam Dynamics, CERN Summer Student Lectures 2022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5F165A-B559-064A-8FB7-DF38B9FB59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D51549A-2BDC-DD48-8E9E-5CE742517F31}"/>
              </a:ext>
            </a:extLst>
          </p:cNvPr>
          <p:cNvSpPr txBox="1"/>
          <p:nvPr/>
        </p:nvSpPr>
        <p:spPr>
          <a:xfrm>
            <a:off x="5918968" y="4010838"/>
            <a:ext cx="276062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>
                <a:solidFill>
                  <a:srgbClr val="0427BC"/>
                </a:solidFill>
              </a:rPr>
              <a:t>Research (&lt;1%)</a:t>
            </a:r>
          </a:p>
          <a:p>
            <a:pPr marL="285750" indent="-285750">
              <a:buFontTx/>
              <a:buChar char="-"/>
            </a:pPr>
            <a:r>
              <a:rPr lang="en-US" dirty="0"/>
              <a:t>Particle Physics</a:t>
            </a:r>
          </a:p>
          <a:p>
            <a:pPr marL="285750" indent="-285750">
              <a:buFontTx/>
              <a:buChar char="-"/>
            </a:pPr>
            <a:r>
              <a:rPr lang="en-US" dirty="0"/>
              <a:t>Storage rings &amp; Colliders</a:t>
            </a:r>
          </a:p>
          <a:p>
            <a:pPr marL="285750" indent="-285750">
              <a:buFontTx/>
              <a:buChar char="-"/>
            </a:pPr>
            <a:r>
              <a:rPr lang="en-US" dirty="0"/>
              <a:t>Material science</a:t>
            </a:r>
          </a:p>
          <a:p>
            <a:pPr marL="285750" indent="-285750">
              <a:buFontTx/>
              <a:buChar char="-"/>
            </a:pPr>
            <a:r>
              <a:rPr lang="en-US" dirty="0"/>
              <a:t>Light sources</a:t>
            </a:r>
          </a:p>
          <a:p>
            <a:pPr marL="285750" indent="-285750">
              <a:buFontTx/>
              <a:buChar char="-"/>
            </a:pPr>
            <a:r>
              <a:rPr lang="en-US" dirty="0"/>
              <a:t>R&amp;D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12A89F1-9869-3547-A7AE-649430BA5343}"/>
              </a:ext>
            </a:extLst>
          </p:cNvPr>
          <p:cNvSpPr txBox="1"/>
          <p:nvPr/>
        </p:nvSpPr>
        <p:spPr>
          <a:xfrm>
            <a:off x="539552" y="4098510"/>
            <a:ext cx="279159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>
                <a:solidFill>
                  <a:srgbClr val="0427BC"/>
                </a:solidFill>
              </a:rPr>
              <a:t>Health</a:t>
            </a:r>
          </a:p>
          <a:p>
            <a:pPr marL="285750" indent="-285750">
              <a:buFontTx/>
              <a:buChar char="-"/>
            </a:pPr>
            <a:r>
              <a:rPr lang="en-US" dirty="0"/>
              <a:t>Diagnostic and imaging</a:t>
            </a:r>
          </a:p>
          <a:p>
            <a:pPr marL="285750" indent="-285750">
              <a:buFontTx/>
              <a:buChar char="-"/>
            </a:pPr>
            <a:r>
              <a:rPr lang="en-US" dirty="0"/>
              <a:t>X-rays</a:t>
            </a:r>
          </a:p>
          <a:p>
            <a:pPr marL="285750" indent="-285750">
              <a:buFontTx/>
              <a:buChar char="-"/>
            </a:pPr>
            <a:r>
              <a:rPr lang="en-US" dirty="0"/>
              <a:t>Cancer therapy</a:t>
            </a:r>
          </a:p>
          <a:p>
            <a:pPr marL="285750" indent="-285750">
              <a:buFontTx/>
              <a:buChar char="-"/>
            </a:pPr>
            <a:r>
              <a:rPr lang="en-US" dirty="0"/>
              <a:t>Radioisotope production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618FEF4-1A96-E948-9B66-5A22654363A1}"/>
              </a:ext>
            </a:extLst>
          </p:cNvPr>
          <p:cNvSpPr txBox="1"/>
          <p:nvPr/>
        </p:nvSpPr>
        <p:spPr>
          <a:xfrm>
            <a:off x="555317" y="1529806"/>
            <a:ext cx="235882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>
                <a:solidFill>
                  <a:srgbClr val="0427BC"/>
                </a:solidFill>
              </a:rPr>
              <a:t>Industry</a:t>
            </a:r>
            <a:r>
              <a:rPr lang="en-US" b="1" u="sng" dirty="0"/>
              <a:t> </a:t>
            </a:r>
          </a:p>
          <a:p>
            <a:pPr marL="274638" indent="-274638">
              <a:buFontTx/>
              <a:buChar char="-"/>
            </a:pPr>
            <a:r>
              <a:rPr lang="en-US" dirty="0"/>
              <a:t>Material studies and processing</a:t>
            </a:r>
          </a:p>
          <a:p>
            <a:pPr marL="285750" indent="-285750">
              <a:buFontTx/>
              <a:buChar char="-"/>
            </a:pPr>
            <a:r>
              <a:rPr lang="en-US" dirty="0"/>
              <a:t>Food sterilization</a:t>
            </a:r>
          </a:p>
          <a:p>
            <a:pPr marL="285750" indent="-285750">
              <a:buFontTx/>
              <a:buChar char="-"/>
            </a:pPr>
            <a:r>
              <a:rPr lang="en-US" dirty="0"/>
              <a:t>Ion implantation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C6B4F7A-3F42-EF45-9B2D-CC0C052994A2}"/>
              </a:ext>
            </a:extLst>
          </p:cNvPr>
          <p:cNvSpPr txBox="1"/>
          <p:nvPr/>
        </p:nvSpPr>
        <p:spPr>
          <a:xfrm>
            <a:off x="202267" y="5674130"/>
            <a:ext cx="8330173" cy="993084"/>
          </a:xfrm>
          <a:prstGeom prst="rect">
            <a:avLst/>
          </a:prstGeom>
          <a:noFill/>
        </p:spPr>
        <p:txBody>
          <a:bodyPr wrap="square" lIns="130039" tIns="65020" rIns="130039" bIns="65020" rtlCol="0">
            <a:spAutoFit/>
          </a:bodyPr>
          <a:lstStyle/>
          <a:p>
            <a:pPr defTabSz="650197"/>
            <a:r>
              <a:rPr lang="en-GB" sz="1400" i="1" kern="0" dirty="0">
                <a:solidFill>
                  <a:prstClr val="black"/>
                </a:solidFill>
                <a:sym typeface="Gill Sans" charset="0"/>
              </a:rPr>
              <a:t>Sources: </a:t>
            </a:r>
          </a:p>
          <a:p>
            <a:pPr defTabSz="650197"/>
            <a:r>
              <a:rPr lang="en-GB" sz="1400" i="1" kern="0" dirty="0">
                <a:solidFill>
                  <a:prstClr val="black"/>
                </a:solidFill>
                <a:sym typeface="Gill Sans" charset="0"/>
              </a:rPr>
              <a:t>A. </a:t>
            </a:r>
            <a:r>
              <a:rPr lang="en-GB" sz="1400" i="1" kern="0" dirty="0" err="1">
                <a:solidFill>
                  <a:prstClr val="black"/>
                </a:solidFill>
                <a:sym typeface="Gill Sans" charset="0"/>
              </a:rPr>
              <a:t>Faus-Golfe</a:t>
            </a:r>
            <a:r>
              <a:rPr lang="en-GB" sz="1400" i="1" kern="0" dirty="0">
                <a:solidFill>
                  <a:prstClr val="black"/>
                </a:solidFill>
                <a:sym typeface="Gill Sans" charset="0"/>
              </a:rPr>
              <a:t>, ‘</a:t>
            </a:r>
            <a:r>
              <a:rPr kumimoji="0" lang="en-GB" sz="14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sym typeface="Gill Sans" charset="0"/>
              </a:rPr>
              <a:t>The brave new world of accelerator application’, TUYPLS1, IPAC’19, Melbourne, Australia, 2019</a:t>
            </a:r>
          </a:p>
          <a:p>
            <a:pPr defTabSz="650197"/>
            <a:r>
              <a:rPr lang="en-US" sz="1400" dirty="0"/>
              <a:t>APAE report, ‘Applications of particle accelerators in Europe’, </a:t>
            </a:r>
            <a:r>
              <a:rPr lang="en-US" sz="14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http://apae.ific.uv.es/apae/</a:t>
            </a:r>
            <a:endParaRPr lang="en-US" sz="1400" dirty="0"/>
          </a:p>
          <a:p>
            <a:pPr defTabSz="650197"/>
            <a:r>
              <a:rPr lang="en-US" sz="1400" dirty="0">
                <a:latin typeface="Calibri" panose="020F0502020204030204" pitchFamily="34" charset="0"/>
              </a:rPr>
              <a:t>Dr. Suzie Sheehy, Applications of accelerators, CAS 2014, Prague</a:t>
            </a:r>
            <a:endParaRPr lang="en-US" sz="14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EA0EB7B-BA10-3044-A88D-9F14103B1096}"/>
              </a:ext>
            </a:extLst>
          </p:cNvPr>
          <p:cNvSpPr txBox="1"/>
          <p:nvPr/>
        </p:nvSpPr>
        <p:spPr>
          <a:xfrm>
            <a:off x="5725407" y="1311921"/>
            <a:ext cx="317458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>
                <a:solidFill>
                  <a:srgbClr val="0427BC"/>
                </a:solidFill>
              </a:rPr>
              <a:t>Energy</a:t>
            </a:r>
          </a:p>
          <a:p>
            <a:pPr marL="285750" indent="-285750">
              <a:buFontTx/>
              <a:buChar char="-"/>
            </a:pPr>
            <a:r>
              <a:rPr lang="en-US" dirty="0"/>
              <a:t>Destroying radioactive waste</a:t>
            </a:r>
          </a:p>
          <a:p>
            <a:pPr marL="285750" indent="-285750">
              <a:buFontTx/>
              <a:buChar char="-"/>
            </a:pPr>
            <a:r>
              <a:rPr lang="en-US" dirty="0"/>
              <a:t>Energy production</a:t>
            </a:r>
          </a:p>
          <a:p>
            <a:pPr marL="285750" indent="-285750">
              <a:buFontTx/>
              <a:buChar char="-"/>
            </a:pPr>
            <a:r>
              <a:rPr lang="en-US" dirty="0"/>
              <a:t>Nuclear fusion</a:t>
            </a:r>
          </a:p>
          <a:p>
            <a:pPr marL="285750" indent="-285750">
              <a:buFontTx/>
              <a:buChar char="-"/>
            </a:pPr>
            <a:r>
              <a:rPr lang="en-US" dirty="0"/>
              <a:t>Thorium fuel amplifier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A11C320-B33F-A24E-8EF1-38FB51E4D4BE}"/>
              </a:ext>
            </a:extLst>
          </p:cNvPr>
          <p:cNvSpPr txBox="1"/>
          <p:nvPr/>
        </p:nvSpPr>
        <p:spPr>
          <a:xfrm>
            <a:off x="3194877" y="656950"/>
            <a:ext cx="232717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>
                <a:solidFill>
                  <a:srgbClr val="0427BC"/>
                </a:solidFill>
              </a:rPr>
              <a:t>Security</a:t>
            </a:r>
          </a:p>
          <a:p>
            <a:pPr marL="285750" indent="-285750">
              <a:buFontTx/>
              <a:buChar char="-"/>
            </a:pPr>
            <a:r>
              <a:rPr lang="en-US" dirty="0"/>
              <a:t>Airports &amp; boarders</a:t>
            </a:r>
          </a:p>
          <a:p>
            <a:pPr marL="285750" indent="-285750">
              <a:buFontTx/>
              <a:buChar char="-"/>
            </a:pPr>
            <a:r>
              <a:rPr lang="en-US" dirty="0"/>
              <a:t>Nuclear security</a:t>
            </a:r>
          </a:p>
          <a:p>
            <a:pPr marL="285750" indent="-285750">
              <a:buFontTx/>
              <a:buChar char="-"/>
            </a:pPr>
            <a:r>
              <a:rPr lang="en-US" dirty="0"/>
              <a:t>Imaging</a:t>
            </a:r>
          </a:p>
        </p:txBody>
      </p:sp>
    </p:spTree>
    <p:extLst>
      <p:ext uri="{BB962C8B-B14F-4D97-AF65-F5344CB8AC3E}">
        <p14:creationId xmlns:p14="http://schemas.microsoft.com/office/powerpoint/2010/main" val="941160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5" grpId="0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F13855-2A61-BD44-A604-C58033145E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552" y="1491"/>
            <a:ext cx="8052715" cy="490066"/>
          </a:xfrm>
        </p:spPr>
        <p:txBody>
          <a:bodyPr>
            <a:normAutofit fontScale="90000"/>
          </a:bodyPr>
          <a:lstStyle/>
          <a:p>
            <a:r>
              <a:rPr lang="en-US" dirty="0"/>
              <a:t>Applications - Health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28F149A-E4EC-6349-BD50-0D29767E3B1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29.06.2022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E7ABCBA-30DC-094D-92E5-E61907FC56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M. Schaumann, Particle Accelerators and Beam Dynamics, CERN Summer Student Lectures 2022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D16842-189B-8047-A969-FB6C0E233E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E283FA8-CA8B-6F44-8010-9C7AAFA81856}"/>
              </a:ext>
            </a:extLst>
          </p:cNvPr>
          <p:cNvSpPr txBox="1"/>
          <p:nvPr/>
        </p:nvSpPr>
        <p:spPr>
          <a:xfrm>
            <a:off x="261614" y="3329069"/>
            <a:ext cx="2286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427BC"/>
                </a:solidFill>
              </a:rPr>
              <a:t>Radioisotope production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3549885-CB2A-6A4A-88A3-349B0AAA3C91}"/>
              </a:ext>
            </a:extLst>
          </p:cNvPr>
          <p:cNvSpPr/>
          <p:nvPr/>
        </p:nvSpPr>
        <p:spPr>
          <a:xfrm>
            <a:off x="241000" y="564204"/>
            <a:ext cx="388095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427BC"/>
                </a:solidFill>
              </a:rPr>
              <a:t>Cancer therapy with photon, proton and ion beams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1F4B0FB9-F562-FA4F-A369-AA891A6247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1925" y="927619"/>
            <a:ext cx="3740342" cy="3509493"/>
          </a:xfrm>
          <a:prstGeom prst="rect">
            <a:avLst/>
          </a:prstGeom>
        </p:spPr>
      </p:pic>
      <p:grpSp>
        <p:nvGrpSpPr>
          <p:cNvPr id="37" name="Group 36">
            <a:extLst>
              <a:ext uri="{FF2B5EF4-FFF2-40B4-BE49-F238E27FC236}">
                <a16:creationId xmlns:a16="http://schemas.microsoft.com/office/drawing/2014/main" id="{5F8C6168-DC3F-9F43-BC92-4558E688C515}"/>
              </a:ext>
            </a:extLst>
          </p:cNvPr>
          <p:cNvGrpSpPr/>
          <p:nvPr/>
        </p:nvGrpSpPr>
        <p:grpSpPr>
          <a:xfrm>
            <a:off x="422460" y="1534412"/>
            <a:ext cx="3518035" cy="1019413"/>
            <a:chOff x="308232" y="2255617"/>
            <a:chExt cx="3950083" cy="1242348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E21324F9-1E26-B74D-9418-0123495A5AC7}"/>
                </a:ext>
              </a:extLst>
            </p:cNvPr>
            <p:cNvGrpSpPr/>
            <p:nvPr/>
          </p:nvGrpSpPr>
          <p:grpSpPr>
            <a:xfrm>
              <a:off x="308232" y="2286071"/>
              <a:ext cx="3950083" cy="1211894"/>
              <a:chOff x="-289485" y="4328157"/>
              <a:chExt cx="6291263" cy="2184400"/>
            </a:xfrm>
          </p:grpSpPr>
          <p:grpSp>
            <p:nvGrpSpPr>
              <p:cNvPr id="28" name="Group 5">
                <a:extLst>
                  <a:ext uri="{FF2B5EF4-FFF2-40B4-BE49-F238E27FC236}">
                    <a16:creationId xmlns:a16="http://schemas.microsoft.com/office/drawing/2014/main" id="{5062B7E8-F505-CB4F-AE4C-78D47A50136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-289485" y="4328157"/>
                <a:ext cx="6291263" cy="2184400"/>
                <a:chOff x="323" y="572"/>
                <a:chExt cx="3963" cy="1376"/>
              </a:xfrm>
            </p:grpSpPr>
            <p:sp>
              <p:nvSpPr>
                <p:cNvPr id="29" name="Line 6">
                  <a:extLst>
                    <a:ext uri="{FF2B5EF4-FFF2-40B4-BE49-F238E27FC236}">
                      <a16:creationId xmlns:a16="http://schemas.microsoft.com/office/drawing/2014/main" id="{B89EC882-2B72-4447-A1FC-72ACC1BD973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202" y="1933"/>
                  <a:ext cx="3084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" name="Freeform 7">
                  <a:extLst>
                    <a:ext uri="{FF2B5EF4-FFF2-40B4-BE49-F238E27FC236}">
                      <a16:creationId xmlns:a16="http://schemas.microsoft.com/office/drawing/2014/main" id="{B5282B15-4C40-284D-B49A-CE9E77F358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02" y="572"/>
                  <a:ext cx="2767" cy="1376"/>
                </a:xfrm>
                <a:custGeom>
                  <a:avLst/>
                  <a:gdLst/>
                  <a:ahLst/>
                  <a:cxnLst>
                    <a:cxn ang="0">
                      <a:pos x="0" y="1376"/>
                    </a:cxn>
                    <a:cxn ang="0">
                      <a:pos x="181" y="604"/>
                    </a:cxn>
                    <a:cxn ang="0">
                      <a:pos x="499" y="151"/>
                    </a:cxn>
                    <a:cxn ang="0">
                      <a:pos x="907" y="15"/>
                    </a:cxn>
                    <a:cxn ang="0">
                      <a:pos x="1451" y="60"/>
                    </a:cxn>
                    <a:cxn ang="0">
                      <a:pos x="2358" y="287"/>
                    </a:cxn>
                    <a:cxn ang="0">
                      <a:pos x="3356" y="468"/>
                    </a:cxn>
                    <a:cxn ang="0">
                      <a:pos x="4127" y="604"/>
                    </a:cxn>
                    <a:cxn ang="0">
                      <a:pos x="4354" y="650"/>
                    </a:cxn>
                  </a:cxnLst>
                  <a:rect l="0" t="0" r="r" b="b"/>
                  <a:pathLst>
                    <a:path w="4354" h="1376">
                      <a:moveTo>
                        <a:pt x="0" y="1376"/>
                      </a:moveTo>
                      <a:cubicBezTo>
                        <a:pt x="49" y="1092"/>
                        <a:pt x="98" y="808"/>
                        <a:pt x="181" y="604"/>
                      </a:cubicBezTo>
                      <a:cubicBezTo>
                        <a:pt x="264" y="400"/>
                        <a:pt x="378" y="249"/>
                        <a:pt x="499" y="151"/>
                      </a:cubicBezTo>
                      <a:cubicBezTo>
                        <a:pt x="620" y="53"/>
                        <a:pt x="748" y="30"/>
                        <a:pt x="907" y="15"/>
                      </a:cubicBezTo>
                      <a:cubicBezTo>
                        <a:pt x="1066" y="0"/>
                        <a:pt x="1209" y="15"/>
                        <a:pt x="1451" y="60"/>
                      </a:cubicBezTo>
                      <a:cubicBezTo>
                        <a:pt x="1693" y="105"/>
                        <a:pt x="2041" y="219"/>
                        <a:pt x="2358" y="287"/>
                      </a:cubicBezTo>
                      <a:cubicBezTo>
                        <a:pt x="2675" y="355"/>
                        <a:pt x="3061" y="415"/>
                        <a:pt x="3356" y="468"/>
                      </a:cubicBezTo>
                      <a:cubicBezTo>
                        <a:pt x="3651" y="521"/>
                        <a:pt x="3961" y="574"/>
                        <a:pt x="4127" y="604"/>
                      </a:cubicBezTo>
                      <a:cubicBezTo>
                        <a:pt x="4293" y="634"/>
                        <a:pt x="4323" y="642"/>
                        <a:pt x="4354" y="650"/>
                      </a:cubicBezTo>
                    </a:path>
                  </a:pathLst>
                </a:custGeom>
                <a:noFill/>
                <a:ln w="38100" cmpd="sng">
                  <a:solidFill>
                    <a:srgbClr val="F438E8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1" name="Line 8">
                  <a:extLst>
                    <a:ext uri="{FF2B5EF4-FFF2-40B4-BE49-F238E27FC236}">
                      <a16:creationId xmlns:a16="http://schemas.microsoft.com/office/drawing/2014/main" id="{8D7DC24B-345D-1F47-B0AE-9A31ADA6681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202" y="572"/>
                  <a:ext cx="0" cy="1361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" name="Text Box 9">
                  <a:extLst>
                    <a:ext uri="{FF2B5EF4-FFF2-40B4-BE49-F238E27FC236}">
                      <a16:creationId xmlns:a16="http://schemas.microsoft.com/office/drawing/2014/main" id="{510ECAC0-1ADD-4843-9AF9-61269CE63E9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23" y="709"/>
                  <a:ext cx="743" cy="41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pPr algn="r">
                    <a:spcBef>
                      <a:spcPct val="50000"/>
                    </a:spcBef>
                  </a:pPr>
                  <a:r>
                    <a:rPr lang="en-GB" dirty="0"/>
                    <a:t>Dose</a:t>
                  </a:r>
                </a:p>
              </p:txBody>
            </p:sp>
          </p:grpSp>
          <p:sp>
            <p:nvSpPr>
              <p:cNvPr id="33" name="Freeform 57">
                <a:extLst>
                  <a:ext uri="{FF2B5EF4-FFF2-40B4-BE49-F238E27FC236}">
                    <a16:creationId xmlns:a16="http://schemas.microsoft.com/office/drawing/2014/main" id="{3948752B-6F72-2F43-8C38-375BF52538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7997" y="4409591"/>
                <a:ext cx="1943100" cy="2089150"/>
              </a:xfrm>
              <a:custGeom>
                <a:avLst/>
                <a:gdLst/>
                <a:ahLst/>
                <a:cxnLst>
                  <a:cxn ang="0">
                    <a:pos x="0" y="1498"/>
                  </a:cxn>
                  <a:cxn ang="0">
                    <a:pos x="862" y="1498"/>
                  </a:cxn>
                  <a:cxn ang="0">
                    <a:pos x="1406" y="1498"/>
                  </a:cxn>
                  <a:cxn ang="0">
                    <a:pos x="2086" y="1452"/>
                  </a:cxn>
                  <a:cxn ang="0">
                    <a:pos x="2449" y="1180"/>
                  </a:cxn>
                  <a:cxn ang="0">
                    <a:pos x="2585" y="817"/>
                  </a:cxn>
                  <a:cxn ang="0">
                    <a:pos x="2631" y="228"/>
                  </a:cxn>
                  <a:cxn ang="0">
                    <a:pos x="2676" y="91"/>
                  </a:cxn>
                  <a:cxn ang="0">
                    <a:pos x="2676" y="772"/>
                  </a:cxn>
                  <a:cxn ang="0">
                    <a:pos x="2676" y="1543"/>
                  </a:cxn>
                  <a:cxn ang="0">
                    <a:pos x="2721" y="1906"/>
                  </a:cxn>
                  <a:cxn ang="0">
                    <a:pos x="2812" y="2042"/>
                  </a:cxn>
                  <a:cxn ang="0">
                    <a:pos x="2857" y="2087"/>
                  </a:cxn>
                </a:cxnLst>
                <a:rect l="0" t="0" r="r" b="b"/>
                <a:pathLst>
                  <a:path w="2857" h="2087">
                    <a:moveTo>
                      <a:pt x="0" y="1498"/>
                    </a:moveTo>
                    <a:cubicBezTo>
                      <a:pt x="314" y="1498"/>
                      <a:pt x="628" y="1498"/>
                      <a:pt x="862" y="1498"/>
                    </a:cubicBezTo>
                    <a:cubicBezTo>
                      <a:pt x="1096" y="1498"/>
                      <a:pt x="1202" y="1506"/>
                      <a:pt x="1406" y="1498"/>
                    </a:cubicBezTo>
                    <a:cubicBezTo>
                      <a:pt x="1610" y="1490"/>
                      <a:pt x="1912" y="1505"/>
                      <a:pt x="2086" y="1452"/>
                    </a:cubicBezTo>
                    <a:cubicBezTo>
                      <a:pt x="2260" y="1399"/>
                      <a:pt x="2366" y="1286"/>
                      <a:pt x="2449" y="1180"/>
                    </a:cubicBezTo>
                    <a:cubicBezTo>
                      <a:pt x="2532" y="1074"/>
                      <a:pt x="2555" y="976"/>
                      <a:pt x="2585" y="817"/>
                    </a:cubicBezTo>
                    <a:cubicBezTo>
                      <a:pt x="2615" y="658"/>
                      <a:pt x="2616" y="349"/>
                      <a:pt x="2631" y="228"/>
                    </a:cubicBezTo>
                    <a:cubicBezTo>
                      <a:pt x="2646" y="107"/>
                      <a:pt x="2668" y="0"/>
                      <a:pt x="2676" y="91"/>
                    </a:cubicBezTo>
                    <a:cubicBezTo>
                      <a:pt x="2684" y="182"/>
                      <a:pt x="2676" y="530"/>
                      <a:pt x="2676" y="772"/>
                    </a:cubicBezTo>
                    <a:cubicBezTo>
                      <a:pt x="2676" y="1014"/>
                      <a:pt x="2669" y="1354"/>
                      <a:pt x="2676" y="1543"/>
                    </a:cubicBezTo>
                    <a:cubicBezTo>
                      <a:pt x="2683" y="1732"/>
                      <a:pt x="2698" y="1823"/>
                      <a:pt x="2721" y="1906"/>
                    </a:cubicBezTo>
                    <a:cubicBezTo>
                      <a:pt x="2744" y="1989"/>
                      <a:pt x="2789" y="2012"/>
                      <a:pt x="2812" y="2042"/>
                    </a:cubicBezTo>
                    <a:cubicBezTo>
                      <a:pt x="2835" y="2072"/>
                      <a:pt x="2850" y="2080"/>
                      <a:pt x="2857" y="2087"/>
                    </a:cubicBezTo>
                  </a:path>
                </a:pathLst>
              </a:custGeom>
              <a:noFill/>
              <a:ln w="38100" cmpd="sng">
                <a:solidFill>
                  <a:srgbClr val="0000CC"/>
                </a:solidFill>
                <a:round/>
                <a:headEnd/>
                <a:tailEnd/>
              </a:ln>
              <a:effectLst/>
            </p:spPr>
            <p:txBody>
              <a:bodyPr lIns="91435" tIns="45718" rIns="91435" bIns="45718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985F7E99-1421-954B-B439-2D8E2E8E5D5E}"/>
                </a:ext>
              </a:extLst>
            </p:cNvPr>
            <p:cNvSpPr txBox="1"/>
            <p:nvPr/>
          </p:nvSpPr>
          <p:spPr>
            <a:xfrm>
              <a:off x="2787993" y="2255617"/>
              <a:ext cx="9550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438E8"/>
                  </a:solidFill>
                </a:rPr>
                <a:t>Photons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3621ECE9-30E3-7941-B83F-AFE4EBAB0007}"/>
                </a:ext>
              </a:extLst>
            </p:cNvPr>
            <p:cNvSpPr txBox="1"/>
            <p:nvPr/>
          </p:nvSpPr>
          <p:spPr>
            <a:xfrm>
              <a:off x="1333247" y="2812188"/>
              <a:ext cx="5757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427BC"/>
                  </a:solidFill>
                </a:rPr>
                <a:t>Ions</a:t>
              </a:r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4AF89F91-E705-7A41-864A-27378C2BB967}"/>
              </a:ext>
            </a:extLst>
          </p:cNvPr>
          <p:cNvSpPr txBox="1"/>
          <p:nvPr/>
        </p:nvSpPr>
        <p:spPr>
          <a:xfrm>
            <a:off x="576817" y="2596784"/>
            <a:ext cx="33857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Reduced dose to healthy tissue with ion beam irradiation.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7CF62C1-4FFA-0148-9D57-E5AC71297E6B}"/>
              </a:ext>
            </a:extLst>
          </p:cNvPr>
          <p:cNvSpPr txBox="1"/>
          <p:nvPr/>
        </p:nvSpPr>
        <p:spPr>
          <a:xfrm>
            <a:off x="5220072" y="586287"/>
            <a:ext cx="9712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Hadrons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9CCFA44-163A-204D-A18C-565DAA81048C}"/>
              </a:ext>
            </a:extLst>
          </p:cNvPr>
          <p:cNvSpPr txBox="1"/>
          <p:nvPr/>
        </p:nvSpPr>
        <p:spPr>
          <a:xfrm>
            <a:off x="7219890" y="575694"/>
            <a:ext cx="9550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Photons</a:t>
            </a: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3FEED119-838C-6648-8F54-3AA448FFEA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2247" y="4531842"/>
            <a:ext cx="2204424" cy="1939077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A35F4547-1864-774E-BB10-BE42FB015E9D}"/>
              </a:ext>
            </a:extLst>
          </p:cNvPr>
          <p:cNvSpPr txBox="1"/>
          <p:nvPr/>
        </p:nvSpPr>
        <p:spPr>
          <a:xfrm>
            <a:off x="4905373" y="4938637"/>
            <a:ext cx="188977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Gantry for beam transport and irradiation from different angles</a:t>
            </a:r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6949B80B-D539-A241-911A-27F6C170C6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29494" y="3239506"/>
            <a:ext cx="1796235" cy="2842447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94366794-E29B-E042-873D-AC96CF26AB4E}"/>
              </a:ext>
            </a:extLst>
          </p:cNvPr>
          <p:cNvSpPr txBox="1"/>
          <p:nvPr/>
        </p:nvSpPr>
        <p:spPr>
          <a:xfrm>
            <a:off x="265218" y="4595421"/>
            <a:ext cx="19678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A combined PET/MRI image revealing cancer metastases</a:t>
            </a:r>
            <a:br>
              <a:rPr lang="en-US" sz="1600" i="1" dirty="0"/>
            </a:br>
            <a:r>
              <a:rPr lang="en-US" sz="1600" i="1" dirty="0"/>
              <a:t>(credit: Siemens/TUM/LMU). 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AF6BA202-0CEE-504C-B71A-82213850A7F0}"/>
              </a:ext>
            </a:extLst>
          </p:cNvPr>
          <p:cNvSpPr/>
          <p:nvPr/>
        </p:nvSpPr>
        <p:spPr>
          <a:xfrm>
            <a:off x="144928" y="6110585"/>
            <a:ext cx="707496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50197"/>
            <a:r>
              <a:rPr lang="en-US" sz="1100" dirty="0"/>
              <a:t>Image sources:</a:t>
            </a:r>
          </a:p>
          <a:p>
            <a:pPr defTabSz="650197"/>
            <a:r>
              <a:rPr lang="en-US" sz="1100" dirty="0"/>
              <a:t>APAE report, ‘Applications of particle accelerators in Europe’, http://</a:t>
            </a:r>
            <a:r>
              <a:rPr lang="en-US" sz="1100" dirty="0" err="1"/>
              <a:t>apae.ific.uv.es</a:t>
            </a:r>
            <a:r>
              <a:rPr lang="en-US" sz="1100" dirty="0"/>
              <a:t>/</a:t>
            </a:r>
            <a:r>
              <a:rPr lang="en-US" sz="1100" dirty="0" err="1"/>
              <a:t>apae</a:t>
            </a:r>
            <a:r>
              <a:rPr lang="en-US" sz="1100" dirty="0"/>
              <a:t>/</a:t>
            </a:r>
          </a:p>
          <a:p>
            <a:pPr defTabSz="650197"/>
            <a:r>
              <a:rPr lang="en-US" sz="1100" dirty="0">
                <a:latin typeface="Calibri" panose="020F0502020204030204" pitchFamily="34" charset="0"/>
              </a:rPr>
              <a:t>Dr. Suzie Sheehy, Applications of accelerators, CAS 2014, Prague</a:t>
            </a:r>
            <a:endParaRPr lang="en-US" sz="1100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292641F-77EF-B543-BA06-69BD1BD8964B}"/>
              </a:ext>
            </a:extLst>
          </p:cNvPr>
          <p:cNvSpPr txBox="1"/>
          <p:nvPr/>
        </p:nvSpPr>
        <p:spPr>
          <a:xfrm>
            <a:off x="2634984" y="2148967"/>
            <a:ext cx="8917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Bragg Peak</a:t>
            </a: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20FAFC24-E655-FD45-9402-370E04B4D92B}"/>
              </a:ext>
            </a:extLst>
          </p:cNvPr>
          <p:cNvCxnSpPr>
            <a:stCxn id="46" idx="1"/>
          </p:cNvCxnSpPr>
          <p:nvPr/>
        </p:nvCxnSpPr>
        <p:spPr>
          <a:xfrm flipH="1" flipV="1">
            <a:off x="2284900" y="1891267"/>
            <a:ext cx="350084" cy="396200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61824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D70850-575C-E341-AC69-732D6FE821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Application - Security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CCD5290-87F5-9345-B922-A95569A6286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29.06.2022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96361F1-2965-DB4E-B6FF-D89192DB48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M. Schaumann, Particle Accelerators and Beam Dynamics, CERN Summer Student Lectures 2022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1454D44-38ED-EA46-8825-C733CB90EB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C9D9690-6CA4-204A-A857-F0B243BE56AB}"/>
              </a:ext>
            </a:extLst>
          </p:cNvPr>
          <p:cNvSpPr/>
          <p:nvPr/>
        </p:nvSpPr>
        <p:spPr>
          <a:xfrm>
            <a:off x="468710" y="633376"/>
            <a:ext cx="34245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427BC"/>
                </a:solidFill>
              </a:rPr>
              <a:t>Airport &amp; boarder control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BBCECBEF-A7F3-F245-B8DB-0050D4D834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2326" y="1508706"/>
            <a:ext cx="4539001" cy="235412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77DF31A6-8FFB-3B46-8504-24A1A47990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772" y="4437112"/>
            <a:ext cx="5337465" cy="150521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940B41D-B2B6-7C4A-9510-64F65BDBE2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8983" y="4194408"/>
            <a:ext cx="2576185" cy="2009424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E8077B58-49A3-CC44-94BA-5A5399E08066}"/>
              </a:ext>
            </a:extLst>
          </p:cNvPr>
          <p:cNvSpPr txBox="1"/>
          <p:nvPr/>
        </p:nvSpPr>
        <p:spPr>
          <a:xfrm>
            <a:off x="6755921" y="6053300"/>
            <a:ext cx="19775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Image: </a:t>
            </a:r>
            <a:r>
              <a:rPr lang="en-US" dirty="0" err="1"/>
              <a:t>dutch.euro</a:t>
            </a:r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ECC8F57-CA7B-AB43-8DB8-34B7390A3B99}"/>
              </a:ext>
            </a:extLst>
          </p:cNvPr>
          <p:cNvSpPr/>
          <p:nvPr/>
        </p:nvSpPr>
        <p:spPr>
          <a:xfrm>
            <a:off x="107504" y="6361583"/>
            <a:ext cx="574864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</a:rPr>
              <a:t>Slide of Dr. Suzie Sheehy, Applications of accelerators, CAS 2014, Prague</a:t>
            </a:r>
            <a:endParaRPr lang="en-US" sz="1200" dirty="0">
              <a:effectLst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348972A-8376-9E40-AD33-0CCF0A26A99F}"/>
              </a:ext>
            </a:extLst>
          </p:cNvPr>
          <p:cNvSpPr txBox="1"/>
          <p:nvPr/>
        </p:nvSpPr>
        <p:spPr>
          <a:xfrm>
            <a:off x="695087" y="4081632"/>
            <a:ext cx="38769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Image source: Varian medical systems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6E31FA2-D75A-8E42-8210-9AADE25EC7A2}"/>
              </a:ext>
            </a:extLst>
          </p:cNvPr>
          <p:cNvSpPr txBox="1"/>
          <p:nvPr/>
        </p:nvSpPr>
        <p:spPr>
          <a:xfrm>
            <a:off x="5370892" y="1005179"/>
            <a:ext cx="345638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Cargo containers scanned at ports and border crossings.</a:t>
            </a:r>
          </a:p>
          <a:p>
            <a:endParaRPr lang="en-US" dirty="0"/>
          </a:p>
          <a:p>
            <a:r>
              <a:rPr lang="en-US" dirty="0"/>
              <a:t>Accelerator-based sources of X-Rays can be far more penetrating (6MV) than Co-60 sources.</a:t>
            </a:r>
          </a:p>
          <a:p>
            <a:endParaRPr lang="en-US" dirty="0"/>
          </a:p>
          <a:p>
            <a:r>
              <a:rPr lang="en-US" dirty="0"/>
              <a:t>Container must be scanned in 30 seconds.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2440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344629-C523-C04A-8237-A67673CAB2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Application - Industry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8E64116-0C9A-1548-B6FE-62689E16F54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29.06.2022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20B4BC-F523-6044-9853-8F094F8878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M. Schaumann, Particle Accelerators and Beam Dynamics, CERN Summer Student Lectures 2022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B00717-0AA4-924E-8E14-4C2929CC4D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pPr/>
              <a:t>14</a:t>
            </a:fld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5893585-1333-7047-9983-35F53A366C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6879" y="2779233"/>
            <a:ext cx="1946905" cy="226112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784543C-2809-B84A-814B-2792A5B0CD6A}"/>
              </a:ext>
            </a:extLst>
          </p:cNvPr>
          <p:cNvSpPr txBox="1"/>
          <p:nvPr/>
        </p:nvSpPr>
        <p:spPr>
          <a:xfrm>
            <a:off x="7249201" y="2370540"/>
            <a:ext cx="14502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427BC"/>
                </a:solidFill>
              </a:rPr>
              <a:t>Sterilization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3726AE2-D916-2A4D-A887-074E648A09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146" y="4979888"/>
            <a:ext cx="7569200" cy="10414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0B989A2-7A98-4044-8A2F-BBA029A9E5EC}"/>
              </a:ext>
            </a:extLst>
          </p:cNvPr>
          <p:cNvSpPr txBox="1"/>
          <p:nvPr/>
        </p:nvSpPr>
        <p:spPr>
          <a:xfrm>
            <a:off x="232178" y="4567039"/>
            <a:ext cx="56452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‘Cold pasteurization’ - </a:t>
            </a:r>
            <a:r>
              <a:rPr lang="en-US" sz="2000" b="1" dirty="0">
                <a:solidFill>
                  <a:srgbClr val="0427BC"/>
                </a:solidFill>
              </a:rPr>
              <a:t>Food irradiation </a:t>
            </a:r>
            <a:r>
              <a:rPr lang="en-US" dirty="0"/>
              <a:t>before packaging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78E7B1A-3067-B042-A12E-59EA25F168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127" y="1046998"/>
            <a:ext cx="2552700" cy="18796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F8000DE-CF41-0341-BF8A-491374621E3D}"/>
              </a:ext>
            </a:extLst>
          </p:cNvPr>
          <p:cNvSpPr txBox="1"/>
          <p:nvPr/>
        </p:nvSpPr>
        <p:spPr>
          <a:xfrm>
            <a:off x="2981827" y="858025"/>
            <a:ext cx="20634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Treating waste water or sewage</a:t>
            </a:r>
          </a:p>
          <a:p>
            <a:r>
              <a:rPr lang="en-US" i="1" dirty="0"/>
              <a:t>Purifying drinking water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032BAFF-E14F-8249-98B6-1117E9B9D6C5}"/>
              </a:ext>
            </a:extLst>
          </p:cNvPr>
          <p:cNvSpPr txBox="1"/>
          <p:nvPr/>
        </p:nvSpPr>
        <p:spPr>
          <a:xfrm>
            <a:off x="287240" y="2986463"/>
            <a:ext cx="20257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Removal of NO</a:t>
            </a:r>
            <a:r>
              <a:rPr lang="en-US" i="1" baseline="-25000" dirty="0"/>
              <a:t>x</a:t>
            </a:r>
            <a:r>
              <a:rPr lang="en-US" i="1" dirty="0"/>
              <a:t> and SO</a:t>
            </a:r>
            <a:r>
              <a:rPr lang="en-US" i="1" baseline="-25000" dirty="0"/>
              <a:t>2</a:t>
            </a:r>
            <a:r>
              <a:rPr lang="en-US" i="1" dirty="0"/>
              <a:t> from flue gas emissions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C027E7B6-220A-B44A-9A74-5123A5266D36}"/>
              </a:ext>
            </a:extLst>
          </p:cNvPr>
          <p:cNvGrpSpPr/>
          <p:nvPr/>
        </p:nvGrpSpPr>
        <p:grpSpPr>
          <a:xfrm>
            <a:off x="5090745" y="481540"/>
            <a:ext cx="2328538" cy="2604374"/>
            <a:chOff x="313038" y="633005"/>
            <a:chExt cx="2328538" cy="2604374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D6E9376D-2600-9846-BA62-6B49120E066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00574" y="1311687"/>
              <a:ext cx="1496997" cy="1682019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846A0AC0-FEB3-A14C-9070-74C8C5883526}"/>
                </a:ext>
              </a:extLst>
            </p:cNvPr>
            <p:cNvSpPr txBox="1"/>
            <p:nvPr/>
          </p:nvSpPr>
          <p:spPr>
            <a:xfrm>
              <a:off x="313038" y="633005"/>
              <a:ext cx="232853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rgbClr val="0427BC"/>
                  </a:solidFill>
                </a:rPr>
                <a:t>Ion implantation in semiconductors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493AB77-30A8-514D-A09E-925233188D88}"/>
                </a:ext>
              </a:extLst>
            </p:cNvPr>
            <p:cNvSpPr txBox="1"/>
            <p:nvPr/>
          </p:nvSpPr>
          <p:spPr>
            <a:xfrm>
              <a:off x="514727" y="2960380"/>
              <a:ext cx="195676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000000"/>
                  </a:solidFill>
                </a:rPr>
                <a:t>Image courtesy of Intel</a:t>
              </a:r>
            </a:p>
          </p:txBody>
        </p:sp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4C03918C-2469-E84F-9486-BC74E407FB6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71097" y="2613795"/>
            <a:ext cx="2874135" cy="159785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B6DCE941-9D10-1C45-969D-F2CA70552D9F}"/>
              </a:ext>
            </a:extLst>
          </p:cNvPr>
          <p:cNvSpPr txBox="1"/>
          <p:nvPr/>
        </p:nvSpPr>
        <p:spPr>
          <a:xfrm>
            <a:off x="260237" y="570357"/>
            <a:ext cx="30850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427BC"/>
                </a:solidFill>
              </a:rPr>
              <a:t>Environmental applications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92B8D7A-1B87-9443-8A6D-26DDA810262F}"/>
              </a:ext>
            </a:extLst>
          </p:cNvPr>
          <p:cNvSpPr/>
          <p:nvPr/>
        </p:nvSpPr>
        <p:spPr>
          <a:xfrm>
            <a:off x="174239" y="6097819"/>
            <a:ext cx="707496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50197"/>
            <a:r>
              <a:rPr lang="en-US" sz="1100" dirty="0"/>
              <a:t>Image Sources:</a:t>
            </a:r>
          </a:p>
          <a:p>
            <a:pPr defTabSz="650197"/>
            <a:r>
              <a:rPr lang="en-US" sz="1100" dirty="0"/>
              <a:t>APAE report, ‘Applications of particle accelerators in Europe’, http://</a:t>
            </a:r>
            <a:r>
              <a:rPr lang="en-US" sz="1100" dirty="0" err="1"/>
              <a:t>apae.ific.uv.es</a:t>
            </a:r>
            <a:r>
              <a:rPr lang="en-US" sz="1100" dirty="0"/>
              <a:t>/</a:t>
            </a:r>
            <a:r>
              <a:rPr lang="en-US" sz="1100" dirty="0" err="1"/>
              <a:t>apae</a:t>
            </a:r>
            <a:r>
              <a:rPr lang="en-US" sz="1100" dirty="0"/>
              <a:t>/</a:t>
            </a:r>
          </a:p>
          <a:p>
            <a:pPr defTabSz="650197"/>
            <a:r>
              <a:rPr lang="en-US" sz="1100" dirty="0">
                <a:latin typeface="Calibri" panose="020F0502020204030204" pitchFamily="34" charset="0"/>
              </a:rPr>
              <a:t>Dr. Suzie Sheehy, Applications of accelerators, CAS 2014, Prague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2003211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4A39FE-A0DB-384C-BE2A-972D7881DA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Application - Energy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BF764FD-1F35-EC4F-891F-DF5EEB1A343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29.06.2022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FC1308-4B24-E748-99D8-9FCD465CD8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M. Schaumann, Particle Accelerators and Beam Dynamics, CERN Summer Student Lectures 2022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7F9A98-9ECB-934C-94BE-0804041FA1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C2AB840-D852-E641-A919-97D2825B4AC0}"/>
              </a:ext>
            </a:extLst>
          </p:cNvPr>
          <p:cNvSpPr/>
          <p:nvPr/>
        </p:nvSpPr>
        <p:spPr>
          <a:xfrm>
            <a:off x="5436096" y="764704"/>
            <a:ext cx="3316603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427BC"/>
                </a:solidFill>
              </a:rPr>
              <a:t>MYRRHA </a:t>
            </a:r>
            <a:r>
              <a:rPr lang="en-US" dirty="0"/>
              <a:t>is a </a:t>
            </a:r>
            <a:r>
              <a:rPr lang="en-US" i="1" dirty="0">
                <a:solidFill>
                  <a:srgbClr val="7030A0"/>
                </a:solidFill>
              </a:rPr>
              <a:t>subcritical reactor </a:t>
            </a:r>
            <a:r>
              <a:rPr lang="en-US" dirty="0"/>
              <a:t>which means that it has insufficient fissile material to spontaneously maintain the fission and it needs to be continuously </a:t>
            </a:r>
            <a:r>
              <a:rPr lang="en-US" i="1" dirty="0">
                <a:solidFill>
                  <a:srgbClr val="7030A0"/>
                </a:solidFill>
              </a:rPr>
              <a:t>fed by an external neutron source: a particle accelerator</a:t>
            </a:r>
            <a:r>
              <a:rPr lang="en-US" dirty="0"/>
              <a:t>. This accelerator fires protons at a target, creating the neutrons that will maintain the fission chain reactions in the reactor.</a:t>
            </a:r>
          </a:p>
          <a:p>
            <a:endParaRPr lang="en-US" dirty="0"/>
          </a:p>
          <a:p>
            <a:r>
              <a:rPr lang="en-US" dirty="0"/>
              <a:t>Major challenges for accelerator technology: beam power (&gt;10MW) and reliability.</a:t>
            </a:r>
          </a:p>
          <a:p>
            <a:endParaRPr lang="en-US" dirty="0"/>
          </a:p>
          <a:p>
            <a:r>
              <a:rPr lang="en-US" i="1" dirty="0">
                <a:solidFill>
                  <a:srgbClr val="222222"/>
                </a:solidFill>
              </a:rPr>
              <a:t>Developed at the Belgian nuclear research center SCK-CEN in Mol.</a:t>
            </a:r>
            <a:endParaRPr lang="en-US" i="1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2479A14-BE65-004B-8768-A67CC5953F69}"/>
              </a:ext>
            </a:extLst>
          </p:cNvPr>
          <p:cNvSpPr/>
          <p:nvPr/>
        </p:nvSpPr>
        <p:spPr>
          <a:xfrm>
            <a:off x="541367" y="673188"/>
            <a:ext cx="43939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0427BC"/>
                </a:solidFill>
              </a:rPr>
              <a:t>Accelerator Driven System (ADS)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58D79C0-E9E1-2443-B4A5-FE006EFF150E}"/>
              </a:ext>
            </a:extLst>
          </p:cNvPr>
          <p:cNvSpPr txBox="1"/>
          <p:nvPr/>
        </p:nvSpPr>
        <p:spPr>
          <a:xfrm>
            <a:off x="535313" y="1134853"/>
            <a:ext cx="3312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427BC"/>
                </a:solidFill>
              </a:rPr>
              <a:t>Transmutation of nuclear waste isotopes or energy generation</a:t>
            </a:r>
          </a:p>
        </p:txBody>
      </p:sp>
      <p:pic>
        <p:nvPicPr>
          <p:cNvPr id="16" name="Picture 15" descr="adsr.jpg">
            <a:extLst>
              <a:ext uri="{FF2B5EF4-FFF2-40B4-BE49-F238E27FC236}">
                <a16:creationId xmlns:a16="http://schemas.microsoft.com/office/drawing/2014/main" id="{EEE254B4-6EA5-FB42-9E0B-C330630377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724" y="2319408"/>
            <a:ext cx="4893246" cy="3351874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6B1D7FA9-70DA-0148-9874-0628F44DBACE}"/>
              </a:ext>
            </a:extLst>
          </p:cNvPr>
          <p:cNvSpPr/>
          <p:nvPr/>
        </p:nvSpPr>
        <p:spPr>
          <a:xfrm>
            <a:off x="179512" y="5871991"/>
            <a:ext cx="707496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50197"/>
            <a:r>
              <a:rPr lang="en-US" sz="1100" dirty="0"/>
              <a:t>Sources:</a:t>
            </a:r>
          </a:p>
          <a:p>
            <a:pPr defTabSz="650197"/>
            <a:r>
              <a:rPr lang="en-US" sz="1100" dirty="0"/>
              <a:t>APAE report, ‘Applications of particle accelerators in Europe’, http://</a:t>
            </a:r>
            <a:r>
              <a:rPr lang="en-US" sz="1100" dirty="0" err="1"/>
              <a:t>apae.ific.uv.es</a:t>
            </a:r>
            <a:r>
              <a:rPr lang="en-US" sz="1100" dirty="0"/>
              <a:t>/</a:t>
            </a:r>
            <a:r>
              <a:rPr lang="en-US" sz="1100" dirty="0" err="1"/>
              <a:t>apae</a:t>
            </a:r>
            <a:r>
              <a:rPr lang="en-US" sz="1100" dirty="0"/>
              <a:t>/</a:t>
            </a:r>
          </a:p>
          <a:p>
            <a:pPr defTabSz="650197"/>
            <a:r>
              <a:rPr lang="en-US" sz="1100" dirty="0">
                <a:latin typeface="Calibri" panose="020F0502020204030204" pitchFamily="34" charset="0"/>
              </a:rPr>
              <a:t>Dr. Suzie Sheehy, Applications of accelerators, CAS 2014, Prague</a:t>
            </a:r>
          </a:p>
          <a:p>
            <a:pPr defTabSz="650197"/>
            <a:r>
              <a:rPr lang="en-US" sz="1100" dirty="0"/>
              <a:t>Webpage of SCK-CEN: http://</a:t>
            </a:r>
            <a:r>
              <a:rPr lang="en-US" sz="1100" dirty="0" err="1"/>
              <a:t>sckcen.be</a:t>
            </a:r>
            <a:r>
              <a:rPr lang="en-US" sz="1100" dirty="0"/>
              <a:t>/</a:t>
            </a:r>
            <a:r>
              <a:rPr lang="en-US" sz="1100" dirty="0" err="1"/>
              <a:t>en</a:t>
            </a:r>
            <a:r>
              <a:rPr lang="en-US" sz="1100" dirty="0"/>
              <a:t>/</a:t>
            </a:r>
            <a:r>
              <a:rPr lang="en-US" sz="1100" dirty="0" err="1"/>
              <a:t>Technology_future</a:t>
            </a:r>
            <a:r>
              <a:rPr lang="en-US" sz="1100" dirty="0"/>
              <a:t>/MYRRHA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F3B3562-D628-7346-A744-68A0525E87C5}"/>
              </a:ext>
            </a:extLst>
          </p:cNvPr>
          <p:cNvSpPr txBox="1"/>
          <p:nvPr/>
        </p:nvSpPr>
        <p:spPr>
          <a:xfrm>
            <a:off x="1406199" y="2085173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General layout of a ADS</a:t>
            </a:r>
          </a:p>
        </p:txBody>
      </p:sp>
    </p:spTree>
    <p:extLst>
      <p:ext uri="{BB962C8B-B14F-4D97-AF65-F5344CB8AC3E}">
        <p14:creationId xmlns:p14="http://schemas.microsoft.com/office/powerpoint/2010/main" val="12946871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2B4EF8-1A51-074A-8603-90E42F3137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Application - Science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6968C6A-06B2-A746-8137-F9EB6DB328E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29.06.2022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B364BA8-2D36-134A-8B4F-58448CA798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M. Schaumann, Particle Accelerators and Beam Dynamics, CERN Summer Student Lectures 2022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2453AD-4E86-8B4E-AC0F-DE87505C58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00655BA-8993-C040-B030-6BF5392330B4}"/>
              </a:ext>
            </a:extLst>
          </p:cNvPr>
          <p:cNvSpPr/>
          <p:nvPr/>
        </p:nvSpPr>
        <p:spPr>
          <a:xfrm>
            <a:off x="3707904" y="641318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>
                <a:solidFill>
                  <a:srgbClr val="0427BC"/>
                </a:solidFill>
              </a:rPr>
              <a:t>Archeology/Heritage</a:t>
            </a:r>
          </a:p>
          <a:p>
            <a:r>
              <a:rPr lang="en-US" dirty="0"/>
              <a:t>The “</a:t>
            </a:r>
            <a:r>
              <a:rPr lang="en-US" dirty="0" err="1"/>
              <a:t>Ritratto</a:t>
            </a:r>
            <a:r>
              <a:rPr lang="en-US" dirty="0"/>
              <a:t> </a:t>
            </a:r>
            <a:r>
              <a:rPr lang="en-US" dirty="0" err="1"/>
              <a:t>Trivulzio</a:t>
            </a:r>
            <a:r>
              <a:rPr lang="en-US" dirty="0"/>
              <a:t>” by Antonello da Messina during the analysis with particle accelerator. Image credit: LABEC, INFN's Laboratory for Cultural Heritage and Environment, Italy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EC0DAAA-3528-4542-B172-6F5EA4A432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939" y="688536"/>
            <a:ext cx="2963099" cy="197539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DCE5E65-CC35-9E42-8382-0B4C6628B5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6620" y="3363819"/>
            <a:ext cx="2590456" cy="265030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714AF0B-EEE1-4649-9B40-E8DD67B476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7601" y="3122114"/>
            <a:ext cx="3245339" cy="291838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CCEB07C-E56D-EE4F-A4F2-1DB0C4B98188}"/>
              </a:ext>
            </a:extLst>
          </p:cNvPr>
          <p:cNvSpPr txBox="1"/>
          <p:nvPr/>
        </p:nvSpPr>
        <p:spPr>
          <a:xfrm>
            <a:off x="256870" y="3324567"/>
            <a:ext cx="16696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Diffraction pattern from pea lectin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425F485-E502-AC41-848D-5C438DFBB389}"/>
              </a:ext>
            </a:extLst>
          </p:cNvPr>
          <p:cNvSpPr txBox="1"/>
          <p:nvPr/>
        </p:nvSpPr>
        <p:spPr>
          <a:xfrm>
            <a:off x="7200292" y="3363819"/>
            <a:ext cx="14470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Structure of Anthrax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A1CF4A7-F499-3C47-AFE1-EA96B958C443}"/>
              </a:ext>
            </a:extLst>
          </p:cNvPr>
          <p:cNvSpPr txBox="1"/>
          <p:nvPr/>
        </p:nvSpPr>
        <p:spPr>
          <a:xfrm>
            <a:off x="384337" y="2912670"/>
            <a:ext cx="47563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427BC"/>
                </a:solidFill>
              </a:rPr>
              <a:t>Synchrotron Light Sources: Structure of Proteins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E1703B8-0785-0249-A23C-5578684A1D23}"/>
              </a:ext>
            </a:extLst>
          </p:cNvPr>
          <p:cNvSpPr/>
          <p:nvPr/>
        </p:nvSpPr>
        <p:spPr>
          <a:xfrm>
            <a:off x="174239" y="6097819"/>
            <a:ext cx="707496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50197"/>
            <a:r>
              <a:rPr lang="en-US" sz="1100" dirty="0"/>
              <a:t>Sources:</a:t>
            </a:r>
          </a:p>
          <a:p>
            <a:pPr defTabSz="650197"/>
            <a:r>
              <a:rPr lang="en-US" sz="1100" dirty="0"/>
              <a:t>APAE report, ‘Applications of particle accelerators in Europe’, http://</a:t>
            </a:r>
            <a:r>
              <a:rPr lang="en-US" sz="1100" dirty="0" err="1"/>
              <a:t>apae.ific.uv.es</a:t>
            </a:r>
            <a:r>
              <a:rPr lang="en-US" sz="1100" dirty="0"/>
              <a:t>/</a:t>
            </a:r>
            <a:r>
              <a:rPr lang="en-US" sz="1100" dirty="0" err="1"/>
              <a:t>apae</a:t>
            </a:r>
            <a:r>
              <a:rPr lang="en-US" sz="1100" dirty="0"/>
              <a:t>/</a:t>
            </a:r>
          </a:p>
          <a:p>
            <a:pPr defTabSz="650197"/>
            <a:r>
              <a:rPr lang="en-US" sz="1100" dirty="0">
                <a:latin typeface="Calibri" panose="020F0502020204030204" pitchFamily="34" charset="0"/>
              </a:rPr>
              <a:t>Dr. Suzie Sheehy, Applications of accelerators, CAS 2014, Prague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2488230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294973-9ACF-C842-876C-8874A45CFB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75BE200-BBD0-5443-9CAB-738920EF13D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29.06.2022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468DDF4-DAFD-154D-AA16-B0E6413B8B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M. Schaumann, Particle Accelerators and Beam Dynamics, CERN Summer Student Lectures 2022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83E1CBB-CD7A-8D4C-B796-C3AF4A5655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A56523E-6161-1949-9DB7-139446C4EC27}"/>
              </a:ext>
            </a:extLst>
          </p:cNvPr>
          <p:cNvSpPr/>
          <p:nvPr/>
        </p:nvSpPr>
        <p:spPr>
          <a:xfrm>
            <a:off x="1252019" y="3105834"/>
            <a:ext cx="663995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/>
              <a:t>How can we accelerate particles? </a:t>
            </a:r>
          </a:p>
        </p:txBody>
      </p:sp>
    </p:spTree>
    <p:extLst>
      <p:ext uri="{BB962C8B-B14F-4D97-AF65-F5344CB8AC3E}">
        <p14:creationId xmlns:p14="http://schemas.microsoft.com/office/powerpoint/2010/main" val="32301766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C66C28-08F9-BC44-9EDE-6E76E18E54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How can we increase the energy of a particle?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C9C49D3-13CC-7B47-8D58-A1536AF2092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29.06.2022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1EB8F4-9FE0-C74E-88BD-29D8FA0687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M. Schaumann, Particle Accelerators and Beam Dynamics, CERN Summer Student Lectures 2022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D1ECC6-ECCF-9740-914C-AE6559EAFF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D5D5CCB5-1209-904B-A0D8-69BDDB96BD6A}"/>
              </a:ext>
            </a:extLst>
          </p:cNvPr>
          <p:cNvSpPr txBox="1">
            <a:spLocks/>
          </p:cNvSpPr>
          <p:nvPr/>
        </p:nvSpPr>
        <p:spPr>
          <a:xfrm>
            <a:off x="741597" y="941551"/>
            <a:ext cx="7634308" cy="5639581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47638" indent="0">
              <a:buFont typeface="Arial" pitchFamily="34" charset="0"/>
              <a:buNone/>
            </a:pPr>
            <a:r>
              <a:rPr lang="en-GB" sz="2000" dirty="0"/>
              <a:t>A </a:t>
            </a:r>
            <a:r>
              <a:rPr lang="en-GB" sz="2000" i="1" dirty="0">
                <a:solidFill>
                  <a:srgbClr val="0427BC"/>
                </a:solidFill>
              </a:rPr>
              <a:t>charged</a:t>
            </a:r>
            <a:r>
              <a:rPr lang="en-GB" sz="2000" dirty="0">
                <a:solidFill>
                  <a:srgbClr val="0427BC"/>
                </a:solidFill>
              </a:rPr>
              <a:t> particles </a:t>
            </a:r>
            <a:r>
              <a:rPr lang="en-GB" sz="2000" dirty="0"/>
              <a:t>that travels through an electro-magnetic field feels the </a:t>
            </a:r>
            <a:r>
              <a:rPr lang="en-GB" sz="2000" b="1" dirty="0"/>
              <a:t>Lorentz force</a:t>
            </a:r>
            <a:r>
              <a:rPr lang="en-GB" sz="2000" dirty="0"/>
              <a:t>:</a:t>
            </a:r>
          </a:p>
          <a:p>
            <a:pPr marL="147638" indent="0">
              <a:buFont typeface="Arial" pitchFamily="34" charset="0"/>
              <a:buNone/>
            </a:pPr>
            <a:r>
              <a:rPr lang="en-GB" sz="2000" dirty="0"/>
              <a:t> </a:t>
            </a:r>
          </a:p>
          <a:p>
            <a:pPr marL="147638" indent="0">
              <a:buFont typeface="Arial" pitchFamily="34" charset="0"/>
              <a:buNone/>
            </a:pPr>
            <a:endParaRPr lang="en-GB" sz="2000" dirty="0"/>
          </a:p>
          <a:p>
            <a:pPr marL="147638" indent="0">
              <a:buFont typeface="Arial" pitchFamily="34" charset="0"/>
              <a:buNone/>
            </a:pPr>
            <a:endParaRPr lang="en-GB" sz="2000" dirty="0">
              <a:solidFill>
                <a:srgbClr val="FF0000"/>
              </a:solidFill>
              <a:sym typeface="Wingdings" pitchFamily="2" charset="2"/>
            </a:endParaRPr>
          </a:p>
          <a:p>
            <a:pPr marL="147638" indent="0">
              <a:buFont typeface="Arial" pitchFamily="34" charset="0"/>
              <a:buNone/>
            </a:pPr>
            <a:r>
              <a:rPr lang="en-GB" sz="2000" b="1" u="sng" dirty="0">
                <a:sym typeface="Wingdings" pitchFamily="2" charset="2"/>
              </a:rPr>
              <a:t>Magnetic field </a:t>
            </a:r>
            <a:r>
              <a:rPr lang="en-GB" sz="2000" b="1" i="1" u="sng" dirty="0">
                <a:sym typeface="Wingdings" pitchFamily="2" charset="2"/>
              </a:rPr>
              <a:t>B</a:t>
            </a:r>
            <a:r>
              <a:rPr lang="en-GB" sz="2000" b="1" u="sng" dirty="0">
                <a:sym typeface="Wingdings" pitchFamily="2" charset="2"/>
              </a:rPr>
              <a:t>:</a:t>
            </a:r>
          </a:p>
          <a:p>
            <a:pPr marL="147638" indent="0">
              <a:buNone/>
            </a:pPr>
            <a:r>
              <a:rPr lang="en-GB" sz="2000" dirty="0">
                <a:sym typeface="Wingdings" pitchFamily="2" charset="2"/>
              </a:rPr>
              <a:t>Force </a:t>
            </a:r>
            <a:r>
              <a:rPr lang="en-GB" sz="2000" dirty="0"/>
              <a:t>acts perpendicular to path.</a:t>
            </a:r>
          </a:p>
          <a:p>
            <a:pPr marL="452438" indent="-304800">
              <a:buNone/>
            </a:pPr>
            <a:r>
              <a:rPr lang="en-GB" sz="2000" b="1" dirty="0">
                <a:solidFill>
                  <a:srgbClr val="179923"/>
                </a:solidFill>
                <a:sym typeface="Wingdings" pitchFamily="2" charset="2"/>
              </a:rPr>
              <a:t> </a:t>
            </a:r>
            <a:r>
              <a:rPr lang="en-GB" sz="2000" b="1" dirty="0">
                <a:solidFill>
                  <a:srgbClr val="179923"/>
                </a:solidFill>
              </a:rPr>
              <a:t>Can change direction of particle</a:t>
            </a:r>
            <a:endParaRPr lang="en-GB" sz="2000" dirty="0">
              <a:solidFill>
                <a:srgbClr val="179923"/>
              </a:solidFill>
            </a:endParaRPr>
          </a:p>
          <a:p>
            <a:pPr marL="452438" indent="-304800">
              <a:buNone/>
            </a:pPr>
            <a:r>
              <a:rPr lang="en-GB" sz="2000" dirty="0">
                <a:solidFill>
                  <a:srgbClr val="FF0000"/>
                </a:solidFill>
                <a:sym typeface="Wingdings" pitchFamily="2" charset="2"/>
              </a:rPr>
              <a:t> </a:t>
            </a:r>
            <a:r>
              <a:rPr lang="en-GB" sz="2000" dirty="0">
                <a:solidFill>
                  <a:srgbClr val="FF0000"/>
                </a:solidFill>
              </a:rPr>
              <a:t>cannot accelerate</a:t>
            </a:r>
          </a:p>
          <a:p>
            <a:pPr marL="147638" indent="0">
              <a:buNone/>
            </a:pPr>
            <a:endParaRPr lang="en-GB" sz="2000" b="1" dirty="0">
              <a:solidFill>
                <a:srgbClr val="FF0000"/>
              </a:solidFill>
              <a:sym typeface="Wingdings" pitchFamily="2" charset="2"/>
            </a:endParaRPr>
          </a:p>
          <a:p>
            <a:pPr marL="147638" indent="0">
              <a:buNone/>
            </a:pPr>
            <a:r>
              <a:rPr lang="en-GB" sz="2000" b="1" u="sng" dirty="0">
                <a:sym typeface="Wingdings" pitchFamily="2" charset="2"/>
              </a:rPr>
              <a:t>Electric field E:</a:t>
            </a:r>
          </a:p>
          <a:p>
            <a:pPr marL="147638" indent="0">
              <a:buNone/>
            </a:pPr>
            <a:r>
              <a:rPr lang="en-GB" sz="2000" dirty="0">
                <a:sym typeface="Wingdings" pitchFamily="2" charset="2"/>
              </a:rPr>
              <a:t>Force acts parallel to path.</a:t>
            </a:r>
          </a:p>
          <a:p>
            <a:pPr marL="490538">
              <a:buFont typeface="Wingdings" pitchFamily="2" charset="2"/>
              <a:buChar char="à"/>
            </a:pPr>
            <a:r>
              <a:rPr lang="en-GB" sz="2000" b="1" dirty="0">
                <a:solidFill>
                  <a:srgbClr val="179923"/>
                </a:solidFill>
                <a:sym typeface="Wingdings" pitchFamily="2" charset="2"/>
              </a:rPr>
              <a:t>Can accelerate</a:t>
            </a:r>
          </a:p>
          <a:p>
            <a:pPr marL="490538">
              <a:buFont typeface="Wingdings" pitchFamily="2" charset="2"/>
              <a:buChar char="à"/>
            </a:pPr>
            <a:r>
              <a:rPr lang="en-GB" sz="2000" dirty="0">
                <a:solidFill>
                  <a:srgbClr val="FF0000"/>
                </a:solidFill>
                <a:sym typeface="Wingdings" pitchFamily="2" charset="2"/>
              </a:rPr>
              <a:t>not optimal for deflection</a:t>
            </a:r>
          </a:p>
          <a:p>
            <a:pPr marL="490538">
              <a:buFont typeface="Wingdings" pitchFamily="2" charset="2"/>
              <a:buChar char="à"/>
            </a:pPr>
            <a:endParaRPr lang="en-GB" sz="2000" dirty="0"/>
          </a:p>
          <a:p>
            <a:pPr marL="147638" indent="0">
              <a:buFont typeface="Arial" pitchFamily="34" charset="0"/>
              <a:buNone/>
            </a:pPr>
            <a:endParaRPr lang="en-GB" sz="2000" dirty="0"/>
          </a:p>
          <a:p>
            <a:pPr marL="147638" indent="0">
              <a:buFont typeface="Arial" pitchFamily="34" charset="0"/>
              <a:buNone/>
            </a:pPr>
            <a:endParaRPr lang="en-GB" sz="2000" dirty="0"/>
          </a:p>
          <a:p>
            <a:pPr marL="147638" indent="0">
              <a:buFont typeface="Arial" pitchFamily="34" charset="0"/>
              <a:buNone/>
            </a:pPr>
            <a:endParaRPr lang="en-GB" sz="2000" dirty="0">
              <a:solidFill>
                <a:srgbClr val="C00000"/>
              </a:solidFill>
            </a:endParaRPr>
          </a:p>
          <a:p>
            <a:pPr marL="147638" indent="0">
              <a:buFont typeface="Arial" pitchFamily="34" charset="0"/>
              <a:buNone/>
            </a:pPr>
            <a:endParaRPr lang="en-GB" sz="2000" dirty="0">
              <a:solidFill>
                <a:srgbClr val="C00000"/>
              </a:solidFill>
            </a:endParaRPr>
          </a:p>
          <a:p>
            <a:pPr marL="147638" indent="0">
              <a:buFont typeface="Arial" pitchFamily="34" charset="0"/>
              <a:buNone/>
            </a:pPr>
            <a:endParaRPr lang="en-GB" sz="2000" dirty="0">
              <a:solidFill>
                <a:srgbClr val="C00000"/>
              </a:solidFill>
            </a:endParaRPr>
          </a:p>
          <a:p>
            <a:pPr marL="147638" indent="0">
              <a:buFont typeface="Arial" pitchFamily="34" charset="0"/>
              <a:buNone/>
            </a:pPr>
            <a:endParaRPr lang="en-GB" sz="2000" dirty="0">
              <a:solidFill>
                <a:srgbClr val="C00000"/>
              </a:solidFill>
            </a:endParaRP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1FEAB57C-56B8-E74F-A244-8F1C136F72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3233" y="1858013"/>
            <a:ext cx="3397534" cy="74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8F6996C1-F740-6741-8525-67DD772E1AF1}"/>
                  </a:ext>
                </a:extLst>
              </p:cNvPr>
              <p:cNvSpPr txBox="1"/>
              <p:nvPr/>
            </p:nvSpPr>
            <p:spPr>
              <a:xfrm>
                <a:off x="5147783" y="3761341"/>
                <a:ext cx="3182332" cy="2308324"/>
              </a:xfrm>
              <a:prstGeom prst="rect">
                <a:avLst/>
              </a:prstGeom>
              <a:solidFill>
                <a:srgbClr val="C6D9F2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u="sng" dirty="0"/>
                  <a:t>Numeric Example:</a:t>
                </a:r>
              </a:p>
              <a:p>
                <a:pPr algn="ctr"/>
                <a:r>
                  <a:rPr lang="en-US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v = c, B</a:t>
                </a:r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= 1T</a:t>
                </a:r>
              </a:p>
              <a:p>
                <a:pPr algn="ctr"/>
                <a:r>
                  <a:rPr lang="en-US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E = </a:t>
                </a:r>
                <a:r>
                  <a:rPr lang="en-US" i="1" dirty="0" err="1">
                    <a:latin typeface="Cambria Math" panose="02040503050406030204" pitchFamily="18" charset="0"/>
                    <a:ea typeface="Cambria Math" panose="02040503050406030204" pitchFamily="18" charset="0"/>
                  </a:rPr>
                  <a:t>vB</a:t>
                </a:r>
                <a:r>
                  <a:rPr lang="en-US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= 3x10</a:t>
                </a:r>
                <a:r>
                  <a:rPr lang="en-US" baseline="30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8</a:t>
                </a:r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m/s x 1T </a:t>
                </a:r>
              </a:p>
              <a:p>
                <a:pPr algn="ctr"/>
                <a:endParaRPr lang="en-US" dirty="0"/>
              </a:p>
              <a:p>
                <a:pPr algn="ctr"/>
                <a:r>
                  <a:rPr lang="en-US" b="1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E</a:t>
                </a:r>
                <a:r>
                  <a:rPr lang="en-US" b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= 300 MV/m</a:t>
                </a:r>
              </a:p>
              <a:p>
                <a:pPr marL="7938" algn="ctr"/>
                <a:endParaRPr lang="en-US" dirty="0"/>
              </a:p>
              <a:p>
                <a:pPr marL="7938" algn="ctr"/>
                <a:r>
                  <a:rPr lang="en-US" dirty="0"/>
                  <a:t>Technical limit for el. field:</a:t>
                </a:r>
              </a:p>
              <a:p>
                <a:pPr marL="7938"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E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MV</m:t>
                      </m:r>
                      <m: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8F6996C1-F740-6741-8525-67DD772E1A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7783" y="3761341"/>
                <a:ext cx="3182332" cy="2308324"/>
              </a:xfrm>
              <a:prstGeom prst="rect">
                <a:avLst/>
              </a:prstGeom>
              <a:blipFill>
                <a:blip r:embed="rId4"/>
                <a:stretch>
                  <a:fillRect l="-1190" t="-546" b="-10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CB6FECED-1351-8542-9948-6506E582BAAC}"/>
              </a:ext>
            </a:extLst>
          </p:cNvPr>
          <p:cNvCxnSpPr>
            <a:cxnSpLocks/>
          </p:cNvCxnSpPr>
          <p:nvPr/>
        </p:nvCxnSpPr>
        <p:spPr>
          <a:xfrm flipV="1">
            <a:off x="3995936" y="4581128"/>
            <a:ext cx="1134201" cy="115212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>
            <a:extLst>
              <a:ext uri="{FF2B5EF4-FFF2-40B4-BE49-F238E27FC236}">
                <a16:creationId xmlns:a16="http://schemas.microsoft.com/office/drawing/2014/main" id="{6ADC0D8C-6085-0B43-8E11-29A01603BEF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60232" y="1781708"/>
            <a:ext cx="1579824" cy="1579824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F637E15E-E0B3-874F-8BE8-D667579C4F2F}"/>
              </a:ext>
            </a:extLst>
          </p:cNvPr>
          <p:cNvSpPr/>
          <p:nvPr/>
        </p:nvSpPr>
        <p:spPr>
          <a:xfrm>
            <a:off x="2873233" y="1858013"/>
            <a:ext cx="3498967" cy="7437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513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7DB1CA-8C99-1F40-AFC9-81EADF5651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How can we increase the energy of a particle?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0CECA57-28AA-7D4D-8E52-7B799F85967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29.06.2022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E95442-50CA-704F-BC9C-F97984E6C8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M. Schaumann, Particle Accelerators and Beam Dynamics, CERN Summer Student Lectures 2022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92E319B-5F8A-EC47-85BC-6864FAD60D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pPr/>
              <a:t>19</a:t>
            </a:fld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F4936DAE-F748-2740-946C-12BDD3A3CD25}"/>
              </a:ext>
            </a:extLst>
          </p:cNvPr>
          <p:cNvGrpSpPr/>
          <p:nvPr/>
        </p:nvGrpSpPr>
        <p:grpSpPr>
          <a:xfrm>
            <a:off x="2699792" y="2214999"/>
            <a:ext cx="3946623" cy="1585938"/>
            <a:chOff x="3705321" y="3724672"/>
            <a:chExt cx="5330180" cy="2294785"/>
          </a:xfrm>
        </p:grpSpPr>
        <p:pic>
          <p:nvPicPr>
            <p:cNvPr id="7" name="Picture 3">
              <a:extLst>
                <a:ext uri="{FF2B5EF4-FFF2-40B4-BE49-F238E27FC236}">
                  <a16:creationId xmlns:a16="http://schemas.microsoft.com/office/drawing/2014/main" id="{ABE293F3-D2C3-CA42-AB60-7CCE58054C7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05321" y="3724672"/>
              <a:ext cx="5330180" cy="15748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97B542AF-5851-5E42-A0D9-F516264C20D0}"/>
                </a:ext>
              </a:extLst>
            </p:cNvPr>
            <p:cNvGrpSpPr/>
            <p:nvPr/>
          </p:nvGrpSpPr>
          <p:grpSpPr>
            <a:xfrm>
              <a:off x="3705322" y="5440514"/>
              <a:ext cx="2210189" cy="578943"/>
              <a:chOff x="9958784" y="3068543"/>
              <a:chExt cx="3000077" cy="827517"/>
            </a:xfrm>
          </p:grpSpPr>
          <p:pic>
            <p:nvPicPr>
              <p:cNvPr id="10" name="Picture 4">
                <a:extLst>
                  <a:ext uri="{FF2B5EF4-FFF2-40B4-BE49-F238E27FC236}">
                    <a16:creationId xmlns:a16="http://schemas.microsoft.com/office/drawing/2014/main" id="{49672DF0-3D65-0443-8195-A2F5AC5C316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958784" y="3189130"/>
                <a:ext cx="1944018" cy="5355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6B355A5-6FA0-144F-BB06-7071D360C8BB}"/>
                  </a:ext>
                </a:extLst>
              </p:cNvPr>
              <p:cNvSpPr txBox="1"/>
              <p:nvPr/>
            </p:nvSpPr>
            <p:spPr>
              <a:xfrm>
                <a:off x="11902803" y="3068543"/>
                <a:ext cx="1056058" cy="8275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2000" i="1" dirty="0"/>
                  <a:t>= 0</a:t>
                </a:r>
              </a:p>
            </p:txBody>
          </p:sp>
        </p:grp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D9274D50-CC5E-B444-8474-4D26F4ED113E}"/>
                </a:ext>
              </a:extLst>
            </p:cNvPr>
            <p:cNvCxnSpPr/>
            <p:nvPr/>
          </p:nvCxnSpPr>
          <p:spPr bwMode="auto">
            <a:xfrm flipV="1">
              <a:off x="4702200" y="4948808"/>
              <a:ext cx="0" cy="504056"/>
            </a:xfrm>
            <a:prstGeom prst="straightConnector1">
              <a:avLst/>
            </a:prstGeom>
            <a:blipFill dpi="0" rotWithShape="0">
              <a:blip r:embed="rId5"/>
              <a:srcRect/>
              <a:tile tx="0" ty="0" sx="100000" sy="100000" flip="none" algn="tl"/>
            </a:blip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D4226F02-3A70-8543-BC30-A4668928C0DB}"/>
                  </a:ext>
                </a:extLst>
              </p:cNvPr>
              <p:cNvSpPr/>
              <p:nvPr/>
            </p:nvSpPr>
            <p:spPr>
              <a:xfrm>
                <a:off x="572507" y="880798"/>
                <a:ext cx="8035961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147638" indent="0">
                  <a:buFont typeface="Arial" pitchFamily="34" charset="0"/>
                  <a:buNone/>
                </a:pPr>
                <a:r>
                  <a:rPr lang="en-GB" sz="2000" dirty="0"/>
                  <a:t>The energy gain </a:t>
                </a:r>
                <a14:m>
                  <m:oMath xmlns:m="http://schemas.openxmlformats.org/officeDocument/2006/math"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en-GB" sz="2000" dirty="0"/>
                  <a:t> of the particle is defined by the integral of the force </a:t>
                </a:r>
                <a:r>
                  <a:rPr lang="en-GB" sz="2000" i="1" dirty="0"/>
                  <a:t>F</a:t>
                </a:r>
                <a:r>
                  <a:rPr lang="en-GB" sz="2000" dirty="0"/>
                  <a:t> over the travelled path </a:t>
                </a:r>
                <a:r>
                  <a:rPr lang="en-GB" sz="2000" i="1" dirty="0" err="1"/>
                  <a:t>dr</a:t>
                </a:r>
                <a:r>
                  <a:rPr lang="en-GB" sz="2000" dirty="0"/>
                  <a:t>:</a:t>
                </a:r>
              </a:p>
            </p:txBody>
          </p:sp>
        </mc:Choice>
        <mc:Fallback xmlns="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D4226F02-3A70-8543-BC30-A4668928C0D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507" y="880798"/>
                <a:ext cx="8035961" cy="707886"/>
              </a:xfrm>
              <a:prstGeom prst="rect">
                <a:avLst/>
              </a:prstGeom>
              <a:blipFill>
                <a:blip r:embed="rId6"/>
                <a:stretch>
                  <a:fillRect t="-3509" b="-122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>
            <a:extLst>
              <a:ext uri="{FF2B5EF4-FFF2-40B4-BE49-F238E27FC236}">
                <a16:creationId xmlns:a16="http://schemas.microsoft.com/office/drawing/2014/main" id="{78D8AE16-E097-174A-8CC5-43F2AD19EF83}"/>
              </a:ext>
            </a:extLst>
          </p:cNvPr>
          <p:cNvSpPr/>
          <p:nvPr/>
        </p:nvSpPr>
        <p:spPr>
          <a:xfrm>
            <a:off x="918580" y="4429179"/>
            <a:ext cx="7306840" cy="2031325"/>
          </a:xfrm>
          <a:prstGeom prst="rect">
            <a:avLst/>
          </a:prstGeom>
          <a:solidFill>
            <a:srgbClr val="C6D9F2"/>
          </a:solidFill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dirty="0"/>
              <a:t>Energy is measured in units of </a:t>
            </a:r>
            <a:r>
              <a:rPr lang="en-US" b="1" dirty="0">
                <a:solidFill>
                  <a:srgbClr val="FF0000"/>
                </a:solidFill>
              </a:rPr>
              <a:t>electron Volts (eV).</a:t>
            </a:r>
            <a:endParaRPr lang="en-US" b="1" dirty="0">
              <a:solidFill>
                <a:srgbClr val="0427BC"/>
              </a:solidFill>
            </a:endParaRPr>
          </a:p>
          <a:p>
            <a:pPr marL="496888" indent="-177800" algn="ctr"/>
            <a:r>
              <a:rPr lang="en-US" i="1" dirty="0">
                <a:sym typeface="Wingdings" pitchFamily="2" charset="2"/>
              </a:rPr>
              <a:t>Energy gain of an electron moved across a potential difference of 1 Volt.</a:t>
            </a:r>
          </a:p>
          <a:p>
            <a:pPr algn="ctr"/>
            <a:endParaRPr lang="en-US" i="1" dirty="0">
              <a:sym typeface="Wingdings" pitchFamily="2" charset="2"/>
            </a:endParaRPr>
          </a:p>
          <a:p>
            <a:pPr algn="ctr"/>
            <a:r>
              <a:rPr lang="en-US" dirty="0">
                <a:sym typeface="Wingdings" pitchFamily="2" charset="2"/>
              </a:rPr>
              <a:t>1 eV = 1.602176565(35) x 10</a:t>
            </a:r>
            <a:r>
              <a:rPr lang="en-US" baseline="30000" dirty="0">
                <a:sym typeface="Wingdings" pitchFamily="2" charset="2"/>
              </a:rPr>
              <a:t>-19</a:t>
            </a:r>
            <a:r>
              <a:rPr lang="en-US" dirty="0">
                <a:sym typeface="Wingdings" pitchFamily="2" charset="2"/>
              </a:rPr>
              <a:t> x 1 J</a:t>
            </a:r>
          </a:p>
          <a:p>
            <a:pPr algn="ctr"/>
            <a:endParaRPr lang="en-US" dirty="0">
              <a:sym typeface="Wingdings" pitchFamily="2" charset="2"/>
            </a:endParaRPr>
          </a:p>
          <a:p>
            <a:pPr algn="ctr"/>
            <a:r>
              <a:rPr lang="en-US" dirty="0">
                <a:sym typeface="Wingdings" pitchFamily="2" charset="2"/>
              </a:rPr>
              <a:t>With </a:t>
            </a:r>
            <a:r>
              <a:rPr lang="en-US" b="1" i="1" dirty="0">
                <a:sym typeface="Wingdings" pitchFamily="2" charset="2"/>
              </a:rPr>
              <a:t>E = mc</a:t>
            </a:r>
            <a:r>
              <a:rPr lang="en-US" b="1" i="1" baseline="30000" dirty="0">
                <a:sym typeface="Wingdings" pitchFamily="2" charset="2"/>
              </a:rPr>
              <a:t>2</a:t>
            </a:r>
            <a:r>
              <a:rPr lang="en-US" b="1" i="1" dirty="0">
                <a:sym typeface="Wingdings" pitchFamily="2" charset="2"/>
              </a:rPr>
              <a:t> </a:t>
            </a:r>
            <a:r>
              <a:rPr lang="en-US" dirty="0">
                <a:sym typeface="Wingdings" pitchFamily="2" charset="2"/>
              </a:rPr>
              <a:t>unit of </a:t>
            </a:r>
            <a:r>
              <a:rPr lang="en-US" dirty="0">
                <a:solidFill>
                  <a:srgbClr val="FF0000"/>
                </a:solidFill>
                <a:sym typeface="Wingdings" pitchFamily="2" charset="2"/>
              </a:rPr>
              <a:t>mass </a:t>
            </a:r>
            <a:r>
              <a:rPr lang="en-US" i="1" dirty="0">
                <a:solidFill>
                  <a:srgbClr val="FF0000"/>
                </a:solidFill>
                <a:sym typeface="Wingdings" pitchFamily="2" charset="2"/>
              </a:rPr>
              <a:t>m</a:t>
            </a:r>
            <a:r>
              <a:rPr lang="en-US" dirty="0">
                <a:sym typeface="Wingdings" pitchFamily="2" charset="2"/>
              </a:rPr>
              <a:t> is </a:t>
            </a:r>
            <a:r>
              <a:rPr lang="en-US" b="1" dirty="0">
                <a:solidFill>
                  <a:srgbClr val="FF0000"/>
                </a:solidFill>
                <a:sym typeface="Wingdings" pitchFamily="2" charset="2"/>
              </a:rPr>
              <a:t>eV/c</a:t>
            </a:r>
            <a:r>
              <a:rPr lang="en-US" b="1" baseline="30000" dirty="0">
                <a:solidFill>
                  <a:srgbClr val="FF0000"/>
                </a:solidFill>
                <a:sym typeface="Wingdings" pitchFamily="2" charset="2"/>
              </a:rPr>
              <a:t>2</a:t>
            </a:r>
            <a:endParaRPr lang="en-US" dirty="0">
              <a:sym typeface="Wingdings" pitchFamily="2" charset="2"/>
            </a:endParaRPr>
          </a:p>
          <a:p>
            <a:pPr algn="ctr"/>
            <a:r>
              <a:rPr lang="en-US" dirty="0">
                <a:sym typeface="Wingdings" pitchFamily="2" charset="2"/>
              </a:rPr>
              <a:t>With </a:t>
            </a:r>
            <a:r>
              <a:rPr lang="en-US" b="1" i="1" dirty="0">
                <a:sym typeface="Wingdings" pitchFamily="2" charset="2"/>
              </a:rPr>
              <a:t>E</a:t>
            </a:r>
            <a:r>
              <a:rPr lang="en-US" b="1" i="1" baseline="30000" dirty="0">
                <a:sym typeface="Wingdings" pitchFamily="2" charset="2"/>
              </a:rPr>
              <a:t>2</a:t>
            </a:r>
            <a:r>
              <a:rPr lang="en-US" b="1" i="1" dirty="0">
                <a:sym typeface="Wingdings" pitchFamily="2" charset="2"/>
              </a:rPr>
              <a:t> = (mc</a:t>
            </a:r>
            <a:r>
              <a:rPr lang="en-US" b="1" i="1" baseline="30000" dirty="0">
                <a:sym typeface="Wingdings" pitchFamily="2" charset="2"/>
              </a:rPr>
              <a:t>2</a:t>
            </a:r>
            <a:r>
              <a:rPr lang="en-US" b="1" i="1" dirty="0">
                <a:sym typeface="Wingdings" pitchFamily="2" charset="2"/>
              </a:rPr>
              <a:t>)</a:t>
            </a:r>
            <a:r>
              <a:rPr lang="en-US" b="1" i="1" baseline="30000" dirty="0">
                <a:sym typeface="Wingdings" pitchFamily="2" charset="2"/>
              </a:rPr>
              <a:t>2</a:t>
            </a:r>
            <a:r>
              <a:rPr lang="en-US" b="1" i="1" dirty="0">
                <a:sym typeface="Wingdings" pitchFamily="2" charset="2"/>
              </a:rPr>
              <a:t> + p</a:t>
            </a:r>
            <a:r>
              <a:rPr lang="en-US" b="1" i="1" baseline="30000" dirty="0">
                <a:sym typeface="Wingdings" pitchFamily="2" charset="2"/>
              </a:rPr>
              <a:t>2</a:t>
            </a:r>
            <a:r>
              <a:rPr lang="en-US" b="1" i="1" dirty="0">
                <a:sym typeface="Wingdings" pitchFamily="2" charset="2"/>
              </a:rPr>
              <a:t>c</a:t>
            </a:r>
            <a:r>
              <a:rPr lang="en-US" b="1" i="1" baseline="30000" dirty="0">
                <a:sym typeface="Wingdings" pitchFamily="2" charset="2"/>
              </a:rPr>
              <a:t>2</a:t>
            </a:r>
            <a:r>
              <a:rPr lang="en-US" b="1" i="1" dirty="0">
                <a:sym typeface="Wingdings" pitchFamily="2" charset="2"/>
              </a:rPr>
              <a:t> </a:t>
            </a:r>
            <a:r>
              <a:rPr lang="en-US" dirty="0">
                <a:sym typeface="Wingdings" pitchFamily="2" charset="2"/>
              </a:rPr>
              <a:t>unit of </a:t>
            </a:r>
            <a:r>
              <a:rPr lang="en-US" dirty="0">
                <a:solidFill>
                  <a:srgbClr val="FF0000"/>
                </a:solidFill>
                <a:sym typeface="Wingdings" pitchFamily="2" charset="2"/>
              </a:rPr>
              <a:t>momentum </a:t>
            </a:r>
            <a:r>
              <a:rPr lang="en-US" i="1" dirty="0">
                <a:solidFill>
                  <a:srgbClr val="FF0000"/>
                </a:solidFill>
                <a:sym typeface="Wingdings" pitchFamily="2" charset="2"/>
              </a:rPr>
              <a:t>p</a:t>
            </a:r>
            <a:r>
              <a:rPr lang="en-US" i="1" dirty="0">
                <a:sym typeface="Wingdings" pitchFamily="2" charset="2"/>
              </a:rPr>
              <a:t> </a:t>
            </a:r>
            <a:r>
              <a:rPr lang="en-US" dirty="0">
                <a:sym typeface="Wingdings" pitchFamily="2" charset="2"/>
              </a:rPr>
              <a:t>is </a:t>
            </a:r>
            <a:r>
              <a:rPr lang="en-US" b="1" dirty="0">
                <a:solidFill>
                  <a:srgbClr val="FF0000"/>
                </a:solidFill>
                <a:sym typeface="Wingdings" pitchFamily="2" charset="2"/>
              </a:rPr>
              <a:t>eV/c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4CE9C7C-FCCA-F141-BFB4-D2DB6FB46E39}"/>
              </a:ext>
            </a:extLst>
          </p:cNvPr>
          <p:cNvSpPr txBox="1"/>
          <p:nvPr/>
        </p:nvSpPr>
        <p:spPr>
          <a:xfrm rot="19690747">
            <a:off x="608064" y="5488632"/>
            <a:ext cx="1165255" cy="646331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Definition </a:t>
            </a:r>
          </a:p>
          <a:p>
            <a:pPr algn="ctr"/>
            <a:r>
              <a:rPr lang="en-US" dirty="0"/>
              <a:t>of Units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AAD14C31-F6DF-D34E-A8CC-73DFEC291F80}"/>
              </a:ext>
            </a:extLst>
          </p:cNvPr>
          <p:cNvGrpSpPr/>
          <p:nvPr/>
        </p:nvGrpSpPr>
        <p:grpSpPr>
          <a:xfrm>
            <a:off x="7405649" y="2836000"/>
            <a:ext cx="936104" cy="1433917"/>
            <a:chOff x="7020272" y="3107277"/>
            <a:chExt cx="936104" cy="1433917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53E922FA-56B7-E54C-9E2A-454A84730F68}"/>
                </a:ext>
              </a:extLst>
            </p:cNvPr>
            <p:cNvCxnSpPr/>
            <p:nvPr/>
          </p:nvCxnSpPr>
          <p:spPr>
            <a:xfrm>
              <a:off x="7020272" y="3114426"/>
              <a:ext cx="0" cy="962646"/>
            </a:xfrm>
            <a:prstGeom prst="line">
              <a:avLst/>
            </a:prstGeom>
            <a:ln w="57150">
              <a:solidFill>
                <a:srgbClr val="0427B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CAF99D08-00E2-6C42-A3EE-0FE00AAF16D6}"/>
                </a:ext>
              </a:extLst>
            </p:cNvPr>
            <p:cNvCxnSpPr/>
            <p:nvPr/>
          </p:nvCxnSpPr>
          <p:spPr>
            <a:xfrm>
              <a:off x="7956376" y="3107277"/>
              <a:ext cx="0" cy="962646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39C76B2B-2C00-844C-A34B-BD0F4DA1A6DD}"/>
                </a:ext>
              </a:extLst>
            </p:cNvPr>
            <p:cNvCxnSpPr>
              <a:cxnSpLocks/>
            </p:cNvCxnSpPr>
            <p:nvPr/>
          </p:nvCxnSpPr>
          <p:spPr>
            <a:xfrm>
              <a:off x="7956376" y="4069923"/>
              <a:ext cx="0" cy="22317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5E0AC757-DB35-3844-8E80-F8ECC9DA5624}"/>
                </a:ext>
              </a:extLst>
            </p:cNvPr>
            <p:cNvCxnSpPr>
              <a:cxnSpLocks/>
            </p:cNvCxnSpPr>
            <p:nvPr/>
          </p:nvCxnSpPr>
          <p:spPr>
            <a:xfrm>
              <a:off x="7020272" y="4285947"/>
              <a:ext cx="43204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95BC42FE-B535-AC43-9531-DEC79A220987}"/>
                </a:ext>
              </a:extLst>
            </p:cNvPr>
            <p:cNvCxnSpPr>
              <a:cxnSpLocks/>
            </p:cNvCxnSpPr>
            <p:nvPr/>
          </p:nvCxnSpPr>
          <p:spPr>
            <a:xfrm>
              <a:off x="7020272" y="4069923"/>
              <a:ext cx="0" cy="21602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47B59AA7-258D-9A46-B088-008E903907B8}"/>
                </a:ext>
              </a:extLst>
            </p:cNvPr>
            <p:cNvCxnSpPr>
              <a:cxnSpLocks/>
            </p:cNvCxnSpPr>
            <p:nvPr/>
          </p:nvCxnSpPr>
          <p:spPr>
            <a:xfrm>
              <a:off x="7596336" y="4285947"/>
              <a:ext cx="36004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29FE337-BB64-6743-9ECC-3EBCEDDA5241}"/>
                </a:ext>
              </a:extLst>
            </p:cNvPr>
            <p:cNvCxnSpPr/>
            <p:nvPr/>
          </p:nvCxnSpPr>
          <p:spPr>
            <a:xfrm>
              <a:off x="7452320" y="4177935"/>
              <a:ext cx="0" cy="25124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54FED283-B9CA-0F4A-9232-3B3F1EE63BCD}"/>
                </a:ext>
              </a:extLst>
            </p:cNvPr>
            <p:cNvCxnSpPr>
              <a:cxnSpLocks/>
            </p:cNvCxnSpPr>
            <p:nvPr/>
          </p:nvCxnSpPr>
          <p:spPr>
            <a:xfrm>
              <a:off x="7596336" y="4181509"/>
              <a:ext cx="0" cy="24409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7EF8A66E-4C7A-364E-82FB-FDF33D773C0A}"/>
                </a:ext>
              </a:extLst>
            </p:cNvPr>
            <p:cNvSpPr/>
            <p:nvPr/>
          </p:nvSpPr>
          <p:spPr>
            <a:xfrm>
              <a:off x="7239948" y="3459131"/>
              <a:ext cx="140364" cy="136618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4330431C-FF7E-C142-8198-FABCE3ACB24A}"/>
                </a:ext>
              </a:extLst>
            </p:cNvPr>
            <p:cNvCxnSpPr>
              <a:stCxn id="34" idx="6"/>
            </p:cNvCxnSpPr>
            <p:nvPr/>
          </p:nvCxnSpPr>
          <p:spPr>
            <a:xfrm>
              <a:off x="7380312" y="3527440"/>
              <a:ext cx="216024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D0253CA0-358E-244C-993F-CB1326880019}"/>
                </a:ext>
              </a:extLst>
            </p:cNvPr>
            <p:cNvSpPr txBox="1"/>
            <p:nvPr/>
          </p:nvSpPr>
          <p:spPr>
            <a:xfrm>
              <a:off x="7128712" y="3145067"/>
              <a:ext cx="3706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e-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D5CA76B6-7E58-6D42-8432-C07E27BF1DB6}"/>
                </a:ext>
              </a:extLst>
            </p:cNvPr>
            <p:cNvSpPr txBox="1"/>
            <p:nvPr/>
          </p:nvSpPr>
          <p:spPr>
            <a:xfrm>
              <a:off x="7207215" y="4154049"/>
              <a:ext cx="2551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-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2BE26F39-F913-A341-A38D-27A7BA3A7DC9}"/>
                </a:ext>
              </a:extLst>
            </p:cNvPr>
            <p:cNvSpPr txBox="1"/>
            <p:nvPr/>
          </p:nvSpPr>
          <p:spPr>
            <a:xfrm>
              <a:off x="7559353" y="4171862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+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AD469EB1-524E-0445-9B98-28CDE3F446A2}"/>
                </a:ext>
              </a:extLst>
            </p:cNvPr>
            <p:cNvSpPr txBox="1"/>
            <p:nvPr/>
          </p:nvSpPr>
          <p:spPr>
            <a:xfrm>
              <a:off x="7309436" y="3853098"/>
              <a:ext cx="4331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1V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06346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8D0811-FB78-4D4A-A725-8982E75822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553" y="1491"/>
            <a:ext cx="8064896" cy="490066"/>
          </a:xfrm>
        </p:spPr>
        <p:txBody>
          <a:bodyPr>
            <a:normAutofit fontScale="90000"/>
          </a:bodyPr>
          <a:lstStyle/>
          <a:p>
            <a:r>
              <a:rPr lang="en-US" dirty="0"/>
              <a:t>Outline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989D50F-BCBF-344A-BCC7-77C4F0EE681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29.06.2022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5F32CC-6E55-6048-AE56-A7CD3D2E7A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M. Schaumann, Particle Accelerators and Beam Dynamics, CERN Summer Student Lectures 2022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42BB57-987F-2249-A58F-EAE6E104B4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A49E182-10F1-B34B-A962-2728C6A62298}"/>
              </a:ext>
            </a:extLst>
          </p:cNvPr>
          <p:cNvSpPr txBox="1"/>
          <p:nvPr/>
        </p:nvSpPr>
        <p:spPr>
          <a:xfrm>
            <a:off x="1187624" y="1556792"/>
            <a:ext cx="705678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/>
              <a:t>3 Lectures</a:t>
            </a:r>
          </a:p>
          <a:p>
            <a:endParaRPr lang="en-US" sz="2400" b="1" i="1" dirty="0"/>
          </a:p>
          <a:p>
            <a:r>
              <a:rPr lang="en-US" sz="2400" dirty="0">
                <a:solidFill>
                  <a:srgbClr val="0427BC"/>
                </a:solidFill>
              </a:rPr>
              <a:t>L1: Accelerators </a:t>
            </a:r>
          </a:p>
          <a:p>
            <a:pPr lvl="1"/>
            <a:r>
              <a:rPr lang="en-US" sz="2400" dirty="0">
                <a:solidFill>
                  <a:srgbClr val="0427BC"/>
                </a:solidFill>
              </a:rPr>
              <a:t>	</a:t>
            </a:r>
            <a:r>
              <a:rPr lang="en-US" sz="2400" dirty="0">
                <a:solidFill>
                  <a:srgbClr val="0427BC"/>
                </a:solidFill>
                <a:sym typeface="Wingdings" pitchFamily="2" charset="2"/>
              </a:rPr>
              <a:t></a:t>
            </a:r>
            <a:r>
              <a:rPr lang="en-US" sz="2400" dirty="0">
                <a:solidFill>
                  <a:srgbClr val="0427BC"/>
                </a:solidFill>
              </a:rPr>
              <a:t> Why we need (different) accelerators?</a:t>
            </a:r>
          </a:p>
          <a:p>
            <a:r>
              <a:rPr lang="en-US" sz="2400" dirty="0">
                <a:solidFill>
                  <a:srgbClr val="C00000"/>
                </a:solidFill>
              </a:rPr>
              <a:t>L2*:  Transverse Beam Dynamics</a:t>
            </a:r>
          </a:p>
          <a:p>
            <a:r>
              <a:rPr lang="en-US" sz="2400" dirty="0">
                <a:solidFill>
                  <a:srgbClr val="C00000"/>
                </a:solidFill>
              </a:rPr>
              <a:t>	</a:t>
            </a:r>
            <a:r>
              <a:rPr lang="en-US" sz="2400" dirty="0">
                <a:solidFill>
                  <a:srgbClr val="C00000"/>
                </a:solidFill>
                <a:sym typeface="Wingdings" pitchFamily="2" charset="2"/>
              </a:rPr>
              <a:t> How to circulate particles?</a:t>
            </a:r>
          </a:p>
          <a:p>
            <a:r>
              <a:rPr lang="en-US" sz="2400" dirty="0">
                <a:solidFill>
                  <a:srgbClr val="00B050"/>
                </a:solidFill>
              </a:rPr>
              <a:t>L3*:  Longitudinal Beam Dynamics &amp; Colliders</a:t>
            </a:r>
          </a:p>
          <a:p>
            <a:r>
              <a:rPr lang="en-US" sz="2400" dirty="0"/>
              <a:t>	</a:t>
            </a:r>
            <a:r>
              <a:rPr lang="en-US" sz="2400" dirty="0">
                <a:sym typeface="Wingdings" pitchFamily="2" charset="2"/>
              </a:rPr>
              <a:t> How to build a particle collider? </a:t>
            </a:r>
            <a:endParaRPr lang="en-US" sz="2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C4ECF09-ABE7-014E-9216-7D5686DA188B}"/>
              </a:ext>
            </a:extLst>
          </p:cNvPr>
          <p:cNvSpPr txBox="1"/>
          <p:nvPr/>
        </p:nvSpPr>
        <p:spPr>
          <a:xfrm>
            <a:off x="2843808" y="6165304"/>
            <a:ext cx="6025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*With focus on synchrotrons and linear beam dynamics.</a:t>
            </a:r>
          </a:p>
        </p:txBody>
      </p:sp>
    </p:spTree>
    <p:extLst>
      <p:ext uri="{BB962C8B-B14F-4D97-AF65-F5344CB8AC3E}">
        <p14:creationId xmlns:p14="http://schemas.microsoft.com/office/powerpoint/2010/main" val="38274064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BC0BF3-195A-BB4B-9292-3F86A469A5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5A3A90-B3AB-4343-BDB3-F790F08F308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29.06.2022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D8C325-F043-E14D-BEDA-EA9601D10A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M. Schaumann, Particle Accelerators and Beam Dynamics, CERN Summer Student Lectures 2022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032672-5B7B-334C-8B73-1FEB80C888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8646B66-A1DA-F54E-9BB3-CF9C69AE196E}"/>
              </a:ext>
            </a:extLst>
          </p:cNvPr>
          <p:cNvSpPr/>
          <p:nvPr/>
        </p:nvSpPr>
        <p:spPr>
          <a:xfrm>
            <a:off x="1230443" y="2551837"/>
            <a:ext cx="6683112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b="1" dirty="0"/>
              <a:t>Which types of accelerators exist?</a:t>
            </a:r>
          </a:p>
          <a:p>
            <a:pPr algn="ctr"/>
            <a:r>
              <a:rPr lang="en-US" sz="3600" b="1" dirty="0"/>
              <a:t> and </a:t>
            </a:r>
          </a:p>
          <a:p>
            <a:pPr algn="ctr"/>
            <a:r>
              <a:rPr lang="en-US" sz="3600" b="1" dirty="0"/>
              <a:t>How do they work? </a:t>
            </a:r>
          </a:p>
        </p:txBody>
      </p:sp>
    </p:spTree>
    <p:extLst>
      <p:ext uri="{BB962C8B-B14F-4D97-AF65-F5344CB8AC3E}">
        <p14:creationId xmlns:p14="http://schemas.microsoft.com/office/powerpoint/2010/main" val="39954594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ADD6FC-25D7-F840-817D-D6573C08DC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Basic Accelerator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B110A69-3F31-C942-8931-A371E716E2A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29.06.2022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BF2B0B-458B-C548-8BE2-D32DDCE458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M. Schaumann, Particle Accelerators and Beam Dynamics, CERN Summer Student Lectures 2022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4A3644-8C03-834C-B37A-72D0036793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pPr/>
              <a:t>21</a:t>
            </a:fld>
            <a:endParaRPr lang="en-GB" dirty="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26543CDF-8059-3C42-84E6-9B64EF6EEF0B}"/>
              </a:ext>
            </a:extLst>
          </p:cNvPr>
          <p:cNvGrpSpPr/>
          <p:nvPr/>
        </p:nvGrpSpPr>
        <p:grpSpPr>
          <a:xfrm>
            <a:off x="1125094" y="2373368"/>
            <a:ext cx="6893811" cy="2707081"/>
            <a:chOff x="916051" y="2081431"/>
            <a:chExt cx="6893811" cy="2707081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6003DF4-AE61-DD45-85F0-C3438339B769}"/>
                </a:ext>
              </a:extLst>
            </p:cNvPr>
            <p:cNvSpPr/>
            <p:nvPr/>
          </p:nvSpPr>
          <p:spPr>
            <a:xfrm>
              <a:off x="2337609" y="2691354"/>
              <a:ext cx="3577201" cy="1060230"/>
            </a:xfrm>
            <a:prstGeom prst="rect">
              <a:avLst/>
            </a:prstGeom>
            <a:noFill/>
            <a:ln>
              <a:solidFill>
                <a:srgbClr val="0427BC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D53CFEB-5C75-3C44-9554-C2B9A4C52120}"/>
                </a:ext>
              </a:extLst>
            </p:cNvPr>
            <p:cNvSpPr/>
            <p:nvPr/>
          </p:nvSpPr>
          <p:spPr>
            <a:xfrm>
              <a:off x="916051" y="3461251"/>
              <a:ext cx="967126" cy="849575"/>
            </a:xfrm>
            <a:prstGeom prst="rect">
              <a:avLst/>
            </a:prstGeom>
            <a:noFill/>
            <a:ln>
              <a:solidFill>
                <a:srgbClr val="0427BC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5E7C24E-47B9-F342-97CB-73569AB11D1B}"/>
                </a:ext>
              </a:extLst>
            </p:cNvPr>
            <p:cNvSpPr/>
            <p:nvPr/>
          </p:nvSpPr>
          <p:spPr>
            <a:xfrm>
              <a:off x="5914810" y="3040881"/>
              <a:ext cx="1106028" cy="337876"/>
            </a:xfrm>
            <a:prstGeom prst="rect">
              <a:avLst/>
            </a:prstGeom>
            <a:noFill/>
            <a:ln>
              <a:solidFill>
                <a:srgbClr val="0427BC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D8C7905A-EBA2-BA46-B64C-FC5B7E97ACCA}"/>
                </a:ext>
              </a:extLst>
            </p:cNvPr>
            <p:cNvSpPr/>
            <p:nvPr/>
          </p:nvSpPr>
          <p:spPr>
            <a:xfrm>
              <a:off x="7020839" y="2807862"/>
              <a:ext cx="781614" cy="838864"/>
            </a:xfrm>
            <a:prstGeom prst="rect">
              <a:avLst/>
            </a:prstGeom>
            <a:noFill/>
            <a:ln>
              <a:solidFill>
                <a:srgbClr val="0427BC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T</a:t>
              </a:r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54BBB8DA-CB64-9245-B345-8629099A3F16}"/>
                </a:ext>
              </a:extLst>
            </p:cNvPr>
            <p:cNvCxnSpPr>
              <a:stCxn id="7" idx="2"/>
            </p:cNvCxnSpPr>
            <p:nvPr/>
          </p:nvCxnSpPr>
          <p:spPr>
            <a:xfrm>
              <a:off x="1399614" y="4310826"/>
              <a:ext cx="5826" cy="477686"/>
            </a:xfrm>
            <a:prstGeom prst="line">
              <a:avLst/>
            </a:prstGeom>
            <a:ln>
              <a:solidFill>
                <a:srgbClr val="0427BC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0E6D9DB0-B97E-284D-848B-2F3C37E1DBDF}"/>
                </a:ext>
              </a:extLst>
            </p:cNvPr>
            <p:cNvCxnSpPr>
              <a:stCxn id="7" idx="0"/>
            </p:cNvCxnSpPr>
            <p:nvPr/>
          </p:nvCxnSpPr>
          <p:spPr>
            <a:xfrm flipV="1">
              <a:off x="1399614" y="3221469"/>
              <a:ext cx="0" cy="239782"/>
            </a:xfrm>
            <a:prstGeom prst="line">
              <a:avLst/>
            </a:prstGeom>
            <a:ln>
              <a:solidFill>
                <a:srgbClr val="0427BC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AF5DFDC3-AC19-8E45-8951-21D189C82FA3}"/>
                </a:ext>
              </a:extLst>
            </p:cNvPr>
            <p:cNvCxnSpPr>
              <a:endCxn id="6" idx="1"/>
            </p:cNvCxnSpPr>
            <p:nvPr/>
          </p:nvCxnSpPr>
          <p:spPr>
            <a:xfrm>
              <a:off x="1405440" y="3221469"/>
              <a:ext cx="932169" cy="0"/>
            </a:xfrm>
            <a:prstGeom prst="line">
              <a:avLst/>
            </a:prstGeom>
            <a:ln>
              <a:solidFill>
                <a:srgbClr val="0427BC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175480A4-71AB-1041-AEA1-473B2EC5B580}"/>
                </a:ext>
              </a:extLst>
            </p:cNvPr>
            <p:cNvCxnSpPr/>
            <p:nvPr/>
          </p:nvCxnSpPr>
          <p:spPr>
            <a:xfrm>
              <a:off x="5821593" y="3751584"/>
              <a:ext cx="11652" cy="873816"/>
            </a:xfrm>
            <a:prstGeom prst="line">
              <a:avLst/>
            </a:prstGeom>
            <a:ln>
              <a:solidFill>
                <a:srgbClr val="0427BC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AEC89701-867F-CE46-9FF0-DA49B300262D}"/>
                </a:ext>
              </a:extLst>
            </p:cNvPr>
            <p:cNvCxnSpPr/>
            <p:nvPr/>
          </p:nvCxnSpPr>
          <p:spPr>
            <a:xfrm>
              <a:off x="1277267" y="4788512"/>
              <a:ext cx="256346" cy="0"/>
            </a:xfrm>
            <a:prstGeom prst="line">
              <a:avLst/>
            </a:prstGeom>
            <a:ln>
              <a:solidFill>
                <a:srgbClr val="0427BC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B31D4B0B-C480-8447-971E-5731A8F7D8AE}"/>
                </a:ext>
              </a:extLst>
            </p:cNvPr>
            <p:cNvCxnSpPr/>
            <p:nvPr/>
          </p:nvCxnSpPr>
          <p:spPr>
            <a:xfrm>
              <a:off x="5705995" y="4626338"/>
              <a:ext cx="256346" cy="0"/>
            </a:xfrm>
            <a:prstGeom prst="line">
              <a:avLst/>
            </a:prstGeom>
            <a:ln>
              <a:solidFill>
                <a:srgbClr val="0427BC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E128EDE-0FC7-3843-92C1-8B9E81A264DA}"/>
                </a:ext>
              </a:extLst>
            </p:cNvPr>
            <p:cNvSpPr/>
            <p:nvPr/>
          </p:nvSpPr>
          <p:spPr>
            <a:xfrm>
              <a:off x="2500739" y="3040881"/>
              <a:ext cx="221390" cy="337876"/>
            </a:xfrm>
            <a:prstGeom prst="rect">
              <a:avLst/>
            </a:prstGeom>
            <a:solidFill>
              <a:schemeClr val="bg2"/>
            </a:solidFill>
            <a:ln>
              <a:solidFill>
                <a:srgbClr val="0427BC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4734F667-987D-4544-91A0-FCD419CA3D53}"/>
                </a:ext>
              </a:extLst>
            </p:cNvPr>
            <p:cNvCxnSpPr/>
            <p:nvPr/>
          </p:nvCxnSpPr>
          <p:spPr>
            <a:xfrm>
              <a:off x="2175402" y="3221470"/>
              <a:ext cx="325337" cy="4888"/>
            </a:xfrm>
            <a:prstGeom prst="line">
              <a:avLst/>
            </a:prstGeom>
            <a:ln>
              <a:solidFill>
                <a:srgbClr val="0427BC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830059AE-2337-9A44-8701-DB27E1A3FD6C}"/>
                </a:ext>
              </a:extLst>
            </p:cNvPr>
            <p:cNvCxnSpPr>
              <a:stCxn id="16" idx="3"/>
            </p:cNvCxnSpPr>
            <p:nvPr/>
          </p:nvCxnSpPr>
          <p:spPr>
            <a:xfrm>
              <a:off x="2722129" y="3209819"/>
              <a:ext cx="4637543" cy="11650"/>
            </a:xfrm>
            <a:prstGeom prst="line">
              <a:avLst/>
            </a:prstGeom>
            <a:ln>
              <a:solidFill>
                <a:srgbClr val="0427BC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18B6765E-07B0-C94E-931D-63D5EC2FDAF7}"/>
                </a:ext>
              </a:extLst>
            </p:cNvPr>
            <p:cNvCxnSpPr/>
            <p:nvPr/>
          </p:nvCxnSpPr>
          <p:spPr>
            <a:xfrm flipH="1">
              <a:off x="7278107" y="3040881"/>
              <a:ext cx="267999" cy="337876"/>
            </a:xfrm>
            <a:prstGeom prst="line">
              <a:avLst/>
            </a:prstGeom>
            <a:ln w="92075">
              <a:solidFill>
                <a:srgbClr val="0427BC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4AC82058-C4AC-1444-8DFE-6B9AF043B082}"/>
                </a:ext>
              </a:extLst>
            </p:cNvPr>
            <p:cNvCxnSpPr/>
            <p:nvPr/>
          </p:nvCxnSpPr>
          <p:spPr>
            <a:xfrm>
              <a:off x="4621424" y="3209819"/>
              <a:ext cx="547650" cy="0"/>
            </a:xfrm>
            <a:prstGeom prst="straightConnector1">
              <a:avLst/>
            </a:prstGeom>
            <a:ln>
              <a:solidFill>
                <a:srgbClr val="0427BC"/>
              </a:solidFill>
              <a:tailEnd type="arrow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15E930B2-1FEF-1A4A-8717-2434035AAE11}"/>
                </a:ext>
              </a:extLst>
            </p:cNvPr>
            <p:cNvCxnSpPr/>
            <p:nvPr/>
          </p:nvCxnSpPr>
          <p:spPr>
            <a:xfrm>
              <a:off x="3635896" y="3461251"/>
              <a:ext cx="547650" cy="0"/>
            </a:xfrm>
            <a:prstGeom prst="straightConnector1">
              <a:avLst/>
            </a:prstGeom>
            <a:ln>
              <a:solidFill>
                <a:srgbClr val="179923"/>
              </a:solidFill>
              <a:tailEnd type="arrow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C1D84704-BA62-7746-B36D-5814179DB739}"/>
                </a:ext>
              </a:extLst>
            </p:cNvPr>
            <p:cNvSpPr txBox="1"/>
            <p:nvPr/>
          </p:nvSpPr>
          <p:spPr>
            <a:xfrm>
              <a:off x="997615" y="3562872"/>
              <a:ext cx="803997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dirty="0"/>
                <a:t>Power supply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2F588EBE-FDD0-584A-949E-52C5CECA1108}"/>
                </a:ext>
              </a:extLst>
            </p:cNvPr>
            <p:cNvSpPr txBox="1"/>
            <p:nvPr/>
          </p:nvSpPr>
          <p:spPr>
            <a:xfrm>
              <a:off x="4207486" y="3378757"/>
              <a:ext cx="868372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179923"/>
                  </a:solidFill>
                </a:rPr>
                <a:t>E- Field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26AB44A2-726E-5840-B072-A27EC1C1A4D3}"/>
                </a:ext>
              </a:extLst>
            </p:cNvPr>
            <p:cNvSpPr txBox="1"/>
            <p:nvPr/>
          </p:nvSpPr>
          <p:spPr>
            <a:xfrm>
              <a:off x="2500739" y="2081431"/>
              <a:ext cx="181593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dirty="0"/>
                <a:t>Particle Source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C380DD41-601F-4047-AAE3-94E45CB75424}"/>
                </a:ext>
              </a:extLst>
            </p:cNvPr>
            <p:cNvSpPr txBox="1"/>
            <p:nvPr/>
          </p:nvSpPr>
          <p:spPr>
            <a:xfrm>
              <a:off x="7020839" y="2308623"/>
              <a:ext cx="78902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/>
                <a:t>Target</a:t>
              </a:r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8128BCA1-E70C-9E4D-9646-7B80603ADA51}"/>
                </a:ext>
              </a:extLst>
            </p:cNvPr>
            <p:cNvSpPr/>
            <p:nvPr/>
          </p:nvSpPr>
          <p:spPr>
            <a:xfrm>
              <a:off x="4545644" y="3119577"/>
              <a:ext cx="174351" cy="17317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34778760-F7D7-A443-8F33-049B4BB291B2}"/>
                </a:ext>
              </a:extLst>
            </p:cNvPr>
            <p:cNvSpPr txBox="1"/>
            <p:nvPr/>
          </p:nvSpPr>
          <p:spPr>
            <a:xfrm>
              <a:off x="2476706" y="4047368"/>
              <a:ext cx="3147724" cy="61555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dirty="0"/>
                <a:t>Vacuum chamber</a:t>
              </a:r>
            </a:p>
            <a:p>
              <a:r>
                <a:rPr lang="en-US" sz="1600" i="1" dirty="0"/>
                <a:t>to avoid scattering on gas particles</a:t>
              </a:r>
            </a:p>
          </p:txBody>
        </p: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C3E05076-3EFA-BB4B-BA86-702F74B821E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611434" y="2428932"/>
              <a:ext cx="304382" cy="56802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84B504B5-7A41-BE4B-B466-8040FE68313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160636" y="3748089"/>
              <a:ext cx="197436" cy="325329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A3AF130C-E8D9-3643-8E79-8CA383FD5C78}"/>
                </a:ext>
              </a:extLst>
            </p:cNvPr>
            <p:cNvCxnSpPr/>
            <p:nvPr/>
          </p:nvCxnSpPr>
          <p:spPr>
            <a:xfrm>
              <a:off x="3635896" y="2924944"/>
              <a:ext cx="547650" cy="0"/>
            </a:xfrm>
            <a:prstGeom prst="straightConnector1">
              <a:avLst/>
            </a:prstGeom>
            <a:ln>
              <a:solidFill>
                <a:srgbClr val="179923"/>
              </a:solidFill>
              <a:tailEnd type="arrow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3BC5494F-5D88-9D46-8722-21FEE6EC20CC}"/>
                  </a:ext>
                </a:extLst>
              </p:cNvPr>
              <p:cNvSpPr txBox="1"/>
              <p:nvPr/>
            </p:nvSpPr>
            <p:spPr>
              <a:xfrm>
                <a:off x="539552" y="827674"/>
                <a:ext cx="8136904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>
                    <a:solidFill>
                      <a:srgbClr val="0427BC"/>
                    </a:solidFill>
                    <a:sym typeface="Wingdings" pitchFamily="2" charset="2"/>
                  </a:rPr>
                  <a:t>Electro-static accelerator </a:t>
                </a:r>
                <a:r>
                  <a:rPr lang="en-US" sz="2000" dirty="0">
                    <a:sym typeface="Wingdings" pitchFamily="2" charset="2"/>
                  </a:rPr>
                  <a:t>(m</a:t>
                </a:r>
                <a:r>
                  <a:rPr lang="en-US" sz="2000" dirty="0"/>
                  <a:t>ost basic accelerator)</a:t>
                </a:r>
              </a:p>
              <a:p>
                <a:r>
                  <a:rPr lang="en-US" sz="2000" dirty="0">
                    <a:sym typeface="Wingdings" pitchFamily="2" charset="2"/>
                  </a:rPr>
                  <a:t> C</a:t>
                </a:r>
                <a:r>
                  <a:rPr lang="en-US" sz="2000" dirty="0"/>
                  <a:t>harged particle travels through a fixed high voltage </a:t>
                </a:r>
                <a:r>
                  <a:rPr lang="en-US" sz="2000" i="1" dirty="0"/>
                  <a:t>U </a:t>
                </a:r>
              </a:p>
              <a:p>
                <a:endParaRPr lang="en-US" sz="2000" dirty="0">
                  <a:sym typeface="Wingdings" pitchFamily="2" charset="2"/>
                </a:endParaRPr>
              </a:p>
              <a:p>
                <a:pPr algn="ctr"/>
                <a:r>
                  <a:rPr lang="en-US" sz="2000" dirty="0">
                    <a:sym typeface="Wingdings" pitchFamily="2" charset="2"/>
                  </a:rPr>
                  <a:t> </a:t>
                </a:r>
                <a:r>
                  <a:rPr lang="en-US" sz="2000" b="1" dirty="0">
                    <a:sym typeface="Wingdings" pitchFamily="2" charset="2"/>
                  </a:rPr>
                  <a:t>En</a:t>
                </a:r>
                <a:r>
                  <a:rPr lang="en-US" sz="2000" b="1" dirty="0"/>
                  <a:t>ergy gain:  </a:t>
                </a:r>
                <a14:m>
                  <m:oMath xmlns:m="http://schemas.openxmlformats.org/officeDocument/2006/math">
                    <m:r>
                      <a:rPr lang="en-GB" sz="20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𝑬</m:t>
                    </m:r>
                    <m:r>
                      <a:rPr lang="en-US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𝒆𝑼</m:t>
                    </m:r>
                  </m:oMath>
                </a14:m>
                <a:endParaRPr lang="en-US" sz="2000" b="1" dirty="0"/>
              </a:p>
            </p:txBody>
          </p:sp>
        </mc:Choice>
        <mc:Fallback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3BC5494F-5D88-9D46-8722-21FEE6EC20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827674"/>
                <a:ext cx="8136904" cy="1323439"/>
              </a:xfrm>
              <a:prstGeom prst="rect">
                <a:avLst/>
              </a:prstGeom>
              <a:blipFill>
                <a:blip r:embed="rId2"/>
                <a:stretch>
                  <a:fillRect l="-779" t="-2857" b="-76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TextBox 36">
            <a:extLst>
              <a:ext uri="{FF2B5EF4-FFF2-40B4-BE49-F238E27FC236}">
                <a16:creationId xmlns:a16="http://schemas.microsoft.com/office/drawing/2014/main" id="{A6750A49-97A0-B243-B5C0-B51FBEAF217D}"/>
              </a:ext>
            </a:extLst>
          </p:cNvPr>
          <p:cNvSpPr txBox="1"/>
          <p:nvPr/>
        </p:nvSpPr>
        <p:spPr>
          <a:xfrm>
            <a:off x="858952" y="5566095"/>
            <a:ext cx="71151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Final particle energy is limited by a maximum reachable voltage.</a:t>
            </a:r>
          </a:p>
          <a:p>
            <a:r>
              <a:rPr lang="en-US" sz="2000" dirty="0">
                <a:solidFill>
                  <a:srgbClr val="FF0000"/>
                </a:solidFill>
              </a:rPr>
              <a:t>Max. voltage limited by corona formation and discharge to </a:t>
            </a:r>
            <a:r>
              <a:rPr lang="en-US" sz="2000" b="1" dirty="0">
                <a:solidFill>
                  <a:srgbClr val="FF0000"/>
                </a:solidFill>
              </a:rPr>
              <a:t>~10MV</a:t>
            </a:r>
            <a:r>
              <a:rPr lang="en-US" sz="2000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4C7B2705-CB61-6547-2F6F-7D8F176184EC}"/>
              </a:ext>
            </a:extLst>
          </p:cNvPr>
          <p:cNvSpPr/>
          <p:nvPr/>
        </p:nvSpPr>
        <p:spPr>
          <a:xfrm>
            <a:off x="3275856" y="1700808"/>
            <a:ext cx="2847997" cy="5040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034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003731-D8AF-2D43-A74E-2295B7BF78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Electrostatic Accelerators – 1930s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B94F99-C7DD-C846-9221-FF8F0350C30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29.06.2022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DA4553-ADE2-1D48-A705-E51CEC68F1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M. Schaumann, Particle Accelerators and Beam Dynamics, CERN Summer Student Lectures 2022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0E56303-F6EF-A94B-A352-BE3302BAF9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pPr/>
              <a:t>22</a:t>
            </a:fld>
            <a:endParaRPr lang="en-GB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A0CBC1F5-66CC-1346-B6C5-909E3EF0C846}"/>
              </a:ext>
            </a:extLst>
          </p:cNvPr>
          <p:cNvGrpSpPr/>
          <p:nvPr/>
        </p:nvGrpSpPr>
        <p:grpSpPr>
          <a:xfrm>
            <a:off x="107504" y="548681"/>
            <a:ext cx="2853444" cy="5825682"/>
            <a:chOff x="107504" y="658678"/>
            <a:chExt cx="2853444" cy="5825682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6027A1EE-617D-9647-AC11-AF296E05538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8252" y="1354042"/>
              <a:ext cx="1691459" cy="2544995"/>
            </a:xfrm>
            <a:prstGeom prst="rect">
              <a:avLst/>
            </a:prstGeom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38133E7C-ED0B-7143-AA4A-D20FC2F75348}"/>
                </a:ext>
              </a:extLst>
            </p:cNvPr>
            <p:cNvSpPr/>
            <p:nvPr/>
          </p:nvSpPr>
          <p:spPr>
            <a:xfrm>
              <a:off x="516818" y="687112"/>
              <a:ext cx="205274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b="1" dirty="0">
                  <a:solidFill>
                    <a:srgbClr val="0427BC"/>
                  </a:solidFill>
                </a:rPr>
                <a:t>Cockcroft-Walton </a:t>
              </a:r>
              <a:r>
                <a:rPr lang="en-US" b="1" dirty="0"/>
                <a:t>cascade generator</a:t>
              </a:r>
              <a:endParaRPr lang="en-US" dirty="0"/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465F40E0-C803-CF4E-8496-5A22C9085A2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73285" y="2380902"/>
              <a:ext cx="1356929" cy="1729779"/>
            </a:xfrm>
            <a:prstGeom prst="rect">
              <a:avLst/>
            </a:prstGeom>
          </p:spPr>
        </p:pic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B423C97A-2290-C549-90A7-98F41A92F95D}"/>
                </a:ext>
              </a:extLst>
            </p:cNvPr>
            <p:cNvSpPr/>
            <p:nvPr/>
          </p:nvSpPr>
          <p:spPr>
            <a:xfrm>
              <a:off x="107504" y="658678"/>
              <a:ext cx="2853444" cy="5760640"/>
            </a:xfrm>
            <a:prstGeom prst="rect">
              <a:avLst/>
            </a:prstGeom>
            <a:noFill/>
            <a:ln w="28575">
              <a:solidFill>
                <a:srgbClr val="0427B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216AD1C-14BC-7B4C-919E-E35F525C2371}"/>
                </a:ext>
              </a:extLst>
            </p:cNvPr>
            <p:cNvSpPr txBox="1"/>
            <p:nvPr/>
          </p:nvSpPr>
          <p:spPr>
            <a:xfrm>
              <a:off x="2342614" y="1350512"/>
              <a:ext cx="601447" cy="33855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1928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53E8EE02-0B50-C64C-B021-73B20870DF9F}"/>
                </a:ext>
              </a:extLst>
            </p:cNvPr>
            <p:cNvSpPr/>
            <p:nvPr/>
          </p:nvSpPr>
          <p:spPr>
            <a:xfrm>
              <a:off x="186140" y="3899037"/>
              <a:ext cx="2658436" cy="258532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en-US" i="1" dirty="0"/>
                <a:t>Concept: </a:t>
              </a:r>
            </a:p>
            <a:p>
              <a:r>
                <a:rPr lang="en-US" altLang="en-US" dirty="0"/>
                <a:t>rectifier circuit, built of capacitors and diodes </a:t>
              </a:r>
              <a:r>
                <a:rPr lang="en-US" altLang="en-US" sz="1400" dirty="0"/>
                <a:t>(</a:t>
              </a:r>
              <a:r>
                <a:rPr lang="en-US" altLang="en-US" sz="1400" dirty="0" err="1"/>
                <a:t>Greinacker</a:t>
              </a:r>
              <a:r>
                <a:rPr lang="en-US" altLang="en-US" sz="1400" dirty="0"/>
                <a:t> circuit)  </a:t>
              </a:r>
            </a:p>
            <a:p>
              <a:endParaRPr lang="en-US" altLang="en-US" sz="1100" dirty="0"/>
            </a:p>
            <a:p>
              <a:r>
                <a:rPr lang="en-US" altLang="en-US" i="1" dirty="0"/>
                <a:t>Limitation:</a:t>
              </a:r>
            </a:p>
            <a:p>
              <a:r>
                <a:rPr lang="en-US" altLang="en-US" dirty="0"/>
                <a:t>Electrical discharge in air</a:t>
              </a:r>
            </a:p>
            <a:p>
              <a:r>
                <a:rPr lang="en-US" altLang="en-US" sz="1400" dirty="0"/>
                <a:t>(</a:t>
              </a:r>
              <a:r>
                <a:rPr lang="en-US" altLang="en-US" sz="1400" dirty="0" err="1"/>
                <a:t>Paschen</a:t>
              </a:r>
              <a:r>
                <a:rPr lang="en-US" altLang="en-US" sz="1400" dirty="0"/>
                <a:t> Law)</a:t>
              </a:r>
            </a:p>
            <a:p>
              <a:endParaRPr lang="en-US" altLang="en-US" sz="1100" dirty="0"/>
            </a:p>
            <a:p>
              <a:r>
                <a:rPr lang="en-US" dirty="0"/>
                <a:t>Max. Voltage </a:t>
              </a:r>
              <a:r>
                <a:rPr lang="en-US" dirty="0">
                  <a:solidFill>
                    <a:srgbClr val="FF0000"/>
                  </a:solidFill>
                </a:rPr>
                <a:t>~ 1 MV</a:t>
              </a:r>
              <a:endParaRPr lang="en-US" dirty="0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9C06132C-3B2E-7248-865D-DC86592F1B34}"/>
              </a:ext>
            </a:extLst>
          </p:cNvPr>
          <p:cNvSpPr txBox="1"/>
          <p:nvPr/>
        </p:nvSpPr>
        <p:spPr>
          <a:xfrm>
            <a:off x="928980" y="6319095"/>
            <a:ext cx="72941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427BC"/>
                </a:solidFill>
              </a:rPr>
              <a:t>Historically largely used as 1</a:t>
            </a:r>
            <a:r>
              <a:rPr lang="en-US" b="1" baseline="30000" dirty="0">
                <a:solidFill>
                  <a:srgbClr val="0427BC"/>
                </a:solidFill>
              </a:rPr>
              <a:t>st</a:t>
            </a:r>
            <a:r>
              <a:rPr lang="en-US" b="1" dirty="0">
                <a:solidFill>
                  <a:srgbClr val="0427BC"/>
                </a:solidFill>
              </a:rPr>
              <a:t> stage accelerators for proton and ion beams.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C02CD35-8933-3E47-9DB0-D4773E6F1D4D}"/>
              </a:ext>
            </a:extLst>
          </p:cNvPr>
          <p:cNvSpPr txBox="1"/>
          <p:nvPr/>
        </p:nvSpPr>
        <p:spPr>
          <a:xfrm>
            <a:off x="1619672" y="3765675"/>
            <a:ext cx="136287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Image Credit: K. </a:t>
            </a:r>
            <a:r>
              <a:rPr lang="en-US" sz="1050" dirty="0" err="1"/>
              <a:t>Wille</a:t>
            </a:r>
            <a:endParaRPr lang="en-US" sz="1050" dirty="0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F4E96246-2B97-4B4B-A48C-882CADE7C024}"/>
              </a:ext>
            </a:extLst>
          </p:cNvPr>
          <p:cNvGrpSpPr/>
          <p:nvPr/>
        </p:nvGrpSpPr>
        <p:grpSpPr>
          <a:xfrm>
            <a:off x="5986379" y="548680"/>
            <a:ext cx="2982389" cy="5760641"/>
            <a:chOff x="5986379" y="548680"/>
            <a:chExt cx="2982389" cy="5760641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9714F62-FDF6-0D42-BDEE-DB35C83F6DFD}"/>
                </a:ext>
              </a:extLst>
            </p:cNvPr>
            <p:cNvGrpSpPr/>
            <p:nvPr/>
          </p:nvGrpSpPr>
          <p:grpSpPr>
            <a:xfrm>
              <a:off x="5986379" y="548680"/>
              <a:ext cx="2982389" cy="5760641"/>
              <a:chOff x="5986379" y="646283"/>
              <a:chExt cx="2982389" cy="5760641"/>
            </a:xfrm>
          </p:grpSpPr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68EE6D0F-9AC2-E343-9DC9-B8BA1083BBF6}"/>
                  </a:ext>
                </a:extLst>
              </p:cNvPr>
              <p:cNvSpPr/>
              <p:nvPr/>
            </p:nvSpPr>
            <p:spPr>
              <a:xfrm>
                <a:off x="6372200" y="646283"/>
                <a:ext cx="2454789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rgbClr val="0427BC"/>
                    </a:solidFill>
                  </a:rPr>
                  <a:t>Tandem </a:t>
                </a:r>
                <a:r>
                  <a:rPr lang="en-US" b="1" dirty="0"/>
                  <a:t>Van de Graaff accelerator</a:t>
                </a:r>
                <a:endParaRPr lang="en-US" dirty="0"/>
              </a:p>
            </p:txBody>
          </p:sp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ED3E3E5A-227F-5843-B0A3-E9001DE4688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986379" y="2858381"/>
                <a:ext cx="2982389" cy="1569839"/>
              </a:xfrm>
              <a:prstGeom prst="rect">
                <a:avLst/>
              </a:prstGeom>
            </p:spPr>
          </p:pic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05C9EF71-D356-1E41-872D-AE812895546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257101" y="1438371"/>
                <a:ext cx="2569888" cy="1265276"/>
              </a:xfrm>
              <a:prstGeom prst="rect">
                <a:avLst/>
              </a:prstGeom>
            </p:spPr>
          </p:pic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CC31538D-B939-5D49-9C2B-7BBD9C62342D}"/>
                  </a:ext>
                </a:extLst>
              </p:cNvPr>
              <p:cNvSpPr/>
              <p:nvPr/>
            </p:nvSpPr>
            <p:spPr>
              <a:xfrm>
                <a:off x="6115324" y="646283"/>
                <a:ext cx="2853444" cy="5760641"/>
              </a:xfrm>
              <a:prstGeom prst="rect">
                <a:avLst/>
              </a:prstGeom>
              <a:noFill/>
              <a:ln w="28575">
                <a:solidFill>
                  <a:srgbClr val="0427B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DA74261F-619C-1F41-B954-B80B6F4DB13E}"/>
                  </a:ext>
                </a:extLst>
              </p:cNvPr>
              <p:cNvSpPr/>
              <p:nvPr/>
            </p:nvSpPr>
            <p:spPr>
              <a:xfrm>
                <a:off x="6225583" y="2662507"/>
                <a:ext cx="1217000" cy="2616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de-DE" altLang="en-US" sz="1050" dirty="0"/>
                  <a:t>at MPI Heidelberg</a:t>
                </a:r>
                <a:endParaRPr lang="en-US" sz="1050" dirty="0"/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6BFC39FC-1B40-5042-A3AB-FC3A66326186}"/>
                  </a:ext>
                </a:extLst>
              </p:cNvPr>
              <p:cNvSpPr txBox="1"/>
              <p:nvPr/>
            </p:nvSpPr>
            <p:spPr>
              <a:xfrm>
                <a:off x="6141913" y="1006323"/>
                <a:ext cx="601447" cy="33855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600" dirty="0"/>
                  <a:t>1936</a:t>
                </a: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C4A294E-B1D0-C049-8CE1-9A221E580442}"/>
                  </a:ext>
                </a:extLst>
              </p:cNvPr>
              <p:cNvSpPr/>
              <p:nvPr/>
            </p:nvSpPr>
            <p:spPr>
              <a:xfrm>
                <a:off x="6167229" y="4396996"/>
                <a:ext cx="2749632" cy="192360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i="1" dirty="0"/>
                  <a:t>Concept:</a:t>
                </a:r>
              </a:p>
              <a:p>
                <a:r>
                  <a:rPr lang="en-US" dirty="0"/>
                  <a:t>Generate negative ions, strip off electrons in the center, use voltage a 2nd time with now positive ions</a:t>
                </a:r>
              </a:p>
              <a:p>
                <a:endParaRPr lang="en-US" sz="1100" dirty="0"/>
              </a:p>
              <a:p>
                <a:r>
                  <a:rPr lang="en-US" dirty="0"/>
                  <a:t>Max. Voltage </a:t>
                </a:r>
                <a:r>
                  <a:rPr lang="en-US" dirty="0">
                    <a:solidFill>
                      <a:srgbClr val="FF0000"/>
                    </a:solidFill>
                  </a:rPr>
                  <a:t>~ 25 MV</a:t>
                </a:r>
                <a:endParaRPr lang="en-US" dirty="0"/>
              </a:p>
            </p:txBody>
          </p: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E948B64B-3833-534E-B21A-7AC815DADF38}"/>
                </a:ext>
              </a:extLst>
            </p:cNvPr>
            <p:cNvSpPr txBox="1"/>
            <p:nvPr/>
          </p:nvSpPr>
          <p:spPr>
            <a:xfrm>
              <a:off x="6143798" y="4011267"/>
              <a:ext cx="1362874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/>
                <a:t>Image Credit: K. </a:t>
              </a:r>
              <a:r>
                <a:rPr lang="en-US" sz="1050" dirty="0" err="1"/>
                <a:t>Wille</a:t>
              </a:r>
              <a:endParaRPr lang="en-US" sz="1050" dirty="0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77EC50D3-0719-804A-B83F-3DA0F52C414B}"/>
              </a:ext>
            </a:extLst>
          </p:cNvPr>
          <p:cNvGrpSpPr/>
          <p:nvPr/>
        </p:nvGrpSpPr>
        <p:grpSpPr>
          <a:xfrm>
            <a:off x="3039584" y="548680"/>
            <a:ext cx="3030871" cy="5760641"/>
            <a:chOff x="3039584" y="548680"/>
            <a:chExt cx="3030871" cy="5760641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C8D3F328-DC85-5244-8D84-D13C03E41FFE}"/>
                </a:ext>
              </a:extLst>
            </p:cNvPr>
            <p:cNvGrpSpPr/>
            <p:nvPr/>
          </p:nvGrpSpPr>
          <p:grpSpPr>
            <a:xfrm>
              <a:off x="3043687" y="548680"/>
              <a:ext cx="3026768" cy="5760641"/>
              <a:chOff x="3043687" y="658677"/>
              <a:chExt cx="3026768" cy="5760641"/>
            </a:xfrm>
          </p:grpSpPr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1E7F4976-5504-A649-8192-1640CB22B3A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199482" y="4403093"/>
                <a:ext cx="2674666" cy="1954686"/>
              </a:xfrm>
              <a:prstGeom prst="rect">
                <a:avLst/>
              </a:prstGeom>
            </p:spPr>
          </p:pic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9C11D877-DD99-9247-A33D-568FAAD3BC60}"/>
                  </a:ext>
                </a:extLst>
              </p:cNvPr>
              <p:cNvSpPr/>
              <p:nvPr/>
            </p:nvSpPr>
            <p:spPr>
              <a:xfrm>
                <a:off x="3234023" y="721393"/>
                <a:ext cx="260558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dirty="0">
                    <a:solidFill>
                      <a:srgbClr val="0427BC"/>
                    </a:solidFill>
                  </a:rPr>
                  <a:t>Van de Graaff </a:t>
                </a:r>
                <a:r>
                  <a:rPr lang="en-US" b="1" dirty="0"/>
                  <a:t>accelerator</a:t>
                </a:r>
                <a:endParaRPr lang="en-US" dirty="0"/>
              </a:p>
            </p:txBody>
          </p:sp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78A23E1C-A35E-DC40-AD7A-C4A5D0879DA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69413" y="1155590"/>
                <a:ext cx="1258150" cy="1591319"/>
              </a:xfrm>
              <a:prstGeom prst="rect">
                <a:avLst/>
              </a:prstGeom>
            </p:spPr>
          </p:pic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CC81604-B47C-8147-BED1-939949D2D792}"/>
                  </a:ext>
                </a:extLst>
              </p:cNvPr>
              <p:cNvSpPr txBox="1"/>
              <p:nvPr/>
            </p:nvSpPr>
            <p:spPr>
              <a:xfrm>
                <a:off x="3071855" y="1260703"/>
                <a:ext cx="601447" cy="33855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600" dirty="0"/>
                  <a:t>1930</a:t>
                </a:r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891820F5-E4EC-5347-A86E-43EAB66935AE}"/>
                  </a:ext>
                </a:extLst>
              </p:cNvPr>
              <p:cNvSpPr/>
              <p:nvPr/>
            </p:nvSpPr>
            <p:spPr>
              <a:xfrm>
                <a:off x="3043687" y="658677"/>
                <a:ext cx="2988898" cy="5760641"/>
              </a:xfrm>
              <a:prstGeom prst="rect">
                <a:avLst/>
              </a:prstGeom>
              <a:noFill/>
              <a:ln w="28575">
                <a:solidFill>
                  <a:srgbClr val="0427B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7B86D02E-1477-3646-8004-DDC0C41853A7}"/>
                  </a:ext>
                </a:extLst>
              </p:cNvPr>
              <p:cNvSpPr/>
              <p:nvPr/>
            </p:nvSpPr>
            <p:spPr>
              <a:xfrm>
                <a:off x="3081619" y="2426483"/>
                <a:ext cx="2988836" cy="209288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i="1" dirty="0"/>
                  <a:t>Concept:</a:t>
                </a:r>
              </a:p>
              <a:p>
                <a:r>
                  <a:rPr lang="en-US" dirty="0"/>
                  <a:t>mechanical transport of charges via rotating belt</a:t>
                </a:r>
              </a:p>
              <a:p>
                <a:endParaRPr lang="en-US" sz="1100" dirty="0"/>
              </a:p>
              <a:p>
                <a:r>
                  <a:rPr lang="en-US" dirty="0"/>
                  <a:t>Electrode in high pressure gas to suppress discharge (SF</a:t>
                </a:r>
                <a:r>
                  <a:rPr lang="en-US" baseline="-25000" dirty="0"/>
                  <a:t>6</a:t>
                </a:r>
                <a:r>
                  <a:rPr lang="en-US" dirty="0"/>
                  <a:t>)</a:t>
                </a:r>
              </a:p>
              <a:p>
                <a:endParaRPr lang="en-US" sz="1100" dirty="0"/>
              </a:p>
              <a:p>
                <a:r>
                  <a:rPr lang="en-US" dirty="0"/>
                  <a:t>Max. Voltage </a:t>
                </a:r>
                <a:r>
                  <a:rPr lang="en-US" dirty="0">
                    <a:solidFill>
                      <a:srgbClr val="FF0000"/>
                    </a:solidFill>
                  </a:rPr>
                  <a:t>~ 1- 10 MV</a:t>
                </a:r>
                <a:endParaRPr lang="en-US" dirty="0"/>
              </a:p>
            </p:txBody>
          </p:sp>
        </p:grp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F0CDD692-5A38-524B-988B-A8A8A2E76EE4}"/>
                </a:ext>
              </a:extLst>
            </p:cNvPr>
            <p:cNvSpPr txBox="1"/>
            <p:nvPr/>
          </p:nvSpPr>
          <p:spPr>
            <a:xfrm>
              <a:off x="3039584" y="6050989"/>
              <a:ext cx="1362874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/>
                <a:t>Image Credit: K. </a:t>
              </a:r>
              <a:r>
                <a:rPr lang="en-US" sz="1050" dirty="0" err="1"/>
                <a:t>Wille</a:t>
              </a:r>
              <a:endParaRPr lang="en-US" sz="1050" dirty="0"/>
            </a:p>
          </p:txBody>
        </p:sp>
      </p:grpSp>
    </p:spTree>
    <p:extLst>
      <p:ext uri="{BB962C8B-B14F-4D97-AF65-F5344CB8AC3E}">
        <p14:creationId xmlns:p14="http://schemas.microsoft.com/office/powerpoint/2010/main" val="2784147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FB0681-B6C1-2E4A-9D29-17EB0EAEEB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Electrostatic Accelerator Limitation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25DCA7-8B9E-B845-BF93-49A2604A39E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29.06.2022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CA6DD70-81F9-D749-BADA-561D921CD4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M. Schaumann, Particle Accelerators and Beam Dynamics, CERN Summer Student Lectures 2022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91DB9F-F1ED-2B46-BED1-3DAB5321BF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pPr/>
              <a:t>23</a:t>
            </a:fld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4F7808E-1256-4941-BE41-3F5C6DE55D54}"/>
              </a:ext>
            </a:extLst>
          </p:cNvPr>
          <p:cNvSpPr txBox="1"/>
          <p:nvPr/>
        </p:nvSpPr>
        <p:spPr>
          <a:xfrm>
            <a:off x="602976" y="4013608"/>
            <a:ext cx="312334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Limitation:</a:t>
            </a:r>
            <a:endParaRPr lang="en-US" sz="2000" dirty="0">
              <a:solidFill>
                <a:srgbClr val="FF0000"/>
              </a:solidFill>
            </a:endParaRPr>
          </a:p>
          <a:p>
            <a:r>
              <a:rPr lang="en-US" sz="2000" dirty="0"/>
              <a:t>Generation of max. (direct) voltage before sparking. </a:t>
            </a:r>
          </a:p>
          <a:p>
            <a:endParaRPr lang="en-US" sz="2000" dirty="0"/>
          </a:p>
          <a:p>
            <a:r>
              <a:rPr lang="en-US" sz="2000" dirty="0"/>
              <a:t>Acceleration over one stage or gap. 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78A50E8-160B-1640-BDC9-897EDBD79FD8}"/>
              </a:ext>
            </a:extLst>
          </p:cNvPr>
          <p:cNvSpPr/>
          <p:nvPr/>
        </p:nvSpPr>
        <p:spPr>
          <a:xfrm>
            <a:off x="4319499" y="3829422"/>
            <a:ext cx="4166557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00B050"/>
                </a:solidFill>
              </a:rPr>
              <a:t>Solution:</a:t>
            </a:r>
            <a:endParaRPr lang="en-US" sz="2000" dirty="0">
              <a:solidFill>
                <a:srgbClr val="00B050"/>
              </a:solidFill>
            </a:endParaRPr>
          </a:p>
          <a:p>
            <a:r>
              <a:rPr lang="en-US" sz="2000" dirty="0"/>
              <a:t>Use alternating (RF) voltages and pass the particles through many acceleration gaps of the same voltage.</a:t>
            </a:r>
          </a:p>
          <a:p>
            <a:endParaRPr lang="en-US" sz="2000" dirty="0"/>
          </a:p>
          <a:p>
            <a:r>
              <a:rPr lang="en-US" sz="2000" i="1" dirty="0">
                <a:solidFill>
                  <a:srgbClr val="0427BC"/>
                </a:solidFill>
              </a:rPr>
              <a:t>1925 idea by </a:t>
            </a:r>
            <a:r>
              <a:rPr lang="en-US" sz="2000" i="1" dirty="0" err="1">
                <a:solidFill>
                  <a:srgbClr val="0427BC"/>
                </a:solidFill>
              </a:rPr>
              <a:t>Ising</a:t>
            </a:r>
            <a:endParaRPr lang="en-US" sz="2000" i="1" dirty="0">
              <a:solidFill>
                <a:srgbClr val="0427BC"/>
              </a:solidFill>
            </a:endParaRPr>
          </a:p>
          <a:p>
            <a:pPr marL="533400" indent="-533400"/>
            <a:r>
              <a:rPr lang="en-US" sz="2000" i="1" dirty="0">
                <a:solidFill>
                  <a:srgbClr val="0427BC"/>
                </a:solidFill>
              </a:rPr>
              <a:t>1928 first working RF accelerator by </a:t>
            </a:r>
            <a:r>
              <a:rPr lang="en-US" sz="2000" i="1" dirty="0" err="1">
                <a:solidFill>
                  <a:srgbClr val="0427BC"/>
                </a:solidFill>
              </a:rPr>
              <a:t>Wideroe</a:t>
            </a:r>
            <a:endParaRPr lang="en-US" sz="2000" i="1" dirty="0">
              <a:solidFill>
                <a:srgbClr val="0427BC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4F69279-0E2A-7041-894A-156028872987}"/>
              </a:ext>
            </a:extLst>
          </p:cNvPr>
          <p:cNvSpPr/>
          <p:nvPr/>
        </p:nvSpPr>
        <p:spPr bwMode="auto">
          <a:xfrm>
            <a:off x="356154" y="629745"/>
            <a:ext cx="3567773" cy="5823591"/>
          </a:xfrm>
          <a:prstGeom prst="rect">
            <a:avLst/>
          </a:prstGeom>
          <a:noFill/>
          <a:ln w="38100" cap="flat" cmpd="sng" algn="ctr">
            <a:solidFill>
              <a:srgbClr val="073E87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8DBDA84-3A43-DC4B-A292-E9B8442E4D27}"/>
              </a:ext>
            </a:extLst>
          </p:cNvPr>
          <p:cNvSpPr/>
          <p:nvPr/>
        </p:nvSpPr>
        <p:spPr bwMode="auto">
          <a:xfrm>
            <a:off x="4077257" y="629744"/>
            <a:ext cx="4701133" cy="5823591"/>
          </a:xfrm>
          <a:prstGeom prst="rect">
            <a:avLst/>
          </a:prstGeom>
          <a:noFill/>
          <a:ln w="38100" cap="flat" cmpd="sng" algn="ctr">
            <a:solidFill>
              <a:srgbClr val="073E87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12DD64B-33D3-C64F-9D7E-B99E984DEF38}"/>
              </a:ext>
            </a:extLst>
          </p:cNvPr>
          <p:cNvSpPr txBox="1"/>
          <p:nvPr/>
        </p:nvSpPr>
        <p:spPr>
          <a:xfrm rot="16200000">
            <a:off x="2436585" y="1571656"/>
            <a:ext cx="24098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rgbClr val="FF0000"/>
                </a:solidFill>
              </a:rPr>
              <a:t>Electrostatic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27C3881-E3B5-A74F-94A8-96869C9F4011}"/>
              </a:ext>
            </a:extLst>
          </p:cNvPr>
          <p:cNvSpPr txBox="1"/>
          <p:nvPr/>
        </p:nvSpPr>
        <p:spPr>
          <a:xfrm rot="16200000">
            <a:off x="2902190" y="1975252"/>
            <a:ext cx="304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rgbClr val="FF0000"/>
                </a:solidFill>
              </a:rPr>
              <a:t>Radio Frequency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BB8A476-D8A5-764F-B79C-749FB15DC0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937" y="942537"/>
            <a:ext cx="2244846" cy="283930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888A899-3DE3-AC4A-9CD3-038EE760705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2469" y="927100"/>
            <a:ext cx="3175000" cy="250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293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animBg="1"/>
      <p:bldP spid="12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C11819-B73D-4E4C-8E9C-D7AECA6BA8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LINear</a:t>
            </a:r>
            <a:r>
              <a:rPr lang="en-US" dirty="0"/>
              <a:t> </a:t>
            </a:r>
            <a:r>
              <a:rPr lang="en-US" dirty="0" err="1"/>
              <a:t>ACcelerator</a:t>
            </a:r>
            <a:r>
              <a:rPr lang="en-US" dirty="0"/>
              <a:t> (LINAC) - Functionality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9DB1423-5CBC-CC48-A336-8CCE8BC9FE9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29.06.2022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7ADD125-9F96-B644-B506-B8CEEB33BB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M. Schaumann, Particle Accelerators and Beam Dynamics, CERN Summer Student Lectures 2022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EC1ADB-C3C6-C040-9F1A-E61915A29A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pPr/>
              <a:t>24</a:t>
            </a:fld>
            <a:endParaRPr lang="en-GB" dirty="0"/>
          </a:p>
        </p:txBody>
      </p:sp>
      <p:sp>
        <p:nvSpPr>
          <p:cNvPr id="6" name="Slide Number Placeholder 2">
            <a:extLst>
              <a:ext uri="{FF2B5EF4-FFF2-40B4-BE49-F238E27FC236}">
                <a16:creationId xmlns:a16="http://schemas.microsoft.com/office/drawing/2014/main" id="{9138D4EC-294C-574C-A17C-0D4211DA4D7C}"/>
              </a:ext>
            </a:extLst>
          </p:cNvPr>
          <p:cNvSpPr txBox="1">
            <a:spLocks/>
          </p:cNvSpPr>
          <p:nvPr/>
        </p:nvSpPr>
        <p:spPr>
          <a:xfrm>
            <a:off x="12623080" y="9341296"/>
            <a:ext cx="296863" cy="3048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86EDE86-EC12-9345-82F6-36BD1B27AF79}" type="slidenum">
              <a:rPr lang="de-DE" smtClean="0"/>
              <a:pPr/>
              <a:t>24</a:t>
            </a:fld>
            <a:endParaRPr lang="de-D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95C2215A-8583-BA4F-BDEE-7A013A72BF06}"/>
                  </a:ext>
                </a:extLst>
              </p:cNvPr>
              <p:cNvSpPr txBox="1"/>
              <p:nvPr/>
            </p:nvSpPr>
            <p:spPr>
              <a:xfrm>
                <a:off x="6237613" y="1480139"/>
                <a:ext cx="2716513" cy="1015663"/>
              </a:xfrm>
              <a:prstGeom prst="rect">
                <a:avLst/>
              </a:prstGeom>
              <a:solidFill>
                <a:srgbClr val="C6D9F2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Energy gain after </a:t>
                </a:r>
                <a:r>
                  <a:rPr lang="en-US" i="1" dirty="0"/>
                  <a:t>n </a:t>
                </a:r>
                <a:r>
                  <a:rPr lang="en-US" dirty="0"/>
                  <a:t>gaps:</a:t>
                </a:r>
              </a:p>
              <a:p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𝑞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𝑅𝐹</m:t>
                          </m:r>
                        </m:sub>
                      </m:sSub>
                      <m:func>
                        <m:func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e>
                      </m:fun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95C2215A-8583-BA4F-BDEE-7A013A72BF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7613" y="1480139"/>
                <a:ext cx="2716513" cy="1015663"/>
              </a:xfrm>
              <a:prstGeom prst="rect">
                <a:avLst/>
              </a:prstGeom>
              <a:blipFill>
                <a:blip r:embed="rId2"/>
                <a:stretch>
                  <a:fillRect l="-1395" t="-2469" b="-74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oup 6">
            <a:extLst>
              <a:ext uri="{FF2B5EF4-FFF2-40B4-BE49-F238E27FC236}">
                <a16:creationId xmlns:a16="http://schemas.microsoft.com/office/drawing/2014/main" id="{6F924529-65C6-DB42-B8ED-E58E8BED010D}"/>
              </a:ext>
            </a:extLst>
          </p:cNvPr>
          <p:cNvGrpSpPr/>
          <p:nvPr/>
        </p:nvGrpSpPr>
        <p:grpSpPr>
          <a:xfrm>
            <a:off x="611560" y="725738"/>
            <a:ext cx="5943124" cy="3279326"/>
            <a:chOff x="362006" y="515616"/>
            <a:chExt cx="6749514" cy="4070167"/>
          </a:xfrm>
        </p:grpSpPr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C1DF8934-1B95-6C41-ADA4-B5FBD29120C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9592" y="873109"/>
              <a:ext cx="5253434" cy="3712674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322242F-309D-C848-8E07-4C284473F8AA}"/>
                </a:ext>
              </a:extLst>
            </p:cNvPr>
            <p:cNvSpPr txBox="1"/>
            <p:nvPr/>
          </p:nvSpPr>
          <p:spPr>
            <a:xfrm>
              <a:off x="362006" y="515616"/>
              <a:ext cx="370191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dirty="0">
                  <a:solidFill>
                    <a:srgbClr val="008000"/>
                  </a:solidFill>
                </a:rPr>
                <a:t>Acceleration gaps (electrical field)</a:t>
              </a:r>
            </a:p>
          </p:txBody>
        </p: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4E6E5367-8085-D448-A239-61D4E73747C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799846" y="1027183"/>
              <a:ext cx="129214" cy="365472"/>
            </a:xfrm>
            <a:prstGeom prst="straightConnector1">
              <a:avLst/>
            </a:prstGeom>
            <a:blipFill dpi="0" rotWithShape="0">
              <a:blip r:embed="rId4"/>
              <a:srcRect/>
              <a:tile tx="0" ty="0" sx="100000" sy="100000" flip="none" algn="tl"/>
            </a:blipFill>
            <a:ln w="254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527168A4-1736-8441-BB3F-B068C7EA71D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480649" y="1003621"/>
              <a:ext cx="154427" cy="383356"/>
            </a:xfrm>
            <a:prstGeom prst="straightConnector1">
              <a:avLst/>
            </a:prstGeom>
            <a:blipFill dpi="0" rotWithShape="0">
              <a:blip r:embed="rId4"/>
              <a:srcRect/>
              <a:tile tx="0" ty="0" sx="100000" sy="100000" flip="none" algn="tl"/>
            </a:blipFill>
            <a:ln w="254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310D9E47-D156-A54F-8615-AB22CC08299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186665" y="1003621"/>
              <a:ext cx="226269" cy="383356"/>
            </a:xfrm>
            <a:prstGeom prst="straightConnector1">
              <a:avLst/>
            </a:prstGeom>
            <a:blipFill dpi="0" rotWithShape="0">
              <a:blip r:embed="rId4"/>
              <a:srcRect/>
              <a:tile tx="0" ty="0" sx="100000" sy="100000" flip="none" algn="tl"/>
            </a:blipFill>
            <a:ln w="254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453D2C7-B257-A341-95B8-CA6E9412B071}"/>
                </a:ext>
              </a:extLst>
            </p:cNvPr>
            <p:cNvSpPr txBox="1"/>
            <p:nvPr/>
          </p:nvSpPr>
          <p:spPr>
            <a:xfrm>
              <a:off x="4645846" y="651745"/>
              <a:ext cx="2465674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sz="2000" dirty="0">
                  <a:solidFill>
                    <a:srgbClr val="CC00CC"/>
                  </a:solidFill>
                </a:rPr>
                <a:t>Drift-tubes (field free)</a:t>
              </a:r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81E06903-5F69-C040-A39C-2816713E5DD3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4641901" y="1061537"/>
              <a:ext cx="540631" cy="539887"/>
            </a:xfrm>
            <a:prstGeom prst="straightConnector1">
              <a:avLst/>
            </a:prstGeom>
            <a:blipFill dpi="0" rotWithShape="0">
              <a:blip r:embed="rId4"/>
              <a:srcRect/>
              <a:tile tx="0" ty="0" sx="100000" sy="100000" flip="none" algn="tl"/>
            </a:blipFill>
            <a:ln w="25400" cap="flat" cmpd="sng" algn="ctr">
              <a:solidFill>
                <a:srgbClr val="CC00CC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D8258F2C-51CB-6048-BC83-1B0B8E0486A5}"/>
                </a:ext>
              </a:extLst>
            </p:cNvPr>
            <p:cNvCxnSpPr>
              <a:cxnSpLocks/>
            </p:cNvCxnSpPr>
            <p:nvPr/>
          </p:nvCxnSpPr>
          <p:spPr>
            <a:xfrm>
              <a:off x="2123728" y="1700808"/>
              <a:ext cx="0" cy="1196387"/>
            </a:xfrm>
            <a:prstGeom prst="line">
              <a:avLst/>
            </a:prstGeom>
            <a:ln w="28575">
              <a:solidFill>
                <a:srgbClr val="0427BC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D5FE2004-7F18-3A4D-BA20-C6F16D670683}"/>
                </a:ext>
              </a:extLst>
            </p:cNvPr>
            <p:cNvCxnSpPr>
              <a:cxnSpLocks/>
            </p:cNvCxnSpPr>
            <p:nvPr/>
          </p:nvCxnSpPr>
          <p:spPr>
            <a:xfrm>
              <a:off x="2807215" y="1700807"/>
              <a:ext cx="0" cy="1196387"/>
            </a:xfrm>
            <a:prstGeom prst="line">
              <a:avLst/>
            </a:prstGeom>
            <a:ln w="28575">
              <a:solidFill>
                <a:srgbClr val="0427BC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153E7286-E2B6-0A4F-A45E-18B742FF9180}"/>
                    </a:ext>
                  </a:extLst>
                </p:cNvPr>
                <p:cNvSpPr txBox="1"/>
                <p:nvPr/>
              </p:nvSpPr>
              <p:spPr>
                <a:xfrm>
                  <a:off x="1799846" y="2906959"/>
                  <a:ext cx="1181670" cy="61651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𝑙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𝜆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153E7286-E2B6-0A4F-A45E-18B742FF918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99846" y="2906959"/>
                  <a:ext cx="1181670" cy="616515"/>
                </a:xfrm>
                <a:prstGeom prst="rect">
                  <a:avLst/>
                </a:prstGeom>
                <a:blipFill>
                  <a:blip r:embed="rId5"/>
                  <a:stretch>
                    <a:fillRect r="-4819" b="-275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8" name="Straight Arrow Connector 47">
              <a:extLst>
                <a:ext uri="{FF2B5EF4-FFF2-40B4-BE49-F238E27FC236}">
                  <a16:creationId xmlns:a16="http://schemas.microsoft.com/office/drawing/2014/main" id="{C0DADD8D-5638-A342-8111-9A8D86CA550E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5507293" y="1071220"/>
              <a:ext cx="540632" cy="539887"/>
            </a:xfrm>
            <a:prstGeom prst="straightConnector1">
              <a:avLst/>
            </a:prstGeom>
            <a:blipFill dpi="0" rotWithShape="0">
              <a:blip r:embed="rId4"/>
              <a:srcRect/>
              <a:tile tx="0" ty="0" sx="100000" sy="100000" flip="none" algn="tl"/>
            </a:blipFill>
            <a:ln w="25400" cap="flat" cmpd="sng" algn="ctr">
              <a:solidFill>
                <a:srgbClr val="CC00CC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49" name="Rectangle 48">
            <a:extLst>
              <a:ext uri="{FF2B5EF4-FFF2-40B4-BE49-F238E27FC236}">
                <a16:creationId xmlns:a16="http://schemas.microsoft.com/office/drawing/2014/main" id="{31AD7A32-BD2F-CA45-B3CE-2F6A142396CD}"/>
              </a:ext>
            </a:extLst>
          </p:cNvPr>
          <p:cNvSpPr/>
          <p:nvPr/>
        </p:nvSpPr>
        <p:spPr>
          <a:xfrm>
            <a:off x="204632" y="6396601"/>
            <a:ext cx="219322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/>
              <a:t>Source gif: http://</a:t>
            </a:r>
            <a:r>
              <a:rPr lang="en-US" sz="1100" dirty="0" err="1"/>
              <a:t>www.lhc-facts.ch</a:t>
            </a:r>
            <a:endParaRPr lang="en-US" sz="11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 Box 9">
                <a:extLst>
                  <a:ext uri="{FF2B5EF4-FFF2-40B4-BE49-F238E27FC236}">
                    <a16:creationId xmlns:a16="http://schemas.microsoft.com/office/drawing/2014/main" id="{767BFA3D-BDFA-9442-8383-DF671883902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367263" y="2525995"/>
                <a:ext cx="2457211" cy="8309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349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600" b="1" i="1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1600" b="1" i="1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1600" b="1" i="1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1600" b="1" i="1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1600" b="1" i="1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 i="1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 i="1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 i="1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 i="1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r>
                  <a:rPr lang="en-GB" altLang="en-US" sz="1200" dirty="0"/>
                  <a:t>n</a:t>
                </a:r>
                <a:r>
                  <a:rPr lang="en-GB" altLang="en-US" sz="1200" b="0" dirty="0"/>
                  <a:t> No. of acceleration gaps</a:t>
                </a:r>
              </a:p>
              <a:p>
                <a:pPr eaLnBrk="1" hangingPunct="1"/>
                <a:r>
                  <a:rPr lang="en-GB" altLang="en-US" sz="1200" dirty="0"/>
                  <a:t>q</a:t>
                </a:r>
                <a:r>
                  <a:rPr lang="en-GB" altLang="en-US" sz="1200" b="0" dirty="0"/>
                  <a:t> Charge of the particle</a:t>
                </a:r>
              </a:p>
              <a:p>
                <a:pPr eaLnBrk="1" hangingPunct="1"/>
                <a:r>
                  <a:rPr lang="en-GB" altLang="en-US" sz="1200" dirty="0"/>
                  <a:t>V</a:t>
                </a:r>
                <a:r>
                  <a:rPr lang="en-GB" altLang="en-US" sz="1200" baseline="-25000" dirty="0"/>
                  <a:t>RF</a:t>
                </a:r>
                <a:r>
                  <a:rPr lang="en-GB" altLang="en-US" sz="1200" b="0" baseline="-25000" dirty="0"/>
                  <a:t>  </a:t>
                </a:r>
                <a:r>
                  <a:rPr lang="en-GB" altLang="en-US" sz="1200" b="0" dirty="0"/>
                  <a:t>Peak voltage of RF System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𝝓</m:t>
                        </m:r>
                      </m:e>
                      <m:sub>
                        <m:r>
                          <a:rPr lang="en-US" sz="1200" b="1" i="1">
                            <a:latin typeface="Cambria Math" panose="02040503050406030204" pitchFamily="18" charset="0"/>
                          </a:rPr>
                          <m:t>𝒔</m:t>
                        </m:r>
                      </m:sub>
                    </m:sSub>
                  </m:oMath>
                </a14:m>
                <a:r>
                  <a:rPr lang="en-GB" altLang="en-US" sz="1200" b="0" baseline="-25000" dirty="0"/>
                  <a:t>  </a:t>
                </a:r>
                <a:r>
                  <a:rPr lang="en-GB" altLang="en-US" sz="1200" b="0" dirty="0"/>
                  <a:t>synchronous </a:t>
                </a:r>
                <a:r>
                  <a:rPr lang="en-US" sz="1200" b="0" dirty="0"/>
                  <a:t>phase </a:t>
                </a:r>
                <a:r>
                  <a:rPr lang="en-US" sz="1200" b="0" dirty="0" err="1"/>
                  <a:t>w.r.t</a:t>
                </a:r>
                <a:r>
                  <a:rPr lang="en-US" sz="1200" b="0" dirty="0"/>
                  <a:t>. RF field</a:t>
                </a:r>
                <a:endParaRPr lang="en-GB" altLang="en-US" sz="1200" b="0" dirty="0"/>
              </a:p>
            </p:txBody>
          </p:sp>
        </mc:Choice>
        <mc:Fallback xmlns="">
          <p:sp>
            <p:nvSpPr>
              <p:cNvPr id="22" name="Text Box 9">
                <a:extLst>
                  <a:ext uri="{FF2B5EF4-FFF2-40B4-BE49-F238E27FC236}">
                    <a16:creationId xmlns:a16="http://schemas.microsoft.com/office/drawing/2014/main" id="{767BFA3D-BDFA-9442-8383-DF67188390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367263" y="2525995"/>
                <a:ext cx="2457211" cy="830997"/>
              </a:xfrm>
              <a:prstGeom prst="rect">
                <a:avLst/>
              </a:prstGeom>
              <a:blipFill>
                <a:blip r:embed="rId6"/>
                <a:stretch>
                  <a:fillRect b="-454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49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7245426-C36C-7F4E-8D53-3A6D2F71485D}"/>
                  </a:ext>
                </a:extLst>
              </p:cNvPr>
              <p:cNvSpPr txBox="1"/>
              <p:nvPr/>
            </p:nvSpPr>
            <p:spPr>
              <a:xfrm>
                <a:off x="448016" y="3774519"/>
                <a:ext cx="8280920" cy="2246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 algn="l">
                  <a:buFont typeface="Arial"/>
                  <a:buChar char="•"/>
                </a:pPr>
                <a:r>
                  <a:rPr lang="en-GB" sz="2000" dirty="0">
                    <a:solidFill>
                      <a:srgbClr val="0427BC"/>
                    </a:solidFill>
                  </a:rPr>
                  <a:t>High-frequency RF field </a:t>
                </a:r>
                <a:r>
                  <a:rPr lang="en-GB" sz="2000" dirty="0"/>
                  <a:t>(turn-over frequency MHz): </a:t>
                </a:r>
                <a14:m>
                  <m:oMath xmlns:m="http://schemas.openxmlformats.org/officeDocument/2006/math">
                    <m: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𝑅𝐹</m:t>
                        </m:r>
                      </m:sub>
                    </m:sSub>
                  </m:oMath>
                </a14:m>
                <a:endParaRPr lang="en-GB" sz="2000" dirty="0"/>
              </a:p>
              <a:p>
                <a:pPr marL="457200" indent="-457200" algn="l">
                  <a:buFont typeface="Arial"/>
                  <a:buChar char="•"/>
                </a:pPr>
                <a:r>
                  <a:rPr lang="en-GB" sz="2000" dirty="0"/>
                  <a:t>Particle should only feel the field when the field direction is synchronized.</a:t>
                </a:r>
              </a:p>
              <a:p>
                <a:pPr marL="457200" indent="-457200" algn="l">
                  <a:buFont typeface="Arial"/>
                  <a:buChar char="•"/>
                </a:pPr>
                <a:r>
                  <a:rPr lang="en-GB" sz="2000" dirty="0">
                    <a:solidFill>
                      <a:srgbClr val="0000FF"/>
                    </a:solidFill>
                  </a:rPr>
                  <a:t>Drift-tubes screen the field as long as the field has the reversed polarity.</a:t>
                </a:r>
              </a:p>
              <a:p>
                <a:pPr marL="914400" lvl="1" indent="-457200" algn="l">
                  <a:buFont typeface="Arial"/>
                  <a:buChar char="•"/>
                </a:pPr>
                <a:r>
                  <a:rPr lang="en-GB" sz="2000" dirty="0"/>
                  <a:t>The more energy the particle gains, the faster it becomes (non-relativistic regime)</a:t>
                </a:r>
              </a:p>
              <a:p>
                <a:pPr marL="914400" lvl="1" indent="-457200" algn="l">
                  <a:buFont typeface="Wingdings" charset="0"/>
                  <a:buChar char="à"/>
                </a:pPr>
                <a:r>
                  <a:rPr lang="en-GB" sz="2000" dirty="0">
                    <a:solidFill>
                      <a:srgbClr val="0000FF"/>
                    </a:solidFill>
                    <a:sym typeface="Wingdings"/>
                  </a:rPr>
                  <a:t>Drifts have to increase in length. </a:t>
                </a:r>
              </a:p>
              <a:p>
                <a:pPr marL="458788" lvl="1" indent="-458788" algn="l">
                  <a:buFont typeface="Wingdings" charset="0"/>
                  <a:buChar char="à"/>
                </a:pPr>
                <a:r>
                  <a:rPr lang="en-GB" sz="2000" dirty="0">
                    <a:sym typeface="Wingdings"/>
                  </a:rPr>
                  <a:t>Particles have to be clustered into packages (bunches).</a:t>
                </a:r>
              </a:p>
            </p:txBody>
          </p:sp>
        </mc:Choice>
        <mc:Fallback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7245426-C36C-7F4E-8D53-3A6D2F7148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8016" y="3774519"/>
                <a:ext cx="8280920" cy="2246769"/>
              </a:xfrm>
              <a:prstGeom prst="rect">
                <a:avLst/>
              </a:prstGeom>
              <a:blipFill>
                <a:blip r:embed="rId7"/>
                <a:stretch>
                  <a:fillRect l="-613" t="-1685" r="-153" b="-33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3391214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184E1A5-9513-F04B-AAAA-DE1646EB23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323" y="885888"/>
            <a:ext cx="4610100" cy="29718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1C11819-B73D-4E4C-8E9C-D7AECA6BA8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LINAC - Functionality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9DB1423-5CBC-CC48-A336-8CCE8BC9FE9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29.06.2022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7ADD125-9F96-B644-B506-B8CEEB33BB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M. Schaumann, Particle Accelerators and Beam Dynamics, CERN Summer Student Lectures 2022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EC1ADB-C3C6-C040-9F1A-E61915A29A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pPr/>
              <a:t>25</a:t>
            </a:fld>
            <a:endParaRPr lang="en-GB" dirty="0"/>
          </a:p>
        </p:txBody>
      </p:sp>
      <p:sp>
        <p:nvSpPr>
          <p:cNvPr id="6" name="Slide Number Placeholder 2">
            <a:extLst>
              <a:ext uri="{FF2B5EF4-FFF2-40B4-BE49-F238E27FC236}">
                <a16:creationId xmlns:a16="http://schemas.microsoft.com/office/drawing/2014/main" id="{9138D4EC-294C-574C-A17C-0D4211DA4D7C}"/>
              </a:ext>
            </a:extLst>
          </p:cNvPr>
          <p:cNvSpPr txBox="1">
            <a:spLocks/>
          </p:cNvSpPr>
          <p:nvPr/>
        </p:nvSpPr>
        <p:spPr>
          <a:xfrm>
            <a:off x="12623080" y="9341296"/>
            <a:ext cx="296863" cy="3048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86EDE86-EC12-9345-82F6-36BD1B27AF79}" type="slidenum">
              <a:rPr lang="de-DE" smtClean="0"/>
              <a:pPr/>
              <a:t>25</a:t>
            </a:fld>
            <a:endParaRPr lang="de-DE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2FFDEBC-081B-154B-8003-0448B816F92B}"/>
              </a:ext>
            </a:extLst>
          </p:cNvPr>
          <p:cNvSpPr/>
          <p:nvPr/>
        </p:nvSpPr>
        <p:spPr>
          <a:xfrm>
            <a:off x="119075" y="6271004"/>
            <a:ext cx="510344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dirty="0"/>
              <a:t>Source gif: http://</a:t>
            </a:r>
            <a:r>
              <a:rPr lang="en-US" sz="1050" dirty="0" err="1"/>
              <a:t>www.lhc-facts.ch</a:t>
            </a:r>
            <a:endParaRPr lang="en-US" sz="1050" dirty="0"/>
          </a:p>
          <a:p>
            <a:r>
              <a:rPr lang="en-US" sz="1050" dirty="0"/>
              <a:t>Photo: https://</a:t>
            </a:r>
            <a:r>
              <a:rPr lang="en-US" sz="1050" dirty="0" err="1"/>
              <a:t>kuk.verdi.de</a:t>
            </a:r>
            <a:r>
              <a:rPr lang="en-US" sz="1050" dirty="0"/>
              <a:t>/</a:t>
            </a:r>
            <a:r>
              <a:rPr lang="en-US" sz="1050" dirty="0" err="1"/>
              <a:t>darstellende</a:t>
            </a:r>
            <a:r>
              <a:rPr lang="en-US" sz="1050" dirty="0"/>
              <a:t>-kunst/juedisches-leben-eine-stadt-in-aktion-585/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06987562-0731-334C-9E3C-3938123E536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161" b="21213"/>
          <a:stretch/>
        </p:blipFill>
        <p:spPr>
          <a:xfrm>
            <a:off x="774846" y="3880630"/>
            <a:ext cx="6336704" cy="2232248"/>
          </a:xfrm>
          <a:prstGeom prst="rect">
            <a:avLst/>
          </a:prstGeom>
        </p:spPr>
      </p:pic>
      <p:grpSp>
        <p:nvGrpSpPr>
          <p:cNvPr id="32" name="Group 31">
            <a:extLst>
              <a:ext uri="{FF2B5EF4-FFF2-40B4-BE49-F238E27FC236}">
                <a16:creationId xmlns:a16="http://schemas.microsoft.com/office/drawing/2014/main" id="{E710B805-0303-F34A-9523-C8195A57FABA}"/>
              </a:ext>
            </a:extLst>
          </p:cNvPr>
          <p:cNvGrpSpPr/>
          <p:nvPr/>
        </p:nvGrpSpPr>
        <p:grpSpPr>
          <a:xfrm>
            <a:off x="683568" y="593503"/>
            <a:ext cx="5943124" cy="2423426"/>
            <a:chOff x="362006" y="515616"/>
            <a:chExt cx="6749514" cy="3007858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AC188A06-9007-7E4E-82EA-FF1E67FFDA60}"/>
                </a:ext>
              </a:extLst>
            </p:cNvPr>
            <p:cNvSpPr txBox="1"/>
            <p:nvPr/>
          </p:nvSpPr>
          <p:spPr>
            <a:xfrm>
              <a:off x="362006" y="515616"/>
              <a:ext cx="370191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dirty="0">
                  <a:solidFill>
                    <a:srgbClr val="008000"/>
                  </a:solidFill>
                </a:rPr>
                <a:t>Acceleration gaps (electrical field)</a:t>
              </a:r>
            </a:p>
          </p:txBody>
        </p: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4D55B67E-B135-244D-A587-C2713191442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799846" y="1027183"/>
              <a:ext cx="129214" cy="365472"/>
            </a:xfrm>
            <a:prstGeom prst="straightConnector1">
              <a:avLst/>
            </a:prstGeom>
            <a:blipFill dpi="0" rotWithShape="0">
              <a:blip r:embed="rId4"/>
              <a:srcRect/>
              <a:tile tx="0" ty="0" sx="100000" sy="100000" flip="none" algn="tl"/>
            </a:blipFill>
            <a:ln w="254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407864A8-B5C7-A048-8684-AD5BC1E8370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480649" y="1003621"/>
              <a:ext cx="154427" cy="383356"/>
            </a:xfrm>
            <a:prstGeom prst="straightConnector1">
              <a:avLst/>
            </a:prstGeom>
            <a:blipFill dpi="0" rotWithShape="0">
              <a:blip r:embed="rId4"/>
              <a:srcRect/>
              <a:tile tx="0" ty="0" sx="100000" sy="100000" flip="none" algn="tl"/>
            </a:blipFill>
            <a:ln w="254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408BCF51-5C06-F24B-9AEB-C31FF3D3B39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186665" y="1003621"/>
              <a:ext cx="226269" cy="383356"/>
            </a:xfrm>
            <a:prstGeom prst="straightConnector1">
              <a:avLst/>
            </a:prstGeom>
            <a:blipFill dpi="0" rotWithShape="0">
              <a:blip r:embed="rId4"/>
              <a:srcRect/>
              <a:tile tx="0" ty="0" sx="100000" sy="100000" flip="none" algn="tl"/>
            </a:blipFill>
            <a:ln w="254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3B3C4F21-BB8B-C94A-9925-D08280CFFF85}"/>
                </a:ext>
              </a:extLst>
            </p:cNvPr>
            <p:cNvSpPr txBox="1"/>
            <p:nvPr/>
          </p:nvSpPr>
          <p:spPr>
            <a:xfrm>
              <a:off x="4645846" y="651745"/>
              <a:ext cx="2465674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sz="2000" dirty="0">
                  <a:solidFill>
                    <a:srgbClr val="CC00CC"/>
                  </a:solidFill>
                </a:rPr>
                <a:t>Drift-tubes (field free)</a:t>
              </a:r>
            </a:p>
          </p:txBody>
        </p: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C8FAB471-B5CE-AF4E-902C-340498B01FD7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4641901" y="1061537"/>
              <a:ext cx="540631" cy="539887"/>
            </a:xfrm>
            <a:prstGeom prst="straightConnector1">
              <a:avLst/>
            </a:prstGeom>
            <a:blipFill dpi="0" rotWithShape="0">
              <a:blip r:embed="rId4"/>
              <a:srcRect/>
              <a:tile tx="0" ty="0" sx="100000" sy="100000" flip="none" algn="tl"/>
            </a:blipFill>
            <a:ln w="25400" cap="flat" cmpd="sng" algn="ctr">
              <a:solidFill>
                <a:srgbClr val="CC00CC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956662A1-80F2-3246-958E-394FE40A391A}"/>
                </a:ext>
              </a:extLst>
            </p:cNvPr>
            <p:cNvCxnSpPr>
              <a:cxnSpLocks/>
            </p:cNvCxnSpPr>
            <p:nvPr/>
          </p:nvCxnSpPr>
          <p:spPr>
            <a:xfrm>
              <a:off x="2123728" y="1700808"/>
              <a:ext cx="0" cy="1196387"/>
            </a:xfrm>
            <a:prstGeom prst="line">
              <a:avLst/>
            </a:prstGeom>
            <a:ln w="28575">
              <a:solidFill>
                <a:srgbClr val="0427BC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EA92AE49-F189-6E43-91C4-589D24905D5F}"/>
                </a:ext>
              </a:extLst>
            </p:cNvPr>
            <p:cNvCxnSpPr>
              <a:cxnSpLocks/>
            </p:cNvCxnSpPr>
            <p:nvPr/>
          </p:nvCxnSpPr>
          <p:spPr>
            <a:xfrm>
              <a:off x="2807215" y="1700807"/>
              <a:ext cx="0" cy="1196387"/>
            </a:xfrm>
            <a:prstGeom prst="line">
              <a:avLst/>
            </a:prstGeom>
            <a:ln w="28575">
              <a:solidFill>
                <a:srgbClr val="0427BC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E9E863D1-9169-A941-9F87-7FE98DDF16A5}"/>
                    </a:ext>
                  </a:extLst>
                </p:cNvPr>
                <p:cNvSpPr txBox="1"/>
                <p:nvPr/>
              </p:nvSpPr>
              <p:spPr>
                <a:xfrm>
                  <a:off x="1799846" y="2906959"/>
                  <a:ext cx="1181670" cy="61651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𝑙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𝜆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E9E863D1-9169-A941-9F87-7FE98DDF16A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99846" y="2906959"/>
                  <a:ext cx="1181670" cy="616515"/>
                </a:xfrm>
                <a:prstGeom prst="rect">
                  <a:avLst/>
                </a:prstGeom>
                <a:blipFill>
                  <a:blip r:embed="rId5"/>
                  <a:stretch>
                    <a:fillRect r="-6098" b="-2682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4EDE4FC4-EFBA-AA45-80C3-8FBA8B94D2AD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5507293" y="1071220"/>
              <a:ext cx="540632" cy="539887"/>
            </a:xfrm>
            <a:prstGeom prst="straightConnector1">
              <a:avLst/>
            </a:prstGeom>
            <a:blipFill dpi="0" rotWithShape="0">
              <a:blip r:embed="rId4"/>
              <a:srcRect/>
              <a:tile tx="0" ty="0" sx="100000" sy="100000" flip="none" algn="tl"/>
            </a:blipFill>
            <a:ln w="25400" cap="flat" cmpd="sng" algn="ctr">
              <a:solidFill>
                <a:srgbClr val="CC00CC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5EF0F912-0241-3643-A932-96E99D38F1B8}"/>
              </a:ext>
            </a:extLst>
          </p:cNvPr>
          <p:cNvSpPr txBox="1"/>
          <p:nvPr/>
        </p:nvSpPr>
        <p:spPr>
          <a:xfrm>
            <a:off x="6283873" y="1912171"/>
            <a:ext cx="2434235" cy="120032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Exercise:</a:t>
            </a:r>
          </a:p>
          <a:p>
            <a:r>
              <a:rPr lang="en-US" dirty="0"/>
              <a:t>Once build, can I use my LINAC to accelerate any particle I like? 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3E75138-10C5-584E-85D3-98BD92383F7B}"/>
              </a:ext>
            </a:extLst>
          </p:cNvPr>
          <p:cNvSpPr txBox="1"/>
          <p:nvPr/>
        </p:nvSpPr>
        <p:spPr>
          <a:xfrm rot="824906">
            <a:off x="7191602" y="1517768"/>
            <a:ext cx="1749339" cy="58477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Solutions are in the back up slides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F9D5AF1-E397-EE43-B76B-D12C3077056D}"/>
              </a:ext>
            </a:extLst>
          </p:cNvPr>
          <p:cNvSpPr/>
          <p:nvPr/>
        </p:nvSpPr>
        <p:spPr>
          <a:xfrm>
            <a:off x="963661" y="3440999"/>
            <a:ext cx="673892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GB" sz="2000" dirty="0">
                <a:sym typeface="Wingdings"/>
              </a:rPr>
              <a:t>Particles have to be clustered into packages (bunches).</a:t>
            </a:r>
          </a:p>
        </p:txBody>
      </p:sp>
    </p:spTree>
    <p:extLst>
      <p:ext uri="{BB962C8B-B14F-4D97-AF65-F5344CB8AC3E}">
        <p14:creationId xmlns:p14="http://schemas.microsoft.com/office/powerpoint/2010/main" val="1160733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1B29F5-B4AC-AA4C-8193-F9F57D739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CERN Ion Source &amp; LINAC 3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FCCE442-3BA6-F74B-974E-EFB61CFDC00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29.06.2022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C7F05C-13CC-7A40-8855-6FD142FC62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M. Schaumann, Particle Accelerators and Beam Dynamics, CERN Summer Student Lectures 2022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5CFFEA-792D-864D-ABBA-4CC21B2355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pPr/>
              <a:t>26</a:t>
            </a:fld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9F761B4-898F-EF4E-91B8-B2F2B5451C23}"/>
              </a:ext>
            </a:extLst>
          </p:cNvPr>
          <p:cNvSpPr txBox="1"/>
          <p:nvPr/>
        </p:nvSpPr>
        <p:spPr>
          <a:xfrm>
            <a:off x="1839382" y="1013127"/>
            <a:ext cx="5465233" cy="439093"/>
          </a:xfrm>
          <a:prstGeom prst="rect">
            <a:avLst/>
          </a:prstGeom>
          <a:solidFill>
            <a:srgbClr val="C6D9F1"/>
          </a:solidFill>
          <a:ln>
            <a:solidFill>
              <a:srgbClr val="4F81BD"/>
            </a:solidFill>
          </a:ln>
        </p:spPr>
        <p:txBody>
          <a:bodyPr wrap="square" lIns="130046" tIns="65023" rIns="130046" bIns="65023" rtlCol="0">
            <a:spAutoFit/>
          </a:bodyPr>
          <a:lstStyle/>
          <a:p>
            <a:pPr algn="ctr"/>
            <a:r>
              <a:rPr lang="en-GB" sz="2000" dirty="0">
                <a:solidFill>
                  <a:srgbClr val="1F497D"/>
                </a:solidFill>
              </a:rPr>
              <a:t>CERN LINAC 3 brings different ion species to LEIR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BA3A783-2F24-D548-A8C7-580EEFB44E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6460" y="3316807"/>
            <a:ext cx="5042284" cy="292546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080EC71-CC2E-4146-A84E-2C1F4627AC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031" y="1556792"/>
            <a:ext cx="4892021" cy="287463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C56FDAE-D2E9-2749-ACD1-98040F3F487F}"/>
              </a:ext>
            </a:extLst>
          </p:cNvPr>
          <p:cNvSpPr txBox="1"/>
          <p:nvPr/>
        </p:nvSpPr>
        <p:spPr>
          <a:xfrm>
            <a:off x="5868143" y="2142487"/>
            <a:ext cx="2736304" cy="105464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txBody>
          <a:bodyPr wrap="square" lIns="130046" tIns="65023" rIns="130046" bIns="65023" rtlCol="0">
            <a:spAutoFit/>
          </a:bodyPr>
          <a:lstStyle/>
          <a:p>
            <a:r>
              <a:rPr lang="en-GB" sz="2000" dirty="0">
                <a:solidFill>
                  <a:schemeClr val="tx2"/>
                </a:solidFill>
              </a:rPr>
              <a:t>Ion source (blue cage) </a:t>
            </a:r>
          </a:p>
          <a:p>
            <a:r>
              <a:rPr lang="en-GB" sz="2000" dirty="0">
                <a:solidFill>
                  <a:schemeClr val="tx2"/>
                </a:solidFill>
              </a:rPr>
              <a:t>Spectrometer (front) </a:t>
            </a:r>
          </a:p>
          <a:p>
            <a:r>
              <a:rPr lang="en-GB" sz="2000" dirty="0">
                <a:solidFill>
                  <a:schemeClr val="tx2"/>
                </a:solidFill>
              </a:rPr>
              <a:t>LINAC (back)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52DD8AB-12DC-C449-83BF-F72817221C84}"/>
              </a:ext>
            </a:extLst>
          </p:cNvPr>
          <p:cNvSpPr txBox="1"/>
          <p:nvPr/>
        </p:nvSpPr>
        <p:spPr>
          <a:xfrm>
            <a:off x="340187" y="5202991"/>
            <a:ext cx="3207042" cy="96231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txBody>
          <a:bodyPr wrap="square" lIns="130046" tIns="65023" rIns="130046" bIns="65023" rtlCol="0">
            <a:sp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Downstream part of LINAC 3: </a:t>
            </a:r>
          </a:p>
          <a:p>
            <a:r>
              <a:rPr lang="en-GB" dirty="0">
                <a:solidFill>
                  <a:schemeClr val="tx2"/>
                </a:solidFill>
              </a:rPr>
              <a:t>Transfer and diagnostics (front)</a:t>
            </a:r>
          </a:p>
          <a:p>
            <a:r>
              <a:rPr lang="en-GB" dirty="0">
                <a:solidFill>
                  <a:schemeClr val="tx2"/>
                </a:solidFill>
              </a:rPr>
              <a:t>Accelerating structures (back) </a:t>
            </a:r>
          </a:p>
        </p:txBody>
      </p:sp>
      <p:sp>
        <p:nvSpPr>
          <p:cNvPr id="14" name="Left Arrow 13">
            <a:extLst>
              <a:ext uri="{FF2B5EF4-FFF2-40B4-BE49-F238E27FC236}">
                <a16:creationId xmlns:a16="http://schemas.microsoft.com/office/drawing/2014/main" id="{2F719E24-BE5C-F34B-9F48-8FFF447D08F2}"/>
              </a:ext>
            </a:extLst>
          </p:cNvPr>
          <p:cNvSpPr/>
          <p:nvPr/>
        </p:nvSpPr>
        <p:spPr>
          <a:xfrm>
            <a:off x="5220072" y="2133336"/>
            <a:ext cx="588107" cy="378032"/>
          </a:xfrm>
          <a:prstGeom prst="leftArrow">
            <a:avLst/>
          </a:prstGeom>
          <a:solidFill>
            <a:srgbClr val="0427BC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30046" tIns="65023" rIns="130046" bIns="65023" rtlCol="0" anchor="ctr"/>
          <a:lstStyle/>
          <a:p>
            <a:pPr algn="ctr"/>
            <a:endParaRPr lang="de-DE" sz="2000"/>
          </a:p>
        </p:txBody>
      </p:sp>
      <p:sp>
        <p:nvSpPr>
          <p:cNvPr id="15" name="Left Arrow 14">
            <a:extLst>
              <a:ext uri="{FF2B5EF4-FFF2-40B4-BE49-F238E27FC236}">
                <a16:creationId xmlns:a16="http://schemas.microsoft.com/office/drawing/2014/main" id="{84802951-4A67-1E4B-8E30-64751314D9F8}"/>
              </a:ext>
            </a:extLst>
          </p:cNvPr>
          <p:cNvSpPr/>
          <p:nvPr/>
        </p:nvSpPr>
        <p:spPr>
          <a:xfrm rot="10800000">
            <a:off x="3412406" y="5602349"/>
            <a:ext cx="588107" cy="378032"/>
          </a:xfrm>
          <a:prstGeom prst="leftArrow">
            <a:avLst/>
          </a:prstGeom>
          <a:solidFill>
            <a:srgbClr val="0427BC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30046" tIns="65023" rIns="130046" bIns="65023" rtlCol="0" anchor="ctr"/>
          <a:lstStyle/>
          <a:p>
            <a:pPr algn="ctr"/>
            <a:endParaRPr lang="de-DE" sz="20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96D1672-6F2A-9A39-DBF0-5FEDE36E6BF0}"/>
              </a:ext>
            </a:extLst>
          </p:cNvPr>
          <p:cNvSpPr txBox="1"/>
          <p:nvPr/>
        </p:nvSpPr>
        <p:spPr>
          <a:xfrm>
            <a:off x="1274293" y="554898"/>
            <a:ext cx="67519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A LINAC is THE standard proton and ion beam pre-accelerator.</a:t>
            </a:r>
          </a:p>
        </p:txBody>
      </p:sp>
    </p:spTree>
    <p:extLst>
      <p:ext uri="{BB962C8B-B14F-4D97-AF65-F5344CB8AC3E}">
        <p14:creationId xmlns:p14="http://schemas.microsoft.com/office/powerpoint/2010/main" val="178009004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F5D6C0-9FFD-AE43-A73E-933B935941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LINAC Limitation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D8AFE0B-98E9-8446-ACE7-BF0711819C0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29.06.2022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D18EAD-CF74-0446-ACDC-D8C1341C4F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M. Schaumann, Particle Accelerators and Beam Dynamics, CERN Summer Student Lectures 2022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E1CC1F-1122-504E-8778-D4511AB74B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pPr/>
              <a:t>27</a:t>
            </a:fld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A004768-C06B-044D-A22E-B15F536A5D72}"/>
              </a:ext>
            </a:extLst>
          </p:cNvPr>
          <p:cNvSpPr/>
          <p:nvPr/>
        </p:nvSpPr>
        <p:spPr bwMode="auto">
          <a:xfrm>
            <a:off x="356154" y="629745"/>
            <a:ext cx="3567773" cy="5823591"/>
          </a:xfrm>
          <a:prstGeom prst="rect">
            <a:avLst/>
          </a:prstGeom>
          <a:noFill/>
          <a:ln w="38100" cap="flat" cmpd="sng" algn="ctr">
            <a:solidFill>
              <a:srgbClr val="073E87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5B3E6129-B966-5F40-A612-76819A34DB23}"/>
              </a:ext>
            </a:extLst>
          </p:cNvPr>
          <p:cNvSpPr txBox="1">
            <a:spLocks/>
          </p:cNvSpPr>
          <p:nvPr/>
        </p:nvSpPr>
        <p:spPr>
          <a:xfrm>
            <a:off x="12743441" y="9421778"/>
            <a:ext cx="176502" cy="22431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48CE7BF2-7639-454B-9AF0-8635CDF679C6}" type="slidenum">
              <a:rPr lang="de-DE" sz="2000" smtClean="0"/>
              <a:pPr>
                <a:defRPr/>
              </a:pPr>
              <a:t>27</a:t>
            </a:fld>
            <a:endParaRPr lang="de-DE" sz="2000"/>
          </a:p>
        </p:txBody>
      </p:sp>
      <p:pic>
        <p:nvPicPr>
          <p:cNvPr id="8" name="Picture 7" descr="images-2.jpeg">
            <a:extLst>
              <a:ext uri="{FF2B5EF4-FFF2-40B4-BE49-F238E27FC236}">
                <a16:creationId xmlns:a16="http://schemas.microsoft.com/office/drawing/2014/main" id="{BF4392C1-48A4-A748-8316-BD6AFB0BBC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942" y="831358"/>
            <a:ext cx="2803968" cy="157022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D46C5B2-E5FD-0C4E-B4A6-DA0563BAFB52}"/>
              </a:ext>
            </a:extLst>
          </p:cNvPr>
          <p:cNvSpPr txBox="1"/>
          <p:nvPr/>
        </p:nvSpPr>
        <p:spPr>
          <a:xfrm>
            <a:off x="1273289" y="2303963"/>
            <a:ext cx="893715" cy="400110"/>
          </a:xfrm>
          <a:prstGeom prst="rect">
            <a:avLst/>
          </a:prstGeom>
          <a:solidFill>
            <a:srgbClr val="C6E7FC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2000" dirty="0"/>
              <a:t>LINAC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00B7E0B-775D-9A41-BDF8-C7941ABD0F1B}"/>
              </a:ext>
            </a:extLst>
          </p:cNvPr>
          <p:cNvSpPr txBox="1"/>
          <p:nvPr/>
        </p:nvSpPr>
        <p:spPr>
          <a:xfrm rot="16200000">
            <a:off x="2933633" y="1074609"/>
            <a:ext cx="14157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>
                <a:solidFill>
                  <a:srgbClr val="FF0000"/>
                </a:solidFill>
              </a:rPr>
              <a:t>Linear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19026822-B890-4243-982C-40D0C8F3DF2F}"/>
              </a:ext>
            </a:extLst>
          </p:cNvPr>
          <p:cNvCxnSpPr>
            <a:cxnSpLocks/>
          </p:cNvCxnSpPr>
          <p:nvPr/>
        </p:nvCxnSpPr>
        <p:spPr bwMode="auto">
          <a:xfrm flipH="1">
            <a:off x="1342239" y="1066800"/>
            <a:ext cx="1553361" cy="962478"/>
          </a:xfrm>
          <a:prstGeom prst="straightConnector1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/>
          </a:ln>
          <a:effectLst>
            <a:glow rad="63500">
              <a:srgbClr val="FF0000">
                <a:alpha val="75000"/>
              </a:srgbClr>
            </a:glow>
          </a:effectLst>
        </p:spPr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83C3ED6B-CDEE-C34D-A295-A2F6D5D53432}"/>
              </a:ext>
            </a:extLst>
          </p:cNvPr>
          <p:cNvSpPr txBox="1"/>
          <p:nvPr/>
        </p:nvSpPr>
        <p:spPr>
          <a:xfrm>
            <a:off x="561366" y="3147543"/>
            <a:ext cx="309253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Consists of a chain of </a:t>
            </a:r>
            <a:r>
              <a:rPr lang="en-GB" sz="2000" dirty="0">
                <a:solidFill>
                  <a:srgbClr val="179923"/>
                </a:solidFill>
              </a:rPr>
              <a:t>many accelerating gaps </a:t>
            </a:r>
            <a:r>
              <a:rPr lang="en-GB" sz="2000" dirty="0"/>
              <a:t>placed on a straight line.</a:t>
            </a:r>
          </a:p>
          <a:p>
            <a:endParaRPr lang="en-GB" sz="2000" dirty="0">
              <a:solidFill>
                <a:srgbClr val="179923"/>
              </a:solidFill>
            </a:endParaRPr>
          </a:p>
          <a:p>
            <a:r>
              <a:rPr lang="en-GB" sz="2000" dirty="0"/>
              <a:t>Particles pass the accelerator only </a:t>
            </a:r>
            <a:r>
              <a:rPr lang="en-GB" sz="2000" dirty="0">
                <a:solidFill>
                  <a:srgbClr val="179923"/>
                </a:solidFill>
              </a:rPr>
              <a:t>ONCE.</a:t>
            </a:r>
          </a:p>
          <a:p>
            <a:endParaRPr lang="en-GB" sz="2000" dirty="0"/>
          </a:p>
          <a:p>
            <a:r>
              <a:rPr lang="en-GB" sz="2000" dirty="0">
                <a:solidFill>
                  <a:srgbClr val="FF0000"/>
                </a:solidFill>
              </a:rPr>
              <a:t>The final energy is limited by length.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C38F814-0EB0-2A42-B8E0-1731FC665635}"/>
              </a:ext>
            </a:extLst>
          </p:cNvPr>
          <p:cNvGrpSpPr/>
          <p:nvPr/>
        </p:nvGrpSpPr>
        <p:grpSpPr>
          <a:xfrm>
            <a:off x="4077257" y="629744"/>
            <a:ext cx="4701133" cy="5823591"/>
            <a:chOff x="4077257" y="629744"/>
            <a:chExt cx="4701133" cy="5823591"/>
          </a:xfrm>
        </p:grpSpPr>
        <p:pic>
          <p:nvPicPr>
            <p:cNvPr id="34" name="Content Placeholder 3" descr="igp_1024x640&gt;_bi2005m03_0014_0001_di_v.jpg">
              <a:extLst>
                <a:ext uri="{FF2B5EF4-FFF2-40B4-BE49-F238E27FC236}">
                  <a16:creationId xmlns:a16="http://schemas.microsoft.com/office/drawing/2014/main" id="{43137113-5A26-CA4E-839B-54EEF466482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844" r="6844"/>
            <a:stretch>
              <a:fillRect/>
            </a:stretch>
          </p:blipFill>
          <p:spPr>
            <a:xfrm>
              <a:off x="6440907" y="2579858"/>
              <a:ext cx="2107261" cy="1448951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0F7D79D-48B1-414B-A16E-D3BC64F72214}"/>
                </a:ext>
              </a:extLst>
            </p:cNvPr>
            <p:cNvSpPr/>
            <p:nvPr/>
          </p:nvSpPr>
          <p:spPr bwMode="auto">
            <a:xfrm>
              <a:off x="4077257" y="629744"/>
              <a:ext cx="4701133" cy="5823591"/>
            </a:xfrm>
            <a:prstGeom prst="rect">
              <a:avLst/>
            </a:prstGeom>
            <a:noFill/>
            <a:ln w="38100" cap="flat" cmpd="sng" algn="ctr">
              <a:solidFill>
                <a:srgbClr val="073E87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sym typeface="Gill Sans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3FA991A-8256-F74A-B29A-52F76EB52F0E}"/>
                </a:ext>
              </a:extLst>
            </p:cNvPr>
            <p:cNvSpPr txBox="1"/>
            <p:nvPr/>
          </p:nvSpPr>
          <p:spPr>
            <a:xfrm rot="16200000">
              <a:off x="3682879" y="1194562"/>
              <a:ext cx="148142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3200" dirty="0" err="1">
                  <a:solidFill>
                    <a:srgbClr val="FF0000"/>
                  </a:solidFill>
                </a:rPr>
                <a:t>Circular</a:t>
              </a:r>
              <a:endParaRPr lang="de-DE" sz="3200" dirty="0">
                <a:solidFill>
                  <a:srgbClr val="FF0000"/>
                </a:solidFill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CAC4B4B9-B566-2D44-9D17-82D92B586BAF}"/>
                </a:ext>
              </a:extLst>
            </p:cNvPr>
            <p:cNvSpPr txBox="1"/>
            <p:nvPr/>
          </p:nvSpPr>
          <p:spPr>
            <a:xfrm>
              <a:off x="4276500" y="4349172"/>
              <a:ext cx="4302645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/>
                <a:t>Use </a:t>
              </a:r>
              <a:r>
                <a:rPr lang="en-GB" sz="2000" dirty="0">
                  <a:solidFill>
                    <a:srgbClr val="179923"/>
                  </a:solidFill>
                </a:rPr>
                <a:t>magnets </a:t>
              </a:r>
              <a:r>
                <a:rPr lang="en-GB" sz="2000" dirty="0"/>
                <a:t>that bend particles on a </a:t>
              </a:r>
              <a:r>
                <a:rPr lang="en-GB" sz="2000" dirty="0">
                  <a:solidFill>
                    <a:srgbClr val="179923"/>
                  </a:solidFill>
                </a:rPr>
                <a:t>circular orbit.</a:t>
              </a:r>
            </a:p>
            <a:p>
              <a:endParaRPr lang="en-GB" sz="2000" dirty="0"/>
            </a:p>
            <a:p>
              <a:r>
                <a:rPr lang="en-GB" sz="2000" dirty="0"/>
                <a:t>Particles circulate over </a:t>
              </a:r>
              <a:r>
                <a:rPr lang="en-GB" sz="2000" dirty="0">
                  <a:solidFill>
                    <a:srgbClr val="179923"/>
                  </a:solidFill>
                </a:rPr>
                <a:t>MANY turns </a:t>
              </a:r>
              <a:r>
                <a:rPr lang="en-GB" sz="2000" dirty="0"/>
                <a:t>and can gain more energy at each passage through the acceleration gap. </a:t>
              </a:r>
            </a:p>
          </p:txBody>
        </p:sp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3CB5A00E-5CED-E547-9AAE-01065A9F6E2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269327" y="2909149"/>
              <a:ext cx="1134255" cy="1170725"/>
            </a:xfrm>
            <a:prstGeom prst="rect">
              <a:avLst/>
            </a:prstGeom>
          </p:spPr>
        </p:pic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E96DD3EE-9426-4F44-92E9-5EC957BF6462}"/>
                </a:ext>
              </a:extLst>
            </p:cNvPr>
            <p:cNvGrpSpPr/>
            <p:nvPr/>
          </p:nvGrpSpPr>
          <p:grpSpPr>
            <a:xfrm>
              <a:off x="4797669" y="750393"/>
              <a:ext cx="2955706" cy="1794403"/>
              <a:chOff x="4841062" y="694745"/>
              <a:chExt cx="3491732" cy="2026488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CB237400-28CA-D64B-A898-837EDDE96FB1}"/>
                  </a:ext>
                </a:extLst>
              </p:cNvPr>
              <p:cNvGrpSpPr/>
              <p:nvPr/>
            </p:nvGrpSpPr>
            <p:grpSpPr>
              <a:xfrm>
                <a:off x="4841062" y="823543"/>
                <a:ext cx="2914684" cy="1897690"/>
                <a:chOff x="5156364" y="831358"/>
                <a:chExt cx="2914684" cy="1897690"/>
              </a:xfrm>
            </p:grpSpPr>
            <p:pic>
              <p:nvPicPr>
                <p:cNvPr id="28" name="Picture 27" descr="images-3.jpeg">
                  <a:extLst>
                    <a:ext uri="{FF2B5EF4-FFF2-40B4-BE49-F238E27FC236}">
                      <a16:creationId xmlns:a16="http://schemas.microsoft.com/office/drawing/2014/main" id="{A2BE291A-7028-CC4E-B14E-26A5EF5C650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156364" y="831358"/>
                  <a:ext cx="2914684" cy="1897690"/>
                </a:xfrm>
                <a:prstGeom prst="rect">
                  <a:avLst/>
                </a:prstGeom>
              </p:spPr>
            </p:pic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6FD80CA9-33DC-D040-BCE5-05F09ED0BE51}"/>
                    </a:ext>
                  </a:extLst>
                </p:cNvPr>
                <p:cNvSpPr/>
                <p:nvPr/>
              </p:nvSpPr>
              <p:spPr bwMode="auto">
                <a:xfrm>
                  <a:off x="5931740" y="1325600"/>
                  <a:ext cx="1498451" cy="688925"/>
                </a:xfrm>
                <a:prstGeom prst="ellipse">
                  <a:avLst/>
                </a:prstGeom>
                <a:noFill/>
                <a:ln w="57150" cap="flat" cmpd="sng" algn="ctr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>
                  <a:glow rad="63500">
                    <a:srgbClr val="FF0000">
                      <a:alpha val="61000"/>
                    </a:srgbClr>
                  </a:glow>
                </a:effec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de-DE" sz="20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Gill Sans" charset="0"/>
                    <a:sym typeface="Gill Sans" charset="0"/>
                  </a:endParaRPr>
                </a:p>
              </p:txBody>
            </p:sp>
            <p:cxnSp>
              <p:nvCxnSpPr>
                <p:cNvPr id="30" name="Straight Arrow Connector 29">
                  <a:extLst>
                    <a:ext uri="{FF2B5EF4-FFF2-40B4-BE49-F238E27FC236}">
                      <a16:creationId xmlns:a16="http://schemas.microsoft.com/office/drawing/2014/main" id="{AA141801-6C5F-9A42-B53D-8F66DA7D3D66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V="1">
                  <a:off x="7024793" y="1921390"/>
                  <a:ext cx="171252" cy="38027"/>
                </a:xfrm>
                <a:prstGeom prst="straightConnector1">
                  <a:avLst/>
                </a:prstGeom>
                <a:blipFill dpi="0" rotWithShape="0">
                  <a:blip r:embed="rId3"/>
                  <a:srcRect/>
                  <a:tile tx="0" ty="0" sx="100000" sy="100000" flip="none" algn="tl"/>
                </a:blipFill>
                <a:ln w="57150" cap="flat" cmpd="sng" algn="ctr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arrow"/>
                </a:ln>
                <a:effectLst>
                  <a:glow rad="63500">
                    <a:srgbClr val="FF0000">
                      <a:alpha val="75000"/>
                    </a:srgbClr>
                  </a:glow>
                </a:effectLst>
              </p:spPr>
            </p:cxnSp>
            <p:cxnSp>
              <p:nvCxnSpPr>
                <p:cNvPr id="31" name="Straight Arrow Connector 30">
                  <a:extLst>
                    <a:ext uri="{FF2B5EF4-FFF2-40B4-BE49-F238E27FC236}">
                      <a16:creationId xmlns:a16="http://schemas.microsoft.com/office/drawing/2014/main" id="{1088AC2D-2F30-104B-AB4D-CDFD79F607CF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H="1">
                  <a:off x="6341086" y="1325600"/>
                  <a:ext cx="145976" cy="52994"/>
                </a:xfrm>
                <a:prstGeom prst="straightConnector1">
                  <a:avLst/>
                </a:prstGeom>
                <a:blipFill dpi="0" rotWithShape="0">
                  <a:blip r:embed="rId3"/>
                  <a:srcRect/>
                  <a:tile tx="0" ty="0" sx="100000" sy="100000" flip="none" algn="tl"/>
                </a:blipFill>
                <a:ln w="57150" cap="flat" cmpd="sng" algn="ctr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arrow"/>
                </a:ln>
                <a:effectLst>
                  <a:glow rad="63500">
                    <a:srgbClr val="FF0000">
                      <a:alpha val="75000"/>
                    </a:srgbClr>
                  </a:glow>
                </a:effectLst>
              </p:spPr>
            </p:cxnSp>
          </p:grp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FB220ED4-F5B4-0147-AAFF-37C506686AC9}"/>
                  </a:ext>
                </a:extLst>
              </p:cNvPr>
              <p:cNvSpPr txBox="1"/>
              <p:nvPr/>
            </p:nvSpPr>
            <p:spPr>
              <a:xfrm>
                <a:off x="6612938" y="694745"/>
                <a:ext cx="1719856" cy="451860"/>
              </a:xfrm>
              <a:prstGeom prst="rect">
                <a:avLst/>
              </a:prstGeom>
              <a:solidFill>
                <a:srgbClr val="C6E7FC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de-DE" sz="2000" dirty="0"/>
                  <a:t>Synchrotron</a:t>
                </a:r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5AD5EAC-601C-4247-A6BA-8AC447A09A28}"/>
                </a:ext>
              </a:extLst>
            </p:cNvPr>
            <p:cNvSpPr txBox="1"/>
            <p:nvPr/>
          </p:nvSpPr>
          <p:spPr>
            <a:xfrm>
              <a:off x="6192480" y="3949062"/>
              <a:ext cx="1485710" cy="400110"/>
            </a:xfrm>
            <a:prstGeom prst="rect">
              <a:avLst/>
            </a:prstGeom>
            <a:solidFill>
              <a:srgbClr val="C6E7FC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2000" dirty="0" err="1"/>
                <a:t>Cyclotron</a:t>
              </a:r>
              <a:endParaRPr lang="de-DE" sz="2000" dirty="0"/>
            </a:p>
          </p:txBody>
        </p:sp>
      </p:grpSp>
    </p:spTree>
    <p:extLst>
      <p:ext uri="{BB962C8B-B14F-4D97-AF65-F5344CB8AC3E}">
        <p14:creationId xmlns:p14="http://schemas.microsoft.com/office/powerpoint/2010/main" val="312946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ED103B-EBC3-524B-B5EB-05961B8EE8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Cyclotron - </a:t>
            </a:r>
            <a:r>
              <a:rPr lang="en-GB" dirty="0"/>
              <a:t>“Spiral version of a LINAC”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E092C97-D005-2648-8344-1E7EE3A97CA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29.06.2022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0AECDFF-F55E-3241-9F0E-34FDD89729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M. Schaumann, Particle Accelerators and Beam Dynamics, CERN Summer Student Lectures 2022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0215AB-0979-5146-9C03-CEEFF91D97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pPr/>
              <a:t>28</a:t>
            </a:fld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9E6507E-6602-F34E-A6AE-68637BFA437E}"/>
              </a:ext>
            </a:extLst>
          </p:cNvPr>
          <p:cNvSpPr txBox="1"/>
          <p:nvPr/>
        </p:nvSpPr>
        <p:spPr>
          <a:xfrm>
            <a:off x="251520" y="620688"/>
            <a:ext cx="3028586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i="1" dirty="0"/>
              <a:t>1929 proposed E.O. Lawrence </a:t>
            </a:r>
          </a:p>
          <a:p>
            <a:r>
              <a:rPr lang="en-US" i="1" dirty="0"/>
              <a:t>1931 built by Livingston</a:t>
            </a:r>
          </a:p>
        </p:txBody>
      </p:sp>
      <p:pic>
        <p:nvPicPr>
          <p:cNvPr id="7" name="Picture 6" descr="cyclotron.png">
            <a:extLst>
              <a:ext uri="{FF2B5EF4-FFF2-40B4-BE49-F238E27FC236}">
                <a16:creationId xmlns:a16="http://schemas.microsoft.com/office/drawing/2014/main" id="{6688C0A4-17E4-FD4D-82EA-15A5A8137F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9971" y="909509"/>
            <a:ext cx="3232728" cy="3325093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767CBF-A661-DF44-A58F-596EA043A1D2}"/>
              </a:ext>
            </a:extLst>
          </p:cNvPr>
          <p:cNvSpPr txBox="1">
            <a:spLocks/>
          </p:cNvSpPr>
          <p:nvPr/>
        </p:nvSpPr>
        <p:spPr>
          <a:xfrm>
            <a:off x="199410" y="787220"/>
            <a:ext cx="8487390" cy="583592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pPr marL="0" indent="0">
              <a:buFont typeface="Arial" pitchFamily="34" charset="0"/>
              <a:buNone/>
            </a:pPr>
            <a:endParaRPr lang="en-US"/>
          </a:p>
          <a:p>
            <a:endParaRPr lang="en-US"/>
          </a:p>
          <a:p>
            <a:endParaRPr lang="en-US"/>
          </a:p>
          <a:p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7D1BE04-CBA6-A34E-8A13-A0902DB759D4}"/>
              </a:ext>
            </a:extLst>
          </p:cNvPr>
          <p:cNvSpPr txBox="1"/>
          <p:nvPr/>
        </p:nvSpPr>
        <p:spPr>
          <a:xfrm>
            <a:off x="5251683" y="3606437"/>
            <a:ext cx="1056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Top View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077DF13-B7E8-E14E-9877-3C38BD9B7FD7}"/>
              </a:ext>
            </a:extLst>
          </p:cNvPr>
          <p:cNvSpPr txBox="1"/>
          <p:nvPr/>
        </p:nvSpPr>
        <p:spPr>
          <a:xfrm>
            <a:off x="380411" y="1562682"/>
            <a:ext cx="467680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427BC"/>
                </a:solidFill>
              </a:rPr>
              <a:t>Particle Source in the middle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Acceleration gap connected to RF source between the two D-shaped magnets.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FF0000"/>
                </a:solidFill>
              </a:rPr>
              <a:t>Constant vertical magnetic field </a:t>
            </a:r>
            <a:r>
              <a:rPr lang="en-US" dirty="0"/>
              <a:t>to guide the particles in the horizontal plane. </a:t>
            </a:r>
            <a:r>
              <a:rPr lang="en-US" b="1" dirty="0">
                <a:solidFill>
                  <a:srgbClr val="0427BC"/>
                </a:solidFill>
              </a:rPr>
              <a:t>The radius of particle trajectory becomes larger and larger with larger energy.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Particles extracted with a deflector magnet or an electrode.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DF42FAA-A5BB-5549-9B6E-E4D7C518B706}"/>
              </a:ext>
            </a:extLst>
          </p:cNvPr>
          <p:cNvSpPr txBox="1"/>
          <p:nvPr/>
        </p:nvSpPr>
        <p:spPr>
          <a:xfrm>
            <a:off x="7940867" y="3603137"/>
            <a:ext cx="108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Particle source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04DCF4B-F00B-B64B-88CB-E16BD83A84CF}"/>
              </a:ext>
            </a:extLst>
          </p:cNvPr>
          <p:cNvCxnSpPr>
            <a:cxnSpLocks/>
          </p:cNvCxnSpPr>
          <p:nvPr/>
        </p:nvCxnSpPr>
        <p:spPr>
          <a:xfrm flipH="1" flipV="1">
            <a:off x="7187423" y="2685624"/>
            <a:ext cx="1154913" cy="854192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732F1D8D-6938-2F45-A548-423FD9100EC8}"/>
              </a:ext>
            </a:extLst>
          </p:cNvPr>
          <p:cNvSpPr txBox="1"/>
          <p:nvPr/>
        </p:nvSpPr>
        <p:spPr>
          <a:xfrm>
            <a:off x="5584881" y="498158"/>
            <a:ext cx="15794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/>
              <a:t>Acceleration gap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4F710175-1FE3-144D-95B1-16AB27BB2E6A}"/>
              </a:ext>
            </a:extLst>
          </p:cNvPr>
          <p:cNvCxnSpPr>
            <a:cxnSpLocks/>
          </p:cNvCxnSpPr>
          <p:nvPr/>
        </p:nvCxnSpPr>
        <p:spPr>
          <a:xfrm>
            <a:off x="6660232" y="836712"/>
            <a:ext cx="355378" cy="495048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93FB9522-4523-4C4A-AF52-391B597248E8}"/>
              </a:ext>
            </a:extLst>
          </p:cNvPr>
          <p:cNvSpPr/>
          <p:nvPr/>
        </p:nvSpPr>
        <p:spPr>
          <a:xfrm>
            <a:off x="6535402" y="4212663"/>
            <a:ext cx="14562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>
                <a:latin typeface="Symbol" charset="2"/>
                <a:cs typeface="Symbol" charset="2"/>
              </a:rPr>
              <a:t>w</a:t>
            </a:r>
            <a:r>
              <a:rPr lang="en-US" baseline="-25000" dirty="0" err="1"/>
              <a:t>RF</a:t>
            </a:r>
            <a:r>
              <a:rPr lang="en-US" dirty="0"/>
              <a:t> = </a:t>
            </a:r>
            <a:r>
              <a:rPr lang="en-US" dirty="0" err="1">
                <a:latin typeface="Symbol" charset="2"/>
                <a:cs typeface="Symbol" charset="2"/>
              </a:rPr>
              <a:t>w</a:t>
            </a:r>
            <a:r>
              <a:rPr lang="en-US" baseline="-25000" dirty="0" err="1"/>
              <a:t>cyclotron</a:t>
            </a:r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FEC532F-03BB-514B-8017-9E3348D5A3B8}"/>
              </a:ext>
            </a:extLst>
          </p:cNvPr>
          <p:cNvSpPr txBox="1"/>
          <p:nvPr/>
        </p:nvSpPr>
        <p:spPr>
          <a:xfrm>
            <a:off x="4828201" y="1138294"/>
            <a:ext cx="12278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D-shaped magnets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E6092527-0A23-1147-811B-DEBBB45CB4BA}"/>
              </a:ext>
            </a:extLst>
          </p:cNvPr>
          <p:cNvCxnSpPr>
            <a:cxnSpLocks/>
          </p:cNvCxnSpPr>
          <p:nvPr/>
        </p:nvCxnSpPr>
        <p:spPr>
          <a:xfrm>
            <a:off x="5782235" y="1506071"/>
            <a:ext cx="322208" cy="202912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5">
            <a:extLst>
              <a:ext uri="{FF2B5EF4-FFF2-40B4-BE49-F238E27FC236}">
                <a16:creationId xmlns:a16="http://schemas.microsoft.com/office/drawing/2014/main" id="{43588AC3-7422-784E-A418-BA4924C396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170" y="4461090"/>
            <a:ext cx="5703871" cy="1779779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486DA60B-C755-9D48-BC07-051F37F42E6A}"/>
              </a:ext>
            </a:extLst>
          </p:cNvPr>
          <p:cNvSpPr txBox="1"/>
          <p:nvPr/>
        </p:nvSpPr>
        <p:spPr>
          <a:xfrm>
            <a:off x="6712158" y="5151559"/>
            <a:ext cx="1528367" cy="830997"/>
          </a:xfrm>
          <a:prstGeom prst="rect">
            <a:avLst/>
          </a:prstGeom>
          <a:solidFill>
            <a:srgbClr val="C6D9F2"/>
          </a:solidFill>
          <a:ln w="28575"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i="1" dirty="0" err="1"/>
              <a:t>f</a:t>
            </a:r>
            <a:r>
              <a:rPr lang="en-US" sz="2400" i="1" baseline="-25000" dirty="0" err="1"/>
              <a:t>RF</a:t>
            </a:r>
            <a:r>
              <a:rPr lang="en-US" sz="2400" dirty="0"/>
              <a:t> = const.</a:t>
            </a:r>
          </a:p>
          <a:p>
            <a:r>
              <a:rPr lang="en-US" sz="2400" i="1" dirty="0"/>
              <a:t> B</a:t>
            </a:r>
            <a:r>
              <a:rPr lang="en-US" sz="2400" dirty="0"/>
              <a:t>  = const.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0223557-6417-F843-A902-7D8B9F20B303}"/>
              </a:ext>
            </a:extLst>
          </p:cNvPr>
          <p:cNvSpPr txBox="1"/>
          <p:nvPr/>
        </p:nvSpPr>
        <p:spPr>
          <a:xfrm>
            <a:off x="7910106" y="582878"/>
            <a:ext cx="10273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/>
              <a:t>Extraction</a:t>
            </a:r>
          </a:p>
        </p:txBody>
      </p:sp>
    </p:spTree>
    <p:extLst>
      <p:ext uri="{BB962C8B-B14F-4D97-AF65-F5344CB8AC3E}">
        <p14:creationId xmlns:p14="http://schemas.microsoft.com/office/powerpoint/2010/main" val="703516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  <p:bldP spid="23" grpId="0"/>
      <p:bldP spid="27" grpId="0" animBg="1"/>
      <p:bldP spid="2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4C58CA-80F3-8D4A-B57D-DFFF9FF3A0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Cyclotron Limitation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20E0C54-F39B-9447-8E9D-55E608A35EB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29.06.2022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98D409B-E78B-BE42-9BF1-9C2477D918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M. Schaumann, Particle Accelerators and Beam Dynamics, CERN Summer Student Lectures 2022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0AB2D3-34E8-E248-954B-D82BDB6CC3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pPr/>
              <a:t>29</a:t>
            </a:fld>
            <a:endParaRPr lang="en-GB" dirty="0"/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78832366-6981-9749-B262-E909626EC19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90700763"/>
              </p:ext>
            </p:extLst>
          </p:nvPr>
        </p:nvGraphicFramePr>
        <p:xfrm>
          <a:off x="4030118" y="678098"/>
          <a:ext cx="2691980" cy="9253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219200" imgH="419100" progId="Equation.3">
                  <p:embed/>
                </p:oleObj>
              </mc:Choice>
              <mc:Fallback>
                <p:oleObj name="Equation" r:id="rId2" imgW="1219200" imgH="419100" progId="Equation.3">
                  <p:embed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030118" y="678098"/>
                        <a:ext cx="2691980" cy="92536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6AB996BA-E472-7D42-BA1B-FB02B5C713BF}"/>
              </a:ext>
            </a:extLst>
          </p:cNvPr>
          <p:cNvSpPr txBox="1"/>
          <p:nvPr/>
        </p:nvSpPr>
        <p:spPr>
          <a:xfrm>
            <a:off x="7224332" y="690117"/>
            <a:ext cx="1528367" cy="830997"/>
          </a:xfrm>
          <a:prstGeom prst="rect">
            <a:avLst/>
          </a:prstGeom>
          <a:solidFill>
            <a:srgbClr val="C6D9F2"/>
          </a:solidFill>
          <a:ln w="28575"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i="1" dirty="0" err="1"/>
              <a:t>f</a:t>
            </a:r>
            <a:r>
              <a:rPr lang="en-US" sz="2400" i="1" baseline="-25000" dirty="0" err="1"/>
              <a:t>RF</a:t>
            </a:r>
            <a:r>
              <a:rPr lang="en-US" sz="2400" dirty="0"/>
              <a:t> = const.</a:t>
            </a:r>
          </a:p>
          <a:p>
            <a:r>
              <a:rPr lang="en-US" sz="2400" i="1" dirty="0"/>
              <a:t> B</a:t>
            </a:r>
            <a:r>
              <a:rPr lang="en-US" sz="2400" dirty="0"/>
              <a:t>  = const.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A1487C0-01AA-AF43-B198-CB3846122D76}"/>
              </a:ext>
            </a:extLst>
          </p:cNvPr>
          <p:cNvSpPr txBox="1"/>
          <p:nvPr/>
        </p:nvSpPr>
        <p:spPr>
          <a:xfrm>
            <a:off x="431540" y="1736549"/>
            <a:ext cx="82809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But, for relativistic particles the mass is not constant!</a:t>
            </a:r>
          </a:p>
          <a:p>
            <a:r>
              <a:rPr lang="en-US" sz="2000" dirty="0"/>
              <a:t>The classical cyclotron only valid for particles up to few % of speed of light. </a:t>
            </a:r>
          </a:p>
          <a:p>
            <a:pPr lvl="1"/>
            <a:r>
              <a:rPr lang="en-US" sz="2000" dirty="0">
                <a:sym typeface="Wingdings" pitchFamily="2" charset="2"/>
              </a:rPr>
              <a:t> </a:t>
            </a:r>
            <a:r>
              <a:rPr lang="en-US" sz="2000" b="1" dirty="0">
                <a:solidFill>
                  <a:srgbClr val="FF0000"/>
                </a:solidFill>
              </a:rPr>
              <a:t>Not useful for electrons </a:t>
            </a:r>
            <a:r>
              <a:rPr lang="en-US" sz="2000" dirty="0"/>
              <a:t>… already relativistic at ~500 </a:t>
            </a:r>
            <a:r>
              <a:rPr lang="en-US" sz="2000" dirty="0" err="1"/>
              <a:t>keV</a:t>
            </a:r>
            <a:r>
              <a:rPr lang="en-US" sz="2000" dirty="0"/>
              <a:t>.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78319FB-FBE9-B944-BC5C-4D78B9F544AD}"/>
              </a:ext>
            </a:extLst>
          </p:cNvPr>
          <p:cNvGrpSpPr/>
          <p:nvPr/>
        </p:nvGrpSpPr>
        <p:grpSpPr>
          <a:xfrm>
            <a:off x="1095607" y="3470192"/>
            <a:ext cx="3024336" cy="1362044"/>
            <a:chOff x="827584" y="3848190"/>
            <a:chExt cx="3024336" cy="1362044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3E602F7-05A8-2246-A1DC-177913673D73}"/>
                </a:ext>
              </a:extLst>
            </p:cNvPr>
            <p:cNvSpPr/>
            <p:nvPr/>
          </p:nvSpPr>
          <p:spPr>
            <a:xfrm>
              <a:off x="827584" y="3848190"/>
              <a:ext cx="3024336" cy="1362044"/>
            </a:xfrm>
            <a:prstGeom prst="rect">
              <a:avLst/>
            </a:prstGeom>
            <a:solidFill>
              <a:schemeClr val="accent6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346940E-1FFD-C14F-B9C2-D79DB130769A}"/>
                </a:ext>
              </a:extLst>
            </p:cNvPr>
            <p:cNvSpPr txBox="1"/>
            <p:nvPr/>
          </p:nvSpPr>
          <p:spPr>
            <a:xfrm>
              <a:off x="1300530" y="4360218"/>
              <a:ext cx="2064796" cy="707886"/>
            </a:xfrm>
            <a:prstGeom prst="rect">
              <a:avLst/>
            </a:prstGeom>
            <a:solidFill>
              <a:srgbClr val="C6D9F2"/>
            </a:solidFill>
            <a:ln w="28575">
              <a:solidFill>
                <a:schemeClr val="bg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i="1" dirty="0" err="1"/>
                <a:t>f</a:t>
              </a:r>
              <a:r>
                <a:rPr lang="en-US" sz="2000" i="1" baseline="-25000" dirty="0" err="1"/>
                <a:t>RF</a:t>
              </a:r>
              <a:r>
                <a:rPr lang="en-US" sz="2000" dirty="0"/>
                <a:t> (</a:t>
              </a:r>
              <a:r>
                <a:rPr lang="en-US" sz="2000" i="1" dirty="0"/>
                <a:t>E</a:t>
              </a:r>
              <a:r>
                <a:rPr lang="en-US" sz="2000" dirty="0"/>
                <a:t>)</a:t>
              </a:r>
            </a:p>
            <a:p>
              <a:pPr algn="ctr"/>
              <a:r>
                <a:rPr lang="en-US" sz="2000" i="1" dirty="0"/>
                <a:t>B (E) or B</a:t>
              </a:r>
              <a:r>
                <a:rPr lang="en-US" sz="2000" dirty="0"/>
                <a:t>  = const.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18FDD028-D728-FC49-AB11-A3D2F2F104D7}"/>
                </a:ext>
              </a:extLst>
            </p:cNvPr>
            <p:cNvSpPr/>
            <p:nvPr/>
          </p:nvSpPr>
          <p:spPr>
            <a:xfrm>
              <a:off x="1257597" y="3920190"/>
              <a:ext cx="216431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7938" lvl="1"/>
              <a:r>
                <a:rPr lang="en-US" sz="2000" b="1" dirty="0"/>
                <a:t>Synchro-cyclotron</a:t>
              </a:r>
              <a:r>
                <a:rPr lang="en-US" sz="2000" dirty="0"/>
                <a:t> 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7871EE79-7D7D-674D-A22E-D3841130F56C}"/>
              </a:ext>
            </a:extLst>
          </p:cNvPr>
          <p:cNvGrpSpPr/>
          <p:nvPr/>
        </p:nvGrpSpPr>
        <p:grpSpPr>
          <a:xfrm>
            <a:off x="4964179" y="3470192"/>
            <a:ext cx="3024336" cy="1362044"/>
            <a:chOff x="4920293" y="3844057"/>
            <a:chExt cx="3024336" cy="1362044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A3F0F568-393F-8847-A13E-FFDD78BAA17C}"/>
                </a:ext>
              </a:extLst>
            </p:cNvPr>
            <p:cNvSpPr/>
            <p:nvPr/>
          </p:nvSpPr>
          <p:spPr>
            <a:xfrm>
              <a:off x="4920293" y="3844057"/>
              <a:ext cx="3024336" cy="1362044"/>
            </a:xfrm>
            <a:prstGeom prst="rect">
              <a:avLst/>
            </a:prstGeom>
            <a:solidFill>
              <a:schemeClr val="accent6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81C1C890-A8D1-C648-87C9-9D6D54E130CA}"/>
                </a:ext>
              </a:extLst>
            </p:cNvPr>
            <p:cNvSpPr txBox="1"/>
            <p:nvPr/>
          </p:nvSpPr>
          <p:spPr>
            <a:xfrm>
              <a:off x="5812902" y="4292198"/>
              <a:ext cx="1303370" cy="707886"/>
            </a:xfrm>
            <a:prstGeom prst="rect">
              <a:avLst/>
            </a:prstGeom>
            <a:solidFill>
              <a:srgbClr val="C6D9F2"/>
            </a:solidFill>
            <a:ln w="28575">
              <a:solidFill>
                <a:schemeClr val="bg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i="1" dirty="0" err="1"/>
                <a:t>f</a:t>
              </a:r>
              <a:r>
                <a:rPr lang="en-US" sz="2000" i="1" baseline="-25000" dirty="0" err="1"/>
                <a:t>RF</a:t>
              </a:r>
              <a:r>
                <a:rPr lang="en-US" sz="2000" dirty="0"/>
                <a:t> = const.</a:t>
              </a:r>
            </a:p>
            <a:p>
              <a:pPr algn="ctr"/>
              <a:r>
                <a:rPr lang="en-US" sz="2000" i="1" dirty="0"/>
                <a:t>B</a:t>
              </a:r>
              <a:r>
                <a:rPr lang="en-US" sz="2000" dirty="0"/>
                <a:t> (</a:t>
              </a:r>
              <a:r>
                <a:rPr lang="en-US" sz="2000" i="1" dirty="0"/>
                <a:t>r</a:t>
              </a:r>
              <a:r>
                <a:rPr lang="en-US" sz="2000" dirty="0"/>
                <a:t>)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5310DA6-5899-9B45-9875-1D100052F662}"/>
                </a:ext>
              </a:extLst>
            </p:cNvPr>
            <p:cNvSpPr/>
            <p:nvPr/>
          </p:nvSpPr>
          <p:spPr>
            <a:xfrm>
              <a:off x="5117712" y="3881218"/>
              <a:ext cx="2693751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7938" lvl="1"/>
              <a:r>
                <a:rPr lang="en-US" sz="2000" b="1" dirty="0"/>
                <a:t>Isochronous cyclotron </a:t>
              </a:r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27B33536-8698-CD44-B49E-D240203285A3}"/>
              </a:ext>
            </a:extLst>
          </p:cNvPr>
          <p:cNvSpPr/>
          <p:nvPr/>
        </p:nvSpPr>
        <p:spPr>
          <a:xfrm>
            <a:off x="531397" y="5132392"/>
            <a:ext cx="809606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i="1" dirty="0"/>
              <a:t>Common accelerator for </a:t>
            </a:r>
            <a:r>
              <a:rPr lang="en-US" sz="2000" i="1" dirty="0">
                <a:solidFill>
                  <a:srgbClr val="0427BC"/>
                </a:solidFill>
              </a:rPr>
              <a:t>medium energy protons and ions</a:t>
            </a:r>
            <a:r>
              <a:rPr lang="en-US" sz="2000" i="1" dirty="0"/>
              <a:t> up to ~60MeV/n, </a:t>
            </a:r>
          </a:p>
          <a:p>
            <a:r>
              <a:rPr lang="en-US" sz="2000" i="1" dirty="0"/>
              <a:t>used for nuclear physics, radio isotope production, hadron therapy.</a:t>
            </a:r>
          </a:p>
          <a:p>
            <a:endParaRPr lang="en-US" sz="2000" i="1" dirty="0"/>
          </a:p>
          <a:p>
            <a:r>
              <a:rPr lang="en-US" sz="2000" i="1" dirty="0"/>
              <a:t>Modern cyclotrons can reach &gt; 500 MeV (PSI, TRIUMF, RIKEN)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F330B3B-A5F7-AD40-88E9-139E77E4C9C2}"/>
              </a:ext>
            </a:extLst>
          </p:cNvPr>
          <p:cNvSpPr/>
          <p:nvPr/>
        </p:nvSpPr>
        <p:spPr>
          <a:xfrm>
            <a:off x="508382" y="795297"/>
            <a:ext cx="335250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Constant revolution frequency for constant mass: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6DEDFAF-7057-E344-970F-15BD7EC0A150}"/>
              </a:ext>
            </a:extLst>
          </p:cNvPr>
          <p:cNvSpPr/>
          <p:nvPr/>
        </p:nvSpPr>
        <p:spPr>
          <a:xfrm>
            <a:off x="431540" y="3010109"/>
            <a:ext cx="174150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/>
              <a:t>Modifications: </a:t>
            </a:r>
          </a:p>
        </p:txBody>
      </p:sp>
    </p:spTree>
    <p:extLst>
      <p:ext uri="{BB962C8B-B14F-4D97-AF65-F5344CB8AC3E}">
        <p14:creationId xmlns:p14="http://schemas.microsoft.com/office/powerpoint/2010/main" val="58285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5" grpId="0"/>
      <p:bldP spid="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886D91-D4A5-854A-9ECF-40CB4DF1A4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Acknowledgement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AD2CD7F-97C8-AB4D-84A9-73DC38F571B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29.06.2022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4EAA284-BAEF-C249-AA95-6D8A4557B6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M. Schaumann, Particle Accelerators and Beam Dynamics, CERN Summer Student Lectures 2022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144A26-3654-3545-BECE-7BED7E1D23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101EFBD-4D10-3C44-B8F4-FE71D2203895}"/>
              </a:ext>
            </a:extLst>
          </p:cNvPr>
          <p:cNvSpPr txBox="1"/>
          <p:nvPr/>
        </p:nvSpPr>
        <p:spPr>
          <a:xfrm>
            <a:off x="683568" y="1052736"/>
            <a:ext cx="727280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These lectures are based on lectures given at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i="1" dirty="0"/>
              <a:t>CERN Accelerator School (CAS)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i="1" dirty="0"/>
              <a:t>CERN Summer Student Program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i="1" dirty="0"/>
              <a:t>AXEL</a:t>
            </a:r>
            <a:r>
              <a:rPr lang="en-US" dirty="0"/>
              <a:t> – lecture series on particle accelerators, given at CERN within the framework of the Technical Training Program</a:t>
            </a:r>
          </a:p>
          <a:p>
            <a:endParaRPr lang="en-US" dirty="0"/>
          </a:p>
          <a:p>
            <a:r>
              <a:rPr lang="en-US" dirty="0"/>
              <a:t>Mainly by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b="1" dirty="0"/>
              <a:t>Bernhard Holzer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b="1" dirty="0"/>
              <a:t>Verena </a:t>
            </a:r>
            <a:r>
              <a:rPr lang="en-US" b="1" dirty="0" err="1"/>
              <a:t>Kain</a:t>
            </a:r>
            <a:endParaRPr lang="en-US" b="1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b="1" dirty="0"/>
              <a:t>Frank </a:t>
            </a:r>
            <a:r>
              <a:rPr lang="en-US" b="1" dirty="0" err="1"/>
              <a:t>Tecker</a:t>
            </a:r>
            <a:endParaRPr lang="en-US" b="1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b="1" dirty="0" err="1"/>
              <a:t>Rende</a:t>
            </a:r>
            <a:r>
              <a:rPr lang="en-US" b="1" dirty="0"/>
              <a:t> </a:t>
            </a:r>
            <a:r>
              <a:rPr lang="en-US" b="1" dirty="0" err="1"/>
              <a:t>Steerenberg</a:t>
            </a:r>
            <a:endParaRPr lang="en-US" b="1" dirty="0"/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dirty="0"/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dirty="0"/>
          </a:p>
          <a:p>
            <a:r>
              <a:rPr lang="en-US" i="1" dirty="0"/>
              <a:t>Lectures or proceedings of the above series are freely available on the web.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2282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205C87-66A5-1B49-B9D3-B200017B17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PSI Cyclotron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347181-4B31-4940-ADCD-231349B35E4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29.06.2022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77AFCA2-F537-FD49-BCAF-810834283E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M. Schaumann, Particle Accelerators and Beam Dynamics, CERN Summer Student Lectures 2022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18B93C5-2559-6441-958F-B312808819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pPr/>
              <a:t>30</a:t>
            </a:fld>
            <a:endParaRPr lang="en-GB" dirty="0"/>
          </a:p>
        </p:txBody>
      </p:sp>
      <p:pic>
        <p:nvPicPr>
          <p:cNvPr id="6" name="Content Placeholder 3" descr="igp_1024x640&gt;_bi2005m03_0014_0001_di_v.jpg">
            <a:extLst>
              <a:ext uri="{FF2B5EF4-FFF2-40B4-BE49-F238E27FC236}">
                <a16:creationId xmlns:a16="http://schemas.microsoft.com/office/drawing/2014/main" id="{BE069FF5-48D7-8F4C-9061-7BE8D66D4F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44" r="6844"/>
          <a:stretch>
            <a:fillRect/>
          </a:stretch>
        </p:blipFill>
        <p:spPr>
          <a:xfrm>
            <a:off x="3583723" y="764704"/>
            <a:ext cx="5168976" cy="355418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3C39246-2506-8047-BD3B-E729743E53A9}"/>
              </a:ext>
            </a:extLst>
          </p:cNvPr>
          <p:cNvSpPr txBox="1"/>
          <p:nvPr/>
        </p:nvSpPr>
        <p:spPr>
          <a:xfrm>
            <a:off x="7172027" y="4491402"/>
            <a:ext cx="1793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 sector magnets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819EE79-6982-7745-9D96-4ACDF4F12D4B}"/>
              </a:ext>
            </a:extLst>
          </p:cNvPr>
          <p:cNvSpPr txBox="1"/>
          <p:nvPr/>
        </p:nvSpPr>
        <p:spPr>
          <a:xfrm>
            <a:off x="6731023" y="4840622"/>
            <a:ext cx="2249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 acceleration cavities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1A2DD4C-65E0-3247-9A44-14E8F2924199}"/>
              </a:ext>
            </a:extLst>
          </p:cNvPr>
          <p:cNvCxnSpPr>
            <a:cxnSpLocks/>
          </p:cNvCxnSpPr>
          <p:nvPr/>
        </p:nvCxnSpPr>
        <p:spPr>
          <a:xfrm flipH="1" flipV="1">
            <a:off x="6214596" y="3429000"/>
            <a:ext cx="912264" cy="1512168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1A71C3E-CC16-7D4E-8BF4-B46FE0C582C4}"/>
              </a:ext>
            </a:extLst>
          </p:cNvPr>
          <p:cNvCxnSpPr>
            <a:cxnSpLocks/>
          </p:cNvCxnSpPr>
          <p:nvPr/>
        </p:nvCxnSpPr>
        <p:spPr>
          <a:xfrm flipH="1" flipV="1">
            <a:off x="7370958" y="3039812"/>
            <a:ext cx="225378" cy="1451591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D9B60F0C-3752-554C-B52E-9F973A1117B1}"/>
              </a:ext>
            </a:extLst>
          </p:cNvPr>
          <p:cNvSpPr/>
          <p:nvPr/>
        </p:nvSpPr>
        <p:spPr>
          <a:xfrm>
            <a:off x="395536" y="825716"/>
            <a:ext cx="280831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Diameter ~15m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Injection energy 72 MeV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Accelerates protons</a:t>
            </a:r>
          </a:p>
          <a:p>
            <a:pPr marL="274638" indent="-44450"/>
            <a:r>
              <a:rPr lang="en-US" dirty="0"/>
              <a:t> to E = 590 MeV (i.e. 0.8c) in 186 revolutions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3973141-06DC-DE4A-B91B-D7C65D272A67}"/>
              </a:ext>
            </a:extLst>
          </p:cNvPr>
          <p:cNvSpPr txBox="1"/>
          <p:nvPr/>
        </p:nvSpPr>
        <p:spPr>
          <a:xfrm>
            <a:off x="635375" y="5034454"/>
            <a:ext cx="42881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First stage accelerator feeding a smaller cyclotron before the large PSI ring cyclotron is a </a:t>
            </a:r>
            <a:r>
              <a:rPr lang="en-US" dirty="0" err="1"/>
              <a:t>Cockraft</a:t>
            </a:r>
            <a:r>
              <a:rPr lang="en-US" dirty="0"/>
              <a:t>-Walton accelerator.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5F4EE0B-0B89-9045-8388-252E718E5D33}"/>
              </a:ext>
            </a:extLst>
          </p:cNvPr>
          <p:cNvSpPr txBox="1"/>
          <p:nvPr/>
        </p:nvSpPr>
        <p:spPr>
          <a:xfrm>
            <a:off x="85432" y="6419013"/>
            <a:ext cx="36247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Source: Paul Scherrer Institute/ Photos: Markus Fischer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FCFE10C2-4207-DF40-8C7B-D3B517A88B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203" y="2402058"/>
            <a:ext cx="2553773" cy="191683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D8D0F2A6-DD22-9549-A6BA-B5AAB3F0490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8233" y="4489719"/>
            <a:ext cx="1420451" cy="2066110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FD5994ED-74FC-774C-B35B-3EC51D75293C}"/>
              </a:ext>
            </a:extLst>
          </p:cNvPr>
          <p:cNvSpPr txBox="1"/>
          <p:nvPr/>
        </p:nvSpPr>
        <p:spPr>
          <a:xfrm>
            <a:off x="2596355" y="600953"/>
            <a:ext cx="652743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1974</a:t>
            </a:r>
          </a:p>
        </p:txBody>
      </p:sp>
    </p:spTree>
    <p:extLst>
      <p:ext uri="{BB962C8B-B14F-4D97-AF65-F5344CB8AC3E}">
        <p14:creationId xmlns:p14="http://schemas.microsoft.com/office/powerpoint/2010/main" val="3790969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F192B7-FB8B-1F43-ACE3-77CCF823B6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Cyclotron Limitation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901B77E-6BF6-6442-84CA-EED932B145D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29.06.2022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C93215-C73B-5C48-B9FB-5E5124028E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M. Schaumann, Particle Accelerators and Beam Dynamics, CERN Summer Student Lectures 2022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FDE218-A2AE-AC4A-9A3E-46BA2EB4F5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pPr/>
              <a:t>31</a:t>
            </a:fld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45D6164-2CD6-E943-8B69-7D636810946E}"/>
              </a:ext>
            </a:extLst>
          </p:cNvPr>
          <p:cNvSpPr/>
          <p:nvPr/>
        </p:nvSpPr>
        <p:spPr bwMode="auto">
          <a:xfrm>
            <a:off x="304324" y="654699"/>
            <a:ext cx="4095616" cy="5823591"/>
          </a:xfrm>
          <a:prstGeom prst="rect">
            <a:avLst/>
          </a:prstGeom>
          <a:noFill/>
          <a:ln w="38100" cap="flat" cmpd="sng" algn="ctr">
            <a:solidFill>
              <a:srgbClr val="073E87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EAC1F42-4B77-4D47-885B-41E17C8EC2D5}"/>
              </a:ext>
            </a:extLst>
          </p:cNvPr>
          <p:cNvSpPr txBox="1"/>
          <p:nvPr/>
        </p:nvSpPr>
        <p:spPr>
          <a:xfrm rot="16200000">
            <a:off x="3273222" y="1339997"/>
            <a:ext cx="16544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rgbClr val="FF0000"/>
                </a:solidFill>
              </a:rPr>
              <a:t>Cyclotron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766079B-85C6-964F-986C-3E51F1D9FDFB}"/>
              </a:ext>
            </a:extLst>
          </p:cNvPr>
          <p:cNvGrpSpPr/>
          <p:nvPr/>
        </p:nvGrpSpPr>
        <p:grpSpPr>
          <a:xfrm>
            <a:off x="594394" y="1007650"/>
            <a:ext cx="3329533" cy="2277334"/>
            <a:chOff x="392045" y="833661"/>
            <a:chExt cx="2066902" cy="1421201"/>
          </a:xfrm>
        </p:grpSpPr>
        <p:pic>
          <p:nvPicPr>
            <p:cNvPr id="16" name="Content Placeholder 3" descr="igp_1024x640&gt;_bi2005m03_0014_0001_di_v.jpg">
              <a:extLst>
                <a:ext uri="{FF2B5EF4-FFF2-40B4-BE49-F238E27FC236}">
                  <a16:creationId xmlns:a16="http://schemas.microsoft.com/office/drawing/2014/main" id="{F1A5F305-8375-EF4A-8057-EEA898AEA58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844" r="6844"/>
            <a:stretch>
              <a:fillRect/>
            </a:stretch>
          </p:blipFill>
          <p:spPr>
            <a:xfrm>
              <a:off x="392045" y="833661"/>
              <a:ext cx="2066902" cy="1421201"/>
            </a:xfrm>
            <a:prstGeom prst="rect">
              <a:avLst/>
            </a:prstGeom>
          </p:spPr>
        </p:pic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020BF686-0A89-5B45-8AFC-DDD78A6BD660}"/>
                </a:ext>
              </a:extLst>
            </p:cNvPr>
            <p:cNvSpPr/>
            <p:nvPr/>
          </p:nvSpPr>
          <p:spPr>
            <a:xfrm rot="20426280">
              <a:off x="854873" y="928130"/>
              <a:ext cx="1156697" cy="710827"/>
            </a:xfrm>
            <a:custGeom>
              <a:avLst/>
              <a:gdLst>
                <a:gd name="connsiteX0" fmla="*/ 735106 w 1739153"/>
                <a:gd name="connsiteY0" fmla="*/ 349624 h 887506"/>
                <a:gd name="connsiteX1" fmla="*/ 690282 w 1739153"/>
                <a:gd name="connsiteY1" fmla="*/ 322729 h 887506"/>
                <a:gd name="connsiteX2" fmla="*/ 663388 w 1739153"/>
                <a:gd name="connsiteY2" fmla="*/ 304800 h 887506"/>
                <a:gd name="connsiteX3" fmla="*/ 609600 w 1739153"/>
                <a:gd name="connsiteY3" fmla="*/ 286871 h 887506"/>
                <a:gd name="connsiteX4" fmla="*/ 555812 w 1739153"/>
                <a:gd name="connsiteY4" fmla="*/ 304800 h 887506"/>
                <a:gd name="connsiteX5" fmla="*/ 528918 w 1739153"/>
                <a:gd name="connsiteY5" fmla="*/ 313765 h 887506"/>
                <a:gd name="connsiteX6" fmla="*/ 502024 w 1739153"/>
                <a:gd name="connsiteY6" fmla="*/ 331694 h 887506"/>
                <a:gd name="connsiteX7" fmla="*/ 502024 w 1739153"/>
                <a:gd name="connsiteY7" fmla="*/ 421341 h 887506"/>
                <a:gd name="connsiteX8" fmla="*/ 510988 w 1739153"/>
                <a:gd name="connsiteY8" fmla="*/ 448235 h 887506"/>
                <a:gd name="connsiteX9" fmla="*/ 528918 w 1739153"/>
                <a:gd name="connsiteY9" fmla="*/ 475129 h 887506"/>
                <a:gd name="connsiteX10" fmla="*/ 555812 w 1739153"/>
                <a:gd name="connsiteY10" fmla="*/ 493059 h 887506"/>
                <a:gd name="connsiteX11" fmla="*/ 636494 w 1739153"/>
                <a:gd name="connsiteY11" fmla="*/ 510988 h 887506"/>
                <a:gd name="connsiteX12" fmla="*/ 726141 w 1739153"/>
                <a:gd name="connsiteY12" fmla="*/ 519953 h 887506"/>
                <a:gd name="connsiteX13" fmla="*/ 770965 w 1739153"/>
                <a:gd name="connsiteY13" fmla="*/ 510988 h 887506"/>
                <a:gd name="connsiteX14" fmla="*/ 851647 w 1739153"/>
                <a:gd name="connsiteY14" fmla="*/ 466165 h 887506"/>
                <a:gd name="connsiteX15" fmla="*/ 887506 w 1739153"/>
                <a:gd name="connsiteY15" fmla="*/ 430306 h 887506"/>
                <a:gd name="connsiteX16" fmla="*/ 905435 w 1739153"/>
                <a:gd name="connsiteY16" fmla="*/ 412376 h 887506"/>
                <a:gd name="connsiteX17" fmla="*/ 896471 w 1739153"/>
                <a:gd name="connsiteY17" fmla="*/ 259976 h 887506"/>
                <a:gd name="connsiteX18" fmla="*/ 860612 w 1739153"/>
                <a:gd name="connsiteY18" fmla="*/ 215153 h 887506"/>
                <a:gd name="connsiteX19" fmla="*/ 770965 w 1739153"/>
                <a:gd name="connsiteY19" fmla="*/ 188259 h 887506"/>
                <a:gd name="connsiteX20" fmla="*/ 528918 w 1739153"/>
                <a:gd name="connsiteY20" fmla="*/ 197224 h 887506"/>
                <a:gd name="connsiteX21" fmla="*/ 502024 w 1739153"/>
                <a:gd name="connsiteY21" fmla="*/ 206188 h 887506"/>
                <a:gd name="connsiteX22" fmla="*/ 448235 w 1739153"/>
                <a:gd name="connsiteY22" fmla="*/ 242047 h 887506"/>
                <a:gd name="connsiteX23" fmla="*/ 421341 w 1739153"/>
                <a:gd name="connsiteY23" fmla="*/ 295835 h 887506"/>
                <a:gd name="connsiteX24" fmla="*/ 403412 w 1739153"/>
                <a:gd name="connsiteY24" fmla="*/ 322729 h 887506"/>
                <a:gd name="connsiteX25" fmla="*/ 385482 w 1739153"/>
                <a:gd name="connsiteY25" fmla="*/ 385482 h 887506"/>
                <a:gd name="connsiteX26" fmla="*/ 394447 w 1739153"/>
                <a:gd name="connsiteY26" fmla="*/ 475129 h 887506"/>
                <a:gd name="connsiteX27" fmla="*/ 403412 w 1739153"/>
                <a:gd name="connsiteY27" fmla="*/ 502024 h 887506"/>
                <a:gd name="connsiteX28" fmla="*/ 430306 w 1739153"/>
                <a:gd name="connsiteY28" fmla="*/ 519953 h 887506"/>
                <a:gd name="connsiteX29" fmla="*/ 484094 w 1739153"/>
                <a:gd name="connsiteY29" fmla="*/ 591671 h 887506"/>
                <a:gd name="connsiteX30" fmla="*/ 519953 w 1739153"/>
                <a:gd name="connsiteY30" fmla="*/ 645459 h 887506"/>
                <a:gd name="connsiteX31" fmla="*/ 546847 w 1739153"/>
                <a:gd name="connsiteY31" fmla="*/ 654424 h 887506"/>
                <a:gd name="connsiteX32" fmla="*/ 860612 w 1739153"/>
                <a:gd name="connsiteY32" fmla="*/ 645459 h 887506"/>
                <a:gd name="connsiteX33" fmla="*/ 968188 w 1739153"/>
                <a:gd name="connsiteY33" fmla="*/ 627529 h 887506"/>
                <a:gd name="connsiteX34" fmla="*/ 995082 w 1739153"/>
                <a:gd name="connsiteY34" fmla="*/ 609600 h 887506"/>
                <a:gd name="connsiteX35" fmla="*/ 1030941 w 1739153"/>
                <a:gd name="connsiteY35" fmla="*/ 555812 h 887506"/>
                <a:gd name="connsiteX36" fmla="*/ 1066800 w 1739153"/>
                <a:gd name="connsiteY36" fmla="*/ 430306 h 887506"/>
                <a:gd name="connsiteX37" fmla="*/ 1075765 w 1739153"/>
                <a:gd name="connsiteY37" fmla="*/ 394447 h 887506"/>
                <a:gd name="connsiteX38" fmla="*/ 1084729 w 1739153"/>
                <a:gd name="connsiteY38" fmla="*/ 331694 h 887506"/>
                <a:gd name="connsiteX39" fmla="*/ 1066800 w 1739153"/>
                <a:gd name="connsiteY39" fmla="*/ 251012 h 887506"/>
                <a:gd name="connsiteX40" fmla="*/ 1057835 w 1739153"/>
                <a:gd name="connsiteY40" fmla="*/ 224118 h 887506"/>
                <a:gd name="connsiteX41" fmla="*/ 1039906 w 1739153"/>
                <a:gd name="connsiteY41" fmla="*/ 188259 h 887506"/>
                <a:gd name="connsiteX42" fmla="*/ 1013012 w 1739153"/>
                <a:gd name="connsiteY42" fmla="*/ 161365 h 887506"/>
                <a:gd name="connsiteX43" fmla="*/ 995082 w 1739153"/>
                <a:gd name="connsiteY43" fmla="*/ 134471 h 887506"/>
                <a:gd name="connsiteX44" fmla="*/ 968188 w 1739153"/>
                <a:gd name="connsiteY44" fmla="*/ 116541 h 887506"/>
                <a:gd name="connsiteX45" fmla="*/ 914400 w 1739153"/>
                <a:gd name="connsiteY45" fmla="*/ 98612 h 887506"/>
                <a:gd name="connsiteX46" fmla="*/ 546847 w 1739153"/>
                <a:gd name="connsiteY46" fmla="*/ 107576 h 887506"/>
                <a:gd name="connsiteX47" fmla="*/ 519953 w 1739153"/>
                <a:gd name="connsiteY47" fmla="*/ 116541 h 887506"/>
                <a:gd name="connsiteX48" fmla="*/ 484094 w 1739153"/>
                <a:gd name="connsiteY48" fmla="*/ 125506 h 887506"/>
                <a:gd name="connsiteX49" fmla="*/ 421341 w 1739153"/>
                <a:gd name="connsiteY49" fmla="*/ 152400 h 887506"/>
                <a:gd name="connsiteX50" fmla="*/ 394447 w 1739153"/>
                <a:gd name="connsiteY50" fmla="*/ 179294 h 887506"/>
                <a:gd name="connsiteX51" fmla="*/ 367553 w 1739153"/>
                <a:gd name="connsiteY51" fmla="*/ 197224 h 887506"/>
                <a:gd name="connsiteX52" fmla="*/ 322729 w 1739153"/>
                <a:gd name="connsiteY52" fmla="*/ 259976 h 887506"/>
                <a:gd name="connsiteX53" fmla="*/ 304800 w 1739153"/>
                <a:gd name="connsiteY53" fmla="*/ 277906 h 887506"/>
                <a:gd name="connsiteX54" fmla="*/ 268941 w 1739153"/>
                <a:gd name="connsiteY54" fmla="*/ 358588 h 887506"/>
                <a:gd name="connsiteX55" fmla="*/ 251012 w 1739153"/>
                <a:gd name="connsiteY55" fmla="*/ 385482 h 887506"/>
                <a:gd name="connsiteX56" fmla="*/ 251012 w 1739153"/>
                <a:gd name="connsiteY56" fmla="*/ 519953 h 887506"/>
                <a:gd name="connsiteX57" fmla="*/ 268941 w 1739153"/>
                <a:gd name="connsiteY57" fmla="*/ 582706 h 887506"/>
                <a:gd name="connsiteX58" fmla="*/ 304800 w 1739153"/>
                <a:gd name="connsiteY58" fmla="*/ 618565 h 887506"/>
                <a:gd name="connsiteX59" fmla="*/ 340659 w 1739153"/>
                <a:gd name="connsiteY59" fmla="*/ 663388 h 887506"/>
                <a:gd name="connsiteX60" fmla="*/ 367553 w 1739153"/>
                <a:gd name="connsiteY60" fmla="*/ 681318 h 887506"/>
                <a:gd name="connsiteX61" fmla="*/ 430306 w 1739153"/>
                <a:gd name="connsiteY61" fmla="*/ 690282 h 887506"/>
                <a:gd name="connsiteX62" fmla="*/ 484094 w 1739153"/>
                <a:gd name="connsiteY62" fmla="*/ 708212 h 887506"/>
                <a:gd name="connsiteX63" fmla="*/ 510988 w 1739153"/>
                <a:gd name="connsiteY63" fmla="*/ 717176 h 887506"/>
                <a:gd name="connsiteX64" fmla="*/ 591671 w 1739153"/>
                <a:gd name="connsiteY64" fmla="*/ 726141 h 887506"/>
                <a:gd name="connsiteX65" fmla="*/ 1075765 w 1739153"/>
                <a:gd name="connsiteY65" fmla="*/ 717176 h 887506"/>
                <a:gd name="connsiteX66" fmla="*/ 1129553 w 1739153"/>
                <a:gd name="connsiteY66" fmla="*/ 690282 h 887506"/>
                <a:gd name="connsiteX67" fmla="*/ 1183341 w 1739153"/>
                <a:gd name="connsiteY67" fmla="*/ 645459 h 887506"/>
                <a:gd name="connsiteX68" fmla="*/ 1201271 w 1739153"/>
                <a:gd name="connsiteY68" fmla="*/ 618565 h 887506"/>
                <a:gd name="connsiteX69" fmla="*/ 1228165 w 1739153"/>
                <a:gd name="connsiteY69" fmla="*/ 564776 h 887506"/>
                <a:gd name="connsiteX70" fmla="*/ 1255059 w 1739153"/>
                <a:gd name="connsiteY70" fmla="*/ 466165 h 887506"/>
                <a:gd name="connsiteX71" fmla="*/ 1237129 w 1739153"/>
                <a:gd name="connsiteY71" fmla="*/ 295835 h 887506"/>
                <a:gd name="connsiteX72" fmla="*/ 1228165 w 1739153"/>
                <a:gd name="connsiteY72" fmla="*/ 259976 h 887506"/>
                <a:gd name="connsiteX73" fmla="*/ 1210235 w 1739153"/>
                <a:gd name="connsiteY73" fmla="*/ 242047 h 887506"/>
                <a:gd name="connsiteX74" fmla="*/ 1174376 w 1739153"/>
                <a:gd name="connsiteY74" fmla="*/ 197224 h 887506"/>
                <a:gd name="connsiteX75" fmla="*/ 1129553 w 1739153"/>
                <a:gd name="connsiteY75" fmla="*/ 116541 h 887506"/>
                <a:gd name="connsiteX76" fmla="*/ 1057835 w 1739153"/>
                <a:gd name="connsiteY76" fmla="*/ 53788 h 887506"/>
                <a:gd name="connsiteX77" fmla="*/ 1004047 w 1739153"/>
                <a:gd name="connsiteY77" fmla="*/ 35859 h 887506"/>
                <a:gd name="connsiteX78" fmla="*/ 941294 w 1739153"/>
                <a:gd name="connsiteY78" fmla="*/ 17929 h 887506"/>
                <a:gd name="connsiteX79" fmla="*/ 842682 w 1739153"/>
                <a:gd name="connsiteY79" fmla="*/ 8965 h 887506"/>
                <a:gd name="connsiteX80" fmla="*/ 690282 w 1739153"/>
                <a:gd name="connsiteY80" fmla="*/ 0 h 887506"/>
                <a:gd name="connsiteX81" fmla="*/ 493059 w 1739153"/>
                <a:gd name="connsiteY81" fmla="*/ 26894 h 887506"/>
                <a:gd name="connsiteX82" fmla="*/ 421341 w 1739153"/>
                <a:gd name="connsiteY82" fmla="*/ 44824 h 887506"/>
                <a:gd name="connsiteX83" fmla="*/ 367553 w 1739153"/>
                <a:gd name="connsiteY83" fmla="*/ 62753 h 887506"/>
                <a:gd name="connsiteX84" fmla="*/ 331694 w 1739153"/>
                <a:gd name="connsiteY84" fmla="*/ 80682 h 887506"/>
                <a:gd name="connsiteX85" fmla="*/ 268941 w 1739153"/>
                <a:gd name="connsiteY85" fmla="*/ 98612 h 887506"/>
                <a:gd name="connsiteX86" fmla="*/ 197224 w 1739153"/>
                <a:gd name="connsiteY86" fmla="*/ 161365 h 887506"/>
                <a:gd name="connsiteX87" fmla="*/ 170329 w 1739153"/>
                <a:gd name="connsiteY87" fmla="*/ 188259 h 887506"/>
                <a:gd name="connsiteX88" fmla="*/ 143435 w 1739153"/>
                <a:gd name="connsiteY88" fmla="*/ 215153 h 887506"/>
                <a:gd name="connsiteX89" fmla="*/ 107576 w 1739153"/>
                <a:gd name="connsiteY89" fmla="*/ 251012 h 887506"/>
                <a:gd name="connsiteX90" fmla="*/ 62753 w 1739153"/>
                <a:gd name="connsiteY90" fmla="*/ 322729 h 887506"/>
                <a:gd name="connsiteX91" fmla="*/ 44824 w 1739153"/>
                <a:gd name="connsiteY91" fmla="*/ 358588 h 887506"/>
                <a:gd name="connsiteX92" fmla="*/ 17929 w 1739153"/>
                <a:gd name="connsiteY92" fmla="*/ 430306 h 887506"/>
                <a:gd name="connsiteX93" fmla="*/ 0 w 1739153"/>
                <a:gd name="connsiteY93" fmla="*/ 537882 h 887506"/>
                <a:gd name="connsiteX94" fmla="*/ 8965 w 1739153"/>
                <a:gd name="connsiteY94" fmla="*/ 627529 h 887506"/>
                <a:gd name="connsiteX95" fmla="*/ 17929 w 1739153"/>
                <a:gd name="connsiteY95" fmla="*/ 681318 h 887506"/>
                <a:gd name="connsiteX96" fmla="*/ 89647 w 1739153"/>
                <a:gd name="connsiteY96" fmla="*/ 762000 h 887506"/>
                <a:gd name="connsiteX97" fmla="*/ 125506 w 1739153"/>
                <a:gd name="connsiteY97" fmla="*/ 770965 h 887506"/>
                <a:gd name="connsiteX98" fmla="*/ 179294 w 1739153"/>
                <a:gd name="connsiteY98" fmla="*/ 797859 h 887506"/>
                <a:gd name="connsiteX99" fmla="*/ 206188 w 1739153"/>
                <a:gd name="connsiteY99" fmla="*/ 815788 h 887506"/>
                <a:gd name="connsiteX100" fmla="*/ 268941 w 1739153"/>
                <a:gd name="connsiteY100" fmla="*/ 833718 h 887506"/>
                <a:gd name="connsiteX101" fmla="*/ 295835 w 1739153"/>
                <a:gd name="connsiteY101" fmla="*/ 842682 h 887506"/>
                <a:gd name="connsiteX102" fmla="*/ 421341 w 1739153"/>
                <a:gd name="connsiteY102" fmla="*/ 869576 h 887506"/>
                <a:gd name="connsiteX103" fmla="*/ 466165 w 1739153"/>
                <a:gd name="connsiteY103" fmla="*/ 878541 h 887506"/>
                <a:gd name="connsiteX104" fmla="*/ 600635 w 1739153"/>
                <a:gd name="connsiteY104" fmla="*/ 887506 h 887506"/>
                <a:gd name="connsiteX105" fmla="*/ 770965 w 1739153"/>
                <a:gd name="connsiteY105" fmla="*/ 878541 h 887506"/>
                <a:gd name="connsiteX106" fmla="*/ 824753 w 1739153"/>
                <a:gd name="connsiteY106" fmla="*/ 869576 h 887506"/>
                <a:gd name="connsiteX107" fmla="*/ 887506 w 1739153"/>
                <a:gd name="connsiteY107" fmla="*/ 860612 h 887506"/>
                <a:gd name="connsiteX108" fmla="*/ 1039906 w 1739153"/>
                <a:gd name="connsiteY108" fmla="*/ 851647 h 887506"/>
                <a:gd name="connsiteX109" fmla="*/ 1129553 w 1739153"/>
                <a:gd name="connsiteY109" fmla="*/ 842682 h 887506"/>
                <a:gd name="connsiteX110" fmla="*/ 1237129 w 1739153"/>
                <a:gd name="connsiteY110" fmla="*/ 815788 h 887506"/>
                <a:gd name="connsiteX111" fmla="*/ 1272988 w 1739153"/>
                <a:gd name="connsiteY111" fmla="*/ 806824 h 887506"/>
                <a:gd name="connsiteX112" fmla="*/ 1515035 w 1739153"/>
                <a:gd name="connsiteY112" fmla="*/ 797859 h 887506"/>
                <a:gd name="connsiteX113" fmla="*/ 1586753 w 1739153"/>
                <a:gd name="connsiteY113" fmla="*/ 788894 h 887506"/>
                <a:gd name="connsiteX114" fmla="*/ 1640541 w 1739153"/>
                <a:gd name="connsiteY114" fmla="*/ 779929 h 887506"/>
                <a:gd name="connsiteX115" fmla="*/ 1712259 w 1739153"/>
                <a:gd name="connsiteY115" fmla="*/ 770965 h 887506"/>
                <a:gd name="connsiteX116" fmla="*/ 1739153 w 1739153"/>
                <a:gd name="connsiteY116" fmla="*/ 762000 h 887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</a:cxnLst>
              <a:rect l="l" t="t" r="r" b="b"/>
              <a:pathLst>
                <a:path w="1739153" h="887506">
                  <a:moveTo>
                    <a:pt x="735106" y="349624"/>
                  </a:moveTo>
                  <a:cubicBezTo>
                    <a:pt x="720165" y="340659"/>
                    <a:pt x="705058" y="331964"/>
                    <a:pt x="690282" y="322729"/>
                  </a:cubicBezTo>
                  <a:cubicBezTo>
                    <a:pt x="681146" y="317019"/>
                    <a:pt x="673234" y="309176"/>
                    <a:pt x="663388" y="304800"/>
                  </a:cubicBezTo>
                  <a:cubicBezTo>
                    <a:pt x="646118" y="297124"/>
                    <a:pt x="609600" y="286871"/>
                    <a:pt x="609600" y="286871"/>
                  </a:cubicBezTo>
                  <a:lnTo>
                    <a:pt x="555812" y="304800"/>
                  </a:lnTo>
                  <a:cubicBezTo>
                    <a:pt x="546847" y="307788"/>
                    <a:pt x="536781" y="308523"/>
                    <a:pt x="528918" y="313765"/>
                  </a:cubicBezTo>
                  <a:lnTo>
                    <a:pt x="502024" y="331694"/>
                  </a:lnTo>
                  <a:cubicBezTo>
                    <a:pt x="487528" y="375179"/>
                    <a:pt x="489148" y="356958"/>
                    <a:pt x="502024" y="421341"/>
                  </a:cubicBezTo>
                  <a:cubicBezTo>
                    <a:pt x="503877" y="430607"/>
                    <a:pt x="506762" y="439783"/>
                    <a:pt x="510988" y="448235"/>
                  </a:cubicBezTo>
                  <a:cubicBezTo>
                    <a:pt x="515806" y="457872"/>
                    <a:pt x="521299" y="467510"/>
                    <a:pt x="528918" y="475129"/>
                  </a:cubicBezTo>
                  <a:cubicBezTo>
                    <a:pt x="536537" y="482748"/>
                    <a:pt x="546175" y="488240"/>
                    <a:pt x="555812" y="493059"/>
                  </a:cubicBezTo>
                  <a:cubicBezTo>
                    <a:pt x="576689" y="503498"/>
                    <a:pt x="618128" y="508692"/>
                    <a:pt x="636494" y="510988"/>
                  </a:cubicBezTo>
                  <a:cubicBezTo>
                    <a:pt x="666293" y="514713"/>
                    <a:pt x="696259" y="516965"/>
                    <a:pt x="726141" y="519953"/>
                  </a:cubicBezTo>
                  <a:cubicBezTo>
                    <a:pt x="741082" y="516965"/>
                    <a:pt x="756183" y="514683"/>
                    <a:pt x="770965" y="510988"/>
                  </a:cubicBezTo>
                  <a:cubicBezTo>
                    <a:pt x="801028" y="503472"/>
                    <a:pt x="829387" y="488425"/>
                    <a:pt x="851647" y="466165"/>
                  </a:cubicBezTo>
                  <a:lnTo>
                    <a:pt x="887506" y="430306"/>
                  </a:lnTo>
                  <a:lnTo>
                    <a:pt x="905435" y="412376"/>
                  </a:lnTo>
                  <a:cubicBezTo>
                    <a:pt x="902447" y="361576"/>
                    <a:pt x="901534" y="310611"/>
                    <a:pt x="896471" y="259976"/>
                  </a:cubicBezTo>
                  <a:cubicBezTo>
                    <a:pt x="893871" y="233978"/>
                    <a:pt x="884226" y="225648"/>
                    <a:pt x="860612" y="215153"/>
                  </a:cubicBezTo>
                  <a:cubicBezTo>
                    <a:pt x="832553" y="202682"/>
                    <a:pt x="800765" y="195709"/>
                    <a:pt x="770965" y="188259"/>
                  </a:cubicBezTo>
                  <a:cubicBezTo>
                    <a:pt x="690283" y="191247"/>
                    <a:pt x="609477" y="191854"/>
                    <a:pt x="528918" y="197224"/>
                  </a:cubicBezTo>
                  <a:cubicBezTo>
                    <a:pt x="519489" y="197853"/>
                    <a:pt x="510284" y="201599"/>
                    <a:pt x="502024" y="206188"/>
                  </a:cubicBezTo>
                  <a:cubicBezTo>
                    <a:pt x="483187" y="216653"/>
                    <a:pt x="448235" y="242047"/>
                    <a:pt x="448235" y="242047"/>
                  </a:cubicBezTo>
                  <a:cubicBezTo>
                    <a:pt x="396853" y="319121"/>
                    <a:pt x="458456" y="221605"/>
                    <a:pt x="421341" y="295835"/>
                  </a:cubicBezTo>
                  <a:cubicBezTo>
                    <a:pt x="416523" y="305472"/>
                    <a:pt x="408230" y="313092"/>
                    <a:pt x="403412" y="322729"/>
                  </a:cubicBezTo>
                  <a:cubicBezTo>
                    <a:pt x="396982" y="335589"/>
                    <a:pt x="388354" y="373993"/>
                    <a:pt x="385482" y="385482"/>
                  </a:cubicBezTo>
                  <a:cubicBezTo>
                    <a:pt x="388470" y="415364"/>
                    <a:pt x="389880" y="445447"/>
                    <a:pt x="394447" y="475129"/>
                  </a:cubicBezTo>
                  <a:cubicBezTo>
                    <a:pt x="395884" y="484469"/>
                    <a:pt x="397509" y="494645"/>
                    <a:pt x="403412" y="502024"/>
                  </a:cubicBezTo>
                  <a:cubicBezTo>
                    <a:pt x="410143" y="510437"/>
                    <a:pt x="421341" y="513977"/>
                    <a:pt x="430306" y="519953"/>
                  </a:cubicBezTo>
                  <a:cubicBezTo>
                    <a:pt x="448235" y="543859"/>
                    <a:pt x="474644" y="563322"/>
                    <a:pt x="484094" y="591671"/>
                  </a:cubicBezTo>
                  <a:cubicBezTo>
                    <a:pt x="493493" y="619867"/>
                    <a:pt x="491174" y="626273"/>
                    <a:pt x="519953" y="645459"/>
                  </a:cubicBezTo>
                  <a:cubicBezTo>
                    <a:pt x="527816" y="650701"/>
                    <a:pt x="537882" y="651436"/>
                    <a:pt x="546847" y="654424"/>
                  </a:cubicBezTo>
                  <a:lnTo>
                    <a:pt x="860612" y="645459"/>
                  </a:lnTo>
                  <a:cubicBezTo>
                    <a:pt x="882487" y="644465"/>
                    <a:pt x="939439" y="641903"/>
                    <a:pt x="968188" y="627529"/>
                  </a:cubicBezTo>
                  <a:cubicBezTo>
                    <a:pt x="977825" y="622711"/>
                    <a:pt x="986117" y="615576"/>
                    <a:pt x="995082" y="609600"/>
                  </a:cubicBezTo>
                  <a:cubicBezTo>
                    <a:pt x="1007035" y="591671"/>
                    <a:pt x="1024127" y="576255"/>
                    <a:pt x="1030941" y="555812"/>
                  </a:cubicBezTo>
                  <a:cubicBezTo>
                    <a:pt x="1056665" y="478643"/>
                    <a:pt x="1044286" y="520364"/>
                    <a:pt x="1066800" y="430306"/>
                  </a:cubicBezTo>
                  <a:cubicBezTo>
                    <a:pt x="1069788" y="418353"/>
                    <a:pt x="1074023" y="406644"/>
                    <a:pt x="1075765" y="394447"/>
                  </a:cubicBezTo>
                  <a:lnTo>
                    <a:pt x="1084729" y="331694"/>
                  </a:lnTo>
                  <a:cubicBezTo>
                    <a:pt x="1078566" y="300878"/>
                    <a:pt x="1075242" y="280557"/>
                    <a:pt x="1066800" y="251012"/>
                  </a:cubicBezTo>
                  <a:cubicBezTo>
                    <a:pt x="1064204" y="241926"/>
                    <a:pt x="1061557" y="232804"/>
                    <a:pt x="1057835" y="224118"/>
                  </a:cubicBezTo>
                  <a:cubicBezTo>
                    <a:pt x="1052571" y="211835"/>
                    <a:pt x="1047673" y="199134"/>
                    <a:pt x="1039906" y="188259"/>
                  </a:cubicBezTo>
                  <a:cubicBezTo>
                    <a:pt x="1032537" y="177942"/>
                    <a:pt x="1021128" y="171104"/>
                    <a:pt x="1013012" y="161365"/>
                  </a:cubicBezTo>
                  <a:cubicBezTo>
                    <a:pt x="1006114" y="153088"/>
                    <a:pt x="1002701" y="142090"/>
                    <a:pt x="995082" y="134471"/>
                  </a:cubicBezTo>
                  <a:cubicBezTo>
                    <a:pt x="987463" y="126852"/>
                    <a:pt x="978034" y="120917"/>
                    <a:pt x="968188" y="116541"/>
                  </a:cubicBezTo>
                  <a:cubicBezTo>
                    <a:pt x="950918" y="108865"/>
                    <a:pt x="914400" y="98612"/>
                    <a:pt x="914400" y="98612"/>
                  </a:cubicBezTo>
                  <a:cubicBezTo>
                    <a:pt x="791882" y="101600"/>
                    <a:pt x="669275" y="102011"/>
                    <a:pt x="546847" y="107576"/>
                  </a:cubicBezTo>
                  <a:cubicBezTo>
                    <a:pt x="537407" y="108005"/>
                    <a:pt x="529039" y="113945"/>
                    <a:pt x="519953" y="116541"/>
                  </a:cubicBezTo>
                  <a:cubicBezTo>
                    <a:pt x="508106" y="119926"/>
                    <a:pt x="495630" y="121180"/>
                    <a:pt x="484094" y="125506"/>
                  </a:cubicBezTo>
                  <a:cubicBezTo>
                    <a:pt x="306810" y="191987"/>
                    <a:pt x="554939" y="107866"/>
                    <a:pt x="421341" y="152400"/>
                  </a:cubicBezTo>
                  <a:cubicBezTo>
                    <a:pt x="412376" y="161365"/>
                    <a:pt x="404186" y="171178"/>
                    <a:pt x="394447" y="179294"/>
                  </a:cubicBezTo>
                  <a:cubicBezTo>
                    <a:pt x="386170" y="186192"/>
                    <a:pt x="375172" y="189605"/>
                    <a:pt x="367553" y="197224"/>
                  </a:cubicBezTo>
                  <a:cubicBezTo>
                    <a:pt x="342321" y="222456"/>
                    <a:pt x="343086" y="234529"/>
                    <a:pt x="322729" y="259976"/>
                  </a:cubicBezTo>
                  <a:cubicBezTo>
                    <a:pt x="317449" y="266576"/>
                    <a:pt x="309488" y="270873"/>
                    <a:pt x="304800" y="277906"/>
                  </a:cubicBezTo>
                  <a:cubicBezTo>
                    <a:pt x="285792" y="306419"/>
                    <a:pt x="284468" y="327535"/>
                    <a:pt x="268941" y="358588"/>
                  </a:cubicBezTo>
                  <a:cubicBezTo>
                    <a:pt x="264123" y="368225"/>
                    <a:pt x="256988" y="376517"/>
                    <a:pt x="251012" y="385482"/>
                  </a:cubicBezTo>
                  <a:cubicBezTo>
                    <a:pt x="237486" y="453108"/>
                    <a:pt x="237911" y="428243"/>
                    <a:pt x="251012" y="519953"/>
                  </a:cubicBezTo>
                  <a:cubicBezTo>
                    <a:pt x="251448" y="523003"/>
                    <a:pt x="264378" y="576318"/>
                    <a:pt x="268941" y="582706"/>
                  </a:cubicBezTo>
                  <a:cubicBezTo>
                    <a:pt x="278766" y="596461"/>
                    <a:pt x="295423" y="604500"/>
                    <a:pt x="304800" y="618565"/>
                  </a:cubicBezTo>
                  <a:cubicBezTo>
                    <a:pt x="318115" y="638538"/>
                    <a:pt x="322408" y="648787"/>
                    <a:pt x="340659" y="663388"/>
                  </a:cubicBezTo>
                  <a:cubicBezTo>
                    <a:pt x="349072" y="670119"/>
                    <a:pt x="357233" y="678222"/>
                    <a:pt x="367553" y="681318"/>
                  </a:cubicBezTo>
                  <a:cubicBezTo>
                    <a:pt x="387792" y="687390"/>
                    <a:pt x="409388" y="687294"/>
                    <a:pt x="430306" y="690282"/>
                  </a:cubicBezTo>
                  <a:lnTo>
                    <a:pt x="484094" y="708212"/>
                  </a:lnTo>
                  <a:cubicBezTo>
                    <a:pt x="493059" y="711200"/>
                    <a:pt x="501596" y="716132"/>
                    <a:pt x="510988" y="717176"/>
                  </a:cubicBezTo>
                  <a:lnTo>
                    <a:pt x="591671" y="726141"/>
                  </a:lnTo>
                  <a:lnTo>
                    <a:pt x="1075765" y="717176"/>
                  </a:lnTo>
                  <a:cubicBezTo>
                    <a:pt x="1092651" y="716584"/>
                    <a:pt x="1117863" y="700024"/>
                    <a:pt x="1129553" y="690282"/>
                  </a:cubicBezTo>
                  <a:cubicBezTo>
                    <a:pt x="1198570" y="632767"/>
                    <a:pt x="1116575" y="689969"/>
                    <a:pt x="1183341" y="645459"/>
                  </a:cubicBezTo>
                  <a:cubicBezTo>
                    <a:pt x="1189318" y="636494"/>
                    <a:pt x="1196453" y="628202"/>
                    <a:pt x="1201271" y="618565"/>
                  </a:cubicBezTo>
                  <a:cubicBezTo>
                    <a:pt x="1238390" y="544328"/>
                    <a:pt x="1176776" y="641860"/>
                    <a:pt x="1228165" y="564776"/>
                  </a:cubicBezTo>
                  <a:cubicBezTo>
                    <a:pt x="1248386" y="483892"/>
                    <a:pt x="1238301" y="516436"/>
                    <a:pt x="1255059" y="466165"/>
                  </a:cubicBezTo>
                  <a:cubicBezTo>
                    <a:pt x="1240612" y="235026"/>
                    <a:pt x="1262208" y="383615"/>
                    <a:pt x="1237129" y="295835"/>
                  </a:cubicBezTo>
                  <a:cubicBezTo>
                    <a:pt x="1233744" y="283988"/>
                    <a:pt x="1233675" y="270996"/>
                    <a:pt x="1228165" y="259976"/>
                  </a:cubicBezTo>
                  <a:cubicBezTo>
                    <a:pt x="1224385" y="252416"/>
                    <a:pt x="1215515" y="248647"/>
                    <a:pt x="1210235" y="242047"/>
                  </a:cubicBezTo>
                  <a:cubicBezTo>
                    <a:pt x="1164999" y="185503"/>
                    <a:pt x="1217668" y="240514"/>
                    <a:pt x="1174376" y="197224"/>
                  </a:cubicBezTo>
                  <a:cubicBezTo>
                    <a:pt x="1163104" y="163404"/>
                    <a:pt x="1160380" y="147368"/>
                    <a:pt x="1129553" y="116541"/>
                  </a:cubicBezTo>
                  <a:cubicBezTo>
                    <a:pt x="1112004" y="98992"/>
                    <a:pt x="1084518" y="65647"/>
                    <a:pt x="1057835" y="53788"/>
                  </a:cubicBezTo>
                  <a:cubicBezTo>
                    <a:pt x="1040565" y="46112"/>
                    <a:pt x="1021976" y="41835"/>
                    <a:pt x="1004047" y="35859"/>
                  </a:cubicBezTo>
                  <a:cubicBezTo>
                    <a:pt x="985608" y="29713"/>
                    <a:pt x="960056" y="20431"/>
                    <a:pt x="941294" y="17929"/>
                  </a:cubicBezTo>
                  <a:cubicBezTo>
                    <a:pt x="908577" y="13567"/>
                    <a:pt x="875604" y="11317"/>
                    <a:pt x="842682" y="8965"/>
                  </a:cubicBezTo>
                  <a:cubicBezTo>
                    <a:pt x="791923" y="5339"/>
                    <a:pt x="741082" y="2988"/>
                    <a:pt x="690282" y="0"/>
                  </a:cubicBezTo>
                  <a:cubicBezTo>
                    <a:pt x="627435" y="6285"/>
                    <a:pt x="554029" y="11651"/>
                    <a:pt x="493059" y="26894"/>
                  </a:cubicBezTo>
                  <a:cubicBezTo>
                    <a:pt x="469153" y="32871"/>
                    <a:pt x="444718" y="37032"/>
                    <a:pt x="421341" y="44824"/>
                  </a:cubicBezTo>
                  <a:cubicBezTo>
                    <a:pt x="403412" y="50800"/>
                    <a:pt x="384457" y="54301"/>
                    <a:pt x="367553" y="62753"/>
                  </a:cubicBezTo>
                  <a:cubicBezTo>
                    <a:pt x="355600" y="68729"/>
                    <a:pt x="344207" y="75990"/>
                    <a:pt x="331694" y="80682"/>
                  </a:cubicBezTo>
                  <a:cubicBezTo>
                    <a:pt x="308714" y="89300"/>
                    <a:pt x="290615" y="87775"/>
                    <a:pt x="268941" y="98612"/>
                  </a:cubicBezTo>
                  <a:cubicBezTo>
                    <a:pt x="239288" y="113438"/>
                    <a:pt x="220595" y="137994"/>
                    <a:pt x="197224" y="161365"/>
                  </a:cubicBezTo>
                  <a:lnTo>
                    <a:pt x="170329" y="188259"/>
                  </a:lnTo>
                  <a:lnTo>
                    <a:pt x="143435" y="215153"/>
                  </a:lnTo>
                  <a:cubicBezTo>
                    <a:pt x="131482" y="227106"/>
                    <a:pt x="116953" y="236947"/>
                    <a:pt x="107576" y="251012"/>
                  </a:cubicBezTo>
                  <a:cubicBezTo>
                    <a:pt x="88899" y="279029"/>
                    <a:pt x="80770" y="290298"/>
                    <a:pt x="62753" y="322729"/>
                  </a:cubicBezTo>
                  <a:cubicBezTo>
                    <a:pt x="56263" y="334411"/>
                    <a:pt x="49516" y="346075"/>
                    <a:pt x="44824" y="358588"/>
                  </a:cubicBezTo>
                  <a:cubicBezTo>
                    <a:pt x="8210" y="456225"/>
                    <a:pt x="67843" y="330482"/>
                    <a:pt x="17929" y="430306"/>
                  </a:cubicBezTo>
                  <a:cubicBezTo>
                    <a:pt x="8489" y="468070"/>
                    <a:pt x="0" y="495916"/>
                    <a:pt x="0" y="537882"/>
                  </a:cubicBezTo>
                  <a:cubicBezTo>
                    <a:pt x="0" y="567913"/>
                    <a:pt x="5240" y="597730"/>
                    <a:pt x="8965" y="627529"/>
                  </a:cubicBezTo>
                  <a:cubicBezTo>
                    <a:pt x="11220" y="645566"/>
                    <a:pt x="10938" y="664539"/>
                    <a:pt x="17929" y="681318"/>
                  </a:cubicBezTo>
                  <a:cubicBezTo>
                    <a:pt x="31088" y="712900"/>
                    <a:pt x="58036" y="746194"/>
                    <a:pt x="89647" y="762000"/>
                  </a:cubicBezTo>
                  <a:cubicBezTo>
                    <a:pt x="100667" y="767510"/>
                    <a:pt x="113553" y="767977"/>
                    <a:pt x="125506" y="770965"/>
                  </a:cubicBezTo>
                  <a:cubicBezTo>
                    <a:pt x="202580" y="822347"/>
                    <a:pt x="105064" y="760744"/>
                    <a:pt x="179294" y="797859"/>
                  </a:cubicBezTo>
                  <a:cubicBezTo>
                    <a:pt x="188931" y="802677"/>
                    <a:pt x="196551" y="810970"/>
                    <a:pt x="206188" y="815788"/>
                  </a:cubicBezTo>
                  <a:cubicBezTo>
                    <a:pt x="220518" y="822953"/>
                    <a:pt x="255536" y="829888"/>
                    <a:pt x="268941" y="833718"/>
                  </a:cubicBezTo>
                  <a:cubicBezTo>
                    <a:pt x="278027" y="836314"/>
                    <a:pt x="286749" y="840086"/>
                    <a:pt x="295835" y="842682"/>
                  </a:cubicBezTo>
                  <a:cubicBezTo>
                    <a:pt x="334009" y="853589"/>
                    <a:pt x="387010" y="862710"/>
                    <a:pt x="421341" y="869576"/>
                  </a:cubicBezTo>
                  <a:cubicBezTo>
                    <a:pt x="436282" y="872564"/>
                    <a:pt x="450962" y="877527"/>
                    <a:pt x="466165" y="878541"/>
                  </a:cubicBezTo>
                  <a:lnTo>
                    <a:pt x="600635" y="887506"/>
                  </a:lnTo>
                  <a:cubicBezTo>
                    <a:pt x="657412" y="884518"/>
                    <a:pt x="714291" y="883075"/>
                    <a:pt x="770965" y="878541"/>
                  </a:cubicBezTo>
                  <a:cubicBezTo>
                    <a:pt x="789084" y="877091"/>
                    <a:pt x="806788" y="872340"/>
                    <a:pt x="824753" y="869576"/>
                  </a:cubicBezTo>
                  <a:cubicBezTo>
                    <a:pt x="845637" y="866363"/>
                    <a:pt x="866449" y="862367"/>
                    <a:pt x="887506" y="860612"/>
                  </a:cubicBezTo>
                  <a:cubicBezTo>
                    <a:pt x="938218" y="856386"/>
                    <a:pt x="989157" y="855406"/>
                    <a:pt x="1039906" y="851647"/>
                  </a:cubicBezTo>
                  <a:cubicBezTo>
                    <a:pt x="1069855" y="849428"/>
                    <a:pt x="1099671" y="845670"/>
                    <a:pt x="1129553" y="842682"/>
                  </a:cubicBezTo>
                  <a:lnTo>
                    <a:pt x="1237129" y="815788"/>
                  </a:lnTo>
                  <a:cubicBezTo>
                    <a:pt x="1249082" y="812800"/>
                    <a:pt x="1260676" y="807280"/>
                    <a:pt x="1272988" y="806824"/>
                  </a:cubicBezTo>
                  <a:lnTo>
                    <a:pt x="1515035" y="797859"/>
                  </a:lnTo>
                  <a:lnTo>
                    <a:pt x="1586753" y="788894"/>
                  </a:lnTo>
                  <a:cubicBezTo>
                    <a:pt x="1604747" y="786323"/>
                    <a:pt x="1622547" y="782500"/>
                    <a:pt x="1640541" y="779929"/>
                  </a:cubicBezTo>
                  <a:cubicBezTo>
                    <a:pt x="1664391" y="776522"/>
                    <a:pt x="1688353" y="773953"/>
                    <a:pt x="1712259" y="770965"/>
                  </a:cubicBezTo>
                  <a:lnTo>
                    <a:pt x="1739153" y="762000"/>
                  </a:lnTo>
                </a:path>
              </a:pathLst>
            </a:custGeom>
            <a:noFill/>
            <a:ln w="38100">
              <a:solidFill>
                <a:srgbClr val="FFFF00"/>
              </a:solidFill>
              <a:headEnd type="none" w="med" len="med"/>
              <a:tailEnd type="arrow" w="med" len="med"/>
            </a:ln>
            <a:effectLst>
              <a:glow rad="76200">
                <a:schemeClr val="accent2">
                  <a:satMod val="175000"/>
                  <a:alpha val="53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F198E892-AD56-E443-896A-E51A978376A7}"/>
              </a:ext>
            </a:extLst>
          </p:cNvPr>
          <p:cNvSpPr/>
          <p:nvPr/>
        </p:nvSpPr>
        <p:spPr>
          <a:xfrm>
            <a:off x="604484" y="3566494"/>
            <a:ext cx="340358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rgbClr val="FF0000"/>
                </a:solidFill>
              </a:rPr>
              <a:t>Low energy limit.</a:t>
            </a:r>
          </a:p>
          <a:p>
            <a:endParaRPr lang="en-GB" sz="2000" dirty="0">
              <a:solidFill>
                <a:srgbClr val="FF0000"/>
              </a:solidFill>
            </a:endParaRPr>
          </a:p>
          <a:p>
            <a:r>
              <a:rPr lang="en-GB" sz="2000" dirty="0">
                <a:solidFill>
                  <a:srgbClr val="FF0000"/>
                </a:solidFill>
              </a:rPr>
              <a:t>Not</a:t>
            </a:r>
            <a:r>
              <a:rPr lang="en-GB" sz="2000" dirty="0"/>
              <a:t> useful </a:t>
            </a:r>
            <a:r>
              <a:rPr lang="en-GB" sz="2000" dirty="0">
                <a:solidFill>
                  <a:srgbClr val="FF0000"/>
                </a:solidFill>
              </a:rPr>
              <a:t>for relativistic particles</a:t>
            </a:r>
            <a:r>
              <a:rPr lang="en-GB" sz="2000" dirty="0"/>
              <a:t>, especially electrons.</a:t>
            </a:r>
          </a:p>
          <a:p>
            <a:endParaRPr lang="en-GB" sz="2000" dirty="0"/>
          </a:p>
          <a:p>
            <a:r>
              <a:rPr lang="en-GB" sz="2000" dirty="0"/>
              <a:t>Particles pass the accelerator only </a:t>
            </a:r>
            <a:r>
              <a:rPr lang="en-GB" sz="2000" dirty="0">
                <a:solidFill>
                  <a:srgbClr val="FF0000"/>
                </a:solidFill>
              </a:rPr>
              <a:t>ONCE.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470BDF17-7779-6945-AE9E-89218141A664}"/>
              </a:ext>
            </a:extLst>
          </p:cNvPr>
          <p:cNvGrpSpPr/>
          <p:nvPr/>
        </p:nvGrpSpPr>
        <p:grpSpPr>
          <a:xfrm>
            <a:off x="4726470" y="638653"/>
            <a:ext cx="4078136" cy="5823591"/>
            <a:chOff x="4726470" y="638653"/>
            <a:chExt cx="4078136" cy="5823591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DDFB770-B033-3844-8A1B-A91B7C629039}"/>
                </a:ext>
              </a:extLst>
            </p:cNvPr>
            <p:cNvSpPr txBox="1"/>
            <p:nvPr/>
          </p:nvSpPr>
          <p:spPr>
            <a:xfrm rot="16200000">
              <a:off x="3965376" y="1475946"/>
              <a:ext cx="204540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800" dirty="0">
                  <a:solidFill>
                    <a:srgbClr val="FF0000"/>
                  </a:solidFill>
                </a:rPr>
                <a:t>Synchrotron</a:t>
              </a: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B2E5A14B-CF7F-704D-A3D9-A8E47480D91F}"/>
                </a:ext>
              </a:extLst>
            </p:cNvPr>
            <p:cNvGrpSpPr/>
            <p:nvPr/>
          </p:nvGrpSpPr>
          <p:grpSpPr>
            <a:xfrm>
              <a:off x="5225588" y="1002006"/>
              <a:ext cx="3298228" cy="2304256"/>
              <a:chOff x="5156364" y="831358"/>
              <a:chExt cx="2914684" cy="1897690"/>
            </a:xfrm>
          </p:grpSpPr>
          <p:pic>
            <p:nvPicPr>
              <p:cNvPr id="11" name="Picture 10" descr="images-3.jpeg">
                <a:extLst>
                  <a:ext uri="{FF2B5EF4-FFF2-40B4-BE49-F238E27FC236}">
                    <a16:creationId xmlns:a16="http://schemas.microsoft.com/office/drawing/2014/main" id="{E304C7C4-28D9-9B4A-BC86-1B3FE55578F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156364" y="831358"/>
                <a:ext cx="2914684" cy="1897690"/>
              </a:xfrm>
              <a:prstGeom prst="rect">
                <a:avLst/>
              </a:prstGeom>
            </p:spPr>
          </p:pic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id="{20BAB998-1D7E-FF44-BB17-2A23CF93BD7C}"/>
                  </a:ext>
                </a:extLst>
              </p:cNvPr>
              <p:cNvSpPr/>
              <p:nvPr/>
            </p:nvSpPr>
            <p:spPr bwMode="auto">
              <a:xfrm>
                <a:off x="5931740" y="1325600"/>
                <a:ext cx="1498451" cy="688925"/>
              </a:xfrm>
              <a:prstGeom prst="ellipse">
                <a:avLst/>
              </a:prstGeom>
              <a:noFill/>
              <a:ln w="57150" cap="flat" cmpd="sng" algn="ctr">
                <a:solidFill>
                  <a:srgbClr val="FFFF0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glow rad="63500">
                  <a:srgbClr val="FF0000">
                    <a:alpha val="61000"/>
                  </a:srgbClr>
                </a:glow>
              </a:effec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2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Gill Sans" charset="0"/>
                  <a:sym typeface="Gill Sans" charset="0"/>
                </a:endParaRPr>
              </a:p>
            </p:txBody>
          </p:sp>
          <p:cxnSp>
            <p:nvCxnSpPr>
              <p:cNvPr id="13" name="Straight Arrow Connector 12">
                <a:extLst>
                  <a:ext uri="{FF2B5EF4-FFF2-40B4-BE49-F238E27FC236}">
                    <a16:creationId xmlns:a16="http://schemas.microsoft.com/office/drawing/2014/main" id="{2469172E-4C55-5C43-AFFD-723C8AA9CA9A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7024793" y="1921390"/>
                <a:ext cx="171252" cy="38027"/>
              </a:xfrm>
              <a:prstGeom prst="straightConnector1">
                <a:avLst/>
              </a:prstGeom>
              <a:blipFill dpi="0" rotWithShape="0">
                <a:blip r:embed="rId4"/>
                <a:srcRect/>
                <a:tile tx="0" ty="0" sx="100000" sy="100000" flip="none" algn="tl"/>
              </a:blipFill>
              <a:ln w="57150" cap="flat" cmpd="sng" algn="ctr">
                <a:solidFill>
                  <a:srgbClr val="FFFF00"/>
                </a:solidFill>
                <a:prstDash val="solid"/>
                <a:round/>
                <a:headEnd type="none" w="med" len="med"/>
                <a:tailEnd type="arrow"/>
              </a:ln>
              <a:effectLst>
                <a:glow rad="63500">
                  <a:srgbClr val="FF0000">
                    <a:alpha val="75000"/>
                  </a:srgbClr>
                </a:glow>
              </a:effectLst>
            </p:spPr>
          </p:cxnSp>
          <p:cxnSp>
            <p:nvCxnSpPr>
              <p:cNvPr id="14" name="Straight Arrow Connector 13">
                <a:extLst>
                  <a:ext uri="{FF2B5EF4-FFF2-40B4-BE49-F238E27FC236}">
                    <a16:creationId xmlns:a16="http://schemas.microsoft.com/office/drawing/2014/main" id="{87FD0DEB-036A-2840-9F39-CE71EFDE7C0A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6341086" y="1325600"/>
                <a:ext cx="145976" cy="52994"/>
              </a:xfrm>
              <a:prstGeom prst="straightConnector1">
                <a:avLst/>
              </a:prstGeom>
              <a:blipFill dpi="0" rotWithShape="0">
                <a:blip r:embed="rId4"/>
                <a:srcRect/>
                <a:tile tx="0" ty="0" sx="100000" sy="100000" flip="none" algn="tl"/>
              </a:blipFill>
              <a:ln w="57150" cap="flat" cmpd="sng" algn="ctr">
                <a:solidFill>
                  <a:srgbClr val="FFFF00"/>
                </a:solidFill>
                <a:prstDash val="solid"/>
                <a:round/>
                <a:headEnd type="none" w="med" len="med"/>
                <a:tailEnd type="arrow"/>
              </a:ln>
              <a:effectLst>
                <a:glow rad="63500">
                  <a:srgbClr val="FF0000">
                    <a:alpha val="75000"/>
                  </a:srgbClr>
                </a:glow>
              </a:effectLst>
            </p:spPr>
          </p:cxnSp>
        </p:grp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83F51E0-C513-6748-8239-76B0726AF6B1}"/>
                </a:ext>
              </a:extLst>
            </p:cNvPr>
            <p:cNvSpPr txBox="1"/>
            <p:nvPr/>
          </p:nvSpPr>
          <p:spPr>
            <a:xfrm>
              <a:off x="5276635" y="3607365"/>
              <a:ext cx="3314423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Define </a:t>
              </a:r>
              <a:r>
                <a:rPr lang="en-US" sz="2000" dirty="0">
                  <a:solidFill>
                    <a:srgbClr val="00B050"/>
                  </a:solidFill>
                </a:rPr>
                <a:t>ONE circular orbit </a:t>
              </a:r>
              <a:r>
                <a:rPr lang="en-US" sz="2000" dirty="0"/>
                <a:t>(circumference) and vary magnetic field with energy.</a:t>
              </a:r>
            </a:p>
            <a:p>
              <a:endParaRPr lang="en-US" sz="2000" dirty="0"/>
            </a:p>
            <a:p>
              <a:r>
                <a:rPr lang="en-US" sz="2000" dirty="0"/>
                <a:t>Storage over </a:t>
              </a:r>
              <a:r>
                <a:rPr lang="en-US" sz="2000" dirty="0">
                  <a:solidFill>
                    <a:srgbClr val="00B050"/>
                  </a:solidFill>
                </a:rPr>
                <a:t>MANY turns </a:t>
              </a:r>
              <a:r>
                <a:rPr lang="en-US" sz="2000" dirty="0"/>
                <a:t>(hours).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5B2B186-CE0A-C843-B556-DC55242B2954}"/>
                </a:ext>
              </a:extLst>
            </p:cNvPr>
            <p:cNvSpPr/>
            <p:nvPr/>
          </p:nvSpPr>
          <p:spPr bwMode="auto">
            <a:xfrm>
              <a:off x="4742212" y="638653"/>
              <a:ext cx="4062394" cy="5823591"/>
            </a:xfrm>
            <a:prstGeom prst="rect">
              <a:avLst/>
            </a:prstGeom>
            <a:noFill/>
            <a:ln w="38100" cap="flat" cmpd="sng" algn="ctr">
              <a:solidFill>
                <a:srgbClr val="073E87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sym typeface="Gill Sans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58942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855214-1D52-DB4D-9FF7-9EA2D49B66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Basic Synchrotron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59A666-8535-DC4F-A90E-7A42CE9DE01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29.06.2022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B676DD-320A-3E4E-A1AC-02FB6F7148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M. Schaumann, Particle Accelerators and Beam Dynamics, CERN Summer Student Lectures 2022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D05BC1-528B-3343-BAA0-6D5B6623A4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75905" y="6641433"/>
            <a:ext cx="477885" cy="119138"/>
          </a:xfrm>
        </p:spPr>
        <p:txBody>
          <a:bodyPr/>
          <a:lstStyle/>
          <a:p>
            <a:fld id="{323EE74B-AA29-428B-826F-5CD1FF8C5BA0}" type="slidenum">
              <a:rPr lang="en-GB" smtClean="0"/>
              <a:pPr/>
              <a:t>32</a:t>
            </a:fld>
            <a:endParaRPr lang="en-GB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BA563E7-AE7A-7942-A5FD-3ACF83669394}"/>
              </a:ext>
            </a:extLst>
          </p:cNvPr>
          <p:cNvCxnSpPr>
            <a:cxnSpLocks/>
          </p:cNvCxnSpPr>
          <p:nvPr/>
        </p:nvCxnSpPr>
        <p:spPr bwMode="auto">
          <a:xfrm>
            <a:off x="3821411" y="4779101"/>
            <a:ext cx="1508544" cy="0"/>
          </a:xfrm>
          <a:prstGeom prst="lin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571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980E4AC-1B1B-6241-85A6-75AD03FD1EA2}"/>
              </a:ext>
            </a:extLst>
          </p:cNvPr>
          <p:cNvCxnSpPr>
            <a:cxnSpLocks/>
          </p:cNvCxnSpPr>
          <p:nvPr/>
        </p:nvCxnSpPr>
        <p:spPr bwMode="auto">
          <a:xfrm flipV="1">
            <a:off x="6021653" y="2677229"/>
            <a:ext cx="0" cy="1461440"/>
          </a:xfrm>
          <a:prstGeom prst="lin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571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1B3768A-3D3D-224B-98CF-F3C314D4C11C}"/>
              </a:ext>
            </a:extLst>
          </p:cNvPr>
          <p:cNvCxnSpPr>
            <a:cxnSpLocks/>
          </p:cNvCxnSpPr>
          <p:nvPr/>
        </p:nvCxnSpPr>
        <p:spPr bwMode="auto">
          <a:xfrm flipH="1">
            <a:off x="3127733" y="2732664"/>
            <a:ext cx="9442" cy="1406005"/>
          </a:xfrm>
          <a:prstGeom prst="lin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571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6F93CD1-B5CE-6C44-889A-5399637B4ADD}"/>
              </a:ext>
            </a:extLst>
          </p:cNvPr>
          <p:cNvCxnSpPr>
            <a:cxnSpLocks/>
          </p:cNvCxnSpPr>
          <p:nvPr/>
        </p:nvCxnSpPr>
        <p:spPr bwMode="auto">
          <a:xfrm>
            <a:off x="3821411" y="2042797"/>
            <a:ext cx="1508544" cy="0"/>
          </a:xfrm>
          <a:prstGeom prst="lin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571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A58CAFC-4E48-DF49-98ED-4A3768CE29A7}"/>
              </a:ext>
            </a:extLst>
          </p:cNvPr>
          <p:cNvGrpSpPr/>
          <p:nvPr/>
        </p:nvGrpSpPr>
        <p:grpSpPr>
          <a:xfrm>
            <a:off x="2917447" y="1808017"/>
            <a:ext cx="1872208" cy="1864569"/>
            <a:chOff x="4342160" y="3220616"/>
            <a:chExt cx="2952328" cy="2952328"/>
          </a:xfrm>
        </p:grpSpPr>
        <p:sp>
          <p:nvSpPr>
            <p:cNvPr id="15" name="Pie 14">
              <a:extLst>
                <a:ext uri="{FF2B5EF4-FFF2-40B4-BE49-F238E27FC236}">
                  <a16:creationId xmlns:a16="http://schemas.microsoft.com/office/drawing/2014/main" id="{D52BC748-59F6-8C45-AB86-CC5860BFC4C9}"/>
                </a:ext>
              </a:extLst>
            </p:cNvPr>
            <p:cNvSpPr/>
            <p:nvPr/>
          </p:nvSpPr>
          <p:spPr bwMode="auto">
            <a:xfrm>
              <a:off x="4342160" y="3220616"/>
              <a:ext cx="2952328" cy="2952328"/>
            </a:xfrm>
            <a:prstGeom prst="pie">
              <a:avLst>
                <a:gd name="adj1" fmla="val 10822339"/>
                <a:gd name="adj2" fmla="val 16200000"/>
              </a:avLst>
            </a:prstGeom>
            <a:solidFill>
              <a:srgbClr val="0000FF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sym typeface="Gill Sans" charset="0"/>
              </a:endParaRPr>
            </a:p>
          </p:txBody>
        </p:sp>
        <p:sp>
          <p:nvSpPr>
            <p:cNvPr id="16" name="Arc 15">
              <a:extLst>
                <a:ext uri="{FF2B5EF4-FFF2-40B4-BE49-F238E27FC236}">
                  <a16:creationId xmlns:a16="http://schemas.microsoft.com/office/drawing/2014/main" id="{95AB4914-DD41-1B42-9216-994935241DF3}"/>
                </a:ext>
              </a:extLst>
            </p:cNvPr>
            <p:cNvSpPr/>
            <p:nvPr/>
          </p:nvSpPr>
          <p:spPr bwMode="auto">
            <a:xfrm rot="16200000">
              <a:off x="4992027" y="3913219"/>
              <a:ext cx="1698920" cy="1656182"/>
            </a:xfrm>
            <a:prstGeom prst="arc">
              <a:avLst>
                <a:gd name="adj1" fmla="val 16221793"/>
                <a:gd name="adj2" fmla="val 0"/>
              </a:avLst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2EE0C17C-0AC8-3244-BD3B-5F362C49B68A}"/>
              </a:ext>
            </a:extLst>
          </p:cNvPr>
          <p:cNvGrpSpPr/>
          <p:nvPr/>
        </p:nvGrpSpPr>
        <p:grpSpPr>
          <a:xfrm rot="16200000">
            <a:off x="2921267" y="3110199"/>
            <a:ext cx="1864569" cy="1872208"/>
            <a:chOff x="4342160" y="3220616"/>
            <a:chExt cx="2952328" cy="2952328"/>
          </a:xfrm>
        </p:grpSpPr>
        <p:sp>
          <p:nvSpPr>
            <p:cNvPr id="18" name="Pie 17">
              <a:extLst>
                <a:ext uri="{FF2B5EF4-FFF2-40B4-BE49-F238E27FC236}">
                  <a16:creationId xmlns:a16="http://schemas.microsoft.com/office/drawing/2014/main" id="{904E389E-FE48-DD47-8A54-16071C554D0C}"/>
                </a:ext>
              </a:extLst>
            </p:cNvPr>
            <p:cNvSpPr/>
            <p:nvPr/>
          </p:nvSpPr>
          <p:spPr bwMode="auto">
            <a:xfrm>
              <a:off x="4342160" y="3220616"/>
              <a:ext cx="2952328" cy="2952328"/>
            </a:xfrm>
            <a:prstGeom prst="pie">
              <a:avLst>
                <a:gd name="adj1" fmla="val 10822339"/>
                <a:gd name="adj2" fmla="val 16200000"/>
              </a:avLst>
            </a:prstGeom>
            <a:solidFill>
              <a:srgbClr val="0000FF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sym typeface="Gill Sans" charset="0"/>
              </a:endParaRPr>
            </a:p>
          </p:txBody>
        </p:sp>
        <p:sp>
          <p:nvSpPr>
            <p:cNvPr id="19" name="Arc 18">
              <a:extLst>
                <a:ext uri="{FF2B5EF4-FFF2-40B4-BE49-F238E27FC236}">
                  <a16:creationId xmlns:a16="http://schemas.microsoft.com/office/drawing/2014/main" id="{3C3559B0-5F19-2B46-B40E-792166C8A636}"/>
                </a:ext>
              </a:extLst>
            </p:cNvPr>
            <p:cNvSpPr/>
            <p:nvPr/>
          </p:nvSpPr>
          <p:spPr bwMode="auto">
            <a:xfrm rot="16200000">
              <a:off x="5041567" y="3863675"/>
              <a:ext cx="1656184" cy="1712531"/>
            </a:xfrm>
            <a:prstGeom prst="arc">
              <a:avLst>
                <a:gd name="adj1" fmla="val 16221793"/>
                <a:gd name="adj2" fmla="val 0"/>
              </a:avLst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E242D54-46A0-F04A-A814-7967F404AA54}"/>
              </a:ext>
            </a:extLst>
          </p:cNvPr>
          <p:cNvGrpSpPr/>
          <p:nvPr/>
        </p:nvGrpSpPr>
        <p:grpSpPr>
          <a:xfrm rot="5400000">
            <a:off x="4365050" y="1796560"/>
            <a:ext cx="1864569" cy="1872208"/>
            <a:chOff x="4342160" y="3220616"/>
            <a:chExt cx="2952328" cy="2952328"/>
          </a:xfrm>
        </p:grpSpPr>
        <p:sp>
          <p:nvSpPr>
            <p:cNvPr id="21" name="Pie 20">
              <a:extLst>
                <a:ext uri="{FF2B5EF4-FFF2-40B4-BE49-F238E27FC236}">
                  <a16:creationId xmlns:a16="http://schemas.microsoft.com/office/drawing/2014/main" id="{5C69FBC5-F5C5-4342-9B23-549C2AA0B92F}"/>
                </a:ext>
              </a:extLst>
            </p:cNvPr>
            <p:cNvSpPr/>
            <p:nvPr/>
          </p:nvSpPr>
          <p:spPr bwMode="auto">
            <a:xfrm>
              <a:off x="4342160" y="3220616"/>
              <a:ext cx="2952328" cy="2952328"/>
            </a:xfrm>
            <a:prstGeom prst="pie">
              <a:avLst>
                <a:gd name="adj1" fmla="val 10822339"/>
                <a:gd name="adj2" fmla="val 16200000"/>
              </a:avLst>
            </a:prstGeom>
            <a:solidFill>
              <a:srgbClr val="0000FF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sym typeface="Gill Sans" charset="0"/>
              </a:endParaRPr>
            </a:p>
          </p:txBody>
        </p:sp>
        <p:sp>
          <p:nvSpPr>
            <p:cNvPr id="22" name="Arc 21">
              <a:extLst>
                <a:ext uri="{FF2B5EF4-FFF2-40B4-BE49-F238E27FC236}">
                  <a16:creationId xmlns:a16="http://schemas.microsoft.com/office/drawing/2014/main" id="{B88F55CC-96B3-834C-BC2A-051DAD1452FD}"/>
                </a:ext>
              </a:extLst>
            </p:cNvPr>
            <p:cNvSpPr/>
            <p:nvPr/>
          </p:nvSpPr>
          <p:spPr bwMode="auto">
            <a:xfrm rot="16200000">
              <a:off x="4988883" y="3916359"/>
              <a:ext cx="1727696" cy="1678675"/>
            </a:xfrm>
            <a:prstGeom prst="arc">
              <a:avLst>
                <a:gd name="adj1" fmla="val 16221793"/>
                <a:gd name="adj2" fmla="val 0"/>
              </a:avLst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8154F94D-169C-DB47-964C-71A6B25BB2B0}"/>
              </a:ext>
            </a:extLst>
          </p:cNvPr>
          <p:cNvGrpSpPr/>
          <p:nvPr/>
        </p:nvGrpSpPr>
        <p:grpSpPr>
          <a:xfrm rot="10800000">
            <a:off x="4359733" y="3129688"/>
            <a:ext cx="1872208" cy="1864569"/>
            <a:chOff x="4342160" y="3220616"/>
            <a:chExt cx="2952328" cy="2952328"/>
          </a:xfrm>
        </p:grpSpPr>
        <p:sp>
          <p:nvSpPr>
            <p:cNvPr id="24" name="Pie 23">
              <a:extLst>
                <a:ext uri="{FF2B5EF4-FFF2-40B4-BE49-F238E27FC236}">
                  <a16:creationId xmlns:a16="http://schemas.microsoft.com/office/drawing/2014/main" id="{C47A95CD-AED8-7849-937B-E4373849F6DA}"/>
                </a:ext>
              </a:extLst>
            </p:cNvPr>
            <p:cNvSpPr/>
            <p:nvPr/>
          </p:nvSpPr>
          <p:spPr bwMode="auto">
            <a:xfrm>
              <a:off x="4342160" y="3220616"/>
              <a:ext cx="2952328" cy="2952328"/>
            </a:xfrm>
            <a:prstGeom prst="pie">
              <a:avLst>
                <a:gd name="adj1" fmla="val 10822339"/>
                <a:gd name="adj2" fmla="val 16200000"/>
              </a:avLst>
            </a:prstGeom>
            <a:solidFill>
              <a:srgbClr val="0000FF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sym typeface="Gill Sans" charset="0"/>
              </a:endParaRPr>
            </a:p>
          </p:txBody>
        </p:sp>
        <p:sp>
          <p:nvSpPr>
            <p:cNvPr id="25" name="Arc 24">
              <a:extLst>
                <a:ext uri="{FF2B5EF4-FFF2-40B4-BE49-F238E27FC236}">
                  <a16:creationId xmlns:a16="http://schemas.microsoft.com/office/drawing/2014/main" id="{C3D02D62-C504-FF44-8AC8-9E3718A80020}"/>
                </a:ext>
              </a:extLst>
            </p:cNvPr>
            <p:cNvSpPr/>
            <p:nvPr/>
          </p:nvSpPr>
          <p:spPr bwMode="auto">
            <a:xfrm rot="16200000">
              <a:off x="5031693" y="3844538"/>
              <a:ext cx="1719735" cy="1761054"/>
            </a:xfrm>
            <a:prstGeom prst="arc">
              <a:avLst>
                <a:gd name="adj1" fmla="val 16221793"/>
                <a:gd name="adj2" fmla="val 0"/>
              </a:avLst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sym typeface="Gill Sans" charset="0"/>
              </a:endParaRPr>
            </a:p>
          </p:txBody>
        </p:sp>
      </p:grpSp>
      <p:sp>
        <p:nvSpPr>
          <p:cNvPr id="26" name="Can 25">
            <a:extLst>
              <a:ext uri="{FF2B5EF4-FFF2-40B4-BE49-F238E27FC236}">
                <a16:creationId xmlns:a16="http://schemas.microsoft.com/office/drawing/2014/main" id="{E7E2BB4D-78A8-1548-878E-D9FDAEE4E6A3}"/>
              </a:ext>
            </a:extLst>
          </p:cNvPr>
          <p:cNvSpPr/>
          <p:nvPr/>
        </p:nvSpPr>
        <p:spPr bwMode="auto">
          <a:xfrm rot="5400000">
            <a:off x="4314027" y="1773717"/>
            <a:ext cx="500250" cy="502300"/>
          </a:xfrm>
          <a:prstGeom prst="can">
            <a:avLst/>
          </a:prstGeom>
          <a:solidFill>
            <a:srgbClr val="FF0000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25F01E4-AB77-7C43-A968-AE01D6F4F46D}"/>
              </a:ext>
            </a:extLst>
          </p:cNvPr>
          <p:cNvSpPr txBox="1"/>
          <p:nvPr/>
        </p:nvSpPr>
        <p:spPr>
          <a:xfrm>
            <a:off x="3604370" y="1196752"/>
            <a:ext cx="18939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/>
              <a:t>acceleration gap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71FD6C2-62D9-D544-B6C0-B0819802C916}"/>
              </a:ext>
            </a:extLst>
          </p:cNvPr>
          <p:cNvSpPr txBox="1"/>
          <p:nvPr/>
        </p:nvSpPr>
        <p:spPr>
          <a:xfrm>
            <a:off x="6267089" y="1719719"/>
            <a:ext cx="11881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/>
              <a:t>dipole</a:t>
            </a:r>
          </a:p>
          <a:p>
            <a:r>
              <a:rPr lang="en-GB" sz="2000"/>
              <a:t>(bending)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6C9EB16-45F4-EB4A-86E5-B7F561CDFF07}"/>
              </a:ext>
            </a:extLst>
          </p:cNvPr>
          <p:cNvSpPr txBox="1"/>
          <p:nvPr/>
        </p:nvSpPr>
        <p:spPr>
          <a:xfrm>
            <a:off x="3341610" y="5830305"/>
            <a:ext cx="25235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/>
              <a:t>beam pipe</a:t>
            </a:r>
          </a:p>
          <a:p>
            <a:pPr algn="ctr"/>
            <a:r>
              <a:rPr lang="en-GB" sz="2000" dirty="0"/>
              <a:t>(under high vacuum)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CAEF8FF1-431A-F64A-871E-E824F06F213B}"/>
              </a:ext>
            </a:extLst>
          </p:cNvPr>
          <p:cNvCxnSpPr>
            <a:cxnSpLocks/>
          </p:cNvCxnSpPr>
          <p:nvPr/>
        </p:nvCxnSpPr>
        <p:spPr bwMode="auto">
          <a:xfrm flipV="1">
            <a:off x="2100297" y="3526741"/>
            <a:ext cx="922723" cy="1233031"/>
          </a:xfrm>
          <a:prstGeom prst="lin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571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1" name="Snip Diagonal Corner Rectangle 30">
            <a:extLst>
              <a:ext uri="{FF2B5EF4-FFF2-40B4-BE49-F238E27FC236}">
                <a16:creationId xmlns:a16="http://schemas.microsoft.com/office/drawing/2014/main" id="{A5DD2863-829A-E844-BA25-F407694025D5}"/>
              </a:ext>
            </a:extLst>
          </p:cNvPr>
          <p:cNvSpPr/>
          <p:nvPr/>
        </p:nvSpPr>
        <p:spPr bwMode="auto">
          <a:xfrm rot="5400000">
            <a:off x="2861092" y="3206609"/>
            <a:ext cx="545728" cy="365309"/>
          </a:xfrm>
          <a:prstGeom prst="snip2DiagRect">
            <a:avLst>
              <a:gd name="adj1" fmla="val 39803"/>
              <a:gd name="adj2" fmla="val 37753"/>
            </a:avLst>
          </a:prstGeom>
          <a:blipFill dpi="0" rotWithShape="0">
            <a:blip r:embed="rId3"/>
            <a:srcRect/>
            <a:tile tx="0" ty="0" sx="100000" sy="100000" flip="none" algn="tl"/>
          </a:blip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9CD25EB-250A-024A-9B8D-DC0EFBF7EAEE}"/>
              </a:ext>
            </a:extLst>
          </p:cNvPr>
          <p:cNvSpPr txBox="1"/>
          <p:nvPr/>
        </p:nvSpPr>
        <p:spPr>
          <a:xfrm>
            <a:off x="823885" y="3989257"/>
            <a:ext cx="15682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/>
              <a:t>transferelinie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6CF36A0C-8086-6A4A-BE0F-C3016586089C}"/>
              </a:ext>
            </a:extLst>
          </p:cNvPr>
          <p:cNvCxnSpPr>
            <a:cxnSpLocks/>
          </p:cNvCxnSpPr>
          <p:nvPr/>
        </p:nvCxnSpPr>
        <p:spPr bwMode="auto">
          <a:xfrm flipV="1">
            <a:off x="1785662" y="4813405"/>
            <a:ext cx="302385" cy="409868"/>
          </a:xfrm>
          <a:prstGeom prst="straightConnector1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3810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5756A7F5-9BB2-F34E-82CB-15F1B9269AE0}"/>
              </a:ext>
            </a:extLst>
          </p:cNvPr>
          <p:cNvSpPr txBox="1"/>
          <p:nvPr/>
        </p:nvSpPr>
        <p:spPr>
          <a:xfrm>
            <a:off x="426067" y="5230783"/>
            <a:ext cx="179420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008000"/>
                </a:solidFill>
              </a:rPr>
              <a:t>injector/</a:t>
            </a:r>
          </a:p>
          <a:p>
            <a:r>
              <a:rPr lang="en-GB" sz="2000" dirty="0">
                <a:solidFill>
                  <a:srgbClr val="008000"/>
                </a:solidFill>
              </a:rPr>
              <a:t>pre-accelerator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693624C-E0C5-104C-9599-130536CC1B8C}"/>
              </a:ext>
            </a:extLst>
          </p:cNvPr>
          <p:cNvSpPr txBox="1"/>
          <p:nvPr/>
        </p:nvSpPr>
        <p:spPr>
          <a:xfrm>
            <a:off x="964705" y="3171769"/>
            <a:ext cx="17733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/>
              <a:t>injektion kicker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73D5FAD3-47F6-264F-9362-B5E6A7352BF7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6097158" y="3506726"/>
            <a:ext cx="1026373" cy="1094285"/>
          </a:xfrm>
          <a:prstGeom prst="lin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571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7" name="Snip Diagonal Corner Rectangle 36">
            <a:extLst>
              <a:ext uri="{FF2B5EF4-FFF2-40B4-BE49-F238E27FC236}">
                <a16:creationId xmlns:a16="http://schemas.microsoft.com/office/drawing/2014/main" id="{3867E3AC-B699-5646-92D2-77840F050793}"/>
              </a:ext>
            </a:extLst>
          </p:cNvPr>
          <p:cNvSpPr/>
          <p:nvPr/>
        </p:nvSpPr>
        <p:spPr bwMode="auto">
          <a:xfrm rot="5400000">
            <a:off x="5748931" y="3206610"/>
            <a:ext cx="545728" cy="365309"/>
          </a:xfrm>
          <a:prstGeom prst="snip2DiagRect">
            <a:avLst>
              <a:gd name="adj1" fmla="val 39803"/>
              <a:gd name="adj2" fmla="val 37753"/>
            </a:avLst>
          </a:prstGeom>
          <a:blipFill dpi="0" rotWithShape="0">
            <a:blip r:embed="rId3"/>
            <a:srcRect/>
            <a:tile tx="0" ty="0" sx="100000" sy="100000" flip="none" algn="tl"/>
          </a:blip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0F832A11-27B7-804C-8838-4C9329642580}"/>
              </a:ext>
            </a:extLst>
          </p:cNvPr>
          <p:cNvCxnSpPr>
            <a:cxnSpLocks/>
          </p:cNvCxnSpPr>
          <p:nvPr/>
        </p:nvCxnSpPr>
        <p:spPr bwMode="auto">
          <a:xfrm>
            <a:off x="7200292" y="4706226"/>
            <a:ext cx="368361" cy="333268"/>
          </a:xfrm>
          <a:prstGeom prst="straightConnector1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3810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D946CF12-805C-D34F-BD63-12B95C4916FC}"/>
              </a:ext>
            </a:extLst>
          </p:cNvPr>
          <p:cNvSpPr txBox="1"/>
          <p:nvPr/>
        </p:nvSpPr>
        <p:spPr>
          <a:xfrm>
            <a:off x="6660232" y="5039494"/>
            <a:ext cx="230431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008000"/>
                </a:solidFill>
              </a:rPr>
              <a:t>Destination: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8000"/>
                </a:solidFill>
              </a:rPr>
              <a:t>next accelerator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8000"/>
                </a:solidFill>
              </a:rPr>
              <a:t>target/physics experiment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8000"/>
                </a:solidFill>
              </a:rPr>
              <a:t>beam dump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3C40D3BF-C637-D14B-8560-9C369B652D40}"/>
              </a:ext>
            </a:extLst>
          </p:cNvPr>
          <p:cNvSpPr/>
          <p:nvPr/>
        </p:nvSpPr>
        <p:spPr bwMode="auto">
          <a:xfrm>
            <a:off x="4023620" y="1805675"/>
            <a:ext cx="91327" cy="426007"/>
          </a:xfrm>
          <a:prstGeom prst="rect">
            <a:avLst/>
          </a:prstGeom>
          <a:solidFill>
            <a:srgbClr val="FF6600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A407DA84-192C-2543-B93B-CEAE627165EC}"/>
              </a:ext>
            </a:extLst>
          </p:cNvPr>
          <p:cNvSpPr/>
          <p:nvPr/>
        </p:nvSpPr>
        <p:spPr bwMode="auto">
          <a:xfrm>
            <a:off x="5018911" y="1817844"/>
            <a:ext cx="91327" cy="426007"/>
          </a:xfrm>
          <a:prstGeom prst="rect">
            <a:avLst/>
          </a:prstGeom>
          <a:solidFill>
            <a:srgbClr val="FF6600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7CD70043-A0E3-994F-83A4-FAFE4E2D095F}"/>
              </a:ext>
            </a:extLst>
          </p:cNvPr>
          <p:cNvSpPr/>
          <p:nvPr/>
        </p:nvSpPr>
        <p:spPr bwMode="auto">
          <a:xfrm>
            <a:off x="4029772" y="4601011"/>
            <a:ext cx="91327" cy="426007"/>
          </a:xfrm>
          <a:prstGeom prst="rect">
            <a:avLst/>
          </a:prstGeom>
          <a:solidFill>
            <a:srgbClr val="FF6600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7D98AA27-2ECE-DC44-9F74-C481BCD3ACD6}"/>
              </a:ext>
            </a:extLst>
          </p:cNvPr>
          <p:cNvSpPr/>
          <p:nvPr/>
        </p:nvSpPr>
        <p:spPr bwMode="auto">
          <a:xfrm>
            <a:off x="5012689" y="4602836"/>
            <a:ext cx="91327" cy="426007"/>
          </a:xfrm>
          <a:prstGeom prst="rect">
            <a:avLst/>
          </a:prstGeom>
          <a:solidFill>
            <a:srgbClr val="FF6600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91D558F0-DEA5-2D41-8D65-162258526301}"/>
              </a:ext>
            </a:extLst>
          </p:cNvPr>
          <p:cNvSpPr/>
          <p:nvPr/>
        </p:nvSpPr>
        <p:spPr bwMode="auto">
          <a:xfrm rot="5400000">
            <a:off x="3082256" y="3623290"/>
            <a:ext cx="90955" cy="427752"/>
          </a:xfrm>
          <a:prstGeom prst="rect">
            <a:avLst/>
          </a:prstGeom>
          <a:solidFill>
            <a:srgbClr val="FF6600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A43A2E2-8A9C-8E41-8966-3620EFDFAE10}"/>
              </a:ext>
            </a:extLst>
          </p:cNvPr>
          <p:cNvSpPr/>
          <p:nvPr/>
        </p:nvSpPr>
        <p:spPr bwMode="auto">
          <a:xfrm rot="5400000">
            <a:off x="3082256" y="2721022"/>
            <a:ext cx="90955" cy="427752"/>
          </a:xfrm>
          <a:prstGeom prst="rect">
            <a:avLst/>
          </a:prstGeom>
          <a:solidFill>
            <a:srgbClr val="FF6600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1331FA73-5401-184A-A5E3-A239C6FDC2B3}"/>
              </a:ext>
            </a:extLst>
          </p:cNvPr>
          <p:cNvSpPr/>
          <p:nvPr/>
        </p:nvSpPr>
        <p:spPr bwMode="auto">
          <a:xfrm rot="5400000">
            <a:off x="5964936" y="3618457"/>
            <a:ext cx="90955" cy="427752"/>
          </a:xfrm>
          <a:prstGeom prst="rect">
            <a:avLst/>
          </a:prstGeom>
          <a:solidFill>
            <a:srgbClr val="FF6600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186865FF-49F2-654F-9805-70003D554E3A}"/>
              </a:ext>
            </a:extLst>
          </p:cNvPr>
          <p:cNvSpPr/>
          <p:nvPr/>
        </p:nvSpPr>
        <p:spPr bwMode="auto">
          <a:xfrm rot="5400000">
            <a:off x="5982128" y="2701521"/>
            <a:ext cx="90955" cy="427752"/>
          </a:xfrm>
          <a:prstGeom prst="rect">
            <a:avLst/>
          </a:prstGeom>
          <a:solidFill>
            <a:srgbClr val="FF6600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14F4033-3D90-2B45-8453-84CE164B3819}"/>
              </a:ext>
            </a:extLst>
          </p:cNvPr>
          <p:cNvSpPr txBox="1"/>
          <p:nvPr/>
        </p:nvSpPr>
        <p:spPr>
          <a:xfrm>
            <a:off x="6338973" y="2512926"/>
            <a:ext cx="13933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/>
              <a:t>quadrupole</a:t>
            </a:r>
          </a:p>
          <a:p>
            <a:r>
              <a:rPr lang="en-GB" sz="2000"/>
              <a:t>(focusing)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7FD7DCBE-4837-804E-BA21-78FCCE9082EA}"/>
              </a:ext>
            </a:extLst>
          </p:cNvPr>
          <p:cNvSpPr txBox="1"/>
          <p:nvPr/>
        </p:nvSpPr>
        <p:spPr>
          <a:xfrm>
            <a:off x="6386963" y="3313954"/>
            <a:ext cx="19155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/>
              <a:t>extraktion kicker</a:t>
            </a:r>
          </a:p>
        </p:txBody>
      </p:sp>
      <p:sp>
        <p:nvSpPr>
          <p:cNvPr id="53" name="5-Point Star 52">
            <a:extLst>
              <a:ext uri="{FF2B5EF4-FFF2-40B4-BE49-F238E27FC236}">
                <a16:creationId xmlns:a16="http://schemas.microsoft.com/office/drawing/2014/main" id="{12A812C0-BA7D-E444-8EA6-AF37836A86B8}"/>
              </a:ext>
            </a:extLst>
          </p:cNvPr>
          <p:cNvSpPr/>
          <p:nvPr/>
        </p:nvSpPr>
        <p:spPr>
          <a:xfrm>
            <a:off x="4262647" y="4519939"/>
            <a:ext cx="618705" cy="502583"/>
          </a:xfrm>
          <a:prstGeom prst="star5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76A1CEF-0C34-4841-AB10-99EE5397DE58}"/>
              </a:ext>
            </a:extLst>
          </p:cNvPr>
          <p:cNvSpPr txBox="1"/>
          <p:nvPr/>
        </p:nvSpPr>
        <p:spPr>
          <a:xfrm>
            <a:off x="3496584" y="5206682"/>
            <a:ext cx="21894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physics experiment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5257361-5243-254B-B0DD-34F6AF1B4EE2}"/>
              </a:ext>
            </a:extLst>
          </p:cNvPr>
          <p:cNvSpPr txBox="1"/>
          <p:nvPr/>
        </p:nvSpPr>
        <p:spPr>
          <a:xfrm>
            <a:off x="1216583" y="595135"/>
            <a:ext cx="66951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Synchrotrons are THE accelerators to reach highest particle energies and are able to store the beam over many hours.</a:t>
            </a:r>
          </a:p>
        </p:txBody>
      </p:sp>
    </p:spTree>
    <p:extLst>
      <p:ext uri="{BB962C8B-B14F-4D97-AF65-F5344CB8AC3E}">
        <p14:creationId xmlns:p14="http://schemas.microsoft.com/office/powerpoint/2010/main" val="3374239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/>
      <p:bldP spid="28" grpId="0"/>
      <p:bldP spid="29" grpId="0"/>
      <p:bldP spid="31" grpId="0" animBg="1"/>
      <p:bldP spid="32" grpId="0"/>
      <p:bldP spid="34" grpId="0"/>
      <p:bldP spid="35" grpId="0"/>
      <p:bldP spid="37" grpId="0" animBg="1"/>
      <p:bldP spid="39" grpId="0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/>
      <p:bldP spid="49" grpId="0"/>
      <p:bldP spid="49" grpId="1"/>
      <p:bldP spid="53" grpId="0" animBg="1"/>
      <p:bldP spid="54" grpId="0"/>
      <p:bldP spid="5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18856C9D-0DE2-5848-8703-D08106BC7155}"/>
              </a:ext>
            </a:extLst>
          </p:cNvPr>
          <p:cNvGrpSpPr/>
          <p:nvPr/>
        </p:nvGrpSpPr>
        <p:grpSpPr>
          <a:xfrm>
            <a:off x="305271" y="1965074"/>
            <a:ext cx="4536504" cy="3767571"/>
            <a:chOff x="3524140" y="1383510"/>
            <a:chExt cx="5569060" cy="4428600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F92ED2D7-82EB-3E48-8B9B-3261E4E9D6A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34408" b="19645"/>
            <a:stretch>
              <a:fillRect/>
            </a:stretch>
          </p:blipFill>
          <p:spPr>
            <a:xfrm>
              <a:off x="3524140" y="1383510"/>
              <a:ext cx="5569060" cy="4428600"/>
            </a:xfrm>
            <a:prstGeom prst="rect">
              <a:avLst/>
            </a:prstGeom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431D3D6F-B25F-AD48-81A2-137523DECEFA}"/>
                </a:ext>
              </a:extLst>
            </p:cNvPr>
            <p:cNvSpPr/>
            <p:nvPr/>
          </p:nvSpPr>
          <p:spPr>
            <a:xfrm>
              <a:off x="3524140" y="4806515"/>
              <a:ext cx="647080" cy="100559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D11C7556-911C-C747-994E-087C811915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Most Famous Example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E1D186-B148-844C-8FBD-46CD08CD4CC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29.06.2022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2E2EB9-9F8E-B840-BEC0-7339CE20CE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M. Schaumann, Particle Accelerators and Beam Dynamics, CERN Summer Student Lectures 2022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4EDED3-9DBA-AE4C-8742-8078676B0C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pPr/>
              <a:t>33</a:t>
            </a:fld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783564E-4CD2-504D-BB51-D2FFBD1731BF}"/>
              </a:ext>
            </a:extLst>
          </p:cNvPr>
          <p:cNvSpPr/>
          <p:nvPr/>
        </p:nvSpPr>
        <p:spPr>
          <a:xfrm>
            <a:off x="543000" y="1071691"/>
            <a:ext cx="373063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/>
              <a:t>The largest machine in the world The Large Hadron Collider (LHC)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F2100C9-B940-0C4A-B428-C7D03FC08F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7420" y="861188"/>
            <a:ext cx="4205279" cy="220777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9688092-FDCA-AF46-9F33-D9413245BFDF}"/>
              </a:ext>
            </a:extLst>
          </p:cNvPr>
          <p:cNvSpPr txBox="1"/>
          <p:nvPr/>
        </p:nvSpPr>
        <p:spPr>
          <a:xfrm>
            <a:off x="5267452" y="3619502"/>
            <a:ext cx="3507242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27 km circumference</a:t>
            </a:r>
          </a:p>
          <a:p>
            <a:r>
              <a:rPr lang="en-US" dirty="0"/>
              <a:t>100m underground</a:t>
            </a:r>
          </a:p>
          <a:p>
            <a:endParaRPr lang="en-US" dirty="0"/>
          </a:p>
          <a:p>
            <a:r>
              <a:rPr lang="en-US" dirty="0"/>
              <a:t>Accelerates protons and heavy-ions</a:t>
            </a:r>
          </a:p>
          <a:p>
            <a:pPr marL="274638" indent="-44450"/>
            <a:r>
              <a:rPr lang="en-US" dirty="0"/>
              <a:t> to E = 6.8 Z </a:t>
            </a:r>
            <a:r>
              <a:rPr lang="en-US" dirty="0" err="1"/>
              <a:t>TeV</a:t>
            </a:r>
            <a:r>
              <a:rPr lang="en-US" dirty="0"/>
              <a:t> (2022).</a:t>
            </a:r>
          </a:p>
          <a:p>
            <a:endParaRPr lang="en-US" dirty="0"/>
          </a:p>
          <a:p>
            <a:r>
              <a:rPr lang="en-US" dirty="0"/>
              <a:t>Collides 2 counter-rotating beams</a:t>
            </a:r>
          </a:p>
          <a:p>
            <a:pPr marL="274638"/>
            <a:r>
              <a:rPr lang="en-US" dirty="0"/>
              <a:t>in 4 physics experiments.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728921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9FE25-397B-734D-B771-5360394B1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Getting particles into the LHC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FC75BFF-B3AB-A147-B924-5BC83AE09D6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29.06.2022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CD6E52A-9D89-4B41-9FA5-5EB2A6CC0C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M. Schaumann, Particle Accelerators and Beam Dynamics, CERN Summer Student Lectures 2022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77C7FB-0CFC-3D4A-82C7-1476E02CB9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pPr/>
              <a:t>34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4EBA0B1-D098-1048-8503-478F822936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615" y="480748"/>
            <a:ext cx="6930770" cy="6160684"/>
          </a:xfrm>
          <a:prstGeom prst="rect">
            <a:avLst/>
          </a:prstGeom>
        </p:spPr>
      </p:pic>
      <p:sp>
        <p:nvSpPr>
          <p:cNvPr id="10" name="Freeform 9">
            <a:extLst>
              <a:ext uri="{FF2B5EF4-FFF2-40B4-BE49-F238E27FC236}">
                <a16:creationId xmlns:a16="http://schemas.microsoft.com/office/drawing/2014/main" id="{257E10D7-EDB2-204B-986B-9D825046BAD6}"/>
              </a:ext>
            </a:extLst>
          </p:cNvPr>
          <p:cNvSpPr/>
          <p:nvPr/>
        </p:nvSpPr>
        <p:spPr bwMode="auto">
          <a:xfrm>
            <a:off x="1547664" y="2021914"/>
            <a:ext cx="2952328" cy="1393721"/>
          </a:xfrm>
          <a:custGeom>
            <a:avLst/>
            <a:gdLst>
              <a:gd name="connsiteX0" fmla="*/ 5670423 w 5670423"/>
              <a:gd name="connsiteY0" fmla="*/ 2306471 h 2624321"/>
              <a:gd name="connsiteX1" fmla="*/ 4100930 w 5670423"/>
              <a:gd name="connsiteY1" fmla="*/ 2333767 h 2624321"/>
              <a:gd name="connsiteX2" fmla="*/ 3363951 w 5670423"/>
              <a:gd name="connsiteY2" fmla="*/ 2374710 h 2624321"/>
              <a:gd name="connsiteX3" fmla="*/ 2981814 w 5670423"/>
              <a:gd name="connsiteY3" fmla="*/ 2511188 h 2624321"/>
              <a:gd name="connsiteX4" fmla="*/ 2231187 w 5670423"/>
              <a:gd name="connsiteY4" fmla="*/ 2620370 h 2624321"/>
              <a:gd name="connsiteX5" fmla="*/ 1548799 w 5670423"/>
              <a:gd name="connsiteY5" fmla="*/ 2565779 h 2624321"/>
              <a:gd name="connsiteX6" fmla="*/ 893706 w 5670423"/>
              <a:gd name="connsiteY6" fmla="*/ 2251880 h 2624321"/>
              <a:gd name="connsiteX7" fmla="*/ 484274 w 5670423"/>
              <a:gd name="connsiteY7" fmla="*/ 1787856 h 2624321"/>
              <a:gd name="connsiteX8" fmla="*/ 211318 w 5670423"/>
              <a:gd name="connsiteY8" fmla="*/ 1310185 h 2624321"/>
              <a:gd name="connsiteX9" fmla="*/ 47545 w 5670423"/>
              <a:gd name="connsiteY9" fmla="*/ 805218 h 2624321"/>
              <a:gd name="connsiteX10" fmla="*/ 20250 w 5670423"/>
              <a:gd name="connsiteY10" fmla="*/ 382137 h 2624321"/>
              <a:gd name="connsiteX11" fmla="*/ 320501 w 5670423"/>
              <a:gd name="connsiteY11" fmla="*/ 0 h 2624321"/>
              <a:gd name="connsiteX12" fmla="*/ 320501 w 5670423"/>
              <a:gd name="connsiteY12" fmla="*/ 0 h 262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670423" h="2624321">
                <a:moveTo>
                  <a:pt x="5670423" y="2306471"/>
                </a:moveTo>
                <a:lnTo>
                  <a:pt x="4100930" y="2333767"/>
                </a:lnTo>
                <a:cubicBezTo>
                  <a:pt x="3716518" y="2345140"/>
                  <a:pt x="3550470" y="2345140"/>
                  <a:pt x="3363951" y="2374710"/>
                </a:cubicBezTo>
                <a:cubicBezTo>
                  <a:pt x="3177432" y="2404280"/>
                  <a:pt x="3170608" y="2470245"/>
                  <a:pt x="2981814" y="2511188"/>
                </a:cubicBezTo>
                <a:cubicBezTo>
                  <a:pt x="2793020" y="2552131"/>
                  <a:pt x="2470023" y="2611272"/>
                  <a:pt x="2231187" y="2620370"/>
                </a:cubicBezTo>
                <a:cubicBezTo>
                  <a:pt x="1992351" y="2629469"/>
                  <a:pt x="1771712" y="2627194"/>
                  <a:pt x="1548799" y="2565779"/>
                </a:cubicBezTo>
                <a:cubicBezTo>
                  <a:pt x="1325886" y="2504364"/>
                  <a:pt x="1071127" y="2381534"/>
                  <a:pt x="893706" y="2251880"/>
                </a:cubicBezTo>
                <a:cubicBezTo>
                  <a:pt x="716285" y="2122226"/>
                  <a:pt x="598005" y="1944805"/>
                  <a:pt x="484274" y="1787856"/>
                </a:cubicBezTo>
                <a:cubicBezTo>
                  <a:pt x="370543" y="1630907"/>
                  <a:pt x="284106" y="1473958"/>
                  <a:pt x="211318" y="1310185"/>
                </a:cubicBezTo>
                <a:cubicBezTo>
                  <a:pt x="138530" y="1146412"/>
                  <a:pt x="79390" y="959893"/>
                  <a:pt x="47545" y="805218"/>
                </a:cubicBezTo>
                <a:cubicBezTo>
                  <a:pt x="15700" y="650543"/>
                  <a:pt x="-25243" y="516340"/>
                  <a:pt x="20250" y="382137"/>
                </a:cubicBezTo>
                <a:cubicBezTo>
                  <a:pt x="65743" y="247934"/>
                  <a:pt x="320501" y="0"/>
                  <a:pt x="320501" y="0"/>
                </a:cubicBezTo>
                <a:lnTo>
                  <a:pt x="320501" y="0"/>
                </a:lnTo>
              </a:path>
            </a:pathLst>
          </a:custGeom>
          <a:noFill/>
          <a:ln w="5715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4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E9FFCDC-2BC4-1F41-B233-F6F78F56255A}"/>
              </a:ext>
            </a:extLst>
          </p:cNvPr>
          <p:cNvSpPr txBox="1"/>
          <p:nvPr/>
        </p:nvSpPr>
        <p:spPr>
          <a:xfrm>
            <a:off x="1943708" y="2314747"/>
            <a:ext cx="1041120" cy="400110"/>
          </a:xfrm>
          <a:prstGeom prst="rect">
            <a:avLst/>
          </a:prstGeom>
          <a:noFill/>
          <a:ln w="57150">
            <a:noFill/>
          </a:ln>
        </p:spPr>
        <p:txBody>
          <a:bodyPr wrap="square" rtlCol="0">
            <a:spAutoFit/>
          </a:bodyPr>
          <a:lstStyle/>
          <a:p>
            <a:r>
              <a:rPr lang="de-DE" sz="2000" b="1" dirty="0">
                <a:solidFill>
                  <a:srgbClr val="0000FF"/>
                </a:solidFill>
              </a:rPr>
              <a:t>Beam 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DBFC751-8574-C44B-BEEA-711581EBBCC6}"/>
              </a:ext>
            </a:extLst>
          </p:cNvPr>
          <p:cNvSpPr txBox="1"/>
          <p:nvPr/>
        </p:nvSpPr>
        <p:spPr>
          <a:xfrm>
            <a:off x="5362709" y="1986317"/>
            <a:ext cx="1041120" cy="400110"/>
          </a:xfrm>
          <a:prstGeom prst="rect">
            <a:avLst/>
          </a:prstGeom>
          <a:noFill/>
          <a:ln w="57150">
            <a:noFill/>
          </a:ln>
        </p:spPr>
        <p:txBody>
          <a:bodyPr wrap="square" rtlCol="0">
            <a:spAutoFit/>
          </a:bodyPr>
          <a:lstStyle/>
          <a:p>
            <a:r>
              <a:rPr lang="de-DE" sz="2000" b="1" dirty="0">
                <a:solidFill>
                  <a:srgbClr val="FF0000"/>
                </a:solidFill>
              </a:rPr>
              <a:t>Beam 2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1E204C1-4DD9-CC43-97D1-DF51D70A34D8}"/>
              </a:ext>
            </a:extLst>
          </p:cNvPr>
          <p:cNvGrpSpPr/>
          <p:nvPr/>
        </p:nvGrpSpPr>
        <p:grpSpPr>
          <a:xfrm>
            <a:off x="232683" y="5020531"/>
            <a:ext cx="4752527" cy="1888360"/>
            <a:chOff x="7878147" y="7829128"/>
            <a:chExt cx="3740290" cy="1526595"/>
          </a:xfrm>
        </p:grpSpPr>
        <p:sp>
          <p:nvSpPr>
            <p:cNvPr id="15" name="Rectangle 20">
              <a:extLst>
                <a:ext uri="{FF2B5EF4-FFF2-40B4-BE49-F238E27FC236}">
                  <a16:creationId xmlns:a16="http://schemas.microsoft.com/office/drawing/2014/main" id="{4EE4A0F1-4DA1-9040-A155-5EA8946F6830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8147" y="7829128"/>
              <a:ext cx="3570278" cy="1324057"/>
            </a:xfrm>
            <a:prstGeom prst="rect">
              <a:avLst/>
            </a:prstGeom>
            <a:solidFill>
              <a:srgbClr val="00FFFF">
                <a:alpha val="78822"/>
              </a:srgbClr>
            </a:solidFill>
            <a:ln w="57150">
              <a:noFill/>
              <a:miter lim="800000"/>
              <a:headEnd/>
              <a:tailEnd/>
            </a:ln>
          </p:spPr>
          <p:txBody>
            <a:bodyPr lIns="0" tIns="0" rIns="0" bIns="0"/>
            <a:lstStyle>
              <a:lvl1pPr eaLnBrk="0" hangingPunct="0">
                <a:defRPr sz="4200">
                  <a:solidFill>
                    <a:srgbClr val="000000"/>
                  </a:solidFill>
                  <a:latin typeface="Gill Sans" charset="0"/>
                  <a:ea typeface="ＭＳ Ｐゴシック" charset="-128"/>
                  <a:sym typeface="Gill Sans" charset="0"/>
                </a:defRPr>
              </a:lvl1pPr>
              <a:lvl2pPr marL="37931725" indent="-37474525" eaLnBrk="0" hangingPunct="0">
                <a:defRPr sz="4200">
                  <a:solidFill>
                    <a:srgbClr val="000000"/>
                  </a:solidFill>
                  <a:latin typeface="Gill Sans" charset="0"/>
                  <a:ea typeface="ＭＳ Ｐゴシック" charset="-128"/>
                  <a:sym typeface="Gill Sans" charset="0"/>
                </a:defRPr>
              </a:lvl2pPr>
              <a:lvl3pPr eaLnBrk="0" hangingPunct="0">
                <a:defRPr sz="4200">
                  <a:solidFill>
                    <a:srgbClr val="000000"/>
                  </a:solidFill>
                  <a:latin typeface="Gill Sans" charset="0"/>
                  <a:ea typeface="ＭＳ Ｐゴシック" charset="-128"/>
                  <a:sym typeface="Gill Sans" charset="0"/>
                </a:defRPr>
              </a:lvl3pPr>
              <a:lvl4pPr eaLnBrk="0" hangingPunct="0">
                <a:defRPr sz="4200">
                  <a:solidFill>
                    <a:srgbClr val="000000"/>
                  </a:solidFill>
                  <a:latin typeface="Gill Sans" charset="0"/>
                  <a:ea typeface="ＭＳ Ｐゴシック" charset="-128"/>
                  <a:sym typeface="Gill Sans" charset="0"/>
                </a:defRPr>
              </a:lvl4pPr>
              <a:lvl5pPr eaLnBrk="0" hangingPunct="0">
                <a:defRPr sz="4200">
                  <a:solidFill>
                    <a:srgbClr val="000000"/>
                  </a:solidFill>
                  <a:latin typeface="Gill Sans" charset="0"/>
                  <a:ea typeface="ＭＳ Ｐゴシック" charset="-128"/>
                  <a:sym typeface="Gill Sans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 charset="0"/>
                  <a:ea typeface="ＭＳ Ｐゴシック" charset="-128"/>
                  <a:sym typeface="Gill Sans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 charset="0"/>
                  <a:ea typeface="ＭＳ Ｐゴシック" charset="-128"/>
                  <a:sym typeface="Gill Sans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 charset="0"/>
                  <a:ea typeface="ＭＳ Ｐゴシック" charset="-128"/>
                  <a:sym typeface="Gill Sans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 charset="0"/>
                  <a:ea typeface="ＭＳ Ｐゴシック" charset="-128"/>
                  <a:sym typeface="Gill Sans" charset="0"/>
                </a:defRPr>
              </a:lvl9pPr>
            </a:lstStyle>
            <a:p>
              <a:pPr eaLnBrk="1" hangingPunct="1"/>
              <a:endParaRPr lang="de-DE" altLang="en-US" sz="1200"/>
            </a:p>
          </p:txBody>
        </p:sp>
        <p:sp>
          <p:nvSpPr>
            <p:cNvPr id="16" name="Rectangle 21">
              <a:extLst>
                <a:ext uri="{FF2B5EF4-FFF2-40B4-BE49-F238E27FC236}">
                  <a16:creationId xmlns:a16="http://schemas.microsoft.com/office/drawing/2014/main" id="{5D00A2C2-E41A-B44B-969B-3337BE8FCB5D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2559" y="7857788"/>
              <a:ext cx="3675878" cy="1497935"/>
            </a:xfrm>
            <a:prstGeom prst="rect">
              <a:avLst/>
            </a:prstGeom>
            <a:noFill/>
            <a:ln w="57150"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40639" bIns="0"/>
            <a:lstStyle>
              <a:lvl1pPr marL="39688" eaLnBrk="0" hangingPunct="0">
                <a:tabLst>
                  <a:tab pos="1068388" algn="l"/>
                  <a:tab pos="2055813" algn="l"/>
                  <a:tab pos="3875088" algn="l"/>
                </a:tabLst>
                <a:defRPr sz="4200">
                  <a:solidFill>
                    <a:srgbClr val="000000"/>
                  </a:solidFill>
                  <a:latin typeface="Gill Sans" charset="0"/>
                  <a:ea typeface="ＭＳ Ｐゴシック" charset="-128"/>
                  <a:sym typeface="Gill Sans" charset="0"/>
                </a:defRPr>
              </a:lvl1pPr>
              <a:lvl2pPr marL="37931725" indent="-37474525" eaLnBrk="0" hangingPunct="0">
                <a:tabLst>
                  <a:tab pos="1068388" algn="l"/>
                  <a:tab pos="2055813" algn="l"/>
                  <a:tab pos="3875088" algn="l"/>
                </a:tabLst>
                <a:defRPr sz="4200">
                  <a:solidFill>
                    <a:srgbClr val="000000"/>
                  </a:solidFill>
                  <a:latin typeface="Gill Sans" charset="0"/>
                  <a:ea typeface="ＭＳ Ｐゴシック" charset="-128"/>
                  <a:sym typeface="Gill Sans" charset="0"/>
                </a:defRPr>
              </a:lvl2pPr>
              <a:lvl3pPr eaLnBrk="0" hangingPunct="0">
                <a:tabLst>
                  <a:tab pos="1068388" algn="l"/>
                  <a:tab pos="2055813" algn="l"/>
                  <a:tab pos="3875088" algn="l"/>
                </a:tabLst>
                <a:defRPr sz="4200">
                  <a:solidFill>
                    <a:srgbClr val="000000"/>
                  </a:solidFill>
                  <a:latin typeface="Gill Sans" charset="0"/>
                  <a:ea typeface="ＭＳ Ｐゴシック" charset="-128"/>
                  <a:sym typeface="Gill Sans" charset="0"/>
                </a:defRPr>
              </a:lvl3pPr>
              <a:lvl4pPr eaLnBrk="0" hangingPunct="0">
                <a:tabLst>
                  <a:tab pos="1068388" algn="l"/>
                  <a:tab pos="2055813" algn="l"/>
                  <a:tab pos="3875088" algn="l"/>
                </a:tabLst>
                <a:defRPr sz="4200">
                  <a:solidFill>
                    <a:srgbClr val="000000"/>
                  </a:solidFill>
                  <a:latin typeface="Gill Sans" charset="0"/>
                  <a:ea typeface="ＭＳ Ｐゴシック" charset="-128"/>
                  <a:sym typeface="Gill Sans" charset="0"/>
                </a:defRPr>
              </a:lvl4pPr>
              <a:lvl5pPr eaLnBrk="0" hangingPunct="0">
                <a:tabLst>
                  <a:tab pos="1068388" algn="l"/>
                  <a:tab pos="2055813" algn="l"/>
                  <a:tab pos="3875088" algn="l"/>
                </a:tabLst>
                <a:defRPr sz="4200">
                  <a:solidFill>
                    <a:srgbClr val="000000"/>
                  </a:solidFill>
                  <a:latin typeface="Gill Sans" charset="0"/>
                  <a:ea typeface="ＭＳ Ｐゴシック" charset="-128"/>
                  <a:sym typeface="Gill Sans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68388" algn="l"/>
                  <a:tab pos="2055813" algn="l"/>
                  <a:tab pos="3875088" algn="l"/>
                </a:tabLst>
                <a:defRPr sz="4200">
                  <a:solidFill>
                    <a:srgbClr val="000000"/>
                  </a:solidFill>
                  <a:latin typeface="Gill Sans" charset="0"/>
                  <a:ea typeface="ＭＳ Ｐゴシック" charset="-128"/>
                  <a:sym typeface="Gill Sans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68388" algn="l"/>
                  <a:tab pos="2055813" algn="l"/>
                  <a:tab pos="3875088" algn="l"/>
                </a:tabLst>
                <a:defRPr sz="4200">
                  <a:solidFill>
                    <a:srgbClr val="000000"/>
                  </a:solidFill>
                  <a:latin typeface="Gill Sans" charset="0"/>
                  <a:ea typeface="ＭＳ Ｐゴシック" charset="-128"/>
                  <a:sym typeface="Gill Sans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68388" algn="l"/>
                  <a:tab pos="2055813" algn="l"/>
                  <a:tab pos="3875088" algn="l"/>
                </a:tabLst>
                <a:defRPr sz="4200">
                  <a:solidFill>
                    <a:srgbClr val="000000"/>
                  </a:solidFill>
                  <a:latin typeface="Gill Sans" charset="0"/>
                  <a:ea typeface="ＭＳ Ｐゴシック" charset="-128"/>
                  <a:sym typeface="Gill Sans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68388" algn="l"/>
                  <a:tab pos="2055813" algn="l"/>
                  <a:tab pos="3875088" algn="l"/>
                </a:tabLst>
                <a:defRPr sz="4200">
                  <a:solidFill>
                    <a:srgbClr val="000000"/>
                  </a:solidFill>
                  <a:latin typeface="Gill Sans" charset="0"/>
                  <a:ea typeface="ＭＳ Ｐゴシック" charset="-128"/>
                  <a:sym typeface="Gill Sans" charset="0"/>
                </a:defRPr>
              </a:lvl9pPr>
            </a:lstStyle>
            <a:p>
              <a:pPr algn="l" eaLnBrk="1" hangingPunct="1">
                <a:spcBef>
                  <a:spcPts val="300"/>
                </a:spcBef>
              </a:pPr>
              <a:r>
                <a:rPr lang="de-DE" altLang="en-US" sz="1200" dirty="0">
                  <a:solidFill>
                    <a:srgbClr val="0000FF"/>
                  </a:solidFill>
                  <a:latin typeface="Helvetica" charset="0"/>
                  <a:cs typeface="Helvetica" charset="0"/>
                  <a:sym typeface="Helvetica" charset="0"/>
                </a:rPr>
                <a:t>         	</a:t>
              </a:r>
              <a:r>
                <a:rPr lang="de-DE" altLang="en-US" sz="1200" u="sng" dirty="0">
                  <a:solidFill>
                    <a:srgbClr val="0000FF"/>
                  </a:solidFill>
                  <a:latin typeface="Helvetica" charset="0"/>
                  <a:cs typeface="Helvetica" charset="0"/>
                  <a:sym typeface="Helvetica" charset="0"/>
                </a:rPr>
                <a:t>Year</a:t>
              </a:r>
              <a:r>
                <a:rPr lang="de-DE" altLang="en-US" sz="1200" dirty="0">
                  <a:solidFill>
                    <a:srgbClr val="0000FF"/>
                  </a:solidFill>
                  <a:latin typeface="Helvetica" charset="0"/>
                  <a:cs typeface="Helvetica" charset="0"/>
                  <a:sym typeface="Helvetica" charset="0"/>
                </a:rPr>
                <a:t>	</a:t>
              </a:r>
              <a:r>
                <a:rPr lang="de-DE" altLang="en-US" sz="1200" u="sng" dirty="0">
                  <a:solidFill>
                    <a:srgbClr val="0000FF"/>
                  </a:solidFill>
                  <a:latin typeface="Helvetica" charset="0"/>
                  <a:cs typeface="Helvetica" charset="0"/>
                  <a:sym typeface="Helvetica" charset="0"/>
                </a:rPr>
                <a:t>Top </a:t>
              </a:r>
              <a:r>
                <a:rPr lang="de-DE" altLang="en-US" sz="1200" u="sng" dirty="0" err="1">
                  <a:solidFill>
                    <a:srgbClr val="0000FF"/>
                  </a:solidFill>
                  <a:latin typeface="Helvetica" charset="0"/>
                  <a:cs typeface="Helvetica" charset="0"/>
                  <a:sym typeface="Helvetica" charset="0"/>
                </a:rPr>
                <a:t>energy</a:t>
              </a:r>
              <a:r>
                <a:rPr lang="de-DE" altLang="en-US" sz="1200" dirty="0">
                  <a:solidFill>
                    <a:srgbClr val="0000FF"/>
                  </a:solidFill>
                  <a:latin typeface="Helvetica" charset="0"/>
                  <a:cs typeface="Helvetica" charset="0"/>
                  <a:sym typeface="Helvetica" charset="0"/>
                </a:rPr>
                <a:t>	</a:t>
              </a:r>
              <a:r>
                <a:rPr lang="de-DE" altLang="en-US" sz="1200" u="sng" dirty="0" err="1">
                  <a:solidFill>
                    <a:srgbClr val="0000FF"/>
                  </a:solidFill>
                  <a:latin typeface="Helvetica" charset="0"/>
                  <a:cs typeface="Helvetica" charset="0"/>
                  <a:sym typeface="Helvetica" charset="0"/>
                </a:rPr>
                <a:t>Length</a:t>
              </a:r>
              <a:endParaRPr lang="de-DE" altLang="en-US" sz="1200" u="sng" dirty="0">
                <a:solidFill>
                  <a:srgbClr val="0000FF"/>
                </a:solidFill>
                <a:latin typeface="Helvetica" charset="0"/>
                <a:cs typeface="Helvetica" charset="0"/>
                <a:sym typeface="Helvetica" charset="0"/>
              </a:endParaRPr>
            </a:p>
            <a:p>
              <a:pPr algn="l" eaLnBrk="1" hangingPunct="1">
                <a:spcBef>
                  <a:spcPts val="300"/>
                </a:spcBef>
              </a:pPr>
              <a:r>
                <a:rPr lang="de-DE" altLang="en-US" sz="1200" dirty="0">
                  <a:solidFill>
                    <a:srgbClr val="0000FF"/>
                  </a:solidFill>
                  <a:latin typeface="Helvetica" charset="0"/>
                  <a:cs typeface="Helvetica" charset="0"/>
                  <a:sym typeface="Helvetica" charset="0"/>
                </a:rPr>
                <a:t>		    [</a:t>
              </a:r>
              <a:r>
                <a:rPr lang="de-DE" altLang="en-US" sz="1200" dirty="0" err="1">
                  <a:solidFill>
                    <a:srgbClr val="0000FF"/>
                  </a:solidFill>
                  <a:latin typeface="Helvetica" charset="0"/>
                  <a:cs typeface="Helvetica" charset="0"/>
                  <a:sym typeface="Helvetica" charset="0"/>
                </a:rPr>
                <a:t>GeV</a:t>
              </a:r>
              <a:r>
                <a:rPr lang="de-DE" altLang="en-US" sz="1200" dirty="0">
                  <a:solidFill>
                    <a:srgbClr val="0000FF"/>
                  </a:solidFill>
                  <a:latin typeface="Helvetica" charset="0"/>
                  <a:cs typeface="Helvetica" charset="0"/>
                  <a:sym typeface="Helvetica" charset="0"/>
                </a:rPr>
                <a:t>]	  [ m ]</a:t>
              </a:r>
            </a:p>
            <a:p>
              <a:pPr algn="l" eaLnBrk="1" hangingPunct="1">
                <a:spcBef>
                  <a:spcPts val="300"/>
                </a:spcBef>
              </a:pPr>
              <a:r>
                <a:rPr lang="de-DE" altLang="en-US" sz="1200" dirty="0" err="1">
                  <a:solidFill>
                    <a:srgbClr val="0000FF"/>
                  </a:solidFill>
                  <a:latin typeface="Helvetica" charset="0"/>
                  <a:cs typeface="Helvetica" charset="0"/>
                  <a:sym typeface="Helvetica" charset="0"/>
                </a:rPr>
                <a:t>Linac</a:t>
              </a:r>
              <a:r>
                <a:rPr lang="de-DE" altLang="en-US" sz="1200" dirty="0">
                  <a:solidFill>
                    <a:srgbClr val="0000FF"/>
                  </a:solidFill>
                  <a:latin typeface="Helvetica" charset="0"/>
                  <a:cs typeface="Helvetica" charset="0"/>
                  <a:sym typeface="Helvetica" charset="0"/>
                </a:rPr>
                <a:t>	1979	       0.05	      30</a:t>
              </a:r>
            </a:p>
            <a:p>
              <a:pPr algn="l" eaLnBrk="1" hangingPunct="1">
                <a:spcBef>
                  <a:spcPts val="300"/>
                </a:spcBef>
              </a:pPr>
              <a:r>
                <a:rPr lang="de-DE" altLang="en-US" sz="1200" dirty="0">
                  <a:solidFill>
                    <a:srgbClr val="0000FF"/>
                  </a:solidFill>
                  <a:latin typeface="Helvetica" charset="0"/>
                  <a:cs typeface="Helvetica" charset="0"/>
                  <a:sym typeface="Helvetica" charset="0"/>
                </a:rPr>
                <a:t>PSB	1972	       1.4	    157</a:t>
              </a:r>
            </a:p>
            <a:p>
              <a:pPr algn="l" eaLnBrk="1" hangingPunct="1">
                <a:spcBef>
                  <a:spcPts val="300"/>
                </a:spcBef>
              </a:pPr>
              <a:r>
                <a:rPr lang="de-DE" altLang="en-US" sz="1200" dirty="0">
                  <a:solidFill>
                    <a:srgbClr val="0000FF"/>
                  </a:solidFill>
                  <a:latin typeface="Helvetica" charset="0"/>
                  <a:cs typeface="Helvetica" charset="0"/>
                  <a:sym typeface="Helvetica" charset="0"/>
                </a:rPr>
                <a:t>PS	1959	     26.0	    628</a:t>
              </a:r>
            </a:p>
            <a:p>
              <a:pPr algn="l" eaLnBrk="1" hangingPunct="1">
                <a:spcBef>
                  <a:spcPts val="300"/>
                </a:spcBef>
              </a:pPr>
              <a:r>
                <a:rPr lang="de-DE" altLang="en-US" sz="1200" dirty="0">
                  <a:solidFill>
                    <a:srgbClr val="0000FF"/>
                  </a:solidFill>
                  <a:latin typeface="Helvetica" charset="0"/>
                  <a:cs typeface="Helvetica" charset="0"/>
                  <a:sym typeface="Helvetica" charset="0"/>
                </a:rPr>
                <a:t>SPS	1976	   450.0  	  6’911</a:t>
              </a:r>
            </a:p>
            <a:p>
              <a:pPr algn="l" eaLnBrk="1" hangingPunct="1">
                <a:spcBef>
                  <a:spcPts val="300"/>
                </a:spcBef>
              </a:pPr>
              <a:r>
                <a:rPr lang="de-DE" altLang="en-US" sz="1200" dirty="0">
                  <a:solidFill>
                    <a:srgbClr val="0000FF"/>
                  </a:solidFill>
                  <a:latin typeface="Helvetica" charset="0"/>
                  <a:cs typeface="Helvetica" charset="0"/>
                  <a:sym typeface="Helvetica" charset="0"/>
                </a:rPr>
                <a:t>LHC	2008	 7000.0	26’657</a:t>
              </a:r>
            </a:p>
          </p:txBody>
        </p:sp>
      </p:grpSp>
      <p:sp>
        <p:nvSpPr>
          <p:cNvPr id="12" name="Freeform 11">
            <a:extLst>
              <a:ext uri="{FF2B5EF4-FFF2-40B4-BE49-F238E27FC236}">
                <a16:creationId xmlns:a16="http://schemas.microsoft.com/office/drawing/2014/main" id="{84A7138B-9154-6544-BDB5-8DFA39B2F894}"/>
              </a:ext>
            </a:extLst>
          </p:cNvPr>
          <p:cNvSpPr/>
          <p:nvPr/>
        </p:nvSpPr>
        <p:spPr bwMode="auto">
          <a:xfrm>
            <a:off x="5048327" y="2409075"/>
            <a:ext cx="1727591" cy="325184"/>
          </a:xfrm>
          <a:custGeom>
            <a:avLst/>
            <a:gdLst>
              <a:gd name="connsiteX0" fmla="*/ 0 w 3166281"/>
              <a:gd name="connsiteY0" fmla="*/ 54591 h 490798"/>
              <a:gd name="connsiteX1" fmla="*/ 682388 w 3166281"/>
              <a:gd name="connsiteY1" fmla="*/ 204717 h 490798"/>
              <a:gd name="connsiteX2" fmla="*/ 1692322 w 3166281"/>
              <a:gd name="connsiteY2" fmla="*/ 477672 h 490798"/>
              <a:gd name="connsiteX3" fmla="*/ 2279176 w 3166281"/>
              <a:gd name="connsiteY3" fmla="*/ 436729 h 490798"/>
              <a:gd name="connsiteX4" fmla="*/ 2729552 w 3166281"/>
              <a:gd name="connsiteY4" fmla="*/ 341194 h 490798"/>
              <a:gd name="connsiteX5" fmla="*/ 3166281 w 3166281"/>
              <a:gd name="connsiteY5" fmla="*/ 0 h 490798"/>
              <a:gd name="connsiteX6" fmla="*/ 3166281 w 3166281"/>
              <a:gd name="connsiteY6" fmla="*/ 0 h 490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66281" h="490798">
                <a:moveTo>
                  <a:pt x="0" y="54591"/>
                </a:moveTo>
                <a:cubicBezTo>
                  <a:pt x="200167" y="94397"/>
                  <a:pt x="400334" y="134204"/>
                  <a:pt x="682388" y="204717"/>
                </a:cubicBezTo>
                <a:cubicBezTo>
                  <a:pt x="964442" y="275230"/>
                  <a:pt x="1426191" y="439003"/>
                  <a:pt x="1692322" y="477672"/>
                </a:cubicBezTo>
                <a:cubicBezTo>
                  <a:pt x="1958453" y="516341"/>
                  <a:pt x="2106304" y="459475"/>
                  <a:pt x="2279176" y="436729"/>
                </a:cubicBezTo>
                <a:cubicBezTo>
                  <a:pt x="2452048" y="413983"/>
                  <a:pt x="2581701" y="413982"/>
                  <a:pt x="2729552" y="341194"/>
                </a:cubicBezTo>
                <a:cubicBezTo>
                  <a:pt x="2877403" y="268406"/>
                  <a:pt x="3166281" y="0"/>
                  <a:pt x="3166281" y="0"/>
                </a:cubicBezTo>
                <a:lnTo>
                  <a:pt x="3166281" y="0"/>
                </a:lnTo>
              </a:path>
            </a:pathLst>
          </a:cu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4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75AAEA5-49E0-064D-AC0E-B00B8F844E85}"/>
              </a:ext>
            </a:extLst>
          </p:cNvPr>
          <p:cNvSpPr/>
          <p:nvPr/>
        </p:nvSpPr>
        <p:spPr bwMode="auto">
          <a:xfrm>
            <a:off x="232683" y="4000098"/>
            <a:ext cx="3415040" cy="951653"/>
          </a:xfrm>
          <a:prstGeom prst="rect">
            <a:avLst/>
          </a:prstGeom>
          <a:solidFill>
            <a:schemeClr val="bg2"/>
          </a:solidFill>
          <a:ln w="571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sym typeface="Gill Sans" charset="0"/>
              </a:rPr>
              <a:t>1) Linear </a:t>
            </a:r>
            <a:r>
              <a:rPr kumimoji="0" lang="en-GB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sym typeface="Wingdings" pitchFamily="2" charset="2"/>
              </a:rPr>
              <a:t> Circular</a:t>
            </a:r>
            <a:endParaRPr kumimoji="0" lang="en-GB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  <a:p>
            <a:pPr marL="274638" marR="0" indent="-27463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GB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sym typeface="Gill Sans" charset="0"/>
              </a:rPr>
              <a:t>2) The higher the particle‘s energy the larger the circumference</a:t>
            </a:r>
            <a:r>
              <a:rPr lang="en-GB" dirty="0">
                <a:solidFill>
                  <a:srgbClr val="000000"/>
                </a:solidFill>
                <a:latin typeface="Gill Sans" charset="0"/>
                <a:sym typeface="Gill Sans" charset="0"/>
              </a:rPr>
              <a:t>.</a:t>
            </a:r>
            <a:endParaRPr kumimoji="0" lang="en-GB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F996BA6E-B720-724A-A8BE-735862A45BFC}"/>
              </a:ext>
            </a:extLst>
          </p:cNvPr>
          <p:cNvGrpSpPr/>
          <p:nvPr/>
        </p:nvGrpSpPr>
        <p:grpSpPr>
          <a:xfrm>
            <a:off x="3025267" y="1194415"/>
            <a:ext cx="5939431" cy="3340620"/>
            <a:chOff x="3648485" y="1524396"/>
            <a:chExt cx="13063668" cy="6049963"/>
          </a:xfrm>
        </p:grpSpPr>
        <p:grpSp>
          <p:nvGrpSpPr>
            <p:cNvPr id="23" name="Group 11">
              <a:extLst>
                <a:ext uri="{FF2B5EF4-FFF2-40B4-BE49-F238E27FC236}">
                  <a16:creationId xmlns:a16="http://schemas.microsoft.com/office/drawing/2014/main" id="{89662970-6349-7346-8798-F6B559537E4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38525" y="1524396"/>
              <a:ext cx="12873628" cy="6049963"/>
              <a:chOff x="104" y="-1405"/>
              <a:chExt cx="8107" cy="3811"/>
            </a:xfrm>
          </p:grpSpPr>
          <p:sp>
            <p:nvSpPr>
              <p:cNvPr id="27" name="Oval 13">
                <a:extLst>
                  <a:ext uri="{FF2B5EF4-FFF2-40B4-BE49-F238E27FC236}">
                    <a16:creationId xmlns:a16="http://schemas.microsoft.com/office/drawing/2014/main" id="{150118AE-AF60-7843-A49E-C1FFB4DECB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8" y="1653"/>
                <a:ext cx="764" cy="184"/>
              </a:xfrm>
              <a:prstGeom prst="ellipse">
                <a:avLst/>
              </a:prstGeom>
              <a:noFill/>
              <a:ln w="76200">
                <a:solidFill>
                  <a:srgbClr val="179923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r>
                  <a:rPr lang="de-DE" sz="2000" dirty="0"/>
                  <a:t>      </a:t>
                </a:r>
              </a:p>
            </p:txBody>
          </p:sp>
          <p:sp>
            <p:nvSpPr>
              <p:cNvPr id="28" name="Oval 14">
                <a:extLst>
                  <a:ext uri="{FF2B5EF4-FFF2-40B4-BE49-F238E27FC236}">
                    <a16:creationId xmlns:a16="http://schemas.microsoft.com/office/drawing/2014/main" id="{584494CC-4ACF-5B49-A7C9-A915B0D90E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18" y="1966"/>
                <a:ext cx="1850" cy="440"/>
              </a:xfrm>
              <a:prstGeom prst="ellipse">
                <a:avLst/>
              </a:prstGeom>
              <a:noFill/>
              <a:ln w="76200">
                <a:solidFill>
                  <a:srgbClr val="179923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de-DE" sz="2000"/>
              </a:p>
            </p:txBody>
          </p:sp>
          <p:sp>
            <p:nvSpPr>
              <p:cNvPr id="29" name="Oval 16">
                <a:extLst>
                  <a:ext uri="{FF2B5EF4-FFF2-40B4-BE49-F238E27FC236}">
                    <a16:creationId xmlns:a16="http://schemas.microsoft.com/office/drawing/2014/main" id="{C50624F5-9FEC-314D-BBB4-08EE9D6C3D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" y="0"/>
                <a:ext cx="3809" cy="928"/>
              </a:xfrm>
              <a:prstGeom prst="ellipse">
                <a:avLst/>
              </a:prstGeom>
              <a:noFill/>
              <a:ln w="76200">
                <a:solidFill>
                  <a:srgbClr val="179923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de-DE" sz="2000"/>
              </a:p>
            </p:txBody>
          </p:sp>
          <p:sp>
            <p:nvSpPr>
              <p:cNvPr id="30" name="Rectangle 17">
                <a:extLst>
                  <a:ext uri="{FF2B5EF4-FFF2-40B4-BE49-F238E27FC236}">
                    <a16:creationId xmlns:a16="http://schemas.microsoft.com/office/drawing/2014/main" id="{B045092D-A7D8-4B46-A513-5EECDD6111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36" y="-1405"/>
                <a:ext cx="4675" cy="416"/>
              </a:xfrm>
              <a:prstGeom prst="rect">
                <a:avLst/>
              </a:prstGeom>
              <a:noFill/>
              <a:ln w="28575">
                <a:solidFill>
                  <a:srgbClr val="179923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 anchor="ctr"/>
              <a:lstStyle/>
              <a:p>
                <a:r>
                  <a:rPr lang="en-GB" sz="2000" b="1" dirty="0">
                    <a:solidFill>
                      <a:srgbClr val="00B050"/>
                    </a:solidFill>
                    <a:latin typeface="Helvetica" pitchFamily="64" charset="0"/>
                    <a:cs typeface="Helvetica" pitchFamily="64" charset="0"/>
                    <a:sym typeface="Helvetica" pitchFamily="64" charset="0"/>
                  </a:rPr>
                  <a:t> Protons on the way to LHC</a:t>
                </a:r>
              </a:p>
            </p:txBody>
          </p:sp>
        </p:grp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662D8C5F-B438-B049-AF46-422892B41A7B}"/>
                </a:ext>
              </a:extLst>
            </p:cNvPr>
            <p:cNvSpPr/>
            <p:nvPr/>
          </p:nvSpPr>
          <p:spPr bwMode="auto">
            <a:xfrm>
              <a:off x="3648485" y="4488352"/>
              <a:ext cx="3216339" cy="2881439"/>
            </a:xfrm>
            <a:custGeom>
              <a:avLst/>
              <a:gdLst>
                <a:gd name="connsiteX0" fmla="*/ 3216339 w 3216339"/>
                <a:gd name="connsiteY0" fmla="*/ 2881439 h 2881439"/>
                <a:gd name="connsiteX1" fmla="*/ 2834202 w 3216339"/>
                <a:gd name="connsiteY1" fmla="*/ 2663075 h 2881439"/>
                <a:gd name="connsiteX2" fmla="*/ 2015336 w 3216339"/>
                <a:gd name="connsiteY2" fmla="*/ 2499302 h 2881439"/>
                <a:gd name="connsiteX3" fmla="*/ 1032697 w 3216339"/>
                <a:gd name="connsiteY3" fmla="*/ 2431063 h 2881439"/>
                <a:gd name="connsiteX4" fmla="*/ 473139 w 3216339"/>
                <a:gd name="connsiteY4" fmla="*/ 2212699 h 2881439"/>
                <a:gd name="connsiteX5" fmla="*/ 145593 w 3216339"/>
                <a:gd name="connsiteY5" fmla="*/ 1926096 h 2881439"/>
                <a:gd name="connsiteX6" fmla="*/ 9115 w 3216339"/>
                <a:gd name="connsiteY6" fmla="*/ 1448424 h 2881439"/>
                <a:gd name="connsiteX7" fmla="*/ 22763 w 3216339"/>
                <a:gd name="connsiteY7" fmla="*/ 888866 h 2881439"/>
                <a:gd name="connsiteX8" fmla="*/ 104649 w 3216339"/>
                <a:gd name="connsiteY8" fmla="*/ 288364 h 2881439"/>
                <a:gd name="connsiteX9" fmla="*/ 186536 w 3216339"/>
                <a:gd name="connsiteY9" fmla="*/ 42705 h 2881439"/>
                <a:gd name="connsiteX10" fmla="*/ 186536 w 3216339"/>
                <a:gd name="connsiteY10" fmla="*/ 1761 h 2881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16339" h="2881439">
                  <a:moveTo>
                    <a:pt x="3216339" y="2881439"/>
                  </a:moveTo>
                  <a:cubicBezTo>
                    <a:pt x="3125354" y="2804101"/>
                    <a:pt x="3034369" y="2726764"/>
                    <a:pt x="2834202" y="2663075"/>
                  </a:cubicBezTo>
                  <a:cubicBezTo>
                    <a:pt x="2634035" y="2599385"/>
                    <a:pt x="2315587" y="2537971"/>
                    <a:pt x="2015336" y="2499302"/>
                  </a:cubicBezTo>
                  <a:cubicBezTo>
                    <a:pt x="1715085" y="2460633"/>
                    <a:pt x="1289730" y="2478830"/>
                    <a:pt x="1032697" y="2431063"/>
                  </a:cubicBezTo>
                  <a:cubicBezTo>
                    <a:pt x="775664" y="2383296"/>
                    <a:pt x="620990" y="2296860"/>
                    <a:pt x="473139" y="2212699"/>
                  </a:cubicBezTo>
                  <a:cubicBezTo>
                    <a:pt x="325288" y="2128538"/>
                    <a:pt x="222930" y="2053475"/>
                    <a:pt x="145593" y="1926096"/>
                  </a:cubicBezTo>
                  <a:cubicBezTo>
                    <a:pt x="68256" y="1798717"/>
                    <a:pt x="29587" y="1621296"/>
                    <a:pt x="9115" y="1448424"/>
                  </a:cubicBezTo>
                  <a:cubicBezTo>
                    <a:pt x="-11357" y="1275552"/>
                    <a:pt x="6841" y="1082209"/>
                    <a:pt x="22763" y="888866"/>
                  </a:cubicBezTo>
                  <a:cubicBezTo>
                    <a:pt x="38685" y="695523"/>
                    <a:pt x="77354" y="429391"/>
                    <a:pt x="104649" y="288364"/>
                  </a:cubicBezTo>
                  <a:cubicBezTo>
                    <a:pt x="131944" y="147337"/>
                    <a:pt x="172888" y="90472"/>
                    <a:pt x="186536" y="42705"/>
                  </a:cubicBezTo>
                  <a:cubicBezTo>
                    <a:pt x="200184" y="-5062"/>
                    <a:pt x="193360" y="-1651"/>
                    <a:pt x="186536" y="1761"/>
                  </a:cubicBezTo>
                </a:path>
              </a:pathLst>
            </a:custGeom>
            <a:noFill/>
            <a:ln w="76200" cap="flat" cmpd="sng" algn="ctr">
              <a:solidFill>
                <a:srgbClr val="17992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sym typeface="Gill Sans" charset="0"/>
              </a:endParaRPr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626411A6-5FD8-6A46-939E-5F7D9159FCEA}"/>
                </a:ext>
              </a:extLst>
            </p:cNvPr>
            <p:cNvSpPr/>
            <p:nvPr/>
          </p:nvSpPr>
          <p:spPr bwMode="auto">
            <a:xfrm>
              <a:off x="5873155" y="6673755"/>
              <a:ext cx="991669" cy="809980"/>
            </a:xfrm>
            <a:custGeom>
              <a:avLst/>
              <a:gdLst>
                <a:gd name="connsiteX0" fmla="*/ 991669 w 991669"/>
                <a:gd name="connsiteY0" fmla="*/ 0 h 809980"/>
                <a:gd name="connsiteX1" fmla="*/ 609532 w 991669"/>
                <a:gd name="connsiteY1" fmla="*/ 204717 h 809980"/>
                <a:gd name="connsiteX2" fmla="*/ 363872 w 991669"/>
                <a:gd name="connsiteY2" fmla="*/ 395785 h 809980"/>
                <a:gd name="connsiteX3" fmla="*/ 36326 w 991669"/>
                <a:gd name="connsiteY3" fmla="*/ 764275 h 809980"/>
                <a:gd name="connsiteX4" fmla="*/ 22678 w 991669"/>
                <a:gd name="connsiteY4" fmla="*/ 791570 h 809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1669" h="809980">
                  <a:moveTo>
                    <a:pt x="991669" y="0"/>
                  </a:moveTo>
                  <a:cubicBezTo>
                    <a:pt x="852917" y="69376"/>
                    <a:pt x="714165" y="138753"/>
                    <a:pt x="609532" y="204717"/>
                  </a:cubicBezTo>
                  <a:cubicBezTo>
                    <a:pt x="504899" y="270681"/>
                    <a:pt x="459406" y="302525"/>
                    <a:pt x="363872" y="395785"/>
                  </a:cubicBezTo>
                  <a:cubicBezTo>
                    <a:pt x="268338" y="489045"/>
                    <a:pt x="93192" y="698311"/>
                    <a:pt x="36326" y="764275"/>
                  </a:cubicBezTo>
                  <a:cubicBezTo>
                    <a:pt x="-20540" y="830239"/>
                    <a:pt x="1069" y="810904"/>
                    <a:pt x="22678" y="791570"/>
                  </a:cubicBezTo>
                </a:path>
              </a:pathLst>
            </a:custGeom>
            <a:noFill/>
            <a:ln w="76200" cap="flat" cmpd="sng" algn="ctr">
              <a:solidFill>
                <a:srgbClr val="17992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2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Gill Sans" charset="0"/>
                  <a:sym typeface="Gill Sans" charset="0"/>
                </a:rPr>
                <a:t> </a:t>
              </a:r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98351821-1C46-1B49-9A55-D2C917A6E3A7}"/>
                </a:ext>
              </a:extLst>
            </p:cNvPr>
            <p:cNvSpPr/>
            <p:nvPr/>
          </p:nvSpPr>
          <p:spPr bwMode="auto">
            <a:xfrm>
              <a:off x="7335625" y="6679524"/>
              <a:ext cx="1085044" cy="253539"/>
            </a:xfrm>
            <a:custGeom>
              <a:avLst/>
              <a:gdLst>
                <a:gd name="connsiteX0" fmla="*/ 1085044 w 1085044"/>
                <a:gd name="connsiteY0" fmla="*/ 253539 h 253539"/>
                <a:gd name="connsiteX1" fmla="*/ 962214 w 1085044"/>
                <a:gd name="connsiteY1" fmla="*/ 185300 h 253539"/>
                <a:gd name="connsiteX2" fmla="*/ 716554 w 1085044"/>
                <a:gd name="connsiteY2" fmla="*/ 144357 h 253539"/>
                <a:gd name="connsiteX3" fmla="*/ 361712 w 1085044"/>
                <a:gd name="connsiteY3" fmla="*/ 89766 h 253539"/>
                <a:gd name="connsiteX4" fmla="*/ 116053 w 1085044"/>
                <a:gd name="connsiteY4" fmla="*/ 89766 h 253539"/>
                <a:gd name="connsiteX5" fmla="*/ 6871 w 1085044"/>
                <a:gd name="connsiteY5" fmla="*/ 7879 h 253539"/>
                <a:gd name="connsiteX6" fmla="*/ 20518 w 1085044"/>
                <a:gd name="connsiteY6" fmla="*/ 7879 h 253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85044" h="253539">
                  <a:moveTo>
                    <a:pt x="1085044" y="253539"/>
                  </a:moveTo>
                  <a:cubicBezTo>
                    <a:pt x="1054336" y="228518"/>
                    <a:pt x="1023629" y="203497"/>
                    <a:pt x="962214" y="185300"/>
                  </a:cubicBezTo>
                  <a:cubicBezTo>
                    <a:pt x="900799" y="167103"/>
                    <a:pt x="716554" y="144357"/>
                    <a:pt x="716554" y="144357"/>
                  </a:cubicBezTo>
                  <a:cubicBezTo>
                    <a:pt x="616470" y="128435"/>
                    <a:pt x="461795" y="98864"/>
                    <a:pt x="361712" y="89766"/>
                  </a:cubicBezTo>
                  <a:cubicBezTo>
                    <a:pt x="261629" y="80668"/>
                    <a:pt x="175193" y="103414"/>
                    <a:pt x="116053" y="89766"/>
                  </a:cubicBezTo>
                  <a:cubicBezTo>
                    <a:pt x="56913" y="76118"/>
                    <a:pt x="22793" y="21527"/>
                    <a:pt x="6871" y="7879"/>
                  </a:cubicBezTo>
                  <a:cubicBezTo>
                    <a:pt x="-9052" y="-5769"/>
                    <a:pt x="5733" y="1055"/>
                    <a:pt x="20518" y="7879"/>
                  </a:cubicBezTo>
                </a:path>
              </a:pathLst>
            </a:custGeom>
            <a:noFill/>
            <a:ln w="76200" cap="flat" cmpd="sng" algn="ctr">
              <a:solidFill>
                <a:srgbClr val="17992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sym typeface="Gill Sans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405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3" grpId="0"/>
      <p:bldP spid="12" grpId="0" animBg="1"/>
      <p:bldP spid="40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9FE25-397B-734D-B771-5360394B1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Getting particles into the LHC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FC75BFF-B3AB-A147-B924-5BC83AE09D6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29.06.2022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CD6E52A-9D89-4B41-9FA5-5EB2A6CC0C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M. Schaumann, Particle Accelerators and Beam Dynamics, CERN Summer Student Lectures 2022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77C7FB-0CFC-3D4A-82C7-1476E02CB9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pPr/>
              <a:t>35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4EBA0B1-D098-1048-8503-478F822936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615" y="480748"/>
            <a:ext cx="6921769" cy="6160684"/>
          </a:xfrm>
          <a:prstGeom prst="rect">
            <a:avLst/>
          </a:prstGeom>
        </p:spPr>
      </p:pic>
      <p:sp>
        <p:nvSpPr>
          <p:cNvPr id="10" name="Freeform 9">
            <a:extLst>
              <a:ext uri="{FF2B5EF4-FFF2-40B4-BE49-F238E27FC236}">
                <a16:creationId xmlns:a16="http://schemas.microsoft.com/office/drawing/2014/main" id="{257E10D7-EDB2-204B-986B-9D825046BAD6}"/>
              </a:ext>
            </a:extLst>
          </p:cNvPr>
          <p:cNvSpPr/>
          <p:nvPr/>
        </p:nvSpPr>
        <p:spPr bwMode="auto">
          <a:xfrm>
            <a:off x="1547664" y="2021914"/>
            <a:ext cx="2952328" cy="1393721"/>
          </a:xfrm>
          <a:custGeom>
            <a:avLst/>
            <a:gdLst>
              <a:gd name="connsiteX0" fmla="*/ 5670423 w 5670423"/>
              <a:gd name="connsiteY0" fmla="*/ 2306471 h 2624321"/>
              <a:gd name="connsiteX1" fmla="*/ 4100930 w 5670423"/>
              <a:gd name="connsiteY1" fmla="*/ 2333767 h 2624321"/>
              <a:gd name="connsiteX2" fmla="*/ 3363951 w 5670423"/>
              <a:gd name="connsiteY2" fmla="*/ 2374710 h 2624321"/>
              <a:gd name="connsiteX3" fmla="*/ 2981814 w 5670423"/>
              <a:gd name="connsiteY3" fmla="*/ 2511188 h 2624321"/>
              <a:gd name="connsiteX4" fmla="*/ 2231187 w 5670423"/>
              <a:gd name="connsiteY4" fmla="*/ 2620370 h 2624321"/>
              <a:gd name="connsiteX5" fmla="*/ 1548799 w 5670423"/>
              <a:gd name="connsiteY5" fmla="*/ 2565779 h 2624321"/>
              <a:gd name="connsiteX6" fmla="*/ 893706 w 5670423"/>
              <a:gd name="connsiteY6" fmla="*/ 2251880 h 2624321"/>
              <a:gd name="connsiteX7" fmla="*/ 484274 w 5670423"/>
              <a:gd name="connsiteY7" fmla="*/ 1787856 h 2624321"/>
              <a:gd name="connsiteX8" fmla="*/ 211318 w 5670423"/>
              <a:gd name="connsiteY8" fmla="*/ 1310185 h 2624321"/>
              <a:gd name="connsiteX9" fmla="*/ 47545 w 5670423"/>
              <a:gd name="connsiteY9" fmla="*/ 805218 h 2624321"/>
              <a:gd name="connsiteX10" fmla="*/ 20250 w 5670423"/>
              <a:gd name="connsiteY10" fmla="*/ 382137 h 2624321"/>
              <a:gd name="connsiteX11" fmla="*/ 320501 w 5670423"/>
              <a:gd name="connsiteY11" fmla="*/ 0 h 2624321"/>
              <a:gd name="connsiteX12" fmla="*/ 320501 w 5670423"/>
              <a:gd name="connsiteY12" fmla="*/ 0 h 262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670423" h="2624321">
                <a:moveTo>
                  <a:pt x="5670423" y="2306471"/>
                </a:moveTo>
                <a:lnTo>
                  <a:pt x="4100930" y="2333767"/>
                </a:lnTo>
                <a:cubicBezTo>
                  <a:pt x="3716518" y="2345140"/>
                  <a:pt x="3550470" y="2345140"/>
                  <a:pt x="3363951" y="2374710"/>
                </a:cubicBezTo>
                <a:cubicBezTo>
                  <a:pt x="3177432" y="2404280"/>
                  <a:pt x="3170608" y="2470245"/>
                  <a:pt x="2981814" y="2511188"/>
                </a:cubicBezTo>
                <a:cubicBezTo>
                  <a:pt x="2793020" y="2552131"/>
                  <a:pt x="2470023" y="2611272"/>
                  <a:pt x="2231187" y="2620370"/>
                </a:cubicBezTo>
                <a:cubicBezTo>
                  <a:pt x="1992351" y="2629469"/>
                  <a:pt x="1771712" y="2627194"/>
                  <a:pt x="1548799" y="2565779"/>
                </a:cubicBezTo>
                <a:cubicBezTo>
                  <a:pt x="1325886" y="2504364"/>
                  <a:pt x="1071127" y="2381534"/>
                  <a:pt x="893706" y="2251880"/>
                </a:cubicBezTo>
                <a:cubicBezTo>
                  <a:pt x="716285" y="2122226"/>
                  <a:pt x="598005" y="1944805"/>
                  <a:pt x="484274" y="1787856"/>
                </a:cubicBezTo>
                <a:cubicBezTo>
                  <a:pt x="370543" y="1630907"/>
                  <a:pt x="284106" y="1473958"/>
                  <a:pt x="211318" y="1310185"/>
                </a:cubicBezTo>
                <a:cubicBezTo>
                  <a:pt x="138530" y="1146412"/>
                  <a:pt x="79390" y="959893"/>
                  <a:pt x="47545" y="805218"/>
                </a:cubicBezTo>
                <a:cubicBezTo>
                  <a:pt x="15700" y="650543"/>
                  <a:pt x="-25243" y="516340"/>
                  <a:pt x="20250" y="382137"/>
                </a:cubicBezTo>
                <a:cubicBezTo>
                  <a:pt x="65743" y="247934"/>
                  <a:pt x="320501" y="0"/>
                  <a:pt x="320501" y="0"/>
                </a:cubicBezTo>
                <a:lnTo>
                  <a:pt x="320501" y="0"/>
                </a:lnTo>
              </a:path>
            </a:pathLst>
          </a:custGeom>
          <a:noFill/>
          <a:ln w="5715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4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E9FFCDC-2BC4-1F41-B233-F6F78F56255A}"/>
              </a:ext>
            </a:extLst>
          </p:cNvPr>
          <p:cNvSpPr txBox="1"/>
          <p:nvPr/>
        </p:nvSpPr>
        <p:spPr>
          <a:xfrm>
            <a:off x="1943708" y="2314747"/>
            <a:ext cx="1041120" cy="400110"/>
          </a:xfrm>
          <a:prstGeom prst="rect">
            <a:avLst/>
          </a:prstGeom>
          <a:noFill/>
          <a:ln w="57150">
            <a:noFill/>
          </a:ln>
        </p:spPr>
        <p:txBody>
          <a:bodyPr wrap="square" rtlCol="0">
            <a:spAutoFit/>
          </a:bodyPr>
          <a:lstStyle/>
          <a:p>
            <a:r>
              <a:rPr lang="de-DE" sz="2000" b="1" dirty="0">
                <a:solidFill>
                  <a:srgbClr val="0000FF"/>
                </a:solidFill>
              </a:rPr>
              <a:t>Beam 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DBFC751-8574-C44B-BEEA-711581EBBCC6}"/>
              </a:ext>
            </a:extLst>
          </p:cNvPr>
          <p:cNvSpPr txBox="1"/>
          <p:nvPr/>
        </p:nvSpPr>
        <p:spPr>
          <a:xfrm>
            <a:off x="5362709" y="1986317"/>
            <a:ext cx="1041120" cy="400110"/>
          </a:xfrm>
          <a:prstGeom prst="rect">
            <a:avLst/>
          </a:prstGeom>
          <a:noFill/>
          <a:ln w="57150">
            <a:noFill/>
          </a:ln>
        </p:spPr>
        <p:txBody>
          <a:bodyPr wrap="square" rtlCol="0">
            <a:spAutoFit/>
          </a:bodyPr>
          <a:lstStyle/>
          <a:p>
            <a:r>
              <a:rPr lang="de-DE" sz="2000" b="1" dirty="0">
                <a:solidFill>
                  <a:srgbClr val="FF0000"/>
                </a:solidFill>
              </a:rPr>
              <a:t>Beam 2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1E204C1-4DD9-CC43-97D1-DF51D70A34D8}"/>
              </a:ext>
            </a:extLst>
          </p:cNvPr>
          <p:cNvGrpSpPr/>
          <p:nvPr/>
        </p:nvGrpSpPr>
        <p:grpSpPr>
          <a:xfrm>
            <a:off x="232683" y="5020531"/>
            <a:ext cx="4752527" cy="1888360"/>
            <a:chOff x="7878147" y="7829128"/>
            <a:chExt cx="3740290" cy="1526595"/>
          </a:xfrm>
        </p:grpSpPr>
        <p:sp>
          <p:nvSpPr>
            <p:cNvPr id="15" name="Rectangle 20">
              <a:extLst>
                <a:ext uri="{FF2B5EF4-FFF2-40B4-BE49-F238E27FC236}">
                  <a16:creationId xmlns:a16="http://schemas.microsoft.com/office/drawing/2014/main" id="{4EE4A0F1-4DA1-9040-A155-5EA8946F6830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8147" y="7829128"/>
              <a:ext cx="3570278" cy="1324057"/>
            </a:xfrm>
            <a:prstGeom prst="rect">
              <a:avLst/>
            </a:prstGeom>
            <a:solidFill>
              <a:srgbClr val="00FFFF">
                <a:alpha val="78822"/>
              </a:srgbClr>
            </a:solidFill>
            <a:ln w="57150">
              <a:noFill/>
              <a:miter lim="800000"/>
              <a:headEnd/>
              <a:tailEnd/>
            </a:ln>
          </p:spPr>
          <p:txBody>
            <a:bodyPr lIns="0" tIns="0" rIns="0" bIns="0"/>
            <a:lstStyle>
              <a:lvl1pPr eaLnBrk="0" hangingPunct="0">
                <a:defRPr sz="4200">
                  <a:solidFill>
                    <a:srgbClr val="000000"/>
                  </a:solidFill>
                  <a:latin typeface="Gill Sans" charset="0"/>
                  <a:ea typeface="ＭＳ Ｐゴシック" charset="-128"/>
                  <a:sym typeface="Gill Sans" charset="0"/>
                </a:defRPr>
              </a:lvl1pPr>
              <a:lvl2pPr marL="37931725" indent="-37474525" eaLnBrk="0" hangingPunct="0">
                <a:defRPr sz="4200">
                  <a:solidFill>
                    <a:srgbClr val="000000"/>
                  </a:solidFill>
                  <a:latin typeface="Gill Sans" charset="0"/>
                  <a:ea typeface="ＭＳ Ｐゴシック" charset="-128"/>
                  <a:sym typeface="Gill Sans" charset="0"/>
                </a:defRPr>
              </a:lvl2pPr>
              <a:lvl3pPr eaLnBrk="0" hangingPunct="0">
                <a:defRPr sz="4200">
                  <a:solidFill>
                    <a:srgbClr val="000000"/>
                  </a:solidFill>
                  <a:latin typeface="Gill Sans" charset="0"/>
                  <a:ea typeface="ＭＳ Ｐゴシック" charset="-128"/>
                  <a:sym typeface="Gill Sans" charset="0"/>
                </a:defRPr>
              </a:lvl3pPr>
              <a:lvl4pPr eaLnBrk="0" hangingPunct="0">
                <a:defRPr sz="4200">
                  <a:solidFill>
                    <a:srgbClr val="000000"/>
                  </a:solidFill>
                  <a:latin typeface="Gill Sans" charset="0"/>
                  <a:ea typeface="ＭＳ Ｐゴシック" charset="-128"/>
                  <a:sym typeface="Gill Sans" charset="0"/>
                </a:defRPr>
              </a:lvl4pPr>
              <a:lvl5pPr eaLnBrk="0" hangingPunct="0">
                <a:defRPr sz="4200">
                  <a:solidFill>
                    <a:srgbClr val="000000"/>
                  </a:solidFill>
                  <a:latin typeface="Gill Sans" charset="0"/>
                  <a:ea typeface="ＭＳ Ｐゴシック" charset="-128"/>
                  <a:sym typeface="Gill Sans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 charset="0"/>
                  <a:ea typeface="ＭＳ Ｐゴシック" charset="-128"/>
                  <a:sym typeface="Gill Sans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 charset="0"/>
                  <a:ea typeface="ＭＳ Ｐゴシック" charset="-128"/>
                  <a:sym typeface="Gill Sans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 charset="0"/>
                  <a:ea typeface="ＭＳ Ｐゴシック" charset="-128"/>
                  <a:sym typeface="Gill Sans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 charset="0"/>
                  <a:ea typeface="ＭＳ Ｐゴシック" charset="-128"/>
                  <a:sym typeface="Gill Sans" charset="0"/>
                </a:defRPr>
              </a:lvl9pPr>
            </a:lstStyle>
            <a:p>
              <a:pPr eaLnBrk="1" hangingPunct="1"/>
              <a:endParaRPr lang="de-DE" altLang="en-US" sz="1200"/>
            </a:p>
          </p:txBody>
        </p:sp>
        <p:sp>
          <p:nvSpPr>
            <p:cNvPr id="16" name="Rectangle 21">
              <a:extLst>
                <a:ext uri="{FF2B5EF4-FFF2-40B4-BE49-F238E27FC236}">
                  <a16:creationId xmlns:a16="http://schemas.microsoft.com/office/drawing/2014/main" id="{5D00A2C2-E41A-B44B-969B-3337BE8FCB5D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2559" y="7857788"/>
              <a:ext cx="3675878" cy="1497935"/>
            </a:xfrm>
            <a:prstGeom prst="rect">
              <a:avLst/>
            </a:prstGeom>
            <a:noFill/>
            <a:ln w="57150"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40639" bIns="0"/>
            <a:lstStyle>
              <a:lvl1pPr marL="39688" eaLnBrk="0" hangingPunct="0">
                <a:tabLst>
                  <a:tab pos="1068388" algn="l"/>
                  <a:tab pos="2055813" algn="l"/>
                  <a:tab pos="3875088" algn="l"/>
                </a:tabLst>
                <a:defRPr sz="4200">
                  <a:solidFill>
                    <a:srgbClr val="000000"/>
                  </a:solidFill>
                  <a:latin typeface="Gill Sans" charset="0"/>
                  <a:ea typeface="ＭＳ Ｐゴシック" charset="-128"/>
                  <a:sym typeface="Gill Sans" charset="0"/>
                </a:defRPr>
              </a:lvl1pPr>
              <a:lvl2pPr marL="37931725" indent="-37474525" eaLnBrk="0" hangingPunct="0">
                <a:tabLst>
                  <a:tab pos="1068388" algn="l"/>
                  <a:tab pos="2055813" algn="l"/>
                  <a:tab pos="3875088" algn="l"/>
                </a:tabLst>
                <a:defRPr sz="4200">
                  <a:solidFill>
                    <a:srgbClr val="000000"/>
                  </a:solidFill>
                  <a:latin typeface="Gill Sans" charset="0"/>
                  <a:ea typeface="ＭＳ Ｐゴシック" charset="-128"/>
                  <a:sym typeface="Gill Sans" charset="0"/>
                </a:defRPr>
              </a:lvl2pPr>
              <a:lvl3pPr eaLnBrk="0" hangingPunct="0">
                <a:tabLst>
                  <a:tab pos="1068388" algn="l"/>
                  <a:tab pos="2055813" algn="l"/>
                  <a:tab pos="3875088" algn="l"/>
                </a:tabLst>
                <a:defRPr sz="4200">
                  <a:solidFill>
                    <a:srgbClr val="000000"/>
                  </a:solidFill>
                  <a:latin typeface="Gill Sans" charset="0"/>
                  <a:ea typeface="ＭＳ Ｐゴシック" charset="-128"/>
                  <a:sym typeface="Gill Sans" charset="0"/>
                </a:defRPr>
              </a:lvl3pPr>
              <a:lvl4pPr eaLnBrk="0" hangingPunct="0">
                <a:tabLst>
                  <a:tab pos="1068388" algn="l"/>
                  <a:tab pos="2055813" algn="l"/>
                  <a:tab pos="3875088" algn="l"/>
                </a:tabLst>
                <a:defRPr sz="4200">
                  <a:solidFill>
                    <a:srgbClr val="000000"/>
                  </a:solidFill>
                  <a:latin typeface="Gill Sans" charset="0"/>
                  <a:ea typeface="ＭＳ Ｐゴシック" charset="-128"/>
                  <a:sym typeface="Gill Sans" charset="0"/>
                </a:defRPr>
              </a:lvl4pPr>
              <a:lvl5pPr eaLnBrk="0" hangingPunct="0">
                <a:tabLst>
                  <a:tab pos="1068388" algn="l"/>
                  <a:tab pos="2055813" algn="l"/>
                  <a:tab pos="3875088" algn="l"/>
                </a:tabLst>
                <a:defRPr sz="4200">
                  <a:solidFill>
                    <a:srgbClr val="000000"/>
                  </a:solidFill>
                  <a:latin typeface="Gill Sans" charset="0"/>
                  <a:ea typeface="ＭＳ Ｐゴシック" charset="-128"/>
                  <a:sym typeface="Gill Sans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68388" algn="l"/>
                  <a:tab pos="2055813" algn="l"/>
                  <a:tab pos="3875088" algn="l"/>
                </a:tabLst>
                <a:defRPr sz="4200">
                  <a:solidFill>
                    <a:srgbClr val="000000"/>
                  </a:solidFill>
                  <a:latin typeface="Gill Sans" charset="0"/>
                  <a:ea typeface="ＭＳ Ｐゴシック" charset="-128"/>
                  <a:sym typeface="Gill Sans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68388" algn="l"/>
                  <a:tab pos="2055813" algn="l"/>
                  <a:tab pos="3875088" algn="l"/>
                </a:tabLst>
                <a:defRPr sz="4200">
                  <a:solidFill>
                    <a:srgbClr val="000000"/>
                  </a:solidFill>
                  <a:latin typeface="Gill Sans" charset="0"/>
                  <a:ea typeface="ＭＳ Ｐゴシック" charset="-128"/>
                  <a:sym typeface="Gill Sans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68388" algn="l"/>
                  <a:tab pos="2055813" algn="l"/>
                  <a:tab pos="3875088" algn="l"/>
                </a:tabLst>
                <a:defRPr sz="4200">
                  <a:solidFill>
                    <a:srgbClr val="000000"/>
                  </a:solidFill>
                  <a:latin typeface="Gill Sans" charset="0"/>
                  <a:ea typeface="ＭＳ Ｐゴシック" charset="-128"/>
                  <a:sym typeface="Gill Sans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68388" algn="l"/>
                  <a:tab pos="2055813" algn="l"/>
                  <a:tab pos="3875088" algn="l"/>
                </a:tabLst>
                <a:defRPr sz="4200">
                  <a:solidFill>
                    <a:srgbClr val="000000"/>
                  </a:solidFill>
                  <a:latin typeface="Gill Sans" charset="0"/>
                  <a:ea typeface="ＭＳ Ｐゴシック" charset="-128"/>
                  <a:sym typeface="Gill Sans" charset="0"/>
                </a:defRPr>
              </a:lvl9pPr>
            </a:lstStyle>
            <a:p>
              <a:pPr algn="l" eaLnBrk="1" hangingPunct="1">
                <a:spcBef>
                  <a:spcPts val="300"/>
                </a:spcBef>
              </a:pPr>
              <a:r>
                <a:rPr lang="de-DE" altLang="en-US" sz="1200" dirty="0">
                  <a:solidFill>
                    <a:srgbClr val="0000FF"/>
                  </a:solidFill>
                  <a:latin typeface="Helvetica" charset="0"/>
                  <a:cs typeface="Helvetica" charset="0"/>
                  <a:sym typeface="Helvetica" charset="0"/>
                </a:rPr>
                <a:t>         	</a:t>
              </a:r>
              <a:r>
                <a:rPr lang="de-DE" altLang="en-US" sz="1200" u="sng" dirty="0">
                  <a:solidFill>
                    <a:srgbClr val="0000FF"/>
                  </a:solidFill>
                  <a:latin typeface="Helvetica" charset="0"/>
                  <a:cs typeface="Helvetica" charset="0"/>
                  <a:sym typeface="Helvetica" charset="0"/>
                </a:rPr>
                <a:t>Year</a:t>
              </a:r>
              <a:r>
                <a:rPr lang="de-DE" altLang="en-US" sz="1200" dirty="0">
                  <a:solidFill>
                    <a:srgbClr val="0000FF"/>
                  </a:solidFill>
                  <a:latin typeface="Helvetica" charset="0"/>
                  <a:cs typeface="Helvetica" charset="0"/>
                  <a:sym typeface="Helvetica" charset="0"/>
                </a:rPr>
                <a:t>	</a:t>
              </a:r>
              <a:r>
                <a:rPr lang="de-DE" altLang="en-US" sz="1200" u="sng" dirty="0">
                  <a:solidFill>
                    <a:srgbClr val="0000FF"/>
                  </a:solidFill>
                  <a:latin typeface="Helvetica" charset="0"/>
                  <a:cs typeface="Helvetica" charset="0"/>
                  <a:sym typeface="Helvetica" charset="0"/>
                </a:rPr>
                <a:t>Top </a:t>
              </a:r>
              <a:r>
                <a:rPr lang="de-DE" altLang="en-US" sz="1200" u="sng" dirty="0" err="1">
                  <a:solidFill>
                    <a:srgbClr val="0000FF"/>
                  </a:solidFill>
                  <a:latin typeface="Helvetica" charset="0"/>
                  <a:cs typeface="Helvetica" charset="0"/>
                  <a:sym typeface="Helvetica" charset="0"/>
                </a:rPr>
                <a:t>energy</a:t>
              </a:r>
              <a:r>
                <a:rPr lang="de-DE" altLang="en-US" sz="1200" dirty="0">
                  <a:solidFill>
                    <a:srgbClr val="0000FF"/>
                  </a:solidFill>
                  <a:latin typeface="Helvetica" charset="0"/>
                  <a:cs typeface="Helvetica" charset="0"/>
                  <a:sym typeface="Helvetica" charset="0"/>
                </a:rPr>
                <a:t>	</a:t>
              </a:r>
              <a:r>
                <a:rPr lang="de-DE" altLang="en-US" sz="1200" u="sng" dirty="0" err="1">
                  <a:solidFill>
                    <a:srgbClr val="0000FF"/>
                  </a:solidFill>
                  <a:latin typeface="Helvetica" charset="0"/>
                  <a:cs typeface="Helvetica" charset="0"/>
                  <a:sym typeface="Helvetica" charset="0"/>
                </a:rPr>
                <a:t>Length</a:t>
              </a:r>
              <a:endParaRPr lang="de-DE" altLang="en-US" sz="1200" u="sng" dirty="0">
                <a:solidFill>
                  <a:srgbClr val="0000FF"/>
                </a:solidFill>
                <a:latin typeface="Helvetica" charset="0"/>
                <a:cs typeface="Helvetica" charset="0"/>
                <a:sym typeface="Helvetica" charset="0"/>
              </a:endParaRPr>
            </a:p>
            <a:p>
              <a:pPr algn="l" eaLnBrk="1" hangingPunct="1">
                <a:spcBef>
                  <a:spcPts val="300"/>
                </a:spcBef>
              </a:pPr>
              <a:r>
                <a:rPr lang="de-DE" altLang="en-US" sz="1200" dirty="0">
                  <a:solidFill>
                    <a:srgbClr val="0000FF"/>
                  </a:solidFill>
                  <a:latin typeface="Helvetica" charset="0"/>
                  <a:cs typeface="Helvetica" charset="0"/>
                  <a:sym typeface="Helvetica" charset="0"/>
                </a:rPr>
                <a:t>		    [</a:t>
              </a:r>
              <a:r>
                <a:rPr lang="de-DE" altLang="en-US" sz="1200" dirty="0" err="1">
                  <a:solidFill>
                    <a:srgbClr val="0000FF"/>
                  </a:solidFill>
                  <a:latin typeface="Helvetica" charset="0"/>
                  <a:cs typeface="Helvetica" charset="0"/>
                  <a:sym typeface="Helvetica" charset="0"/>
                </a:rPr>
                <a:t>GeV</a:t>
              </a:r>
              <a:r>
                <a:rPr lang="de-DE" altLang="en-US" sz="1200" dirty="0">
                  <a:solidFill>
                    <a:srgbClr val="0000FF"/>
                  </a:solidFill>
                  <a:latin typeface="Helvetica" charset="0"/>
                  <a:cs typeface="Helvetica" charset="0"/>
                  <a:sym typeface="Helvetica" charset="0"/>
                </a:rPr>
                <a:t>]	  [ m ]</a:t>
              </a:r>
            </a:p>
            <a:p>
              <a:pPr algn="l" eaLnBrk="1" hangingPunct="1">
                <a:spcBef>
                  <a:spcPts val="300"/>
                </a:spcBef>
              </a:pPr>
              <a:r>
                <a:rPr lang="de-DE" altLang="en-US" sz="1200" dirty="0" err="1">
                  <a:solidFill>
                    <a:srgbClr val="0000FF"/>
                  </a:solidFill>
                  <a:latin typeface="Helvetica" charset="0"/>
                  <a:cs typeface="Helvetica" charset="0"/>
                  <a:sym typeface="Helvetica" charset="0"/>
                </a:rPr>
                <a:t>Linac</a:t>
              </a:r>
              <a:r>
                <a:rPr lang="de-DE" altLang="en-US" sz="1200" dirty="0">
                  <a:solidFill>
                    <a:srgbClr val="0000FF"/>
                  </a:solidFill>
                  <a:latin typeface="Helvetica" charset="0"/>
                  <a:cs typeface="Helvetica" charset="0"/>
                  <a:sym typeface="Helvetica" charset="0"/>
                </a:rPr>
                <a:t>	1979	       0.05	      30</a:t>
              </a:r>
            </a:p>
            <a:p>
              <a:pPr algn="l" eaLnBrk="1" hangingPunct="1">
                <a:spcBef>
                  <a:spcPts val="300"/>
                </a:spcBef>
              </a:pPr>
              <a:r>
                <a:rPr lang="de-DE" altLang="en-US" sz="1200" dirty="0">
                  <a:solidFill>
                    <a:srgbClr val="0000FF"/>
                  </a:solidFill>
                  <a:latin typeface="Helvetica" charset="0"/>
                  <a:cs typeface="Helvetica" charset="0"/>
                  <a:sym typeface="Helvetica" charset="0"/>
                </a:rPr>
                <a:t>PSB	1972	       1.4	    157</a:t>
              </a:r>
            </a:p>
            <a:p>
              <a:pPr algn="l" eaLnBrk="1" hangingPunct="1">
                <a:spcBef>
                  <a:spcPts val="300"/>
                </a:spcBef>
              </a:pPr>
              <a:r>
                <a:rPr lang="de-DE" altLang="en-US" sz="1200" dirty="0">
                  <a:solidFill>
                    <a:srgbClr val="0000FF"/>
                  </a:solidFill>
                  <a:latin typeface="Helvetica" charset="0"/>
                  <a:cs typeface="Helvetica" charset="0"/>
                  <a:sym typeface="Helvetica" charset="0"/>
                </a:rPr>
                <a:t>PS	1959	     26.0	    628</a:t>
              </a:r>
            </a:p>
            <a:p>
              <a:pPr algn="l" eaLnBrk="1" hangingPunct="1">
                <a:spcBef>
                  <a:spcPts val="300"/>
                </a:spcBef>
              </a:pPr>
              <a:r>
                <a:rPr lang="de-DE" altLang="en-US" sz="1200" dirty="0">
                  <a:solidFill>
                    <a:srgbClr val="0000FF"/>
                  </a:solidFill>
                  <a:latin typeface="Helvetica" charset="0"/>
                  <a:cs typeface="Helvetica" charset="0"/>
                  <a:sym typeface="Helvetica" charset="0"/>
                </a:rPr>
                <a:t>SPS	1976	   450.0  	  6’911</a:t>
              </a:r>
            </a:p>
            <a:p>
              <a:pPr algn="l" eaLnBrk="1" hangingPunct="1">
                <a:spcBef>
                  <a:spcPts val="300"/>
                </a:spcBef>
              </a:pPr>
              <a:r>
                <a:rPr lang="de-DE" altLang="en-US" sz="1200" dirty="0">
                  <a:solidFill>
                    <a:srgbClr val="0000FF"/>
                  </a:solidFill>
                  <a:latin typeface="Helvetica" charset="0"/>
                  <a:cs typeface="Helvetica" charset="0"/>
                  <a:sym typeface="Helvetica" charset="0"/>
                </a:rPr>
                <a:t>LHC	2008	 7000.0	26’657</a:t>
              </a:r>
            </a:p>
          </p:txBody>
        </p:sp>
      </p:grpSp>
      <p:sp>
        <p:nvSpPr>
          <p:cNvPr id="12" name="Freeform 11">
            <a:extLst>
              <a:ext uri="{FF2B5EF4-FFF2-40B4-BE49-F238E27FC236}">
                <a16:creationId xmlns:a16="http://schemas.microsoft.com/office/drawing/2014/main" id="{84A7138B-9154-6544-BDB5-8DFA39B2F894}"/>
              </a:ext>
            </a:extLst>
          </p:cNvPr>
          <p:cNvSpPr/>
          <p:nvPr/>
        </p:nvSpPr>
        <p:spPr bwMode="auto">
          <a:xfrm>
            <a:off x="5048327" y="2409075"/>
            <a:ext cx="1727591" cy="325184"/>
          </a:xfrm>
          <a:custGeom>
            <a:avLst/>
            <a:gdLst>
              <a:gd name="connsiteX0" fmla="*/ 0 w 3166281"/>
              <a:gd name="connsiteY0" fmla="*/ 54591 h 490798"/>
              <a:gd name="connsiteX1" fmla="*/ 682388 w 3166281"/>
              <a:gd name="connsiteY1" fmla="*/ 204717 h 490798"/>
              <a:gd name="connsiteX2" fmla="*/ 1692322 w 3166281"/>
              <a:gd name="connsiteY2" fmla="*/ 477672 h 490798"/>
              <a:gd name="connsiteX3" fmla="*/ 2279176 w 3166281"/>
              <a:gd name="connsiteY3" fmla="*/ 436729 h 490798"/>
              <a:gd name="connsiteX4" fmla="*/ 2729552 w 3166281"/>
              <a:gd name="connsiteY4" fmla="*/ 341194 h 490798"/>
              <a:gd name="connsiteX5" fmla="*/ 3166281 w 3166281"/>
              <a:gd name="connsiteY5" fmla="*/ 0 h 490798"/>
              <a:gd name="connsiteX6" fmla="*/ 3166281 w 3166281"/>
              <a:gd name="connsiteY6" fmla="*/ 0 h 490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66281" h="490798">
                <a:moveTo>
                  <a:pt x="0" y="54591"/>
                </a:moveTo>
                <a:cubicBezTo>
                  <a:pt x="200167" y="94397"/>
                  <a:pt x="400334" y="134204"/>
                  <a:pt x="682388" y="204717"/>
                </a:cubicBezTo>
                <a:cubicBezTo>
                  <a:pt x="964442" y="275230"/>
                  <a:pt x="1426191" y="439003"/>
                  <a:pt x="1692322" y="477672"/>
                </a:cubicBezTo>
                <a:cubicBezTo>
                  <a:pt x="1958453" y="516341"/>
                  <a:pt x="2106304" y="459475"/>
                  <a:pt x="2279176" y="436729"/>
                </a:cubicBezTo>
                <a:cubicBezTo>
                  <a:pt x="2452048" y="413983"/>
                  <a:pt x="2581701" y="413982"/>
                  <a:pt x="2729552" y="341194"/>
                </a:cubicBezTo>
                <a:cubicBezTo>
                  <a:pt x="2877403" y="268406"/>
                  <a:pt x="3166281" y="0"/>
                  <a:pt x="3166281" y="0"/>
                </a:cubicBezTo>
                <a:lnTo>
                  <a:pt x="3166281" y="0"/>
                </a:lnTo>
              </a:path>
            </a:pathLst>
          </a:cu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4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  <p:sp>
        <p:nvSpPr>
          <p:cNvPr id="44" name="Oval 13">
            <a:extLst>
              <a:ext uri="{FF2B5EF4-FFF2-40B4-BE49-F238E27FC236}">
                <a16:creationId xmlns:a16="http://schemas.microsoft.com/office/drawing/2014/main" id="{68ED0A7E-5E77-4647-9A61-1A3224878092}"/>
              </a:ext>
            </a:extLst>
          </p:cNvPr>
          <p:cNvSpPr>
            <a:spLocks/>
          </p:cNvSpPr>
          <p:nvPr/>
        </p:nvSpPr>
        <p:spPr bwMode="auto">
          <a:xfrm>
            <a:off x="4262493" y="3874975"/>
            <a:ext cx="551587" cy="161289"/>
          </a:xfrm>
          <a:prstGeom prst="ellipse">
            <a:avLst/>
          </a:prstGeom>
          <a:noFill/>
          <a:ln w="76200">
            <a:solidFill>
              <a:srgbClr val="179923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r>
              <a:rPr lang="de-DE" sz="2000" dirty="0"/>
              <a:t>      </a:t>
            </a:r>
          </a:p>
        </p:txBody>
      </p:sp>
      <p:sp>
        <p:nvSpPr>
          <p:cNvPr id="45" name="Freeform 44">
            <a:extLst>
              <a:ext uri="{FF2B5EF4-FFF2-40B4-BE49-F238E27FC236}">
                <a16:creationId xmlns:a16="http://schemas.microsoft.com/office/drawing/2014/main" id="{3888B457-064C-804D-9EE5-FB8DE505DD95}"/>
              </a:ext>
            </a:extLst>
          </p:cNvPr>
          <p:cNvSpPr/>
          <p:nvPr/>
        </p:nvSpPr>
        <p:spPr bwMode="auto">
          <a:xfrm>
            <a:off x="4036719" y="4037747"/>
            <a:ext cx="450865" cy="447248"/>
          </a:xfrm>
          <a:custGeom>
            <a:avLst/>
            <a:gdLst>
              <a:gd name="connsiteX0" fmla="*/ 991669 w 991669"/>
              <a:gd name="connsiteY0" fmla="*/ 0 h 809980"/>
              <a:gd name="connsiteX1" fmla="*/ 609532 w 991669"/>
              <a:gd name="connsiteY1" fmla="*/ 204717 h 809980"/>
              <a:gd name="connsiteX2" fmla="*/ 363872 w 991669"/>
              <a:gd name="connsiteY2" fmla="*/ 395785 h 809980"/>
              <a:gd name="connsiteX3" fmla="*/ 36326 w 991669"/>
              <a:gd name="connsiteY3" fmla="*/ 764275 h 809980"/>
              <a:gd name="connsiteX4" fmla="*/ 22678 w 991669"/>
              <a:gd name="connsiteY4" fmla="*/ 791570 h 809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1669" h="809980">
                <a:moveTo>
                  <a:pt x="991669" y="0"/>
                </a:moveTo>
                <a:cubicBezTo>
                  <a:pt x="852917" y="69376"/>
                  <a:pt x="714165" y="138753"/>
                  <a:pt x="609532" y="204717"/>
                </a:cubicBezTo>
                <a:cubicBezTo>
                  <a:pt x="504899" y="270681"/>
                  <a:pt x="459406" y="302525"/>
                  <a:pt x="363872" y="395785"/>
                </a:cubicBezTo>
                <a:cubicBezTo>
                  <a:pt x="268338" y="489045"/>
                  <a:pt x="93192" y="698311"/>
                  <a:pt x="36326" y="764275"/>
                </a:cubicBezTo>
                <a:cubicBezTo>
                  <a:pt x="-20540" y="830239"/>
                  <a:pt x="1069" y="810904"/>
                  <a:pt x="22678" y="791570"/>
                </a:cubicBezTo>
              </a:path>
            </a:pathLst>
          </a:custGeom>
          <a:noFill/>
          <a:ln w="76200" cap="flat" cmpd="sng" algn="ctr">
            <a:solidFill>
              <a:srgbClr val="17992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sym typeface="Gill Sans" charset="0"/>
              </a:rPr>
              <a:t> </a:t>
            </a:r>
          </a:p>
        </p:txBody>
      </p:sp>
      <p:sp>
        <p:nvSpPr>
          <p:cNvPr id="46" name="Freeform 45">
            <a:extLst>
              <a:ext uri="{FF2B5EF4-FFF2-40B4-BE49-F238E27FC236}">
                <a16:creationId xmlns:a16="http://schemas.microsoft.com/office/drawing/2014/main" id="{9BD10982-77C0-C546-BE00-3085A8C50465}"/>
              </a:ext>
            </a:extLst>
          </p:cNvPr>
          <p:cNvSpPr/>
          <p:nvPr/>
        </p:nvSpPr>
        <p:spPr bwMode="auto">
          <a:xfrm>
            <a:off x="4701635" y="4040932"/>
            <a:ext cx="493318" cy="139997"/>
          </a:xfrm>
          <a:custGeom>
            <a:avLst/>
            <a:gdLst>
              <a:gd name="connsiteX0" fmla="*/ 1085044 w 1085044"/>
              <a:gd name="connsiteY0" fmla="*/ 253539 h 253539"/>
              <a:gd name="connsiteX1" fmla="*/ 962214 w 1085044"/>
              <a:gd name="connsiteY1" fmla="*/ 185300 h 253539"/>
              <a:gd name="connsiteX2" fmla="*/ 716554 w 1085044"/>
              <a:gd name="connsiteY2" fmla="*/ 144357 h 253539"/>
              <a:gd name="connsiteX3" fmla="*/ 361712 w 1085044"/>
              <a:gd name="connsiteY3" fmla="*/ 89766 h 253539"/>
              <a:gd name="connsiteX4" fmla="*/ 116053 w 1085044"/>
              <a:gd name="connsiteY4" fmla="*/ 89766 h 253539"/>
              <a:gd name="connsiteX5" fmla="*/ 6871 w 1085044"/>
              <a:gd name="connsiteY5" fmla="*/ 7879 h 253539"/>
              <a:gd name="connsiteX6" fmla="*/ 20518 w 1085044"/>
              <a:gd name="connsiteY6" fmla="*/ 7879 h 253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85044" h="253539">
                <a:moveTo>
                  <a:pt x="1085044" y="253539"/>
                </a:moveTo>
                <a:cubicBezTo>
                  <a:pt x="1054336" y="228518"/>
                  <a:pt x="1023629" y="203497"/>
                  <a:pt x="962214" y="185300"/>
                </a:cubicBezTo>
                <a:cubicBezTo>
                  <a:pt x="900799" y="167103"/>
                  <a:pt x="716554" y="144357"/>
                  <a:pt x="716554" y="144357"/>
                </a:cubicBezTo>
                <a:cubicBezTo>
                  <a:pt x="616470" y="128435"/>
                  <a:pt x="461795" y="98864"/>
                  <a:pt x="361712" y="89766"/>
                </a:cubicBezTo>
                <a:cubicBezTo>
                  <a:pt x="261629" y="80668"/>
                  <a:pt x="175193" y="103414"/>
                  <a:pt x="116053" y="89766"/>
                </a:cubicBezTo>
                <a:cubicBezTo>
                  <a:pt x="56913" y="76118"/>
                  <a:pt x="22793" y="21527"/>
                  <a:pt x="6871" y="7879"/>
                </a:cubicBezTo>
                <a:cubicBezTo>
                  <a:pt x="-9052" y="-5769"/>
                  <a:pt x="5733" y="1055"/>
                  <a:pt x="20518" y="7879"/>
                </a:cubicBezTo>
              </a:path>
            </a:pathLst>
          </a:custGeom>
          <a:noFill/>
          <a:ln w="76200" cap="flat" cmpd="sng" algn="ctr">
            <a:solidFill>
              <a:srgbClr val="17992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9F51C283-62FA-DA4E-9168-BFA1371BE41C}"/>
              </a:ext>
            </a:extLst>
          </p:cNvPr>
          <p:cNvSpPr/>
          <p:nvPr/>
        </p:nvSpPr>
        <p:spPr bwMode="auto">
          <a:xfrm>
            <a:off x="232683" y="4000098"/>
            <a:ext cx="3415040" cy="951653"/>
          </a:xfrm>
          <a:prstGeom prst="rect">
            <a:avLst/>
          </a:prstGeom>
          <a:solidFill>
            <a:schemeClr val="bg2"/>
          </a:solidFill>
          <a:ln w="571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sym typeface="Gill Sans" charset="0"/>
              </a:rPr>
              <a:t>1) Linear </a:t>
            </a:r>
            <a:r>
              <a:rPr kumimoji="0" lang="en-GB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sym typeface="Wingdings" pitchFamily="2" charset="2"/>
              </a:rPr>
              <a:t> Circular</a:t>
            </a:r>
            <a:endParaRPr kumimoji="0" lang="en-GB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  <a:p>
            <a:pPr marL="274638" marR="0" indent="-27463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GB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sym typeface="Gill Sans" charset="0"/>
              </a:rPr>
              <a:t>2) The higher the particle‘s energy the larger the circumference</a:t>
            </a:r>
            <a:r>
              <a:rPr lang="en-GB" dirty="0">
                <a:solidFill>
                  <a:srgbClr val="000000"/>
                </a:solidFill>
                <a:latin typeface="Gill Sans" charset="0"/>
                <a:sym typeface="Gill Sans" charset="0"/>
              </a:rPr>
              <a:t>.</a:t>
            </a:r>
            <a:endParaRPr kumimoji="0" lang="en-GB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93A9AF3-3D73-5A47-871F-CBD51C5868F1}"/>
              </a:ext>
            </a:extLst>
          </p:cNvPr>
          <p:cNvGrpSpPr/>
          <p:nvPr/>
        </p:nvGrpSpPr>
        <p:grpSpPr>
          <a:xfrm>
            <a:off x="2984829" y="1131588"/>
            <a:ext cx="5917498" cy="3815754"/>
            <a:chOff x="3648485" y="1451371"/>
            <a:chExt cx="13001739" cy="6953251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FFEDACCC-BB71-244B-B700-C8D85440467A}"/>
                </a:ext>
              </a:extLst>
            </p:cNvPr>
            <p:cNvGrpSpPr/>
            <p:nvPr/>
          </p:nvGrpSpPr>
          <p:grpSpPr>
            <a:xfrm>
              <a:off x="3648485" y="1451371"/>
              <a:ext cx="13001739" cy="6953251"/>
              <a:chOff x="3648485" y="1451371"/>
              <a:chExt cx="13001739" cy="6953251"/>
            </a:xfrm>
          </p:grpSpPr>
          <p:grpSp>
            <p:nvGrpSpPr>
              <p:cNvPr id="38" name="Group 11">
                <a:extLst>
                  <a:ext uri="{FF2B5EF4-FFF2-40B4-BE49-F238E27FC236}">
                    <a16:creationId xmlns:a16="http://schemas.microsoft.com/office/drawing/2014/main" id="{E6C82F8A-2930-9B42-8574-668009C2558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838525" y="1451371"/>
                <a:ext cx="12811699" cy="6953251"/>
                <a:chOff x="104" y="-1451"/>
                <a:chExt cx="8068" cy="4380"/>
              </a:xfrm>
            </p:grpSpPr>
            <p:sp>
              <p:nvSpPr>
                <p:cNvPr id="40" name="Oval 13">
                  <a:extLst>
                    <a:ext uri="{FF2B5EF4-FFF2-40B4-BE49-F238E27FC236}">
                      <a16:creationId xmlns:a16="http://schemas.microsoft.com/office/drawing/2014/main" id="{774CA19B-0F29-FF4E-974E-B9C51AF73CB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32" y="2608"/>
                  <a:ext cx="584" cy="321"/>
                </a:xfrm>
                <a:prstGeom prst="ellipse">
                  <a:avLst/>
                </a:prstGeom>
                <a:noFill/>
                <a:ln w="114300">
                  <a:solidFill>
                    <a:srgbClr val="24D1E8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de-DE"/>
                </a:p>
              </p:txBody>
            </p:sp>
            <p:sp>
              <p:nvSpPr>
                <p:cNvPr id="41" name="Oval 14">
                  <a:extLst>
                    <a:ext uri="{FF2B5EF4-FFF2-40B4-BE49-F238E27FC236}">
                      <a16:creationId xmlns:a16="http://schemas.microsoft.com/office/drawing/2014/main" id="{1AF92B4A-BEC5-9544-8FA9-BDAA930662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18" y="2019"/>
                  <a:ext cx="1850" cy="440"/>
                </a:xfrm>
                <a:prstGeom prst="ellipse">
                  <a:avLst/>
                </a:prstGeom>
                <a:noFill/>
                <a:ln w="114300">
                  <a:solidFill>
                    <a:srgbClr val="24D1E8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de-DE"/>
                </a:p>
              </p:txBody>
            </p:sp>
            <p:sp>
              <p:nvSpPr>
                <p:cNvPr id="42" name="Oval 16">
                  <a:extLst>
                    <a:ext uri="{FF2B5EF4-FFF2-40B4-BE49-F238E27FC236}">
                      <a16:creationId xmlns:a16="http://schemas.microsoft.com/office/drawing/2014/main" id="{97C38F85-D7AD-344E-85E6-9EDE3ECE0D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4" y="0"/>
                  <a:ext cx="3809" cy="928"/>
                </a:xfrm>
                <a:prstGeom prst="ellipse">
                  <a:avLst/>
                </a:prstGeom>
                <a:noFill/>
                <a:ln w="114300">
                  <a:solidFill>
                    <a:srgbClr val="24D1E8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de-DE"/>
                </a:p>
              </p:txBody>
            </p:sp>
            <p:sp>
              <p:nvSpPr>
                <p:cNvPr id="43" name="Rectangle 17">
                  <a:extLst>
                    <a:ext uri="{FF2B5EF4-FFF2-40B4-BE49-F238E27FC236}">
                      <a16:creationId xmlns:a16="http://schemas.microsoft.com/office/drawing/2014/main" id="{1E9E7183-5C39-7841-9D19-2B0A9CE3C1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43" y="-1451"/>
                  <a:ext cx="5229" cy="416"/>
                </a:xfrm>
                <a:prstGeom prst="rect">
                  <a:avLst/>
                </a:prstGeom>
                <a:noFill/>
                <a:ln w="28575">
                  <a:solidFill>
                    <a:srgbClr val="24D1E8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 anchor="ctr"/>
                <a:lstStyle/>
                <a:p>
                  <a:r>
                    <a:rPr lang="en-GB" sz="2000" b="1" dirty="0">
                      <a:solidFill>
                        <a:srgbClr val="24D1E8"/>
                      </a:solidFill>
                      <a:latin typeface="Helvetica" pitchFamily="64" charset="0"/>
                      <a:cs typeface="Helvetica" pitchFamily="64" charset="0"/>
                      <a:sym typeface="Helvetica" pitchFamily="64" charset="0"/>
                    </a:rPr>
                    <a:t> Heavy-Ions on the way to LHC</a:t>
                  </a:r>
                </a:p>
              </p:txBody>
            </p:sp>
          </p:grpSp>
          <p:sp>
            <p:nvSpPr>
              <p:cNvPr id="39" name="Freeform 38">
                <a:extLst>
                  <a:ext uri="{FF2B5EF4-FFF2-40B4-BE49-F238E27FC236}">
                    <a16:creationId xmlns:a16="http://schemas.microsoft.com/office/drawing/2014/main" id="{5CD244D3-5496-9A45-BE02-E7AE01CDE70A}"/>
                  </a:ext>
                </a:extLst>
              </p:cNvPr>
              <p:cNvSpPr/>
              <p:nvPr/>
            </p:nvSpPr>
            <p:spPr bwMode="auto">
              <a:xfrm>
                <a:off x="3648485" y="4488352"/>
                <a:ext cx="3216339" cy="2881439"/>
              </a:xfrm>
              <a:custGeom>
                <a:avLst/>
                <a:gdLst>
                  <a:gd name="connsiteX0" fmla="*/ 3216339 w 3216339"/>
                  <a:gd name="connsiteY0" fmla="*/ 2881439 h 2881439"/>
                  <a:gd name="connsiteX1" fmla="*/ 2834202 w 3216339"/>
                  <a:gd name="connsiteY1" fmla="*/ 2663075 h 2881439"/>
                  <a:gd name="connsiteX2" fmla="*/ 2015336 w 3216339"/>
                  <a:gd name="connsiteY2" fmla="*/ 2499302 h 2881439"/>
                  <a:gd name="connsiteX3" fmla="*/ 1032697 w 3216339"/>
                  <a:gd name="connsiteY3" fmla="*/ 2431063 h 2881439"/>
                  <a:gd name="connsiteX4" fmla="*/ 473139 w 3216339"/>
                  <a:gd name="connsiteY4" fmla="*/ 2212699 h 2881439"/>
                  <a:gd name="connsiteX5" fmla="*/ 145593 w 3216339"/>
                  <a:gd name="connsiteY5" fmla="*/ 1926096 h 2881439"/>
                  <a:gd name="connsiteX6" fmla="*/ 9115 w 3216339"/>
                  <a:gd name="connsiteY6" fmla="*/ 1448424 h 2881439"/>
                  <a:gd name="connsiteX7" fmla="*/ 22763 w 3216339"/>
                  <a:gd name="connsiteY7" fmla="*/ 888866 h 2881439"/>
                  <a:gd name="connsiteX8" fmla="*/ 104649 w 3216339"/>
                  <a:gd name="connsiteY8" fmla="*/ 288364 h 2881439"/>
                  <a:gd name="connsiteX9" fmla="*/ 186536 w 3216339"/>
                  <a:gd name="connsiteY9" fmla="*/ 42705 h 2881439"/>
                  <a:gd name="connsiteX10" fmla="*/ 186536 w 3216339"/>
                  <a:gd name="connsiteY10" fmla="*/ 1761 h 2881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216339" h="2881439">
                    <a:moveTo>
                      <a:pt x="3216339" y="2881439"/>
                    </a:moveTo>
                    <a:cubicBezTo>
                      <a:pt x="3125354" y="2804101"/>
                      <a:pt x="3034369" y="2726764"/>
                      <a:pt x="2834202" y="2663075"/>
                    </a:cubicBezTo>
                    <a:cubicBezTo>
                      <a:pt x="2634035" y="2599385"/>
                      <a:pt x="2315587" y="2537971"/>
                      <a:pt x="2015336" y="2499302"/>
                    </a:cubicBezTo>
                    <a:cubicBezTo>
                      <a:pt x="1715085" y="2460633"/>
                      <a:pt x="1289730" y="2478830"/>
                      <a:pt x="1032697" y="2431063"/>
                    </a:cubicBezTo>
                    <a:cubicBezTo>
                      <a:pt x="775664" y="2383296"/>
                      <a:pt x="620990" y="2296860"/>
                      <a:pt x="473139" y="2212699"/>
                    </a:cubicBezTo>
                    <a:cubicBezTo>
                      <a:pt x="325288" y="2128538"/>
                      <a:pt x="222930" y="2053475"/>
                      <a:pt x="145593" y="1926096"/>
                    </a:cubicBezTo>
                    <a:cubicBezTo>
                      <a:pt x="68256" y="1798717"/>
                      <a:pt x="29587" y="1621296"/>
                      <a:pt x="9115" y="1448424"/>
                    </a:cubicBezTo>
                    <a:cubicBezTo>
                      <a:pt x="-11357" y="1275552"/>
                      <a:pt x="6841" y="1082209"/>
                      <a:pt x="22763" y="888866"/>
                    </a:cubicBezTo>
                    <a:cubicBezTo>
                      <a:pt x="38685" y="695523"/>
                      <a:pt x="77354" y="429391"/>
                      <a:pt x="104649" y="288364"/>
                    </a:cubicBezTo>
                    <a:cubicBezTo>
                      <a:pt x="131944" y="147337"/>
                      <a:pt x="172888" y="90472"/>
                      <a:pt x="186536" y="42705"/>
                    </a:cubicBezTo>
                    <a:cubicBezTo>
                      <a:pt x="200184" y="-5062"/>
                      <a:pt x="193360" y="-1651"/>
                      <a:pt x="186536" y="1761"/>
                    </a:cubicBezTo>
                  </a:path>
                </a:pathLst>
              </a:custGeom>
              <a:noFill/>
              <a:ln w="101600" cap="flat" cmpd="sng" algn="ctr">
                <a:solidFill>
                  <a:srgbClr val="24D1E8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4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Gill Sans" charset="0"/>
                  <a:sym typeface="Gill Sans" charset="0"/>
                </a:endParaRPr>
              </a:p>
            </p:txBody>
          </p:sp>
        </p:grpSp>
        <p:sp>
          <p:nvSpPr>
            <p:cNvPr id="36" name="Freeform 35">
              <a:extLst>
                <a:ext uri="{FF2B5EF4-FFF2-40B4-BE49-F238E27FC236}">
                  <a16:creationId xmlns:a16="http://schemas.microsoft.com/office/drawing/2014/main" id="{7AB46BD2-ED72-E944-9FC2-DC297F7441C4}"/>
                </a:ext>
              </a:extLst>
            </p:cNvPr>
            <p:cNvSpPr/>
            <p:nvPr/>
          </p:nvSpPr>
          <p:spPr bwMode="auto">
            <a:xfrm>
              <a:off x="5868537" y="7516864"/>
              <a:ext cx="784025" cy="862861"/>
            </a:xfrm>
            <a:custGeom>
              <a:avLst/>
              <a:gdLst>
                <a:gd name="connsiteX0" fmla="*/ 0 w 784025"/>
                <a:gd name="connsiteY0" fmla="*/ 862861 h 862861"/>
                <a:gd name="connsiteX1" fmla="*/ 232012 w 784025"/>
                <a:gd name="connsiteY1" fmla="*/ 316951 h 862861"/>
                <a:gd name="connsiteX2" fmla="*/ 409433 w 784025"/>
                <a:gd name="connsiteY2" fmla="*/ 43996 h 862861"/>
                <a:gd name="connsiteX3" fmla="*/ 614150 w 784025"/>
                <a:gd name="connsiteY3" fmla="*/ 43996 h 862861"/>
                <a:gd name="connsiteX4" fmla="*/ 764275 w 784025"/>
                <a:gd name="connsiteY4" fmla="*/ 467076 h 862861"/>
                <a:gd name="connsiteX5" fmla="*/ 777923 w 784025"/>
                <a:gd name="connsiteY5" fmla="*/ 467076 h 8628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84025" h="862861">
                  <a:moveTo>
                    <a:pt x="0" y="862861"/>
                  </a:moveTo>
                  <a:cubicBezTo>
                    <a:pt x="81886" y="658144"/>
                    <a:pt x="163773" y="453428"/>
                    <a:pt x="232012" y="316951"/>
                  </a:cubicBezTo>
                  <a:cubicBezTo>
                    <a:pt x="300251" y="180473"/>
                    <a:pt x="345743" y="89488"/>
                    <a:pt x="409433" y="43996"/>
                  </a:cubicBezTo>
                  <a:cubicBezTo>
                    <a:pt x="473123" y="-1496"/>
                    <a:pt x="555010" y="-26517"/>
                    <a:pt x="614150" y="43996"/>
                  </a:cubicBezTo>
                  <a:cubicBezTo>
                    <a:pt x="673290" y="114509"/>
                    <a:pt x="736980" y="396563"/>
                    <a:pt x="764275" y="467076"/>
                  </a:cubicBezTo>
                  <a:cubicBezTo>
                    <a:pt x="791570" y="537589"/>
                    <a:pt x="784746" y="502332"/>
                    <a:pt x="777923" y="467076"/>
                  </a:cubicBezTo>
                </a:path>
              </a:pathLst>
            </a:custGeom>
            <a:noFill/>
            <a:ln w="76200" cap="flat" cmpd="sng" algn="ctr">
              <a:solidFill>
                <a:srgbClr val="24D1E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4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sym typeface="Gill Sans" charset="0"/>
              </a:endParaRPr>
            </a:p>
          </p:txBody>
        </p:sp>
        <p:sp>
          <p:nvSpPr>
            <p:cNvPr id="37" name="Freeform 36">
              <a:extLst>
                <a:ext uri="{FF2B5EF4-FFF2-40B4-BE49-F238E27FC236}">
                  <a16:creationId xmlns:a16="http://schemas.microsoft.com/office/drawing/2014/main" id="{6DC889C6-E73E-EC4C-8FDD-EC52A75F60CA}"/>
                </a:ext>
              </a:extLst>
            </p:cNvPr>
            <p:cNvSpPr/>
            <p:nvPr/>
          </p:nvSpPr>
          <p:spPr bwMode="auto">
            <a:xfrm>
              <a:off x="6549274" y="7195221"/>
              <a:ext cx="411084" cy="723331"/>
            </a:xfrm>
            <a:custGeom>
              <a:avLst/>
              <a:gdLst>
                <a:gd name="connsiteX0" fmla="*/ 411084 w 411084"/>
                <a:gd name="connsiteY0" fmla="*/ 723331 h 723331"/>
                <a:gd name="connsiteX1" fmla="*/ 138129 w 411084"/>
                <a:gd name="connsiteY1" fmla="*/ 655092 h 723331"/>
                <a:gd name="connsiteX2" fmla="*/ 1651 w 411084"/>
                <a:gd name="connsiteY2" fmla="*/ 491319 h 723331"/>
                <a:gd name="connsiteX3" fmla="*/ 69890 w 411084"/>
                <a:gd name="connsiteY3" fmla="*/ 218364 h 723331"/>
                <a:gd name="connsiteX4" fmla="*/ 179072 w 411084"/>
                <a:gd name="connsiteY4" fmla="*/ 54591 h 723331"/>
                <a:gd name="connsiteX5" fmla="*/ 397436 w 411084"/>
                <a:gd name="connsiteY5" fmla="*/ 0 h 723331"/>
                <a:gd name="connsiteX6" fmla="*/ 397436 w 411084"/>
                <a:gd name="connsiteY6" fmla="*/ 0 h 723331"/>
                <a:gd name="connsiteX7" fmla="*/ 397436 w 411084"/>
                <a:gd name="connsiteY7" fmla="*/ 0 h 723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1084" h="723331">
                  <a:moveTo>
                    <a:pt x="411084" y="723331"/>
                  </a:moveTo>
                  <a:cubicBezTo>
                    <a:pt x="308726" y="708546"/>
                    <a:pt x="206368" y="693761"/>
                    <a:pt x="138129" y="655092"/>
                  </a:cubicBezTo>
                  <a:cubicBezTo>
                    <a:pt x="69890" y="616423"/>
                    <a:pt x="13024" y="564107"/>
                    <a:pt x="1651" y="491319"/>
                  </a:cubicBezTo>
                  <a:cubicBezTo>
                    <a:pt x="-9722" y="418531"/>
                    <a:pt x="40320" y="291152"/>
                    <a:pt x="69890" y="218364"/>
                  </a:cubicBezTo>
                  <a:cubicBezTo>
                    <a:pt x="99460" y="145576"/>
                    <a:pt x="124481" y="90985"/>
                    <a:pt x="179072" y="54591"/>
                  </a:cubicBezTo>
                  <a:cubicBezTo>
                    <a:pt x="233663" y="18197"/>
                    <a:pt x="397436" y="0"/>
                    <a:pt x="397436" y="0"/>
                  </a:cubicBezTo>
                  <a:lnTo>
                    <a:pt x="397436" y="0"/>
                  </a:lnTo>
                  <a:lnTo>
                    <a:pt x="397436" y="0"/>
                  </a:lnTo>
                </a:path>
              </a:pathLst>
            </a:custGeom>
            <a:noFill/>
            <a:ln w="76200" cap="flat" cmpd="sng" algn="ctr">
              <a:solidFill>
                <a:srgbClr val="24D1E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4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sym typeface="Gill Sans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5354893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Content Placeholder 3" descr="igp_1024x640&gt;_bi2005m03_0014_0001_di_v.jpg">
            <a:extLst>
              <a:ext uri="{FF2B5EF4-FFF2-40B4-BE49-F238E27FC236}">
                <a16:creationId xmlns:a16="http://schemas.microsoft.com/office/drawing/2014/main" id="{950117C2-78BE-9C46-8F70-F863C5F223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44" r="6844"/>
          <a:stretch>
            <a:fillRect/>
          </a:stretch>
        </p:blipFill>
        <p:spPr>
          <a:xfrm>
            <a:off x="5587644" y="2484838"/>
            <a:ext cx="2333169" cy="160428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870269A-B1E4-544E-BFA6-A2A171186D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Summary of Accelerator Types and History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00E73C-933A-5C4A-AFC2-97110CAD67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801" y="6658211"/>
            <a:ext cx="766206" cy="117562"/>
          </a:xfrm>
        </p:spPr>
        <p:txBody>
          <a:bodyPr/>
          <a:lstStyle/>
          <a:p>
            <a:r>
              <a:rPr lang="de-DE" sz="500"/>
              <a:t>29.06.2022</a:t>
            </a:r>
            <a:endParaRPr lang="en-GB" sz="5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6A8F3BD-882E-1845-B083-A9CCCDD658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M. Schaumann, Particle Accelerators and Beam Dynamics, CERN Summer Student Lectures 2022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27BE26-A575-124F-B5F0-61DB0FF9B3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75905" y="6641433"/>
            <a:ext cx="521422" cy="120924"/>
          </a:xfrm>
        </p:spPr>
        <p:txBody>
          <a:bodyPr/>
          <a:lstStyle/>
          <a:p>
            <a:fld id="{323EE74B-AA29-428B-826F-5CD1FF8C5BA0}" type="slidenum">
              <a:rPr lang="en-GB" sz="600" smtClean="0"/>
              <a:pPr/>
              <a:t>36</a:t>
            </a:fld>
            <a:endParaRPr lang="en-GB" sz="600" dirty="0"/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E5A74091-859D-2C4D-B915-33267CA5BAF8}"/>
              </a:ext>
            </a:extLst>
          </p:cNvPr>
          <p:cNvSpPr/>
          <p:nvPr/>
        </p:nvSpPr>
        <p:spPr bwMode="auto">
          <a:xfrm>
            <a:off x="165696" y="646525"/>
            <a:ext cx="4056680" cy="5886459"/>
          </a:xfrm>
          <a:prstGeom prst="rect">
            <a:avLst/>
          </a:prstGeom>
          <a:noFill/>
          <a:ln w="38100" cap="flat" cmpd="sng" algn="ctr">
            <a:solidFill>
              <a:srgbClr val="073E87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  <p:pic>
        <p:nvPicPr>
          <p:cNvPr id="106" name="Picture 105" descr="van_de_graaf_mit.jpg">
            <a:extLst>
              <a:ext uri="{FF2B5EF4-FFF2-40B4-BE49-F238E27FC236}">
                <a16:creationId xmlns:a16="http://schemas.microsoft.com/office/drawing/2014/main" id="{D73525BC-2FA9-4C4A-826D-2D35DAB379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9147" y="2969733"/>
            <a:ext cx="1807478" cy="2278175"/>
          </a:xfrm>
          <a:prstGeom prst="rect">
            <a:avLst/>
          </a:prstGeom>
        </p:spPr>
      </p:pic>
      <p:pic>
        <p:nvPicPr>
          <p:cNvPr id="107" name="Picture 106">
            <a:extLst>
              <a:ext uri="{FF2B5EF4-FFF2-40B4-BE49-F238E27FC236}">
                <a16:creationId xmlns:a16="http://schemas.microsoft.com/office/drawing/2014/main" id="{485C4933-3F7A-504D-BDBB-07CA65B117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8986" y="3977845"/>
            <a:ext cx="1733623" cy="2310053"/>
          </a:xfrm>
          <a:prstGeom prst="rect">
            <a:avLst/>
          </a:prstGeom>
        </p:spPr>
      </p:pic>
      <p:sp>
        <p:nvSpPr>
          <p:cNvPr id="108" name="TextBox 107">
            <a:extLst>
              <a:ext uri="{FF2B5EF4-FFF2-40B4-BE49-F238E27FC236}">
                <a16:creationId xmlns:a16="http://schemas.microsoft.com/office/drawing/2014/main" id="{3404ED75-6014-914C-946B-CDAC2F101D7B}"/>
              </a:ext>
            </a:extLst>
          </p:cNvPr>
          <p:cNvSpPr txBox="1"/>
          <p:nvPr/>
        </p:nvSpPr>
        <p:spPr>
          <a:xfrm>
            <a:off x="2011383" y="5335545"/>
            <a:ext cx="1811696" cy="707886"/>
          </a:xfrm>
          <a:prstGeom prst="rect">
            <a:avLst/>
          </a:prstGeom>
          <a:solidFill>
            <a:srgbClr val="C6D9F2"/>
          </a:solidFill>
          <a:ln>
            <a:solidFill>
              <a:schemeClr val="bg2">
                <a:lumMod val="2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/>
              <a:t>electrostatic</a:t>
            </a:r>
          </a:p>
          <a:p>
            <a:pPr algn="ctr"/>
            <a:r>
              <a:rPr lang="en-GB" sz="2000" dirty="0"/>
              <a:t>accelerators</a:t>
            </a:r>
          </a:p>
        </p:txBody>
      </p:sp>
      <p:pic>
        <p:nvPicPr>
          <p:cNvPr id="110" name="Picture 109">
            <a:extLst>
              <a:ext uri="{FF2B5EF4-FFF2-40B4-BE49-F238E27FC236}">
                <a16:creationId xmlns:a16="http://schemas.microsoft.com/office/drawing/2014/main" id="{BB88BB61-7619-1F40-A2B7-FCCED1F376A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24963" y="4834226"/>
            <a:ext cx="1803976" cy="1099585"/>
          </a:xfrm>
          <a:prstGeom prst="rect">
            <a:avLst/>
          </a:prstGeom>
        </p:spPr>
      </p:pic>
      <p:sp>
        <p:nvSpPr>
          <p:cNvPr id="111" name="TextBox 110">
            <a:extLst>
              <a:ext uri="{FF2B5EF4-FFF2-40B4-BE49-F238E27FC236}">
                <a16:creationId xmlns:a16="http://schemas.microsoft.com/office/drawing/2014/main" id="{0653E1B9-1791-004C-823B-557D0EB296D8}"/>
              </a:ext>
            </a:extLst>
          </p:cNvPr>
          <p:cNvSpPr txBox="1"/>
          <p:nvPr/>
        </p:nvSpPr>
        <p:spPr>
          <a:xfrm>
            <a:off x="4396163" y="5688668"/>
            <a:ext cx="1109289" cy="400110"/>
          </a:xfrm>
          <a:prstGeom prst="rect">
            <a:avLst/>
          </a:prstGeom>
          <a:solidFill>
            <a:srgbClr val="C6D9F2"/>
          </a:solidFill>
          <a:ln>
            <a:solidFill>
              <a:schemeClr val="bg2">
                <a:lumMod val="2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 err="1"/>
              <a:t>Betatron</a:t>
            </a:r>
            <a:endParaRPr lang="en-GB" sz="2000" dirty="0"/>
          </a:p>
        </p:txBody>
      </p:sp>
      <p:pic>
        <p:nvPicPr>
          <p:cNvPr id="112" name="Picture 111" descr="images-2.jpeg">
            <a:extLst>
              <a:ext uri="{FF2B5EF4-FFF2-40B4-BE49-F238E27FC236}">
                <a16:creationId xmlns:a16="http://schemas.microsoft.com/office/drawing/2014/main" id="{3DB550A2-39C0-384C-B233-FFD53FF5935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76" y="949827"/>
            <a:ext cx="2981141" cy="1669439"/>
          </a:xfrm>
          <a:prstGeom prst="rect">
            <a:avLst/>
          </a:prstGeom>
        </p:spPr>
      </p:pic>
      <p:sp>
        <p:nvSpPr>
          <p:cNvPr id="113" name="TextBox 112">
            <a:extLst>
              <a:ext uri="{FF2B5EF4-FFF2-40B4-BE49-F238E27FC236}">
                <a16:creationId xmlns:a16="http://schemas.microsoft.com/office/drawing/2014/main" id="{13D5565E-8EE8-3648-A51C-52499AAB065A}"/>
              </a:ext>
            </a:extLst>
          </p:cNvPr>
          <p:cNvSpPr txBox="1"/>
          <p:nvPr/>
        </p:nvSpPr>
        <p:spPr>
          <a:xfrm>
            <a:off x="824876" y="2314494"/>
            <a:ext cx="805903" cy="400110"/>
          </a:xfrm>
          <a:prstGeom prst="rect">
            <a:avLst/>
          </a:prstGeom>
          <a:solidFill>
            <a:srgbClr val="C6D9F2"/>
          </a:solidFill>
          <a:ln>
            <a:solidFill>
              <a:schemeClr val="bg2">
                <a:lumMod val="2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/>
              <a:t>LINAC</a:t>
            </a:r>
          </a:p>
        </p:txBody>
      </p:sp>
      <p:pic>
        <p:nvPicPr>
          <p:cNvPr id="114" name="Picture 113" descr="images-3.jpeg">
            <a:extLst>
              <a:ext uri="{FF2B5EF4-FFF2-40B4-BE49-F238E27FC236}">
                <a16:creationId xmlns:a16="http://schemas.microsoft.com/office/drawing/2014/main" id="{AA18081F-D4F0-0845-A86D-64BCB904E6A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3786" y="827521"/>
            <a:ext cx="2535442" cy="1650774"/>
          </a:xfrm>
          <a:prstGeom prst="rect">
            <a:avLst/>
          </a:prstGeom>
        </p:spPr>
      </p:pic>
      <p:sp>
        <p:nvSpPr>
          <p:cNvPr id="115" name="TextBox 114">
            <a:extLst>
              <a:ext uri="{FF2B5EF4-FFF2-40B4-BE49-F238E27FC236}">
                <a16:creationId xmlns:a16="http://schemas.microsoft.com/office/drawing/2014/main" id="{2E547BFA-424B-A34E-897F-967E1A66A76E}"/>
              </a:ext>
            </a:extLst>
          </p:cNvPr>
          <p:cNvSpPr txBox="1"/>
          <p:nvPr/>
        </p:nvSpPr>
        <p:spPr>
          <a:xfrm>
            <a:off x="7160786" y="725913"/>
            <a:ext cx="1729002" cy="400110"/>
          </a:xfrm>
          <a:prstGeom prst="rect">
            <a:avLst/>
          </a:prstGeom>
          <a:solidFill>
            <a:srgbClr val="C6D9F2"/>
          </a:solidFill>
          <a:ln>
            <a:solidFill>
              <a:schemeClr val="bg2">
                <a:lumMod val="2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/>
              <a:t>Synchrotron</a:t>
            </a: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98BE136E-F136-B048-8E98-30D6BE0D45A1}"/>
              </a:ext>
            </a:extLst>
          </p:cNvPr>
          <p:cNvSpPr/>
          <p:nvPr/>
        </p:nvSpPr>
        <p:spPr bwMode="auto">
          <a:xfrm>
            <a:off x="4360187" y="646524"/>
            <a:ext cx="4604301" cy="5886459"/>
          </a:xfrm>
          <a:prstGeom prst="rect">
            <a:avLst/>
          </a:prstGeom>
          <a:noFill/>
          <a:ln w="38100" cap="flat" cmpd="sng" algn="ctr">
            <a:solidFill>
              <a:srgbClr val="073E87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8B5D9D84-1C97-F243-A3A0-1E1186821A51}"/>
              </a:ext>
            </a:extLst>
          </p:cNvPr>
          <p:cNvSpPr txBox="1"/>
          <p:nvPr/>
        </p:nvSpPr>
        <p:spPr>
          <a:xfrm rot="16200000">
            <a:off x="3236712" y="1050010"/>
            <a:ext cx="13753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solidFill>
                  <a:srgbClr val="FF0000"/>
                </a:solidFill>
              </a:rPr>
              <a:t>Linear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9DB7CB5E-9F76-324E-9A10-6988612117FF}"/>
              </a:ext>
            </a:extLst>
          </p:cNvPr>
          <p:cNvSpPr txBox="1"/>
          <p:nvPr/>
        </p:nvSpPr>
        <p:spPr>
          <a:xfrm rot="16200000">
            <a:off x="3930372" y="1159925"/>
            <a:ext cx="16628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solidFill>
                  <a:srgbClr val="FF0000"/>
                </a:solidFill>
              </a:rPr>
              <a:t>Circular</a:t>
            </a:r>
          </a:p>
        </p:txBody>
      </p:sp>
      <p:pic>
        <p:nvPicPr>
          <p:cNvPr id="119" name="Picture 118" descr="800px-RacetrackMicrotronSketch.svg.png">
            <a:extLst>
              <a:ext uri="{FF2B5EF4-FFF2-40B4-BE49-F238E27FC236}">
                <a16:creationId xmlns:a16="http://schemas.microsoft.com/office/drawing/2014/main" id="{EB9AE4B9-2481-0643-862D-F8703B16B9B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1862" y="5254939"/>
            <a:ext cx="2080109" cy="1175262"/>
          </a:xfrm>
          <a:prstGeom prst="rect">
            <a:avLst/>
          </a:prstGeom>
        </p:spPr>
      </p:pic>
      <p:sp>
        <p:nvSpPr>
          <p:cNvPr id="120" name="TextBox 119">
            <a:extLst>
              <a:ext uri="{FF2B5EF4-FFF2-40B4-BE49-F238E27FC236}">
                <a16:creationId xmlns:a16="http://schemas.microsoft.com/office/drawing/2014/main" id="{23E3659E-C3DB-AC49-9CEE-C28BE386CCF9}"/>
              </a:ext>
            </a:extLst>
          </p:cNvPr>
          <p:cNvSpPr txBox="1"/>
          <p:nvPr/>
        </p:nvSpPr>
        <p:spPr>
          <a:xfrm>
            <a:off x="5522391" y="6021392"/>
            <a:ext cx="1442790" cy="400110"/>
          </a:xfrm>
          <a:prstGeom prst="rect">
            <a:avLst/>
          </a:prstGeom>
          <a:solidFill>
            <a:srgbClr val="C6D9F2"/>
          </a:solidFill>
          <a:ln>
            <a:solidFill>
              <a:schemeClr val="bg2">
                <a:lumMod val="2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 err="1"/>
              <a:t>Microtron</a:t>
            </a:r>
            <a:endParaRPr lang="en-GB" sz="2000" dirty="0"/>
          </a:p>
        </p:txBody>
      </p:sp>
      <p:pic>
        <p:nvPicPr>
          <p:cNvPr id="105" name="Picture 104">
            <a:extLst>
              <a:ext uri="{FF2B5EF4-FFF2-40B4-BE49-F238E27FC236}">
                <a16:creationId xmlns:a16="http://schemas.microsoft.com/office/drawing/2014/main" id="{F27B834F-DAD7-E148-AC26-5F6FEE966E3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679655" y="3184612"/>
            <a:ext cx="970400" cy="1001602"/>
          </a:xfrm>
          <a:prstGeom prst="rect">
            <a:avLst/>
          </a:prstGeom>
        </p:spPr>
      </p:pic>
      <p:sp>
        <p:nvSpPr>
          <p:cNvPr id="109" name="TextBox 108">
            <a:extLst>
              <a:ext uri="{FF2B5EF4-FFF2-40B4-BE49-F238E27FC236}">
                <a16:creationId xmlns:a16="http://schemas.microsoft.com/office/drawing/2014/main" id="{F9ADE3D0-70CF-7F47-8F11-8DFC70C23FD9}"/>
              </a:ext>
            </a:extLst>
          </p:cNvPr>
          <p:cNvSpPr txBox="1"/>
          <p:nvPr/>
        </p:nvSpPr>
        <p:spPr>
          <a:xfrm>
            <a:off x="4711218" y="3793972"/>
            <a:ext cx="1440918" cy="400110"/>
          </a:xfrm>
          <a:prstGeom prst="rect">
            <a:avLst/>
          </a:prstGeom>
          <a:solidFill>
            <a:srgbClr val="C6D9F2"/>
          </a:solidFill>
          <a:ln>
            <a:solidFill>
              <a:schemeClr val="bg2">
                <a:lumMod val="2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/>
              <a:t>Cyclotron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FF83719-6623-AF47-86D5-C99CC2FED1B0}"/>
              </a:ext>
            </a:extLst>
          </p:cNvPr>
          <p:cNvSpPr txBox="1"/>
          <p:nvPr/>
        </p:nvSpPr>
        <p:spPr>
          <a:xfrm>
            <a:off x="606433" y="633000"/>
            <a:ext cx="18623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Limited by length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F719519-CAAB-254E-8AAD-1331C4AC6A5B}"/>
              </a:ext>
            </a:extLst>
          </p:cNvPr>
          <p:cNvSpPr txBox="1"/>
          <p:nvPr/>
        </p:nvSpPr>
        <p:spPr>
          <a:xfrm>
            <a:off x="932698" y="3061737"/>
            <a:ext cx="13461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Limited by high voltage discharge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3A02A5F-5386-5F4B-AD19-904DD60DC2C6}"/>
              </a:ext>
            </a:extLst>
          </p:cNvPr>
          <p:cNvSpPr txBox="1"/>
          <p:nvPr/>
        </p:nvSpPr>
        <p:spPr>
          <a:xfrm>
            <a:off x="4450486" y="2323073"/>
            <a:ext cx="104685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Limited by const. mass &amp; size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742B5-6012-DA48-BB20-33308CE0FA9A}"/>
              </a:ext>
            </a:extLst>
          </p:cNvPr>
          <p:cNvSpPr txBox="1"/>
          <p:nvPr/>
        </p:nvSpPr>
        <p:spPr>
          <a:xfrm>
            <a:off x="5248201" y="759027"/>
            <a:ext cx="10500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Limited by max. B-field &amp; radius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34F446D-CD5D-E14A-A722-85629D37C7E3}"/>
              </a:ext>
            </a:extLst>
          </p:cNvPr>
          <p:cNvSpPr txBox="1"/>
          <p:nvPr/>
        </p:nvSpPr>
        <p:spPr>
          <a:xfrm>
            <a:off x="4416580" y="4287390"/>
            <a:ext cx="34563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Other types of circular accelerators </a:t>
            </a:r>
            <a:r>
              <a:rPr lang="en-US" sz="1400" dirty="0"/>
              <a:t>(not discussed here)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167407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5786B596-138A-57E8-C170-45BC065857FD}"/>
              </a:ext>
            </a:extLst>
          </p:cNvPr>
          <p:cNvSpPr/>
          <p:nvPr/>
        </p:nvSpPr>
        <p:spPr>
          <a:xfrm>
            <a:off x="3773385" y="3696199"/>
            <a:ext cx="5112568" cy="287797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FE769C8-5C14-656E-A90B-16F9E8D1946E}"/>
              </a:ext>
            </a:extLst>
          </p:cNvPr>
          <p:cNvSpPr/>
          <p:nvPr/>
        </p:nvSpPr>
        <p:spPr>
          <a:xfrm>
            <a:off x="194413" y="617846"/>
            <a:ext cx="5112568" cy="2877976"/>
          </a:xfrm>
          <a:prstGeom prst="rect">
            <a:avLst/>
          </a:prstGeom>
          <a:solidFill>
            <a:schemeClr val="accent6">
              <a:lumMod val="90000"/>
            </a:schemeClr>
          </a:solidFill>
          <a:ln>
            <a:solidFill>
              <a:schemeClr val="accent6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1DCD737-A597-5E3C-13C0-2269C42626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/>
              <a:t>Bike Ride through PETRA III @ DESY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7DC33FB-DA76-02EE-699C-F0D466F05CF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29.06.2022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01FD27-A62D-D21B-216F-CD7316B975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M. Schaumann, Particle Accelerators and Beam Dynamics, CERN Summer Student Lectures 2022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587AEA-B6CF-34F3-E3FB-F82E5AD6D3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pPr/>
              <a:t>37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B11641D-37BF-0034-9A45-138212B6B4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604" y="668347"/>
            <a:ext cx="4962186" cy="276065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FF8167E-A4B8-4EDD-198D-E6E60B5F28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5533" y="3755667"/>
            <a:ext cx="4888272" cy="274613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73A1C47-5064-6DF2-D17C-EC07BCF7EAC0}"/>
              </a:ext>
            </a:extLst>
          </p:cNvPr>
          <p:cNvSpPr txBox="1"/>
          <p:nvPr/>
        </p:nvSpPr>
        <p:spPr>
          <a:xfrm>
            <a:off x="243674" y="3513071"/>
            <a:ext cx="30826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Injection, </a:t>
            </a:r>
            <a:r>
              <a:rPr lang="en-US" dirty="0" err="1">
                <a:solidFill>
                  <a:schemeClr val="accent6">
                    <a:lumMod val="50000"/>
                  </a:schemeClr>
                </a:solidFill>
              </a:rPr>
              <a:t>FoDo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 cell structure, acceleration cavities</a:t>
            </a:r>
          </a:p>
        </p:txBody>
      </p:sp>
      <p:pic>
        <p:nvPicPr>
          <p:cNvPr id="9" name="Picture 46" descr="C:\Users\mpywar\Documents\PIIICoord\AvailabilityReview2016\MyTalk\p3eng.png">
            <a:extLst>
              <a:ext uri="{FF2B5EF4-FFF2-40B4-BE49-F238E27FC236}">
                <a16:creationId xmlns:a16="http://schemas.microsoft.com/office/drawing/2014/main" id="{08E1C7C8-4FEC-FA12-ECE2-D8E519AC86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4539" y="727814"/>
            <a:ext cx="3103182" cy="26417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AEEF7839-8E2F-0373-D746-15CE1A5ABE82}"/>
              </a:ext>
            </a:extLst>
          </p:cNvPr>
          <p:cNvSpPr/>
          <p:nvPr/>
        </p:nvSpPr>
        <p:spPr>
          <a:xfrm rot="4178600">
            <a:off x="7242699" y="2443834"/>
            <a:ext cx="503600" cy="1285612"/>
          </a:xfrm>
          <a:prstGeom prst="ellipse">
            <a:avLst/>
          </a:prstGeom>
          <a:solidFill>
            <a:schemeClr val="accent6">
              <a:lumMod val="90000"/>
              <a:alpha val="20000"/>
            </a:schemeClr>
          </a:solidFill>
          <a:ln w="28575">
            <a:solidFill>
              <a:schemeClr val="accent6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err="1">
              <a:solidFill>
                <a:schemeClr val="tx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E65F1C7-A0E4-49D0-1D28-1E4E4F345022}"/>
              </a:ext>
            </a:extLst>
          </p:cNvPr>
          <p:cNvSpPr/>
          <p:nvPr/>
        </p:nvSpPr>
        <p:spPr>
          <a:xfrm rot="20045659">
            <a:off x="8070129" y="929545"/>
            <a:ext cx="390392" cy="1297604"/>
          </a:xfrm>
          <a:prstGeom prst="rect">
            <a:avLst/>
          </a:prstGeom>
          <a:solidFill>
            <a:schemeClr val="accent2">
              <a:alpha val="20193"/>
            </a:schemeClr>
          </a:solidFill>
          <a:ln w="28575">
            <a:solidFill>
              <a:schemeClr val="accent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err="1">
              <a:solidFill>
                <a:schemeClr val="tx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693A576-80B9-D276-CB9D-3971B03D1C9D}"/>
              </a:ext>
            </a:extLst>
          </p:cNvPr>
          <p:cNvSpPr txBox="1"/>
          <p:nvPr/>
        </p:nvSpPr>
        <p:spPr>
          <a:xfrm>
            <a:off x="899592" y="5151596"/>
            <a:ext cx="29859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Max von Laue Experimental hall: Double Bend Achromat cell structure and undulators for photon beam production</a:t>
            </a:r>
          </a:p>
        </p:txBody>
      </p:sp>
    </p:spTree>
    <p:extLst>
      <p:ext uri="{BB962C8B-B14F-4D97-AF65-F5344CB8AC3E}">
        <p14:creationId xmlns:p14="http://schemas.microsoft.com/office/powerpoint/2010/main" val="315979757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1B1078-95EA-3847-875F-94E4BF8ED3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7699F18-5EBD-1640-B492-09350F6B363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29.06.2022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B3AA97-F07B-1944-93D4-75F0096405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M. Schaumann, Particle Accelerators and Beam Dynamics, CERN Summer Student Lectures 2022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D1855B-563F-ED4F-81C0-687D1072E1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pPr/>
              <a:t>38</a:t>
            </a:fld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A1A16D4-A7B4-DD48-BEC3-B53124A75FEF}"/>
              </a:ext>
            </a:extLst>
          </p:cNvPr>
          <p:cNvSpPr txBox="1"/>
          <p:nvPr/>
        </p:nvSpPr>
        <p:spPr>
          <a:xfrm>
            <a:off x="2292882" y="5327902"/>
            <a:ext cx="45582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Everything clear! Hmm ….</a:t>
            </a:r>
          </a:p>
        </p:txBody>
      </p:sp>
      <p:pic>
        <p:nvPicPr>
          <p:cNvPr id="7" name="Picture 6" descr="w-fragen-tool-praxisbeispiel.png">
            <a:extLst>
              <a:ext uri="{FF2B5EF4-FFF2-40B4-BE49-F238E27FC236}">
                <a16:creationId xmlns:a16="http://schemas.microsoft.com/office/drawing/2014/main" id="{C2377C13-878A-EA48-A25A-888877E08B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7742" y="1268760"/>
            <a:ext cx="5068516" cy="3915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945337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565301-DC01-C24D-A55D-EAA1DB08D8D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Solutions to Exercises</a:t>
            </a:r>
          </a:p>
        </p:txBody>
      </p:sp>
    </p:spTree>
    <p:extLst>
      <p:ext uri="{BB962C8B-B14F-4D97-AF65-F5344CB8AC3E}">
        <p14:creationId xmlns:p14="http://schemas.microsoft.com/office/powerpoint/2010/main" val="2555412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D63C24-635D-B14C-A1BD-867FAEC1F7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Some more references .....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054863E-89C7-4F47-BC9E-5C106CFB9DA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29.06.2022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1A17DE5-3B28-9947-85DB-846795C51F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M. Schaumann, Particle Accelerators and Beam Dynamics, CERN Summer Student Lectures 2022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211F2E-2A79-8346-87D5-9023C069E0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8FC6598-6AF3-2B49-B29A-A167810BE0DC}"/>
              </a:ext>
            </a:extLst>
          </p:cNvPr>
          <p:cNvSpPr/>
          <p:nvPr/>
        </p:nvSpPr>
        <p:spPr>
          <a:xfrm>
            <a:off x="899592" y="776448"/>
            <a:ext cx="705678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/>
              <a:t>Accelerators for Pedestrians </a:t>
            </a:r>
          </a:p>
          <a:p>
            <a:r>
              <a:rPr lang="en-US" dirty="0"/>
              <a:t>Author: Simon Baird</a:t>
            </a:r>
            <a:br>
              <a:rPr lang="en-US" dirty="0"/>
            </a:br>
            <a:r>
              <a:rPr lang="en-US" dirty="0"/>
              <a:t>Reference: CERN-AB-Note-2007-014 (Free from the Web) </a:t>
            </a:r>
          </a:p>
          <a:p>
            <a:endParaRPr lang="en-US" dirty="0"/>
          </a:p>
          <a:p>
            <a:r>
              <a:rPr lang="en-US" b="1" i="1" dirty="0"/>
              <a:t>The Physics of Particle Accelerators, an introduction</a:t>
            </a:r>
          </a:p>
          <a:p>
            <a:r>
              <a:rPr lang="en-US" dirty="0"/>
              <a:t>Author: Klaus </a:t>
            </a:r>
            <a:r>
              <a:rPr lang="en-US" dirty="0" err="1"/>
              <a:t>Wille</a:t>
            </a:r>
            <a:br>
              <a:rPr lang="en-US" dirty="0"/>
            </a:br>
            <a:r>
              <a:rPr lang="en-US" dirty="0"/>
              <a:t>Reference: ISBN 0-19-850549-3 (CERN Book shop) </a:t>
            </a:r>
          </a:p>
          <a:p>
            <a:endParaRPr lang="en-US" dirty="0"/>
          </a:p>
          <a:p>
            <a:r>
              <a:rPr lang="en-US" b="1" i="1" dirty="0"/>
              <a:t>Particle Accelerator Physics (3rd edition) </a:t>
            </a:r>
          </a:p>
          <a:p>
            <a:r>
              <a:rPr lang="en-US" dirty="0"/>
              <a:t>Author: Helmut </a:t>
            </a:r>
            <a:r>
              <a:rPr lang="en-US" dirty="0" err="1"/>
              <a:t>Widemann</a:t>
            </a:r>
            <a:r>
              <a:rPr lang="en-US" dirty="0"/>
              <a:t> </a:t>
            </a:r>
          </a:p>
          <a:p>
            <a:r>
              <a:rPr lang="en-US" dirty="0"/>
              <a:t>Reference: ISBN 978-3-540-49043-2 (CERN Book shop)</a:t>
            </a:r>
            <a:br>
              <a:rPr lang="en-US" dirty="0"/>
            </a:br>
            <a:endParaRPr lang="en-US" dirty="0"/>
          </a:p>
          <a:p>
            <a:r>
              <a:rPr lang="en-US" b="1" i="1" dirty="0">
                <a:effectLst/>
              </a:rPr>
              <a:t>Accelerator Physics (3</a:t>
            </a:r>
            <a:r>
              <a:rPr lang="en-US" b="1" i="1" baseline="30000" dirty="0">
                <a:effectLst/>
              </a:rPr>
              <a:t>rd</a:t>
            </a:r>
            <a:r>
              <a:rPr lang="en-US" b="1" i="1" dirty="0">
                <a:effectLst/>
              </a:rPr>
              <a:t> edition)</a:t>
            </a:r>
          </a:p>
          <a:p>
            <a:r>
              <a:rPr lang="en-US" dirty="0"/>
              <a:t>Author: S. Y. Lee</a:t>
            </a:r>
          </a:p>
          <a:p>
            <a:r>
              <a:rPr lang="en-US" dirty="0">
                <a:effectLst/>
              </a:rPr>
              <a:t>Reference: ISBN 978-981-4374-94-1 (CERN Book shop)</a:t>
            </a:r>
          </a:p>
        </p:txBody>
      </p:sp>
    </p:spTree>
    <p:extLst>
      <p:ext uri="{BB962C8B-B14F-4D97-AF65-F5344CB8AC3E}">
        <p14:creationId xmlns:p14="http://schemas.microsoft.com/office/powerpoint/2010/main" val="261446250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8239A9-5987-3742-997F-FA7B8E78AE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Exercise: LINAC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FF5D987-850B-194D-BE7E-694B13F52B3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29.06.2022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EB4C86-3BFD-CA45-A307-8DBA7AD2A2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M. Schaumann, Particle Accelerators and Beam Dynamics, CERN Summer Student Lectures 2022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904ADD-A036-904C-BA21-F7844B9495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pPr/>
              <a:t>40</a:t>
            </a:fld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7398F3F9-5D91-7641-8C0C-84E42BD293B3}"/>
                  </a:ext>
                </a:extLst>
              </p:cNvPr>
              <p:cNvSpPr/>
              <p:nvPr/>
            </p:nvSpPr>
            <p:spPr>
              <a:xfrm>
                <a:off x="4688309" y="712200"/>
                <a:ext cx="3685565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b="1" dirty="0"/>
                  <a:t>This question could be rephrased to:</a:t>
                </a:r>
              </a:p>
              <a:p>
                <a:r>
                  <a:rPr lang="en-US" dirty="0"/>
                  <a:t>How does the drift tube length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/>
                  <a:t> depend on the particle type?</a:t>
                </a:r>
              </a:p>
            </p:txBody>
          </p:sp>
        </mc:Choice>
        <mc:Fallback xmlns="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7398F3F9-5D91-7641-8C0C-84E42BD293B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8309" y="712200"/>
                <a:ext cx="3685565" cy="923330"/>
              </a:xfrm>
              <a:prstGeom prst="rect">
                <a:avLst/>
              </a:prstGeom>
              <a:blipFill>
                <a:blip r:embed="rId3"/>
                <a:stretch>
                  <a:fillRect l="-1031" t="-2703" b="-81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4BE8EA1D-9D14-434D-BE07-17FF6ED6A941}"/>
              </a:ext>
            </a:extLst>
          </p:cNvPr>
          <p:cNvSpPr txBox="1"/>
          <p:nvPr/>
        </p:nvSpPr>
        <p:spPr>
          <a:xfrm>
            <a:off x="463007" y="750837"/>
            <a:ext cx="3748953" cy="70788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/>
              <a:t>Once build, can I use my LINAC to accelerate any particle I like? </a:t>
            </a:r>
          </a:p>
        </p:txBody>
      </p:sp>
      <p:sp>
        <p:nvSpPr>
          <p:cNvPr id="10" name="Text Box 13">
            <a:extLst>
              <a:ext uri="{FF2B5EF4-FFF2-40B4-BE49-F238E27FC236}">
                <a16:creationId xmlns:a16="http://schemas.microsoft.com/office/drawing/2014/main" id="{C0F6659A-2350-C34F-820B-A616F81A08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2117" y="1960926"/>
            <a:ext cx="426640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49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600" b="1" i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1600" b="1" i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1600" b="1" i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1600" b="1" i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1600" b="1" i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GB" altLang="en-US" dirty="0">
                <a:solidFill>
                  <a:srgbClr val="0000FF"/>
                </a:solidFill>
              </a:rPr>
              <a:t>Drift tubes provide shielding of the particles during the negative half wave of the RF.</a:t>
            </a:r>
          </a:p>
        </p:txBody>
      </p:sp>
      <p:sp>
        <p:nvSpPr>
          <p:cNvPr id="11" name="Text Box 24">
            <a:extLst>
              <a:ext uri="{FF2B5EF4-FFF2-40B4-BE49-F238E27FC236}">
                <a16:creationId xmlns:a16="http://schemas.microsoft.com/office/drawing/2014/main" id="{CAD889F8-5B09-034A-AD97-EAD75843A5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7471" y="2924944"/>
            <a:ext cx="47244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49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 b="1" i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1600" b="1" i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1600" b="1" i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1600" b="1" i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1600" b="1" i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GB" altLang="en-US" dirty="0"/>
              <a:t>Time span of the negative half wave:     </a:t>
            </a:r>
            <a:r>
              <a:rPr lang="en-GB" altLang="en-US" dirty="0" err="1"/>
              <a:t>τ</a:t>
            </a:r>
            <a:r>
              <a:rPr lang="en-GB" altLang="en-US" baseline="-25000" dirty="0" err="1"/>
              <a:t>RF</a:t>
            </a:r>
            <a:r>
              <a:rPr lang="en-GB" altLang="en-US" baseline="-25000" dirty="0"/>
              <a:t> </a:t>
            </a:r>
            <a:r>
              <a:rPr lang="en-GB" altLang="en-US" dirty="0"/>
              <a:t>/2</a:t>
            </a:r>
          </a:p>
          <a:p>
            <a:pPr eaLnBrk="1" hangingPunct="1"/>
            <a:endParaRPr lang="en-GB" altLang="en-US" dirty="0"/>
          </a:p>
          <a:p>
            <a:pPr eaLnBrk="1" hangingPunct="1"/>
            <a:r>
              <a:rPr lang="en-GB" altLang="en-US" dirty="0"/>
              <a:t>Length of the Drift Tube:  </a:t>
            </a:r>
          </a:p>
        </p:txBody>
      </p:sp>
      <p:sp>
        <p:nvSpPr>
          <p:cNvPr id="12" name="Text Box 10">
            <a:extLst>
              <a:ext uri="{FF2B5EF4-FFF2-40B4-BE49-F238E27FC236}">
                <a16:creationId xmlns:a16="http://schemas.microsoft.com/office/drawing/2014/main" id="{E8959A93-DC74-6C4F-B769-5A5F456654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8235" y="3916603"/>
            <a:ext cx="2827338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49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 b="1" i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1600" b="1" i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1600" b="1" i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1600" b="1" i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1600" b="1" i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GB" altLang="en-US" dirty="0">
                <a:solidFill>
                  <a:srgbClr val="0000FF"/>
                </a:solidFill>
              </a:rPr>
              <a:t>Kinetic Energy of the Particles</a:t>
            </a:r>
          </a:p>
        </p:txBody>
      </p:sp>
      <p:pic>
        <p:nvPicPr>
          <p:cNvPr id="13" name="Picture 25">
            <a:extLst>
              <a:ext uri="{FF2B5EF4-FFF2-40B4-BE49-F238E27FC236}">
                <a16:creationId xmlns:a16="http://schemas.microsoft.com/office/drawing/2014/main" id="{50617A0F-4F29-6A44-8848-F292B31B479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8006" y="1760806"/>
            <a:ext cx="3792538" cy="1119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4" name="Object 2">
            <a:extLst>
              <a:ext uri="{FF2B5EF4-FFF2-40B4-BE49-F238E27FC236}">
                <a16:creationId xmlns:a16="http://schemas.microsoft.com/office/drawing/2014/main" id="{FDE82EF6-1339-BD4D-8857-13663000287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4714124"/>
              </p:ext>
            </p:extLst>
          </p:nvPr>
        </p:nvGraphicFramePr>
        <p:xfrm>
          <a:off x="3679825" y="3301715"/>
          <a:ext cx="95885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685800" imgH="381000" progId="Equation.3">
                  <p:embed/>
                </p:oleObj>
              </mc:Choice>
              <mc:Fallback>
                <p:oleObj name="Equation" r:id="rId5" imgW="685800" imgH="381000" progId="Equation.3">
                  <p:embed/>
                  <p:pic>
                    <p:nvPicPr>
                      <p:cNvPr id="30728" name="Object 2">
                        <a:extLst>
                          <a:ext uri="{FF2B5EF4-FFF2-40B4-BE49-F238E27FC236}">
                            <a16:creationId xmlns:a16="http://schemas.microsoft.com/office/drawing/2014/main" id="{89CFE652-059B-6E4E-B06D-078677C1F44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79825" y="3301715"/>
                        <a:ext cx="958850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0000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9050">
                            <a:solidFill>
                              <a:srgbClr val="FF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7961" dir="2700000" algn="ctr" rotWithShape="0">
                                <a:srgbClr val="99000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3">
            <a:extLst>
              <a:ext uri="{FF2B5EF4-FFF2-40B4-BE49-F238E27FC236}">
                <a16:creationId xmlns:a16="http://schemas.microsoft.com/office/drawing/2014/main" id="{AB6BE784-A210-F342-9D50-5F79D04BAA8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8368403"/>
              </p:ext>
            </p:extLst>
          </p:nvPr>
        </p:nvGraphicFramePr>
        <p:xfrm>
          <a:off x="3608364" y="3938681"/>
          <a:ext cx="8509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685800" imgH="368300" progId="Equation.3">
                  <p:embed/>
                </p:oleObj>
              </mc:Choice>
              <mc:Fallback>
                <p:oleObj name="Equation" r:id="rId7" imgW="685800" imgH="368300" progId="Equation.3">
                  <p:embed/>
                  <p:pic>
                    <p:nvPicPr>
                      <p:cNvPr id="30729" name="Object 3">
                        <a:extLst>
                          <a:ext uri="{FF2B5EF4-FFF2-40B4-BE49-F238E27FC236}">
                            <a16:creationId xmlns:a16="http://schemas.microsoft.com/office/drawing/2014/main" id="{64207287-9AAB-E548-A26C-7E247240622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08364" y="3938681"/>
                        <a:ext cx="8509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0000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9050">
                            <a:solidFill>
                              <a:srgbClr val="FF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7961" dir="2700000" algn="ctr" rotWithShape="0">
                                <a:srgbClr val="99000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 Box 12">
            <a:extLst>
              <a:ext uri="{FF2B5EF4-FFF2-40B4-BE49-F238E27FC236}">
                <a16:creationId xmlns:a16="http://schemas.microsoft.com/office/drawing/2014/main" id="{80E99621-8B16-AC40-B113-5F5E5E8466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64088" y="4837275"/>
            <a:ext cx="328342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49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600" b="1" i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1600" b="1" i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1600" b="1" i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1600" b="1" i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1600" b="1" i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GB" altLang="en-US" b="0" dirty="0"/>
              <a:t>valid for </a:t>
            </a:r>
            <a:r>
              <a:rPr lang="en-GB" altLang="en-US" b="0" dirty="0">
                <a:solidFill>
                  <a:srgbClr val="00CC00"/>
                </a:solidFill>
              </a:rPr>
              <a:t>non-relativistic</a:t>
            </a:r>
            <a:r>
              <a:rPr lang="en-GB" altLang="en-US" b="0" dirty="0"/>
              <a:t> particles ...</a:t>
            </a:r>
          </a:p>
        </p:txBody>
      </p:sp>
      <p:sp>
        <p:nvSpPr>
          <p:cNvPr id="21" name="Right Brace 20">
            <a:extLst>
              <a:ext uri="{FF2B5EF4-FFF2-40B4-BE49-F238E27FC236}">
                <a16:creationId xmlns:a16="http://schemas.microsoft.com/office/drawing/2014/main" id="{9AD6BF0E-BB77-4E4F-9707-539874187D80}"/>
              </a:ext>
            </a:extLst>
          </p:cNvPr>
          <p:cNvSpPr/>
          <p:nvPr/>
        </p:nvSpPr>
        <p:spPr>
          <a:xfrm>
            <a:off x="4896133" y="2981640"/>
            <a:ext cx="325337" cy="1785083"/>
          </a:xfrm>
          <a:prstGeom prst="rightBrace">
            <a:avLst>
              <a:gd name="adj1" fmla="val 43109"/>
              <a:gd name="adj2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AA098C30-8FEE-8B41-997C-0128E0DAC1D8}"/>
                  </a:ext>
                </a:extLst>
              </p:cNvPr>
              <p:cNvSpPr txBox="1"/>
              <p:nvPr/>
            </p:nvSpPr>
            <p:spPr>
              <a:xfrm>
                <a:off x="5695233" y="3266997"/>
                <a:ext cx="1605632" cy="4277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 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AA098C30-8FEE-8B41-997C-0128E0DAC1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95233" y="3266997"/>
                <a:ext cx="1605632" cy="427746"/>
              </a:xfrm>
              <a:prstGeom prst="rect">
                <a:avLst/>
              </a:prstGeom>
              <a:blipFill>
                <a:blip r:embed="rId9"/>
                <a:stretch>
                  <a:fillRect b="-1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5C2880BF-B0CA-9945-9E32-34071F87793A}"/>
                  </a:ext>
                </a:extLst>
              </p:cNvPr>
              <p:cNvSpPr txBox="1"/>
              <p:nvPr/>
            </p:nvSpPr>
            <p:spPr>
              <a:xfrm>
                <a:off x="5724431" y="3852016"/>
                <a:ext cx="2649443" cy="9106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𝑙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𝑅𝐹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𝑅𝐹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func>
                                <m:func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sin</m:t>
                                  </m:r>
                                </m:fName>
                                <m:e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𝜙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</m:e>
                              </m:func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5C2880BF-B0CA-9945-9E32-34071F8779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4431" y="3852016"/>
                <a:ext cx="2649443" cy="910699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>
            <a:extLst>
              <a:ext uri="{FF2B5EF4-FFF2-40B4-BE49-F238E27FC236}">
                <a16:creationId xmlns:a16="http://schemas.microsoft.com/office/drawing/2014/main" id="{5C0BFA13-CB65-8448-915E-750FEC0325E8}"/>
              </a:ext>
            </a:extLst>
          </p:cNvPr>
          <p:cNvSpPr txBox="1"/>
          <p:nvPr/>
        </p:nvSpPr>
        <p:spPr>
          <a:xfrm flipH="1">
            <a:off x="381257" y="5438548"/>
            <a:ext cx="83350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 the answer is no. The drift tube length depends on the charge-to-mass-ratio (</a:t>
            </a:r>
            <a:r>
              <a:rPr lang="en-US" i="1" dirty="0"/>
              <a:t>q/m</a:t>
            </a:r>
            <a:r>
              <a:rPr lang="en-US" dirty="0"/>
              <a:t>) of the particle and the RF system. For a given RF system bandwidth only a certain range of </a:t>
            </a:r>
            <a:r>
              <a:rPr lang="en-US" i="1" dirty="0"/>
              <a:t>q/m</a:t>
            </a:r>
            <a:r>
              <a:rPr lang="en-US" dirty="0"/>
              <a:t> leads to a synchronized acceleration. One knob to play could be the charge state for ions, which may allow to get closer to the design </a:t>
            </a:r>
            <a:r>
              <a:rPr lang="en-US" i="1" dirty="0"/>
              <a:t>q/m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685498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66DDF498-9FB8-00A8-1A0D-2D76D1368DF0}"/>
              </a:ext>
            </a:extLst>
          </p:cNvPr>
          <p:cNvSpPr/>
          <p:nvPr/>
        </p:nvSpPr>
        <p:spPr>
          <a:xfrm>
            <a:off x="2087723" y="1916832"/>
            <a:ext cx="4968552" cy="2382606"/>
          </a:xfrm>
          <a:prstGeom prst="ellipse">
            <a:avLst/>
          </a:prstGeom>
          <a:solidFill>
            <a:schemeClr val="accent6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CBC0BF3-195A-BB4B-9292-3F86A469A5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5A3A90-B3AB-4343-BDB3-F790F08F308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29.06.2022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D8C325-F043-E14D-BEDA-EA9601D10A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M. Schaumann, Particle Accelerators and Beam Dynamics, CERN Summer Student Lectures 2022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032672-5B7B-334C-8B73-1FEB80C888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8646B66-A1DA-F54E-9BB3-CF9C69AE196E}"/>
              </a:ext>
            </a:extLst>
          </p:cNvPr>
          <p:cNvSpPr/>
          <p:nvPr/>
        </p:nvSpPr>
        <p:spPr>
          <a:xfrm>
            <a:off x="1871699" y="2507971"/>
            <a:ext cx="540060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/>
              <a:t>What are Particle Accelerators?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3704E31-BA69-0BD0-651C-C301BAFA42D2}"/>
              </a:ext>
            </a:extLst>
          </p:cNvPr>
          <p:cNvSpPr txBox="1"/>
          <p:nvPr/>
        </p:nvSpPr>
        <p:spPr>
          <a:xfrm>
            <a:off x="1020075" y="4581128"/>
            <a:ext cx="75209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Please write your associations and key words into the chat.</a:t>
            </a:r>
          </a:p>
        </p:txBody>
      </p:sp>
    </p:spTree>
    <p:extLst>
      <p:ext uri="{BB962C8B-B14F-4D97-AF65-F5344CB8AC3E}">
        <p14:creationId xmlns:p14="http://schemas.microsoft.com/office/powerpoint/2010/main" val="3913474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BC0BF3-195A-BB4B-9292-3F86A469A5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5A3A90-B3AB-4343-BDB3-F790F08F308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29.06.2022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D8C325-F043-E14D-BEDA-EA9601D10A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M. Schaumann, Particle Accelerators and Beam Dynamics, CERN Summer Student Lectures 2022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032672-5B7B-334C-8B73-1FEB80C888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8646B66-A1DA-F54E-9BB3-CF9C69AE196E}"/>
              </a:ext>
            </a:extLst>
          </p:cNvPr>
          <p:cNvSpPr/>
          <p:nvPr/>
        </p:nvSpPr>
        <p:spPr>
          <a:xfrm>
            <a:off x="1499491" y="3068960"/>
            <a:ext cx="614501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/>
              <a:t>Why do we need accelerators? </a:t>
            </a:r>
          </a:p>
        </p:txBody>
      </p:sp>
    </p:spTree>
    <p:extLst>
      <p:ext uri="{BB962C8B-B14F-4D97-AF65-F5344CB8AC3E}">
        <p14:creationId xmlns:p14="http://schemas.microsoft.com/office/powerpoint/2010/main" val="35054556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26CA43-44BF-6B46-81CA-1B1186788F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1st Particle Physics Experiment</a:t>
            </a:r>
            <a:endParaRPr lang="en-US" dirty="0">
              <a:solidFill>
                <a:srgbClr val="0427BC"/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B47CAB8-2352-A34D-A2B3-5EEF4C4B55F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29.06.2022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8BEC539-CCE0-4343-9D66-F1F05A7FF7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M. Schaumann, Particle Accelerators and Beam Dynamics, CERN Summer Student Lectures 2022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046D6A-E33B-E440-899D-265D774FFF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0770081-C400-4448-8487-BC5773B818F1}"/>
              </a:ext>
            </a:extLst>
          </p:cNvPr>
          <p:cNvSpPr txBox="1"/>
          <p:nvPr/>
        </p:nvSpPr>
        <p:spPr>
          <a:xfrm>
            <a:off x="2692756" y="1169457"/>
            <a:ext cx="5580780" cy="1323439"/>
          </a:xfrm>
          <a:prstGeom prst="rect">
            <a:avLst/>
          </a:prstGeom>
          <a:solidFill>
            <a:srgbClr val="C6D9F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Fire </a:t>
            </a:r>
            <a:r>
              <a:rPr lang="en-US" sz="2000" b="1" dirty="0">
                <a:solidFill>
                  <a:srgbClr val="0427BC"/>
                </a:solidFill>
              </a:rPr>
              <a:t>alpha particles </a:t>
            </a:r>
            <a:r>
              <a:rPr lang="en-US" sz="2000" dirty="0"/>
              <a:t>against a thin </a:t>
            </a:r>
            <a:r>
              <a:rPr lang="en-US" sz="2000" b="1" dirty="0">
                <a:solidFill>
                  <a:srgbClr val="0427BC"/>
                </a:solidFill>
              </a:rPr>
              <a:t>gold foil.</a:t>
            </a:r>
          </a:p>
          <a:p>
            <a:pPr algn="ctr"/>
            <a:endParaRPr lang="en-US" sz="2000" b="1" dirty="0">
              <a:solidFill>
                <a:srgbClr val="0427BC"/>
              </a:solidFill>
            </a:endParaRPr>
          </a:p>
          <a:p>
            <a:pPr algn="ctr"/>
            <a:r>
              <a:rPr lang="en-US" sz="2000" dirty="0"/>
              <a:t>Observation of scattering behavior revealed entirely new understanding of the </a:t>
            </a:r>
            <a:r>
              <a:rPr lang="en-US" sz="2000" b="1" dirty="0">
                <a:solidFill>
                  <a:srgbClr val="179923"/>
                </a:solidFill>
              </a:rPr>
              <a:t>structure within atoms</a:t>
            </a:r>
            <a:r>
              <a:rPr lang="en-US" sz="2000" dirty="0"/>
              <a:t>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F57AFA8-AA14-CF41-9005-173093046F2E}"/>
              </a:ext>
            </a:extLst>
          </p:cNvPr>
          <p:cNvSpPr txBox="1"/>
          <p:nvPr/>
        </p:nvSpPr>
        <p:spPr>
          <a:xfrm>
            <a:off x="351134" y="714304"/>
            <a:ext cx="652743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1911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337E4AA0-F860-9049-968C-69DC504CAA70}"/>
              </a:ext>
            </a:extLst>
          </p:cNvPr>
          <p:cNvGrpSpPr/>
          <p:nvPr/>
        </p:nvGrpSpPr>
        <p:grpSpPr>
          <a:xfrm>
            <a:off x="244664" y="3027982"/>
            <a:ext cx="6108161" cy="2897882"/>
            <a:chOff x="2267744" y="1268760"/>
            <a:chExt cx="6108161" cy="2897882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2D2B4F55-3022-FD4E-956B-6164DE3A5D7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87620" y="1340768"/>
              <a:ext cx="4950436" cy="2825874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194384D7-8D0B-FE49-8676-256643082A21}"/>
                    </a:ext>
                  </a:extLst>
                </p:cNvPr>
                <p:cNvSpPr txBox="1"/>
                <p:nvPr/>
              </p:nvSpPr>
              <p:spPr>
                <a:xfrm>
                  <a:off x="2267744" y="2466543"/>
                  <a:ext cx="1896008" cy="584775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r"/>
                  <a14:m>
                    <m:oMath xmlns:m="http://schemas.openxmlformats.org/officeDocument/2006/math">
                      <m:r>
                        <a:rPr lang="en-US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</m:oMath>
                  </a14:m>
                  <a:r>
                    <a:rPr lang="en-US" sz="1600" dirty="0"/>
                    <a:t>-particle source (radioactive Radium)</a:t>
                  </a:r>
                </a:p>
              </p:txBody>
            </p:sp>
          </mc:Choice>
          <mc:Fallback xmlns="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194384D7-8D0B-FE49-8676-256643082A2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67744" y="2466543"/>
                  <a:ext cx="1896008" cy="584775"/>
                </a:xfrm>
                <a:prstGeom prst="rect">
                  <a:avLst/>
                </a:prstGeom>
                <a:blipFill>
                  <a:blip r:embed="rId3"/>
                  <a:stretch>
                    <a:fillRect l="-1325" t="-2128" r="-3311" b="-1063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2244017-5200-BB43-80C8-8CDBB98BD837}"/>
                </a:ext>
              </a:extLst>
            </p:cNvPr>
            <p:cNvSpPr txBox="1"/>
            <p:nvPr/>
          </p:nvSpPr>
          <p:spPr>
            <a:xfrm>
              <a:off x="4291224" y="1268760"/>
              <a:ext cx="187220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err="1"/>
                <a:t>Pb</a:t>
              </a:r>
              <a:r>
                <a:rPr lang="en-US" sz="1600" dirty="0"/>
                <a:t> shielding &amp; collimation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B3C5893-DB41-D340-96EE-B7EAC21D17F5}"/>
                </a:ext>
              </a:extLst>
            </p:cNvPr>
            <p:cNvSpPr/>
            <p:nvPr/>
          </p:nvSpPr>
          <p:spPr>
            <a:xfrm>
              <a:off x="4067944" y="1268760"/>
              <a:ext cx="216024" cy="23763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Rectangle 12">
                  <a:extLst>
                    <a:ext uri="{FF2B5EF4-FFF2-40B4-BE49-F238E27FC236}">
                      <a16:creationId xmlns:a16="http://schemas.microsoft.com/office/drawing/2014/main" id="{6FD5041C-D393-F64E-80EF-2DD8FD240696}"/>
                    </a:ext>
                  </a:extLst>
                </p:cNvPr>
                <p:cNvSpPr/>
                <p:nvPr/>
              </p:nvSpPr>
              <p:spPr>
                <a:xfrm>
                  <a:off x="4161800" y="2394535"/>
                  <a:ext cx="1228808" cy="584775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</m:oMath>
                  </a14:m>
                  <a:r>
                    <a:rPr lang="en-US" sz="1600" dirty="0"/>
                    <a:t>-particle beam</a:t>
                  </a:r>
                </a:p>
              </p:txBody>
            </p:sp>
          </mc:Choice>
          <mc:Fallback xmlns="">
            <p:sp>
              <p:nvSpPr>
                <p:cNvPr id="13" name="Rectangle 12">
                  <a:extLst>
                    <a:ext uri="{FF2B5EF4-FFF2-40B4-BE49-F238E27FC236}">
                      <a16:creationId xmlns:a16="http://schemas.microsoft.com/office/drawing/2014/main" id="{6FD5041C-D393-F64E-80EF-2DD8FD240696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61800" y="2394535"/>
                  <a:ext cx="1228808" cy="584775"/>
                </a:xfrm>
                <a:prstGeom prst="rect">
                  <a:avLst/>
                </a:prstGeom>
                <a:blipFill>
                  <a:blip r:embed="rId4"/>
                  <a:stretch>
                    <a:fillRect l="-2062" t="-2128" b="-1063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F9D1890E-6923-064A-A151-06CB438C0B7C}"/>
                </a:ext>
              </a:extLst>
            </p:cNvPr>
            <p:cNvSpPr/>
            <p:nvPr/>
          </p:nvSpPr>
          <p:spPr>
            <a:xfrm>
              <a:off x="4860032" y="2064342"/>
              <a:ext cx="216024" cy="23763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B6DAA3D-D1E1-1B44-81A2-32721FAE2166}"/>
                </a:ext>
              </a:extLst>
            </p:cNvPr>
            <p:cNvSpPr txBox="1"/>
            <p:nvPr/>
          </p:nvSpPr>
          <p:spPr>
            <a:xfrm>
              <a:off x="6597797" y="1454835"/>
              <a:ext cx="1778108" cy="58477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photographic screen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19D9D8A1-92BA-764E-9EFF-8D7084F8581E}"/>
                </a:ext>
              </a:extLst>
            </p:cNvPr>
            <p:cNvSpPr/>
            <p:nvPr/>
          </p:nvSpPr>
          <p:spPr>
            <a:xfrm>
              <a:off x="6804248" y="2598884"/>
              <a:ext cx="216024" cy="23763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EA1717A-34FD-164D-807F-DBEE914D7AB8}"/>
                </a:ext>
              </a:extLst>
            </p:cNvPr>
            <p:cNvSpPr txBox="1"/>
            <p:nvPr/>
          </p:nvSpPr>
          <p:spPr>
            <a:xfrm>
              <a:off x="6732888" y="2414218"/>
              <a:ext cx="84901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gold foil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C378DF0-DA7E-9348-ACF6-7B6B439013CC}"/>
                </a:ext>
              </a:extLst>
            </p:cNvPr>
            <p:cNvSpPr/>
            <p:nvPr/>
          </p:nvSpPr>
          <p:spPr>
            <a:xfrm>
              <a:off x="6055420" y="3041213"/>
              <a:ext cx="216024" cy="23763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1E2400CC-5183-F945-9B52-EAA1909B94AC}"/>
                </a:ext>
              </a:extLst>
            </p:cNvPr>
            <p:cNvSpPr txBox="1"/>
            <p:nvPr/>
          </p:nvSpPr>
          <p:spPr>
            <a:xfrm>
              <a:off x="6516216" y="3288028"/>
              <a:ext cx="136815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scattered particles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5FFE385F-3DBA-8741-B148-7E4897C67C8A}"/>
                </a:ext>
              </a:extLst>
            </p:cNvPr>
            <p:cNvSpPr/>
            <p:nvPr/>
          </p:nvSpPr>
          <p:spPr>
            <a:xfrm>
              <a:off x="7559684" y="2895578"/>
              <a:ext cx="216024" cy="23763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76C31C3D-E67E-3941-8B6D-7253294700BD}"/>
              </a:ext>
            </a:extLst>
          </p:cNvPr>
          <p:cNvSpPr/>
          <p:nvPr/>
        </p:nvSpPr>
        <p:spPr>
          <a:xfrm>
            <a:off x="311516" y="1104336"/>
            <a:ext cx="169943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dirty="0"/>
              <a:t>H. Geiger, </a:t>
            </a:r>
          </a:p>
          <a:p>
            <a:r>
              <a:rPr lang="en-US" sz="1400" i="1" dirty="0"/>
              <a:t>E. Marsden und </a:t>
            </a:r>
          </a:p>
          <a:p>
            <a:r>
              <a:rPr lang="en-US" sz="1400" i="1" dirty="0"/>
              <a:t>E. Rutherford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A8BC1D28-1E0F-1147-9B3F-924C39A744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76256" y="5067242"/>
            <a:ext cx="1662242" cy="1288404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6D53BD08-A3E4-5D45-83AF-486EAB452E8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13419" y="3301710"/>
            <a:ext cx="1635074" cy="1195608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E5A26BC2-7273-E547-9B10-098FD8CCF207}"/>
              </a:ext>
            </a:extLst>
          </p:cNvPr>
          <p:cNvSpPr txBox="1"/>
          <p:nvPr/>
        </p:nvSpPr>
        <p:spPr>
          <a:xfrm>
            <a:off x="5473493" y="5706126"/>
            <a:ext cx="121700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Source: Wikipedia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AA71993-0E9D-E94D-A697-3211608489FE}"/>
              </a:ext>
            </a:extLst>
          </p:cNvPr>
          <p:cNvSpPr txBox="1"/>
          <p:nvPr/>
        </p:nvSpPr>
        <p:spPr>
          <a:xfrm>
            <a:off x="6987297" y="3074799"/>
            <a:ext cx="14401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by Thomson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041C246-2F5D-A443-91ED-AB044F7AEE08}"/>
              </a:ext>
            </a:extLst>
          </p:cNvPr>
          <p:cNvSpPr txBox="1"/>
          <p:nvPr/>
        </p:nvSpPr>
        <p:spPr>
          <a:xfrm>
            <a:off x="6969031" y="4702191"/>
            <a:ext cx="1415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by Rutherford 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B093E20-F83C-BB43-B80D-A23E11F55441}"/>
              </a:ext>
            </a:extLst>
          </p:cNvPr>
          <p:cNvSpPr/>
          <p:nvPr/>
        </p:nvSpPr>
        <p:spPr>
          <a:xfrm>
            <a:off x="6660232" y="2708920"/>
            <a:ext cx="2088232" cy="3932512"/>
          </a:xfrm>
          <a:prstGeom prst="rect">
            <a:avLst/>
          </a:prstGeom>
          <a:noFill/>
          <a:ln>
            <a:solidFill>
              <a:srgbClr val="0427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EDFCB612-2528-0945-8798-21710B0EFF9F}"/>
              </a:ext>
            </a:extLst>
          </p:cNvPr>
          <p:cNvSpPr/>
          <p:nvPr/>
        </p:nvSpPr>
        <p:spPr>
          <a:xfrm>
            <a:off x="7024980" y="2704978"/>
            <a:ext cx="15395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/>
              <a:t>Atomic Model </a:t>
            </a:r>
            <a:endParaRPr lang="en-US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EC0A788-117F-0045-A3C8-B4D56DCBD8EF}"/>
              </a:ext>
            </a:extLst>
          </p:cNvPr>
          <p:cNvSpPr txBox="1"/>
          <p:nvPr/>
        </p:nvSpPr>
        <p:spPr>
          <a:xfrm>
            <a:off x="6690493" y="6406319"/>
            <a:ext cx="20451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Source: Wikipedia (CC BY-SA 4.0)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7321993-BAE2-C94D-820E-B29B29827294}"/>
                  </a:ext>
                </a:extLst>
              </p:cNvPr>
              <p:cNvSpPr txBox="1"/>
              <p:nvPr/>
            </p:nvSpPr>
            <p:spPr>
              <a:xfrm>
                <a:off x="244664" y="6076340"/>
                <a:ext cx="327607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sz="1400" dirty="0"/>
                  <a:t>-particle is identical to an </a:t>
                </a:r>
              </a:p>
              <a:p>
                <a:r>
                  <a:rPr lang="en-US" sz="1400" dirty="0"/>
                  <a:t>helium-4 nucleus (2 protons + 2 neutrons)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7321993-BAE2-C94D-820E-B29B298272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664" y="6076340"/>
                <a:ext cx="3276072" cy="523220"/>
              </a:xfrm>
              <a:prstGeom prst="rect">
                <a:avLst/>
              </a:prstGeom>
              <a:blipFill>
                <a:blip r:embed="rId7"/>
                <a:stretch>
                  <a:fillRect l="-386" b="-930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TextBox 33">
            <a:extLst>
              <a:ext uri="{FF2B5EF4-FFF2-40B4-BE49-F238E27FC236}">
                <a16:creationId xmlns:a16="http://schemas.microsoft.com/office/drawing/2014/main" id="{E346855C-E331-E7C1-F43E-02CE23C45E33}"/>
              </a:ext>
            </a:extLst>
          </p:cNvPr>
          <p:cNvSpPr txBox="1"/>
          <p:nvPr/>
        </p:nvSpPr>
        <p:spPr>
          <a:xfrm>
            <a:off x="3987436" y="672860"/>
            <a:ext cx="309833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427BC"/>
                </a:solidFill>
              </a:rPr>
              <a:t>Rutherford Scattering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7488293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854BAC-E9DF-E049-82E9-159070AF38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View into smaller dimensions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DE712C5-3E22-544C-91CC-876A71F814A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29.06.2022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90083F-6C04-194E-9CE0-2804EBB43C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M. Schaumann, Particle Accelerators and Beam Dynamics, CERN Summer Student Lectures 2022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EC14FE5-1A72-1A4C-8B20-E1842DCDFB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pPr/>
              <a:t>8</a:t>
            </a:fld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EBD83B9-EA98-8B4E-9D57-CEC349C595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1434184"/>
            <a:ext cx="8216849" cy="318892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A9483F3-358F-6F4F-88CE-34D27E5CA575}"/>
              </a:ext>
            </a:extLst>
          </p:cNvPr>
          <p:cNvSpPr txBox="1"/>
          <p:nvPr/>
        </p:nvSpPr>
        <p:spPr>
          <a:xfrm>
            <a:off x="8166924" y="4228054"/>
            <a:ext cx="101906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Source: Wikipedia </a:t>
            </a:r>
          </a:p>
          <a:p>
            <a:r>
              <a:rPr lang="en-US" sz="1000" dirty="0"/>
              <a:t>(CC BY-SA 3.0)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9B7FF8E-6A7C-5B43-BC36-4567AE834CC6}"/>
              </a:ext>
            </a:extLst>
          </p:cNvPr>
          <p:cNvGrpSpPr/>
          <p:nvPr/>
        </p:nvGrpSpPr>
        <p:grpSpPr>
          <a:xfrm>
            <a:off x="729383" y="5180118"/>
            <a:ext cx="1573661" cy="1201744"/>
            <a:chOff x="681637" y="2317956"/>
            <a:chExt cx="1028502" cy="1201744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51BAB870-18B3-D14E-808D-26E1A8D7DAF8}"/>
                </a:ext>
              </a:extLst>
            </p:cNvPr>
            <p:cNvSpPr/>
            <p:nvPr/>
          </p:nvSpPr>
          <p:spPr>
            <a:xfrm>
              <a:off x="681637" y="2317956"/>
              <a:ext cx="1011458" cy="827849"/>
            </a:xfrm>
            <a:prstGeom prst="rect">
              <a:avLst/>
            </a:prstGeom>
            <a:solidFill>
              <a:srgbClr val="C6D9F1"/>
            </a:solidFill>
            <a:ln w="9525" cap="flat" cmpd="sng" algn="ctr">
              <a:solidFill>
                <a:srgbClr val="1F497D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0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55DE618-D94E-584A-9594-9512A677CDD4}"/>
                </a:ext>
              </a:extLst>
            </p:cNvPr>
            <p:cNvSpPr txBox="1"/>
            <p:nvPr/>
          </p:nvSpPr>
          <p:spPr>
            <a:xfrm>
              <a:off x="752231" y="2442482"/>
              <a:ext cx="523444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l-GR" sz="3200" b="1" i="0" u="none" strike="noStrike" kern="0" cap="none" spc="0" normalizeH="0" baseline="0" noProof="0" dirty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</a:rPr>
                <a:t>λ</a:t>
              </a:r>
              <a:r>
                <a:rPr kumimoji="0" lang="en-GB" sz="3200" b="1" i="0" u="none" strike="noStrike" kern="0" cap="none" spc="0" normalizeH="0" baseline="0" noProof="0" dirty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</a:rPr>
                <a:t> =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D93F119-3237-FC44-AC49-CFA902A70BCD}"/>
                </a:ext>
              </a:extLst>
            </p:cNvPr>
            <p:cNvSpPr txBox="1"/>
            <p:nvPr/>
          </p:nvSpPr>
          <p:spPr>
            <a:xfrm>
              <a:off x="1236314" y="2325623"/>
              <a:ext cx="473825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0" cap="none" spc="0" normalizeH="0" baseline="0" noProof="0" dirty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</a:rPr>
                <a:t>h c</a:t>
              </a:r>
              <a:endParaRPr kumimoji="0" lang="en-GB" sz="2800" b="1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</a:endParaRPr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C7CDC3C-9051-1045-B5B7-8E2E594728C1}"/>
                </a:ext>
              </a:extLst>
            </p:cNvPr>
            <p:cNvCxnSpPr>
              <a:cxnSpLocks/>
            </p:cNvCxnSpPr>
            <p:nvPr/>
          </p:nvCxnSpPr>
          <p:spPr>
            <a:xfrm>
              <a:off x="1275674" y="2779167"/>
              <a:ext cx="343998" cy="0"/>
            </a:xfrm>
            <a:prstGeom prst="line">
              <a:avLst/>
            </a:prstGeom>
            <a:noFill/>
            <a:ln w="25400" cap="flat" cmpd="sng" algn="ctr">
              <a:solidFill>
                <a:srgbClr val="1F497D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1EB8CB2-4F8E-6F47-90AF-F683512AD70A}"/>
                </a:ext>
              </a:extLst>
            </p:cNvPr>
            <p:cNvSpPr txBox="1"/>
            <p:nvPr/>
          </p:nvSpPr>
          <p:spPr>
            <a:xfrm>
              <a:off x="1313707" y="2707159"/>
              <a:ext cx="36874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0" cap="none" spc="0" normalizeH="0" baseline="0" noProof="0" dirty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</a:rPr>
                <a:t>E</a:t>
              </a:r>
              <a:endParaRPr kumimoji="0" lang="en-GB" sz="2800" b="1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</a:endParaRPr>
            </a:p>
          </p:txBody>
        </p:sp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96135D66-5157-5B44-AE08-C5EAD16F58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93176" y="4798232"/>
            <a:ext cx="680137" cy="1129653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1D26DD85-D48D-DE41-9AEF-89AF0734328A}"/>
              </a:ext>
            </a:extLst>
          </p:cNvPr>
          <p:cNvSpPr/>
          <p:nvPr/>
        </p:nvSpPr>
        <p:spPr>
          <a:xfrm>
            <a:off x="2492186" y="5951021"/>
            <a:ext cx="19271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dirty="0">
                <a:solidFill>
                  <a:srgbClr val="1F497D"/>
                </a:solidFill>
              </a:rPr>
              <a:t>Visible </a:t>
            </a:r>
          </a:p>
          <a:p>
            <a:pPr algn="r"/>
            <a:r>
              <a:rPr lang="en-GB" dirty="0" err="1">
                <a:solidFill>
                  <a:srgbClr val="1F497D"/>
                </a:solidFill>
              </a:rPr>
              <a:t>λ</a:t>
            </a:r>
            <a:r>
              <a:rPr lang="en-GB" dirty="0">
                <a:solidFill>
                  <a:srgbClr val="1F497D"/>
                </a:solidFill>
              </a:rPr>
              <a:t> =</a:t>
            </a:r>
            <a:r>
              <a:rPr lang="en-GB" dirty="0">
                <a:solidFill>
                  <a:srgbClr val="1F497D"/>
                </a:solidFill>
                <a:sym typeface="Wingdings"/>
              </a:rPr>
              <a:t> </a:t>
            </a:r>
            <a:r>
              <a:rPr lang="en-GB" dirty="0">
                <a:solidFill>
                  <a:srgbClr val="1F497D"/>
                </a:solidFill>
              </a:rPr>
              <a:t>400 </a:t>
            </a:r>
            <a:r>
              <a:rPr lang="en-GB" dirty="0">
                <a:solidFill>
                  <a:srgbClr val="1F497D"/>
                </a:solidFill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GB" dirty="0">
                <a:solidFill>
                  <a:srgbClr val="1F497D"/>
                </a:solidFill>
              </a:rPr>
              <a:t> 700 nm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682BE6D2-67E5-4446-AF70-4FBA1A932F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8945" y="4787092"/>
            <a:ext cx="1102144" cy="1270893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00F725B7-09D6-AC42-A1E6-2AAD63D58B5A}"/>
              </a:ext>
            </a:extLst>
          </p:cNvPr>
          <p:cNvSpPr/>
          <p:nvPr/>
        </p:nvSpPr>
        <p:spPr>
          <a:xfrm>
            <a:off x="4712673" y="5927885"/>
            <a:ext cx="20162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1F497D"/>
                </a:solidFill>
              </a:rPr>
              <a:t>X-ray </a:t>
            </a:r>
          </a:p>
          <a:p>
            <a:r>
              <a:rPr lang="en-GB" dirty="0" err="1">
                <a:solidFill>
                  <a:srgbClr val="1F497D"/>
                </a:solidFill>
              </a:rPr>
              <a:t>λ</a:t>
            </a:r>
            <a:r>
              <a:rPr lang="en-GB" dirty="0">
                <a:solidFill>
                  <a:srgbClr val="1F497D"/>
                </a:solidFill>
              </a:rPr>
              <a:t> =</a:t>
            </a:r>
            <a:r>
              <a:rPr lang="en-GB" dirty="0">
                <a:solidFill>
                  <a:srgbClr val="1F497D"/>
                </a:solidFill>
                <a:sym typeface="Wingdings"/>
              </a:rPr>
              <a:t> </a:t>
            </a:r>
            <a:r>
              <a:rPr lang="en-GB" dirty="0">
                <a:solidFill>
                  <a:srgbClr val="1F497D"/>
                </a:solidFill>
              </a:rPr>
              <a:t>0.01 </a:t>
            </a:r>
            <a:r>
              <a:rPr lang="en-GB" dirty="0">
                <a:solidFill>
                  <a:srgbClr val="1F497D"/>
                </a:solidFill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GB" dirty="0">
                <a:solidFill>
                  <a:srgbClr val="1F497D"/>
                </a:solidFill>
              </a:rPr>
              <a:t> 10 nm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E601379-EC5A-1243-88FF-A0C0641612D5}"/>
              </a:ext>
            </a:extLst>
          </p:cNvPr>
          <p:cNvSpPr/>
          <p:nvPr/>
        </p:nvSpPr>
        <p:spPr bwMode="auto">
          <a:xfrm>
            <a:off x="6846704" y="5767539"/>
            <a:ext cx="2175782" cy="689565"/>
          </a:xfrm>
          <a:prstGeom prst="rect">
            <a:avLst/>
          </a:prstGeom>
          <a:solidFill>
            <a:srgbClr val="C6E7FC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de-DE" b="1" dirty="0" err="1">
                <a:solidFill>
                  <a:srgbClr val="1F497D"/>
                </a:solidFill>
              </a:rPr>
              <a:t>Particle</a:t>
            </a:r>
            <a:r>
              <a:rPr lang="de-DE" b="1" dirty="0">
                <a:solidFill>
                  <a:srgbClr val="1F497D"/>
                </a:solidFill>
              </a:rPr>
              <a:t> </a:t>
            </a:r>
            <a:r>
              <a:rPr lang="de-DE" b="1" dirty="0" err="1">
                <a:solidFill>
                  <a:srgbClr val="1F497D"/>
                </a:solidFill>
              </a:rPr>
              <a:t>accelerators</a:t>
            </a:r>
            <a:endParaRPr lang="de-DE" b="1" dirty="0">
              <a:solidFill>
                <a:srgbClr val="1F497D"/>
              </a:solidFill>
            </a:endParaRPr>
          </a:p>
          <a:p>
            <a:r>
              <a:rPr lang="de-DE" dirty="0">
                <a:solidFill>
                  <a:srgbClr val="1F497D"/>
                </a:solidFill>
              </a:rPr>
              <a:t> </a:t>
            </a:r>
            <a:r>
              <a:rPr lang="de-DE" dirty="0" err="1">
                <a:solidFill>
                  <a:srgbClr val="1F497D"/>
                </a:solidFill>
              </a:rPr>
              <a:t>λ</a:t>
            </a:r>
            <a:r>
              <a:rPr lang="de-DE" dirty="0">
                <a:solidFill>
                  <a:srgbClr val="1F497D"/>
                </a:solidFill>
                <a:sym typeface="Wingdings"/>
              </a:rPr>
              <a:t> </a:t>
            </a:r>
            <a:r>
              <a:rPr lang="de-DE" dirty="0">
                <a:solidFill>
                  <a:srgbClr val="1F497D"/>
                </a:solidFill>
              </a:rPr>
              <a:t>&lt; 0.01 </a:t>
            </a:r>
            <a:r>
              <a:rPr lang="de-DE" dirty="0" err="1">
                <a:solidFill>
                  <a:srgbClr val="1F497D"/>
                </a:solidFill>
              </a:rPr>
              <a:t>nm</a:t>
            </a:r>
            <a:endParaRPr lang="de-DE" dirty="0">
              <a:solidFill>
                <a:srgbClr val="1F497D"/>
              </a:solidFill>
            </a:endParaRPr>
          </a:p>
        </p:txBody>
      </p:sp>
      <p:pic>
        <p:nvPicPr>
          <p:cNvPr id="22" name="Picture 21" descr="lhc_long_1.jpg">
            <a:extLst>
              <a:ext uri="{FF2B5EF4-FFF2-40B4-BE49-F238E27FC236}">
                <a16:creationId xmlns:a16="http://schemas.microsoft.com/office/drawing/2014/main" id="{A59E2088-D107-C348-AEC0-FB6429E8C2B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5069" y="4851824"/>
            <a:ext cx="1510796" cy="776171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7D3DB65A-1D7B-A441-A08D-2A9A52D6FD99}"/>
              </a:ext>
            </a:extLst>
          </p:cNvPr>
          <p:cNvSpPr txBox="1"/>
          <p:nvPr/>
        </p:nvSpPr>
        <p:spPr>
          <a:xfrm>
            <a:off x="467543" y="639705"/>
            <a:ext cx="8208914" cy="646331"/>
          </a:xfrm>
          <a:prstGeom prst="rect">
            <a:avLst/>
          </a:prstGeom>
          <a:solidFill>
            <a:srgbClr val="C6D9F2"/>
          </a:solidFill>
          <a:ln>
            <a:solidFill>
              <a:schemeClr val="bg2">
                <a:lumMod val="2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Study the inner structure of matter with scattering experiments.</a:t>
            </a:r>
          </a:p>
          <a:p>
            <a:pPr algn="ctr"/>
            <a:r>
              <a:rPr lang="en-US" dirty="0">
                <a:sym typeface="Wingdings" pitchFamily="2" charset="2"/>
              </a:rPr>
              <a:t>The wavelength of the probe radiation needs to be smaller than the object to resolve.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63814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A4A265-BEC2-AB42-818B-EA164B4F6A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Production of new matter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FC94F59-A791-A14C-931C-881ED584B22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29.06.2022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3408B9-6053-2040-8652-8D3F9F4D93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M. Schaumann, Particle Accelerators and Beam Dynamics, CERN Summer Student Lectures 2022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82EB62-B969-214B-8B26-EBBB3A1C0F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pPr/>
              <a:t>9</a:t>
            </a:fld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00DDC55-A8C9-AF4A-B233-E9C0406C2E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026" y="1015802"/>
            <a:ext cx="1592113" cy="185236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2386B1B-7206-2346-9082-4380AC780EAD}"/>
              </a:ext>
            </a:extLst>
          </p:cNvPr>
          <p:cNvSpPr txBox="1"/>
          <p:nvPr/>
        </p:nvSpPr>
        <p:spPr>
          <a:xfrm>
            <a:off x="3432321" y="899775"/>
            <a:ext cx="2279358" cy="746869"/>
          </a:xfrm>
          <a:prstGeom prst="rect">
            <a:avLst/>
          </a:prstGeom>
          <a:solidFill>
            <a:srgbClr val="C6D9F2"/>
          </a:solidFill>
          <a:ln>
            <a:solidFill>
              <a:schemeClr val="tx2"/>
            </a:solidFill>
          </a:ln>
        </p:spPr>
        <p:txBody>
          <a:bodyPr wrap="square" lIns="130046" tIns="65023" rIns="130046" bIns="65023" rtlCol="0">
            <a:spAutoFit/>
          </a:bodyPr>
          <a:lstStyle/>
          <a:p>
            <a:pPr algn="ctr"/>
            <a:r>
              <a:rPr lang="de-DE" sz="4000" dirty="0">
                <a:solidFill>
                  <a:schemeClr val="tx2"/>
                </a:solidFill>
              </a:rPr>
              <a:t>E = m c</a:t>
            </a:r>
            <a:r>
              <a:rPr lang="de-DE" sz="4000" baseline="30000" dirty="0">
                <a:solidFill>
                  <a:schemeClr val="tx2"/>
                </a:solidFill>
              </a:rPr>
              <a:t>2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CFE6FE8-3EEB-174A-AAD9-0479BBDDBEF1}"/>
              </a:ext>
            </a:extLst>
          </p:cNvPr>
          <p:cNvSpPr txBox="1"/>
          <p:nvPr/>
        </p:nvSpPr>
        <p:spPr>
          <a:xfrm>
            <a:off x="2519772" y="2131923"/>
            <a:ext cx="4104456" cy="1054646"/>
          </a:xfrm>
          <a:prstGeom prst="rect">
            <a:avLst/>
          </a:prstGeom>
          <a:solidFill>
            <a:srgbClr val="C6D9F2"/>
          </a:solidFill>
          <a:ln>
            <a:solidFill>
              <a:srgbClr val="073E87"/>
            </a:solidFill>
          </a:ln>
        </p:spPr>
        <p:txBody>
          <a:bodyPr wrap="square" lIns="130046" tIns="65023" rIns="130046" bIns="65023" rtlCol="0">
            <a:spAutoFit/>
          </a:bodyPr>
          <a:lstStyle/>
          <a:p>
            <a:pPr algn="ctr"/>
            <a:r>
              <a:rPr lang="en-GB" sz="2000" dirty="0">
                <a:solidFill>
                  <a:srgbClr val="1F497D"/>
                </a:solidFill>
              </a:rPr>
              <a:t>Study of particles that do not exist in our natural environment, since they are too heavy or unstable.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947E030-6C3A-314C-887D-A100DEC376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6056" y="491557"/>
            <a:ext cx="2187944" cy="311889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68B5049-2206-7E4E-958A-9D2570239C13}"/>
              </a:ext>
            </a:extLst>
          </p:cNvPr>
          <p:cNvSpPr txBox="1"/>
          <p:nvPr/>
        </p:nvSpPr>
        <p:spPr>
          <a:xfrm>
            <a:off x="863588" y="3831435"/>
            <a:ext cx="7416824" cy="2285752"/>
          </a:xfrm>
          <a:prstGeom prst="rect">
            <a:avLst/>
          </a:prstGeom>
          <a:solidFill>
            <a:srgbClr val="C6D9F2"/>
          </a:solidFill>
          <a:ln>
            <a:solidFill>
              <a:srgbClr val="073E87"/>
            </a:solidFill>
          </a:ln>
        </p:spPr>
        <p:txBody>
          <a:bodyPr wrap="square" lIns="130046" tIns="65023" rIns="130046" bIns="65023" rtlCol="0">
            <a:spAutoFit/>
          </a:bodyPr>
          <a:lstStyle/>
          <a:p>
            <a:pPr algn="ctr"/>
            <a:r>
              <a:rPr lang="en-GB" sz="2000" dirty="0">
                <a:solidFill>
                  <a:srgbClr val="1F497D"/>
                </a:solidFill>
              </a:rPr>
              <a:t>Accelerators give energy to particles.</a:t>
            </a:r>
          </a:p>
          <a:p>
            <a:pPr algn="ctr"/>
            <a:endParaRPr lang="en-GB" sz="2000" dirty="0">
              <a:solidFill>
                <a:srgbClr val="1F497D"/>
              </a:solidFill>
            </a:endParaRPr>
          </a:p>
          <a:p>
            <a:pPr algn="ctr"/>
            <a:r>
              <a:rPr lang="en-GB" sz="2000" dirty="0">
                <a:solidFill>
                  <a:srgbClr val="1F497D"/>
                </a:solidFill>
              </a:rPr>
              <a:t>In particle collisions, this energy is transformed into matter that the detectors observe.</a:t>
            </a:r>
          </a:p>
          <a:p>
            <a:pPr algn="ctr"/>
            <a:endParaRPr lang="en-GB" sz="2000" dirty="0">
              <a:solidFill>
                <a:srgbClr val="1F497D"/>
              </a:solidFill>
            </a:endParaRPr>
          </a:p>
          <a:p>
            <a:pPr algn="ctr"/>
            <a:r>
              <a:rPr lang="en-GB" sz="2000" dirty="0">
                <a:solidFill>
                  <a:srgbClr val="1F497D"/>
                </a:solidFill>
              </a:rPr>
              <a:t>The higher the initial particle’s energy, the heavier new particles can be produced.</a:t>
            </a:r>
          </a:p>
        </p:txBody>
      </p:sp>
    </p:spTree>
    <p:extLst>
      <p:ext uri="{BB962C8B-B14F-4D97-AF65-F5344CB8AC3E}">
        <p14:creationId xmlns:p14="http://schemas.microsoft.com/office/powerpoint/2010/main" val="3454757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theme/theme1.xml><?xml version="1.0" encoding="utf-8"?>
<a:theme xmlns:a="http://schemas.openxmlformats.org/drawingml/2006/main" name="JMJ plain">
  <a:themeElements>
    <a:clrScheme name="Michaela">
      <a:dk1>
        <a:srgbClr val="000000"/>
      </a:dk1>
      <a:lt1>
        <a:srgbClr val="FFFFFF"/>
      </a:lt1>
      <a:dk2>
        <a:srgbClr val="000000"/>
      </a:dk2>
      <a:lt2>
        <a:srgbClr val="B7DDFF"/>
      </a:lt2>
      <a:accent1>
        <a:srgbClr val="FEE29C"/>
      </a:accent1>
      <a:accent2>
        <a:srgbClr val="FF0000"/>
      </a:accent2>
      <a:accent3>
        <a:srgbClr val="7FD13B"/>
      </a:accent3>
      <a:accent4>
        <a:srgbClr val="007DEA"/>
      </a:accent4>
      <a:accent5>
        <a:srgbClr val="00ADDC"/>
      </a:accent5>
      <a:accent6>
        <a:srgbClr val="D6ECFF"/>
      </a:accent6>
      <a:hlink>
        <a:srgbClr val="00B050"/>
      </a:hlink>
      <a:folHlink>
        <a:srgbClr val="92D05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JMJ plain</Template>
  <TotalTime>175325</TotalTime>
  <Words>3466</Words>
  <Application>Microsoft Macintosh PowerPoint</Application>
  <PresentationFormat>On-screen Show (4:3)</PresentationFormat>
  <Paragraphs>612</Paragraphs>
  <Slides>40</Slides>
  <Notes>6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51" baseType="lpstr">
      <vt:lpstr>Arial</vt:lpstr>
      <vt:lpstr>Calibri</vt:lpstr>
      <vt:lpstr>Cambria Math</vt:lpstr>
      <vt:lpstr>Courier New</vt:lpstr>
      <vt:lpstr>Gill Sans</vt:lpstr>
      <vt:lpstr>Helvetica</vt:lpstr>
      <vt:lpstr>Symbol</vt:lpstr>
      <vt:lpstr>Times New Roman</vt:lpstr>
      <vt:lpstr>Wingdings</vt:lpstr>
      <vt:lpstr>JMJ plain</vt:lpstr>
      <vt:lpstr>Equation</vt:lpstr>
      <vt:lpstr>PowerPoint Presentation</vt:lpstr>
      <vt:lpstr>Outline</vt:lpstr>
      <vt:lpstr>Acknowledgement</vt:lpstr>
      <vt:lpstr>Some more references ..... </vt:lpstr>
      <vt:lpstr>PowerPoint Presentation</vt:lpstr>
      <vt:lpstr>PowerPoint Presentation</vt:lpstr>
      <vt:lpstr>1st Particle Physics Experiment</vt:lpstr>
      <vt:lpstr>View into smaller dimensions </vt:lpstr>
      <vt:lpstr>Production of new matter </vt:lpstr>
      <vt:lpstr>PowerPoint Presentation</vt:lpstr>
      <vt:lpstr>Where are accelerators used?</vt:lpstr>
      <vt:lpstr>Applications - Health</vt:lpstr>
      <vt:lpstr>Application - Security </vt:lpstr>
      <vt:lpstr>Application - Industry</vt:lpstr>
      <vt:lpstr>Application - Energy</vt:lpstr>
      <vt:lpstr>Application - Science</vt:lpstr>
      <vt:lpstr>PowerPoint Presentation</vt:lpstr>
      <vt:lpstr>How can we increase the energy of a particle?</vt:lpstr>
      <vt:lpstr>How can we increase the energy of a particle?</vt:lpstr>
      <vt:lpstr>PowerPoint Presentation</vt:lpstr>
      <vt:lpstr>Basic Accelerator</vt:lpstr>
      <vt:lpstr>Electrostatic Accelerators – 1930s</vt:lpstr>
      <vt:lpstr>Electrostatic Accelerator Limitation</vt:lpstr>
      <vt:lpstr>LINear ACcelerator (LINAC) - Functionality</vt:lpstr>
      <vt:lpstr>LINAC - Functionality</vt:lpstr>
      <vt:lpstr>CERN Ion Source &amp; LINAC 3</vt:lpstr>
      <vt:lpstr>LINAC Limitation</vt:lpstr>
      <vt:lpstr>Cyclotron - “Spiral version of a LINAC”</vt:lpstr>
      <vt:lpstr>Cyclotron Limitation</vt:lpstr>
      <vt:lpstr>PSI Cyclotron</vt:lpstr>
      <vt:lpstr>Cyclotron Limitation</vt:lpstr>
      <vt:lpstr>Basic Synchrotron</vt:lpstr>
      <vt:lpstr>Most Famous Example</vt:lpstr>
      <vt:lpstr>Getting particles into the LHC</vt:lpstr>
      <vt:lpstr>Getting particles into the LHC</vt:lpstr>
      <vt:lpstr>Summary of Accelerator Types and History</vt:lpstr>
      <vt:lpstr>Bike Ride through PETRA III @ DESY</vt:lpstr>
      <vt:lpstr>PowerPoint Presentation</vt:lpstr>
      <vt:lpstr>Solutions to Exercises</vt:lpstr>
      <vt:lpstr>Exercise: LINAC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Initial thoughts  on 2012 p-Pb run</dc:title>
  <dc:creator>John M. Jowett</dc:creator>
  <cp:lastModifiedBy>Microsoft Office User</cp:lastModifiedBy>
  <cp:revision>2367</cp:revision>
  <cp:lastPrinted>2018-08-15T08:56:28Z</cp:lastPrinted>
  <dcterms:created xsi:type="dcterms:W3CDTF">2012-06-25T08:47:04Z</dcterms:created>
  <dcterms:modified xsi:type="dcterms:W3CDTF">2022-06-24T13:28:09Z</dcterms:modified>
</cp:coreProperties>
</file>