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972" r:id="rId3"/>
    <p:sldMasterId id="2147483984" r:id="rId4"/>
  </p:sldMasterIdLst>
  <p:notesMasterIdLst>
    <p:notesMasterId r:id="rId62"/>
  </p:notesMasterIdLst>
  <p:sldIdLst>
    <p:sldId id="536" r:id="rId5"/>
    <p:sldId id="527" r:id="rId6"/>
    <p:sldId id="538" r:id="rId7"/>
    <p:sldId id="434" r:id="rId8"/>
    <p:sldId id="441" r:id="rId9"/>
    <p:sldId id="442" r:id="rId10"/>
    <p:sldId id="443" r:id="rId11"/>
    <p:sldId id="526" r:id="rId12"/>
    <p:sldId id="495" r:id="rId13"/>
    <p:sldId id="529" r:id="rId14"/>
    <p:sldId id="531" r:id="rId15"/>
    <p:sldId id="528" r:id="rId16"/>
    <p:sldId id="496" r:id="rId17"/>
    <p:sldId id="497" r:id="rId18"/>
    <p:sldId id="498" r:id="rId19"/>
    <p:sldId id="326" r:id="rId20"/>
    <p:sldId id="491" r:id="rId21"/>
    <p:sldId id="329" r:id="rId22"/>
    <p:sldId id="330" r:id="rId23"/>
    <p:sldId id="338" r:id="rId24"/>
    <p:sldId id="494" r:id="rId25"/>
    <p:sldId id="331" r:id="rId26"/>
    <p:sldId id="332" r:id="rId27"/>
    <p:sldId id="500" r:id="rId28"/>
    <p:sldId id="501" r:id="rId29"/>
    <p:sldId id="502" r:id="rId30"/>
    <p:sldId id="503" r:id="rId31"/>
    <p:sldId id="504" r:id="rId32"/>
    <p:sldId id="505" r:id="rId33"/>
    <p:sldId id="335" r:id="rId34"/>
    <p:sldId id="336" r:id="rId35"/>
    <p:sldId id="337" r:id="rId36"/>
    <p:sldId id="312" r:id="rId37"/>
    <p:sldId id="532" r:id="rId38"/>
    <p:sldId id="506" r:id="rId39"/>
    <p:sldId id="507" r:id="rId40"/>
    <p:sldId id="508" r:id="rId41"/>
    <p:sldId id="509" r:id="rId42"/>
    <p:sldId id="510" r:id="rId43"/>
    <p:sldId id="511" r:id="rId44"/>
    <p:sldId id="512" r:id="rId45"/>
    <p:sldId id="513" r:id="rId46"/>
    <p:sldId id="514" r:id="rId47"/>
    <p:sldId id="515" r:id="rId48"/>
    <p:sldId id="522" r:id="rId49"/>
    <p:sldId id="523" r:id="rId50"/>
    <p:sldId id="524" r:id="rId51"/>
    <p:sldId id="525" r:id="rId52"/>
    <p:sldId id="533" r:id="rId53"/>
    <p:sldId id="534" r:id="rId54"/>
    <p:sldId id="521" r:id="rId55"/>
    <p:sldId id="516" r:id="rId56"/>
    <p:sldId id="517" r:id="rId57"/>
    <p:sldId id="518" r:id="rId58"/>
    <p:sldId id="535" r:id="rId59"/>
    <p:sldId id="519" r:id="rId60"/>
    <p:sldId id="520" r:id="rId61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0000"/>
    <a:srgbClr val="009900"/>
    <a:srgbClr val="FFCC00"/>
    <a:srgbClr val="0033CC"/>
    <a:srgbClr val="FFFF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40" autoAdjust="0"/>
    <p:restoredTop sz="97348" autoAdjust="0"/>
  </p:normalViewPr>
  <p:slideViewPr>
    <p:cSldViewPr snapToGrid="0">
      <p:cViewPr varScale="1">
        <p:scale>
          <a:sx n="123" d="100"/>
          <a:sy n="123" d="100"/>
        </p:scale>
        <p:origin x="456" y="18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ableStyles" Target="tableStyle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16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16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416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16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8914D3C9-25B3-4A80-B5EE-93D75C86DF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7332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4138" y="742950"/>
            <a:ext cx="6604000" cy="37147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288" y="4705350"/>
            <a:ext cx="4962525" cy="4457700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 lIns="91717" tIns="45859" rIns="91717" bIns="45859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517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14D3C9-25B3-4A80-B5EE-93D75C86DF5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66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14D3C9-25B3-4A80-B5EE-93D75C86DF5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303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14D3C9-25B3-4A80-B5EE-93D75C86DF5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8213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14D3C9-25B3-4A80-B5EE-93D75C86DF50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255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664A2D-8C2C-784D-BCB6-9BB12F181B42}" type="datetime1">
              <a:rPr lang="en-US" smtClean="0"/>
              <a:t>7/6/22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9DA87-D91A-45AC-8ACE-6FAB61FCB2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AD83B-6D1E-9F46-BF35-ECD811BC3F49}" type="datetime1">
              <a:rPr lang="en-US" smtClean="0"/>
              <a:t>7/6/22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25595-0B3C-469F-B3B5-A08A161881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C7F56-13D5-454E-B1F6-5C6CED8A40F6}" type="datetime1">
              <a:rPr lang="en-US" smtClean="0"/>
              <a:t>7/6/22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46A379-8B14-488A-B34F-9C048C0892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69745-59C7-4048-963F-C72650A53BE7}" type="datetime1">
              <a:rPr lang="en-US" smtClean="0"/>
              <a:t>7/6/22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ADDA5-A72C-4BD2-9F04-9AAB4866C7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A33D5-8563-F245-AB7A-2ECA69718101}" type="datetime1">
              <a:rPr lang="en-US" smtClean="0"/>
              <a:t>7/6/22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6F73A-ADDE-4776-BB8D-79D43A99B4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628AA-2225-F54F-95D5-DF2EADB1E525}" type="datetime1">
              <a:rPr lang="en-US" smtClean="0"/>
              <a:t>7/6/22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C944C-336E-4D0A-A0D2-37AED3C233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379D0-5157-3840-9C54-1D1463338ED2}" type="datetime1">
              <a:rPr lang="en-US" smtClean="0"/>
              <a:t>7/6/22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03DEB-05C2-4126-AE7D-1566E19E6A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E9F3D-A829-D643-8CB1-BA48DCFCF0BB}" type="datetime1">
              <a:rPr lang="en-US" smtClean="0"/>
              <a:t>7/6/22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2C5F2-D9C2-48AA-ABE2-AF7A3F4FE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A40A8-4473-A849-9CFD-0493803A1617}" type="datetime1">
              <a:rPr lang="en-US" smtClean="0"/>
              <a:t>7/6/22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F05D5-22BA-4ACF-B80C-874482CD19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937157" y="6485458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CDE4E-A9B9-294B-B650-02032968A679}" type="datetime1">
              <a:rPr lang="en-US" smtClean="0"/>
              <a:t>7/6/22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158033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7200" y="6485457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6C86D-DC75-4B4E-B7E4-D62EB2984D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4602A-F792-F744-844B-ED9248825152}" type="datetime1">
              <a:rPr lang="en-US" smtClean="0"/>
              <a:t>7/6/22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CECEB-D28F-4763-928F-96DE77F19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7B894-59AE-F047-A98F-18B2A5FFAD1C}" type="datetime1">
              <a:rPr lang="en-US" smtClean="0"/>
              <a:t>7/6/22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51440-A6B9-4F03-BB7E-18BBFDFA35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0A392-5C2D-874A-87B8-0E05B5685C91}" type="datetime1">
              <a:rPr lang="en-US" smtClean="0"/>
              <a:t>7/6/22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454DA-FB84-4646-93B6-F2DD8226FF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C9390-3AAA-424C-8E09-EC212DC6E302}" type="datetime1">
              <a:rPr lang="en-US" smtClean="0"/>
              <a:t>7/6/22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B77E6-CFF1-4780-AB89-FA7AF9853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8E5C2-F273-BF43-96A3-37F27B7C0059}" type="datetime1">
              <a:rPr lang="en-US" smtClean="0"/>
              <a:t>7/6/22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0EE06-7536-4B66-96E8-29F22A7660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E6AC2A-D236-274A-8108-098799CE649C}" type="datetime1">
              <a:rPr lang="en-US" smtClean="0">
                <a:solidFill>
                  <a:srgbClr val="000000"/>
                </a:solidFill>
              </a:rPr>
              <a:t>7/6/22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7223F-C94E-4DFE-BA72-6D1C06BFF80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59F85-40FB-D84E-B651-6A1FD7711093}" type="datetime1">
              <a:rPr lang="en-US" smtClean="0">
                <a:solidFill>
                  <a:srgbClr val="000000"/>
                </a:solidFill>
              </a:rPr>
              <a:t>7/6/22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1480800" y="6477000"/>
            <a:ext cx="711200" cy="457200"/>
          </a:xfrm>
        </p:spPr>
        <p:txBody>
          <a:bodyPr/>
          <a:lstStyle>
            <a:lvl1pPr>
              <a:defRPr sz="1200">
                <a:latin typeface="+mj-lt"/>
              </a:defRPr>
            </a:lvl1pPr>
          </a:lstStyle>
          <a:p>
            <a:pPr>
              <a:defRPr/>
            </a:pPr>
            <a:fld id="{AB4AE3A6-72E1-4052-B2AD-299F6F6A545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xfrm>
            <a:off x="-101600" y="6477000"/>
            <a:ext cx="2032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5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CB8CB1-27B8-D34B-955E-C9586542D243}" type="datetime1">
              <a:rPr lang="en-US" smtClean="0">
                <a:solidFill>
                  <a:srgbClr val="000000"/>
                </a:solidFill>
              </a:rPr>
              <a:t>7/6/22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AC671-ECCC-4E53-A84E-DCB5FD7F5A3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002D2-3CB9-DD40-A8C4-CFAD6A5DF68C}" type="datetime1">
              <a:rPr lang="en-US" smtClean="0">
                <a:solidFill>
                  <a:srgbClr val="000000"/>
                </a:solidFill>
              </a:rPr>
              <a:t>7/6/22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B983B-B825-45E4-92D4-06C22097623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2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CF4E0-43A8-9740-ACA6-EA24E72C6BA5}" type="datetime1">
              <a:rPr lang="en-US" smtClean="0">
                <a:solidFill>
                  <a:srgbClr val="000000"/>
                </a:solidFill>
              </a:rPr>
              <a:t>7/6/22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0D15F-9292-4FAF-969F-CE3258BF930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9F37D-4847-0F4F-988B-6A182BBC3740}" type="datetime1">
              <a:rPr lang="en-US" smtClean="0">
                <a:solidFill>
                  <a:srgbClr val="000000"/>
                </a:solidFill>
              </a:rPr>
              <a:t>7/6/22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BC7D2-1598-46B5-99AC-7F0CABACEFC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2F6DC-A0D9-CF42-A512-796783FE8CE8}" type="datetime1">
              <a:rPr lang="en-US" smtClean="0">
                <a:solidFill>
                  <a:srgbClr val="000000"/>
                </a:solidFill>
              </a:rPr>
              <a:t>7/6/22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9EE62-D25E-4D29-9274-D0BC29529B4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783815-FC50-6C4E-AFA0-F87136C5B28D}" type="datetime1">
              <a:rPr lang="en-US" smtClean="0"/>
              <a:t>7/6/22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3B501-F122-4B6E-9808-44AC54362D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DC3871-3AEC-4246-B3A8-26271F7A278D}" type="datetime1">
              <a:rPr lang="en-US" smtClean="0">
                <a:solidFill>
                  <a:srgbClr val="000000"/>
                </a:solidFill>
              </a:rPr>
              <a:t>7/6/22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9C3AF-607F-4143-A1A6-E1B13CE6EB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62210-F3F6-A54A-A482-9498FAAC52F2}" type="datetime1">
              <a:rPr lang="en-US" smtClean="0">
                <a:solidFill>
                  <a:srgbClr val="000000"/>
                </a:solidFill>
              </a:rPr>
              <a:t>7/6/22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C35B30-C783-461C-9997-EBCCAD9020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94B80-3CBC-4946-8392-DAF02436E513}" type="datetime1">
              <a:rPr lang="en-US" smtClean="0">
                <a:solidFill>
                  <a:srgbClr val="000000"/>
                </a:solidFill>
              </a:rPr>
              <a:t>7/6/22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688F3-2DB2-40A6-94CF-DC4846358A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381000"/>
            <a:ext cx="2590800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381000"/>
            <a:ext cx="7569200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C35BE-502D-E74C-B401-34CA88FBDCA7}" type="datetime1">
              <a:rPr lang="en-US" smtClean="0">
                <a:solidFill>
                  <a:srgbClr val="000000"/>
                </a:solidFill>
              </a:rPr>
              <a:t>7/6/22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91A9C-A867-46FB-83AB-C9ECFE36EBD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143214-5543-8F46-ABD2-9912196577A7}" type="datetime1">
              <a:rPr lang="en-US" smtClean="0">
                <a:solidFill>
                  <a:srgbClr val="000000"/>
                </a:solidFill>
              </a:rPr>
              <a:t>7/6/22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7223F-C94E-4DFE-BA72-6D1C06BFF80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FA8B8-0BF1-D440-9C5D-DD1C46CFF8E1}" type="datetime1">
              <a:rPr lang="en-US" smtClean="0">
                <a:solidFill>
                  <a:srgbClr val="000000"/>
                </a:solidFill>
              </a:rPr>
              <a:t>7/6/22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1480800" y="6477000"/>
            <a:ext cx="711200" cy="457200"/>
          </a:xfrm>
        </p:spPr>
        <p:txBody>
          <a:bodyPr/>
          <a:lstStyle>
            <a:lvl1pPr>
              <a:defRPr sz="1200">
                <a:latin typeface="+mj-lt"/>
              </a:defRPr>
            </a:lvl1pPr>
          </a:lstStyle>
          <a:p>
            <a:pPr>
              <a:defRPr/>
            </a:pPr>
            <a:fld id="{AB4AE3A6-72E1-4052-B2AD-299F6F6A545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xfrm>
            <a:off x="-101600" y="6477000"/>
            <a:ext cx="2032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5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72FCD4-0DBE-A24E-8D5F-9B84D6A97F4D}" type="datetime1">
              <a:rPr lang="en-US" smtClean="0">
                <a:solidFill>
                  <a:srgbClr val="000000"/>
                </a:solidFill>
              </a:rPr>
              <a:t>7/6/22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AC671-ECCC-4E53-A84E-DCB5FD7F5A3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D9B50-7FAC-FA40-84D1-64F3B5D1ADC0}" type="datetime1">
              <a:rPr lang="en-US" smtClean="0">
                <a:solidFill>
                  <a:srgbClr val="000000"/>
                </a:solidFill>
              </a:rPr>
              <a:t>7/6/22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B983B-B825-45E4-92D4-06C22097623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2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282F5-0C28-C842-B574-259D61DE1AEC}" type="datetime1">
              <a:rPr lang="en-US" smtClean="0">
                <a:solidFill>
                  <a:srgbClr val="000000"/>
                </a:solidFill>
              </a:rPr>
              <a:t>7/6/22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0D15F-9292-4FAF-969F-CE3258BF930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D4A36-29E1-F546-B595-D358274C098A}" type="datetime1">
              <a:rPr lang="en-US" smtClean="0">
                <a:solidFill>
                  <a:srgbClr val="000000"/>
                </a:solidFill>
              </a:rPr>
              <a:t>7/6/22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BC7D2-1598-46B5-99AC-7F0CABACEFC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0786E-AF44-414D-8442-BFACB405AE26}" type="datetime1">
              <a:rPr lang="en-US" smtClean="0"/>
              <a:t>7/6/22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39AE3B-F71F-4201-8369-37C7A9BF8E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D6E92-99F9-E347-930D-04D198AE8076}" type="datetime1">
              <a:rPr lang="en-US" smtClean="0">
                <a:solidFill>
                  <a:srgbClr val="000000"/>
                </a:solidFill>
              </a:rPr>
              <a:t>7/6/22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9EE62-D25E-4D29-9274-D0BC29529B4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E87C6E-4336-C546-A199-BAFC89F2B04F}" type="datetime1">
              <a:rPr lang="en-US" smtClean="0">
                <a:solidFill>
                  <a:srgbClr val="000000"/>
                </a:solidFill>
              </a:rPr>
              <a:t>7/6/22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9C3AF-607F-4143-A1A6-E1B13CE6EB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AC38D-F6B3-2147-A53F-E70FE7438B72}" type="datetime1">
              <a:rPr lang="en-US" smtClean="0">
                <a:solidFill>
                  <a:srgbClr val="000000"/>
                </a:solidFill>
              </a:rPr>
              <a:t>7/6/22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C35B30-C783-461C-9997-EBCCAD9020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99460-B842-CD41-AE3D-8BFACB3AE285}" type="datetime1">
              <a:rPr lang="en-US" smtClean="0">
                <a:solidFill>
                  <a:srgbClr val="000000"/>
                </a:solidFill>
              </a:rPr>
              <a:t>7/6/22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688F3-2DB2-40A6-94CF-DC4846358A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381000"/>
            <a:ext cx="2590800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381000"/>
            <a:ext cx="7569200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1BA89-AB89-F64C-87DE-50EEA64F4024}" type="datetime1">
              <a:rPr lang="en-US" smtClean="0">
                <a:solidFill>
                  <a:srgbClr val="000000"/>
                </a:solidFill>
              </a:rPr>
              <a:t>7/6/22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91A9C-A867-46FB-83AB-C9ECFE36EBD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21631-97BE-B248-A28A-097C0FD9DEF2}" type="datetime1">
              <a:rPr lang="en-US" smtClean="0"/>
              <a:t>7/6/22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1103E-05C5-41C7-9DD4-3C79547E15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D8315-9C59-8548-8E1A-DB4F13A722C5}" type="datetime1">
              <a:rPr lang="en-US" smtClean="0"/>
              <a:t>7/6/22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60126-0102-4548-847D-B8A950C1B3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chlumpf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19D79-ACCC-934D-909F-5D74DE537E57}" type="datetime1">
              <a:rPr lang="en-US" smtClean="0"/>
              <a:t>7/6/22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53201"/>
            <a:ext cx="1727200" cy="3079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1582400" y="6553200"/>
            <a:ext cx="508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54B06-6151-4977-8C01-013ED46CC7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B004B-E44C-464D-B776-ED057FF38431}" type="datetime1">
              <a:rPr lang="en-US" smtClean="0"/>
              <a:t>7/6/22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7B271-4E8E-4ACA-915A-40E1C3E670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5B44A-A166-9742-ACF8-3331908C7A85}" type="datetime1">
              <a:rPr lang="en-US" smtClean="0"/>
              <a:t>7/6/22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4728E-0317-49FB-8546-CE0F45B2CC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55DD5DC9-8051-1549-B762-142BEFDE6485}" type="datetime1">
              <a:rPr lang="en-US" smtClean="0"/>
              <a:t>7/6/22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304800" y="6553201"/>
            <a:ext cx="2235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684000" y="6610350"/>
            <a:ext cx="5080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fld id="{3711210A-3C90-4C5A-8BA5-5DF78F9CA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71" r:id="rId7"/>
    <p:sldLayoutId id="2147483956" r:id="rId8"/>
    <p:sldLayoutId id="2147483957" r:id="rId9"/>
    <p:sldLayoutId id="2147483958" r:id="rId10"/>
    <p:sldLayoutId id="21474839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95829A5A-EEC6-0E42-BB85-58BB495B9ED5}" type="datetime1">
              <a:rPr lang="en-US" smtClean="0"/>
              <a:t>7/6/22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CC6DD50D-703A-4985-80FA-CE60263B28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566400" y="0"/>
            <a:ext cx="162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b="0">
                <a:latin typeface="Times New Roman" pitchFamily="18" charset="0"/>
              </a:defRPr>
            </a:lvl1pPr>
          </a:lstStyle>
          <a:p>
            <a:pPr eaLnBrk="0" hangingPunct="0">
              <a:defRPr/>
            </a:pPr>
            <a:fld id="{6C3FA0BC-643A-C44E-96CC-5EBA534BD31F}" type="datetime1">
              <a:rPr lang="en-US" smtClean="0">
                <a:solidFill>
                  <a:srgbClr val="000000"/>
                </a:solidFill>
              </a:rPr>
              <a:t>7/6/22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727200" y="381000"/>
            <a:ext cx="802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379200" y="6477000"/>
            <a:ext cx="71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b="0">
                <a:latin typeface="Times New Roman" pitchFamily="18" charset="0"/>
              </a:defRPr>
            </a:lvl1pPr>
          </a:lstStyle>
          <a:p>
            <a:pPr eaLnBrk="0" hangingPunct="0">
              <a:defRPr/>
            </a:pPr>
            <a:fld id="{76D2897A-2A7A-4378-864C-CFB4657A69B9}" type="slidenum">
              <a:rPr lang="en-US">
                <a:solidFill>
                  <a:srgbClr val="000000"/>
                </a:solidFill>
              </a:rPr>
              <a:pPr eaLnBrk="0" hangingPunct="0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203200" y="6477000"/>
            <a:ext cx="203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b="0">
                <a:latin typeface="+mj-lt"/>
              </a:defRPr>
            </a:lvl1pPr>
          </a:lstStyle>
          <a:p>
            <a:pPr eaLnBrk="0" hangingPunct="0"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0" y="1295400"/>
            <a:ext cx="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  <a:defRPr/>
            </a:pPr>
            <a:endParaRPr lang="en-US" sz="1500" b="1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769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9pPr>
    </p:titleStyle>
    <p:bodyStyle>
      <a:lvl1pPr marL="384175" indent="-3841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8000"/>
        </a:buClr>
        <a:buSzPct val="70000"/>
        <a:buFont typeface="Wingdings" pitchFamily="2" charset="2"/>
        <a:buChar char="u"/>
        <a:defRPr sz="20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855663" indent="-2809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8000"/>
        </a:buClr>
        <a:buSzPct val="70000"/>
        <a:buFont typeface="Wingdings" pitchFamily="2" charset="2"/>
        <a:buChar char="n"/>
        <a:defRPr sz="1700" b="1">
          <a:solidFill>
            <a:schemeClr val="tx1"/>
          </a:solidFill>
          <a:latin typeface="+mn-lt"/>
        </a:defRPr>
      </a:lvl2pPr>
      <a:lvl3pPr marL="1330325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712913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20970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400" b="1">
          <a:solidFill>
            <a:srgbClr val="0000FF"/>
          </a:solidFill>
          <a:latin typeface="+mn-lt"/>
        </a:defRPr>
      </a:lvl5pPr>
      <a:lvl6pPr marL="25542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30114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4686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39258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566400" y="0"/>
            <a:ext cx="162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b="0">
                <a:latin typeface="Times New Roman" pitchFamily="18" charset="0"/>
              </a:defRPr>
            </a:lvl1pPr>
          </a:lstStyle>
          <a:p>
            <a:pPr eaLnBrk="0" hangingPunct="0">
              <a:defRPr/>
            </a:pPr>
            <a:fld id="{08D76B57-642D-5A45-91ED-AD3CFFC08C59}" type="datetime1">
              <a:rPr lang="en-US" smtClean="0">
                <a:solidFill>
                  <a:srgbClr val="000000"/>
                </a:solidFill>
              </a:rPr>
              <a:t>7/6/22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727200" y="381000"/>
            <a:ext cx="802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379200" y="6477000"/>
            <a:ext cx="71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b="0">
                <a:latin typeface="Times New Roman" pitchFamily="18" charset="0"/>
              </a:defRPr>
            </a:lvl1pPr>
          </a:lstStyle>
          <a:p>
            <a:pPr eaLnBrk="0" hangingPunct="0">
              <a:defRPr/>
            </a:pPr>
            <a:fld id="{76D2897A-2A7A-4378-864C-CFB4657A69B9}" type="slidenum">
              <a:rPr lang="en-US">
                <a:solidFill>
                  <a:srgbClr val="000000"/>
                </a:solidFill>
              </a:rPr>
              <a:pPr eaLnBrk="0" hangingPunct="0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203200" y="6477000"/>
            <a:ext cx="203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b="0">
                <a:latin typeface="+mj-lt"/>
              </a:defRPr>
            </a:lvl1pPr>
          </a:lstStyle>
          <a:p>
            <a:pPr eaLnBrk="0" hangingPunct="0"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0" y="1295400"/>
            <a:ext cx="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  <a:defRPr/>
            </a:pPr>
            <a:endParaRPr lang="en-US" sz="1500" b="1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928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9pPr>
    </p:titleStyle>
    <p:bodyStyle>
      <a:lvl1pPr marL="384175" indent="-3841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8000"/>
        </a:buClr>
        <a:buSzPct val="70000"/>
        <a:buFont typeface="Wingdings" pitchFamily="2" charset="2"/>
        <a:buChar char="u"/>
        <a:defRPr sz="20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855663" indent="-2809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8000"/>
        </a:buClr>
        <a:buSzPct val="70000"/>
        <a:buFont typeface="Wingdings" pitchFamily="2" charset="2"/>
        <a:buChar char="n"/>
        <a:defRPr sz="1700" b="1">
          <a:solidFill>
            <a:schemeClr val="tx1"/>
          </a:solidFill>
          <a:latin typeface="+mn-lt"/>
        </a:defRPr>
      </a:lvl2pPr>
      <a:lvl3pPr marL="1330325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712913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20970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400" b="1">
          <a:solidFill>
            <a:srgbClr val="0000FF"/>
          </a:solidFill>
          <a:latin typeface="+mn-lt"/>
        </a:defRPr>
      </a:lvl5pPr>
      <a:lvl6pPr marL="25542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30114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4686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39258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jpe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8.wmf"/><Relationship Id="rId2" Type="http://schemas.openxmlformats.org/officeDocument/2006/relationships/image" Target="../media/image53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wmf"/><Relationship Id="rId5" Type="http://schemas.openxmlformats.org/officeDocument/2006/relationships/image" Target="../media/image56.wmf"/><Relationship Id="rId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85.jpeg"/><Relationship Id="rId7" Type="http://schemas.openxmlformats.org/officeDocument/2006/relationships/image" Target="../media/image89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w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wmf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7.jpeg"/><Relationship Id="rId4" Type="http://schemas.openxmlformats.org/officeDocument/2006/relationships/image" Target="../media/image96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wmf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4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jpeg"/><Relationship Id="rId2" Type="http://schemas.openxmlformats.org/officeDocument/2006/relationships/image" Target="../media/image1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eg"/><Relationship Id="rId2" Type="http://schemas.openxmlformats.org/officeDocument/2006/relationships/image" Target="../media/image1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6.tiff"/><Relationship Id="rId4" Type="http://schemas.openxmlformats.org/officeDocument/2006/relationships/image" Target="../media/image125.jpe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tiff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tiff"/><Relationship Id="rId5" Type="http://schemas.openxmlformats.org/officeDocument/2006/relationships/image" Target="../media/image7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2.tif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tiff"/><Relationship Id="rId2" Type="http://schemas.openxmlformats.org/officeDocument/2006/relationships/image" Target="../media/image128.tiff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jpeg"/><Relationship Id="rId2" Type="http://schemas.openxmlformats.org/officeDocument/2006/relationships/image" Target="../media/image130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upload.wikimedia.org/wikipedia/commons/c/c5/PPTMooresLawai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139EE62-D25E-4D29-9274-D0BC29529B49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3844" y="368559"/>
            <a:ext cx="3932903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368559"/>
            <a:ext cx="4847255" cy="3200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3844" y="3712012"/>
            <a:ext cx="3932903" cy="26219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2200" y="3649815"/>
            <a:ext cx="4882359" cy="2746327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  <p:extLst>
      <p:ext uri="{BB962C8B-B14F-4D97-AF65-F5344CB8AC3E}">
        <p14:creationId xmlns:p14="http://schemas.microsoft.com/office/powerpoint/2010/main" val="14370753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51" name="Group 18"/>
          <p:cNvGrpSpPr>
            <a:grpSpLocks/>
          </p:cNvGrpSpPr>
          <p:nvPr/>
        </p:nvGrpSpPr>
        <p:grpSpPr bwMode="auto">
          <a:xfrm>
            <a:off x="4857750" y="2168400"/>
            <a:ext cx="990600" cy="1066871"/>
            <a:chOff x="2286000" y="1447800"/>
            <a:chExt cx="990600" cy="1066800"/>
          </a:xfrm>
        </p:grpSpPr>
        <p:sp>
          <p:nvSpPr>
            <p:cNvPr id="5" name="Oval 4"/>
            <p:cNvSpPr/>
            <p:nvPr/>
          </p:nvSpPr>
          <p:spPr>
            <a:xfrm>
              <a:off x="2706688" y="1954305"/>
              <a:ext cx="152400" cy="15239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2819400" y="175270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3200400" y="190509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2667000" y="2438460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2590800" y="2209875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2362200" y="1676511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3124200" y="2286070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2743200" y="144792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048000" y="160031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2362200" y="2286070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286000" y="1981290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2514600" y="1752706"/>
              <a:ext cx="533400" cy="53336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2286000" y="1524121"/>
              <a:ext cx="990600" cy="990534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0253" name="Group 47"/>
          <p:cNvGrpSpPr>
            <a:grpSpLocks/>
          </p:cNvGrpSpPr>
          <p:nvPr/>
        </p:nvGrpSpPr>
        <p:grpSpPr bwMode="auto">
          <a:xfrm>
            <a:off x="6066186" y="2148015"/>
            <a:ext cx="990600" cy="1066871"/>
            <a:chOff x="2286000" y="1447800"/>
            <a:chExt cx="990600" cy="1066800"/>
          </a:xfrm>
        </p:grpSpPr>
        <p:sp>
          <p:nvSpPr>
            <p:cNvPr id="49" name="Oval 48"/>
            <p:cNvSpPr/>
            <p:nvPr/>
          </p:nvSpPr>
          <p:spPr>
            <a:xfrm>
              <a:off x="2706688" y="1954361"/>
              <a:ext cx="152400" cy="15239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2819400" y="1752762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3200400" y="1905152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2" name="Oval 51"/>
            <p:cNvSpPr/>
            <p:nvPr/>
          </p:nvSpPr>
          <p:spPr>
            <a:xfrm>
              <a:off x="2667000" y="243851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2590800" y="2209931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2362200" y="1676567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3124200" y="228612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2743200" y="1447982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3048000" y="1600372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" name="Oval 57"/>
            <p:cNvSpPr/>
            <p:nvPr/>
          </p:nvSpPr>
          <p:spPr>
            <a:xfrm>
              <a:off x="2362200" y="228612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Oval 58"/>
            <p:cNvSpPr/>
            <p:nvPr/>
          </p:nvSpPr>
          <p:spPr>
            <a:xfrm>
              <a:off x="2286000" y="198134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2514600" y="1752762"/>
              <a:ext cx="533400" cy="53336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2286000" y="1524177"/>
              <a:ext cx="990600" cy="990534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0254" name="Group 103"/>
          <p:cNvGrpSpPr>
            <a:grpSpLocks/>
          </p:cNvGrpSpPr>
          <p:nvPr/>
        </p:nvGrpSpPr>
        <p:grpSpPr bwMode="auto">
          <a:xfrm>
            <a:off x="5580063" y="1216363"/>
            <a:ext cx="990600" cy="1066871"/>
            <a:chOff x="2286000" y="1447800"/>
            <a:chExt cx="990600" cy="1066800"/>
          </a:xfrm>
        </p:grpSpPr>
        <p:sp>
          <p:nvSpPr>
            <p:cNvPr id="105" name="Oval 104"/>
            <p:cNvSpPr/>
            <p:nvPr/>
          </p:nvSpPr>
          <p:spPr>
            <a:xfrm>
              <a:off x="2706688" y="1954371"/>
              <a:ext cx="152400" cy="15239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6" name="Oval 105"/>
            <p:cNvSpPr/>
            <p:nvPr/>
          </p:nvSpPr>
          <p:spPr>
            <a:xfrm>
              <a:off x="2819400" y="1752772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7" name="Oval 106"/>
            <p:cNvSpPr/>
            <p:nvPr/>
          </p:nvSpPr>
          <p:spPr>
            <a:xfrm>
              <a:off x="3200400" y="1905162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8" name="Oval 107"/>
            <p:cNvSpPr/>
            <p:nvPr/>
          </p:nvSpPr>
          <p:spPr>
            <a:xfrm>
              <a:off x="2667000" y="243852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9" name="Oval 108"/>
            <p:cNvSpPr/>
            <p:nvPr/>
          </p:nvSpPr>
          <p:spPr>
            <a:xfrm>
              <a:off x="2590800" y="2209941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0" name="Oval 109"/>
            <p:cNvSpPr/>
            <p:nvPr/>
          </p:nvSpPr>
          <p:spPr>
            <a:xfrm>
              <a:off x="2362200" y="1676577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1" name="Oval 110"/>
            <p:cNvSpPr/>
            <p:nvPr/>
          </p:nvSpPr>
          <p:spPr>
            <a:xfrm>
              <a:off x="3124200" y="228613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2743200" y="1447992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3" name="Oval 112"/>
            <p:cNvSpPr/>
            <p:nvPr/>
          </p:nvSpPr>
          <p:spPr>
            <a:xfrm>
              <a:off x="3048000" y="1600382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4" name="Oval 113"/>
            <p:cNvSpPr/>
            <p:nvPr/>
          </p:nvSpPr>
          <p:spPr>
            <a:xfrm>
              <a:off x="2362200" y="228613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5" name="Oval 114"/>
            <p:cNvSpPr/>
            <p:nvPr/>
          </p:nvSpPr>
          <p:spPr>
            <a:xfrm>
              <a:off x="2286000" y="198135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6" name="Oval 115"/>
            <p:cNvSpPr/>
            <p:nvPr/>
          </p:nvSpPr>
          <p:spPr>
            <a:xfrm>
              <a:off x="2514600" y="1752772"/>
              <a:ext cx="533400" cy="53336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7" name="Oval 116"/>
            <p:cNvSpPr/>
            <p:nvPr/>
          </p:nvSpPr>
          <p:spPr>
            <a:xfrm>
              <a:off x="2286000" y="1524187"/>
              <a:ext cx="990600" cy="990534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0256" name="Group 145"/>
          <p:cNvGrpSpPr>
            <a:grpSpLocks/>
          </p:cNvGrpSpPr>
          <p:nvPr/>
        </p:nvGrpSpPr>
        <p:grpSpPr bwMode="auto">
          <a:xfrm>
            <a:off x="6799263" y="968661"/>
            <a:ext cx="990600" cy="1066871"/>
            <a:chOff x="2286000" y="1447800"/>
            <a:chExt cx="990600" cy="1066800"/>
          </a:xfrm>
        </p:grpSpPr>
        <p:sp>
          <p:nvSpPr>
            <p:cNvPr id="147" name="Oval 146"/>
            <p:cNvSpPr/>
            <p:nvPr/>
          </p:nvSpPr>
          <p:spPr>
            <a:xfrm>
              <a:off x="2706688" y="1954371"/>
              <a:ext cx="152400" cy="15239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48" name="Oval 147"/>
            <p:cNvSpPr/>
            <p:nvPr/>
          </p:nvSpPr>
          <p:spPr>
            <a:xfrm>
              <a:off x="2819400" y="1752772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49" name="Oval 148"/>
            <p:cNvSpPr/>
            <p:nvPr/>
          </p:nvSpPr>
          <p:spPr>
            <a:xfrm>
              <a:off x="3200400" y="1905162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0" name="Oval 149"/>
            <p:cNvSpPr/>
            <p:nvPr/>
          </p:nvSpPr>
          <p:spPr>
            <a:xfrm>
              <a:off x="2667000" y="243852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1" name="Oval 150"/>
            <p:cNvSpPr/>
            <p:nvPr/>
          </p:nvSpPr>
          <p:spPr>
            <a:xfrm>
              <a:off x="2590800" y="2209941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2" name="Oval 151"/>
            <p:cNvSpPr/>
            <p:nvPr/>
          </p:nvSpPr>
          <p:spPr>
            <a:xfrm>
              <a:off x="2362200" y="1676577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3" name="Oval 152"/>
            <p:cNvSpPr/>
            <p:nvPr/>
          </p:nvSpPr>
          <p:spPr>
            <a:xfrm>
              <a:off x="3124200" y="228613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2743200" y="1447992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3048000" y="1600382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2362200" y="228613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2286000" y="198135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2514600" y="1752772"/>
              <a:ext cx="533400" cy="53336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2286000" y="1524187"/>
              <a:ext cx="990600" cy="990534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0257" name="Group 159"/>
          <p:cNvGrpSpPr>
            <a:grpSpLocks/>
          </p:cNvGrpSpPr>
          <p:nvPr/>
        </p:nvGrpSpPr>
        <p:grpSpPr bwMode="auto">
          <a:xfrm>
            <a:off x="3905249" y="1968585"/>
            <a:ext cx="990600" cy="1066871"/>
            <a:chOff x="2286000" y="1447800"/>
            <a:chExt cx="990600" cy="1066800"/>
          </a:xfrm>
        </p:grpSpPr>
        <p:sp>
          <p:nvSpPr>
            <p:cNvPr id="161" name="Oval 160"/>
            <p:cNvSpPr/>
            <p:nvPr/>
          </p:nvSpPr>
          <p:spPr>
            <a:xfrm>
              <a:off x="2706688" y="1954265"/>
              <a:ext cx="152400" cy="15239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62" name="Oval 161"/>
            <p:cNvSpPr/>
            <p:nvPr/>
          </p:nvSpPr>
          <p:spPr>
            <a:xfrm>
              <a:off x="2819400" y="175266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63" name="Oval 162"/>
            <p:cNvSpPr/>
            <p:nvPr/>
          </p:nvSpPr>
          <p:spPr>
            <a:xfrm>
              <a:off x="3200400" y="190505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64" name="Oval 163"/>
            <p:cNvSpPr/>
            <p:nvPr/>
          </p:nvSpPr>
          <p:spPr>
            <a:xfrm>
              <a:off x="2667000" y="2438420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65" name="Oval 164"/>
            <p:cNvSpPr/>
            <p:nvPr/>
          </p:nvSpPr>
          <p:spPr>
            <a:xfrm>
              <a:off x="2590800" y="2209835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66" name="Oval 165"/>
            <p:cNvSpPr/>
            <p:nvPr/>
          </p:nvSpPr>
          <p:spPr>
            <a:xfrm>
              <a:off x="2362200" y="1676471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67" name="Oval 166"/>
            <p:cNvSpPr/>
            <p:nvPr/>
          </p:nvSpPr>
          <p:spPr>
            <a:xfrm>
              <a:off x="3124200" y="2286030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2743200" y="144788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69" name="Oval 168"/>
            <p:cNvSpPr/>
            <p:nvPr/>
          </p:nvSpPr>
          <p:spPr>
            <a:xfrm>
              <a:off x="3048000" y="1600276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0" name="Oval 169"/>
            <p:cNvSpPr/>
            <p:nvPr/>
          </p:nvSpPr>
          <p:spPr>
            <a:xfrm>
              <a:off x="2362200" y="2286030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1" name="Oval 170"/>
            <p:cNvSpPr/>
            <p:nvPr/>
          </p:nvSpPr>
          <p:spPr>
            <a:xfrm>
              <a:off x="2286000" y="1981250"/>
              <a:ext cx="76200" cy="76195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2514600" y="1752666"/>
              <a:ext cx="533400" cy="53336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3" name="Oval 172"/>
            <p:cNvSpPr/>
            <p:nvPr/>
          </p:nvSpPr>
          <p:spPr>
            <a:xfrm>
              <a:off x="2286000" y="1524081"/>
              <a:ext cx="990600" cy="990534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cxnSp>
        <p:nvCxnSpPr>
          <p:cNvPr id="175" name="Straight Connector 174"/>
          <p:cNvCxnSpPr/>
          <p:nvPr/>
        </p:nvCxnSpPr>
        <p:spPr bwMode="auto">
          <a:xfrm flipV="1">
            <a:off x="4400550" y="1674898"/>
            <a:ext cx="4029075" cy="854613"/>
          </a:xfrm>
          <a:prstGeom prst="line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>
            <a:endCxn id="161" idx="2"/>
          </p:cNvCxnSpPr>
          <p:nvPr/>
        </p:nvCxnSpPr>
        <p:spPr bwMode="auto">
          <a:xfrm flipV="1">
            <a:off x="2330450" y="2551284"/>
            <a:ext cx="1995487" cy="813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265" name="Rectangle 211"/>
          <p:cNvSpPr>
            <a:spLocks noChangeArrowheads="1"/>
          </p:cNvSpPr>
          <p:nvPr/>
        </p:nvSpPr>
        <p:spPr bwMode="auto">
          <a:xfrm>
            <a:off x="3790950" y="781051"/>
            <a:ext cx="1943545" cy="369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Z</a:t>
            </a:r>
            <a:r>
              <a:rPr lang="en-US" b="1" baseline="-25000">
                <a:solidFill>
                  <a:srgbClr val="000000"/>
                </a:solidFill>
                <a:latin typeface="Calibri" pitchFamily="34" charset="0"/>
              </a:rPr>
              <a:t>2 </a:t>
            </a:r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electrons, q=-e</a:t>
            </a:r>
            <a:r>
              <a:rPr lang="en-US" b="1" baseline="-25000">
                <a:solidFill>
                  <a:srgbClr val="000000"/>
                </a:solidFill>
                <a:latin typeface="Calibri" pitchFamily="34" charset="0"/>
              </a:rPr>
              <a:t>0</a:t>
            </a:r>
            <a:endParaRPr lang="en-US" baseline="-25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220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898989"/>
                </a:solidFill>
              </a:rPr>
              <a:t>W. Riegler/CERN</a:t>
            </a:r>
          </a:p>
        </p:txBody>
      </p:sp>
      <p:sp>
        <p:nvSpPr>
          <p:cNvPr id="9221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55A90C-C71A-49AF-A17E-3611569EB92E}" type="slidenum">
              <a:rPr lang="en-US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>
              <a:solidFill>
                <a:srgbClr val="898989"/>
              </a:solidFill>
            </a:endParaRPr>
          </a:p>
        </p:txBody>
      </p:sp>
      <p:sp>
        <p:nvSpPr>
          <p:cNvPr id="10246" name="TextBox 186"/>
          <p:cNvSpPr txBox="1">
            <a:spLocks noChangeArrowheads="1"/>
          </p:cNvSpPr>
          <p:nvPr/>
        </p:nvSpPr>
        <p:spPr bwMode="auto">
          <a:xfrm>
            <a:off x="457786" y="3597487"/>
            <a:ext cx="574081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500" dirty="0">
                <a:solidFill>
                  <a:srgbClr val="002060"/>
                </a:solidFill>
                <a:cs typeface="Arial" charset="0"/>
              </a:rPr>
              <a:t>Hadronic interactions with the nuclei produce a complex sequence of secondary particles. This is at the basis of hadron calorimetry.</a:t>
            </a:r>
          </a:p>
          <a:p>
            <a:endParaRPr lang="en-US" sz="1500" dirty="0">
              <a:solidFill>
                <a:srgbClr val="002060"/>
              </a:solidFill>
              <a:cs typeface="Arial" charset="0"/>
            </a:endParaRPr>
          </a:p>
          <a:p>
            <a:r>
              <a:rPr lang="en-US" sz="1500" dirty="0">
                <a:solidFill>
                  <a:srgbClr val="006600"/>
                </a:solidFill>
                <a:cs typeface="Arial" charset="0"/>
              </a:rPr>
              <a:t>Hadronic interactions taking place in the trackers are of course having bad an impact on the tracker measurements !</a:t>
            </a:r>
          </a:p>
          <a:p>
            <a:endParaRPr lang="en-US" sz="1500" dirty="0">
              <a:solidFill>
                <a:srgbClr val="006600"/>
              </a:solidFill>
              <a:cs typeface="Arial" charset="0"/>
            </a:endParaRPr>
          </a:p>
          <a:p>
            <a:r>
              <a:rPr lang="en-US" sz="1500" dirty="0">
                <a:solidFill>
                  <a:srgbClr val="002060"/>
                </a:solidFill>
                <a:cs typeface="Arial" charset="0"/>
              </a:rPr>
              <a:t>Tracing back these secondary particles to their origin gives the place of interaction. Making a map of these points we can image our detectors !</a:t>
            </a:r>
          </a:p>
          <a:p>
            <a:endParaRPr lang="en-US" sz="1600" dirty="0">
              <a:solidFill>
                <a:srgbClr val="002060"/>
              </a:solidFill>
              <a:cs typeface="Arial" charset="0"/>
            </a:endParaRPr>
          </a:p>
          <a:p>
            <a:endParaRPr lang="en-US" sz="1400" dirty="0">
              <a:solidFill>
                <a:srgbClr val="006600"/>
              </a:solidFill>
              <a:cs typeface="Arial" charset="0"/>
            </a:endParaRPr>
          </a:p>
        </p:txBody>
      </p:sp>
      <p:sp>
        <p:nvSpPr>
          <p:cNvPr id="10249" name="TextBox 208"/>
          <p:cNvSpPr txBox="1">
            <a:spLocks noChangeArrowheads="1"/>
          </p:cNvSpPr>
          <p:nvPr/>
        </p:nvSpPr>
        <p:spPr bwMode="auto">
          <a:xfrm>
            <a:off x="0" y="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cs typeface="Arial" charset="0"/>
              </a:rPr>
              <a:t>Hadronic Interaction of Particles with Matter</a:t>
            </a:r>
          </a:p>
        </p:txBody>
      </p:sp>
      <p:sp>
        <p:nvSpPr>
          <p:cNvPr id="10250" name="Rectangle 212"/>
          <p:cNvSpPr>
            <a:spLocks noChangeArrowheads="1"/>
          </p:cNvSpPr>
          <p:nvPr/>
        </p:nvSpPr>
        <p:spPr bwMode="auto">
          <a:xfrm>
            <a:off x="2330450" y="2000250"/>
            <a:ext cx="1155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M, q=Z</a:t>
            </a:r>
            <a:r>
              <a:rPr lang="en-US" b="1" baseline="-25000">
                <a:solidFill>
                  <a:srgbClr val="000000"/>
                </a:solidFill>
                <a:latin typeface="Calibri" pitchFamily="34" charset="0"/>
              </a:rPr>
              <a:t>1 </a:t>
            </a:r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e</a:t>
            </a:r>
            <a:r>
              <a:rPr lang="en-US" b="1" baseline="-25000">
                <a:solidFill>
                  <a:srgbClr val="000000"/>
                </a:solidFill>
                <a:latin typeface="Calibri" pitchFamily="34" charset="0"/>
              </a:rPr>
              <a:t>0</a:t>
            </a:r>
            <a:endParaRPr lang="en-US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132" name="Straight Connector 131"/>
          <p:cNvCxnSpPr/>
          <p:nvPr/>
        </p:nvCxnSpPr>
        <p:spPr bwMode="auto">
          <a:xfrm>
            <a:off x="4467225" y="2548769"/>
            <a:ext cx="2028825" cy="147829"/>
          </a:xfrm>
          <a:prstGeom prst="line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 bwMode="auto">
          <a:xfrm flipV="1">
            <a:off x="6561486" y="1882436"/>
            <a:ext cx="3352800" cy="846929"/>
          </a:xfrm>
          <a:prstGeom prst="line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 bwMode="auto">
          <a:xfrm>
            <a:off x="6573836" y="2738089"/>
            <a:ext cx="1484313" cy="40037"/>
          </a:xfrm>
          <a:prstGeom prst="line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0" name="Picture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9051" y="3555683"/>
            <a:ext cx="5418489" cy="2572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43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13"/>
          <p:cNvGrpSpPr>
            <a:grpSpLocks/>
          </p:cNvGrpSpPr>
          <p:nvPr/>
        </p:nvGrpSpPr>
        <p:grpSpPr bwMode="auto">
          <a:xfrm>
            <a:off x="1752600" y="685801"/>
            <a:ext cx="8077200" cy="3292475"/>
            <a:chOff x="228600" y="685800"/>
            <a:chExt cx="8077200" cy="3292257"/>
          </a:xfrm>
        </p:grpSpPr>
        <p:grpSp>
          <p:nvGrpSpPr>
            <p:cNvPr id="10251" name="Group 18"/>
            <p:cNvGrpSpPr>
              <a:grpSpLocks/>
            </p:cNvGrpSpPr>
            <p:nvPr/>
          </p:nvGrpSpPr>
          <p:grpSpPr bwMode="auto">
            <a:xfrm>
              <a:off x="2590800" y="2073057"/>
              <a:ext cx="990600" cy="1066800"/>
              <a:chOff x="2286000" y="1447800"/>
              <a:chExt cx="990600" cy="1066800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2706688" y="195430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2819400" y="175270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3200400" y="190509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667000" y="243846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2590800" y="220987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362200" y="167651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3124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743200" y="14479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3048000" y="16003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362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2286000" y="198129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2514600" y="175270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286000" y="152412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2" name="Group 19"/>
            <p:cNvGrpSpPr>
              <a:grpSpLocks/>
            </p:cNvGrpSpPr>
            <p:nvPr/>
          </p:nvGrpSpPr>
          <p:grpSpPr bwMode="auto">
            <a:xfrm>
              <a:off x="3886200" y="2454057"/>
              <a:ext cx="990600" cy="1066800"/>
              <a:chOff x="2286000" y="1447800"/>
              <a:chExt cx="990600" cy="1066800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2706688" y="1954280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2819400" y="175268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200400" y="19050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2667000" y="24384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2590800" y="22098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2362200" y="16764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124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2743200" y="144790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3048000" y="160029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2362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2286000" y="198126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2514600" y="1752681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2286000" y="1524096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3" name="Group 47"/>
            <p:cNvGrpSpPr>
              <a:grpSpLocks/>
            </p:cNvGrpSpPr>
            <p:nvPr/>
          </p:nvGrpSpPr>
          <p:grpSpPr bwMode="auto">
            <a:xfrm>
              <a:off x="4876800" y="1234857"/>
              <a:ext cx="990600" cy="1066800"/>
              <a:chOff x="2286000" y="1447800"/>
              <a:chExt cx="990600" cy="1066800"/>
            </a:xfrm>
          </p:grpSpPr>
          <p:sp>
            <p:nvSpPr>
              <p:cNvPr id="49" name="Oval 48"/>
              <p:cNvSpPr/>
              <p:nvPr/>
            </p:nvSpPr>
            <p:spPr>
              <a:xfrm>
                <a:off x="2706688" y="195436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2819400" y="17527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3200400" y="190515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2667000" y="24385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2590800" y="220993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2362200" y="167656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3124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2743200" y="14479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3048000" y="16003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2362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2286000" y="198134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2514600" y="175276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2286000" y="152417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4" name="Group 103"/>
            <p:cNvGrpSpPr>
              <a:grpSpLocks/>
            </p:cNvGrpSpPr>
            <p:nvPr/>
          </p:nvGrpSpPr>
          <p:grpSpPr bwMode="auto">
            <a:xfrm>
              <a:off x="3200400" y="1082457"/>
              <a:ext cx="990600" cy="1066800"/>
              <a:chOff x="2286000" y="1447800"/>
              <a:chExt cx="990600" cy="1066800"/>
            </a:xfrm>
          </p:grpSpPr>
          <p:sp>
            <p:nvSpPr>
              <p:cNvPr id="105" name="Oval 104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9" name="Oval 108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Oval 109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1" name="Oval 110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3" name="Oval 112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5" name="Oval 114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6" name="Oval 115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7" name="Oval 116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5" name="Group 117"/>
            <p:cNvGrpSpPr>
              <a:grpSpLocks/>
            </p:cNvGrpSpPr>
            <p:nvPr/>
          </p:nvGrpSpPr>
          <p:grpSpPr bwMode="auto">
            <a:xfrm>
              <a:off x="5105400" y="2682657"/>
              <a:ext cx="990600" cy="1066800"/>
              <a:chOff x="2286000" y="1447800"/>
              <a:chExt cx="990600" cy="1066800"/>
            </a:xfrm>
          </p:grpSpPr>
          <p:sp>
            <p:nvSpPr>
              <p:cNvPr id="119" name="Oval 118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Oval 119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1" name="Oval 120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Oval 121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3" name="Oval 122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Oval 123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5" name="Oval 124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6" name="Oval 125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7" name="Oval 126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8" name="Oval 127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9" name="Oval 128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1" name="Oval 130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6" name="Group 145"/>
            <p:cNvGrpSpPr>
              <a:grpSpLocks/>
            </p:cNvGrpSpPr>
            <p:nvPr/>
          </p:nvGrpSpPr>
          <p:grpSpPr bwMode="auto">
            <a:xfrm>
              <a:off x="1600200" y="1082457"/>
              <a:ext cx="990600" cy="1066800"/>
              <a:chOff x="2286000" y="1447800"/>
              <a:chExt cx="990600" cy="1066800"/>
            </a:xfrm>
          </p:grpSpPr>
          <p:sp>
            <p:nvSpPr>
              <p:cNvPr id="147" name="Oval 146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8" name="Oval 147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9" name="Oval 148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0" name="Oval 149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1" name="Oval 150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2" name="Oval 151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3" name="Oval 152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4" name="Oval 153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5" name="Oval 154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6" name="Oval 155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7" name="Oval 156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8" name="Oval 157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9" name="Oval 158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7" name="Group 159"/>
            <p:cNvGrpSpPr>
              <a:grpSpLocks/>
            </p:cNvGrpSpPr>
            <p:nvPr/>
          </p:nvGrpSpPr>
          <p:grpSpPr bwMode="auto">
            <a:xfrm>
              <a:off x="1371600" y="2682657"/>
              <a:ext cx="990600" cy="1066800"/>
              <a:chOff x="2286000" y="1447800"/>
              <a:chExt cx="990600" cy="1066800"/>
            </a:xfrm>
          </p:grpSpPr>
          <p:sp>
            <p:nvSpPr>
              <p:cNvPr id="161" name="Oval 160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2" name="Oval 161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3" name="Oval 162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4" name="Oval 163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" name="Oval 164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9" name="Oval 168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0" name="Oval 169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1" name="Oval 170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3" name="Oval 172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175" name="Straight Connector 174"/>
            <p:cNvCxnSpPr/>
            <p:nvPr/>
          </p:nvCxnSpPr>
          <p:spPr>
            <a:xfrm flipV="1">
              <a:off x="3124200" y="1616013"/>
              <a:ext cx="4038600" cy="685755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228600" y="2285894"/>
              <a:ext cx="2895600" cy="1746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4" name="Straight Arrow Connector 183"/>
            <p:cNvCxnSpPr/>
            <p:nvPr/>
          </p:nvCxnSpPr>
          <p:spPr>
            <a:xfrm rot="16200000" flipH="1">
              <a:off x="1524013" y="2377955"/>
              <a:ext cx="392087" cy="239713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8" name="Straight Arrow Connector 187"/>
            <p:cNvCxnSpPr/>
            <p:nvPr/>
          </p:nvCxnSpPr>
          <p:spPr>
            <a:xfrm rot="16200000" flipH="1">
              <a:off x="2929740" y="2420028"/>
              <a:ext cx="276207" cy="3968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1" name="Straight Arrow Connector 200"/>
            <p:cNvCxnSpPr/>
            <p:nvPr/>
          </p:nvCxnSpPr>
          <p:spPr>
            <a:xfrm>
              <a:off x="3200400" y="2301768"/>
              <a:ext cx="762000" cy="3047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206" name="Rectangle 205"/>
            <p:cNvSpPr/>
            <p:nvPr/>
          </p:nvSpPr>
          <p:spPr>
            <a:xfrm>
              <a:off x="4876800" y="701674"/>
              <a:ext cx="1905000" cy="3276383"/>
            </a:xfrm>
            <a:prstGeom prst="rect">
              <a:avLst/>
            </a:prstGeom>
            <a:solidFill>
              <a:srgbClr val="00B050">
                <a:alpha val="36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6781800" y="701674"/>
              <a:ext cx="1524000" cy="3276383"/>
            </a:xfrm>
            <a:prstGeom prst="rect">
              <a:avLst/>
            </a:prstGeom>
            <a:solidFill>
              <a:srgbClr val="009644">
                <a:alpha val="72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265" name="Rectangle 211"/>
            <p:cNvSpPr>
              <a:spLocks noChangeArrowheads="1"/>
            </p:cNvSpPr>
            <p:nvPr/>
          </p:nvSpPr>
          <p:spPr bwMode="auto">
            <a:xfrm>
              <a:off x="1524000" y="685800"/>
              <a:ext cx="194354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Calibri" pitchFamily="34" charset="0"/>
                </a:rPr>
                <a:t>Z</a:t>
              </a:r>
              <a:r>
                <a:rPr lang="en-US" b="1" baseline="-25000">
                  <a:solidFill>
                    <a:srgbClr val="000000"/>
                  </a:solidFill>
                  <a:latin typeface="Calibri" pitchFamily="34" charset="0"/>
                </a:rPr>
                <a:t>2 </a:t>
              </a:r>
              <a:r>
                <a:rPr lang="en-US" b="1">
                  <a:solidFill>
                    <a:srgbClr val="000000"/>
                  </a:solidFill>
                  <a:latin typeface="Calibri" pitchFamily="34" charset="0"/>
                </a:rPr>
                <a:t>electrons, q=-e</a:t>
              </a:r>
              <a:r>
                <a:rPr lang="en-US" b="1" baseline="-25000">
                  <a:solidFill>
                    <a:srgbClr val="000000"/>
                  </a:solidFill>
                  <a:latin typeface="Calibri" pitchFamily="34" charset="0"/>
                </a:rPr>
                <a:t>0</a:t>
              </a:r>
              <a:endParaRPr lang="en-US" baseline="-25000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sp>
        <p:nvSpPr>
          <p:cNvPr id="9220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898989"/>
                </a:solidFill>
              </a:rPr>
              <a:t>W. Riegler/CERN</a:t>
            </a:r>
          </a:p>
        </p:txBody>
      </p:sp>
      <p:sp>
        <p:nvSpPr>
          <p:cNvPr id="9221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55A90C-C71A-49AF-A17E-3611569EB92E}" type="slidenum">
              <a:rPr lang="en-US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>
              <a:solidFill>
                <a:srgbClr val="898989"/>
              </a:solidFill>
            </a:endParaRPr>
          </a:p>
        </p:txBody>
      </p:sp>
      <p:sp>
        <p:nvSpPr>
          <p:cNvPr id="10246" name="TextBox 186"/>
          <p:cNvSpPr txBox="1">
            <a:spLocks noChangeArrowheads="1"/>
          </p:cNvSpPr>
          <p:nvPr/>
        </p:nvSpPr>
        <p:spPr bwMode="auto">
          <a:xfrm>
            <a:off x="1323976" y="4205288"/>
            <a:ext cx="213360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cs typeface="Arial" charset="0"/>
              </a:rPr>
              <a:t>Interaction with the atomic electrons. The incoming particle loses energy and the atoms are </a:t>
            </a:r>
            <a:r>
              <a:rPr lang="en-US" sz="1600" u="sng" dirty="0">
                <a:solidFill>
                  <a:srgbClr val="FF0000"/>
                </a:solidFill>
                <a:cs typeface="Arial" charset="0"/>
              </a:rPr>
              <a:t>excited</a:t>
            </a:r>
            <a:r>
              <a:rPr lang="en-US" sz="1600" dirty="0">
                <a:solidFill>
                  <a:srgbClr val="FF0000"/>
                </a:solidFill>
                <a:cs typeface="Arial" charset="0"/>
              </a:rPr>
              <a:t> or  </a:t>
            </a:r>
            <a:r>
              <a:rPr lang="en-US" sz="1600" u="sng" dirty="0">
                <a:solidFill>
                  <a:srgbClr val="FF0000"/>
                </a:solidFill>
                <a:cs typeface="Arial" charset="0"/>
              </a:rPr>
              <a:t>ionized.</a:t>
            </a:r>
            <a:r>
              <a:rPr lang="en-US" sz="1600" dirty="0">
                <a:solidFill>
                  <a:srgbClr val="FF0000"/>
                </a:solidFill>
                <a:cs typeface="Arial" charset="0"/>
              </a:rPr>
              <a:t> </a:t>
            </a:r>
          </a:p>
          <a:p>
            <a:endParaRPr lang="en-US" sz="1400" dirty="0">
              <a:solidFill>
                <a:srgbClr val="FF0000"/>
              </a:solidFill>
              <a:cs typeface="Arial" charset="0"/>
            </a:endParaRPr>
          </a:p>
          <a:p>
            <a:endParaRPr lang="en-US" sz="1400" dirty="0">
              <a:solidFill>
                <a:srgbClr val="009644"/>
              </a:solidFill>
              <a:cs typeface="Arial" charset="0"/>
            </a:endParaRPr>
          </a:p>
          <a:p>
            <a:endParaRPr lang="en-US" sz="1400" dirty="0">
              <a:solidFill>
                <a:srgbClr val="009644"/>
              </a:solidFill>
              <a:cs typeface="Arial" charset="0"/>
            </a:endParaRPr>
          </a:p>
        </p:txBody>
      </p:sp>
      <p:sp>
        <p:nvSpPr>
          <p:cNvPr id="10247" name="TextBox 193"/>
          <p:cNvSpPr txBox="1">
            <a:spLocks noChangeArrowheads="1"/>
          </p:cNvSpPr>
          <p:nvPr/>
        </p:nvSpPr>
        <p:spPr bwMode="auto">
          <a:xfrm>
            <a:off x="3848100" y="3951289"/>
            <a:ext cx="21336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8000"/>
                </a:solidFill>
                <a:cs typeface="Arial" charset="0"/>
              </a:rPr>
              <a:t>Interaction with the atomic nucleus. The particle is deflected (scattered)  causing </a:t>
            </a:r>
            <a:r>
              <a:rPr lang="en-US" sz="1600" u="sng" dirty="0">
                <a:solidFill>
                  <a:srgbClr val="008000"/>
                </a:solidFill>
                <a:cs typeface="Arial" charset="0"/>
              </a:rPr>
              <a:t>multiple scattering </a:t>
            </a:r>
            <a:r>
              <a:rPr lang="en-US" sz="1600" dirty="0">
                <a:solidFill>
                  <a:srgbClr val="008000"/>
                </a:solidFill>
                <a:cs typeface="Arial" charset="0"/>
              </a:rPr>
              <a:t>of the particle in the material. During this scattering a </a:t>
            </a:r>
            <a:r>
              <a:rPr lang="en-US" sz="1600" u="sng" dirty="0">
                <a:solidFill>
                  <a:srgbClr val="008000"/>
                </a:solidFill>
                <a:cs typeface="Arial" charset="0"/>
              </a:rPr>
              <a:t>Bremsstrahlung </a:t>
            </a:r>
            <a:r>
              <a:rPr lang="en-US" sz="1600" dirty="0">
                <a:solidFill>
                  <a:srgbClr val="008000"/>
                </a:solidFill>
                <a:cs typeface="Arial" charset="0"/>
              </a:rPr>
              <a:t>photon can be emitted.</a:t>
            </a:r>
          </a:p>
        </p:txBody>
      </p:sp>
      <p:sp>
        <p:nvSpPr>
          <p:cNvPr id="10248" name="TextBox 204"/>
          <p:cNvSpPr txBox="1">
            <a:spLocks noChangeArrowheads="1"/>
          </p:cNvSpPr>
          <p:nvPr/>
        </p:nvSpPr>
        <p:spPr bwMode="auto">
          <a:xfrm>
            <a:off x="6324600" y="4067766"/>
            <a:ext cx="365760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cs typeface="Arial" charset="0"/>
              </a:rPr>
              <a:t>In case the particle’s velocity is larger than the velocity of light in the medium, the resulting EM shockwave manifests itself as </a:t>
            </a:r>
            <a:r>
              <a:rPr lang="en-US" sz="1600" u="sng" dirty="0">
                <a:solidFill>
                  <a:srgbClr val="002060"/>
                </a:solidFill>
                <a:cs typeface="Arial" charset="0"/>
              </a:rPr>
              <a:t>Cherenkov Radiation</a:t>
            </a:r>
            <a:r>
              <a:rPr lang="en-US" sz="1600" dirty="0">
                <a:solidFill>
                  <a:srgbClr val="002060"/>
                </a:solidFill>
                <a:cs typeface="Arial" charset="0"/>
              </a:rPr>
              <a:t>. When the particle crosses the boundary between two media, there is a probability of the order of 1% to produced and X ray photon, called </a:t>
            </a:r>
            <a:r>
              <a:rPr lang="en-US" sz="1600" u="sng" dirty="0">
                <a:solidFill>
                  <a:srgbClr val="002060"/>
                </a:solidFill>
                <a:cs typeface="Arial" charset="0"/>
              </a:rPr>
              <a:t>Transition radiation</a:t>
            </a:r>
            <a:r>
              <a:rPr lang="en-US" sz="1600" dirty="0">
                <a:solidFill>
                  <a:srgbClr val="002060"/>
                </a:solidFill>
                <a:cs typeface="Arial" charset="0"/>
              </a:rPr>
              <a:t>. </a:t>
            </a: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</p:txBody>
      </p:sp>
      <p:sp>
        <p:nvSpPr>
          <p:cNvPr id="10249" name="TextBox 208"/>
          <p:cNvSpPr txBox="1">
            <a:spLocks noChangeArrowheads="1"/>
          </p:cNvSpPr>
          <p:nvPr/>
        </p:nvSpPr>
        <p:spPr bwMode="auto">
          <a:xfrm>
            <a:off x="0" y="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cs typeface="Arial" charset="0"/>
              </a:rPr>
              <a:t>Electromagnetic Interaction of Particles with Matter</a:t>
            </a:r>
          </a:p>
        </p:txBody>
      </p:sp>
      <p:sp>
        <p:nvSpPr>
          <p:cNvPr id="10250" name="Rectangle 212"/>
          <p:cNvSpPr>
            <a:spLocks noChangeArrowheads="1"/>
          </p:cNvSpPr>
          <p:nvPr/>
        </p:nvSpPr>
        <p:spPr bwMode="auto">
          <a:xfrm>
            <a:off x="1587500" y="1905000"/>
            <a:ext cx="1155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M, q=Z</a:t>
            </a:r>
            <a:r>
              <a:rPr lang="en-US" b="1" baseline="-25000">
                <a:solidFill>
                  <a:srgbClr val="000000"/>
                </a:solidFill>
                <a:latin typeface="Calibri" pitchFamily="34" charset="0"/>
              </a:rPr>
              <a:t>1 </a:t>
            </a:r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e</a:t>
            </a:r>
            <a:r>
              <a:rPr lang="en-US" b="1" baseline="-25000">
                <a:solidFill>
                  <a:srgbClr val="000000"/>
                </a:solidFill>
                <a:latin typeface="Calibri" pitchFamily="34" charset="0"/>
              </a:rPr>
              <a:t>0</a:t>
            </a:r>
            <a:endParaRPr lang="en-US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" name="Right Arrow 1"/>
          <p:cNvSpPr/>
          <p:nvPr/>
        </p:nvSpPr>
        <p:spPr>
          <a:xfrm rot="19582358">
            <a:off x="345105" y="5604048"/>
            <a:ext cx="845768" cy="19963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820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Oval 97"/>
          <p:cNvSpPr>
            <a:spLocks noChangeAspect="1"/>
          </p:cNvSpPr>
          <p:nvPr/>
        </p:nvSpPr>
        <p:spPr>
          <a:xfrm rot="2766197">
            <a:off x="2184712" y="4495525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6" name="Straight Arrow Connector 55"/>
          <p:cNvCxnSpPr>
            <a:cxnSpLocks noChangeAspect="1"/>
          </p:cNvCxnSpPr>
          <p:nvPr/>
        </p:nvCxnSpPr>
        <p:spPr>
          <a:xfrm>
            <a:off x="6948793" y="5544259"/>
            <a:ext cx="3564000" cy="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>
            <a:spLocks noChangeAspect="1"/>
          </p:cNvSpPr>
          <p:nvPr/>
        </p:nvSpPr>
        <p:spPr>
          <a:xfrm>
            <a:off x="2169794" y="5465132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 rot="7578307">
            <a:off x="2207642" y="5582396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>
            <a:spLocks noChangeAspect="1"/>
          </p:cNvSpPr>
          <p:nvPr/>
        </p:nvSpPr>
        <p:spPr>
          <a:xfrm rot="2766197">
            <a:off x="2277847" y="5426859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36C86D-DC75-4B4E-B7E4-D62EB2984DA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0" y="7620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cs typeface="Arial" charset="0"/>
              </a:rPr>
              <a:t>Ionization and Excitation</a:t>
            </a:r>
          </a:p>
        </p:txBody>
      </p:sp>
      <p:cxnSp>
        <p:nvCxnSpPr>
          <p:cNvPr id="6" name="Straight Arrow Connector 5"/>
          <p:cNvCxnSpPr>
            <a:cxnSpLocks noChangeAspect="1"/>
          </p:cNvCxnSpPr>
          <p:nvPr/>
        </p:nvCxnSpPr>
        <p:spPr>
          <a:xfrm>
            <a:off x="1862275" y="5546301"/>
            <a:ext cx="3564000" cy="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2306956" y="5553923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 rot="7578307">
            <a:off x="2221658" y="5532540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 rot="2766197">
            <a:off x="2133538" y="5544460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>
            <a:spLocks noChangeAspect="1"/>
          </p:cNvSpPr>
          <p:nvPr/>
        </p:nvSpPr>
        <p:spPr>
          <a:xfrm rot="2766197">
            <a:off x="3051564" y="5455924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 rot="2766197">
            <a:off x="2217150" y="4528459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 rot="8793167">
            <a:off x="2978431" y="5542851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 rot="8793167">
            <a:off x="3047289" y="5545109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4469917" y="5463100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4424198" y="5477723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>
            <a:spLocks noChangeAspect="1"/>
          </p:cNvSpPr>
          <p:nvPr/>
        </p:nvSpPr>
        <p:spPr>
          <a:xfrm rot="7578307">
            <a:off x="4507765" y="5580364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 rot="7578307">
            <a:off x="4613424" y="5570880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 rot="2766197">
            <a:off x="4577970" y="5424827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 rot="2766197">
            <a:off x="4495738" y="5544460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>
            <a:spLocks noChangeAspect="1"/>
          </p:cNvSpPr>
          <p:nvPr/>
        </p:nvSpPr>
        <p:spPr>
          <a:xfrm>
            <a:off x="4608194" y="5544182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4562475" y="5523442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>
            <a:spLocks noChangeAspect="1"/>
          </p:cNvSpPr>
          <p:nvPr/>
        </p:nvSpPr>
        <p:spPr>
          <a:xfrm rot="2766197">
            <a:off x="4716247" y="5505909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/>
          <p:cNvSpPr/>
          <p:nvPr/>
        </p:nvSpPr>
        <p:spPr>
          <a:xfrm rot="2766197">
            <a:off x="4720037" y="5544460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/>
          <p:cNvSpPr/>
          <p:nvPr/>
        </p:nvSpPr>
        <p:spPr>
          <a:xfrm>
            <a:off x="4638675" y="5523442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/>
          <p:cNvSpPr txBox="1"/>
          <p:nvPr/>
        </p:nvSpPr>
        <p:spPr>
          <a:xfrm>
            <a:off x="2130425" y="3615724"/>
            <a:ext cx="3005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Electrons and ions in gases</a:t>
            </a: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7239000" y="5487442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 rot="7578307">
            <a:off x="7272036" y="5530606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 rot="2766197">
            <a:off x="7322652" y="5479990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/>
          <p:cNvSpPr/>
          <p:nvPr/>
        </p:nvSpPr>
        <p:spPr>
          <a:xfrm>
            <a:off x="7276068" y="5458662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/>
          <p:cNvSpPr/>
          <p:nvPr/>
        </p:nvSpPr>
        <p:spPr>
          <a:xfrm rot="7578307">
            <a:off x="7310983" y="5532540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/>
          <p:cNvSpPr/>
          <p:nvPr/>
        </p:nvSpPr>
        <p:spPr>
          <a:xfrm rot="2766197">
            <a:off x="7222863" y="5544460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 rot="2766197">
            <a:off x="8013832" y="5502215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/>
          <p:cNvSpPr/>
          <p:nvPr/>
        </p:nvSpPr>
        <p:spPr>
          <a:xfrm rot="2766197">
            <a:off x="7972363" y="5490485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 rot="8793167">
            <a:off x="7966666" y="5556701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/>
          <p:cNvSpPr/>
          <p:nvPr/>
        </p:nvSpPr>
        <p:spPr>
          <a:xfrm rot="8793167">
            <a:off x="8019139" y="5545109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8750300" y="5560467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/>
          <p:cNvSpPr/>
          <p:nvPr/>
        </p:nvSpPr>
        <p:spPr>
          <a:xfrm>
            <a:off x="8704581" y="5520267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/>
          <p:cNvSpPr>
            <a:spLocks noChangeAspect="1"/>
          </p:cNvSpPr>
          <p:nvPr/>
        </p:nvSpPr>
        <p:spPr>
          <a:xfrm rot="7578307">
            <a:off x="9008761" y="5553303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 rot="7578307">
            <a:off x="9040620" y="5559927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/>
          <p:cNvSpPr>
            <a:spLocks noChangeAspect="1"/>
          </p:cNvSpPr>
          <p:nvPr/>
        </p:nvSpPr>
        <p:spPr>
          <a:xfrm rot="2766197">
            <a:off x="8795862" y="5525511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/>
          <p:cNvSpPr/>
          <p:nvPr/>
        </p:nvSpPr>
        <p:spPr>
          <a:xfrm rot="2766197">
            <a:off x="8959588" y="5541285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/>
          <p:cNvSpPr>
            <a:spLocks noChangeAspect="1"/>
          </p:cNvSpPr>
          <p:nvPr/>
        </p:nvSpPr>
        <p:spPr>
          <a:xfrm>
            <a:off x="7260178" y="4567338"/>
            <a:ext cx="46800" cy="468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/>
          <p:cNvSpPr/>
          <p:nvPr/>
        </p:nvSpPr>
        <p:spPr>
          <a:xfrm>
            <a:off x="9026325" y="5520267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/>
          <p:cNvSpPr>
            <a:spLocks noChangeAspect="1"/>
          </p:cNvSpPr>
          <p:nvPr/>
        </p:nvSpPr>
        <p:spPr>
          <a:xfrm rot="2766197">
            <a:off x="9012872" y="5494641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/>
          <p:cNvSpPr/>
          <p:nvPr/>
        </p:nvSpPr>
        <p:spPr>
          <a:xfrm rot="2766197">
            <a:off x="8958514" y="5485026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/>
          <p:cNvSpPr/>
          <p:nvPr/>
        </p:nvSpPr>
        <p:spPr>
          <a:xfrm>
            <a:off x="8756525" y="5482939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/>
          <p:cNvSpPr txBox="1"/>
          <p:nvPr/>
        </p:nvSpPr>
        <p:spPr>
          <a:xfrm>
            <a:off x="7193556" y="3587307"/>
            <a:ext cx="3108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Electrons and holes in solids</a:t>
            </a:r>
          </a:p>
        </p:txBody>
      </p:sp>
      <p:sp>
        <p:nvSpPr>
          <p:cNvPr id="76" name="Oval 75"/>
          <p:cNvSpPr>
            <a:spLocks noChangeAspect="1"/>
          </p:cNvSpPr>
          <p:nvPr/>
        </p:nvSpPr>
        <p:spPr>
          <a:xfrm>
            <a:off x="7663022" y="5552252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/>
          <p:cNvSpPr/>
          <p:nvPr/>
        </p:nvSpPr>
        <p:spPr>
          <a:xfrm>
            <a:off x="7725345" y="5477722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>
            <a:spLocks noChangeAspect="1"/>
          </p:cNvSpPr>
          <p:nvPr/>
        </p:nvSpPr>
        <p:spPr>
          <a:xfrm rot="7578307">
            <a:off x="7733680" y="5539636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/>
          <p:cNvSpPr/>
          <p:nvPr/>
        </p:nvSpPr>
        <p:spPr>
          <a:xfrm rot="7578307">
            <a:off x="7693388" y="5502231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/>
          <p:cNvSpPr>
            <a:spLocks noChangeAspect="1"/>
          </p:cNvSpPr>
          <p:nvPr/>
        </p:nvSpPr>
        <p:spPr>
          <a:xfrm rot="2766197">
            <a:off x="7670006" y="5511844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/>
          <p:cNvSpPr/>
          <p:nvPr/>
        </p:nvSpPr>
        <p:spPr>
          <a:xfrm rot="2766197">
            <a:off x="7684507" y="5527618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/>
          <p:cNvSpPr>
            <a:spLocks noChangeAspect="1"/>
          </p:cNvSpPr>
          <p:nvPr/>
        </p:nvSpPr>
        <p:spPr>
          <a:xfrm>
            <a:off x="7695472" y="5482582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/>
          <p:cNvSpPr/>
          <p:nvPr/>
        </p:nvSpPr>
        <p:spPr>
          <a:xfrm>
            <a:off x="7751244" y="5506600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/>
          <p:cNvSpPr/>
          <p:nvPr/>
        </p:nvSpPr>
        <p:spPr>
          <a:xfrm>
            <a:off x="7645335" y="5490437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/>
          <p:cNvSpPr>
            <a:spLocks noChangeAspect="1"/>
          </p:cNvSpPr>
          <p:nvPr/>
        </p:nvSpPr>
        <p:spPr>
          <a:xfrm>
            <a:off x="8229600" y="5544592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/>
          <p:cNvSpPr/>
          <p:nvPr/>
        </p:nvSpPr>
        <p:spPr>
          <a:xfrm>
            <a:off x="8183881" y="5504392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/>
          <p:cNvSpPr>
            <a:spLocks noChangeAspect="1"/>
          </p:cNvSpPr>
          <p:nvPr/>
        </p:nvSpPr>
        <p:spPr>
          <a:xfrm rot="7578307">
            <a:off x="8310651" y="5545642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/>
          <p:cNvSpPr/>
          <p:nvPr/>
        </p:nvSpPr>
        <p:spPr>
          <a:xfrm rot="7578307">
            <a:off x="8375708" y="5526899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/>
          <p:cNvSpPr>
            <a:spLocks noChangeAspect="1"/>
          </p:cNvSpPr>
          <p:nvPr/>
        </p:nvSpPr>
        <p:spPr>
          <a:xfrm rot="2766197">
            <a:off x="8275162" y="5509636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/>
          <p:cNvSpPr/>
          <p:nvPr/>
        </p:nvSpPr>
        <p:spPr>
          <a:xfrm rot="2766197">
            <a:off x="8245800" y="5496905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/>
          <p:cNvSpPr>
            <a:spLocks noChangeAspect="1"/>
          </p:cNvSpPr>
          <p:nvPr/>
        </p:nvSpPr>
        <p:spPr>
          <a:xfrm>
            <a:off x="8326869" y="5525090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/>
          <p:cNvSpPr/>
          <p:nvPr/>
        </p:nvSpPr>
        <p:spPr>
          <a:xfrm>
            <a:off x="8305449" y="5555415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/>
          <p:cNvSpPr>
            <a:spLocks noChangeAspect="1"/>
          </p:cNvSpPr>
          <p:nvPr/>
        </p:nvSpPr>
        <p:spPr>
          <a:xfrm rot="2766197">
            <a:off x="8390088" y="5487809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/>
          <p:cNvSpPr/>
          <p:nvPr/>
        </p:nvSpPr>
        <p:spPr>
          <a:xfrm rot="2766197">
            <a:off x="8282463" y="5462075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Oval 94"/>
          <p:cNvSpPr/>
          <p:nvPr/>
        </p:nvSpPr>
        <p:spPr>
          <a:xfrm>
            <a:off x="8327168" y="5488671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6" name="Straight Arrow Connector 95"/>
          <p:cNvCxnSpPr>
            <a:cxnSpLocks noChangeAspect="1"/>
          </p:cNvCxnSpPr>
          <p:nvPr/>
        </p:nvCxnSpPr>
        <p:spPr>
          <a:xfrm>
            <a:off x="1862273" y="4538767"/>
            <a:ext cx="3564000" cy="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cxnSpLocks noChangeAspect="1"/>
          </p:cNvCxnSpPr>
          <p:nvPr/>
        </p:nvCxnSpPr>
        <p:spPr>
          <a:xfrm>
            <a:off x="6948792" y="4572706"/>
            <a:ext cx="3564000" cy="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stCxn id="29" idx="1"/>
          </p:cNvCxnSpPr>
          <p:nvPr/>
        </p:nvCxnSpPr>
        <p:spPr>
          <a:xfrm flipV="1">
            <a:off x="2240450" y="4270375"/>
            <a:ext cx="74616" cy="258088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Oval 100"/>
          <p:cNvSpPr>
            <a:spLocks noChangeAspect="1"/>
          </p:cNvSpPr>
          <p:nvPr/>
        </p:nvSpPr>
        <p:spPr>
          <a:xfrm rot="2766197">
            <a:off x="3005980" y="4487055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Oval 101"/>
          <p:cNvSpPr/>
          <p:nvPr/>
        </p:nvSpPr>
        <p:spPr>
          <a:xfrm rot="2766197">
            <a:off x="3038418" y="4519989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3" name="Straight Arrow Connector 102"/>
          <p:cNvCxnSpPr/>
          <p:nvPr/>
        </p:nvCxnSpPr>
        <p:spPr>
          <a:xfrm>
            <a:off x="3061718" y="4536880"/>
            <a:ext cx="74616" cy="179443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Oval 104"/>
          <p:cNvSpPr>
            <a:spLocks noChangeAspect="1"/>
          </p:cNvSpPr>
          <p:nvPr/>
        </p:nvSpPr>
        <p:spPr>
          <a:xfrm rot="2766197">
            <a:off x="4606176" y="4512454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Oval 105"/>
          <p:cNvSpPr/>
          <p:nvPr/>
        </p:nvSpPr>
        <p:spPr>
          <a:xfrm rot="2766197">
            <a:off x="4638614" y="4545388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7" name="Straight Arrow Connector 106"/>
          <p:cNvCxnSpPr/>
          <p:nvPr/>
        </p:nvCxnSpPr>
        <p:spPr>
          <a:xfrm flipH="1">
            <a:off x="4458479" y="4562279"/>
            <a:ext cx="203435" cy="444696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Oval 110"/>
          <p:cNvSpPr/>
          <p:nvPr/>
        </p:nvSpPr>
        <p:spPr>
          <a:xfrm rot="2766197">
            <a:off x="7264360" y="4528455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2" name="Straight Arrow Connector 111"/>
          <p:cNvCxnSpPr/>
          <p:nvPr/>
        </p:nvCxnSpPr>
        <p:spPr>
          <a:xfrm flipV="1">
            <a:off x="7287660" y="4270371"/>
            <a:ext cx="74616" cy="258088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Oval 112"/>
          <p:cNvSpPr>
            <a:spLocks noChangeAspect="1"/>
          </p:cNvSpPr>
          <p:nvPr/>
        </p:nvSpPr>
        <p:spPr>
          <a:xfrm>
            <a:off x="7726903" y="4576863"/>
            <a:ext cx="46800" cy="468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Oval 113"/>
          <p:cNvSpPr/>
          <p:nvPr/>
        </p:nvSpPr>
        <p:spPr>
          <a:xfrm rot="2766197">
            <a:off x="7731085" y="4537980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5" name="Straight Arrow Connector 114"/>
          <p:cNvCxnSpPr/>
          <p:nvPr/>
        </p:nvCxnSpPr>
        <p:spPr>
          <a:xfrm flipH="1">
            <a:off x="7714339" y="4576084"/>
            <a:ext cx="30521" cy="330542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Oval 117"/>
          <p:cNvSpPr>
            <a:spLocks noChangeAspect="1"/>
          </p:cNvSpPr>
          <p:nvPr/>
        </p:nvSpPr>
        <p:spPr>
          <a:xfrm>
            <a:off x="8022178" y="4586388"/>
            <a:ext cx="46800" cy="468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Oval 118"/>
          <p:cNvSpPr/>
          <p:nvPr/>
        </p:nvSpPr>
        <p:spPr>
          <a:xfrm rot="2766197">
            <a:off x="8026360" y="4547505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1" name="Straight Arrow Connector 120"/>
          <p:cNvCxnSpPr/>
          <p:nvPr/>
        </p:nvCxnSpPr>
        <p:spPr>
          <a:xfrm flipH="1" flipV="1">
            <a:off x="7975490" y="4402322"/>
            <a:ext cx="73729" cy="181315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Oval 123"/>
          <p:cNvSpPr>
            <a:spLocks noChangeAspect="1"/>
          </p:cNvSpPr>
          <p:nvPr/>
        </p:nvSpPr>
        <p:spPr>
          <a:xfrm>
            <a:off x="8279353" y="4586388"/>
            <a:ext cx="46800" cy="468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Oval 124"/>
          <p:cNvSpPr/>
          <p:nvPr/>
        </p:nvSpPr>
        <p:spPr>
          <a:xfrm rot="2766197">
            <a:off x="8283535" y="4547505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6" name="Straight Arrow Connector 125"/>
          <p:cNvCxnSpPr/>
          <p:nvPr/>
        </p:nvCxnSpPr>
        <p:spPr>
          <a:xfrm>
            <a:off x="8306835" y="4547509"/>
            <a:ext cx="30810" cy="303512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Oval 127"/>
          <p:cNvSpPr>
            <a:spLocks noChangeAspect="1"/>
          </p:cNvSpPr>
          <p:nvPr/>
        </p:nvSpPr>
        <p:spPr>
          <a:xfrm>
            <a:off x="8727028" y="4567338"/>
            <a:ext cx="46800" cy="468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Oval 128"/>
          <p:cNvSpPr/>
          <p:nvPr/>
        </p:nvSpPr>
        <p:spPr>
          <a:xfrm rot="2766197">
            <a:off x="8731210" y="4528455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0" name="Straight Arrow Connector 129"/>
          <p:cNvCxnSpPr/>
          <p:nvPr/>
        </p:nvCxnSpPr>
        <p:spPr>
          <a:xfrm>
            <a:off x="8754510" y="4528459"/>
            <a:ext cx="19318" cy="212896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Oval 131"/>
          <p:cNvSpPr>
            <a:spLocks noChangeAspect="1"/>
          </p:cNvSpPr>
          <p:nvPr/>
        </p:nvSpPr>
        <p:spPr>
          <a:xfrm>
            <a:off x="8993728" y="4567338"/>
            <a:ext cx="46800" cy="468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Oval 132"/>
          <p:cNvSpPr/>
          <p:nvPr/>
        </p:nvSpPr>
        <p:spPr>
          <a:xfrm rot="2766197">
            <a:off x="8997910" y="4528455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4" name="Straight Arrow Connector 133"/>
          <p:cNvCxnSpPr/>
          <p:nvPr/>
        </p:nvCxnSpPr>
        <p:spPr>
          <a:xfrm flipV="1">
            <a:off x="9021210" y="4374369"/>
            <a:ext cx="74227" cy="154090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86"/>
          <p:cNvSpPr txBox="1">
            <a:spLocks noChangeArrowheads="1"/>
          </p:cNvSpPr>
          <p:nvPr/>
        </p:nvSpPr>
        <p:spPr bwMode="auto">
          <a:xfrm>
            <a:off x="915864" y="935761"/>
            <a:ext cx="1008525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cs typeface="Arial" charset="0"/>
              </a:rPr>
              <a:t>The charges particles leave a trail of excited and ionized atoms.</a:t>
            </a:r>
          </a:p>
          <a:p>
            <a:endParaRPr lang="en-US" sz="1600" dirty="0">
              <a:solidFill>
                <a:srgbClr val="002060"/>
              </a:solidFill>
              <a:cs typeface="Arial" charset="0"/>
            </a:endParaRPr>
          </a:p>
          <a:p>
            <a:r>
              <a:rPr lang="en-US" sz="1600" dirty="0">
                <a:solidFill>
                  <a:srgbClr val="006600"/>
                </a:solidFill>
                <a:cs typeface="Arial" charset="0"/>
              </a:rPr>
              <a:t>The electrons and holes produced in these interactions do themselves have sufficient energy ionize the gas or solid, but because there energy is small the loose all their energy over a very small distance, so in we get a trail of ionization-clusters along the way.</a:t>
            </a:r>
          </a:p>
          <a:p>
            <a:endParaRPr lang="en-US" sz="1600" dirty="0">
              <a:solidFill>
                <a:srgbClr val="002060"/>
              </a:solidFill>
              <a:cs typeface="Arial" charset="0"/>
            </a:endParaRPr>
          </a:p>
          <a:p>
            <a:r>
              <a:rPr lang="en-US" sz="1600" dirty="0">
                <a:solidFill>
                  <a:srgbClr val="002060"/>
                </a:solidFill>
                <a:cs typeface="Arial" charset="0"/>
              </a:rPr>
              <a:t>The de-excitation of the excited atoms and the movement of the electrons/holes/ions in electric field are the basis for signals in our particle detectors.</a:t>
            </a:r>
          </a:p>
          <a:p>
            <a:endParaRPr lang="en-US" sz="1600" dirty="0">
              <a:solidFill>
                <a:srgbClr val="002060"/>
              </a:solidFill>
              <a:cs typeface="Arial" charset="0"/>
            </a:endParaRPr>
          </a:p>
          <a:p>
            <a:r>
              <a:rPr lang="en-US" sz="1600" dirty="0">
                <a:solidFill>
                  <a:srgbClr val="006600"/>
                </a:solidFill>
                <a:cs typeface="Arial" charset="0"/>
              </a:rPr>
              <a:t>Let’s make a more quantitative assessment of this </a:t>
            </a:r>
            <a:r>
              <a:rPr lang="mr-IN" sz="1600" dirty="0">
                <a:solidFill>
                  <a:srgbClr val="006600"/>
                </a:solidFill>
                <a:cs typeface="Arial" charset="0"/>
              </a:rPr>
              <a:t>…</a:t>
            </a:r>
            <a:endParaRPr lang="en-US" sz="1600" dirty="0">
              <a:solidFill>
                <a:srgbClr val="006600"/>
              </a:solidFill>
              <a:cs typeface="Arial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266134" y="4238296"/>
            <a:ext cx="12131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2060"/>
                </a:solidFill>
              </a:rPr>
              <a:t>Primary interactions 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242517" y="5171960"/>
            <a:ext cx="12729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2060"/>
                </a:solidFill>
              </a:rPr>
              <a:t>Clusters of ionization</a:t>
            </a:r>
          </a:p>
        </p:txBody>
      </p:sp>
    </p:spTree>
    <p:extLst>
      <p:ext uri="{BB962C8B-B14F-4D97-AF65-F5344CB8AC3E}">
        <p14:creationId xmlns:p14="http://schemas.microsoft.com/office/powerpoint/2010/main" val="13201118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2"/>
          <p:cNvSpPr>
            <a:spLocks noChangeArrowheads="1"/>
          </p:cNvSpPr>
          <p:nvPr/>
        </p:nvSpPr>
        <p:spPr bwMode="auto">
          <a:xfrm>
            <a:off x="1981200" y="2638425"/>
            <a:ext cx="83058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cs typeface="Arial" charset="0"/>
              </a:rPr>
              <a:t>While the charged particle is passing another charged particle, the Coulomb Force is acting, resulting in momentum transfer</a:t>
            </a:r>
          </a:p>
          <a:p>
            <a:endParaRPr lang="en-US" sz="1600" b="1" dirty="0">
              <a:solidFill>
                <a:srgbClr val="002060"/>
              </a:solidFill>
              <a:cs typeface="Arial" charset="0"/>
            </a:endParaRPr>
          </a:p>
          <a:p>
            <a:endParaRPr lang="en-US" sz="1600" b="1" dirty="0">
              <a:solidFill>
                <a:srgbClr val="008000"/>
              </a:solidFill>
              <a:cs typeface="Arial" charset="0"/>
            </a:endParaRPr>
          </a:p>
          <a:p>
            <a:endParaRPr lang="en-US" sz="1600" b="1" dirty="0">
              <a:solidFill>
                <a:srgbClr val="008000"/>
              </a:solidFill>
              <a:cs typeface="Arial" charset="0"/>
            </a:endParaRPr>
          </a:p>
          <a:p>
            <a:r>
              <a:rPr lang="en-US" sz="1600" dirty="0">
                <a:solidFill>
                  <a:srgbClr val="006600"/>
                </a:solidFill>
                <a:cs typeface="Arial" charset="0"/>
              </a:rPr>
              <a:t>The relativistic form of the transverse electric field doesn’t change the momentum transfer. The transverse field is stronger, but the time of action is shorter</a:t>
            </a:r>
          </a:p>
          <a:p>
            <a:endParaRPr lang="en-US" sz="1600" b="1" dirty="0">
              <a:solidFill>
                <a:srgbClr val="008000"/>
              </a:solidFill>
              <a:cs typeface="Arial" charset="0"/>
            </a:endParaRPr>
          </a:p>
          <a:p>
            <a:endParaRPr lang="en-US" sz="1600" b="1" dirty="0">
              <a:solidFill>
                <a:srgbClr val="008000"/>
              </a:solidFill>
              <a:cs typeface="Arial" charset="0"/>
            </a:endParaRPr>
          </a:p>
          <a:p>
            <a:endParaRPr lang="en-US" sz="1600" b="1" dirty="0">
              <a:solidFill>
                <a:srgbClr val="008000"/>
              </a:solidFill>
              <a:cs typeface="Arial" charset="0"/>
            </a:endParaRPr>
          </a:p>
          <a:p>
            <a:r>
              <a:rPr lang="en-US" sz="1600" dirty="0">
                <a:solidFill>
                  <a:srgbClr val="002060"/>
                </a:solidFill>
                <a:cs typeface="Arial" charset="0"/>
              </a:rPr>
              <a:t>The transferred energy is then</a:t>
            </a:r>
          </a:p>
          <a:p>
            <a:endParaRPr lang="en-US" sz="1600" b="1" dirty="0">
              <a:solidFill>
                <a:srgbClr val="002060"/>
              </a:solidFill>
              <a:cs typeface="Arial" charset="0"/>
            </a:endParaRPr>
          </a:p>
          <a:p>
            <a:endParaRPr lang="en-US" sz="1600" b="1" dirty="0">
              <a:solidFill>
                <a:srgbClr val="002060"/>
              </a:solidFill>
              <a:cs typeface="Arial" charset="0"/>
            </a:endParaRPr>
          </a:p>
          <a:p>
            <a:endParaRPr lang="en-US" sz="1600" b="1" dirty="0">
              <a:solidFill>
                <a:srgbClr val="002060"/>
              </a:solidFill>
              <a:cs typeface="Arial" charset="0"/>
            </a:endParaRPr>
          </a:p>
          <a:p>
            <a:r>
              <a:rPr lang="en-US" sz="1600" dirty="0">
                <a:solidFill>
                  <a:srgbClr val="006600"/>
                </a:solidFill>
                <a:cs typeface="Arial" charset="0"/>
                <a:sym typeface="Wingdings" pitchFamily="2" charset="2"/>
              </a:rPr>
              <a:t> The incoming particle transfer energy only (mostly) to the atomic electrons !</a:t>
            </a:r>
            <a:endParaRPr lang="en-US" dirty="0">
              <a:solidFill>
                <a:srgbClr val="006600"/>
              </a:solidFill>
              <a:latin typeface="Calibri" pitchFamily="34" charset="0"/>
            </a:endParaRPr>
          </a:p>
        </p:txBody>
      </p:sp>
      <p:sp>
        <p:nvSpPr>
          <p:cNvPr id="11267" name="TextBox 6"/>
          <p:cNvSpPr txBox="1">
            <a:spLocks noChangeArrowheads="1"/>
          </p:cNvSpPr>
          <p:nvPr/>
        </p:nvSpPr>
        <p:spPr bwMode="auto">
          <a:xfrm>
            <a:off x="1524000" y="76200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cs typeface="Arial" charset="0"/>
              </a:rPr>
              <a:t>Ionization and Excitation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C96DBD-951C-45AD-BEBD-466F312B93DD}" type="slidenum">
              <a:rPr lang="en-US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13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1">
                    <a:tint val="75000"/>
                  </a:schemeClr>
                </a:solidFill>
              </a:rPr>
              <a:t>W. Riegler/CERN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286000" y="2192339"/>
            <a:ext cx="6934200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5486400" y="896938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4915694" y="1583531"/>
            <a:ext cx="1219200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274" name="TextBox 19"/>
          <p:cNvSpPr txBox="1">
            <a:spLocks noChangeArrowheads="1"/>
          </p:cNvSpPr>
          <p:nvPr/>
        </p:nvSpPr>
        <p:spPr bwMode="auto">
          <a:xfrm>
            <a:off x="5638800" y="1430339"/>
            <a:ext cx="3063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b</a:t>
            </a:r>
          </a:p>
        </p:txBody>
      </p:sp>
      <p:sp>
        <p:nvSpPr>
          <p:cNvPr id="21" name="Oval 20"/>
          <p:cNvSpPr/>
          <p:nvPr/>
        </p:nvSpPr>
        <p:spPr>
          <a:xfrm>
            <a:off x="3276600" y="211613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2" name="Straight Connector 21"/>
          <p:cNvCxnSpPr>
            <a:stCxn id="12" idx="2"/>
            <a:endCxn id="21" idx="7"/>
          </p:cNvCxnSpPr>
          <p:nvPr/>
        </p:nvCxnSpPr>
        <p:spPr>
          <a:xfrm rot="10800000" flipV="1">
            <a:off x="3406776" y="935039"/>
            <a:ext cx="2079625" cy="1203325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277" name="TextBox 25"/>
          <p:cNvSpPr txBox="1">
            <a:spLocks noChangeArrowheads="1"/>
          </p:cNvSpPr>
          <p:nvPr/>
        </p:nvSpPr>
        <p:spPr bwMode="auto">
          <a:xfrm>
            <a:off x="4114801" y="1201739"/>
            <a:ext cx="2905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F</a:t>
            </a:r>
          </a:p>
        </p:txBody>
      </p:sp>
      <p:sp>
        <p:nvSpPr>
          <p:cNvPr id="11278" name="TextBox 26"/>
          <p:cNvSpPr txBox="1">
            <a:spLocks noChangeArrowheads="1"/>
          </p:cNvSpPr>
          <p:nvPr/>
        </p:nvSpPr>
        <p:spPr bwMode="auto">
          <a:xfrm>
            <a:off x="4343401" y="2268539"/>
            <a:ext cx="2841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x</a:t>
            </a:r>
          </a:p>
        </p:txBody>
      </p:sp>
      <p:pic>
        <p:nvPicPr>
          <p:cNvPr id="1127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344739"/>
            <a:ext cx="1085850" cy="2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1" y="592139"/>
            <a:ext cx="900113" cy="24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1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3324225"/>
            <a:ext cx="508635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2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1" y="5076826"/>
            <a:ext cx="22764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3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33600" y="5610226"/>
            <a:ext cx="54625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4" name="Picture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24800" y="5610225"/>
            <a:ext cx="226695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5" name="Picture 1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38526" y="4543426"/>
            <a:ext cx="4638675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6" name="Picture 1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81600" y="1506539"/>
            <a:ext cx="2857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7" name="Picture 4" descr="scan0046"/>
          <p:cNvPicPr>
            <a:picLocks noChangeAspect="1" noChangeArrowheads="1"/>
          </p:cNvPicPr>
          <p:nvPr/>
        </p:nvPicPr>
        <p:blipFill>
          <a:blip r:embed="rId10" cstate="print"/>
          <a:srcRect l="1852" r="18520"/>
          <a:stretch>
            <a:fillRect/>
          </a:stretch>
        </p:blipFill>
        <p:spPr bwMode="auto">
          <a:xfrm>
            <a:off x="7239000" y="885825"/>
            <a:ext cx="3276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ACB76A-D1A7-4C8E-8451-F8DE12AEB02E}" type="slidenum">
              <a:rPr lang="en-US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14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1">
                    <a:tint val="75000"/>
                  </a:schemeClr>
                </a:solidFill>
              </a:rPr>
              <a:t>W. Riegler/CERN</a:t>
            </a:r>
          </a:p>
        </p:txBody>
      </p:sp>
      <p:pic>
        <p:nvPicPr>
          <p:cNvPr id="12293" name="Picture 12" descr="scan00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1905000"/>
            <a:ext cx="274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Text Box 4"/>
          <p:cNvSpPr txBox="1">
            <a:spLocks noChangeArrowheads="1"/>
          </p:cNvSpPr>
          <p:nvPr/>
        </p:nvSpPr>
        <p:spPr bwMode="auto">
          <a:xfrm>
            <a:off x="2057400" y="685801"/>
            <a:ext cx="75882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Target material: mass A, Z</a:t>
            </a:r>
            <a:r>
              <a:rPr lang="en-US" sz="1600" baseline="-25000" dirty="0">
                <a:solidFill>
                  <a:srgbClr val="002060"/>
                </a:solidFill>
                <a:latin typeface="Calibri" pitchFamily="34" charset="0"/>
              </a:rPr>
              <a:t>2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, density 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  [g/cm</a:t>
            </a:r>
            <a:r>
              <a:rPr lang="en-US" sz="1600" baseline="300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3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], Avogadro number N</a:t>
            </a:r>
            <a:r>
              <a:rPr lang="en-US" sz="1600" baseline="-250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A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 </a:t>
            </a:r>
            <a:endParaRPr lang="en-US" sz="1600" dirty="0">
              <a:solidFill>
                <a:srgbClr val="002060"/>
              </a:solidFill>
              <a:latin typeface="Calibri" pitchFamily="34" charset="0"/>
              <a:sym typeface="Symbol" pitchFamily="18" charset="2"/>
            </a:endParaRPr>
          </a:p>
          <a:p>
            <a:endParaRPr lang="en-US" sz="1600" dirty="0">
              <a:solidFill>
                <a:srgbClr val="002060"/>
              </a:solidFill>
              <a:latin typeface="Calibri" pitchFamily="34" charset="0"/>
              <a:sym typeface="Symbol" pitchFamily="18" charset="2"/>
            </a:endParaRPr>
          </a:p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A </a:t>
            </a:r>
            <a:r>
              <a:rPr lang="en-US" sz="1600" dirty="0" err="1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gramm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Wingdings" pitchFamily="2" charset="2"/>
              </a:rPr>
              <a:t> 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 N</a:t>
            </a:r>
            <a:r>
              <a:rPr lang="en-US" sz="1600" baseline="-250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A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Atoms:  	</a:t>
            </a:r>
            <a:r>
              <a:rPr lang="en-US" sz="1600" dirty="0">
                <a:solidFill>
                  <a:srgbClr val="006600"/>
                </a:solidFill>
                <a:latin typeface="Calibri" pitchFamily="34" charset="0"/>
              </a:rPr>
              <a:t>Number of atoms/</a:t>
            </a:r>
            <a:r>
              <a:rPr lang="en-US" sz="16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cm</a:t>
            </a:r>
            <a:r>
              <a:rPr lang="en-US" sz="1600" baseline="300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3 </a:t>
            </a:r>
            <a:r>
              <a:rPr lang="en-US" sz="16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  	</a:t>
            </a:r>
            <a:r>
              <a:rPr lang="en-US" sz="1600" dirty="0" err="1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n</a:t>
            </a:r>
            <a:r>
              <a:rPr lang="en-US" sz="1600" baseline="-25000" dirty="0" err="1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a</a:t>
            </a:r>
            <a:r>
              <a:rPr lang="en-US" sz="1600" baseline="-250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en-US" sz="16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=N</a:t>
            </a:r>
            <a:r>
              <a:rPr lang="en-US" sz="1600" baseline="-250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A </a:t>
            </a:r>
            <a:r>
              <a:rPr lang="en-US" sz="16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/A       [1/cm</a:t>
            </a:r>
            <a:r>
              <a:rPr lang="en-US" sz="1600" baseline="300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3</a:t>
            </a:r>
            <a:r>
              <a:rPr lang="en-US" sz="16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]</a:t>
            </a:r>
          </a:p>
          <a:p>
            <a:r>
              <a:rPr lang="en-US" sz="16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			Number of electrons/cm</a:t>
            </a:r>
            <a:r>
              <a:rPr lang="en-US" sz="1600" baseline="300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3 </a:t>
            </a:r>
            <a:r>
              <a:rPr lang="en-US" sz="16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	 n</a:t>
            </a:r>
            <a:r>
              <a:rPr lang="en-US" sz="1600" baseline="-250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e </a:t>
            </a:r>
            <a:r>
              <a:rPr lang="en-US" sz="16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=N</a:t>
            </a:r>
            <a:r>
              <a:rPr lang="en-US" sz="1600" baseline="-250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A </a:t>
            </a:r>
            <a:r>
              <a:rPr lang="en-US" sz="16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Z</a:t>
            </a:r>
            <a:r>
              <a:rPr lang="en-US" sz="1600" baseline="-250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2</a:t>
            </a:r>
            <a:r>
              <a:rPr lang="en-US" sz="16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/A  [1/cm</a:t>
            </a:r>
            <a:r>
              <a:rPr lang="en-US" sz="1600" baseline="300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3</a:t>
            </a:r>
            <a:r>
              <a:rPr lang="en-US" sz="1600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]</a:t>
            </a:r>
          </a:p>
        </p:txBody>
      </p:sp>
      <p:sp>
        <p:nvSpPr>
          <p:cNvPr id="12295" name="Text Box 8"/>
          <p:cNvSpPr txBox="1">
            <a:spLocks noChangeArrowheads="1"/>
          </p:cNvSpPr>
          <p:nvPr/>
        </p:nvSpPr>
        <p:spPr bwMode="auto">
          <a:xfrm>
            <a:off x="2057400" y="3810000"/>
            <a:ext cx="64404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6600"/>
                </a:solidFill>
                <a:latin typeface="Calibri" pitchFamily="34" charset="0"/>
              </a:rPr>
              <a:t>With  </a:t>
            </a:r>
            <a:r>
              <a:rPr lang="en-US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</a:t>
            </a:r>
            <a:r>
              <a:rPr lang="en-US" dirty="0">
                <a:solidFill>
                  <a:srgbClr val="006600"/>
                </a:solidFill>
                <a:latin typeface="Calibri" pitchFamily="34" charset="0"/>
              </a:rPr>
              <a:t>E(b) </a:t>
            </a:r>
            <a:r>
              <a:rPr lang="en-US" dirty="0">
                <a:solidFill>
                  <a:srgbClr val="006600"/>
                </a:solidFill>
                <a:latin typeface="Calibri" pitchFamily="34" charset="0"/>
                <a:sym typeface="Wingdings" pitchFamily="2" charset="2"/>
              </a:rPr>
              <a:t> </a:t>
            </a:r>
            <a:r>
              <a:rPr lang="en-US" dirty="0" err="1">
                <a:solidFill>
                  <a:srgbClr val="006600"/>
                </a:solidFill>
                <a:latin typeface="Calibri" pitchFamily="34" charset="0"/>
                <a:sym typeface="Wingdings" pitchFamily="2" charset="2"/>
              </a:rPr>
              <a:t>db</a:t>
            </a:r>
            <a:r>
              <a:rPr lang="en-US" dirty="0">
                <a:solidFill>
                  <a:srgbClr val="006600"/>
                </a:solidFill>
                <a:latin typeface="Calibri" pitchFamily="34" charset="0"/>
                <a:sym typeface="Wingdings" pitchFamily="2" charset="2"/>
              </a:rPr>
              <a:t>/b = -1/2 </a:t>
            </a:r>
            <a:r>
              <a:rPr lang="en-US" dirty="0" err="1">
                <a:solidFill>
                  <a:srgbClr val="006600"/>
                </a:solidFill>
                <a:latin typeface="Calibri" pitchFamily="34" charset="0"/>
                <a:sym typeface="Wingdings" pitchFamily="2" charset="2"/>
              </a:rPr>
              <a:t>dE</a:t>
            </a:r>
            <a:r>
              <a:rPr lang="en-US" dirty="0">
                <a:solidFill>
                  <a:srgbClr val="006600"/>
                </a:solidFill>
                <a:latin typeface="Calibri" pitchFamily="34" charset="0"/>
                <a:sym typeface="Wingdings" pitchFamily="2" charset="2"/>
              </a:rPr>
              <a:t>/E   </a:t>
            </a:r>
            <a:r>
              <a:rPr lang="en-US" dirty="0" err="1">
                <a:solidFill>
                  <a:srgbClr val="006600"/>
                </a:solidFill>
                <a:latin typeface="Calibri" pitchFamily="34" charset="0"/>
                <a:sym typeface="Wingdings" pitchFamily="2" charset="2"/>
              </a:rPr>
              <a:t>E</a:t>
            </a:r>
            <a:r>
              <a:rPr lang="en-US" baseline="-25000" dirty="0" err="1">
                <a:solidFill>
                  <a:srgbClr val="006600"/>
                </a:solidFill>
                <a:latin typeface="Calibri" pitchFamily="34" charset="0"/>
                <a:sym typeface="Wingdings" pitchFamily="2" charset="2"/>
              </a:rPr>
              <a:t>max</a:t>
            </a:r>
            <a:r>
              <a:rPr lang="en-US" dirty="0">
                <a:solidFill>
                  <a:srgbClr val="006600"/>
                </a:solidFill>
                <a:latin typeface="Calibri" pitchFamily="34" charset="0"/>
                <a:sym typeface="Wingdings" pitchFamily="2" charset="2"/>
              </a:rPr>
              <a:t>= </a:t>
            </a:r>
            <a:r>
              <a:rPr lang="en-US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</a:t>
            </a:r>
            <a:r>
              <a:rPr lang="en-US" dirty="0">
                <a:solidFill>
                  <a:srgbClr val="006600"/>
                </a:solidFill>
                <a:latin typeface="Calibri" pitchFamily="34" charset="0"/>
              </a:rPr>
              <a:t>E(</a:t>
            </a:r>
            <a:r>
              <a:rPr lang="en-US" dirty="0" err="1">
                <a:solidFill>
                  <a:srgbClr val="006600"/>
                </a:solidFill>
                <a:latin typeface="Calibri" pitchFamily="34" charset="0"/>
              </a:rPr>
              <a:t>b</a:t>
            </a:r>
            <a:r>
              <a:rPr lang="en-US" baseline="-25000" dirty="0" err="1">
                <a:solidFill>
                  <a:srgbClr val="006600"/>
                </a:solidFill>
                <a:latin typeface="Calibri" pitchFamily="34" charset="0"/>
              </a:rPr>
              <a:t>min</a:t>
            </a:r>
            <a:r>
              <a:rPr lang="en-US" dirty="0">
                <a:solidFill>
                  <a:srgbClr val="006600"/>
                </a:solidFill>
                <a:latin typeface="Calibri" pitchFamily="34" charset="0"/>
              </a:rPr>
              <a:t>)   </a:t>
            </a:r>
            <a:r>
              <a:rPr lang="en-US" dirty="0" err="1">
                <a:solidFill>
                  <a:srgbClr val="006600"/>
                </a:solidFill>
                <a:latin typeface="Calibri" pitchFamily="34" charset="0"/>
              </a:rPr>
              <a:t>E</a:t>
            </a:r>
            <a:r>
              <a:rPr lang="en-US" baseline="-25000" dirty="0" err="1">
                <a:solidFill>
                  <a:srgbClr val="006600"/>
                </a:solidFill>
                <a:latin typeface="Calibri" pitchFamily="34" charset="0"/>
              </a:rPr>
              <a:t>min</a:t>
            </a:r>
            <a:r>
              <a:rPr lang="en-US" dirty="0">
                <a:solidFill>
                  <a:srgbClr val="006600"/>
                </a:solidFill>
                <a:latin typeface="Calibri" pitchFamily="34" charset="0"/>
              </a:rPr>
              <a:t> = </a:t>
            </a:r>
            <a:r>
              <a:rPr lang="en-US" dirty="0">
                <a:solidFill>
                  <a:srgbClr val="006600"/>
                </a:solidFill>
                <a:latin typeface="Calibri" pitchFamily="34" charset="0"/>
                <a:sym typeface="Symbol" pitchFamily="18" charset="2"/>
              </a:rPr>
              <a:t></a:t>
            </a:r>
            <a:r>
              <a:rPr lang="en-US" dirty="0">
                <a:solidFill>
                  <a:srgbClr val="006600"/>
                </a:solidFill>
                <a:latin typeface="Calibri" pitchFamily="34" charset="0"/>
              </a:rPr>
              <a:t>E(</a:t>
            </a:r>
            <a:r>
              <a:rPr lang="en-US" dirty="0" err="1">
                <a:solidFill>
                  <a:srgbClr val="006600"/>
                </a:solidFill>
                <a:latin typeface="Calibri" pitchFamily="34" charset="0"/>
              </a:rPr>
              <a:t>b</a:t>
            </a:r>
            <a:r>
              <a:rPr lang="en-US" baseline="-25000" dirty="0" err="1">
                <a:solidFill>
                  <a:srgbClr val="006600"/>
                </a:solidFill>
                <a:latin typeface="Calibri" pitchFamily="34" charset="0"/>
              </a:rPr>
              <a:t>max</a:t>
            </a:r>
            <a:r>
              <a:rPr lang="en-US" dirty="0">
                <a:solidFill>
                  <a:srgbClr val="006600"/>
                </a:solidFill>
                <a:latin typeface="Calibri" pitchFamily="34" charset="0"/>
              </a:rPr>
              <a:t>) </a:t>
            </a:r>
          </a:p>
        </p:txBody>
      </p:sp>
      <p:sp>
        <p:nvSpPr>
          <p:cNvPr id="12296" name="Text Box 15"/>
          <p:cNvSpPr txBox="1">
            <a:spLocks noChangeArrowheads="1"/>
          </p:cNvSpPr>
          <p:nvPr/>
        </p:nvSpPr>
        <p:spPr bwMode="auto">
          <a:xfrm>
            <a:off x="3905250" y="5576889"/>
            <a:ext cx="27951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Calibri" pitchFamily="34" charset="0"/>
              </a:rPr>
              <a:t>  </a:t>
            </a:r>
            <a:r>
              <a:rPr lang="en-US" dirty="0" err="1">
                <a:solidFill>
                  <a:srgbClr val="002060"/>
                </a:solidFill>
                <a:latin typeface="Calibri" pitchFamily="34" charset="0"/>
              </a:rPr>
              <a:t>E</a:t>
            </a:r>
            <a:r>
              <a:rPr lang="en-US" baseline="-25000" dirty="0" err="1">
                <a:solidFill>
                  <a:srgbClr val="002060"/>
                </a:solidFill>
                <a:latin typeface="Calibri" pitchFamily="34" charset="0"/>
              </a:rPr>
              <a:t>min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 I  (Ionization Energy)</a:t>
            </a:r>
          </a:p>
        </p:txBody>
      </p:sp>
      <p:pic>
        <p:nvPicPr>
          <p:cNvPr id="1229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2895600"/>
            <a:ext cx="4591050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2057400"/>
            <a:ext cx="42672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9" name="TextBox 14"/>
          <p:cNvSpPr txBox="1">
            <a:spLocks noChangeArrowheads="1"/>
          </p:cNvSpPr>
          <p:nvPr/>
        </p:nvSpPr>
        <p:spPr bwMode="auto">
          <a:xfrm>
            <a:off x="0" y="9525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cs typeface="Arial" charset="0"/>
              </a:rPr>
              <a:t>Ionization and Excitation</a:t>
            </a:r>
          </a:p>
        </p:txBody>
      </p:sp>
      <p:pic>
        <p:nvPicPr>
          <p:cNvPr id="1230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1" y="4572000"/>
            <a:ext cx="59102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887893" y="6391748"/>
            <a:ext cx="2133600" cy="365125"/>
          </a:xfrm>
        </p:spPr>
        <p:txBody>
          <a:bodyPr/>
          <a:lstStyle/>
          <a:p>
            <a:pPr>
              <a:defRPr/>
            </a:pPr>
            <a:fld id="{85404A5E-DA82-4A54-9964-A2A4A7E35F6F}" type="slidenum">
              <a:rPr lang="en-US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15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1">
                    <a:tint val="75000"/>
                  </a:schemeClr>
                </a:solidFill>
              </a:rPr>
              <a:t>W. Riegler/CERN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000375" y="2381250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2695575" y="230505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rot="5400000">
            <a:off x="5134769" y="2075656"/>
            <a:ext cx="1219200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4448175" y="2335213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6810375" y="1619250"/>
            <a:ext cx="1143000" cy="762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8486775" y="321945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8181975" y="131445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2390775" y="2381250"/>
            <a:ext cx="6934200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6810375" y="2381250"/>
            <a:ext cx="1447800" cy="762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Pie 39"/>
          <p:cNvSpPr/>
          <p:nvPr/>
        </p:nvSpPr>
        <p:spPr>
          <a:xfrm>
            <a:off x="6048375" y="1619250"/>
            <a:ext cx="1524000" cy="1524000"/>
          </a:xfrm>
          <a:prstGeom prst="pie">
            <a:avLst>
              <a:gd name="adj1" fmla="val 19672895"/>
              <a:gd name="adj2" fmla="val 21591931"/>
            </a:avLst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Pie 40"/>
          <p:cNvSpPr/>
          <p:nvPr/>
        </p:nvSpPr>
        <p:spPr>
          <a:xfrm>
            <a:off x="5819775" y="1466850"/>
            <a:ext cx="1981200" cy="1828800"/>
          </a:xfrm>
          <a:prstGeom prst="pie">
            <a:avLst>
              <a:gd name="adj1" fmla="val 21554"/>
              <a:gd name="adj2" fmla="val 1661708"/>
            </a:avLst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3328" name="TextBox 47"/>
          <p:cNvSpPr txBox="1">
            <a:spLocks noChangeArrowheads="1"/>
          </p:cNvSpPr>
          <p:nvPr/>
        </p:nvSpPr>
        <p:spPr bwMode="auto">
          <a:xfrm>
            <a:off x="7389813" y="2392364"/>
            <a:ext cx="3349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latin typeface="Calibri" pitchFamily="34" charset="0"/>
              </a:rPr>
              <a:t>φ</a:t>
            </a:r>
            <a:endParaRPr lang="en-US">
              <a:latin typeface="Calibri" pitchFamily="34" charset="0"/>
            </a:endParaRPr>
          </a:p>
        </p:txBody>
      </p:sp>
      <p:sp>
        <p:nvSpPr>
          <p:cNvPr id="13329" name="TextBox 48"/>
          <p:cNvSpPr txBox="1">
            <a:spLocks noChangeArrowheads="1"/>
          </p:cNvSpPr>
          <p:nvPr/>
        </p:nvSpPr>
        <p:spPr bwMode="auto">
          <a:xfrm>
            <a:off x="7264401" y="2076450"/>
            <a:ext cx="3079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latin typeface="Calibri" pitchFamily="34" charset="0"/>
              </a:rPr>
              <a:t>θ</a:t>
            </a:r>
            <a:endParaRPr lang="en-US">
              <a:latin typeface="Calibri" pitchFamily="34" charset="0"/>
            </a:endParaRPr>
          </a:p>
        </p:txBody>
      </p:sp>
      <p:pic>
        <p:nvPicPr>
          <p:cNvPr id="13330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0775" y="3676650"/>
            <a:ext cx="1576388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1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0775" y="3981450"/>
            <a:ext cx="1595438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2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71976" y="3752851"/>
            <a:ext cx="1890713" cy="38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33" name="TextBox 60"/>
          <p:cNvSpPr txBox="1">
            <a:spLocks noChangeArrowheads="1"/>
          </p:cNvSpPr>
          <p:nvPr/>
        </p:nvSpPr>
        <p:spPr bwMode="auto">
          <a:xfrm>
            <a:off x="1933575" y="3154364"/>
            <a:ext cx="457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1)</a:t>
            </a:r>
          </a:p>
        </p:txBody>
      </p:sp>
      <p:sp>
        <p:nvSpPr>
          <p:cNvPr id="13334" name="TextBox 61"/>
          <p:cNvSpPr txBox="1">
            <a:spLocks noChangeArrowheads="1"/>
          </p:cNvSpPr>
          <p:nvPr/>
        </p:nvSpPr>
        <p:spPr bwMode="auto">
          <a:xfrm>
            <a:off x="1933575" y="3752850"/>
            <a:ext cx="457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2)</a:t>
            </a:r>
          </a:p>
        </p:txBody>
      </p:sp>
      <p:sp>
        <p:nvSpPr>
          <p:cNvPr id="13335" name="TextBox 62"/>
          <p:cNvSpPr txBox="1">
            <a:spLocks noChangeArrowheads="1"/>
          </p:cNvSpPr>
          <p:nvPr/>
        </p:nvSpPr>
        <p:spPr bwMode="auto">
          <a:xfrm>
            <a:off x="1881188" y="4362450"/>
            <a:ext cx="83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1+2)</a:t>
            </a:r>
          </a:p>
        </p:txBody>
      </p:sp>
      <p:pic>
        <p:nvPicPr>
          <p:cNvPr id="1333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75" y="1847851"/>
            <a:ext cx="1824038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43375" y="1924050"/>
            <a:ext cx="1333500" cy="22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05776" y="1543051"/>
            <a:ext cx="190976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9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29576" y="2609850"/>
            <a:ext cx="2119313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0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90776" y="3143250"/>
            <a:ext cx="41005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1" name="Picture 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66989" y="4362451"/>
            <a:ext cx="492918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342" name="Group 52"/>
          <p:cNvGrpSpPr>
            <a:grpSpLocks/>
          </p:cNvGrpSpPr>
          <p:nvPr/>
        </p:nvGrpSpPr>
        <p:grpSpPr bwMode="auto">
          <a:xfrm>
            <a:off x="2009776" y="5581650"/>
            <a:ext cx="7072313" cy="509588"/>
            <a:chOff x="152400" y="4953000"/>
            <a:chExt cx="7072313" cy="509588"/>
          </a:xfrm>
        </p:grpSpPr>
        <p:pic>
          <p:nvPicPr>
            <p:cNvPr id="13344" name="Picture 9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52400" y="4953000"/>
              <a:ext cx="4200525" cy="504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45" name="Picture 10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4648200" y="4953000"/>
              <a:ext cx="2576513" cy="509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343" name="TextBox 6"/>
          <p:cNvSpPr txBox="1">
            <a:spLocks noChangeArrowheads="1"/>
          </p:cNvSpPr>
          <p:nvPr/>
        </p:nvSpPr>
        <p:spPr bwMode="auto">
          <a:xfrm>
            <a:off x="0" y="1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cs typeface="Arial" charset="0"/>
              </a:rPr>
              <a:t>Relativistic Collision Kinematics, </a:t>
            </a:r>
            <a:r>
              <a:rPr lang="en-US" sz="3200" b="1" dirty="0" err="1">
                <a:solidFill>
                  <a:srgbClr val="FF0000"/>
                </a:solidFill>
                <a:cs typeface="Arial" charset="0"/>
              </a:rPr>
              <a:t>E</a:t>
            </a:r>
            <a:r>
              <a:rPr lang="en-US" sz="3200" b="1" baseline="-25000" dirty="0" err="1">
                <a:solidFill>
                  <a:srgbClr val="FF0000"/>
                </a:solidFill>
                <a:cs typeface="Arial" charset="0"/>
              </a:rPr>
              <a:t>max</a:t>
            </a:r>
            <a:endParaRPr lang="en-US" sz="3200" b="1" baseline="-25000" dirty="0">
              <a:solidFill>
                <a:srgbClr val="FF0000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92864" y="1143000"/>
            <a:ext cx="4275137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4495801"/>
            <a:ext cx="91440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990600"/>
            <a:ext cx="4419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1676400" y="2057400"/>
            <a:ext cx="4572000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006600"/>
                </a:solidFill>
              </a:rPr>
              <a:t>This formula is up to a factor 2 and the density effect identical to the precise QM derivation </a:t>
            </a:r>
            <a:r>
              <a:rPr lang="en-US" dirty="0">
                <a:solidFill>
                  <a:srgbClr val="006600"/>
                </a:solidFill>
                <a:sym typeface="Wingdings" pitchFamily="2" charset="2"/>
              </a:rPr>
              <a:t></a:t>
            </a:r>
            <a:endParaRPr lang="en-US" dirty="0">
              <a:solidFill>
                <a:srgbClr val="006600"/>
              </a:solidFill>
            </a:endParaRPr>
          </a:p>
          <a:p>
            <a:pPr>
              <a:defRPr/>
            </a:pPr>
            <a:endParaRPr lang="en-US" dirty="0">
              <a:solidFill>
                <a:srgbClr val="009900"/>
              </a:solidFill>
            </a:endParaRPr>
          </a:p>
          <a:p>
            <a:pPr>
              <a:defRPr/>
            </a:pPr>
            <a:endParaRPr lang="en-US" dirty="0">
              <a:solidFill>
                <a:srgbClr val="009900"/>
              </a:solidFill>
            </a:endParaRPr>
          </a:p>
          <a:p>
            <a:pPr>
              <a:defRPr/>
            </a:pPr>
            <a:r>
              <a:rPr lang="en-US" dirty="0">
                <a:solidFill>
                  <a:schemeClr val="accent6"/>
                </a:solidFill>
              </a:rPr>
              <a:t>Bethe Bloch Formula</a:t>
            </a:r>
          </a:p>
        </p:txBody>
      </p:sp>
      <p:sp>
        <p:nvSpPr>
          <p:cNvPr id="14342" name="Rectangle 11"/>
          <p:cNvSpPr>
            <a:spLocks noChangeArrowheads="1"/>
          </p:cNvSpPr>
          <p:nvPr/>
        </p:nvSpPr>
        <p:spPr bwMode="auto">
          <a:xfrm rot="-5400000">
            <a:off x="6385719" y="3367882"/>
            <a:ext cx="4905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>
                <a:solidFill>
                  <a:schemeClr val="accent2"/>
                </a:solidFill>
              </a:rPr>
              <a:t>1/</a:t>
            </a:r>
            <a:r>
              <a:rPr lang="de-DE" sz="1400" b="1">
                <a:solidFill>
                  <a:schemeClr val="accent2"/>
                </a:solidFill>
                <a:sym typeface="Symbol" pitchFamily="18" charset="2"/>
              </a:rPr>
              <a:t></a:t>
            </a:r>
            <a:endParaRPr lang="en-US" sz="1400" b="1">
              <a:solidFill>
                <a:schemeClr val="accent2"/>
              </a:solidFill>
              <a:sym typeface="Symbol" pitchFamily="18" charset="2"/>
            </a:endParaRPr>
          </a:p>
        </p:txBody>
      </p:sp>
      <p:sp>
        <p:nvSpPr>
          <p:cNvPr id="14343" name="Rectangle 21"/>
          <p:cNvSpPr>
            <a:spLocks noChangeArrowheads="1"/>
          </p:cNvSpPr>
          <p:nvPr/>
        </p:nvSpPr>
        <p:spPr bwMode="auto">
          <a:xfrm>
            <a:off x="0" y="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Classical Scattering on Free Electrons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4344" name="Slide Number Placeholder 1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F4D1522-2F24-4CC6-814A-22246FE90DAD}" type="slidenum">
              <a:rPr lang="en-US" smtClean="0">
                <a:latin typeface="Arial" charset="0"/>
              </a:rPr>
              <a:pPr/>
              <a:t>16</a:t>
            </a:fld>
            <a:endParaRPr lang="en-US">
              <a:latin typeface="Arial" charset="0"/>
            </a:endParaRPr>
          </a:p>
        </p:txBody>
      </p:sp>
      <p:sp>
        <p:nvSpPr>
          <p:cNvPr id="14345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15844" y="6548516"/>
            <a:ext cx="1295400" cy="307975"/>
          </a:xfrm>
          <a:noFill/>
        </p:spPr>
        <p:txBody>
          <a:bodyPr/>
          <a:lstStyle/>
          <a:p>
            <a:r>
              <a:rPr lang="en-US">
                <a:latin typeface="Arial" charset="0"/>
              </a:rPr>
              <a:t>W. </a:t>
            </a:r>
            <a:r>
              <a:rPr lang="en-US" dirty="0" err="1">
                <a:latin typeface="Arial" charset="0"/>
              </a:rPr>
              <a:t>Riegler</a:t>
            </a:r>
            <a:r>
              <a:rPr lang="en-US" dirty="0">
                <a:latin typeface="Arial" charset="0"/>
              </a:rPr>
              <a:t>/CERN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6781800" y="5334000"/>
            <a:ext cx="6858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514600" y="5181600"/>
            <a:ext cx="3048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348" name="TextBox 35"/>
          <p:cNvSpPr txBox="1">
            <a:spLocks noChangeArrowheads="1"/>
          </p:cNvSpPr>
          <p:nvPr/>
        </p:nvSpPr>
        <p:spPr bwMode="auto">
          <a:xfrm>
            <a:off x="7772400" y="5257801"/>
            <a:ext cx="2751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0033CC"/>
                </a:solidFill>
              </a:rPr>
              <a:t>Density effect. Medium is polarized</a:t>
            </a:r>
          </a:p>
          <a:p>
            <a:r>
              <a:rPr lang="en-US" sz="1200" b="1">
                <a:solidFill>
                  <a:srgbClr val="0033CC"/>
                </a:solidFill>
              </a:rPr>
              <a:t>Which reduces the log. rise.</a:t>
            </a:r>
          </a:p>
        </p:txBody>
      </p:sp>
      <p:sp>
        <p:nvSpPr>
          <p:cNvPr id="14349" name="Rectangle 21"/>
          <p:cNvSpPr>
            <a:spLocks noChangeArrowheads="1"/>
          </p:cNvSpPr>
          <p:nvPr/>
        </p:nvSpPr>
        <p:spPr bwMode="auto">
          <a:xfrm>
            <a:off x="4724401" y="5562601"/>
            <a:ext cx="13382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</a:rPr>
              <a:t>Electron Spin</a:t>
            </a:r>
            <a:endParaRPr lang="en-US" sz="140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5802313" y="5226050"/>
            <a:ext cx="457200" cy="30480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15"/>
          <p:cNvGrpSpPr>
            <a:grpSpLocks/>
          </p:cNvGrpSpPr>
          <p:nvPr/>
        </p:nvGrpSpPr>
        <p:grpSpPr bwMode="auto">
          <a:xfrm>
            <a:off x="7829551" y="3581400"/>
            <a:ext cx="2855913" cy="3124200"/>
            <a:chOff x="5791200" y="3429000"/>
            <a:chExt cx="2856619" cy="3124200"/>
          </a:xfrm>
        </p:grpSpPr>
        <p:pic>
          <p:nvPicPr>
            <p:cNvPr id="15375" name="Picture 6" descr="tau2_new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791200" y="3429000"/>
              <a:ext cx="2856619" cy="312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6" name="TextBox 7"/>
            <p:cNvSpPr txBox="1">
              <a:spLocks noChangeArrowheads="1"/>
            </p:cNvSpPr>
            <p:nvPr/>
          </p:nvSpPr>
          <p:spPr bwMode="auto">
            <a:xfrm>
              <a:off x="7848600" y="5562600"/>
              <a:ext cx="72345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Kaon</a:t>
              </a:r>
            </a:p>
          </p:txBody>
        </p:sp>
        <p:sp>
          <p:nvSpPr>
            <p:cNvPr id="15377" name="TextBox 8"/>
            <p:cNvSpPr txBox="1">
              <a:spLocks noChangeArrowheads="1"/>
            </p:cNvSpPr>
            <p:nvPr/>
          </p:nvSpPr>
          <p:spPr bwMode="auto">
            <a:xfrm>
              <a:off x="6477000" y="3886200"/>
              <a:ext cx="64649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Pion</a:t>
              </a:r>
            </a:p>
          </p:txBody>
        </p:sp>
        <p:sp>
          <p:nvSpPr>
            <p:cNvPr id="15378" name="TextBox 10"/>
            <p:cNvSpPr txBox="1">
              <a:spLocks noChangeArrowheads="1"/>
            </p:cNvSpPr>
            <p:nvPr/>
          </p:nvSpPr>
          <p:spPr bwMode="auto">
            <a:xfrm>
              <a:off x="5867400" y="5029200"/>
              <a:ext cx="64649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Pion</a:t>
              </a:r>
            </a:p>
          </p:txBody>
        </p:sp>
        <p:sp>
          <p:nvSpPr>
            <p:cNvPr id="15379" name="TextBox 10"/>
            <p:cNvSpPr txBox="1">
              <a:spLocks noChangeArrowheads="1"/>
            </p:cNvSpPr>
            <p:nvPr/>
          </p:nvSpPr>
          <p:spPr bwMode="auto">
            <a:xfrm>
              <a:off x="6858000" y="5791200"/>
              <a:ext cx="64649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Pion</a:t>
              </a:r>
            </a:p>
          </p:txBody>
        </p:sp>
      </p:grpSp>
      <p:sp>
        <p:nvSpPr>
          <p:cNvPr id="15363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1536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650678" y="6553201"/>
            <a:ext cx="381000" cy="247650"/>
          </a:xfrm>
          <a:noFill/>
        </p:spPr>
        <p:txBody>
          <a:bodyPr/>
          <a:lstStyle/>
          <a:p>
            <a:fld id="{5F16E73B-A682-4813-A9C0-70D5BD377C54}" type="slidenum">
              <a:rPr lang="en-US" smtClean="0">
                <a:latin typeface="Arial" charset="0"/>
              </a:rPr>
              <a:pPr/>
              <a:t>17</a:t>
            </a:fld>
            <a:endParaRPr lang="en-US" dirty="0">
              <a:latin typeface="Arial" charset="0"/>
            </a:endParaRPr>
          </a:p>
        </p:txBody>
      </p:sp>
      <p:sp>
        <p:nvSpPr>
          <p:cNvPr id="5" name="Text Box 1029"/>
          <p:cNvSpPr txBox="1">
            <a:spLocks noChangeArrowheads="1"/>
          </p:cNvSpPr>
          <p:nvPr/>
        </p:nvSpPr>
        <p:spPr bwMode="auto">
          <a:xfrm>
            <a:off x="1905000" y="5676900"/>
            <a:ext cx="32893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6"/>
                </a:solidFill>
              </a:rPr>
              <a:t>Discovery of </a:t>
            </a:r>
            <a:r>
              <a:rPr lang="en-US" b="1" dirty="0" err="1">
                <a:solidFill>
                  <a:schemeClr val="accent6"/>
                </a:solidFill>
              </a:rPr>
              <a:t>muon</a:t>
            </a:r>
            <a:r>
              <a:rPr lang="en-US" b="1" dirty="0">
                <a:solidFill>
                  <a:schemeClr val="accent6"/>
                </a:solidFill>
              </a:rPr>
              <a:t> and </a:t>
            </a:r>
            <a:r>
              <a:rPr lang="en-US" b="1" dirty="0" err="1">
                <a:solidFill>
                  <a:schemeClr val="accent6"/>
                </a:solidFill>
              </a:rPr>
              <a:t>pion</a:t>
            </a:r>
            <a:endParaRPr lang="en-US" b="1" dirty="0">
              <a:solidFill>
                <a:schemeClr val="accent6"/>
              </a:solidFill>
            </a:endParaRPr>
          </a:p>
        </p:txBody>
      </p:sp>
      <p:pic>
        <p:nvPicPr>
          <p:cNvPr id="15366" name="Picture 1031" descr="muon_ne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1" y="2381250"/>
            <a:ext cx="3217863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6" descr="emulnuc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933451"/>
            <a:ext cx="5181600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5181600" y="2990851"/>
            <a:ext cx="533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1600" dirty="0" err="1">
                <a:solidFill>
                  <a:srgbClr val="008000"/>
                </a:solidFill>
              </a:rPr>
              <a:t>Cosmis</a:t>
            </a:r>
            <a:r>
              <a:rPr lang="en-US" sz="1600" dirty="0">
                <a:solidFill>
                  <a:srgbClr val="008000"/>
                </a:solidFill>
              </a:rPr>
              <a:t> rays: </a:t>
            </a:r>
            <a:r>
              <a:rPr lang="en-US" sz="1600" dirty="0" err="1">
                <a:solidFill>
                  <a:srgbClr val="008000"/>
                </a:solidFill>
              </a:rPr>
              <a:t>dE</a:t>
            </a:r>
            <a:r>
              <a:rPr lang="en-US" sz="1600" dirty="0">
                <a:solidFill>
                  <a:srgbClr val="008000"/>
                </a:solidFill>
              </a:rPr>
              <a:t>/dx </a:t>
            </a:r>
            <a:r>
              <a:rPr lang="el-GR" sz="1600" dirty="0">
                <a:solidFill>
                  <a:srgbClr val="008000"/>
                </a:solidFill>
              </a:rPr>
              <a:t>α</a:t>
            </a:r>
            <a:r>
              <a:rPr lang="en-US" sz="1600" dirty="0">
                <a:solidFill>
                  <a:srgbClr val="008000"/>
                </a:solidFill>
              </a:rPr>
              <a:t> Z</a:t>
            </a:r>
            <a:r>
              <a:rPr lang="en-US" sz="1600" baseline="30000" dirty="0">
                <a:solidFill>
                  <a:srgbClr val="008000"/>
                </a:solidFill>
              </a:rPr>
              <a:t>2</a:t>
            </a:r>
          </a:p>
        </p:txBody>
      </p:sp>
      <p:sp>
        <p:nvSpPr>
          <p:cNvPr id="15369" name="TextBox 16"/>
          <p:cNvSpPr txBox="1">
            <a:spLocks noChangeArrowheads="1"/>
          </p:cNvSpPr>
          <p:nvPr/>
        </p:nvSpPr>
        <p:spPr bwMode="auto">
          <a:xfrm>
            <a:off x="9151939" y="4362450"/>
            <a:ext cx="18149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9900"/>
                </a:solidFill>
              </a:rPr>
              <a:t>Large energy loss</a:t>
            </a:r>
          </a:p>
          <a:p>
            <a:r>
              <a:rPr lang="en-US" sz="1600" dirty="0">
                <a:solidFill>
                  <a:srgbClr val="009900"/>
                </a:solidFill>
                <a:sym typeface="Wingdings" pitchFamily="2" charset="2"/>
              </a:rPr>
              <a:t> Slow particle</a:t>
            </a:r>
            <a:endParaRPr lang="en-US" sz="1600" dirty="0">
              <a:solidFill>
                <a:srgbClr val="0099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rot="5400000">
            <a:off x="9324975" y="5153025"/>
            <a:ext cx="51435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371" name="TextBox 19"/>
          <p:cNvSpPr txBox="1">
            <a:spLocks noChangeArrowheads="1"/>
          </p:cNvSpPr>
          <p:nvPr/>
        </p:nvSpPr>
        <p:spPr bwMode="auto">
          <a:xfrm>
            <a:off x="6076950" y="3829050"/>
            <a:ext cx="18020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9900"/>
                </a:solidFill>
              </a:rPr>
              <a:t>Small energy loss</a:t>
            </a:r>
          </a:p>
          <a:p>
            <a:r>
              <a:rPr lang="en-US" sz="1600" dirty="0">
                <a:solidFill>
                  <a:srgbClr val="009900"/>
                </a:solidFill>
                <a:sym typeface="Wingdings" pitchFamily="2" charset="2"/>
              </a:rPr>
              <a:t> Fast particle</a:t>
            </a:r>
            <a:endParaRPr lang="en-US" sz="1600" dirty="0">
              <a:solidFill>
                <a:srgbClr val="0099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7448550" y="4438650"/>
            <a:ext cx="990600" cy="2857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373" name="TextBox 24"/>
          <p:cNvSpPr txBox="1">
            <a:spLocks noChangeArrowheads="1"/>
          </p:cNvSpPr>
          <p:nvPr/>
        </p:nvSpPr>
        <p:spPr bwMode="auto">
          <a:xfrm>
            <a:off x="2057400" y="1314450"/>
            <a:ext cx="18020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9900"/>
                </a:solidFill>
              </a:rPr>
              <a:t>Small energy loss</a:t>
            </a:r>
          </a:p>
          <a:p>
            <a:r>
              <a:rPr lang="en-US" sz="1600" dirty="0">
                <a:solidFill>
                  <a:srgbClr val="009900"/>
                </a:solidFill>
                <a:sym typeface="Wingdings" pitchFamily="2" charset="2"/>
              </a:rPr>
              <a:t> Fast Particle</a:t>
            </a:r>
            <a:endParaRPr lang="en-US" sz="1600" dirty="0">
              <a:solidFill>
                <a:srgbClr val="00990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rot="16200000" flipH="1">
            <a:off x="2695575" y="1914525"/>
            <a:ext cx="62865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Rectangle 21"/>
          <p:cNvSpPr>
            <a:spLocks noChangeArrowheads="1"/>
          </p:cNvSpPr>
          <p:nvPr/>
        </p:nvSpPr>
        <p:spPr bwMode="auto">
          <a:xfrm>
            <a:off x="0" y="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Bethe-Bloch formula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371601"/>
            <a:ext cx="4495800" cy="363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19"/>
          <p:cNvSpPr>
            <a:spLocks noChangeArrowheads="1"/>
          </p:cNvSpPr>
          <p:nvPr/>
        </p:nvSpPr>
        <p:spPr bwMode="auto">
          <a:xfrm>
            <a:off x="8001001" y="838200"/>
            <a:ext cx="2149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9900"/>
                </a:solidFill>
              </a:rPr>
              <a:t>F</a:t>
            </a:r>
            <a:r>
              <a:rPr lang="en-US" sz="1600" b="1">
                <a:solidFill>
                  <a:srgbClr val="009900"/>
                </a:solidFill>
                <a:cs typeface="Arial" charset="0"/>
              </a:rPr>
              <a:t>ü</a:t>
            </a:r>
            <a:r>
              <a:rPr lang="en-US" sz="1600" b="1">
                <a:solidFill>
                  <a:srgbClr val="009900"/>
                </a:solidFill>
              </a:rPr>
              <a:t>r Z&gt;1, I </a:t>
            </a:r>
            <a:r>
              <a:rPr lang="en-US" sz="1600" b="1">
                <a:solidFill>
                  <a:srgbClr val="009900"/>
                </a:solidFill>
                <a:sym typeface="Symbol" pitchFamily="18" charset="2"/>
              </a:rPr>
              <a:t>16Z </a:t>
            </a:r>
            <a:r>
              <a:rPr lang="en-US" sz="1600" b="1" baseline="30000">
                <a:solidFill>
                  <a:srgbClr val="009900"/>
                </a:solidFill>
                <a:sym typeface="Symbol" pitchFamily="18" charset="2"/>
              </a:rPr>
              <a:t>0.9 </a:t>
            </a:r>
            <a:r>
              <a:rPr lang="en-US" sz="1600" b="1">
                <a:solidFill>
                  <a:srgbClr val="009900"/>
                </a:solidFill>
                <a:sym typeface="Symbol" pitchFamily="18" charset="2"/>
              </a:rPr>
              <a:t>eV</a:t>
            </a:r>
          </a:p>
        </p:txBody>
      </p:sp>
      <p:sp>
        <p:nvSpPr>
          <p:cNvPr id="22537" name="Rectangle 20"/>
          <p:cNvSpPr>
            <a:spLocks noChangeArrowheads="1"/>
          </p:cNvSpPr>
          <p:nvPr/>
        </p:nvSpPr>
        <p:spPr bwMode="auto">
          <a:xfrm>
            <a:off x="428625" y="1438278"/>
            <a:ext cx="5054600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002060"/>
                </a:solidFill>
                <a:sym typeface="Symbol" pitchFamily="18" charset="2"/>
              </a:rPr>
              <a:t>For Large  the medium is being polarized by the strong transverse fields, which reduces the rise of the energy loss </a:t>
            </a:r>
            <a:r>
              <a:rPr lang="en-US" sz="1400" dirty="0">
                <a:solidFill>
                  <a:srgbClr val="002060"/>
                </a:solidFill>
                <a:sym typeface="Wingdings" pitchFamily="2" charset="2"/>
              </a:rPr>
              <a:t> density effect</a:t>
            </a:r>
            <a:endParaRPr lang="en-US" sz="1400" dirty="0">
              <a:solidFill>
                <a:srgbClr val="002060"/>
              </a:solidFill>
              <a:sym typeface="Symbol" pitchFamily="18" charset="2"/>
            </a:endParaRPr>
          </a:p>
          <a:p>
            <a:pPr>
              <a:defRPr/>
            </a:pPr>
            <a:r>
              <a:rPr lang="en-US" sz="1400" dirty="0">
                <a:solidFill>
                  <a:srgbClr val="002060"/>
                </a:solidFill>
                <a:sym typeface="Symbol" pitchFamily="18" charset="2"/>
              </a:rPr>
              <a:t> </a:t>
            </a:r>
          </a:p>
          <a:p>
            <a:pPr>
              <a:defRPr/>
            </a:pPr>
            <a:r>
              <a:rPr lang="en-US" sz="1400" dirty="0">
                <a:solidFill>
                  <a:srgbClr val="006600"/>
                </a:solidFill>
                <a:sym typeface="Symbol" pitchFamily="18" charset="2"/>
              </a:rPr>
              <a:t>At large Energy Transfers (delta electrons) the liberated electrons can leave the material.</a:t>
            </a:r>
          </a:p>
          <a:p>
            <a:pPr>
              <a:defRPr/>
            </a:pPr>
            <a:endParaRPr lang="en-US" sz="1400" dirty="0">
              <a:solidFill>
                <a:srgbClr val="002060"/>
              </a:solidFill>
              <a:sym typeface="Symbol" pitchFamily="18" charset="2"/>
            </a:endParaRPr>
          </a:p>
          <a:p>
            <a:pPr>
              <a:defRPr/>
            </a:pPr>
            <a:r>
              <a:rPr lang="en-US" sz="1400" dirty="0">
                <a:solidFill>
                  <a:srgbClr val="002060"/>
                </a:solidFill>
                <a:sym typeface="Symbol" pitchFamily="18" charset="2"/>
              </a:rPr>
              <a:t>In reality, </a:t>
            </a:r>
            <a:r>
              <a:rPr lang="en-US" sz="1400" dirty="0" err="1">
                <a:solidFill>
                  <a:srgbClr val="002060"/>
                </a:solidFill>
                <a:sym typeface="Symbol" pitchFamily="18" charset="2"/>
              </a:rPr>
              <a:t>E</a:t>
            </a:r>
            <a:r>
              <a:rPr lang="en-US" sz="1400" baseline="-25000" dirty="0" err="1">
                <a:solidFill>
                  <a:srgbClr val="002060"/>
                </a:solidFill>
                <a:sym typeface="Symbol" pitchFamily="18" charset="2"/>
              </a:rPr>
              <a:t>max</a:t>
            </a:r>
            <a:r>
              <a:rPr lang="en-US" sz="1400" dirty="0">
                <a:solidFill>
                  <a:srgbClr val="002060"/>
                </a:solidFill>
                <a:sym typeface="Symbol" pitchFamily="18" charset="2"/>
              </a:rPr>
              <a:t> must be replaced by </a:t>
            </a:r>
            <a:r>
              <a:rPr lang="en-US" sz="1400" dirty="0" err="1">
                <a:solidFill>
                  <a:srgbClr val="002060"/>
                </a:solidFill>
                <a:sym typeface="Symbol" pitchFamily="18" charset="2"/>
              </a:rPr>
              <a:t>E</a:t>
            </a:r>
            <a:r>
              <a:rPr lang="en-US" sz="1400" baseline="-25000" dirty="0" err="1">
                <a:solidFill>
                  <a:srgbClr val="002060"/>
                </a:solidFill>
                <a:sym typeface="Symbol" pitchFamily="18" charset="2"/>
              </a:rPr>
              <a:t>cut</a:t>
            </a:r>
            <a:r>
              <a:rPr lang="en-US" sz="1400" dirty="0">
                <a:solidFill>
                  <a:srgbClr val="002060"/>
                </a:solidFill>
                <a:sym typeface="Symbol" pitchFamily="18" charset="2"/>
              </a:rPr>
              <a:t> and the energy loss reaches a plateau (Fermi plateau).</a:t>
            </a:r>
          </a:p>
          <a:p>
            <a:pPr>
              <a:defRPr/>
            </a:pPr>
            <a:endParaRPr lang="en-US" sz="1400" dirty="0">
              <a:solidFill>
                <a:srgbClr val="002060"/>
              </a:solidFill>
              <a:sym typeface="Symbol" pitchFamily="18" charset="2"/>
            </a:endParaRPr>
          </a:p>
          <a:p>
            <a:pPr>
              <a:defRPr/>
            </a:pPr>
            <a:r>
              <a:rPr lang="en-US" sz="1400" dirty="0">
                <a:solidFill>
                  <a:srgbClr val="006600"/>
                </a:solidFill>
                <a:sym typeface="Symbol" pitchFamily="18" charset="2"/>
              </a:rPr>
              <a:t>Characteristics of  the energy loss as a function </a:t>
            </a:r>
          </a:p>
          <a:p>
            <a:pPr>
              <a:defRPr/>
            </a:pPr>
            <a:r>
              <a:rPr lang="en-US" sz="1400" dirty="0">
                <a:solidFill>
                  <a:srgbClr val="006600"/>
                </a:solidFill>
                <a:sym typeface="Symbol" pitchFamily="18" charset="2"/>
              </a:rPr>
              <a:t>of the particle velocity ( )</a:t>
            </a:r>
          </a:p>
          <a:p>
            <a:pPr>
              <a:defRPr/>
            </a:pPr>
            <a:endParaRPr lang="en-US" sz="1400" dirty="0">
              <a:solidFill>
                <a:srgbClr val="009900"/>
              </a:solidFill>
            </a:endParaRPr>
          </a:p>
          <a:p>
            <a:pPr>
              <a:defRPr/>
            </a:pPr>
            <a:r>
              <a:rPr lang="en-US" sz="1400" dirty="0">
                <a:solidFill>
                  <a:srgbClr val="002060"/>
                </a:solidFill>
              </a:rPr>
              <a:t>The specific Energy Loss 1/</a:t>
            </a:r>
            <a:r>
              <a:rPr lang="el-GR" sz="1400" dirty="0">
                <a:solidFill>
                  <a:srgbClr val="002060"/>
                </a:solidFill>
              </a:rPr>
              <a:t>ρ</a:t>
            </a:r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err="1">
                <a:solidFill>
                  <a:srgbClr val="002060"/>
                </a:solidFill>
              </a:rPr>
              <a:t>dE</a:t>
            </a:r>
            <a:r>
              <a:rPr lang="en-US" sz="1400" dirty="0">
                <a:solidFill>
                  <a:srgbClr val="002060"/>
                </a:solidFill>
              </a:rPr>
              <a:t>/</a:t>
            </a:r>
            <a:r>
              <a:rPr lang="en-US" sz="1400" dirty="0" err="1">
                <a:solidFill>
                  <a:srgbClr val="002060"/>
                </a:solidFill>
              </a:rPr>
              <a:t>dx</a:t>
            </a:r>
            <a:r>
              <a:rPr lang="en-US" sz="1400" dirty="0">
                <a:solidFill>
                  <a:srgbClr val="002060"/>
                </a:solidFill>
              </a:rPr>
              <a:t> </a:t>
            </a:r>
          </a:p>
          <a:p>
            <a:pPr>
              <a:defRPr/>
            </a:pPr>
            <a:endParaRPr lang="en-US" sz="1400" dirty="0"/>
          </a:p>
          <a:p>
            <a:pPr marL="285750" indent="-285750">
              <a:buFont typeface="Arial" charset="0"/>
              <a:buChar char="•"/>
              <a:defRPr/>
            </a:pPr>
            <a:r>
              <a:rPr lang="en-US" sz="1400" dirty="0">
                <a:solidFill>
                  <a:schemeClr val="accent6"/>
                </a:solidFill>
              </a:rPr>
              <a:t> first </a:t>
            </a:r>
            <a:r>
              <a:rPr lang="en-US" sz="1400" dirty="0">
                <a:solidFill>
                  <a:schemeClr val="accent2"/>
                </a:solidFill>
              </a:rPr>
              <a:t>decreases as 1/</a:t>
            </a:r>
            <a:r>
              <a:rPr lang="en-US" sz="1400" dirty="0">
                <a:solidFill>
                  <a:schemeClr val="accent2"/>
                </a:solidFill>
                <a:sym typeface="Symbol" pitchFamily="18" charset="2"/>
              </a:rPr>
              <a:t></a:t>
            </a:r>
            <a:r>
              <a:rPr lang="en-US" sz="1400" baseline="30000" dirty="0">
                <a:solidFill>
                  <a:schemeClr val="accent2"/>
                </a:solidFill>
                <a:sym typeface="Symbol" pitchFamily="18" charset="2"/>
              </a:rPr>
              <a:t>2</a:t>
            </a:r>
            <a:r>
              <a:rPr lang="en-US" sz="1400" dirty="0">
                <a:solidFill>
                  <a:schemeClr val="accent2"/>
                </a:solidFill>
              </a:rPr>
              <a:t> </a:t>
            </a:r>
          </a:p>
          <a:p>
            <a:pPr marL="285750" indent="-285750">
              <a:buFont typeface="Arial" charset="0"/>
              <a:buChar char="•"/>
              <a:defRPr/>
            </a:pPr>
            <a:r>
              <a:rPr lang="en-US" sz="1400" dirty="0">
                <a:solidFill>
                  <a:srgbClr val="009900"/>
                </a:solidFill>
              </a:rPr>
              <a:t> increases with </a:t>
            </a:r>
            <a:r>
              <a:rPr lang="en-US" sz="1400" dirty="0" err="1">
                <a:solidFill>
                  <a:srgbClr val="009900"/>
                </a:solidFill>
              </a:rPr>
              <a:t>ln</a:t>
            </a:r>
            <a:r>
              <a:rPr lang="en-US" sz="1400" dirty="0">
                <a:solidFill>
                  <a:srgbClr val="009900"/>
                </a:solidFill>
              </a:rPr>
              <a:t> </a:t>
            </a:r>
            <a:r>
              <a:rPr lang="en-US" sz="1400" dirty="0">
                <a:solidFill>
                  <a:srgbClr val="009900"/>
                </a:solidFill>
                <a:sym typeface="Symbol" pitchFamily="18" charset="2"/>
              </a:rPr>
              <a:t></a:t>
            </a:r>
            <a:r>
              <a:rPr lang="en-US" sz="1400" dirty="0">
                <a:solidFill>
                  <a:srgbClr val="009900"/>
                </a:solidFill>
              </a:rPr>
              <a:t> for</a:t>
            </a:r>
            <a:r>
              <a:rPr lang="en-US" sz="1400" dirty="0">
                <a:solidFill>
                  <a:srgbClr val="009900"/>
                </a:solidFill>
                <a:sym typeface="Symbol" pitchFamily="18" charset="2"/>
              </a:rPr>
              <a:t> </a:t>
            </a:r>
            <a:r>
              <a:rPr lang="en-US" sz="1400" dirty="0">
                <a:solidFill>
                  <a:srgbClr val="009900"/>
                </a:solidFill>
              </a:rPr>
              <a:t> </a:t>
            </a:r>
            <a:r>
              <a:rPr lang="en-US" sz="1200" dirty="0">
                <a:solidFill>
                  <a:srgbClr val="009900"/>
                </a:solidFill>
              </a:rPr>
              <a:t>=1</a:t>
            </a:r>
            <a:endParaRPr lang="en-US" sz="1400" dirty="0">
              <a:solidFill>
                <a:srgbClr val="009900"/>
              </a:solidFill>
            </a:endParaRPr>
          </a:p>
          <a:p>
            <a:pPr marL="285750" indent="-285750">
              <a:buFont typeface="Arial" charset="0"/>
              <a:buChar char="•"/>
              <a:defRPr/>
            </a:pPr>
            <a:r>
              <a:rPr lang="en-US" sz="1400" dirty="0">
                <a:solidFill>
                  <a:schemeClr val="accent2"/>
                </a:solidFill>
              </a:rPr>
              <a:t> is </a:t>
            </a:r>
            <a:r>
              <a:rPr lang="en-US" sz="1400" dirty="0">
                <a:solidFill>
                  <a:schemeClr val="accent2"/>
                </a:solidFill>
                <a:sym typeface="Symbol" pitchFamily="18" charset="2"/>
              </a:rPr>
              <a:t> independent of </a:t>
            </a:r>
            <a:r>
              <a:rPr lang="en-US" sz="1400" dirty="0">
                <a:solidFill>
                  <a:schemeClr val="accent2"/>
                </a:solidFill>
              </a:rPr>
              <a:t> M (M&gt;&gt;m</a:t>
            </a:r>
            <a:r>
              <a:rPr lang="en-US" sz="1400" baseline="-25000" dirty="0">
                <a:solidFill>
                  <a:schemeClr val="accent2"/>
                </a:solidFill>
              </a:rPr>
              <a:t>e</a:t>
            </a:r>
            <a:r>
              <a:rPr lang="en-US" sz="1400" dirty="0">
                <a:solidFill>
                  <a:schemeClr val="accent2"/>
                </a:solidFill>
              </a:rPr>
              <a:t>)</a:t>
            </a:r>
          </a:p>
          <a:p>
            <a:pPr marL="285750" indent="-285750">
              <a:buFont typeface="Arial" charset="0"/>
              <a:buChar char="•"/>
              <a:defRPr/>
            </a:pPr>
            <a:r>
              <a:rPr lang="en-US" sz="1400" dirty="0">
                <a:solidFill>
                  <a:schemeClr val="accent2"/>
                </a:solidFill>
              </a:rPr>
              <a:t> </a:t>
            </a:r>
            <a:r>
              <a:rPr lang="en-US" sz="1400" dirty="0">
                <a:solidFill>
                  <a:srgbClr val="009900"/>
                </a:solidFill>
              </a:rPr>
              <a:t>is proportional to Z</a:t>
            </a:r>
            <a:r>
              <a:rPr lang="en-US" sz="1400" baseline="-25000" dirty="0">
                <a:solidFill>
                  <a:srgbClr val="009900"/>
                </a:solidFill>
              </a:rPr>
              <a:t>1</a:t>
            </a:r>
            <a:r>
              <a:rPr lang="en-US" sz="1400" baseline="30000" dirty="0">
                <a:solidFill>
                  <a:srgbClr val="009900"/>
                </a:solidFill>
              </a:rPr>
              <a:t>2  </a:t>
            </a:r>
            <a:r>
              <a:rPr lang="en-US" sz="1400" dirty="0">
                <a:solidFill>
                  <a:srgbClr val="009900"/>
                </a:solidFill>
              </a:rPr>
              <a:t>of the incoming particle</a:t>
            </a:r>
            <a:r>
              <a:rPr lang="en-US" sz="1400" dirty="0">
                <a:solidFill>
                  <a:schemeClr val="accent2"/>
                </a:solidFill>
              </a:rPr>
              <a:t>. </a:t>
            </a:r>
          </a:p>
          <a:p>
            <a:pPr marL="285750" indent="-285750">
              <a:buFont typeface="Arial" charset="0"/>
              <a:buChar char="•"/>
              <a:defRPr/>
            </a:pPr>
            <a:r>
              <a:rPr lang="en-US" sz="1400" dirty="0">
                <a:solidFill>
                  <a:schemeClr val="accent2"/>
                </a:solidFill>
              </a:rPr>
              <a:t> is </a:t>
            </a:r>
            <a:r>
              <a:rPr lang="en-US" sz="1400" dirty="0">
                <a:solidFill>
                  <a:schemeClr val="accent2"/>
                </a:solidFill>
                <a:sym typeface="Symbol" pitchFamily="18" charset="2"/>
              </a:rPr>
              <a:t> independent of the m</a:t>
            </a:r>
            <a:r>
              <a:rPr lang="en-US" sz="1400" dirty="0">
                <a:solidFill>
                  <a:schemeClr val="accent2"/>
                </a:solidFill>
              </a:rPr>
              <a:t>aterial (Z/A </a:t>
            </a:r>
            <a:r>
              <a:rPr lang="en-US" sz="1400" dirty="0">
                <a:solidFill>
                  <a:schemeClr val="accent2"/>
                </a:solidFill>
                <a:sym typeface="Symbol" pitchFamily="18" charset="2"/>
              </a:rPr>
              <a:t></a:t>
            </a:r>
            <a:r>
              <a:rPr lang="en-US" sz="1400" dirty="0">
                <a:sym typeface="Symbol" pitchFamily="18" charset="2"/>
              </a:rPr>
              <a:t> </a:t>
            </a:r>
            <a:r>
              <a:rPr lang="en-US" sz="1400" dirty="0">
                <a:solidFill>
                  <a:schemeClr val="accent2"/>
                </a:solidFill>
              </a:rPr>
              <a:t>const)</a:t>
            </a:r>
          </a:p>
          <a:p>
            <a:pPr marL="285750" indent="-285750">
              <a:buFont typeface="Arial" charset="0"/>
              <a:buChar char="•"/>
              <a:defRPr/>
            </a:pPr>
            <a:r>
              <a:rPr lang="en-US" sz="1400" dirty="0">
                <a:solidFill>
                  <a:schemeClr val="accent2"/>
                </a:solidFill>
              </a:rPr>
              <a:t> </a:t>
            </a:r>
            <a:r>
              <a:rPr lang="en-US" sz="1400" dirty="0">
                <a:solidFill>
                  <a:srgbClr val="009900"/>
                </a:solidFill>
              </a:rPr>
              <a:t>shows a plateau at large </a:t>
            </a:r>
            <a:r>
              <a:rPr lang="en-US" sz="1400" dirty="0">
                <a:solidFill>
                  <a:srgbClr val="009900"/>
                </a:solidFill>
                <a:sym typeface="Symbol" pitchFamily="18" charset="2"/>
              </a:rPr>
              <a:t> (&gt;&gt;100) </a:t>
            </a:r>
          </a:p>
          <a:p>
            <a:pPr marL="285750" indent="-285750">
              <a:buFont typeface="Arial" charset="0"/>
              <a:buChar char="•"/>
              <a:defRPr/>
            </a:pPr>
            <a:r>
              <a:rPr lang="en-US" sz="1400" dirty="0" err="1">
                <a:solidFill>
                  <a:srgbClr val="002060"/>
                </a:solidFill>
                <a:latin typeface="Calibri" pitchFamily="34" charset="0"/>
              </a:rPr>
              <a:t>dE</a:t>
            </a:r>
            <a:r>
              <a:rPr lang="en-US" sz="1400" dirty="0">
                <a:solidFill>
                  <a:srgbClr val="002060"/>
                </a:solidFill>
                <a:latin typeface="Calibri" pitchFamily="34" charset="0"/>
              </a:rPr>
              <a:t>/dx </a:t>
            </a:r>
            <a:r>
              <a:rPr lang="en-US" sz="14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 1-2 x </a:t>
            </a:r>
            <a:r>
              <a:rPr lang="el-GR" sz="1400" dirty="0">
                <a:solidFill>
                  <a:srgbClr val="002060"/>
                </a:solidFill>
                <a:latin typeface="Calibri" pitchFamily="34" charset="0"/>
              </a:rPr>
              <a:t>ρ</a:t>
            </a:r>
            <a:r>
              <a:rPr lang="en-US" sz="1400" dirty="0">
                <a:solidFill>
                  <a:srgbClr val="002060"/>
                </a:solidFill>
                <a:latin typeface="Calibri" pitchFamily="34" charset="0"/>
              </a:rPr>
              <a:t> [g/cm</a:t>
            </a:r>
            <a:r>
              <a:rPr lang="en-US" sz="1400" baseline="30000" dirty="0">
                <a:solidFill>
                  <a:srgbClr val="002060"/>
                </a:solidFill>
                <a:latin typeface="Calibri" pitchFamily="34" charset="0"/>
              </a:rPr>
              <a:t>3</a:t>
            </a:r>
            <a:r>
              <a:rPr lang="en-US" sz="1400" dirty="0">
                <a:solidFill>
                  <a:srgbClr val="002060"/>
                </a:solidFill>
                <a:latin typeface="Calibri" pitchFamily="34" charset="0"/>
              </a:rPr>
              <a:t>]  MeV/cm</a:t>
            </a:r>
          </a:p>
          <a:p>
            <a:pPr marL="285750" indent="-285750">
              <a:buFont typeface="Arial" charset="0"/>
              <a:buChar char="•"/>
              <a:defRPr/>
            </a:pPr>
            <a:endParaRPr lang="en-US" sz="1400" dirty="0">
              <a:solidFill>
                <a:srgbClr val="009900"/>
              </a:solidFill>
              <a:sym typeface="Symbol" pitchFamily="18" charset="2"/>
            </a:endParaRPr>
          </a:p>
          <a:p>
            <a:pPr>
              <a:buFontTx/>
              <a:buChar char="•"/>
              <a:defRPr/>
            </a:pPr>
            <a:endParaRPr lang="en-US" sz="1400" dirty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Tx/>
              <a:buChar char="•"/>
              <a:defRPr/>
            </a:pPr>
            <a:endParaRPr lang="en-US" sz="1400" b="1" dirty="0">
              <a:solidFill>
                <a:srgbClr val="009900"/>
              </a:solidFill>
            </a:endParaRPr>
          </a:p>
        </p:txBody>
      </p:sp>
      <p:pic>
        <p:nvPicPr>
          <p:cNvPr id="16389" name="Picture 20" descr="emulnuc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5105400"/>
            <a:ext cx="3657600" cy="136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Arrow Connector 11"/>
          <p:cNvCxnSpPr/>
          <p:nvPr/>
        </p:nvCxnSpPr>
        <p:spPr>
          <a:xfrm>
            <a:off x="6324600" y="2057400"/>
            <a:ext cx="2057400" cy="9906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096000" y="3124200"/>
            <a:ext cx="3048000" cy="7620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392" name="Rectangle 11"/>
          <p:cNvSpPr>
            <a:spLocks noChangeArrowheads="1"/>
          </p:cNvSpPr>
          <p:nvPr/>
        </p:nvSpPr>
        <p:spPr bwMode="auto">
          <a:xfrm rot="-5400000">
            <a:off x="6261894" y="3872707"/>
            <a:ext cx="4302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 b="1">
                <a:solidFill>
                  <a:schemeClr val="accent2"/>
                </a:solidFill>
              </a:rPr>
              <a:t>1/</a:t>
            </a:r>
            <a:r>
              <a:rPr lang="de-DE" sz="1400" b="1">
                <a:solidFill>
                  <a:schemeClr val="accent2"/>
                </a:solidFill>
                <a:sym typeface="Symbol" pitchFamily="18" charset="2"/>
              </a:rPr>
              <a:t></a:t>
            </a:r>
            <a:endParaRPr lang="en-US" sz="1400" b="1">
              <a:solidFill>
                <a:schemeClr val="accent2"/>
              </a:solidFill>
              <a:sym typeface="Symbol" pitchFamily="18" charset="2"/>
            </a:endParaRPr>
          </a:p>
        </p:txBody>
      </p:sp>
      <p:sp>
        <p:nvSpPr>
          <p:cNvPr id="16395" name="Slide Number Placeholder 1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BB61A43-EAA1-4289-956B-49B26AD47687}" type="slidenum">
              <a:rPr lang="en-US" smtClean="0">
                <a:latin typeface="Arial" charset="0"/>
              </a:rPr>
              <a:pPr/>
              <a:t>18</a:t>
            </a:fld>
            <a:endParaRPr lang="en-US">
              <a:latin typeface="Arial" charset="0"/>
            </a:endParaRPr>
          </a:p>
        </p:txBody>
      </p:sp>
      <p:sp>
        <p:nvSpPr>
          <p:cNvPr id="16396" name="Footer Placeholder 1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pic>
        <p:nvPicPr>
          <p:cNvPr id="16397" name="Picture 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457201"/>
            <a:ext cx="60960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21"/>
          <p:cNvSpPr>
            <a:spLocks noChangeArrowheads="1"/>
          </p:cNvSpPr>
          <p:nvPr/>
        </p:nvSpPr>
        <p:spPr bwMode="auto">
          <a:xfrm>
            <a:off x="0" y="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Bethe-Bloch formula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92864" y="1447800"/>
            <a:ext cx="4275137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Rectangle 10"/>
          <p:cNvSpPr>
            <a:spLocks noChangeArrowheads="1"/>
          </p:cNvSpPr>
          <p:nvPr/>
        </p:nvSpPr>
        <p:spPr bwMode="auto">
          <a:xfrm>
            <a:off x="1038225" y="116205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solidFill>
                  <a:srgbClr val="006600"/>
                </a:solidFill>
              </a:rPr>
              <a:t>Bethe Bloch Formula,  a few Numbers: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de-DE" sz="1600" dirty="0">
              <a:solidFill>
                <a:schemeClr val="accent2"/>
              </a:solidFill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de-DE" sz="1600" dirty="0" err="1">
                <a:solidFill>
                  <a:schemeClr val="accent2"/>
                </a:solidFill>
                <a:cs typeface="Times New Roman" pitchFamily="18" charset="0"/>
              </a:rPr>
              <a:t>For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</a:rPr>
              <a:t> Z 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 0.5 A</a:t>
            </a:r>
            <a:endParaRPr lang="de-DE" sz="1600" dirty="0">
              <a:solidFill>
                <a:schemeClr val="accent2"/>
              </a:solidFill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de-DE" sz="1600" dirty="0">
                <a:solidFill>
                  <a:schemeClr val="accent2"/>
                </a:solidFill>
                <a:cs typeface="Times New Roman" pitchFamily="18" charset="0"/>
              </a:rPr>
              <a:t>1/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 </a:t>
            </a:r>
            <a:r>
              <a:rPr lang="de-DE" sz="1600" dirty="0" err="1">
                <a:solidFill>
                  <a:schemeClr val="accent2"/>
                </a:solidFill>
                <a:cs typeface="Times New Roman" pitchFamily="18" charset="0"/>
              </a:rPr>
              <a:t>dE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</a:rPr>
              <a:t>/dx 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 1.4 </a:t>
            </a:r>
            <a:r>
              <a:rPr lang="de-DE" sz="1600" dirty="0" err="1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MeV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 cm</a:t>
            </a:r>
            <a:r>
              <a:rPr lang="de-DE" sz="1600" baseline="30000" dirty="0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 2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/</a:t>
            </a:r>
            <a:r>
              <a:rPr lang="de-DE" sz="1600" dirty="0" err="1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g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 </a:t>
            </a:r>
            <a:r>
              <a:rPr lang="de-DE" sz="1600" dirty="0" err="1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for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 </a:t>
            </a:r>
            <a:r>
              <a:rPr lang="de-DE" sz="1600" dirty="0" err="1">
                <a:solidFill>
                  <a:schemeClr val="accent2"/>
                </a:solidFill>
                <a:cs typeface="Times New Roman" pitchFamily="18" charset="0"/>
              </a:rPr>
              <a:t>ßγ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</a:rPr>
              <a:t> 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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</a:rPr>
              <a:t> 3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de-DE" sz="1600" dirty="0">
              <a:solidFill>
                <a:schemeClr val="accent2"/>
              </a:solidFill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sz="1600" dirty="0">
              <a:solidFill>
                <a:schemeClr val="accent2"/>
              </a:solidFill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1600" dirty="0">
                <a:solidFill>
                  <a:srgbClr val="006600"/>
                </a:solidFill>
                <a:cs typeface="Times New Roman" pitchFamily="18" charset="0"/>
              </a:rPr>
              <a:t>Example: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1600" dirty="0">
                <a:solidFill>
                  <a:schemeClr val="accent2"/>
                </a:solidFill>
                <a:cs typeface="Times New Roman" pitchFamily="18" charset="0"/>
              </a:rPr>
              <a:t>Iron: Thickness = 100 cm; </a:t>
            </a:r>
            <a:r>
              <a:rPr lang="el-GR" sz="1600" dirty="0">
                <a:solidFill>
                  <a:schemeClr val="accent2"/>
                </a:solidFill>
                <a:cs typeface="Times New Roman" pitchFamily="18" charset="0"/>
              </a:rPr>
              <a:t>ρ</a:t>
            </a:r>
            <a:r>
              <a:rPr lang="en-US" sz="1600" dirty="0">
                <a:solidFill>
                  <a:schemeClr val="accent2"/>
                </a:solidFill>
                <a:cs typeface="Times New Roman" pitchFamily="18" charset="0"/>
              </a:rPr>
              <a:t> = 7.87 g/cm</a:t>
            </a:r>
            <a:r>
              <a:rPr lang="en-US" sz="1600" baseline="30000" dirty="0">
                <a:solidFill>
                  <a:schemeClr val="accent2"/>
                </a:solidFill>
                <a:cs typeface="Times New Roman" pitchFamily="18" charset="0"/>
              </a:rPr>
              <a:t>3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1600" dirty="0" err="1">
                <a:solidFill>
                  <a:schemeClr val="accent2"/>
                </a:solidFill>
                <a:cs typeface="Times New Roman" pitchFamily="18" charset="0"/>
              </a:rPr>
              <a:t>dE</a:t>
            </a:r>
            <a:r>
              <a:rPr lang="en-US" sz="1600" dirty="0">
                <a:solidFill>
                  <a:schemeClr val="accent2"/>
                </a:solidFill>
                <a:cs typeface="Times New Roman" pitchFamily="18" charset="0"/>
              </a:rPr>
              <a:t> ≈ 1.4 * 100* 7.87 = 1102 MeV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sz="1600" dirty="0">
              <a:solidFill>
                <a:schemeClr val="accent2"/>
              </a:solidFill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sz="1600" dirty="0">
              <a:solidFill>
                <a:schemeClr val="accent2"/>
              </a:solidFill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1600" dirty="0">
                <a:solidFill>
                  <a:schemeClr val="accent2"/>
                </a:solidFill>
                <a:cs typeface="Times New Roman" pitchFamily="18" charset="0"/>
                <a:sym typeface="Wingdings" pitchFamily="2" charset="2"/>
              </a:rPr>
              <a:t> A 1 GeV Muon can traverse 1m of Iron</a:t>
            </a:r>
            <a:endParaRPr lang="en-US" sz="1600" dirty="0">
              <a:solidFill>
                <a:schemeClr val="accent2"/>
              </a:solidFill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sz="1600" b="1" dirty="0">
              <a:solidFill>
                <a:schemeClr val="accent2"/>
              </a:solidFill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de-DE" sz="1600" b="1" dirty="0">
              <a:solidFill>
                <a:schemeClr val="accent2"/>
              </a:solidFill>
            </a:endParaRPr>
          </a:p>
        </p:txBody>
      </p:sp>
      <p:sp>
        <p:nvSpPr>
          <p:cNvPr id="17413" name="Rectangle 11"/>
          <p:cNvSpPr>
            <a:spLocks noChangeArrowheads="1"/>
          </p:cNvSpPr>
          <p:nvPr/>
        </p:nvSpPr>
        <p:spPr bwMode="auto">
          <a:xfrm rot="-5400000">
            <a:off x="6490494" y="3567907"/>
            <a:ext cx="4302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 b="1">
                <a:solidFill>
                  <a:schemeClr val="accent2"/>
                </a:solidFill>
              </a:rPr>
              <a:t>1/</a:t>
            </a:r>
            <a:r>
              <a:rPr lang="de-DE" sz="1400" b="1">
                <a:solidFill>
                  <a:schemeClr val="accent2"/>
                </a:solidFill>
                <a:sym typeface="Symbol" pitchFamily="18" charset="2"/>
              </a:rPr>
              <a:t></a:t>
            </a:r>
            <a:endParaRPr lang="en-US" sz="1400" b="1">
              <a:solidFill>
                <a:schemeClr val="accent2"/>
              </a:solidFill>
              <a:sym typeface="Symbol" pitchFamily="18" charset="2"/>
            </a:endParaRPr>
          </a:p>
        </p:txBody>
      </p:sp>
      <p:sp>
        <p:nvSpPr>
          <p:cNvPr id="17414" name="Rectangle 16"/>
          <p:cNvSpPr>
            <a:spLocks noChangeArrowheads="1"/>
          </p:cNvSpPr>
          <p:nvPr/>
        </p:nvSpPr>
        <p:spPr bwMode="auto">
          <a:xfrm>
            <a:off x="6873082" y="4895851"/>
            <a:ext cx="33147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600" dirty="0">
                <a:solidFill>
                  <a:schemeClr val="accent2"/>
                </a:solidFill>
                <a:cs typeface="Times New Roman" pitchFamily="18" charset="0"/>
              </a:rPr>
              <a:t>This </a:t>
            </a:r>
            <a:r>
              <a:rPr lang="de-DE" sz="1600" dirty="0" err="1">
                <a:solidFill>
                  <a:schemeClr val="accent2"/>
                </a:solidFill>
                <a:cs typeface="Times New Roman" pitchFamily="18" charset="0"/>
              </a:rPr>
              <a:t>number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</a:rPr>
              <a:t> must </a:t>
            </a:r>
            <a:r>
              <a:rPr lang="de-DE" sz="1600" dirty="0" err="1">
                <a:solidFill>
                  <a:schemeClr val="accent2"/>
                </a:solidFill>
                <a:cs typeface="Times New Roman" pitchFamily="18" charset="0"/>
              </a:rPr>
              <a:t>be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</a:rPr>
              <a:t> </a:t>
            </a:r>
            <a:r>
              <a:rPr lang="de-DE" sz="1600" dirty="0" err="1">
                <a:solidFill>
                  <a:schemeClr val="accent2"/>
                </a:solidFill>
                <a:cs typeface="Times New Roman" pitchFamily="18" charset="0"/>
              </a:rPr>
              <a:t>multiplied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</a:rPr>
              <a:t> </a:t>
            </a:r>
            <a:r>
              <a:rPr lang="de-DE" sz="1600" dirty="0" err="1">
                <a:solidFill>
                  <a:schemeClr val="accent2"/>
                </a:solidFill>
                <a:cs typeface="Times New Roman" pitchFamily="18" charset="0"/>
              </a:rPr>
              <a:t>with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</a:rPr>
              <a:t> </a:t>
            </a:r>
            <a:r>
              <a:rPr lang="el-GR" sz="1600" dirty="0">
                <a:solidFill>
                  <a:schemeClr val="accent2"/>
                </a:solidFill>
                <a:cs typeface="Times New Roman" pitchFamily="18" charset="0"/>
              </a:rPr>
              <a:t>ρ</a:t>
            </a:r>
            <a:r>
              <a:rPr lang="en-US" sz="1600" dirty="0">
                <a:solidFill>
                  <a:schemeClr val="accent2"/>
                </a:solidFill>
                <a:cs typeface="Times New Roman" pitchFamily="18" charset="0"/>
              </a:rPr>
              <a:t> [g/cm</a:t>
            </a:r>
            <a:r>
              <a:rPr lang="en-US" sz="1600" baseline="30000" dirty="0">
                <a:solidFill>
                  <a:schemeClr val="accent2"/>
                </a:solidFill>
                <a:cs typeface="Times New Roman" pitchFamily="18" charset="0"/>
              </a:rPr>
              <a:t>3</a:t>
            </a:r>
            <a:r>
              <a:rPr lang="en-US" sz="1600" dirty="0">
                <a:solidFill>
                  <a:schemeClr val="accent2"/>
                </a:solidFill>
                <a:cs typeface="Times New Roman" pitchFamily="18" charset="0"/>
              </a:rPr>
              <a:t>] of the Material 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</a:rPr>
              <a:t> 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  <a:sym typeface="Wingdings" pitchFamily="2" charset="2"/>
              </a:rPr>
              <a:t> </a:t>
            </a:r>
            <a:r>
              <a:rPr lang="de-DE" sz="1600" dirty="0" err="1">
                <a:solidFill>
                  <a:schemeClr val="accent2"/>
                </a:solidFill>
                <a:cs typeface="Times New Roman" pitchFamily="18" charset="0"/>
                <a:sym typeface="Wingdings" pitchFamily="2" charset="2"/>
              </a:rPr>
              <a:t>dE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  <a:sym typeface="Wingdings" pitchFamily="2" charset="2"/>
              </a:rPr>
              <a:t>/dx [</a:t>
            </a:r>
            <a:r>
              <a:rPr lang="de-DE" sz="1600" dirty="0" err="1">
                <a:solidFill>
                  <a:schemeClr val="accent2"/>
                </a:solidFill>
                <a:cs typeface="Times New Roman" pitchFamily="18" charset="0"/>
                <a:sym typeface="Wingdings" pitchFamily="2" charset="2"/>
              </a:rPr>
              <a:t>MeV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  <a:sym typeface="Wingdings" pitchFamily="2" charset="2"/>
              </a:rPr>
              <a:t>/cm]</a:t>
            </a:r>
            <a:endParaRPr lang="en-US" sz="1600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7418" name="Footer Placeholder 10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17417" name="Slide Number Placeholder 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90D7DD9-3E54-418D-992E-C5A7FA3FB947}" type="slidenum">
              <a:rPr lang="en-US" smtClean="0">
                <a:latin typeface="Arial" charset="0"/>
              </a:rPr>
              <a:pPr/>
              <a:t>19</a:t>
            </a:fld>
            <a:endParaRPr lang="en-US">
              <a:latin typeface="Arial" charset="0"/>
            </a:endParaRPr>
          </a:p>
        </p:txBody>
      </p:sp>
      <p:sp>
        <p:nvSpPr>
          <p:cNvPr id="11" name="Rectangle 21"/>
          <p:cNvSpPr>
            <a:spLocks noChangeArrowheads="1"/>
          </p:cNvSpPr>
          <p:nvPr/>
        </p:nvSpPr>
        <p:spPr bwMode="auto">
          <a:xfrm>
            <a:off x="0" y="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Bethe-Bloch formula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BCA16F1-1CA4-4B05-803A-D2AC89D6745E}" type="slidenum">
              <a:rPr lang="en-US" smtClean="0">
                <a:solidFill>
                  <a:srgbClr val="000000"/>
                </a:solidFill>
              </a:rPr>
              <a:pPr/>
              <a:t>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075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2400"/>
            <a:ext cx="12192000" cy="838200"/>
          </a:xfrm>
          <a:noFill/>
        </p:spPr>
        <p:txBody>
          <a:bodyPr/>
          <a:lstStyle/>
          <a:p>
            <a:r>
              <a:rPr lang="en-US" dirty="0">
                <a:effectLst/>
              </a:rPr>
              <a:t>Particle Detectors</a:t>
            </a:r>
          </a:p>
        </p:txBody>
      </p:sp>
      <p:sp>
        <p:nvSpPr>
          <p:cNvPr id="4101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3581400" y="2514600"/>
            <a:ext cx="8610600" cy="2743200"/>
          </a:xfrm>
          <a:noFill/>
        </p:spPr>
        <p:txBody>
          <a:bodyPr/>
          <a:lstStyle/>
          <a:p>
            <a:pPr marL="0" indent="0">
              <a:lnSpc>
                <a:spcPct val="70000"/>
              </a:lnSpc>
              <a:buSzPts val="1300"/>
              <a:buNone/>
            </a:pPr>
            <a:r>
              <a:rPr lang="en-US" sz="1800" b="0" dirty="0">
                <a:solidFill>
                  <a:srgbClr val="002060"/>
                </a:solidFill>
                <a:effectLst/>
              </a:rPr>
              <a:t>History of Instrumentation ↔ History of Particle Physics</a:t>
            </a:r>
          </a:p>
          <a:p>
            <a:pPr marL="0" indent="0">
              <a:lnSpc>
                <a:spcPct val="70000"/>
              </a:lnSpc>
              <a:buSzPts val="1300"/>
              <a:buNone/>
            </a:pPr>
            <a:endParaRPr lang="en-US" sz="1800" b="0" dirty="0">
              <a:solidFill>
                <a:srgbClr val="008000"/>
              </a:solidFill>
              <a:effectLst/>
            </a:endParaRPr>
          </a:p>
          <a:p>
            <a:pPr marL="0" indent="0">
              <a:lnSpc>
                <a:spcPct val="70000"/>
              </a:lnSpc>
              <a:buSzPts val="1300"/>
              <a:buNone/>
            </a:pPr>
            <a:r>
              <a:rPr lang="en-US" sz="1800" b="0" dirty="0">
                <a:solidFill>
                  <a:srgbClr val="008000"/>
                </a:solidFill>
                <a:effectLst/>
              </a:rPr>
              <a:t>The ‘Real’ World of Particles </a:t>
            </a:r>
          </a:p>
          <a:p>
            <a:pPr marL="0" indent="0">
              <a:lnSpc>
                <a:spcPct val="70000"/>
              </a:lnSpc>
              <a:buSzPts val="1300"/>
              <a:buNone/>
            </a:pPr>
            <a:endParaRPr lang="en-US" sz="1800" b="0" dirty="0">
              <a:solidFill>
                <a:srgbClr val="0033CC"/>
              </a:solidFill>
              <a:effectLst/>
            </a:endParaRPr>
          </a:p>
          <a:p>
            <a:pPr marL="0" indent="0">
              <a:lnSpc>
                <a:spcPct val="70000"/>
              </a:lnSpc>
              <a:buSzPts val="1300"/>
              <a:buNone/>
            </a:pPr>
            <a:r>
              <a:rPr lang="en-US" sz="1800" b="0" dirty="0">
                <a:solidFill>
                  <a:srgbClr val="FF0000"/>
                </a:solidFill>
                <a:effectLst/>
              </a:rPr>
              <a:t>Interaction of Particles with Matter</a:t>
            </a:r>
          </a:p>
          <a:p>
            <a:pPr marL="0" indent="0">
              <a:lnSpc>
                <a:spcPct val="70000"/>
              </a:lnSpc>
              <a:buSzPts val="1300"/>
              <a:buNone/>
            </a:pPr>
            <a:endParaRPr lang="en-US" sz="1800" b="0" dirty="0">
              <a:solidFill>
                <a:srgbClr val="008000"/>
              </a:solidFill>
              <a:effectLst/>
            </a:endParaRPr>
          </a:p>
          <a:p>
            <a:pPr marL="0" indent="0">
              <a:lnSpc>
                <a:spcPct val="70000"/>
              </a:lnSpc>
              <a:buSzPts val="1300"/>
              <a:buNone/>
            </a:pPr>
            <a:r>
              <a:rPr lang="en-US" sz="1800" b="0" dirty="0">
                <a:solidFill>
                  <a:srgbClr val="008000"/>
                </a:solidFill>
                <a:effectLst/>
              </a:rPr>
              <a:t>Tracking Detectors, Calorimeters, Particle Identification</a:t>
            </a:r>
          </a:p>
          <a:p>
            <a:pPr marL="0" indent="0">
              <a:lnSpc>
                <a:spcPct val="70000"/>
              </a:lnSpc>
              <a:buSzPts val="1300"/>
              <a:buNone/>
            </a:pPr>
            <a:endParaRPr lang="en-US" sz="1800" b="0" dirty="0">
              <a:solidFill>
                <a:srgbClr val="008000"/>
              </a:solidFill>
              <a:effectLst/>
            </a:endParaRPr>
          </a:p>
          <a:p>
            <a:pPr marL="0" indent="0">
              <a:lnSpc>
                <a:spcPct val="70000"/>
              </a:lnSpc>
              <a:buSzPts val="1300"/>
              <a:buNone/>
            </a:pPr>
            <a:r>
              <a:rPr lang="en-US" sz="1800" b="0" dirty="0">
                <a:solidFill>
                  <a:srgbClr val="002060"/>
                </a:solidFill>
                <a:effectLst/>
              </a:rPr>
              <a:t>Detector Systems</a:t>
            </a:r>
          </a:p>
        </p:txBody>
      </p:sp>
      <p:sp>
        <p:nvSpPr>
          <p:cNvPr id="3077" name="Text Box 9"/>
          <p:cNvSpPr txBox="1">
            <a:spLocks noChangeArrowheads="1"/>
          </p:cNvSpPr>
          <p:nvPr/>
        </p:nvSpPr>
        <p:spPr bwMode="auto">
          <a:xfrm>
            <a:off x="1524000" y="1219200"/>
            <a:ext cx="914400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  <a:defRPr/>
            </a:pPr>
            <a:r>
              <a:rPr lang="en-US" b="1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</a:rPr>
              <a:t>Summer Student </a:t>
            </a:r>
            <a:r>
              <a:rPr lang="en-US">
                <a:solidFill>
                  <a:srgbClr val="000000"/>
                </a:solidFill>
                <a:latin typeface="Arial" pitchFamily="34" charset="0"/>
              </a:rPr>
              <a:t>Lectures 2022</a:t>
            </a:r>
            <a:endParaRPr lang="en-US" dirty="0">
              <a:solidFill>
                <a:srgbClr val="000000"/>
              </a:solidFill>
              <a:latin typeface="Arial" pitchFamily="34" charset="0"/>
            </a:endParaRPr>
          </a:p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  <a:defRPr/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</a:rPr>
              <a:t>Werner Riegler, CERN,  </a:t>
            </a:r>
            <a:r>
              <a:rPr lang="en-US" sz="1400" dirty="0">
                <a:solidFill>
                  <a:srgbClr val="006600"/>
                </a:solidFill>
                <a:latin typeface="Arial" pitchFamily="34" charset="0"/>
              </a:rPr>
              <a:t>werner.riegler@cern.ch</a:t>
            </a:r>
          </a:p>
        </p:txBody>
      </p:sp>
    </p:spTree>
    <p:extLst>
      <p:ext uri="{BB962C8B-B14F-4D97-AF65-F5344CB8AC3E}">
        <p14:creationId xmlns:p14="http://schemas.microsoft.com/office/powerpoint/2010/main" val="18303804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8" descr="scan00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50" y="566230"/>
            <a:ext cx="3124200" cy="253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0" y="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Energy loss as a function of the momentum</a:t>
            </a:r>
            <a:endParaRPr lang="en-US" sz="3200" b="1" dirty="0">
              <a:solidFill>
                <a:srgbClr val="009900"/>
              </a:solidFill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1038225" y="1143000"/>
            <a:ext cx="551497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de-DE" sz="1600" dirty="0">
                <a:solidFill>
                  <a:schemeClr val="accent2"/>
                </a:solidFill>
                <a:cs typeface="Times New Roman" pitchFamily="18" charset="0"/>
              </a:rPr>
              <a:t>Energy loss depends on the </a:t>
            </a:r>
            <a:r>
              <a:rPr lang="de-DE" sz="1600" dirty="0" err="1">
                <a:solidFill>
                  <a:schemeClr val="accent2"/>
                </a:solidFill>
                <a:cs typeface="Times New Roman" pitchFamily="18" charset="0"/>
              </a:rPr>
              <a:t>particle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</a:rPr>
              <a:t> </a:t>
            </a:r>
            <a:r>
              <a:rPr lang="de-DE" sz="1600" dirty="0" err="1">
                <a:solidFill>
                  <a:schemeClr val="accent2"/>
                </a:solidFill>
                <a:cs typeface="Times New Roman" pitchFamily="18" charset="0"/>
              </a:rPr>
              <a:t>velocity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</a:rPr>
              <a:t> and </a:t>
            </a:r>
            <a:r>
              <a:rPr lang="de-DE" sz="1600" dirty="0" err="1">
                <a:solidFill>
                  <a:schemeClr val="accent2"/>
                </a:solidFill>
                <a:cs typeface="Times New Roman" pitchFamily="18" charset="0"/>
              </a:rPr>
              <a:t>is</a:t>
            </a:r>
            <a:r>
              <a:rPr lang="de-DE" sz="1600" dirty="0">
                <a:solidFill>
                  <a:schemeClr val="accent2"/>
                </a:solidFill>
                <a:cs typeface="Times New Roman" pitchFamily="18" charset="0"/>
              </a:rPr>
              <a:t> </a:t>
            </a:r>
            <a:r>
              <a:rPr lang="en-US" sz="1600" dirty="0">
                <a:solidFill>
                  <a:schemeClr val="accent2"/>
                </a:solidFill>
                <a:cs typeface="Times New Roman" pitchFamily="18" charset="0"/>
              </a:rPr>
              <a:t>≈ independent of the particle’s mass M. </a:t>
            </a: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endParaRPr lang="en-US" sz="1600" dirty="0">
              <a:solidFill>
                <a:schemeClr val="accent2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600" dirty="0">
                <a:solidFill>
                  <a:srgbClr val="006600"/>
                </a:solidFill>
                <a:cs typeface="Times New Roman" pitchFamily="18" charset="0"/>
              </a:rPr>
              <a:t>The energy loss as a function of particle </a:t>
            </a: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600" dirty="0">
                <a:solidFill>
                  <a:srgbClr val="006600"/>
                </a:solidFill>
                <a:cs typeface="Times New Roman" pitchFamily="18" charset="0"/>
              </a:rPr>
              <a:t>momentum </a:t>
            </a:r>
            <a:r>
              <a:rPr lang="de-DE" sz="1600" dirty="0">
                <a:solidFill>
                  <a:srgbClr val="006600"/>
                </a:solidFill>
                <a:cs typeface="Times New Roman" pitchFamily="18" charset="0"/>
              </a:rPr>
              <a:t>p = Mc</a:t>
            </a:r>
            <a:r>
              <a:rPr lang="el-GR" sz="1600" dirty="0">
                <a:solidFill>
                  <a:srgbClr val="006600"/>
                </a:solidFill>
                <a:cs typeface="Times New Roman" pitchFamily="18" charset="0"/>
              </a:rPr>
              <a:t>βγ</a:t>
            </a:r>
            <a:r>
              <a:rPr lang="en-US" sz="1600" dirty="0">
                <a:solidFill>
                  <a:srgbClr val="006600"/>
                </a:solidFill>
                <a:cs typeface="Times New Roman" pitchFamily="18" charset="0"/>
              </a:rPr>
              <a:t> IS however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600" dirty="0">
                <a:solidFill>
                  <a:srgbClr val="006600"/>
                </a:solidFill>
                <a:cs typeface="Times New Roman" pitchFamily="18" charset="0"/>
              </a:rPr>
              <a:t>depending on the particle’s mass </a:t>
            </a: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endParaRPr lang="en-US" sz="1600" dirty="0">
              <a:solidFill>
                <a:srgbClr val="009900"/>
              </a:solidFill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600" dirty="0">
                <a:solidFill>
                  <a:schemeClr val="accent6"/>
                </a:solidFill>
                <a:cs typeface="Times New Roman" pitchFamily="18" charset="0"/>
                <a:sym typeface="Wingdings" pitchFamily="2" charset="2"/>
              </a:rPr>
              <a:t>By measuring the particle momentum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600" dirty="0">
                <a:solidFill>
                  <a:schemeClr val="accent6"/>
                </a:solidFill>
                <a:cs typeface="Times New Roman" pitchFamily="18" charset="0"/>
                <a:sym typeface="Wingdings" pitchFamily="2" charset="2"/>
              </a:rPr>
              <a:t>(deflection in the magnetic field) and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600" dirty="0">
                <a:solidFill>
                  <a:schemeClr val="accent6"/>
                </a:solidFill>
                <a:cs typeface="Times New Roman" pitchFamily="18" charset="0"/>
                <a:sym typeface="Wingdings" pitchFamily="2" charset="2"/>
              </a:rPr>
              <a:t>measurement of the energy loss on can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600" dirty="0">
                <a:solidFill>
                  <a:schemeClr val="accent6"/>
                </a:solidFill>
                <a:cs typeface="Times New Roman" pitchFamily="18" charset="0"/>
                <a:sym typeface="Wingdings" pitchFamily="2" charset="2"/>
              </a:rPr>
              <a:t>measure the particle mass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endParaRPr lang="en-US" sz="1600" dirty="0">
              <a:solidFill>
                <a:schemeClr val="accent6"/>
              </a:solidFill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600" dirty="0">
                <a:solidFill>
                  <a:srgbClr val="FF0000"/>
                </a:solidFill>
                <a:cs typeface="Times New Roman" pitchFamily="18" charset="0"/>
                <a:sym typeface="Wingdings" pitchFamily="2" charset="2"/>
              </a:rPr>
              <a:t> Particle Identification !</a:t>
            </a:r>
            <a:endParaRPr lang="de-DE" sz="1600" dirty="0">
              <a:solidFill>
                <a:srgbClr val="FF0000"/>
              </a:solidFill>
              <a:cs typeface="Times New Roman" pitchFamily="18" charset="0"/>
            </a:endParaRPr>
          </a:p>
        </p:txBody>
      </p:sp>
      <p:pic>
        <p:nvPicPr>
          <p:cNvPr id="1843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5562601"/>
            <a:ext cx="7969250" cy="77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3" descr="det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15275" y="3257551"/>
            <a:ext cx="30480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0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5736B94-8C3A-4682-93D0-C7FA79915470}" type="slidenum">
              <a:rPr lang="en-US" smtClean="0">
                <a:latin typeface="Arial" charset="0"/>
              </a:rPr>
              <a:pPr/>
              <a:t>20</a:t>
            </a:fld>
            <a:endParaRPr lang="en-US">
              <a:latin typeface="Arial" charset="0"/>
            </a:endParaRPr>
          </a:p>
        </p:txBody>
      </p:sp>
      <p:sp>
        <p:nvSpPr>
          <p:cNvPr id="18441" name="Footer Placeholder 8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19459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18B4C89-1284-48E6-992B-2532B1A08D82}" type="slidenum">
              <a:rPr lang="en-US" smtClean="0">
                <a:latin typeface="Arial" charset="0"/>
              </a:rPr>
              <a:pPr/>
              <a:t>21</a:t>
            </a:fld>
            <a:endParaRPr lang="en-US">
              <a:latin typeface="Arial" charset="0"/>
            </a:endParaRPr>
          </a:p>
        </p:txBody>
      </p:sp>
      <p:pic>
        <p:nvPicPr>
          <p:cNvPr id="19460" name="Picture 2" descr="higgs.bmp"/>
          <p:cNvPicPr>
            <a:picLocks noChangeAspect="1"/>
          </p:cNvPicPr>
          <p:nvPr/>
        </p:nvPicPr>
        <p:blipFill>
          <a:blip r:embed="rId2" cstate="print"/>
          <a:srcRect r="33333"/>
          <a:stretch>
            <a:fillRect/>
          </a:stretch>
        </p:blipFill>
        <p:spPr bwMode="auto">
          <a:xfrm>
            <a:off x="971550" y="1038225"/>
            <a:ext cx="4724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Box 5"/>
          <p:cNvSpPr txBox="1">
            <a:spLocks noChangeArrowheads="1"/>
          </p:cNvSpPr>
          <p:nvPr/>
        </p:nvSpPr>
        <p:spPr bwMode="auto">
          <a:xfrm>
            <a:off x="6648450" y="1733551"/>
            <a:ext cx="39243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6600"/>
                </a:solidFill>
              </a:rPr>
              <a:t>Measure momentum by curvature of the particle track. </a:t>
            </a:r>
          </a:p>
          <a:p>
            <a:endParaRPr lang="en-US" dirty="0">
              <a:solidFill>
                <a:srgbClr val="00660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Find </a:t>
            </a:r>
            <a:r>
              <a:rPr lang="en-US" dirty="0" err="1">
                <a:solidFill>
                  <a:srgbClr val="002060"/>
                </a:solidFill>
              </a:rPr>
              <a:t>dE</a:t>
            </a:r>
            <a:r>
              <a:rPr lang="en-US" dirty="0">
                <a:solidFill>
                  <a:srgbClr val="002060"/>
                </a:solidFill>
              </a:rPr>
              <a:t>/dx by measuring the deposited charge along the track.</a:t>
            </a:r>
          </a:p>
          <a:p>
            <a:endParaRPr lang="en-US" dirty="0"/>
          </a:p>
          <a:p>
            <a:r>
              <a:rPr lang="en-US" dirty="0">
                <a:solidFill>
                  <a:srgbClr val="006600"/>
                </a:solidFill>
                <a:sym typeface="Wingdings" pitchFamily="2" charset="2"/>
              </a:rPr>
              <a:t></a:t>
            </a:r>
            <a:r>
              <a:rPr lang="en-US" dirty="0">
                <a:solidFill>
                  <a:srgbClr val="006600"/>
                </a:solidFill>
              </a:rPr>
              <a:t>Particle ID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0" y="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Energy loss as a function of the momentum</a:t>
            </a:r>
            <a:endParaRPr lang="en-US" sz="3200" b="1" dirty="0">
              <a:solidFill>
                <a:srgbClr val="0099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171575" y="622806"/>
            <a:ext cx="8229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accent6"/>
                </a:solidFill>
              </a:rPr>
              <a:t>Particle of mass M and kinetic Energy </a:t>
            </a:r>
            <a:r>
              <a:rPr lang="en-US" sz="1600" dirty="0">
                <a:solidFill>
                  <a:schemeClr val="accent2"/>
                </a:solidFill>
              </a:rPr>
              <a:t>E</a:t>
            </a:r>
            <a:r>
              <a:rPr lang="en-US" sz="1600" baseline="-25000" dirty="0">
                <a:solidFill>
                  <a:schemeClr val="accent2"/>
                </a:solidFill>
              </a:rPr>
              <a:t>0</a:t>
            </a:r>
            <a:r>
              <a:rPr lang="en-US" sz="1600" dirty="0">
                <a:solidFill>
                  <a:schemeClr val="accent2"/>
                </a:solidFill>
              </a:rPr>
              <a:t> enters matter and looses energy until it comes to rest at distance R</a:t>
            </a:r>
            <a:r>
              <a:rPr lang="en-US" sz="1600">
                <a:solidFill>
                  <a:schemeClr val="accent2"/>
                </a:solidFill>
              </a:rPr>
              <a:t>. 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2048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4114801"/>
            <a:ext cx="2362200" cy="227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 Box 8"/>
          <p:cNvSpPr txBox="1">
            <a:spLocks noChangeArrowheads="1"/>
          </p:cNvSpPr>
          <p:nvPr/>
        </p:nvSpPr>
        <p:spPr bwMode="auto">
          <a:xfrm>
            <a:off x="1247775" y="3505201"/>
            <a:ext cx="32004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6600"/>
                </a:solidFill>
              </a:rPr>
              <a:t>Bragg Peak:  </a:t>
            </a:r>
          </a:p>
          <a:p>
            <a:endParaRPr lang="en-US" sz="1600" dirty="0">
              <a:solidFill>
                <a:schemeClr val="accent2"/>
              </a:solidFill>
            </a:endParaRPr>
          </a:p>
          <a:p>
            <a:r>
              <a:rPr lang="en-US" sz="1600" dirty="0">
                <a:solidFill>
                  <a:schemeClr val="accent2"/>
                </a:solidFill>
              </a:rPr>
              <a:t>For </a:t>
            </a:r>
            <a:r>
              <a:rPr lang="en-US" sz="1600" dirty="0">
                <a:solidFill>
                  <a:schemeClr val="accent2"/>
                </a:solidFill>
                <a:sym typeface="Symbol" pitchFamily="18" charset="2"/>
              </a:rPr>
              <a:t>&gt;3 the energy loss is  constant (Fermi Plateau)</a:t>
            </a:r>
          </a:p>
          <a:p>
            <a:endParaRPr lang="en-US" sz="1600" dirty="0">
              <a:solidFill>
                <a:schemeClr val="accent2"/>
              </a:solidFill>
              <a:sym typeface="Symbol" pitchFamily="18" charset="2"/>
            </a:endParaRPr>
          </a:p>
          <a:p>
            <a:r>
              <a:rPr lang="en-US" sz="1600" dirty="0">
                <a:solidFill>
                  <a:srgbClr val="006600"/>
                </a:solidFill>
                <a:sym typeface="Symbol" pitchFamily="18" charset="2"/>
              </a:rPr>
              <a:t>If the energy of the particle falls below =3 the energy loss rises as 1/</a:t>
            </a:r>
            <a:r>
              <a:rPr lang="en-US" sz="1600" baseline="30000" dirty="0">
                <a:solidFill>
                  <a:srgbClr val="006600"/>
                </a:solidFill>
                <a:sym typeface="Symbol" pitchFamily="18" charset="2"/>
              </a:rPr>
              <a:t>2</a:t>
            </a:r>
            <a:r>
              <a:rPr lang="en-US" sz="1600" dirty="0">
                <a:solidFill>
                  <a:srgbClr val="006600"/>
                </a:solidFill>
                <a:sym typeface="Symbol" pitchFamily="18" charset="2"/>
              </a:rPr>
              <a:t> </a:t>
            </a:r>
            <a:endParaRPr lang="en-US" sz="1600" dirty="0">
              <a:solidFill>
                <a:srgbClr val="006600"/>
              </a:solidFill>
              <a:sym typeface="Wingdings" pitchFamily="2" charset="2"/>
            </a:endParaRPr>
          </a:p>
          <a:p>
            <a:endParaRPr lang="en-US" sz="1600" dirty="0">
              <a:solidFill>
                <a:srgbClr val="009900"/>
              </a:solidFill>
              <a:sym typeface="Wingdings" pitchFamily="2" charset="2"/>
            </a:endParaRPr>
          </a:p>
          <a:p>
            <a:r>
              <a:rPr lang="en-US" sz="1600" dirty="0">
                <a:solidFill>
                  <a:schemeClr val="accent2"/>
                </a:solidFill>
                <a:sym typeface="Wingdings" pitchFamily="2" charset="2"/>
              </a:rPr>
              <a:t>Towards the end of the track the energy loss is largest  Cancer Therapy.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20485" name="Picture 9" descr="pass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990600"/>
            <a:ext cx="3352800" cy="297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10" descr="tau2_n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038600"/>
            <a:ext cx="22288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95375" y="1143000"/>
            <a:ext cx="236220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71575" y="1905001"/>
            <a:ext cx="30480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47775" y="2743201"/>
            <a:ext cx="3124200" cy="74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0" name="Rectangle 15"/>
          <p:cNvSpPr>
            <a:spLocks noChangeArrowheads="1"/>
          </p:cNvSpPr>
          <p:nvPr/>
        </p:nvSpPr>
        <p:spPr bwMode="auto">
          <a:xfrm>
            <a:off x="4778771" y="2862589"/>
            <a:ext cx="202485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Symbol" pitchFamily="18" charset="2"/>
              <a:buChar char="»"/>
            </a:pPr>
            <a:r>
              <a:rPr lang="en-US" sz="1400">
                <a:solidFill>
                  <a:schemeClr val="accent2"/>
                </a:solidFill>
              </a:rPr>
              <a:t> independent of the </a:t>
            </a:r>
            <a:r>
              <a:rPr lang="en-US" sz="1400" dirty="0">
                <a:solidFill>
                  <a:schemeClr val="accent2"/>
                </a:solidFill>
              </a:rPr>
              <a:t>material</a:t>
            </a:r>
            <a:endParaRPr lang="en-US" sz="1400" dirty="0">
              <a:solidFill>
                <a:schemeClr val="accent2"/>
              </a:solidFill>
              <a:sym typeface="Symbol" pitchFamily="18" charset="2"/>
            </a:endParaRPr>
          </a:p>
        </p:txBody>
      </p:sp>
      <p:sp>
        <p:nvSpPr>
          <p:cNvPr id="20491" name="Line 16"/>
          <p:cNvSpPr>
            <a:spLocks noChangeShapeType="1"/>
          </p:cNvSpPr>
          <p:nvPr/>
        </p:nvSpPr>
        <p:spPr bwMode="auto">
          <a:xfrm flipV="1">
            <a:off x="4295775" y="2133600"/>
            <a:ext cx="2562225" cy="60801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492" name="Rectangle 11"/>
          <p:cNvSpPr>
            <a:spLocks noChangeArrowheads="1"/>
          </p:cNvSpPr>
          <p:nvPr/>
        </p:nvSpPr>
        <p:spPr bwMode="auto">
          <a:xfrm>
            <a:off x="0" y="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Range of Particles in Matter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0494" name="Slide Number Placeholder 1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659736-0D58-4826-8FDB-1BE22031625B}" type="slidenum">
              <a:rPr lang="en-US" smtClean="0">
                <a:latin typeface="Arial" charset="0"/>
              </a:rPr>
              <a:pPr/>
              <a:t>22</a:t>
            </a:fld>
            <a:endParaRPr lang="en-US">
              <a:latin typeface="Arial" charset="0"/>
            </a:endParaRPr>
          </a:p>
        </p:txBody>
      </p:sp>
      <p:sp>
        <p:nvSpPr>
          <p:cNvPr id="20495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0" y="6553201"/>
            <a:ext cx="1367073" cy="307975"/>
          </a:xfrm>
          <a:noFill/>
        </p:spPr>
        <p:txBody>
          <a:bodyPr/>
          <a:lstStyle/>
          <a:p>
            <a:r>
              <a:rPr lang="en-US" dirty="0">
                <a:latin typeface="Arial" charset="0"/>
              </a:rPr>
              <a:t>W. </a:t>
            </a:r>
            <a:r>
              <a:rPr lang="en-US" dirty="0" err="1">
                <a:latin typeface="Arial" charset="0"/>
              </a:rPr>
              <a:t>Riegler</a:t>
            </a:r>
            <a:r>
              <a:rPr lang="en-US" dirty="0">
                <a:latin typeface="Arial" charset="0"/>
              </a:rPr>
              <a:t>/CERN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6264" y="1981201"/>
            <a:ext cx="7602537" cy="402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 Box 6"/>
          <p:cNvSpPr txBox="1">
            <a:spLocks noChangeArrowheads="1"/>
          </p:cNvSpPr>
          <p:nvPr/>
        </p:nvSpPr>
        <p:spPr bwMode="auto">
          <a:xfrm>
            <a:off x="1057276" y="672525"/>
            <a:ext cx="83915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9900"/>
                </a:solidFill>
              </a:rPr>
              <a:t>Average Range:</a:t>
            </a:r>
            <a:endParaRPr lang="en-US" sz="1600" dirty="0">
              <a:solidFill>
                <a:srgbClr val="009900"/>
              </a:solidFill>
              <a:sym typeface="Wingdings" pitchFamily="2" charset="2"/>
            </a:endParaRPr>
          </a:p>
          <a:p>
            <a:r>
              <a:rPr lang="en-US" sz="1600" dirty="0">
                <a:solidFill>
                  <a:schemeClr val="accent2"/>
                </a:solidFill>
                <a:sym typeface="Wingdings" pitchFamily="2" charset="2"/>
              </a:rPr>
              <a:t>Towards the end of the track the energy loss is largest  Bragg Peak  Cancer Therapy 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21508" name="TextBox 5"/>
          <p:cNvSpPr txBox="1">
            <a:spLocks noChangeArrowheads="1"/>
          </p:cNvSpPr>
          <p:nvPr/>
        </p:nvSpPr>
        <p:spPr bwMode="auto">
          <a:xfrm>
            <a:off x="3505201" y="1676400"/>
            <a:ext cx="164339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Photons 25MeV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rot="5400000">
            <a:off x="4114800" y="2286000"/>
            <a:ext cx="609600" cy="152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019801" y="1676400"/>
            <a:ext cx="2201863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accent6"/>
                </a:solidFill>
              </a:rPr>
              <a:t>Carbon Ions 330MeV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6057900" y="2095500"/>
            <a:ext cx="609600" cy="53340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810000" y="5715000"/>
            <a:ext cx="24384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 rot="16200000">
            <a:off x="914400" y="3886200"/>
            <a:ext cx="24384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514" name="TextBox 14"/>
          <p:cNvSpPr txBox="1">
            <a:spLocks noChangeArrowheads="1"/>
          </p:cNvSpPr>
          <p:nvPr/>
        </p:nvSpPr>
        <p:spPr bwMode="auto">
          <a:xfrm>
            <a:off x="3886200" y="5791200"/>
            <a:ext cx="21288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Depth of Water (cm)</a:t>
            </a:r>
          </a:p>
        </p:txBody>
      </p:sp>
      <p:sp>
        <p:nvSpPr>
          <p:cNvPr id="21515" name="TextBox 15"/>
          <p:cNvSpPr txBox="1">
            <a:spLocks noChangeArrowheads="1"/>
          </p:cNvSpPr>
          <p:nvPr/>
        </p:nvSpPr>
        <p:spPr bwMode="auto">
          <a:xfrm rot="-5400000">
            <a:off x="1119982" y="3680619"/>
            <a:ext cx="19081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Relative Dose (%)</a:t>
            </a:r>
          </a:p>
        </p:txBody>
      </p:sp>
      <p:sp>
        <p:nvSpPr>
          <p:cNvPr id="21518" name="Slide Number Placeholder 1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075D6A9-5799-4CBE-BC79-39BA7F1D2058}" type="slidenum">
              <a:rPr lang="en-US" smtClean="0">
                <a:latin typeface="Arial" charset="0"/>
              </a:rPr>
              <a:pPr/>
              <a:t>23</a:t>
            </a:fld>
            <a:endParaRPr lang="en-US">
              <a:latin typeface="Arial" charset="0"/>
            </a:endParaRPr>
          </a:p>
        </p:txBody>
      </p:sp>
      <p:sp>
        <p:nvSpPr>
          <p:cNvPr id="21519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0" y="6553201"/>
            <a:ext cx="1457608" cy="307975"/>
          </a:xfrm>
          <a:noFill/>
        </p:spPr>
        <p:txBody>
          <a:bodyPr/>
          <a:lstStyle/>
          <a:p>
            <a:r>
              <a:rPr lang="en-US">
                <a:latin typeface="Arial" charset="0"/>
              </a:rPr>
              <a:t>W. </a:t>
            </a:r>
            <a:r>
              <a:rPr lang="en-US" dirty="0" err="1">
                <a:latin typeface="Arial" charset="0"/>
              </a:rPr>
              <a:t>Riegler</a:t>
            </a:r>
            <a:r>
              <a:rPr lang="en-US" dirty="0">
                <a:latin typeface="Arial" charset="0"/>
              </a:rPr>
              <a:t>/CERN</a:t>
            </a: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0" y="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Range of Particles in Matter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6553201"/>
            <a:ext cx="1285592" cy="307975"/>
          </a:xfrm>
          <a:noFill/>
        </p:spPr>
        <p:txBody>
          <a:bodyPr/>
          <a:lstStyle/>
          <a:p>
            <a:r>
              <a:rPr lang="en-US" dirty="0">
                <a:latin typeface="Arial" charset="0"/>
              </a:rPr>
              <a:t>W. </a:t>
            </a:r>
            <a:r>
              <a:rPr lang="en-US" dirty="0" err="1">
                <a:latin typeface="Arial" charset="0"/>
              </a:rPr>
              <a:t>Riegler</a:t>
            </a:r>
            <a:r>
              <a:rPr lang="en-US" dirty="0">
                <a:latin typeface="Arial" charset="0"/>
              </a:rPr>
              <a:t>/CERN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583ED13-99A4-4B43-A021-D9B83F72899F}" type="slidenum">
              <a:rPr lang="en-US" smtClean="0">
                <a:latin typeface="Arial" charset="0"/>
              </a:rPr>
              <a:pPr/>
              <a:t>24</a:t>
            </a:fld>
            <a:endParaRPr lang="en-US">
              <a:latin typeface="Arial" charset="0"/>
            </a:endParaRPr>
          </a:p>
        </p:txBody>
      </p:sp>
      <p:pic>
        <p:nvPicPr>
          <p:cNvPr id="2253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3505200" cy="230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1"/>
            <a:ext cx="33528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1" y="457200"/>
            <a:ext cx="218916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5000" y="2286000"/>
            <a:ext cx="3517900" cy="430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7" name="Text Box 2"/>
          <p:cNvSpPr txBox="1">
            <a:spLocks noChangeArrowheads="1"/>
          </p:cNvSpPr>
          <p:nvPr/>
        </p:nvSpPr>
        <p:spPr bwMode="auto">
          <a:xfrm>
            <a:off x="5486400" y="2819400"/>
            <a:ext cx="18288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9900"/>
                </a:solidFill>
                <a:latin typeface="Calibri" pitchFamily="34" charset="0"/>
              </a:rPr>
              <a:t>Luis Alvarez used the attenuation of muons to look for chambers in the Second Giza Pyramid </a:t>
            </a:r>
            <a:r>
              <a:rPr lang="en-US" sz="1600" dirty="0">
                <a:solidFill>
                  <a:srgbClr val="009900"/>
                </a:solidFill>
                <a:latin typeface="Calibri" pitchFamily="34" charset="0"/>
                <a:sym typeface="Wingdings" pitchFamily="2" charset="2"/>
              </a:rPr>
              <a:t> Muon Tomography</a:t>
            </a:r>
            <a:endParaRPr lang="en-US" sz="1600" dirty="0">
              <a:solidFill>
                <a:srgbClr val="009900"/>
              </a:solidFill>
              <a:latin typeface="Calibri" pitchFamily="34" charset="0"/>
            </a:endParaRPr>
          </a:p>
          <a:p>
            <a:endParaRPr lang="en-US" sz="1600" dirty="0">
              <a:solidFill>
                <a:srgbClr val="009900"/>
              </a:solidFill>
              <a:latin typeface="Calibri" pitchFamily="34" charset="0"/>
            </a:endParaRPr>
          </a:p>
          <a:p>
            <a:r>
              <a:rPr lang="en-US" sz="1600" dirty="0">
                <a:solidFill>
                  <a:srgbClr val="009900"/>
                </a:solidFill>
                <a:latin typeface="Calibri" pitchFamily="34" charset="0"/>
              </a:rPr>
              <a:t>He proved that there are no chambers present.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6"/>
          <p:cNvSpPr txBox="1">
            <a:spLocks noChangeArrowheads="1"/>
          </p:cNvSpPr>
          <p:nvPr/>
        </p:nvSpPr>
        <p:spPr bwMode="auto">
          <a:xfrm>
            <a:off x="1524000" y="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Intermezzo: Crossection</a:t>
            </a:r>
          </a:p>
        </p:txBody>
      </p:sp>
      <p:sp>
        <p:nvSpPr>
          <p:cNvPr id="23556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05FB1E7-E948-491B-A154-3460E4ABD0F6}" type="slidenum">
              <a:rPr lang="en-US" smtClean="0">
                <a:latin typeface="Arial" charset="0"/>
              </a:rPr>
              <a:pPr/>
              <a:t>25</a:t>
            </a:fld>
            <a:endParaRPr lang="en-US">
              <a:latin typeface="Arial" charset="0"/>
            </a:endParaRPr>
          </a:p>
        </p:txBody>
      </p:sp>
      <p:pic>
        <p:nvPicPr>
          <p:cNvPr id="23557" name="Picture 2" descr="scan00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8200" y="0"/>
            <a:ext cx="2209800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Text Box 3"/>
          <p:cNvSpPr txBox="1">
            <a:spLocks noChangeArrowheads="1"/>
          </p:cNvSpPr>
          <p:nvPr/>
        </p:nvSpPr>
        <p:spPr bwMode="auto">
          <a:xfrm>
            <a:off x="1752600" y="0"/>
            <a:ext cx="8610600" cy="66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b="1" dirty="0">
              <a:solidFill>
                <a:srgbClr val="FF0000"/>
              </a:solidFill>
              <a:latin typeface="Calibri" pitchFamily="34" charset="0"/>
            </a:endParaRPr>
          </a:p>
          <a:p>
            <a:endParaRPr lang="en-US" sz="1600" b="1" dirty="0">
              <a:solidFill>
                <a:schemeClr val="accent2"/>
              </a:solidFill>
              <a:latin typeface="Calibri" pitchFamily="34" charset="0"/>
            </a:endParaRPr>
          </a:p>
          <a:p>
            <a:r>
              <a:rPr lang="en-US" sz="1600" dirty="0" err="1">
                <a:solidFill>
                  <a:srgbClr val="002060"/>
                </a:solidFill>
                <a:latin typeface="Calibri" pitchFamily="34" charset="0"/>
              </a:rPr>
              <a:t>Crossection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:  Material with Atomic Mass A and density   contains </a:t>
            </a:r>
          </a:p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n Atoms/cm</a:t>
            </a:r>
            <a:r>
              <a:rPr lang="en-US" sz="1600" baseline="300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3</a:t>
            </a:r>
          </a:p>
          <a:p>
            <a:endParaRPr lang="en-US" sz="1600" dirty="0">
              <a:solidFill>
                <a:srgbClr val="002060"/>
              </a:solidFill>
              <a:latin typeface="Calibri" pitchFamily="34" charset="0"/>
              <a:sym typeface="Symbol" pitchFamily="18" charset="2"/>
            </a:endParaRPr>
          </a:p>
          <a:p>
            <a:endParaRPr lang="en-US" sz="1600" dirty="0">
              <a:solidFill>
                <a:srgbClr val="002060"/>
              </a:solidFill>
              <a:latin typeface="Calibri" pitchFamily="34" charset="0"/>
              <a:sym typeface="Symbol" pitchFamily="18" charset="2"/>
            </a:endParaRPr>
          </a:p>
          <a:p>
            <a:endParaRPr lang="en-US" sz="1600" dirty="0">
              <a:solidFill>
                <a:srgbClr val="002060"/>
              </a:solidFill>
              <a:latin typeface="Calibri" pitchFamily="34" charset="0"/>
              <a:sym typeface="Symbol" pitchFamily="18" charset="2"/>
            </a:endParaRPr>
          </a:p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E.g. Atom (Sphere) with Radius R: Atomic </a:t>
            </a:r>
            <a:r>
              <a:rPr lang="en-US" sz="1600" dirty="0" err="1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Crossection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  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 = 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R</a:t>
            </a:r>
            <a:r>
              <a:rPr lang="en-US" sz="1600" baseline="300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2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</a:t>
            </a:r>
          </a:p>
          <a:p>
            <a:endParaRPr lang="en-US" sz="1600" dirty="0">
              <a:solidFill>
                <a:schemeClr val="accent2"/>
              </a:solidFill>
              <a:latin typeface="Calibri" pitchFamily="34" charset="0"/>
              <a:sym typeface="Symbol" pitchFamily="18" charset="2"/>
            </a:endParaRPr>
          </a:p>
          <a:p>
            <a:r>
              <a:rPr lang="en-US" sz="1600" dirty="0">
                <a:solidFill>
                  <a:srgbClr val="009900"/>
                </a:solidFill>
                <a:latin typeface="Calibri" pitchFamily="34" charset="0"/>
                <a:sym typeface="Symbol" pitchFamily="18" charset="2"/>
              </a:rPr>
              <a:t>A volume with surface F and thickness dx contains N=</a:t>
            </a:r>
            <a:r>
              <a:rPr lang="en-US" sz="1600" dirty="0" err="1">
                <a:solidFill>
                  <a:srgbClr val="009900"/>
                </a:solidFill>
                <a:latin typeface="Calibri" pitchFamily="34" charset="0"/>
                <a:sym typeface="Symbol" pitchFamily="18" charset="2"/>
              </a:rPr>
              <a:t>nFdx</a:t>
            </a:r>
            <a:r>
              <a:rPr lang="en-US" sz="1600" dirty="0">
                <a:solidFill>
                  <a:srgbClr val="009900"/>
                </a:solidFill>
                <a:latin typeface="Calibri" pitchFamily="34" charset="0"/>
                <a:sym typeface="Symbol" pitchFamily="18" charset="2"/>
              </a:rPr>
              <a:t> Atoms.</a:t>
            </a:r>
          </a:p>
          <a:p>
            <a:r>
              <a:rPr lang="en-US" sz="1600" dirty="0">
                <a:solidFill>
                  <a:srgbClr val="009900"/>
                </a:solidFill>
                <a:latin typeface="Calibri" pitchFamily="34" charset="0"/>
                <a:sym typeface="Symbol" pitchFamily="18" charset="2"/>
              </a:rPr>
              <a:t>The total ‘surface’ of atoms in this volume is N . </a:t>
            </a:r>
          </a:p>
          <a:p>
            <a:r>
              <a:rPr lang="en-US" sz="1600" dirty="0">
                <a:solidFill>
                  <a:srgbClr val="009900"/>
                </a:solidFill>
                <a:latin typeface="Calibri" pitchFamily="34" charset="0"/>
                <a:sym typeface="Symbol" pitchFamily="18" charset="2"/>
              </a:rPr>
              <a:t>The relative area is  p = N /F = N</a:t>
            </a:r>
            <a:r>
              <a:rPr lang="en-US" sz="1600" baseline="-25000" dirty="0">
                <a:solidFill>
                  <a:srgbClr val="009900"/>
                </a:solidFill>
                <a:latin typeface="Calibri" pitchFamily="34" charset="0"/>
                <a:sym typeface="Symbol" pitchFamily="18" charset="2"/>
              </a:rPr>
              <a:t>A </a:t>
            </a:r>
            <a:r>
              <a:rPr lang="en-US" sz="1600" dirty="0">
                <a:solidFill>
                  <a:srgbClr val="009900"/>
                </a:solidFill>
                <a:latin typeface="Calibri" pitchFamily="34" charset="0"/>
                <a:sym typeface="Symbol" pitchFamily="18" charset="2"/>
              </a:rPr>
              <a:t> </a:t>
            </a:r>
            <a:r>
              <a:rPr lang="en-US" dirty="0">
                <a:solidFill>
                  <a:srgbClr val="009900"/>
                </a:solidFill>
                <a:latin typeface="Calibri" pitchFamily="34" charset="0"/>
                <a:sym typeface="Symbol" pitchFamily="18" charset="2"/>
              </a:rPr>
              <a:t> </a:t>
            </a:r>
            <a:r>
              <a:rPr lang="en-US" sz="1600" dirty="0">
                <a:solidFill>
                  <a:srgbClr val="009900"/>
                </a:solidFill>
                <a:latin typeface="Calibri" pitchFamily="34" charset="0"/>
                <a:sym typeface="Symbol" pitchFamily="18" charset="2"/>
              </a:rPr>
              <a:t>/A dx =</a:t>
            </a:r>
          </a:p>
          <a:p>
            <a:r>
              <a:rPr lang="en-US" sz="1600" dirty="0">
                <a:solidFill>
                  <a:srgbClr val="009900"/>
                </a:solidFill>
                <a:latin typeface="Calibri" pitchFamily="34" charset="0"/>
                <a:sym typeface="Symbol" pitchFamily="18" charset="2"/>
              </a:rPr>
              <a:t>Probability that an incoming particle hits an atom in dx. </a:t>
            </a:r>
          </a:p>
          <a:p>
            <a:endParaRPr lang="en-US" sz="1600" dirty="0">
              <a:solidFill>
                <a:srgbClr val="009900"/>
              </a:solidFill>
              <a:latin typeface="Calibri" pitchFamily="34" charset="0"/>
              <a:sym typeface="Symbol" pitchFamily="18" charset="2"/>
            </a:endParaRPr>
          </a:p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What is the probability P that a particle hits an atom between distance x and </a:t>
            </a:r>
            <a:r>
              <a:rPr lang="en-US" sz="1600" dirty="0" err="1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x+dx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 ?</a:t>
            </a:r>
          </a:p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P = probability that the particle does NOT hit an atom in the m=x/dx material layers and that the particle DOES hit an atom in the </a:t>
            </a:r>
            <a:r>
              <a:rPr lang="en-US" sz="1600" dirty="0" err="1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m</a:t>
            </a:r>
            <a:r>
              <a:rPr lang="en-US" sz="1600" baseline="30000" dirty="0" err="1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th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  layer</a:t>
            </a:r>
          </a:p>
          <a:p>
            <a:endParaRPr lang="en-US" sz="1600" dirty="0">
              <a:solidFill>
                <a:schemeClr val="accent2"/>
              </a:solidFill>
              <a:latin typeface="Calibri" pitchFamily="34" charset="0"/>
              <a:sym typeface="Symbol" pitchFamily="18" charset="2"/>
            </a:endParaRPr>
          </a:p>
          <a:p>
            <a:endParaRPr lang="en-US" sz="1600" dirty="0">
              <a:solidFill>
                <a:schemeClr val="accent2"/>
              </a:solidFill>
              <a:latin typeface="Calibri" pitchFamily="34" charset="0"/>
              <a:sym typeface="Symbol" pitchFamily="18" charset="2"/>
            </a:endParaRPr>
          </a:p>
          <a:p>
            <a:endParaRPr lang="en-US" sz="1600" dirty="0">
              <a:solidFill>
                <a:schemeClr val="accent2"/>
              </a:solidFill>
              <a:latin typeface="Calibri" pitchFamily="34" charset="0"/>
              <a:sym typeface="Symbol" pitchFamily="18" charset="2"/>
            </a:endParaRPr>
          </a:p>
          <a:p>
            <a:endParaRPr lang="en-US" sz="1600" dirty="0">
              <a:solidFill>
                <a:schemeClr val="accent2"/>
              </a:solidFill>
              <a:latin typeface="Calibri" pitchFamily="34" charset="0"/>
              <a:sym typeface="Symbol" pitchFamily="18" charset="2"/>
            </a:endParaRPr>
          </a:p>
          <a:p>
            <a:r>
              <a:rPr lang="en-US" sz="1600" dirty="0">
                <a:solidFill>
                  <a:srgbClr val="009644"/>
                </a:solidFill>
                <a:latin typeface="Calibri" pitchFamily="34" charset="0"/>
                <a:sym typeface="Symbol" pitchFamily="18" charset="2"/>
              </a:rPr>
              <a:t>Mean free path </a:t>
            </a:r>
            <a:endParaRPr lang="en-US" dirty="0">
              <a:solidFill>
                <a:srgbClr val="009644"/>
              </a:solidFill>
              <a:latin typeface="Calibri" pitchFamily="34" charset="0"/>
              <a:sym typeface="Symbol" pitchFamily="18" charset="2"/>
            </a:endParaRPr>
          </a:p>
          <a:p>
            <a:endParaRPr lang="en-US" dirty="0">
              <a:solidFill>
                <a:schemeClr val="accent2"/>
              </a:solidFill>
              <a:latin typeface="Calibri" pitchFamily="34" charset="0"/>
              <a:sym typeface="Symbol" pitchFamily="18" charset="2"/>
            </a:endParaRPr>
          </a:p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Average number of collisions/cm</a:t>
            </a:r>
            <a:endParaRPr lang="en-US" dirty="0">
              <a:solidFill>
                <a:srgbClr val="002060"/>
              </a:solidFill>
              <a:latin typeface="Calibri" pitchFamily="34" charset="0"/>
              <a:sym typeface="Symbol" pitchFamily="18" charset="2"/>
            </a:endParaRPr>
          </a:p>
          <a:p>
            <a:endParaRPr lang="en-US" sz="1600" dirty="0">
              <a:solidFill>
                <a:schemeClr val="accent2"/>
              </a:solidFill>
              <a:latin typeface="Calibri" pitchFamily="34" charset="0"/>
            </a:endParaRPr>
          </a:p>
          <a:p>
            <a:endParaRPr lang="en-US" sz="1600" b="1" dirty="0">
              <a:solidFill>
                <a:schemeClr val="accent2"/>
              </a:solidFill>
              <a:latin typeface="Calibri" pitchFamily="34" charset="0"/>
              <a:sym typeface="Symbol" pitchFamily="18" charset="2"/>
            </a:endParaRPr>
          </a:p>
        </p:txBody>
      </p:sp>
      <p:grpSp>
        <p:nvGrpSpPr>
          <p:cNvPr id="23559" name="Group 22"/>
          <p:cNvGrpSpPr>
            <a:grpSpLocks/>
          </p:cNvGrpSpPr>
          <p:nvPr/>
        </p:nvGrpSpPr>
        <p:grpSpPr bwMode="auto">
          <a:xfrm>
            <a:off x="9144000" y="1600201"/>
            <a:ext cx="1244600" cy="1436688"/>
            <a:chOff x="4800" y="1008"/>
            <a:chExt cx="784" cy="905"/>
          </a:xfrm>
        </p:grpSpPr>
        <p:grpSp>
          <p:nvGrpSpPr>
            <p:cNvPr id="23564" name="Group 12"/>
            <p:cNvGrpSpPr>
              <a:grpSpLocks/>
            </p:cNvGrpSpPr>
            <p:nvPr/>
          </p:nvGrpSpPr>
          <p:grpSpPr bwMode="auto">
            <a:xfrm>
              <a:off x="4800" y="1008"/>
              <a:ext cx="480" cy="720"/>
              <a:chOff x="4608" y="1056"/>
              <a:chExt cx="480" cy="720"/>
            </a:xfrm>
          </p:grpSpPr>
          <p:sp>
            <p:nvSpPr>
              <p:cNvPr id="23577" name="Rectangle 5"/>
              <p:cNvSpPr>
                <a:spLocks noChangeArrowheads="1"/>
              </p:cNvSpPr>
              <p:nvPr/>
            </p:nvSpPr>
            <p:spPr bwMode="auto">
              <a:xfrm>
                <a:off x="4704" y="1056"/>
                <a:ext cx="384" cy="62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3578" name="Rectangle 6"/>
              <p:cNvSpPr>
                <a:spLocks noChangeArrowheads="1"/>
              </p:cNvSpPr>
              <p:nvPr/>
            </p:nvSpPr>
            <p:spPr bwMode="auto">
              <a:xfrm>
                <a:off x="4608" y="1152"/>
                <a:ext cx="384" cy="62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3579" name="Line 7"/>
              <p:cNvSpPr>
                <a:spLocks noChangeShapeType="1"/>
              </p:cNvSpPr>
              <p:nvPr/>
            </p:nvSpPr>
            <p:spPr bwMode="auto">
              <a:xfrm flipV="1">
                <a:off x="4608" y="1056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80" name="Line 8"/>
              <p:cNvSpPr>
                <a:spLocks noChangeShapeType="1"/>
              </p:cNvSpPr>
              <p:nvPr/>
            </p:nvSpPr>
            <p:spPr bwMode="auto">
              <a:xfrm flipV="1">
                <a:off x="4992" y="1056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81" name="Line 9"/>
              <p:cNvSpPr>
                <a:spLocks noChangeShapeType="1"/>
              </p:cNvSpPr>
              <p:nvPr/>
            </p:nvSpPr>
            <p:spPr bwMode="auto">
              <a:xfrm flipV="1">
                <a:off x="4992" y="1680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3565" name="Text Box 10"/>
            <p:cNvSpPr txBox="1">
              <a:spLocks noChangeArrowheads="1"/>
            </p:cNvSpPr>
            <p:nvPr/>
          </p:nvSpPr>
          <p:spPr bwMode="auto">
            <a:xfrm>
              <a:off x="4896" y="1296"/>
              <a:ext cx="18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F</a:t>
              </a:r>
            </a:p>
          </p:txBody>
        </p:sp>
        <p:sp>
          <p:nvSpPr>
            <p:cNvPr id="23566" name="Line 11"/>
            <p:cNvSpPr>
              <a:spLocks noChangeShapeType="1"/>
            </p:cNvSpPr>
            <p:nvPr/>
          </p:nvSpPr>
          <p:spPr bwMode="auto">
            <a:xfrm flipV="1">
              <a:off x="5280" y="1680"/>
              <a:ext cx="144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67" name="Text Box 12"/>
            <p:cNvSpPr txBox="1">
              <a:spLocks noChangeArrowheads="1"/>
            </p:cNvSpPr>
            <p:nvPr/>
          </p:nvSpPr>
          <p:spPr bwMode="auto">
            <a:xfrm>
              <a:off x="5328" y="1680"/>
              <a:ext cx="25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dx</a:t>
              </a:r>
            </a:p>
          </p:txBody>
        </p:sp>
        <p:sp>
          <p:nvSpPr>
            <p:cNvPr id="23568" name="Oval 13"/>
            <p:cNvSpPr>
              <a:spLocks noChangeArrowheads="1"/>
            </p:cNvSpPr>
            <p:nvPr/>
          </p:nvSpPr>
          <p:spPr bwMode="auto">
            <a:xfrm>
              <a:off x="4848" y="1152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3569" name="Oval 14"/>
            <p:cNvSpPr>
              <a:spLocks noChangeArrowheads="1"/>
            </p:cNvSpPr>
            <p:nvPr/>
          </p:nvSpPr>
          <p:spPr bwMode="auto">
            <a:xfrm>
              <a:off x="4992" y="124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3570" name="Oval 15"/>
            <p:cNvSpPr>
              <a:spLocks noChangeArrowheads="1"/>
            </p:cNvSpPr>
            <p:nvPr/>
          </p:nvSpPr>
          <p:spPr bwMode="auto">
            <a:xfrm>
              <a:off x="4896" y="129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3571" name="Oval 16"/>
            <p:cNvSpPr>
              <a:spLocks noChangeArrowheads="1"/>
            </p:cNvSpPr>
            <p:nvPr/>
          </p:nvSpPr>
          <p:spPr bwMode="auto">
            <a:xfrm>
              <a:off x="5040" y="148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3572" name="Oval 17"/>
            <p:cNvSpPr>
              <a:spLocks noChangeArrowheads="1"/>
            </p:cNvSpPr>
            <p:nvPr/>
          </p:nvSpPr>
          <p:spPr bwMode="auto">
            <a:xfrm>
              <a:off x="4896" y="148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3573" name="Oval 18"/>
            <p:cNvSpPr>
              <a:spLocks noChangeArrowheads="1"/>
            </p:cNvSpPr>
            <p:nvPr/>
          </p:nvSpPr>
          <p:spPr bwMode="auto">
            <a:xfrm>
              <a:off x="5040" y="1344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3574" name="Oval 19"/>
            <p:cNvSpPr>
              <a:spLocks noChangeArrowheads="1"/>
            </p:cNvSpPr>
            <p:nvPr/>
          </p:nvSpPr>
          <p:spPr bwMode="auto">
            <a:xfrm>
              <a:off x="5088" y="1152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3575" name="Oval 20"/>
            <p:cNvSpPr>
              <a:spLocks noChangeArrowheads="1"/>
            </p:cNvSpPr>
            <p:nvPr/>
          </p:nvSpPr>
          <p:spPr bwMode="auto">
            <a:xfrm>
              <a:off x="4944" y="1584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3576" name="Oval 21"/>
            <p:cNvSpPr>
              <a:spLocks noChangeArrowheads="1"/>
            </p:cNvSpPr>
            <p:nvPr/>
          </p:nvSpPr>
          <p:spPr bwMode="auto">
            <a:xfrm>
              <a:off x="5040" y="1584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</p:grpSp>
      <p:pic>
        <p:nvPicPr>
          <p:cNvPr id="2356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1166813"/>
            <a:ext cx="4586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1" y="4343400"/>
            <a:ext cx="661987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5105400"/>
            <a:ext cx="270033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3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4400" y="5715000"/>
            <a:ext cx="1047750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W. </a:t>
            </a:r>
            <a:r>
              <a:rPr lang="en-US" dirty="0" err="1"/>
              <a:t>Riegler</a:t>
            </a:r>
            <a:r>
              <a:rPr lang="en-US" dirty="0"/>
              <a:t>/CERN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CD9D069-18E9-45D2-B2A9-B0A2B4ABB0C5}" type="slidenum">
              <a:rPr lang="en-US" smtClean="0">
                <a:latin typeface="Arial" charset="0"/>
              </a:rPr>
              <a:pPr/>
              <a:t>26</a:t>
            </a:fld>
            <a:endParaRPr lang="en-US">
              <a:latin typeface="Arial" charset="0"/>
            </a:endParaRPr>
          </a:p>
        </p:txBody>
      </p:sp>
      <p:sp>
        <p:nvSpPr>
          <p:cNvPr id="24580" name="Footer Placeholder 9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pic>
        <p:nvPicPr>
          <p:cNvPr id="24581" name="Picture 4" descr="scan00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685801"/>
            <a:ext cx="28194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1828800" y="1524001"/>
            <a:ext cx="8001000" cy="42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Differential </a:t>
            </a:r>
            <a:r>
              <a:rPr lang="en-US" sz="1600" dirty="0" err="1">
                <a:solidFill>
                  <a:srgbClr val="002060"/>
                </a:solidFill>
                <a:latin typeface="Calibri" pitchFamily="34" charset="0"/>
              </a:rPr>
              <a:t>Crossection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:</a:t>
            </a:r>
            <a:endParaRPr lang="en-US" sz="1600" dirty="0">
              <a:solidFill>
                <a:srgbClr val="009900"/>
              </a:solidFill>
              <a:latin typeface="Calibri" pitchFamily="34" charset="0"/>
              <a:sym typeface="Symbol" pitchFamily="18" charset="2"/>
            </a:endParaRPr>
          </a:p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Wingdings" pitchFamily="2" charset="2"/>
              </a:rPr>
              <a:t> </a:t>
            </a:r>
            <a:r>
              <a:rPr lang="en-US" sz="1600" dirty="0" err="1">
                <a:solidFill>
                  <a:srgbClr val="002060"/>
                </a:solidFill>
                <a:latin typeface="Calibri" pitchFamily="34" charset="0"/>
                <a:sym typeface="Wingdings" pitchFamily="2" charset="2"/>
              </a:rPr>
              <a:t>Crossection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Wingdings" pitchFamily="2" charset="2"/>
              </a:rPr>
              <a:t> for an incoming particle of energy E to lose an energy between E’ and E’+</a:t>
            </a:r>
            <a:r>
              <a:rPr lang="en-US" sz="1600" dirty="0" err="1">
                <a:solidFill>
                  <a:srgbClr val="002060"/>
                </a:solidFill>
                <a:latin typeface="Calibri" pitchFamily="34" charset="0"/>
                <a:sym typeface="Wingdings" pitchFamily="2" charset="2"/>
              </a:rPr>
              <a:t>dE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Wingdings" pitchFamily="2" charset="2"/>
              </a:rPr>
              <a:t>’</a:t>
            </a:r>
            <a:endParaRPr lang="en-US" sz="1600" dirty="0">
              <a:solidFill>
                <a:srgbClr val="002060"/>
              </a:solidFill>
              <a:latin typeface="Calibri" pitchFamily="34" charset="0"/>
              <a:sym typeface="Symbol" pitchFamily="18" charset="2"/>
            </a:endParaRPr>
          </a:p>
          <a:p>
            <a:pPr>
              <a:spcBef>
                <a:spcPct val="50000"/>
              </a:spcBef>
            </a:pPr>
            <a:endParaRPr lang="en-US" sz="1600" dirty="0">
              <a:solidFill>
                <a:srgbClr val="009900"/>
              </a:solidFill>
              <a:latin typeface="Calibri" pitchFamily="34" charset="0"/>
              <a:sym typeface="Symbol" pitchFamily="18" charset="2"/>
            </a:endParaRPr>
          </a:p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009644"/>
                </a:solidFill>
                <a:latin typeface="Calibri" pitchFamily="34" charset="0"/>
                <a:sym typeface="Symbol" pitchFamily="18" charset="2"/>
              </a:rPr>
              <a:t>Total </a:t>
            </a:r>
            <a:r>
              <a:rPr lang="en-US" sz="1600" dirty="0" err="1">
                <a:solidFill>
                  <a:srgbClr val="009644"/>
                </a:solidFill>
                <a:latin typeface="Calibri" pitchFamily="34" charset="0"/>
                <a:sym typeface="Symbol" pitchFamily="18" charset="2"/>
              </a:rPr>
              <a:t>Crossection</a:t>
            </a:r>
            <a:r>
              <a:rPr lang="en-US" sz="1600" dirty="0">
                <a:solidFill>
                  <a:srgbClr val="009644"/>
                </a:solidFill>
                <a:latin typeface="Calibri" pitchFamily="34" charset="0"/>
                <a:sym typeface="Symbol" pitchFamily="18" charset="2"/>
              </a:rPr>
              <a:t>:</a:t>
            </a:r>
          </a:p>
          <a:p>
            <a:pPr>
              <a:spcBef>
                <a:spcPct val="50000"/>
              </a:spcBef>
            </a:pPr>
            <a:endParaRPr lang="en-US" sz="1600" dirty="0">
              <a:solidFill>
                <a:srgbClr val="009900"/>
              </a:solidFill>
              <a:latin typeface="Calibri" pitchFamily="34" charset="0"/>
              <a:sym typeface="Symbol" pitchFamily="18" charset="2"/>
            </a:endParaRPr>
          </a:p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Probability P(E) that an incoming particle of Energy E loses an energy between E’ and E’+</a:t>
            </a:r>
            <a:r>
              <a:rPr lang="en-US" sz="1600" dirty="0" err="1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dE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’ in a collision:</a:t>
            </a:r>
          </a:p>
          <a:p>
            <a:pPr>
              <a:spcBef>
                <a:spcPct val="50000"/>
              </a:spcBef>
            </a:pPr>
            <a:endParaRPr lang="en-US" sz="1600" dirty="0">
              <a:solidFill>
                <a:schemeClr val="accent2"/>
              </a:solidFill>
              <a:latin typeface="Calibri" pitchFamily="34" charset="0"/>
              <a:sym typeface="Symbol" pitchFamily="18" charset="2"/>
            </a:endParaRPr>
          </a:p>
          <a:p>
            <a:pPr>
              <a:spcBef>
                <a:spcPct val="50000"/>
              </a:spcBef>
            </a:pPr>
            <a:endParaRPr lang="en-US" sz="1600" dirty="0">
              <a:solidFill>
                <a:srgbClr val="009900"/>
              </a:solidFill>
              <a:latin typeface="Calibri" pitchFamily="34" charset="0"/>
              <a:sym typeface="Symbol" pitchFamily="18" charset="2"/>
            </a:endParaRPr>
          </a:p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008000"/>
                </a:solidFill>
                <a:latin typeface="Calibri" pitchFamily="34" charset="0"/>
                <a:sym typeface="Symbol" pitchFamily="18" charset="2"/>
              </a:rPr>
              <a:t>Average number of collisions/cm causing an energy loss between E’ and E’+</a:t>
            </a:r>
            <a:r>
              <a:rPr lang="en-US" sz="1600" dirty="0" err="1">
                <a:solidFill>
                  <a:srgbClr val="008000"/>
                </a:solidFill>
                <a:latin typeface="Calibri" pitchFamily="34" charset="0"/>
                <a:sym typeface="Symbol" pitchFamily="18" charset="2"/>
              </a:rPr>
              <a:t>dE</a:t>
            </a:r>
            <a:r>
              <a:rPr lang="en-US" sz="1600" dirty="0">
                <a:solidFill>
                  <a:srgbClr val="008000"/>
                </a:solidFill>
                <a:latin typeface="Calibri" pitchFamily="34" charset="0"/>
                <a:sym typeface="Symbol" pitchFamily="18" charset="2"/>
              </a:rPr>
              <a:t>’ </a:t>
            </a:r>
          </a:p>
          <a:p>
            <a:pPr>
              <a:spcBef>
                <a:spcPct val="50000"/>
              </a:spcBef>
            </a:pPr>
            <a:endParaRPr lang="en-US" sz="1600" dirty="0">
              <a:solidFill>
                <a:srgbClr val="009900"/>
              </a:solidFill>
              <a:latin typeface="Calibri" pitchFamily="34" charset="0"/>
              <a:sym typeface="Symbol" pitchFamily="18" charset="2"/>
            </a:endParaRPr>
          </a:p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Average energy loss/cm:</a:t>
            </a:r>
          </a:p>
        </p:txBody>
      </p:sp>
      <p:sp>
        <p:nvSpPr>
          <p:cNvPr id="24583" name="TextBox 12"/>
          <p:cNvSpPr txBox="1">
            <a:spLocks noChangeArrowheads="1"/>
          </p:cNvSpPr>
          <p:nvPr/>
        </p:nvSpPr>
        <p:spPr bwMode="auto">
          <a:xfrm>
            <a:off x="1524000" y="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Intermezzo: Differential Crossection</a:t>
            </a:r>
          </a:p>
        </p:txBody>
      </p:sp>
      <p:pic>
        <p:nvPicPr>
          <p:cNvPr id="2458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1" y="3886201"/>
            <a:ext cx="259556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2590800"/>
            <a:ext cx="18430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1000" y="1524001"/>
            <a:ext cx="83343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86801" y="4648200"/>
            <a:ext cx="1343025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8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91000" y="5334000"/>
            <a:ext cx="24193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4"/>
          <p:cNvSpPr txBox="1">
            <a:spLocks noChangeArrowheads="1"/>
          </p:cNvSpPr>
          <p:nvPr/>
        </p:nvSpPr>
        <p:spPr bwMode="auto">
          <a:xfrm>
            <a:off x="1828800" y="762000"/>
            <a:ext cx="7848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cs typeface="Arial" charset="0"/>
                <a:sym typeface="Wingdings" pitchFamily="2" charset="2"/>
              </a:rPr>
              <a:t>Up to now we have calculated the average energy loss. The energy loss is however a statistical process and will therefore fluctuate from event to event. </a:t>
            </a:r>
          </a:p>
        </p:txBody>
      </p:sp>
      <p:sp>
        <p:nvSpPr>
          <p:cNvPr id="25603" name="Rectangle 5"/>
          <p:cNvSpPr>
            <a:spLocks noChangeArrowheads="1"/>
          </p:cNvSpPr>
          <p:nvPr/>
        </p:nvSpPr>
        <p:spPr bwMode="auto">
          <a:xfrm>
            <a:off x="4724400" y="1828800"/>
            <a:ext cx="1371600" cy="2590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Calibri" pitchFamily="34" charset="0"/>
            </a:endParaRPr>
          </a:p>
        </p:txBody>
      </p:sp>
      <p:sp>
        <p:nvSpPr>
          <p:cNvPr id="25604" name="Line 6"/>
          <p:cNvSpPr>
            <a:spLocks noChangeShapeType="1"/>
          </p:cNvSpPr>
          <p:nvPr/>
        </p:nvSpPr>
        <p:spPr bwMode="auto">
          <a:xfrm>
            <a:off x="2438400" y="2286000"/>
            <a:ext cx="64008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05" name="Line 7"/>
          <p:cNvSpPr>
            <a:spLocks noChangeShapeType="1"/>
          </p:cNvSpPr>
          <p:nvPr/>
        </p:nvSpPr>
        <p:spPr bwMode="auto">
          <a:xfrm>
            <a:off x="2438400" y="2667000"/>
            <a:ext cx="64008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06" name="Line 8"/>
          <p:cNvSpPr>
            <a:spLocks noChangeShapeType="1"/>
          </p:cNvSpPr>
          <p:nvPr/>
        </p:nvSpPr>
        <p:spPr bwMode="auto">
          <a:xfrm>
            <a:off x="2438400" y="3048000"/>
            <a:ext cx="64008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07" name="Line 9"/>
          <p:cNvSpPr>
            <a:spLocks noChangeShapeType="1"/>
          </p:cNvSpPr>
          <p:nvPr/>
        </p:nvSpPr>
        <p:spPr bwMode="auto">
          <a:xfrm>
            <a:off x="2438400" y="3429000"/>
            <a:ext cx="64008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08" name="Line 10"/>
          <p:cNvSpPr>
            <a:spLocks noChangeShapeType="1"/>
          </p:cNvSpPr>
          <p:nvPr/>
        </p:nvSpPr>
        <p:spPr bwMode="auto">
          <a:xfrm>
            <a:off x="2438400" y="3810000"/>
            <a:ext cx="64008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09" name="Text Box 13"/>
          <p:cNvSpPr txBox="1">
            <a:spLocks noChangeArrowheads="1"/>
          </p:cNvSpPr>
          <p:nvPr/>
        </p:nvSpPr>
        <p:spPr bwMode="auto">
          <a:xfrm>
            <a:off x="4724400" y="2133600"/>
            <a:ext cx="11721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0000"/>
                </a:solidFill>
                <a:latin typeface="Calibri" pitchFamily="34" charset="0"/>
              </a:rPr>
              <a:t>X X   X X    X</a:t>
            </a:r>
          </a:p>
        </p:txBody>
      </p:sp>
      <p:sp>
        <p:nvSpPr>
          <p:cNvPr id="25610" name="Text Box 14"/>
          <p:cNvSpPr txBox="1">
            <a:spLocks noChangeArrowheads="1"/>
          </p:cNvSpPr>
          <p:nvPr/>
        </p:nvSpPr>
        <p:spPr bwMode="auto">
          <a:xfrm>
            <a:off x="4724400" y="2514600"/>
            <a:ext cx="110479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0000"/>
                </a:solidFill>
                <a:latin typeface="Calibri" pitchFamily="34" charset="0"/>
              </a:rPr>
              <a:t>XX     X     X</a:t>
            </a:r>
          </a:p>
        </p:txBody>
      </p:sp>
      <p:sp>
        <p:nvSpPr>
          <p:cNvPr id="25611" name="Text Box 15"/>
          <p:cNvSpPr txBox="1">
            <a:spLocks noChangeArrowheads="1"/>
          </p:cNvSpPr>
          <p:nvPr/>
        </p:nvSpPr>
        <p:spPr bwMode="auto">
          <a:xfrm>
            <a:off x="4724401" y="2895600"/>
            <a:ext cx="126989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0000"/>
                </a:solidFill>
                <a:latin typeface="Calibri" pitchFamily="34" charset="0"/>
              </a:rPr>
              <a:t>X   X         X    </a:t>
            </a:r>
          </a:p>
        </p:txBody>
      </p:sp>
      <p:sp>
        <p:nvSpPr>
          <p:cNvPr id="25612" name="Text Box 16"/>
          <p:cNvSpPr txBox="1">
            <a:spLocks noChangeArrowheads="1"/>
          </p:cNvSpPr>
          <p:nvPr/>
        </p:nvSpPr>
        <p:spPr bwMode="auto">
          <a:xfrm>
            <a:off x="4724400" y="3276600"/>
            <a:ext cx="142539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0000"/>
                </a:solidFill>
                <a:latin typeface="Calibri" pitchFamily="34" charset="0"/>
              </a:rPr>
              <a:t>XXX   X     XX    </a:t>
            </a:r>
          </a:p>
        </p:txBody>
      </p:sp>
      <p:sp>
        <p:nvSpPr>
          <p:cNvPr id="25613" name="Text Box 17"/>
          <p:cNvSpPr txBox="1">
            <a:spLocks noChangeArrowheads="1"/>
          </p:cNvSpPr>
          <p:nvPr/>
        </p:nvSpPr>
        <p:spPr bwMode="auto">
          <a:xfrm>
            <a:off x="4724401" y="3657600"/>
            <a:ext cx="121860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0000"/>
                </a:solidFill>
                <a:latin typeface="Calibri" pitchFamily="34" charset="0"/>
              </a:rPr>
              <a:t>X       XXX   X</a:t>
            </a:r>
          </a:p>
        </p:txBody>
      </p:sp>
      <p:sp>
        <p:nvSpPr>
          <p:cNvPr id="25614" name="Text Box 18"/>
          <p:cNvSpPr txBox="1">
            <a:spLocks noChangeArrowheads="1"/>
          </p:cNvSpPr>
          <p:nvPr/>
        </p:nvSpPr>
        <p:spPr bwMode="auto">
          <a:xfrm>
            <a:off x="2362200" y="1828801"/>
            <a:ext cx="2968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E</a:t>
            </a:r>
          </a:p>
        </p:txBody>
      </p:sp>
      <p:sp>
        <p:nvSpPr>
          <p:cNvPr id="25615" name="Text Box 19"/>
          <p:cNvSpPr txBox="1">
            <a:spLocks noChangeArrowheads="1"/>
          </p:cNvSpPr>
          <p:nvPr/>
        </p:nvSpPr>
        <p:spPr bwMode="auto">
          <a:xfrm>
            <a:off x="6934200" y="1825626"/>
            <a:ext cx="6142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E - </a:t>
            </a:r>
            <a:r>
              <a:rPr lang="en-US" b="1">
                <a:latin typeface="Calibri" pitchFamily="34" charset="0"/>
                <a:sym typeface="Symbol" pitchFamily="18" charset="2"/>
              </a:rPr>
              <a:t></a:t>
            </a:r>
          </a:p>
        </p:txBody>
      </p:sp>
      <p:sp>
        <p:nvSpPr>
          <p:cNvPr id="25616" name="Rectangle 20"/>
          <p:cNvSpPr>
            <a:spLocks noChangeArrowheads="1"/>
          </p:cNvSpPr>
          <p:nvPr/>
        </p:nvSpPr>
        <p:spPr bwMode="auto">
          <a:xfrm>
            <a:off x="5257800" y="1828801"/>
            <a:ext cx="323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  <a:sym typeface="Symbol" pitchFamily="18" charset="2"/>
              </a:rPr>
              <a:t></a:t>
            </a:r>
          </a:p>
        </p:txBody>
      </p:sp>
      <p:sp>
        <p:nvSpPr>
          <p:cNvPr id="25617" name="Text Box 21"/>
          <p:cNvSpPr txBox="1">
            <a:spLocks noChangeArrowheads="1"/>
          </p:cNvSpPr>
          <p:nvPr/>
        </p:nvSpPr>
        <p:spPr bwMode="auto">
          <a:xfrm>
            <a:off x="1472153" y="4795391"/>
            <a:ext cx="884872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8000"/>
                </a:solidFill>
                <a:cs typeface="Arial" charset="0"/>
              </a:rPr>
              <a:t>P(</a:t>
            </a:r>
            <a:r>
              <a:rPr lang="en-US" sz="1600" dirty="0">
                <a:solidFill>
                  <a:srgbClr val="008000"/>
                </a:solidFill>
                <a:cs typeface="Arial" charset="0"/>
                <a:sym typeface="Symbol" pitchFamily="18" charset="2"/>
              </a:rPr>
              <a:t>) = ? Probability that a particle loses an energy  when traversing a material of thickness D</a:t>
            </a:r>
          </a:p>
          <a:p>
            <a:endParaRPr lang="en-US" sz="1600" dirty="0">
              <a:solidFill>
                <a:srgbClr val="002060"/>
              </a:solidFill>
              <a:cs typeface="Arial" charset="0"/>
              <a:sym typeface="Symbol" pitchFamily="18" charset="2"/>
            </a:endParaRPr>
          </a:p>
          <a:p>
            <a:r>
              <a:rPr lang="en-US" sz="1600" dirty="0">
                <a:solidFill>
                  <a:srgbClr val="002060"/>
                </a:solidFill>
                <a:cs typeface="Arial" charset="0"/>
                <a:sym typeface="Symbol" pitchFamily="18" charset="2"/>
              </a:rPr>
              <a:t>We have see earlier that the probability of an interaction </a:t>
            </a:r>
            <a:r>
              <a:rPr lang="en-US" sz="1600" dirty="0" err="1">
                <a:solidFill>
                  <a:srgbClr val="002060"/>
                </a:solidFill>
                <a:cs typeface="Arial" charset="0"/>
                <a:sym typeface="Symbol" pitchFamily="18" charset="2"/>
              </a:rPr>
              <a:t>occuring</a:t>
            </a:r>
            <a:r>
              <a:rPr lang="en-US" sz="1600" dirty="0">
                <a:solidFill>
                  <a:srgbClr val="002060"/>
                </a:solidFill>
                <a:cs typeface="Arial" charset="0"/>
                <a:sym typeface="Symbol" pitchFamily="18" charset="2"/>
              </a:rPr>
              <a:t> between distance x and </a:t>
            </a:r>
            <a:r>
              <a:rPr lang="en-US" sz="1600" dirty="0" err="1">
                <a:solidFill>
                  <a:srgbClr val="002060"/>
                </a:solidFill>
                <a:cs typeface="Arial" charset="0"/>
                <a:sym typeface="Symbol" pitchFamily="18" charset="2"/>
              </a:rPr>
              <a:t>x+dx</a:t>
            </a:r>
            <a:r>
              <a:rPr lang="en-US" sz="1600" dirty="0">
                <a:solidFill>
                  <a:srgbClr val="002060"/>
                </a:solidFill>
                <a:cs typeface="Arial" charset="0"/>
                <a:sym typeface="Symbol" pitchFamily="18" charset="2"/>
              </a:rPr>
              <a:t> is exponentially distributed </a:t>
            </a:r>
          </a:p>
        </p:txBody>
      </p:sp>
      <p:sp>
        <p:nvSpPr>
          <p:cNvPr id="25618" name="Rectangle 25"/>
          <p:cNvSpPr>
            <a:spLocks noChangeArrowheads="1"/>
          </p:cNvSpPr>
          <p:nvPr/>
        </p:nvSpPr>
        <p:spPr bwMode="auto">
          <a:xfrm>
            <a:off x="4495800" y="1447800"/>
            <a:ext cx="16033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Calibri" pitchFamily="34" charset="0"/>
                <a:sym typeface="Symbol" pitchFamily="18" charset="2"/>
              </a:rPr>
              <a:t>x=0                 x=D</a:t>
            </a:r>
          </a:p>
        </p:txBody>
      </p:sp>
      <p:sp>
        <p:nvSpPr>
          <p:cNvPr id="25619" name="TextBox 20"/>
          <p:cNvSpPr txBox="1">
            <a:spLocks noChangeArrowheads="1"/>
          </p:cNvSpPr>
          <p:nvPr/>
        </p:nvSpPr>
        <p:spPr bwMode="auto">
          <a:xfrm>
            <a:off x="1524000" y="15240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Fluctuation of Energy Loss</a:t>
            </a:r>
          </a:p>
        </p:txBody>
      </p:sp>
      <p:grpSp>
        <p:nvGrpSpPr>
          <p:cNvPr id="25620" name="Group 23"/>
          <p:cNvGrpSpPr>
            <a:grpSpLocks/>
          </p:cNvGrpSpPr>
          <p:nvPr/>
        </p:nvGrpSpPr>
        <p:grpSpPr bwMode="auto">
          <a:xfrm>
            <a:off x="4114801" y="6096000"/>
            <a:ext cx="2981325" cy="509588"/>
            <a:chOff x="685800" y="5638800"/>
            <a:chExt cx="2981325" cy="509588"/>
          </a:xfrm>
        </p:grpSpPr>
        <p:pic>
          <p:nvPicPr>
            <p:cNvPr id="25621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5800" y="5638800"/>
              <a:ext cx="533400" cy="509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2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38250" y="5638800"/>
              <a:ext cx="2428875" cy="509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854B06-6151-4977-8C01-013ED46CC7DC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1828800" y="762000"/>
            <a:ext cx="8077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We first calculate the probability to find n interactions in D, knowing that the probability to find a distance x between two interactions is P(x)dx =  1/  </a:t>
            </a:r>
            <a:r>
              <a:rPr lang="en-US" sz="1600" dirty="0" err="1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exp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(-x/) dx   with    = A/ N</a:t>
            </a:r>
            <a:r>
              <a:rPr lang="en-US" sz="1600" baseline="-250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A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 </a:t>
            </a:r>
          </a:p>
        </p:txBody>
      </p:sp>
      <p:sp>
        <p:nvSpPr>
          <p:cNvPr id="26627" name="TextBox 20"/>
          <p:cNvSpPr txBox="1">
            <a:spLocks noChangeArrowheads="1"/>
          </p:cNvSpPr>
          <p:nvPr/>
        </p:nvSpPr>
        <p:spPr bwMode="auto">
          <a:xfrm>
            <a:off x="1524000" y="15240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Probability for n Interactions in D</a:t>
            </a:r>
          </a:p>
        </p:txBody>
      </p:sp>
      <p:pic>
        <p:nvPicPr>
          <p:cNvPr id="2662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1" y="1600200"/>
            <a:ext cx="5510213" cy="462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854B06-6151-4977-8C01-013ED46CC7DC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343024" y="906367"/>
            <a:ext cx="9020175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For an interaction with a mean free path of 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 , t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he probability for n interactions on a distance D is given by </a:t>
            </a:r>
          </a:p>
          <a:p>
            <a:endParaRPr lang="en-US" sz="1600" dirty="0">
              <a:solidFill>
                <a:srgbClr val="002060"/>
              </a:solidFill>
              <a:latin typeface="Calibri" pitchFamily="34" charset="0"/>
              <a:sym typeface="Symbol" pitchFamily="18" charset="2"/>
            </a:endParaRPr>
          </a:p>
          <a:p>
            <a:endParaRPr lang="en-US" sz="1600" dirty="0">
              <a:solidFill>
                <a:srgbClr val="002060"/>
              </a:solidFill>
              <a:latin typeface="Calibri" pitchFamily="34" charset="0"/>
              <a:sym typeface="Symbol" pitchFamily="18" charset="2"/>
            </a:endParaRPr>
          </a:p>
          <a:p>
            <a:endParaRPr lang="en-US" sz="1600" dirty="0">
              <a:solidFill>
                <a:srgbClr val="002060"/>
              </a:solidFill>
              <a:latin typeface="Calibri" pitchFamily="34" charset="0"/>
              <a:sym typeface="Symbol" pitchFamily="18" charset="2"/>
            </a:endParaRPr>
          </a:p>
          <a:p>
            <a:endParaRPr lang="en-US" sz="1600" dirty="0">
              <a:solidFill>
                <a:srgbClr val="002060"/>
              </a:solidFill>
              <a:latin typeface="Calibri" pitchFamily="34" charset="0"/>
              <a:sym typeface="Symbol" pitchFamily="18" charset="2"/>
            </a:endParaRPr>
          </a:p>
          <a:p>
            <a:pPr>
              <a:buFont typeface="Wingdings" pitchFamily="2" charset="2"/>
              <a:buChar char="à"/>
            </a:pPr>
            <a:r>
              <a:rPr lang="en-US" sz="1600" dirty="0">
                <a:solidFill>
                  <a:srgbClr val="008000"/>
                </a:solidFill>
                <a:latin typeface="Calibri" pitchFamily="34" charset="0"/>
                <a:sym typeface="Wingdings" pitchFamily="2" charset="2"/>
              </a:rPr>
              <a:t>Poisson Distribution !</a:t>
            </a:r>
          </a:p>
          <a:p>
            <a:pPr>
              <a:buFont typeface="Wingdings" pitchFamily="2" charset="2"/>
              <a:buChar char="à"/>
            </a:pPr>
            <a:endParaRPr lang="en-US" sz="1600" dirty="0">
              <a:solidFill>
                <a:srgbClr val="002060"/>
              </a:solidFill>
              <a:latin typeface="Calibri" pitchFamily="34" charset="0"/>
              <a:sym typeface="Wingdings" pitchFamily="2" charset="2"/>
            </a:endParaRPr>
          </a:p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  <a:sym typeface="Wingdings" pitchFamily="2" charset="2"/>
              </a:rPr>
              <a:t>How do we find the energy loss distribution ?</a:t>
            </a:r>
          </a:p>
          <a:p>
            <a:r>
              <a:rPr lang="en-US" sz="1600" dirty="0">
                <a:solidFill>
                  <a:srgbClr val="008000"/>
                </a:solidFill>
                <a:latin typeface="Calibri" pitchFamily="34" charset="0"/>
                <a:sym typeface="Wingdings" pitchFamily="2" charset="2"/>
              </a:rPr>
              <a:t>If  f(E) is the probability to lose the energy E’ in an interaction, the probability p(E) to lose an energy E over the distance D ?</a:t>
            </a:r>
          </a:p>
        </p:txBody>
      </p:sp>
      <p:sp>
        <p:nvSpPr>
          <p:cNvPr id="27651" name="TextBox 8"/>
          <p:cNvSpPr txBox="1">
            <a:spLocks noChangeArrowheads="1"/>
          </p:cNvSpPr>
          <p:nvPr/>
        </p:nvSpPr>
        <p:spPr bwMode="auto">
          <a:xfrm>
            <a:off x="1524000" y="15240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Probability for n Interactions in D</a:t>
            </a:r>
          </a:p>
        </p:txBody>
      </p:sp>
      <p:pic>
        <p:nvPicPr>
          <p:cNvPr id="2765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38526" y="1514475"/>
            <a:ext cx="425767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>
            <a:off x="8934450" y="2819400"/>
            <a:ext cx="76200" cy="1588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7654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657601"/>
            <a:ext cx="1081088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4114801"/>
            <a:ext cx="71818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86276" y="4724400"/>
            <a:ext cx="2576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57400" y="5257800"/>
            <a:ext cx="780573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8" name="Picture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38601" y="5791201"/>
            <a:ext cx="389096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854B06-6151-4977-8C01-013ED46CC7DC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scan00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511" y="1449310"/>
            <a:ext cx="4985322" cy="4055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05326"/>
            <a:ext cx="1389204" cy="457200"/>
          </a:xfrm>
          <a:noFill/>
        </p:spPr>
        <p:txBody>
          <a:bodyPr/>
          <a:lstStyle/>
          <a:p>
            <a:r>
              <a:rPr lang="en-US" dirty="0">
                <a:latin typeface="Arial" charset="0"/>
              </a:rPr>
              <a:t>W. </a:t>
            </a:r>
            <a:r>
              <a:rPr lang="en-US" dirty="0" err="1">
                <a:latin typeface="Arial" charset="0"/>
              </a:rPr>
              <a:t>Riegler</a:t>
            </a:r>
            <a:r>
              <a:rPr lang="en-US" dirty="0">
                <a:latin typeface="Arial" charset="0"/>
              </a:rPr>
              <a:t>/CERN</a:t>
            </a:r>
          </a:p>
        </p:txBody>
      </p:sp>
      <p:sp>
        <p:nvSpPr>
          <p:cNvPr id="52228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298724" y="6495860"/>
            <a:ext cx="893275" cy="276131"/>
          </a:xfrm>
          <a:noFill/>
        </p:spPr>
        <p:txBody>
          <a:bodyPr/>
          <a:lstStyle/>
          <a:p>
            <a:fld id="{E369710E-7238-40CB-895B-F6426E209EE6}" type="slidenum">
              <a:rPr lang="en-US" smtClean="0">
                <a:latin typeface="Arial" charset="0"/>
              </a:rPr>
              <a:pPr/>
              <a:t>3</a:t>
            </a:fld>
            <a:endParaRPr lang="en-US" dirty="0">
              <a:latin typeface="Arial" charset="0"/>
            </a:endParaRPr>
          </a:p>
        </p:txBody>
      </p:sp>
      <p:sp>
        <p:nvSpPr>
          <p:cNvPr id="52229" name="TextBox 4"/>
          <p:cNvSpPr txBox="1">
            <a:spLocks noChangeArrowheads="1"/>
          </p:cNvSpPr>
          <p:nvPr/>
        </p:nvSpPr>
        <p:spPr bwMode="auto">
          <a:xfrm>
            <a:off x="1552608" y="471984"/>
            <a:ext cx="83494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We have to know the details about all interactions to design our detectors !</a:t>
            </a:r>
          </a:p>
        </p:txBody>
      </p:sp>
      <p:pic>
        <p:nvPicPr>
          <p:cNvPr id="6" name="Picture 2" descr="scan0023"/>
          <p:cNvPicPr>
            <a:picLocks noChangeAspect="1" noChangeArrowheads="1"/>
          </p:cNvPicPr>
          <p:nvPr/>
        </p:nvPicPr>
        <p:blipFill rotWithShape="1">
          <a:blip r:embed="rId3" cstate="print"/>
          <a:srcRect t="9167" b="39827"/>
          <a:stretch/>
        </p:blipFill>
        <p:spPr bwMode="auto">
          <a:xfrm>
            <a:off x="6327536" y="1585607"/>
            <a:ext cx="5416317" cy="3683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173892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3" descr="http://content.answers.com/main/content/wp/en/2/2d/Landau_distribu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4191001"/>
            <a:ext cx="3810000" cy="255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11" descr="fig2_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1143000"/>
            <a:ext cx="4038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 Box 5"/>
          <p:cNvSpPr txBox="1">
            <a:spLocks noChangeArrowheads="1"/>
          </p:cNvSpPr>
          <p:nvPr/>
        </p:nvSpPr>
        <p:spPr bwMode="auto">
          <a:xfrm>
            <a:off x="1109662" y="457201"/>
            <a:ext cx="96726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1600" dirty="0">
                <a:solidFill>
                  <a:srgbClr val="002060"/>
                </a:solidFill>
                <a:sym typeface="Wingdings" pitchFamily="2" charset="2"/>
              </a:rPr>
              <a:t>Probability f(E) for loosing energy between E’ and E’+</a:t>
            </a:r>
            <a:r>
              <a:rPr lang="en-US" sz="1600" dirty="0" err="1">
                <a:solidFill>
                  <a:srgbClr val="002060"/>
                </a:solidFill>
                <a:sym typeface="Wingdings" pitchFamily="2" charset="2"/>
              </a:rPr>
              <a:t>dE</a:t>
            </a:r>
            <a:r>
              <a:rPr lang="en-US" sz="1600" dirty="0">
                <a:solidFill>
                  <a:srgbClr val="002060"/>
                </a:solidFill>
                <a:sym typeface="Wingdings" pitchFamily="2" charset="2"/>
              </a:rPr>
              <a:t>’ in a single interaction is given by the differential </a:t>
            </a:r>
            <a:r>
              <a:rPr lang="en-US" sz="1600" dirty="0" err="1">
                <a:solidFill>
                  <a:srgbClr val="002060"/>
                </a:solidFill>
                <a:sym typeface="Wingdings" pitchFamily="2" charset="2"/>
              </a:rPr>
              <a:t>crossection</a:t>
            </a:r>
            <a:r>
              <a:rPr lang="en-US" sz="1600" dirty="0">
                <a:solidFill>
                  <a:srgbClr val="002060"/>
                </a:solidFill>
                <a:sym typeface="Wingdings" pitchFamily="2" charset="2"/>
              </a:rPr>
              <a:t> </a:t>
            </a:r>
            <a:r>
              <a:rPr lang="en-US" sz="1600" dirty="0">
                <a:solidFill>
                  <a:srgbClr val="009900"/>
                </a:solidFill>
                <a:sym typeface="Symbol" pitchFamily="18" charset="2"/>
              </a:rPr>
              <a:t>d (E,E’)/</a:t>
            </a:r>
            <a:r>
              <a:rPr lang="en-US" sz="1600" dirty="0" err="1">
                <a:solidFill>
                  <a:srgbClr val="009900"/>
                </a:solidFill>
                <a:sym typeface="Symbol" pitchFamily="18" charset="2"/>
              </a:rPr>
              <a:t>dE</a:t>
            </a:r>
            <a:r>
              <a:rPr lang="en-US" sz="1600" dirty="0">
                <a:solidFill>
                  <a:srgbClr val="009900"/>
                </a:solidFill>
                <a:sym typeface="Symbol" pitchFamily="18" charset="2"/>
              </a:rPr>
              <a:t>’/ (E)</a:t>
            </a:r>
            <a:r>
              <a:rPr lang="en-US" sz="1600" dirty="0">
                <a:sym typeface="Symbol" pitchFamily="18" charset="2"/>
              </a:rPr>
              <a:t>  </a:t>
            </a:r>
            <a:r>
              <a:rPr lang="en-US" sz="1600" dirty="0">
                <a:solidFill>
                  <a:srgbClr val="002060"/>
                </a:solidFill>
                <a:sym typeface="Symbol" pitchFamily="18" charset="2"/>
              </a:rPr>
              <a:t>which is given by the Rutherford </a:t>
            </a:r>
            <a:r>
              <a:rPr lang="en-US" sz="1600" dirty="0" err="1">
                <a:solidFill>
                  <a:srgbClr val="002060"/>
                </a:solidFill>
                <a:sym typeface="Symbol" pitchFamily="18" charset="2"/>
              </a:rPr>
              <a:t>crossection</a:t>
            </a:r>
            <a:r>
              <a:rPr lang="en-US" sz="1600" dirty="0">
                <a:solidFill>
                  <a:srgbClr val="002060"/>
                </a:solidFill>
                <a:sym typeface="Symbol" pitchFamily="18" charset="2"/>
              </a:rPr>
              <a:t> at large energy transfers</a:t>
            </a:r>
          </a:p>
        </p:txBody>
      </p:sp>
      <p:pic>
        <p:nvPicPr>
          <p:cNvPr id="28677" name="Picture 12"/>
          <p:cNvPicPr>
            <a:picLocks noChangeAspect="1" noChangeArrowheads="1"/>
          </p:cNvPicPr>
          <p:nvPr/>
        </p:nvPicPr>
        <p:blipFill>
          <a:blip r:embed="rId4" cstate="print"/>
          <a:srcRect l="62666" b="5714"/>
          <a:stretch>
            <a:fillRect/>
          </a:stretch>
        </p:blipFill>
        <p:spPr bwMode="auto">
          <a:xfrm>
            <a:off x="7578726" y="2016919"/>
            <a:ext cx="2133600" cy="8382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8678" name="Rectangle 14"/>
          <p:cNvSpPr>
            <a:spLocks noChangeArrowheads="1"/>
          </p:cNvSpPr>
          <p:nvPr/>
        </p:nvSpPr>
        <p:spPr bwMode="auto">
          <a:xfrm rot="-5400000">
            <a:off x="2288381" y="2283619"/>
            <a:ext cx="16716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sym typeface="Symbol" pitchFamily="18" charset="2"/>
              </a:rPr>
              <a:t>d (E,E’)/dE’/ (E)</a:t>
            </a:r>
          </a:p>
        </p:txBody>
      </p:sp>
      <p:sp>
        <p:nvSpPr>
          <p:cNvPr id="28679" name="TextBox 8"/>
          <p:cNvSpPr txBox="1">
            <a:spLocks noChangeArrowheads="1"/>
          </p:cNvSpPr>
          <p:nvPr/>
        </p:nvSpPr>
        <p:spPr bwMode="auto">
          <a:xfrm>
            <a:off x="5638801" y="3810000"/>
            <a:ext cx="3006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6600"/>
                </a:solidFill>
              </a:rPr>
              <a:t>Scattering on free electrons</a:t>
            </a:r>
          </a:p>
        </p:txBody>
      </p:sp>
      <p:sp>
        <p:nvSpPr>
          <p:cNvPr id="28680" name="TextBox 9"/>
          <p:cNvSpPr txBox="1">
            <a:spLocks noChangeArrowheads="1"/>
          </p:cNvSpPr>
          <p:nvPr/>
        </p:nvSpPr>
        <p:spPr bwMode="auto">
          <a:xfrm>
            <a:off x="1828801" y="3810000"/>
            <a:ext cx="26725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6600"/>
                </a:solidFill>
              </a:rPr>
              <a:t>Excitation and ionization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rot="5400000" flipH="1" flipV="1">
            <a:off x="3048000" y="2362200"/>
            <a:ext cx="1447800" cy="990600"/>
          </a:xfrm>
          <a:prstGeom prst="straightConnector1">
            <a:avLst/>
          </a:prstGeom>
          <a:ln>
            <a:solidFill>
              <a:srgbClr val="00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6200000" flipV="1">
            <a:off x="5067300" y="2628900"/>
            <a:ext cx="1066800" cy="838200"/>
          </a:xfrm>
          <a:prstGeom prst="straightConnector1">
            <a:avLst/>
          </a:prstGeom>
          <a:ln>
            <a:solidFill>
              <a:srgbClr val="00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683" name="Picture 6" descr="p(x) = \frac{1}{\pi} \int_0^\infty\! \exp(-t \log t  - x t) \sin(\pi t)\, dt."/>
          <p:cNvPicPr>
            <a:picLocks noChangeAspect="1" noChangeArrowheads="1"/>
          </p:cNvPicPr>
          <p:nvPr/>
        </p:nvPicPr>
        <p:blipFill>
          <a:blip r:embed="rId5" cstate="print"/>
          <a:srcRect l="11615" b="6976"/>
          <a:stretch>
            <a:fillRect/>
          </a:stretch>
        </p:blipFill>
        <p:spPr bwMode="auto">
          <a:xfrm>
            <a:off x="1047750" y="4819650"/>
            <a:ext cx="2971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4" name="Rectangle 14"/>
          <p:cNvSpPr>
            <a:spLocks noChangeArrowheads="1"/>
          </p:cNvSpPr>
          <p:nvPr/>
        </p:nvSpPr>
        <p:spPr bwMode="auto">
          <a:xfrm>
            <a:off x="9067800" y="4800600"/>
            <a:ext cx="8509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2060"/>
                </a:solidFill>
                <a:sym typeface="Symbol" pitchFamily="18" charset="2"/>
              </a:rPr>
              <a:t>P(E,)</a:t>
            </a:r>
            <a:endParaRPr lang="en-US">
              <a:solidFill>
                <a:srgbClr val="002060"/>
              </a:solidFill>
            </a:endParaRPr>
          </a:p>
        </p:txBody>
      </p:sp>
      <p:pic>
        <p:nvPicPr>
          <p:cNvPr id="28685" name="Picture 17" descr="p(x) = \frac{1}{2 \pi i} \int_{c-i\infty}^{c+i\infty}\! \exp(s \log s + x s)\, ds."/>
          <p:cNvPicPr>
            <a:picLocks noChangeAspect="1" noChangeArrowheads="1"/>
          </p:cNvPicPr>
          <p:nvPr/>
        </p:nvPicPr>
        <p:blipFill>
          <a:blip r:embed="rId6" cstate="print"/>
          <a:srcRect l="-4955" r="929"/>
          <a:stretch>
            <a:fillRect/>
          </a:stretch>
        </p:blipFill>
        <p:spPr bwMode="auto">
          <a:xfrm>
            <a:off x="952500" y="4267200"/>
            <a:ext cx="32004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7" name="Rectangle 19"/>
          <p:cNvSpPr>
            <a:spLocks noChangeArrowheads="1"/>
          </p:cNvSpPr>
          <p:nvPr/>
        </p:nvSpPr>
        <p:spPr bwMode="auto">
          <a:xfrm>
            <a:off x="3200400" y="0"/>
            <a:ext cx="388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Fluctuations of the Energy Loss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28688" name="Slide Number Placeholder 1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58076E4-D919-4DC0-A139-4061C20F3B36}" type="slidenum">
              <a:rPr lang="en-US" smtClean="0">
                <a:latin typeface="Arial" charset="0"/>
              </a:rPr>
              <a:pPr/>
              <a:t>30</a:t>
            </a:fld>
            <a:endParaRPr lang="en-US">
              <a:latin typeface="Arial" charset="0"/>
            </a:endParaRPr>
          </a:p>
        </p:txBody>
      </p:sp>
      <p:sp>
        <p:nvSpPr>
          <p:cNvPr id="28689" name="Footer Placeholder 1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pic>
        <p:nvPicPr>
          <p:cNvPr id="28690" name="Picture 10"/>
          <p:cNvPicPr>
            <a:picLocks noChangeAspect="1" noChangeArrowheads="1"/>
          </p:cNvPicPr>
          <p:nvPr/>
        </p:nvPicPr>
        <p:blipFill>
          <a:blip r:embed="rId7" cstate="print"/>
          <a:srcRect l="56665"/>
          <a:stretch>
            <a:fillRect/>
          </a:stretch>
        </p:blipFill>
        <p:spPr bwMode="auto">
          <a:xfrm>
            <a:off x="1109662" y="5324476"/>
            <a:ext cx="320516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1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97743" y="5912406"/>
            <a:ext cx="1509713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Connector 2"/>
          <p:cNvCxnSpPr/>
          <p:nvPr/>
        </p:nvCxnSpPr>
        <p:spPr>
          <a:xfrm>
            <a:off x="4152900" y="1691618"/>
            <a:ext cx="2562225" cy="146723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Box 12"/>
          <p:cNvSpPr txBox="1">
            <a:spLocks noChangeArrowheads="1"/>
          </p:cNvSpPr>
          <p:nvPr/>
        </p:nvSpPr>
        <p:spPr bwMode="auto">
          <a:xfrm>
            <a:off x="1081606" y="1442146"/>
            <a:ext cx="3819179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sz="1600" dirty="0">
                <a:solidFill>
                  <a:schemeClr val="accent2"/>
                </a:solidFill>
                <a:sym typeface="Wingdings" pitchFamily="2" charset="2"/>
              </a:rPr>
              <a:t>P(</a:t>
            </a:r>
            <a:r>
              <a:rPr lang="en-US" sz="1600" dirty="0">
                <a:solidFill>
                  <a:schemeClr val="accent2"/>
                </a:solidFill>
                <a:sym typeface="Symbol" pitchFamily="18" charset="2"/>
              </a:rPr>
              <a:t></a:t>
            </a:r>
            <a:r>
              <a:rPr lang="en-US" sz="1600" dirty="0">
                <a:solidFill>
                  <a:schemeClr val="accent2"/>
                </a:solidFill>
                <a:sym typeface="Wingdings" pitchFamily="2" charset="2"/>
              </a:rPr>
              <a:t>): Probability for energy loss </a:t>
            </a:r>
            <a:r>
              <a:rPr lang="en-US" sz="1600" dirty="0">
                <a:solidFill>
                  <a:schemeClr val="accent2"/>
                </a:solidFill>
                <a:sym typeface="Symbol" pitchFamily="18" charset="2"/>
              </a:rPr>
              <a:t> in matter of thickness D. </a:t>
            </a:r>
            <a:endParaRPr lang="en-US" sz="1600" dirty="0">
              <a:solidFill>
                <a:schemeClr val="accent2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None/>
              <a:defRPr/>
            </a:pPr>
            <a:endParaRPr lang="en-US" sz="1600" dirty="0">
              <a:solidFill>
                <a:schemeClr val="accent2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1600" dirty="0">
                <a:solidFill>
                  <a:srgbClr val="006600"/>
                </a:solidFill>
                <a:sym typeface="Wingdings" pitchFamily="2" charset="2"/>
              </a:rPr>
              <a:t>Landau distribution is very asymmetric. </a:t>
            </a:r>
          </a:p>
          <a:p>
            <a:pPr>
              <a:buFont typeface="Wingdings" pitchFamily="2" charset="2"/>
              <a:buNone/>
              <a:defRPr/>
            </a:pPr>
            <a:endParaRPr lang="en-US" sz="1600" dirty="0">
              <a:solidFill>
                <a:srgbClr val="009900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1600" dirty="0">
                <a:solidFill>
                  <a:schemeClr val="accent6"/>
                </a:solidFill>
                <a:sym typeface="Wingdings" pitchFamily="2" charset="2"/>
              </a:rPr>
              <a:t>Average and most probable energy loss must be distinguished !</a:t>
            </a:r>
          </a:p>
          <a:p>
            <a:pPr>
              <a:buFont typeface="Wingdings" pitchFamily="2" charset="2"/>
              <a:buNone/>
              <a:defRPr/>
            </a:pPr>
            <a:endParaRPr lang="en-US" sz="1600" dirty="0">
              <a:solidFill>
                <a:schemeClr val="accent2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1600" dirty="0">
                <a:solidFill>
                  <a:srgbClr val="006600"/>
                </a:solidFill>
                <a:sym typeface="Wingdings" pitchFamily="2" charset="2"/>
              </a:rPr>
              <a:t>Measured Energy Loss is usually smaller that the real energy loss:</a:t>
            </a:r>
          </a:p>
          <a:p>
            <a:pPr>
              <a:buFont typeface="Wingdings" pitchFamily="2" charset="2"/>
              <a:buNone/>
              <a:defRPr/>
            </a:pPr>
            <a:endParaRPr lang="en-US" sz="1600" dirty="0">
              <a:solidFill>
                <a:srgbClr val="009900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1600" dirty="0">
                <a:solidFill>
                  <a:srgbClr val="002060"/>
                </a:solidFill>
                <a:sym typeface="Wingdings" pitchFamily="2" charset="2"/>
              </a:rPr>
              <a:t>3 </a:t>
            </a:r>
            <a:r>
              <a:rPr lang="en-US" sz="1600" dirty="0" err="1">
                <a:solidFill>
                  <a:srgbClr val="002060"/>
                </a:solidFill>
                <a:sym typeface="Wingdings" pitchFamily="2" charset="2"/>
              </a:rPr>
              <a:t>GeV</a:t>
            </a:r>
            <a:r>
              <a:rPr lang="en-US" sz="1600" dirty="0">
                <a:solidFill>
                  <a:srgbClr val="002060"/>
                </a:solidFill>
                <a:sym typeface="Wingdings" pitchFamily="2" charset="2"/>
              </a:rPr>
              <a:t> </a:t>
            </a:r>
            <a:r>
              <a:rPr lang="en-US" sz="1600" dirty="0" err="1">
                <a:solidFill>
                  <a:srgbClr val="002060"/>
                </a:solidFill>
                <a:sym typeface="Wingdings" pitchFamily="2" charset="2"/>
              </a:rPr>
              <a:t>Pion</a:t>
            </a:r>
            <a:r>
              <a:rPr lang="en-US" sz="1600" dirty="0">
                <a:solidFill>
                  <a:srgbClr val="002060"/>
                </a:solidFill>
                <a:sym typeface="Wingdings" pitchFamily="2" charset="2"/>
              </a:rPr>
              <a:t>: </a:t>
            </a:r>
            <a:r>
              <a:rPr lang="en-US" sz="1600" dirty="0" err="1">
                <a:solidFill>
                  <a:srgbClr val="002060"/>
                </a:solidFill>
                <a:sym typeface="Wingdings" pitchFamily="2" charset="2"/>
              </a:rPr>
              <a:t>E’</a:t>
            </a:r>
            <a:r>
              <a:rPr lang="en-US" sz="1600" baseline="-25000" dirty="0" err="1">
                <a:solidFill>
                  <a:srgbClr val="002060"/>
                </a:solidFill>
                <a:sym typeface="Wingdings" pitchFamily="2" charset="2"/>
              </a:rPr>
              <a:t>max</a:t>
            </a:r>
            <a:r>
              <a:rPr lang="en-US" sz="1600" baseline="-25000" dirty="0">
                <a:solidFill>
                  <a:srgbClr val="002060"/>
                </a:solidFill>
                <a:sym typeface="Wingdings" pitchFamily="2" charset="2"/>
              </a:rPr>
              <a:t> </a:t>
            </a:r>
            <a:r>
              <a:rPr lang="en-US" sz="1600" dirty="0">
                <a:solidFill>
                  <a:srgbClr val="002060"/>
                </a:solidFill>
                <a:sym typeface="Wingdings" pitchFamily="2" charset="2"/>
              </a:rPr>
              <a:t>= 450MeV  A 450 </a:t>
            </a:r>
            <a:r>
              <a:rPr lang="en-US" sz="1600" dirty="0" err="1">
                <a:solidFill>
                  <a:srgbClr val="002060"/>
                </a:solidFill>
                <a:sym typeface="Wingdings" pitchFamily="2" charset="2"/>
              </a:rPr>
              <a:t>MeV</a:t>
            </a:r>
            <a:r>
              <a:rPr lang="en-US" sz="1600" dirty="0">
                <a:solidFill>
                  <a:srgbClr val="002060"/>
                </a:solidFill>
                <a:sym typeface="Wingdings" pitchFamily="2" charset="2"/>
              </a:rPr>
              <a:t> Electron usually leaves the detector. </a:t>
            </a:r>
            <a:endParaRPr lang="en-US" dirty="0">
              <a:solidFill>
                <a:srgbClr val="002060"/>
              </a:solidFill>
              <a:sym typeface="Symbol" pitchFamily="18" charset="2"/>
            </a:endParaRPr>
          </a:p>
        </p:txBody>
      </p:sp>
      <p:pic>
        <p:nvPicPr>
          <p:cNvPr id="29700" name="Picture 6" descr="\begin{figure}&#10; \begin{center}&#10; \leavevmode&#10; &#10;\epsfig {file=landau.eps,width=\singlefig}&#10; \end{center}\end{figure}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1609726"/>
            <a:ext cx="4038600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Rectangle 4"/>
          <p:cNvSpPr>
            <a:spLocks noChangeArrowheads="1"/>
          </p:cNvSpPr>
          <p:nvPr/>
        </p:nvSpPr>
        <p:spPr bwMode="auto">
          <a:xfrm>
            <a:off x="4038600" y="0"/>
            <a:ext cx="2971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Landau Distribution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970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B818D8-9D00-41FE-BF04-DF6AC5037612}" type="slidenum">
              <a:rPr lang="en-US" smtClean="0">
                <a:latin typeface="Arial" charset="0"/>
              </a:rPr>
              <a:pPr/>
              <a:t>31</a:t>
            </a:fld>
            <a:endParaRPr lang="en-US">
              <a:latin typeface="Arial" charset="0"/>
            </a:endParaRPr>
          </a:p>
        </p:txBody>
      </p:sp>
      <p:sp>
        <p:nvSpPr>
          <p:cNvPr id="29704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6"/>
          <p:cNvSpPr txBox="1">
            <a:spLocks noChangeArrowheads="1"/>
          </p:cNvSpPr>
          <p:nvPr/>
        </p:nvSpPr>
        <p:spPr bwMode="auto">
          <a:xfrm>
            <a:off x="1798638" y="1295400"/>
            <a:ext cx="393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i="1">
                <a:solidFill>
                  <a:srgbClr val="3B21FF"/>
                </a:solidFill>
              </a:rPr>
              <a:t>LANDAU DISTRIBUTION OF ENERGY LOSS:</a:t>
            </a:r>
          </a:p>
        </p:txBody>
      </p:sp>
      <p:sp>
        <p:nvSpPr>
          <p:cNvPr id="30723" name="Text Box 7"/>
          <p:cNvSpPr txBox="1">
            <a:spLocks noChangeArrowheads="1"/>
          </p:cNvSpPr>
          <p:nvPr/>
        </p:nvSpPr>
        <p:spPr bwMode="auto">
          <a:xfrm>
            <a:off x="1951038" y="5121275"/>
            <a:ext cx="25447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/>
              <a:t>For a Gaussian distribution:</a:t>
            </a:r>
          </a:p>
        </p:txBody>
      </p:sp>
      <p:sp>
        <p:nvSpPr>
          <p:cNvPr id="30724" name="Text Box 8"/>
          <p:cNvSpPr txBox="1">
            <a:spLocks noChangeArrowheads="1"/>
          </p:cNvSpPr>
          <p:nvPr/>
        </p:nvSpPr>
        <p:spPr bwMode="auto">
          <a:xfrm>
            <a:off x="4465638" y="5121275"/>
            <a:ext cx="14526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>
                <a:latin typeface="Symbol" pitchFamily="18" charset="2"/>
              </a:rPr>
              <a:t>s</a:t>
            </a:r>
            <a:r>
              <a:rPr lang="en-US" sz="1400" b="1" baseline="-25000"/>
              <a:t>N</a:t>
            </a:r>
            <a:r>
              <a:rPr lang="en-US" sz="1400" b="1"/>
              <a:t> ~ 21 i.p.</a:t>
            </a:r>
          </a:p>
          <a:p>
            <a:pPr eaLnBrk="0" hangingPunct="0"/>
            <a:r>
              <a:rPr lang="en-US" sz="1400" b="1"/>
              <a:t>FWHM ~ 50 i.p.</a:t>
            </a:r>
          </a:p>
        </p:txBody>
      </p:sp>
      <p:pic>
        <p:nvPicPr>
          <p:cNvPr id="3072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0900" y="1833564"/>
            <a:ext cx="3563938" cy="304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Text Box 10"/>
          <p:cNvSpPr txBox="1">
            <a:spLocks noChangeArrowheads="1"/>
          </p:cNvSpPr>
          <p:nvPr/>
        </p:nvSpPr>
        <p:spPr bwMode="auto">
          <a:xfrm>
            <a:off x="1893889" y="4648200"/>
            <a:ext cx="2682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/>
              <a:t>0</a:t>
            </a:r>
          </a:p>
        </p:txBody>
      </p:sp>
      <p:grpSp>
        <p:nvGrpSpPr>
          <p:cNvPr id="30727" name="Group 11"/>
          <p:cNvGrpSpPr>
            <a:grpSpLocks/>
          </p:cNvGrpSpPr>
          <p:nvPr/>
        </p:nvGrpSpPr>
        <p:grpSpPr bwMode="auto">
          <a:xfrm>
            <a:off x="1570038" y="1955800"/>
            <a:ext cx="4176712" cy="3302000"/>
            <a:chOff x="96" y="846"/>
            <a:chExt cx="2631" cy="2080"/>
          </a:xfrm>
        </p:grpSpPr>
        <p:sp>
          <p:nvSpPr>
            <p:cNvPr id="30756" name="Text Box 12"/>
            <p:cNvSpPr txBox="1">
              <a:spLocks noChangeArrowheads="1"/>
            </p:cNvSpPr>
            <p:nvPr/>
          </p:nvSpPr>
          <p:spPr bwMode="auto">
            <a:xfrm>
              <a:off x="404" y="2653"/>
              <a:ext cx="16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/>
                <a:t>0</a:t>
              </a:r>
            </a:p>
          </p:txBody>
        </p:sp>
        <p:sp>
          <p:nvSpPr>
            <p:cNvPr id="30757" name="Text Box 13"/>
            <p:cNvSpPr txBox="1">
              <a:spLocks noChangeArrowheads="1"/>
            </p:cNvSpPr>
            <p:nvPr/>
          </p:nvSpPr>
          <p:spPr bwMode="auto">
            <a:xfrm>
              <a:off x="1209" y="2653"/>
              <a:ext cx="27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/>
                <a:t>500</a:t>
              </a:r>
            </a:p>
          </p:txBody>
        </p:sp>
        <p:sp>
          <p:nvSpPr>
            <p:cNvPr id="30758" name="Text Box 14"/>
            <p:cNvSpPr txBox="1">
              <a:spLocks noChangeArrowheads="1"/>
            </p:cNvSpPr>
            <p:nvPr/>
          </p:nvSpPr>
          <p:spPr bwMode="auto">
            <a:xfrm>
              <a:off x="2026" y="2653"/>
              <a:ext cx="32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/>
                <a:t>1000</a:t>
              </a:r>
            </a:p>
          </p:txBody>
        </p:sp>
        <p:sp>
          <p:nvSpPr>
            <p:cNvPr id="30759" name="Text Box 15"/>
            <p:cNvSpPr txBox="1">
              <a:spLocks noChangeArrowheads="1"/>
            </p:cNvSpPr>
            <p:nvPr/>
          </p:nvSpPr>
          <p:spPr bwMode="auto">
            <a:xfrm>
              <a:off x="171" y="998"/>
              <a:ext cx="32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/>
                <a:t>6000</a:t>
              </a:r>
            </a:p>
          </p:txBody>
        </p:sp>
        <p:sp>
          <p:nvSpPr>
            <p:cNvPr id="30760" name="Text Box 16"/>
            <p:cNvSpPr txBox="1">
              <a:spLocks noChangeArrowheads="1"/>
            </p:cNvSpPr>
            <p:nvPr/>
          </p:nvSpPr>
          <p:spPr bwMode="auto">
            <a:xfrm>
              <a:off x="171" y="1519"/>
              <a:ext cx="32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/>
                <a:t>4000</a:t>
              </a:r>
            </a:p>
          </p:txBody>
        </p:sp>
        <p:sp>
          <p:nvSpPr>
            <p:cNvPr id="30761" name="Text Box 17"/>
            <p:cNvSpPr txBox="1">
              <a:spLocks noChangeArrowheads="1"/>
            </p:cNvSpPr>
            <p:nvPr/>
          </p:nvSpPr>
          <p:spPr bwMode="auto">
            <a:xfrm>
              <a:off x="171" y="2041"/>
              <a:ext cx="32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/>
                <a:t>2000</a:t>
              </a:r>
            </a:p>
          </p:txBody>
        </p:sp>
        <p:sp>
          <p:nvSpPr>
            <p:cNvPr id="30762" name="Text Box 18"/>
            <p:cNvSpPr txBox="1">
              <a:spLocks noChangeArrowheads="1"/>
            </p:cNvSpPr>
            <p:nvPr/>
          </p:nvSpPr>
          <p:spPr bwMode="auto">
            <a:xfrm>
              <a:off x="2323" y="2753"/>
              <a:ext cx="40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/>
                <a:t>N (i.p.)</a:t>
              </a:r>
            </a:p>
          </p:txBody>
        </p:sp>
        <p:sp>
          <p:nvSpPr>
            <p:cNvPr id="30763" name="Text Box 19"/>
            <p:cNvSpPr txBox="1">
              <a:spLocks noChangeArrowheads="1"/>
            </p:cNvSpPr>
            <p:nvPr/>
          </p:nvSpPr>
          <p:spPr bwMode="auto">
            <a:xfrm>
              <a:off x="96" y="846"/>
              <a:ext cx="41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/>
                <a:t>Counts</a:t>
              </a:r>
            </a:p>
          </p:txBody>
        </p:sp>
      </p:grpSp>
      <p:pic>
        <p:nvPicPr>
          <p:cNvPr id="30728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86113" y="1692275"/>
            <a:ext cx="533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9" name="Text Box 21"/>
          <p:cNvSpPr txBox="1">
            <a:spLocks noChangeArrowheads="1"/>
          </p:cNvSpPr>
          <p:nvPr/>
        </p:nvSpPr>
        <p:spPr bwMode="auto">
          <a:xfrm>
            <a:off x="3779838" y="1997075"/>
            <a:ext cx="173611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>
                <a:solidFill>
                  <a:srgbClr val="3B21FF"/>
                </a:solidFill>
              </a:rPr>
              <a:t>4 cm Ar-CH4 (95-5)</a:t>
            </a:r>
          </a:p>
          <a:p>
            <a:pPr eaLnBrk="0" hangingPunct="0"/>
            <a:r>
              <a:rPr lang="en-US" sz="1400">
                <a:solidFill>
                  <a:srgbClr val="3B21FF"/>
                </a:solidFill>
              </a:rPr>
              <a:t>5 bars</a:t>
            </a:r>
          </a:p>
        </p:txBody>
      </p:sp>
      <p:sp>
        <p:nvSpPr>
          <p:cNvPr id="30730" name="Text Box 22"/>
          <p:cNvSpPr txBox="1">
            <a:spLocks noChangeArrowheads="1"/>
          </p:cNvSpPr>
          <p:nvPr/>
        </p:nvSpPr>
        <p:spPr bwMode="auto">
          <a:xfrm>
            <a:off x="3856039" y="2514600"/>
            <a:ext cx="1114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/>
              <a:t>N = 460 i.p.</a:t>
            </a:r>
          </a:p>
        </p:txBody>
      </p:sp>
      <p:sp>
        <p:nvSpPr>
          <p:cNvPr id="30731" name="Text Box 23"/>
          <p:cNvSpPr txBox="1">
            <a:spLocks noChangeArrowheads="1"/>
          </p:cNvSpPr>
          <p:nvPr/>
        </p:nvSpPr>
        <p:spPr bwMode="auto">
          <a:xfrm>
            <a:off x="6065838" y="1219200"/>
            <a:ext cx="46458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>
                <a:solidFill>
                  <a:srgbClr val="3B21FF"/>
                </a:solidFill>
              </a:rPr>
              <a:t>PARTICLE IDENTIFICATION </a:t>
            </a:r>
          </a:p>
          <a:p>
            <a:pPr eaLnBrk="0" hangingPunct="0"/>
            <a:r>
              <a:rPr lang="en-US" sz="1400" b="1">
                <a:solidFill>
                  <a:srgbClr val="3B21FF"/>
                </a:solidFill>
              </a:rPr>
              <a:t>Requires statistical analysis of hundreds of samples</a:t>
            </a:r>
          </a:p>
        </p:txBody>
      </p:sp>
      <p:grpSp>
        <p:nvGrpSpPr>
          <p:cNvPr id="30732" name="Group 24"/>
          <p:cNvGrpSpPr>
            <a:grpSpLocks/>
          </p:cNvGrpSpPr>
          <p:nvPr/>
        </p:nvGrpSpPr>
        <p:grpSpPr bwMode="auto">
          <a:xfrm>
            <a:off x="5943600" y="1828800"/>
            <a:ext cx="4133850" cy="3429000"/>
            <a:chOff x="2880" y="2064"/>
            <a:chExt cx="2604" cy="2160"/>
          </a:xfrm>
        </p:grpSpPr>
        <p:grpSp>
          <p:nvGrpSpPr>
            <p:cNvPr id="30741" name="Group 25"/>
            <p:cNvGrpSpPr>
              <a:grpSpLocks/>
            </p:cNvGrpSpPr>
            <p:nvPr/>
          </p:nvGrpSpPr>
          <p:grpSpPr bwMode="auto">
            <a:xfrm>
              <a:off x="2880" y="2064"/>
              <a:ext cx="2604" cy="2160"/>
              <a:chOff x="2668" y="2160"/>
              <a:chExt cx="2604" cy="2160"/>
            </a:xfrm>
          </p:grpSpPr>
          <p:pic>
            <p:nvPicPr>
              <p:cNvPr id="30745" name="Picture 2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024" y="2160"/>
                <a:ext cx="2208" cy="19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30746" name="Group 27"/>
              <p:cNvGrpSpPr>
                <a:grpSpLocks/>
              </p:cNvGrpSpPr>
              <p:nvPr/>
            </p:nvGrpSpPr>
            <p:grpSpPr bwMode="auto">
              <a:xfrm>
                <a:off x="2668" y="2240"/>
                <a:ext cx="2604" cy="2080"/>
                <a:chOff x="96" y="846"/>
                <a:chExt cx="2604" cy="2080"/>
              </a:xfrm>
            </p:grpSpPr>
            <p:sp>
              <p:nvSpPr>
                <p:cNvPr id="30748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404" y="2653"/>
                  <a:ext cx="169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sz="1200"/>
                    <a:t>0</a:t>
                  </a:r>
                </a:p>
              </p:txBody>
            </p:sp>
            <p:sp>
              <p:nvSpPr>
                <p:cNvPr id="30749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1209" y="2653"/>
                  <a:ext cx="275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sz="1200"/>
                    <a:t>500</a:t>
                  </a:r>
                </a:p>
              </p:txBody>
            </p:sp>
            <p:sp>
              <p:nvSpPr>
                <p:cNvPr id="30750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2026" y="2653"/>
                  <a:ext cx="328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sz="1200"/>
                    <a:t>1000</a:t>
                  </a:r>
                </a:p>
              </p:txBody>
            </p:sp>
            <p:sp>
              <p:nvSpPr>
                <p:cNvPr id="30751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171" y="998"/>
                  <a:ext cx="328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sz="1200"/>
                    <a:t>6000</a:t>
                  </a:r>
                </a:p>
              </p:txBody>
            </p:sp>
            <p:sp>
              <p:nvSpPr>
                <p:cNvPr id="30752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171" y="1519"/>
                  <a:ext cx="328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sz="1200"/>
                    <a:t>4000</a:t>
                  </a:r>
                </a:p>
              </p:txBody>
            </p:sp>
            <p:sp>
              <p:nvSpPr>
                <p:cNvPr id="30753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171" y="2041"/>
                  <a:ext cx="328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sz="1200"/>
                    <a:t>2000</a:t>
                  </a:r>
                </a:p>
              </p:txBody>
            </p:sp>
            <p:sp>
              <p:nvSpPr>
                <p:cNvPr id="30754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2323" y="2753"/>
                  <a:ext cx="377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sz="1200"/>
                    <a:t>N (i.p)</a:t>
                  </a:r>
                </a:p>
              </p:txBody>
            </p:sp>
            <p:sp>
              <p:nvSpPr>
                <p:cNvPr id="30755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96" y="846"/>
                  <a:ext cx="419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sz="1200"/>
                    <a:t>Counts</a:t>
                  </a:r>
                </a:p>
              </p:txBody>
            </p:sp>
          </p:grpSp>
          <p:sp>
            <p:nvSpPr>
              <p:cNvPr id="30747" name="Text Box 36"/>
              <p:cNvSpPr txBox="1">
                <a:spLocks noChangeArrowheads="1"/>
              </p:cNvSpPr>
              <p:nvPr/>
            </p:nvSpPr>
            <p:spPr bwMode="auto">
              <a:xfrm>
                <a:off x="2880" y="3936"/>
                <a:ext cx="16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1200"/>
                  <a:t>0</a:t>
                </a:r>
              </a:p>
            </p:txBody>
          </p:sp>
        </p:grpSp>
        <p:sp>
          <p:nvSpPr>
            <p:cNvPr id="30742" name="Text Box 37"/>
            <p:cNvSpPr txBox="1">
              <a:spLocks noChangeArrowheads="1"/>
            </p:cNvSpPr>
            <p:nvPr/>
          </p:nvSpPr>
          <p:spPr bwMode="auto">
            <a:xfrm>
              <a:off x="3408" y="2352"/>
              <a:ext cx="53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b="1" i="1"/>
                <a:t>protons</a:t>
              </a:r>
            </a:p>
          </p:txBody>
        </p:sp>
        <p:sp>
          <p:nvSpPr>
            <p:cNvPr id="30743" name="Text Box 38"/>
            <p:cNvSpPr txBox="1">
              <a:spLocks noChangeArrowheads="1"/>
            </p:cNvSpPr>
            <p:nvPr/>
          </p:nvSpPr>
          <p:spPr bwMode="auto">
            <a:xfrm>
              <a:off x="4416" y="2352"/>
              <a:ext cx="61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b="1" i="1"/>
                <a:t>electrons</a:t>
              </a:r>
            </a:p>
          </p:txBody>
        </p:sp>
        <p:sp>
          <p:nvSpPr>
            <p:cNvPr id="30744" name="Text Box 39"/>
            <p:cNvSpPr txBox="1">
              <a:spLocks noChangeArrowheads="1"/>
            </p:cNvSpPr>
            <p:nvPr/>
          </p:nvSpPr>
          <p:spPr bwMode="auto">
            <a:xfrm>
              <a:off x="4752" y="2160"/>
              <a:ext cx="58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b="1" i="1"/>
                <a:t>15 GeV/c</a:t>
              </a:r>
            </a:p>
          </p:txBody>
        </p:sp>
      </p:grpSp>
      <p:sp>
        <p:nvSpPr>
          <p:cNvPr id="30733" name="Line 40"/>
          <p:cNvSpPr>
            <a:spLocks noChangeShapeType="1"/>
          </p:cNvSpPr>
          <p:nvPr/>
        </p:nvSpPr>
        <p:spPr bwMode="auto">
          <a:xfrm flipH="1" flipV="1">
            <a:off x="3551238" y="3368675"/>
            <a:ext cx="1219200" cy="1752600"/>
          </a:xfrm>
          <a:prstGeom prst="line">
            <a:avLst/>
          </a:prstGeom>
          <a:noFill/>
          <a:ln w="9525">
            <a:solidFill>
              <a:srgbClr val="FF1814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4" name="Text Box 41"/>
          <p:cNvSpPr txBox="1">
            <a:spLocks noChangeArrowheads="1"/>
          </p:cNvSpPr>
          <p:nvPr/>
        </p:nvSpPr>
        <p:spPr bwMode="auto">
          <a:xfrm>
            <a:off x="6294439" y="5562600"/>
            <a:ext cx="3698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i="1"/>
              <a:t>I. Lehraus et al, Phys. Scripta 23(1981)727</a:t>
            </a:r>
          </a:p>
        </p:txBody>
      </p:sp>
      <p:sp>
        <p:nvSpPr>
          <p:cNvPr id="30735" name="Line 42"/>
          <p:cNvSpPr>
            <a:spLocks noChangeShapeType="1"/>
          </p:cNvSpPr>
          <p:nvPr/>
        </p:nvSpPr>
        <p:spPr bwMode="auto">
          <a:xfrm>
            <a:off x="3170238" y="3176588"/>
            <a:ext cx="685800" cy="0"/>
          </a:xfrm>
          <a:prstGeom prst="line">
            <a:avLst/>
          </a:prstGeom>
          <a:noFill/>
          <a:ln w="9525">
            <a:solidFill>
              <a:srgbClr val="0A0AFF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6" name="Text Box 43"/>
          <p:cNvSpPr txBox="1">
            <a:spLocks noChangeArrowheads="1"/>
          </p:cNvSpPr>
          <p:nvPr/>
        </p:nvSpPr>
        <p:spPr bwMode="auto">
          <a:xfrm>
            <a:off x="4144964" y="2922588"/>
            <a:ext cx="14700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>
                <a:solidFill>
                  <a:srgbClr val="0A0AFF"/>
                </a:solidFill>
              </a:rPr>
              <a:t>FWHM~250 i.p. </a:t>
            </a:r>
          </a:p>
        </p:txBody>
      </p:sp>
      <p:sp>
        <p:nvSpPr>
          <p:cNvPr id="30738" name="Rectangle 42"/>
          <p:cNvSpPr>
            <a:spLocks noChangeArrowheads="1"/>
          </p:cNvSpPr>
          <p:nvPr/>
        </p:nvSpPr>
        <p:spPr bwMode="auto">
          <a:xfrm>
            <a:off x="3962400" y="0"/>
            <a:ext cx="2895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Landau Distribution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0739" name="Slide Number Placeholder 4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79245B-F62B-463D-B6A7-D2808FFC1589}" type="slidenum">
              <a:rPr lang="en-US" smtClean="0">
                <a:latin typeface="Arial" charset="0"/>
              </a:rPr>
              <a:pPr/>
              <a:t>32</a:t>
            </a:fld>
            <a:endParaRPr lang="en-US">
              <a:latin typeface="Arial" charset="0"/>
            </a:endParaRPr>
          </a:p>
        </p:txBody>
      </p:sp>
      <p:sp>
        <p:nvSpPr>
          <p:cNvPr id="30740" name="Footer Placeholder 4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" descr="de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8825" y="609600"/>
            <a:ext cx="4146550" cy="313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4" descr="scan005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43025" y="457200"/>
            <a:ext cx="3962400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5" descr="scan005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8800" y="3733800"/>
            <a:ext cx="4572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4191000" y="0"/>
            <a:ext cx="2895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Particle Identification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1751" name="TextBox 7"/>
          <p:cNvSpPr txBox="1">
            <a:spLocks noChangeArrowheads="1"/>
          </p:cNvSpPr>
          <p:nvPr/>
        </p:nvSpPr>
        <p:spPr bwMode="auto">
          <a:xfrm>
            <a:off x="2790826" y="1371600"/>
            <a:ext cx="21129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009900"/>
                </a:solidFill>
              </a:rPr>
              <a:t>‘average’ energy loss</a:t>
            </a:r>
          </a:p>
        </p:txBody>
      </p:sp>
      <p:sp>
        <p:nvSpPr>
          <p:cNvPr id="31752" name="TextBox 8"/>
          <p:cNvSpPr txBox="1">
            <a:spLocks noChangeArrowheads="1"/>
          </p:cNvSpPr>
          <p:nvPr/>
        </p:nvSpPr>
        <p:spPr bwMode="auto">
          <a:xfrm>
            <a:off x="7162800" y="228600"/>
            <a:ext cx="22034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009900"/>
                </a:solidFill>
              </a:rPr>
              <a:t>Measured energy loss</a:t>
            </a:r>
          </a:p>
        </p:txBody>
      </p:sp>
      <p:sp>
        <p:nvSpPr>
          <p:cNvPr id="34825" name="TextBox 9"/>
          <p:cNvSpPr txBox="1">
            <a:spLocks noChangeArrowheads="1"/>
          </p:cNvSpPr>
          <p:nvPr/>
        </p:nvSpPr>
        <p:spPr bwMode="auto">
          <a:xfrm>
            <a:off x="1085850" y="4657726"/>
            <a:ext cx="3657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6"/>
                </a:solidFill>
              </a:rPr>
              <a:t>In certain momentum ranges, particles can be identified by measuring the energy loss.</a:t>
            </a:r>
          </a:p>
        </p:txBody>
      </p:sp>
      <p:sp>
        <p:nvSpPr>
          <p:cNvPr id="31754" name="Slide Number Placeholder 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3445A54-E6BC-46A7-8B7D-040A030E7E1C}" type="slidenum">
              <a:rPr lang="en-US" smtClean="0">
                <a:latin typeface="Arial" charset="0"/>
              </a:rPr>
              <a:pPr/>
              <a:t>33</a:t>
            </a:fld>
            <a:endParaRPr lang="en-US">
              <a:latin typeface="Arial" charset="0"/>
            </a:endParaRPr>
          </a:p>
        </p:txBody>
      </p:sp>
      <p:sp>
        <p:nvSpPr>
          <p:cNvPr id="31755" name="Footer Placeholder 10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13"/>
          <p:cNvGrpSpPr>
            <a:grpSpLocks/>
          </p:cNvGrpSpPr>
          <p:nvPr/>
        </p:nvGrpSpPr>
        <p:grpSpPr bwMode="auto">
          <a:xfrm>
            <a:off x="1752600" y="685801"/>
            <a:ext cx="8077200" cy="3292475"/>
            <a:chOff x="228600" y="685800"/>
            <a:chExt cx="8077200" cy="3292257"/>
          </a:xfrm>
        </p:grpSpPr>
        <p:grpSp>
          <p:nvGrpSpPr>
            <p:cNvPr id="10251" name="Group 18"/>
            <p:cNvGrpSpPr>
              <a:grpSpLocks/>
            </p:cNvGrpSpPr>
            <p:nvPr/>
          </p:nvGrpSpPr>
          <p:grpSpPr bwMode="auto">
            <a:xfrm>
              <a:off x="2590800" y="2073057"/>
              <a:ext cx="990600" cy="1066800"/>
              <a:chOff x="2286000" y="1447800"/>
              <a:chExt cx="990600" cy="1066800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2706688" y="195430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2819400" y="175270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3200400" y="190509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667000" y="243846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2590800" y="220987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362200" y="167651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3124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743200" y="14479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3048000" y="16003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362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2286000" y="198129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2514600" y="175270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286000" y="152412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2" name="Group 19"/>
            <p:cNvGrpSpPr>
              <a:grpSpLocks/>
            </p:cNvGrpSpPr>
            <p:nvPr/>
          </p:nvGrpSpPr>
          <p:grpSpPr bwMode="auto">
            <a:xfrm>
              <a:off x="3886200" y="2454057"/>
              <a:ext cx="990600" cy="1066800"/>
              <a:chOff x="2286000" y="1447800"/>
              <a:chExt cx="990600" cy="1066800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2706688" y="1954280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2819400" y="175268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200400" y="19050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2667000" y="24384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2590800" y="22098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2362200" y="16764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124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2743200" y="144790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3048000" y="160029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2362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2286000" y="198126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2514600" y="1752681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2286000" y="1524096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3" name="Group 47"/>
            <p:cNvGrpSpPr>
              <a:grpSpLocks/>
            </p:cNvGrpSpPr>
            <p:nvPr/>
          </p:nvGrpSpPr>
          <p:grpSpPr bwMode="auto">
            <a:xfrm>
              <a:off x="4876800" y="1234857"/>
              <a:ext cx="990600" cy="1066800"/>
              <a:chOff x="2286000" y="1447800"/>
              <a:chExt cx="990600" cy="1066800"/>
            </a:xfrm>
          </p:grpSpPr>
          <p:sp>
            <p:nvSpPr>
              <p:cNvPr id="49" name="Oval 48"/>
              <p:cNvSpPr/>
              <p:nvPr/>
            </p:nvSpPr>
            <p:spPr>
              <a:xfrm>
                <a:off x="2706688" y="195436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2819400" y="17527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3200400" y="190515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2667000" y="24385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2590800" y="220993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2362200" y="167656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3124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2743200" y="14479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3048000" y="16003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2362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2286000" y="198134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2514600" y="175276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2286000" y="152417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4" name="Group 103"/>
            <p:cNvGrpSpPr>
              <a:grpSpLocks/>
            </p:cNvGrpSpPr>
            <p:nvPr/>
          </p:nvGrpSpPr>
          <p:grpSpPr bwMode="auto">
            <a:xfrm>
              <a:off x="3200400" y="1082457"/>
              <a:ext cx="990600" cy="1066800"/>
              <a:chOff x="2286000" y="1447800"/>
              <a:chExt cx="990600" cy="1066800"/>
            </a:xfrm>
          </p:grpSpPr>
          <p:sp>
            <p:nvSpPr>
              <p:cNvPr id="105" name="Oval 104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9" name="Oval 108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Oval 109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1" name="Oval 110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3" name="Oval 112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5" name="Oval 114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6" name="Oval 115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7" name="Oval 116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5" name="Group 117"/>
            <p:cNvGrpSpPr>
              <a:grpSpLocks/>
            </p:cNvGrpSpPr>
            <p:nvPr/>
          </p:nvGrpSpPr>
          <p:grpSpPr bwMode="auto">
            <a:xfrm>
              <a:off x="5105400" y="2682657"/>
              <a:ext cx="990600" cy="1066800"/>
              <a:chOff x="2286000" y="1447800"/>
              <a:chExt cx="990600" cy="1066800"/>
            </a:xfrm>
          </p:grpSpPr>
          <p:sp>
            <p:nvSpPr>
              <p:cNvPr id="119" name="Oval 118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Oval 119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1" name="Oval 120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Oval 121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3" name="Oval 122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Oval 123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5" name="Oval 124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6" name="Oval 125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7" name="Oval 126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8" name="Oval 127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9" name="Oval 128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1" name="Oval 130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6" name="Group 145"/>
            <p:cNvGrpSpPr>
              <a:grpSpLocks/>
            </p:cNvGrpSpPr>
            <p:nvPr/>
          </p:nvGrpSpPr>
          <p:grpSpPr bwMode="auto">
            <a:xfrm>
              <a:off x="1600200" y="1082457"/>
              <a:ext cx="990600" cy="1066800"/>
              <a:chOff x="2286000" y="1447800"/>
              <a:chExt cx="990600" cy="1066800"/>
            </a:xfrm>
          </p:grpSpPr>
          <p:sp>
            <p:nvSpPr>
              <p:cNvPr id="147" name="Oval 146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8" name="Oval 147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9" name="Oval 148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0" name="Oval 149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1" name="Oval 150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2" name="Oval 151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3" name="Oval 152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4" name="Oval 153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5" name="Oval 154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6" name="Oval 155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7" name="Oval 156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8" name="Oval 157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9" name="Oval 158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7" name="Group 159"/>
            <p:cNvGrpSpPr>
              <a:grpSpLocks/>
            </p:cNvGrpSpPr>
            <p:nvPr/>
          </p:nvGrpSpPr>
          <p:grpSpPr bwMode="auto">
            <a:xfrm>
              <a:off x="1371600" y="2682657"/>
              <a:ext cx="990600" cy="1066800"/>
              <a:chOff x="2286000" y="1447800"/>
              <a:chExt cx="990600" cy="1066800"/>
            </a:xfrm>
          </p:grpSpPr>
          <p:sp>
            <p:nvSpPr>
              <p:cNvPr id="161" name="Oval 160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2" name="Oval 161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3" name="Oval 162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4" name="Oval 163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" name="Oval 164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9" name="Oval 168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0" name="Oval 169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1" name="Oval 170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3" name="Oval 172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175" name="Straight Connector 174"/>
            <p:cNvCxnSpPr/>
            <p:nvPr/>
          </p:nvCxnSpPr>
          <p:spPr>
            <a:xfrm flipV="1">
              <a:off x="3124200" y="1616013"/>
              <a:ext cx="4038600" cy="685755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228600" y="2285894"/>
              <a:ext cx="2895600" cy="1746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4" name="Straight Arrow Connector 183"/>
            <p:cNvCxnSpPr/>
            <p:nvPr/>
          </p:nvCxnSpPr>
          <p:spPr>
            <a:xfrm rot="16200000" flipH="1">
              <a:off x="1524013" y="2377955"/>
              <a:ext cx="392087" cy="239713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8" name="Straight Arrow Connector 187"/>
            <p:cNvCxnSpPr/>
            <p:nvPr/>
          </p:nvCxnSpPr>
          <p:spPr>
            <a:xfrm rot="16200000" flipH="1">
              <a:off x="2929740" y="2420028"/>
              <a:ext cx="276207" cy="3968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1" name="Straight Arrow Connector 200"/>
            <p:cNvCxnSpPr/>
            <p:nvPr/>
          </p:nvCxnSpPr>
          <p:spPr>
            <a:xfrm>
              <a:off x="3200400" y="2301768"/>
              <a:ext cx="762000" cy="3047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206" name="Rectangle 205"/>
            <p:cNvSpPr/>
            <p:nvPr/>
          </p:nvSpPr>
          <p:spPr>
            <a:xfrm>
              <a:off x="4876800" y="701674"/>
              <a:ext cx="1905000" cy="3276383"/>
            </a:xfrm>
            <a:prstGeom prst="rect">
              <a:avLst/>
            </a:prstGeom>
            <a:solidFill>
              <a:srgbClr val="00B050">
                <a:alpha val="36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6781800" y="701674"/>
              <a:ext cx="1524000" cy="3276383"/>
            </a:xfrm>
            <a:prstGeom prst="rect">
              <a:avLst/>
            </a:prstGeom>
            <a:solidFill>
              <a:srgbClr val="009644">
                <a:alpha val="72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265" name="Rectangle 211"/>
            <p:cNvSpPr>
              <a:spLocks noChangeArrowheads="1"/>
            </p:cNvSpPr>
            <p:nvPr/>
          </p:nvSpPr>
          <p:spPr bwMode="auto">
            <a:xfrm>
              <a:off x="1524000" y="685800"/>
              <a:ext cx="194354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Calibri" pitchFamily="34" charset="0"/>
                </a:rPr>
                <a:t>Z</a:t>
              </a:r>
              <a:r>
                <a:rPr lang="en-US" b="1" baseline="-25000">
                  <a:solidFill>
                    <a:srgbClr val="000000"/>
                  </a:solidFill>
                  <a:latin typeface="Calibri" pitchFamily="34" charset="0"/>
                </a:rPr>
                <a:t>2 </a:t>
              </a:r>
              <a:r>
                <a:rPr lang="en-US" b="1">
                  <a:solidFill>
                    <a:srgbClr val="000000"/>
                  </a:solidFill>
                  <a:latin typeface="Calibri" pitchFamily="34" charset="0"/>
                </a:rPr>
                <a:t>electrons, q=-e</a:t>
              </a:r>
              <a:r>
                <a:rPr lang="en-US" b="1" baseline="-25000">
                  <a:solidFill>
                    <a:srgbClr val="000000"/>
                  </a:solidFill>
                  <a:latin typeface="Calibri" pitchFamily="34" charset="0"/>
                </a:rPr>
                <a:t>0</a:t>
              </a:r>
              <a:endParaRPr lang="en-US" baseline="-25000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sp>
        <p:nvSpPr>
          <p:cNvPr id="9220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898989"/>
                </a:solidFill>
              </a:rPr>
              <a:t>W. Riegler/CERN</a:t>
            </a:r>
          </a:p>
        </p:txBody>
      </p:sp>
      <p:sp>
        <p:nvSpPr>
          <p:cNvPr id="9221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283829" y="6485457"/>
            <a:ext cx="28448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55A90C-C71A-49AF-A17E-3611569EB92E}" type="slidenum">
              <a:rPr lang="en-US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en-US" dirty="0">
              <a:solidFill>
                <a:srgbClr val="898989"/>
              </a:solidFill>
            </a:endParaRPr>
          </a:p>
        </p:txBody>
      </p:sp>
      <p:sp>
        <p:nvSpPr>
          <p:cNvPr id="10246" name="TextBox 186"/>
          <p:cNvSpPr txBox="1">
            <a:spLocks noChangeArrowheads="1"/>
          </p:cNvSpPr>
          <p:nvPr/>
        </p:nvSpPr>
        <p:spPr bwMode="auto">
          <a:xfrm>
            <a:off x="1323976" y="4205288"/>
            <a:ext cx="21336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cs typeface="Arial" charset="0"/>
              </a:rPr>
              <a:t>Interaction with the atomic electrons. The incoming particle loses energy and the atoms are </a:t>
            </a:r>
            <a:r>
              <a:rPr lang="en-US" sz="1400" u="sng" dirty="0">
                <a:solidFill>
                  <a:srgbClr val="002060"/>
                </a:solidFill>
                <a:cs typeface="Arial" charset="0"/>
              </a:rPr>
              <a:t>excited</a:t>
            </a:r>
            <a:r>
              <a:rPr lang="en-US" sz="1400" dirty="0">
                <a:solidFill>
                  <a:srgbClr val="002060"/>
                </a:solidFill>
                <a:cs typeface="Arial" charset="0"/>
              </a:rPr>
              <a:t> or  </a:t>
            </a:r>
            <a:r>
              <a:rPr lang="en-US" sz="1400" u="sng" dirty="0">
                <a:solidFill>
                  <a:srgbClr val="002060"/>
                </a:solidFill>
                <a:cs typeface="Arial" charset="0"/>
              </a:rPr>
              <a:t>ionized.</a:t>
            </a:r>
            <a:r>
              <a:rPr lang="en-US" sz="1400" dirty="0">
                <a:solidFill>
                  <a:srgbClr val="002060"/>
                </a:solidFill>
                <a:cs typeface="Arial" charset="0"/>
              </a:rPr>
              <a:t> </a:t>
            </a:r>
          </a:p>
          <a:p>
            <a:endParaRPr lang="en-US" sz="1400" dirty="0">
              <a:solidFill>
                <a:srgbClr val="002060"/>
              </a:solidFill>
              <a:cs typeface="Arial" charset="0"/>
            </a:endParaRPr>
          </a:p>
          <a:p>
            <a:endParaRPr lang="en-US" sz="1400" dirty="0">
              <a:solidFill>
                <a:srgbClr val="002060"/>
              </a:solidFill>
              <a:cs typeface="Arial" charset="0"/>
            </a:endParaRPr>
          </a:p>
          <a:p>
            <a:endParaRPr lang="en-US" sz="1400" dirty="0">
              <a:solidFill>
                <a:srgbClr val="009644"/>
              </a:solidFill>
              <a:cs typeface="Arial" charset="0"/>
            </a:endParaRPr>
          </a:p>
        </p:txBody>
      </p:sp>
      <p:sp>
        <p:nvSpPr>
          <p:cNvPr id="10247" name="TextBox 193"/>
          <p:cNvSpPr txBox="1">
            <a:spLocks noChangeArrowheads="1"/>
          </p:cNvSpPr>
          <p:nvPr/>
        </p:nvSpPr>
        <p:spPr bwMode="auto">
          <a:xfrm>
            <a:off x="4013563" y="4054476"/>
            <a:ext cx="21336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cs typeface="Arial" charset="0"/>
              </a:rPr>
              <a:t>Interaction with the atomic nucleus. The particle is deflected (scattered)  causing </a:t>
            </a:r>
            <a:r>
              <a:rPr lang="en-US" sz="1400" u="sng" dirty="0">
                <a:solidFill>
                  <a:srgbClr val="FF0000"/>
                </a:solidFill>
                <a:cs typeface="Arial" charset="0"/>
              </a:rPr>
              <a:t>multiple scattering </a:t>
            </a:r>
            <a:r>
              <a:rPr lang="en-US" sz="1400" dirty="0">
                <a:solidFill>
                  <a:srgbClr val="FF0000"/>
                </a:solidFill>
                <a:cs typeface="Arial" charset="0"/>
              </a:rPr>
              <a:t>of the particle in the material. During this scattering a </a:t>
            </a:r>
            <a:r>
              <a:rPr lang="en-US" sz="1400" u="sng" dirty="0">
                <a:solidFill>
                  <a:srgbClr val="FF0000"/>
                </a:solidFill>
                <a:cs typeface="Arial" charset="0"/>
              </a:rPr>
              <a:t>Bremsstrahlung </a:t>
            </a:r>
            <a:r>
              <a:rPr lang="en-US" sz="1400" dirty="0">
                <a:solidFill>
                  <a:srgbClr val="FF0000"/>
                </a:solidFill>
                <a:cs typeface="Arial" charset="0"/>
              </a:rPr>
              <a:t>photon can be emitted.</a:t>
            </a:r>
          </a:p>
        </p:txBody>
      </p:sp>
      <p:sp>
        <p:nvSpPr>
          <p:cNvPr id="10248" name="TextBox 204"/>
          <p:cNvSpPr txBox="1">
            <a:spLocks noChangeArrowheads="1"/>
          </p:cNvSpPr>
          <p:nvPr/>
        </p:nvSpPr>
        <p:spPr bwMode="auto">
          <a:xfrm>
            <a:off x="6324600" y="4067766"/>
            <a:ext cx="36576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cs typeface="Arial" charset="0"/>
              </a:rPr>
              <a:t>In case the particle’s velocity is larger than the velocity of light in the medium, the resulting EM shockwave manifests itself as </a:t>
            </a:r>
            <a:r>
              <a:rPr lang="en-US" sz="1400" u="sng" dirty="0">
                <a:solidFill>
                  <a:srgbClr val="002060"/>
                </a:solidFill>
                <a:cs typeface="Arial" charset="0"/>
              </a:rPr>
              <a:t>Cherenkov Radiation</a:t>
            </a:r>
            <a:r>
              <a:rPr lang="en-US" sz="1400" dirty="0">
                <a:solidFill>
                  <a:srgbClr val="002060"/>
                </a:solidFill>
                <a:cs typeface="Arial" charset="0"/>
              </a:rPr>
              <a:t>. When the particle crosses the boundary between two media, there is a probability of the order of 1% to produced and X ray photon, called </a:t>
            </a:r>
            <a:r>
              <a:rPr lang="en-US" sz="1400" u="sng" dirty="0">
                <a:solidFill>
                  <a:srgbClr val="002060"/>
                </a:solidFill>
                <a:cs typeface="Arial" charset="0"/>
              </a:rPr>
              <a:t>Transition radiation</a:t>
            </a:r>
            <a:r>
              <a:rPr lang="en-US" sz="1400" dirty="0">
                <a:solidFill>
                  <a:srgbClr val="002060"/>
                </a:solidFill>
                <a:cs typeface="Arial" charset="0"/>
              </a:rPr>
              <a:t>. </a:t>
            </a: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</p:txBody>
      </p:sp>
      <p:sp>
        <p:nvSpPr>
          <p:cNvPr id="10249" name="TextBox 208"/>
          <p:cNvSpPr txBox="1">
            <a:spLocks noChangeArrowheads="1"/>
          </p:cNvSpPr>
          <p:nvPr/>
        </p:nvSpPr>
        <p:spPr bwMode="auto">
          <a:xfrm>
            <a:off x="0" y="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cs typeface="Arial" charset="0"/>
              </a:rPr>
              <a:t>Electromagnetic Interaction of Particles with Matter</a:t>
            </a:r>
          </a:p>
        </p:txBody>
      </p:sp>
      <p:sp>
        <p:nvSpPr>
          <p:cNvPr id="10250" name="Rectangle 212"/>
          <p:cNvSpPr>
            <a:spLocks noChangeArrowheads="1"/>
          </p:cNvSpPr>
          <p:nvPr/>
        </p:nvSpPr>
        <p:spPr bwMode="auto">
          <a:xfrm>
            <a:off x="1587500" y="1905000"/>
            <a:ext cx="1155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M, q=Z</a:t>
            </a:r>
            <a:r>
              <a:rPr lang="en-US" b="1" baseline="-25000">
                <a:solidFill>
                  <a:srgbClr val="000000"/>
                </a:solidFill>
                <a:latin typeface="Calibri" pitchFamily="34" charset="0"/>
              </a:rPr>
              <a:t>1 </a:t>
            </a:r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e</a:t>
            </a:r>
            <a:r>
              <a:rPr lang="en-US" b="1" baseline="-25000">
                <a:solidFill>
                  <a:srgbClr val="000000"/>
                </a:solidFill>
                <a:latin typeface="Calibri" pitchFamily="34" charset="0"/>
              </a:rPr>
              <a:t>0</a:t>
            </a:r>
            <a:endParaRPr lang="en-US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" name="Right Arrow 1"/>
          <p:cNvSpPr/>
          <p:nvPr/>
        </p:nvSpPr>
        <p:spPr>
          <a:xfrm rot="19582358">
            <a:off x="3082315" y="6121790"/>
            <a:ext cx="845768" cy="19963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3173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893FB18-7EF6-4EAC-A6D2-F1B089EB9A74}" type="slidenum">
              <a:rPr lang="en-US" smtClean="0">
                <a:latin typeface="Arial" charset="0"/>
              </a:rPr>
              <a:pPr/>
              <a:t>35</a:t>
            </a:fld>
            <a:endParaRPr lang="en-US">
              <a:latin typeface="Arial" charset="0"/>
            </a:endParaRPr>
          </a:p>
        </p:txBody>
      </p:sp>
      <p:grpSp>
        <p:nvGrpSpPr>
          <p:cNvPr id="32773" name="Group 18"/>
          <p:cNvGrpSpPr>
            <a:grpSpLocks/>
          </p:cNvGrpSpPr>
          <p:nvPr/>
        </p:nvGrpSpPr>
        <p:grpSpPr bwMode="auto">
          <a:xfrm>
            <a:off x="4484689" y="4051300"/>
            <a:ext cx="795337" cy="839788"/>
            <a:chOff x="2285590" y="1448175"/>
            <a:chExt cx="991832" cy="1067317"/>
          </a:xfrm>
        </p:grpSpPr>
        <p:sp>
          <p:nvSpPr>
            <p:cNvPr id="98" name="Oval 4"/>
            <p:cNvSpPr/>
            <p:nvPr/>
          </p:nvSpPr>
          <p:spPr>
            <a:xfrm>
              <a:off x="2707267" y="1954596"/>
              <a:ext cx="152438" cy="15132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9" name="Oval 5"/>
            <p:cNvSpPr/>
            <p:nvPr/>
          </p:nvSpPr>
          <p:spPr>
            <a:xfrm>
              <a:off x="2820111" y="1752835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0" name="Oval 6"/>
            <p:cNvSpPr/>
            <p:nvPr/>
          </p:nvSpPr>
          <p:spPr>
            <a:xfrm>
              <a:off x="3200214" y="1906173"/>
              <a:ext cx="77208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1" name="Oval 7"/>
            <p:cNvSpPr/>
            <p:nvPr/>
          </p:nvSpPr>
          <p:spPr>
            <a:xfrm>
              <a:off x="2667673" y="2438823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2" name="Oval 8"/>
            <p:cNvSpPr/>
            <p:nvPr/>
          </p:nvSpPr>
          <p:spPr>
            <a:xfrm>
              <a:off x="2590465" y="2210832"/>
              <a:ext cx="77208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3" name="Oval 9"/>
            <p:cNvSpPr/>
            <p:nvPr/>
          </p:nvSpPr>
          <p:spPr>
            <a:xfrm>
              <a:off x="2362798" y="1676166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4" name="Oval 10"/>
            <p:cNvSpPr/>
            <p:nvPr/>
          </p:nvSpPr>
          <p:spPr>
            <a:xfrm>
              <a:off x="3124985" y="2287501"/>
              <a:ext cx="75229" cy="7465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5" name="Oval 11"/>
            <p:cNvSpPr/>
            <p:nvPr/>
          </p:nvSpPr>
          <p:spPr>
            <a:xfrm>
              <a:off x="2742901" y="1448175"/>
              <a:ext cx="7720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6" name="Oval 12"/>
            <p:cNvSpPr/>
            <p:nvPr/>
          </p:nvSpPr>
          <p:spPr>
            <a:xfrm>
              <a:off x="3047776" y="1601513"/>
              <a:ext cx="77209" cy="7465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7" name="Oval 13"/>
            <p:cNvSpPr/>
            <p:nvPr/>
          </p:nvSpPr>
          <p:spPr>
            <a:xfrm>
              <a:off x="2362798" y="2287501"/>
              <a:ext cx="75229" cy="7465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8" name="Oval 14"/>
            <p:cNvSpPr/>
            <p:nvPr/>
          </p:nvSpPr>
          <p:spPr>
            <a:xfrm>
              <a:off x="2285590" y="1982843"/>
              <a:ext cx="77208" cy="74651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9" name="Oval 15"/>
            <p:cNvSpPr/>
            <p:nvPr/>
          </p:nvSpPr>
          <p:spPr>
            <a:xfrm>
              <a:off x="2515236" y="1752835"/>
              <a:ext cx="532540" cy="53466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0" name="Oval 16"/>
            <p:cNvSpPr/>
            <p:nvPr/>
          </p:nvSpPr>
          <p:spPr>
            <a:xfrm>
              <a:off x="2285590" y="1524844"/>
              <a:ext cx="991832" cy="99064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32774" name="Group 19"/>
          <p:cNvGrpSpPr>
            <a:grpSpLocks/>
          </p:cNvGrpSpPr>
          <p:nvPr/>
        </p:nvGrpSpPr>
        <p:grpSpPr bwMode="auto">
          <a:xfrm>
            <a:off x="5524500" y="4351338"/>
            <a:ext cx="793750" cy="838200"/>
            <a:chOff x="2286897" y="1448504"/>
            <a:chExt cx="989853" cy="1065299"/>
          </a:xfrm>
        </p:grpSpPr>
        <p:sp>
          <p:nvSpPr>
            <p:cNvPr id="85" name="Oval 84"/>
            <p:cNvSpPr/>
            <p:nvPr/>
          </p:nvSpPr>
          <p:spPr>
            <a:xfrm>
              <a:off x="2706595" y="1952907"/>
              <a:ext cx="152438" cy="1533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6" name="Oval 85"/>
            <p:cNvSpPr/>
            <p:nvPr/>
          </p:nvSpPr>
          <p:spPr>
            <a:xfrm>
              <a:off x="2819439" y="1753163"/>
              <a:ext cx="77208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3201521" y="1904484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2667001" y="2437134"/>
              <a:ext cx="7720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2591772" y="2209143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>
              <a:off x="2362126" y="1676493"/>
              <a:ext cx="7720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>
              <a:off x="3124313" y="2285812"/>
              <a:ext cx="77208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2" name="Oval 91"/>
            <p:cNvSpPr/>
            <p:nvPr/>
          </p:nvSpPr>
          <p:spPr>
            <a:xfrm>
              <a:off x="2744210" y="1448504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3" name="Oval 92"/>
            <p:cNvSpPr/>
            <p:nvPr/>
          </p:nvSpPr>
          <p:spPr>
            <a:xfrm>
              <a:off x="3049084" y="1599824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4" name="Oval 93"/>
            <p:cNvSpPr/>
            <p:nvPr/>
          </p:nvSpPr>
          <p:spPr>
            <a:xfrm>
              <a:off x="2362126" y="2285812"/>
              <a:ext cx="7720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5" name="Oval 94"/>
            <p:cNvSpPr/>
            <p:nvPr/>
          </p:nvSpPr>
          <p:spPr>
            <a:xfrm>
              <a:off x="2286897" y="1981154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6" name="Oval 95"/>
            <p:cNvSpPr/>
            <p:nvPr/>
          </p:nvSpPr>
          <p:spPr>
            <a:xfrm>
              <a:off x="2514564" y="1753163"/>
              <a:ext cx="534521" cy="53265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7" name="Oval 96"/>
            <p:cNvSpPr/>
            <p:nvPr/>
          </p:nvSpPr>
          <p:spPr>
            <a:xfrm>
              <a:off x="2286897" y="1525173"/>
              <a:ext cx="989853" cy="98863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32775" name="Group 47"/>
          <p:cNvGrpSpPr>
            <a:grpSpLocks/>
          </p:cNvGrpSpPr>
          <p:nvPr/>
        </p:nvGrpSpPr>
        <p:grpSpPr bwMode="auto">
          <a:xfrm>
            <a:off x="6318250" y="3390900"/>
            <a:ext cx="793750" cy="839788"/>
            <a:chOff x="2286150" y="1447049"/>
            <a:chExt cx="989853" cy="1067317"/>
          </a:xfrm>
        </p:grpSpPr>
        <p:sp>
          <p:nvSpPr>
            <p:cNvPr id="72" name="Oval 71"/>
            <p:cNvSpPr/>
            <p:nvPr/>
          </p:nvSpPr>
          <p:spPr>
            <a:xfrm>
              <a:off x="2705848" y="1953470"/>
              <a:ext cx="152438" cy="15132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2818692" y="1751709"/>
              <a:ext cx="77208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3200774" y="1905047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2666254" y="2437697"/>
              <a:ext cx="7720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2591025" y="2209706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2361379" y="1675040"/>
              <a:ext cx="7720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8" name="Oval 77"/>
            <p:cNvSpPr/>
            <p:nvPr/>
          </p:nvSpPr>
          <p:spPr>
            <a:xfrm>
              <a:off x="3123566" y="2286375"/>
              <a:ext cx="77208" cy="7465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9" name="Oval 78"/>
            <p:cNvSpPr/>
            <p:nvPr/>
          </p:nvSpPr>
          <p:spPr>
            <a:xfrm>
              <a:off x="2743463" y="1447049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0" name="Oval 79"/>
            <p:cNvSpPr/>
            <p:nvPr/>
          </p:nvSpPr>
          <p:spPr>
            <a:xfrm>
              <a:off x="3048337" y="1600387"/>
              <a:ext cx="75229" cy="7465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1" name="Oval 80"/>
            <p:cNvSpPr/>
            <p:nvPr/>
          </p:nvSpPr>
          <p:spPr>
            <a:xfrm>
              <a:off x="2361379" y="2286375"/>
              <a:ext cx="77209" cy="7465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2286150" y="1981717"/>
              <a:ext cx="75229" cy="74651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>
              <a:off x="2513817" y="1751709"/>
              <a:ext cx="534521" cy="53466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>
              <a:off x="2286150" y="1523718"/>
              <a:ext cx="989853" cy="99064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32776" name="Group 103"/>
          <p:cNvGrpSpPr>
            <a:grpSpLocks/>
          </p:cNvGrpSpPr>
          <p:nvPr/>
        </p:nvGrpSpPr>
        <p:grpSpPr bwMode="auto">
          <a:xfrm>
            <a:off x="4973639" y="3271839"/>
            <a:ext cx="795337" cy="839787"/>
            <a:chOff x="2285739" y="1448129"/>
            <a:chExt cx="991833" cy="1067316"/>
          </a:xfrm>
        </p:grpSpPr>
        <p:sp>
          <p:nvSpPr>
            <p:cNvPr id="59" name="Oval 58"/>
            <p:cNvSpPr/>
            <p:nvPr/>
          </p:nvSpPr>
          <p:spPr>
            <a:xfrm>
              <a:off x="2707416" y="1954549"/>
              <a:ext cx="152438" cy="15132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2820260" y="1752788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3200364" y="1906126"/>
              <a:ext cx="77208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2667822" y="2438776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>
              <a:off x="2590614" y="2210786"/>
              <a:ext cx="77208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2362947" y="1676118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3125135" y="2287456"/>
              <a:ext cx="75229" cy="74651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>
              <a:off x="2743051" y="1448129"/>
              <a:ext cx="7720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>
              <a:off x="3047926" y="1601467"/>
              <a:ext cx="77209" cy="74651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>
              <a:off x="2362947" y="2287456"/>
              <a:ext cx="75229" cy="74651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9" name="Oval 68"/>
            <p:cNvSpPr/>
            <p:nvPr/>
          </p:nvSpPr>
          <p:spPr>
            <a:xfrm>
              <a:off x="2285739" y="1982795"/>
              <a:ext cx="77208" cy="7465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0" name="Oval 69"/>
            <p:cNvSpPr/>
            <p:nvPr/>
          </p:nvSpPr>
          <p:spPr>
            <a:xfrm>
              <a:off x="2515385" y="1752788"/>
              <a:ext cx="532541" cy="53466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1" name="Oval 70"/>
            <p:cNvSpPr/>
            <p:nvPr/>
          </p:nvSpPr>
          <p:spPr>
            <a:xfrm>
              <a:off x="2285739" y="1524798"/>
              <a:ext cx="991833" cy="99064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32777" name="Group 117"/>
          <p:cNvGrpSpPr>
            <a:grpSpLocks/>
          </p:cNvGrpSpPr>
          <p:nvPr/>
        </p:nvGrpSpPr>
        <p:grpSpPr bwMode="auto">
          <a:xfrm>
            <a:off x="6500814" y="4530725"/>
            <a:ext cx="795337" cy="839788"/>
            <a:chOff x="2285216" y="1447894"/>
            <a:chExt cx="991832" cy="1067317"/>
          </a:xfrm>
        </p:grpSpPr>
        <p:sp>
          <p:nvSpPr>
            <p:cNvPr id="46" name="Oval 45"/>
            <p:cNvSpPr/>
            <p:nvPr/>
          </p:nvSpPr>
          <p:spPr>
            <a:xfrm>
              <a:off x="2706893" y="1954315"/>
              <a:ext cx="152438" cy="15132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2819737" y="1752554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3199840" y="1905892"/>
              <a:ext cx="77208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2667299" y="2438542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2590091" y="2210551"/>
              <a:ext cx="77208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2362424" y="1675885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3124611" y="2287220"/>
              <a:ext cx="75229" cy="7465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2742527" y="1447894"/>
              <a:ext cx="7720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3047402" y="1601232"/>
              <a:ext cx="77209" cy="7465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2362424" y="2287220"/>
              <a:ext cx="75229" cy="7465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2285216" y="1982562"/>
              <a:ext cx="77208" cy="74651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>
              <a:off x="2514862" y="1752554"/>
              <a:ext cx="532540" cy="53466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>
              <a:off x="2285216" y="1524563"/>
              <a:ext cx="991832" cy="99064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32778" name="Group 145"/>
          <p:cNvGrpSpPr>
            <a:grpSpLocks/>
          </p:cNvGrpSpPr>
          <p:nvPr/>
        </p:nvGrpSpPr>
        <p:grpSpPr bwMode="auto">
          <a:xfrm>
            <a:off x="3690938" y="3271839"/>
            <a:ext cx="793750" cy="839787"/>
            <a:chOff x="2286337" y="1448129"/>
            <a:chExt cx="989853" cy="1067316"/>
          </a:xfrm>
        </p:grpSpPr>
        <p:sp>
          <p:nvSpPr>
            <p:cNvPr id="33" name="Oval 32"/>
            <p:cNvSpPr/>
            <p:nvPr/>
          </p:nvSpPr>
          <p:spPr>
            <a:xfrm>
              <a:off x="2706035" y="1954549"/>
              <a:ext cx="152437" cy="15132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2818877" y="1752788"/>
              <a:ext cx="7720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3200961" y="1906126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2666441" y="2438776"/>
              <a:ext cx="77208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2591212" y="2210786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2361566" y="1676118"/>
              <a:ext cx="77208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3123752" y="2287456"/>
              <a:ext cx="77209" cy="74651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2743648" y="1448129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3048523" y="1601467"/>
              <a:ext cx="75229" cy="74651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2361566" y="2287456"/>
              <a:ext cx="77208" cy="74651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2286337" y="1982795"/>
              <a:ext cx="75229" cy="7465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2514003" y="1752788"/>
              <a:ext cx="534521" cy="53466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2286337" y="1524798"/>
              <a:ext cx="989853" cy="99064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32779" name="Group 159"/>
          <p:cNvGrpSpPr>
            <a:grpSpLocks/>
          </p:cNvGrpSpPr>
          <p:nvPr/>
        </p:nvGrpSpPr>
        <p:grpSpPr bwMode="auto">
          <a:xfrm>
            <a:off x="3506789" y="4530725"/>
            <a:ext cx="795337" cy="839788"/>
            <a:chOff x="2285290" y="1447894"/>
            <a:chExt cx="991833" cy="1067317"/>
          </a:xfrm>
        </p:grpSpPr>
        <p:sp>
          <p:nvSpPr>
            <p:cNvPr id="20" name="Oval 19"/>
            <p:cNvSpPr/>
            <p:nvPr/>
          </p:nvSpPr>
          <p:spPr>
            <a:xfrm>
              <a:off x="2706967" y="1954315"/>
              <a:ext cx="152438" cy="15132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2819811" y="1752554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3199915" y="1905892"/>
              <a:ext cx="77208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2667373" y="2438542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2590165" y="2210551"/>
              <a:ext cx="77208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2362498" y="1675885"/>
              <a:ext cx="7522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3124686" y="2287220"/>
              <a:ext cx="75229" cy="7465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2742602" y="1447894"/>
              <a:ext cx="77209" cy="76669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3047477" y="1601232"/>
              <a:ext cx="77209" cy="7465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2362498" y="2287220"/>
              <a:ext cx="75229" cy="74652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2285290" y="1982562"/>
              <a:ext cx="77208" cy="74651"/>
            </a:xfrm>
            <a:prstGeom prst="ellipse">
              <a:avLst/>
            </a:prstGeom>
            <a:solidFill>
              <a:srgbClr val="000099"/>
            </a:solidFill>
            <a:ln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2514936" y="1752554"/>
              <a:ext cx="532541" cy="53466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2285290" y="1524563"/>
              <a:ext cx="991833" cy="99064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cxnSp>
        <p:nvCxnSpPr>
          <p:cNvPr id="13" name="Straight Connector 12"/>
          <p:cNvCxnSpPr/>
          <p:nvPr/>
        </p:nvCxnSpPr>
        <p:spPr bwMode="auto">
          <a:xfrm flipV="1">
            <a:off x="4913313" y="3690938"/>
            <a:ext cx="3238500" cy="539750"/>
          </a:xfrm>
          <a:prstGeom prst="line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auto">
          <a:xfrm>
            <a:off x="2590801" y="4217989"/>
            <a:ext cx="2322513" cy="1428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 bwMode="auto">
          <a:xfrm rot="16200000" flipH="1">
            <a:off x="4758532" y="4323557"/>
            <a:ext cx="217487" cy="3175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 bwMode="auto">
          <a:xfrm>
            <a:off x="4973639" y="4230688"/>
            <a:ext cx="611187" cy="239712"/>
          </a:xfrm>
          <a:prstGeom prst="straightConnector1">
            <a:avLst/>
          </a:prstGeom>
          <a:ln>
            <a:solidFill>
              <a:srgbClr val="FFCC0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 bwMode="auto">
          <a:xfrm>
            <a:off x="6318251" y="2971800"/>
            <a:ext cx="1527175" cy="2578100"/>
          </a:xfrm>
          <a:prstGeom prst="rect">
            <a:avLst/>
          </a:prstGeom>
          <a:solidFill>
            <a:srgbClr val="00B050">
              <a:alpha val="36000"/>
            </a:srgb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7845426" y="2971800"/>
            <a:ext cx="1222375" cy="2578100"/>
          </a:xfrm>
          <a:prstGeom prst="rect">
            <a:avLst/>
          </a:prstGeom>
          <a:solidFill>
            <a:srgbClr val="009644">
              <a:alpha val="72000"/>
            </a:srgb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786" name="TextBox 8"/>
          <p:cNvSpPr txBox="1">
            <a:spLocks noChangeArrowheads="1"/>
          </p:cNvSpPr>
          <p:nvPr/>
        </p:nvSpPr>
        <p:spPr bwMode="auto">
          <a:xfrm>
            <a:off x="1524000" y="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Bremsstrahlung</a:t>
            </a:r>
          </a:p>
        </p:txBody>
      </p:sp>
      <p:sp>
        <p:nvSpPr>
          <p:cNvPr id="32787" name="Rectangle 211"/>
          <p:cNvSpPr>
            <a:spLocks noChangeArrowheads="1"/>
          </p:cNvSpPr>
          <p:nvPr/>
        </p:nvSpPr>
        <p:spPr bwMode="auto">
          <a:xfrm>
            <a:off x="4114800" y="2819400"/>
            <a:ext cx="1943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Z</a:t>
            </a:r>
            <a:r>
              <a:rPr lang="en-US" b="1" baseline="-25000">
                <a:latin typeface="Calibri" pitchFamily="34" charset="0"/>
              </a:rPr>
              <a:t>2 </a:t>
            </a:r>
            <a:r>
              <a:rPr lang="en-US" b="1">
                <a:latin typeface="Calibri" pitchFamily="34" charset="0"/>
              </a:rPr>
              <a:t>electrons, q=-e</a:t>
            </a:r>
            <a:r>
              <a:rPr lang="en-US" b="1" baseline="-25000">
                <a:latin typeface="Calibri" pitchFamily="34" charset="0"/>
              </a:rPr>
              <a:t>0</a:t>
            </a:r>
            <a:endParaRPr lang="en-US" baseline="-25000">
              <a:latin typeface="Calibri" pitchFamily="34" charset="0"/>
            </a:endParaRPr>
          </a:p>
        </p:txBody>
      </p:sp>
      <p:sp>
        <p:nvSpPr>
          <p:cNvPr id="32788" name="Rectangle 212"/>
          <p:cNvSpPr>
            <a:spLocks noChangeArrowheads="1"/>
          </p:cNvSpPr>
          <p:nvPr/>
        </p:nvSpPr>
        <p:spPr bwMode="auto">
          <a:xfrm>
            <a:off x="2286000" y="3886200"/>
            <a:ext cx="1155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M, q=Z</a:t>
            </a:r>
            <a:r>
              <a:rPr lang="en-US" b="1" baseline="-25000">
                <a:latin typeface="Calibri" pitchFamily="34" charset="0"/>
              </a:rPr>
              <a:t>1 </a:t>
            </a:r>
            <a:r>
              <a:rPr lang="en-US" b="1">
                <a:latin typeface="Calibri" pitchFamily="34" charset="0"/>
              </a:rPr>
              <a:t>e</a:t>
            </a:r>
            <a:r>
              <a:rPr lang="en-US" b="1" baseline="-25000">
                <a:latin typeface="Calibri" pitchFamily="34" charset="0"/>
              </a:rPr>
              <a:t>0</a:t>
            </a:r>
            <a:endParaRPr lang="en-US">
              <a:latin typeface="Calibri" pitchFamily="34" charset="0"/>
            </a:endParaRPr>
          </a:p>
        </p:txBody>
      </p:sp>
      <p:sp>
        <p:nvSpPr>
          <p:cNvPr id="32789" name="Text Box 3"/>
          <p:cNvSpPr txBox="1">
            <a:spLocks noChangeArrowheads="1"/>
          </p:cNvSpPr>
          <p:nvPr/>
        </p:nvSpPr>
        <p:spPr bwMode="auto">
          <a:xfrm>
            <a:off x="1828800" y="1066801"/>
            <a:ext cx="8686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A charged particle of mass M and charge q=Z</a:t>
            </a:r>
            <a:r>
              <a:rPr lang="en-US" sz="1600" baseline="-25000" dirty="0">
                <a:solidFill>
                  <a:srgbClr val="002060"/>
                </a:solidFill>
              </a:rPr>
              <a:t>1</a:t>
            </a:r>
            <a:r>
              <a:rPr lang="en-US" sz="1600" dirty="0">
                <a:solidFill>
                  <a:srgbClr val="002060"/>
                </a:solidFill>
              </a:rPr>
              <a:t>e is deflected by a nucleus of charge </a:t>
            </a:r>
            <a:r>
              <a:rPr lang="en-US" sz="1600" dirty="0" err="1">
                <a:solidFill>
                  <a:srgbClr val="002060"/>
                </a:solidFill>
              </a:rPr>
              <a:t>Ze</a:t>
            </a:r>
            <a:r>
              <a:rPr lang="en-US" sz="1600" dirty="0">
                <a:solidFill>
                  <a:srgbClr val="002060"/>
                </a:solidFill>
              </a:rPr>
              <a:t> which is partially ‘shielded’ by the electrons. During this deflection the charge is ‘accelerated’ and it therefore radiated </a:t>
            </a:r>
            <a:r>
              <a:rPr lang="en-US" sz="1600" dirty="0">
                <a:solidFill>
                  <a:srgbClr val="002060"/>
                </a:solidFill>
                <a:sym typeface="Wingdings" pitchFamily="2" charset="2"/>
              </a:rPr>
              <a:t> Bremsstrahlung.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scan0060"/>
          <p:cNvPicPr>
            <a:picLocks noChangeAspect="1" noChangeArrowheads="1"/>
          </p:cNvPicPr>
          <p:nvPr/>
        </p:nvPicPr>
        <p:blipFill rotWithShape="1">
          <a:blip r:embed="rId2" cstate="print"/>
          <a:srcRect l="3809"/>
          <a:stretch/>
        </p:blipFill>
        <p:spPr bwMode="auto">
          <a:xfrm>
            <a:off x="863600" y="457200"/>
            <a:ext cx="51308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6648450" y="1685926"/>
            <a:ext cx="438150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A charged particle of mass M </a:t>
            </a:r>
            <a:r>
              <a:rPr lang="en-US" sz="1600">
                <a:solidFill>
                  <a:srgbClr val="002060"/>
                </a:solidFill>
              </a:rPr>
              <a:t>and charge q=Z</a:t>
            </a:r>
            <a:r>
              <a:rPr lang="en-US" sz="1600" baseline="-25000">
                <a:solidFill>
                  <a:srgbClr val="002060"/>
                </a:solidFill>
              </a:rPr>
              <a:t>1</a:t>
            </a:r>
            <a:r>
              <a:rPr lang="en-US" sz="1600">
                <a:solidFill>
                  <a:srgbClr val="002060"/>
                </a:solidFill>
              </a:rPr>
              <a:t>e </a:t>
            </a:r>
            <a:r>
              <a:rPr lang="en-US" sz="1600" dirty="0">
                <a:solidFill>
                  <a:srgbClr val="002060"/>
                </a:solidFill>
              </a:rPr>
              <a:t>is deflected by a nucleus of Charge </a:t>
            </a:r>
            <a:r>
              <a:rPr lang="en-US" sz="1600" dirty="0" err="1">
                <a:solidFill>
                  <a:srgbClr val="002060"/>
                </a:solidFill>
              </a:rPr>
              <a:t>Ze</a:t>
            </a:r>
            <a:r>
              <a:rPr lang="en-US" sz="1600" dirty="0">
                <a:solidFill>
                  <a:srgbClr val="002060"/>
                </a:solidFill>
              </a:rPr>
              <a:t>. </a:t>
            </a:r>
          </a:p>
          <a:p>
            <a:endParaRPr lang="en-US" sz="1600" dirty="0">
              <a:solidFill>
                <a:schemeClr val="accent2"/>
              </a:solidFill>
            </a:endParaRPr>
          </a:p>
          <a:p>
            <a:r>
              <a:rPr lang="en-US" sz="1600" dirty="0">
                <a:solidFill>
                  <a:srgbClr val="006600"/>
                </a:solidFill>
              </a:rPr>
              <a:t>Because of the acceleration the particle radiated EM waves </a:t>
            </a:r>
            <a:r>
              <a:rPr lang="en-US" sz="1600" dirty="0">
                <a:solidFill>
                  <a:srgbClr val="006600"/>
                </a:solidFill>
                <a:sym typeface="Wingdings" pitchFamily="2" charset="2"/>
              </a:rPr>
              <a:t> energy loss.</a:t>
            </a:r>
            <a:endParaRPr lang="en-US" sz="1600" dirty="0">
              <a:solidFill>
                <a:srgbClr val="006600"/>
              </a:solidFill>
            </a:endParaRPr>
          </a:p>
          <a:p>
            <a:endParaRPr lang="en-US" sz="1600" dirty="0">
              <a:solidFill>
                <a:srgbClr val="009900"/>
              </a:solidFill>
              <a:sym typeface="Wingdings" pitchFamily="2" charset="2"/>
            </a:endParaRPr>
          </a:p>
          <a:p>
            <a:r>
              <a:rPr lang="en-US" sz="1600" dirty="0">
                <a:solidFill>
                  <a:srgbClr val="002060"/>
                </a:solidFill>
                <a:sym typeface="Wingdings" pitchFamily="2" charset="2"/>
              </a:rPr>
              <a:t>Coulomb-Scattering (Rutherford Scattering) describes the deflection of the particle. </a:t>
            </a:r>
          </a:p>
          <a:p>
            <a:endParaRPr lang="en-US" sz="1600" dirty="0">
              <a:solidFill>
                <a:schemeClr val="accent2"/>
              </a:solidFill>
              <a:sym typeface="Wingdings" pitchFamily="2" charset="2"/>
            </a:endParaRPr>
          </a:p>
          <a:p>
            <a:r>
              <a:rPr lang="en-US" sz="1600" dirty="0">
                <a:solidFill>
                  <a:srgbClr val="006600"/>
                </a:solidFill>
                <a:sym typeface="Wingdings" pitchFamily="2" charset="2"/>
              </a:rPr>
              <a:t>Maxwell’s Equations describe the radiated energy for a given momentum transfer. </a:t>
            </a:r>
          </a:p>
          <a:p>
            <a:endParaRPr lang="en-US" sz="1600" dirty="0">
              <a:solidFill>
                <a:srgbClr val="006600"/>
              </a:solidFill>
              <a:sym typeface="Wingdings" pitchFamily="2" charset="2"/>
            </a:endParaRPr>
          </a:p>
          <a:p>
            <a:r>
              <a:rPr lang="en-US" sz="1600" dirty="0">
                <a:solidFill>
                  <a:srgbClr val="002060"/>
                </a:solidFill>
                <a:sym typeface="Wingdings" pitchFamily="2" charset="2"/>
              </a:rPr>
              <a:t> </a:t>
            </a:r>
            <a:r>
              <a:rPr lang="en-US" sz="1600" dirty="0" err="1">
                <a:solidFill>
                  <a:srgbClr val="002060"/>
                </a:solidFill>
                <a:sym typeface="Wingdings" pitchFamily="2" charset="2"/>
              </a:rPr>
              <a:t>dE</a:t>
            </a:r>
            <a:r>
              <a:rPr lang="en-US" sz="1600" dirty="0">
                <a:solidFill>
                  <a:srgbClr val="002060"/>
                </a:solidFill>
                <a:sym typeface="Wingdings" pitchFamily="2" charset="2"/>
              </a:rPr>
              <a:t>/dx</a:t>
            </a:r>
          </a:p>
        </p:txBody>
      </p:sp>
      <p:sp>
        <p:nvSpPr>
          <p:cNvPr id="3379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133AC48-9672-4439-A3AC-7BFB5B66D4DA}" type="slidenum">
              <a:rPr lang="en-US" smtClean="0">
                <a:latin typeface="Arial" charset="0"/>
              </a:rPr>
              <a:pPr/>
              <a:t>36</a:t>
            </a:fld>
            <a:endParaRPr lang="en-US">
              <a:latin typeface="Arial" charset="0"/>
            </a:endParaRPr>
          </a:p>
        </p:txBody>
      </p:sp>
      <p:sp>
        <p:nvSpPr>
          <p:cNvPr id="33798" name="TextBox 8"/>
          <p:cNvSpPr txBox="1">
            <a:spLocks noChangeArrowheads="1"/>
          </p:cNvSpPr>
          <p:nvPr/>
        </p:nvSpPr>
        <p:spPr bwMode="auto">
          <a:xfrm>
            <a:off x="1524000" y="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Bremsstrahlung, Classical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Riegler/CERN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scan006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5" y="4810125"/>
            <a:ext cx="52451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6753224" y="945356"/>
            <a:ext cx="3914775" cy="499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>
                <a:solidFill>
                  <a:srgbClr val="002060"/>
                </a:solidFill>
              </a:rPr>
              <a:t>Proportional to Z</a:t>
            </a:r>
            <a:r>
              <a:rPr lang="en-US" sz="1600" b="1" baseline="30000">
                <a:solidFill>
                  <a:srgbClr val="002060"/>
                </a:solidFill>
              </a:rPr>
              <a:t>2</a:t>
            </a:r>
            <a:r>
              <a:rPr lang="en-US" sz="1600" b="1">
                <a:solidFill>
                  <a:srgbClr val="002060"/>
                </a:solidFill>
              </a:rPr>
              <a:t>/A of the Material.</a:t>
            </a:r>
          </a:p>
          <a:p>
            <a:endParaRPr lang="en-US" sz="1600" b="1" dirty="0">
              <a:solidFill>
                <a:schemeClr val="accent2"/>
              </a:solidFill>
            </a:endParaRPr>
          </a:p>
          <a:p>
            <a:r>
              <a:rPr lang="en-US" sz="1600" b="1" dirty="0">
                <a:solidFill>
                  <a:srgbClr val="009900"/>
                </a:solidFill>
              </a:rPr>
              <a:t>Proportional to Z</a:t>
            </a:r>
            <a:r>
              <a:rPr lang="en-US" sz="1600" b="1" baseline="-25000" dirty="0">
                <a:solidFill>
                  <a:srgbClr val="009900"/>
                </a:solidFill>
              </a:rPr>
              <a:t>1</a:t>
            </a:r>
            <a:r>
              <a:rPr lang="en-US" sz="1600" b="1" baseline="30000" dirty="0">
                <a:solidFill>
                  <a:srgbClr val="009900"/>
                </a:solidFill>
              </a:rPr>
              <a:t>4</a:t>
            </a:r>
            <a:r>
              <a:rPr lang="en-US" sz="1600" b="1" dirty="0">
                <a:solidFill>
                  <a:srgbClr val="009900"/>
                </a:solidFill>
              </a:rPr>
              <a:t> of the incoming particle.</a:t>
            </a:r>
          </a:p>
          <a:p>
            <a:endParaRPr lang="en-US" sz="1600" b="1" dirty="0">
              <a:solidFill>
                <a:srgbClr val="009900"/>
              </a:solidFill>
            </a:endParaRPr>
          </a:p>
          <a:p>
            <a:r>
              <a:rPr lang="en-US" sz="1600" b="1" dirty="0">
                <a:solidFill>
                  <a:srgbClr val="002060"/>
                </a:solidFill>
              </a:rPr>
              <a:t>Proportional to </a:t>
            </a:r>
            <a:r>
              <a:rPr lang="en-US" sz="1600" b="1" dirty="0">
                <a:solidFill>
                  <a:srgbClr val="002060"/>
                </a:solidFill>
                <a:sym typeface="Symbol" pitchFamily="18" charset="2"/>
              </a:rPr>
              <a:t> of the material.</a:t>
            </a:r>
          </a:p>
          <a:p>
            <a:endParaRPr lang="en-US" sz="1600" b="1" dirty="0">
              <a:solidFill>
                <a:schemeClr val="accent2"/>
              </a:solidFill>
            </a:endParaRPr>
          </a:p>
          <a:p>
            <a:r>
              <a:rPr lang="en-US" sz="1600" b="1" dirty="0">
                <a:solidFill>
                  <a:srgbClr val="FF0000"/>
                </a:solidFill>
              </a:rPr>
              <a:t>Proportional 1/M</a:t>
            </a:r>
            <a:r>
              <a:rPr lang="en-US" sz="1600" b="1" baseline="30000" dirty="0">
                <a:solidFill>
                  <a:srgbClr val="FF0000"/>
                </a:solidFill>
              </a:rPr>
              <a:t>2 </a:t>
            </a:r>
            <a:r>
              <a:rPr lang="en-US" sz="1600" b="1" dirty="0">
                <a:solidFill>
                  <a:srgbClr val="FF0000"/>
                </a:solidFill>
              </a:rPr>
              <a:t> of the incoming particle.</a:t>
            </a:r>
          </a:p>
          <a:p>
            <a:endParaRPr lang="en-US" sz="1600" b="1" dirty="0">
              <a:solidFill>
                <a:srgbClr val="009900"/>
              </a:solidFill>
            </a:endParaRPr>
          </a:p>
          <a:p>
            <a:r>
              <a:rPr lang="en-US" sz="1600" b="1" dirty="0">
                <a:solidFill>
                  <a:srgbClr val="002060"/>
                </a:solidFill>
              </a:rPr>
              <a:t>Proportional to the Energy of the </a:t>
            </a:r>
          </a:p>
          <a:p>
            <a:r>
              <a:rPr lang="en-US" sz="1600" b="1" dirty="0">
                <a:solidFill>
                  <a:srgbClr val="002060"/>
                </a:solidFill>
              </a:rPr>
              <a:t>Incoming particle </a:t>
            </a:r>
            <a:r>
              <a:rPr lang="en-US" sz="1600" b="1" dirty="0">
                <a:solidFill>
                  <a:srgbClr val="002060"/>
                </a:solidFill>
                <a:sym typeface="Wingdings" pitchFamily="2" charset="2"/>
              </a:rPr>
              <a:t></a:t>
            </a:r>
            <a:endParaRPr lang="en-US" sz="1600" b="1" dirty="0">
              <a:solidFill>
                <a:srgbClr val="002060"/>
              </a:solidFill>
            </a:endParaRPr>
          </a:p>
          <a:p>
            <a:endParaRPr lang="en-US" sz="1600" b="1" baseline="30000" dirty="0">
              <a:solidFill>
                <a:schemeClr val="accent2"/>
              </a:solidFill>
              <a:sym typeface="Wingdings" pitchFamily="2" charset="2"/>
            </a:endParaRPr>
          </a:p>
          <a:p>
            <a:r>
              <a:rPr lang="en-US" sz="1600" b="1" dirty="0">
                <a:solidFill>
                  <a:srgbClr val="009900"/>
                </a:solidFill>
                <a:sym typeface="Wingdings" pitchFamily="2" charset="2"/>
              </a:rPr>
              <a:t>E(x)=</a:t>
            </a:r>
            <a:r>
              <a:rPr lang="en-US" sz="1600" b="1" dirty="0" err="1">
                <a:solidFill>
                  <a:srgbClr val="009900"/>
                </a:solidFill>
                <a:sym typeface="Wingdings" pitchFamily="2" charset="2"/>
              </a:rPr>
              <a:t>Exp</a:t>
            </a:r>
            <a:r>
              <a:rPr lang="en-US" sz="1600" b="1" dirty="0">
                <a:solidFill>
                  <a:srgbClr val="009900"/>
                </a:solidFill>
                <a:sym typeface="Wingdings" pitchFamily="2" charset="2"/>
              </a:rPr>
              <a:t>(-x/X</a:t>
            </a:r>
            <a:r>
              <a:rPr lang="en-US" sz="1600" b="1" baseline="-25000" dirty="0">
                <a:solidFill>
                  <a:srgbClr val="009900"/>
                </a:solidFill>
                <a:sym typeface="Wingdings" pitchFamily="2" charset="2"/>
              </a:rPr>
              <a:t>0</a:t>
            </a:r>
            <a:r>
              <a:rPr lang="en-US" sz="1600" b="1" dirty="0">
                <a:solidFill>
                  <a:srgbClr val="009900"/>
                </a:solidFill>
                <a:sym typeface="Wingdings" pitchFamily="2" charset="2"/>
              </a:rPr>
              <a:t>) – ‘Radiation Length’</a:t>
            </a:r>
          </a:p>
          <a:p>
            <a:endParaRPr lang="en-US" sz="1600" b="1" dirty="0">
              <a:solidFill>
                <a:srgbClr val="009900"/>
              </a:solidFill>
              <a:sym typeface="Wingdings" pitchFamily="2" charset="2"/>
            </a:endParaRPr>
          </a:p>
          <a:p>
            <a:r>
              <a:rPr lang="en-US" sz="1600" b="1" dirty="0">
                <a:solidFill>
                  <a:srgbClr val="002060"/>
                </a:solidFill>
                <a:sym typeface="Wingdings" pitchFamily="2" charset="2"/>
              </a:rPr>
              <a:t>X</a:t>
            </a:r>
            <a:r>
              <a:rPr lang="en-US" sz="1600" b="1" baseline="-25000" dirty="0">
                <a:solidFill>
                  <a:srgbClr val="002060"/>
                </a:solidFill>
                <a:sym typeface="Wingdings" pitchFamily="2" charset="2"/>
              </a:rPr>
              <a:t>0 </a:t>
            </a:r>
            <a:r>
              <a:rPr lang="en-US" sz="1600" b="1" dirty="0">
                <a:solidFill>
                  <a:srgbClr val="002060"/>
                </a:solidFill>
                <a:sym typeface="Symbol" pitchFamily="18" charset="2"/>
              </a:rPr>
              <a:t> M</a:t>
            </a:r>
            <a:r>
              <a:rPr lang="en-US" sz="1600" b="1" baseline="30000" dirty="0">
                <a:solidFill>
                  <a:srgbClr val="002060"/>
                </a:solidFill>
                <a:sym typeface="Symbol" pitchFamily="18" charset="2"/>
              </a:rPr>
              <a:t>2</a:t>
            </a:r>
            <a:r>
              <a:rPr lang="en-US" sz="1600" b="1" dirty="0">
                <a:solidFill>
                  <a:srgbClr val="002060"/>
                </a:solidFill>
                <a:sym typeface="Symbol" pitchFamily="18" charset="2"/>
              </a:rPr>
              <a:t>A/ ( Z</a:t>
            </a:r>
            <a:r>
              <a:rPr lang="en-US" sz="1600" b="1" baseline="-25000" dirty="0">
                <a:solidFill>
                  <a:srgbClr val="002060"/>
                </a:solidFill>
                <a:sym typeface="Symbol" pitchFamily="18" charset="2"/>
              </a:rPr>
              <a:t>1</a:t>
            </a:r>
            <a:r>
              <a:rPr lang="en-US" sz="1600" b="1" baseline="30000" dirty="0">
                <a:solidFill>
                  <a:srgbClr val="002060"/>
                </a:solidFill>
                <a:sym typeface="Symbol" pitchFamily="18" charset="2"/>
              </a:rPr>
              <a:t>4</a:t>
            </a:r>
            <a:r>
              <a:rPr lang="en-US" sz="1600" b="1" dirty="0">
                <a:solidFill>
                  <a:srgbClr val="002060"/>
                </a:solidFill>
                <a:sym typeface="Symbol" pitchFamily="18" charset="2"/>
              </a:rPr>
              <a:t> Z</a:t>
            </a:r>
            <a:r>
              <a:rPr lang="en-US" sz="1600" b="1" baseline="30000" dirty="0">
                <a:solidFill>
                  <a:srgbClr val="002060"/>
                </a:solidFill>
                <a:sym typeface="Symbol" pitchFamily="18" charset="2"/>
              </a:rPr>
              <a:t>2</a:t>
            </a:r>
            <a:r>
              <a:rPr lang="en-US" sz="1600" b="1" dirty="0">
                <a:solidFill>
                  <a:srgbClr val="002060"/>
                </a:solidFill>
                <a:sym typeface="Symbol" pitchFamily="18" charset="2"/>
              </a:rPr>
              <a:t>)</a:t>
            </a:r>
          </a:p>
          <a:p>
            <a:endParaRPr lang="en-US" sz="1600" b="1" dirty="0">
              <a:solidFill>
                <a:schemeClr val="accent2"/>
              </a:solidFill>
              <a:sym typeface="Symbol" pitchFamily="18" charset="2"/>
            </a:endParaRPr>
          </a:p>
          <a:p>
            <a:r>
              <a:rPr lang="en-US" sz="1600" b="1" dirty="0">
                <a:solidFill>
                  <a:srgbClr val="002060"/>
                </a:solidFill>
                <a:sym typeface="Wingdings" pitchFamily="2" charset="2"/>
              </a:rPr>
              <a:t>X</a:t>
            </a:r>
            <a:r>
              <a:rPr lang="en-US" sz="1600" b="1" baseline="-25000" dirty="0">
                <a:solidFill>
                  <a:srgbClr val="002060"/>
                </a:solidFill>
                <a:sym typeface="Wingdings" pitchFamily="2" charset="2"/>
              </a:rPr>
              <a:t>0</a:t>
            </a:r>
            <a:r>
              <a:rPr lang="en-US" b="1" dirty="0">
                <a:solidFill>
                  <a:srgbClr val="009900"/>
                </a:solidFill>
              </a:rPr>
              <a:t>: </a:t>
            </a:r>
            <a:r>
              <a:rPr lang="en-US" sz="1600" b="1" dirty="0">
                <a:solidFill>
                  <a:srgbClr val="009900"/>
                </a:solidFill>
              </a:rPr>
              <a:t>Distance where the Energy E</a:t>
            </a:r>
            <a:r>
              <a:rPr lang="en-US" sz="1600" b="1" baseline="-25000" dirty="0">
                <a:solidFill>
                  <a:srgbClr val="009900"/>
                </a:solidFill>
              </a:rPr>
              <a:t>0</a:t>
            </a:r>
            <a:r>
              <a:rPr lang="en-US" sz="1600" b="1" dirty="0">
                <a:solidFill>
                  <a:srgbClr val="009900"/>
                </a:solidFill>
              </a:rPr>
              <a:t> of the incoming particle decreases E</a:t>
            </a:r>
            <a:r>
              <a:rPr lang="en-US" sz="1600" b="1" baseline="-25000" dirty="0">
                <a:solidFill>
                  <a:srgbClr val="009900"/>
                </a:solidFill>
              </a:rPr>
              <a:t>0</a:t>
            </a:r>
            <a:r>
              <a:rPr lang="en-US" sz="1600" b="1" dirty="0">
                <a:solidFill>
                  <a:srgbClr val="009900"/>
                </a:solidFill>
              </a:rPr>
              <a:t>Exp(-1)=0.37E</a:t>
            </a:r>
            <a:r>
              <a:rPr lang="en-US" sz="1600" b="1" baseline="-25000" dirty="0">
                <a:solidFill>
                  <a:srgbClr val="009900"/>
                </a:solidFill>
              </a:rPr>
              <a:t>0</a:t>
            </a:r>
            <a:r>
              <a:rPr lang="en-US" sz="1600" b="1" dirty="0">
                <a:solidFill>
                  <a:srgbClr val="009900"/>
                </a:solidFill>
              </a:rPr>
              <a:t> .</a:t>
            </a:r>
            <a:r>
              <a:rPr lang="en-US" b="1" dirty="0">
                <a:solidFill>
                  <a:srgbClr val="009900"/>
                </a:solidFill>
              </a:rPr>
              <a:t> </a:t>
            </a:r>
          </a:p>
        </p:txBody>
      </p:sp>
      <p:sp>
        <p:nvSpPr>
          <p:cNvPr id="3482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3482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9ECA852-EECC-445D-BA5D-6C73B24DB4D2}" type="slidenum">
              <a:rPr lang="en-US" smtClean="0">
                <a:latin typeface="Arial" charset="0"/>
              </a:rPr>
              <a:pPr/>
              <a:t>37</a:t>
            </a:fld>
            <a:endParaRPr lang="en-US">
              <a:latin typeface="Arial" charset="0"/>
            </a:endParaRPr>
          </a:p>
        </p:txBody>
      </p:sp>
      <p:sp>
        <p:nvSpPr>
          <p:cNvPr id="34822" name="TextBox 8"/>
          <p:cNvSpPr txBox="1">
            <a:spLocks noChangeArrowheads="1"/>
          </p:cNvSpPr>
          <p:nvPr/>
        </p:nvSpPr>
        <p:spPr bwMode="auto">
          <a:xfrm>
            <a:off x="1524000" y="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Bremsstrahlung, QM</a:t>
            </a:r>
          </a:p>
        </p:txBody>
      </p:sp>
      <p:pic>
        <p:nvPicPr>
          <p:cNvPr id="34823" name="Picture 2" descr="scan006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5" y="762000"/>
            <a:ext cx="52451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 descr="pass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685800"/>
            <a:ext cx="5562600" cy="358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Line 5"/>
          <p:cNvSpPr>
            <a:spLocks noChangeShapeType="1"/>
          </p:cNvSpPr>
          <p:nvPr/>
        </p:nvSpPr>
        <p:spPr bwMode="auto">
          <a:xfrm flipH="1">
            <a:off x="4572000" y="685800"/>
            <a:ext cx="1828800" cy="3124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44" name="Text Box 7"/>
          <p:cNvSpPr txBox="1">
            <a:spLocks noChangeArrowheads="1"/>
          </p:cNvSpPr>
          <p:nvPr/>
        </p:nvSpPr>
        <p:spPr bwMode="auto">
          <a:xfrm>
            <a:off x="2819401" y="4343400"/>
            <a:ext cx="47799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/>
              <a:t>Electron Momentum         5         50        500    MeV/c                     </a:t>
            </a:r>
          </a:p>
        </p:txBody>
      </p:sp>
      <p:sp>
        <p:nvSpPr>
          <p:cNvPr id="35845" name="Text Box 8"/>
          <p:cNvSpPr txBox="1">
            <a:spLocks noChangeArrowheads="1"/>
          </p:cNvSpPr>
          <p:nvPr/>
        </p:nvSpPr>
        <p:spPr bwMode="auto">
          <a:xfrm>
            <a:off x="2438400" y="4976814"/>
            <a:ext cx="62182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2060"/>
                </a:solidFill>
              </a:rPr>
              <a:t>Critical Energy: If dE/dx (Ionization) = dE/dx (Bremsstrahlung)</a:t>
            </a:r>
          </a:p>
          <a:p>
            <a:endParaRPr lang="en-US" sz="1600" b="1">
              <a:solidFill>
                <a:schemeClr val="accent2"/>
              </a:solidFill>
            </a:endParaRPr>
          </a:p>
          <a:p>
            <a:r>
              <a:rPr lang="en-US" sz="1600" b="1">
                <a:solidFill>
                  <a:srgbClr val="008000"/>
                </a:solidFill>
              </a:rPr>
              <a:t>Myon in Copper:         p </a:t>
            </a:r>
            <a:r>
              <a:rPr lang="en-US" sz="1600" b="1">
                <a:solidFill>
                  <a:srgbClr val="008000"/>
                </a:solidFill>
                <a:sym typeface="Symbol" pitchFamily="18" charset="2"/>
              </a:rPr>
              <a:t> </a:t>
            </a:r>
            <a:r>
              <a:rPr lang="en-US" sz="1600" b="1">
                <a:solidFill>
                  <a:srgbClr val="008000"/>
                </a:solidFill>
              </a:rPr>
              <a:t>400GeV</a:t>
            </a:r>
          </a:p>
          <a:p>
            <a:r>
              <a:rPr lang="en-US" sz="1600" b="1">
                <a:solidFill>
                  <a:srgbClr val="008000"/>
                </a:solidFill>
              </a:rPr>
              <a:t>Electron in Copper:    p  </a:t>
            </a:r>
            <a:r>
              <a:rPr lang="en-US" sz="1600" b="1">
                <a:solidFill>
                  <a:srgbClr val="008000"/>
                </a:solidFill>
                <a:sym typeface="Symbol" pitchFamily="18" charset="2"/>
              </a:rPr>
              <a:t> </a:t>
            </a:r>
            <a:r>
              <a:rPr lang="en-US" sz="1600" b="1">
                <a:solidFill>
                  <a:srgbClr val="008000"/>
                </a:solidFill>
              </a:rPr>
              <a:t>20MeV</a:t>
            </a:r>
          </a:p>
          <a:p>
            <a:endParaRPr lang="en-US" sz="1600" b="1">
              <a:solidFill>
                <a:schemeClr val="accent2"/>
              </a:solidFill>
            </a:endParaRPr>
          </a:p>
        </p:txBody>
      </p:sp>
      <p:sp>
        <p:nvSpPr>
          <p:cNvPr id="35846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358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4746B97-50E9-4965-AC3C-C9EC4066B852}" type="slidenum">
              <a:rPr lang="en-US" smtClean="0">
                <a:latin typeface="Arial" charset="0"/>
              </a:rPr>
              <a:pPr/>
              <a:t>38</a:t>
            </a:fld>
            <a:endParaRPr lang="en-US">
              <a:latin typeface="Arial" charset="0"/>
            </a:endParaRPr>
          </a:p>
        </p:txBody>
      </p:sp>
      <p:sp>
        <p:nvSpPr>
          <p:cNvPr id="35848" name="TextBox 8"/>
          <p:cNvSpPr txBox="1">
            <a:spLocks noChangeArrowheads="1"/>
          </p:cNvSpPr>
          <p:nvPr/>
        </p:nvSpPr>
        <p:spPr bwMode="auto">
          <a:xfrm>
            <a:off x="7696200" y="1143001"/>
            <a:ext cx="28194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008000"/>
                </a:solidFill>
              </a:rPr>
              <a:t>For the muon, the second lightest particle after the electron, the critical energy is at 400GeV.</a:t>
            </a:r>
          </a:p>
          <a:p>
            <a:endParaRPr lang="en-US" b="1">
              <a:solidFill>
                <a:srgbClr val="009900"/>
              </a:solidFill>
            </a:endParaRPr>
          </a:p>
          <a:p>
            <a:r>
              <a:rPr lang="en-US" sz="1600" b="1">
                <a:solidFill>
                  <a:srgbClr val="002060"/>
                </a:solidFill>
              </a:rPr>
              <a:t>The EM Bremsstrahlung is therefore only relevant for electrons at energies of past and present detectors. </a:t>
            </a:r>
          </a:p>
          <a:p>
            <a:endParaRPr lang="en-US"/>
          </a:p>
        </p:txBody>
      </p:sp>
      <p:sp>
        <p:nvSpPr>
          <p:cNvPr id="35849" name="TextBox 8"/>
          <p:cNvSpPr txBox="1">
            <a:spLocks noChangeArrowheads="1"/>
          </p:cNvSpPr>
          <p:nvPr/>
        </p:nvSpPr>
        <p:spPr bwMode="auto">
          <a:xfrm>
            <a:off x="1524000" y="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Critical Energy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 descr="scan007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6" y="600075"/>
            <a:ext cx="4981575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8426" y="3200401"/>
            <a:ext cx="3630613" cy="312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96075" y="6248401"/>
            <a:ext cx="35814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Line 8"/>
          <p:cNvSpPr>
            <a:spLocks noChangeShapeType="1"/>
          </p:cNvSpPr>
          <p:nvPr/>
        </p:nvSpPr>
        <p:spPr bwMode="auto">
          <a:xfrm>
            <a:off x="9267825" y="4495800"/>
            <a:ext cx="38100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870" name="Text Box 12"/>
          <p:cNvSpPr txBox="1">
            <a:spLocks noChangeArrowheads="1"/>
          </p:cNvSpPr>
          <p:nvPr/>
        </p:nvSpPr>
        <p:spPr bwMode="auto">
          <a:xfrm>
            <a:off x="5962650" y="801271"/>
            <a:ext cx="4400550" cy="1980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For E</a:t>
            </a:r>
            <a:r>
              <a:rPr lang="en-US" sz="1600" dirty="0">
                <a:solidFill>
                  <a:srgbClr val="002060"/>
                </a:solidFill>
                <a:sym typeface="Symbol" pitchFamily="18" charset="2"/>
              </a:rPr>
              <a:t>&gt;&gt;m</a:t>
            </a:r>
            <a:r>
              <a:rPr lang="en-US" sz="1600" baseline="-25000" dirty="0">
                <a:solidFill>
                  <a:srgbClr val="002060"/>
                </a:solidFill>
                <a:sym typeface="Symbol" pitchFamily="18" charset="2"/>
              </a:rPr>
              <a:t>e</a:t>
            </a:r>
            <a:r>
              <a:rPr lang="en-US" sz="1600" dirty="0">
                <a:solidFill>
                  <a:srgbClr val="002060"/>
                </a:solidFill>
                <a:sym typeface="Symbol" pitchFamily="18" charset="2"/>
              </a:rPr>
              <a:t>c</a:t>
            </a:r>
            <a:r>
              <a:rPr lang="en-US" sz="1600" baseline="30000" dirty="0">
                <a:solidFill>
                  <a:srgbClr val="002060"/>
                </a:solidFill>
                <a:sym typeface="Symbol" pitchFamily="18" charset="2"/>
              </a:rPr>
              <a:t>2</a:t>
            </a:r>
            <a:r>
              <a:rPr lang="en-US" sz="1600" dirty="0">
                <a:solidFill>
                  <a:srgbClr val="002060"/>
                </a:solidFill>
                <a:sym typeface="Symbol" pitchFamily="18" charset="2"/>
              </a:rPr>
              <a:t>=0.5MeV</a:t>
            </a:r>
            <a:r>
              <a:rPr lang="en-US" sz="1600" baseline="30000" dirty="0">
                <a:solidFill>
                  <a:srgbClr val="002060"/>
                </a:solidFill>
                <a:sym typeface="Symbol" pitchFamily="18" charset="2"/>
              </a:rPr>
              <a:t> </a:t>
            </a:r>
            <a:r>
              <a:rPr lang="en-US" sz="1600" dirty="0">
                <a:solidFill>
                  <a:srgbClr val="002060"/>
                </a:solidFill>
              </a:rPr>
              <a:t>: </a:t>
            </a:r>
            <a:r>
              <a:rPr lang="en-US" sz="1600" dirty="0">
                <a:solidFill>
                  <a:srgbClr val="002060"/>
                </a:solidFill>
                <a:sym typeface="Symbol" pitchFamily="18" charset="2"/>
              </a:rPr>
              <a:t> = 9/7X</a:t>
            </a:r>
            <a:r>
              <a:rPr lang="en-US" sz="1600" baseline="-25000" dirty="0">
                <a:solidFill>
                  <a:srgbClr val="002060"/>
                </a:solidFill>
                <a:sym typeface="Symbol" pitchFamily="18" charset="2"/>
              </a:rPr>
              <a:t>0</a:t>
            </a:r>
          </a:p>
          <a:p>
            <a:endParaRPr lang="en-US" sz="1600" baseline="-25000" dirty="0">
              <a:solidFill>
                <a:schemeClr val="accent2"/>
              </a:solidFill>
              <a:sym typeface="Symbol" pitchFamily="18" charset="2"/>
            </a:endParaRPr>
          </a:p>
          <a:p>
            <a:r>
              <a:rPr lang="en-US" sz="1600" dirty="0">
                <a:solidFill>
                  <a:srgbClr val="006600"/>
                </a:solidFill>
                <a:sym typeface="Symbol" pitchFamily="18" charset="2"/>
              </a:rPr>
              <a:t>Average distance a high energy photon has to travel before it converts into an e</a:t>
            </a:r>
            <a:r>
              <a:rPr lang="en-US" sz="1600" baseline="30000" dirty="0">
                <a:solidFill>
                  <a:srgbClr val="006600"/>
                </a:solidFill>
                <a:sym typeface="Symbol" pitchFamily="18" charset="2"/>
              </a:rPr>
              <a:t>+</a:t>
            </a:r>
            <a:r>
              <a:rPr lang="en-US" sz="1600" dirty="0">
                <a:solidFill>
                  <a:srgbClr val="006600"/>
                </a:solidFill>
                <a:sym typeface="Symbol" pitchFamily="18" charset="2"/>
              </a:rPr>
              <a:t> e</a:t>
            </a:r>
            <a:r>
              <a:rPr lang="en-US" sz="1600" baseline="30000" dirty="0">
                <a:solidFill>
                  <a:srgbClr val="006600"/>
                </a:solidFill>
                <a:sym typeface="Symbol" pitchFamily="18" charset="2"/>
              </a:rPr>
              <a:t>-</a:t>
            </a:r>
            <a:r>
              <a:rPr lang="en-US" sz="1600" dirty="0">
                <a:solidFill>
                  <a:srgbClr val="006600"/>
                </a:solidFill>
                <a:sym typeface="Symbol" pitchFamily="18" charset="2"/>
              </a:rPr>
              <a:t> pair is equal to 9/7 of the distance that a high energy electron has to travel before reducing it’s energy from E</a:t>
            </a:r>
            <a:r>
              <a:rPr lang="en-US" sz="1600" baseline="-25000" dirty="0">
                <a:solidFill>
                  <a:srgbClr val="006600"/>
                </a:solidFill>
                <a:sym typeface="Symbol" pitchFamily="18" charset="2"/>
              </a:rPr>
              <a:t>0</a:t>
            </a:r>
            <a:r>
              <a:rPr lang="en-US" sz="1600" dirty="0">
                <a:solidFill>
                  <a:srgbClr val="006600"/>
                </a:solidFill>
                <a:sym typeface="Symbol" pitchFamily="18" charset="2"/>
              </a:rPr>
              <a:t> to E</a:t>
            </a:r>
            <a:r>
              <a:rPr lang="en-US" sz="1600" baseline="-25000" dirty="0">
                <a:solidFill>
                  <a:srgbClr val="006600"/>
                </a:solidFill>
                <a:sym typeface="Symbol" pitchFamily="18" charset="2"/>
              </a:rPr>
              <a:t>0</a:t>
            </a:r>
            <a:r>
              <a:rPr lang="en-US" sz="1600" dirty="0">
                <a:solidFill>
                  <a:srgbClr val="006600"/>
                </a:solidFill>
                <a:sym typeface="Symbol" pitchFamily="18" charset="2"/>
              </a:rPr>
              <a:t>*</a:t>
            </a:r>
            <a:r>
              <a:rPr lang="en-US" sz="1600" dirty="0" err="1">
                <a:solidFill>
                  <a:srgbClr val="006600"/>
                </a:solidFill>
                <a:sym typeface="Symbol" pitchFamily="18" charset="2"/>
              </a:rPr>
              <a:t>Exp</a:t>
            </a:r>
            <a:r>
              <a:rPr lang="en-US" sz="1600" dirty="0">
                <a:solidFill>
                  <a:srgbClr val="006600"/>
                </a:solidFill>
                <a:sym typeface="Symbol" pitchFamily="18" charset="2"/>
              </a:rPr>
              <a:t>(-1) by photon radiation. </a:t>
            </a:r>
            <a:endParaRPr lang="en-US" sz="1600" baseline="-25000" dirty="0">
              <a:solidFill>
                <a:srgbClr val="006600"/>
              </a:solidFill>
              <a:sym typeface="Symbol" pitchFamily="18" charset="2"/>
            </a:endParaRPr>
          </a:p>
        </p:txBody>
      </p:sp>
      <p:sp>
        <p:nvSpPr>
          <p:cNvPr id="36871" name="Slide Number Placeholder 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4F7029D-4A2B-48FC-9C01-51FB0E75E80C}" type="slidenum">
              <a:rPr lang="en-US" smtClean="0">
                <a:latin typeface="Arial" charset="0"/>
              </a:rPr>
              <a:pPr/>
              <a:t>39</a:t>
            </a:fld>
            <a:endParaRPr lang="en-US">
              <a:latin typeface="Arial" charset="0"/>
            </a:endParaRPr>
          </a:p>
        </p:txBody>
      </p:sp>
      <p:sp>
        <p:nvSpPr>
          <p:cNvPr id="36873" name="TextBox 8"/>
          <p:cNvSpPr txBox="1">
            <a:spLocks noChangeArrowheads="1"/>
          </p:cNvSpPr>
          <p:nvPr/>
        </p:nvSpPr>
        <p:spPr bwMode="auto">
          <a:xfrm>
            <a:off x="1524000" y="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Pair Production, QM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Riegler/CERN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0" y="22860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Detector Physics</a:t>
            </a:r>
          </a:p>
        </p:txBody>
      </p:sp>
      <p:sp>
        <p:nvSpPr>
          <p:cNvPr id="6147" name="Text Box 6"/>
          <p:cNvSpPr txBox="1">
            <a:spLocks noChangeArrowheads="1"/>
          </p:cNvSpPr>
          <p:nvPr/>
        </p:nvSpPr>
        <p:spPr bwMode="auto">
          <a:xfrm>
            <a:off x="2209800" y="1524001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148" name="Text Box 7"/>
          <p:cNvSpPr txBox="1">
            <a:spLocks noChangeArrowheads="1"/>
          </p:cNvSpPr>
          <p:nvPr/>
        </p:nvSpPr>
        <p:spPr bwMode="auto">
          <a:xfrm>
            <a:off x="1509712" y="1790701"/>
            <a:ext cx="9172575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Precise knowledge of the processes leading to signals in particle detectors is necessary.</a:t>
            </a:r>
          </a:p>
          <a:p>
            <a:endParaRPr lang="en-US" dirty="0">
              <a:solidFill>
                <a:schemeClr val="accent2"/>
              </a:solidFill>
            </a:endParaRPr>
          </a:p>
          <a:p>
            <a:r>
              <a:rPr lang="en-US" dirty="0">
                <a:solidFill>
                  <a:srgbClr val="006600"/>
                </a:solidFill>
              </a:rPr>
              <a:t>The detectors are nowadays working close to the limits of theoretically achievable measurement accuracy – even in large systems.</a:t>
            </a:r>
          </a:p>
          <a:p>
            <a:endParaRPr lang="en-US" dirty="0">
              <a:solidFill>
                <a:srgbClr val="00990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Due to available computing power, detectors can be simulated to within 5-10% of reality, based on the fundamental microphysics processes (atomic and nuclear cross-sections).</a:t>
            </a:r>
          </a:p>
          <a:p>
            <a:endParaRPr lang="en-US" b="1" dirty="0">
              <a:solidFill>
                <a:schemeClr val="accent2"/>
              </a:solidFill>
            </a:endParaRPr>
          </a:p>
          <a:p>
            <a:endParaRPr lang="en-US" b="1" dirty="0">
              <a:solidFill>
                <a:schemeClr val="accent2"/>
              </a:solidFill>
            </a:endParaRPr>
          </a:p>
          <a:p>
            <a:endParaRPr lang="en-US" b="1" dirty="0">
              <a:solidFill>
                <a:schemeClr val="accent2"/>
              </a:solidFill>
            </a:endParaRPr>
          </a:p>
          <a:p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6150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D7CBFB0-9625-4CF2-966F-C2D4F244D6D0}" type="slidenum">
              <a:rPr lang="en-US" smtClean="0">
                <a:latin typeface="Arial" charset="0"/>
              </a:rPr>
              <a:pPr/>
              <a:t>4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scan0076"/>
          <p:cNvPicPr>
            <a:picLocks noChangeAspect="1" noChangeArrowheads="1"/>
          </p:cNvPicPr>
          <p:nvPr/>
        </p:nvPicPr>
        <p:blipFill rotWithShape="1">
          <a:blip r:embed="rId2" cstate="print"/>
          <a:srcRect b="5666"/>
          <a:stretch/>
        </p:blipFill>
        <p:spPr bwMode="auto">
          <a:xfrm>
            <a:off x="2733675" y="1247775"/>
            <a:ext cx="62484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9509FF-6429-43E1-A496-FDA0EF15FD15}" type="slidenum">
              <a:rPr lang="en-US" smtClean="0">
                <a:latin typeface="Arial" charset="0"/>
              </a:rPr>
              <a:pPr/>
              <a:t>40</a:t>
            </a:fld>
            <a:endParaRPr lang="en-US">
              <a:latin typeface="Arial" charset="0"/>
            </a:endParaRPr>
          </a:p>
        </p:txBody>
      </p:sp>
      <p:sp>
        <p:nvSpPr>
          <p:cNvPr id="3789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37893" name="TextBox 5"/>
          <p:cNvSpPr txBox="1">
            <a:spLocks noChangeArrowheads="1"/>
          </p:cNvSpPr>
          <p:nvPr/>
        </p:nvSpPr>
        <p:spPr bwMode="auto">
          <a:xfrm>
            <a:off x="1524000" y="15240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Bremsstrahlung + Pair Production </a:t>
            </a:r>
            <a:r>
              <a:rPr lang="en-US" sz="2800" b="1">
                <a:solidFill>
                  <a:srgbClr val="FF0000"/>
                </a:solidFill>
                <a:cs typeface="Arial" charset="0"/>
                <a:sym typeface="Wingdings" pitchFamily="2" charset="2"/>
              </a:rPr>
              <a:t> </a:t>
            </a:r>
            <a:r>
              <a:rPr lang="en-US" sz="2800" b="1">
                <a:solidFill>
                  <a:srgbClr val="FF0000"/>
                </a:solidFill>
                <a:cs typeface="Arial" charset="0"/>
              </a:rPr>
              <a:t>EM Shower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 descr="scan00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4419600"/>
            <a:ext cx="4648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Rectangle 5"/>
          <p:cNvSpPr>
            <a:spLocks noChangeArrowheads="1"/>
          </p:cNvSpPr>
          <p:nvPr/>
        </p:nvSpPr>
        <p:spPr bwMode="auto">
          <a:xfrm>
            <a:off x="2133600" y="1295400"/>
            <a:ext cx="7543800" cy="29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9900"/>
                </a:solidFill>
              </a:rPr>
              <a:t>Statistical (quite complex) analysis of multiple collisions gives:</a:t>
            </a:r>
          </a:p>
          <a:p>
            <a:endParaRPr lang="en-US" sz="1600" dirty="0">
              <a:solidFill>
                <a:srgbClr val="009900"/>
              </a:solidFill>
            </a:endParaRPr>
          </a:p>
          <a:p>
            <a:r>
              <a:rPr lang="en-US" sz="1600" dirty="0">
                <a:solidFill>
                  <a:srgbClr val="002060"/>
                </a:solidFill>
              </a:rPr>
              <a:t>Probability that a particle is defected by an angle </a:t>
            </a:r>
            <a:r>
              <a:rPr lang="en-US" sz="1600" dirty="0">
                <a:solidFill>
                  <a:srgbClr val="002060"/>
                </a:solidFill>
                <a:sym typeface="Symbol" pitchFamily="18" charset="2"/>
              </a:rPr>
              <a:t> after travelling a distance x in the material is given by a Gaussian distribution with sigma of:</a:t>
            </a:r>
          </a:p>
          <a:p>
            <a:endParaRPr lang="en-US" sz="1600" b="1" dirty="0">
              <a:solidFill>
                <a:schemeClr val="accent2"/>
              </a:solidFill>
              <a:sym typeface="Symbol" pitchFamily="18" charset="2"/>
            </a:endParaRPr>
          </a:p>
          <a:p>
            <a:endParaRPr lang="en-US" sz="1600" b="1" baseline="-25000" dirty="0">
              <a:solidFill>
                <a:srgbClr val="009900"/>
              </a:solidFill>
              <a:sym typeface="Symbol" pitchFamily="18" charset="2"/>
            </a:endParaRPr>
          </a:p>
          <a:p>
            <a:endParaRPr lang="en-US" sz="1600" b="1" baseline="-25000" dirty="0">
              <a:solidFill>
                <a:srgbClr val="009900"/>
              </a:solidFill>
              <a:sym typeface="Symbol" pitchFamily="18" charset="2"/>
            </a:endParaRPr>
          </a:p>
          <a:p>
            <a:endParaRPr lang="en-US" sz="1600" b="1" baseline="-25000" dirty="0">
              <a:solidFill>
                <a:srgbClr val="009900"/>
              </a:solidFill>
              <a:sym typeface="Symbol" pitchFamily="18" charset="2"/>
            </a:endParaRPr>
          </a:p>
          <a:p>
            <a:endParaRPr lang="en-US" sz="1600" b="1" baseline="-25000" dirty="0">
              <a:solidFill>
                <a:srgbClr val="009900"/>
              </a:solidFill>
              <a:sym typeface="Symbol" pitchFamily="18" charset="2"/>
            </a:endParaRPr>
          </a:p>
          <a:p>
            <a:endParaRPr lang="en-US" sz="1600" b="1" dirty="0">
              <a:solidFill>
                <a:srgbClr val="002060"/>
              </a:solidFill>
              <a:sym typeface="Symbol" pitchFamily="18" charset="2"/>
            </a:endParaRPr>
          </a:p>
          <a:p>
            <a:r>
              <a:rPr lang="en-US" sz="1600" dirty="0">
                <a:solidFill>
                  <a:srgbClr val="002060"/>
                </a:solidFill>
                <a:sym typeface="Symbol" pitchFamily="18" charset="2"/>
              </a:rPr>
              <a:t>X</a:t>
            </a:r>
            <a:r>
              <a:rPr lang="en-US" sz="1600" baseline="-25000" dirty="0">
                <a:solidFill>
                  <a:srgbClr val="002060"/>
                </a:solidFill>
                <a:sym typeface="Symbol" pitchFamily="18" charset="2"/>
              </a:rPr>
              <a:t>0 </a:t>
            </a:r>
            <a:r>
              <a:rPr lang="en-US" sz="1600" dirty="0">
                <a:solidFill>
                  <a:srgbClr val="002060"/>
                </a:solidFill>
                <a:sym typeface="Symbol" pitchFamily="18" charset="2"/>
              </a:rPr>
              <a:t>... Radiation length of the material</a:t>
            </a:r>
          </a:p>
          <a:p>
            <a:r>
              <a:rPr lang="en-US" sz="1600" dirty="0">
                <a:solidFill>
                  <a:srgbClr val="002060"/>
                </a:solidFill>
                <a:sym typeface="Symbol" pitchFamily="18" charset="2"/>
              </a:rPr>
              <a:t>Z</a:t>
            </a:r>
            <a:r>
              <a:rPr lang="en-US" sz="1600" baseline="-25000" dirty="0">
                <a:solidFill>
                  <a:srgbClr val="002060"/>
                </a:solidFill>
                <a:sym typeface="Symbol" pitchFamily="18" charset="2"/>
              </a:rPr>
              <a:t>1 </a:t>
            </a:r>
            <a:r>
              <a:rPr lang="en-US" sz="1600" dirty="0">
                <a:solidFill>
                  <a:srgbClr val="002060"/>
                </a:solidFill>
                <a:sym typeface="Symbol" pitchFamily="18" charset="2"/>
              </a:rPr>
              <a:t>... Charge of the particle</a:t>
            </a:r>
          </a:p>
          <a:p>
            <a:r>
              <a:rPr lang="en-US" sz="1600" dirty="0">
                <a:solidFill>
                  <a:srgbClr val="002060"/>
                </a:solidFill>
                <a:sym typeface="Symbol" pitchFamily="18" charset="2"/>
              </a:rPr>
              <a:t>p ...  Momentum of the particle</a:t>
            </a:r>
            <a:endParaRPr lang="en-US" sz="1600" baseline="-25000" dirty="0">
              <a:solidFill>
                <a:srgbClr val="002060"/>
              </a:solidFill>
              <a:sym typeface="Symbol" pitchFamily="18" charset="2"/>
            </a:endParaRPr>
          </a:p>
        </p:txBody>
      </p:sp>
      <p:sp>
        <p:nvSpPr>
          <p:cNvPr id="38916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DB9A03-22E7-4A6D-965C-B05D2B48C445}" type="slidenum">
              <a:rPr lang="en-US" smtClean="0">
                <a:latin typeface="Arial" charset="0"/>
              </a:rPr>
              <a:pPr/>
              <a:t>41</a:t>
            </a:fld>
            <a:endParaRPr lang="en-US">
              <a:latin typeface="Arial" charset="0"/>
            </a:endParaRPr>
          </a:p>
        </p:txBody>
      </p:sp>
      <p:sp>
        <p:nvSpPr>
          <p:cNvPr id="38917" name="Footer Placeholder 9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38918" name="TextBox 8"/>
          <p:cNvSpPr txBox="1">
            <a:spLocks noChangeArrowheads="1"/>
          </p:cNvSpPr>
          <p:nvPr/>
        </p:nvSpPr>
        <p:spPr bwMode="auto">
          <a:xfrm>
            <a:off x="1524000" y="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Multiple Scattering</a:t>
            </a:r>
          </a:p>
        </p:txBody>
      </p:sp>
      <p:pic>
        <p:nvPicPr>
          <p:cNvPr id="38919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1" y="2514601"/>
            <a:ext cx="300037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 descr="scan00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295400"/>
            <a:ext cx="4749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Rectangle 5"/>
          <p:cNvSpPr>
            <a:spLocks noChangeArrowheads="1"/>
          </p:cNvSpPr>
          <p:nvPr/>
        </p:nvSpPr>
        <p:spPr bwMode="auto">
          <a:xfrm>
            <a:off x="1905000" y="2286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39940" name="Rectangle 7"/>
          <p:cNvSpPr>
            <a:spLocks noChangeArrowheads="1"/>
          </p:cNvSpPr>
          <p:nvPr/>
        </p:nvSpPr>
        <p:spPr bwMode="auto">
          <a:xfrm>
            <a:off x="3657601" y="6172200"/>
            <a:ext cx="261962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dirty="0">
                <a:solidFill>
                  <a:srgbClr val="002060"/>
                </a:solidFill>
              </a:rPr>
              <a:t>Limit </a:t>
            </a:r>
            <a:r>
              <a:rPr lang="de-DE" sz="1600" dirty="0">
                <a:solidFill>
                  <a:srgbClr val="002060"/>
                </a:solidFill>
                <a:sym typeface="Wingdings" pitchFamily="2" charset="2"/>
              </a:rPr>
              <a:t> </a:t>
            </a:r>
            <a:r>
              <a:rPr lang="de-DE" sz="1600" dirty="0">
                <a:solidFill>
                  <a:srgbClr val="002060"/>
                </a:solidFill>
              </a:rPr>
              <a:t>Multiple </a:t>
            </a:r>
            <a:r>
              <a:rPr lang="de-DE" sz="1600" dirty="0" err="1">
                <a:solidFill>
                  <a:srgbClr val="002060"/>
                </a:solidFill>
              </a:rPr>
              <a:t>Scattering</a:t>
            </a:r>
            <a:endParaRPr lang="de-DE" sz="1600" dirty="0">
              <a:solidFill>
                <a:srgbClr val="00206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95600" y="4191000"/>
            <a:ext cx="4114800" cy="914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942" name="Rectangle 7"/>
          <p:cNvSpPr>
            <a:spLocks noChangeArrowheads="1"/>
          </p:cNvSpPr>
          <p:nvPr/>
        </p:nvSpPr>
        <p:spPr bwMode="auto">
          <a:xfrm>
            <a:off x="1866900" y="766346"/>
            <a:ext cx="751987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Magnetic Spectrometer: A charged particle describes a circle in a magnetic field: </a:t>
            </a:r>
          </a:p>
        </p:txBody>
      </p:sp>
      <p:sp>
        <p:nvSpPr>
          <p:cNvPr id="3994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958A52-E404-44EE-995D-1B0ECBC22F6E}" type="slidenum">
              <a:rPr lang="en-US" smtClean="0">
                <a:latin typeface="Arial" charset="0"/>
              </a:rPr>
              <a:pPr/>
              <a:t>42</a:t>
            </a:fld>
            <a:endParaRPr lang="en-US">
              <a:latin typeface="Arial" charset="0"/>
            </a:endParaRPr>
          </a:p>
        </p:txBody>
      </p:sp>
      <p:sp>
        <p:nvSpPr>
          <p:cNvPr id="39944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39945" name="TextBox 8"/>
          <p:cNvSpPr txBox="1">
            <a:spLocks noChangeArrowheads="1"/>
          </p:cNvSpPr>
          <p:nvPr/>
        </p:nvSpPr>
        <p:spPr bwMode="auto">
          <a:xfrm>
            <a:off x="1524000" y="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Multiple Scattering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6" descr="scan00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8725" y="1400175"/>
            <a:ext cx="434340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4C34F16-3FB9-4C67-81A1-C64535DFDB49}" type="slidenum">
              <a:rPr lang="en-US" smtClean="0">
                <a:latin typeface="Arial" charset="0"/>
              </a:rPr>
              <a:pPr/>
              <a:t>43</a:t>
            </a:fld>
            <a:endParaRPr lang="en-US">
              <a:latin typeface="Arial" charset="0"/>
            </a:endParaRPr>
          </a:p>
        </p:txBody>
      </p:sp>
      <p:sp>
        <p:nvSpPr>
          <p:cNvPr id="40964" name="Footer Placeholder 9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40965" name="TextBox 10"/>
          <p:cNvSpPr txBox="1">
            <a:spLocks noChangeArrowheads="1"/>
          </p:cNvSpPr>
          <p:nvPr/>
        </p:nvSpPr>
        <p:spPr bwMode="auto">
          <a:xfrm>
            <a:off x="1524000" y="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Multiple Scattering</a:t>
            </a:r>
          </a:p>
        </p:txBody>
      </p:sp>
      <p:pic>
        <p:nvPicPr>
          <p:cNvPr id="40966" name="Picture 6" descr="scan0073"/>
          <p:cNvPicPr>
            <a:picLocks noChangeAspect="1" noChangeArrowheads="1"/>
          </p:cNvPicPr>
          <p:nvPr/>
        </p:nvPicPr>
        <p:blipFill rotWithShape="1">
          <a:blip r:embed="rId3" cstate="print"/>
          <a:srcRect b="2302"/>
          <a:stretch/>
        </p:blipFill>
        <p:spPr bwMode="auto">
          <a:xfrm>
            <a:off x="5895976" y="2305050"/>
            <a:ext cx="4232275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 descr="atlas_atlas_muon_x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743200"/>
            <a:ext cx="321468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2971800"/>
            <a:ext cx="5410200" cy="318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8" name="TextBox 6"/>
          <p:cNvSpPr txBox="1">
            <a:spLocks noChangeArrowheads="1"/>
          </p:cNvSpPr>
          <p:nvPr/>
        </p:nvSpPr>
        <p:spPr bwMode="auto">
          <a:xfrm>
            <a:off x="2714625" y="907256"/>
            <a:ext cx="64008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9900"/>
                </a:solidFill>
              </a:rPr>
              <a:t>ATLAS Muon Spectrometer:</a:t>
            </a:r>
          </a:p>
          <a:p>
            <a:r>
              <a:rPr lang="en-US" dirty="0">
                <a:solidFill>
                  <a:srgbClr val="009900"/>
                </a:solidFill>
              </a:rPr>
              <a:t>N=3, sig=50μm, P=1TeV, </a:t>
            </a:r>
          </a:p>
          <a:p>
            <a:r>
              <a:rPr lang="en-US" dirty="0">
                <a:solidFill>
                  <a:srgbClr val="009900"/>
                </a:solidFill>
              </a:rPr>
              <a:t>L=5m, B=0.4T</a:t>
            </a:r>
          </a:p>
          <a:p>
            <a:endParaRPr lang="en-US" dirty="0">
              <a:solidFill>
                <a:srgbClr val="009900"/>
              </a:solidFill>
            </a:endParaRPr>
          </a:p>
          <a:p>
            <a:r>
              <a:rPr lang="en-US" dirty="0">
                <a:solidFill>
                  <a:srgbClr val="009900"/>
                </a:solidFill>
              </a:rPr>
              <a:t>∆p/p ~ 8% for the most energetic muons at LHC</a:t>
            </a:r>
          </a:p>
          <a:p>
            <a:endParaRPr lang="en-US" dirty="0"/>
          </a:p>
        </p:txBody>
      </p:sp>
      <p:sp>
        <p:nvSpPr>
          <p:cNvPr id="4198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4FD3EC-8D3B-4DE7-AC2B-BF7DD11D51B5}" type="slidenum">
              <a:rPr lang="en-US" smtClean="0">
                <a:latin typeface="Arial" charset="0"/>
              </a:rPr>
              <a:pPr/>
              <a:t>44</a:t>
            </a:fld>
            <a:endParaRPr lang="en-US">
              <a:latin typeface="Arial" charset="0"/>
            </a:endParaRPr>
          </a:p>
        </p:txBody>
      </p:sp>
      <p:sp>
        <p:nvSpPr>
          <p:cNvPr id="41990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41991" name="TextBox 7"/>
          <p:cNvSpPr txBox="1">
            <a:spLocks noChangeArrowheads="1"/>
          </p:cNvSpPr>
          <p:nvPr/>
        </p:nvSpPr>
        <p:spPr bwMode="auto">
          <a:xfrm>
            <a:off x="1524000" y="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Multiple Scattering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3BBD7E2-79DE-4973-8962-E3D9DCA95936}" type="slidenum">
              <a:rPr lang="en-US" smtClean="0">
                <a:latin typeface="Arial" charset="0"/>
              </a:rPr>
              <a:pPr/>
              <a:t>45</a:t>
            </a:fld>
            <a:endParaRPr lang="en-US">
              <a:latin typeface="Arial" charset="0"/>
            </a:endParaRPr>
          </a:p>
        </p:txBody>
      </p:sp>
      <p:grpSp>
        <p:nvGrpSpPr>
          <p:cNvPr id="43011" name="Group 13"/>
          <p:cNvGrpSpPr>
            <a:grpSpLocks/>
          </p:cNvGrpSpPr>
          <p:nvPr/>
        </p:nvGrpSpPr>
        <p:grpSpPr bwMode="auto">
          <a:xfrm>
            <a:off x="2819400" y="3975100"/>
            <a:ext cx="6477000" cy="2578100"/>
            <a:chOff x="228600" y="701457"/>
            <a:chExt cx="8077200" cy="3276600"/>
          </a:xfrm>
        </p:grpSpPr>
        <p:grpSp>
          <p:nvGrpSpPr>
            <p:cNvPr id="43019" name="Group 18"/>
            <p:cNvGrpSpPr>
              <a:grpSpLocks/>
            </p:cNvGrpSpPr>
            <p:nvPr/>
          </p:nvGrpSpPr>
          <p:grpSpPr bwMode="auto">
            <a:xfrm>
              <a:off x="2590390" y="2073432"/>
              <a:ext cx="991832" cy="1067317"/>
              <a:chOff x="2285590" y="1448175"/>
              <a:chExt cx="991832" cy="1067317"/>
            </a:xfrm>
          </p:grpSpPr>
          <p:sp>
            <p:nvSpPr>
              <p:cNvPr id="98" name="Oval 4"/>
              <p:cNvSpPr/>
              <p:nvPr/>
            </p:nvSpPr>
            <p:spPr>
              <a:xfrm>
                <a:off x="2707267" y="1954596"/>
                <a:ext cx="152438" cy="15132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9" name="Oval 5"/>
              <p:cNvSpPr/>
              <p:nvPr/>
            </p:nvSpPr>
            <p:spPr>
              <a:xfrm>
                <a:off x="2820111" y="1752835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0" name="Oval 6"/>
              <p:cNvSpPr/>
              <p:nvPr/>
            </p:nvSpPr>
            <p:spPr>
              <a:xfrm>
                <a:off x="3200214" y="1906173"/>
                <a:ext cx="77208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1" name="Oval 7"/>
              <p:cNvSpPr/>
              <p:nvPr/>
            </p:nvSpPr>
            <p:spPr>
              <a:xfrm>
                <a:off x="2667673" y="2438823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2" name="Oval 8"/>
              <p:cNvSpPr/>
              <p:nvPr/>
            </p:nvSpPr>
            <p:spPr>
              <a:xfrm>
                <a:off x="2590465" y="2210832"/>
                <a:ext cx="77208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3" name="Oval 9"/>
              <p:cNvSpPr/>
              <p:nvPr/>
            </p:nvSpPr>
            <p:spPr>
              <a:xfrm>
                <a:off x="2362798" y="1676166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4" name="Oval 10"/>
              <p:cNvSpPr/>
              <p:nvPr/>
            </p:nvSpPr>
            <p:spPr>
              <a:xfrm>
                <a:off x="3124985" y="2287501"/>
                <a:ext cx="75229" cy="74652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5" name="Oval 11"/>
              <p:cNvSpPr/>
              <p:nvPr/>
            </p:nvSpPr>
            <p:spPr>
              <a:xfrm>
                <a:off x="2742901" y="1448175"/>
                <a:ext cx="7720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6" name="Oval 12"/>
              <p:cNvSpPr/>
              <p:nvPr/>
            </p:nvSpPr>
            <p:spPr>
              <a:xfrm>
                <a:off x="3047776" y="1601513"/>
                <a:ext cx="77209" cy="74652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7" name="Oval 13"/>
              <p:cNvSpPr/>
              <p:nvPr/>
            </p:nvSpPr>
            <p:spPr>
              <a:xfrm>
                <a:off x="2362798" y="2287501"/>
                <a:ext cx="75229" cy="74652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8" name="Oval 14"/>
              <p:cNvSpPr/>
              <p:nvPr/>
            </p:nvSpPr>
            <p:spPr>
              <a:xfrm>
                <a:off x="2285590" y="1982843"/>
                <a:ext cx="77208" cy="74651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9" name="Oval 15"/>
              <p:cNvSpPr/>
              <p:nvPr/>
            </p:nvSpPr>
            <p:spPr>
              <a:xfrm>
                <a:off x="2515236" y="1752835"/>
                <a:ext cx="532540" cy="53466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0" name="Oval 16"/>
              <p:cNvSpPr/>
              <p:nvPr/>
            </p:nvSpPr>
            <p:spPr>
              <a:xfrm>
                <a:off x="2285590" y="1524844"/>
                <a:ext cx="991832" cy="99064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43020" name="Group 19"/>
            <p:cNvGrpSpPr>
              <a:grpSpLocks/>
            </p:cNvGrpSpPr>
            <p:nvPr/>
          </p:nvGrpSpPr>
          <p:grpSpPr bwMode="auto">
            <a:xfrm>
              <a:off x="3887097" y="2454761"/>
              <a:ext cx="989853" cy="1065299"/>
              <a:chOff x="2286897" y="1448504"/>
              <a:chExt cx="989853" cy="1065299"/>
            </a:xfrm>
          </p:grpSpPr>
          <p:sp>
            <p:nvSpPr>
              <p:cNvPr id="85" name="Oval 84"/>
              <p:cNvSpPr/>
              <p:nvPr/>
            </p:nvSpPr>
            <p:spPr>
              <a:xfrm>
                <a:off x="2706595" y="1952907"/>
                <a:ext cx="152438" cy="15333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2819439" y="1753163"/>
                <a:ext cx="77208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3201521" y="1904484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8" name="Oval 87"/>
              <p:cNvSpPr/>
              <p:nvPr/>
            </p:nvSpPr>
            <p:spPr>
              <a:xfrm>
                <a:off x="2667001" y="2437134"/>
                <a:ext cx="7720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9" name="Oval 88"/>
              <p:cNvSpPr/>
              <p:nvPr/>
            </p:nvSpPr>
            <p:spPr>
              <a:xfrm>
                <a:off x="2591772" y="2209143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0" name="Oval 89"/>
              <p:cNvSpPr/>
              <p:nvPr/>
            </p:nvSpPr>
            <p:spPr>
              <a:xfrm>
                <a:off x="2362126" y="1676493"/>
                <a:ext cx="7720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1" name="Oval 90"/>
              <p:cNvSpPr/>
              <p:nvPr/>
            </p:nvSpPr>
            <p:spPr>
              <a:xfrm>
                <a:off x="3124313" y="2285812"/>
                <a:ext cx="77208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2744210" y="1448504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3" name="Oval 92"/>
              <p:cNvSpPr/>
              <p:nvPr/>
            </p:nvSpPr>
            <p:spPr>
              <a:xfrm>
                <a:off x="3049084" y="1599824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4" name="Oval 93"/>
              <p:cNvSpPr/>
              <p:nvPr/>
            </p:nvSpPr>
            <p:spPr>
              <a:xfrm>
                <a:off x="2362126" y="2285812"/>
                <a:ext cx="7720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5" name="Oval 94"/>
              <p:cNvSpPr/>
              <p:nvPr/>
            </p:nvSpPr>
            <p:spPr>
              <a:xfrm>
                <a:off x="2286897" y="1981154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6" name="Oval 95"/>
              <p:cNvSpPr/>
              <p:nvPr/>
            </p:nvSpPr>
            <p:spPr>
              <a:xfrm>
                <a:off x="2514564" y="1753163"/>
                <a:ext cx="534521" cy="53265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7" name="Oval 96"/>
              <p:cNvSpPr/>
              <p:nvPr/>
            </p:nvSpPr>
            <p:spPr>
              <a:xfrm>
                <a:off x="2286897" y="1525173"/>
                <a:ext cx="989853" cy="98863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43021" name="Group 47"/>
            <p:cNvGrpSpPr>
              <a:grpSpLocks/>
            </p:cNvGrpSpPr>
            <p:nvPr/>
          </p:nvGrpSpPr>
          <p:grpSpPr bwMode="auto">
            <a:xfrm>
              <a:off x="4876950" y="1234106"/>
              <a:ext cx="989853" cy="1067317"/>
              <a:chOff x="2286150" y="1447049"/>
              <a:chExt cx="989853" cy="1067317"/>
            </a:xfrm>
          </p:grpSpPr>
          <p:sp>
            <p:nvSpPr>
              <p:cNvPr id="72" name="Oval 71"/>
              <p:cNvSpPr/>
              <p:nvPr/>
            </p:nvSpPr>
            <p:spPr>
              <a:xfrm>
                <a:off x="2705848" y="1953470"/>
                <a:ext cx="152438" cy="15132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2818692" y="1751709"/>
                <a:ext cx="77208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3200774" y="1905047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2666254" y="2437697"/>
                <a:ext cx="7720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2591025" y="2209706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7" name="Oval 76"/>
              <p:cNvSpPr/>
              <p:nvPr/>
            </p:nvSpPr>
            <p:spPr>
              <a:xfrm>
                <a:off x="2361379" y="1675040"/>
                <a:ext cx="7720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3123566" y="2286375"/>
                <a:ext cx="77208" cy="74652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2743463" y="1447049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3048337" y="1600387"/>
                <a:ext cx="75229" cy="74652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2361379" y="2286375"/>
                <a:ext cx="77209" cy="74652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2286150" y="1981717"/>
                <a:ext cx="75229" cy="74651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2513817" y="1751709"/>
                <a:ext cx="534521" cy="53466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2286150" y="1523718"/>
                <a:ext cx="989853" cy="99064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43022" name="Group 103"/>
            <p:cNvGrpSpPr>
              <a:grpSpLocks/>
            </p:cNvGrpSpPr>
            <p:nvPr/>
          </p:nvGrpSpPr>
          <p:grpSpPr bwMode="auto">
            <a:xfrm>
              <a:off x="3200139" y="1082786"/>
              <a:ext cx="991833" cy="1067316"/>
              <a:chOff x="2285739" y="1448129"/>
              <a:chExt cx="991833" cy="1067316"/>
            </a:xfrm>
          </p:grpSpPr>
          <p:sp>
            <p:nvSpPr>
              <p:cNvPr id="59" name="Oval 58"/>
              <p:cNvSpPr/>
              <p:nvPr/>
            </p:nvSpPr>
            <p:spPr>
              <a:xfrm>
                <a:off x="2707416" y="1954549"/>
                <a:ext cx="152438" cy="15132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2820259" y="1752788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3200363" y="1906126"/>
                <a:ext cx="77208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2667822" y="2438776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2590614" y="2210786"/>
                <a:ext cx="77208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2362947" y="1676118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3125134" y="2287456"/>
                <a:ext cx="75229" cy="74651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2743050" y="1448129"/>
                <a:ext cx="7720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3047925" y="1601467"/>
                <a:ext cx="77209" cy="74651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2362947" y="2287456"/>
                <a:ext cx="75229" cy="74651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2285739" y="1982795"/>
                <a:ext cx="77208" cy="74652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2515385" y="1752788"/>
                <a:ext cx="532540" cy="53466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2285739" y="1524798"/>
                <a:ext cx="991832" cy="99064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43023" name="Group 117"/>
            <p:cNvGrpSpPr>
              <a:grpSpLocks/>
            </p:cNvGrpSpPr>
            <p:nvPr/>
          </p:nvGrpSpPr>
          <p:grpSpPr bwMode="auto">
            <a:xfrm>
              <a:off x="5104616" y="2682751"/>
              <a:ext cx="991832" cy="1067317"/>
              <a:chOff x="2285216" y="1447894"/>
              <a:chExt cx="991832" cy="1067317"/>
            </a:xfrm>
          </p:grpSpPr>
          <p:sp>
            <p:nvSpPr>
              <p:cNvPr id="46" name="Oval 45"/>
              <p:cNvSpPr/>
              <p:nvPr/>
            </p:nvSpPr>
            <p:spPr>
              <a:xfrm>
                <a:off x="2706893" y="1954315"/>
                <a:ext cx="152438" cy="15132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2819737" y="1752554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3199840" y="1905892"/>
                <a:ext cx="77208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2667299" y="2438542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2590091" y="2210551"/>
                <a:ext cx="77208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2362424" y="1675885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3124611" y="2287220"/>
                <a:ext cx="75229" cy="74652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2742527" y="1447894"/>
                <a:ext cx="7720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3047402" y="1601232"/>
                <a:ext cx="77209" cy="74652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2362424" y="2287220"/>
                <a:ext cx="75229" cy="74652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2285216" y="1982562"/>
                <a:ext cx="77208" cy="74651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2514862" y="1752554"/>
                <a:ext cx="532540" cy="53466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2285216" y="1524563"/>
                <a:ext cx="991832" cy="99064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43024" name="Group 145"/>
            <p:cNvGrpSpPr>
              <a:grpSpLocks/>
            </p:cNvGrpSpPr>
            <p:nvPr/>
          </p:nvGrpSpPr>
          <p:grpSpPr bwMode="auto">
            <a:xfrm>
              <a:off x="1600537" y="1082786"/>
              <a:ext cx="989853" cy="1067316"/>
              <a:chOff x="2286337" y="1448129"/>
              <a:chExt cx="989853" cy="1067316"/>
            </a:xfrm>
          </p:grpSpPr>
          <p:sp>
            <p:nvSpPr>
              <p:cNvPr id="33" name="Oval 32"/>
              <p:cNvSpPr/>
              <p:nvPr/>
            </p:nvSpPr>
            <p:spPr>
              <a:xfrm>
                <a:off x="2706035" y="1954549"/>
                <a:ext cx="152437" cy="15132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2818877" y="1752788"/>
                <a:ext cx="7720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3200961" y="1906126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2666441" y="2438776"/>
                <a:ext cx="77208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2591212" y="2210786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2361566" y="1676118"/>
                <a:ext cx="77208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3123752" y="2287456"/>
                <a:ext cx="77209" cy="74651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2743648" y="1448129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3048523" y="1601467"/>
                <a:ext cx="75229" cy="74651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2361566" y="2287456"/>
                <a:ext cx="77208" cy="74651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2286337" y="1982795"/>
                <a:ext cx="75229" cy="74652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2514003" y="1752788"/>
                <a:ext cx="534521" cy="53466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2286337" y="1524798"/>
                <a:ext cx="989853" cy="99064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43025" name="Group 159"/>
            <p:cNvGrpSpPr>
              <a:grpSpLocks/>
            </p:cNvGrpSpPr>
            <p:nvPr/>
          </p:nvGrpSpPr>
          <p:grpSpPr bwMode="auto">
            <a:xfrm>
              <a:off x="1370890" y="2682751"/>
              <a:ext cx="991833" cy="1067317"/>
              <a:chOff x="2285290" y="1447894"/>
              <a:chExt cx="991833" cy="1067317"/>
            </a:xfrm>
          </p:grpSpPr>
          <p:sp>
            <p:nvSpPr>
              <p:cNvPr id="20" name="Oval 19"/>
              <p:cNvSpPr/>
              <p:nvPr/>
            </p:nvSpPr>
            <p:spPr>
              <a:xfrm>
                <a:off x="2706968" y="1954315"/>
                <a:ext cx="152438" cy="15132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2819812" y="1752554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3199915" y="1905892"/>
                <a:ext cx="77208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2667374" y="2438542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2590166" y="2210551"/>
                <a:ext cx="77208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2362499" y="1675885"/>
                <a:ext cx="7522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3124686" y="2287220"/>
                <a:ext cx="75229" cy="74652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2742603" y="1447894"/>
                <a:ext cx="77209" cy="76669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3047477" y="1601232"/>
                <a:ext cx="77209" cy="74652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2362499" y="2287220"/>
                <a:ext cx="75229" cy="74652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2285291" y="1982562"/>
                <a:ext cx="77208" cy="74651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2514937" y="1752554"/>
                <a:ext cx="532540" cy="53466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2285291" y="1524563"/>
                <a:ext cx="991832" cy="99064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cxnSp>
          <p:nvCxnSpPr>
            <p:cNvPr id="13" name="Straight Connector 12"/>
            <p:cNvCxnSpPr/>
            <p:nvPr/>
          </p:nvCxnSpPr>
          <p:spPr>
            <a:xfrm flipV="1">
              <a:off x="3124910" y="1615435"/>
              <a:ext cx="4038600" cy="685988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28600" y="2285282"/>
              <a:ext cx="2896310" cy="1815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4876949" y="701457"/>
              <a:ext cx="1904477" cy="3276600"/>
            </a:xfrm>
            <a:prstGeom prst="rect">
              <a:avLst/>
            </a:prstGeom>
            <a:solidFill>
              <a:srgbClr val="00B050">
                <a:alpha val="36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781426" y="701457"/>
              <a:ext cx="1524374" cy="3276600"/>
            </a:xfrm>
            <a:prstGeom prst="rect">
              <a:avLst/>
            </a:prstGeom>
            <a:solidFill>
              <a:srgbClr val="009644">
                <a:alpha val="72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3012" name="Rectangle 212"/>
          <p:cNvSpPr>
            <a:spLocks noChangeArrowheads="1"/>
          </p:cNvSpPr>
          <p:nvPr/>
        </p:nvSpPr>
        <p:spPr bwMode="auto">
          <a:xfrm>
            <a:off x="2514600" y="4724400"/>
            <a:ext cx="1155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M, q=Z</a:t>
            </a:r>
            <a:r>
              <a:rPr lang="en-US" b="1" baseline="-25000">
                <a:latin typeface="Calibri" pitchFamily="34" charset="0"/>
              </a:rPr>
              <a:t>1 </a:t>
            </a:r>
            <a:r>
              <a:rPr lang="en-US" b="1">
                <a:latin typeface="Calibri" pitchFamily="34" charset="0"/>
              </a:rPr>
              <a:t>e</a:t>
            </a:r>
            <a:r>
              <a:rPr lang="en-US" b="1" baseline="-25000">
                <a:latin typeface="Calibri" pitchFamily="34" charset="0"/>
              </a:rPr>
              <a:t>0</a:t>
            </a:r>
            <a:endParaRPr lang="en-US">
              <a:latin typeface="Calibri" pitchFamily="34" charset="0"/>
            </a:endParaRPr>
          </a:p>
        </p:txBody>
      </p:sp>
      <p:sp>
        <p:nvSpPr>
          <p:cNvPr id="43013" name="Text Box 3"/>
          <p:cNvSpPr txBox="1">
            <a:spLocks noChangeArrowheads="1"/>
          </p:cNvSpPr>
          <p:nvPr/>
        </p:nvSpPr>
        <p:spPr bwMode="auto">
          <a:xfrm>
            <a:off x="752475" y="533401"/>
            <a:ext cx="9305925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If we describe the passage of a charged particle through material of dielectric permittivity </a:t>
            </a:r>
            <a:r>
              <a:rPr lang="en-US" sz="1600" dirty="0" err="1">
                <a:solidFill>
                  <a:srgbClr val="002060"/>
                </a:solidFill>
                <a:sym typeface="Mathematica1" pitchFamily="2" charset="2"/>
              </a:rPr>
              <a:t>ε</a:t>
            </a:r>
            <a:r>
              <a:rPr lang="en-US" sz="1600" dirty="0">
                <a:solidFill>
                  <a:srgbClr val="002060"/>
                </a:solidFill>
              </a:rPr>
              <a:t> (using Maxwell’s equations) the differential energy cross-section is &gt;0 if the velocity of the particle is larger than the velocity of light in the medium is</a:t>
            </a:r>
          </a:p>
          <a:p>
            <a:endParaRPr lang="en-US" sz="1600" dirty="0">
              <a:solidFill>
                <a:srgbClr val="002060"/>
              </a:solidFill>
            </a:endParaRPr>
          </a:p>
          <a:p>
            <a:endParaRPr lang="en-US" sz="1600" dirty="0">
              <a:solidFill>
                <a:srgbClr val="002060"/>
              </a:solidFill>
            </a:endParaRPr>
          </a:p>
          <a:p>
            <a:endParaRPr lang="en-US" sz="1600" dirty="0">
              <a:solidFill>
                <a:srgbClr val="002060"/>
              </a:solidFill>
            </a:endParaRPr>
          </a:p>
          <a:p>
            <a:endParaRPr lang="en-US" sz="1600" dirty="0">
              <a:solidFill>
                <a:srgbClr val="002060"/>
              </a:solidFill>
            </a:endParaRPr>
          </a:p>
          <a:p>
            <a:endParaRPr lang="en-US" sz="1600" dirty="0">
              <a:solidFill>
                <a:srgbClr val="002060"/>
              </a:solidFill>
            </a:endParaRPr>
          </a:p>
          <a:p>
            <a:r>
              <a:rPr lang="en-US" sz="1600" dirty="0">
                <a:solidFill>
                  <a:srgbClr val="008000"/>
                </a:solidFill>
              </a:rPr>
              <a:t>N is the number of Cherenkov Photons emitted per cm of material. The expression is in addition proportional to Z</a:t>
            </a:r>
            <a:r>
              <a:rPr lang="en-US" sz="1600" baseline="-25000" dirty="0">
                <a:solidFill>
                  <a:srgbClr val="008000"/>
                </a:solidFill>
              </a:rPr>
              <a:t>1</a:t>
            </a:r>
            <a:r>
              <a:rPr lang="en-US" sz="1600" baseline="30000" dirty="0">
                <a:solidFill>
                  <a:srgbClr val="008000"/>
                </a:solidFill>
              </a:rPr>
              <a:t>2</a:t>
            </a:r>
            <a:r>
              <a:rPr lang="en-US" sz="1600" dirty="0">
                <a:solidFill>
                  <a:srgbClr val="008000"/>
                </a:solidFill>
              </a:rPr>
              <a:t> of the incoming particle.</a:t>
            </a:r>
          </a:p>
          <a:p>
            <a:r>
              <a:rPr lang="en-US" sz="1600" dirty="0">
                <a:solidFill>
                  <a:srgbClr val="002060"/>
                </a:solidFill>
              </a:rPr>
              <a:t>The radiation is emitted at the characteristic angle </a:t>
            </a:r>
            <a:r>
              <a:rPr lang="en-US" sz="1600" dirty="0" err="1">
                <a:solidFill>
                  <a:srgbClr val="002060"/>
                </a:solidFill>
                <a:sym typeface="Mathematica1" pitchFamily="2" charset="2"/>
              </a:rPr>
              <a:t>θ</a:t>
            </a:r>
            <a:r>
              <a:rPr lang="en-US" sz="1600" baseline="-25000" dirty="0" err="1">
                <a:solidFill>
                  <a:srgbClr val="002060"/>
                </a:solidFill>
                <a:sym typeface="Mathematica1" pitchFamily="2" charset="2"/>
              </a:rPr>
              <a:t>c</a:t>
            </a:r>
            <a:r>
              <a:rPr lang="en-US" sz="1600" dirty="0">
                <a:solidFill>
                  <a:srgbClr val="002060"/>
                </a:solidFill>
                <a:sym typeface="Mathematica1" pitchFamily="2" charset="2"/>
              </a:rPr>
              <a:t> , that is related to the refractive index n and the particle velocity by</a:t>
            </a:r>
            <a:endParaRPr lang="en-US" sz="1600" baseline="-25000" dirty="0">
              <a:solidFill>
                <a:srgbClr val="002060"/>
              </a:solidFill>
            </a:endParaRPr>
          </a:p>
        </p:txBody>
      </p:sp>
      <p:sp>
        <p:nvSpPr>
          <p:cNvPr id="43014" name="TextBox 3"/>
          <p:cNvSpPr txBox="1">
            <a:spLocks noChangeArrowheads="1"/>
          </p:cNvSpPr>
          <p:nvPr/>
        </p:nvSpPr>
        <p:spPr bwMode="auto">
          <a:xfrm>
            <a:off x="3962401" y="1"/>
            <a:ext cx="3781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Cherenkov Radiation</a:t>
            </a:r>
          </a:p>
        </p:txBody>
      </p:sp>
      <p:pic>
        <p:nvPicPr>
          <p:cNvPr id="430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371600"/>
            <a:ext cx="76581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1" y="1981201"/>
            <a:ext cx="5800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3581401"/>
            <a:ext cx="1373188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9" name="Straight Arrow Connector 118"/>
          <p:cNvCxnSpPr/>
          <p:nvPr/>
        </p:nvCxnSpPr>
        <p:spPr>
          <a:xfrm rot="16200000" flipH="1">
            <a:off x="6934200" y="3962400"/>
            <a:ext cx="914400" cy="152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Riegler/CERN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scan009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8713" y="2730501"/>
            <a:ext cx="4724400" cy="391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2" descr="scan0090"/>
          <p:cNvPicPr>
            <a:picLocks noChangeAspect="1" noChangeArrowheads="1"/>
          </p:cNvPicPr>
          <p:nvPr/>
        </p:nvPicPr>
        <p:blipFill rotWithShape="1">
          <a:blip r:embed="rId3" cstate="print"/>
          <a:srcRect b="23106"/>
          <a:stretch/>
        </p:blipFill>
        <p:spPr bwMode="auto">
          <a:xfrm>
            <a:off x="6677024" y="3067050"/>
            <a:ext cx="4996543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TextBox 3"/>
          <p:cNvSpPr txBox="1">
            <a:spLocks noChangeArrowheads="1"/>
          </p:cNvSpPr>
          <p:nvPr/>
        </p:nvSpPr>
        <p:spPr bwMode="auto">
          <a:xfrm>
            <a:off x="3962401" y="1"/>
            <a:ext cx="3781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Cherenkov Radiation</a:t>
            </a:r>
          </a:p>
        </p:txBody>
      </p:sp>
      <p:sp>
        <p:nvSpPr>
          <p:cNvPr id="4403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85D8BE-77C4-41A5-8784-61BB00745034}" type="slidenum">
              <a:rPr lang="en-US" smtClean="0">
                <a:latin typeface="Arial" charset="0"/>
              </a:rPr>
              <a:pPr/>
              <a:t>46</a:t>
            </a:fld>
            <a:endParaRPr lang="en-US">
              <a:latin typeface="Arial" charset="0"/>
            </a:endParaRPr>
          </a:p>
        </p:txBody>
      </p:sp>
      <p:pic>
        <p:nvPicPr>
          <p:cNvPr id="4403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533401"/>
            <a:ext cx="6019800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Riegler/CERN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scan009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1" y="990600"/>
            <a:ext cx="498157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Picture 2" descr="scan00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9726" y="533400"/>
            <a:ext cx="39782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0" name="TextBox 4"/>
          <p:cNvSpPr txBox="1">
            <a:spLocks noChangeArrowheads="1"/>
          </p:cNvSpPr>
          <p:nvPr/>
        </p:nvSpPr>
        <p:spPr bwMode="auto">
          <a:xfrm>
            <a:off x="2743200" y="152401"/>
            <a:ext cx="71961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Ring Imaging Cherenkov Detector (RICH)</a:t>
            </a:r>
          </a:p>
        </p:txBody>
      </p:sp>
      <p:sp>
        <p:nvSpPr>
          <p:cNvPr id="45061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450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D8435F9-6D32-4222-BF89-DD762081EC01}" type="slidenum">
              <a:rPr lang="en-US" smtClean="0">
                <a:latin typeface="Arial" charset="0"/>
              </a:rPr>
              <a:pPr/>
              <a:t>47</a:t>
            </a:fld>
            <a:endParaRPr lang="en-US">
              <a:latin typeface="Arial" charset="0"/>
            </a:endParaRPr>
          </a:p>
        </p:txBody>
      </p:sp>
      <p:pic>
        <p:nvPicPr>
          <p:cNvPr id="4506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3352800"/>
            <a:ext cx="4445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4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0" y="4800600"/>
            <a:ext cx="42672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5" name="Rectangle 8"/>
          <p:cNvSpPr>
            <a:spLocks noChangeArrowheads="1"/>
          </p:cNvSpPr>
          <p:nvPr/>
        </p:nvSpPr>
        <p:spPr bwMode="auto">
          <a:xfrm>
            <a:off x="6096000" y="5334000"/>
            <a:ext cx="4267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2060"/>
                </a:solidFill>
              </a:rPr>
              <a:t>There are only ‘a few’ photons per event </a:t>
            </a:r>
            <a:r>
              <a:rPr lang="en-US" b="1">
                <a:solidFill>
                  <a:srgbClr val="002060"/>
                </a:solidFill>
                <a:sym typeface="Wingdings" pitchFamily="2" charset="2"/>
              </a:rPr>
              <a:t></a:t>
            </a:r>
            <a:r>
              <a:rPr lang="en-US" b="1">
                <a:solidFill>
                  <a:srgbClr val="002060"/>
                </a:solidFill>
              </a:rPr>
              <a:t>one needs highly sensitive photon detectors to measure the rings !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46083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648BC32-F339-4D82-8069-5EAD8EA80413}" type="slidenum">
              <a:rPr lang="en-US" smtClean="0">
                <a:latin typeface="Arial" charset="0"/>
              </a:rPr>
              <a:pPr/>
              <a:t>48</a:t>
            </a:fld>
            <a:endParaRPr lang="en-US">
              <a:latin typeface="Arial" charset="0"/>
            </a:endParaRPr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7556" y="1333552"/>
            <a:ext cx="3951944" cy="5343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211" y="2670463"/>
            <a:ext cx="2446093" cy="289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6" name="TextBox 5"/>
          <p:cNvSpPr txBox="1">
            <a:spLocks noChangeArrowheads="1"/>
          </p:cNvSpPr>
          <p:nvPr/>
        </p:nvSpPr>
        <p:spPr bwMode="auto">
          <a:xfrm>
            <a:off x="4038600" y="152401"/>
            <a:ext cx="21209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LHCb RICH</a:t>
            </a:r>
          </a:p>
        </p:txBody>
      </p:sp>
      <p:pic>
        <p:nvPicPr>
          <p:cNvPr id="46087" name="Picture 9" descr="RICHrings_cropp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32314" y="177460"/>
            <a:ext cx="3791060" cy="2595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9500" y="3196019"/>
            <a:ext cx="5892512" cy="3604831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854B06-6151-4977-8C01-013ED46CC7DC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7350"/>
            <a:ext cx="12192000" cy="6096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52061" y="6488668"/>
            <a:ext cx="4031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Superkamiokande</a:t>
            </a:r>
            <a:r>
              <a:rPr lang="en-GB" dirty="0"/>
              <a:t> </a:t>
            </a:r>
            <a:r>
              <a:rPr lang="en-GB" dirty="0" err="1"/>
              <a:t>Cherekov</a:t>
            </a:r>
            <a:r>
              <a:rPr lang="en-GB" dirty="0"/>
              <a:t> Detector</a:t>
            </a:r>
          </a:p>
        </p:txBody>
      </p:sp>
    </p:spTree>
    <p:extLst>
      <p:ext uri="{BB962C8B-B14F-4D97-AF65-F5344CB8AC3E}">
        <p14:creationId xmlns:p14="http://schemas.microsoft.com/office/powerpoint/2010/main" val="2040200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3" descr="fieldplot75um425V_tex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0594" y="4191001"/>
            <a:ext cx="2396067" cy="2313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894530"/>
              </p:ext>
            </p:extLst>
          </p:nvPr>
        </p:nvGraphicFramePr>
        <p:xfrm>
          <a:off x="990600" y="4191001"/>
          <a:ext cx="2514600" cy="227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5" name="CorelPhotoPaint.Image.10" r:id="rId4" imgW="4805182" imgH="4338837" progId="CorelPhotoPaint.Image.10">
                  <p:embed/>
                </p:oleObj>
              </mc:Choice>
              <mc:Fallback>
                <p:oleObj name="CorelPhotoPaint.Image.10" r:id="rId4" imgW="4805182" imgH="4338837" progId="CorelPhotoPaint.Image.10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4191001"/>
                        <a:ext cx="2514600" cy="227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Text Box 4"/>
          <p:cNvSpPr txBox="1">
            <a:spLocks noChangeArrowheads="1"/>
          </p:cNvSpPr>
          <p:nvPr/>
        </p:nvSpPr>
        <p:spPr bwMode="auto">
          <a:xfrm>
            <a:off x="0" y="7620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Particle Detector Simulation</a:t>
            </a:r>
          </a:p>
        </p:txBody>
      </p:sp>
      <p:sp>
        <p:nvSpPr>
          <p:cNvPr id="1032" name="TextBox 7"/>
          <p:cNvSpPr txBox="1">
            <a:spLocks noChangeArrowheads="1"/>
          </p:cNvSpPr>
          <p:nvPr/>
        </p:nvSpPr>
        <p:spPr bwMode="auto">
          <a:xfrm>
            <a:off x="3815819" y="3705848"/>
            <a:ext cx="387433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Electric Fields in a </a:t>
            </a:r>
            <a:r>
              <a:rPr lang="en-US" sz="1200" dirty="0" err="1"/>
              <a:t>Micromega</a:t>
            </a:r>
            <a:r>
              <a:rPr lang="en-US" sz="1200" dirty="0"/>
              <a:t> detector, e.g. COMSOL</a:t>
            </a:r>
          </a:p>
        </p:txBody>
      </p:sp>
      <p:sp>
        <p:nvSpPr>
          <p:cNvPr id="1033" name="TextBox 8"/>
          <p:cNvSpPr txBox="1">
            <a:spLocks noChangeArrowheads="1"/>
          </p:cNvSpPr>
          <p:nvPr/>
        </p:nvSpPr>
        <p:spPr bwMode="auto">
          <a:xfrm>
            <a:off x="195262" y="3705848"/>
            <a:ext cx="352853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Electrons avalanche multiplication, GARFIELD++</a:t>
            </a:r>
          </a:p>
        </p:txBody>
      </p:sp>
      <p:sp>
        <p:nvSpPr>
          <p:cNvPr id="1034" name="TextBox 9"/>
          <p:cNvSpPr txBox="1">
            <a:spLocks noChangeArrowheads="1"/>
          </p:cNvSpPr>
          <p:nvPr/>
        </p:nvSpPr>
        <p:spPr bwMode="auto">
          <a:xfrm>
            <a:off x="506412" y="596901"/>
            <a:ext cx="24304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CMS detector simulation GEANT</a:t>
            </a:r>
          </a:p>
        </p:txBody>
      </p:sp>
      <p:sp>
        <p:nvSpPr>
          <p:cNvPr id="1035" name="Slide Number Placeholder 1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55F89B8-4E8D-4827-92BE-107F841C4E1D}" type="slidenum">
              <a:rPr lang="en-US" smtClean="0">
                <a:latin typeface="Arial" charset="0"/>
              </a:rPr>
              <a:pPr/>
              <a:t>5</a:t>
            </a:fld>
            <a:endParaRPr lang="en-US">
              <a:latin typeface="Arial" charset="0"/>
            </a:endParaRPr>
          </a:p>
        </p:txBody>
      </p:sp>
      <p:sp>
        <p:nvSpPr>
          <p:cNvPr id="1036" name="Footer Placeholder 1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0900" y="4191001"/>
            <a:ext cx="3784600" cy="22707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8450" y="1074267"/>
            <a:ext cx="3206750" cy="21996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81710" y="1057251"/>
            <a:ext cx="3097482" cy="22122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39049" y="1057251"/>
            <a:ext cx="3402014" cy="2268009"/>
          </a:xfrm>
          <a:prstGeom prst="rect">
            <a:avLst/>
          </a:prstGeom>
        </p:spPr>
      </p:pic>
      <p:sp>
        <p:nvSpPr>
          <p:cNvPr id="18" name="TextBox 9"/>
          <p:cNvSpPr txBox="1">
            <a:spLocks noChangeArrowheads="1"/>
          </p:cNvSpPr>
          <p:nvPr/>
        </p:nvSpPr>
        <p:spPr bwMode="auto">
          <a:xfrm>
            <a:off x="6516687" y="637894"/>
            <a:ext cx="256493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ATLAS detector simulation GEANT</a:t>
            </a:r>
          </a:p>
        </p:txBody>
      </p:sp>
      <p:sp>
        <p:nvSpPr>
          <p:cNvPr id="19" name="TextBox 7"/>
          <p:cNvSpPr txBox="1">
            <a:spLocks noChangeArrowheads="1"/>
          </p:cNvSpPr>
          <p:nvPr/>
        </p:nvSpPr>
        <p:spPr bwMode="auto">
          <a:xfrm>
            <a:off x="7772165" y="3705848"/>
            <a:ext cx="237321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Silicon sensor simulation, TCAD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854B06-6151-4977-8C01-013ED46CC7DC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39" y="529934"/>
            <a:ext cx="11983560" cy="556236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011390" y="2524989"/>
            <a:ext cx="3377045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7544" y="2986116"/>
            <a:ext cx="4648200" cy="3098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83975" y="6307693"/>
            <a:ext cx="3031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IceCube</a:t>
            </a:r>
            <a:r>
              <a:rPr lang="en-GB" dirty="0"/>
              <a:t> </a:t>
            </a:r>
            <a:r>
              <a:rPr lang="en-GB" dirty="0" err="1"/>
              <a:t>Cherekov</a:t>
            </a:r>
            <a:r>
              <a:rPr lang="en-GB" dirty="0"/>
              <a:t> Detector</a:t>
            </a:r>
          </a:p>
        </p:txBody>
      </p:sp>
    </p:spTree>
    <p:extLst>
      <p:ext uri="{BB962C8B-B14F-4D97-AF65-F5344CB8AC3E}">
        <p14:creationId xmlns:p14="http://schemas.microsoft.com/office/powerpoint/2010/main" val="71421683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Group 213"/>
          <p:cNvGrpSpPr>
            <a:grpSpLocks/>
          </p:cNvGrpSpPr>
          <p:nvPr/>
        </p:nvGrpSpPr>
        <p:grpSpPr bwMode="auto">
          <a:xfrm>
            <a:off x="1981200" y="1066801"/>
            <a:ext cx="8077200" cy="3292475"/>
            <a:chOff x="228600" y="685800"/>
            <a:chExt cx="8077200" cy="3292257"/>
          </a:xfrm>
        </p:grpSpPr>
        <p:grpSp>
          <p:nvGrpSpPr>
            <p:cNvPr id="47114" name="Group 18"/>
            <p:cNvGrpSpPr>
              <a:grpSpLocks/>
            </p:cNvGrpSpPr>
            <p:nvPr/>
          </p:nvGrpSpPr>
          <p:grpSpPr bwMode="auto">
            <a:xfrm>
              <a:off x="2590800" y="2073057"/>
              <a:ext cx="990600" cy="1066800"/>
              <a:chOff x="2286000" y="1447800"/>
              <a:chExt cx="990600" cy="1066800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2706688" y="195430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2819400" y="175270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3200400" y="190509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667000" y="243846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2590800" y="220987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362200" y="167651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3124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743200" y="14479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3048000" y="16003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362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2286000" y="198129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2514600" y="175270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286000" y="152412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47115" name="Group 19"/>
            <p:cNvGrpSpPr>
              <a:grpSpLocks/>
            </p:cNvGrpSpPr>
            <p:nvPr/>
          </p:nvGrpSpPr>
          <p:grpSpPr bwMode="auto">
            <a:xfrm>
              <a:off x="3886200" y="2454057"/>
              <a:ext cx="990600" cy="1066800"/>
              <a:chOff x="2286000" y="1447800"/>
              <a:chExt cx="990600" cy="1066800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2706688" y="1954280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2819400" y="175268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200400" y="19050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2667000" y="24384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2590800" y="22098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2362200" y="16764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124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2743200" y="144790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3048000" y="160029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2362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2286000" y="198126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2514600" y="1752681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2286000" y="1524096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47116" name="Group 47"/>
            <p:cNvGrpSpPr>
              <a:grpSpLocks/>
            </p:cNvGrpSpPr>
            <p:nvPr/>
          </p:nvGrpSpPr>
          <p:grpSpPr bwMode="auto">
            <a:xfrm>
              <a:off x="4876800" y="1234857"/>
              <a:ext cx="990600" cy="1066800"/>
              <a:chOff x="2286000" y="1447800"/>
              <a:chExt cx="990600" cy="1066800"/>
            </a:xfrm>
          </p:grpSpPr>
          <p:sp>
            <p:nvSpPr>
              <p:cNvPr id="49" name="Oval 48"/>
              <p:cNvSpPr/>
              <p:nvPr/>
            </p:nvSpPr>
            <p:spPr>
              <a:xfrm>
                <a:off x="2706688" y="195436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2819400" y="17527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3200400" y="190515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2667000" y="24385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2590800" y="220993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2362200" y="167656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3124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2743200" y="14479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3048000" y="16003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2362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2286000" y="198134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2514600" y="175276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2286000" y="152417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47117" name="Group 103"/>
            <p:cNvGrpSpPr>
              <a:grpSpLocks/>
            </p:cNvGrpSpPr>
            <p:nvPr/>
          </p:nvGrpSpPr>
          <p:grpSpPr bwMode="auto">
            <a:xfrm>
              <a:off x="3200400" y="1082457"/>
              <a:ext cx="990600" cy="1066800"/>
              <a:chOff x="2286000" y="1447800"/>
              <a:chExt cx="990600" cy="1066800"/>
            </a:xfrm>
          </p:grpSpPr>
          <p:sp>
            <p:nvSpPr>
              <p:cNvPr id="105" name="Oval 104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9" name="Oval 108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0" name="Oval 109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1" name="Oval 110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3" name="Oval 112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5" name="Oval 114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6" name="Oval 115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7" name="Oval 116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47118" name="Group 117"/>
            <p:cNvGrpSpPr>
              <a:grpSpLocks/>
            </p:cNvGrpSpPr>
            <p:nvPr/>
          </p:nvGrpSpPr>
          <p:grpSpPr bwMode="auto">
            <a:xfrm>
              <a:off x="5105400" y="2682657"/>
              <a:ext cx="990600" cy="1066800"/>
              <a:chOff x="2286000" y="1447800"/>
              <a:chExt cx="990600" cy="1066800"/>
            </a:xfrm>
          </p:grpSpPr>
          <p:sp>
            <p:nvSpPr>
              <p:cNvPr id="119" name="Oval 118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0" name="Oval 119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1" name="Oval 120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2" name="Oval 121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3" name="Oval 122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4" name="Oval 123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5" name="Oval 124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6" name="Oval 125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7" name="Oval 126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8" name="Oval 127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9" name="Oval 128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31" name="Oval 130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47119" name="Group 145"/>
            <p:cNvGrpSpPr>
              <a:grpSpLocks/>
            </p:cNvGrpSpPr>
            <p:nvPr/>
          </p:nvGrpSpPr>
          <p:grpSpPr bwMode="auto">
            <a:xfrm>
              <a:off x="1600200" y="1082457"/>
              <a:ext cx="990600" cy="1066800"/>
              <a:chOff x="2286000" y="1447800"/>
              <a:chExt cx="990600" cy="1066800"/>
            </a:xfrm>
          </p:grpSpPr>
          <p:sp>
            <p:nvSpPr>
              <p:cNvPr id="147" name="Oval 146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48" name="Oval 147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49" name="Oval 148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0" name="Oval 149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1" name="Oval 150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2" name="Oval 151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3" name="Oval 152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4" name="Oval 153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5" name="Oval 154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6" name="Oval 155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7" name="Oval 156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8" name="Oval 157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9" name="Oval 158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47120" name="Group 159"/>
            <p:cNvGrpSpPr>
              <a:grpSpLocks/>
            </p:cNvGrpSpPr>
            <p:nvPr/>
          </p:nvGrpSpPr>
          <p:grpSpPr bwMode="auto">
            <a:xfrm>
              <a:off x="1371600" y="2682657"/>
              <a:ext cx="990600" cy="1066800"/>
              <a:chOff x="2286000" y="1447800"/>
              <a:chExt cx="990600" cy="1066800"/>
            </a:xfrm>
          </p:grpSpPr>
          <p:sp>
            <p:nvSpPr>
              <p:cNvPr id="161" name="Oval 160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2" name="Oval 161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3" name="Oval 162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4" name="Oval 163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5" name="Oval 164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7" name="Oval 166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8" name="Oval 167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9" name="Oval 168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0" name="Oval 169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1" name="Oval 170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2" name="Oval 171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3" name="Oval 172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cxnSp>
          <p:nvCxnSpPr>
            <p:cNvPr id="175" name="Straight Connector 174"/>
            <p:cNvCxnSpPr/>
            <p:nvPr/>
          </p:nvCxnSpPr>
          <p:spPr>
            <a:xfrm flipV="1">
              <a:off x="3124200" y="1616013"/>
              <a:ext cx="4038600" cy="685755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228600" y="2285894"/>
              <a:ext cx="2895600" cy="1746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06" name="Rectangle 205"/>
            <p:cNvSpPr/>
            <p:nvPr/>
          </p:nvSpPr>
          <p:spPr>
            <a:xfrm>
              <a:off x="4876800" y="701674"/>
              <a:ext cx="1905000" cy="3276383"/>
            </a:xfrm>
            <a:prstGeom prst="rect">
              <a:avLst/>
            </a:prstGeom>
            <a:solidFill>
              <a:srgbClr val="00B050">
                <a:alpha val="36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6781800" y="701674"/>
              <a:ext cx="1524000" cy="3276383"/>
            </a:xfrm>
            <a:prstGeom prst="rect">
              <a:avLst/>
            </a:prstGeom>
            <a:solidFill>
              <a:srgbClr val="009644">
                <a:alpha val="72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7125" name="Rectangle 211"/>
            <p:cNvSpPr>
              <a:spLocks noChangeArrowheads="1"/>
            </p:cNvSpPr>
            <p:nvPr/>
          </p:nvSpPr>
          <p:spPr bwMode="auto">
            <a:xfrm>
              <a:off x="1524000" y="685800"/>
              <a:ext cx="194354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Z</a:t>
              </a:r>
              <a:r>
                <a:rPr lang="en-US" b="1" baseline="-25000">
                  <a:latin typeface="Calibri" pitchFamily="34" charset="0"/>
                </a:rPr>
                <a:t>2 </a:t>
              </a:r>
              <a:r>
                <a:rPr lang="en-US" b="1">
                  <a:latin typeface="Calibri" pitchFamily="34" charset="0"/>
                </a:rPr>
                <a:t>electrons, q=-e</a:t>
              </a:r>
              <a:r>
                <a:rPr lang="en-US" b="1" baseline="-25000">
                  <a:latin typeface="Calibri" pitchFamily="34" charset="0"/>
                </a:rPr>
                <a:t>0</a:t>
              </a:r>
              <a:endParaRPr lang="en-US" baseline="-25000">
                <a:latin typeface="Calibri" pitchFamily="34" charset="0"/>
              </a:endParaRPr>
            </a:p>
          </p:txBody>
        </p:sp>
      </p:grpSp>
      <p:sp>
        <p:nvSpPr>
          <p:cNvPr id="4710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E62684D-2DE6-48B4-A111-AFA543AFC905}" type="slidenum">
              <a:rPr lang="en-US" smtClean="0">
                <a:latin typeface="Arial" charset="0"/>
              </a:rPr>
              <a:pPr/>
              <a:t>51</a:t>
            </a:fld>
            <a:endParaRPr lang="en-US">
              <a:latin typeface="Arial" charset="0"/>
            </a:endParaRPr>
          </a:p>
        </p:txBody>
      </p:sp>
      <p:sp>
        <p:nvSpPr>
          <p:cNvPr id="47109" name="TextBox 208"/>
          <p:cNvSpPr txBox="1">
            <a:spLocks noChangeArrowheads="1"/>
          </p:cNvSpPr>
          <p:nvPr/>
        </p:nvSpPr>
        <p:spPr bwMode="auto">
          <a:xfrm>
            <a:off x="1524000" y="7620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Transition Radiation</a:t>
            </a:r>
          </a:p>
        </p:txBody>
      </p:sp>
      <p:sp>
        <p:nvSpPr>
          <p:cNvPr id="47110" name="Rectangle 212"/>
          <p:cNvSpPr>
            <a:spLocks noChangeArrowheads="1"/>
          </p:cNvSpPr>
          <p:nvPr/>
        </p:nvSpPr>
        <p:spPr bwMode="auto">
          <a:xfrm>
            <a:off x="1816100" y="2286000"/>
            <a:ext cx="1155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M, q=Z</a:t>
            </a:r>
            <a:r>
              <a:rPr lang="en-US" b="1" baseline="-25000">
                <a:latin typeface="Calibri" pitchFamily="34" charset="0"/>
              </a:rPr>
              <a:t>1 </a:t>
            </a:r>
            <a:r>
              <a:rPr lang="en-US" b="1">
                <a:latin typeface="Calibri" pitchFamily="34" charset="0"/>
              </a:rPr>
              <a:t>e</a:t>
            </a:r>
            <a:r>
              <a:rPr lang="en-US" b="1" baseline="-25000">
                <a:latin typeface="Calibri" pitchFamily="34" charset="0"/>
              </a:rPr>
              <a:t>0</a:t>
            </a:r>
            <a:endParaRPr lang="en-US">
              <a:latin typeface="Calibri" pitchFamily="34" charset="0"/>
            </a:endParaRPr>
          </a:p>
        </p:txBody>
      </p:sp>
      <p:cxnSp>
        <p:nvCxnSpPr>
          <p:cNvPr id="118" name="Straight Arrow Connector 117"/>
          <p:cNvCxnSpPr/>
          <p:nvPr/>
        </p:nvCxnSpPr>
        <p:spPr>
          <a:xfrm rot="5400000" flipH="1" flipV="1">
            <a:off x="7581900" y="3467100"/>
            <a:ext cx="1219200" cy="381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/>
          <p:nvPr/>
        </p:nvCxnSpPr>
        <p:spPr>
          <a:xfrm rot="16200000" flipV="1">
            <a:off x="8343900" y="3390900"/>
            <a:ext cx="1219200" cy="533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7113" name="Rectangle 139"/>
          <p:cNvSpPr>
            <a:spLocks noChangeArrowheads="1"/>
          </p:cNvSpPr>
          <p:nvPr/>
        </p:nvSpPr>
        <p:spPr bwMode="auto">
          <a:xfrm>
            <a:off x="2514600" y="4800601"/>
            <a:ext cx="6934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6600"/>
                </a:solidFill>
                <a:cs typeface="Arial" charset="0"/>
              </a:rPr>
              <a:t>When the particle crosses the boundary between two media, there is a probability of the order of 1% to produced and X ray photon, called </a:t>
            </a:r>
            <a:r>
              <a:rPr lang="en-US" b="1" u="sng">
                <a:solidFill>
                  <a:srgbClr val="006600"/>
                </a:solidFill>
                <a:cs typeface="Arial" charset="0"/>
              </a:rPr>
              <a:t>Transition radiation</a:t>
            </a:r>
            <a:r>
              <a:rPr lang="en-US" b="1">
                <a:solidFill>
                  <a:srgbClr val="006600"/>
                </a:solidFill>
                <a:cs typeface="Arial" charset="0"/>
              </a:rPr>
              <a:t>. </a:t>
            </a:r>
            <a:endParaRPr lang="en-US">
              <a:solidFill>
                <a:srgbClr val="0066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Riegler/CERN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scan009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1" y="762000"/>
            <a:ext cx="4981575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Picture 2" descr="scan009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1371600"/>
            <a:ext cx="3505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2" name="TextBox 3"/>
          <p:cNvSpPr txBox="1">
            <a:spLocks noChangeArrowheads="1"/>
          </p:cNvSpPr>
          <p:nvPr/>
        </p:nvSpPr>
        <p:spPr bwMode="auto">
          <a:xfrm>
            <a:off x="4114800" y="152401"/>
            <a:ext cx="36401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Transition Radiation</a:t>
            </a:r>
          </a:p>
        </p:txBody>
      </p:sp>
      <p:sp>
        <p:nvSpPr>
          <p:cNvPr id="4813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4813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9EB1A87-39DE-4930-8728-0C5F31AA460D}" type="slidenum">
              <a:rPr lang="en-US" smtClean="0">
                <a:latin typeface="Arial" charset="0"/>
              </a:rPr>
              <a:pPr/>
              <a:t>52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FB14D1-DDA4-4202-B96D-F8E74A8D2AC9}" type="slidenum">
              <a:rPr lang="en-US" smtClean="0">
                <a:latin typeface="Arial" charset="0"/>
              </a:rPr>
              <a:pPr/>
              <a:t>53</a:t>
            </a:fld>
            <a:endParaRPr lang="en-US">
              <a:latin typeface="Arial" charset="0"/>
            </a:endParaRPr>
          </a:p>
        </p:txBody>
      </p:sp>
      <p:sp>
        <p:nvSpPr>
          <p:cNvPr id="49156" name="TextBox 208"/>
          <p:cNvSpPr txBox="1">
            <a:spLocks noChangeArrowheads="1"/>
          </p:cNvSpPr>
          <p:nvPr/>
        </p:nvSpPr>
        <p:spPr bwMode="auto">
          <a:xfrm>
            <a:off x="1524000" y="7620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Electromagnetic Interaction of Particles with Matter</a:t>
            </a:r>
          </a:p>
        </p:txBody>
      </p:sp>
      <p:sp>
        <p:nvSpPr>
          <p:cNvPr id="49157" name="TextBox 193"/>
          <p:cNvSpPr txBox="1">
            <a:spLocks noChangeArrowheads="1"/>
          </p:cNvSpPr>
          <p:nvPr/>
        </p:nvSpPr>
        <p:spPr bwMode="auto">
          <a:xfrm>
            <a:off x="1724025" y="1085850"/>
            <a:ext cx="75438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cs typeface="Arial" charset="0"/>
              </a:rPr>
              <a:t>Ionization and Excitation:</a:t>
            </a:r>
          </a:p>
          <a:p>
            <a:endParaRPr lang="en-US" sz="1400" dirty="0">
              <a:solidFill>
                <a:srgbClr val="002060"/>
              </a:solidFill>
              <a:cs typeface="Arial" charset="0"/>
            </a:endParaRPr>
          </a:p>
          <a:p>
            <a:r>
              <a:rPr lang="en-US" sz="1400" dirty="0">
                <a:solidFill>
                  <a:srgbClr val="002060"/>
                </a:solidFill>
                <a:cs typeface="Arial" charset="0"/>
              </a:rPr>
              <a:t>Charged particles traversing material are exciting and ionizing the atoms. </a:t>
            </a:r>
          </a:p>
          <a:p>
            <a:endParaRPr lang="en-US" sz="1400" dirty="0">
              <a:solidFill>
                <a:srgbClr val="002060"/>
              </a:solidFill>
              <a:cs typeface="Arial" charset="0"/>
            </a:endParaRPr>
          </a:p>
          <a:p>
            <a:r>
              <a:rPr lang="en-US" sz="1400" dirty="0">
                <a:solidFill>
                  <a:srgbClr val="009900"/>
                </a:solidFill>
                <a:cs typeface="Arial" charset="0"/>
              </a:rPr>
              <a:t>The average energy loss of the incoming particle by this process is to a good approximation described by the Bethe Bloch formula. </a:t>
            </a:r>
          </a:p>
          <a:p>
            <a:endParaRPr lang="en-US" sz="1400" dirty="0">
              <a:solidFill>
                <a:srgbClr val="008000"/>
              </a:solidFill>
              <a:cs typeface="Arial" charset="0"/>
            </a:endParaRPr>
          </a:p>
          <a:p>
            <a:r>
              <a:rPr lang="en-US" sz="1400" dirty="0">
                <a:solidFill>
                  <a:srgbClr val="002060"/>
                </a:solidFill>
                <a:cs typeface="Arial" charset="0"/>
              </a:rPr>
              <a:t>The energy loss fluctuation is well approximated by the Landau distribution. </a:t>
            </a:r>
          </a:p>
          <a:p>
            <a:endParaRPr lang="en-US" sz="1400" dirty="0">
              <a:solidFill>
                <a:srgbClr val="002060"/>
              </a:solidFill>
              <a:cs typeface="Arial" charset="0"/>
            </a:endParaRPr>
          </a:p>
          <a:p>
            <a:endParaRPr lang="en-US" sz="1400" dirty="0">
              <a:solidFill>
                <a:srgbClr val="008000"/>
              </a:solidFill>
              <a:cs typeface="Arial" charset="0"/>
            </a:endParaRPr>
          </a:p>
          <a:p>
            <a:r>
              <a:rPr lang="en-US" sz="1400" dirty="0">
                <a:solidFill>
                  <a:srgbClr val="FF0000"/>
                </a:solidFill>
                <a:cs typeface="Arial" charset="0"/>
              </a:rPr>
              <a:t>Multiple Scattering and Bremsstrahlung:</a:t>
            </a:r>
          </a:p>
          <a:p>
            <a:endParaRPr lang="en-US" sz="1400" dirty="0">
              <a:solidFill>
                <a:srgbClr val="FF0000"/>
              </a:solidFill>
              <a:cs typeface="Arial" charset="0"/>
            </a:endParaRPr>
          </a:p>
          <a:p>
            <a:r>
              <a:rPr lang="en-US" sz="1400" dirty="0">
                <a:solidFill>
                  <a:srgbClr val="002060"/>
                </a:solidFill>
                <a:cs typeface="Arial" charset="0"/>
              </a:rPr>
              <a:t>The incoming particles are scattering off the atomic nuclei which are partially shielded by the atomic electrons. </a:t>
            </a:r>
          </a:p>
          <a:p>
            <a:endParaRPr lang="en-US" sz="1400" dirty="0">
              <a:solidFill>
                <a:srgbClr val="002060"/>
              </a:solidFill>
              <a:cs typeface="Arial" charset="0"/>
            </a:endParaRPr>
          </a:p>
          <a:p>
            <a:r>
              <a:rPr lang="en-US" sz="1400" dirty="0">
                <a:solidFill>
                  <a:srgbClr val="008000"/>
                </a:solidFill>
                <a:cs typeface="Arial" charset="0"/>
              </a:rPr>
              <a:t>Measuring the particle momentum by deflection of the particle trajectory in the magnetic field, this scattering imposes a lower limit on the momentum resolution of the spectrometer. </a:t>
            </a:r>
          </a:p>
          <a:p>
            <a:endParaRPr lang="en-US" sz="1400" dirty="0">
              <a:solidFill>
                <a:srgbClr val="002060"/>
              </a:solidFill>
              <a:cs typeface="Arial" charset="0"/>
            </a:endParaRPr>
          </a:p>
          <a:p>
            <a:r>
              <a:rPr lang="en-US" sz="1400" dirty="0">
                <a:solidFill>
                  <a:srgbClr val="002060"/>
                </a:solidFill>
                <a:cs typeface="Arial" charset="0"/>
              </a:rPr>
              <a:t>The deflection of the particle on the nucleus results in an acceleration that causes emission of </a:t>
            </a:r>
            <a:r>
              <a:rPr lang="en-US" sz="1400" dirty="0" err="1">
                <a:solidFill>
                  <a:srgbClr val="002060"/>
                </a:solidFill>
                <a:cs typeface="Arial" charset="0"/>
              </a:rPr>
              <a:t>Bremsstrahlungs</a:t>
            </a:r>
            <a:r>
              <a:rPr lang="en-US" sz="1400" dirty="0">
                <a:solidFill>
                  <a:srgbClr val="002060"/>
                </a:solidFill>
                <a:cs typeface="Arial" charset="0"/>
              </a:rPr>
              <a:t>-Photons. These photons in turn produced </a:t>
            </a:r>
            <a:r>
              <a:rPr lang="en-US" sz="1400" dirty="0" err="1">
                <a:solidFill>
                  <a:srgbClr val="002060"/>
                </a:solidFill>
                <a:cs typeface="Arial" charset="0"/>
              </a:rPr>
              <a:t>e+e</a:t>
            </a:r>
            <a:r>
              <a:rPr lang="en-US" sz="1400" dirty="0">
                <a:solidFill>
                  <a:srgbClr val="002060"/>
                </a:solidFill>
                <a:cs typeface="Arial" charset="0"/>
              </a:rPr>
              <a:t>- pairs in the vicinity of the nucleus, which causes an EM cascade. This effect depends on the 2</a:t>
            </a:r>
            <a:r>
              <a:rPr lang="en-US" sz="1400" baseline="30000" dirty="0">
                <a:solidFill>
                  <a:srgbClr val="002060"/>
                </a:solidFill>
                <a:cs typeface="Arial" charset="0"/>
              </a:rPr>
              <a:t>nd</a:t>
            </a:r>
            <a:r>
              <a:rPr lang="en-US" sz="1400" dirty="0">
                <a:solidFill>
                  <a:srgbClr val="002060"/>
                </a:solidFill>
                <a:cs typeface="Arial" charset="0"/>
              </a:rPr>
              <a:t> power of the particle mass, so it is only relevant for electrons.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Riegler/CERN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A0218A7-CC5D-4912-8D8D-19E6D4E32752}" type="slidenum">
              <a:rPr lang="en-US" smtClean="0">
                <a:latin typeface="Arial" charset="0"/>
              </a:rPr>
              <a:pPr/>
              <a:t>54</a:t>
            </a:fld>
            <a:endParaRPr lang="en-US">
              <a:latin typeface="Arial" charset="0"/>
            </a:endParaRPr>
          </a:p>
        </p:txBody>
      </p:sp>
      <p:sp>
        <p:nvSpPr>
          <p:cNvPr id="50180" name="TextBox 208"/>
          <p:cNvSpPr txBox="1">
            <a:spLocks noChangeArrowheads="1"/>
          </p:cNvSpPr>
          <p:nvPr/>
        </p:nvSpPr>
        <p:spPr bwMode="auto">
          <a:xfrm>
            <a:off x="1524000" y="7620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Electromagnetic Interaction of Particles with Matter</a:t>
            </a:r>
          </a:p>
        </p:txBody>
      </p:sp>
      <p:sp>
        <p:nvSpPr>
          <p:cNvPr id="50181" name="TextBox 193"/>
          <p:cNvSpPr txBox="1">
            <a:spLocks noChangeArrowheads="1"/>
          </p:cNvSpPr>
          <p:nvPr/>
        </p:nvSpPr>
        <p:spPr bwMode="auto">
          <a:xfrm>
            <a:off x="2133600" y="1524001"/>
            <a:ext cx="75438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cs typeface="Arial" charset="0"/>
              </a:rPr>
              <a:t>Cherenkov Radiation:</a:t>
            </a:r>
          </a:p>
          <a:p>
            <a:endParaRPr lang="en-US" sz="1400" dirty="0">
              <a:solidFill>
                <a:srgbClr val="002060"/>
              </a:solidFill>
              <a:cs typeface="Arial" charset="0"/>
            </a:endParaRPr>
          </a:p>
          <a:p>
            <a:r>
              <a:rPr lang="en-US" sz="1400" dirty="0">
                <a:solidFill>
                  <a:srgbClr val="002060"/>
                </a:solidFill>
                <a:cs typeface="Arial" charset="0"/>
              </a:rPr>
              <a:t>If a particle propagates in a material with a velocity larger than the speed of light in this material, Cherenkov radiation is emitted at a characteristic angle that depends on the particle velocity and the refractive index of the material.</a:t>
            </a:r>
          </a:p>
          <a:p>
            <a:endParaRPr lang="en-US" sz="1400" dirty="0">
              <a:solidFill>
                <a:srgbClr val="002060"/>
              </a:solidFill>
              <a:cs typeface="Arial" charset="0"/>
            </a:endParaRPr>
          </a:p>
          <a:p>
            <a:r>
              <a:rPr lang="en-US" sz="1400" dirty="0">
                <a:solidFill>
                  <a:srgbClr val="FF0000"/>
                </a:solidFill>
                <a:cs typeface="Arial" charset="0"/>
              </a:rPr>
              <a:t>Transition Radiation:</a:t>
            </a:r>
          </a:p>
          <a:p>
            <a:endParaRPr lang="en-US" sz="1400" dirty="0">
              <a:solidFill>
                <a:srgbClr val="FF0000"/>
              </a:solidFill>
              <a:cs typeface="Arial" charset="0"/>
            </a:endParaRPr>
          </a:p>
          <a:p>
            <a:r>
              <a:rPr lang="en-US" sz="1400" dirty="0">
                <a:solidFill>
                  <a:srgbClr val="008000"/>
                </a:solidFill>
                <a:cs typeface="Arial" charset="0"/>
              </a:rPr>
              <a:t>If a charged particle is crossing the boundary between two materials of different dielectric permittivity, there is a certain probability for emission of an X-ray photon.</a:t>
            </a:r>
          </a:p>
          <a:p>
            <a:endParaRPr lang="en-US" sz="1400" dirty="0">
              <a:solidFill>
                <a:srgbClr val="008000"/>
              </a:solidFill>
              <a:cs typeface="Arial" charset="0"/>
            </a:endParaRPr>
          </a:p>
          <a:p>
            <a:endParaRPr lang="en-US" sz="1400" dirty="0">
              <a:solidFill>
                <a:srgbClr val="008000"/>
              </a:solidFill>
              <a:cs typeface="Arial" charset="0"/>
            </a:endParaRPr>
          </a:p>
          <a:p>
            <a:r>
              <a:rPr lang="en-US" sz="1400" dirty="0">
                <a:solidFill>
                  <a:srgbClr val="002060"/>
                </a:solidFill>
                <a:cs typeface="Arial" charset="0"/>
                <a:sym typeface="Wingdings" pitchFamily="2" charset="2"/>
              </a:rPr>
              <a:t> The strong interaction of an incoming particle with matter is a process which is important for Hadron calorimetry and will be discussed later.</a:t>
            </a:r>
            <a:endParaRPr lang="en-US" sz="1400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Riegler/CERN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854B06-6151-4977-8C01-013ED46CC7DC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20073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2" name="Group 213"/>
          <p:cNvGrpSpPr>
            <a:grpSpLocks/>
          </p:cNvGrpSpPr>
          <p:nvPr/>
        </p:nvGrpSpPr>
        <p:grpSpPr bwMode="auto">
          <a:xfrm>
            <a:off x="1752600" y="685801"/>
            <a:ext cx="8077200" cy="3292475"/>
            <a:chOff x="228600" y="685800"/>
            <a:chExt cx="8077200" cy="3292257"/>
          </a:xfrm>
        </p:grpSpPr>
        <p:grpSp>
          <p:nvGrpSpPr>
            <p:cNvPr id="51211" name="Group 18"/>
            <p:cNvGrpSpPr>
              <a:grpSpLocks/>
            </p:cNvGrpSpPr>
            <p:nvPr/>
          </p:nvGrpSpPr>
          <p:grpSpPr bwMode="auto">
            <a:xfrm>
              <a:off x="2590800" y="2073057"/>
              <a:ext cx="990600" cy="1066800"/>
              <a:chOff x="2286000" y="1447800"/>
              <a:chExt cx="990600" cy="1066800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2706688" y="195430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2819400" y="175270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3200400" y="190509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667000" y="243846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2590800" y="220987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362200" y="167651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3124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743200" y="14479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3048000" y="16003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362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2286000" y="198129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2514600" y="175270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286000" y="152412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51212" name="Group 19"/>
            <p:cNvGrpSpPr>
              <a:grpSpLocks/>
            </p:cNvGrpSpPr>
            <p:nvPr/>
          </p:nvGrpSpPr>
          <p:grpSpPr bwMode="auto">
            <a:xfrm>
              <a:off x="3886200" y="2454057"/>
              <a:ext cx="990600" cy="1066800"/>
              <a:chOff x="2286000" y="1447800"/>
              <a:chExt cx="990600" cy="1066800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2706688" y="1954280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2819400" y="175268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200400" y="19050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2667000" y="24384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2590800" y="22098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2362200" y="16764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124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2743200" y="144790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3048000" y="160029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2362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2286000" y="198126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2514600" y="1752681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2286000" y="1524096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51213" name="Group 47"/>
            <p:cNvGrpSpPr>
              <a:grpSpLocks/>
            </p:cNvGrpSpPr>
            <p:nvPr/>
          </p:nvGrpSpPr>
          <p:grpSpPr bwMode="auto">
            <a:xfrm>
              <a:off x="4876800" y="1234857"/>
              <a:ext cx="990600" cy="1066800"/>
              <a:chOff x="2286000" y="1447800"/>
              <a:chExt cx="990600" cy="1066800"/>
            </a:xfrm>
          </p:grpSpPr>
          <p:sp>
            <p:nvSpPr>
              <p:cNvPr id="49" name="Oval 48"/>
              <p:cNvSpPr/>
              <p:nvPr/>
            </p:nvSpPr>
            <p:spPr>
              <a:xfrm>
                <a:off x="2706688" y="195436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2819400" y="17527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3200400" y="190515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2667000" y="24385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2590800" y="220993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2362200" y="167656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3124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2743200" y="14479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3048000" y="16003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2362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2286000" y="198134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2514600" y="175276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2286000" y="152417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51214" name="Group 103"/>
            <p:cNvGrpSpPr>
              <a:grpSpLocks/>
            </p:cNvGrpSpPr>
            <p:nvPr/>
          </p:nvGrpSpPr>
          <p:grpSpPr bwMode="auto">
            <a:xfrm>
              <a:off x="3200400" y="1082457"/>
              <a:ext cx="990600" cy="1066800"/>
              <a:chOff x="2286000" y="1447800"/>
              <a:chExt cx="990600" cy="1066800"/>
            </a:xfrm>
          </p:grpSpPr>
          <p:sp>
            <p:nvSpPr>
              <p:cNvPr id="105" name="Oval 104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9" name="Oval 108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0" name="Oval 109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1" name="Oval 110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3" name="Oval 112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5" name="Oval 114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6" name="Oval 115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7" name="Oval 116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51215" name="Group 117"/>
            <p:cNvGrpSpPr>
              <a:grpSpLocks/>
            </p:cNvGrpSpPr>
            <p:nvPr/>
          </p:nvGrpSpPr>
          <p:grpSpPr bwMode="auto">
            <a:xfrm>
              <a:off x="5105400" y="2682657"/>
              <a:ext cx="990600" cy="1066800"/>
              <a:chOff x="2286000" y="1447800"/>
              <a:chExt cx="990600" cy="1066800"/>
            </a:xfrm>
          </p:grpSpPr>
          <p:sp>
            <p:nvSpPr>
              <p:cNvPr id="119" name="Oval 118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0" name="Oval 119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1" name="Oval 120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2" name="Oval 121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3" name="Oval 122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4" name="Oval 123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5" name="Oval 124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6" name="Oval 125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7" name="Oval 126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8" name="Oval 127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9" name="Oval 128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31" name="Oval 130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51216" name="Group 145"/>
            <p:cNvGrpSpPr>
              <a:grpSpLocks/>
            </p:cNvGrpSpPr>
            <p:nvPr/>
          </p:nvGrpSpPr>
          <p:grpSpPr bwMode="auto">
            <a:xfrm>
              <a:off x="1600200" y="1082457"/>
              <a:ext cx="990600" cy="1066800"/>
              <a:chOff x="2286000" y="1447800"/>
              <a:chExt cx="990600" cy="1066800"/>
            </a:xfrm>
          </p:grpSpPr>
          <p:sp>
            <p:nvSpPr>
              <p:cNvPr id="147" name="Oval 146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48" name="Oval 147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49" name="Oval 148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0" name="Oval 149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1" name="Oval 150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2" name="Oval 151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3" name="Oval 152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4" name="Oval 153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5" name="Oval 154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6" name="Oval 155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7" name="Oval 156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8" name="Oval 157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9" name="Oval 158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51217" name="Group 159"/>
            <p:cNvGrpSpPr>
              <a:grpSpLocks/>
            </p:cNvGrpSpPr>
            <p:nvPr/>
          </p:nvGrpSpPr>
          <p:grpSpPr bwMode="auto">
            <a:xfrm>
              <a:off x="1371600" y="2682657"/>
              <a:ext cx="990600" cy="1066800"/>
              <a:chOff x="2286000" y="1447800"/>
              <a:chExt cx="990600" cy="1066800"/>
            </a:xfrm>
          </p:grpSpPr>
          <p:sp>
            <p:nvSpPr>
              <p:cNvPr id="161" name="Oval 160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2" name="Oval 161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3" name="Oval 162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4" name="Oval 163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5" name="Oval 164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7" name="Oval 166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8" name="Oval 167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9" name="Oval 168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0" name="Oval 169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1" name="Oval 170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2" name="Oval 171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3" name="Oval 172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cxnSp>
          <p:nvCxnSpPr>
            <p:cNvPr id="175" name="Straight Connector 174"/>
            <p:cNvCxnSpPr/>
            <p:nvPr/>
          </p:nvCxnSpPr>
          <p:spPr>
            <a:xfrm flipV="1">
              <a:off x="3124200" y="1616013"/>
              <a:ext cx="4038600" cy="685755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228600" y="2285894"/>
              <a:ext cx="2895600" cy="1746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4" name="Straight Arrow Connector 183"/>
            <p:cNvCxnSpPr/>
            <p:nvPr/>
          </p:nvCxnSpPr>
          <p:spPr>
            <a:xfrm rot="16200000" flipH="1">
              <a:off x="1524013" y="2377955"/>
              <a:ext cx="392087" cy="239713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8" name="Straight Arrow Connector 187"/>
            <p:cNvCxnSpPr/>
            <p:nvPr/>
          </p:nvCxnSpPr>
          <p:spPr>
            <a:xfrm rot="16200000" flipH="1">
              <a:off x="2929740" y="2420028"/>
              <a:ext cx="276207" cy="3968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1" name="Straight Arrow Connector 200"/>
            <p:cNvCxnSpPr/>
            <p:nvPr/>
          </p:nvCxnSpPr>
          <p:spPr>
            <a:xfrm>
              <a:off x="3200400" y="2301768"/>
              <a:ext cx="762000" cy="3047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206" name="Rectangle 205"/>
            <p:cNvSpPr/>
            <p:nvPr/>
          </p:nvSpPr>
          <p:spPr>
            <a:xfrm>
              <a:off x="4876800" y="701674"/>
              <a:ext cx="1905000" cy="3276383"/>
            </a:xfrm>
            <a:prstGeom prst="rect">
              <a:avLst/>
            </a:prstGeom>
            <a:solidFill>
              <a:srgbClr val="00B050">
                <a:alpha val="36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6781800" y="701674"/>
              <a:ext cx="1524000" cy="3276383"/>
            </a:xfrm>
            <a:prstGeom prst="rect">
              <a:avLst/>
            </a:prstGeom>
            <a:solidFill>
              <a:srgbClr val="009644">
                <a:alpha val="72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225" name="Rectangle 211"/>
            <p:cNvSpPr>
              <a:spLocks noChangeArrowheads="1"/>
            </p:cNvSpPr>
            <p:nvPr/>
          </p:nvSpPr>
          <p:spPr bwMode="auto">
            <a:xfrm>
              <a:off x="1524000" y="685800"/>
              <a:ext cx="194354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Z</a:t>
              </a:r>
              <a:r>
                <a:rPr lang="en-US" b="1" baseline="-25000">
                  <a:latin typeface="Calibri" pitchFamily="34" charset="0"/>
                </a:rPr>
                <a:t>2 </a:t>
              </a:r>
              <a:r>
                <a:rPr lang="en-US" b="1">
                  <a:latin typeface="Calibri" pitchFamily="34" charset="0"/>
                </a:rPr>
                <a:t>electrons, q=-e</a:t>
              </a:r>
              <a:r>
                <a:rPr lang="en-US" b="1" baseline="-25000">
                  <a:latin typeface="Calibri" pitchFamily="34" charset="0"/>
                </a:rPr>
                <a:t>0</a:t>
              </a:r>
              <a:endParaRPr lang="en-US" baseline="-25000">
                <a:latin typeface="Calibri" pitchFamily="34" charset="0"/>
              </a:endParaRPr>
            </a:p>
          </p:txBody>
        </p:sp>
      </p:grpSp>
      <p:sp>
        <p:nvSpPr>
          <p:cNvPr id="5120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564134-EE39-41F5-A3E9-6D4E4D5EF631}" type="slidenum">
              <a:rPr lang="en-US" smtClean="0">
                <a:latin typeface="Arial" charset="0"/>
              </a:rPr>
              <a:pPr/>
              <a:t>56</a:t>
            </a:fld>
            <a:endParaRPr lang="en-US">
              <a:latin typeface="Arial" charset="0"/>
            </a:endParaRPr>
          </a:p>
        </p:txBody>
      </p:sp>
      <p:sp>
        <p:nvSpPr>
          <p:cNvPr id="51205" name="TextBox 186"/>
          <p:cNvSpPr txBox="1">
            <a:spLocks noChangeArrowheads="1"/>
          </p:cNvSpPr>
          <p:nvPr/>
        </p:nvSpPr>
        <p:spPr bwMode="auto">
          <a:xfrm>
            <a:off x="1752600" y="4532313"/>
            <a:ext cx="2133600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002060"/>
                </a:solidFill>
                <a:cs typeface="Arial" charset="0"/>
              </a:rPr>
              <a:t>Interaction with the atomic electrons. The incoming particle loses energy and the atoms are </a:t>
            </a:r>
            <a:r>
              <a:rPr lang="en-US" sz="1400" b="1" u="sng">
                <a:solidFill>
                  <a:srgbClr val="002060"/>
                </a:solidFill>
                <a:cs typeface="Arial" charset="0"/>
              </a:rPr>
              <a:t>excited</a:t>
            </a:r>
            <a:r>
              <a:rPr lang="en-US" sz="1400" b="1">
                <a:solidFill>
                  <a:srgbClr val="002060"/>
                </a:solidFill>
                <a:cs typeface="Arial" charset="0"/>
              </a:rPr>
              <a:t> or  </a:t>
            </a:r>
            <a:r>
              <a:rPr lang="en-US" sz="1400" b="1" u="sng">
                <a:solidFill>
                  <a:srgbClr val="002060"/>
                </a:solidFill>
                <a:cs typeface="Arial" charset="0"/>
              </a:rPr>
              <a:t>ionized.</a:t>
            </a:r>
            <a:r>
              <a:rPr lang="en-US" sz="1400" b="1">
                <a:solidFill>
                  <a:srgbClr val="002060"/>
                </a:solidFill>
                <a:cs typeface="Arial" charset="0"/>
              </a:rPr>
              <a:t> </a:t>
            </a:r>
          </a:p>
          <a:p>
            <a:endParaRPr lang="en-US" sz="1400" b="1">
              <a:solidFill>
                <a:srgbClr val="009644"/>
              </a:solidFill>
              <a:cs typeface="Arial" charset="0"/>
            </a:endParaRPr>
          </a:p>
          <a:p>
            <a:endParaRPr lang="en-US" sz="1400" b="1">
              <a:solidFill>
                <a:srgbClr val="009644"/>
              </a:solidFill>
              <a:cs typeface="Arial" charset="0"/>
            </a:endParaRPr>
          </a:p>
          <a:p>
            <a:endParaRPr lang="en-US" sz="1400" b="1">
              <a:solidFill>
                <a:srgbClr val="009644"/>
              </a:solidFill>
              <a:cs typeface="Arial" charset="0"/>
            </a:endParaRPr>
          </a:p>
        </p:txBody>
      </p:sp>
      <p:sp>
        <p:nvSpPr>
          <p:cNvPr id="51206" name="TextBox 193"/>
          <p:cNvSpPr txBox="1">
            <a:spLocks noChangeArrowheads="1"/>
          </p:cNvSpPr>
          <p:nvPr/>
        </p:nvSpPr>
        <p:spPr bwMode="auto">
          <a:xfrm>
            <a:off x="4191000" y="4495801"/>
            <a:ext cx="21336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008000"/>
                </a:solidFill>
                <a:cs typeface="Arial" charset="0"/>
              </a:rPr>
              <a:t>Interaction with the atomic nucleus. The particle is deflected (scattered)  causing </a:t>
            </a:r>
            <a:r>
              <a:rPr lang="en-US" sz="1400" b="1" u="sng">
                <a:solidFill>
                  <a:srgbClr val="008000"/>
                </a:solidFill>
                <a:cs typeface="Arial" charset="0"/>
              </a:rPr>
              <a:t>multiple scattering </a:t>
            </a:r>
            <a:r>
              <a:rPr lang="en-US" sz="1400" b="1">
                <a:solidFill>
                  <a:srgbClr val="008000"/>
                </a:solidFill>
                <a:cs typeface="Arial" charset="0"/>
              </a:rPr>
              <a:t>of the particle in the material. During this scattering a </a:t>
            </a:r>
            <a:r>
              <a:rPr lang="en-US" sz="1400" b="1" u="sng">
                <a:solidFill>
                  <a:srgbClr val="008000"/>
                </a:solidFill>
                <a:cs typeface="Arial" charset="0"/>
              </a:rPr>
              <a:t>Bremsstrahlung </a:t>
            </a:r>
            <a:r>
              <a:rPr lang="en-US" sz="1400" b="1">
                <a:solidFill>
                  <a:srgbClr val="008000"/>
                </a:solidFill>
                <a:cs typeface="Arial" charset="0"/>
              </a:rPr>
              <a:t>photon can be emitted.</a:t>
            </a:r>
          </a:p>
        </p:txBody>
      </p:sp>
      <p:sp>
        <p:nvSpPr>
          <p:cNvPr id="51207" name="TextBox 204"/>
          <p:cNvSpPr txBox="1">
            <a:spLocks noChangeArrowheads="1"/>
          </p:cNvSpPr>
          <p:nvPr/>
        </p:nvSpPr>
        <p:spPr bwMode="auto">
          <a:xfrm>
            <a:off x="6553200" y="4508500"/>
            <a:ext cx="36576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002060"/>
                </a:solidFill>
                <a:cs typeface="Arial" charset="0"/>
              </a:rPr>
              <a:t>In case the particle’s velocity is larger than the velocity of light in the medium, the resulting EM shockwave manifests itself as </a:t>
            </a:r>
            <a:r>
              <a:rPr lang="en-US" sz="1400" b="1" u="sng">
                <a:solidFill>
                  <a:srgbClr val="002060"/>
                </a:solidFill>
                <a:cs typeface="Arial" charset="0"/>
              </a:rPr>
              <a:t>Cherenkov Radiation</a:t>
            </a:r>
            <a:r>
              <a:rPr lang="en-US" sz="1400" b="1">
                <a:solidFill>
                  <a:srgbClr val="002060"/>
                </a:solidFill>
                <a:cs typeface="Arial" charset="0"/>
              </a:rPr>
              <a:t>. When the particle crosses the boundary between two media, there is a probability of the order of 1% to produced and X ray photon, called </a:t>
            </a:r>
            <a:r>
              <a:rPr lang="en-US" sz="1400" b="1" u="sng">
                <a:solidFill>
                  <a:srgbClr val="002060"/>
                </a:solidFill>
                <a:cs typeface="Arial" charset="0"/>
              </a:rPr>
              <a:t>Transition radiation</a:t>
            </a:r>
            <a:r>
              <a:rPr lang="en-US" sz="1400" b="1">
                <a:solidFill>
                  <a:srgbClr val="002060"/>
                </a:solidFill>
                <a:cs typeface="Arial" charset="0"/>
              </a:rPr>
              <a:t>. </a:t>
            </a:r>
          </a:p>
        </p:txBody>
      </p:sp>
      <p:sp>
        <p:nvSpPr>
          <p:cNvPr id="51208" name="TextBox 208"/>
          <p:cNvSpPr txBox="1">
            <a:spLocks noChangeArrowheads="1"/>
          </p:cNvSpPr>
          <p:nvPr/>
        </p:nvSpPr>
        <p:spPr bwMode="auto">
          <a:xfrm>
            <a:off x="1524000" y="7620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Electromagnetic Interaction of Particles with Matter</a:t>
            </a:r>
          </a:p>
        </p:txBody>
      </p:sp>
      <p:sp>
        <p:nvSpPr>
          <p:cNvPr id="51209" name="Rectangle 212"/>
          <p:cNvSpPr>
            <a:spLocks noChangeArrowheads="1"/>
          </p:cNvSpPr>
          <p:nvPr/>
        </p:nvSpPr>
        <p:spPr bwMode="auto">
          <a:xfrm>
            <a:off x="1587500" y="1905000"/>
            <a:ext cx="1155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M, q=Z</a:t>
            </a:r>
            <a:r>
              <a:rPr lang="en-US" b="1" baseline="-25000">
                <a:latin typeface="Calibri" pitchFamily="34" charset="0"/>
              </a:rPr>
              <a:t>1 </a:t>
            </a:r>
            <a:r>
              <a:rPr lang="en-US" b="1">
                <a:latin typeface="Calibri" pitchFamily="34" charset="0"/>
              </a:rPr>
              <a:t>e</a:t>
            </a:r>
            <a:r>
              <a:rPr lang="en-US" b="1" baseline="-25000">
                <a:latin typeface="Calibri" pitchFamily="34" charset="0"/>
              </a:rPr>
              <a:t>0</a:t>
            </a:r>
            <a:endParaRPr lang="en-US">
              <a:latin typeface="Calibri" pitchFamily="34" charset="0"/>
            </a:endParaRPr>
          </a:p>
        </p:txBody>
      </p:sp>
      <p:sp>
        <p:nvSpPr>
          <p:cNvPr id="51210" name="TextBox 117"/>
          <p:cNvSpPr txBox="1">
            <a:spLocks noChangeArrowheads="1"/>
          </p:cNvSpPr>
          <p:nvPr/>
        </p:nvSpPr>
        <p:spPr bwMode="auto">
          <a:xfrm>
            <a:off x="2362200" y="4029075"/>
            <a:ext cx="7545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Now that we know all the Interactions we can talk about Detectors !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Riegler/CERN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scan00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295401"/>
            <a:ext cx="6313488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52228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369710E-7238-40CB-895B-F6426E209EE6}" type="slidenum">
              <a:rPr lang="en-US" smtClean="0">
                <a:latin typeface="Arial" charset="0"/>
              </a:rPr>
              <a:pPr/>
              <a:t>57</a:t>
            </a:fld>
            <a:endParaRPr lang="en-US">
              <a:latin typeface="Arial" charset="0"/>
            </a:endParaRPr>
          </a:p>
        </p:txBody>
      </p:sp>
      <p:sp>
        <p:nvSpPr>
          <p:cNvPr id="52229" name="TextBox 4"/>
          <p:cNvSpPr txBox="1">
            <a:spLocks noChangeArrowheads="1"/>
          </p:cNvSpPr>
          <p:nvPr/>
        </p:nvSpPr>
        <p:spPr bwMode="auto">
          <a:xfrm>
            <a:off x="2057400" y="304800"/>
            <a:ext cx="7545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Now that we know all the Interactions we can talk about Detectors 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733425" y="1656843"/>
            <a:ext cx="51054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I) C. Moore’s Law: </a:t>
            </a:r>
          </a:p>
          <a:p>
            <a:r>
              <a:rPr lang="en-US" dirty="0">
                <a:solidFill>
                  <a:srgbClr val="006600"/>
                </a:solidFill>
              </a:rPr>
              <a:t>Computing power doubles 18 months.</a:t>
            </a:r>
          </a:p>
          <a:p>
            <a:endParaRPr lang="en-US" dirty="0">
              <a:solidFill>
                <a:schemeClr val="accent2"/>
              </a:solidFill>
            </a:endParaRPr>
          </a:p>
          <a:p>
            <a:r>
              <a:rPr lang="en-US" dirty="0">
                <a:solidFill>
                  <a:schemeClr val="accent2"/>
                </a:solidFill>
              </a:rPr>
              <a:t>II) W. </a:t>
            </a:r>
            <a:r>
              <a:rPr lang="en-US" dirty="0" err="1">
                <a:solidFill>
                  <a:schemeClr val="accent2"/>
                </a:solidFill>
              </a:rPr>
              <a:t>Riegler’s</a:t>
            </a:r>
            <a:r>
              <a:rPr lang="en-US" dirty="0">
                <a:solidFill>
                  <a:schemeClr val="accent2"/>
                </a:solidFill>
              </a:rPr>
              <a:t> Law:</a:t>
            </a:r>
          </a:p>
          <a:p>
            <a:r>
              <a:rPr lang="en-US" dirty="0">
                <a:solidFill>
                  <a:srgbClr val="006600"/>
                </a:solidFill>
              </a:rPr>
              <a:t>The use of brain power for solving a problem is inversely proportional to the available computing power.</a:t>
            </a:r>
          </a:p>
          <a:p>
            <a:endParaRPr lang="en-US" dirty="0">
              <a:solidFill>
                <a:schemeClr val="accent2"/>
              </a:solidFill>
            </a:endParaRPr>
          </a:p>
          <a:p>
            <a:r>
              <a:rPr lang="en-US" dirty="0">
                <a:solidFill>
                  <a:schemeClr val="accent2"/>
                </a:solidFill>
                <a:sym typeface="Wingdings" pitchFamily="2" charset="2"/>
              </a:rPr>
              <a:t> I) + II) = ... 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7171" name="Picture 2" descr="Image:PPTMooresLawai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1143000"/>
            <a:ext cx="3962400" cy="398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0" y="7620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Particle Detector Simulation</a:t>
            </a:r>
          </a:p>
        </p:txBody>
      </p:sp>
      <p:sp>
        <p:nvSpPr>
          <p:cNvPr id="14341" name="Rectangle 4"/>
          <p:cNvSpPr>
            <a:spLocks noChangeArrowheads="1"/>
          </p:cNvSpPr>
          <p:nvPr/>
        </p:nvSpPr>
        <p:spPr bwMode="auto">
          <a:xfrm>
            <a:off x="3200400" y="5780074"/>
            <a:ext cx="513313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accent6"/>
                </a:solidFill>
              </a:rPr>
              <a:t>Knowing the basics of particle detectors is essential …</a:t>
            </a:r>
          </a:p>
        </p:txBody>
      </p:sp>
      <p:sp>
        <p:nvSpPr>
          <p:cNvPr id="71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7AFCFEC-7FD8-4882-98C1-FB4CEA117312}" type="slidenum">
              <a:rPr lang="en-US" smtClean="0">
                <a:latin typeface="Arial" charset="0"/>
              </a:rPr>
              <a:pPr/>
              <a:t>6</a:t>
            </a:fld>
            <a:endParaRPr lang="en-US">
              <a:latin typeface="Arial" charset="0"/>
            </a:endParaRPr>
          </a:p>
        </p:txBody>
      </p:sp>
      <p:sp>
        <p:nvSpPr>
          <p:cNvPr id="7175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0" y="14762"/>
            <a:ext cx="1219199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Interaction of Particles with Matter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863600" y="836354"/>
            <a:ext cx="10033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500" dirty="0">
                <a:solidFill>
                  <a:srgbClr val="002060"/>
                </a:solidFill>
              </a:rPr>
              <a:t>Any device that is to detect a particle must interact with it in some way  </a:t>
            </a:r>
            <a:r>
              <a:rPr lang="en-US" sz="1500" dirty="0">
                <a:solidFill>
                  <a:srgbClr val="002060"/>
                </a:solidFill>
                <a:sym typeface="Wingdings" pitchFamily="2" charset="2"/>
              </a:rPr>
              <a:t> almost …</a:t>
            </a:r>
          </a:p>
          <a:p>
            <a:endParaRPr lang="en-US" sz="1500" dirty="0">
              <a:sym typeface="Wingdings" pitchFamily="2" charset="2"/>
            </a:endParaRPr>
          </a:p>
          <a:p>
            <a:r>
              <a:rPr lang="en-US" sz="1500" dirty="0">
                <a:solidFill>
                  <a:srgbClr val="006600"/>
                </a:solidFill>
                <a:sym typeface="Wingdings" pitchFamily="2" charset="2"/>
              </a:rPr>
              <a:t>In many experiments neutrinos are measured by missing transverse momentum. </a:t>
            </a:r>
          </a:p>
          <a:p>
            <a:endParaRPr lang="en-US" sz="1500" dirty="0">
              <a:sym typeface="Wingdings" pitchFamily="2" charset="2"/>
            </a:endParaRPr>
          </a:p>
          <a:p>
            <a:r>
              <a:rPr lang="en-US" sz="1500" dirty="0">
                <a:solidFill>
                  <a:srgbClr val="002060"/>
                </a:solidFill>
                <a:sym typeface="Wingdings" pitchFamily="2" charset="2"/>
              </a:rPr>
              <a:t>E.g. </a:t>
            </a:r>
            <a:r>
              <a:rPr lang="en-US" sz="1500" dirty="0" err="1">
                <a:solidFill>
                  <a:srgbClr val="002060"/>
                </a:solidFill>
                <a:sym typeface="Wingdings" pitchFamily="2" charset="2"/>
              </a:rPr>
              <a:t>e</a:t>
            </a:r>
            <a:r>
              <a:rPr lang="en-US" sz="1500" baseline="30000" dirty="0" err="1">
                <a:solidFill>
                  <a:srgbClr val="002060"/>
                </a:solidFill>
                <a:sym typeface="Wingdings" pitchFamily="2" charset="2"/>
              </a:rPr>
              <a:t>+</a:t>
            </a:r>
            <a:r>
              <a:rPr lang="en-US" sz="1500" dirty="0" err="1">
                <a:solidFill>
                  <a:srgbClr val="002060"/>
                </a:solidFill>
                <a:sym typeface="Wingdings" pitchFamily="2" charset="2"/>
              </a:rPr>
              <a:t>e</a:t>
            </a:r>
            <a:r>
              <a:rPr lang="en-US" sz="1500" baseline="30000" dirty="0">
                <a:solidFill>
                  <a:srgbClr val="002060"/>
                </a:solidFill>
                <a:sym typeface="Wingdings" pitchFamily="2" charset="2"/>
              </a:rPr>
              <a:t>-</a:t>
            </a:r>
            <a:r>
              <a:rPr lang="en-US" sz="1500" dirty="0">
                <a:solidFill>
                  <a:srgbClr val="002060"/>
                </a:solidFill>
                <a:sym typeface="Wingdings" pitchFamily="2" charset="2"/>
              </a:rPr>
              <a:t> collider. </a:t>
            </a:r>
            <a:r>
              <a:rPr lang="en-US" sz="1500" dirty="0" err="1">
                <a:solidFill>
                  <a:srgbClr val="002060"/>
                </a:solidFill>
                <a:sym typeface="Wingdings" pitchFamily="2" charset="2"/>
              </a:rPr>
              <a:t>P</a:t>
            </a:r>
            <a:r>
              <a:rPr lang="en-US" sz="1500" baseline="-25000" dirty="0" err="1">
                <a:solidFill>
                  <a:srgbClr val="002060"/>
                </a:solidFill>
                <a:sym typeface="Wingdings" pitchFamily="2" charset="2"/>
              </a:rPr>
              <a:t>tot</a:t>
            </a:r>
            <a:r>
              <a:rPr lang="en-US" sz="1500" dirty="0">
                <a:solidFill>
                  <a:srgbClr val="002060"/>
                </a:solidFill>
                <a:sym typeface="Wingdings" pitchFamily="2" charset="2"/>
              </a:rPr>
              <a:t>=0, </a:t>
            </a:r>
          </a:p>
          <a:p>
            <a:r>
              <a:rPr lang="en-US" sz="1500" dirty="0">
                <a:solidFill>
                  <a:srgbClr val="002060"/>
                </a:solidFill>
                <a:sym typeface="Wingdings" pitchFamily="2" charset="2"/>
              </a:rPr>
              <a:t>If the </a:t>
            </a:r>
            <a:r>
              <a:rPr lang="el-GR" sz="1500" dirty="0">
                <a:solidFill>
                  <a:srgbClr val="002060"/>
                </a:solidFill>
                <a:sym typeface="Wingdings" pitchFamily="2" charset="2"/>
              </a:rPr>
              <a:t>Σ</a:t>
            </a:r>
            <a:r>
              <a:rPr lang="en-US" sz="1500" dirty="0">
                <a:solidFill>
                  <a:srgbClr val="002060"/>
                </a:solidFill>
                <a:sym typeface="Wingdings" pitchFamily="2" charset="2"/>
              </a:rPr>
              <a:t> p</a:t>
            </a:r>
            <a:r>
              <a:rPr lang="en-US" sz="1500" baseline="-25000" dirty="0">
                <a:solidFill>
                  <a:srgbClr val="002060"/>
                </a:solidFill>
                <a:sym typeface="Wingdings" pitchFamily="2" charset="2"/>
              </a:rPr>
              <a:t>i </a:t>
            </a:r>
            <a:r>
              <a:rPr lang="en-US" sz="1500" dirty="0">
                <a:solidFill>
                  <a:srgbClr val="002060"/>
                </a:solidFill>
                <a:sym typeface="Wingdings" pitchFamily="2" charset="2"/>
              </a:rPr>
              <a:t>of all collision products is ≠0  neutrino escaped.</a:t>
            </a:r>
            <a:endParaRPr lang="en-US" sz="1500" dirty="0">
              <a:solidFill>
                <a:srgbClr val="002060"/>
              </a:solidFill>
            </a:endParaRPr>
          </a:p>
        </p:txBody>
      </p:sp>
      <p:sp>
        <p:nvSpPr>
          <p:cNvPr id="8196" name="Rectangle 5"/>
          <p:cNvSpPr>
            <a:spLocks noChangeArrowheads="1"/>
          </p:cNvSpPr>
          <p:nvPr/>
        </p:nvSpPr>
        <p:spPr bwMode="auto">
          <a:xfrm>
            <a:off x="2514600" y="6400801"/>
            <a:ext cx="6248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>
                <a:latin typeface="Times New Roman" pitchFamily="18" charset="0"/>
              </a:rPr>
              <a:t>Claus Grupen, Particle Detectors, Cambridge University Press,  Cambridge 1996 (455 pp. ISBN 0-521-55216-8) </a:t>
            </a:r>
          </a:p>
        </p:txBody>
      </p:sp>
      <p:sp>
        <p:nvSpPr>
          <p:cNvPr id="819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D5ED6A-A8F7-4E4F-B7B2-52268A8F17A9}" type="slidenum">
              <a:rPr lang="en-US" smtClean="0">
                <a:latin typeface="Arial" charset="0"/>
              </a:rPr>
              <a:pPr/>
              <a:t>7</a:t>
            </a:fld>
            <a:endParaRPr lang="en-US">
              <a:latin typeface="Arial" charset="0"/>
            </a:endParaRPr>
          </a:p>
        </p:txBody>
      </p:sp>
      <p:sp>
        <p:nvSpPr>
          <p:cNvPr id="8198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pic>
        <p:nvPicPr>
          <p:cNvPr id="8199" name="Picture 3" descr="detector15"/>
          <p:cNvPicPr>
            <a:picLocks noChangeAspect="1" noChangeArrowheads="1"/>
          </p:cNvPicPr>
          <p:nvPr/>
        </p:nvPicPr>
        <p:blipFill>
          <a:blip r:embed="rId2" cstate="print"/>
          <a:srcRect l="70476" t="79037"/>
          <a:stretch>
            <a:fillRect/>
          </a:stretch>
        </p:blipFill>
        <p:spPr bwMode="auto">
          <a:xfrm>
            <a:off x="7391400" y="4568031"/>
            <a:ext cx="222726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200" name="Group 9"/>
          <p:cNvGrpSpPr>
            <a:grpSpLocks/>
          </p:cNvGrpSpPr>
          <p:nvPr/>
        </p:nvGrpSpPr>
        <p:grpSpPr bwMode="auto">
          <a:xfrm>
            <a:off x="3276600" y="4343400"/>
            <a:ext cx="3200400" cy="1981200"/>
            <a:chOff x="1752600" y="3810000"/>
            <a:chExt cx="4038600" cy="2514600"/>
          </a:xfrm>
        </p:grpSpPr>
        <p:pic>
          <p:nvPicPr>
            <p:cNvPr id="8201" name="Picture 3" descr="detector1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52600" y="3810000"/>
              <a:ext cx="4000500" cy="2506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>
            <a:xfrm>
              <a:off x="4572000" y="5791200"/>
              <a:ext cx="1219200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cxnSp>
        <p:nvCxnSpPr>
          <p:cNvPr id="3" name="Straight Arrow Connector 2"/>
          <p:cNvCxnSpPr/>
          <p:nvPr/>
        </p:nvCxnSpPr>
        <p:spPr>
          <a:xfrm>
            <a:off x="1092200" y="3350738"/>
            <a:ext cx="3132000" cy="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4259400" y="3350738"/>
            <a:ext cx="3132000" cy="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4275000" y="2895600"/>
            <a:ext cx="373200" cy="38100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275000" y="3454537"/>
            <a:ext cx="220800" cy="355463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4191000" y="3308670"/>
            <a:ext cx="76200" cy="8413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3784783" y="2893538"/>
            <a:ext cx="388800" cy="38100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4010297" y="3447572"/>
            <a:ext cx="152400" cy="203063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9219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E92D9D4-E7DF-4EC1-AD06-C30F8C449A84}" type="slidenum">
              <a:rPr lang="en-US" smtClean="0">
                <a:latin typeface="Arial" charset="0"/>
              </a:rPr>
              <a:pPr/>
              <a:t>8</a:t>
            </a:fld>
            <a:endParaRPr lang="en-US">
              <a:latin typeface="Arial" charset="0"/>
            </a:endParaRPr>
          </a:p>
        </p:txBody>
      </p:sp>
      <p:pic>
        <p:nvPicPr>
          <p:cNvPr id="9220" name="Picture 4" descr="https://twiki.cern.ch/twiki/pub/Atlas/EventDisplayPublicResults/Atlantis-Wenu-lego-rz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9051" y="876300"/>
            <a:ext cx="79438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0" y="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Neutrinos and other invisible particles</a:t>
            </a:r>
          </a:p>
        </p:txBody>
      </p:sp>
      <p:sp>
        <p:nvSpPr>
          <p:cNvPr id="2" name="Rectangle 1"/>
          <p:cNvSpPr/>
          <p:nvPr/>
        </p:nvSpPr>
        <p:spPr>
          <a:xfrm>
            <a:off x="1114426" y="5772835"/>
            <a:ext cx="9458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6600"/>
                </a:solidFill>
              </a:rPr>
              <a:t>They are seen by missing momentum vectors </a:t>
            </a:r>
            <a:r>
              <a:rPr lang="mr-IN" dirty="0">
                <a:solidFill>
                  <a:srgbClr val="006600"/>
                </a:solidFill>
              </a:rPr>
              <a:t>–</a:t>
            </a:r>
            <a:r>
              <a:rPr lang="en-US" dirty="0">
                <a:solidFill>
                  <a:srgbClr val="006600"/>
                </a:solidFill>
              </a:rPr>
              <a:t> if you are sure your detector is hermetic !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13"/>
          <p:cNvGrpSpPr>
            <a:grpSpLocks/>
          </p:cNvGrpSpPr>
          <p:nvPr/>
        </p:nvGrpSpPr>
        <p:grpSpPr bwMode="auto">
          <a:xfrm>
            <a:off x="1752600" y="685801"/>
            <a:ext cx="8077200" cy="3292475"/>
            <a:chOff x="228600" y="685800"/>
            <a:chExt cx="8077200" cy="3292257"/>
          </a:xfrm>
        </p:grpSpPr>
        <p:grpSp>
          <p:nvGrpSpPr>
            <p:cNvPr id="10251" name="Group 18"/>
            <p:cNvGrpSpPr>
              <a:grpSpLocks/>
            </p:cNvGrpSpPr>
            <p:nvPr/>
          </p:nvGrpSpPr>
          <p:grpSpPr bwMode="auto">
            <a:xfrm>
              <a:off x="2590800" y="2073057"/>
              <a:ext cx="990600" cy="1066800"/>
              <a:chOff x="2286000" y="1447800"/>
              <a:chExt cx="990600" cy="1066800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2706688" y="195430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2819400" y="175270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3200400" y="190509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667000" y="243846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2590800" y="220987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362200" y="167651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3124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743200" y="14479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3048000" y="16003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362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2286000" y="198129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2514600" y="175270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286000" y="152412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2" name="Group 19"/>
            <p:cNvGrpSpPr>
              <a:grpSpLocks/>
            </p:cNvGrpSpPr>
            <p:nvPr/>
          </p:nvGrpSpPr>
          <p:grpSpPr bwMode="auto">
            <a:xfrm>
              <a:off x="3886200" y="2454057"/>
              <a:ext cx="990600" cy="1066800"/>
              <a:chOff x="2286000" y="1447800"/>
              <a:chExt cx="990600" cy="1066800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2706688" y="1954280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2819400" y="175268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200400" y="19050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2667000" y="24384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2590800" y="22098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2362200" y="16764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124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2743200" y="144790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3048000" y="160029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2362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2286000" y="198126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2514600" y="1752681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2286000" y="1524096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3" name="Group 47"/>
            <p:cNvGrpSpPr>
              <a:grpSpLocks/>
            </p:cNvGrpSpPr>
            <p:nvPr/>
          </p:nvGrpSpPr>
          <p:grpSpPr bwMode="auto">
            <a:xfrm>
              <a:off x="4876800" y="1234857"/>
              <a:ext cx="990600" cy="1066800"/>
              <a:chOff x="2286000" y="1447800"/>
              <a:chExt cx="990600" cy="1066800"/>
            </a:xfrm>
          </p:grpSpPr>
          <p:sp>
            <p:nvSpPr>
              <p:cNvPr id="49" name="Oval 48"/>
              <p:cNvSpPr/>
              <p:nvPr/>
            </p:nvSpPr>
            <p:spPr>
              <a:xfrm>
                <a:off x="2706688" y="195436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2819400" y="17527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3200400" y="190515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2667000" y="24385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2590800" y="220993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2362200" y="167656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3124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2743200" y="14479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3048000" y="16003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2362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2286000" y="198134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2514600" y="175276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2286000" y="152417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4" name="Group 103"/>
            <p:cNvGrpSpPr>
              <a:grpSpLocks/>
            </p:cNvGrpSpPr>
            <p:nvPr/>
          </p:nvGrpSpPr>
          <p:grpSpPr bwMode="auto">
            <a:xfrm>
              <a:off x="3200400" y="1082457"/>
              <a:ext cx="990600" cy="1066800"/>
              <a:chOff x="2286000" y="1447800"/>
              <a:chExt cx="990600" cy="1066800"/>
            </a:xfrm>
          </p:grpSpPr>
          <p:sp>
            <p:nvSpPr>
              <p:cNvPr id="105" name="Oval 104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9" name="Oval 108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Oval 109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1" name="Oval 110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3" name="Oval 112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5" name="Oval 114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6" name="Oval 115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7" name="Oval 116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5" name="Group 117"/>
            <p:cNvGrpSpPr>
              <a:grpSpLocks/>
            </p:cNvGrpSpPr>
            <p:nvPr/>
          </p:nvGrpSpPr>
          <p:grpSpPr bwMode="auto">
            <a:xfrm>
              <a:off x="5105400" y="2682657"/>
              <a:ext cx="990600" cy="1066800"/>
              <a:chOff x="2286000" y="1447800"/>
              <a:chExt cx="990600" cy="1066800"/>
            </a:xfrm>
          </p:grpSpPr>
          <p:sp>
            <p:nvSpPr>
              <p:cNvPr id="119" name="Oval 118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Oval 119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1" name="Oval 120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Oval 121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3" name="Oval 122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Oval 123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5" name="Oval 124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6" name="Oval 125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7" name="Oval 126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8" name="Oval 127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9" name="Oval 128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1" name="Oval 130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6" name="Group 145"/>
            <p:cNvGrpSpPr>
              <a:grpSpLocks/>
            </p:cNvGrpSpPr>
            <p:nvPr/>
          </p:nvGrpSpPr>
          <p:grpSpPr bwMode="auto">
            <a:xfrm>
              <a:off x="1600200" y="1082457"/>
              <a:ext cx="990600" cy="1066800"/>
              <a:chOff x="2286000" y="1447800"/>
              <a:chExt cx="990600" cy="1066800"/>
            </a:xfrm>
          </p:grpSpPr>
          <p:sp>
            <p:nvSpPr>
              <p:cNvPr id="147" name="Oval 146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8" name="Oval 147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9" name="Oval 148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0" name="Oval 149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1" name="Oval 150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2" name="Oval 151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3" name="Oval 152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4" name="Oval 153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5" name="Oval 154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6" name="Oval 155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7" name="Oval 156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8" name="Oval 157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9" name="Oval 158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57" name="Group 159"/>
            <p:cNvGrpSpPr>
              <a:grpSpLocks/>
            </p:cNvGrpSpPr>
            <p:nvPr/>
          </p:nvGrpSpPr>
          <p:grpSpPr bwMode="auto">
            <a:xfrm>
              <a:off x="1371600" y="2682657"/>
              <a:ext cx="990600" cy="1066800"/>
              <a:chOff x="2286000" y="1447800"/>
              <a:chExt cx="990600" cy="1066800"/>
            </a:xfrm>
          </p:grpSpPr>
          <p:sp>
            <p:nvSpPr>
              <p:cNvPr id="161" name="Oval 160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2" name="Oval 161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3" name="Oval 162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4" name="Oval 163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" name="Oval 164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9" name="Oval 168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0" name="Oval 169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1" name="Oval 170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3" name="Oval 172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175" name="Straight Connector 174"/>
            <p:cNvCxnSpPr/>
            <p:nvPr/>
          </p:nvCxnSpPr>
          <p:spPr>
            <a:xfrm flipV="1">
              <a:off x="3124200" y="1616013"/>
              <a:ext cx="4038600" cy="685755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228600" y="2285894"/>
              <a:ext cx="2895600" cy="1746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4" name="Straight Arrow Connector 183"/>
            <p:cNvCxnSpPr/>
            <p:nvPr/>
          </p:nvCxnSpPr>
          <p:spPr>
            <a:xfrm rot="16200000" flipH="1">
              <a:off x="1524013" y="2377955"/>
              <a:ext cx="392087" cy="239713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8" name="Straight Arrow Connector 187"/>
            <p:cNvCxnSpPr/>
            <p:nvPr/>
          </p:nvCxnSpPr>
          <p:spPr>
            <a:xfrm rot="16200000" flipH="1">
              <a:off x="2929740" y="2420028"/>
              <a:ext cx="276207" cy="3968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1" name="Straight Arrow Connector 200"/>
            <p:cNvCxnSpPr/>
            <p:nvPr/>
          </p:nvCxnSpPr>
          <p:spPr>
            <a:xfrm>
              <a:off x="3200400" y="2301768"/>
              <a:ext cx="762000" cy="3047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206" name="Rectangle 205"/>
            <p:cNvSpPr/>
            <p:nvPr/>
          </p:nvSpPr>
          <p:spPr>
            <a:xfrm>
              <a:off x="4876800" y="701674"/>
              <a:ext cx="1905000" cy="3276383"/>
            </a:xfrm>
            <a:prstGeom prst="rect">
              <a:avLst/>
            </a:prstGeom>
            <a:solidFill>
              <a:srgbClr val="00B050">
                <a:alpha val="36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6781800" y="701674"/>
              <a:ext cx="1524000" cy="3276383"/>
            </a:xfrm>
            <a:prstGeom prst="rect">
              <a:avLst/>
            </a:prstGeom>
            <a:solidFill>
              <a:srgbClr val="009644">
                <a:alpha val="72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265" name="Rectangle 211"/>
            <p:cNvSpPr>
              <a:spLocks noChangeArrowheads="1"/>
            </p:cNvSpPr>
            <p:nvPr/>
          </p:nvSpPr>
          <p:spPr bwMode="auto">
            <a:xfrm>
              <a:off x="1524000" y="685800"/>
              <a:ext cx="194354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Calibri" pitchFamily="34" charset="0"/>
                </a:rPr>
                <a:t>Z</a:t>
              </a:r>
              <a:r>
                <a:rPr lang="en-US" b="1" baseline="-25000">
                  <a:solidFill>
                    <a:srgbClr val="000000"/>
                  </a:solidFill>
                  <a:latin typeface="Calibri" pitchFamily="34" charset="0"/>
                </a:rPr>
                <a:t>2 </a:t>
              </a:r>
              <a:r>
                <a:rPr lang="en-US" b="1">
                  <a:solidFill>
                    <a:srgbClr val="000000"/>
                  </a:solidFill>
                  <a:latin typeface="Calibri" pitchFamily="34" charset="0"/>
                </a:rPr>
                <a:t>electrons, q=-e</a:t>
              </a:r>
              <a:r>
                <a:rPr lang="en-US" b="1" baseline="-25000">
                  <a:solidFill>
                    <a:srgbClr val="000000"/>
                  </a:solidFill>
                  <a:latin typeface="Calibri" pitchFamily="34" charset="0"/>
                </a:rPr>
                <a:t>0</a:t>
              </a:r>
              <a:endParaRPr lang="en-US" baseline="-25000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sp>
        <p:nvSpPr>
          <p:cNvPr id="9220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898989"/>
                </a:solidFill>
              </a:rPr>
              <a:t>W. Riegler/CERN</a:t>
            </a:r>
          </a:p>
        </p:txBody>
      </p:sp>
      <p:sp>
        <p:nvSpPr>
          <p:cNvPr id="9221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55A90C-C71A-49AF-A17E-3611569EB92E}" type="slidenum">
              <a:rPr lang="en-US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>
              <a:solidFill>
                <a:srgbClr val="898989"/>
              </a:solidFill>
            </a:endParaRPr>
          </a:p>
        </p:txBody>
      </p:sp>
      <p:sp>
        <p:nvSpPr>
          <p:cNvPr id="10246" name="TextBox 186"/>
          <p:cNvSpPr txBox="1">
            <a:spLocks noChangeArrowheads="1"/>
          </p:cNvSpPr>
          <p:nvPr/>
        </p:nvSpPr>
        <p:spPr bwMode="auto">
          <a:xfrm>
            <a:off x="1409700" y="4119032"/>
            <a:ext cx="21336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cs typeface="Arial" charset="0"/>
              </a:rPr>
              <a:t>Interaction with the atomic electrons. The incoming particle loses energy and the atoms are </a:t>
            </a:r>
            <a:r>
              <a:rPr lang="en-US" sz="1400" u="sng" dirty="0">
                <a:solidFill>
                  <a:srgbClr val="002060"/>
                </a:solidFill>
                <a:cs typeface="Arial" charset="0"/>
              </a:rPr>
              <a:t>excited</a:t>
            </a:r>
            <a:r>
              <a:rPr lang="en-US" sz="1400" dirty="0">
                <a:solidFill>
                  <a:srgbClr val="002060"/>
                </a:solidFill>
                <a:cs typeface="Arial" charset="0"/>
              </a:rPr>
              <a:t> or  </a:t>
            </a:r>
            <a:r>
              <a:rPr lang="en-US" sz="1400" u="sng" dirty="0">
                <a:solidFill>
                  <a:srgbClr val="002060"/>
                </a:solidFill>
                <a:cs typeface="Arial" charset="0"/>
              </a:rPr>
              <a:t>ionized.</a:t>
            </a:r>
            <a:r>
              <a:rPr lang="en-US" sz="1400" dirty="0">
                <a:solidFill>
                  <a:srgbClr val="002060"/>
                </a:solidFill>
                <a:cs typeface="Arial" charset="0"/>
              </a:rPr>
              <a:t> </a:t>
            </a:r>
          </a:p>
          <a:p>
            <a:endParaRPr lang="en-US" sz="1400" dirty="0">
              <a:solidFill>
                <a:srgbClr val="009644"/>
              </a:solidFill>
              <a:cs typeface="Arial" charset="0"/>
            </a:endParaRPr>
          </a:p>
          <a:p>
            <a:endParaRPr lang="en-US" sz="1400" dirty="0">
              <a:solidFill>
                <a:srgbClr val="009644"/>
              </a:solidFill>
              <a:cs typeface="Arial" charset="0"/>
            </a:endParaRPr>
          </a:p>
          <a:p>
            <a:endParaRPr lang="en-US" sz="1400" dirty="0">
              <a:solidFill>
                <a:srgbClr val="009644"/>
              </a:solidFill>
              <a:cs typeface="Arial" charset="0"/>
            </a:endParaRPr>
          </a:p>
        </p:txBody>
      </p:sp>
      <p:sp>
        <p:nvSpPr>
          <p:cNvPr id="10247" name="TextBox 193"/>
          <p:cNvSpPr txBox="1">
            <a:spLocks noChangeArrowheads="1"/>
          </p:cNvSpPr>
          <p:nvPr/>
        </p:nvSpPr>
        <p:spPr bwMode="auto">
          <a:xfrm>
            <a:off x="4013563" y="4054476"/>
            <a:ext cx="21336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008000"/>
                </a:solidFill>
                <a:cs typeface="Arial" charset="0"/>
              </a:rPr>
              <a:t>Interaction with the atomic nucleus. The particle is deflected (scattered)  causing </a:t>
            </a:r>
            <a:r>
              <a:rPr lang="en-US" sz="1400" u="sng" dirty="0">
                <a:solidFill>
                  <a:srgbClr val="008000"/>
                </a:solidFill>
                <a:cs typeface="Arial" charset="0"/>
              </a:rPr>
              <a:t>multiple scattering </a:t>
            </a:r>
            <a:r>
              <a:rPr lang="en-US" sz="1400" dirty="0">
                <a:solidFill>
                  <a:srgbClr val="008000"/>
                </a:solidFill>
                <a:cs typeface="Arial" charset="0"/>
              </a:rPr>
              <a:t>of the particle in the material. During this scattering a </a:t>
            </a:r>
            <a:r>
              <a:rPr lang="en-US" sz="1400" u="sng" dirty="0">
                <a:solidFill>
                  <a:srgbClr val="008000"/>
                </a:solidFill>
                <a:cs typeface="Arial" charset="0"/>
              </a:rPr>
              <a:t>Bremsstrahlung </a:t>
            </a:r>
            <a:r>
              <a:rPr lang="en-US" sz="1400" dirty="0">
                <a:solidFill>
                  <a:srgbClr val="008000"/>
                </a:solidFill>
                <a:cs typeface="Arial" charset="0"/>
              </a:rPr>
              <a:t>photon can be emitted.</a:t>
            </a:r>
          </a:p>
        </p:txBody>
      </p:sp>
      <p:sp>
        <p:nvSpPr>
          <p:cNvPr id="10248" name="TextBox 204"/>
          <p:cNvSpPr txBox="1">
            <a:spLocks noChangeArrowheads="1"/>
          </p:cNvSpPr>
          <p:nvPr/>
        </p:nvSpPr>
        <p:spPr bwMode="auto">
          <a:xfrm>
            <a:off x="6324600" y="4067766"/>
            <a:ext cx="36576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cs typeface="Arial" charset="0"/>
              </a:rPr>
              <a:t>In case the particle’s velocity is larger than the velocity of light in the medium, the resulting EM shockwave manifests itself as </a:t>
            </a:r>
            <a:r>
              <a:rPr lang="en-US" sz="1400" u="sng" dirty="0">
                <a:solidFill>
                  <a:srgbClr val="002060"/>
                </a:solidFill>
                <a:cs typeface="Arial" charset="0"/>
              </a:rPr>
              <a:t>Cherenkov Radiation</a:t>
            </a:r>
            <a:r>
              <a:rPr lang="en-US" sz="1400" dirty="0">
                <a:solidFill>
                  <a:srgbClr val="002060"/>
                </a:solidFill>
                <a:cs typeface="Arial" charset="0"/>
              </a:rPr>
              <a:t>. When the particle crosses the boundary between two media, there is a probability of the order of 1% to produced and X ray photon, called </a:t>
            </a:r>
            <a:r>
              <a:rPr lang="en-US" sz="1400" u="sng" dirty="0">
                <a:solidFill>
                  <a:srgbClr val="002060"/>
                </a:solidFill>
                <a:cs typeface="Arial" charset="0"/>
              </a:rPr>
              <a:t>Transition radiation</a:t>
            </a:r>
            <a:r>
              <a:rPr lang="en-US" sz="1400" dirty="0">
                <a:solidFill>
                  <a:srgbClr val="002060"/>
                </a:solidFill>
                <a:cs typeface="Arial" charset="0"/>
              </a:rPr>
              <a:t>. </a:t>
            </a: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</p:txBody>
      </p:sp>
      <p:sp>
        <p:nvSpPr>
          <p:cNvPr id="10249" name="TextBox 208"/>
          <p:cNvSpPr txBox="1">
            <a:spLocks noChangeArrowheads="1"/>
          </p:cNvSpPr>
          <p:nvPr/>
        </p:nvSpPr>
        <p:spPr bwMode="auto">
          <a:xfrm>
            <a:off x="0" y="0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cs typeface="Arial" charset="0"/>
              </a:rPr>
              <a:t>Electromagnetic Interaction of Particles with Matter</a:t>
            </a:r>
          </a:p>
        </p:txBody>
      </p:sp>
      <p:sp>
        <p:nvSpPr>
          <p:cNvPr id="10250" name="Rectangle 212"/>
          <p:cNvSpPr>
            <a:spLocks noChangeArrowheads="1"/>
          </p:cNvSpPr>
          <p:nvPr/>
        </p:nvSpPr>
        <p:spPr bwMode="auto">
          <a:xfrm>
            <a:off x="1587500" y="1905000"/>
            <a:ext cx="1155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M, q=Z</a:t>
            </a:r>
            <a:r>
              <a:rPr lang="en-US" b="1" baseline="-25000">
                <a:solidFill>
                  <a:srgbClr val="000000"/>
                </a:solidFill>
                <a:latin typeface="Calibri" pitchFamily="34" charset="0"/>
              </a:rPr>
              <a:t>1 </a:t>
            </a:r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e</a:t>
            </a:r>
            <a:r>
              <a:rPr lang="en-US" b="1" baseline="-25000">
                <a:solidFill>
                  <a:srgbClr val="000000"/>
                </a:solidFill>
                <a:latin typeface="Calibri" pitchFamily="34" charset="0"/>
              </a:rPr>
              <a:t>0</a:t>
            </a:r>
            <a:endParaRPr lang="en-US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chlumpf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schlump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>
            <a:srgbClr val="008000"/>
          </a:buClr>
          <a:buSzPct val="70000"/>
          <a:buFont typeface="Wingdings" pitchFamily="2" charset="2"/>
          <a:buNone/>
          <a:tabLst/>
          <a:defRPr kumimoji="0" lang="en-US" sz="15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>
            <a:srgbClr val="008000"/>
          </a:buClr>
          <a:buSzPct val="70000"/>
          <a:buFont typeface="Wingdings" pitchFamily="2" charset="2"/>
          <a:buNone/>
          <a:tabLst/>
          <a:defRPr kumimoji="0" lang="en-US" sz="15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aper Presentation 3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3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schlump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>
            <a:srgbClr val="008000"/>
          </a:buClr>
          <a:buSzPct val="70000"/>
          <a:buFont typeface="Wingdings" pitchFamily="2" charset="2"/>
          <a:buNone/>
          <a:tabLst/>
          <a:defRPr kumimoji="0" lang="en-US" sz="15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>
            <a:srgbClr val="008000"/>
          </a:buClr>
          <a:buSzPct val="70000"/>
          <a:buFont typeface="Wingdings" pitchFamily="2" charset="2"/>
          <a:buNone/>
          <a:tabLst/>
          <a:defRPr kumimoji="0" lang="en-US" sz="15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aper Presentation 3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3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12078</TotalTime>
  <Words>3846</Words>
  <Application>Microsoft Macintosh PowerPoint</Application>
  <PresentationFormat>Widescreen</PresentationFormat>
  <Paragraphs>579</Paragraphs>
  <Slides>57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8" baseType="lpstr">
      <vt:lpstr>Arial</vt:lpstr>
      <vt:lpstr>Calibri</vt:lpstr>
      <vt:lpstr>Mathematica1</vt:lpstr>
      <vt:lpstr>Symbol</vt:lpstr>
      <vt:lpstr>Times New Roman</vt:lpstr>
      <vt:lpstr>Wingdings</vt:lpstr>
      <vt:lpstr>schlumpf</vt:lpstr>
      <vt:lpstr>Office Theme</vt:lpstr>
      <vt:lpstr>1_schlumpf</vt:lpstr>
      <vt:lpstr>2_schlumpf</vt:lpstr>
      <vt:lpstr>CorelPhotoPaint.Image.10</vt:lpstr>
      <vt:lpstr>PowerPoint Presentation</vt:lpstr>
      <vt:lpstr>Particle Detectors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riegler</dc:creator>
  <cp:lastModifiedBy>Werner Riegler</cp:lastModifiedBy>
  <cp:revision>453</cp:revision>
  <dcterms:created xsi:type="dcterms:W3CDTF">2006-01-30T20:34:42Z</dcterms:created>
  <dcterms:modified xsi:type="dcterms:W3CDTF">2022-07-06T08:22:06Z</dcterms:modified>
</cp:coreProperties>
</file>