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8" r:id="rId2"/>
    <p:sldMasterId id="2147483840" r:id="rId3"/>
  </p:sldMasterIdLst>
  <p:notesMasterIdLst>
    <p:notesMasterId r:id="rId54"/>
  </p:notesMasterIdLst>
  <p:sldIdLst>
    <p:sldId id="813" r:id="rId4"/>
    <p:sldId id="805" r:id="rId5"/>
    <p:sldId id="764" r:id="rId6"/>
    <p:sldId id="612" r:id="rId7"/>
    <p:sldId id="549" r:id="rId8"/>
    <p:sldId id="550" r:id="rId9"/>
    <p:sldId id="551" r:id="rId10"/>
    <p:sldId id="623" r:id="rId11"/>
    <p:sldId id="624" r:id="rId12"/>
    <p:sldId id="626" r:id="rId13"/>
    <p:sldId id="629" r:id="rId14"/>
    <p:sldId id="628" r:id="rId15"/>
    <p:sldId id="630" r:id="rId16"/>
    <p:sldId id="631" r:id="rId17"/>
    <p:sldId id="632" r:id="rId18"/>
    <p:sldId id="633" r:id="rId19"/>
    <p:sldId id="636" r:id="rId20"/>
    <p:sldId id="823" r:id="rId21"/>
    <p:sldId id="554" r:id="rId22"/>
    <p:sldId id="555" r:id="rId23"/>
    <p:sldId id="761" r:id="rId24"/>
    <p:sldId id="762" r:id="rId25"/>
    <p:sldId id="763" r:id="rId26"/>
    <p:sldId id="643" r:id="rId27"/>
    <p:sldId id="822" r:id="rId28"/>
    <p:sldId id="803" r:id="rId29"/>
    <p:sldId id="816" r:id="rId30"/>
    <p:sldId id="814" r:id="rId31"/>
    <p:sldId id="815" r:id="rId32"/>
    <p:sldId id="808" r:id="rId33"/>
    <p:sldId id="809" r:id="rId34"/>
    <p:sldId id="810" r:id="rId35"/>
    <p:sldId id="811" r:id="rId36"/>
    <p:sldId id="780" r:id="rId37"/>
    <p:sldId id="781" r:id="rId38"/>
    <p:sldId id="782" r:id="rId39"/>
    <p:sldId id="783" r:id="rId40"/>
    <p:sldId id="786" r:id="rId41"/>
    <p:sldId id="787" r:id="rId42"/>
    <p:sldId id="788" r:id="rId43"/>
    <p:sldId id="784" r:id="rId44"/>
    <p:sldId id="789" r:id="rId45"/>
    <p:sldId id="790" r:id="rId46"/>
    <p:sldId id="791" r:id="rId47"/>
    <p:sldId id="792" r:id="rId48"/>
    <p:sldId id="804" r:id="rId49"/>
    <p:sldId id="793" r:id="rId50"/>
    <p:sldId id="794" r:id="rId51"/>
    <p:sldId id="795" r:id="rId52"/>
    <p:sldId id="796" r:id="rId5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00"/>
    <a:srgbClr val="FFCC00"/>
    <a:srgbClr val="009900"/>
    <a:srgbClr val="0033CC"/>
    <a:srgbClr val="FFFF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55" autoAdjust="0"/>
    <p:restoredTop sz="96170" autoAdjust="0"/>
  </p:normalViewPr>
  <p:slideViewPr>
    <p:cSldViewPr>
      <p:cViewPr>
        <p:scale>
          <a:sx n="120" d="100"/>
          <a:sy n="120" d="100"/>
        </p:scale>
        <p:origin x="-552" y="144"/>
      </p:cViewPr>
      <p:guideLst>
        <p:guide orient="horz" pos="2160"/>
        <p:guide pos="3840"/>
      </p:guideLst>
    </p:cSldViewPr>
  </p:slideViewPr>
  <p:outlineViewPr>
    <p:cViewPr>
      <p:scale>
        <a:sx n="33" d="100"/>
        <a:sy n="33" d="100"/>
      </p:scale>
      <p:origin x="0" y="-3648"/>
    </p:cViewPr>
  </p:outlineViewPr>
  <p:notesTextViewPr>
    <p:cViewPr>
      <p:scale>
        <a:sx n="100" d="100"/>
        <a:sy n="100" d="100"/>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1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41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3107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241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1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41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838AB9A-69DF-47E2-B44C-E9348D0C7F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84138" y="742950"/>
            <a:ext cx="6604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a:p>
        </p:txBody>
      </p:sp>
    </p:spTree>
    <p:extLst>
      <p:ext uri="{BB962C8B-B14F-4D97-AF65-F5344CB8AC3E}">
        <p14:creationId xmlns:p14="http://schemas.microsoft.com/office/powerpoint/2010/main" val="59988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AA7E6037-1740-4327-A779-2B1E573CB812}" type="slidenum">
              <a:rPr lang="en-US" smtClean="0"/>
              <a:pPr>
                <a:defRPr/>
              </a:pPr>
              <a:t>27</a:t>
            </a:fld>
            <a:endParaRPr lang="en-US"/>
          </a:p>
        </p:txBody>
      </p:sp>
    </p:spTree>
    <p:extLst>
      <p:ext uri="{BB962C8B-B14F-4D97-AF65-F5344CB8AC3E}">
        <p14:creationId xmlns:p14="http://schemas.microsoft.com/office/powerpoint/2010/main" val="1156384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384175" y="685800"/>
            <a:ext cx="6091238" cy="3427413"/>
          </a:xfrm>
          <a:solidFill>
            <a:srgbClr val="FFFFFF"/>
          </a:solidFill>
          <a:ln/>
        </p:spPr>
      </p:sp>
      <p:sp>
        <p:nvSpPr>
          <p:cNvPr id="97283"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384175" y="685800"/>
            <a:ext cx="6091238" cy="3427413"/>
          </a:xfrm>
          <a:solidFill>
            <a:srgbClr val="FFFFFF"/>
          </a:solidFill>
          <a:ln/>
        </p:spPr>
      </p:sp>
      <p:sp>
        <p:nvSpPr>
          <p:cNvPr id="99331"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382588" y="685800"/>
            <a:ext cx="6094412" cy="3429000"/>
          </a:xfrm>
          <a:noFill/>
          <a:ln/>
        </p:spPr>
      </p:sp>
      <p:sp>
        <p:nvSpPr>
          <p:cNvPr id="100355" name="Rectangle 3"/>
          <p:cNvSpPr>
            <a:spLocks noGrp="1" noChangeArrowheads="1"/>
          </p:cNvSpPr>
          <p:nvPr>
            <p:ph type="body" idx="1"/>
          </p:nvPr>
        </p:nvSpPr>
        <p:spPr>
          <a:noFill/>
          <a:ln/>
        </p:spPr>
        <p:txBody>
          <a:bodyPr lIns="92053" tIns="46026" rIns="92053" bIns="46026"/>
          <a:lstStyle/>
          <a:p>
            <a:r>
              <a:rPr lang="en-US"/>
              <a:t>Lead makes target mass, emulsions allows to see tracks!</a:t>
            </a:r>
          </a:p>
          <a:p>
            <a:r>
              <a:rPr lang="en-US"/>
              <a:t>Walls are made of bricks, bricks are made of sandwiches, sandwiches are made of lead and emulsion sheets. (type of photographic film)</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382588" y="685800"/>
            <a:ext cx="6094412" cy="3429000"/>
          </a:xfrm>
          <a:noFill/>
          <a:ln/>
        </p:spPr>
      </p:sp>
      <p:sp>
        <p:nvSpPr>
          <p:cNvPr id="101379" name="Rectangle 3"/>
          <p:cNvSpPr>
            <a:spLocks noGrp="1" noChangeArrowheads="1"/>
          </p:cNvSpPr>
          <p:nvPr>
            <p:ph type="body" idx="1"/>
          </p:nvPr>
        </p:nvSpPr>
        <p:spPr>
          <a:noFill/>
          <a:ln/>
        </p:spPr>
        <p:txBody>
          <a:bodyPr lIns="92053" tIns="46026" rIns="92053" bIns="46026"/>
          <a:lstStyle/>
          <a:p>
            <a:r>
              <a:rPr lang="en-US"/>
              <a:t>2 photos of OPERA, so we see, experiment exists!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EF0556C9-BAFA-4773-85C0-8FC55E6659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a:defRPr/>
            </a:pPr>
            <a:r>
              <a:rPr lang="en-US"/>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a:defRPr/>
            </a:pPr>
            <a:fld id="{7F6888F8-B3D6-4D2D-84A2-263411AE308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7" r:id="rId7"/>
    <p:sldLayoutId id="2147483823" r:id="rId8"/>
    <p:sldLayoutId id="2147483824" r:id="rId9"/>
    <p:sldLayoutId id="2147483825" r:id="rId10"/>
    <p:sldLayoutId id="2147483826"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eaLnBrk="0" hangingPunct="0">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eaLnBrk="0" hangingPunct="0">
              <a:defRPr/>
            </a:pPr>
            <a:fld id="{76D2897A-2A7A-4378-864C-CFB4657A69B9}" type="slidenum">
              <a:rPr lang="en-US">
                <a:solidFill>
                  <a:srgbClr val="000000"/>
                </a:solidFill>
              </a:rPr>
              <a:pPr eaLnBrk="0" hangingPunct="0">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eaLnBrk="0" hangingPunct="0">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eaLnBrk="0" hangingPunct="0">
              <a:lnSpc>
                <a:spcPct val="90000"/>
              </a:lnSpc>
              <a:spcBef>
                <a:spcPct val="30000"/>
              </a:spcBef>
              <a:buClr>
                <a:srgbClr val="008000"/>
              </a:buClr>
              <a:buSzPct val="70000"/>
              <a:buFont typeface="Wingdings" pitchFamily="2" charset="2"/>
              <a:buNone/>
              <a:defRPr/>
            </a:pPr>
            <a:endParaRPr lang="en-US" sz="1500" b="1">
              <a:solidFill>
                <a:srgbClr val="000000"/>
              </a:solidFill>
            </a:endParaRPr>
          </a:p>
        </p:txBody>
      </p:sp>
    </p:spTree>
    <p:extLst>
      <p:ext uri="{BB962C8B-B14F-4D97-AF65-F5344CB8AC3E}">
        <p14:creationId xmlns:p14="http://schemas.microsoft.com/office/powerpoint/2010/main" val="120978530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eaLnBrk="0" hangingPunct="0">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eaLnBrk="0" hangingPunct="0">
              <a:defRPr/>
            </a:pPr>
            <a:fld id="{76D2897A-2A7A-4378-864C-CFB4657A69B9}" type="slidenum">
              <a:rPr lang="en-US">
                <a:solidFill>
                  <a:srgbClr val="000000"/>
                </a:solidFill>
              </a:rPr>
              <a:pPr eaLnBrk="0" hangingPunct="0">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eaLnBrk="0" hangingPunct="0">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eaLnBrk="0" hangingPunct="0">
              <a:lnSpc>
                <a:spcPct val="90000"/>
              </a:lnSpc>
              <a:spcBef>
                <a:spcPct val="30000"/>
              </a:spcBef>
              <a:buClr>
                <a:srgbClr val="008000"/>
              </a:buClr>
              <a:buSzPct val="70000"/>
              <a:buFont typeface="Wingdings" pitchFamily="2" charset="2"/>
              <a:buNone/>
              <a:defRPr/>
            </a:pPr>
            <a:endParaRPr lang="en-US" sz="1500" b="1">
              <a:solidFill>
                <a:srgbClr val="000000"/>
              </a:solidFill>
            </a:endParaRPr>
          </a:p>
        </p:txBody>
      </p:sp>
    </p:spTree>
    <p:extLst>
      <p:ext uri="{BB962C8B-B14F-4D97-AF65-F5344CB8AC3E}">
        <p14:creationId xmlns:p14="http://schemas.microsoft.com/office/powerpoint/2010/main" val="8182503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9.xml"/><Relationship Id="rId5" Type="http://schemas.openxmlformats.org/officeDocument/2006/relationships/image" Target="../media/image4.tiff"/><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1.tiff"/></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image" Target="../media/image33.tif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tiff"/><Relationship Id="rId1" Type="http://schemas.openxmlformats.org/officeDocument/2006/relationships/slideLayout" Target="../slideLayouts/slideLayout7.xml"/><Relationship Id="rId5" Type="http://schemas.openxmlformats.org/officeDocument/2006/relationships/image" Target="../media/image38.tiff"/><Relationship Id="rId4" Type="http://schemas.openxmlformats.org/officeDocument/2006/relationships/image" Target="../media/image37.tiff"/></Relationships>
</file>

<file path=ppt/slides/_rels/slide32.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image" Target="../media/image39.tiff"/><Relationship Id="rId1" Type="http://schemas.openxmlformats.org/officeDocument/2006/relationships/slideLayout" Target="../slideLayouts/slideLayout7.xml"/><Relationship Id="rId4" Type="http://schemas.openxmlformats.org/officeDocument/2006/relationships/image" Target="../media/image41.tiff"/></Relationships>
</file>

<file path=ppt/slides/_rels/slide33.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tiff"/><Relationship Id="rId1" Type="http://schemas.openxmlformats.org/officeDocument/2006/relationships/slideLayout" Target="../slideLayouts/slideLayout7.xml"/><Relationship Id="rId6" Type="http://schemas.openxmlformats.org/officeDocument/2006/relationships/image" Target="../media/image46.tiff"/><Relationship Id="rId5" Type="http://schemas.openxmlformats.org/officeDocument/2006/relationships/image" Target="../media/image45.tiff"/><Relationship Id="rId4" Type="http://schemas.openxmlformats.org/officeDocument/2006/relationships/image" Target="../media/image44.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4.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56.wmf"/><Relationship Id="rId5" Type="http://schemas.openxmlformats.org/officeDocument/2006/relationships/image" Target="../media/image55.png"/><Relationship Id="rId4" Type="http://schemas.openxmlformats.org/officeDocument/2006/relationships/oleObject" Target="../embeddings/oleObject1.bin"/></Relationships>
</file>

<file path=ppt/slides/_rels/slide4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56.wmf"/><Relationship Id="rId4" Type="http://schemas.openxmlformats.org/officeDocument/2006/relationships/image" Target="../media/image58.jpeg"/></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62.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1</a:t>
            </a:fld>
            <a:endParaRPr lang="en-US" dirty="0">
              <a:solidFill>
                <a:srgbClr val="000000"/>
              </a:solidFill>
            </a:endParaRPr>
          </a:p>
        </p:txBody>
      </p:sp>
      <p:pic>
        <p:nvPicPr>
          <p:cNvPr id="4" name="Picture 3"/>
          <p:cNvPicPr>
            <a:picLocks noChangeAspect="1"/>
          </p:cNvPicPr>
          <p:nvPr/>
        </p:nvPicPr>
        <p:blipFill>
          <a:blip r:embed="rId2"/>
          <a:stretch>
            <a:fillRect/>
          </a:stretch>
        </p:blipFill>
        <p:spPr>
          <a:xfrm>
            <a:off x="1293844" y="368559"/>
            <a:ext cx="3932903" cy="3200400"/>
          </a:xfrm>
          <a:prstGeom prst="rect">
            <a:avLst/>
          </a:prstGeom>
        </p:spPr>
      </p:pic>
      <p:pic>
        <p:nvPicPr>
          <p:cNvPr id="5" name="Picture 4"/>
          <p:cNvPicPr>
            <a:picLocks noChangeAspect="1"/>
          </p:cNvPicPr>
          <p:nvPr/>
        </p:nvPicPr>
        <p:blipFill>
          <a:blip r:embed="rId3"/>
          <a:stretch>
            <a:fillRect/>
          </a:stretch>
        </p:blipFill>
        <p:spPr>
          <a:xfrm>
            <a:off x="6172200" y="368559"/>
            <a:ext cx="4847255" cy="3200400"/>
          </a:xfrm>
          <a:prstGeom prst="rect">
            <a:avLst/>
          </a:prstGeom>
        </p:spPr>
      </p:pic>
      <p:pic>
        <p:nvPicPr>
          <p:cNvPr id="6" name="Picture 5"/>
          <p:cNvPicPr>
            <a:picLocks noChangeAspect="1"/>
          </p:cNvPicPr>
          <p:nvPr/>
        </p:nvPicPr>
        <p:blipFill>
          <a:blip r:embed="rId4"/>
          <a:stretch>
            <a:fillRect/>
          </a:stretch>
        </p:blipFill>
        <p:spPr>
          <a:xfrm>
            <a:off x="1293844" y="3712012"/>
            <a:ext cx="3932903" cy="2621935"/>
          </a:xfrm>
          <a:prstGeom prst="rect">
            <a:avLst/>
          </a:prstGeom>
        </p:spPr>
      </p:pic>
      <p:pic>
        <p:nvPicPr>
          <p:cNvPr id="7" name="Picture 6"/>
          <p:cNvPicPr>
            <a:picLocks noChangeAspect="1"/>
          </p:cNvPicPr>
          <p:nvPr/>
        </p:nvPicPr>
        <p:blipFill>
          <a:blip r:embed="rId5"/>
          <a:stretch>
            <a:fillRect/>
          </a:stretch>
        </p:blipFill>
        <p:spPr>
          <a:xfrm>
            <a:off x="6172200" y="3649815"/>
            <a:ext cx="4882359" cy="2746327"/>
          </a:xfrm>
          <a:prstGeom prst="rect">
            <a:avLst/>
          </a:prstGeom>
        </p:spPr>
      </p:pic>
    </p:spTree>
    <p:extLst>
      <p:ext uri="{BB962C8B-B14F-4D97-AF65-F5344CB8AC3E}">
        <p14:creationId xmlns:p14="http://schemas.microsoft.com/office/powerpoint/2010/main" val="1995622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a:t>W. Riegler/CERN</a:t>
            </a:r>
          </a:p>
        </p:txBody>
      </p:sp>
      <p:sp>
        <p:nvSpPr>
          <p:cNvPr id="43011" name="Slide Number Placeholder 2"/>
          <p:cNvSpPr>
            <a:spLocks noGrp="1"/>
          </p:cNvSpPr>
          <p:nvPr>
            <p:ph type="sldNum" sz="quarter" idx="12"/>
          </p:nvPr>
        </p:nvSpPr>
        <p:spPr>
          <a:noFill/>
        </p:spPr>
        <p:txBody>
          <a:bodyPr/>
          <a:lstStyle/>
          <a:p>
            <a:fld id="{45140C78-9969-497E-9408-E6C586C89061}" type="slidenum">
              <a:rPr lang="en-US" smtClean="0"/>
              <a:pPr/>
              <a:t>10</a:t>
            </a:fld>
            <a:endParaRPr lang="en-US"/>
          </a:p>
        </p:txBody>
      </p:sp>
      <p:sp>
        <p:nvSpPr>
          <p:cNvPr id="43012" name="TextBox 16"/>
          <p:cNvSpPr txBox="1">
            <a:spLocks noChangeArrowheads="1"/>
          </p:cNvSpPr>
          <p:nvPr/>
        </p:nvSpPr>
        <p:spPr bwMode="auto">
          <a:xfrm>
            <a:off x="4572000" y="152401"/>
            <a:ext cx="2819400" cy="523875"/>
          </a:xfrm>
          <a:prstGeom prst="rect">
            <a:avLst/>
          </a:prstGeom>
          <a:noFill/>
          <a:ln w="9525">
            <a:noFill/>
            <a:miter lim="800000"/>
            <a:headEnd/>
            <a:tailEnd/>
          </a:ln>
        </p:spPr>
        <p:txBody>
          <a:bodyPr wrap="none">
            <a:spAutoFit/>
          </a:bodyPr>
          <a:lstStyle/>
          <a:p>
            <a:r>
              <a:rPr lang="en-US" sz="2800" b="1">
                <a:solidFill>
                  <a:srgbClr val="FF0000"/>
                </a:solidFill>
              </a:rPr>
              <a:t>EM Calorimetry</a:t>
            </a:r>
          </a:p>
        </p:txBody>
      </p:sp>
      <p:pic>
        <p:nvPicPr>
          <p:cNvPr id="43013" name="Picture 2" descr="scan0080"/>
          <p:cNvPicPr>
            <a:picLocks noChangeAspect="1" noChangeArrowheads="1"/>
          </p:cNvPicPr>
          <p:nvPr/>
        </p:nvPicPr>
        <p:blipFill>
          <a:blip r:embed="rId2" cstate="print"/>
          <a:srcRect/>
          <a:stretch>
            <a:fillRect/>
          </a:stretch>
        </p:blipFill>
        <p:spPr bwMode="auto">
          <a:xfrm>
            <a:off x="6019800" y="1485900"/>
            <a:ext cx="4267200" cy="4991100"/>
          </a:xfrm>
          <a:prstGeom prst="rect">
            <a:avLst/>
          </a:prstGeom>
          <a:noFill/>
          <a:ln w="9525">
            <a:noFill/>
            <a:miter lim="800000"/>
            <a:headEnd/>
            <a:tailEnd/>
          </a:ln>
        </p:spPr>
      </p:pic>
      <p:pic>
        <p:nvPicPr>
          <p:cNvPr id="43014" name="Picture 2" descr="scan0077"/>
          <p:cNvPicPr>
            <a:picLocks noChangeAspect="1" noChangeArrowheads="1"/>
          </p:cNvPicPr>
          <p:nvPr/>
        </p:nvPicPr>
        <p:blipFill>
          <a:blip r:embed="rId3" cstate="print"/>
          <a:srcRect/>
          <a:stretch>
            <a:fillRect/>
          </a:stretch>
        </p:blipFill>
        <p:spPr bwMode="auto">
          <a:xfrm>
            <a:off x="1582738" y="1524000"/>
            <a:ext cx="4513262" cy="1676400"/>
          </a:xfrm>
          <a:prstGeom prst="rect">
            <a:avLst/>
          </a:prstGeom>
          <a:noFill/>
          <a:ln w="9525">
            <a:noFill/>
            <a:miter lim="800000"/>
            <a:headEnd/>
            <a:tailEnd/>
          </a:ln>
        </p:spPr>
      </p:pic>
      <p:sp>
        <p:nvSpPr>
          <p:cNvPr id="43015" name="TextBox 7"/>
          <p:cNvSpPr txBox="1">
            <a:spLocks noChangeArrowheads="1"/>
          </p:cNvSpPr>
          <p:nvPr/>
        </p:nvSpPr>
        <p:spPr bwMode="auto">
          <a:xfrm>
            <a:off x="1524000" y="914401"/>
            <a:ext cx="9144000" cy="307975"/>
          </a:xfrm>
          <a:prstGeom prst="rect">
            <a:avLst/>
          </a:prstGeom>
          <a:noFill/>
          <a:ln w="9525">
            <a:noFill/>
            <a:miter lim="800000"/>
            <a:headEnd/>
            <a:tailEnd/>
          </a:ln>
        </p:spPr>
        <p:txBody>
          <a:bodyPr>
            <a:spAutoFit/>
          </a:bodyPr>
          <a:lstStyle/>
          <a:p>
            <a:r>
              <a:rPr lang="en-US" sz="1400" b="1">
                <a:solidFill>
                  <a:srgbClr val="002060"/>
                </a:solidFill>
              </a:rPr>
              <a:t>Approximate longitudinal shower development            Approximate transverse shower development </a:t>
            </a:r>
            <a:endParaRPr lang="en-US" sz="1400" b="1" baseline="30000">
              <a:solidFill>
                <a:srgbClr val="002060"/>
              </a:solidFill>
            </a:endParaRPr>
          </a:p>
        </p:txBody>
      </p:sp>
      <p:sp>
        <p:nvSpPr>
          <p:cNvPr id="43016" name="TextBox 14"/>
          <p:cNvSpPr txBox="1">
            <a:spLocks noChangeArrowheads="1"/>
          </p:cNvSpPr>
          <p:nvPr/>
        </p:nvSpPr>
        <p:spPr bwMode="auto">
          <a:xfrm>
            <a:off x="1828800" y="4114801"/>
            <a:ext cx="3733800" cy="830263"/>
          </a:xfrm>
          <a:prstGeom prst="rect">
            <a:avLst/>
          </a:prstGeom>
          <a:noFill/>
          <a:ln w="9525">
            <a:noFill/>
            <a:miter lim="800000"/>
            <a:headEnd/>
            <a:tailEnd/>
          </a:ln>
        </p:spPr>
        <p:txBody>
          <a:bodyPr>
            <a:spAutoFit/>
          </a:bodyPr>
          <a:lstStyle/>
          <a:p>
            <a:r>
              <a:rPr lang="en-US" sz="1600" dirty="0">
                <a:solidFill>
                  <a:srgbClr val="008000"/>
                </a:solidFill>
              </a:rPr>
              <a:t>Radiation Length X</a:t>
            </a:r>
            <a:r>
              <a:rPr lang="en-US" sz="1600" baseline="-25000" dirty="0">
                <a:solidFill>
                  <a:srgbClr val="008000"/>
                </a:solidFill>
              </a:rPr>
              <a:t>0</a:t>
            </a:r>
            <a:r>
              <a:rPr lang="en-US" sz="1600" dirty="0">
                <a:solidFill>
                  <a:srgbClr val="008000"/>
                </a:solidFill>
              </a:rPr>
              <a:t> and Moliere Radius are two key parameters for choice of calorimeter materials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a:noFill/>
        </p:spPr>
        <p:txBody>
          <a:bodyPr/>
          <a:lstStyle/>
          <a:p>
            <a:r>
              <a:rPr lang="en-US"/>
              <a:t>W. Riegler/CERN</a:t>
            </a:r>
          </a:p>
        </p:txBody>
      </p:sp>
      <p:sp>
        <p:nvSpPr>
          <p:cNvPr id="44035" name="Slide Number Placeholder 2"/>
          <p:cNvSpPr>
            <a:spLocks noGrp="1"/>
          </p:cNvSpPr>
          <p:nvPr>
            <p:ph type="sldNum" sz="quarter" idx="12"/>
          </p:nvPr>
        </p:nvSpPr>
        <p:spPr>
          <a:noFill/>
        </p:spPr>
        <p:txBody>
          <a:bodyPr/>
          <a:lstStyle/>
          <a:p>
            <a:fld id="{54A83033-C092-47FF-AFCE-951C13B424DF}" type="slidenum">
              <a:rPr lang="en-US" smtClean="0"/>
              <a:pPr/>
              <a:t>11</a:t>
            </a:fld>
            <a:endParaRPr lang="en-US"/>
          </a:p>
        </p:txBody>
      </p:sp>
      <p:sp>
        <p:nvSpPr>
          <p:cNvPr id="44036"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sp>
        <p:nvSpPr>
          <p:cNvPr id="44037" name="TextBox 6"/>
          <p:cNvSpPr txBox="1">
            <a:spLocks noChangeArrowheads="1"/>
          </p:cNvSpPr>
          <p:nvPr/>
        </p:nvSpPr>
        <p:spPr bwMode="auto">
          <a:xfrm>
            <a:off x="2057400" y="1143000"/>
            <a:ext cx="7543800" cy="2031325"/>
          </a:xfrm>
          <a:prstGeom prst="rect">
            <a:avLst/>
          </a:prstGeom>
          <a:noFill/>
          <a:ln w="9525">
            <a:noFill/>
            <a:miter lim="800000"/>
            <a:headEnd/>
            <a:tailEnd/>
          </a:ln>
        </p:spPr>
        <p:txBody>
          <a:bodyPr>
            <a:spAutoFit/>
          </a:bodyPr>
          <a:lstStyle/>
          <a:p>
            <a:r>
              <a:rPr lang="en-US" dirty="0">
                <a:solidFill>
                  <a:srgbClr val="002060"/>
                </a:solidFill>
              </a:rPr>
              <a:t>In crystals the light emission is related to the crystal structure of the material. Incident charged particles create electron-hole pairs and photons are emitted when electrons return to the valence band.</a:t>
            </a:r>
          </a:p>
          <a:p>
            <a:endParaRPr lang="en-US" dirty="0">
              <a:solidFill>
                <a:srgbClr val="002060"/>
              </a:solidFill>
            </a:endParaRPr>
          </a:p>
          <a:p>
            <a:r>
              <a:rPr lang="en-US" dirty="0">
                <a:solidFill>
                  <a:srgbClr val="008000"/>
                </a:solidFill>
              </a:rPr>
              <a:t>The incident electron or photon is completely absorbed and the produced amount of light, which is reflected through the transparent crystal, is measured by photomultipliers or solid state photon detectors.</a:t>
            </a:r>
          </a:p>
        </p:txBody>
      </p:sp>
      <p:pic>
        <p:nvPicPr>
          <p:cNvPr id="44038" name="Picture 2" descr="scan0079"/>
          <p:cNvPicPr>
            <a:picLocks noChangeAspect="1" noChangeArrowheads="1"/>
          </p:cNvPicPr>
          <p:nvPr/>
        </p:nvPicPr>
        <p:blipFill>
          <a:blip r:embed="rId2" cstate="print"/>
          <a:srcRect/>
          <a:stretch>
            <a:fillRect/>
          </a:stretch>
        </p:blipFill>
        <p:spPr bwMode="auto">
          <a:xfrm>
            <a:off x="3200401" y="3962400"/>
            <a:ext cx="5148263" cy="1447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noFill/>
        </p:spPr>
        <p:txBody>
          <a:bodyPr/>
          <a:lstStyle/>
          <a:p>
            <a:r>
              <a:rPr lang="en-US"/>
              <a:t>W. Riegler/CERN</a:t>
            </a:r>
          </a:p>
        </p:txBody>
      </p:sp>
      <p:sp>
        <p:nvSpPr>
          <p:cNvPr id="45059" name="Slide Number Placeholder 2"/>
          <p:cNvSpPr>
            <a:spLocks noGrp="1"/>
          </p:cNvSpPr>
          <p:nvPr>
            <p:ph type="sldNum" sz="quarter" idx="12"/>
          </p:nvPr>
        </p:nvSpPr>
        <p:spPr>
          <a:noFill/>
        </p:spPr>
        <p:txBody>
          <a:bodyPr/>
          <a:lstStyle/>
          <a:p>
            <a:fld id="{3E9F6994-97CA-453D-9BE9-723FB7252CCB}" type="slidenum">
              <a:rPr lang="en-US" smtClean="0"/>
              <a:pPr/>
              <a:t>12</a:t>
            </a:fld>
            <a:endParaRPr lang="en-US"/>
          </a:p>
        </p:txBody>
      </p:sp>
      <p:sp>
        <p:nvSpPr>
          <p:cNvPr id="45060"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5061" name="Picture 2"/>
          <p:cNvPicPr>
            <a:picLocks noChangeAspect="1" noChangeArrowheads="1"/>
          </p:cNvPicPr>
          <p:nvPr/>
        </p:nvPicPr>
        <p:blipFill>
          <a:blip r:embed="rId2" cstate="print"/>
          <a:srcRect/>
          <a:stretch>
            <a:fillRect/>
          </a:stretch>
        </p:blipFill>
        <p:spPr bwMode="auto">
          <a:xfrm>
            <a:off x="1625600" y="685800"/>
            <a:ext cx="9042400" cy="3657600"/>
          </a:xfrm>
          <a:prstGeom prst="rect">
            <a:avLst/>
          </a:prstGeom>
          <a:noFill/>
          <a:ln w="9525">
            <a:noFill/>
            <a:miter lim="800000"/>
            <a:headEnd/>
            <a:tailEnd/>
          </a:ln>
        </p:spPr>
      </p:pic>
      <p:sp>
        <p:nvSpPr>
          <p:cNvPr id="45062" name="TextBox 5"/>
          <p:cNvSpPr txBox="1">
            <a:spLocks noChangeArrowheads="1"/>
          </p:cNvSpPr>
          <p:nvPr/>
        </p:nvSpPr>
        <p:spPr bwMode="auto">
          <a:xfrm>
            <a:off x="9296400" y="4419600"/>
            <a:ext cx="1371600" cy="1570038"/>
          </a:xfrm>
          <a:prstGeom prst="rect">
            <a:avLst/>
          </a:prstGeom>
          <a:noFill/>
          <a:ln w="9525">
            <a:noFill/>
            <a:miter lim="800000"/>
            <a:headEnd/>
            <a:tailEnd/>
          </a:ln>
        </p:spPr>
        <p:txBody>
          <a:bodyPr>
            <a:spAutoFit/>
          </a:bodyPr>
          <a:lstStyle/>
          <a:p>
            <a:r>
              <a:rPr lang="en-US" sz="1600" dirty="0">
                <a:solidFill>
                  <a:srgbClr val="008000"/>
                </a:solidFill>
              </a:rPr>
              <a:t>CMS@LHC, 25ns bunch crossing, </a:t>
            </a:r>
          </a:p>
          <a:p>
            <a:r>
              <a:rPr lang="en-US" sz="1600" dirty="0">
                <a:solidFill>
                  <a:srgbClr val="008000"/>
                </a:solidFill>
              </a:rPr>
              <a:t>high radiation dose</a:t>
            </a:r>
          </a:p>
        </p:txBody>
      </p:sp>
      <p:sp>
        <p:nvSpPr>
          <p:cNvPr id="45063" name="TextBox 6"/>
          <p:cNvSpPr txBox="1">
            <a:spLocks noChangeArrowheads="1"/>
          </p:cNvSpPr>
          <p:nvPr/>
        </p:nvSpPr>
        <p:spPr bwMode="auto">
          <a:xfrm>
            <a:off x="8153400" y="4419600"/>
            <a:ext cx="1219200" cy="1816100"/>
          </a:xfrm>
          <a:prstGeom prst="rect">
            <a:avLst/>
          </a:prstGeom>
          <a:noFill/>
          <a:ln w="9525">
            <a:noFill/>
            <a:miter lim="800000"/>
            <a:headEnd/>
            <a:tailEnd/>
          </a:ln>
        </p:spPr>
        <p:txBody>
          <a:bodyPr>
            <a:spAutoFit/>
          </a:bodyPr>
          <a:lstStyle/>
          <a:p>
            <a:r>
              <a:rPr lang="en-US" sz="1600" dirty="0">
                <a:solidFill>
                  <a:srgbClr val="002060"/>
                </a:solidFill>
              </a:rPr>
              <a:t>L3@LEP, 25us bunch crossing, </a:t>
            </a:r>
          </a:p>
          <a:p>
            <a:r>
              <a:rPr lang="en-US" sz="1600" dirty="0">
                <a:solidFill>
                  <a:srgbClr val="002060"/>
                </a:solidFill>
              </a:rPr>
              <a:t>Low radiation dose</a:t>
            </a:r>
          </a:p>
        </p:txBody>
      </p:sp>
      <p:sp>
        <p:nvSpPr>
          <p:cNvPr id="45064" name="TextBox 7"/>
          <p:cNvSpPr txBox="1">
            <a:spLocks noChangeArrowheads="1"/>
          </p:cNvSpPr>
          <p:nvPr/>
        </p:nvSpPr>
        <p:spPr bwMode="auto">
          <a:xfrm>
            <a:off x="5257800" y="4419601"/>
            <a:ext cx="1676400" cy="1077218"/>
          </a:xfrm>
          <a:prstGeom prst="rect">
            <a:avLst/>
          </a:prstGeom>
          <a:noFill/>
          <a:ln w="9525">
            <a:noFill/>
            <a:miter lim="800000"/>
            <a:headEnd/>
            <a:tailEnd/>
          </a:ln>
        </p:spPr>
        <p:txBody>
          <a:bodyPr>
            <a:spAutoFit/>
          </a:bodyPr>
          <a:lstStyle/>
          <a:p>
            <a:r>
              <a:rPr lang="en-US" sz="1600" dirty="0" err="1">
                <a:solidFill>
                  <a:srgbClr val="002060"/>
                </a:solidFill>
              </a:rPr>
              <a:t>Barbar@PEPII</a:t>
            </a:r>
            <a:r>
              <a:rPr lang="en-US" sz="1600" dirty="0">
                <a:solidFill>
                  <a:srgbClr val="002060"/>
                </a:solidFill>
              </a:rPr>
              <a:t>,</a:t>
            </a:r>
          </a:p>
          <a:p>
            <a:r>
              <a:rPr lang="en-US" sz="1600" dirty="0">
                <a:solidFill>
                  <a:srgbClr val="002060"/>
                </a:solidFill>
              </a:rPr>
              <a:t>10ms interaction rate, good light yield, good S/N</a:t>
            </a:r>
          </a:p>
        </p:txBody>
      </p:sp>
      <p:sp>
        <p:nvSpPr>
          <p:cNvPr id="45065" name="TextBox 8"/>
          <p:cNvSpPr txBox="1">
            <a:spLocks noChangeArrowheads="1"/>
          </p:cNvSpPr>
          <p:nvPr/>
        </p:nvSpPr>
        <p:spPr bwMode="auto">
          <a:xfrm>
            <a:off x="6858000" y="4419601"/>
            <a:ext cx="1219200" cy="1323975"/>
          </a:xfrm>
          <a:prstGeom prst="rect">
            <a:avLst/>
          </a:prstGeom>
          <a:noFill/>
          <a:ln w="9525">
            <a:noFill/>
            <a:miter lim="800000"/>
            <a:headEnd/>
            <a:tailEnd/>
          </a:ln>
        </p:spPr>
        <p:txBody>
          <a:bodyPr>
            <a:spAutoFit/>
          </a:bodyPr>
          <a:lstStyle/>
          <a:p>
            <a:r>
              <a:rPr lang="en-US" sz="1600" dirty="0" err="1">
                <a:solidFill>
                  <a:srgbClr val="008000"/>
                </a:solidFill>
              </a:rPr>
              <a:t>KTeV@Tevatron</a:t>
            </a:r>
            <a:r>
              <a:rPr lang="en-US" sz="1600" dirty="0">
                <a:solidFill>
                  <a:srgbClr val="008000"/>
                </a:solidFill>
              </a:rPr>
              <a:t>,</a:t>
            </a:r>
          </a:p>
          <a:p>
            <a:r>
              <a:rPr lang="en-US" sz="1600" dirty="0">
                <a:solidFill>
                  <a:srgbClr val="008000"/>
                </a:solidFill>
              </a:rPr>
              <a:t>High rate,</a:t>
            </a:r>
          </a:p>
          <a:p>
            <a:r>
              <a:rPr lang="en-US" sz="1600" dirty="0">
                <a:solidFill>
                  <a:srgbClr val="008000"/>
                </a:solidFill>
              </a:rPr>
              <a:t>Good resolution</a:t>
            </a:r>
          </a:p>
        </p:txBody>
      </p:sp>
      <p:cxnSp>
        <p:nvCxnSpPr>
          <p:cNvPr id="11" name="Straight Connector 10"/>
          <p:cNvCxnSpPr/>
          <p:nvPr/>
        </p:nvCxnSpPr>
        <p:spPr>
          <a:xfrm>
            <a:off x="1676400" y="2314575"/>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1676400" y="1790700"/>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1"/>
          </p:nvPr>
        </p:nvSpPr>
        <p:spPr>
          <a:noFill/>
        </p:spPr>
        <p:txBody>
          <a:bodyPr/>
          <a:lstStyle/>
          <a:p>
            <a:r>
              <a:rPr lang="en-US"/>
              <a:t>W. Riegler/CERN</a:t>
            </a:r>
          </a:p>
        </p:txBody>
      </p:sp>
      <p:sp>
        <p:nvSpPr>
          <p:cNvPr id="46083" name="Slide Number Placeholder 2"/>
          <p:cNvSpPr>
            <a:spLocks noGrp="1"/>
          </p:cNvSpPr>
          <p:nvPr>
            <p:ph type="sldNum" sz="quarter" idx="12"/>
          </p:nvPr>
        </p:nvSpPr>
        <p:spPr>
          <a:noFill/>
        </p:spPr>
        <p:txBody>
          <a:bodyPr/>
          <a:lstStyle/>
          <a:p>
            <a:fld id="{29C4B493-2295-45F6-B453-FEFA220C450B}" type="slidenum">
              <a:rPr lang="en-US" smtClean="0"/>
              <a:pPr/>
              <a:t>13</a:t>
            </a:fld>
            <a:endParaRPr lang="en-US"/>
          </a:p>
        </p:txBody>
      </p:sp>
      <p:sp>
        <p:nvSpPr>
          <p:cNvPr id="46084"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6085" name="Picture 2"/>
          <p:cNvPicPr>
            <a:picLocks noChangeAspect="1" noChangeArrowheads="1"/>
          </p:cNvPicPr>
          <p:nvPr/>
        </p:nvPicPr>
        <p:blipFill>
          <a:blip r:embed="rId2" cstate="print"/>
          <a:srcRect/>
          <a:stretch>
            <a:fillRect/>
          </a:stretch>
        </p:blipFill>
        <p:spPr bwMode="auto">
          <a:xfrm>
            <a:off x="1981200" y="1295400"/>
            <a:ext cx="4084638" cy="2895600"/>
          </a:xfrm>
          <a:prstGeom prst="rect">
            <a:avLst/>
          </a:prstGeom>
          <a:noFill/>
          <a:ln w="9525">
            <a:noFill/>
            <a:miter lim="800000"/>
            <a:headEnd/>
            <a:tailEnd/>
          </a:ln>
        </p:spPr>
      </p:pic>
      <p:pic>
        <p:nvPicPr>
          <p:cNvPr id="46086" name="Picture 3"/>
          <p:cNvPicPr>
            <a:picLocks noChangeAspect="1" noChangeArrowheads="1"/>
          </p:cNvPicPr>
          <p:nvPr/>
        </p:nvPicPr>
        <p:blipFill>
          <a:blip r:embed="rId3" cstate="print"/>
          <a:srcRect/>
          <a:stretch>
            <a:fillRect/>
          </a:stretch>
        </p:blipFill>
        <p:spPr bwMode="auto">
          <a:xfrm>
            <a:off x="5867400" y="2971801"/>
            <a:ext cx="4114800" cy="299561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1"/>
          </p:nvPr>
        </p:nvSpPr>
        <p:spPr>
          <a:noFill/>
        </p:spPr>
        <p:txBody>
          <a:bodyPr/>
          <a:lstStyle/>
          <a:p>
            <a:r>
              <a:rPr lang="en-US"/>
              <a:t>W. Riegler/CERN</a:t>
            </a:r>
          </a:p>
        </p:txBody>
      </p:sp>
      <p:sp>
        <p:nvSpPr>
          <p:cNvPr id="47107" name="Slide Number Placeholder 2"/>
          <p:cNvSpPr>
            <a:spLocks noGrp="1"/>
          </p:cNvSpPr>
          <p:nvPr>
            <p:ph type="sldNum" sz="quarter" idx="12"/>
          </p:nvPr>
        </p:nvSpPr>
        <p:spPr>
          <a:noFill/>
        </p:spPr>
        <p:txBody>
          <a:bodyPr/>
          <a:lstStyle/>
          <a:p>
            <a:fld id="{710F3BBF-B10B-41F6-840F-D1CF31EE22BF}" type="slidenum">
              <a:rPr lang="en-US" smtClean="0"/>
              <a:pPr/>
              <a:t>14</a:t>
            </a:fld>
            <a:endParaRPr lang="en-US"/>
          </a:p>
        </p:txBody>
      </p:sp>
      <p:sp>
        <p:nvSpPr>
          <p:cNvPr id="47108" name="TextBox 6"/>
          <p:cNvSpPr txBox="1">
            <a:spLocks noChangeArrowheads="1"/>
          </p:cNvSpPr>
          <p:nvPr/>
        </p:nvSpPr>
        <p:spPr bwMode="auto">
          <a:xfrm>
            <a:off x="2057400" y="3733800"/>
            <a:ext cx="8077200" cy="2554288"/>
          </a:xfrm>
          <a:prstGeom prst="rect">
            <a:avLst/>
          </a:prstGeom>
          <a:noFill/>
          <a:ln w="9525">
            <a:noFill/>
            <a:miter lim="800000"/>
            <a:headEnd/>
            <a:tailEnd/>
          </a:ln>
        </p:spPr>
        <p:txBody>
          <a:bodyPr>
            <a:spAutoFit/>
          </a:bodyPr>
          <a:lstStyle/>
          <a:p>
            <a:r>
              <a:rPr lang="en-US" sz="1600" dirty="0">
                <a:solidFill>
                  <a:srgbClr val="002060"/>
                </a:solidFill>
              </a:rPr>
              <a:t>When a charge particle traverses these materials, about half the lost energy is converted into ionization and half into scintillation. </a:t>
            </a:r>
          </a:p>
          <a:p>
            <a:endParaRPr lang="en-US" sz="1600" dirty="0">
              <a:solidFill>
                <a:srgbClr val="002060"/>
              </a:solidFill>
            </a:endParaRPr>
          </a:p>
          <a:p>
            <a:r>
              <a:rPr lang="en-US" sz="1600" dirty="0">
                <a:solidFill>
                  <a:srgbClr val="008000"/>
                </a:solidFill>
              </a:rPr>
              <a:t>The best energy resolution would obviously be obtained by collecting both the charge and light signal. This is however rarely done because of the technical difficulties to extract light and charge in the same instrument.</a:t>
            </a:r>
          </a:p>
          <a:p>
            <a:endParaRPr lang="en-US" sz="1600" dirty="0">
              <a:solidFill>
                <a:srgbClr val="008000"/>
              </a:solidFill>
            </a:endParaRPr>
          </a:p>
          <a:p>
            <a:r>
              <a:rPr lang="en-US" sz="1600" dirty="0">
                <a:solidFill>
                  <a:srgbClr val="002060"/>
                </a:solidFill>
              </a:rPr>
              <a:t>Krypton is preferred in homogeneous detectors due to small radiation length and therefore compact detectors. Liquid Argon is frequently used due to low cost and high purity in sampling calorimeters. </a:t>
            </a:r>
          </a:p>
        </p:txBody>
      </p:sp>
      <p:sp>
        <p:nvSpPr>
          <p:cNvPr id="47109" name="TextBox 16"/>
          <p:cNvSpPr txBox="1">
            <a:spLocks noChangeArrowheads="1"/>
          </p:cNvSpPr>
          <p:nvPr/>
        </p:nvSpPr>
        <p:spPr bwMode="auto">
          <a:xfrm>
            <a:off x="1752600" y="152401"/>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pic>
        <p:nvPicPr>
          <p:cNvPr id="47110" name="Picture 2"/>
          <p:cNvPicPr>
            <a:picLocks noChangeAspect="1" noChangeArrowheads="1"/>
          </p:cNvPicPr>
          <p:nvPr/>
        </p:nvPicPr>
        <p:blipFill>
          <a:blip r:embed="rId2" cstate="print"/>
          <a:srcRect/>
          <a:stretch>
            <a:fillRect/>
          </a:stretch>
        </p:blipFill>
        <p:spPr bwMode="auto">
          <a:xfrm>
            <a:off x="1981201" y="762000"/>
            <a:ext cx="5434013" cy="2857500"/>
          </a:xfrm>
          <a:prstGeom prst="rect">
            <a:avLst/>
          </a:prstGeom>
          <a:noFill/>
          <a:ln w="9525">
            <a:noFill/>
            <a:miter lim="800000"/>
            <a:headEnd/>
            <a:tailEnd/>
          </a:ln>
        </p:spPr>
      </p:pic>
      <p:pic>
        <p:nvPicPr>
          <p:cNvPr id="47111" name="Picture 2" descr="scan0079"/>
          <p:cNvPicPr>
            <a:picLocks noChangeAspect="1" noChangeArrowheads="1"/>
          </p:cNvPicPr>
          <p:nvPr/>
        </p:nvPicPr>
        <p:blipFill>
          <a:blip r:embed="rId3" cstate="print"/>
          <a:srcRect/>
          <a:stretch>
            <a:fillRect/>
          </a:stretch>
        </p:blipFill>
        <p:spPr bwMode="auto">
          <a:xfrm>
            <a:off x="7543800" y="1219200"/>
            <a:ext cx="2928938" cy="20574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1"/>
          </p:nvPr>
        </p:nvSpPr>
        <p:spPr>
          <a:noFill/>
        </p:spPr>
        <p:txBody>
          <a:bodyPr/>
          <a:lstStyle/>
          <a:p>
            <a:r>
              <a:rPr lang="en-US"/>
              <a:t>W. Riegler/CERN</a:t>
            </a:r>
          </a:p>
        </p:txBody>
      </p:sp>
      <p:sp>
        <p:nvSpPr>
          <p:cNvPr id="48131" name="Slide Number Placeholder 2"/>
          <p:cNvSpPr>
            <a:spLocks noGrp="1"/>
          </p:cNvSpPr>
          <p:nvPr>
            <p:ph type="sldNum" sz="quarter" idx="12"/>
          </p:nvPr>
        </p:nvSpPr>
        <p:spPr>
          <a:noFill/>
        </p:spPr>
        <p:txBody>
          <a:bodyPr/>
          <a:lstStyle/>
          <a:p>
            <a:fld id="{C99E0638-70ED-4E12-B2AD-ECA64722B0E8}" type="slidenum">
              <a:rPr lang="en-US" smtClean="0"/>
              <a:pPr/>
              <a:t>15</a:t>
            </a:fld>
            <a:endParaRPr lang="en-US"/>
          </a:p>
        </p:txBody>
      </p:sp>
      <p:sp>
        <p:nvSpPr>
          <p:cNvPr id="48132" name="TextBox 16"/>
          <p:cNvSpPr txBox="1">
            <a:spLocks noChangeArrowheads="1"/>
          </p:cNvSpPr>
          <p:nvPr/>
        </p:nvSpPr>
        <p:spPr bwMode="auto">
          <a:xfrm>
            <a:off x="1752600" y="152401"/>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grpSp>
        <p:nvGrpSpPr>
          <p:cNvPr id="48133" name="Group 7"/>
          <p:cNvGrpSpPr>
            <a:grpSpLocks/>
          </p:cNvGrpSpPr>
          <p:nvPr/>
        </p:nvGrpSpPr>
        <p:grpSpPr bwMode="auto">
          <a:xfrm>
            <a:off x="2133601" y="1143000"/>
            <a:ext cx="4171250" cy="1828800"/>
            <a:chOff x="5257800" y="858837"/>
            <a:chExt cx="3576691" cy="1828800"/>
          </a:xfrm>
        </p:grpSpPr>
        <p:sp>
          <p:nvSpPr>
            <p:cNvPr id="48152"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48153"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48154"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55"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48156"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48157" name="Text Box 9"/>
            <p:cNvSpPr txBox="1">
              <a:spLocks noChangeArrowheads="1"/>
            </p:cNvSpPr>
            <p:nvPr/>
          </p:nvSpPr>
          <p:spPr bwMode="auto">
            <a:xfrm>
              <a:off x="6842125" y="2266950"/>
              <a:ext cx="286175" cy="36933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48158" name="Text Box 10"/>
            <p:cNvSpPr txBox="1">
              <a:spLocks noChangeArrowheads="1"/>
            </p:cNvSpPr>
            <p:nvPr/>
          </p:nvSpPr>
          <p:spPr bwMode="auto">
            <a:xfrm>
              <a:off x="6858000" y="858837"/>
              <a:ext cx="286175" cy="369332"/>
            </a:xfrm>
            <a:prstGeom prst="rect">
              <a:avLst/>
            </a:prstGeom>
            <a:noFill/>
            <a:ln w="9525">
              <a:noFill/>
              <a:miter lim="800000"/>
              <a:headEnd/>
              <a:tailEnd/>
            </a:ln>
          </p:spPr>
          <p:txBody>
            <a:bodyPr wrap="none">
              <a:spAutoFit/>
            </a:bodyPr>
            <a:lstStyle/>
            <a:p>
              <a:r>
                <a:rPr lang="en-US" b="1"/>
                <a:t>I</a:t>
              </a:r>
              <a:r>
                <a:rPr lang="en-US" b="1" baseline="-25000"/>
                <a:t>2</a:t>
              </a:r>
            </a:p>
          </p:txBody>
        </p:sp>
        <p:sp>
          <p:nvSpPr>
            <p:cNvPr id="48159" name="Line 11"/>
            <p:cNvSpPr>
              <a:spLocks noChangeShapeType="1"/>
            </p:cNvSpPr>
            <p:nvPr/>
          </p:nvSpPr>
          <p:spPr bwMode="auto">
            <a:xfrm>
              <a:off x="6629912" y="1620837"/>
              <a:ext cx="0" cy="304800"/>
            </a:xfrm>
            <a:prstGeom prst="line">
              <a:avLst/>
            </a:prstGeom>
            <a:noFill/>
            <a:ln w="9525">
              <a:solidFill>
                <a:schemeClr val="tx1"/>
              </a:solidFill>
              <a:round/>
              <a:headEnd/>
              <a:tailEnd type="triangle" w="med" len="med"/>
            </a:ln>
          </p:spPr>
          <p:txBody>
            <a:bodyPr/>
            <a:lstStyle/>
            <a:p>
              <a:endParaRPr lang="en-US"/>
            </a:p>
          </p:txBody>
        </p:sp>
        <p:sp>
          <p:nvSpPr>
            <p:cNvPr id="48160" name="Text Box 12"/>
            <p:cNvSpPr txBox="1">
              <a:spLocks noChangeArrowheads="1"/>
            </p:cNvSpPr>
            <p:nvPr/>
          </p:nvSpPr>
          <p:spPr bwMode="auto">
            <a:xfrm>
              <a:off x="6629912" y="1544637"/>
              <a:ext cx="437371" cy="307777"/>
            </a:xfrm>
            <a:prstGeom prst="rect">
              <a:avLst/>
            </a:prstGeom>
            <a:noFill/>
            <a:ln w="9525">
              <a:noFill/>
              <a:miter lim="800000"/>
              <a:headEnd/>
              <a:tailEnd/>
            </a:ln>
          </p:spPr>
          <p:txBody>
            <a:bodyPr wrap="none">
              <a:spAutoFit/>
            </a:bodyPr>
            <a:lstStyle/>
            <a:p>
              <a:r>
                <a:rPr lang="en-US" sz="1400" b="1"/>
                <a:t>q,v</a:t>
              </a:r>
              <a:r>
                <a:rPr lang="en-US" sz="1400" b="1" baseline="-25000"/>
                <a:t>e</a:t>
              </a:r>
            </a:p>
          </p:txBody>
        </p:sp>
        <p:sp>
          <p:nvSpPr>
            <p:cNvPr id="48161" name="Text Box 13"/>
            <p:cNvSpPr txBox="1">
              <a:spLocks noChangeArrowheads="1"/>
            </p:cNvSpPr>
            <p:nvPr/>
          </p:nvSpPr>
          <p:spPr bwMode="auto">
            <a:xfrm>
              <a:off x="5801245" y="1544637"/>
              <a:ext cx="501973" cy="307777"/>
            </a:xfrm>
            <a:prstGeom prst="rect">
              <a:avLst/>
            </a:prstGeom>
            <a:noFill/>
            <a:ln w="9525">
              <a:noFill/>
              <a:miter lim="800000"/>
              <a:headEnd/>
              <a:tailEnd/>
            </a:ln>
          </p:spPr>
          <p:txBody>
            <a:bodyPr wrap="none">
              <a:spAutoFit/>
            </a:bodyPr>
            <a:lstStyle/>
            <a:p>
              <a:r>
                <a:rPr lang="en-US" sz="1400" b="1"/>
                <a:t>-q, v</a:t>
              </a:r>
              <a:r>
                <a:rPr lang="en-US" sz="1400" b="1" baseline="-25000"/>
                <a:t>I</a:t>
              </a:r>
            </a:p>
          </p:txBody>
        </p:sp>
        <p:sp>
          <p:nvSpPr>
            <p:cNvPr id="48162" name="Line 17"/>
            <p:cNvSpPr>
              <a:spLocks noChangeShapeType="1"/>
            </p:cNvSpPr>
            <p:nvPr/>
          </p:nvSpPr>
          <p:spPr bwMode="auto">
            <a:xfrm flipV="1">
              <a:off x="6237880" y="1544637"/>
              <a:ext cx="0" cy="304800"/>
            </a:xfrm>
            <a:prstGeom prst="line">
              <a:avLst/>
            </a:prstGeom>
            <a:noFill/>
            <a:ln w="9525">
              <a:solidFill>
                <a:schemeClr val="tx1"/>
              </a:solidFill>
              <a:round/>
              <a:headEnd/>
              <a:tailEnd type="triangle" w="med" len="med"/>
            </a:ln>
          </p:spPr>
          <p:txBody>
            <a:bodyPr/>
            <a:lstStyle/>
            <a:p>
              <a:endParaRPr lang="en-US"/>
            </a:p>
          </p:txBody>
        </p:sp>
        <p:sp>
          <p:nvSpPr>
            <p:cNvPr id="48163"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64" name="Text Box 25"/>
            <p:cNvSpPr txBox="1">
              <a:spLocks noChangeArrowheads="1"/>
            </p:cNvSpPr>
            <p:nvPr/>
          </p:nvSpPr>
          <p:spPr bwMode="auto">
            <a:xfrm>
              <a:off x="8382000" y="1239837"/>
              <a:ext cx="452491" cy="307777"/>
            </a:xfrm>
            <a:prstGeom prst="rect">
              <a:avLst/>
            </a:prstGeom>
            <a:noFill/>
            <a:ln w="9525">
              <a:noFill/>
              <a:miter lim="800000"/>
              <a:headEnd/>
              <a:tailEnd/>
            </a:ln>
          </p:spPr>
          <p:txBody>
            <a:bodyPr wrap="none">
              <a:spAutoFit/>
            </a:bodyPr>
            <a:lstStyle/>
            <a:p>
              <a:r>
                <a:rPr lang="en-US" sz="1400"/>
                <a:t>Z=D</a:t>
              </a:r>
            </a:p>
          </p:txBody>
        </p:sp>
        <p:sp>
          <p:nvSpPr>
            <p:cNvPr id="48165" name="Text Box 26"/>
            <p:cNvSpPr txBox="1">
              <a:spLocks noChangeArrowheads="1"/>
            </p:cNvSpPr>
            <p:nvPr/>
          </p:nvSpPr>
          <p:spPr bwMode="auto">
            <a:xfrm>
              <a:off x="8382000" y="2001837"/>
              <a:ext cx="426375" cy="307777"/>
            </a:xfrm>
            <a:prstGeom prst="rect">
              <a:avLst/>
            </a:prstGeom>
            <a:noFill/>
            <a:ln w="9525">
              <a:noFill/>
              <a:miter lim="800000"/>
              <a:headEnd/>
              <a:tailEnd/>
            </a:ln>
          </p:spPr>
          <p:txBody>
            <a:bodyPr wrap="none">
              <a:spAutoFit/>
            </a:bodyPr>
            <a:lstStyle/>
            <a:p>
              <a:r>
                <a:rPr lang="en-US" sz="1400"/>
                <a:t>Z=0</a:t>
              </a:r>
            </a:p>
          </p:txBody>
        </p:sp>
        <p:sp>
          <p:nvSpPr>
            <p:cNvPr id="48166" name="Text Box 34"/>
            <p:cNvSpPr txBox="1">
              <a:spLocks noChangeArrowheads="1"/>
            </p:cNvSpPr>
            <p:nvPr/>
          </p:nvSpPr>
          <p:spPr bwMode="auto">
            <a:xfrm>
              <a:off x="5257800" y="1544637"/>
              <a:ext cx="290297" cy="369332"/>
            </a:xfrm>
            <a:prstGeom prst="rect">
              <a:avLst/>
            </a:prstGeom>
            <a:noFill/>
            <a:ln w="9525">
              <a:noFill/>
              <a:miter lim="800000"/>
              <a:headEnd/>
              <a:tailEnd/>
            </a:ln>
          </p:spPr>
          <p:txBody>
            <a:bodyPr wrap="none">
              <a:spAutoFit/>
            </a:bodyPr>
            <a:lstStyle/>
            <a:p>
              <a:r>
                <a:rPr lang="en-US"/>
                <a:t>E</a:t>
              </a:r>
            </a:p>
          </p:txBody>
        </p:sp>
      </p:grpSp>
      <p:sp>
        <p:nvSpPr>
          <p:cNvPr id="48134" name="Oval 18"/>
          <p:cNvSpPr>
            <a:spLocks noChangeArrowheads="1"/>
          </p:cNvSpPr>
          <p:nvPr/>
        </p:nvSpPr>
        <p:spPr bwMode="auto">
          <a:xfrm>
            <a:off x="3390900" y="204152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5" name="Oval 18"/>
          <p:cNvSpPr>
            <a:spLocks noChangeArrowheads="1"/>
          </p:cNvSpPr>
          <p:nvPr/>
        </p:nvSpPr>
        <p:spPr bwMode="auto">
          <a:xfrm>
            <a:off x="3397250" y="214947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6" name="Oval 18"/>
          <p:cNvSpPr>
            <a:spLocks noChangeArrowheads="1"/>
          </p:cNvSpPr>
          <p:nvPr/>
        </p:nvSpPr>
        <p:spPr bwMode="auto">
          <a:xfrm>
            <a:off x="3397250" y="2290764"/>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7" name="Oval 18"/>
          <p:cNvSpPr>
            <a:spLocks noChangeArrowheads="1"/>
          </p:cNvSpPr>
          <p:nvPr/>
        </p:nvSpPr>
        <p:spPr bwMode="auto">
          <a:xfrm>
            <a:off x="3397250" y="1835151"/>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8" name="Oval 18"/>
          <p:cNvSpPr>
            <a:spLocks noChangeArrowheads="1"/>
          </p:cNvSpPr>
          <p:nvPr/>
        </p:nvSpPr>
        <p:spPr bwMode="auto">
          <a:xfrm>
            <a:off x="3397250" y="171132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9" name="Oval 6"/>
          <p:cNvSpPr>
            <a:spLocks noChangeArrowheads="1"/>
          </p:cNvSpPr>
          <p:nvPr/>
        </p:nvSpPr>
        <p:spPr bwMode="auto">
          <a:xfrm>
            <a:off x="3527425" y="2055814"/>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0" name="Oval 6"/>
          <p:cNvSpPr>
            <a:spLocks noChangeArrowheads="1"/>
          </p:cNvSpPr>
          <p:nvPr/>
        </p:nvSpPr>
        <p:spPr bwMode="auto">
          <a:xfrm>
            <a:off x="3527425" y="2179639"/>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1" name="Oval 6"/>
          <p:cNvSpPr>
            <a:spLocks noChangeArrowheads="1"/>
          </p:cNvSpPr>
          <p:nvPr/>
        </p:nvSpPr>
        <p:spPr bwMode="auto">
          <a:xfrm>
            <a:off x="3527425" y="2305051"/>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2" name="Oval 6"/>
          <p:cNvSpPr>
            <a:spLocks noChangeArrowheads="1"/>
          </p:cNvSpPr>
          <p:nvPr/>
        </p:nvSpPr>
        <p:spPr bwMode="auto">
          <a:xfrm>
            <a:off x="3527425" y="1812926"/>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3" name="Oval 6"/>
          <p:cNvSpPr>
            <a:spLocks noChangeArrowheads="1"/>
          </p:cNvSpPr>
          <p:nvPr/>
        </p:nvSpPr>
        <p:spPr bwMode="auto">
          <a:xfrm>
            <a:off x="3527425" y="1704976"/>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4" name="Line 19"/>
          <p:cNvSpPr>
            <a:spLocks noChangeShapeType="1"/>
          </p:cNvSpPr>
          <p:nvPr/>
        </p:nvSpPr>
        <p:spPr bwMode="auto">
          <a:xfrm>
            <a:off x="2433638" y="4192588"/>
            <a:ext cx="0" cy="1420812"/>
          </a:xfrm>
          <a:prstGeom prst="line">
            <a:avLst/>
          </a:prstGeom>
          <a:noFill/>
          <a:ln w="25400">
            <a:solidFill>
              <a:schemeClr val="tx1"/>
            </a:solidFill>
            <a:round/>
            <a:headEnd type="triangle" w="med" len="med"/>
            <a:tailEnd/>
          </a:ln>
        </p:spPr>
        <p:txBody>
          <a:bodyPr/>
          <a:lstStyle/>
          <a:p>
            <a:endParaRPr lang="en-US"/>
          </a:p>
        </p:txBody>
      </p:sp>
      <p:sp>
        <p:nvSpPr>
          <p:cNvPr id="48145" name="Rectangle 23"/>
          <p:cNvSpPr>
            <a:spLocks noChangeArrowheads="1"/>
          </p:cNvSpPr>
          <p:nvPr/>
        </p:nvSpPr>
        <p:spPr bwMode="auto">
          <a:xfrm>
            <a:off x="1860551" y="4411663"/>
            <a:ext cx="524503" cy="338554"/>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48146" name="Rectangle 24"/>
          <p:cNvSpPr>
            <a:spLocks noChangeArrowheads="1"/>
          </p:cNvSpPr>
          <p:nvPr/>
        </p:nvSpPr>
        <p:spPr bwMode="auto">
          <a:xfrm>
            <a:off x="3276600" y="5715000"/>
            <a:ext cx="782638" cy="338138"/>
          </a:xfrm>
          <a:prstGeom prst="rect">
            <a:avLst/>
          </a:prstGeom>
          <a:noFill/>
          <a:ln w="9525">
            <a:noFill/>
            <a:miter lim="800000"/>
            <a:headEnd/>
            <a:tailEnd/>
          </a:ln>
        </p:spPr>
        <p:txBody>
          <a:bodyPr wrap="none">
            <a:spAutoFit/>
          </a:bodyPr>
          <a:lstStyle/>
          <a:p>
            <a:r>
              <a:rPr lang="en-US" sz="1600" b="1">
                <a:solidFill>
                  <a:srgbClr val="002060"/>
                </a:solidFill>
              </a:rPr>
              <a:t>T~1</a:t>
            </a:r>
            <a:r>
              <a:rPr lang="el-GR" sz="1600" b="1">
                <a:solidFill>
                  <a:srgbClr val="002060"/>
                </a:solidFill>
              </a:rPr>
              <a:t>μ</a:t>
            </a:r>
            <a:r>
              <a:rPr lang="en-US" sz="1600" b="1">
                <a:solidFill>
                  <a:srgbClr val="002060"/>
                </a:solidFill>
              </a:rPr>
              <a:t>s</a:t>
            </a:r>
            <a:endParaRPr lang="en-US" sz="1600" b="1" baseline="-25000">
              <a:solidFill>
                <a:srgbClr val="002060"/>
              </a:solidFill>
            </a:endParaRPr>
          </a:p>
        </p:txBody>
      </p:sp>
      <p:sp>
        <p:nvSpPr>
          <p:cNvPr id="81" name="Isosceles Triangle 80"/>
          <p:cNvSpPr/>
          <p:nvPr/>
        </p:nvSpPr>
        <p:spPr bwMode="auto">
          <a:xfrm>
            <a:off x="2438400" y="5562600"/>
            <a:ext cx="6934200" cy="77788"/>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Isosceles Triangle 81"/>
          <p:cNvSpPr/>
          <p:nvPr/>
        </p:nvSpPr>
        <p:spPr bwMode="auto">
          <a:xfrm>
            <a:off x="2438400" y="4495800"/>
            <a:ext cx="1295400" cy="1144588"/>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3" name="Straight Connector 82"/>
          <p:cNvCxnSpPr>
            <a:stCxn id="82" idx="2"/>
          </p:cNvCxnSpPr>
          <p:nvPr/>
        </p:nvCxnSpPr>
        <p:spPr bwMode="auto">
          <a:xfrm rot="16200000" flipH="1">
            <a:off x="3787776" y="4291013"/>
            <a:ext cx="1587"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1448594" y="2056606"/>
            <a:ext cx="1219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8151" name="Rectangle 93"/>
          <p:cNvSpPr>
            <a:spLocks noChangeArrowheads="1"/>
          </p:cNvSpPr>
          <p:nvPr/>
        </p:nvSpPr>
        <p:spPr bwMode="auto">
          <a:xfrm>
            <a:off x="4495800" y="3200400"/>
            <a:ext cx="5181600" cy="1570038"/>
          </a:xfrm>
          <a:prstGeom prst="rect">
            <a:avLst/>
          </a:prstGeom>
          <a:noFill/>
          <a:ln w="9525">
            <a:noFill/>
            <a:miter lim="800000"/>
            <a:headEnd/>
            <a:tailEnd/>
          </a:ln>
        </p:spPr>
        <p:txBody>
          <a:bodyPr>
            <a:spAutoFit/>
          </a:bodyPr>
          <a:lstStyle/>
          <a:p>
            <a:r>
              <a:rPr lang="en-US" sz="1600" dirty="0">
                <a:solidFill>
                  <a:srgbClr val="002060"/>
                </a:solidFill>
              </a:rPr>
              <a:t>E.g. Liquid Argon, 5mm/</a:t>
            </a:r>
            <a:r>
              <a:rPr lang="el-GR" sz="1600" dirty="0">
                <a:solidFill>
                  <a:srgbClr val="002060"/>
                </a:solidFill>
              </a:rPr>
              <a:t> μ</a:t>
            </a:r>
            <a:r>
              <a:rPr lang="en-US" sz="1600" dirty="0">
                <a:solidFill>
                  <a:srgbClr val="002060"/>
                </a:solidFill>
              </a:rPr>
              <a:t>s at 1kV/cm, 5mm gap </a:t>
            </a:r>
            <a:r>
              <a:rPr lang="en-US" sz="1600" dirty="0">
                <a:solidFill>
                  <a:srgbClr val="002060"/>
                </a:solidFill>
                <a:sym typeface="Wingdings" pitchFamily="2" charset="2"/>
              </a:rPr>
              <a:t> 1</a:t>
            </a:r>
            <a:r>
              <a:rPr lang="el-GR" sz="1600" dirty="0">
                <a:solidFill>
                  <a:srgbClr val="002060"/>
                </a:solidFill>
              </a:rPr>
              <a:t> μ</a:t>
            </a:r>
            <a:r>
              <a:rPr lang="en-US" sz="1600" dirty="0">
                <a:solidFill>
                  <a:srgbClr val="002060"/>
                </a:solidFill>
                <a:sym typeface="Wingdings" pitchFamily="2" charset="2"/>
              </a:rPr>
              <a:t>s for all electrons to reach the electrode.</a:t>
            </a:r>
            <a:r>
              <a:rPr lang="en-US" sz="1600" dirty="0">
                <a:solidFill>
                  <a:srgbClr val="002060"/>
                </a:solidFill>
              </a:rPr>
              <a:t> </a:t>
            </a:r>
          </a:p>
          <a:p>
            <a:endParaRPr lang="en-US" sz="1600" dirty="0">
              <a:solidFill>
                <a:srgbClr val="002060"/>
              </a:solidFill>
            </a:endParaRPr>
          </a:p>
          <a:p>
            <a:r>
              <a:rPr lang="en-US" sz="1600" dirty="0">
                <a:solidFill>
                  <a:srgbClr val="008000"/>
                </a:solidFill>
              </a:rPr>
              <a:t>The ion velocity is 10</a:t>
            </a:r>
            <a:r>
              <a:rPr lang="en-US" sz="1600" baseline="30000" dirty="0">
                <a:solidFill>
                  <a:srgbClr val="008000"/>
                </a:solidFill>
              </a:rPr>
              <a:t>3</a:t>
            </a:r>
            <a:r>
              <a:rPr lang="en-US" sz="1600" dirty="0">
                <a:solidFill>
                  <a:srgbClr val="008000"/>
                </a:solidFill>
              </a:rPr>
              <a:t> to 10</a:t>
            </a:r>
            <a:r>
              <a:rPr lang="en-US" sz="1600" baseline="30000" dirty="0">
                <a:solidFill>
                  <a:srgbClr val="008000"/>
                </a:solidFill>
              </a:rPr>
              <a:t>5</a:t>
            </a:r>
            <a:r>
              <a:rPr lang="en-US" sz="1600" dirty="0">
                <a:solidFill>
                  <a:srgbClr val="008000"/>
                </a:solidFill>
              </a:rPr>
              <a:t> times smaller </a:t>
            </a:r>
            <a:r>
              <a:rPr lang="en-US" sz="1600" dirty="0">
                <a:solidFill>
                  <a:srgbClr val="008000"/>
                </a:solidFill>
                <a:sym typeface="Wingdings" pitchFamily="2" charset="2"/>
              </a:rPr>
              <a:t> doesn’t contribute to the signal for electronics of   </a:t>
            </a:r>
            <a:r>
              <a:rPr lang="el-GR" sz="1600" dirty="0">
                <a:solidFill>
                  <a:srgbClr val="008000"/>
                </a:solidFill>
              </a:rPr>
              <a:t>μ</a:t>
            </a:r>
            <a:r>
              <a:rPr lang="en-US" sz="1600" dirty="0">
                <a:solidFill>
                  <a:srgbClr val="008000"/>
                </a:solidFill>
                <a:sym typeface="Wingdings" pitchFamily="2" charset="2"/>
              </a:rPr>
              <a:t>s integration time.</a:t>
            </a:r>
            <a:endParaRPr lang="en-US" sz="1600" dirty="0">
              <a:solidFill>
                <a:srgbClr val="008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1"/>
          </p:nvPr>
        </p:nvSpPr>
        <p:spPr>
          <a:noFill/>
        </p:spPr>
        <p:txBody>
          <a:bodyPr/>
          <a:lstStyle/>
          <a:p>
            <a:r>
              <a:rPr lang="en-US"/>
              <a:t>W. Riegler/CERN</a:t>
            </a:r>
          </a:p>
        </p:txBody>
      </p:sp>
      <p:sp>
        <p:nvSpPr>
          <p:cNvPr id="49155" name="Slide Number Placeholder 2"/>
          <p:cNvSpPr>
            <a:spLocks noGrp="1"/>
          </p:cNvSpPr>
          <p:nvPr>
            <p:ph type="sldNum" sz="quarter" idx="12"/>
          </p:nvPr>
        </p:nvSpPr>
        <p:spPr>
          <a:noFill/>
        </p:spPr>
        <p:txBody>
          <a:bodyPr/>
          <a:lstStyle/>
          <a:p>
            <a:fld id="{7A4344C5-6831-44AD-A37E-09756F9CFE5A}" type="slidenum">
              <a:rPr lang="en-US" smtClean="0"/>
              <a:pPr/>
              <a:t>16</a:t>
            </a:fld>
            <a:endParaRPr lang="en-US"/>
          </a:p>
        </p:txBody>
      </p:sp>
      <p:sp>
        <p:nvSpPr>
          <p:cNvPr id="49156" name="TextBox 16"/>
          <p:cNvSpPr txBox="1">
            <a:spLocks noChangeArrowheads="1"/>
          </p:cNvSpPr>
          <p:nvPr/>
        </p:nvSpPr>
        <p:spPr bwMode="auto">
          <a:xfrm>
            <a:off x="2362200" y="1"/>
            <a:ext cx="7494588" cy="523875"/>
          </a:xfrm>
          <a:prstGeom prst="rect">
            <a:avLst/>
          </a:prstGeom>
          <a:noFill/>
          <a:ln w="9525">
            <a:noFill/>
            <a:miter lim="800000"/>
            <a:headEnd/>
            <a:tailEnd/>
          </a:ln>
        </p:spPr>
        <p:txBody>
          <a:bodyPr wrap="none">
            <a:spAutoFit/>
          </a:bodyPr>
          <a:lstStyle/>
          <a:p>
            <a:r>
              <a:rPr lang="en-US" sz="2800" b="1">
                <a:solidFill>
                  <a:srgbClr val="FF0000"/>
                </a:solidFill>
              </a:rPr>
              <a:t>Homogeneous EM Calorimeters, Examples</a:t>
            </a:r>
          </a:p>
        </p:txBody>
      </p:sp>
      <p:pic>
        <p:nvPicPr>
          <p:cNvPr id="49157" name="Picture 2"/>
          <p:cNvPicPr>
            <a:picLocks noChangeAspect="1" noChangeArrowheads="1"/>
          </p:cNvPicPr>
          <p:nvPr/>
        </p:nvPicPr>
        <p:blipFill>
          <a:blip r:embed="rId2" cstate="print"/>
          <a:srcRect/>
          <a:stretch>
            <a:fillRect/>
          </a:stretch>
        </p:blipFill>
        <p:spPr bwMode="auto">
          <a:xfrm>
            <a:off x="3429000" y="457201"/>
            <a:ext cx="2209800" cy="2379663"/>
          </a:xfrm>
          <a:prstGeom prst="rect">
            <a:avLst/>
          </a:prstGeom>
          <a:noFill/>
          <a:ln w="9525">
            <a:noFill/>
            <a:miter lim="800000"/>
            <a:headEnd/>
            <a:tailEnd/>
          </a:ln>
        </p:spPr>
      </p:pic>
      <p:pic>
        <p:nvPicPr>
          <p:cNvPr id="49158" name="Picture 4"/>
          <p:cNvPicPr>
            <a:picLocks noChangeAspect="1" noChangeArrowheads="1"/>
          </p:cNvPicPr>
          <p:nvPr/>
        </p:nvPicPr>
        <p:blipFill>
          <a:blip r:embed="rId3" cstate="print"/>
          <a:srcRect/>
          <a:stretch>
            <a:fillRect/>
          </a:stretch>
        </p:blipFill>
        <p:spPr bwMode="auto">
          <a:xfrm>
            <a:off x="7620001" y="457200"/>
            <a:ext cx="2968625" cy="2438400"/>
          </a:xfrm>
          <a:prstGeom prst="rect">
            <a:avLst/>
          </a:prstGeom>
          <a:noFill/>
          <a:ln w="9525">
            <a:noFill/>
            <a:miter lim="800000"/>
            <a:headEnd/>
            <a:tailEnd/>
          </a:ln>
        </p:spPr>
      </p:pic>
      <p:grpSp>
        <p:nvGrpSpPr>
          <p:cNvPr id="49159" name="Group 107"/>
          <p:cNvGrpSpPr>
            <a:grpSpLocks/>
          </p:cNvGrpSpPr>
          <p:nvPr/>
        </p:nvGrpSpPr>
        <p:grpSpPr bwMode="auto">
          <a:xfrm>
            <a:off x="2895600" y="3590926"/>
            <a:ext cx="6135688" cy="3190875"/>
            <a:chOff x="1371600" y="3352800"/>
            <a:chExt cx="6135402" cy="3190875"/>
          </a:xfrm>
        </p:grpSpPr>
        <p:pic>
          <p:nvPicPr>
            <p:cNvPr id="49165" name="Picture 3"/>
            <p:cNvPicPr>
              <a:picLocks noChangeAspect="1" noChangeArrowheads="1"/>
            </p:cNvPicPr>
            <p:nvPr/>
          </p:nvPicPr>
          <p:blipFill>
            <a:blip r:embed="rId4" cstate="print"/>
            <a:srcRect/>
            <a:stretch>
              <a:fillRect/>
            </a:stretch>
          </p:blipFill>
          <p:spPr bwMode="auto">
            <a:xfrm>
              <a:off x="1371600" y="3543300"/>
              <a:ext cx="2890838" cy="3000375"/>
            </a:xfrm>
            <a:prstGeom prst="rect">
              <a:avLst/>
            </a:prstGeom>
            <a:noFill/>
            <a:ln w="9525">
              <a:noFill/>
              <a:miter lim="800000"/>
              <a:headEnd/>
              <a:tailEnd/>
            </a:ln>
          </p:spPr>
        </p:pic>
        <p:pic>
          <p:nvPicPr>
            <p:cNvPr id="49166" name="Picture 5"/>
            <p:cNvPicPr>
              <a:picLocks noChangeAspect="1" noChangeArrowheads="1"/>
            </p:cNvPicPr>
            <p:nvPr/>
          </p:nvPicPr>
          <p:blipFill>
            <a:blip r:embed="rId5" cstate="print"/>
            <a:srcRect/>
            <a:stretch>
              <a:fillRect/>
            </a:stretch>
          </p:blipFill>
          <p:spPr bwMode="auto">
            <a:xfrm>
              <a:off x="4572000" y="3352800"/>
              <a:ext cx="2487444" cy="3076575"/>
            </a:xfrm>
            <a:prstGeom prst="rect">
              <a:avLst/>
            </a:prstGeom>
            <a:noFill/>
            <a:ln w="9525">
              <a:noFill/>
              <a:miter lim="800000"/>
              <a:headEnd/>
              <a:tailEnd/>
            </a:ln>
          </p:spPr>
        </p:pic>
        <p:cxnSp>
          <p:nvCxnSpPr>
            <p:cNvPr id="46" name="Straight Connector 45"/>
            <p:cNvCxnSpPr/>
            <p:nvPr/>
          </p:nvCxnSpPr>
          <p:spPr>
            <a:xfrm>
              <a:off x="1981172" y="6038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971647" y="501967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1981172" y="5276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1981172" y="5534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1981172" y="5780088"/>
              <a:ext cx="5028966" cy="158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9172" name="TextBox 94"/>
            <p:cNvSpPr txBox="1">
              <a:spLocks noChangeArrowheads="1"/>
            </p:cNvSpPr>
            <p:nvPr/>
          </p:nvSpPr>
          <p:spPr bwMode="auto">
            <a:xfrm>
              <a:off x="7059444" y="4638675"/>
              <a:ext cx="447558" cy="784830"/>
            </a:xfrm>
            <a:prstGeom prst="rect">
              <a:avLst/>
            </a:prstGeom>
            <a:no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49173" name="TextBox 95"/>
            <p:cNvSpPr txBox="1">
              <a:spLocks noChangeArrowheads="1"/>
            </p:cNvSpPr>
            <p:nvPr/>
          </p:nvSpPr>
          <p:spPr bwMode="auto">
            <a:xfrm>
              <a:off x="1506486" y="4638675"/>
              <a:ext cx="447558" cy="784830"/>
            </a:xfrm>
            <a:prstGeom prst="rect">
              <a:avLst/>
            </a:prstGeom>
            <a:solidFill>
              <a:schemeClr val="bg1"/>
            </a:solid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97" name="Rectangle 96"/>
            <p:cNvSpPr/>
            <p:nvPr/>
          </p:nvSpPr>
          <p:spPr>
            <a:xfrm>
              <a:off x="2487561" y="4333875"/>
              <a:ext cx="1600125"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9" name="Straight Connector 88"/>
            <p:cNvCxnSpPr/>
            <p:nvPr/>
          </p:nvCxnSpPr>
          <p:spPr>
            <a:xfrm>
              <a:off x="1981172" y="4772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9" name="Freeform 98"/>
            <p:cNvSpPr/>
            <p:nvPr/>
          </p:nvSpPr>
          <p:spPr>
            <a:xfrm rot="20988711">
              <a:off x="2098641" y="4075113"/>
              <a:ext cx="357171" cy="730250"/>
            </a:xfrm>
            <a:custGeom>
              <a:avLst/>
              <a:gdLst>
                <a:gd name="connsiteX0" fmla="*/ 31699 w 241249"/>
                <a:gd name="connsiteY0" fmla="*/ 36512 h 315577"/>
                <a:gd name="connsiteX1" fmla="*/ 184099 w 241249"/>
                <a:gd name="connsiteY1" fmla="*/ 293687 h 315577"/>
                <a:gd name="connsiteX2" fmla="*/ 241249 w 241249"/>
                <a:gd name="connsiteY2" fmla="*/ 312737 h 315577"/>
                <a:gd name="connsiteX3" fmla="*/ 212674 w 241249"/>
                <a:gd name="connsiteY3" fmla="*/ 74612 h 315577"/>
                <a:gd name="connsiteX4" fmla="*/ 31699 w 241249"/>
                <a:gd name="connsiteY4" fmla="*/ 36512 h 315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9" h="315577">
                  <a:moveTo>
                    <a:pt x="31699" y="36512"/>
                  </a:moveTo>
                  <a:cubicBezTo>
                    <a:pt x="26937" y="73025"/>
                    <a:pt x="87503" y="233315"/>
                    <a:pt x="184099" y="293687"/>
                  </a:cubicBezTo>
                  <a:cubicBezTo>
                    <a:pt x="219123" y="315577"/>
                    <a:pt x="211916" y="312737"/>
                    <a:pt x="241249" y="312737"/>
                  </a:cubicBezTo>
                  <a:cubicBezTo>
                    <a:pt x="212280" y="80987"/>
                    <a:pt x="212674" y="160930"/>
                    <a:pt x="212674" y="74612"/>
                  </a:cubicBezTo>
                  <a:cubicBezTo>
                    <a:pt x="0" y="35944"/>
                    <a:pt x="36462" y="0"/>
                    <a:pt x="31699" y="36512"/>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4" name="Straight Connector 103"/>
            <p:cNvCxnSpPr/>
            <p:nvPr/>
          </p:nvCxnSpPr>
          <p:spPr>
            <a:xfrm>
              <a:off x="1971647" y="3533775"/>
              <a:ext cx="2133501" cy="1588"/>
            </a:xfrm>
            <a:prstGeom prst="line">
              <a:avLst/>
            </a:prstGeom>
          </p:spPr>
          <p:style>
            <a:lnRef idx="1">
              <a:schemeClr val="dk1"/>
            </a:lnRef>
            <a:fillRef idx="0">
              <a:schemeClr val="dk1"/>
            </a:fillRef>
            <a:effectRef idx="0">
              <a:schemeClr val="dk1"/>
            </a:effectRef>
            <a:fontRef idx="minor">
              <a:schemeClr val="tx1"/>
            </a:fontRef>
          </p:style>
        </p:cxnSp>
        <p:sp>
          <p:nvSpPr>
            <p:cNvPr id="107" name="Rectangle 106"/>
            <p:cNvSpPr/>
            <p:nvPr/>
          </p:nvSpPr>
          <p:spPr>
            <a:xfrm rot="5400000">
              <a:off x="1676380" y="3429005"/>
              <a:ext cx="228600" cy="22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9160" name="Rectangle 108"/>
          <p:cNvSpPr>
            <a:spLocks noChangeArrowheads="1"/>
          </p:cNvSpPr>
          <p:nvPr/>
        </p:nvSpPr>
        <p:spPr bwMode="auto">
          <a:xfrm>
            <a:off x="1752600" y="2895600"/>
            <a:ext cx="8534400" cy="738188"/>
          </a:xfrm>
          <a:prstGeom prst="rect">
            <a:avLst/>
          </a:prstGeom>
          <a:noFill/>
          <a:ln w="9525">
            <a:noFill/>
            <a:miter lim="800000"/>
            <a:headEnd/>
            <a:tailEnd/>
          </a:ln>
        </p:spPr>
        <p:txBody>
          <a:bodyPr>
            <a:spAutoFit/>
          </a:bodyPr>
          <a:lstStyle/>
          <a:p>
            <a:r>
              <a:rPr lang="en-US" sz="1400" dirty="0">
                <a:solidFill>
                  <a:srgbClr val="008000"/>
                </a:solidFill>
              </a:rPr>
              <a:t>NA48 Experiment at CERN and </a:t>
            </a:r>
            <a:r>
              <a:rPr lang="en-US" sz="1400" dirty="0" err="1">
                <a:solidFill>
                  <a:srgbClr val="008000"/>
                </a:solidFill>
              </a:rPr>
              <a:t>KTeV</a:t>
            </a:r>
            <a:r>
              <a:rPr lang="en-US" sz="1400" dirty="0">
                <a:solidFill>
                  <a:srgbClr val="008000"/>
                </a:solidFill>
              </a:rPr>
              <a:t> Experiment at </a:t>
            </a:r>
            <a:r>
              <a:rPr lang="en-US" sz="1400" dirty="0" err="1">
                <a:solidFill>
                  <a:srgbClr val="008000"/>
                </a:solidFill>
              </a:rPr>
              <a:t>Fermilab</a:t>
            </a:r>
            <a:r>
              <a:rPr lang="en-US" sz="1400" dirty="0">
                <a:solidFill>
                  <a:srgbClr val="008000"/>
                </a:solidFill>
              </a:rPr>
              <a:t>, both built for measurement of direct CP violation. Homogenous calorimeters with Liquid Krypton (NA48) and </a:t>
            </a:r>
            <a:r>
              <a:rPr lang="en-US" sz="1400" dirty="0" err="1">
                <a:solidFill>
                  <a:srgbClr val="008000"/>
                </a:solidFill>
              </a:rPr>
              <a:t>CsI</a:t>
            </a:r>
            <a:r>
              <a:rPr lang="en-US" sz="1400" dirty="0">
                <a:solidFill>
                  <a:srgbClr val="008000"/>
                </a:solidFill>
              </a:rPr>
              <a:t> (</a:t>
            </a:r>
            <a:r>
              <a:rPr lang="en-US" sz="1400" dirty="0" err="1">
                <a:solidFill>
                  <a:srgbClr val="008000"/>
                </a:solidFill>
              </a:rPr>
              <a:t>KTeV</a:t>
            </a:r>
            <a:r>
              <a:rPr lang="en-US" sz="1400" dirty="0">
                <a:solidFill>
                  <a:srgbClr val="008000"/>
                </a:solidFill>
              </a:rPr>
              <a:t>). Excellent and very similar resolution.</a:t>
            </a:r>
          </a:p>
        </p:txBody>
      </p:sp>
      <p:cxnSp>
        <p:nvCxnSpPr>
          <p:cNvPr id="111" name="Straight Connector 110"/>
          <p:cNvCxnSpPr/>
          <p:nvPr/>
        </p:nvCxnSpPr>
        <p:spPr>
          <a:xfrm rot="5400000">
            <a:off x="3696494" y="4990306"/>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p:cNvCxnSpPr/>
          <p:nvPr/>
        </p:nvCxnSpPr>
        <p:spPr>
          <a:xfrm rot="5400000">
            <a:off x="7144544" y="4999831"/>
            <a:ext cx="2514600" cy="1588"/>
          </a:xfrm>
          <a:prstGeom prst="line">
            <a:avLst/>
          </a:prstGeom>
        </p:spPr>
        <p:style>
          <a:lnRef idx="1">
            <a:schemeClr val="dk1"/>
          </a:lnRef>
          <a:fillRef idx="0">
            <a:schemeClr val="dk1"/>
          </a:fillRef>
          <a:effectRef idx="0">
            <a:schemeClr val="dk1"/>
          </a:effectRef>
          <a:fontRef idx="minor">
            <a:schemeClr val="tx1"/>
          </a:fontRef>
        </p:style>
      </p:cxnSp>
      <p:sp>
        <p:nvSpPr>
          <p:cNvPr id="49163" name="TextBox 113"/>
          <p:cNvSpPr txBox="1">
            <a:spLocks noChangeArrowheads="1"/>
          </p:cNvSpPr>
          <p:nvPr/>
        </p:nvSpPr>
        <p:spPr bwMode="auto">
          <a:xfrm>
            <a:off x="1541464" y="762000"/>
            <a:ext cx="2076209" cy="1384995"/>
          </a:xfrm>
          <a:prstGeom prst="rect">
            <a:avLst/>
          </a:prstGeom>
          <a:noFill/>
          <a:ln w="9525">
            <a:noFill/>
            <a:miter lim="800000"/>
            <a:headEnd/>
            <a:tailEnd/>
          </a:ln>
        </p:spPr>
        <p:txBody>
          <a:bodyPr wrap="none">
            <a:spAutoFit/>
          </a:bodyPr>
          <a:lstStyle/>
          <a:p>
            <a:r>
              <a:rPr lang="en-US" sz="1400" dirty="0">
                <a:solidFill>
                  <a:srgbClr val="002060"/>
                </a:solidFill>
              </a:rPr>
              <a:t>NA48/62 Liquid Krypton</a:t>
            </a:r>
          </a:p>
          <a:p>
            <a:r>
              <a:rPr lang="en-US" sz="1400" dirty="0">
                <a:solidFill>
                  <a:srgbClr val="002060"/>
                </a:solidFill>
              </a:rPr>
              <a:t>2cmx2cm cells</a:t>
            </a:r>
          </a:p>
          <a:p>
            <a:r>
              <a:rPr lang="en-US" sz="1400" dirty="0">
                <a:solidFill>
                  <a:srgbClr val="002060"/>
                </a:solidFill>
              </a:rPr>
              <a:t>X</a:t>
            </a:r>
            <a:r>
              <a:rPr lang="en-US" sz="1400" baseline="-25000" dirty="0">
                <a:solidFill>
                  <a:srgbClr val="002060"/>
                </a:solidFill>
              </a:rPr>
              <a:t>0 </a:t>
            </a:r>
            <a:r>
              <a:rPr lang="en-US" sz="1400" dirty="0">
                <a:solidFill>
                  <a:srgbClr val="002060"/>
                </a:solidFill>
              </a:rPr>
              <a:t>= 4.7cm</a:t>
            </a:r>
          </a:p>
          <a:p>
            <a:r>
              <a:rPr lang="en-US" sz="1400" dirty="0">
                <a:solidFill>
                  <a:srgbClr val="002060"/>
                </a:solidFill>
              </a:rPr>
              <a:t>125cm length (27X</a:t>
            </a:r>
            <a:r>
              <a:rPr lang="en-US" sz="1400" baseline="-25000" dirty="0">
                <a:solidFill>
                  <a:srgbClr val="002060"/>
                </a:solidFill>
              </a:rPr>
              <a:t>0</a:t>
            </a:r>
            <a:r>
              <a:rPr lang="en-US" sz="1400" dirty="0">
                <a:solidFill>
                  <a:srgbClr val="002060"/>
                </a:solidFill>
              </a:rPr>
              <a:t>)</a:t>
            </a:r>
          </a:p>
          <a:p>
            <a:r>
              <a:rPr lang="el-GR" sz="1400" dirty="0">
                <a:solidFill>
                  <a:srgbClr val="002060"/>
                </a:solidFill>
              </a:rPr>
              <a:t>ρ</a:t>
            </a:r>
            <a:r>
              <a:rPr lang="en-US" sz="1400" dirty="0">
                <a:solidFill>
                  <a:srgbClr val="002060"/>
                </a:solidFill>
              </a:rPr>
              <a:t> = 5.5cm</a:t>
            </a:r>
          </a:p>
          <a:p>
            <a:endParaRPr lang="en-US" sz="1400" b="1" dirty="0">
              <a:solidFill>
                <a:srgbClr val="002060"/>
              </a:solidFill>
            </a:endParaRPr>
          </a:p>
        </p:txBody>
      </p:sp>
      <p:sp>
        <p:nvSpPr>
          <p:cNvPr id="49164" name="TextBox 114"/>
          <p:cNvSpPr txBox="1">
            <a:spLocks noChangeArrowheads="1"/>
          </p:cNvSpPr>
          <p:nvPr/>
        </p:nvSpPr>
        <p:spPr bwMode="auto">
          <a:xfrm>
            <a:off x="6019800" y="685800"/>
            <a:ext cx="1906291" cy="1600438"/>
          </a:xfrm>
          <a:prstGeom prst="rect">
            <a:avLst/>
          </a:prstGeom>
          <a:noFill/>
          <a:ln w="9525">
            <a:noFill/>
            <a:miter lim="800000"/>
            <a:headEnd/>
            <a:tailEnd/>
          </a:ln>
        </p:spPr>
        <p:txBody>
          <a:bodyPr wrap="none">
            <a:spAutoFit/>
          </a:bodyPr>
          <a:lstStyle/>
          <a:p>
            <a:r>
              <a:rPr lang="en-US" sz="1400" dirty="0" err="1">
                <a:solidFill>
                  <a:srgbClr val="002060"/>
                </a:solidFill>
              </a:rPr>
              <a:t>KTeV</a:t>
            </a:r>
            <a:r>
              <a:rPr lang="en-US" sz="1400" dirty="0">
                <a:solidFill>
                  <a:srgbClr val="002060"/>
                </a:solidFill>
              </a:rPr>
              <a:t> </a:t>
            </a:r>
            <a:r>
              <a:rPr lang="en-US" sz="1400" dirty="0" err="1">
                <a:solidFill>
                  <a:srgbClr val="002060"/>
                </a:solidFill>
              </a:rPr>
              <a:t>CsI</a:t>
            </a:r>
            <a:endParaRPr lang="en-US" sz="1400" dirty="0">
              <a:solidFill>
                <a:srgbClr val="002060"/>
              </a:solidFill>
            </a:endParaRPr>
          </a:p>
          <a:p>
            <a:r>
              <a:rPr lang="en-US" sz="1400" dirty="0">
                <a:solidFill>
                  <a:srgbClr val="002060"/>
                </a:solidFill>
              </a:rPr>
              <a:t>5cmx5cm and</a:t>
            </a:r>
          </a:p>
          <a:p>
            <a:r>
              <a:rPr lang="en-US" sz="1400" dirty="0">
                <a:solidFill>
                  <a:srgbClr val="002060"/>
                </a:solidFill>
              </a:rPr>
              <a:t>X</a:t>
            </a:r>
            <a:r>
              <a:rPr lang="en-US" sz="1400" baseline="-25000" dirty="0">
                <a:solidFill>
                  <a:srgbClr val="002060"/>
                </a:solidFill>
              </a:rPr>
              <a:t>0 </a:t>
            </a:r>
            <a:r>
              <a:rPr lang="en-US" sz="1400" dirty="0">
                <a:solidFill>
                  <a:srgbClr val="002060"/>
                </a:solidFill>
              </a:rPr>
              <a:t>= 1.85cm</a:t>
            </a:r>
          </a:p>
          <a:p>
            <a:r>
              <a:rPr lang="en-US" sz="1400" dirty="0">
                <a:solidFill>
                  <a:srgbClr val="002060"/>
                </a:solidFill>
              </a:rPr>
              <a:t>2.5cmx2.5cm crystals</a:t>
            </a:r>
          </a:p>
          <a:p>
            <a:r>
              <a:rPr lang="en-US" sz="1400" dirty="0">
                <a:solidFill>
                  <a:srgbClr val="002060"/>
                </a:solidFill>
              </a:rPr>
              <a:t>50cm length (27X</a:t>
            </a:r>
            <a:r>
              <a:rPr lang="en-US" sz="1400" baseline="-25000" dirty="0">
                <a:solidFill>
                  <a:srgbClr val="002060"/>
                </a:solidFill>
              </a:rPr>
              <a:t>0</a:t>
            </a:r>
            <a:r>
              <a:rPr lang="en-US" sz="1400" dirty="0">
                <a:solidFill>
                  <a:srgbClr val="002060"/>
                </a:solidFill>
              </a:rPr>
              <a:t>)</a:t>
            </a:r>
          </a:p>
          <a:p>
            <a:r>
              <a:rPr lang="el-GR" sz="1400" dirty="0">
                <a:solidFill>
                  <a:srgbClr val="002060"/>
                </a:solidFill>
              </a:rPr>
              <a:t>ρ</a:t>
            </a:r>
            <a:r>
              <a:rPr lang="en-US" sz="1400" dirty="0">
                <a:solidFill>
                  <a:srgbClr val="002060"/>
                </a:solidFill>
              </a:rPr>
              <a:t> = 3.5cm</a:t>
            </a:r>
          </a:p>
          <a:p>
            <a:endParaRPr lang="en-US" sz="1400" b="1" dirty="0">
              <a:solidFill>
                <a:srgbClr val="00206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scan0087"/>
          <p:cNvPicPr>
            <a:picLocks noChangeAspect="1" noChangeArrowheads="1"/>
          </p:cNvPicPr>
          <p:nvPr/>
        </p:nvPicPr>
        <p:blipFill>
          <a:blip r:embed="rId2" cstate="print"/>
          <a:srcRect/>
          <a:stretch>
            <a:fillRect/>
          </a:stretch>
        </p:blipFill>
        <p:spPr bwMode="auto">
          <a:xfrm>
            <a:off x="1524000" y="746126"/>
            <a:ext cx="4114800" cy="3116263"/>
          </a:xfrm>
          <a:prstGeom prst="rect">
            <a:avLst/>
          </a:prstGeom>
          <a:noFill/>
          <a:ln w="9525">
            <a:noFill/>
            <a:miter lim="800000"/>
            <a:headEnd/>
            <a:tailEnd/>
          </a:ln>
        </p:spPr>
      </p:pic>
      <p:sp>
        <p:nvSpPr>
          <p:cNvPr id="50179" name="Footer Placeholder 3"/>
          <p:cNvSpPr>
            <a:spLocks noGrp="1"/>
          </p:cNvSpPr>
          <p:nvPr>
            <p:ph type="ftr" sz="quarter" idx="11"/>
          </p:nvPr>
        </p:nvSpPr>
        <p:spPr>
          <a:noFill/>
        </p:spPr>
        <p:txBody>
          <a:bodyPr/>
          <a:lstStyle/>
          <a:p>
            <a:r>
              <a:rPr lang="en-US"/>
              <a:t>W. Riegler/CERN</a:t>
            </a:r>
          </a:p>
        </p:txBody>
      </p:sp>
      <p:sp>
        <p:nvSpPr>
          <p:cNvPr id="50180" name="Slide Number Placeholder 2"/>
          <p:cNvSpPr>
            <a:spLocks noGrp="1"/>
          </p:cNvSpPr>
          <p:nvPr>
            <p:ph type="sldNum" sz="quarter" idx="12"/>
          </p:nvPr>
        </p:nvSpPr>
        <p:spPr>
          <a:noFill/>
        </p:spPr>
        <p:txBody>
          <a:bodyPr/>
          <a:lstStyle/>
          <a:p>
            <a:fld id="{48EC04AE-21B1-4BBB-BA8B-FB3801650243}" type="slidenum">
              <a:rPr lang="en-US" smtClean="0"/>
              <a:pPr/>
              <a:t>17</a:t>
            </a:fld>
            <a:endParaRPr lang="en-US"/>
          </a:p>
        </p:txBody>
      </p:sp>
      <p:pic>
        <p:nvPicPr>
          <p:cNvPr id="50181" name="Picture 2" descr="scan0087"/>
          <p:cNvPicPr>
            <a:picLocks noChangeAspect="1" noChangeArrowheads="1"/>
          </p:cNvPicPr>
          <p:nvPr/>
        </p:nvPicPr>
        <p:blipFill>
          <a:blip r:embed="rId3" cstate="print"/>
          <a:srcRect/>
          <a:stretch>
            <a:fillRect/>
          </a:stretch>
        </p:blipFill>
        <p:spPr bwMode="auto">
          <a:xfrm>
            <a:off x="5673726" y="457201"/>
            <a:ext cx="4994275" cy="3368675"/>
          </a:xfrm>
          <a:prstGeom prst="rect">
            <a:avLst/>
          </a:prstGeom>
          <a:noFill/>
          <a:ln w="9525">
            <a:noFill/>
            <a:miter lim="800000"/>
            <a:headEnd/>
            <a:tailEnd/>
          </a:ln>
        </p:spPr>
      </p:pic>
      <p:sp>
        <p:nvSpPr>
          <p:cNvPr id="50182" name="TextBox 5"/>
          <p:cNvSpPr txBox="1">
            <a:spLocks noChangeArrowheads="1"/>
          </p:cNvSpPr>
          <p:nvPr/>
        </p:nvSpPr>
        <p:spPr bwMode="auto">
          <a:xfrm>
            <a:off x="4038600" y="1"/>
            <a:ext cx="4097338" cy="523875"/>
          </a:xfrm>
          <a:prstGeom prst="rect">
            <a:avLst/>
          </a:prstGeom>
          <a:noFill/>
          <a:ln w="9525">
            <a:noFill/>
            <a:miter lim="800000"/>
            <a:headEnd/>
            <a:tailEnd/>
          </a:ln>
        </p:spPr>
        <p:txBody>
          <a:bodyPr wrap="none">
            <a:spAutoFit/>
          </a:bodyPr>
          <a:lstStyle/>
          <a:p>
            <a:r>
              <a:rPr lang="en-US" sz="2800" b="1">
                <a:solidFill>
                  <a:srgbClr val="FF0000"/>
                </a:solidFill>
              </a:rPr>
              <a:t>Sampling Calorimeters</a:t>
            </a:r>
          </a:p>
        </p:txBody>
      </p:sp>
      <p:sp>
        <p:nvSpPr>
          <p:cNvPr id="50183" name="TextBox 6"/>
          <p:cNvSpPr txBox="1">
            <a:spLocks noChangeArrowheads="1"/>
          </p:cNvSpPr>
          <p:nvPr/>
        </p:nvSpPr>
        <p:spPr bwMode="auto">
          <a:xfrm>
            <a:off x="1905000" y="3962400"/>
            <a:ext cx="8001000" cy="2462213"/>
          </a:xfrm>
          <a:prstGeom prst="rect">
            <a:avLst/>
          </a:prstGeom>
          <a:noFill/>
          <a:ln w="9525">
            <a:noFill/>
            <a:miter lim="800000"/>
            <a:headEnd/>
            <a:tailEnd/>
          </a:ln>
        </p:spPr>
        <p:txBody>
          <a:bodyPr>
            <a:spAutoFit/>
          </a:bodyPr>
          <a:lstStyle/>
          <a:p>
            <a:r>
              <a:rPr lang="en-US" sz="1400" dirty="0">
                <a:solidFill>
                  <a:srgbClr val="002060"/>
                </a:solidFill>
              </a:rPr>
              <a:t>Energy resolution of sampling calorimeters is in general worse than that of homogeneous calorimeters, owing to the sampling fluctuations – the fluctuation of ratio of energy deposited in the active and passive material. </a:t>
            </a:r>
          </a:p>
          <a:p>
            <a:endParaRPr lang="en-US" sz="1400" dirty="0">
              <a:solidFill>
                <a:srgbClr val="002060"/>
              </a:solidFill>
            </a:endParaRPr>
          </a:p>
          <a:p>
            <a:r>
              <a:rPr lang="en-US" sz="1400" dirty="0">
                <a:solidFill>
                  <a:srgbClr val="008000"/>
                </a:solidFill>
              </a:rPr>
              <a:t>The resolution is typically in the range 5-20%/</a:t>
            </a:r>
            <a:r>
              <a:rPr lang="en-US" sz="1400" dirty="0" err="1">
                <a:solidFill>
                  <a:srgbClr val="008000"/>
                </a:solidFill>
              </a:rPr>
              <a:t>Sqrt</a:t>
            </a:r>
            <a:r>
              <a:rPr lang="en-US" sz="1400" dirty="0">
                <a:solidFill>
                  <a:srgbClr val="008000"/>
                </a:solidFill>
              </a:rPr>
              <a:t>[E(GeV)] for EM calorimeters. On the other hand they are relatively easy to segment longitudinally and laterally and therefore they usually offer better space resolution and particle identification than homogeneous calorimeters.</a:t>
            </a:r>
          </a:p>
          <a:p>
            <a:endParaRPr lang="en-US" sz="1400" dirty="0">
              <a:solidFill>
                <a:srgbClr val="008000"/>
              </a:solidFill>
            </a:endParaRPr>
          </a:p>
          <a:p>
            <a:r>
              <a:rPr lang="en-US" sz="1400" dirty="0">
                <a:solidFill>
                  <a:srgbClr val="002060"/>
                </a:solidFill>
              </a:rPr>
              <a:t>The active medium can be scintillators (organic), solid state detectors, gas detectors or liquids.  </a:t>
            </a:r>
          </a:p>
          <a:p>
            <a:endParaRPr lang="en-US" sz="1400" dirty="0">
              <a:solidFill>
                <a:srgbClr val="002060"/>
              </a:solidFill>
            </a:endParaRPr>
          </a:p>
          <a:p>
            <a:r>
              <a:rPr lang="en-US" sz="1400" dirty="0">
                <a:solidFill>
                  <a:srgbClr val="008000"/>
                </a:solidFill>
              </a:rPr>
              <a:t>Sampling Fraction = Energy deposited in Active/Energy deposited in passive material.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rotWithShape="1">
          <a:blip r:embed="rId2" cstate="print"/>
          <a:srcRect l="2527" r="12842" b="13318"/>
          <a:stretch/>
        </p:blipFill>
        <p:spPr bwMode="auto">
          <a:xfrm>
            <a:off x="381000" y="1143000"/>
            <a:ext cx="5287736" cy="441960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F3D353-1653-42F3-B276-CA5AB582F76A}"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5844" name="Footer Placeholder 3"/>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35845" name="TextBox 5"/>
          <p:cNvSpPr txBox="1">
            <a:spLocks noChangeArrowheads="1"/>
          </p:cNvSpPr>
          <p:nvPr/>
        </p:nvSpPr>
        <p:spPr bwMode="auto">
          <a:xfrm>
            <a:off x="1524000" y="152401"/>
            <a:ext cx="9144000" cy="523875"/>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EM Calorimetry </a:t>
            </a: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sym typeface="Wingdings" pitchFamily="2" charset="2"/>
              </a:rPr>
              <a:t> </a:t>
            </a: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Hadron Calorimetry</a:t>
            </a:r>
          </a:p>
        </p:txBody>
      </p:sp>
      <p:sp>
        <p:nvSpPr>
          <p:cNvPr id="2" name="TextBox 1">
            <a:extLst>
              <a:ext uri="{FF2B5EF4-FFF2-40B4-BE49-F238E27FC236}">
                <a16:creationId xmlns:a16="http://schemas.microsoft.com/office/drawing/2014/main" id="{408C7100-347C-A740-A287-4DEF9EC86A19}"/>
              </a:ext>
            </a:extLst>
          </p:cNvPr>
          <p:cNvSpPr txBox="1"/>
          <p:nvPr/>
        </p:nvSpPr>
        <p:spPr>
          <a:xfrm>
            <a:off x="6324600" y="1752600"/>
            <a:ext cx="4495800" cy="2031325"/>
          </a:xfrm>
          <a:prstGeom prst="rect">
            <a:avLst/>
          </a:prstGeom>
          <a:noFill/>
        </p:spPr>
        <p:txBody>
          <a:bodyPr wrap="square" rtlCol="0">
            <a:spAutoFit/>
          </a:bodyPr>
          <a:lstStyle/>
          <a:p>
            <a:r>
              <a:rPr lang="en-GB" dirty="0">
                <a:solidFill>
                  <a:srgbClr val="002060"/>
                </a:solidFill>
              </a:rPr>
              <a:t>Similar process for Hadrons.</a:t>
            </a:r>
          </a:p>
          <a:p>
            <a:endParaRPr lang="en-GB" dirty="0">
              <a:solidFill>
                <a:srgbClr val="002060"/>
              </a:solidFill>
            </a:endParaRPr>
          </a:p>
          <a:p>
            <a:r>
              <a:rPr lang="en-GB" dirty="0">
                <a:solidFill>
                  <a:srgbClr val="008000"/>
                </a:solidFill>
              </a:rPr>
              <a:t>The equivalent to EM Bremsstrahlung is Pion radiation. </a:t>
            </a:r>
          </a:p>
          <a:p>
            <a:endParaRPr lang="en-GB" dirty="0">
              <a:solidFill>
                <a:srgbClr val="002060"/>
              </a:solidFill>
            </a:endParaRPr>
          </a:p>
          <a:p>
            <a:r>
              <a:rPr lang="en-GB" dirty="0">
                <a:solidFill>
                  <a:srgbClr val="002060"/>
                </a:solidFill>
              </a:rPr>
              <a:t>The equivalent to the radiation length is the nuclear interaction length.</a:t>
            </a:r>
          </a:p>
        </p:txBody>
      </p:sp>
    </p:spTree>
    <p:extLst>
      <p:ext uri="{BB962C8B-B14F-4D97-AF65-F5344CB8AC3E}">
        <p14:creationId xmlns:p14="http://schemas.microsoft.com/office/powerpoint/2010/main" val="646359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scan0083"/>
          <p:cNvPicPr>
            <a:picLocks noChangeAspect="1" noChangeArrowheads="1"/>
          </p:cNvPicPr>
          <p:nvPr/>
        </p:nvPicPr>
        <p:blipFill>
          <a:blip r:embed="rId2" cstate="print"/>
          <a:srcRect/>
          <a:stretch>
            <a:fillRect/>
          </a:stretch>
        </p:blipFill>
        <p:spPr bwMode="auto">
          <a:xfrm>
            <a:off x="1600200" y="914400"/>
            <a:ext cx="4191000" cy="5181600"/>
          </a:xfrm>
          <a:prstGeom prst="rect">
            <a:avLst/>
          </a:prstGeom>
          <a:noFill/>
          <a:ln w="9525">
            <a:noFill/>
            <a:miter lim="800000"/>
            <a:headEnd/>
            <a:tailEnd/>
          </a:ln>
        </p:spPr>
      </p:pic>
      <p:sp>
        <p:nvSpPr>
          <p:cNvPr id="51203" name="Footer Placeholder 3"/>
          <p:cNvSpPr>
            <a:spLocks noGrp="1"/>
          </p:cNvSpPr>
          <p:nvPr>
            <p:ph type="ftr" sz="quarter" idx="11"/>
          </p:nvPr>
        </p:nvSpPr>
        <p:spPr>
          <a:noFill/>
        </p:spPr>
        <p:txBody>
          <a:bodyPr/>
          <a:lstStyle/>
          <a:p>
            <a:r>
              <a:rPr lang="en-US"/>
              <a:t>W. Riegler/CERN</a:t>
            </a:r>
          </a:p>
        </p:txBody>
      </p:sp>
      <p:sp>
        <p:nvSpPr>
          <p:cNvPr id="51204" name="Slide Number Placeholder 2"/>
          <p:cNvSpPr>
            <a:spLocks noGrp="1"/>
          </p:cNvSpPr>
          <p:nvPr>
            <p:ph type="sldNum" sz="quarter" idx="12"/>
          </p:nvPr>
        </p:nvSpPr>
        <p:spPr>
          <a:noFill/>
        </p:spPr>
        <p:txBody>
          <a:bodyPr/>
          <a:lstStyle/>
          <a:p>
            <a:fld id="{032B7900-6AC5-4406-8A1F-48628ABEC2C2}" type="slidenum">
              <a:rPr lang="en-US" smtClean="0"/>
              <a:pPr/>
              <a:t>19</a:t>
            </a:fld>
            <a:endParaRPr lang="en-US"/>
          </a:p>
        </p:txBody>
      </p:sp>
      <p:sp>
        <p:nvSpPr>
          <p:cNvPr id="51205" name="TextBox 4"/>
          <p:cNvSpPr txBox="1">
            <a:spLocks noChangeArrowheads="1"/>
          </p:cNvSpPr>
          <p:nvPr/>
        </p:nvSpPr>
        <p:spPr bwMode="auto">
          <a:xfrm>
            <a:off x="3962401" y="1"/>
            <a:ext cx="3840163" cy="523875"/>
          </a:xfrm>
          <a:prstGeom prst="rect">
            <a:avLst/>
          </a:prstGeom>
          <a:noFill/>
          <a:ln w="9525">
            <a:noFill/>
            <a:miter lim="800000"/>
            <a:headEnd/>
            <a:tailEnd/>
          </a:ln>
        </p:spPr>
        <p:txBody>
          <a:bodyPr wrap="none">
            <a:spAutoFit/>
          </a:bodyPr>
          <a:lstStyle/>
          <a:p>
            <a:r>
              <a:rPr lang="en-US" sz="2800" b="1">
                <a:solidFill>
                  <a:srgbClr val="FF0000"/>
                </a:solidFill>
              </a:rPr>
              <a:t>Hadronic Calorimetry</a:t>
            </a:r>
          </a:p>
        </p:txBody>
      </p:sp>
      <p:pic>
        <p:nvPicPr>
          <p:cNvPr id="51206" name="Picture 2" descr="scan0084"/>
          <p:cNvPicPr>
            <a:picLocks noChangeAspect="1" noChangeArrowheads="1"/>
          </p:cNvPicPr>
          <p:nvPr/>
        </p:nvPicPr>
        <p:blipFill>
          <a:blip r:embed="rId3" cstate="print"/>
          <a:srcRect/>
          <a:stretch>
            <a:fillRect/>
          </a:stretch>
        </p:blipFill>
        <p:spPr bwMode="auto">
          <a:xfrm>
            <a:off x="6172200" y="685800"/>
            <a:ext cx="4343400" cy="6096000"/>
          </a:xfrm>
          <a:prstGeom prst="rect">
            <a:avLst/>
          </a:prstGeom>
          <a:noFill/>
          <a:ln w="9525">
            <a:noFill/>
            <a:miter lim="800000"/>
            <a:headEnd/>
            <a:tailEnd/>
          </a:ln>
        </p:spPr>
      </p:pic>
      <p:cxnSp>
        <p:nvCxnSpPr>
          <p:cNvPr id="8" name="Straight Connector 7"/>
          <p:cNvCxnSpPr/>
          <p:nvPr/>
        </p:nvCxnSpPr>
        <p:spPr>
          <a:xfrm rot="5400000">
            <a:off x="3086101" y="3771901"/>
            <a:ext cx="5867400" cy="317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EBCA16F1-1CA4-4B05-803A-D2AC89D6745E}" type="slidenum">
              <a:rPr lang="en-US" smtClean="0">
                <a:solidFill>
                  <a:srgbClr val="000000"/>
                </a:solidFill>
              </a:rPr>
              <a:pPr/>
              <a:t>2</a:t>
            </a:fld>
            <a:endParaRPr lang="en-US">
              <a:solidFill>
                <a:srgbClr val="000000"/>
              </a:solidFill>
            </a:endParaRPr>
          </a:p>
        </p:txBody>
      </p:sp>
      <p:sp>
        <p:nvSpPr>
          <p:cNvPr id="3075" name="Footer Placeholder 5"/>
          <p:cNvSpPr>
            <a:spLocks noGrp="1"/>
          </p:cNvSpPr>
          <p:nvPr>
            <p:ph type="ftr" sz="quarter" idx="12"/>
          </p:nvPr>
        </p:nvSpPr>
        <p:spPr/>
        <p:txBody>
          <a:bodyPr/>
          <a:lstStyle/>
          <a:p>
            <a:pPr>
              <a:defRPr/>
            </a:pPr>
            <a:r>
              <a:rPr lang="en-US">
                <a:solidFill>
                  <a:srgbClr val="000000"/>
                </a:solidFill>
              </a:rPr>
              <a:t>W. Riegler/CERN</a:t>
            </a:r>
          </a:p>
        </p:txBody>
      </p:sp>
      <p:sp>
        <p:nvSpPr>
          <p:cNvPr id="4100" name="Rectangle 4"/>
          <p:cNvSpPr>
            <a:spLocks noGrp="1" noChangeArrowheads="1"/>
          </p:cNvSpPr>
          <p:nvPr>
            <p:ph type="title" idx="4294967295"/>
          </p:nvPr>
        </p:nvSpPr>
        <p:spPr>
          <a:xfrm>
            <a:off x="0" y="152400"/>
            <a:ext cx="12192000" cy="838200"/>
          </a:xfrm>
          <a:noFill/>
        </p:spPr>
        <p:txBody>
          <a:bodyPr/>
          <a:lstStyle/>
          <a:p>
            <a:r>
              <a:rPr lang="en-US" dirty="0">
                <a:effectLst/>
              </a:rPr>
              <a:t>Particle Detectors</a:t>
            </a:r>
          </a:p>
        </p:txBody>
      </p:sp>
      <p:sp>
        <p:nvSpPr>
          <p:cNvPr id="4101" name="Rectangle 14"/>
          <p:cNvSpPr>
            <a:spLocks noGrp="1" noChangeArrowheads="1"/>
          </p:cNvSpPr>
          <p:nvPr>
            <p:ph type="body" idx="4294967295"/>
          </p:nvPr>
        </p:nvSpPr>
        <p:spPr>
          <a:xfrm>
            <a:off x="2057400" y="2514600"/>
            <a:ext cx="8610600" cy="2743200"/>
          </a:xfrm>
          <a:noFill/>
        </p:spPr>
        <p:txBody>
          <a:bodyPr/>
          <a:lstStyle/>
          <a:p>
            <a:pPr marL="0" indent="0">
              <a:lnSpc>
                <a:spcPct val="70000"/>
              </a:lnSpc>
              <a:buSzPts val="1300"/>
              <a:buNone/>
            </a:pPr>
            <a:r>
              <a:rPr lang="en-US" sz="1800" b="0" dirty="0">
                <a:solidFill>
                  <a:srgbClr val="002060"/>
                </a:solidFill>
                <a:effectLst/>
              </a:rPr>
              <a:t>History of Instrumentation ↔ History of Particle Physics</a:t>
            </a:r>
          </a:p>
          <a:p>
            <a:pPr marL="0" indent="0">
              <a:lnSpc>
                <a:spcPct val="70000"/>
              </a:lnSpc>
              <a:buSzPts val="1300"/>
              <a:buNone/>
            </a:pPr>
            <a:endParaRPr lang="en-US" sz="1800" b="0" dirty="0">
              <a:solidFill>
                <a:srgbClr val="002060"/>
              </a:solidFill>
              <a:effectLst/>
            </a:endParaRPr>
          </a:p>
          <a:p>
            <a:pPr marL="0" indent="0">
              <a:lnSpc>
                <a:spcPct val="70000"/>
              </a:lnSpc>
              <a:buSzPts val="1300"/>
              <a:buNone/>
            </a:pPr>
            <a:r>
              <a:rPr lang="en-US" sz="1800" b="0" dirty="0">
                <a:solidFill>
                  <a:srgbClr val="008000"/>
                </a:solidFill>
                <a:effectLst/>
              </a:rPr>
              <a:t>The ‘Real’ World of Particles </a:t>
            </a:r>
          </a:p>
          <a:p>
            <a:pPr marL="0" indent="0">
              <a:lnSpc>
                <a:spcPct val="70000"/>
              </a:lnSpc>
              <a:buSzPts val="1300"/>
              <a:buNone/>
            </a:pPr>
            <a:endParaRPr lang="en-US" sz="1800" b="0" dirty="0">
              <a:solidFill>
                <a:srgbClr val="0033CC"/>
              </a:solidFill>
              <a:effectLst/>
            </a:endParaRPr>
          </a:p>
          <a:p>
            <a:pPr marL="0" indent="0">
              <a:lnSpc>
                <a:spcPct val="70000"/>
              </a:lnSpc>
              <a:buSzPts val="1300"/>
              <a:buNone/>
            </a:pPr>
            <a:r>
              <a:rPr lang="en-US" sz="1800" b="0" dirty="0">
                <a:solidFill>
                  <a:srgbClr val="002060"/>
                </a:solidFill>
                <a:effectLst/>
              </a:rPr>
              <a:t>Interaction of Particles with Matter</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002060"/>
                </a:solidFill>
                <a:effectLst/>
              </a:rPr>
              <a:t>Tracking Detectors, </a:t>
            </a:r>
            <a:r>
              <a:rPr lang="en-US" sz="1800" b="0" dirty="0">
                <a:solidFill>
                  <a:srgbClr val="FF0000"/>
                </a:solidFill>
                <a:effectLst/>
              </a:rPr>
              <a:t>Calorimeters, Particle Identification</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FF0000"/>
                </a:solidFill>
                <a:effectLst/>
              </a:rPr>
              <a:t>Detector Systems</a:t>
            </a:r>
          </a:p>
        </p:txBody>
      </p:sp>
      <p:sp>
        <p:nvSpPr>
          <p:cNvPr id="3077" name="Text Box 9"/>
          <p:cNvSpPr txBox="1">
            <a:spLocks noChangeArrowheads="1"/>
          </p:cNvSpPr>
          <p:nvPr/>
        </p:nvSpPr>
        <p:spPr bwMode="auto">
          <a:xfrm>
            <a:off x="1524000" y="1219200"/>
            <a:ext cx="9144000" cy="638175"/>
          </a:xfrm>
          <a:prstGeom prst="rect">
            <a:avLst/>
          </a:prstGeom>
          <a:noFill/>
          <a:ln w="9525">
            <a:noFill/>
            <a:miter lim="800000"/>
            <a:headEnd/>
            <a:tailEnd/>
          </a:ln>
        </p:spPr>
        <p:txBody>
          <a:bodyPr lIns="92075" tIns="46038" rIns="92075" bIns="46038">
            <a:spAutoFit/>
          </a:bodyPr>
          <a:lstStyle/>
          <a:p>
            <a:pPr algn="ctr" eaLnBrk="0" hangingPunct="0">
              <a:lnSpc>
                <a:spcPct val="90000"/>
              </a:lnSpc>
              <a:spcBef>
                <a:spcPct val="30000"/>
              </a:spcBef>
              <a:buClr>
                <a:srgbClr val="008000"/>
              </a:buClr>
              <a:buSzPct val="70000"/>
              <a:buFont typeface="Wingdings" pitchFamily="2" charset="2"/>
              <a:buNone/>
              <a:defRPr/>
            </a:pPr>
            <a:r>
              <a:rPr lang="en-US" b="1" dirty="0">
                <a:solidFill>
                  <a:srgbClr val="000000"/>
                </a:solidFill>
              </a:rPr>
              <a:t> </a:t>
            </a:r>
            <a:r>
              <a:rPr lang="en-US" dirty="0">
                <a:solidFill>
                  <a:srgbClr val="000000"/>
                </a:solidFill>
              </a:rPr>
              <a:t>Summer Student Lectures 2022</a:t>
            </a:r>
          </a:p>
          <a:p>
            <a:pPr algn="ctr" eaLnBrk="0" hangingPunct="0">
              <a:lnSpc>
                <a:spcPct val="90000"/>
              </a:lnSpc>
              <a:spcBef>
                <a:spcPct val="30000"/>
              </a:spcBef>
              <a:buClr>
                <a:srgbClr val="008000"/>
              </a:buClr>
              <a:buSzPct val="70000"/>
              <a:buFont typeface="Wingdings" pitchFamily="2" charset="2"/>
              <a:buNone/>
              <a:defRPr/>
            </a:pPr>
            <a:r>
              <a:rPr lang="en-US" sz="1600" dirty="0">
                <a:solidFill>
                  <a:srgbClr val="000000"/>
                </a:solidFill>
              </a:rPr>
              <a:t>Werner Riegler, CERN,  </a:t>
            </a:r>
            <a:r>
              <a:rPr lang="en-US" sz="1400" dirty="0">
                <a:solidFill>
                  <a:srgbClr val="009D00"/>
                </a:solidFill>
              </a:rPr>
              <a:t>werner.riegler@cern.ch</a:t>
            </a:r>
          </a:p>
        </p:txBody>
      </p:sp>
    </p:spTree>
    <p:extLst>
      <p:ext uri="{BB962C8B-B14F-4D97-AF65-F5344CB8AC3E}">
        <p14:creationId xmlns:p14="http://schemas.microsoft.com/office/powerpoint/2010/main" val="486468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descr="aleph1"/>
          <p:cNvPicPr>
            <a:picLocks noChangeAspect="1" noChangeArrowheads="1"/>
          </p:cNvPicPr>
          <p:nvPr/>
        </p:nvPicPr>
        <p:blipFill>
          <a:blip r:embed="rId2" cstate="print"/>
          <a:srcRect/>
          <a:stretch>
            <a:fillRect/>
          </a:stretch>
        </p:blipFill>
        <p:spPr bwMode="auto">
          <a:xfrm>
            <a:off x="1752600" y="1592262"/>
            <a:ext cx="4419600" cy="3132138"/>
          </a:xfrm>
          <a:prstGeom prst="rect">
            <a:avLst/>
          </a:prstGeom>
          <a:noFill/>
          <a:ln w="9525">
            <a:noFill/>
            <a:miter lim="800000"/>
            <a:headEnd/>
            <a:tailEnd/>
          </a:ln>
        </p:spPr>
      </p:pic>
      <p:sp>
        <p:nvSpPr>
          <p:cNvPr id="52227" name="TextBox 5"/>
          <p:cNvSpPr txBox="1">
            <a:spLocks noChangeArrowheads="1"/>
          </p:cNvSpPr>
          <p:nvPr/>
        </p:nvSpPr>
        <p:spPr bwMode="auto">
          <a:xfrm>
            <a:off x="0" y="152400"/>
            <a:ext cx="12192000" cy="523220"/>
          </a:xfrm>
          <a:prstGeom prst="rect">
            <a:avLst/>
          </a:prstGeom>
          <a:noFill/>
          <a:ln w="9525">
            <a:noFill/>
            <a:miter lim="800000"/>
            <a:headEnd/>
            <a:tailEnd/>
          </a:ln>
        </p:spPr>
        <p:txBody>
          <a:bodyPr wrap="square">
            <a:spAutoFit/>
          </a:bodyPr>
          <a:lstStyle/>
          <a:p>
            <a:pPr algn="ctr"/>
            <a:r>
              <a:rPr lang="en-US" sz="2800" b="1" dirty="0">
                <a:solidFill>
                  <a:srgbClr val="FF0000"/>
                </a:solidFill>
              </a:rPr>
              <a:t>Hadron Calorimeters are Large because </a:t>
            </a:r>
            <a:r>
              <a:rPr lang="en-US" sz="2800" b="1" dirty="0" err="1">
                <a:solidFill>
                  <a:srgbClr val="FF0000"/>
                </a:solidFill>
                <a:sym typeface="Mathematica1" pitchFamily="2" charset="2"/>
              </a:rPr>
              <a:t>λ</a:t>
            </a:r>
            <a:r>
              <a:rPr lang="en-US" sz="2800" b="1" dirty="0">
                <a:solidFill>
                  <a:srgbClr val="FF0000"/>
                </a:solidFill>
                <a:sym typeface="Mathematica1" pitchFamily="2" charset="2"/>
              </a:rPr>
              <a:t> is large</a:t>
            </a:r>
            <a:r>
              <a:rPr lang="en-US" sz="2800" b="1" dirty="0">
                <a:solidFill>
                  <a:srgbClr val="FF0000"/>
                </a:solidFill>
              </a:rPr>
              <a:t> </a:t>
            </a:r>
          </a:p>
        </p:txBody>
      </p:sp>
      <p:cxnSp>
        <p:nvCxnSpPr>
          <p:cNvPr id="8" name="Straight Arrow Connector 7"/>
          <p:cNvCxnSpPr/>
          <p:nvPr/>
        </p:nvCxnSpPr>
        <p:spPr>
          <a:xfrm rot="16200000" flipH="1">
            <a:off x="3581400" y="1524000"/>
            <a:ext cx="1371600" cy="1524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2229" name="Footer Placeholder 9"/>
          <p:cNvSpPr>
            <a:spLocks noGrp="1"/>
          </p:cNvSpPr>
          <p:nvPr>
            <p:ph type="ftr" sz="quarter" idx="11"/>
          </p:nvPr>
        </p:nvSpPr>
        <p:spPr>
          <a:noFill/>
        </p:spPr>
        <p:txBody>
          <a:bodyPr/>
          <a:lstStyle/>
          <a:p>
            <a:r>
              <a:rPr lang="en-US"/>
              <a:t>W. Riegler/CERN</a:t>
            </a:r>
          </a:p>
        </p:txBody>
      </p:sp>
      <p:sp>
        <p:nvSpPr>
          <p:cNvPr id="52230" name="Slide Number Placeholder 8"/>
          <p:cNvSpPr>
            <a:spLocks noGrp="1"/>
          </p:cNvSpPr>
          <p:nvPr>
            <p:ph type="sldNum" sz="quarter" idx="12"/>
          </p:nvPr>
        </p:nvSpPr>
        <p:spPr>
          <a:noFill/>
        </p:spPr>
        <p:txBody>
          <a:bodyPr/>
          <a:lstStyle/>
          <a:p>
            <a:fld id="{DAE76A99-A37F-421B-9291-6452BEE9A4DC}" type="slidenum">
              <a:rPr lang="en-US" smtClean="0"/>
              <a:pPr/>
              <a:t>20</a:t>
            </a:fld>
            <a:endParaRPr lang="en-US"/>
          </a:p>
        </p:txBody>
      </p:sp>
      <p:pic>
        <p:nvPicPr>
          <p:cNvPr id="52231" name="Picture 2" descr="atlas_atlas_muon_xy"/>
          <p:cNvPicPr>
            <a:picLocks noChangeAspect="1" noChangeArrowheads="1"/>
          </p:cNvPicPr>
          <p:nvPr/>
        </p:nvPicPr>
        <p:blipFill>
          <a:blip r:embed="rId3" cstate="print"/>
          <a:srcRect/>
          <a:stretch>
            <a:fillRect/>
          </a:stretch>
        </p:blipFill>
        <p:spPr bwMode="auto">
          <a:xfrm>
            <a:off x="6705600" y="2498726"/>
            <a:ext cx="3657600" cy="3902075"/>
          </a:xfrm>
          <a:prstGeom prst="rect">
            <a:avLst/>
          </a:prstGeom>
          <a:noFill/>
          <a:ln w="9525">
            <a:noFill/>
            <a:miter lim="800000"/>
            <a:headEnd/>
            <a:tailEnd/>
          </a:ln>
        </p:spPr>
      </p:pic>
      <p:sp>
        <p:nvSpPr>
          <p:cNvPr id="52232" name="Rectangle 11"/>
          <p:cNvSpPr>
            <a:spLocks noChangeArrowheads="1"/>
          </p:cNvSpPr>
          <p:nvPr/>
        </p:nvSpPr>
        <p:spPr bwMode="auto">
          <a:xfrm>
            <a:off x="6477000" y="990600"/>
            <a:ext cx="4267200" cy="1323975"/>
          </a:xfrm>
          <a:prstGeom prst="rect">
            <a:avLst/>
          </a:prstGeom>
          <a:noFill/>
          <a:ln w="9525">
            <a:noFill/>
            <a:miter lim="800000"/>
            <a:headEnd/>
            <a:tailEnd/>
          </a:ln>
        </p:spPr>
        <p:txBody>
          <a:bodyPr>
            <a:spAutoFit/>
          </a:bodyPr>
          <a:lstStyle/>
          <a:p>
            <a:r>
              <a:rPr lang="en-US" sz="1600" dirty="0">
                <a:solidFill>
                  <a:srgbClr val="002060"/>
                </a:solidFill>
              </a:rPr>
              <a:t>Hadron Calorimeters are large and heavy because the hadronic interaction length </a:t>
            </a:r>
            <a:r>
              <a:rPr lang="en-US" sz="1600" dirty="0">
                <a:solidFill>
                  <a:srgbClr val="002060"/>
                </a:solidFill>
                <a:sym typeface="Mathematica1" pitchFamily="2" charset="2"/>
              </a:rPr>
              <a:t>λ, the ‘strong interaction equivalent’ to the EM radiation length X</a:t>
            </a:r>
            <a:r>
              <a:rPr lang="en-US" sz="1600" baseline="-25000" dirty="0">
                <a:solidFill>
                  <a:srgbClr val="002060"/>
                </a:solidFill>
                <a:sym typeface="Mathematica1" pitchFamily="2" charset="2"/>
              </a:rPr>
              <a:t>0</a:t>
            </a:r>
            <a:r>
              <a:rPr lang="en-US" sz="1600" dirty="0">
                <a:solidFill>
                  <a:srgbClr val="002060"/>
                </a:solidFill>
              </a:rPr>
              <a:t>, is large (5-10 times larger than X</a:t>
            </a:r>
            <a:r>
              <a:rPr lang="en-US" sz="1600" baseline="-25000" dirty="0">
                <a:solidFill>
                  <a:srgbClr val="002060"/>
                </a:solidFill>
              </a:rPr>
              <a:t>0</a:t>
            </a:r>
            <a:r>
              <a:rPr lang="en-US" sz="1600" dirty="0">
                <a:solidFill>
                  <a:srgbClr val="002060"/>
                </a:solidFill>
              </a:rPr>
              <a:t>) </a:t>
            </a:r>
          </a:p>
        </p:txBody>
      </p:sp>
      <p:sp>
        <p:nvSpPr>
          <p:cNvPr id="9" name="Rectangle 8"/>
          <p:cNvSpPr/>
          <p:nvPr/>
        </p:nvSpPr>
        <p:spPr>
          <a:xfrm>
            <a:off x="1752600" y="5105401"/>
            <a:ext cx="4419600" cy="1323439"/>
          </a:xfrm>
          <a:prstGeom prst="rect">
            <a:avLst/>
          </a:prstGeom>
        </p:spPr>
        <p:txBody>
          <a:bodyPr wrap="square">
            <a:spAutoFit/>
          </a:bodyPr>
          <a:lstStyle/>
          <a:p>
            <a:r>
              <a:rPr lang="en-US" sz="1600" dirty="0">
                <a:solidFill>
                  <a:srgbClr val="008000"/>
                </a:solidFill>
              </a:rPr>
              <a:t>Because part of the energy is ‘invisible’ (nuclear excitation, slow nucleons), the resolution of hadron calorimeters is typically worse than in EM calorimeters 20-100%/√E(GeV). </a:t>
            </a:r>
            <a:endParaRPr lang="en-US" sz="1600" dirty="0">
              <a:solidFill>
                <a:srgbClr val="008000"/>
              </a:solidFill>
              <a:sym typeface="Mathematica1" pitchFamily="2" charset="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Box 1"/>
          <p:cNvSpPr txBox="1">
            <a:spLocks noChangeArrowheads="1"/>
          </p:cNvSpPr>
          <p:nvPr/>
        </p:nvSpPr>
        <p:spPr bwMode="auto">
          <a:xfrm>
            <a:off x="0" y="152400"/>
            <a:ext cx="12192000" cy="46166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pitchFamily="34" charset="0"/>
                <a:ea typeface="+mn-ea"/>
                <a:cs typeface="+mn-cs"/>
              </a:rPr>
              <a:t>A few Reasons why you want to become an Experimental Particle Physicist</a:t>
            </a:r>
          </a:p>
        </p:txBody>
      </p:sp>
      <p:sp>
        <p:nvSpPr>
          <p:cNvPr id="94211" name="TextBox 2"/>
          <p:cNvSpPr txBox="1">
            <a:spLocks noChangeArrowheads="1"/>
          </p:cNvSpPr>
          <p:nvPr/>
        </p:nvSpPr>
        <p:spPr bwMode="auto">
          <a:xfrm>
            <a:off x="1283494" y="990600"/>
            <a:ext cx="9372600" cy="5262979"/>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Standard Model of Particles Physics, a theory that was established in the early 1970ies, is in excellent agreement with experiments. Experiments at LEP/</a:t>
            </a:r>
            <a:r>
              <a:rPr kumimoji="0" lang="en-US" sz="1600" b="0" i="0" u="none" strike="noStrike" kern="1200" cap="none" spc="0" normalizeH="0" baseline="0" noProof="0" dirty="0" err="1">
                <a:ln>
                  <a:noFill/>
                </a:ln>
                <a:solidFill>
                  <a:srgbClr val="002060"/>
                </a:solidFill>
                <a:effectLst/>
                <a:uLnTx/>
                <a:uFillTx/>
                <a:latin typeface="Arial" pitchFamily="34" charset="0"/>
                <a:ea typeface="+mn-ea"/>
                <a:cs typeface="+mn-cs"/>
              </a:rPr>
              <a:t>Tevatron</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/LHC/KEK etc. verified the theory to impressive precision.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Higgs Particle, a necessary element of the standard model, was found at the LHC.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Although the standard model is perfectly fitting the experiment, we know/think that it cannot be the final answer: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CP violation and the other CKM matrix elements are put into the model explicitly and they are not derived from a theory.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Matter- Antimatter asymmetry in the Universe cannot be explained by the level of standard model CP violation.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masses of the particles are also unexplained.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cosmological constant predicted by the standard model differs by many orders of magnitude from the observed one.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Higgs mass renormalization requires fine tuning operations etc. etc.</a:t>
            </a:r>
          </a:p>
        </p:txBody>
      </p:sp>
      <p:sp>
        <p:nvSpPr>
          <p:cNvPr id="94212" name="Footer Placeholder 6"/>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4213" name="Slide Number Placeholder 5"/>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4CA2E4E-ABCD-419C-8745-31672AE4FE69}"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346201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TextBox 2"/>
          <p:cNvSpPr txBox="1">
            <a:spLocks noChangeArrowheads="1"/>
          </p:cNvSpPr>
          <p:nvPr/>
        </p:nvSpPr>
        <p:spPr bwMode="auto">
          <a:xfrm>
            <a:off x="1676400" y="1524000"/>
            <a:ext cx="8991600" cy="3477875"/>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rPr>
              <a:t>Substantial theory efforts did not really advance on these questions and did not touch base with experiment.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8000"/>
                </a:solidFill>
                <a:effectLst/>
                <a:uLnTx/>
                <a:uFillTx/>
                <a:latin typeface="Arial" pitchFamily="34" charset="0"/>
                <a:ea typeface="+mn-ea"/>
                <a:cs typeface="+mn-cs"/>
              </a:rPr>
              <a:t>It is very difficult to find out what is wrong with the theory if all experimental results are in agreement with the theory.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rPr>
              <a:t>The next step in advancing our knowledge will come from experiment. Maybe LHC or some telescope, or some astrophysics experiment or some other future accelerator …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8000"/>
                </a:solidFill>
                <a:effectLst/>
                <a:uLnTx/>
                <a:uFillTx/>
                <a:latin typeface="Arial" pitchFamily="34" charset="0"/>
                <a:ea typeface="+mn-ea"/>
                <a:cs typeface="+mn-cs"/>
              </a:rPr>
              <a:t>We have to invent new technologies for future accelerators and experiments !</a:t>
            </a:r>
          </a:p>
        </p:txBody>
      </p:sp>
      <p:sp>
        <p:nvSpPr>
          <p:cNvPr id="95236" name="Footer Placeholder 20"/>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5237" name="Slide Number Placeholder 19"/>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DEC09E-C970-486E-802C-543ABD2B8B17}"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 name="TextBox 5"/>
          <p:cNvSpPr txBox="1">
            <a:spLocks noChangeArrowheads="1"/>
          </p:cNvSpPr>
          <p:nvPr/>
        </p:nvSpPr>
        <p:spPr bwMode="auto">
          <a:xfrm>
            <a:off x="0" y="152400"/>
            <a:ext cx="12192000" cy="46166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pitchFamily="34" charset="0"/>
                <a:ea typeface="+mn-ea"/>
                <a:cs typeface="+mn-cs"/>
              </a:rPr>
              <a:t>A few Reasons why you want to become an Experimental Particle Physicist</a:t>
            </a:r>
          </a:p>
        </p:txBody>
      </p:sp>
    </p:spTree>
    <p:extLst>
      <p:ext uri="{BB962C8B-B14F-4D97-AF65-F5344CB8AC3E}">
        <p14:creationId xmlns:p14="http://schemas.microsoft.com/office/powerpoint/2010/main" val="3330247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1752600" y="228600"/>
            <a:ext cx="3429000" cy="3354388"/>
            <a:chOff x="533400" y="1524000"/>
            <a:chExt cx="4038600" cy="3887912"/>
          </a:xfrm>
        </p:grpSpPr>
        <p:sp>
          <p:nvSpPr>
            <p:cNvPr id="20" name="Rectangle 19"/>
            <p:cNvSpPr/>
            <p:nvPr/>
          </p:nvSpPr>
          <p:spPr>
            <a:xfrm>
              <a:off x="533400" y="3352956"/>
              <a:ext cx="837636" cy="144807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1.5V</a:t>
              </a:r>
            </a:p>
          </p:txBody>
        </p:sp>
        <p:sp>
          <p:nvSpPr>
            <p:cNvPr id="21" name="Rectangle 20"/>
            <p:cNvSpPr/>
            <p:nvPr/>
          </p:nvSpPr>
          <p:spPr>
            <a:xfrm>
              <a:off x="761506" y="3200237"/>
              <a:ext cx="381423" cy="152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96266" name="TextBox 4"/>
            <p:cNvSpPr txBox="1">
              <a:spLocks noChangeArrowheads="1"/>
            </p:cNvSpPr>
            <p:nvPr/>
          </p:nvSpPr>
          <p:spPr bwMode="auto">
            <a:xfrm>
              <a:off x="762000" y="3276600"/>
              <a:ext cx="428949"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a:t>
              </a:r>
            </a:p>
          </p:txBody>
        </p:sp>
        <p:sp>
          <p:nvSpPr>
            <p:cNvPr id="96267" name="TextBox 5"/>
            <p:cNvSpPr txBox="1">
              <a:spLocks noChangeArrowheads="1"/>
            </p:cNvSpPr>
            <p:nvPr/>
          </p:nvSpPr>
          <p:spPr bwMode="auto">
            <a:xfrm>
              <a:off x="762000" y="4267200"/>
              <a:ext cx="419510"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_</a:t>
              </a:r>
            </a:p>
          </p:txBody>
        </p:sp>
        <p:sp>
          <p:nvSpPr>
            <p:cNvPr id="24" name="Oval 23"/>
            <p:cNvSpPr/>
            <p:nvPr/>
          </p:nvSpPr>
          <p:spPr>
            <a:xfrm>
              <a:off x="2515306" y="3047517"/>
              <a:ext cx="2056694" cy="686319"/>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5" name="Oval 24"/>
            <p:cNvSpPr/>
            <p:nvPr/>
          </p:nvSpPr>
          <p:spPr>
            <a:xfrm>
              <a:off x="2515306" y="4723754"/>
              <a:ext cx="2056694" cy="686318"/>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26" name="Freeform 25"/>
            <p:cNvSpPr/>
            <p:nvPr/>
          </p:nvSpPr>
          <p:spPr>
            <a:xfrm>
              <a:off x="1142929" y="3200237"/>
              <a:ext cx="1372376" cy="228159"/>
            </a:xfrm>
            <a:custGeom>
              <a:avLst/>
              <a:gdLst>
                <a:gd name="connsiteX0" fmla="*/ 0 w 1528997"/>
                <a:gd name="connsiteY0" fmla="*/ 0 h 198521"/>
                <a:gd name="connsiteX1" fmla="*/ 524656 w 1528997"/>
                <a:gd name="connsiteY1" fmla="*/ 14990 h 198521"/>
                <a:gd name="connsiteX2" fmla="*/ 569626 w 1528997"/>
                <a:gd name="connsiteY2" fmla="*/ 44970 h 198521"/>
                <a:gd name="connsiteX3" fmla="*/ 629587 w 1528997"/>
                <a:gd name="connsiteY3" fmla="*/ 59961 h 198521"/>
                <a:gd name="connsiteX4" fmla="*/ 719528 w 1528997"/>
                <a:gd name="connsiteY4" fmla="*/ 89941 h 198521"/>
                <a:gd name="connsiteX5" fmla="*/ 824459 w 1528997"/>
                <a:gd name="connsiteY5" fmla="*/ 119921 h 198521"/>
                <a:gd name="connsiteX6" fmla="*/ 944380 w 1528997"/>
                <a:gd name="connsiteY6" fmla="*/ 134911 h 198521"/>
                <a:gd name="connsiteX7" fmla="*/ 1079292 w 1528997"/>
                <a:gd name="connsiteY7" fmla="*/ 164892 h 198521"/>
                <a:gd name="connsiteX8" fmla="*/ 1244184 w 1528997"/>
                <a:gd name="connsiteY8" fmla="*/ 194872 h 198521"/>
                <a:gd name="connsiteX9" fmla="*/ 1528997 w 1528997"/>
                <a:gd name="connsiteY9" fmla="*/ 194872 h 19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8997" h="198521">
                  <a:moveTo>
                    <a:pt x="0" y="0"/>
                  </a:moveTo>
                  <a:cubicBezTo>
                    <a:pt x="174885" y="4997"/>
                    <a:pt x="350242" y="1221"/>
                    <a:pt x="524656" y="14990"/>
                  </a:cubicBezTo>
                  <a:cubicBezTo>
                    <a:pt x="542616" y="16408"/>
                    <a:pt x="553067" y="37873"/>
                    <a:pt x="569626" y="44970"/>
                  </a:cubicBezTo>
                  <a:cubicBezTo>
                    <a:pt x="588562" y="53086"/>
                    <a:pt x="609854" y="54041"/>
                    <a:pt x="629587" y="59961"/>
                  </a:cubicBezTo>
                  <a:cubicBezTo>
                    <a:pt x="659856" y="69042"/>
                    <a:pt x="689548" y="79948"/>
                    <a:pt x="719528" y="89941"/>
                  </a:cubicBezTo>
                  <a:cubicBezTo>
                    <a:pt x="755173" y="101822"/>
                    <a:pt x="786812" y="113647"/>
                    <a:pt x="824459" y="119921"/>
                  </a:cubicBezTo>
                  <a:cubicBezTo>
                    <a:pt x="864196" y="126544"/>
                    <a:pt x="904406" y="129914"/>
                    <a:pt x="944380" y="134911"/>
                  </a:cubicBezTo>
                  <a:cubicBezTo>
                    <a:pt x="1090576" y="171462"/>
                    <a:pt x="908062" y="126841"/>
                    <a:pt x="1079292" y="164892"/>
                  </a:cubicBezTo>
                  <a:cubicBezTo>
                    <a:pt x="1146259" y="179773"/>
                    <a:pt x="1165627" y="191851"/>
                    <a:pt x="1244184" y="194872"/>
                  </a:cubicBezTo>
                  <a:cubicBezTo>
                    <a:pt x="1339052" y="198521"/>
                    <a:pt x="1434059" y="194872"/>
                    <a:pt x="1528997" y="194872"/>
                  </a:cubicBezTo>
                </a:path>
              </a:pathLst>
            </a:cu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7" name="Freeform 26"/>
            <p:cNvSpPr/>
            <p:nvPr/>
          </p:nvSpPr>
          <p:spPr>
            <a:xfrm>
              <a:off x="918563" y="4797353"/>
              <a:ext cx="1589264" cy="353279"/>
            </a:xfrm>
            <a:custGeom>
              <a:avLst/>
              <a:gdLst>
                <a:gd name="connsiteX0" fmla="*/ 0 w 1588957"/>
                <a:gd name="connsiteY0" fmla="*/ 0 h 352916"/>
                <a:gd name="connsiteX1" fmla="*/ 209862 w 1588957"/>
                <a:gd name="connsiteY1" fmla="*/ 14990 h 352916"/>
                <a:gd name="connsiteX2" fmla="*/ 299803 w 1588957"/>
                <a:gd name="connsiteY2" fmla="*/ 44970 h 352916"/>
                <a:gd name="connsiteX3" fmla="*/ 344773 w 1588957"/>
                <a:gd name="connsiteY3" fmla="*/ 89941 h 352916"/>
                <a:gd name="connsiteX4" fmla="*/ 464695 w 1588957"/>
                <a:gd name="connsiteY4" fmla="*/ 119921 h 352916"/>
                <a:gd name="connsiteX5" fmla="*/ 659567 w 1588957"/>
                <a:gd name="connsiteY5" fmla="*/ 269823 h 352916"/>
                <a:gd name="connsiteX6" fmla="*/ 1109272 w 1588957"/>
                <a:gd name="connsiteY6" fmla="*/ 314793 h 352916"/>
                <a:gd name="connsiteX7" fmla="*/ 1154242 w 1588957"/>
                <a:gd name="connsiteY7" fmla="*/ 329783 h 352916"/>
                <a:gd name="connsiteX8" fmla="*/ 1588957 w 1588957"/>
                <a:gd name="connsiteY8" fmla="*/ 344773 h 35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8957" h="352916">
                  <a:moveTo>
                    <a:pt x="0" y="0"/>
                  </a:moveTo>
                  <a:cubicBezTo>
                    <a:pt x="69954" y="4997"/>
                    <a:pt x="140506" y="4587"/>
                    <a:pt x="209862" y="14990"/>
                  </a:cubicBezTo>
                  <a:cubicBezTo>
                    <a:pt x="241114" y="19678"/>
                    <a:pt x="299803" y="44970"/>
                    <a:pt x="299803" y="44970"/>
                  </a:cubicBezTo>
                  <a:cubicBezTo>
                    <a:pt x="314793" y="59960"/>
                    <a:pt x="327134" y="78182"/>
                    <a:pt x="344773" y="89941"/>
                  </a:cubicBezTo>
                  <a:cubicBezTo>
                    <a:pt x="364527" y="103110"/>
                    <a:pt x="453885" y="117759"/>
                    <a:pt x="464695" y="119921"/>
                  </a:cubicBezTo>
                  <a:cubicBezTo>
                    <a:pt x="513296" y="168522"/>
                    <a:pt x="589310" y="255772"/>
                    <a:pt x="659567" y="269823"/>
                  </a:cubicBezTo>
                  <a:cubicBezTo>
                    <a:pt x="907585" y="319426"/>
                    <a:pt x="758576" y="297258"/>
                    <a:pt x="1109272" y="314793"/>
                  </a:cubicBezTo>
                  <a:cubicBezTo>
                    <a:pt x="1124262" y="319790"/>
                    <a:pt x="1138600" y="327548"/>
                    <a:pt x="1154242" y="329783"/>
                  </a:cubicBezTo>
                  <a:cubicBezTo>
                    <a:pt x="1316173" y="352916"/>
                    <a:pt x="1414738" y="344773"/>
                    <a:pt x="1588957" y="344773"/>
                  </a:cubicBezTo>
                </a:path>
              </a:pathLst>
            </a:cu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8" name="Oval 27"/>
            <p:cNvSpPr/>
            <p:nvPr/>
          </p:nvSpPr>
          <p:spPr>
            <a:xfrm>
              <a:off x="3429600" y="5029193"/>
              <a:ext cx="151447" cy="152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9" name="Straight Arrow Connector 28"/>
            <p:cNvCxnSpPr/>
            <p:nvPr/>
          </p:nvCxnSpPr>
          <p:spPr>
            <a:xfrm rot="5400000" flipH="1" flipV="1">
              <a:off x="3048085" y="4420139"/>
              <a:ext cx="914479"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6274" name="TextBox 16"/>
            <p:cNvSpPr txBox="1">
              <a:spLocks noChangeArrowheads="1"/>
            </p:cNvSpPr>
            <p:nvPr/>
          </p:nvSpPr>
          <p:spPr bwMode="auto">
            <a:xfrm>
              <a:off x="3657600" y="4876800"/>
              <a:ext cx="500692"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e</a:t>
              </a:r>
              <a:r>
                <a:rPr kumimoji="0" lang="en-US" sz="2400" b="0" i="0" u="none" strike="noStrike" kern="1200" cap="none" spc="0" normalizeH="0" baseline="30000" noProof="0">
                  <a:ln>
                    <a:noFill/>
                  </a:ln>
                  <a:solidFill>
                    <a:srgbClr val="000000"/>
                  </a:solidFill>
                  <a:effectLst/>
                  <a:uLnTx/>
                  <a:uFillTx/>
                  <a:latin typeface="Arial" pitchFamily="34" charset="0"/>
                  <a:ea typeface="+mn-ea"/>
                  <a:cs typeface="+mn-cs"/>
                </a:rPr>
                <a:t>-</a:t>
              </a:r>
            </a:p>
          </p:txBody>
        </p:sp>
        <p:cxnSp>
          <p:nvCxnSpPr>
            <p:cNvPr id="31" name="Straight Arrow Connector 30"/>
            <p:cNvCxnSpPr/>
            <p:nvPr/>
          </p:nvCxnSpPr>
          <p:spPr>
            <a:xfrm rot="5400000" flipH="1" flipV="1">
              <a:off x="2667205" y="2361184"/>
              <a:ext cx="1676237"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Oval 31"/>
            <p:cNvSpPr/>
            <p:nvPr/>
          </p:nvSpPr>
          <p:spPr>
            <a:xfrm>
              <a:off x="3429600" y="3277517"/>
              <a:ext cx="151447" cy="150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96260" name="TextBox 32"/>
          <p:cNvSpPr txBox="1">
            <a:spLocks noChangeArrowheads="1"/>
          </p:cNvSpPr>
          <p:nvPr/>
        </p:nvSpPr>
        <p:spPr bwMode="auto">
          <a:xfrm>
            <a:off x="1981200" y="4267201"/>
            <a:ext cx="7924800" cy="138499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FF0000"/>
                </a:solidFill>
                <a:effectLst/>
                <a:uLnTx/>
                <a:uFillTx/>
                <a:latin typeface="Arial" pitchFamily="34" charset="0"/>
                <a:ea typeface="+mn-ea"/>
                <a:cs typeface="+mn-cs"/>
              </a:rPr>
              <a:t>You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8000"/>
                </a:solidFill>
                <a:effectLst/>
                <a:uLnTx/>
                <a:uFillTx/>
                <a:latin typeface="Arial" pitchFamily="34" charset="0"/>
                <a:ea typeface="+mn-ea"/>
                <a:cs typeface="+mn-cs"/>
              </a:rPr>
              <a:t>have to develop the </a:t>
            </a:r>
            <a:r>
              <a:rPr kumimoji="0" lang="en-US" sz="2000" b="1" i="0" u="none" strike="noStrike" kern="1200" cap="none" spc="0" normalizeH="0" baseline="0" noProof="0" dirty="0">
                <a:ln>
                  <a:noFill/>
                </a:ln>
                <a:solidFill>
                  <a:srgbClr val="002060"/>
                </a:solidFill>
                <a:effectLst/>
                <a:uLnTx/>
                <a:uFillTx/>
                <a:latin typeface="Arial" pitchFamily="34" charset="0"/>
                <a:ea typeface="+mn-ea"/>
                <a:cs typeface="+mn-cs"/>
              </a:rPr>
              <a:t>tricks and technologies </a:t>
            </a:r>
            <a:r>
              <a:rPr kumimoji="0" lang="en-US" sz="2000" b="1" i="0" u="none" strike="noStrike" kern="1200" cap="none" spc="0" normalizeH="0" baseline="0" noProof="0" dirty="0">
                <a:ln>
                  <a:noFill/>
                </a:ln>
                <a:solidFill>
                  <a:srgbClr val="008000"/>
                </a:solidFill>
                <a:effectLst/>
                <a:uLnTx/>
                <a:uFillTx/>
                <a:latin typeface="Arial" pitchFamily="34" charset="0"/>
                <a:ea typeface="+mn-ea"/>
                <a:cs typeface="+mn-cs"/>
              </a:rPr>
              <a:t>to advance on the most fundamental questions in Physics !   </a:t>
            </a:r>
          </a:p>
        </p:txBody>
      </p:sp>
      <p:sp>
        <p:nvSpPr>
          <p:cNvPr id="96261" name="TextBox 33"/>
          <p:cNvSpPr txBox="1">
            <a:spLocks noChangeArrowheads="1"/>
          </p:cNvSpPr>
          <p:nvPr/>
        </p:nvSpPr>
        <p:spPr bwMode="auto">
          <a:xfrm>
            <a:off x="1905000" y="914400"/>
            <a:ext cx="1606550" cy="3698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x 10</a:t>
            </a:r>
            <a:r>
              <a:rPr kumimoji="0" lang="en-US" sz="1800" b="0" i="0" u="none" strike="noStrike" kern="1200" cap="none" spc="0" normalizeH="0" baseline="30000" noProof="0">
                <a:ln>
                  <a:noFill/>
                </a:ln>
                <a:solidFill>
                  <a:srgbClr val="000000"/>
                </a:solidFill>
                <a:effectLst/>
                <a:uLnTx/>
                <a:uFillTx/>
                <a:latin typeface="Arial" pitchFamily="34" charset="0"/>
                <a:ea typeface="+mn-ea"/>
                <a:cs typeface="+mn-cs"/>
              </a:rPr>
              <a:t>13</a:t>
            </a: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 </a:t>
            </a:r>
            <a:r>
              <a:rPr kumimoji="0" lang="en-US" sz="1800" b="0" i="0" u="none" strike="noStrike" kern="1200" cap="none" spc="0" normalizeH="0" baseline="0" noProof="0">
                <a:ln>
                  <a:noFill/>
                </a:ln>
                <a:solidFill>
                  <a:srgbClr val="000000"/>
                </a:solidFill>
                <a:effectLst/>
                <a:uLnTx/>
                <a:uFillTx/>
                <a:latin typeface="Arial" pitchFamily="34" charset="0"/>
                <a:ea typeface="+mn-ea"/>
                <a:cs typeface="+mn-cs"/>
                <a:sym typeface="Wingdings" pitchFamily="2" charset="2"/>
              </a:rPr>
              <a:t> LHC</a:t>
            </a:r>
            <a:endParaRPr kumimoji="0" lang="en-US" sz="1800" b="0" i="0" u="none" strike="noStrike" kern="1200" cap="none" spc="0" normalizeH="0" baseline="30000" noProof="0">
              <a:ln>
                <a:noFill/>
              </a:ln>
              <a:solidFill>
                <a:srgbClr val="000000"/>
              </a:solidFill>
              <a:effectLst/>
              <a:uLnTx/>
              <a:uFillTx/>
              <a:latin typeface="Arial" pitchFamily="34" charset="0"/>
              <a:ea typeface="+mn-ea"/>
              <a:cs typeface="+mn-cs"/>
            </a:endParaRPr>
          </a:p>
        </p:txBody>
      </p:sp>
      <p:sp>
        <p:nvSpPr>
          <p:cNvPr id="96262" name="Footer Placeholder 35"/>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6263" name="Slide Number Placeholder 34"/>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D0EA88E-E60B-4379-A261-79C6D8E2FCF8}"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825265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7F9B6D5-E8F0-C142-BB90-A2C340FA2D39}"/>
              </a:ext>
            </a:extLst>
          </p:cNvPr>
          <p:cNvSpPr>
            <a:spLocks noGrp="1"/>
          </p:cNvSpPr>
          <p:nvPr>
            <p:ph type="ftr" sz="quarter" idx="11"/>
          </p:nvPr>
        </p:nvSpPr>
        <p:spPr/>
        <p:txBody>
          <a:bodyPr/>
          <a:lstStyle/>
          <a:p>
            <a:pPr>
              <a:defRPr/>
            </a:pPr>
            <a:r>
              <a:rPr lang="en-US">
                <a:solidFill>
                  <a:srgbClr val="000000"/>
                </a:solidFill>
              </a:rPr>
              <a:t>W. Riegler/CERN</a:t>
            </a:r>
          </a:p>
        </p:txBody>
      </p:sp>
      <p:sp>
        <p:nvSpPr>
          <p:cNvPr id="3" name="Slide Number Placeholder 2">
            <a:extLst>
              <a:ext uri="{FF2B5EF4-FFF2-40B4-BE49-F238E27FC236}">
                <a16:creationId xmlns:a16="http://schemas.microsoft.com/office/drawing/2014/main" id="{47215DDF-27B6-9345-9554-946BCF16A4A9}"/>
              </a:ext>
            </a:extLst>
          </p:cNvPr>
          <p:cNvSpPr>
            <a:spLocks noGrp="1"/>
          </p:cNvSpPr>
          <p:nvPr>
            <p:ph type="sldNum" sz="quarter" idx="12"/>
          </p:nvPr>
        </p:nvSpPr>
        <p:spPr/>
        <p:txBody>
          <a:bodyPr/>
          <a:lstStyle/>
          <a:p>
            <a:pPr>
              <a:defRPr/>
            </a:pPr>
            <a:fld id="{EF0556C9-BAFA-4773-85C0-8FC55E6659FE}" type="slidenum">
              <a:rPr lang="en-US" smtClean="0">
                <a:solidFill>
                  <a:srgbClr val="000000"/>
                </a:solidFill>
              </a:rPr>
              <a:pPr>
                <a:defRPr/>
              </a:pPr>
              <a:t>24</a:t>
            </a:fld>
            <a:endParaRPr lang="en-US">
              <a:solidFill>
                <a:srgbClr val="000000"/>
              </a:solidFill>
            </a:endParaRPr>
          </a:p>
        </p:txBody>
      </p:sp>
      <p:pic>
        <p:nvPicPr>
          <p:cNvPr id="4" name="Picture 3">
            <a:extLst>
              <a:ext uri="{FF2B5EF4-FFF2-40B4-BE49-F238E27FC236}">
                <a16:creationId xmlns:a16="http://schemas.microsoft.com/office/drawing/2014/main" id="{FBA69A01-C612-8C41-BD09-98B0309C3C50}"/>
              </a:ext>
            </a:extLst>
          </p:cNvPr>
          <p:cNvPicPr>
            <a:picLocks noChangeAspect="1"/>
          </p:cNvPicPr>
          <p:nvPr/>
        </p:nvPicPr>
        <p:blipFill>
          <a:blip r:embed="rId2"/>
          <a:stretch>
            <a:fillRect/>
          </a:stretch>
        </p:blipFill>
        <p:spPr>
          <a:xfrm>
            <a:off x="709308" y="0"/>
            <a:ext cx="10773383" cy="6858000"/>
          </a:xfrm>
          <a:prstGeom prst="rect">
            <a:avLst/>
          </a:prstGeom>
        </p:spPr>
      </p:pic>
      <p:cxnSp>
        <p:nvCxnSpPr>
          <p:cNvPr id="6" name="Straight Arrow Connector 5">
            <a:extLst>
              <a:ext uri="{FF2B5EF4-FFF2-40B4-BE49-F238E27FC236}">
                <a16:creationId xmlns:a16="http://schemas.microsoft.com/office/drawing/2014/main" id="{17E28316-F545-E748-88C2-B4FB370A256F}"/>
              </a:ext>
            </a:extLst>
          </p:cNvPr>
          <p:cNvCxnSpPr/>
          <p:nvPr/>
        </p:nvCxnSpPr>
        <p:spPr>
          <a:xfrm>
            <a:off x="2057400" y="533400"/>
            <a:ext cx="1524000" cy="68580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A654EBA-C7B9-D44C-8AE0-E63DBC9D0012}"/>
              </a:ext>
            </a:extLst>
          </p:cNvPr>
          <p:cNvSpPr txBox="1"/>
          <p:nvPr/>
        </p:nvSpPr>
        <p:spPr>
          <a:xfrm>
            <a:off x="2971800" y="160892"/>
            <a:ext cx="2347630" cy="369332"/>
          </a:xfrm>
          <a:prstGeom prst="rect">
            <a:avLst/>
          </a:prstGeom>
          <a:solidFill>
            <a:schemeClr val="bg1"/>
          </a:solidFill>
        </p:spPr>
        <p:txBody>
          <a:bodyPr wrap="none" rtlCol="0">
            <a:spAutoFit/>
          </a:bodyPr>
          <a:lstStyle/>
          <a:p>
            <a:r>
              <a:rPr lang="en-GB" b="1" dirty="0">
                <a:solidFill>
                  <a:srgbClr val="FF0000"/>
                </a:solidFill>
              </a:rPr>
              <a:t>Today 14:00 – 15:30</a:t>
            </a:r>
          </a:p>
        </p:txBody>
      </p:sp>
    </p:spTree>
    <p:extLst>
      <p:ext uri="{BB962C8B-B14F-4D97-AF65-F5344CB8AC3E}">
        <p14:creationId xmlns:p14="http://schemas.microsoft.com/office/powerpoint/2010/main" val="1605946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D6078F-CC21-854A-ABAF-DE361F1C023F}"/>
              </a:ext>
            </a:extLst>
          </p:cNvPr>
          <p:cNvSpPr>
            <a:spLocks noGrp="1"/>
          </p:cNvSpPr>
          <p:nvPr>
            <p:ph type="ftr" sz="quarter" idx="11"/>
          </p:nvPr>
        </p:nvSpPr>
        <p:spPr/>
        <p:txBody>
          <a:bodyPr/>
          <a:lstStyle/>
          <a:p>
            <a:pPr>
              <a:defRPr/>
            </a:pPr>
            <a:r>
              <a:rPr lang="en-US"/>
              <a:t>W. Riegler/CERN</a:t>
            </a:r>
          </a:p>
        </p:txBody>
      </p:sp>
      <p:sp>
        <p:nvSpPr>
          <p:cNvPr id="3" name="Slide Number Placeholder 2">
            <a:extLst>
              <a:ext uri="{FF2B5EF4-FFF2-40B4-BE49-F238E27FC236}">
                <a16:creationId xmlns:a16="http://schemas.microsoft.com/office/drawing/2014/main" id="{13D57E72-80FF-C942-8708-6DDE3051D2C3}"/>
              </a:ext>
            </a:extLst>
          </p:cNvPr>
          <p:cNvSpPr>
            <a:spLocks noGrp="1"/>
          </p:cNvSpPr>
          <p:nvPr>
            <p:ph type="sldNum" sz="quarter" idx="12"/>
          </p:nvPr>
        </p:nvSpPr>
        <p:spPr/>
        <p:txBody>
          <a:bodyPr/>
          <a:lstStyle/>
          <a:p>
            <a:pPr>
              <a:defRPr/>
            </a:pPr>
            <a:fld id="{EF0556C9-BAFA-4773-85C0-8FC55E6659FE}" type="slidenum">
              <a:rPr lang="en-US" smtClean="0"/>
              <a:pPr>
                <a:defRPr/>
              </a:pPr>
              <a:t>25</a:t>
            </a:fld>
            <a:endParaRPr lang="en-US"/>
          </a:p>
        </p:txBody>
      </p:sp>
    </p:spTree>
    <p:extLst>
      <p:ext uri="{BB962C8B-B14F-4D97-AF65-F5344CB8AC3E}">
        <p14:creationId xmlns:p14="http://schemas.microsoft.com/office/powerpoint/2010/main" val="19971433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26</a:t>
            </a:fld>
            <a:endParaRPr lang="en-US"/>
          </a:p>
        </p:txBody>
      </p:sp>
      <p:sp>
        <p:nvSpPr>
          <p:cNvPr id="4" name="TextBox 16"/>
          <p:cNvSpPr txBox="1">
            <a:spLocks noChangeArrowheads="1"/>
          </p:cNvSpPr>
          <p:nvPr/>
        </p:nvSpPr>
        <p:spPr bwMode="auto">
          <a:xfrm>
            <a:off x="1524000" y="2590800"/>
            <a:ext cx="9144000" cy="707886"/>
          </a:xfrm>
          <a:prstGeom prst="rect">
            <a:avLst/>
          </a:prstGeom>
          <a:noFill/>
          <a:ln w="9525">
            <a:noFill/>
            <a:miter lim="800000"/>
            <a:headEnd/>
            <a:tailEnd/>
          </a:ln>
        </p:spPr>
        <p:txBody>
          <a:bodyPr wrap="square">
            <a:spAutoFit/>
          </a:bodyPr>
          <a:lstStyle/>
          <a:p>
            <a:pPr algn="ctr"/>
            <a:r>
              <a:rPr lang="en-US" sz="4000" b="1" dirty="0">
                <a:solidFill>
                  <a:srgbClr val="FF0000"/>
                </a:solidFill>
              </a:rPr>
              <a:t>Detector Systems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E:\vorlesung\Summer_student_lecture\CMS_Slice.gif"/>
          <p:cNvPicPr>
            <a:picLocks noChangeAspect="1" noChangeArrowheads="1"/>
          </p:cNvPicPr>
          <p:nvPr/>
        </p:nvPicPr>
        <p:blipFill>
          <a:blip r:embed="rId3" cstate="print"/>
          <a:srcRect/>
          <a:stretch>
            <a:fillRect/>
          </a:stretch>
        </p:blipFill>
        <p:spPr bwMode="auto">
          <a:xfrm>
            <a:off x="1924050" y="2430785"/>
            <a:ext cx="8058150" cy="4142860"/>
          </a:xfrm>
          <a:prstGeom prst="rect">
            <a:avLst/>
          </a:prstGeom>
          <a:noFill/>
          <a:ln w="9525">
            <a:noFill/>
            <a:miter lim="800000"/>
            <a:headEnd/>
            <a:tailEnd/>
          </a:ln>
        </p:spPr>
      </p:pic>
      <p:sp>
        <p:nvSpPr>
          <p:cNvPr id="36868" name="Footer Placeholder 4"/>
          <p:cNvSpPr>
            <a:spLocks noGrp="1"/>
          </p:cNvSpPr>
          <p:nvPr>
            <p:ph type="ftr" sz="quarter" idx="11"/>
          </p:nvPr>
        </p:nvSpPr>
        <p:spPr>
          <a:noFill/>
        </p:spPr>
        <p:txBody>
          <a:bodyPr/>
          <a:lstStyle/>
          <a:p>
            <a:r>
              <a:rPr lang="en-US">
                <a:latin typeface="Arial" charset="0"/>
              </a:rPr>
              <a:t>W. Riegler/CERN</a:t>
            </a:r>
          </a:p>
        </p:txBody>
      </p:sp>
      <p:pic>
        <p:nvPicPr>
          <p:cNvPr id="2" name="Picture 1"/>
          <p:cNvPicPr>
            <a:picLocks noChangeAspect="1"/>
          </p:cNvPicPr>
          <p:nvPr/>
        </p:nvPicPr>
        <p:blipFill>
          <a:blip r:embed="rId4"/>
          <a:stretch>
            <a:fillRect/>
          </a:stretch>
        </p:blipFill>
        <p:spPr>
          <a:xfrm>
            <a:off x="8953500" y="114300"/>
            <a:ext cx="3058868" cy="2136428"/>
          </a:xfrm>
          <a:prstGeom prst="rect">
            <a:avLst/>
          </a:prstGeom>
        </p:spPr>
      </p:pic>
      <p:sp>
        <p:nvSpPr>
          <p:cNvPr id="5" name="Text Box 17"/>
          <p:cNvSpPr txBox="1">
            <a:spLocks noChangeArrowheads="1"/>
          </p:cNvSpPr>
          <p:nvPr/>
        </p:nvSpPr>
        <p:spPr bwMode="auto">
          <a:xfrm>
            <a:off x="0" y="514350"/>
            <a:ext cx="7867650" cy="424732"/>
          </a:xfrm>
          <a:prstGeom prst="rect">
            <a:avLst/>
          </a:prstGeom>
          <a:noFill/>
          <a:ln w="9525">
            <a:noFill/>
            <a:miter lim="800000"/>
            <a:headEnd/>
            <a:tailEnd/>
          </a:ln>
        </p:spPr>
        <p:txBody>
          <a:bodyPr wrap="square">
            <a:spAutoFit/>
          </a:bodyPr>
          <a:lstStyle/>
          <a:p>
            <a:pPr algn="ctr" eaLnBrk="0" hangingPunct="0">
              <a:lnSpc>
                <a:spcPct val="90000"/>
              </a:lnSpc>
              <a:spcBef>
                <a:spcPct val="30000"/>
              </a:spcBef>
              <a:buClr>
                <a:srgbClr val="008000"/>
              </a:buClr>
              <a:buSzPct val="70000"/>
              <a:buFont typeface="Wingdings" pitchFamily="2" charset="2"/>
              <a:buNone/>
            </a:pPr>
            <a:r>
              <a:rPr lang="en-US" sz="2400" b="1">
                <a:solidFill>
                  <a:srgbClr val="FF0000"/>
                </a:solidFill>
              </a:rPr>
              <a:t>CMS Detector</a:t>
            </a:r>
            <a:endParaRPr lang="en-US" sz="2400" b="1" dirty="0">
              <a:solidFill>
                <a:srgbClr val="FF0000"/>
              </a:solidFill>
            </a:endParaRPr>
          </a:p>
        </p:txBody>
      </p:sp>
      <p:sp>
        <p:nvSpPr>
          <p:cNvPr id="4" name="Slide Number Placeholder 3"/>
          <p:cNvSpPr>
            <a:spLocks noGrp="1"/>
          </p:cNvSpPr>
          <p:nvPr>
            <p:ph type="sldNum" sz="quarter" idx="12"/>
          </p:nvPr>
        </p:nvSpPr>
        <p:spPr/>
        <p:txBody>
          <a:bodyPr/>
          <a:lstStyle/>
          <a:p>
            <a:pPr>
              <a:defRPr/>
            </a:pPr>
            <a:fld id="{6DDAAA4F-B066-4A7B-BF3F-CF49F130BA7F}" type="slidenum">
              <a:rPr lang="en-US" smtClean="0"/>
              <a:pPr>
                <a:defRPr/>
              </a:pPr>
              <a:t>27</a:t>
            </a:fld>
            <a:endParaRPr lang="en-US"/>
          </a:p>
        </p:txBody>
      </p:sp>
    </p:spTree>
    <p:extLst>
      <p:ext uri="{BB962C8B-B14F-4D97-AF65-F5344CB8AC3E}">
        <p14:creationId xmlns:p14="http://schemas.microsoft.com/office/powerpoint/2010/main" val="9195245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1"/>
          <p:cNvSpPr>
            <a:spLocks noGrp="1"/>
          </p:cNvSpPr>
          <p:nvPr>
            <p:ph type="ftr" sz="quarter" idx="11"/>
          </p:nvPr>
        </p:nvSpPr>
        <p:spPr>
          <a:noFill/>
        </p:spPr>
        <p:txBody>
          <a:bodyPr/>
          <a:lstStyle/>
          <a:p>
            <a:r>
              <a:rPr lang="en-US"/>
              <a:t>W. Riegler/CERN</a:t>
            </a:r>
          </a:p>
        </p:txBody>
      </p:sp>
      <p:sp>
        <p:nvSpPr>
          <p:cNvPr id="57347" name="Slide Number Placeholder 2"/>
          <p:cNvSpPr>
            <a:spLocks noGrp="1"/>
          </p:cNvSpPr>
          <p:nvPr>
            <p:ph type="sldNum" sz="quarter" idx="12"/>
          </p:nvPr>
        </p:nvSpPr>
        <p:spPr>
          <a:noFill/>
        </p:spPr>
        <p:txBody>
          <a:bodyPr/>
          <a:lstStyle/>
          <a:p>
            <a:fld id="{553E8FD5-4394-4D7E-BACF-0F8D67E30D7C}" type="slidenum">
              <a:rPr lang="en-US" smtClean="0"/>
              <a:pPr/>
              <a:t>28</a:t>
            </a:fld>
            <a:endParaRPr lang="en-US"/>
          </a:p>
        </p:txBody>
      </p:sp>
      <p:pic>
        <p:nvPicPr>
          <p:cNvPr id="57348" name="Picture 2" descr="C:\Dokumente und Einstellungen\Heinrich\Eigene Dateien\Eigene Bilder\ALICE.bmp"/>
          <p:cNvPicPr>
            <a:picLocks noChangeAspect="1" noChangeArrowheads="1"/>
          </p:cNvPicPr>
          <p:nvPr/>
        </p:nvPicPr>
        <p:blipFill>
          <a:blip r:embed="rId2" cstate="print"/>
          <a:srcRect/>
          <a:stretch>
            <a:fillRect/>
          </a:stretch>
        </p:blipFill>
        <p:spPr bwMode="auto">
          <a:xfrm>
            <a:off x="1544638" y="838201"/>
            <a:ext cx="9123362" cy="5453063"/>
          </a:xfrm>
          <a:prstGeom prst="rect">
            <a:avLst/>
          </a:prstGeom>
          <a:noFill/>
          <a:ln w="9525">
            <a:noFill/>
            <a:miter lim="800000"/>
            <a:headEnd/>
            <a:tailEnd/>
          </a:ln>
        </p:spPr>
      </p:pic>
      <p:sp>
        <p:nvSpPr>
          <p:cNvPr id="57349" name="TextBox 4"/>
          <p:cNvSpPr txBox="1">
            <a:spLocks noChangeArrowheads="1"/>
          </p:cNvSpPr>
          <p:nvPr/>
        </p:nvSpPr>
        <p:spPr bwMode="auto">
          <a:xfrm>
            <a:off x="4876800" y="228601"/>
            <a:ext cx="1722438" cy="708025"/>
          </a:xfrm>
          <a:prstGeom prst="rect">
            <a:avLst/>
          </a:prstGeom>
          <a:noFill/>
          <a:ln w="9525">
            <a:noFill/>
            <a:miter lim="800000"/>
            <a:headEnd/>
            <a:tailEnd/>
          </a:ln>
        </p:spPr>
        <p:txBody>
          <a:bodyPr wrap="none">
            <a:spAutoFit/>
          </a:bodyPr>
          <a:lstStyle/>
          <a:p>
            <a:pPr algn="ctr"/>
            <a:r>
              <a:rPr lang="en-US" sz="4000" b="1">
                <a:solidFill>
                  <a:srgbClr val="FF0000"/>
                </a:solidFill>
              </a:rPr>
              <a:t>ALICE</a:t>
            </a:r>
          </a:p>
        </p:txBody>
      </p:sp>
    </p:spTree>
    <p:extLst>
      <p:ext uri="{BB962C8B-B14F-4D97-AF65-F5344CB8AC3E}">
        <p14:creationId xmlns:p14="http://schemas.microsoft.com/office/powerpoint/2010/main" val="1174077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1"/>
          </p:nvPr>
        </p:nvSpPr>
        <p:spPr>
          <a:noFill/>
        </p:spPr>
        <p:txBody>
          <a:bodyPr/>
          <a:lstStyle/>
          <a:p>
            <a:r>
              <a:rPr lang="en-US"/>
              <a:t>W. Riegler/CERN</a:t>
            </a:r>
          </a:p>
        </p:txBody>
      </p:sp>
      <p:sp>
        <p:nvSpPr>
          <p:cNvPr id="58371" name="Slide Number Placeholder 2"/>
          <p:cNvSpPr>
            <a:spLocks noGrp="1"/>
          </p:cNvSpPr>
          <p:nvPr>
            <p:ph type="sldNum" sz="quarter" idx="12"/>
          </p:nvPr>
        </p:nvSpPr>
        <p:spPr>
          <a:noFill/>
        </p:spPr>
        <p:txBody>
          <a:bodyPr/>
          <a:lstStyle/>
          <a:p>
            <a:fld id="{019869FB-5845-418E-B2E0-C902D78DB6B9}" type="slidenum">
              <a:rPr lang="en-US" smtClean="0"/>
              <a:pPr/>
              <a:t>29</a:t>
            </a:fld>
            <a:endParaRPr lang="en-US"/>
          </a:p>
        </p:txBody>
      </p:sp>
      <p:sp>
        <p:nvSpPr>
          <p:cNvPr id="50" name="Rectangle 4"/>
          <p:cNvSpPr>
            <a:spLocks noChangeArrowheads="1"/>
          </p:cNvSpPr>
          <p:nvPr/>
        </p:nvSpPr>
        <p:spPr bwMode="auto">
          <a:xfrm>
            <a:off x="1654176" y="2076651"/>
            <a:ext cx="175515" cy="364725"/>
          </a:xfrm>
          <a:prstGeom prst="rect">
            <a:avLst/>
          </a:prstGeom>
          <a:solidFill>
            <a:srgbClr val="FFFFFF"/>
          </a:solidFill>
          <a:ln w="9525">
            <a:noFill/>
            <a:miter lim="800000"/>
            <a:headEnd/>
            <a:tailEnd/>
          </a:ln>
          <a:effectLst/>
        </p:spPr>
        <p:txBody>
          <a:bodyPr wrap="none" lIns="86877" tIns="43439" rIns="86877" bIns="43439" anchor="ctr">
            <a:spAutoFit/>
          </a:bodyPr>
          <a:lstStyle/>
          <a:p>
            <a:pPr fontAlgn="auto">
              <a:spcBef>
                <a:spcPts val="0"/>
              </a:spcBef>
              <a:spcAft>
                <a:spcPts val="0"/>
              </a:spcAft>
              <a:defRPr/>
            </a:pPr>
            <a:endParaRPr lang="en-US" kern="0">
              <a:solidFill>
                <a:sysClr val="windowText" lastClr="000000"/>
              </a:solidFill>
              <a:latin typeface="Arial" charset="0"/>
            </a:endParaRPr>
          </a:p>
        </p:txBody>
      </p:sp>
      <p:sp>
        <p:nvSpPr>
          <p:cNvPr id="51" name="Line 5"/>
          <p:cNvSpPr>
            <a:spLocks noChangeShapeType="1"/>
          </p:cNvSpPr>
          <p:nvPr/>
        </p:nvSpPr>
        <p:spPr bwMode="auto">
          <a:xfrm>
            <a:off x="31242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2" name="Line 6"/>
          <p:cNvSpPr>
            <a:spLocks noChangeShapeType="1"/>
          </p:cNvSpPr>
          <p:nvPr/>
        </p:nvSpPr>
        <p:spPr bwMode="auto">
          <a:xfrm>
            <a:off x="44196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3" name="Line 7"/>
          <p:cNvSpPr>
            <a:spLocks noChangeShapeType="1"/>
          </p:cNvSpPr>
          <p:nvPr/>
        </p:nvSpPr>
        <p:spPr bwMode="auto">
          <a:xfrm>
            <a:off x="57150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4" name="Line 8"/>
          <p:cNvSpPr>
            <a:spLocks noChangeShapeType="1"/>
          </p:cNvSpPr>
          <p:nvPr/>
        </p:nvSpPr>
        <p:spPr bwMode="auto">
          <a:xfrm>
            <a:off x="70104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5" name="Line 9"/>
          <p:cNvSpPr>
            <a:spLocks noChangeShapeType="1"/>
          </p:cNvSpPr>
          <p:nvPr/>
        </p:nvSpPr>
        <p:spPr bwMode="auto">
          <a:xfrm>
            <a:off x="83058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6" name="Text Box 10"/>
          <p:cNvSpPr txBox="1">
            <a:spLocks noChangeArrowheads="1"/>
          </p:cNvSpPr>
          <p:nvPr/>
        </p:nvSpPr>
        <p:spPr bwMode="auto">
          <a:xfrm>
            <a:off x="2895600" y="3973513"/>
            <a:ext cx="7791450" cy="366712"/>
          </a:xfrm>
          <a:prstGeom prst="rect">
            <a:avLst/>
          </a:prstGeom>
          <a:noFill/>
          <a:ln w="12700" cap="sq">
            <a:noFill/>
            <a:miter lim="800000"/>
            <a:headEnd type="none" w="sm" len="sm"/>
            <a:tailEnd type="none" w="sm" len="sm"/>
          </a:ln>
          <a:effectLst/>
        </p:spPr>
        <p:txBody>
          <a:bodyPr wrap="none">
            <a:spAutoFit/>
          </a:bodyPr>
          <a:lstStyle/>
          <a:p>
            <a:pPr fontAlgn="auto">
              <a:spcAft>
                <a:spcPts val="0"/>
              </a:spcAft>
              <a:defRPr/>
            </a:pPr>
            <a:r>
              <a:rPr lang="en-US" kern="0">
                <a:solidFill>
                  <a:srgbClr val="919191"/>
                </a:solidFill>
                <a:latin typeface="Times New Roman" pitchFamily="18" charset="0"/>
              </a:rPr>
              <a:t>0                     1                     2                    3                     4                    5  p (GeV/c)</a:t>
            </a:r>
          </a:p>
        </p:txBody>
      </p:sp>
      <p:sp>
        <p:nvSpPr>
          <p:cNvPr id="57" name="Line 11"/>
          <p:cNvSpPr>
            <a:spLocks noChangeShapeType="1"/>
          </p:cNvSpPr>
          <p:nvPr/>
        </p:nvSpPr>
        <p:spPr bwMode="auto">
          <a:xfrm>
            <a:off x="3276601" y="1998663"/>
            <a:ext cx="282575"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8" name="Line 12"/>
          <p:cNvSpPr>
            <a:spLocks noChangeShapeType="1"/>
          </p:cNvSpPr>
          <p:nvPr/>
        </p:nvSpPr>
        <p:spPr bwMode="auto">
          <a:xfrm>
            <a:off x="3276601" y="2209800"/>
            <a:ext cx="815975"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9" name="Line 13"/>
          <p:cNvSpPr>
            <a:spLocks noChangeShapeType="1"/>
          </p:cNvSpPr>
          <p:nvPr/>
        </p:nvSpPr>
        <p:spPr bwMode="auto">
          <a:xfrm>
            <a:off x="3779838" y="2897188"/>
            <a:ext cx="1852612"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0" name="Line 14"/>
          <p:cNvSpPr>
            <a:spLocks noChangeShapeType="1"/>
          </p:cNvSpPr>
          <p:nvPr/>
        </p:nvSpPr>
        <p:spPr bwMode="auto">
          <a:xfrm>
            <a:off x="3779838" y="3124200"/>
            <a:ext cx="399415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1" name="Line 15"/>
          <p:cNvSpPr>
            <a:spLocks noChangeShapeType="1"/>
          </p:cNvSpPr>
          <p:nvPr/>
        </p:nvSpPr>
        <p:spPr bwMode="auto">
          <a:xfrm>
            <a:off x="4521200" y="3548063"/>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2" name="Line 16"/>
          <p:cNvSpPr>
            <a:spLocks noChangeShapeType="1"/>
          </p:cNvSpPr>
          <p:nvPr/>
        </p:nvSpPr>
        <p:spPr bwMode="auto">
          <a:xfrm>
            <a:off x="4521200" y="3770313"/>
            <a:ext cx="492760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3" name="Line 17"/>
          <p:cNvSpPr>
            <a:spLocks noChangeShapeType="1"/>
          </p:cNvSpPr>
          <p:nvPr/>
        </p:nvSpPr>
        <p:spPr bwMode="auto">
          <a:xfrm>
            <a:off x="4321176" y="5330825"/>
            <a:ext cx="10128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4" name="Line 18"/>
          <p:cNvSpPr>
            <a:spLocks noChangeShapeType="1"/>
          </p:cNvSpPr>
          <p:nvPr/>
        </p:nvSpPr>
        <p:spPr bwMode="auto">
          <a:xfrm>
            <a:off x="5510214"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5" name="Line 19"/>
          <p:cNvSpPr>
            <a:spLocks noChangeShapeType="1"/>
          </p:cNvSpPr>
          <p:nvPr/>
        </p:nvSpPr>
        <p:spPr bwMode="auto">
          <a:xfrm>
            <a:off x="7415214"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6" name="Text Box 20"/>
          <p:cNvSpPr txBox="1">
            <a:spLocks noChangeArrowheads="1"/>
          </p:cNvSpPr>
          <p:nvPr/>
        </p:nvSpPr>
        <p:spPr bwMode="auto">
          <a:xfrm>
            <a:off x="4876800" y="5345113"/>
            <a:ext cx="5715000" cy="366712"/>
          </a:xfrm>
          <a:prstGeom prst="rect">
            <a:avLst/>
          </a:prstGeom>
          <a:noFill/>
          <a:ln w="12700" cap="sq">
            <a:noFill/>
            <a:miter lim="800000"/>
            <a:headEnd type="none" w="sm" len="sm"/>
            <a:tailEnd type="none" w="sm" len="sm"/>
          </a:ln>
          <a:effectLst/>
        </p:spPr>
        <p:txBody>
          <a:bodyPr>
            <a:spAutoFit/>
          </a:bodyPr>
          <a:lstStyle/>
          <a:p>
            <a:pPr fontAlgn="auto">
              <a:spcAft>
                <a:spcPts val="0"/>
              </a:spcAft>
              <a:defRPr/>
            </a:pPr>
            <a:r>
              <a:rPr lang="en-US" kern="0" dirty="0">
                <a:solidFill>
                  <a:srgbClr val="919191"/>
                </a:solidFill>
                <a:latin typeface="Times New Roman" pitchFamily="18" charset="0"/>
              </a:rPr>
              <a:t>       1                              10                            100   p (</a:t>
            </a:r>
            <a:r>
              <a:rPr lang="en-US" kern="0" dirty="0" err="1">
                <a:solidFill>
                  <a:srgbClr val="919191"/>
                </a:solidFill>
                <a:latin typeface="Times New Roman" pitchFamily="18" charset="0"/>
              </a:rPr>
              <a:t>GeV</a:t>
            </a:r>
            <a:r>
              <a:rPr lang="en-US" kern="0" dirty="0">
                <a:solidFill>
                  <a:srgbClr val="919191"/>
                </a:solidFill>
                <a:latin typeface="Times New Roman" pitchFamily="18" charset="0"/>
              </a:rPr>
              <a:t>/c) </a:t>
            </a:r>
          </a:p>
        </p:txBody>
      </p:sp>
      <p:sp>
        <p:nvSpPr>
          <p:cNvPr id="67" name="Line 21"/>
          <p:cNvSpPr>
            <a:spLocks noChangeShapeType="1"/>
          </p:cNvSpPr>
          <p:nvPr/>
        </p:nvSpPr>
        <p:spPr bwMode="auto">
          <a:xfrm>
            <a:off x="9296401" y="5330825"/>
            <a:ext cx="8223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8" name="Line 22"/>
          <p:cNvSpPr>
            <a:spLocks noChangeShapeType="1"/>
          </p:cNvSpPr>
          <p:nvPr/>
        </p:nvSpPr>
        <p:spPr bwMode="auto">
          <a:xfrm>
            <a:off x="5510214" y="4713288"/>
            <a:ext cx="3633787" cy="0"/>
          </a:xfrm>
          <a:prstGeom prst="line">
            <a:avLst/>
          </a:prstGeom>
          <a:noFill/>
          <a:ln w="190500" cap="sq">
            <a:solidFill>
              <a:srgbClr val="00FF00"/>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9" name="Line 23"/>
          <p:cNvSpPr>
            <a:spLocks noChangeShapeType="1"/>
          </p:cNvSpPr>
          <p:nvPr/>
        </p:nvSpPr>
        <p:spPr bwMode="auto">
          <a:xfrm>
            <a:off x="5632450" y="5051425"/>
            <a:ext cx="3130550" cy="0"/>
          </a:xfrm>
          <a:prstGeom prst="line">
            <a:avLst/>
          </a:prstGeom>
          <a:noFill/>
          <a:ln w="193675" cap="sq">
            <a:solidFill>
              <a:srgbClr val="3366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0" name="Line 24"/>
          <p:cNvSpPr>
            <a:spLocks noChangeShapeType="1"/>
          </p:cNvSpPr>
          <p:nvPr/>
        </p:nvSpPr>
        <p:spPr bwMode="auto">
          <a:xfrm>
            <a:off x="3313114" y="2962275"/>
            <a:ext cx="268287" cy="6350"/>
          </a:xfrm>
          <a:prstGeom prst="line">
            <a:avLst/>
          </a:prstGeom>
          <a:noFill/>
          <a:ln w="190500" cap="sq">
            <a:pattFill prst="wdUpDiag">
              <a:fgClr>
                <a:srgbClr val="00FF00"/>
              </a:fgClr>
              <a:bgClr>
                <a:srgbClr val="FFFFFF"/>
              </a:bgClr>
            </a:patt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1" name="Line 25"/>
          <p:cNvSpPr>
            <a:spLocks noChangeShapeType="1"/>
          </p:cNvSpPr>
          <p:nvPr/>
        </p:nvSpPr>
        <p:spPr bwMode="auto">
          <a:xfrm>
            <a:off x="3124200" y="2209800"/>
            <a:ext cx="0" cy="0"/>
          </a:xfrm>
          <a:prstGeom prst="line">
            <a:avLst/>
          </a:prstGeom>
          <a:noFill/>
          <a:ln w="12700"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2" name="Rectangle 26"/>
          <p:cNvSpPr>
            <a:spLocks noChangeArrowheads="1"/>
          </p:cNvSpPr>
          <p:nvPr/>
        </p:nvSpPr>
        <p:spPr bwMode="auto">
          <a:xfrm>
            <a:off x="3124200" y="2295526"/>
            <a:ext cx="152400" cy="142875"/>
          </a:xfrm>
          <a:prstGeom prst="rect">
            <a:avLst/>
          </a:prstGeom>
          <a:solidFill>
            <a:srgbClr val="00FF00"/>
          </a:solid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3" name="Rectangle 27" descr="Wide upward diagonal"/>
          <p:cNvSpPr>
            <a:spLocks noChangeArrowheads="1"/>
          </p:cNvSpPr>
          <p:nvPr/>
        </p:nvSpPr>
        <p:spPr bwMode="auto">
          <a:xfrm>
            <a:off x="3559176" y="2282825"/>
            <a:ext cx="784225" cy="152400"/>
          </a:xfrm>
          <a:prstGeom prst="rect">
            <a:avLst/>
          </a:prstGeom>
          <a:pattFill prst="wdUpDiag">
            <a:fgClr>
              <a:srgbClr val="00FF00"/>
            </a:fgClr>
            <a:bgClr>
              <a:srgbClr val="FFFFFF"/>
            </a:bgClr>
          </a:patt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4" name="Text Box 28"/>
          <p:cNvSpPr txBox="1">
            <a:spLocks noChangeArrowheads="1"/>
          </p:cNvSpPr>
          <p:nvPr/>
        </p:nvSpPr>
        <p:spPr bwMode="auto">
          <a:xfrm>
            <a:off x="2803525" y="4232275"/>
            <a:ext cx="2433638" cy="915988"/>
          </a:xfrm>
          <a:prstGeom prst="rect">
            <a:avLst/>
          </a:prstGeom>
          <a:noFill/>
          <a:ln w="9525">
            <a:noFill/>
            <a:miter lim="800000"/>
            <a:headEnd/>
            <a:tailEnd/>
          </a:ln>
          <a:effectLst/>
        </p:spPr>
        <p:txBody>
          <a:bodyPr>
            <a:spAutoFit/>
          </a:bodyPr>
          <a:lstStyle/>
          <a:p>
            <a:pPr fontAlgn="auto">
              <a:spcAft>
                <a:spcPts val="0"/>
              </a:spcAft>
              <a:defRPr/>
            </a:pPr>
            <a:r>
              <a:rPr lang="en-US" kern="0">
                <a:solidFill>
                  <a:srgbClr val="CC0000"/>
                </a:solidFill>
                <a:latin typeface="Arial" charset="0"/>
              </a:rPr>
              <a:t>TPC </a:t>
            </a:r>
            <a:r>
              <a:rPr lang="en-US" kern="0">
                <a:solidFill>
                  <a:srgbClr val="000000"/>
                </a:solidFill>
                <a:latin typeface="Arial" charset="0"/>
              </a:rPr>
              <a:t>(rel. rise) </a:t>
            </a:r>
            <a:r>
              <a:rPr lang="en-US" kern="0">
                <a:solidFill>
                  <a:srgbClr val="000000"/>
                </a:solidFill>
                <a:latin typeface="Symbol" pitchFamily="18" charset="2"/>
              </a:rPr>
              <a:t>p</a:t>
            </a:r>
            <a:r>
              <a:rPr lang="en-US" kern="0">
                <a:solidFill>
                  <a:sysClr val="windowText" lastClr="000000"/>
                </a:solidFill>
                <a:latin typeface="Arial" charset="0"/>
              </a:rPr>
              <a:t> </a:t>
            </a:r>
            <a:r>
              <a:rPr lang="en-US" kern="0">
                <a:solidFill>
                  <a:srgbClr val="000000"/>
                </a:solidFill>
                <a:latin typeface="Arial" charset="0"/>
              </a:rPr>
              <a:t>/K/p</a:t>
            </a:r>
            <a:endParaRPr lang="en-US" kern="0">
              <a:solidFill>
                <a:srgbClr val="CC0000"/>
              </a:solidFill>
              <a:latin typeface="Arial" charset="0"/>
            </a:endParaRPr>
          </a:p>
          <a:p>
            <a:pPr fontAlgn="auto">
              <a:spcAft>
                <a:spcPts val="0"/>
              </a:spcAft>
              <a:defRPr/>
            </a:pPr>
            <a:r>
              <a:rPr lang="en-US" kern="0">
                <a:solidFill>
                  <a:srgbClr val="CC0000"/>
                </a:solidFill>
                <a:latin typeface="Arial" charset="0"/>
              </a:rPr>
              <a:t>TRD         </a:t>
            </a:r>
            <a:r>
              <a:rPr lang="en-US" kern="0">
                <a:solidFill>
                  <a:srgbClr val="000000"/>
                </a:solidFill>
                <a:latin typeface="Times New Roman" pitchFamily="18" charset="0"/>
              </a:rPr>
              <a:t>e /</a:t>
            </a:r>
            <a:r>
              <a:rPr lang="en-US" kern="0">
                <a:solidFill>
                  <a:srgbClr val="000000"/>
                </a:solidFill>
                <a:latin typeface="Symbol" pitchFamily="18" charset="2"/>
              </a:rPr>
              <a:t>p</a:t>
            </a:r>
            <a:r>
              <a:rPr lang="en-US" kern="0">
                <a:solidFill>
                  <a:sysClr val="windowText" lastClr="000000"/>
                </a:solidFill>
                <a:latin typeface="Arial" charset="0"/>
              </a:rPr>
              <a:t>                                               </a:t>
            </a:r>
            <a:endParaRPr lang="en-US" kern="0">
              <a:solidFill>
                <a:srgbClr val="000000"/>
              </a:solidFill>
              <a:latin typeface="Arial" charset="0"/>
            </a:endParaRPr>
          </a:p>
          <a:p>
            <a:pPr fontAlgn="auto">
              <a:spcAft>
                <a:spcPts val="0"/>
              </a:spcAft>
              <a:defRPr/>
            </a:pPr>
            <a:r>
              <a:rPr lang="en-US" kern="0">
                <a:solidFill>
                  <a:srgbClr val="CC0000"/>
                </a:solidFill>
                <a:latin typeface="Arial" charset="0"/>
              </a:rPr>
              <a:t>PHOS      </a:t>
            </a:r>
            <a:r>
              <a:rPr lang="en-US" kern="0">
                <a:solidFill>
                  <a:srgbClr val="000000"/>
                </a:solidFill>
                <a:latin typeface="Symbol" pitchFamily="18" charset="2"/>
              </a:rPr>
              <a:t>g </a:t>
            </a:r>
            <a:r>
              <a:rPr lang="en-US" kern="0">
                <a:solidFill>
                  <a:srgbClr val="000000"/>
                </a:solidFill>
                <a:latin typeface="Arial" charset="0"/>
              </a:rPr>
              <a:t>/</a:t>
            </a:r>
            <a:r>
              <a:rPr lang="en-US" kern="0">
                <a:solidFill>
                  <a:srgbClr val="000000"/>
                </a:solidFill>
                <a:latin typeface="Symbol" pitchFamily="18" charset="2"/>
              </a:rPr>
              <a:t>p</a:t>
            </a:r>
            <a:r>
              <a:rPr lang="en-US" kern="0" baseline="30000">
                <a:solidFill>
                  <a:srgbClr val="000000"/>
                </a:solidFill>
                <a:latin typeface="Symbol" pitchFamily="18" charset="2"/>
              </a:rPr>
              <a:t>0</a:t>
            </a:r>
          </a:p>
        </p:txBody>
      </p:sp>
      <p:sp>
        <p:nvSpPr>
          <p:cNvPr id="75" name="Text Box 29"/>
          <p:cNvSpPr txBox="1">
            <a:spLocks noChangeArrowheads="1"/>
          </p:cNvSpPr>
          <p:nvPr/>
        </p:nvSpPr>
        <p:spPr bwMode="auto">
          <a:xfrm>
            <a:off x="1524000" y="1870075"/>
            <a:ext cx="1371600" cy="641350"/>
          </a:xfrm>
          <a:prstGeom prst="rect">
            <a:avLst/>
          </a:prstGeom>
          <a:noFill/>
          <a:ln w="9525">
            <a:noFill/>
            <a:miter lim="800000"/>
            <a:headEnd/>
            <a:tailEnd/>
          </a:ln>
          <a:effectLst/>
        </p:spPr>
        <p:txBody>
          <a:bodyPr>
            <a:spAutoFit/>
          </a:bodyPr>
          <a:lstStyle/>
          <a:p>
            <a:pPr fontAlgn="auto">
              <a:spcAft>
                <a:spcPts val="0"/>
              </a:spcAft>
              <a:defRPr/>
            </a:pPr>
            <a:r>
              <a:rPr lang="en-US" kern="0">
                <a:solidFill>
                  <a:srgbClr val="3333FF"/>
                </a:solidFill>
                <a:latin typeface="Arial" charset="0"/>
              </a:rPr>
              <a:t>TPC + ITS</a:t>
            </a:r>
            <a:r>
              <a:rPr lang="en-US" kern="0">
                <a:solidFill>
                  <a:srgbClr val="000000"/>
                </a:solidFill>
                <a:latin typeface="Arial" charset="0"/>
              </a:rPr>
              <a:t> </a:t>
            </a:r>
          </a:p>
          <a:p>
            <a:pPr fontAlgn="auto">
              <a:spcAft>
                <a:spcPts val="0"/>
              </a:spcAft>
              <a:defRPr/>
            </a:pPr>
            <a:r>
              <a:rPr lang="en-US" kern="0">
                <a:solidFill>
                  <a:srgbClr val="000000"/>
                </a:solidFill>
                <a:latin typeface="Arial" charset="0"/>
              </a:rPr>
              <a:t>(dE/dx)</a:t>
            </a:r>
            <a:r>
              <a:rPr lang="en-US" kern="0">
                <a:solidFill>
                  <a:srgbClr val="000000"/>
                </a:solidFill>
                <a:latin typeface="Times New Roman" pitchFamily="18" charset="0"/>
              </a:rPr>
              <a:t> </a:t>
            </a:r>
          </a:p>
        </p:txBody>
      </p:sp>
      <p:sp>
        <p:nvSpPr>
          <p:cNvPr id="76" name="Text Box 30"/>
          <p:cNvSpPr txBox="1">
            <a:spLocks noChangeArrowheads="1"/>
          </p:cNvSpPr>
          <p:nvPr/>
        </p:nvSpPr>
        <p:spPr bwMode="auto">
          <a:xfrm>
            <a:off x="3733801" y="18256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7" name="Text Box 31"/>
          <p:cNvSpPr txBox="1">
            <a:spLocks noChangeArrowheads="1"/>
          </p:cNvSpPr>
          <p:nvPr/>
        </p:nvSpPr>
        <p:spPr bwMode="auto">
          <a:xfrm>
            <a:off x="5867401" y="27400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8" name="Text Box 32"/>
          <p:cNvSpPr txBox="1">
            <a:spLocks noChangeArrowheads="1"/>
          </p:cNvSpPr>
          <p:nvPr/>
        </p:nvSpPr>
        <p:spPr bwMode="auto">
          <a:xfrm>
            <a:off x="7010401" y="34258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9" name="Text Box 33"/>
          <p:cNvSpPr txBox="1">
            <a:spLocks noChangeArrowheads="1"/>
          </p:cNvSpPr>
          <p:nvPr/>
        </p:nvSpPr>
        <p:spPr bwMode="auto">
          <a:xfrm>
            <a:off x="4197350" y="19780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0" name="Text Box 34"/>
          <p:cNvSpPr txBox="1">
            <a:spLocks noChangeArrowheads="1"/>
          </p:cNvSpPr>
          <p:nvPr/>
        </p:nvSpPr>
        <p:spPr bwMode="auto">
          <a:xfrm>
            <a:off x="7931150" y="29686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1" name="Text Box 35"/>
          <p:cNvSpPr txBox="1">
            <a:spLocks noChangeArrowheads="1"/>
          </p:cNvSpPr>
          <p:nvPr/>
        </p:nvSpPr>
        <p:spPr bwMode="auto">
          <a:xfrm>
            <a:off x="9531350" y="36544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2" name="Text Box 36"/>
          <p:cNvSpPr txBox="1">
            <a:spLocks noChangeArrowheads="1"/>
          </p:cNvSpPr>
          <p:nvPr/>
        </p:nvSpPr>
        <p:spPr bwMode="auto">
          <a:xfrm>
            <a:off x="4495801" y="22066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3" name="Text Box 37"/>
          <p:cNvSpPr txBox="1">
            <a:spLocks noChangeArrowheads="1"/>
          </p:cNvSpPr>
          <p:nvPr/>
        </p:nvSpPr>
        <p:spPr bwMode="auto">
          <a:xfrm>
            <a:off x="2743201" y="28162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4" name="Text Box 38"/>
          <p:cNvSpPr txBox="1">
            <a:spLocks noChangeArrowheads="1"/>
          </p:cNvSpPr>
          <p:nvPr/>
        </p:nvSpPr>
        <p:spPr bwMode="auto">
          <a:xfrm>
            <a:off x="1524000" y="3425826"/>
            <a:ext cx="1056700" cy="646331"/>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HMPID  </a:t>
            </a:r>
          </a:p>
          <a:p>
            <a:pPr fontAlgn="auto">
              <a:spcAft>
                <a:spcPts val="0"/>
              </a:spcAft>
              <a:defRPr/>
            </a:pPr>
            <a:r>
              <a:rPr lang="en-US" kern="0">
                <a:solidFill>
                  <a:srgbClr val="000000"/>
                </a:solidFill>
                <a:latin typeface="Arial" charset="0"/>
              </a:rPr>
              <a:t>(RICH)</a:t>
            </a:r>
          </a:p>
        </p:txBody>
      </p:sp>
      <p:sp>
        <p:nvSpPr>
          <p:cNvPr id="85" name="Text Box 39"/>
          <p:cNvSpPr txBox="1">
            <a:spLocks noChangeArrowheads="1"/>
          </p:cNvSpPr>
          <p:nvPr/>
        </p:nvSpPr>
        <p:spPr bwMode="auto">
          <a:xfrm>
            <a:off x="1524000" y="2816226"/>
            <a:ext cx="641350" cy="366713"/>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TOF</a:t>
            </a:r>
            <a:endParaRPr lang="en-US" kern="0">
              <a:solidFill>
                <a:srgbClr val="000000"/>
              </a:solidFill>
              <a:latin typeface="Arial" charset="0"/>
            </a:endParaRPr>
          </a:p>
        </p:txBody>
      </p:sp>
      <p:grpSp>
        <p:nvGrpSpPr>
          <p:cNvPr id="2" name="Group 45"/>
          <p:cNvGrpSpPr>
            <a:grpSpLocks/>
          </p:cNvGrpSpPr>
          <p:nvPr/>
        </p:nvGrpSpPr>
        <p:grpSpPr bwMode="auto">
          <a:xfrm>
            <a:off x="7391400" y="1295401"/>
            <a:ext cx="2692400" cy="1038225"/>
            <a:chOff x="4272" y="940"/>
            <a:chExt cx="1696" cy="654"/>
          </a:xfrm>
        </p:grpSpPr>
        <p:sp>
          <p:nvSpPr>
            <p:cNvPr id="87" name="Oval 40"/>
            <p:cNvSpPr>
              <a:spLocks noChangeArrowheads="1"/>
            </p:cNvSpPr>
            <p:nvPr/>
          </p:nvSpPr>
          <p:spPr bwMode="auto">
            <a:xfrm>
              <a:off x="4272" y="940"/>
              <a:ext cx="1413" cy="654"/>
            </a:xfrm>
            <a:prstGeom prst="ellipse">
              <a:avLst/>
            </a:prstGeom>
            <a:solidFill>
              <a:srgbClr val="FFFF99"/>
            </a:solidFill>
            <a:ln w="9525">
              <a:solidFill>
                <a:srgbClr val="000000"/>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88" name="Text Box 41"/>
            <p:cNvSpPr txBox="1">
              <a:spLocks noChangeArrowheads="1"/>
            </p:cNvSpPr>
            <p:nvPr/>
          </p:nvSpPr>
          <p:spPr bwMode="auto">
            <a:xfrm>
              <a:off x="4363" y="1036"/>
              <a:ext cx="1605" cy="442"/>
            </a:xfrm>
            <a:prstGeom prst="rect">
              <a:avLst/>
            </a:prstGeom>
            <a:noFill/>
            <a:ln w="9525">
              <a:noFill/>
              <a:miter lim="800000"/>
              <a:headEnd/>
              <a:tailEnd/>
            </a:ln>
            <a:effectLst/>
          </p:spPr>
          <p:txBody>
            <a:bodyPr>
              <a:spAutoFit/>
            </a:bodyPr>
            <a:lstStyle/>
            <a:p>
              <a:pPr fontAlgn="auto">
                <a:spcAft>
                  <a:spcPts val="0"/>
                </a:spcAft>
                <a:defRPr/>
              </a:pPr>
              <a:r>
                <a:rPr lang="en-US" sz="2000" b="1" kern="0" dirty="0">
                  <a:solidFill>
                    <a:srgbClr val="000000"/>
                  </a:solidFill>
                  <a:latin typeface="Times New Roman" pitchFamily="18" charset="0"/>
                </a:rPr>
                <a:t>Alice uses ~ all </a:t>
              </a:r>
            </a:p>
            <a:p>
              <a:pPr fontAlgn="auto">
                <a:spcAft>
                  <a:spcPts val="0"/>
                </a:spcAft>
                <a:defRPr/>
              </a:pPr>
              <a:r>
                <a:rPr lang="en-US" sz="2000" b="1" kern="0" dirty="0">
                  <a:solidFill>
                    <a:srgbClr val="000000"/>
                  </a:solidFill>
                  <a:latin typeface="Times New Roman" pitchFamily="18" charset="0"/>
                </a:rPr>
                <a:t>known techniques!</a:t>
              </a:r>
            </a:p>
          </p:txBody>
        </p:sp>
      </p:grpSp>
      <p:sp>
        <p:nvSpPr>
          <p:cNvPr id="89" name="Line 42"/>
          <p:cNvSpPr>
            <a:spLocks noChangeShapeType="1"/>
          </p:cNvSpPr>
          <p:nvPr/>
        </p:nvSpPr>
        <p:spPr bwMode="auto">
          <a:xfrm>
            <a:off x="6543675" y="4352925"/>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0" name="Line 43"/>
          <p:cNvSpPr>
            <a:spLocks noChangeShapeType="1"/>
          </p:cNvSpPr>
          <p:nvPr/>
        </p:nvSpPr>
        <p:spPr bwMode="auto">
          <a:xfrm>
            <a:off x="6537325" y="4492625"/>
            <a:ext cx="2300288" cy="1270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1" name="Text Box 44"/>
          <p:cNvSpPr txBox="1">
            <a:spLocks noChangeArrowheads="1"/>
          </p:cNvSpPr>
          <p:nvPr/>
        </p:nvSpPr>
        <p:spPr bwMode="auto">
          <a:xfrm>
            <a:off x="8963025" y="4143375"/>
            <a:ext cx="453970" cy="52322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a:p>
            <a:pPr fontAlgn="auto">
              <a:spcAft>
                <a:spcPts val="0"/>
              </a:spcAft>
              <a:defRPr/>
            </a:pPr>
            <a:r>
              <a:rPr lang="en-US" sz="1400" kern="0">
                <a:solidFill>
                  <a:srgbClr val="000000"/>
                </a:solidFill>
                <a:latin typeface="Arial" charset="0"/>
              </a:rPr>
              <a:t>K/p</a:t>
            </a:r>
          </a:p>
        </p:txBody>
      </p:sp>
      <p:sp>
        <p:nvSpPr>
          <p:cNvPr id="58412" name="TextBox 45"/>
          <p:cNvSpPr txBox="1">
            <a:spLocks noChangeArrowheads="1"/>
          </p:cNvSpPr>
          <p:nvPr/>
        </p:nvSpPr>
        <p:spPr bwMode="auto">
          <a:xfrm>
            <a:off x="3886200" y="228601"/>
            <a:ext cx="4375150" cy="708025"/>
          </a:xfrm>
          <a:prstGeom prst="rect">
            <a:avLst/>
          </a:prstGeom>
          <a:noFill/>
          <a:ln w="9525">
            <a:noFill/>
            <a:miter lim="800000"/>
            <a:headEnd/>
            <a:tailEnd/>
          </a:ln>
        </p:spPr>
        <p:txBody>
          <a:bodyPr wrap="none">
            <a:spAutoFit/>
          </a:bodyPr>
          <a:lstStyle/>
          <a:p>
            <a:pPr algn="ctr"/>
            <a:r>
              <a:rPr lang="en-US" sz="4000" b="1">
                <a:solidFill>
                  <a:srgbClr val="FF0000"/>
                </a:solidFill>
              </a:rPr>
              <a:t>ALICE Particle ID</a:t>
            </a:r>
          </a:p>
        </p:txBody>
      </p:sp>
    </p:spTree>
    <p:extLst>
      <p:ext uri="{BB962C8B-B14F-4D97-AF65-F5344CB8AC3E}">
        <p14:creationId xmlns:p14="http://schemas.microsoft.com/office/powerpoint/2010/main" val="1356642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3</a:t>
            </a:fld>
            <a:endParaRPr lang="en-US"/>
          </a:p>
        </p:txBody>
      </p:sp>
      <p:sp>
        <p:nvSpPr>
          <p:cNvPr id="4" name="Rectangle 8"/>
          <p:cNvSpPr txBox="1">
            <a:spLocks noChangeArrowheads="1"/>
          </p:cNvSpPr>
          <p:nvPr/>
        </p:nvSpPr>
        <p:spPr>
          <a:xfrm>
            <a:off x="1981200" y="0"/>
            <a:ext cx="8229600" cy="487362"/>
          </a:xfrm>
          <a:prstGeom prst="rect">
            <a:avLst/>
          </a:prstGeom>
        </p:spPr>
        <p:txBody>
          <a:bodyPr/>
          <a:lstStyle/>
          <a:p>
            <a:pPr algn="ctr" eaLnBrk="0" hangingPunct="0">
              <a:defRPr/>
            </a:pPr>
            <a:r>
              <a:rPr lang="en-US" sz="2800" b="1" kern="0" dirty="0" err="1">
                <a:solidFill>
                  <a:srgbClr val="FF0000"/>
                </a:solidFill>
                <a:latin typeface="+mj-lt"/>
                <a:ea typeface="+mj-ea"/>
                <a:cs typeface="+mj-cs"/>
              </a:rPr>
              <a:t>Calorimetry</a:t>
            </a:r>
            <a:endParaRPr lang="en-US" sz="2800" b="1" kern="0" dirty="0">
              <a:solidFill>
                <a:srgbClr val="FF0000"/>
              </a:solidFill>
              <a:latin typeface="+mj-lt"/>
              <a:ea typeface="+mj-ea"/>
              <a:cs typeface="+mj-cs"/>
            </a:endParaRPr>
          </a:p>
        </p:txBody>
      </p:sp>
      <p:pic>
        <p:nvPicPr>
          <p:cNvPr id="6" name="Picture 2" descr="E:\vorlesung\Summer_student_lecture\CMS_Slice.gif"/>
          <p:cNvPicPr>
            <a:picLocks noChangeAspect="1" noChangeArrowheads="1"/>
          </p:cNvPicPr>
          <p:nvPr/>
        </p:nvPicPr>
        <p:blipFill>
          <a:blip r:embed="rId2" cstate="print"/>
          <a:srcRect/>
          <a:stretch>
            <a:fillRect/>
          </a:stretch>
        </p:blipFill>
        <p:spPr bwMode="auto">
          <a:xfrm>
            <a:off x="3352800" y="3886201"/>
            <a:ext cx="5029200" cy="2586037"/>
          </a:xfrm>
          <a:prstGeom prst="rect">
            <a:avLst/>
          </a:prstGeom>
          <a:noFill/>
          <a:ln w="9525">
            <a:noFill/>
            <a:miter lim="800000"/>
            <a:headEnd/>
            <a:tailEnd/>
          </a:ln>
        </p:spPr>
      </p:pic>
      <p:pic>
        <p:nvPicPr>
          <p:cNvPr id="7" name="Picture 2" descr="scan0024"/>
          <p:cNvPicPr>
            <a:picLocks noChangeAspect="1" noChangeArrowheads="1"/>
          </p:cNvPicPr>
          <p:nvPr/>
        </p:nvPicPr>
        <p:blipFill>
          <a:blip r:embed="rId3" cstate="print"/>
          <a:srcRect/>
          <a:stretch>
            <a:fillRect/>
          </a:stretch>
        </p:blipFill>
        <p:spPr bwMode="auto">
          <a:xfrm>
            <a:off x="3886200" y="762001"/>
            <a:ext cx="3657600" cy="2975225"/>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30</a:t>
            </a:fld>
            <a:endParaRPr lang="en-US"/>
          </a:p>
        </p:txBody>
      </p:sp>
      <p:pic>
        <p:nvPicPr>
          <p:cNvPr id="4" name="Picture 3"/>
          <p:cNvPicPr>
            <a:picLocks noChangeAspect="1"/>
          </p:cNvPicPr>
          <p:nvPr/>
        </p:nvPicPr>
        <p:blipFill>
          <a:blip r:embed="rId2"/>
          <a:stretch>
            <a:fillRect/>
          </a:stretch>
        </p:blipFill>
        <p:spPr>
          <a:xfrm>
            <a:off x="533400" y="727075"/>
            <a:ext cx="4529667" cy="5435600"/>
          </a:xfrm>
          <a:prstGeom prst="rect">
            <a:avLst/>
          </a:prstGeom>
        </p:spPr>
      </p:pic>
      <p:sp>
        <p:nvSpPr>
          <p:cNvPr id="5" name="TextBox 4"/>
          <p:cNvSpPr txBox="1"/>
          <p:nvPr/>
        </p:nvSpPr>
        <p:spPr>
          <a:xfrm>
            <a:off x="6934200" y="1029384"/>
            <a:ext cx="2441694" cy="646331"/>
          </a:xfrm>
          <a:prstGeom prst="rect">
            <a:avLst/>
          </a:prstGeom>
          <a:noFill/>
        </p:spPr>
        <p:txBody>
          <a:bodyPr wrap="none" rtlCol="0">
            <a:spAutoFit/>
          </a:bodyPr>
          <a:lstStyle/>
          <a:p>
            <a:r>
              <a:rPr lang="en-GB" dirty="0"/>
              <a:t>800 tons of mineral oil</a:t>
            </a:r>
          </a:p>
          <a:p>
            <a:r>
              <a:rPr lang="en-GB" dirty="0"/>
              <a:t>1280 photomultipliers</a:t>
            </a:r>
          </a:p>
        </p:txBody>
      </p:sp>
      <p:sp>
        <p:nvSpPr>
          <p:cNvPr id="6" name="TextBox 5"/>
          <p:cNvSpPr txBox="1">
            <a:spLocks noChangeArrowheads="1"/>
          </p:cNvSpPr>
          <p:nvPr/>
        </p:nvSpPr>
        <p:spPr bwMode="auto">
          <a:xfrm>
            <a:off x="0" y="124480"/>
            <a:ext cx="12090400" cy="523220"/>
          </a:xfrm>
          <a:prstGeom prst="rect">
            <a:avLst/>
          </a:prstGeom>
          <a:noFill/>
          <a:ln w="9525">
            <a:noFill/>
            <a:miter lim="800000"/>
            <a:headEnd/>
            <a:tailEnd/>
          </a:ln>
        </p:spPr>
        <p:txBody>
          <a:bodyPr wrap="square">
            <a:spAutoFit/>
          </a:bodyPr>
          <a:lstStyle/>
          <a:p>
            <a:pPr algn="ctr"/>
            <a:r>
              <a:rPr lang="en-US" sz="2800" b="1" dirty="0" err="1">
                <a:solidFill>
                  <a:srgbClr val="FF0000"/>
                </a:solidFill>
              </a:rPr>
              <a:t>MiniBooNE</a:t>
            </a:r>
            <a:r>
              <a:rPr lang="en-US" sz="2800" b="1" dirty="0">
                <a:solidFill>
                  <a:srgbClr val="FF0000"/>
                </a:solidFill>
              </a:rPr>
              <a:t> detector, Neutrinos</a:t>
            </a:r>
          </a:p>
        </p:txBody>
      </p:sp>
      <p:pic>
        <p:nvPicPr>
          <p:cNvPr id="7" name="Picture 6"/>
          <p:cNvPicPr>
            <a:picLocks noChangeAspect="1"/>
          </p:cNvPicPr>
          <p:nvPr/>
        </p:nvPicPr>
        <p:blipFill>
          <a:blip r:embed="rId3"/>
          <a:stretch>
            <a:fillRect/>
          </a:stretch>
        </p:blipFill>
        <p:spPr>
          <a:xfrm>
            <a:off x="5867400" y="2057400"/>
            <a:ext cx="5715000" cy="4286250"/>
          </a:xfrm>
          <a:prstGeom prst="rect">
            <a:avLst/>
          </a:prstGeom>
        </p:spPr>
      </p:pic>
    </p:spTree>
    <p:extLst>
      <p:ext uri="{BB962C8B-B14F-4D97-AF65-F5344CB8AC3E}">
        <p14:creationId xmlns:p14="http://schemas.microsoft.com/office/powerpoint/2010/main" val="11554287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31</a:t>
            </a:fld>
            <a:endParaRPr lang="en-US"/>
          </a:p>
        </p:txBody>
      </p:sp>
      <p:pic>
        <p:nvPicPr>
          <p:cNvPr id="4" name="Picture 3"/>
          <p:cNvPicPr>
            <a:picLocks noChangeAspect="1"/>
          </p:cNvPicPr>
          <p:nvPr/>
        </p:nvPicPr>
        <p:blipFill>
          <a:blip r:embed="rId2"/>
          <a:stretch>
            <a:fillRect/>
          </a:stretch>
        </p:blipFill>
        <p:spPr>
          <a:xfrm>
            <a:off x="685800" y="762000"/>
            <a:ext cx="3810000" cy="2447841"/>
          </a:xfrm>
          <a:prstGeom prst="rect">
            <a:avLst/>
          </a:prstGeom>
        </p:spPr>
      </p:pic>
      <p:pic>
        <p:nvPicPr>
          <p:cNvPr id="5" name="Picture 4"/>
          <p:cNvPicPr>
            <a:picLocks noChangeAspect="1"/>
          </p:cNvPicPr>
          <p:nvPr/>
        </p:nvPicPr>
        <p:blipFill>
          <a:blip r:embed="rId3"/>
          <a:stretch>
            <a:fillRect/>
          </a:stretch>
        </p:blipFill>
        <p:spPr>
          <a:xfrm>
            <a:off x="1600200" y="3505200"/>
            <a:ext cx="1944621" cy="2882900"/>
          </a:xfrm>
          <a:prstGeom prst="rect">
            <a:avLst/>
          </a:prstGeom>
        </p:spPr>
      </p:pic>
      <p:pic>
        <p:nvPicPr>
          <p:cNvPr id="6" name="Picture 5"/>
          <p:cNvPicPr>
            <a:picLocks noChangeAspect="1"/>
          </p:cNvPicPr>
          <p:nvPr/>
        </p:nvPicPr>
        <p:blipFill>
          <a:blip r:embed="rId4"/>
          <a:stretch>
            <a:fillRect/>
          </a:stretch>
        </p:blipFill>
        <p:spPr>
          <a:xfrm>
            <a:off x="6553200" y="4038600"/>
            <a:ext cx="4153773" cy="2630488"/>
          </a:xfrm>
          <a:prstGeom prst="rect">
            <a:avLst/>
          </a:prstGeom>
        </p:spPr>
      </p:pic>
      <p:pic>
        <p:nvPicPr>
          <p:cNvPr id="7" name="Picture 6"/>
          <p:cNvPicPr>
            <a:picLocks noChangeAspect="1"/>
          </p:cNvPicPr>
          <p:nvPr/>
        </p:nvPicPr>
        <p:blipFill>
          <a:blip r:embed="rId5"/>
          <a:stretch>
            <a:fillRect/>
          </a:stretch>
        </p:blipFill>
        <p:spPr>
          <a:xfrm>
            <a:off x="4876800" y="990600"/>
            <a:ext cx="6377152" cy="2743200"/>
          </a:xfrm>
          <a:prstGeom prst="rect">
            <a:avLst/>
          </a:prstGeom>
        </p:spPr>
      </p:pic>
      <p:sp>
        <p:nvSpPr>
          <p:cNvPr id="8" name="TextBox 7"/>
          <p:cNvSpPr txBox="1">
            <a:spLocks noChangeArrowheads="1"/>
          </p:cNvSpPr>
          <p:nvPr/>
        </p:nvSpPr>
        <p:spPr bwMode="auto">
          <a:xfrm>
            <a:off x="0" y="76200"/>
            <a:ext cx="12192000" cy="523220"/>
          </a:xfrm>
          <a:prstGeom prst="rect">
            <a:avLst/>
          </a:prstGeom>
          <a:noFill/>
          <a:ln w="9525">
            <a:noFill/>
            <a:miter lim="800000"/>
            <a:headEnd/>
            <a:tailEnd/>
          </a:ln>
        </p:spPr>
        <p:txBody>
          <a:bodyPr wrap="square">
            <a:spAutoFit/>
          </a:bodyPr>
          <a:lstStyle/>
          <a:p>
            <a:pPr algn="ctr"/>
            <a:r>
              <a:rPr lang="en-US" sz="2800" b="1" dirty="0">
                <a:solidFill>
                  <a:srgbClr val="FF0000"/>
                </a:solidFill>
              </a:rPr>
              <a:t>Super-</a:t>
            </a:r>
            <a:r>
              <a:rPr lang="en-US" sz="2800" b="1" dirty="0" err="1">
                <a:solidFill>
                  <a:srgbClr val="FF0000"/>
                </a:solidFill>
              </a:rPr>
              <a:t>Kamiokande</a:t>
            </a:r>
            <a:r>
              <a:rPr lang="en-US" sz="2800" b="1" dirty="0">
                <a:solidFill>
                  <a:srgbClr val="FF0000"/>
                </a:solidFill>
              </a:rPr>
              <a:t>, Neutrinos</a:t>
            </a:r>
          </a:p>
        </p:txBody>
      </p:sp>
    </p:spTree>
    <p:extLst>
      <p:ext uri="{BB962C8B-B14F-4D97-AF65-F5344CB8AC3E}">
        <p14:creationId xmlns:p14="http://schemas.microsoft.com/office/powerpoint/2010/main" val="11068984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32</a:t>
            </a:fld>
            <a:endParaRPr lang="en-US"/>
          </a:p>
        </p:txBody>
      </p:sp>
      <p:pic>
        <p:nvPicPr>
          <p:cNvPr id="4" name="Picture 3"/>
          <p:cNvPicPr>
            <a:picLocks noChangeAspect="1"/>
          </p:cNvPicPr>
          <p:nvPr/>
        </p:nvPicPr>
        <p:blipFill>
          <a:blip r:embed="rId2"/>
          <a:stretch>
            <a:fillRect/>
          </a:stretch>
        </p:blipFill>
        <p:spPr>
          <a:xfrm>
            <a:off x="762000" y="457200"/>
            <a:ext cx="3860800" cy="2895600"/>
          </a:xfrm>
          <a:prstGeom prst="rect">
            <a:avLst/>
          </a:prstGeom>
        </p:spPr>
      </p:pic>
      <p:pic>
        <p:nvPicPr>
          <p:cNvPr id="6" name="Picture 5"/>
          <p:cNvPicPr>
            <a:picLocks noChangeAspect="1"/>
          </p:cNvPicPr>
          <p:nvPr/>
        </p:nvPicPr>
        <p:blipFill>
          <a:blip r:embed="rId3"/>
          <a:stretch>
            <a:fillRect/>
          </a:stretch>
        </p:blipFill>
        <p:spPr>
          <a:xfrm>
            <a:off x="1905000" y="3733800"/>
            <a:ext cx="3352800" cy="2960004"/>
          </a:xfrm>
          <a:prstGeom prst="rect">
            <a:avLst/>
          </a:prstGeom>
        </p:spPr>
      </p:pic>
      <p:sp>
        <p:nvSpPr>
          <p:cNvPr id="7" name="TextBox 6"/>
          <p:cNvSpPr txBox="1"/>
          <p:nvPr/>
        </p:nvSpPr>
        <p:spPr>
          <a:xfrm>
            <a:off x="381000" y="4191000"/>
            <a:ext cx="2057400" cy="646331"/>
          </a:xfrm>
          <a:prstGeom prst="rect">
            <a:avLst/>
          </a:prstGeom>
          <a:noFill/>
        </p:spPr>
        <p:txBody>
          <a:bodyPr wrap="square" rtlCol="0">
            <a:spAutoFit/>
          </a:bodyPr>
          <a:lstStyle/>
          <a:p>
            <a:r>
              <a:rPr lang="en-GB" dirty="0"/>
              <a:t>20 tons of liquid scintillator</a:t>
            </a:r>
          </a:p>
        </p:txBody>
      </p:sp>
      <p:pic>
        <p:nvPicPr>
          <p:cNvPr id="9" name="Picture 8"/>
          <p:cNvPicPr>
            <a:picLocks noChangeAspect="1"/>
          </p:cNvPicPr>
          <p:nvPr/>
        </p:nvPicPr>
        <p:blipFill>
          <a:blip r:embed="rId4"/>
          <a:stretch>
            <a:fillRect/>
          </a:stretch>
        </p:blipFill>
        <p:spPr>
          <a:xfrm>
            <a:off x="6477000" y="1828800"/>
            <a:ext cx="4581153" cy="4191000"/>
          </a:xfrm>
          <a:prstGeom prst="rect">
            <a:avLst/>
          </a:prstGeom>
        </p:spPr>
      </p:pic>
      <p:sp>
        <p:nvSpPr>
          <p:cNvPr id="10" name="TextBox 9"/>
          <p:cNvSpPr txBox="1">
            <a:spLocks noChangeArrowheads="1"/>
          </p:cNvSpPr>
          <p:nvPr/>
        </p:nvSpPr>
        <p:spPr bwMode="auto">
          <a:xfrm>
            <a:off x="5943600" y="609600"/>
            <a:ext cx="5257800" cy="523220"/>
          </a:xfrm>
          <a:prstGeom prst="rect">
            <a:avLst/>
          </a:prstGeom>
          <a:noFill/>
          <a:ln w="9525">
            <a:noFill/>
            <a:miter lim="800000"/>
            <a:headEnd/>
            <a:tailEnd/>
          </a:ln>
        </p:spPr>
        <p:txBody>
          <a:bodyPr wrap="square">
            <a:spAutoFit/>
          </a:bodyPr>
          <a:lstStyle/>
          <a:p>
            <a:pPr algn="ctr"/>
            <a:r>
              <a:rPr lang="en-US" sz="2800" b="1" dirty="0" err="1">
                <a:solidFill>
                  <a:srgbClr val="FF0000"/>
                </a:solidFill>
              </a:rPr>
              <a:t>Daya</a:t>
            </a:r>
            <a:r>
              <a:rPr lang="en-US" sz="2800" b="1" dirty="0">
                <a:solidFill>
                  <a:srgbClr val="FF0000"/>
                </a:solidFill>
              </a:rPr>
              <a:t> Bay, Neutrinos</a:t>
            </a:r>
          </a:p>
        </p:txBody>
      </p:sp>
    </p:spTree>
    <p:extLst>
      <p:ext uri="{BB962C8B-B14F-4D97-AF65-F5344CB8AC3E}">
        <p14:creationId xmlns:p14="http://schemas.microsoft.com/office/powerpoint/2010/main" val="420770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33</a:t>
            </a:fld>
            <a:endParaRPr lang="en-US"/>
          </a:p>
        </p:txBody>
      </p:sp>
      <p:pic>
        <p:nvPicPr>
          <p:cNvPr id="4" name="Picture 3"/>
          <p:cNvPicPr>
            <a:picLocks noChangeAspect="1"/>
          </p:cNvPicPr>
          <p:nvPr/>
        </p:nvPicPr>
        <p:blipFill>
          <a:blip r:embed="rId2"/>
          <a:stretch>
            <a:fillRect/>
          </a:stretch>
        </p:blipFill>
        <p:spPr>
          <a:xfrm>
            <a:off x="762000" y="272995"/>
            <a:ext cx="4064000" cy="3048000"/>
          </a:xfrm>
          <a:prstGeom prst="rect">
            <a:avLst/>
          </a:prstGeom>
        </p:spPr>
      </p:pic>
      <p:pic>
        <p:nvPicPr>
          <p:cNvPr id="5" name="Picture 4"/>
          <p:cNvPicPr>
            <a:picLocks noChangeAspect="1"/>
          </p:cNvPicPr>
          <p:nvPr/>
        </p:nvPicPr>
        <p:blipFill>
          <a:blip r:embed="rId3"/>
          <a:stretch>
            <a:fillRect/>
          </a:stretch>
        </p:blipFill>
        <p:spPr>
          <a:xfrm>
            <a:off x="6400800" y="1030456"/>
            <a:ext cx="4191000" cy="2436532"/>
          </a:xfrm>
          <a:prstGeom prst="rect">
            <a:avLst/>
          </a:prstGeom>
        </p:spPr>
      </p:pic>
      <p:pic>
        <p:nvPicPr>
          <p:cNvPr id="6" name="Picture 5"/>
          <p:cNvPicPr>
            <a:picLocks noChangeAspect="1"/>
          </p:cNvPicPr>
          <p:nvPr/>
        </p:nvPicPr>
        <p:blipFill>
          <a:blip r:embed="rId4"/>
          <a:stretch>
            <a:fillRect/>
          </a:stretch>
        </p:blipFill>
        <p:spPr>
          <a:xfrm>
            <a:off x="457200" y="3886200"/>
            <a:ext cx="3276600" cy="2457450"/>
          </a:xfrm>
          <a:prstGeom prst="rect">
            <a:avLst/>
          </a:prstGeom>
        </p:spPr>
      </p:pic>
      <p:pic>
        <p:nvPicPr>
          <p:cNvPr id="7" name="Picture 6"/>
          <p:cNvPicPr>
            <a:picLocks noChangeAspect="1"/>
          </p:cNvPicPr>
          <p:nvPr/>
        </p:nvPicPr>
        <p:blipFill>
          <a:blip r:embed="rId5"/>
          <a:stretch>
            <a:fillRect/>
          </a:stretch>
        </p:blipFill>
        <p:spPr>
          <a:xfrm>
            <a:off x="4114800" y="4343400"/>
            <a:ext cx="2910188" cy="1584698"/>
          </a:xfrm>
          <a:prstGeom prst="rect">
            <a:avLst/>
          </a:prstGeom>
        </p:spPr>
      </p:pic>
      <p:pic>
        <p:nvPicPr>
          <p:cNvPr id="8" name="Picture 7"/>
          <p:cNvPicPr>
            <a:picLocks noChangeAspect="1"/>
          </p:cNvPicPr>
          <p:nvPr/>
        </p:nvPicPr>
        <p:blipFill>
          <a:blip r:embed="rId6"/>
          <a:stretch>
            <a:fillRect/>
          </a:stretch>
        </p:blipFill>
        <p:spPr>
          <a:xfrm>
            <a:off x="7620000" y="3702050"/>
            <a:ext cx="4336417" cy="3117850"/>
          </a:xfrm>
          <a:prstGeom prst="rect">
            <a:avLst/>
          </a:prstGeom>
        </p:spPr>
      </p:pic>
      <p:sp>
        <p:nvSpPr>
          <p:cNvPr id="9" name="TextBox 8"/>
          <p:cNvSpPr txBox="1">
            <a:spLocks noChangeArrowheads="1"/>
          </p:cNvSpPr>
          <p:nvPr/>
        </p:nvSpPr>
        <p:spPr bwMode="auto">
          <a:xfrm>
            <a:off x="5562600" y="228600"/>
            <a:ext cx="6019800" cy="523220"/>
          </a:xfrm>
          <a:prstGeom prst="rect">
            <a:avLst/>
          </a:prstGeom>
          <a:noFill/>
          <a:ln w="9525">
            <a:noFill/>
            <a:miter lim="800000"/>
            <a:headEnd/>
            <a:tailEnd/>
          </a:ln>
        </p:spPr>
        <p:txBody>
          <a:bodyPr wrap="square">
            <a:spAutoFit/>
          </a:bodyPr>
          <a:lstStyle/>
          <a:p>
            <a:pPr algn="ctr"/>
            <a:r>
              <a:rPr lang="en-US" sz="2800" b="1" dirty="0">
                <a:solidFill>
                  <a:srgbClr val="FF0000"/>
                </a:solidFill>
              </a:rPr>
              <a:t>NEXT experiment, double β decay</a:t>
            </a:r>
          </a:p>
        </p:txBody>
      </p:sp>
    </p:spTree>
    <p:extLst>
      <p:ext uri="{BB962C8B-B14F-4D97-AF65-F5344CB8AC3E}">
        <p14:creationId xmlns:p14="http://schemas.microsoft.com/office/powerpoint/2010/main" val="1031649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1"/>
          <p:cNvSpPr>
            <a:spLocks noGrp="1"/>
          </p:cNvSpPr>
          <p:nvPr>
            <p:ph type="ftr" sz="quarter" idx="11"/>
          </p:nvPr>
        </p:nvSpPr>
        <p:spPr>
          <a:noFill/>
        </p:spPr>
        <p:txBody>
          <a:bodyPr/>
          <a:lstStyle/>
          <a:p>
            <a:r>
              <a:rPr lang="en-US"/>
              <a:t>W. Riegler/CERN</a:t>
            </a:r>
          </a:p>
        </p:txBody>
      </p:sp>
      <p:sp>
        <p:nvSpPr>
          <p:cNvPr id="70659" name="Slide Number Placeholder 2"/>
          <p:cNvSpPr>
            <a:spLocks noGrp="1"/>
          </p:cNvSpPr>
          <p:nvPr>
            <p:ph type="sldNum" sz="quarter" idx="12"/>
          </p:nvPr>
        </p:nvSpPr>
        <p:spPr>
          <a:noFill/>
        </p:spPr>
        <p:txBody>
          <a:bodyPr/>
          <a:lstStyle/>
          <a:p>
            <a:fld id="{0FCA6C5B-AD17-4F1F-9289-540FE49FC8B0}" type="slidenum">
              <a:rPr lang="en-US" smtClean="0"/>
              <a:pPr/>
              <a:t>34</a:t>
            </a:fld>
            <a:endParaRPr lang="en-US"/>
          </a:p>
        </p:txBody>
      </p:sp>
      <p:sp>
        <p:nvSpPr>
          <p:cNvPr id="70660" name="TextBox 3"/>
          <p:cNvSpPr txBox="1">
            <a:spLocks noChangeArrowheads="1"/>
          </p:cNvSpPr>
          <p:nvPr/>
        </p:nvSpPr>
        <p:spPr bwMode="auto">
          <a:xfrm>
            <a:off x="2514601" y="1905000"/>
            <a:ext cx="6880225" cy="1938338"/>
          </a:xfrm>
          <a:prstGeom prst="rect">
            <a:avLst/>
          </a:prstGeom>
          <a:noFill/>
          <a:ln w="9525">
            <a:noFill/>
            <a:miter lim="800000"/>
            <a:headEnd/>
            <a:tailEnd/>
          </a:ln>
        </p:spPr>
        <p:txBody>
          <a:bodyPr wrap="none">
            <a:spAutoFit/>
          </a:bodyPr>
          <a:lstStyle/>
          <a:p>
            <a:pPr algn="ctr"/>
            <a:r>
              <a:rPr lang="en-US" sz="4000" b="1">
                <a:solidFill>
                  <a:srgbClr val="FF0000"/>
                </a:solidFill>
              </a:rPr>
              <a:t>CERN Neutrino Gran Sasso</a:t>
            </a:r>
          </a:p>
          <a:p>
            <a:pPr algn="ctr"/>
            <a:endParaRPr lang="en-US" sz="4000" b="1">
              <a:solidFill>
                <a:srgbClr val="FF0000"/>
              </a:solidFill>
            </a:endParaRPr>
          </a:p>
          <a:p>
            <a:pPr algn="ctr"/>
            <a:r>
              <a:rPr lang="en-US" sz="4000" b="1">
                <a:solidFill>
                  <a:srgbClr val="FF0000"/>
                </a:solidFill>
              </a:rPr>
              <a:t>(CNGS)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1"/>
          <p:cNvSpPr>
            <a:spLocks noGrp="1"/>
          </p:cNvSpPr>
          <p:nvPr>
            <p:ph type="ftr" sz="quarter" idx="11"/>
          </p:nvPr>
        </p:nvSpPr>
        <p:spPr>
          <a:noFill/>
        </p:spPr>
        <p:txBody>
          <a:bodyPr/>
          <a:lstStyle/>
          <a:p>
            <a:r>
              <a:rPr lang="en-US"/>
              <a:t>W. Riegler/CERN</a:t>
            </a:r>
          </a:p>
        </p:txBody>
      </p:sp>
      <p:sp>
        <p:nvSpPr>
          <p:cNvPr id="71683" name="Slide Number Placeholder 2"/>
          <p:cNvSpPr>
            <a:spLocks noGrp="1"/>
          </p:cNvSpPr>
          <p:nvPr>
            <p:ph type="sldNum" sz="quarter" idx="12"/>
          </p:nvPr>
        </p:nvSpPr>
        <p:spPr>
          <a:noFill/>
        </p:spPr>
        <p:txBody>
          <a:bodyPr/>
          <a:lstStyle/>
          <a:p>
            <a:fld id="{12924BBA-51D5-40E0-91AD-12CA17DECE4B}" type="slidenum">
              <a:rPr lang="en-US" smtClean="0"/>
              <a:pPr/>
              <a:t>35</a:t>
            </a:fld>
            <a:endParaRPr lang="en-US"/>
          </a:p>
        </p:txBody>
      </p:sp>
      <p:grpSp>
        <p:nvGrpSpPr>
          <p:cNvPr id="2" name="Group 21"/>
          <p:cNvGrpSpPr>
            <a:grpSpLocks/>
          </p:cNvGrpSpPr>
          <p:nvPr/>
        </p:nvGrpSpPr>
        <p:grpSpPr bwMode="auto">
          <a:xfrm>
            <a:off x="2514601" y="3343275"/>
            <a:ext cx="6721475" cy="3194050"/>
            <a:chOff x="1839" y="1596"/>
            <a:chExt cx="4234" cy="2012"/>
          </a:xfrm>
        </p:grpSpPr>
        <p:pic>
          <p:nvPicPr>
            <p:cNvPr id="71695" name="Picture 18" descr="fig02"/>
            <p:cNvPicPr>
              <a:picLocks noChangeAspect="1" noChangeArrowheads="1"/>
            </p:cNvPicPr>
            <p:nvPr/>
          </p:nvPicPr>
          <p:blipFill>
            <a:blip r:embed="rId2" cstate="print"/>
            <a:srcRect/>
            <a:stretch>
              <a:fillRect/>
            </a:stretch>
          </p:blipFill>
          <p:spPr bwMode="auto">
            <a:xfrm>
              <a:off x="1839" y="1622"/>
              <a:ext cx="4234" cy="1986"/>
            </a:xfrm>
            <a:prstGeom prst="rect">
              <a:avLst/>
            </a:prstGeom>
            <a:noFill/>
            <a:ln w="9525">
              <a:noFill/>
              <a:miter lim="800000"/>
              <a:headEnd/>
              <a:tailEnd/>
            </a:ln>
          </p:spPr>
        </p:pic>
        <p:sp>
          <p:nvSpPr>
            <p:cNvPr id="71696" name="Line 19"/>
            <p:cNvSpPr>
              <a:spLocks noChangeShapeType="1"/>
            </p:cNvSpPr>
            <p:nvPr/>
          </p:nvSpPr>
          <p:spPr bwMode="auto">
            <a:xfrm>
              <a:off x="2792" y="1596"/>
              <a:ext cx="0" cy="777"/>
            </a:xfrm>
            <a:prstGeom prst="line">
              <a:avLst/>
            </a:prstGeom>
            <a:noFill/>
            <a:ln w="47625">
              <a:solidFill>
                <a:schemeClr val="hlink"/>
              </a:solidFill>
              <a:round/>
              <a:headEnd type="none" w="sm" len="sm"/>
              <a:tailEnd type="triangle" w="lg" len="lg"/>
            </a:ln>
          </p:spPr>
          <p:txBody>
            <a:bodyPr wrap="none" anchor="ctr"/>
            <a:lstStyle/>
            <a:p>
              <a:endParaRPr lang="en-US"/>
            </a:p>
          </p:txBody>
        </p:sp>
      </p:grpSp>
      <p:grpSp>
        <p:nvGrpSpPr>
          <p:cNvPr id="3" name="Group 22"/>
          <p:cNvGrpSpPr>
            <a:grpSpLocks/>
          </p:cNvGrpSpPr>
          <p:nvPr/>
        </p:nvGrpSpPr>
        <p:grpSpPr bwMode="auto">
          <a:xfrm>
            <a:off x="1828800" y="1066800"/>
            <a:ext cx="3092450" cy="1874838"/>
            <a:chOff x="260" y="846"/>
            <a:chExt cx="1948" cy="1181"/>
          </a:xfrm>
        </p:grpSpPr>
        <p:sp>
          <p:nvSpPr>
            <p:cNvPr id="71689" name="Text Box 8"/>
            <p:cNvSpPr txBox="1">
              <a:spLocks noChangeArrowheads="1"/>
            </p:cNvSpPr>
            <p:nvPr/>
          </p:nvSpPr>
          <p:spPr bwMode="auto">
            <a:xfrm>
              <a:off x="1028" y="846"/>
              <a:ext cx="376" cy="407"/>
            </a:xfrm>
            <a:prstGeom prst="rect">
              <a:avLst/>
            </a:prstGeom>
            <a:noFill/>
            <a:ln w="9525">
              <a:noFill/>
              <a:miter lim="800000"/>
              <a:headEnd/>
              <a:tailEnd/>
            </a:ln>
          </p:spPr>
          <p:txBody>
            <a:bodyPr wrap="none">
              <a:spAutoFit/>
            </a:bodyPr>
            <a:lstStyle/>
            <a:p>
              <a:r>
                <a:rPr lang="en-US" sz="3600">
                  <a:latin typeface="Symbol" pitchFamily="18" charset="2"/>
                </a:rPr>
                <a:t>n</a:t>
              </a:r>
              <a:r>
                <a:rPr lang="en-US" sz="3600" baseline="-25000"/>
                <a:t>e</a:t>
              </a:r>
            </a:p>
          </p:txBody>
        </p:sp>
        <p:sp>
          <p:nvSpPr>
            <p:cNvPr id="71690" name="Text Box 9"/>
            <p:cNvSpPr txBox="1">
              <a:spLocks noChangeArrowheads="1"/>
            </p:cNvSpPr>
            <p:nvPr/>
          </p:nvSpPr>
          <p:spPr bwMode="auto">
            <a:xfrm>
              <a:off x="1855" y="1620"/>
              <a:ext cx="353" cy="407"/>
            </a:xfrm>
            <a:prstGeom prst="rect">
              <a:avLst/>
            </a:prstGeom>
            <a:noFill/>
            <a:ln w="9525">
              <a:noFill/>
              <a:miter lim="800000"/>
              <a:headEnd/>
              <a:tailEnd/>
            </a:ln>
          </p:spPr>
          <p:txBody>
            <a:bodyPr wrap="none">
              <a:spAutoFit/>
            </a:bodyPr>
            <a:lstStyle/>
            <a:p>
              <a:r>
                <a:rPr lang="en-US" sz="3600">
                  <a:solidFill>
                    <a:schemeClr val="hlink"/>
                  </a:solidFill>
                  <a:latin typeface="Symbol" pitchFamily="18" charset="2"/>
                </a:rPr>
                <a:t>n</a:t>
              </a:r>
              <a:r>
                <a:rPr lang="en-US" sz="3600" baseline="-25000">
                  <a:solidFill>
                    <a:schemeClr val="hlink"/>
                  </a:solidFill>
                  <a:latin typeface="Symbol" pitchFamily="18" charset="2"/>
                </a:rPr>
                <a:t>t</a:t>
              </a:r>
            </a:p>
          </p:txBody>
        </p:sp>
        <p:sp>
          <p:nvSpPr>
            <p:cNvPr id="71691" name="Text Box 10"/>
            <p:cNvSpPr txBox="1">
              <a:spLocks noChangeArrowheads="1"/>
            </p:cNvSpPr>
            <p:nvPr/>
          </p:nvSpPr>
          <p:spPr bwMode="auto">
            <a:xfrm>
              <a:off x="260" y="1620"/>
              <a:ext cx="380" cy="407"/>
            </a:xfrm>
            <a:prstGeom prst="rect">
              <a:avLst/>
            </a:prstGeom>
            <a:noFill/>
            <a:ln w="9525">
              <a:noFill/>
              <a:miter lim="800000"/>
              <a:headEnd/>
              <a:tailEnd/>
            </a:ln>
          </p:spPr>
          <p:txBody>
            <a:bodyPr wrap="none">
              <a:spAutoFit/>
            </a:bodyPr>
            <a:lstStyle/>
            <a:p>
              <a:r>
                <a:rPr lang="en-US" sz="3600">
                  <a:solidFill>
                    <a:schemeClr val="accent2"/>
                  </a:solidFill>
                  <a:latin typeface="Symbol" pitchFamily="18" charset="2"/>
                </a:rPr>
                <a:t>n</a:t>
              </a:r>
              <a:r>
                <a:rPr lang="en-US" sz="3600" baseline="-25000">
                  <a:solidFill>
                    <a:schemeClr val="accent2"/>
                  </a:solidFill>
                  <a:latin typeface="Symbol" pitchFamily="18" charset="2"/>
                </a:rPr>
                <a:t>m</a:t>
              </a:r>
            </a:p>
          </p:txBody>
        </p:sp>
        <p:sp>
          <p:nvSpPr>
            <p:cNvPr id="71692" name="Line 11"/>
            <p:cNvSpPr>
              <a:spLocks noChangeShapeType="1"/>
            </p:cNvSpPr>
            <p:nvPr/>
          </p:nvSpPr>
          <p:spPr bwMode="auto">
            <a:xfrm flipH="1">
              <a:off x="572" y="1253"/>
              <a:ext cx="467" cy="471"/>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3" name="Line 12"/>
            <p:cNvSpPr>
              <a:spLocks noChangeShapeType="1"/>
            </p:cNvSpPr>
            <p:nvPr/>
          </p:nvSpPr>
          <p:spPr bwMode="auto">
            <a:xfrm flipH="1">
              <a:off x="779" y="1852"/>
              <a:ext cx="936" cy="0"/>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4" name="Line 13"/>
            <p:cNvSpPr>
              <a:spLocks noChangeShapeType="1"/>
            </p:cNvSpPr>
            <p:nvPr/>
          </p:nvSpPr>
          <p:spPr bwMode="auto">
            <a:xfrm>
              <a:off x="1455" y="1210"/>
              <a:ext cx="519" cy="471"/>
            </a:xfrm>
            <a:prstGeom prst="line">
              <a:avLst/>
            </a:prstGeom>
            <a:noFill/>
            <a:ln w="15875">
              <a:solidFill>
                <a:schemeClr val="bg2"/>
              </a:solidFill>
              <a:round/>
              <a:headEnd type="arrow" w="lg" len="med"/>
              <a:tailEnd type="arrow" w="lg" len="med"/>
            </a:ln>
          </p:spPr>
          <p:txBody>
            <a:bodyPr wrap="none" anchor="ctr"/>
            <a:lstStyle/>
            <a:p>
              <a:endParaRPr lang="en-US"/>
            </a:p>
          </p:txBody>
        </p:sp>
      </p:grpSp>
      <p:sp>
        <p:nvSpPr>
          <p:cNvPr id="15" name="Rectangle 15"/>
          <p:cNvSpPr>
            <a:spLocks noChangeArrowheads="1"/>
          </p:cNvSpPr>
          <p:nvPr/>
        </p:nvSpPr>
        <p:spPr bwMode="auto">
          <a:xfrm>
            <a:off x="1676401" y="838200"/>
            <a:ext cx="4564063"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If neutrinos have mass: </a:t>
            </a:r>
          </a:p>
        </p:txBody>
      </p:sp>
      <p:sp>
        <p:nvSpPr>
          <p:cNvPr id="71687" name="Rectangle 15"/>
          <p:cNvSpPr>
            <a:spLocks noChangeArrowheads="1"/>
          </p:cNvSpPr>
          <p:nvPr/>
        </p:nvSpPr>
        <p:spPr bwMode="auto">
          <a:xfrm>
            <a:off x="4572000" y="2286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
        <p:nvSpPr>
          <p:cNvPr id="17" name="TextBox 16"/>
          <p:cNvSpPr txBox="1"/>
          <p:nvPr/>
        </p:nvSpPr>
        <p:spPr>
          <a:xfrm>
            <a:off x="5867400" y="1371601"/>
            <a:ext cx="4083050" cy="646113"/>
          </a:xfrm>
          <a:prstGeom prst="rect">
            <a:avLst/>
          </a:prstGeom>
          <a:noFill/>
        </p:spPr>
        <p:txBody>
          <a:bodyPr wrap="none">
            <a:spAutoFit/>
          </a:bodyPr>
          <a:lstStyle/>
          <a:p>
            <a:pPr>
              <a:defRPr/>
            </a:pPr>
            <a:r>
              <a:rPr lang="en-US" b="1" dirty="0" err="1">
                <a:solidFill>
                  <a:schemeClr val="accent6"/>
                </a:solidFill>
                <a:latin typeface="Arial" charset="0"/>
              </a:rPr>
              <a:t>Muon</a:t>
            </a:r>
            <a:r>
              <a:rPr lang="en-US" b="1" dirty="0">
                <a:solidFill>
                  <a:schemeClr val="accent6"/>
                </a:solidFill>
                <a:latin typeface="Arial" charset="0"/>
              </a:rPr>
              <a:t> neutrinos produced at CERN.</a:t>
            </a:r>
          </a:p>
          <a:p>
            <a:pPr>
              <a:defRPr/>
            </a:pPr>
            <a:r>
              <a:rPr lang="en-US" b="1" dirty="0">
                <a:solidFill>
                  <a:schemeClr val="accent6"/>
                </a:solidFill>
                <a:latin typeface="Arial" charset="0"/>
              </a:rPr>
              <a:t>See if tau neutrinos arrive in Italy.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1"/>
          </p:nvPr>
        </p:nvSpPr>
        <p:spPr>
          <a:noFill/>
        </p:spPr>
        <p:txBody>
          <a:bodyPr/>
          <a:lstStyle/>
          <a:p>
            <a:r>
              <a:rPr lang="de-AT"/>
              <a:t>W. Riegler/CERN</a:t>
            </a:r>
          </a:p>
        </p:txBody>
      </p:sp>
      <p:sp>
        <p:nvSpPr>
          <p:cNvPr id="72707" name="Slide Number Placeholder 4"/>
          <p:cNvSpPr>
            <a:spLocks noGrp="1"/>
          </p:cNvSpPr>
          <p:nvPr>
            <p:ph type="sldNum" sz="quarter" idx="12"/>
          </p:nvPr>
        </p:nvSpPr>
        <p:spPr>
          <a:noFill/>
        </p:spPr>
        <p:txBody>
          <a:bodyPr/>
          <a:lstStyle/>
          <a:p>
            <a:fld id="{09ABA315-A800-4641-A334-F7675B640ABD}" type="slidenum">
              <a:rPr lang="en-US" smtClean="0"/>
              <a:pPr/>
              <a:t>36</a:t>
            </a:fld>
            <a:endParaRPr lang="en-US"/>
          </a:p>
        </p:txBody>
      </p:sp>
      <p:sp>
        <p:nvSpPr>
          <p:cNvPr id="72708" name="Rectangle 2"/>
          <p:cNvSpPr>
            <a:spLocks noChangeArrowheads="1"/>
          </p:cNvSpPr>
          <p:nvPr/>
        </p:nvSpPr>
        <p:spPr bwMode="auto">
          <a:xfrm>
            <a:off x="1752600" y="1219200"/>
            <a:ext cx="8763000" cy="763588"/>
          </a:xfrm>
          <a:prstGeom prst="rect">
            <a:avLst/>
          </a:prstGeom>
          <a:noFill/>
          <a:ln w="9525">
            <a:noFill/>
            <a:miter lim="800000"/>
            <a:headEnd/>
            <a:tailEnd/>
          </a:ln>
        </p:spPr>
        <p:txBody>
          <a:bodyPr>
            <a:spAutoFit/>
          </a:bodyPr>
          <a:lstStyle/>
          <a:p>
            <a:pPr marL="457200" indent="-457200"/>
            <a:r>
              <a:rPr lang="en-US" sz="2800">
                <a:solidFill>
                  <a:schemeClr val="hlink"/>
                </a:solidFill>
                <a:latin typeface="Comic Sans MS" pitchFamily="66" charset="0"/>
                <a:sym typeface="Symbol" pitchFamily="18" charset="2"/>
              </a:rPr>
              <a:t>	                        </a:t>
            </a:r>
            <a:r>
              <a:rPr lang="en-US" sz="1600">
                <a:solidFill>
                  <a:srgbClr val="FF33CC"/>
                </a:solidFill>
                <a:latin typeface="Comic Sans MS" pitchFamily="66" charset="0"/>
                <a:sym typeface="Symbol" pitchFamily="18" charset="2"/>
              </a:rPr>
              <a:t> </a:t>
            </a:r>
            <a:endParaRPr lang="en-US" sz="1600" u="sng">
              <a:solidFill>
                <a:srgbClr val="FF33CC"/>
              </a:solidFill>
              <a:latin typeface="Comic Sans MS" pitchFamily="66" charset="0"/>
              <a:sym typeface="Symbol" pitchFamily="18" charset="2"/>
            </a:endParaRPr>
          </a:p>
          <a:p>
            <a:pPr marL="457200" indent="-457200"/>
            <a:endParaRPr lang="en-US" sz="1600" u="sng">
              <a:solidFill>
                <a:srgbClr val="FF33CC"/>
              </a:solidFill>
              <a:latin typeface="Comic Sans MS" pitchFamily="66" charset="0"/>
              <a:sym typeface="Symbol" pitchFamily="18" charset="2"/>
            </a:endParaRPr>
          </a:p>
        </p:txBody>
      </p:sp>
      <p:grpSp>
        <p:nvGrpSpPr>
          <p:cNvPr id="2" name="Group 3"/>
          <p:cNvGrpSpPr>
            <a:grpSpLocks/>
          </p:cNvGrpSpPr>
          <p:nvPr/>
        </p:nvGrpSpPr>
        <p:grpSpPr bwMode="auto">
          <a:xfrm>
            <a:off x="3017838" y="2527300"/>
            <a:ext cx="5575300" cy="3424238"/>
            <a:chOff x="144" y="2544"/>
            <a:chExt cx="5760" cy="4449"/>
          </a:xfrm>
        </p:grpSpPr>
        <p:grpSp>
          <p:nvGrpSpPr>
            <p:cNvPr id="3" name="Group 4"/>
            <p:cNvGrpSpPr>
              <a:grpSpLocks/>
            </p:cNvGrpSpPr>
            <p:nvPr/>
          </p:nvGrpSpPr>
          <p:grpSpPr bwMode="auto">
            <a:xfrm>
              <a:off x="144" y="2544"/>
              <a:ext cx="5760" cy="4449"/>
              <a:chOff x="144" y="2544"/>
              <a:chExt cx="5760" cy="4449"/>
            </a:xfrm>
          </p:grpSpPr>
          <p:pic>
            <p:nvPicPr>
              <p:cNvPr id="72715" name="Picture 5" descr="GoogleEarth_europe_noborder"/>
              <p:cNvPicPr>
                <a:picLocks noChangeAspect="1" noChangeArrowheads="1"/>
              </p:cNvPicPr>
              <p:nvPr/>
            </p:nvPicPr>
            <p:blipFill>
              <a:blip r:embed="rId2" cstate="print"/>
              <a:srcRect/>
              <a:stretch>
                <a:fillRect/>
              </a:stretch>
            </p:blipFill>
            <p:spPr bwMode="auto">
              <a:xfrm>
                <a:off x="144" y="2544"/>
                <a:ext cx="5760" cy="4449"/>
              </a:xfrm>
              <a:prstGeom prst="rect">
                <a:avLst/>
              </a:prstGeom>
              <a:noFill/>
              <a:ln w="22225">
                <a:solidFill>
                  <a:srgbClr val="00FF00"/>
                </a:solidFill>
                <a:miter lim="800000"/>
                <a:headEnd/>
                <a:tailEnd/>
              </a:ln>
            </p:spPr>
          </p:pic>
          <p:sp>
            <p:nvSpPr>
              <p:cNvPr id="72716" name="Oval 6"/>
              <p:cNvSpPr>
                <a:spLocks noChangeArrowheads="1"/>
              </p:cNvSpPr>
              <p:nvPr/>
            </p:nvSpPr>
            <p:spPr bwMode="auto">
              <a:xfrm>
                <a:off x="2832" y="4512"/>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sp>
            <p:nvSpPr>
              <p:cNvPr id="72717" name="Oval 7"/>
              <p:cNvSpPr>
                <a:spLocks noChangeArrowheads="1"/>
              </p:cNvSpPr>
              <p:nvPr/>
            </p:nvSpPr>
            <p:spPr bwMode="auto">
              <a:xfrm>
                <a:off x="3360" y="5088"/>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grpSp>
        <p:sp>
          <p:nvSpPr>
            <p:cNvPr id="72714" name="Line 8"/>
            <p:cNvSpPr>
              <a:spLocks noChangeShapeType="1"/>
            </p:cNvSpPr>
            <p:nvPr/>
          </p:nvSpPr>
          <p:spPr bwMode="auto">
            <a:xfrm>
              <a:off x="2976" y="4656"/>
              <a:ext cx="384" cy="432"/>
            </a:xfrm>
            <a:prstGeom prst="line">
              <a:avLst/>
            </a:prstGeom>
            <a:noFill/>
            <a:ln w="25400">
              <a:solidFill>
                <a:srgbClr val="FFFF66"/>
              </a:solidFill>
              <a:prstDash val="sysDot"/>
              <a:round/>
              <a:headEnd/>
              <a:tailEnd type="stealth" w="lg" len="lg"/>
            </a:ln>
          </p:spPr>
          <p:txBody>
            <a:bodyPr/>
            <a:lstStyle/>
            <a:p>
              <a:endParaRPr lang="en-US"/>
            </a:p>
          </p:txBody>
        </p:sp>
      </p:grpSp>
      <p:sp>
        <p:nvSpPr>
          <p:cNvPr id="72710" name="Rectangle 9"/>
          <p:cNvSpPr>
            <a:spLocks noGrp="1" noChangeArrowheads="1"/>
          </p:cNvSpPr>
          <p:nvPr>
            <p:ph type="title"/>
          </p:nvPr>
        </p:nvSpPr>
        <p:spPr>
          <a:xfrm>
            <a:off x="1981200" y="152400"/>
            <a:ext cx="8229600" cy="533400"/>
          </a:xfrm>
        </p:spPr>
        <p:txBody>
          <a:bodyPr/>
          <a:lstStyle/>
          <a:p>
            <a:r>
              <a:rPr lang="en-US" sz="2800" b="1">
                <a:solidFill>
                  <a:srgbClr val="FF0000"/>
                </a:solidFill>
              </a:rPr>
              <a:t>CNGS Project</a:t>
            </a:r>
          </a:p>
        </p:txBody>
      </p:sp>
      <p:sp>
        <p:nvSpPr>
          <p:cNvPr id="72711" name="Rectangle 10"/>
          <p:cNvSpPr>
            <a:spLocks noGrp="1" noChangeArrowheads="1"/>
          </p:cNvSpPr>
          <p:nvPr>
            <p:ph type="body" idx="4294967295"/>
          </p:nvPr>
        </p:nvSpPr>
        <p:spPr>
          <a:xfrm>
            <a:off x="1905000" y="838201"/>
            <a:ext cx="7391400" cy="1357313"/>
          </a:xfrm>
        </p:spPr>
        <p:txBody>
          <a:bodyPr/>
          <a:lstStyle/>
          <a:p>
            <a:pPr>
              <a:buFont typeface="Wingdings" pitchFamily="2" charset="2"/>
              <a:buNone/>
            </a:pPr>
            <a:r>
              <a:rPr lang="en-US" sz="1600"/>
              <a:t>CNGS (CERN Neutrino Gran Sasso)</a:t>
            </a:r>
          </a:p>
          <a:p>
            <a:pPr marL="1104900" lvl="1" indent="-419100"/>
            <a:r>
              <a:rPr lang="en-US" sz="1600"/>
              <a:t>A long base-line neutrino beam facility (732km)</a:t>
            </a:r>
          </a:p>
          <a:p>
            <a:pPr marL="1104900" lvl="1" indent="-419100"/>
            <a:r>
              <a:rPr lang="en-US" sz="1600"/>
              <a:t>send</a:t>
            </a:r>
            <a:r>
              <a:rPr lang="en-US" sz="1600">
                <a:solidFill>
                  <a:srgbClr val="996600"/>
                </a:solidFill>
              </a:rPr>
              <a:t> </a:t>
            </a:r>
            <a:r>
              <a:rPr lang="en-US" sz="1600">
                <a:solidFill>
                  <a:schemeClr val="accent2"/>
                </a:solidFill>
                <a:latin typeface="Symbol" pitchFamily="18" charset="2"/>
              </a:rPr>
              <a:t>n</a:t>
            </a:r>
            <a:r>
              <a:rPr lang="en-US" sz="1600" baseline="-25000">
                <a:solidFill>
                  <a:schemeClr val="accent2"/>
                </a:solidFill>
                <a:latin typeface="Symbol" pitchFamily="18" charset="2"/>
              </a:rPr>
              <a:t>m</a:t>
            </a:r>
            <a:r>
              <a:rPr lang="en-US" sz="1600">
                <a:solidFill>
                  <a:schemeClr val="accent2"/>
                </a:solidFill>
              </a:rPr>
              <a:t> beam</a:t>
            </a:r>
            <a:r>
              <a:rPr lang="en-US" sz="1600">
                <a:solidFill>
                  <a:srgbClr val="996600"/>
                </a:solidFill>
              </a:rPr>
              <a:t> </a:t>
            </a:r>
            <a:r>
              <a:rPr lang="en-US" sz="1600"/>
              <a:t>produced at CERN</a:t>
            </a:r>
            <a:endParaRPr lang="en-US" sz="1600">
              <a:solidFill>
                <a:srgbClr val="000099"/>
              </a:solidFill>
              <a:sym typeface="Wingdings" pitchFamily="2" charset="2"/>
            </a:endParaRPr>
          </a:p>
          <a:p>
            <a:pPr marL="1104900" lvl="1" indent="-419100"/>
            <a:r>
              <a:rPr lang="en-US" sz="1600"/>
              <a:t>detect </a:t>
            </a:r>
            <a:r>
              <a:rPr lang="en-US" sz="1600">
                <a:solidFill>
                  <a:schemeClr val="hlink"/>
                </a:solidFill>
                <a:latin typeface="Symbol" pitchFamily="18" charset="2"/>
              </a:rPr>
              <a:t>n</a:t>
            </a:r>
            <a:r>
              <a:rPr lang="en-US" sz="1600" baseline="-25000">
                <a:solidFill>
                  <a:schemeClr val="hlink"/>
                </a:solidFill>
                <a:latin typeface="Symbol" pitchFamily="18" charset="2"/>
              </a:rPr>
              <a:t>t</a:t>
            </a:r>
            <a:r>
              <a:rPr lang="en-US" sz="1600">
                <a:solidFill>
                  <a:schemeClr val="hlink"/>
                </a:solidFill>
              </a:rPr>
              <a:t> appearance </a:t>
            </a:r>
            <a:r>
              <a:rPr lang="en-US" sz="1600"/>
              <a:t>in OPERA experiment at Gran Sasso</a:t>
            </a:r>
          </a:p>
        </p:txBody>
      </p:sp>
      <p:sp>
        <p:nvSpPr>
          <p:cNvPr id="72712" name="Text Box 11"/>
          <p:cNvSpPr txBox="1">
            <a:spLocks noChangeArrowheads="1"/>
          </p:cNvSpPr>
          <p:nvPr/>
        </p:nvSpPr>
        <p:spPr bwMode="auto">
          <a:xfrm>
            <a:off x="1838325" y="5949951"/>
            <a:ext cx="6440488" cy="523875"/>
          </a:xfrm>
          <a:prstGeom prst="rect">
            <a:avLst/>
          </a:prstGeom>
          <a:noFill/>
          <a:ln w="9525">
            <a:noFill/>
            <a:miter lim="800000"/>
            <a:headEnd/>
            <a:tailEnd/>
          </a:ln>
        </p:spPr>
        <p:txBody>
          <a:bodyPr wrap="none" anchor="ctr">
            <a:spAutoFit/>
          </a:bodyPr>
          <a:lstStyle/>
          <a:p>
            <a:pPr algn="ctr"/>
            <a:r>
              <a:rPr lang="en-GB" sz="2800">
                <a:solidFill>
                  <a:srgbClr val="0000CC"/>
                </a:solidFill>
                <a:sym typeface="Wingdings" pitchFamily="2" charset="2"/>
              </a:rPr>
              <a:t> </a:t>
            </a:r>
            <a:r>
              <a:rPr lang="en-GB">
                <a:solidFill>
                  <a:srgbClr val="0000CC"/>
                </a:solidFill>
              </a:rPr>
              <a:t>direct proof of</a:t>
            </a:r>
            <a:r>
              <a:rPr lang="en-GB">
                <a:solidFill>
                  <a:srgbClr val="FFCC00"/>
                </a:solidFill>
              </a:rPr>
              <a:t> </a:t>
            </a:r>
            <a:r>
              <a:rPr lang="en-US">
                <a:solidFill>
                  <a:schemeClr val="accent2"/>
                </a:solidFill>
                <a:latin typeface="Symbol" pitchFamily="18" charset="2"/>
                <a:sym typeface="Symbol" pitchFamily="18" charset="2"/>
              </a:rPr>
              <a:t>n</a:t>
            </a:r>
            <a:r>
              <a:rPr lang="en-US" baseline="-25000">
                <a:solidFill>
                  <a:schemeClr val="accent2"/>
                </a:solidFill>
                <a:latin typeface="Symbol" pitchFamily="18" charset="2"/>
                <a:sym typeface="Symbol" pitchFamily="18" charset="2"/>
              </a:rPr>
              <a:t>m</a:t>
            </a:r>
            <a:r>
              <a:rPr lang="en-GB">
                <a:solidFill>
                  <a:srgbClr val="FFCC00"/>
                </a:solidFill>
              </a:rPr>
              <a:t> </a:t>
            </a:r>
            <a:r>
              <a:rPr lang="en-GB">
                <a:solidFill>
                  <a:srgbClr val="0000CC"/>
                </a:solidFill>
              </a:rPr>
              <a:t>-</a:t>
            </a:r>
            <a:r>
              <a:rPr lang="en-GB">
                <a:solidFill>
                  <a:srgbClr val="FFCC00"/>
                </a:solidFill>
              </a:rPr>
              <a:t> </a:t>
            </a:r>
            <a:r>
              <a:rPr lang="en-US">
                <a:solidFill>
                  <a:schemeClr val="hlink"/>
                </a:solidFill>
                <a:latin typeface="Symbol" pitchFamily="18" charset="2"/>
                <a:sym typeface="Symbol" pitchFamily="18" charset="2"/>
              </a:rPr>
              <a:t>n</a:t>
            </a:r>
            <a:r>
              <a:rPr lang="en-US" baseline="-25000">
                <a:solidFill>
                  <a:schemeClr val="hlink"/>
                </a:solidFill>
                <a:latin typeface="Symbol" pitchFamily="18" charset="2"/>
                <a:sym typeface="Symbol" pitchFamily="18" charset="2"/>
              </a:rPr>
              <a:t>t</a:t>
            </a:r>
            <a:r>
              <a:rPr lang="en-US" baseline="-25000">
                <a:solidFill>
                  <a:srgbClr val="FF9966"/>
                </a:solidFill>
                <a:sym typeface="Symbol" pitchFamily="18" charset="2"/>
              </a:rPr>
              <a:t> </a:t>
            </a:r>
            <a:r>
              <a:rPr lang="en-GB">
                <a:solidFill>
                  <a:srgbClr val="0000CC"/>
                </a:solidFill>
              </a:rPr>
              <a:t>oscillation (appearance experiment)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proj-cngs.web.cern.ch/proj-cngs/Download/GDFIG5/fig05.jpg"/>
          <p:cNvPicPr>
            <a:picLocks noChangeAspect="1" noChangeArrowheads="1"/>
          </p:cNvPicPr>
          <p:nvPr/>
        </p:nvPicPr>
        <p:blipFill>
          <a:blip r:embed="rId2" cstate="print"/>
          <a:srcRect/>
          <a:stretch>
            <a:fillRect/>
          </a:stretch>
        </p:blipFill>
        <p:spPr bwMode="auto">
          <a:xfrm>
            <a:off x="1752601" y="1371600"/>
            <a:ext cx="8137525" cy="4495800"/>
          </a:xfrm>
          <a:prstGeom prst="rect">
            <a:avLst/>
          </a:prstGeom>
          <a:noFill/>
          <a:ln w="9525">
            <a:noFill/>
            <a:miter lim="800000"/>
            <a:headEnd/>
            <a:tailEnd/>
          </a:ln>
        </p:spPr>
      </p:pic>
      <p:sp>
        <p:nvSpPr>
          <p:cNvPr id="73731" name="Footer Placeholder 4"/>
          <p:cNvSpPr>
            <a:spLocks noGrp="1"/>
          </p:cNvSpPr>
          <p:nvPr>
            <p:ph type="ftr" sz="quarter" idx="11"/>
          </p:nvPr>
        </p:nvSpPr>
        <p:spPr>
          <a:noFill/>
        </p:spPr>
        <p:txBody>
          <a:bodyPr/>
          <a:lstStyle/>
          <a:p>
            <a:r>
              <a:rPr lang="en-US"/>
              <a:t>W. Riegler/CERN</a:t>
            </a:r>
          </a:p>
        </p:txBody>
      </p:sp>
      <p:sp>
        <p:nvSpPr>
          <p:cNvPr id="73732" name="Slide Number Placeholder 3"/>
          <p:cNvSpPr>
            <a:spLocks noGrp="1"/>
          </p:cNvSpPr>
          <p:nvPr>
            <p:ph type="sldNum" sz="quarter" idx="12"/>
          </p:nvPr>
        </p:nvSpPr>
        <p:spPr>
          <a:noFill/>
        </p:spPr>
        <p:txBody>
          <a:bodyPr/>
          <a:lstStyle/>
          <a:p>
            <a:fld id="{A4B6324D-4F57-422D-8BAB-CC12CB13A762}" type="slidenum">
              <a:rPr lang="en-US" smtClean="0"/>
              <a:pPr/>
              <a:t>37</a:t>
            </a:fld>
            <a:endParaRPr lang="en-US"/>
          </a:p>
        </p:txBody>
      </p:sp>
      <p:sp>
        <p:nvSpPr>
          <p:cNvPr id="73733" name="Rectangle 5"/>
          <p:cNvSpPr>
            <a:spLocks noChangeArrowheads="1"/>
          </p:cNvSpPr>
          <p:nvPr/>
        </p:nvSpPr>
        <p:spPr bwMode="auto">
          <a:xfrm>
            <a:off x="4953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proj-cngs.web.cern.ch/proj-cngs/Download/UndergroundStructures/SITUA%20170603m.jpg"/>
          <p:cNvPicPr>
            <a:picLocks noChangeAspect="1" noChangeArrowheads="1"/>
          </p:cNvPicPr>
          <p:nvPr/>
        </p:nvPicPr>
        <p:blipFill>
          <a:blip r:embed="rId2" cstate="print"/>
          <a:srcRect/>
          <a:stretch>
            <a:fillRect/>
          </a:stretch>
        </p:blipFill>
        <p:spPr bwMode="auto">
          <a:xfrm>
            <a:off x="2590801" y="990600"/>
            <a:ext cx="6704013" cy="5029200"/>
          </a:xfrm>
          <a:prstGeom prst="rect">
            <a:avLst/>
          </a:prstGeom>
          <a:noFill/>
          <a:ln w="9525">
            <a:noFill/>
            <a:miter lim="800000"/>
            <a:headEnd/>
            <a:tailEnd/>
          </a:ln>
        </p:spPr>
      </p:pic>
      <p:sp>
        <p:nvSpPr>
          <p:cNvPr id="76803" name="Footer Placeholder 3"/>
          <p:cNvSpPr>
            <a:spLocks noGrp="1"/>
          </p:cNvSpPr>
          <p:nvPr>
            <p:ph type="ftr" sz="quarter" idx="11"/>
          </p:nvPr>
        </p:nvSpPr>
        <p:spPr>
          <a:noFill/>
        </p:spPr>
        <p:txBody>
          <a:bodyPr/>
          <a:lstStyle/>
          <a:p>
            <a:r>
              <a:rPr lang="en-US"/>
              <a:t>W. Riegler/CERN</a:t>
            </a:r>
          </a:p>
        </p:txBody>
      </p:sp>
      <p:sp>
        <p:nvSpPr>
          <p:cNvPr id="76804" name="Slide Number Placeholder 2"/>
          <p:cNvSpPr>
            <a:spLocks noGrp="1"/>
          </p:cNvSpPr>
          <p:nvPr>
            <p:ph type="sldNum" sz="quarter" idx="12"/>
          </p:nvPr>
        </p:nvSpPr>
        <p:spPr>
          <a:noFill/>
        </p:spPr>
        <p:txBody>
          <a:bodyPr/>
          <a:lstStyle/>
          <a:p>
            <a:fld id="{2470767B-5822-4AA1-8790-86E9EF30E9DE}" type="slidenum">
              <a:rPr lang="en-US" smtClean="0"/>
              <a:pPr/>
              <a:t>38</a:t>
            </a:fld>
            <a:endParaRPr lang="en-US"/>
          </a:p>
        </p:txBody>
      </p:sp>
      <p:sp>
        <p:nvSpPr>
          <p:cNvPr id="76805" name="Rectangle 4"/>
          <p:cNvSpPr>
            <a:spLocks noChangeArrowheads="1"/>
          </p:cNvSpPr>
          <p:nvPr/>
        </p:nvSpPr>
        <p:spPr bwMode="auto">
          <a:xfrm>
            <a:off x="5105401" y="228601"/>
            <a:ext cx="1222375" cy="523875"/>
          </a:xfrm>
          <a:prstGeom prst="rect">
            <a:avLst/>
          </a:prstGeom>
          <a:noFill/>
          <a:ln w="9525">
            <a:noFill/>
            <a:miter lim="800000"/>
            <a:headEnd/>
            <a:tailEnd/>
          </a:ln>
        </p:spPr>
        <p:txBody>
          <a:bodyPr wrap="none">
            <a:spAutoFit/>
          </a:bodyPr>
          <a:lstStyle/>
          <a:p>
            <a:r>
              <a:rPr lang="en-US" sz="2800" b="1">
                <a:solidFill>
                  <a:srgbClr val="FF0000"/>
                </a:solidFill>
              </a:rPr>
              <a:t>CNGS</a:t>
            </a:r>
            <a:endParaRPr lang="en-US" sz="2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proj-cngs.web.cern.ch/proj-cngs/Download/GDFIG11/fig11ve.jpg"/>
          <p:cNvPicPr>
            <a:picLocks noChangeAspect="1" noChangeArrowheads="1"/>
          </p:cNvPicPr>
          <p:nvPr/>
        </p:nvPicPr>
        <p:blipFill>
          <a:blip r:embed="rId2" cstate="print"/>
          <a:srcRect/>
          <a:stretch>
            <a:fillRect/>
          </a:stretch>
        </p:blipFill>
        <p:spPr bwMode="auto">
          <a:xfrm>
            <a:off x="2286000" y="1219200"/>
            <a:ext cx="6732588" cy="4953000"/>
          </a:xfrm>
          <a:prstGeom prst="rect">
            <a:avLst/>
          </a:prstGeom>
          <a:noFill/>
          <a:ln w="9525">
            <a:noFill/>
            <a:miter lim="800000"/>
            <a:headEnd/>
            <a:tailEnd/>
          </a:ln>
        </p:spPr>
      </p:pic>
      <p:sp>
        <p:nvSpPr>
          <p:cNvPr id="77827" name="Footer Placeholder 3"/>
          <p:cNvSpPr>
            <a:spLocks noGrp="1"/>
          </p:cNvSpPr>
          <p:nvPr>
            <p:ph type="ftr" sz="quarter" idx="11"/>
          </p:nvPr>
        </p:nvSpPr>
        <p:spPr>
          <a:noFill/>
        </p:spPr>
        <p:txBody>
          <a:bodyPr/>
          <a:lstStyle/>
          <a:p>
            <a:r>
              <a:rPr lang="en-US"/>
              <a:t>W. Riegler/CERN</a:t>
            </a:r>
          </a:p>
        </p:txBody>
      </p:sp>
      <p:sp>
        <p:nvSpPr>
          <p:cNvPr id="77828" name="Slide Number Placeholder 2"/>
          <p:cNvSpPr>
            <a:spLocks noGrp="1"/>
          </p:cNvSpPr>
          <p:nvPr>
            <p:ph type="sldNum" sz="quarter" idx="12"/>
          </p:nvPr>
        </p:nvSpPr>
        <p:spPr>
          <a:noFill/>
        </p:spPr>
        <p:txBody>
          <a:bodyPr/>
          <a:lstStyle/>
          <a:p>
            <a:fld id="{C8EC5690-DEE7-46BF-8D0D-B2F5DCE77132}" type="slidenum">
              <a:rPr lang="en-US" smtClean="0"/>
              <a:pPr/>
              <a:t>39</a:t>
            </a:fld>
            <a:endParaRPr lang="en-US"/>
          </a:p>
        </p:txBody>
      </p:sp>
      <p:sp>
        <p:nvSpPr>
          <p:cNvPr id="77829" name="Rectangle 4"/>
          <p:cNvSpPr>
            <a:spLocks noChangeArrowheads="1"/>
          </p:cNvSpPr>
          <p:nvPr/>
        </p:nvSpPr>
        <p:spPr bwMode="auto">
          <a:xfrm>
            <a:off x="4953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a:blip r:embed="rId2" cstate="print"/>
          <a:srcRect/>
          <a:stretch>
            <a:fillRect/>
          </a:stretch>
        </p:blipFill>
        <p:spPr bwMode="auto">
          <a:xfrm>
            <a:off x="2819400" y="1066800"/>
            <a:ext cx="6248400" cy="509905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fld id="{5EF3D353-1653-42F3-B276-CA5AB582F76A}" type="slidenum">
              <a:rPr lang="en-US" smtClean="0"/>
              <a:pPr/>
              <a:t>4</a:t>
            </a:fld>
            <a:endParaRPr lang="en-US"/>
          </a:p>
        </p:txBody>
      </p:sp>
      <p:sp>
        <p:nvSpPr>
          <p:cNvPr id="35844" name="Footer Placeholder 3"/>
          <p:cNvSpPr>
            <a:spLocks noGrp="1"/>
          </p:cNvSpPr>
          <p:nvPr>
            <p:ph type="ftr" sz="quarter" idx="11"/>
          </p:nvPr>
        </p:nvSpPr>
        <p:spPr>
          <a:noFill/>
        </p:spPr>
        <p:txBody>
          <a:bodyPr/>
          <a:lstStyle/>
          <a:p>
            <a:r>
              <a:rPr lang="en-US"/>
              <a:t>W. Riegler/CERN</a:t>
            </a:r>
          </a:p>
        </p:txBody>
      </p:sp>
      <p:sp>
        <p:nvSpPr>
          <p:cNvPr id="35845" name="TextBox 5"/>
          <p:cNvSpPr txBox="1">
            <a:spLocks noChangeArrowheads="1"/>
          </p:cNvSpPr>
          <p:nvPr/>
        </p:nvSpPr>
        <p:spPr bwMode="auto">
          <a:xfrm>
            <a:off x="1524000" y="152401"/>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 + Pair Production </a:t>
            </a:r>
            <a:r>
              <a:rPr lang="en-US" sz="2800" b="1">
                <a:solidFill>
                  <a:srgbClr val="FF0000"/>
                </a:solidFill>
                <a:cs typeface="Arial" pitchFamily="34" charset="0"/>
                <a:sym typeface="Wingdings" pitchFamily="2" charset="2"/>
              </a:rPr>
              <a:t> </a:t>
            </a:r>
            <a:r>
              <a:rPr lang="en-US" sz="2800" b="1">
                <a:solidFill>
                  <a:srgbClr val="FF0000"/>
                </a:solidFill>
                <a:cs typeface="Arial" pitchFamily="34" charset="0"/>
              </a:rPr>
              <a:t>EM Shower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1"/>
          <p:cNvSpPr>
            <a:spLocks noGrp="1"/>
          </p:cNvSpPr>
          <p:nvPr>
            <p:ph type="ftr" sz="quarter" idx="11"/>
          </p:nvPr>
        </p:nvSpPr>
        <p:spPr>
          <a:noFill/>
        </p:spPr>
        <p:txBody>
          <a:bodyPr/>
          <a:lstStyle/>
          <a:p>
            <a:r>
              <a:rPr lang="en-US"/>
              <a:t>W. Riegler/CERN</a:t>
            </a:r>
          </a:p>
        </p:txBody>
      </p:sp>
      <p:sp>
        <p:nvSpPr>
          <p:cNvPr id="78851" name="Slide Number Placeholder 2"/>
          <p:cNvSpPr>
            <a:spLocks noGrp="1"/>
          </p:cNvSpPr>
          <p:nvPr>
            <p:ph type="sldNum" sz="quarter" idx="12"/>
          </p:nvPr>
        </p:nvSpPr>
        <p:spPr>
          <a:noFill/>
        </p:spPr>
        <p:txBody>
          <a:bodyPr/>
          <a:lstStyle/>
          <a:p>
            <a:fld id="{FDFD00D8-8539-4A44-9F79-3E7E62583EBB}" type="slidenum">
              <a:rPr lang="en-US" smtClean="0"/>
              <a:pPr/>
              <a:t>40</a:t>
            </a:fld>
            <a:endParaRPr lang="en-US"/>
          </a:p>
        </p:txBody>
      </p:sp>
      <p:sp>
        <p:nvSpPr>
          <p:cNvPr id="78852" name="Footer Placeholder 3"/>
          <p:cNvSpPr txBox="1">
            <a:spLocks/>
          </p:cNvSpPr>
          <p:nvPr/>
        </p:nvSpPr>
        <p:spPr bwMode="auto">
          <a:xfrm>
            <a:off x="1654175" y="6477000"/>
            <a:ext cx="2209800" cy="381000"/>
          </a:xfrm>
          <a:prstGeom prst="rect">
            <a:avLst/>
          </a:prstGeom>
          <a:noFill/>
          <a:ln w="9525">
            <a:noFill/>
            <a:miter lim="800000"/>
            <a:headEnd/>
            <a:tailEnd/>
          </a:ln>
        </p:spPr>
        <p:txBody>
          <a:bodyPr wrap="none" lIns="92075" tIns="46038" rIns="92075" bIns="46038" anchor="ctr"/>
          <a:lstStyle/>
          <a:p>
            <a:pPr algn="ctr" eaLnBrk="0" hangingPunct="0"/>
            <a:r>
              <a:rPr lang="de-AT" sz="1200">
                <a:solidFill>
                  <a:srgbClr val="000099"/>
                </a:solidFill>
                <a:latin typeface="Times New Roman" pitchFamily="18" charset="0"/>
              </a:rPr>
              <a:t>E. Gschwendtner, CERN</a:t>
            </a:r>
          </a:p>
        </p:txBody>
      </p:sp>
      <p:grpSp>
        <p:nvGrpSpPr>
          <p:cNvPr id="2" name="Group 3"/>
          <p:cNvGrpSpPr>
            <a:grpSpLocks/>
          </p:cNvGrpSpPr>
          <p:nvPr/>
        </p:nvGrpSpPr>
        <p:grpSpPr bwMode="auto">
          <a:xfrm>
            <a:off x="1676400" y="1371600"/>
            <a:ext cx="5943600" cy="4724400"/>
            <a:chOff x="1063" y="592"/>
            <a:chExt cx="3947" cy="3380"/>
          </a:xfrm>
        </p:grpSpPr>
        <p:grpSp>
          <p:nvGrpSpPr>
            <p:cNvPr id="3" name="Group 4"/>
            <p:cNvGrpSpPr>
              <a:grpSpLocks/>
            </p:cNvGrpSpPr>
            <p:nvPr/>
          </p:nvGrpSpPr>
          <p:grpSpPr bwMode="auto">
            <a:xfrm>
              <a:off x="1063" y="592"/>
              <a:ext cx="3947" cy="3380"/>
              <a:chOff x="1063" y="592"/>
              <a:chExt cx="3947" cy="3380"/>
            </a:xfrm>
          </p:grpSpPr>
          <p:pic>
            <p:nvPicPr>
              <p:cNvPr id="78859" name="Picture 5" descr="neutrino_rad"/>
              <p:cNvPicPr>
                <a:picLocks noChangeAspect="1" noChangeArrowheads="1"/>
              </p:cNvPicPr>
              <p:nvPr/>
            </p:nvPicPr>
            <p:blipFill>
              <a:blip r:embed="rId2" cstate="print"/>
              <a:srcRect/>
              <a:stretch>
                <a:fillRect/>
              </a:stretch>
            </p:blipFill>
            <p:spPr bwMode="auto">
              <a:xfrm>
                <a:off x="1063" y="592"/>
                <a:ext cx="3947" cy="3380"/>
              </a:xfrm>
              <a:prstGeom prst="rect">
                <a:avLst/>
              </a:prstGeom>
              <a:noFill/>
              <a:ln w="9525">
                <a:noFill/>
                <a:miter lim="800000"/>
                <a:headEnd/>
                <a:tailEnd/>
              </a:ln>
            </p:spPr>
          </p:pic>
          <p:sp>
            <p:nvSpPr>
              <p:cNvPr id="23" name="Text Box 6"/>
              <p:cNvSpPr txBox="1">
                <a:spLocks noChangeArrowheads="1"/>
              </p:cNvSpPr>
              <p:nvPr/>
            </p:nvSpPr>
            <p:spPr bwMode="auto">
              <a:xfrm>
                <a:off x="2026" y="2703"/>
                <a:ext cx="2788" cy="264"/>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kern="0">
                    <a:solidFill>
                      <a:sysClr val="windowText" lastClr="000000"/>
                    </a:solidFill>
                    <a:latin typeface="Arial" charset="0"/>
                  </a:rPr>
                  <a:t>typical size of a detector at Gran Sasso</a:t>
                </a:r>
              </a:p>
            </p:txBody>
          </p:sp>
          <p:sp>
            <p:nvSpPr>
              <p:cNvPr id="24" name="Line 7"/>
              <p:cNvSpPr>
                <a:spLocks noChangeShapeType="1"/>
              </p:cNvSpPr>
              <p:nvPr/>
            </p:nvSpPr>
            <p:spPr bwMode="auto">
              <a:xfrm flipH="1">
                <a:off x="1650" y="2952"/>
                <a:ext cx="546" cy="486"/>
              </a:xfrm>
              <a:prstGeom prst="line">
                <a:avLst/>
              </a:prstGeom>
              <a:noFill/>
              <a:ln w="57150">
                <a:solidFill>
                  <a:srgbClr val="0000FF"/>
                </a:solidFill>
                <a:round/>
                <a:headEnd type="none" w="sm" len="sm"/>
                <a:tailEnd type="triangle" w="med" len="med"/>
              </a:ln>
              <a:effectLst/>
            </p:spPr>
            <p:txBody>
              <a:bodyPr/>
              <a:lstStyle/>
              <a:p>
                <a:pPr fontAlgn="auto">
                  <a:spcBef>
                    <a:spcPts val="0"/>
                  </a:spcBef>
                  <a:spcAft>
                    <a:spcPts val="0"/>
                  </a:spcAft>
                  <a:defRPr/>
                </a:pPr>
                <a:endParaRPr lang="en-US" kern="0">
                  <a:solidFill>
                    <a:sysClr val="windowText" lastClr="000000"/>
                  </a:solidFill>
                  <a:latin typeface="Arial" charset="0"/>
                </a:endParaRPr>
              </a:p>
            </p:txBody>
          </p:sp>
        </p:grpSp>
        <p:sp>
          <p:nvSpPr>
            <p:cNvPr id="21" name="Rectangle 8"/>
            <p:cNvSpPr>
              <a:spLocks noChangeArrowheads="1"/>
            </p:cNvSpPr>
            <p:nvPr/>
          </p:nvSpPr>
          <p:spPr bwMode="auto">
            <a:xfrm>
              <a:off x="1556" y="995"/>
              <a:ext cx="31" cy="2688"/>
            </a:xfrm>
            <a:prstGeom prst="rect">
              <a:avLst/>
            </a:prstGeom>
            <a:solidFill>
              <a:srgbClr val="0000FF"/>
            </a:solidFill>
            <a:ln w="9525">
              <a:solidFill>
                <a:srgbClr val="0000FF"/>
              </a:solidFill>
              <a:miter lim="800000"/>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grpSp>
      <p:sp>
        <p:nvSpPr>
          <p:cNvPr id="25" name="Text Box 10"/>
          <p:cNvSpPr txBox="1">
            <a:spLocks noChangeArrowheads="1"/>
          </p:cNvSpPr>
          <p:nvPr/>
        </p:nvSpPr>
        <p:spPr bwMode="auto">
          <a:xfrm>
            <a:off x="4800601" y="2133601"/>
            <a:ext cx="1736373" cy="646331"/>
          </a:xfrm>
          <a:prstGeom prst="rect">
            <a:avLst/>
          </a:prstGeom>
          <a:noFill/>
          <a:ln w="12700">
            <a:noFill/>
            <a:miter lim="800000"/>
            <a:headEnd type="none" w="sm" len="sm"/>
            <a:tailEnd type="none" w="sm" len="sm"/>
          </a:ln>
          <a:effectLst/>
        </p:spPr>
        <p:txBody>
          <a:bodyPr wrap="none">
            <a:spAutoFit/>
          </a:bodyPr>
          <a:lstStyle/>
          <a:p>
            <a:pPr fontAlgn="auto">
              <a:spcBef>
                <a:spcPts val="0"/>
              </a:spcBef>
              <a:spcAft>
                <a:spcPts val="0"/>
              </a:spcAft>
              <a:defRPr/>
            </a:pPr>
            <a:r>
              <a:rPr lang="en-US" kern="0" dirty="0">
                <a:solidFill>
                  <a:sysClr val="windowText" lastClr="000000"/>
                </a:solidFill>
                <a:latin typeface="Arial" charset="0"/>
              </a:rPr>
              <a:t>Flat top: 500m</a:t>
            </a:r>
          </a:p>
          <a:p>
            <a:pPr fontAlgn="auto">
              <a:spcBef>
                <a:spcPts val="0"/>
              </a:spcBef>
              <a:spcAft>
                <a:spcPts val="0"/>
              </a:spcAft>
              <a:defRPr/>
            </a:pPr>
            <a:r>
              <a:rPr lang="en-US" kern="0" dirty="0">
                <a:solidFill>
                  <a:sysClr val="windowText" lastClr="000000"/>
                </a:solidFill>
                <a:latin typeface="Arial" charset="0"/>
              </a:rPr>
              <a:t>FWHM: 2800m</a:t>
            </a:r>
          </a:p>
        </p:txBody>
      </p:sp>
      <p:sp>
        <p:nvSpPr>
          <p:cNvPr id="27" name="Rectangle 9"/>
          <p:cNvSpPr txBox="1">
            <a:spLocks noChangeArrowheads="1"/>
          </p:cNvSpPr>
          <p:nvPr/>
        </p:nvSpPr>
        <p:spPr bwMode="auto">
          <a:xfrm>
            <a:off x="2057401" y="152400"/>
            <a:ext cx="7515225" cy="628650"/>
          </a:xfrm>
          <a:prstGeom prst="rect">
            <a:avLst/>
          </a:prstGeom>
          <a:solidFill>
            <a:srgbClr val="3333FF"/>
          </a:solidFill>
          <a:ln w="25400">
            <a:solidFill>
              <a:srgbClr val="66FF66"/>
            </a:solidFill>
            <a:miter lim="800000"/>
            <a:headEnd/>
            <a:tailEnd/>
          </a:ln>
          <a:effectLst/>
        </p:spPr>
        <p:txBody>
          <a:bodyPr lIns="92075" tIns="46038" rIns="92075" bIns="46038" anchor="ctr"/>
          <a:lstStyle/>
          <a:p>
            <a:pPr algn="ctr" eaLnBrk="0" hangingPunct="0">
              <a:lnSpc>
                <a:spcPct val="90000"/>
              </a:lnSpc>
              <a:defRPr/>
            </a:pPr>
            <a:r>
              <a:rPr lang="en-US" sz="3200" b="1" kern="0">
                <a:solidFill>
                  <a:srgbClr val="DDFDC7"/>
                </a:solidFill>
                <a:latin typeface="Times New Roman"/>
                <a:ea typeface="+mj-ea"/>
                <a:cs typeface="+mj-cs"/>
              </a:rPr>
              <a:t>Radial Distribution of the </a:t>
            </a:r>
            <a:r>
              <a:rPr lang="en-US" sz="3200" b="1" kern="0">
                <a:solidFill>
                  <a:srgbClr val="DDFDC7"/>
                </a:solidFill>
                <a:latin typeface="Symbol" pitchFamily="18" charset="2"/>
                <a:ea typeface="+mj-ea"/>
                <a:cs typeface="+mj-cs"/>
              </a:rPr>
              <a:t>n</a:t>
            </a:r>
            <a:r>
              <a:rPr lang="en-US" sz="3200" b="1" kern="0" baseline="-25000">
                <a:solidFill>
                  <a:srgbClr val="DDFDC7"/>
                </a:solidFill>
                <a:latin typeface="Symbol" pitchFamily="18" charset="2"/>
                <a:ea typeface="+mj-ea"/>
                <a:cs typeface="+mj-cs"/>
              </a:rPr>
              <a:t>m</a:t>
            </a:r>
            <a:r>
              <a:rPr lang="en-US" sz="3200" b="1" kern="0">
                <a:solidFill>
                  <a:srgbClr val="DDFDC7"/>
                </a:solidFill>
                <a:latin typeface="Times New Roman"/>
                <a:ea typeface="+mj-ea"/>
                <a:cs typeface="+mj-cs"/>
              </a:rPr>
              <a:t>-Beam at GS</a:t>
            </a:r>
          </a:p>
        </p:txBody>
      </p:sp>
      <p:sp>
        <p:nvSpPr>
          <p:cNvPr id="28" name="Rectangle 24"/>
          <p:cNvSpPr>
            <a:spLocks noChangeArrowheads="1"/>
          </p:cNvSpPr>
          <p:nvPr/>
        </p:nvSpPr>
        <p:spPr bwMode="auto">
          <a:xfrm>
            <a:off x="7467600" y="1905001"/>
            <a:ext cx="3200400" cy="2411413"/>
          </a:xfrm>
          <a:prstGeom prst="rect">
            <a:avLst/>
          </a:prstGeom>
          <a:noFill/>
          <a:ln w="12700">
            <a:solidFill>
              <a:srgbClr val="00CC00"/>
            </a:solidFill>
            <a:miter lim="800000"/>
            <a:headEnd/>
            <a:tailEnd/>
          </a:ln>
          <a:effectLst/>
        </p:spPr>
        <p:txBody>
          <a:bodyPr lIns="92075" tIns="46038" rIns="92075" bIns="46038"/>
          <a:lstStyle/>
          <a:p>
            <a:pPr marL="571500" indent="-571500" fontAlgn="auto">
              <a:lnSpc>
                <a:spcPct val="85000"/>
              </a:lnSpc>
              <a:spcBef>
                <a:spcPct val="30000"/>
              </a:spcBef>
              <a:spcAft>
                <a:spcPts val="0"/>
              </a:spcAft>
              <a:buClr>
                <a:srgbClr val="FC0128"/>
              </a:buClr>
              <a:buSzPct val="70000"/>
              <a:defRPr/>
            </a:pPr>
            <a:r>
              <a:rPr lang="en-US" sz="1400" b="1" kern="0" dirty="0">
                <a:solidFill>
                  <a:sysClr val="windowText" lastClr="000000"/>
                </a:solidFill>
                <a:latin typeface="Arial" charset="0"/>
              </a:rPr>
              <a:t>5 years CNGS operation, 1800 tons target:</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30000 neutrino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~150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identified</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&lt; 1 event of background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3"/>
          <p:cNvSpPr>
            <a:spLocks noGrp="1"/>
          </p:cNvSpPr>
          <p:nvPr>
            <p:ph type="ftr" sz="quarter" idx="11"/>
          </p:nvPr>
        </p:nvSpPr>
        <p:spPr>
          <a:noFill/>
        </p:spPr>
        <p:txBody>
          <a:bodyPr/>
          <a:lstStyle/>
          <a:p>
            <a:r>
              <a:rPr lang="de-AT"/>
              <a:t>W. Riegler/CERN</a:t>
            </a:r>
          </a:p>
        </p:txBody>
      </p:sp>
      <p:sp>
        <p:nvSpPr>
          <p:cNvPr id="74755" name="Slide Number Placeholder 4"/>
          <p:cNvSpPr>
            <a:spLocks noGrp="1"/>
          </p:cNvSpPr>
          <p:nvPr>
            <p:ph type="sldNum" sz="quarter" idx="12"/>
          </p:nvPr>
        </p:nvSpPr>
        <p:spPr>
          <a:noFill/>
        </p:spPr>
        <p:txBody>
          <a:bodyPr/>
          <a:lstStyle/>
          <a:p>
            <a:fld id="{E4566E99-B02F-400A-8A42-B9933D8186B9}" type="slidenum">
              <a:rPr lang="en-US" smtClean="0"/>
              <a:pPr/>
              <a:t>41</a:t>
            </a:fld>
            <a:endParaRPr lang="en-US"/>
          </a:p>
        </p:txBody>
      </p:sp>
      <p:sp>
        <p:nvSpPr>
          <p:cNvPr id="1533954" name="Text Box 2"/>
          <p:cNvSpPr txBox="1">
            <a:spLocks noChangeArrowheads="1"/>
          </p:cNvSpPr>
          <p:nvPr/>
        </p:nvSpPr>
        <p:spPr bwMode="auto">
          <a:xfrm>
            <a:off x="1981200" y="1524000"/>
            <a:ext cx="7926388" cy="4278094"/>
          </a:xfrm>
          <a:prstGeom prst="rect">
            <a:avLst/>
          </a:prstGeom>
          <a:noFill/>
          <a:ln w="9525">
            <a:noFill/>
            <a:miter lim="800000"/>
            <a:headEnd/>
            <a:tailEnd/>
          </a:ln>
          <a:effectLst/>
        </p:spPr>
        <p:txBody>
          <a:bodyPr anchor="ctr">
            <a:spAutoFit/>
          </a:bodyPr>
          <a:lstStyle/>
          <a:p>
            <a:pPr>
              <a:defRPr/>
            </a:pPr>
            <a:r>
              <a:rPr lang="en-US" b="1" dirty="0">
                <a:solidFill>
                  <a:srgbClr val="009900"/>
                </a:solidFill>
                <a:cs typeface="Arial" pitchFamily="34" charset="0"/>
              </a:rPr>
              <a:t>For 1 year of CNGS operation, we expect:</a:t>
            </a:r>
          </a:p>
          <a:p>
            <a:pPr>
              <a:defRPr/>
            </a:pPr>
            <a:r>
              <a:rPr lang="en-US" b="1" dirty="0">
                <a:cs typeface="Arial" pitchFamily="34" charset="0"/>
              </a:rPr>
              <a:t>	</a:t>
            </a:r>
          </a:p>
          <a:p>
            <a:pPr>
              <a:defRPr/>
            </a:pPr>
            <a:r>
              <a:rPr lang="en-US" b="1" dirty="0">
                <a:solidFill>
                  <a:srgbClr val="0070C0"/>
                </a:solidFill>
                <a:cs typeface="Arial" pitchFamily="34" charset="0"/>
              </a:rPr>
              <a:t>protons on target</a:t>
            </a:r>
            <a:r>
              <a:rPr lang="en-US" b="1" dirty="0">
                <a:cs typeface="Arial" pitchFamily="34" charset="0"/>
              </a:rPr>
              <a:t>				</a:t>
            </a:r>
            <a:r>
              <a:rPr lang="en-US" b="1" dirty="0">
                <a:solidFill>
                  <a:srgbClr val="0070C0"/>
                </a:solidFill>
                <a:cs typeface="Arial" pitchFamily="34" charset="0"/>
              </a:rPr>
              <a:t>2 x 10</a:t>
            </a:r>
            <a:r>
              <a:rPr lang="en-US" b="1" baseline="30000" dirty="0">
                <a:solidFill>
                  <a:srgbClr val="0070C0"/>
                </a:solidFill>
                <a:cs typeface="Arial" pitchFamily="34" charset="0"/>
              </a:rPr>
              <a:t>19</a:t>
            </a:r>
            <a:r>
              <a:rPr lang="en-US" b="1" dirty="0">
                <a:solidFill>
                  <a:srgbClr val="0070C0"/>
                </a:solidFill>
                <a:cs typeface="Arial" pitchFamily="34" charset="0"/>
              </a:rPr>
              <a:t> </a:t>
            </a:r>
          </a:p>
          <a:p>
            <a:pPr>
              <a:defRPr/>
            </a:pPr>
            <a:endParaRPr lang="en-US" b="1" dirty="0">
              <a:solidFill>
                <a:srgbClr val="009900"/>
              </a:solidFill>
              <a:cs typeface="Arial" pitchFamily="34" charset="0"/>
            </a:endParaRPr>
          </a:p>
          <a:p>
            <a:pPr>
              <a:defRPr/>
            </a:pPr>
            <a:r>
              <a:rPr lang="en-US" b="1" dirty="0" err="1">
                <a:solidFill>
                  <a:srgbClr val="009900"/>
                </a:solidFill>
                <a:cs typeface="Arial" pitchFamily="34" charset="0"/>
              </a:rPr>
              <a:t>pions</a:t>
            </a:r>
            <a:r>
              <a:rPr lang="en-US" b="1" dirty="0">
                <a:solidFill>
                  <a:srgbClr val="009900"/>
                </a:solidFill>
                <a:cs typeface="Arial" pitchFamily="34" charset="0"/>
              </a:rPr>
              <a:t> / </a:t>
            </a:r>
            <a:r>
              <a:rPr lang="en-US" b="1" dirty="0" err="1">
                <a:solidFill>
                  <a:srgbClr val="009900"/>
                </a:solidFill>
                <a:cs typeface="Arial" pitchFamily="34" charset="0"/>
              </a:rPr>
              <a:t>kaons</a:t>
            </a:r>
            <a:r>
              <a:rPr lang="en-US" b="1" dirty="0">
                <a:solidFill>
                  <a:srgbClr val="009900"/>
                </a:solidFill>
                <a:cs typeface="Arial" pitchFamily="34" charset="0"/>
              </a:rPr>
              <a:t> at entrance to decay tunnel</a:t>
            </a:r>
            <a:r>
              <a:rPr lang="en-US" b="1" dirty="0">
                <a:cs typeface="Arial" pitchFamily="34" charset="0"/>
              </a:rPr>
              <a:t>		</a:t>
            </a:r>
            <a:r>
              <a:rPr lang="en-US" b="1" dirty="0">
                <a:solidFill>
                  <a:srgbClr val="009900"/>
                </a:solidFill>
                <a:cs typeface="Arial" pitchFamily="34" charset="0"/>
              </a:rPr>
              <a:t>3 x 10</a:t>
            </a:r>
            <a:r>
              <a:rPr lang="en-US" b="1" baseline="30000" dirty="0">
                <a:solidFill>
                  <a:srgbClr val="009900"/>
                </a:solidFill>
                <a:cs typeface="Arial" pitchFamily="34" charset="0"/>
              </a:rPr>
              <a:t>19</a:t>
            </a:r>
            <a:r>
              <a:rPr lang="en-US" b="1" dirty="0">
                <a:solidFill>
                  <a:srgbClr val="009900"/>
                </a:solidFill>
                <a:cs typeface="Arial" pitchFamily="34" charset="0"/>
              </a:rPr>
              <a:t>  </a:t>
            </a:r>
          </a:p>
          <a:p>
            <a:pPr>
              <a:defRPr/>
            </a:pPr>
            <a:endParaRPr lang="en-US" b="1" dirty="0">
              <a:cs typeface="Arial" pitchFamily="34" charset="0"/>
            </a:endParaRPr>
          </a:p>
          <a:p>
            <a:pPr>
              <a:defRPr/>
            </a:pPr>
            <a:r>
              <a:rPr lang="en-US" dirty="0">
                <a:solidFill>
                  <a:schemeClr val="accent1">
                    <a:lumMod val="50000"/>
                  </a:schemeClr>
                </a:solidFill>
                <a:latin typeface="Symbol" pitchFamily="18" charset="2"/>
              </a:rPr>
              <a:t>n</a:t>
            </a:r>
            <a:r>
              <a:rPr lang="en-US" baseline="-25000" dirty="0">
                <a:solidFill>
                  <a:schemeClr val="accent1">
                    <a:lumMod val="50000"/>
                  </a:schemeClr>
                </a:solidFill>
                <a:latin typeface="Symbol" pitchFamily="18" charset="2"/>
              </a:rPr>
              <a:t>m</a:t>
            </a:r>
            <a:r>
              <a:rPr lang="en-US" b="1" dirty="0">
                <a:solidFill>
                  <a:schemeClr val="accent1">
                    <a:lumMod val="50000"/>
                  </a:schemeClr>
                </a:solidFill>
                <a:cs typeface="Arial" pitchFamily="34" charset="0"/>
              </a:rPr>
              <a:t> in direction of Gran </a:t>
            </a:r>
            <a:r>
              <a:rPr lang="en-US" b="1" dirty="0" err="1">
                <a:solidFill>
                  <a:schemeClr val="accent1">
                    <a:lumMod val="50000"/>
                  </a:schemeClr>
                </a:solidFill>
                <a:cs typeface="Arial" pitchFamily="34" charset="0"/>
              </a:rPr>
              <a:t>Sasso</a:t>
            </a:r>
            <a:r>
              <a:rPr lang="en-US" b="1" dirty="0">
                <a:solidFill>
                  <a:schemeClr val="accent1">
                    <a:lumMod val="50000"/>
                  </a:schemeClr>
                </a:solidFill>
                <a:cs typeface="Arial" pitchFamily="34" charset="0"/>
              </a:rPr>
              <a:t> </a:t>
            </a:r>
            <a:r>
              <a:rPr lang="en-US" b="1" dirty="0">
                <a:cs typeface="Arial" pitchFamily="34" charset="0"/>
              </a:rPr>
              <a:t>			</a:t>
            </a:r>
            <a:r>
              <a:rPr lang="en-US" b="1" dirty="0">
                <a:solidFill>
                  <a:srgbClr val="0070C0"/>
                </a:solidFill>
                <a:cs typeface="Arial" pitchFamily="34" charset="0"/>
              </a:rPr>
              <a:t>10</a:t>
            </a:r>
            <a:r>
              <a:rPr lang="en-US" b="1" baseline="30000" dirty="0">
                <a:solidFill>
                  <a:srgbClr val="0070C0"/>
                </a:solidFill>
                <a:cs typeface="Arial" pitchFamily="34" charset="0"/>
              </a:rPr>
              <a:t>19</a:t>
            </a:r>
          </a:p>
          <a:p>
            <a:pPr>
              <a:defRPr/>
            </a:pPr>
            <a:endParaRPr lang="en-US" b="1" baseline="30000" dirty="0">
              <a:cs typeface="Arial" pitchFamily="34" charset="0"/>
            </a:endParaRPr>
          </a:p>
          <a:p>
            <a:pPr>
              <a:defRPr/>
            </a:pPr>
            <a:r>
              <a:rPr lang="en-US" dirty="0">
                <a:solidFill>
                  <a:srgbClr val="009900"/>
                </a:solidFill>
                <a:latin typeface="Symbol" pitchFamily="18" charset="2"/>
              </a:rPr>
              <a:t>n</a:t>
            </a:r>
            <a:r>
              <a:rPr lang="en-US" baseline="-25000" dirty="0">
                <a:solidFill>
                  <a:srgbClr val="009900"/>
                </a:solidFill>
                <a:latin typeface="Symbol" pitchFamily="18" charset="2"/>
              </a:rPr>
              <a:t>m</a:t>
            </a:r>
            <a:r>
              <a:rPr lang="en-US" b="1" dirty="0">
                <a:solidFill>
                  <a:srgbClr val="009900"/>
                </a:solidFill>
                <a:cs typeface="Arial" pitchFamily="34" charset="0"/>
              </a:rPr>
              <a:t> in 100 m</a:t>
            </a:r>
            <a:r>
              <a:rPr lang="en-US" b="1" baseline="30000" dirty="0">
                <a:solidFill>
                  <a:srgbClr val="009900"/>
                </a:solidFill>
                <a:cs typeface="Arial" pitchFamily="34" charset="0"/>
              </a:rPr>
              <a:t>2</a:t>
            </a:r>
            <a:r>
              <a:rPr lang="en-US" b="1" dirty="0">
                <a:solidFill>
                  <a:srgbClr val="009900"/>
                </a:solidFill>
                <a:cs typeface="Arial" pitchFamily="34" charset="0"/>
              </a:rPr>
              <a:t> at Gran </a:t>
            </a:r>
            <a:r>
              <a:rPr lang="en-US" b="1" dirty="0" err="1">
                <a:solidFill>
                  <a:srgbClr val="009900"/>
                </a:solidFill>
                <a:cs typeface="Arial" pitchFamily="34" charset="0"/>
              </a:rPr>
              <a:t>Sasso</a:t>
            </a:r>
            <a:r>
              <a:rPr lang="en-US" b="1" dirty="0">
                <a:solidFill>
                  <a:srgbClr val="009900"/>
                </a:solidFill>
                <a:cs typeface="Arial" pitchFamily="34" charset="0"/>
              </a:rPr>
              <a:t> 			3 x 10</a:t>
            </a:r>
            <a:r>
              <a:rPr lang="en-US" b="1" baseline="30000" dirty="0">
                <a:solidFill>
                  <a:srgbClr val="009900"/>
                </a:solidFill>
                <a:cs typeface="Arial" pitchFamily="34" charset="0"/>
              </a:rPr>
              <a:t>14</a:t>
            </a:r>
          </a:p>
          <a:p>
            <a:pPr>
              <a:defRPr/>
            </a:pPr>
            <a:endParaRPr lang="en-US" b="1" baseline="30000" dirty="0">
              <a:solidFill>
                <a:srgbClr val="009900"/>
              </a:solidFill>
              <a:cs typeface="Arial" pitchFamily="34" charset="0"/>
            </a:endParaRPr>
          </a:p>
          <a:p>
            <a:pPr>
              <a:defRPr/>
            </a:pPr>
            <a:r>
              <a:rPr lang="en-US" sz="2400" b="1" dirty="0">
                <a:solidFill>
                  <a:schemeClr val="accent1">
                    <a:lumMod val="50000"/>
                  </a:schemeClr>
                </a:solidFill>
                <a:latin typeface="Symbol" pitchFamily="18" charset="2"/>
              </a:rPr>
              <a:t>n</a:t>
            </a:r>
            <a:r>
              <a:rPr lang="en-US" sz="2400" b="1" baseline="-25000" dirty="0">
                <a:solidFill>
                  <a:schemeClr val="accent1">
                    <a:lumMod val="50000"/>
                  </a:schemeClr>
                </a:solidFill>
                <a:latin typeface="Symbol" pitchFamily="18" charset="2"/>
              </a:rPr>
              <a:t>m</a:t>
            </a:r>
            <a:r>
              <a:rPr lang="en-US" b="1" dirty="0">
                <a:solidFill>
                  <a:schemeClr val="accent1">
                    <a:lumMod val="50000"/>
                  </a:schemeClr>
                </a:solidFill>
                <a:latin typeface="Arial" charset="0"/>
              </a:rPr>
              <a:t> events per day in OPERA               		 </a:t>
            </a:r>
            <a:r>
              <a:rPr lang="en-US" b="1" dirty="0">
                <a:solidFill>
                  <a:schemeClr val="accent1">
                    <a:lumMod val="50000"/>
                  </a:schemeClr>
                </a:solidFill>
                <a:latin typeface="Arial" charset="0"/>
                <a:sym typeface="Symbol" pitchFamily="18" charset="2"/>
              </a:rPr>
              <a:t> </a:t>
            </a:r>
            <a:r>
              <a:rPr lang="en-US" b="1" dirty="0">
                <a:solidFill>
                  <a:schemeClr val="accent1">
                    <a:lumMod val="50000"/>
                  </a:schemeClr>
                </a:solidFill>
                <a:latin typeface="Arial" charset="0"/>
              </a:rPr>
              <a:t>2500      </a:t>
            </a:r>
          </a:p>
          <a:p>
            <a:pPr>
              <a:defRPr/>
            </a:pPr>
            <a:endParaRPr lang="en-US" b="1" dirty="0">
              <a:solidFill>
                <a:schemeClr val="accent1">
                  <a:lumMod val="50000"/>
                </a:schemeClr>
              </a:solidFill>
              <a:latin typeface="Arial" charset="0"/>
            </a:endParaRPr>
          </a:p>
          <a:p>
            <a:pPr>
              <a:defRPr/>
            </a:pPr>
            <a:r>
              <a:rPr lang="en-US" sz="2400" b="1" dirty="0" err="1">
                <a:solidFill>
                  <a:srgbClr val="FC0128"/>
                </a:solidFill>
                <a:latin typeface="Symbol" pitchFamily="18" charset="2"/>
              </a:rPr>
              <a:t>n</a:t>
            </a:r>
            <a:r>
              <a:rPr lang="en-US" sz="2400" b="1" baseline="-25000" dirty="0" err="1">
                <a:solidFill>
                  <a:srgbClr val="FC0128"/>
                </a:solidFill>
                <a:latin typeface="Symbol" pitchFamily="18" charset="2"/>
              </a:rPr>
              <a:t>t</a:t>
            </a:r>
            <a:r>
              <a:rPr lang="en-US" b="1" dirty="0">
                <a:solidFill>
                  <a:srgbClr val="FC0128"/>
                </a:solidFill>
              </a:rPr>
              <a:t> events</a:t>
            </a:r>
            <a:r>
              <a:rPr lang="en-US" b="1" dirty="0">
                <a:solidFill>
                  <a:schemeClr val="tx2"/>
                </a:solidFill>
              </a:rPr>
              <a:t> (from oscillation)       </a:t>
            </a:r>
            <a:r>
              <a:rPr lang="en-US" b="1" dirty="0"/>
              <a:t>      		</a:t>
            </a:r>
            <a:r>
              <a:rPr lang="en-US" b="1" dirty="0">
                <a:solidFill>
                  <a:srgbClr val="FC0128"/>
                </a:solidFill>
                <a:sym typeface="Symbol" pitchFamily="18" charset="2"/>
              </a:rPr>
              <a:t> </a:t>
            </a:r>
            <a:r>
              <a:rPr lang="en-US" b="1" dirty="0">
                <a:solidFill>
                  <a:srgbClr val="FC0128"/>
                </a:solidFill>
              </a:rPr>
              <a:t>2 </a:t>
            </a:r>
          </a:p>
          <a:p>
            <a:pPr>
              <a:defRPr/>
            </a:pPr>
            <a:r>
              <a:rPr lang="en-US" dirty="0">
                <a:solidFill>
                  <a:schemeClr val="accent1">
                    <a:lumMod val="50000"/>
                  </a:schemeClr>
                </a:solidFill>
                <a:latin typeface="Arial" charset="0"/>
              </a:rPr>
              <a:t>  </a:t>
            </a:r>
          </a:p>
          <a:p>
            <a:pPr>
              <a:defRPr/>
            </a:pPr>
            <a:endParaRPr lang="en-US" b="1" baseline="30000" dirty="0">
              <a:solidFill>
                <a:srgbClr val="009900"/>
              </a:solidFill>
              <a:cs typeface="Arial" pitchFamily="34" charset="0"/>
            </a:endParaRPr>
          </a:p>
        </p:txBody>
      </p:sp>
      <p:sp>
        <p:nvSpPr>
          <p:cNvPr id="74759" name="Rectangle 5"/>
          <p:cNvSpPr>
            <a:spLocks noGrp="1" noChangeArrowheads="1"/>
          </p:cNvSpPr>
          <p:nvPr>
            <p:ph type="title"/>
          </p:nvPr>
        </p:nvSpPr>
        <p:spPr/>
        <p:txBody>
          <a:bodyPr/>
          <a:lstStyle/>
          <a:p>
            <a:r>
              <a:rPr lang="en-US" sz="3200" b="1" dirty="0">
                <a:solidFill>
                  <a:srgbClr val="FF0000"/>
                </a:solidFill>
              </a:rPr>
              <a:t>Neutrinos at CNGS: Some Numbers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3"/>
          <p:cNvSpPr>
            <a:spLocks noGrp="1"/>
          </p:cNvSpPr>
          <p:nvPr>
            <p:ph type="ftr" sz="quarter" idx="11"/>
          </p:nvPr>
        </p:nvSpPr>
        <p:spPr>
          <a:noFill/>
        </p:spPr>
        <p:txBody>
          <a:bodyPr/>
          <a:lstStyle/>
          <a:p>
            <a:r>
              <a:rPr lang="de-AT"/>
              <a:t>W. Riegler/CERN</a:t>
            </a:r>
          </a:p>
        </p:txBody>
      </p:sp>
      <p:sp>
        <p:nvSpPr>
          <p:cNvPr id="79875" name="Slide Number Placeholder 4"/>
          <p:cNvSpPr>
            <a:spLocks noGrp="1"/>
          </p:cNvSpPr>
          <p:nvPr>
            <p:ph type="sldNum" sz="quarter" idx="12"/>
          </p:nvPr>
        </p:nvSpPr>
        <p:spPr>
          <a:noFill/>
        </p:spPr>
        <p:txBody>
          <a:bodyPr/>
          <a:lstStyle/>
          <a:p>
            <a:fld id="{0A7DE398-01A4-4EB4-9BA9-23067993CF5B}" type="slidenum">
              <a:rPr lang="en-US" smtClean="0"/>
              <a:pPr/>
              <a:t>42</a:t>
            </a:fld>
            <a:endParaRPr lang="en-US"/>
          </a:p>
        </p:txBody>
      </p:sp>
      <p:sp>
        <p:nvSpPr>
          <p:cNvPr id="1158146" name="Text Box 2"/>
          <p:cNvSpPr txBox="1">
            <a:spLocks noChangeArrowheads="1"/>
          </p:cNvSpPr>
          <p:nvPr/>
        </p:nvSpPr>
        <p:spPr bwMode="auto">
          <a:xfrm>
            <a:off x="1905001" y="2057401"/>
            <a:ext cx="3903663" cy="646113"/>
          </a:xfrm>
          <a:prstGeom prst="rect">
            <a:avLst/>
          </a:prstGeom>
          <a:noFill/>
          <a:ln w="9525">
            <a:noFill/>
            <a:miter lim="800000"/>
            <a:headEnd/>
            <a:tailEnd/>
          </a:ln>
          <a:effectLst/>
        </p:spPr>
        <p:txBody>
          <a:bodyPr wrap="none">
            <a:spAutoFit/>
          </a:bodyPr>
          <a:lstStyle/>
          <a:p>
            <a:pPr>
              <a:defRPr/>
            </a:pPr>
            <a:r>
              <a:rPr lang="fr-FR" b="1" dirty="0" err="1">
                <a:solidFill>
                  <a:schemeClr val="accent6"/>
                </a:solidFill>
                <a:latin typeface="Arial" charset="0"/>
              </a:rPr>
              <a:t>Lead</a:t>
            </a:r>
            <a:r>
              <a:rPr lang="fr-FR" b="1" dirty="0">
                <a:solidFill>
                  <a:schemeClr val="accent6"/>
                </a:solidFill>
                <a:latin typeface="Arial" charset="0"/>
              </a:rPr>
              <a:t> plates: massive </a:t>
            </a:r>
            <a:r>
              <a:rPr lang="fr-FR" b="1" dirty="0" err="1">
                <a:solidFill>
                  <a:schemeClr val="accent6"/>
                </a:solidFill>
                <a:latin typeface="Arial" charset="0"/>
              </a:rPr>
              <a:t>target</a:t>
            </a:r>
            <a:endParaRPr lang="fr-FR" b="1" dirty="0">
              <a:solidFill>
                <a:schemeClr val="accent6"/>
              </a:solidFill>
              <a:latin typeface="Arial" charset="0"/>
            </a:endParaRPr>
          </a:p>
          <a:p>
            <a:pPr>
              <a:defRPr/>
            </a:pPr>
            <a:r>
              <a:rPr lang="fr-FR" b="1" dirty="0">
                <a:solidFill>
                  <a:schemeClr val="accent6"/>
                </a:solidFill>
                <a:latin typeface="Arial" charset="0"/>
              </a:rPr>
              <a:t>Emulsions: </a:t>
            </a:r>
            <a:r>
              <a:rPr lang="fr-FR" b="1" dirty="0" err="1">
                <a:solidFill>
                  <a:schemeClr val="accent6"/>
                </a:solidFill>
                <a:latin typeface="Arial" charset="0"/>
              </a:rPr>
              <a:t>micrometric</a:t>
            </a:r>
            <a:r>
              <a:rPr lang="fr-FR" b="1" dirty="0">
                <a:solidFill>
                  <a:schemeClr val="accent6"/>
                </a:solidFill>
                <a:latin typeface="Arial" charset="0"/>
              </a:rPr>
              <a:t> </a:t>
            </a:r>
            <a:r>
              <a:rPr lang="fr-FR" b="1" dirty="0" err="1">
                <a:solidFill>
                  <a:schemeClr val="accent6"/>
                </a:solidFill>
                <a:latin typeface="Arial" charset="0"/>
              </a:rPr>
              <a:t>precision</a:t>
            </a:r>
            <a:endParaRPr lang="fr-FR" b="1" dirty="0">
              <a:solidFill>
                <a:schemeClr val="accent6"/>
              </a:solidFill>
              <a:latin typeface="Arial" charset="0"/>
            </a:endParaRPr>
          </a:p>
        </p:txBody>
      </p:sp>
      <p:sp>
        <p:nvSpPr>
          <p:cNvPr id="79877" name="AutoShape 3"/>
          <p:cNvSpPr>
            <a:spLocks noChangeArrowheads="1"/>
          </p:cNvSpPr>
          <p:nvPr/>
        </p:nvSpPr>
        <p:spPr bwMode="auto">
          <a:xfrm>
            <a:off x="5737225" y="3044825"/>
            <a:ext cx="533400" cy="228600"/>
          </a:xfrm>
          <a:prstGeom prst="rightArrow">
            <a:avLst>
              <a:gd name="adj1" fmla="val 50000"/>
              <a:gd name="adj2" fmla="val 63173"/>
            </a:avLst>
          </a:prstGeom>
          <a:solidFill>
            <a:schemeClr val="accent1"/>
          </a:solidFill>
          <a:ln w="9525">
            <a:solidFill>
              <a:schemeClr val="tx1"/>
            </a:solidFill>
            <a:miter lim="800000"/>
            <a:headEnd/>
            <a:tailEnd/>
          </a:ln>
        </p:spPr>
        <p:txBody>
          <a:bodyPr wrap="none" anchor="ctr"/>
          <a:lstStyle/>
          <a:p>
            <a:endParaRPr lang="en-US"/>
          </a:p>
        </p:txBody>
      </p:sp>
      <p:sp>
        <p:nvSpPr>
          <p:cNvPr id="79878" name="Text Box 11"/>
          <p:cNvSpPr txBox="1">
            <a:spLocks noChangeArrowheads="1"/>
          </p:cNvSpPr>
          <p:nvPr/>
        </p:nvSpPr>
        <p:spPr bwMode="auto">
          <a:xfrm>
            <a:off x="7847013" y="4764089"/>
            <a:ext cx="2347912" cy="369887"/>
          </a:xfrm>
          <a:prstGeom prst="rect">
            <a:avLst/>
          </a:prstGeom>
          <a:noFill/>
          <a:ln w="9525">
            <a:noFill/>
            <a:miter lim="800000"/>
            <a:headEnd/>
            <a:tailEnd/>
          </a:ln>
        </p:spPr>
        <p:txBody>
          <a:bodyPr wrap="none">
            <a:spAutoFit/>
          </a:bodyPr>
          <a:lstStyle/>
          <a:p>
            <a:r>
              <a:rPr lang="fr-FR"/>
              <a:t>10.2 x 12.7 x 7.5 cm</a:t>
            </a:r>
            <a:r>
              <a:rPr lang="fr-FR" baseline="30000"/>
              <a:t>3</a:t>
            </a:r>
          </a:p>
        </p:txBody>
      </p:sp>
      <p:grpSp>
        <p:nvGrpSpPr>
          <p:cNvPr id="2" name="Group 57"/>
          <p:cNvGrpSpPr>
            <a:grpSpLocks/>
          </p:cNvGrpSpPr>
          <p:nvPr/>
        </p:nvGrpSpPr>
        <p:grpSpPr bwMode="auto">
          <a:xfrm>
            <a:off x="7546976" y="2203450"/>
            <a:ext cx="2906713" cy="2552700"/>
            <a:chOff x="4068" y="677"/>
            <a:chExt cx="1983" cy="1608"/>
          </a:xfrm>
        </p:grpSpPr>
        <p:grpSp>
          <p:nvGrpSpPr>
            <p:cNvPr id="3" name="Group 7"/>
            <p:cNvGrpSpPr>
              <a:grpSpLocks/>
            </p:cNvGrpSpPr>
            <p:nvPr/>
          </p:nvGrpSpPr>
          <p:grpSpPr bwMode="auto">
            <a:xfrm>
              <a:off x="4068" y="677"/>
              <a:ext cx="1983" cy="1608"/>
              <a:chOff x="1248" y="-140"/>
              <a:chExt cx="1831" cy="1608"/>
            </a:xfrm>
          </p:grpSpPr>
          <p:pic>
            <p:nvPicPr>
              <p:cNvPr id="79926" name="Picture 8" descr="DSCF0008"/>
              <p:cNvPicPr>
                <a:picLocks noChangeAspect="1" noChangeArrowheads="1"/>
              </p:cNvPicPr>
              <p:nvPr/>
            </p:nvPicPr>
            <p:blipFill>
              <a:blip r:embed="rId3" cstate="print"/>
              <a:srcRect/>
              <a:stretch>
                <a:fillRect/>
              </a:stretch>
            </p:blipFill>
            <p:spPr bwMode="auto">
              <a:xfrm>
                <a:off x="1248" y="-140"/>
                <a:ext cx="1824" cy="1608"/>
              </a:xfrm>
              <a:prstGeom prst="rect">
                <a:avLst/>
              </a:prstGeom>
              <a:noFill/>
              <a:ln w="9525">
                <a:noFill/>
                <a:miter lim="800000"/>
                <a:headEnd/>
                <a:tailEnd/>
              </a:ln>
            </p:spPr>
          </p:pic>
          <p:sp>
            <p:nvSpPr>
              <p:cNvPr id="79927" name="Text Box 9"/>
              <p:cNvSpPr txBox="1">
                <a:spLocks noChangeArrowheads="1"/>
              </p:cNvSpPr>
              <p:nvPr/>
            </p:nvSpPr>
            <p:spPr bwMode="auto">
              <a:xfrm>
                <a:off x="2592" y="1200"/>
                <a:ext cx="487" cy="233"/>
              </a:xfrm>
              <a:prstGeom prst="rect">
                <a:avLst/>
              </a:prstGeom>
              <a:noFill/>
              <a:ln w="12700">
                <a:noFill/>
                <a:miter lim="800000"/>
                <a:headEnd type="none" w="sm" len="sm"/>
                <a:tailEnd type="none" w="sm" len="sm"/>
              </a:ln>
            </p:spPr>
            <p:txBody>
              <a:bodyPr wrap="none" lIns="92075" tIns="46038" rIns="92075" bIns="46038">
                <a:spAutoFit/>
              </a:bodyPr>
              <a:lstStyle/>
              <a:p>
                <a:r>
                  <a:rPr lang="fr-FR">
                    <a:latin typeface="Comic Sans MS" pitchFamily="66" charset="0"/>
                  </a:rPr>
                  <a:t>8.3kg</a:t>
                </a:r>
                <a:endParaRPr lang="en-GB">
                  <a:latin typeface="Comic Sans MS" pitchFamily="66" charset="0"/>
                </a:endParaRPr>
              </a:p>
            </p:txBody>
          </p:sp>
          <p:sp>
            <p:nvSpPr>
              <p:cNvPr id="79928" name="Text Box 10"/>
              <p:cNvSpPr txBox="1">
                <a:spLocks noChangeArrowheads="1"/>
              </p:cNvSpPr>
              <p:nvPr/>
            </p:nvSpPr>
            <p:spPr bwMode="auto">
              <a:xfrm>
                <a:off x="1920" y="86"/>
                <a:ext cx="117" cy="233"/>
              </a:xfrm>
              <a:prstGeom prst="rect">
                <a:avLst/>
              </a:prstGeom>
              <a:noFill/>
              <a:ln w="12700">
                <a:noFill/>
                <a:miter lim="800000"/>
                <a:headEnd type="none" w="sm" len="sm"/>
                <a:tailEnd type="none" w="sm" len="sm"/>
              </a:ln>
            </p:spPr>
            <p:txBody>
              <a:bodyPr wrap="none" lIns="92075" tIns="46038" rIns="92075" bIns="46038">
                <a:spAutoFit/>
              </a:bodyPr>
              <a:lstStyle/>
              <a:p>
                <a:endParaRPr lang="en-GB">
                  <a:solidFill>
                    <a:schemeClr val="bg1"/>
                  </a:solidFill>
                  <a:latin typeface="Comic Sans MS" pitchFamily="66" charset="0"/>
                </a:endParaRPr>
              </a:p>
            </p:txBody>
          </p:sp>
        </p:grpSp>
        <p:sp>
          <p:nvSpPr>
            <p:cNvPr id="79925" name="Rectangle 12"/>
            <p:cNvSpPr>
              <a:spLocks noChangeArrowheads="1"/>
            </p:cNvSpPr>
            <p:nvPr/>
          </p:nvSpPr>
          <p:spPr bwMode="auto">
            <a:xfrm>
              <a:off x="4901" y="891"/>
              <a:ext cx="458" cy="233"/>
            </a:xfrm>
            <a:prstGeom prst="rect">
              <a:avLst/>
            </a:prstGeom>
            <a:noFill/>
            <a:ln w="9525">
              <a:noFill/>
              <a:miter lim="800000"/>
              <a:headEnd/>
              <a:tailEnd/>
            </a:ln>
          </p:spPr>
          <p:txBody>
            <a:bodyPr wrap="none">
              <a:spAutoFit/>
            </a:bodyPr>
            <a:lstStyle/>
            <a:p>
              <a:r>
                <a:rPr lang="fr-FR">
                  <a:solidFill>
                    <a:schemeClr val="bg1"/>
                  </a:solidFill>
                </a:rPr>
                <a:t>brick</a:t>
              </a:r>
            </a:p>
          </p:txBody>
        </p:sp>
      </p:grpSp>
      <p:grpSp>
        <p:nvGrpSpPr>
          <p:cNvPr id="4" name="Group 56"/>
          <p:cNvGrpSpPr>
            <a:grpSpLocks/>
          </p:cNvGrpSpPr>
          <p:nvPr/>
        </p:nvGrpSpPr>
        <p:grpSpPr bwMode="auto">
          <a:xfrm>
            <a:off x="1760539" y="3240088"/>
            <a:ext cx="5983287" cy="3078162"/>
            <a:chOff x="52" y="2285"/>
            <a:chExt cx="4082" cy="1939"/>
          </a:xfrm>
        </p:grpSpPr>
        <p:pic>
          <p:nvPicPr>
            <p:cNvPr id="79883" name="Picture 5" descr="brickevent"/>
            <p:cNvPicPr>
              <a:picLocks noChangeAspect="1" noChangeArrowheads="1"/>
            </p:cNvPicPr>
            <p:nvPr/>
          </p:nvPicPr>
          <p:blipFill>
            <a:blip r:embed="rId4" cstate="print"/>
            <a:srcRect/>
            <a:stretch>
              <a:fillRect/>
            </a:stretch>
          </p:blipFill>
          <p:spPr bwMode="auto">
            <a:xfrm>
              <a:off x="52" y="2285"/>
              <a:ext cx="1605" cy="1939"/>
            </a:xfrm>
            <a:prstGeom prst="rect">
              <a:avLst/>
            </a:prstGeom>
            <a:noFill/>
            <a:ln w="9525">
              <a:solidFill>
                <a:srgbClr val="FF0000"/>
              </a:solidFill>
              <a:miter lim="800000"/>
              <a:headEnd/>
              <a:tailEnd/>
            </a:ln>
          </p:spPr>
        </p:pic>
        <p:sp>
          <p:nvSpPr>
            <p:cNvPr id="79884" name="Rectangle 13"/>
            <p:cNvSpPr>
              <a:spLocks noChangeArrowheads="1"/>
            </p:cNvSpPr>
            <p:nvPr/>
          </p:nvSpPr>
          <p:spPr bwMode="auto">
            <a:xfrm>
              <a:off x="585" y="2311"/>
              <a:ext cx="476" cy="233"/>
            </a:xfrm>
            <a:prstGeom prst="rect">
              <a:avLst/>
            </a:prstGeom>
            <a:noFill/>
            <a:ln w="9525">
              <a:noFill/>
              <a:miter lim="800000"/>
              <a:headEnd/>
              <a:tailEnd/>
            </a:ln>
          </p:spPr>
          <p:txBody>
            <a:bodyPr wrap="none">
              <a:spAutoFit/>
            </a:bodyPr>
            <a:lstStyle/>
            <a:p>
              <a:r>
                <a:rPr lang="fr-FR">
                  <a:solidFill>
                    <a:srgbClr val="FF0000"/>
                  </a:solidFill>
                </a:rPr>
                <a:t>Brick</a:t>
              </a:r>
            </a:p>
          </p:txBody>
        </p:sp>
        <p:grpSp>
          <p:nvGrpSpPr>
            <p:cNvPr id="5" name="Group 14"/>
            <p:cNvGrpSpPr>
              <a:grpSpLocks/>
            </p:cNvGrpSpPr>
            <p:nvPr/>
          </p:nvGrpSpPr>
          <p:grpSpPr bwMode="auto">
            <a:xfrm>
              <a:off x="2079" y="2544"/>
              <a:ext cx="2055" cy="1588"/>
              <a:chOff x="1920" y="2544"/>
              <a:chExt cx="1897" cy="1588"/>
            </a:xfrm>
          </p:grpSpPr>
          <p:sp>
            <p:nvSpPr>
              <p:cNvPr id="79889" name="Rectangle 15"/>
              <p:cNvSpPr>
                <a:spLocks noChangeArrowheads="1"/>
              </p:cNvSpPr>
              <p:nvPr/>
            </p:nvSpPr>
            <p:spPr bwMode="auto">
              <a:xfrm>
                <a:off x="3195" y="2544"/>
                <a:ext cx="324" cy="1217"/>
              </a:xfrm>
              <a:prstGeom prst="rect">
                <a:avLst/>
              </a:prstGeom>
              <a:solidFill>
                <a:srgbClr val="C0C0C0"/>
              </a:solidFill>
              <a:ln w="9525">
                <a:noFill/>
                <a:miter lim="800000"/>
                <a:headEnd/>
                <a:tailEnd/>
              </a:ln>
            </p:spPr>
            <p:txBody>
              <a:bodyPr/>
              <a:lstStyle/>
              <a:p>
                <a:endParaRPr lang="en-US"/>
              </a:p>
            </p:txBody>
          </p:sp>
          <p:sp>
            <p:nvSpPr>
              <p:cNvPr id="79890" name="Rectangle 16"/>
              <p:cNvSpPr>
                <a:spLocks noChangeArrowheads="1"/>
              </p:cNvSpPr>
              <p:nvPr/>
            </p:nvSpPr>
            <p:spPr bwMode="auto">
              <a:xfrm>
                <a:off x="2254" y="2544"/>
                <a:ext cx="324" cy="1217"/>
              </a:xfrm>
              <a:prstGeom prst="rect">
                <a:avLst/>
              </a:prstGeom>
              <a:solidFill>
                <a:srgbClr val="C0C0C0"/>
              </a:solidFill>
              <a:ln w="9525">
                <a:noFill/>
                <a:miter lim="800000"/>
                <a:headEnd/>
                <a:tailEnd/>
              </a:ln>
            </p:spPr>
            <p:txBody>
              <a:bodyPr/>
              <a:lstStyle/>
              <a:p>
                <a:endParaRPr lang="en-US"/>
              </a:p>
            </p:txBody>
          </p:sp>
          <p:sp>
            <p:nvSpPr>
              <p:cNvPr id="79891" name="Rectangle 17"/>
              <p:cNvSpPr>
                <a:spLocks noChangeArrowheads="1"/>
              </p:cNvSpPr>
              <p:nvPr/>
            </p:nvSpPr>
            <p:spPr bwMode="auto">
              <a:xfrm>
                <a:off x="2731" y="2544"/>
                <a:ext cx="324" cy="1217"/>
              </a:xfrm>
              <a:prstGeom prst="rect">
                <a:avLst/>
              </a:prstGeom>
              <a:solidFill>
                <a:srgbClr val="C0C0C0"/>
              </a:solidFill>
              <a:ln w="9525">
                <a:noFill/>
                <a:miter lim="800000"/>
                <a:headEnd/>
                <a:tailEnd/>
              </a:ln>
            </p:spPr>
            <p:txBody>
              <a:bodyPr/>
              <a:lstStyle/>
              <a:p>
                <a:endParaRPr lang="en-US"/>
              </a:p>
            </p:txBody>
          </p:sp>
          <p:sp>
            <p:nvSpPr>
              <p:cNvPr id="79892" name="Rectangle 18"/>
              <p:cNvSpPr>
                <a:spLocks noChangeArrowheads="1"/>
              </p:cNvSpPr>
              <p:nvPr/>
            </p:nvSpPr>
            <p:spPr bwMode="auto">
              <a:xfrm>
                <a:off x="2578" y="2544"/>
                <a:ext cx="29" cy="1217"/>
              </a:xfrm>
              <a:prstGeom prst="rect">
                <a:avLst/>
              </a:prstGeom>
              <a:solidFill>
                <a:srgbClr val="FFCC00"/>
              </a:solidFill>
              <a:ln w="9525">
                <a:noFill/>
                <a:miter lim="800000"/>
                <a:headEnd/>
                <a:tailEnd/>
              </a:ln>
            </p:spPr>
            <p:txBody>
              <a:bodyPr/>
              <a:lstStyle/>
              <a:p>
                <a:endParaRPr lang="en-US"/>
              </a:p>
            </p:txBody>
          </p:sp>
          <p:sp>
            <p:nvSpPr>
              <p:cNvPr id="79893" name="Rectangle 19"/>
              <p:cNvSpPr>
                <a:spLocks noChangeArrowheads="1"/>
              </p:cNvSpPr>
              <p:nvPr/>
            </p:nvSpPr>
            <p:spPr bwMode="auto">
              <a:xfrm>
                <a:off x="2702" y="2544"/>
                <a:ext cx="30" cy="1217"/>
              </a:xfrm>
              <a:prstGeom prst="rect">
                <a:avLst/>
              </a:prstGeom>
              <a:solidFill>
                <a:srgbClr val="FFCC00"/>
              </a:solidFill>
              <a:ln w="9525">
                <a:noFill/>
                <a:miter lim="800000"/>
                <a:headEnd/>
                <a:tailEnd/>
              </a:ln>
            </p:spPr>
            <p:txBody>
              <a:bodyPr/>
              <a:lstStyle/>
              <a:p>
                <a:endParaRPr lang="en-US"/>
              </a:p>
            </p:txBody>
          </p:sp>
          <p:sp>
            <p:nvSpPr>
              <p:cNvPr id="79894" name="Rectangle 20"/>
              <p:cNvSpPr>
                <a:spLocks noChangeArrowheads="1"/>
              </p:cNvSpPr>
              <p:nvPr/>
            </p:nvSpPr>
            <p:spPr bwMode="auto">
              <a:xfrm>
                <a:off x="3178" y="2544"/>
                <a:ext cx="31" cy="1217"/>
              </a:xfrm>
              <a:prstGeom prst="rect">
                <a:avLst/>
              </a:prstGeom>
              <a:solidFill>
                <a:srgbClr val="FFCC00"/>
              </a:solidFill>
              <a:ln w="9525">
                <a:noFill/>
                <a:miter lim="800000"/>
                <a:headEnd/>
                <a:tailEnd/>
              </a:ln>
            </p:spPr>
            <p:txBody>
              <a:bodyPr/>
              <a:lstStyle/>
              <a:p>
                <a:endParaRPr lang="en-US"/>
              </a:p>
            </p:txBody>
          </p:sp>
          <p:sp>
            <p:nvSpPr>
              <p:cNvPr id="79895" name="Rectangle 21"/>
              <p:cNvSpPr>
                <a:spLocks noChangeArrowheads="1"/>
              </p:cNvSpPr>
              <p:nvPr/>
            </p:nvSpPr>
            <p:spPr bwMode="auto">
              <a:xfrm>
                <a:off x="3054" y="2544"/>
                <a:ext cx="31" cy="1217"/>
              </a:xfrm>
              <a:prstGeom prst="rect">
                <a:avLst/>
              </a:prstGeom>
              <a:solidFill>
                <a:srgbClr val="FFCC00"/>
              </a:solidFill>
              <a:ln w="9525">
                <a:noFill/>
                <a:miter lim="800000"/>
                <a:headEnd/>
                <a:tailEnd/>
              </a:ln>
            </p:spPr>
            <p:txBody>
              <a:bodyPr/>
              <a:lstStyle/>
              <a:p>
                <a:endParaRPr lang="en-US"/>
              </a:p>
            </p:txBody>
          </p:sp>
          <p:sp>
            <p:nvSpPr>
              <p:cNvPr id="79896" name="Line 22"/>
              <p:cNvSpPr>
                <a:spLocks noChangeShapeType="1"/>
              </p:cNvSpPr>
              <p:nvPr/>
            </p:nvSpPr>
            <p:spPr bwMode="auto">
              <a:xfrm>
                <a:off x="2456" y="3240"/>
                <a:ext cx="856" cy="371"/>
              </a:xfrm>
              <a:prstGeom prst="line">
                <a:avLst/>
              </a:prstGeom>
              <a:noFill/>
              <a:ln w="6350">
                <a:solidFill>
                  <a:srgbClr val="4D4D4D"/>
                </a:solidFill>
                <a:round/>
                <a:headEnd/>
                <a:tailEnd/>
              </a:ln>
            </p:spPr>
            <p:txBody>
              <a:bodyPr/>
              <a:lstStyle/>
              <a:p>
                <a:endParaRPr lang="en-US"/>
              </a:p>
            </p:txBody>
          </p:sp>
          <p:sp>
            <p:nvSpPr>
              <p:cNvPr id="79897" name="Line 23"/>
              <p:cNvSpPr>
                <a:spLocks noChangeShapeType="1"/>
              </p:cNvSpPr>
              <p:nvPr/>
            </p:nvSpPr>
            <p:spPr bwMode="auto">
              <a:xfrm>
                <a:off x="2463" y="3238"/>
                <a:ext cx="866" cy="194"/>
              </a:xfrm>
              <a:prstGeom prst="line">
                <a:avLst/>
              </a:prstGeom>
              <a:noFill/>
              <a:ln w="6350">
                <a:solidFill>
                  <a:srgbClr val="4D4D4D"/>
                </a:solidFill>
                <a:round/>
                <a:headEnd/>
                <a:tailEnd/>
              </a:ln>
            </p:spPr>
            <p:txBody>
              <a:bodyPr/>
              <a:lstStyle/>
              <a:p>
                <a:endParaRPr lang="en-US"/>
              </a:p>
            </p:txBody>
          </p:sp>
          <p:sp>
            <p:nvSpPr>
              <p:cNvPr id="79898" name="Line 24"/>
              <p:cNvSpPr>
                <a:spLocks noChangeShapeType="1"/>
              </p:cNvSpPr>
              <p:nvPr/>
            </p:nvSpPr>
            <p:spPr bwMode="auto">
              <a:xfrm flipV="1">
                <a:off x="2270" y="3239"/>
                <a:ext cx="178" cy="1"/>
              </a:xfrm>
              <a:prstGeom prst="line">
                <a:avLst/>
              </a:prstGeom>
              <a:noFill/>
              <a:ln w="9525">
                <a:solidFill>
                  <a:srgbClr val="CC0000"/>
                </a:solidFill>
                <a:prstDash val="sysDot"/>
                <a:round/>
                <a:headEnd/>
                <a:tailEnd/>
              </a:ln>
            </p:spPr>
            <p:txBody>
              <a:bodyPr wrap="none" anchor="ctr"/>
              <a:lstStyle/>
              <a:p>
                <a:endParaRPr lang="en-US"/>
              </a:p>
            </p:txBody>
          </p:sp>
          <p:sp>
            <p:nvSpPr>
              <p:cNvPr id="79899" name="Line 25"/>
              <p:cNvSpPr>
                <a:spLocks noChangeShapeType="1"/>
              </p:cNvSpPr>
              <p:nvPr/>
            </p:nvSpPr>
            <p:spPr bwMode="auto">
              <a:xfrm>
                <a:off x="1920" y="3241"/>
                <a:ext cx="333" cy="0"/>
              </a:xfrm>
              <a:prstGeom prst="line">
                <a:avLst/>
              </a:prstGeom>
              <a:noFill/>
              <a:ln w="9525">
                <a:solidFill>
                  <a:srgbClr val="CC0000"/>
                </a:solidFill>
                <a:prstDash val="sysDot"/>
                <a:round/>
                <a:headEnd/>
                <a:tailEnd type="stealth" w="med" len="med"/>
              </a:ln>
            </p:spPr>
            <p:txBody>
              <a:bodyPr wrap="none" anchor="ctr"/>
              <a:lstStyle/>
              <a:p>
                <a:endParaRPr lang="en-US"/>
              </a:p>
            </p:txBody>
          </p:sp>
          <p:sp>
            <p:nvSpPr>
              <p:cNvPr id="79900" name="Line 26"/>
              <p:cNvSpPr>
                <a:spLocks noChangeShapeType="1"/>
              </p:cNvSpPr>
              <p:nvPr/>
            </p:nvSpPr>
            <p:spPr bwMode="auto">
              <a:xfrm flipV="1">
                <a:off x="2462" y="3019"/>
                <a:ext cx="405" cy="217"/>
              </a:xfrm>
              <a:prstGeom prst="line">
                <a:avLst/>
              </a:prstGeom>
              <a:noFill/>
              <a:ln w="6350">
                <a:solidFill>
                  <a:srgbClr val="CC0000"/>
                </a:solidFill>
                <a:round/>
                <a:headEnd/>
                <a:tailEnd/>
              </a:ln>
            </p:spPr>
            <p:txBody>
              <a:bodyPr wrap="none" anchor="ctr"/>
              <a:lstStyle/>
              <a:p>
                <a:endParaRPr lang="en-US"/>
              </a:p>
            </p:txBody>
          </p:sp>
          <p:sp>
            <p:nvSpPr>
              <p:cNvPr id="79901" name="Line 27"/>
              <p:cNvSpPr>
                <a:spLocks noChangeShapeType="1"/>
              </p:cNvSpPr>
              <p:nvPr/>
            </p:nvSpPr>
            <p:spPr bwMode="auto">
              <a:xfrm>
                <a:off x="2869" y="3017"/>
                <a:ext cx="477" cy="9"/>
              </a:xfrm>
              <a:prstGeom prst="line">
                <a:avLst/>
              </a:prstGeom>
              <a:noFill/>
              <a:ln w="6350">
                <a:solidFill>
                  <a:srgbClr val="CC0000"/>
                </a:solidFill>
                <a:round/>
                <a:headEnd/>
                <a:tailEnd/>
              </a:ln>
            </p:spPr>
            <p:txBody>
              <a:bodyPr wrap="none" anchor="ctr"/>
              <a:lstStyle/>
              <a:p>
                <a:endParaRPr lang="en-US"/>
              </a:p>
            </p:txBody>
          </p:sp>
          <p:sp>
            <p:nvSpPr>
              <p:cNvPr id="79902" name="Line 28"/>
              <p:cNvSpPr>
                <a:spLocks noChangeShapeType="1"/>
              </p:cNvSpPr>
              <p:nvPr/>
            </p:nvSpPr>
            <p:spPr bwMode="auto">
              <a:xfrm flipV="1">
                <a:off x="2865" y="2566"/>
                <a:ext cx="360" cy="454"/>
              </a:xfrm>
              <a:prstGeom prst="line">
                <a:avLst/>
              </a:prstGeom>
              <a:noFill/>
              <a:ln w="6350">
                <a:solidFill>
                  <a:srgbClr val="CC0000"/>
                </a:solidFill>
                <a:prstDash val="sysDot"/>
                <a:round/>
                <a:headEnd/>
                <a:tailEnd/>
              </a:ln>
            </p:spPr>
            <p:txBody>
              <a:bodyPr wrap="none" anchor="ctr"/>
              <a:lstStyle/>
              <a:p>
                <a:endParaRPr lang="en-US"/>
              </a:p>
            </p:txBody>
          </p:sp>
          <p:sp>
            <p:nvSpPr>
              <p:cNvPr id="79903" name="Line 29"/>
              <p:cNvSpPr>
                <a:spLocks noChangeShapeType="1"/>
              </p:cNvSpPr>
              <p:nvPr/>
            </p:nvSpPr>
            <p:spPr bwMode="auto">
              <a:xfrm flipV="1">
                <a:off x="2873" y="2764"/>
                <a:ext cx="431" cy="251"/>
              </a:xfrm>
              <a:prstGeom prst="line">
                <a:avLst/>
              </a:prstGeom>
              <a:noFill/>
              <a:ln w="6350">
                <a:solidFill>
                  <a:srgbClr val="CC0000"/>
                </a:solidFill>
                <a:prstDash val="sysDot"/>
                <a:round/>
                <a:headEnd/>
                <a:tailEnd/>
              </a:ln>
            </p:spPr>
            <p:txBody>
              <a:bodyPr wrap="none" anchor="ctr"/>
              <a:lstStyle/>
              <a:p>
                <a:endParaRPr lang="en-US"/>
              </a:p>
            </p:txBody>
          </p:sp>
          <p:sp>
            <p:nvSpPr>
              <p:cNvPr id="79904" name="Line 30"/>
              <p:cNvSpPr>
                <a:spLocks noChangeShapeType="1"/>
              </p:cNvSpPr>
              <p:nvPr/>
            </p:nvSpPr>
            <p:spPr bwMode="auto">
              <a:xfrm>
                <a:off x="3052" y="3021"/>
                <a:ext cx="33" cy="0"/>
              </a:xfrm>
              <a:prstGeom prst="line">
                <a:avLst/>
              </a:prstGeom>
              <a:noFill/>
              <a:ln w="28575">
                <a:solidFill>
                  <a:srgbClr val="CC0000"/>
                </a:solidFill>
                <a:round/>
                <a:headEnd/>
                <a:tailEnd/>
              </a:ln>
            </p:spPr>
            <p:txBody>
              <a:bodyPr wrap="none" anchor="ctr"/>
              <a:lstStyle/>
              <a:p>
                <a:endParaRPr lang="en-US"/>
              </a:p>
            </p:txBody>
          </p:sp>
          <p:sp>
            <p:nvSpPr>
              <p:cNvPr id="79905" name="Line 31"/>
              <p:cNvSpPr>
                <a:spLocks noChangeShapeType="1"/>
              </p:cNvSpPr>
              <p:nvPr/>
            </p:nvSpPr>
            <p:spPr bwMode="auto">
              <a:xfrm>
                <a:off x="3176" y="3025"/>
                <a:ext cx="33" cy="0"/>
              </a:xfrm>
              <a:prstGeom prst="line">
                <a:avLst/>
              </a:prstGeom>
              <a:noFill/>
              <a:ln w="28575">
                <a:solidFill>
                  <a:srgbClr val="CC0000"/>
                </a:solidFill>
                <a:round/>
                <a:headEnd/>
                <a:tailEnd/>
              </a:ln>
            </p:spPr>
            <p:txBody>
              <a:bodyPr wrap="none" anchor="ctr"/>
              <a:lstStyle/>
              <a:p>
                <a:endParaRPr lang="en-US"/>
              </a:p>
            </p:txBody>
          </p:sp>
          <p:sp>
            <p:nvSpPr>
              <p:cNvPr id="79906" name="Line 32"/>
              <p:cNvSpPr>
                <a:spLocks noChangeShapeType="1"/>
              </p:cNvSpPr>
              <p:nvPr/>
            </p:nvSpPr>
            <p:spPr bwMode="auto">
              <a:xfrm flipV="1">
                <a:off x="2700" y="3092"/>
                <a:ext cx="31" cy="16"/>
              </a:xfrm>
              <a:prstGeom prst="line">
                <a:avLst/>
              </a:prstGeom>
              <a:noFill/>
              <a:ln w="28575">
                <a:solidFill>
                  <a:srgbClr val="CC0000"/>
                </a:solidFill>
                <a:round/>
                <a:headEnd/>
                <a:tailEnd/>
              </a:ln>
            </p:spPr>
            <p:txBody>
              <a:bodyPr wrap="none" anchor="ctr"/>
              <a:lstStyle/>
              <a:p>
                <a:endParaRPr lang="en-US"/>
              </a:p>
            </p:txBody>
          </p:sp>
          <p:sp>
            <p:nvSpPr>
              <p:cNvPr id="79907" name="Line 33"/>
              <p:cNvSpPr>
                <a:spLocks noChangeShapeType="1"/>
              </p:cNvSpPr>
              <p:nvPr/>
            </p:nvSpPr>
            <p:spPr bwMode="auto">
              <a:xfrm flipV="1">
                <a:off x="2575" y="3159"/>
                <a:ext cx="31" cy="16"/>
              </a:xfrm>
              <a:prstGeom prst="line">
                <a:avLst/>
              </a:prstGeom>
              <a:noFill/>
              <a:ln w="28575">
                <a:solidFill>
                  <a:srgbClr val="CC0000"/>
                </a:solidFill>
                <a:round/>
                <a:headEnd/>
                <a:tailEnd/>
              </a:ln>
            </p:spPr>
            <p:txBody>
              <a:bodyPr wrap="none" anchor="ctr"/>
              <a:lstStyle/>
              <a:p>
                <a:endParaRPr lang="en-US"/>
              </a:p>
            </p:txBody>
          </p:sp>
          <p:sp>
            <p:nvSpPr>
              <p:cNvPr id="79908" name="Line 34"/>
              <p:cNvSpPr>
                <a:spLocks noChangeShapeType="1"/>
              </p:cNvSpPr>
              <p:nvPr/>
            </p:nvSpPr>
            <p:spPr bwMode="auto">
              <a:xfrm>
                <a:off x="2572" y="3263"/>
                <a:ext cx="35" cy="10"/>
              </a:xfrm>
              <a:prstGeom prst="line">
                <a:avLst/>
              </a:prstGeom>
              <a:noFill/>
              <a:ln w="28575">
                <a:solidFill>
                  <a:schemeClr val="tx1"/>
                </a:solidFill>
                <a:round/>
                <a:headEnd/>
                <a:tailEnd/>
              </a:ln>
            </p:spPr>
            <p:txBody>
              <a:bodyPr wrap="none" anchor="ctr"/>
              <a:lstStyle/>
              <a:p>
                <a:endParaRPr lang="en-US"/>
              </a:p>
            </p:txBody>
          </p:sp>
          <p:sp>
            <p:nvSpPr>
              <p:cNvPr id="79909" name="Line 35"/>
              <p:cNvSpPr>
                <a:spLocks noChangeShapeType="1"/>
              </p:cNvSpPr>
              <p:nvPr/>
            </p:nvSpPr>
            <p:spPr bwMode="auto">
              <a:xfrm>
                <a:off x="2704" y="3293"/>
                <a:ext cx="35" cy="10"/>
              </a:xfrm>
              <a:prstGeom prst="line">
                <a:avLst/>
              </a:prstGeom>
              <a:noFill/>
              <a:ln w="28575">
                <a:solidFill>
                  <a:schemeClr val="tx1"/>
                </a:solidFill>
                <a:round/>
                <a:headEnd/>
                <a:tailEnd/>
              </a:ln>
            </p:spPr>
            <p:txBody>
              <a:bodyPr wrap="none" anchor="ctr"/>
              <a:lstStyle/>
              <a:p>
                <a:endParaRPr lang="en-US"/>
              </a:p>
            </p:txBody>
          </p:sp>
          <p:sp>
            <p:nvSpPr>
              <p:cNvPr id="79910" name="Line 36"/>
              <p:cNvSpPr>
                <a:spLocks noChangeShapeType="1"/>
              </p:cNvSpPr>
              <p:nvPr/>
            </p:nvSpPr>
            <p:spPr bwMode="auto">
              <a:xfrm>
                <a:off x="3177" y="3399"/>
                <a:ext cx="35" cy="10"/>
              </a:xfrm>
              <a:prstGeom prst="line">
                <a:avLst/>
              </a:prstGeom>
              <a:noFill/>
              <a:ln w="28575">
                <a:solidFill>
                  <a:schemeClr val="tx1"/>
                </a:solidFill>
                <a:round/>
                <a:headEnd/>
                <a:tailEnd/>
              </a:ln>
            </p:spPr>
            <p:txBody>
              <a:bodyPr wrap="none" anchor="ctr"/>
              <a:lstStyle/>
              <a:p>
                <a:endParaRPr lang="en-US"/>
              </a:p>
            </p:txBody>
          </p:sp>
          <p:sp>
            <p:nvSpPr>
              <p:cNvPr id="79911" name="Line 37"/>
              <p:cNvSpPr>
                <a:spLocks noChangeShapeType="1"/>
              </p:cNvSpPr>
              <p:nvPr/>
            </p:nvSpPr>
            <p:spPr bwMode="auto">
              <a:xfrm>
                <a:off x="3051" y="3372"/>
                <a:ext cx="35" cy="10"/>
              </a:xfrm>
              <a:prstGeom prst="line">
                <a:avLst/>
              </a:prstGeom>
              <a:noFill/>
              <a:ln w="28575">
                <a:solidFill>
                  <a:schemeClr val="tx1"/>
                </a:solidFill>
                <a:round/>
                <a:headEnd/>
                <a:tailEnd/>
              </a:ln>
            </p:spPr>
            <p:txBody>
              <a:bodyPr wrap="none" anchor="ctr"/>
              <a:lstStyle/>
              <a:p>
                <a:endParaRPr lang="en-US"/>
              </a:p>
            </p:txBody>
          </p:sp>
          <p:sp>
            <p:nvSpPr>
              <p:cNvPr id="79912" name="Line 38"/>
              <p:cNvSpPr>
                <a:spLocks noChangeShapeType="1"/>
              </p:cNvSpPr>
              <p:nvPr/>
            </p:nvSpPr>
            <p:spPr bwMode="auto">
              <a:xfrm>
                <a:off x="2575" y="3294"/>
                <a:ext cx="27" cy="10"/>
              </a:xfrm>
              <a:prstGeom prst="line">
                <a:avLst/>
              </a:prstGeom>
              <a:noFill/>
              <a:ln w="28575">
                <a:solidFill>
                  <a:schemeClr val="tx1"/>
                </a:solidFill>
                <a:round/>
                <a:headEnd/>
                <a:tailEnd/>
              </a:ln>
            </p:spPr>
            <p:txBody>
              <a:bodyPr wrap="none" anchor="ctr"/>
              <a:lstStyle/>
              <a:p>
                <a:endParaRPr lang="en-US"/>
              </a:p>
            </p:txBody>
          </p:sp>
          <p:sp>
            <p:nvSpPr>
              <p:cNvPr id="79913" name="Line 39"/>
              <p:cNvSpPr>
                <a:spLocks noChangeShapeType="1"/>
              </p:cNvSpPr>
              <p:nvPr/>
            </p:nvSpPr>
            <p:spPr bwMode="auto">
              <a:xfrm>
                <a:off x="2705" y="3348"/>
                <a:ext cx="27" cy="10"/>
              </a:xfrm>
              <a:prstGeom prst="line">
                <a:avLst/>
              </a:prstGeom>
              <a:noFill/>
              <a:ln w="28575">
                <a:solidFill>
                  <a:schemeClr val="tx1"/>
                </a:solidFill>
                <a:round/>
                <a:headEnd/>
                <a:tailEnd/>
              </a:ln>
            </p:spPr>
            <p:txBody>
              <a:bodyPr wrap="none" anchor="ctr"/>
              <a:lstStyle/>
              <a:p>
                <a:endParaRPr lang="en-US"/>
              </a:p>
            </p:txBody>
          </p:sp>
          <p:sp>
            <p:nvSpPr>
              <p:cNvPr id="79914" name="Line 40"/>
              <p:cNvSpPr>
                <a:spLocks noChangeShapeType="1"/>
              </p:cNvSpPr>
              <p:nvPr/>
            </p:nvSpPr>
            <p:spPr bwMode="auto">
              <a:xfrm>
                <a:off x="3055" y="3502"/>
                <a:ext cx="27" cy="10"/>
              </a:xfrm>
              <a:prstGeom prst="line">
                <a:avLst/>
              </a:prstGeom>
              <a:noFill/>
              <a:ln w="28575">
                <a:solidFill>
                  <a:schemeClr val="tx1"/>
                </a:solidFill>
                <a:round/>
                <a:headEnd/>
                <a:tailEnd/>
              </a:ln>
            </p:spPr>
            <p:txBody>
              <a:bodyPr wrap="none" anchor="ctr"/>
              <a:lstStyle/>
              <a:p>
                <a:endParaRPr lang="en-US"/>
              </a:p>
            </p:txBody>
          </p:sp>
          <p:sp>
            <p:nvSpPr>
              <p:cNvPr id="79915" name="Line 41"/>
              <p:cNvSpPr>
                <a:spLocks noChangeShapeType="1"/>
              </p:cNvSpPr>
              <p:nvPr/>
            </p:nvSpPr>
            <p:spPr bwMode="auto">
              <a:xfrm>
                <a:off x="3177" y="3554"/>
                <a:ext cx="27" cy="10"/>
              </a:xfrm>
              <a:prstGeom prst="line">
                <a:avLst/>
              </a:prstGeom>
              <a:noFill/>
              <a:ln w="28575">
                <a:solidFill>
                  <a:schemeClr val="tx1"/>
                </a:solidFill>
                <a:round/>
                <a:headEnd/>
                <a:tailEnd/>
              </a:ln>
            </p:spPr>
            <p:txBody>
              <a:bodyPr wrap="none" anchor="ctr"/>
              <a:lstStyle/>
              <a:p>
                <a:endParaRPr lang="en-US"/>
              </a:p>
            </p:txBody>
          </p:sp>
          <p:sp>
            <p:nvSpPr>
              <p:cNvPr id="79916" name="Text Box 42"/>
              <p:cNvSpPr txBox="1">
                <a:spLocks noChangeArrowheads="1"/>
              </p:cNvSpPr>
              <p:nvPr/>
            </p:nvSpPr>
            <p:spPr bwMode="auto">
              <a:xfrm>
                <a:off x="2253" y="3562"/>
                <a:ext cx="326" cy="192"/>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Pb</a:t>
                </a:r>
              </a:p>
            </p:txBody>
          </p:sp>
          <p:sp>
            <p:nvSpPr>
              <p:cNvPr id="79917" name="Text Box 43"/>
              <p:cNvSpPr txBox="1">
                <a:spLocks noChangeArrowheads="1"/>
              </p:cNvSpPr>
              <p:nvPr/>
            </p:nvSpPr>
            <p:spPr bwMode="auto">
              <a:xfrm>
                <a:off x="2160" y="3802"/>
                <a:ext cx="1657" cy="330"/>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Couche de gélatine photographique 40 </a:t>
                </a:r>
                <a:r>
                  <a:rPr lang="en-GB" sz="1400">
                    <a:solidFill>
                      <a:srgbClr val="292929"/>
                    </a:solidFill>
                    <a:latin typeface="Symbol" pitchFamily="18" charset="2"/>
                  </a:rPr>
                  <a:t>m</a:t>
                </a:r>
                <a:r>
                  <a:rPr lang="en-GB" sz="1400">
                    <a:solidFill>
                      <a:srgbClr val="292929"/>
                    </a:solidFill>
                  </a:rPr>
                  <a:t>m</a:t>
                </a:r>
              </a:p>
            </p:txBody>
          </p:sp>
          <p:sp>
            <p:nvSpPr>
              <p:cNvPr id="79918" name="Line 44"/>
              <p:cNvSpPr>
                <a:spLocks noChangeShapeType="1"/>
              </p:cNvSpPr>
              <p:nvPr/>
            </p:nvSpPr>
            <p:spPr bwMode="auto">
              <a:xfrm flipH="1" flipV="1">
                <a:off x="2718" y="3750"/>
                <a:ext cx="44" cy="117"/>
              </a:xfrm>
              <a:prstGeom prst="line">
                <a:avLst/>
              </a:prstGeom>
              <a:noFill/>
              <a:ln w="9525">
                <a:solidFill>
                  <a:srgbClr val="292929"/>
                </a:solidFill>
                <a:round/>
                <a:headEnd/>
                <a:tailEnd type="stealth" w="sm" len="sm"/>
              </a:ln>
            </p:spPr>
            <p:txBody>
              <a:bodyPr wrap="none" anchor="ctr"/>
              <a:lstStyle/>
              <a:p>
                <a:endParaRPr lang="en-US"/>
              </a:p>
            </p:txBody>
          </p:sp>
          <p:sp>
            <p:nvSpPr>
              <p:cNvPr id="79919" name="Line 45"/>
              <p:cNvSpPr>
                <a:spLocks noChangeShapeType="1"/>
              </p:cNvSpPr>
              <p:nvPr/>
            </p:nvSpPr>
            <p:spPr bwMode="auto">
              <a:xfrm flipH="1" flipV="1">
                <a:off x="2592" y="3755"/>
                <a:ext cx="160" cy="129"/>
              </a:xfrm>
              <a:prstGeom prst="line">
                <a:avLst/>
              </a:prstGeom>
              <a:noFill/>
              <a:ln w="9525">
                <a:solidFill>
                  <a:srgbClr val="292929"/>
                </a:solidFill>
                <a:round/>
                <a:headEnd/>
                <a:tailEnd type="stealth" w="sm" len="sm"/>
              </a:ln>
            </p:spPr>
            <p:txBody>
              <a:bodyPr wrap="none" anchor="ctr"/>
              <a:lstStyle/>
              <a:p>
                <a:endParaRPr lang="en-US"/>
              </a:p>
            </p:txBody>
          </p:sp>
          <p:sp>
            <p:nvSpPr>
              <p:cNvPr id="79920" name="Text Box 46"/>
              <p:cNvSpPr txBox="1">
                <a:spLocks noChangeArrowheads="1"/>
              </p:cNvSpPr>
              <p:nvPr/>
            </p:nvSpPr>
            <p:spPr bwMode="auto">
              <a:xfrm>
                <a:off x="1937" y="3074"/>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n</a:t>
                </a:r>
              </a:p>
            </p:txBody>
          </p:sp>
          <p:sp>
            <p:nvSpPr>
              <p:cNvPr id="79921" name="Text Box 47"/>
              <p:cNvSpPr txBox="1">
                <a:spLocks noChangeArrowheads="1"/>
              </p:cNvSpPr>
              <p:nvPr/>
            </p:nvSpPr>
            <p:spPr bwMode="auto">
              <a:xfrm>
                <a:off x="2664" y="2880"/>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t</a:t>
                </a:r>
              </a:p>
            </p:txBody>
          </p:sp>
          <p:sp>
            <p:nvSpPr>
              <p:cNvPr id="79922" name="Line 48"/>
              <p:cNvSpPr>
                <a:spLocks noChangeShapeType="1"/>
              </p:cNvSpPr>
              <p:nvPr/>
            </p:nvSpPr>
            <p:spPr bwMode="auto">
              <a:xfrm>
                <a:off x="2247" y="2732"/>
                <a:ext cx="333" cy="0"/>
              </a:xfrm>
              <a:prstGeom prst="line">
                <a:avLst/>
              </a:prstGeom>
              <a:noFill/>
              <a:ln w="9525">
                <a:solidFill>
                  <a:srgbClr val="000000"/>
                </a:solidFill>
                <a:round/>
                <a:headEnd type="stealth" w="med" len="med"/>
                <a:tailEnd type="stealth" w="med" len="med"/>
              </a:ln>
            </p:spPr>
            <p:txBody>
              <a:bodyPr wrap="none" anchor="ctr"/>
              <a:lstStyle/>
              <a:p>
                <a:endParaRPr lang="en-US"/>
              </a:p>
            </p:txBody>
          </p:sp>
          <p:sp>
            <p:nvSpPr>
              <p:cNvPr id="79923" name="Text Box 49"/>
              <p:cNvSpPr txBox="1">
                <a:spLocks noChangeArrowheads="1"/>
              </p:cNvSpPr>
              <p:nvPr/>
            </p:nvSpPr>
            <p:spPr bwMode="auto">
              <a:xfrm>
                <a:off x="2216" y="2546"/>
                <a:ext cx="390" cy="173"/>
              </a:xfrm>
              <a:prstGeom prst="rect">
                <a:avLst/>
              </a:prstGeom>
              <a:noFill/>
              <a:ln w="9525">
                <a:noFill/>
                <a:miter lim="800000"/>
                <a:headEnd/>
                <a:tailEnd/>
              </a:ln>
            </p:spPr>
            <p:txBody>
              <a:bodyPr>
                <a:spAutoFit/>
              </a:bodyPr>
              <a:lstStyle/>
              <a:p>
                <a:pPr algn="ctr">
                  <a:spcBef>
                    <a:spcPct val="50000"/>
                  </a:spcBef>
                </a:pPr>
                <a:r>
                  <a:rPr lang="en-GB" sz="1200"/>
                  <a:t>1 mm</a:t>
                </a:r>
              </a:p>
            </p:txBody>
          </p:sp>
        </p:grpSp>
        <p:sp>
          <p:nvSpPr>
            <p:cNvPr id="79886" name="Oval 50"/>
            <p:cNvSpPr>
              <a:spLocks noChangeArrowheads="1"/>
            </p:cNvSpPr>
            <p:nvPr/>
          </p:nvSpPr>
          <p:spPr bwMode="auto">
            <a:xfrm>
              <a:off x="312" y="3168"/>
              <a:ext cx="156" cy="192"/>
            </a:xfrm>
            <a:prstGeom prst="ellipse">
              <a:avLst/>
            </a:prstGeom>
            <a:noFill/>
            <a:ln w="28575">
              <a:solidFill>
                <a:srgbClr val="0000FF"/>
              </a:solidFill>
              <a:prstDash val="dash"/>
              <a:round/>
              <a:headEnd/>
              <a:tailEnd/>
            </a:ln>
          </p:spPr>
          <p:txBody>
            <a:bodyPr wrap="none" anchor="ctr"/>
            <a:lstStyle/>
            <a:p>
              <a:endParaRPr lang="en-US"/>
            </a:p>
          </p:txBody>
        </p:sp>
        <p:sp>
          <p:nvSpPr>
            <p:cNvPr id="79887" name="Line 51"/>
            <p:cNvSpPr>
              <a:spLocks noChangeShapeType="1"/>
            </p:cNvSpPr>
            <p:nvPr/>
          </p:nvSpPr>
          <p:spPr bwMode="auto">
            <a:xfrm flipV="1">
              <a:off x="416" y="2496"/>
              <a:ext cx="2079" cy="672"/>
            </a:xfrm>
            <a:prstGeom prst="line">
              <a:avLst/>
            </a:prstGeom>
            <a:noFill/>
            <a:ln w="28575">
              <a:solidFill>
                <a:srgbClr val="0000FF"/>
              </a:solidFill>
              <a:prstDash val="dash"/>
              <a:round/>
              <a:headEnd/>
              <a:tailEnd/>
            </a:ln>
          </p:spPr>
          <p:txBody>
            <a:bodyPr/>
            <a:lstStyle/>
            <a:p>
              <a:endParaRPr lang="en-US"/>
            </a:p>
          </p:txBody>
        </p:sp>
        <p:sp>
          <p:nvSpPr>
            <p:cNvPr id="79888" name="Line 52"/>
            <p:cNvSpPr>
              <a:spLocks noChangeShapeType="1"/>
            </p:cNvSpPr>
            <p:nvPr/>
          </p:nvSpPr>
          <p:spPr bwMode="auto">
            <a:xfrm>
              <a:off x="364" y="3360"/>
              <a:ext cx="2131" cy="384"/>
            </a:xfrm>
            <a:prstGeom prst="line">
              <a:avLst/>
            </a:prstGeom>
            <a:noFill/>
            <a:ln w="28575">
              <a:solidFill>
                <a:srgbClr val="0000FF"/>
              </a:solidFill>
              <a:prstDash val="dash"/>
              <a:round/>
              <a:headEnd/>
              <a:tailEnd/>
            </a:ln>
          </p:spPr>
          <p:txBody>
            <a:bodyPr/>
            <a:lstStyle/>
            <a:p>
              <a:endParaRPr lang="en-US"/>
            </a:p>
          </p:txBody>
        </p:sp>
      </p:grpSp>
      <p:sp>
        <p:nvSpPr>
          <p:cNvPr id="1158199" name="Text Box 55"/>
          <p:cNvSpPr txBox="1">
            <a:spLocks noChangeArrowheads="1"/>
          </p:cNvSpPr>
          <p:nvPr/>
        </p:nvSpPr>
        <p:spPr bwMode="auto">
          <a:xfrm>
            <a:off x="1981201" y="990601"/>
            <a:ext cx="6367463" cy="830263"/>
          </a:xfrm>
          <a:prstGeom prst="rect">
            <a:avLst/>
          </a:prstGeom>
          <a:noFill/>
          <a:ln w="9525">
            <a:noFill/>
            <a:miter lim="800000"/>
            <a:headEnd/>
            <a:tailEnd/>
          </a:ln>
          <a:effectLst/>
        </p:spPr>
        <p:txBody>
          <a:bodyPr wrap="none">
            <a:spAutoFit/>
          </a:bodyPr>
          <a:lstStyle/>
          <a:p>
            <a:pPr>
              <a:defRPr/>
            </a:pPr>
            <a:r>
              <a:rPr lang="fr-FR" sz="2400" b="1" dirty="0">
                <a:solidFill>
                  <a:schemeClr val="accent6"/>
                </a:solidFill>
                <a:latin typeface="Arial" charset="0"/>
              </a:rPr>
              <a:t>Basic unit: brick</a:t>
            </a:r>
          </a:p>
          <a:p>
            <a:pPr>
              <a:defRPr/>
            </a:pPr>
            <a:r>
              <a:rPr lang="fr-FR" b="1" dirty="0">
                <a:solidFill>
                  <a:srgbClr val="009900"/>
                </a:solidFill>
                <a:latin typeface="Arial" charset="0"/>
              </a:rPr>
              <a:t>56 Pb </a:t>
            </a:r>
            <a:r>
              <a:rPr lang="fr-FR" b="1" dirty="0" err="1">
                <a:solidFill>
                  <a:srgbClr val="009900"/>
                </a:solidFill>
                <a:latin typeface="Arial" charset="0"/>
              </a:rPr>
              <a:t>sheets</a:t>
            </a:r>
            <a:r>
              <a:rPr lang="fr-FR" b="1" dirty="0">
                <a:solidFill>
                  <a:srgbClr val="009900"/>
                </a:solidFill>
                <a:latin typeface="Arial" charset="0"/>
              </a:rPr>
              <a:t> + 56 </a:t>
            </a:r>
            <a:r>
              <a:rPr lang="fr-FR" b="1" dirty="0" err="1">
                <a:solidFill>
                  <a:srgbClr val="009900"/>
                </a:solidFill>
                <a:latin typeface="Arial" charset="0"/>
              </a:rPr>
              <a:t>photographic</a:t>
            </a:r>
            <a:r>
              <a:rPr lang="fr-FR" b="1" dirty="0">
                <a:solidFill>
                  <a:srgbClr val="009900"/>
                </a:solidFill>
                <a:latin typeface="Arial" charset="0"/>
              </a:rPr>
              <a:t> films (</a:t>
            </a:r>
            <a:r>
              <a:rPr lang="fr-FR" b="1" dirty="0" err="1">
                <a:solidFill>
                  <a:srgbClr val="009900"/>
                </a:solidFill>
                <a:latin typeface="Arial" charset="0"/>
              </a:rPr>
              <a:t>emulsion</a:t>
            </a:r>
            <a:r>
              <a:rPr lang="fr-FR" b="1" dirty="0">
                <a:solidFill>
                  <a:srgbClr val="009900"/>
                </a:solidFill>
                <a:latin typeface="Arial" charset="0"/>
              </a:rPr>
              <a:t> </a:t>
            </a:r>
            <a:r>
              <a:rPr lang="fr-FR" b="1" dirty="0" err="1">
                <a:solidFill>
                  <a:srgbClr val="009900"/>
                </a:solidFill>
                <a:latin typeface="Arial" charset="0"/>
              </a:rPr>
              <a:t>sheets</a:t>
            </a:r>
            <a:r>
              <a:rPr lang="fr-FR" b="1" dirty="0">
                <a:solidFill>
                  <a:srgbClr val="009900"/>
                </a:solidFill>
                <a:latin typeface="Arial" charset="0"/>
              </a:rPr>
              <a:t>)</a:t>
            </a:r>
            <a:r>
              <a:rPr lang="fr-FR" sz="2400" b="1" dirty="0">
                <a:solidFill>
                  <a:srgbClr val="009900"/>
                </a:solidFill>
                <a:latin typeface="Arial" charset="0"/>
              </a:rPr>
              <a:t> </a:t>
            </a:r>
          </a:p>
        </p:txBody>
      </p:sp>
      <p:sp>
        <p:nvSpPr>
          <p:cNvPr id="79882" name="Rectangle 57"/>
          <p:cNvSpPr>
            <a:spLocks noChangeArrowheads="1"/>
          </p:cNvSpPr>
          <p:nvPr/>
        </p:nvSpPr>
        <p:spPr bwMode="auto">
          <a:xfrm>
            <a:off x="38100" y="152400"/>
            <a:ext cx="12192000" cy="523875"/>
          </a:xfrm>
          <a:prstGeom prst="rect">
            <a:avLst/>
          </a:prstGeom>
          <a:noFill/>
          <a:ln w="9525">
            <a:noFill/>
            <a:miter lim="800000"/>
            <a:headEnd/>
            <a:tailEnd/>
          </a:ln>
        </p:spPr>
        <p:txBody>
          <a:bodyPr wrap="square">
            <a:spAutoFit/>
          </a:bodyPr>
          <a:lstStyle/>
          <a:p>
            <a:pPr algn="ctr"/>
            <a:r>
              <a:rPr lang="en-US" sz="2800" b="1" dirty="0">
                <a:solidFill>
                  <a:srgbClr val="FF0000"/>
                </a:solidFill>
              </a:rPr>
              <a:t>Opera Experiment at Gran </a:t>
            </a:r>
            <a:r>
              <a:rPr lang="en-US" sz="2800" b="1" dirty="0" err="1">
                <a:solidFill>
                  <a:srgbClr val="FF0000"/>
                </a:solidFill>
              </a:rPr>
              <a:t>Sasso</a:t>
            </a:r>
            <a:endParaRPr lang="en-US" sz="2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3"/>
          <p:cNvSpPr>
            <a:spLocks noGrp="1"/>
          </p:cNvSpPr>
          <p:nvPr>
            <p:ph type="ftr" sz="quarter" idx="11"/>
          </p:nvPr>
        </p:nvSpPr>
        <p:spPr>
          <a:noFill/>
        </p:spPr>
        <p:txBody>
          <a:bodyPr/>
          <a:lstStyle/>
          <a:p>
            <a:r>
              <a:rPr lang="de-AT"/>
              <a:t>W. Riegler/CERN</a:t>
            </a:r>
          </a:p>
        </p:txBody>
      </p:sp>
      <p:sp>
        <p:nvSpPr>
          <p:cNvPr id="2052" name="Slide Number Placeholder 4"/>
          <p:cNvSpPr>
            <a:spLocks noGrp="1"/>
          </p:cNvSpPr>
          <p:nvPr>
            <p:ph type="sldNum" sz="quarter" idx="12"/>
          </p:nvPr>
        </p:nvSpPr>
        <p:spPr>
          <a:noFill/>
        </p:spPr>
        <p:txBody>
          <a:bodyPr/>
          <a:lstStyle/>
          <a:p>
            <a:fld id="{08F4A6B8-7C8F-4836-BE66-4CAF6B89BB68}" type="slidenum">
              <a:rPr lang="en-US" smtClean="0"/>
              <a:pPr/>
              <a:t>43</a:t>
            </a:fld>
            <a:endParaRPr lang="en-US"/>
          </a:p>
        </p:txBody>
      </p:sp>
      <p:graphicFrame>
        <p:nvGraphicFramePr>
          <p:cNvPr id="2050" name="Object 2"/>
          <p:cNvGraphicFramePr>
            <a:graphicFrameLocks noChangeAspect="1"/>
          </p:cNvGraphicFramePr>
          <p:nvPr/>
        </p:nvGraphicFramePr>
        <p:xfrm>
          <a:off x="1524000" y="1141414"/>
          <a:ext cx="9144000" cy="5335587"/>
        </p:xfrm>
        <a:graphic>
          <a:graphicData uri="http://schemas.openxmlformats.org/presentationml/2006/ole">
            <mc:AlternateContent xmlns:mc="http://schemas.openxmlformats.org/markup-compatibility/2006">
              <mc:Choice xmlns:v="urn:schemas-microsoft-com:vml" Requires="v">
                <p:oleObj spid="_x0000_s184478" name="Photo Editor Photo" r:id="rId4" imgW="15238095" imgH="11428571" progId="">
                  <p:embed/>
                </p:oleObj>
              </mc:Choice>
              <mc:Fallback>
                <p:oleObj name="Photo Editor Photo" r:id="rId4" imgW="15238095" imgH="11428571"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141414"/>
                        <a:ext cx="9144000" cy="533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053" name="Text Box 3"/>
          <p:cNvSpPr txBox="1">
            <a:spLocks noChangeArrowheads="1"/>
          </p:cNvSpPr>
          <p:nvPr/>
        </p:nvSpPr>
        <p:spPr bwMode="auto">
          <a:xfrm>
            <a:off x="1676401" y="1371601"/>
            <a:ext cx="4079875" cy="430213"/>
          </a:xfrm>
          <a:prstGeom prst="rect">
            <a:avLst/>
          </a:prstGeom>
          <a:noFill/>
          <a:ln w="9525">
            <a:noFill/>
            <a:miter lim="800000"/>
            <a:headEnd/>
            <a:tailEnd/>
          </a:ln>
        </p:spPr>
        <p:txBody>
          <a:bodyPr wrap="none">
            <a:spAutoFit/>
          </a:bodyPr>
          <a:lstStyle/>
          <a:p>
            <a:r>
              <a:rPr lang="fr-FR" sz="2200">
                <a:solidFill>
                  <a:srgbClr val="008000"/>
                </a:solidFill>
              </a:rPr>
              <a:t>31 target planes / supermodule</a:t>
            </a:r>
            <a:endParaRPr lang="fr-FR" sz="2200">
              <a:solidFill>
                <a:schemeClr val="hlink"/>
              </a:solidFill>
            </a:endParaRPr>
          </a:p>
        </p:txBody>
      </p:sp>
      <p:sp>
        <p:nvSpPr>
          <p:cNvPr id="2054" name="Text Box 4"/>
          <p:cNvSpPr txBox="1">
            <a:spLocks noChangeArrowheads="1"/>
          </p:cNvSpPr>
          <p:nvPr/>
        </p:nvSpPr>
        <p:spPr bwMode="auto">
          <a:xfrm>
            <a:off x="1671639" y="2822576"/>
            <a:ext cx="363537" cy="461963"/>
          </a:xfrm>
          <a:prstGeom prst="rect">
            <a:avLst/>
          </a:prstGeom>
          <a:noFill/>
          <a:ln w="9525">
            <a:noFill/>
            <a:miter lim="800000"/>
            <a:headEnd/>
            <a:tailEnd/>
          </a:ln>
        </p:spPr>
        <p:txBody>
          <a:bodyPr wrap="none">
            <a:spAutoFit/>
          </a:bodyPr>
          <a:lstStyle/>
          <a:p>
            <a:pPr algn="ctr"/>
            <a:r>
              <a:rPr lang="fr-FR" sz="2400">
                <a:solidFill>
                  <a:srgbClr val="008000"/>
                </a:solidFill>
                <a:latin typeface="Symbol" pitchFamily="18" charset="2"/>
                <a:sym typeface="Symbol" pitchFamily="18" charset="2"/>
              </a:rPr>
              <a:t></a:t>
            </a:r>
          </a:p>
        </p:txBody>
      </p:sp>
      <p:sp>
        <p:nvSpPr>
          <p:cNvPr id="2055" name="Text Box 5"/>
          <p:cNvSpPr txBox="1">
            <a:spLocks noChangeArrowheads="1"/>
          </p:cNvSpPr>
          <p:nvPr/>
        </p:nvSpPr>
        <p:spPr bwMode="auto">
          <a:xfrm>
            <a:off x="4746625" y="4841876"/>
            <a:ext cx="1111250" cy="430213"/>
          </a:xfrm>
          <a:prstGeom prst="rect">
            <a:avLst/>
          </a:prstGeom>
          <a:noFill/>
          <a:ln w="9525">
            <a:noFill/>
            <a:miter lim="800000"/>
            <a:headEnd/>
            <a:tailEnd/>
          </a:ln>
        </p:spPr>
        <p:txBody>
          <a:bodyPr wrap="none">
            <a:spAutoFit/>
          </a:bodyPr>
          <a:lstStyle/>
          <a:p>
            <a:r>
              <a:rPr lang="fr-FR" sz="2200">
                <a:solidFill>
                  <a:srgbClr val="008000"/>
                </a:solidFill>
              </a:rPr>
              <a:t>Targets</a:t>
            </a:r>
            <a:endParaRPr lang="en-GB" sz="2200">
              <a:solidFill>
                <a:srgbClr val="008000"/>
              </a:solidFill>
            </a:endParaRPr>
          </a:p>
        </p:txBody>
      </p:sp>
      <p:sp>
        <p:nvSpPr>
          <p:cNvPr id="2056" name="Text Box 6"/>
          <p:cNvSpPr txBox="1">
            <a:spLocks noChangeArrowheads="1"/>
          </p:cNvSpPr>
          <p:nvPr/>
        </p:nvSpPr>
        <p:spPr bwMode="auto">
          <a:xfrm>
            <a:off x="6934200" y="4999038"/>
            <a:ext cx="3246438" cy="430212"/>
          </a:xfrm>
          <a:prstGeom prst="rect">
            <a:avLst/>
          </a:prstGeom>
          <a:noFill/>
          <a:ln w="9525">
            <a:noFill/>
            <a:miter lim="800000"/>
            <a:headEnd/>
            <a:tailEnd/>
          </a:ln>
        </p:spPr>
        <p:txBody>
          <a:bodyPr wrap="none">
            <a:spAutoFit/>
          </a:bodyPr>
          <a:lstStyle/>
          <a:p>
            <a:r>
              <a:rPr lang="fr-FR" sz="2200">
                <a:solidFill>
                  <a:srgbClr val="CC0000"/>
                </a:solidFill>
              </a:rPr>
              <a:t>Magnetic Spectrometers</a:t>
            </a:r>
            <a:endParaRPr lang="en-GB" sz="2200">
              <a:solidFill>
                <a:srgbClr val="CC0000"/>
              </a:solidFill>
            </a:endParaRPr>
          </a:p>
        </p:txBody>
      </p:sp>
      <p:sp>
        <p:nvSpPr>
          <p:cNvPr id="2057" name="Line 7"/>
          <p:cNvSpPr>
            <a:spLocks noChangeShapeType="1"/>
          </p:cNvSpPr>
          <p:nvPr/>
        </p:nvSpPr>
        <p:spPr bwMode="auto">
          <a:xfrm flipH="1" flipV="1">
            <a:off x="4495801" y="3819525"/>
            <a:ext cx="638175" cy="1111250"/>
          </a:xfrm>
          <a:prstGeom prst="line">
            <a:avLst/>
          </a:prstGeom>
          <a:noFill/>
          <a:ln w="28575">
            <a:solidFill>
              <a:srgbClr val="008000"/>
            </a:solidFill>
            <a:round/>
            <a:headEnd/>
            <a:tailEnd type="triangle" w="med" len="med"/>
          </a:ln>
        </p:spPr>
        <p:txBody>
          <a:bodyPr/>
          <a:lstStyle/>
          <a:p>
            <a:endParaRPr lang="en-US"/>
          </a:p>
        </p:txBody>
      </p:sp>
      <p:sp>
        <p:nvSpPr>
          <p:cNvPr id="2058" name="Line 8"/>
          <p:cNvSpPr>
            <a:spLocks noChangeShapeType="1"/>
          </p:cNvSpPr>
          <p:nvPr/>
        </p:nvSpPr>
        <p:spPr bwMode="auto">
          <a:xfrm flipV="1">
            <a:off x="5230814" y="3533775"/>
            <a:ext cx="1474787" cy="1377950"/>
          </a:xfrm>
          <a:prstGeom prst="line">
            <a:avLst/>
          </a:prstGeom>
          <a:noFill/>
          <a:ln w="28575">
            <a:solidFill>
              <a:srgbClr val="008000"/>
            </a:solidFill>
            <a:round/>
            <a:headEnd/>
            <a:tailEnd type="triangle" w="med" len="med"/>
          </a:ln>
        </p:spPr>
        <p:txBody>
          <a:bodyPr/>
          <a:lstStyle/>
          <a:p>
            <a:endParaRPr lang="en-US"/>
          </a:p>
        </p:txBody>
      </p:sp>
      <p:sp>
        <p:nvSpPr>
          <p:cNvPr id="2059" name="Line 9"/>
          <p:cNvSpPr>
            <a:spLocks noChangeShapeType="1"/>
          </p:cNvSpPr>
          <p:nvPr/>
        </p:nvSpPr>
        <p:spPr bwMode="auto">
          <a:xfrm flipH="1" flipV="1">
            <a:off x="5562600" y="4530726"/>
            <a:ext cx="1981200" cy="568325"/>
          </a:xfrm>
          <a:prstGeom prst="line">
            <a:avLst/>
          </a:prstGeom>
          <a:noFill/>
          <a:ln w="28575">
            <a:solidFill>
              <a:srgbClr val="CC0000"/>
            </a:solidFill>
            <a:round/>
            <a:headEnd/>
            <a:tailEnd type="triangle" w="med" len="med"/>
          </a:ln>
        </p:spPr>
        <p:txBody>
          <a:bodyPr/>
          <a:lstStyle/>
          <a:p>
            <a:endParaRPr lang="en-US"/>
          </a:p>
        </p:txBody>
      </p:sp>
      <p:sp>
        <p:nvSpPr>
          <p:cNvPr id="2060" name="Line 10"/>
          <p:cNvSpPr>
            <a:spLocks noChangeShapeType="1"/>
          </p:cNvSpPr>
          <p:nvPr/>
        </p:nvSpPr>
        <p:spPr bwMode="auto">
          <a:xfrm flipV="1">
            <a:off x="7543800" y="4672014"/>
            <a:ext cx="152400" cy="427037"/>
          </a:xfrm>
          <a:prstGeom prst="line">
            <a:avLst/>
          </a:prstGeom>
          <a:noFill/>
          <a:ln w="28575">
            <a:solidFill>
              <a:srgbClr val="CC0000"/>
            </a:solidFill>
            <a:round/>
            <a:headEnd/>
            <a:tailEnd type="triangle" w="med" len="med"/>
          </a:ln>
        </p:spPr>
        <p:txBody>
          <a:bodyPr/>
          <a:lstStyle/>
          <a:p>
            <a:endParaRPr lang="en-US"/>
          </a:p>
        </p:txBody>
      </p:sp>
      <p:sp>
        <p:nvSpPr>
          <p:cNvPr id="1332235" name="Text Box 11"/>
          <p:cNvSpPr txBox="1">
            <a:spLocks noChangeArrowheads="1"/>
          </p:cNvSpPr>
          <p:nvPr/>
        </p:nvSpPr>
        <p:spPr bwMode="auto">
          <a:xfrm>
            <a:off x="1676401" y="5791200"/>
            <a:ext cx="8461375" cy="369888"/>
          </a:xfrm>
          <a:prstGeom prst="rect">
            <a:avLst/>
          </a:prstGeom>
          <a:noFill/>
          <a:ln w="9525">
            <a:noFill/>
            <a:miter lim="800000"/>
            <a:headEnd/>
            <a:tailEnd/>
          </a:ln>
          <a:effectLst/>
        </p:spPr>
        <p:txBody>
          <a:bodyPr>
            <a:spAutoFit/>
          </a:bodyPr>
          <a:lstStyle/>
          <a:p>
            <a:pPr>
              <a:defRPr/>
            </a:pPr>
            <a:r>
              <a:rPr lang="en-GB" b="1" dirty="0">
                <a:solidFill>
                  <a:schemeClr val="accent6"/>
                </a:solidFill>
                <a:latin typeface="Arial" charset="0"/>
              </a:rPr>
              <a:t>First observation of CNGS beam neutrinos : </a:t>
            </a:r>
            <a:r>
              <a:rPr lang="en-GB" dirty="0">
                <a:solidFill>
                  <a:srgbClr val="FF0000"/>
                </a:solidFill>
                <a:latin typeface="Arial" charset="0"/>
              </a:rPr>
              <a:t>August 18</a:t>
            </a:r>
            <a:r>
              <a:rPr lang="en-GB" baseline="30000" dirty="0">
                <a:solidFill>
                  <a:srgbClr val="FF0000"/>
                </a:solidFill>
                <a:latin typeface="Arial" charset="0"/>
              </a:rPr>
              <a:t>th</a:t>
            </a:r>
            <a:r>
              <a:rPr lang="en-GB" dirty="0">
                <a:solidFill>
                  <a:srgbClr val="FF0000"/>
                </a:solidFill>
                <a:latin typeface="Arial" charset="0"/>
              </a:rPr>
              <a:t>, 2006</a:t>
            </a:r>
            <a:endParaRPr lang="en-GB" dirty="0">
              <a:solidFill>
                <a:srgbClr val="000000"/>
              </a:solidFill>
              <a:latin typeface="Arial" charset="0"/>
            </a:endParaRPr>
          </a:p>
        </p:txBody>
      </p:sp>
      <p:sp>
        <p:nvSpPr>
          <p:cNvPr id="2062" name="Line 12"/>
          <p:cNvSpPr>
            <a:spLocks noChangeShapeType="1"/>
          </p:cNvSpPr>
          <p:nvPr/>
        </p:nvSpPr>
        <p:spPr bwMode="auto">
          <a:xfrm>
            <a:off x="3313114" y="1803400"/>
            <a:ext cx="1106487" cy="1589088"/>
          </a:xfrm>
          <a:prstGeom prst="line">
            <a:avLst/>
          </a:prstGeom>
          <a:noFill/>
          <a:ln w="38100">
            <a:solidFill>
              <a:srgbClr val="008000"/>
            </a:solidFill>
            <a:round/>
            <a:headEnd/>
            <a:tailEnd type="triangle" w="med" len="med"/>
          </a:ln>
        </p:spPr>
        <p:txBody>
          <a:bodyPr/>
          <a:lstStyle/>
          <a:p>
            <a:endParaRPr lang="en-US"/>
          </a:p>
        </p:txBody>
      </p:sp>
      <p:sp>
        <p:nvSpPr>
          <p:cNvPr id="2063" name="Line 13"/>
          <p:cNvSpPr>
            <a:spLocks noChangeShapeType="1"/>
          </p:cNvSpPr>
          <p:nvPr/>
        </p:nvSpPr>
        <p:spPr bwMode="auto">
          <a:xfrm>
            <a:off x="1654175" y="3249613"/>
            <a:ext cx="762000" cy="0"/>
          </a:xfrm>
          <a:prstGeom prst="line">
            <a:avLst/>
          </a:prstGeom>
          <a:noFill/>
          <a:ln w="57150">
            <a:solidFill>
              <a:srgbClr val="008000"/>
            </a:solidFill>
            <a:prstDash val="sysDot"/>
            <a:round/>
            <a:headEnd/>
            <a:tailEnd type="triangle" w="med" len="med"/>
          </a:ln>
        </p:spPr>
        <p:txBody>
          <a:bodyPr/>
          <a:lstStyle/>
          <a:p>
            <a:endParaRPr lang="en-US"/>
          </a:p>
        </p:txBody>
      </p:sp>
      <p:sp>
        <p:nvSpPr>
          <p:cNvPr id="2064" name="Text Box 14"/>
          <p:cNvSpPr txBox="1">
            <a:spLocks noChangeArrowheads="1"/>
          </p:cNvSpPr>
          <p:nvPr/>
        </p:nvSpPr>
        <p:spPr bwMode="auto">
          <a:xfrm>
            <a:off x="4648201" y="1752600"/>
            <a:ext cx="658813" cy="369888"/>
          </a:xfrm>
          <a:prstGeom prst="rect">
            <a:avLst/>
          </a:prstGeom>
          <a:noFill/>
          <a:ln w="9525">
            <a:noFill/>
            <a:miter lim="800000"/>
            <a:headEnd/>
            <a:tailEnd/>
          </a:ln>
        </p:spPr>
        <p:txBody>
          <a:bodyPr wrap="none">
            <a:spAutoFit/>
          </a:bodyPr>
          <a:lstStyle/>
          <a:p>
            <a:r>
              <a:rPr lang="fr-FR">
                <a:solidFill>
                  <a:srgbClr val="FFCC00"/>
                </a:solidFill>
              </a:rPr>
              <a:t>SM1</a:t>
            </a:r>
          </a:p>
        </p:txBody>
      </p:sp>
      <p:sp>
        <p:nvSpPr>
          <p:cNvPr id="2065" name="Text Box 15"/>
          <p:cNvSpPr txBox="1">
            <a:spLocks noChangeArrowheads="1"/>
          </p:cNvSpPr>
          <p:nvPr/>
        </p:nvSpPr>
        <p:spPr bwMode="auto">
          <a:xfrm>
            <a:off x="6781801" y="1752600"/>
            <a:ext cx="658813" cy="369888"/>
          </a:xfrm>
          <a:prstGeom prst="rect">
            <a:avLst/>
          </a:prstGeom>
          <a:noFill/>
          <a:ln w="9525">
            <a:noFill/>
            <a:miter lim="800000"/>
            <a:headEnd/>
            <a:tailEnd/>
          </a:ln>
        </p:spPr>
        <p:txBody>
          <a:bodyPr wrap="none">
            <a:spAutoFit/>
          </a:bodyPr>
          <a:lstStyle/>
          <a:p>
            <a:r>
              <a:rPr lang="fr-FR">
                <a:solidFill>
                  <a:srgbClr val="FFCC00"/>
                </a:solidFill>
              </a:rPr>
              <a:t>SM2</a:t>
            </a:r>
          </a:p>
        </p:txBody>
      </p:sp>
      <p:sp>
        <p:nvSpPr>
          <p:cNvPr id="2066" name="AutoShape 16"/>
          <p:cNvSpPr>
            <a:spLocks/>
          </p:cNvSpPr>
          <p:nvPr/>
        </p:nvSpPr>
        <p:spPr bwMode="auto">
          <a:xfrm rot="5400000" flipV="1">
            <a:off x="4868863"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sp>
        <p:nvSpPr>
          <p:cNvPr id="2067" name="AutoShape 17"/>
          <p:cNvSpPr>
            <a:spLocks/>
          </p:cNvSpPr>
          <p:nvPr/>
        </p:nvSpPr>
        <p:spPr bwMode="auto">
          <a:xfrm rot="5400000" flipV="1">
            <a:off x="7002463"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pic>
        <p:nvPicPr>
          <p:cNvPr id="2068" name="Picture 18"/>
          <p:cNvPicPr>
            <a:picLocks noChangeArrowheads="1"/>
          </p:cNvPicPr>
          <p:nvPr/>
        </p:nvPicPr>
        <p:blipFill>
          <a:blip r:embed="rId6" cstate="print"/>
          <a:srcRect/>
          <a:stretch>
            <a:fillRect/>
          </a:stretch>
        </p:blipFill>
        <p:spPr bwMode="auto">
          <a:xfrm>
            <a:off x="9372600" y="0"/>
            <a:ext cx="1295400" cy="1219200"/>
          </a:xfrm>
          <a:prstGeom prst="rect">
            <a:avLst/>
          </a:prstGeom>
          <a:noFill/>
          <a:ln w="9525">
            <a:noFill/>
            <a:miter lim="800000"/>
            <a:headEnd/>
            <a:tailEnd/>
          </a:ln>
        </p:spPr>
      </p:pic>
      <p:sp>
        <p:nvSpPr>
          <p:cNvPr id="1332244" name="Text Box 20"/>
          <p:cNvSpPr txBox="1">
            <a:spLocks noChangeArrowheads="1"/>
          </p:cNvSpPr>
          <p:nvPr/>
        </p:nvSpPr>
        <p:spPr bwMode="auto">
          <a:xfrm>
            <a:off x="6019801" y="1371601"/>
            <a:ext cx="5356225" cy="461963"/>
          </a:xfrm>
          <a:prstGeom prst="rect">
            <a:avLst/>
          </a:prstGeom>
          <a:noFill/>
          <a:ln w="9525">
            <a:noFill/>
            <a:miter lim="800000"/>
            <a:headEnd/>
            <a:tailEnd/>
          </a:ln>
          <a:effectLst/>
        </p:spPr>
        <p:txBody>
          <a:bodyPr>
            <a:spAutoFit/>
          </a:bodyPr>
          <a:lstStyle/>
          <a:p>
            <a:pPr>
              <a:defRPr/>
            </a:pPr>
            <a:r>
              <a:rPr lang="fr-FR" sz="2400" dirty="0">
                <a:solidFill>
                  <a:schemeClr val="accent6"/>
                </a:solidFill>
                <a:latin typeface="Arial" charset="0"/>
              </a:rPr>
              <a:t>In total: 206336 bricks, 1766 tons</a:t>
            </a:r>
          </a:p>
        </p:txBody>
      </p:sp>
      <p:sp>
        <p:nvSpPr>
          <p:cNvPr id="2070" name="Rectangle 26"/>
          <p:cNvSpPr>
            <a:spLocks noChangeArrowheads="1"/>
          </p:cNvSpPr>
          <p:nvPr/>
        </p:nvSpPr>
        <p:spPr bwMode="auto">
          <a:xfrm>
            <a:off x="2743200" y="228601"/>
            <a:ext cx="5797550" cy="523875"/>
          </a:xfrm>
          <a:prstGeom prst="rect">
            <a:avLst/>
          </a:prstGeom>
          <a:noFill/>
          <a:ln w="9525">
            <a:noFill/>
            <a:miter lim="800000"/>
            <a:headEnd/>
            <a:tailEnd/>
          </a:ln>
        </p:spPr>
        <p:txBody>
          <a:bodyPr wrap="none">
            <a:spAutoFit/>
          </a:bodyPr>
          <a:lstStyle/>
          <a:p>
            <a:r>
              <a:rPr lang="en-US" sz="2800" b="1">
                <a:solidFill>
                  <a:srgbClr val="FF0000"/>
                </a:solidFill>
              </a:rPr>
              <a:t>Opera Experiment at Gran Sasso</a:t>
            </a:r>
            <a:endParaRPr lang="en-US" sz="28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noFill/>
        </p:spPr>
        <p:txBody>
          <a:bodyPr/>
          <a:lstStyle/>
          <a:p>
            <a:r>
              <a:rPr lang="de-AT"/>
              <a:t>W. Riegler/CERN</a:t>
            </a:r>
          </a:p>
        </p:txBody>
      </p:sp>
      <p:sp>
        <p:nvSpPr>
          <p:cNvPr id="80899" name="Slide Number Placeholder 4"/>
          <p:cNvSpPr>
            <a:spLocks noGrp="1"/>
          </p:cNvSpPr>
          <p:nvPr>
            <p:ph type="sldNum" sz="quarter" idx="12"/>
          </p:nvPr>
        </p:nvSpPr>
        <p:spPr>
          <a:noFill/>
        </p:spPr>
        <p:txBody>
          <a:bodyPr/>
          <a:lstStyle/>
          <a:p>
            <a:fld id="{7AA70D21-67AA-4DC4-9F44-F88F57D6D399}" type="slidenum">
              <a:rPr lang="en-US" smtClean="0"/>
              <a:pPr/>
              <a:t>44</a:t>
            </a:fld>
            <a:endParaRPr lang="en-US"/>
          </a:p>
        </p:txBody>
      </p:sp>
      <p:sp>
        <p:nvSpPr>
          <p:cNvPr id="80900" name="Text Box 2"/>
          <p:cNvSpPr txBox="1">
            <a:spLocks noChangeArrowheads="1"/>
          </p:cNvSpPr>
          <p:nvPr/>
        </p:nvSpPr>
        <p:spPr bwMode="auto">
          <a:xfrm>
            <a:off x="2262189" y="5892801"/>
            <a:ext cx="2911475" cy="646113"/>
          </a:xfrm>
          <a:prstGeom prst="rect">
            <a:avLst/>
          </a:prstGeom>
          <a:noFill/>
          <a:ln w="9525">
            <a:noFill/>
            <a:miter lim="800000"/>
            <a:headEnd/>
            <a:tailEnd/>
          </a:ln>
        </p:spPr>
        <p:txBody>
          <a:bodyPr wrap="none">
            <a:spAutoFit/>
          </a:bodyPr>
          <a:lstStyle/>
          <a:p>
            <a:r>
              <a:rPr lang="fr-FR"/>
              <a:t>Scintillator planes 5900 m</a:t>
            </a:r>
            <a:r>
              <a:rPr lang="fr-FR" baseline="30000"/>
              <a:t>2</a:t>
            </a:r>
            <a:endParaRPr lang="fr-FR"/>
          </a:p>
          <a:p>
            <a:r>
              <a:rPr lang="fr-FR"/>
              <a:t>8064 7m long drift tubes</a:t>
            </a:r>
          </a:p>
        </p:txBody>
      </p:sp>
      <p:pic>
        <p:nvPicPr>
          <p:cNvPr id="80901" name="Picture 3" descr="DSC03769"/>
          <p:cNvPicPr>
            <a:picLocks noChangeAspect="1" noChangeArrowheads="1"/>
          </p:cNvPicPr>
          <p:nvPr/>
        </p:nvPicPr>
        <p:blipFill>
          <a:blip r:embed="rId3" cstate="print"/>
          <a:srcRect/>
          <a:stretch>
            <a:fillRect/>
          </a:stretch>
        </p:blipFill>
        <p:spPr bwMode="auto">
          <a:xfrm>
            <a:off x="1676400" y="1066800"/>
            <a:ext cx="3657600" cy="4876800"/>
          </a:xfrm>
          <a:prstGeom prst="rect">
            <a:avLst/>
          </a:prstGeom>
          <a:noFill/>
          <a:ln w="9525">
            <a:noFill/>
            <a:miter lim="800000"/>
            <a:headEnd/>
            <a:tailEnd/>
          </a:ln>
        </p:spPr>
      </p:pic>
      <p:pic>
        <p:nvPicPr>
          <p:cNvPr id="80902" name="Picture 4" descr="DSC03767"/>
          <p:cNvPicPr>
            <a:picLocks noChangeAspect="1" noChangeArrowheads="1"/>
          </p:cNvPicPr>
          <p:nvPr/>
        </p:nvPicPr>
        <p:blipFill>
          <a:blip r:embed="rId4" cstate="print"/>
          <a:srcRect/>
          <a:stretch>
            <a:fillRect/>
          </a:stretch>
        </p:blipFill>
        <p:spPr bwMode="auto">
          <a:xfrm>
            <a:off x="6207126" y="1085851"/>
            <a:ext cx="3630613" cy="4841875"/>
          </a:xfrm>
          <a:prstGeom prst="rect">
            <a:avLst/>
          </a:prstGeom>
          <a:noFill/>
          <a:ln w="9525">
            <a:noFill/>
            <a:miter lim="800000"/>
            <a:headEnd/>
            <a:tailEnd/>
          </a:ln>
        </p:spPr>
      </p:pic>
      <p:sp>
        <p:nvSpPr>
          <p:cNvPr id="80903" name="Text Box 5"/>
          <p:cNvSpPr txBox="1">
            <a:spLocks noChangeArrowheads="1"/>
          </p:cNvSpPr>
          <p:nvPr/>
        </p:nvSpPr>
        <p:spPr bwMode="auto">
          <a:xfrm>
            <a:off x="2470150" y="755650"/>
            <a:ext cx="2224088" cy="338138"/>
          </a:xfrm>
          <a:prstGeom prst="rect">
            <a:avLst/>
          </a:prstGeom>
          <a:noFill/>
          <a:ln w="9525">
            <a:noFill/>
            <a:miter lim="800000"/>
            <a:headEnd/>
            <a:tailEnd/>
          </a:ln>
        </p:spPr>
        <p:txBody>
          <a:bodyPr wrap="none">
            <a:spAutoFit/>
          </a:bodyPr>
          <a:lstStyle/>
          <a:p>
            <a:r>
              <a:rPr lang="fr-FR" sz="1600"/>
              <a:t>Second Super-module</a:t>
            </a:r>
            <a:endParaRPr lang="en-US" sz="1600"/>
          </a:p>
        </p:txBody>
      </p:sp>
      <p:pic>
        <p:nvPicPr>
          <p:cNvPr id="80904" name="Picture 6"/>
          <p:cNvPicPr>
            <a:picLocks noChangeArrowheads="1"/>
          </p:cNvPicPr>
          <p:nvPr/>
        </p:nvPicPr>
        <p:blipFill>
          <a:blip r:embed="rId5" cstate="print"/>
          <a:srcRect/>
          <a:stretch>
            <a:fillRect/>
          </a:stretch>
        </p:blipFill>
        <p:spPr bwMode="auto">
          <a:xfrm>
            <a:off x="9372600" y="0"/>
            <a:ext cx="1295400" cy="1219200"/>
          </a:xfrm>
          <a:prstGeom prst="rect">
            <a:avLst/>
          </a:prstGeom>
          <a:noFill/>
          <a:ln w="9525">
            <a:noFill/>
            <a:miter lim="800000"/>
            <a:headEnd/>
            <a:tailEnd/>
          </a:ln>
        </p:spPr>
      </p:pic>
      <p:sp>
        <p:nvSpPr>
          <p:cNvPr id="80905" name="Text Box 8"/>
          <p:cNvSpPr txBox="1">
            <a:spLocks noChangeArrowheads="1"/>
          </p:cNvSpPr>
          <p:nvPr/>
        </p:nvSpPr>
        <p:spPr bwMode="auto">
          <a:xfrm>
            <a:off x="6316663" y="5862638"/>
            <a:ext cx="4056062" cy="646112"/>
          </a:xfrm>
          <a:prstGeom prst="rect">
            <a:avLst/>
          </a:prstGeom>
          <a:noFill/>
          <a:ln w="9525">
            <a:noFill/>
            <a:miter lim="800000"/>
            <a:headEnd/>
            <a:tailEnd/>
          </a:ln>
        </p:spPr>
        <p:txBody>
          <a:bodyPr wrap="none">
            <a:spAutoFit/>
          </a:bodyPr>
          <a:lstStyle/>
          <a:p>
            <a:r>
              <a:rPr lang="fr-FR"/>
              <a:t>3050 m</a:t>
            </a:r>
            <a:r>
              <a:rPr lang="fr-FR" baseline="30000"/>
              <a:t>2</a:t>
            </a:r>
            <a:r>
              <a:rPr lang="fr-FR"/>
              <a:t> Resistive Plate Counters</a:t>
            </a:r>
          </a:p>
          <a:p>
            <a:r>
              <a:rPr lang="fr-FR"/>
              <a:t>2000 tons of iron  for the two magnets</a:t>
            </a:r>
          </a:p>
        </p:txBody>
      </p:sp>
      <p:sp>
        <p:nvSpPr>
          <p:cNvPr id="80906" name="Text Box 9"/>
          <p:cNvSpPr txBox="1">
            <a:spLocks noChangeArrowheads="1"/>
          </p:cNvSpPr>
          <p:nvPr/>
        </p:nvSpPr>
        <p:spPr bwMode="auto">
          <a:xfrm>
            <a:off x="6532563" y="792164"/>
            <a:ext cx="3028950" cy="338137"/>
          </a:xfrm>
          <a:prstGeom prst="rect">
            <a:avLst/>
          </a:prstGeom>
          <a:noFill/>
          <a:ln w="9525">
            <a:noFill/>
            <a:miter lim="800000"/>
            <a:headEnd/>
            <a:tailEnd/>
          </a:ln>
        </p:spPr>
        <p:txBody>
          <a:bodyPr wrap="none">
            <a:spAutoFit/>
          </a:bodyPr>
          <a:lstStyle/>
          <a:p>
            <a:r>
              <a:rPr lang="fr-FR" sz="1600"/>
              <a:t>Details of the first spectrometer</a:t>
            </a:r>
            <a:endParaRPr lang="en-US" sz="1600"/>
          </a:p>
        </p:txBody>
      </p:sp>
      <p:sp>
        <p:nvSpPr>
          <p:cNvPr id="80907" name="Rectangle 13"/>
          <p:cNvSpPr>
            <a:spLocks noChangeArrowheads="1"/>
          </p:cNvSpPr>
          <p:nvPr/>
        </p:nvSpPr>
        <p:spPr bwMode="auto">
          <a:xfrm>
            <a:off x="2514600" y="152400"/>
            <a:ext cx="6584950" cy="584200"/>
          </a:xfrm>
          <a:prstGeom prst="rect">
            <a:avLst/>
          </a:prstGeom>
          <a:noFill/>
          <a:ln w="9525">
            <a:noFill/>
            <a:miter lim="800000"/>
            <a:headEnd/>
            <a:tailEnd/>
          </a:ln>
        </p:spPr>
        <p:txBody>
          <a:bodyPr wrap="none">
            <a:spAutoFit/>
          </a:bodyPr>
          <a:lstStyle/>
          <a:p>
            <a:r>
              <a:rPr lang="en-US" sz="3200" b="1">
                <a:solidFill>
                  <a:srgbClr val="FF0000"/>
                </a:solidFill>
              </a:rPr>
              <a:t>Opera Experiment at Gran Sasso</a:t>
            </a:r>
            <a:endParaRPr lang="en-US" sz="32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p:cNvPicPr>
            <a:picLocks noChangeAspect="1" noChangeArrowheads="1"/>
          </p:cNvPicPr>
          <p:nvPr/>
        </p:nvPicPr>
        <p:blipFill>
          <a:blip r:embed="rId2" cstate="print"/>
          <a:srcRect/>
          <a:stretch>
            <a:fillRect/>
          </a:stretch>
        </p:blipFill>
        <p:spPr bwMode="auto">
          <a:xfrm>
            <a:off x="2438400" y="1143001"/>
            <a:ext cx="7315200" cy="5395913"/>
          </a:xfrm>
          <a:prstGeom prst="rect">
            <a:avLst/>
          </a:prstGeom>
          <a:noFill/>
          <a:ln w="9525">
            <a:noFill/>
            <a:miter lim="800000"/>
            <a:headEnd/>
            <a:tailEnd/>
          </a:ln>
        </p:spPr>
      </p:pic>
      <p:sp>
        <p:nvSpPr>
          <p:cNvPr id="81923" name="Footer Placeholder 3"/>
          <p:cNvSpPr>
            <a:spLocks noGrp="1"/>
          </p:cNvSpPr>
          <p:nvPr>
            <p:ph type="ftr" sz="quarter" idx="11"/>
          </p:nvPr>
        </p:nvSpPr>
        <p:spPr>
          <a:noFill/>
        </p:spPr>
        <p:txBody>
          <a:bodyPr/>
          <a:lstStyle/>
          <a:p>
            <a:r>
              <a:rPr lang="en-US"/>
              <a:t>W. Riegler/CERN</a:t>
            </a:r>
          </a:p>
        </p:txBody>
      </p:sp>
      <p:sp>
        <p:nvSpPr>
          <p:cNvPr id="81924" name="Slide Number Placeholder 2"/>
          <p:cNvSpPr>
            <a:spLocks noGrp="1"/>
          </p:cNvSpPr>
          <p:nvPr>
            <p:ph type="sldNum" sz="quarter" idx="12"/>
          </p:nvPr>
        </p:nvSpPr>
        <p:spPr>
          <a:noFill/>
        </p:spPr>
        <p:txBody>
          <a:bodyPr/>
          <a:lstStyle/>
          <a:p>
            <a:fld id="{46DA3ED1-FADE-453C-A1E8-E43BD6E17251}" type="slidenum">
              <a:rPr lang="en-US" smtClean="0"/>
              <a:pPr/>
              <a:t>45</a:t>
            </a:fld>
            <a:endParaRPr lang="en-US"/>
          </a:p>
        </p:txBody>
      </p:sp>
      <p:sp>
        <p:nvSpPr>
          <p:cNvPr id="81925" name="Rectangle 4"/>
          <p:cNvSpPr>
            <a:spLocks noChangeArrowheads="1"/>
          </p:cNvSpPr>
          <p:nvPr/>
        </p:nvSpPr>
        <p:spPr bwMode="auto">
          <a:xfrm>
            <a:off x="2743200" y="228600"/>
            <a:ext cx="6584950" cy="584200"/>
          </a:xfrm>
          <a:prstGeom prst="rect">
            <a:avLst/>
          </a:prstGeom>
          <a:noFill/>
          <a:ln w="9525">
            <a:noFill/>
            <a:miter lim="800000"/>
            <a:headEnd/>
            <a:tailEnd/>
          </a:ln>
        </p:spPr>
        <p:txBody>
          <a:bodyPr wrap="none">
            <a:spAutoFit/>
          </a:bodyPr>
          <a:lstStyle/>
          <a:p>
            <a:r>
              <a:rPr lang="en-US" sz="3200" b="1" dirty="0">
                <a:solidFill>
                  <a:srgbClr val="FF0000"/>
                </a:solidFill>
              </a:rPr>
              <a:t>Opera Experiment at Gran </a:t>
            </a:r>
            <a:r>
              <a:rPr lang="en-US" sz="3200" b="1" dirty="0" err="1">
                <a:solidFill>
                  <a:srgbClr val="FF0000"/>
                </a:solidFill>
              </a:rPr>
              <a:t>Sasso</a:t>
            </a:r>
            <a:endParaRPr lang="en-US" sz="32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2209801" y="850172"/>
            <a:ext cx="8201025" cy="5322029"/>
          </a:xfrm>
          <a:prstGeom prst="rect">
            <a:avLst/>
          </a:prstGeom>
          <a:noFill/>
          <a:ln w="9525">
            <a:noFill/>
            <a:miter lim="800000"/>
            <a:headEnd/>
            <a:tailEnd/>
          </a:ln>
        </p:spPr>
      </p:pic>
      <p:sp>
        <p:nvSpPr>
          <p:cNvPr id="3" name="Rectangle 4"/>
          <p:cNvSpPr>
            <a:spLocks noChangeArrowheads="1"/>
          </p:cNvSpPr>
          <p:nvPr/>
        </p:nvSpPr>
        <p:spPr bwMode="auto">
          <a:xfrm>
            <a:off x="0" y="152401"/>
            <a:ext cx="12192000" cy="584775"/>
          </a:xfrm>
          <a:prstGeom prst="rect">
            <a:avLst/>
          </a:prstGeom>
          <a:noFill/>
          <a:ln w="9525">
            <a:noFill/>
            <a:miter lim="800000"/>
            <a:headEnd/>
            <a:tailEnd/>
          </a:ln>
        </p:spPr>
        <p:txBody>
          <a:bodyPr wrap="square">
            <a:spAutoFit/>
          </a:bodyPr>
          <a:lstStyle/>
          <a:p>
            <a:pPr algn="ctr"/>
            <a:r>
              <a:rPr lang="en-US" sz="3200" b="1" dirty="0">
                <a:solidFill>
                  <a:srgbClr val="FF0000"/>
                </a:solidFill>
              </a:rPr>
              <a:t>First Tau Candidate !</a:t>
            </a:r>
            <a:endParaRPr lang="en-US" sz="32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el 3"/>
          <p:cNvSpPr>
            <a:spLocks noGrp="1"/>
          </p:cNvSpPr>
          <p:nvPr>
            <p:ph type="ctrTitle"/>
          </p:nvPr>
        </p:nvSpPr>
        <p:spPr/>
        <p:txBody>
          <a:bodyPr/>
          <a:lstStyle/>
          <a:p>
            <a:r>
              <a:rPr lang="de-DE">
                <a:solidFill>
                  <a:srgbClr val="FF0000"/>
                </a:solidFill>
              </a:rPr>
              <a:t>AMS</a:t>
            </a:r>
          </a:p>
        </p:txBody>
      </p:sp>
      <p:sp>
        <p:nvSpPr>
          <p:cNvPr id="82947" name="Untertitel 4"/>
          <p:cNvSpPr>
            <a:spLocks noGrp="1"/>
          </p:cNvSpPr>
          <p:nvPr>
            <p:ph type="subTitle" idx="1"/>
          </p:nvPr>
        </p:nvSpPr>
        <p:spPr>
          <a:xfrm>
            <a:off x="1524000" y="3886200"/>
            <a:ext cx="9144000" cy="2057400"/>
          </a:xfrm>
        </p:spPr>
        <p:txBody>
          <a:bodyPr/>
          <a:lstStyle/>
          <a:p>
            <a:r>
              <a:rPr lang="de-DE" b="1"/>
              <a:t>A</a:t>
            </a:r>
            <a:r>
              <a:rPr lang="de-DE"/>
              <a:t>lpha </a:t>
            </a:r>
            <a:r>
              <a:rPr lang="de-DE" b="1"/>
              <a:t>M</a:t>
            </a:r>
            <a:r>
              <a:rPr lang="de-DE"/>
              <a:t>agnetic </a:t>
            </a:r>
            <a:r>
              <a:rPr lang="de-DE" b="1"/>
              <a:t>S</a:t>
            </a:r>
            <a:r>
              <a:rPr lang="de-DE"/>
              <a:t>pectrometer</a:t>
            </a:r>
          </a:p>
          <a:p>
            <a:endParaRPr lang="de-DE"/>
          </a:p>
          <a:p>
            <a:endParaRPr lang="de-DE"/>
          </a:p>
          <a:p>
            <a:endParaRPr lang="de-DE"/>
          </a:p>
          <a:p>
            <a:endParaRPr lang="de-DE"/>
          </a:p>
        </p:txBody>
      </p:sp>
      <p:pic>
        <p:nvPicPr>
          <p:cNvPr id="82948" name="Picture 4"/>
          <p:cNvPicPr>
            <a:picLocks noChangeAspect="1" noChangeArrowheads="1"/>
          </p:cNvPicPr>
          <p:nvPr/>
        </p:nvPicPr>
        <p:blipFill>
          <a:blip r:embed="rId2" cstate="print"/>
          <a:srcRect/>
          <a:stretch>
            <a:fillRect/>
          </a:stretch>
        </p:blipFill>
        <p:spPr bwMode="auto">
          <a:xfrm>
            <a:off x="6908800" y="0"/>
            <a:ext cx="3759200" cy="2819400"/>
          </a:xfrm>
          <a:prstGeom prst="rect">
            <a:avLst/>
          </a:prstGeom>
          <a:noFill/>
          <a:ln w="9525">
            <a:noFill/>
            <a:miter lim="800000"/>
            <a:headEnd/>
            <a:tailEnd/>
          </a:ln>
        </p:spPr>
      </p:pic>
      <p:sp>
        <p:nvSpPr>
          <p:cNvPr id="82949" name="Slide Number Placeholder 4"/>
          <p:cNvSpPr>
            <a:spLocks noGrp="1"/>
          </p:cNvSpPr>
          <p:nvPr>
            <p:ph type="sldNum" sz="quarter" idx="12"/>
          </p:nvPr>
        </p:nvSpPr>
        <p:spPr>
          <a:noFill/>
        </p:spPr>
        <p:txBody>
          <a:bodyPr/>
          <a:lstStyle/>
          <a:p>
            <a:fld id="{5051C2AB-EDCA-4AC6-BBC2-FA58B8E3FF9A}" type="slidenum">
              <a:rPr lang="en-US" smtClean="0"/>
              <a:pPr/>
              <a:t>47</a:t>
            </a:fld>
            <a:endParaRPr lang="en-US"/>
          </a:p>
        </p:txBody>
      </p:sp>
      <p:sp>
        <p:nvSpPr>
          <p:cNvPr id="82950" name="Footer Placeholder 5"/>
          <p:cNvSpPr>
            <a:spLocks noGrp="1"/>
          </p:cNvSpPr>
          <p:nvPr>
            <p:ph type="ftr" sz="quarter" idx="11"/>
          </p:nvPr>
        </p:nvSpPr>
        <p:spPr>
          <a:noFill/>
        </p:spPr>
        <p:txBody>
          <a:bodyPr/>
          <a:lstStyle/>
          <a:p>
            <a:r>
              <a:rPr lang="en-US"/>
              <a:t>W. Riegler/CERN</a:t>
            </a:r>
          </a:p>
        </p:txBody>
      </p:sp>
      <p:sp>
        <p:nvSpPr>
          <p:cNvPr id="7" name="Rectangle 15"/>
          <p:cNvSpPr>
            <a:spLocks noChangeArrowheads="1"/>
          </p:cNvSpPr>
          <p:nvPr/>
        </p:nvSpPr>
        <p:spPr bwMode="auto">
          <a:xfrm>
            <a:off x="3048000" y="4724401"/>
            <a:ext cx="6172200" cy="708025"/>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Try to find Antimatter in the primary cosmic rays.</a:t>
            </a:r>
          </a:p>
          <a:p>
            <a:pPr>
              <a:defRPr/>
            </a:pPr>
            <a:r>
              <a:rPr lang="en-US" sz="2000" b="1" dirty="0">
                <a:solidFill>
                  <a:srgbClr val="009900"/>
                </a:solidFill>
                <a:latin typeface="+mj-lt"/>
              </a:rPr>
              <a:t>Study cosmic ray composition etc. etc.</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el 1"/>
          <p:cNvSpPr>
            <a:spLocks noGrp="1"/>
          </p:cNvSpPr>
          <p:nvPr>
            <p:ph type="title"/>
          </p:nvPr>
        </p:nvSpPr>
        <p:spPr>
          <a:xfrm>
            <a:off x="1981200" y="274638"/>
            <a:ext cx="8229600" cy="792162"/>
          </a:xfrm>
        </p:spPr>
        <p:txBody>
          <a:bodyPr/>
          <a:lstStyle/>
          <a:p>
            <a:r>
              <a:rPr lang="de-DE" sz="4000" b="1">
                <a:solidFill>
                  <a:srgbClr val="FF0000"/>
                </a:solidFill>
              </a:rPr>
              <a:t>AMS</a:t>
            </a:r>
          </a:p>
        </p:txBody>
      </p:sp>
      <p:sp>
        <p:nvSpPr>
          <p:cNvPr id="83972" name="Slide Number Placeholder 3"/>
          <p:cNvSpPr>
            <a:spLocks noGrp="1"/>
          </p:cNvSpPr>
          <p:nvPr>
            <p:ph type="sldNum" sz="quarter" idx="12"/>
          </p:nvPr>
        </p:nvSpPr>
        <p:spPr>
          <a:noFill/>
        </p:spPr>
        <p:txBody>
          <a:bodyPr/>
          <a:lstStyle/>
          <a:p>
            <a:fld id="{4A575564-3747-4E1C-B4F4-ABA3702A792F}" type="slidenum">
              <a:rPr lang="en-US" smtClean="0"/>
              <a:pPr/>
              <a:t>48</a:t>
            </a:fld>
            <a:endParaRPr lang="en-US"/>
          </a:p>
        </p:txBody>
      </p:sp>
      <p:sp>
        <p:nvSpPr>
          <p:cNvPr id="83973" name="Footer Placeholder 4"/>
          <p:cNvSpPr>
            <a:spLocks noGrp="1"/>
          </p:cNvSpPr>
          <p:nvPr>
            <p:ph type="ftr" sz="quarter" idx="11"/>
          </p:nvPr>
        </p:nvSpPr>
        <p:spPr>
          <a:noFill/>
        </p:spPr>
        <p:txBody>
          <a:bodyPr/>
          <a:lstStyle/>
          <a:p>
            <a:r>
              <a:rPr lang="en-US"/>
              <a:t>W. Riegler/CERN</a:t>
            </a:r>
          </a:p>
        </p:txBody>
      </p:sp>
      <p:sp>
        <p:nvSpPr>
          <p:cNvPr id="6" name="Rectangle 15"/>
          <p:cNvSpPr>
            <a:spLocks noChangeArrowheads="1"/>
          </p:cNvSpPr>
          <p:nvPr/>
        </p:nvSpPr>
        <p:spPr bwMode="auto">
          <a:xfrm>
            <a:off x="1981200" y="1066800"/>
            <a:ext cx="8458200"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Installed on the space station.</a:t>
            </a:r>
          </a:p>
        </p:txBody>
      </p:sp>
      <p:pic>
        <p:nvPicPr>
          <p:cNvPr id="3" name="Picture 2"/>
          <p:cNvPicPr>
            <a:picLocks noChangeAspect="1"/>
          </p:cNvPicPr>
          <p:nvPr/>
        </p:nvPicPr>
        <p:blipFill>
          <a:blip r:embed="rId2"/>
          <a:stretch>
            <a:fillRect/>
          </a:stretch>
        </p:blipFill>
        <p:spPr>
          <a:xfrm>
            <a:off x="2057400" y="1524000"/>
            <a:ext cx="7696200" cy="5061864"/>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Grp="1" noChangeAspect="1" noChangeArrowheads="1"/>
          </p:cNvPicPr>
          <p:nvPr>
            <p:ph idx="1"/>
          </p:nvPr>
        </p:nvPicPr>
        <p:blipFill>
          <a:blip r:embed="rId2" cstate="print"/>
          <a:srcRect/>
          <a:stretch>
            <a:fillRect/>
          </a:stretch>
        </p:blipFill>
        <p:spPr>
          <a:xfrm>
            <a:off x="3433764" y="1600201"/>
            <a:ext cx="5324475" cy="4525963"/>
          </a:xfrm>
        </p:spPr>
      </p:pic>
      <p:sp>
        <p:nvSpPr>
          <p:cNvPr id="84995" name="Slide Number Placeholder 3"/>
          <p:cNvSpPr>
            <a:spLocks noGrp="1"/>
          </p:cNvSpPr>
          <p:nvPr>
            <p:ph type="sldNum" sz="quarter" idx="12"/>
          </p:nvPr>
        </p:nvSpPr>
        <p:spPr>
          <a:noFill/>
        </p:spPr>
        <p:txBody>
          <a:bodyPr/>
          <a:lstStyle/>
          <a:p>
            <a:fld id="{DDD2164B-DBF5-421F-9DA8-AC7CA9A895DA}" type="slidenum">
              <a:rPr lang="en-US" smtClean="0"/>
              <a:pPr/>
              <a:t>49</a:t>
            </a:fld>
            <a:endParaRPr lang="en-US"/>
          </a:p>
        </p:txBody>
      </p:sp>
      <p:sp>
        <p:nvSpPr>
          <p:cNvPr id="84996" name="Footer Placeholder 4"/>
          <p:cNvSpPr>
            <a:spLocks noGrp="1"/>
          </p:cNvSpPr>
          <p:nvPr>
            <p:ph type="ftr" sz="quarter" idx="11"/>
          </p:nvPr>
        </p:nvSpPr>
        <p:spPr>
          <a:noFill/>
        </p:spPr>
        <p:txBody>
          <a:bodyPr/>
          <a:lstStyle/>
          <a:p>
            <a:r>
              <a:rPr lang="en-US"/>
              <a:t>W. Riegler/CERN</a:t>
            </a:r>
          </a:p>
        </p:txBody>
      </p:sp>
      <p:sp>
        <p:nvSpPr>
          <p:cNvPr id="7" name="Titel 1"/>
          <p:cNvSpPr txBox="1">
            <a:spLocks/>
          </p:cNvSpPr>
          <p:nvPr/>
        </p:nvSpPr>
        <p:spPr bwMode="auto">
          <a:xfrm>
            <a:off x="1981200" y="274638"/>
            <a:ext cx="8229600" cy="792162"/>
          </a:xfrm>
          <a:prstGeom prst="rect">
            <a:avLst/>
          </a:prstGeom>
          <a:noFill/>
          <a:ln w="9525">
            <a:noFill/>
            <a:miter lim="800000"/>
            <a:headEnd/>
            <a:tailEnd/>
          </a:ln>
        </p:spPr>
        <p:txBody>
          <a:bodyPr anchor="ct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r>
              <a:rPr lang="en-US"/>
              <a:t>W. Riegler/CERN</a:t>
            </a:r>
          </a:p>
        </p:txBody>
      </p:sp>
      <p:sp>
        <p:nvSpPr>
          <p:cNvPr id="36867" name="Slide Number Placeholder 2"/>
          <p:cNvSpPr>
            <a:spLocks noGrp="1"/>
          </p:cNvSpPr>
          <p:nvPr>
            <p:ph type="sldNum" sz="quarter" idx="12"/>
          </p:nvPr>
        </p:nvSpPr>
        <p:spPr>
          <a:noFill/>
        </p:spPr>
        <p:txBody>
          <a:bodyPr/>
          <a:lstStyle/>
          <a:p>
            <a:fld id="{D2A2AC62-4ECA-4D6F-9131-10E83AA3B1F6}" type="slidenum">
              <a:rPr lang="en-US" smtClean="0"/>
              <a:pPr/>
              <a:t>5</a:t>
            </a:fld>
            <a:endParaRPr lang="en-US"/>
          </a:p>
        </p:txBody>
      </p:sp>
      <p:pic>
        <p:nvPicPr>
          <p:cNvPr id="36868" name="Picture 2" descr="scan0077"/>
          <p:cNvPicPr>
            <a:picLocks noChangeAspect="1" noChangeArrowheads="1"/>
          </p:cNvPicPr>
          <p:nvPr/>
        </p:nvPicPr>
        <p:blipFill>
          <a:blip r:embed="rId2" cstate="print"/>
          <a:srcRect/>
          <a:stretch>
            <a:fillRect/>
          </a:stretch>
        </p:blipFill>
        <p:spPr bwMode="auto">
          <a:xfrm>
            <a:off x="2895600" y="1143000"/>
            <a:ext cx="6096000" cy="5454650"/>
          </a:xfrm>
          <a:prstGeom prst="rect">
            <a:avLst/>
          </a:prstGeom>
          <a:noFill/>
          <a:ln w="9525">
            <a:noFill/>
            <a:miter lim="800000"/>
            <a:headEnd/>
            <a:tailEnd/>
          </a:ln>
        </p:spPr>
      </p:pic>
      <p:sp>
        <p:nvSpPr>
          <p:cNvPr id="36869" name="TextBox 4"/>
          <p:cNvSpPr txBox="1">
            <a:spLocks noChangeArrowheads="1"/>
          </p:cNvSpPr>
          <p:nvPr/>
        </p:nvSpPr>
        <p:spPr bwMode="auto">
          <a:xfrm>
            <a:off x="2133600" y="0"/>
            <a:ext cx="7848600" cy="954088"/>
          </a:xfrm>
          <a:prstGeom prst="rect">
            <a:avLst/>
          </a:prstGeom>
          <a:noFill/>
          <a:ln w="9525">
            <a:noFill/>
            <a:miter lim="800000"/>
            <a:headEnd/>
            <a:tailEnd/>
          </a:ln>
        </p:spPr>
        <p:txBody>
          <a:bodyPr>
            <a:spAutoFit/>
          </a:bodyPr>
          <a:lstStyle/>
          <a:p>
            <a:pPr algn="ctr"/>
            <a:r>
              <a:rPr lang="en-US" sz="2800" b="1">
                <a:solidFill>
                  <a:srgbClr val="FF0000"/>
                </a:solidFill>
              </a:rPr>
              <a:t>Electro-Magnetic Shower of High Energy Electrons and Photons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3429000" y="762000"/>
            <a:ext cx="5327650" cy="5943600"/>
          </a:xfrm>
          <a:prstGeom prst="rect">
            <a:avLst/>
          </a:prstGeom>
          <a:noFill/>
          <a:ln w="9525">
            <a:noFill/>
            <a:miter lim="800000"/>
            <a:headEnd/>
            <a:tailEnd/>
          </a:ln>
        </p:spPr>
      </p:pic>
      <p:sp>
        <p:nvSpPr>
          <p:cNvPr id="86019" name="Slide Number Placeholder 2"/>
          <p:cNvSpPr>
            <a:spLocks noGrp="1"/>
          </p:cNvSpPr>
          <p:nvPr>
            <p:ph type="sldNum" sz="quarter" idx="12"/>
          </p:nvPr>
        </p:nvSpPr>
        <p:spPr>
          <a:noFill/>
        </p:spPr>
        <p:txBody>
          <a:bodyPr/>
          <a:lstStyle/>
          <a:p>
            <a:fld id="{A96FEC5A-6FF9-49A8-BAE6-B9E5E8B97034}" type="slidenum">
              <a:rPr lang="en-US" smtClean="0"/>
              <a:pPr/>
              <a:t>50</a:t>
            </a:fld>
            <a:endParaRPr lang="en-US"/>
          </a:p>
        </p:txBody>
      </p:sp>
      <p:sp>
        <p:nvSpPr>
          <p:cNvPr id="86020" name="Footer Placeholder 3"/>
          <p:cNvSpPr>
            <a:spLocks noGrp="1"/>
          </p:cNvSpPr>
          <p:nvPr>
            <p:ph type="ftr" sz="quarter" idx="11"/>
          </p:nvPr>
        </p:nvSpPr>
        <p:spPr>
          <a:noFill/>
        </p:spPr>
        <p:txBody>
          <a:bodyPr/>
          <a:lstStyle/>
          <a:p>
            <a:r>
              <a:rPr lang="en-US"/>
              <a:t>W. Riegler/CERN</a:t>
            </a:r>
          </a:p>
        </p:txBody>
      </p:sp>
      <p:sp>
        <p:nvSpPr>
          <p:cNvPr id="5" name="Titel 1"/>
          <p:cNvSpPr txBox="1">
            <a:spLocks/>
          </p:cNvSpPr>
          <p:nvPr/>
        </p:nvSpPr>
        <p:spPr>
          <a:xfrm>
            <a:off x="1981200" y="152401"/>
            <a:ext cx="8229600" cy="792163"/>
          </a:xfrm>
          <a:prstGeom prst="rect">
            <a:avLst/>
          </a:prstGeom>
        </p:spPr>
        <p:txBody>
          <a:bodyPr/>
          <a:lstStyle/>
          <a:p>
            <a:pPr algn="ctr" eaLnBrk="0" hangingPunct="0">
              <a:defRPr/>
            </a:pPr>
            <a:r>
              <a:rPr lang="de-DE" sz="4000" b="1" kern="0" dirty="0">
                <a:solidFill>
                  <a:srgbClr val="FF0000"/>
                </a:solidFill>
                <a:latin typeface="+mj-lt"/>
                <a:ea typeface="+mj-ea"/>
                <a:cs typeface="+mj-cs"/>
              </a:rPr>
              <a:t>AMS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can0078"/>
          <p:cNvPicPr>
            <a:picLocks noChangeAspect="1" noChangeArrowheads="1"/>
          </p:cNvPicPr>
          <p:nvPr/>
        </p:nvPicPr>
        <p:blipFill>
          <a:blip r:embed="rId2" cstate="print"/>
          <a:srcRect/>
          <a:stretch>
            <a:fillRect/>
          </a:stretch>
        </p:blipFill>
        <p:spPr bwMode="auto">
          <a:xfrm>
            <a:off x="1676400" y="1008064"/>
            <a:ext cx="5257800" cy="5468937"/>
          </a:xfrm>
          <a:prstGeom prst="rect">
            <a:avLst/>
          </a:prstGeom>
          <a:noFill/>
          <a:ln w="9525">
            <a:noFill/>
            <a:miter lim="800000"/>
            <a:headEnd/>
            <a:tailEnd/>
          </a:ln>
        </p:spPr>
      </p:pic>
      <p:sp>
        <p:nvSpPr>
          <p:cNvPr id="37891" name="Footer Placeholder 3"/>
          <p:cNvSpPr>
            <a:spLocks noGrp="1"/>
          </p:cNvSpPr>
          <p:nvPr>
            <p:ph type="ftr" sz="quarter" idx="11"/>
          </p:nvPr>
        </p:nvSpPr>
        <p:spPr>
          <a:noFill/>
        </p:spPr>
        <p:txBody>
          <a:bodyPr/>
          <a:lstStyle/>
          <a:p>
            <a:r>
              <a:rPr lang="en-US"/>
              <a:t>W. Riegler/CERN</a:t>
            </a:r>
          </a:p>
        </p:txBody>
      </p:sp>
      <p:sp>
        <p:nvSpPr>
          <p:cNvPr id="37892" name="Slide Number Placeholder 2"/>
          <p:cNvSpPr>
            <a:spLocks noGrp="1"/>
          </p:cNvSpPr>
          <p:nvPr>
            <p:ph type="sldNum" sz="quarter" idx="12"/>
          </p:nvPr>
        </p:nvSpPr>
        <p:spPr>
          <a:noFill/>
        </p:spPr>
        <p:txBody>
          <a:bodyPr/>
          <a:lstStyle/>
          <a:p>
            <a:fld id="{514AFE7F-1C4E-45F1-86AB-43CFFFE59B7E}" type="slidenum">
              <a:rPr lang="en-US" smtClean="0"/>
              <a:pPr/>
              <a:t>6</a:t>
            </a:fld>
            <a:endParaRPr lang="en-US"/>
          </a:p>
        </p:txBody>
      </p:sp>
      <p:pic>
        <p:nvPicPr>
          <p:cNvPr id="37893" name="Picture 2" descr="scan0078"/>
          <p:cNvPicPr>
            <a:picLocks noChangeAspect="1" noChangeArrowheads="1"/>
          </p:cNvPicPr>
          <p:nvPr/>
        </p:nvPicPr>
        <p:blipFill>
          <a:blip r:embed="rId3" cstate="print"/>
          <a:srcRect/>
          <a:stretch>
            <a:fillRect/>
          </a:stretch>
        </p:blipFill>
        <p:spPr bwMode="auto">
          <a:xfrm>
            <a:off x="6781800" y="1371600"/>
            <a:ext cx="3644900" cy="1905000"/>
          </a:xfrm>
          <a:prstGeom prst="rect">
            <a:avLst/>
          </a:prstGeom>
          <a:noFill/>
          <a:ln w="9525">
            <a:noFill/>
            <a:miter lim="800000"/>
            <a:headEnd/>
            <a:tailEnd/>
          </a:ln>
        </p:spPr>
      </p:pic>
      <p:sp>
        <p:nvSpPr>
          <p:cNvPr id="37894" name="TextBox 5"/>
          <p:cNvSpPr txBox="1">
            <a:spLocks noChangeArrowheads="1"/>
          </p:cNvSpPr>
          <p:nvPr/>
        </p:nvSpPr>
        <p:spPr bwMode="auto">
          <a:xfrm>
            <a:off x="1905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
        <p:nvSpPr>
          <p:cNvPr id="7" name="TextBox 6"/>
          <p:cNvSpPr txBox="1"/>
          <p:nvPr/>
        </p:nvSpPr>
        <p:spPr>
          <a:xfrm>
            <a:off x="6629400" y="3276601"/>
            <a:ext cx="3886200" cy="3323987"/>
          </a:xfrm>
          <a:prstGeom prst="rect">
            <a:avLst/>
          </a:prstGeom>
          <a:noFill/>
        </p:spPr>
        <p:txBody>
          <a:bodyPr wrap="square">
            <a:spAutoFit/>
          </a:bodyPr>
          <a:lstStyle/>
          <a:p>
            <a:pPr>
              <a:defRPr/>
            </a:pPr>
            <a:r>
              <a:rPr lang="en-US" sz="1400" dirty="0">
                <a:solidFill>
                  <a:schemeClr val="accent6"/>
                </a:solidFill>
              </a:rPr>
              <a:t>Only Electrons and High Energy Photons show EM cascades at current </a:t>
            </a:r>
            <a:r>
              <a:rPr lang="en-US" sz="1400" dirty="0" err="1">
                <a:solidFill>
                  <a:schemeClr val="accent6"/>
                </a:solidFill>
              </a:rPr>
              <a:t>GeV-TeV</a:t>
            </a:r>
            <a:r>
              <a:rPr lang="en-US" sz="1400" dirty="0">
                <a:solidFill>
                  <a:schemeClr val="accent6"/>
                </a:solidFill>
              </a:rPr>
              <a:t> level Energies.</a:t>
            </a:r>
          </a:p>
          <a:p>
            <a:pPr>
              <a:defRPr/>
            </a:pPr>
            <a:endParaRPr lang="en-US" sz="1400" dirty="0">
              <a:solidFill>
                <a:schemeClr val="accent6"/>
              </a:solidFill>
            </a:endParaRPr>
          </a:p>
          <a:p>
            <a:pPr>
              <a:defRPr/>
            </a:pPr>
            <a:r>
              <a:rPr lang="en-US" sz="1400" dirty="0">
                <a:solidFill>
                  <a:srgbClr val="008000"/>
                </a:solidFill>
              </a:rPr>
              <a:t>Strongly interacting particles like </a:t>
            </a:r>
            <a:r>
              <a:rPr lang="en-US" sz="1400" dirty="0" err="1">
                <a:solidFill>
                  <a:srgbClr val="008000"/>
                </a:solidFill>
              </a:rPr>
              <a:t>Pions</a:t>
            </a:r>
            <a:r>
              <a:rPr lang="en-US" sz="1400" dirty="0">
                <a:solidFill>
                  <a:srgbClr val="008000"/>
                </a:solidFill>
              </a:rPr>
              <a:t>, </a:t>
            </a:r>
            <a:r>
              <a:rPr lang="en-US" sz="1400" dirty="0" err="1">
                <a:solidFill>
                  <a:srgbClr val="008000"/>
                </a:solidFill>
              </a:rPr>
              <a:t>Kaons</a:t>
            </a:r>
            <a:r>
              <a:rPr lang="en-US" sz="1400" dirty="0">
                <a:solidFill>
                  <a:srgbClr val="008000"/>
                </a:solidFill>
              </a:rPr>
              <a:t>, produce </a:t>
            </a:r>
            <a:r>
              <a:rPr lang="en-US" sz="1400" dirty="0" err="1">
                <a:solidFill>
                  <a:srgbClr val="008000"/>
                </a:solidFill>
              </a:rPr>
              <a:t>hadonic</a:t>
            </a:r>
            <a:r>
              <a:rPr lang="en-US" sz="1400" dirty="0">
                <a:solidFill>
                  <a:srgbClr val="008000"/>
                </a:solidFill>
              </a:rPr>
              <a:t> showers in a similar fashion to the EM cascade</a:t>
            </a:r>
          </a:p>
          <a:p>
            <a:pPr>
              <a:buFont typeface="Wingdings" pitchFamily="2" charset="2"/>
              <a:buChar char="à"/>
              <a:defRPr/>
            </a:pPr>
            <a:r>
              <a:rPr lang="en-US" sz="1400" dirty="0" err="1">
                <a:solidFill>
                  <a:srgbClr val="008000"/>
                </a:solidFill>
                <a:sym typeface="Wingdings" pitchFamily="2" charset="2"/>
              </a:rPr>
              <a:t>Hadronic</a:t>
            </a:r>
            <a:r>
              <a:rPr lang="en-US" sz="1400" dirty="0">
                <a:solidFill>
                  <a:srgbClr val="008000"/>
                </a:solidFill>
                <a:sym typeface="Wingdings" pitchFamily="2" charset="2"/>
              </a:rPr>
              <a:t> </a:t>
            </a:r>
            <a:r>
              <a:rPr lang="en-US" sz="1400" dirty="0" err="1">
                <a:solidFill>
                  <a:srgbClr val="008000"/>
                </a:solidFill>
                <a:sym typeface="Wingdings" pitchFamily="2" charset="2"/>
              </a:rPr>
              <a:t>calorimetry</a:t>
            </a:r>
            <a:endParaRPr lang="en-US" sz="1400" dirty="0">
              <a:solidFill>
                <a:srgbClr val="008000"/>
              </a:solidFill>
              <a:sym typeface="Wingdings" pitchFamily="2" charset="2"/>
            </a:endParaRPr>
          </a:p>
          <a:p>
            <a:pPr>
              <a:buFont typeface="Wingdings" pitchFamily="2" charset="2"/>
              <a:buChar char="à"/>
              <a:defRPr/>
            </a:pPr>
            <a:endParaRPr lang="en-US" sz="1400" dirty="0">
              <a:solidFill>
                <a:srgbClr val="008000"/>
              </a:solidFill>
              <a:sym typeface="Wingdings" pitchFamily="2" charset="2"/>
            </a:endParaRPr>
          </a:p>
          <a:p>
            <a:pPr>
              <a:defRPr/>
            </a:pPr>
            <a:r>
              <a:rPr lang="en-US" sz="1400" dirty="0">
                <a:solidFill>
                  <a:srgbClr val="002060"/>
                </a:solidFill>
                <a:sym typeface="Wingdings" pitchFamily="2" charset="2"/>
              </a:rPr>
              <a:t>Momentum Spectrometer: </a:t>
            </a:r>
            <a:r>
              <a:rPr lang="el-GR" sz="1400" dirty="0">
                <a:solidFill>
                  <a:srgbClr val="002060"/>
                </a:solidFill>
                <a:sym typeface="Wingdings" pitchFamily="2" charset="2"/>
              </a:rPr>
              <a:t>Δ</a:t>
            </a:r>
            <a:r>
              <a:rPr lang="en-US" sz="1400" dirty="0">
                <a:solidFill>
                  <a:srgbClr val="002060"/>
                </a:solidFill>
                <a:sym typeface="Wingdings" pitchFamily="2" charset="2"/>
              </a:rPr>
              <a:t>p/p </a:t>
            </a:r>
            <a:r>
              <a:rPr lang="el-GR" sz="1400" dirty="0">
                <a:solidFill>
                  <a:srgbClr val="002060"/>
                </a:solidFill>
                <a:sym typeface="Wingdings" pitchFamily="2" charset="2"/>
              </a:rPr>
              <a:t>α</a:t>
            </a:r>
            <a:r>
              <a:rPr lang="en-US" sz="1400" dirty="0">
                <a:solidFill>
                  <a:srgbClr val="002060"/>
                </a:solidFill>
                <a:sym typeface="Wingdings" pitchFamily="2" charset="2"/>
              </a:rPr>
              <a:t> p</a:t>
            </a:r>
          </a:p>
          <a:p>
            <a:pPr>
              <a:defRPr/>
            </a:pPr>
            <a:endParaRPr lang="en-US" sz="1400" dirty="0">
              <a:solidFill>
                <a:srgbClr val="002060"/>
              </a:solidFill>
              <a:sym typeface="Wingdings" pitchFamily="2" charset="2"/>
            </a:endParaRPr>
          </a:p>
          <a:p>
            <a:pPr>
              <a:defRPr/>
            </a:pPr>
            <a:r>
              <a:rPr lang="en-US" sz="1400" dirty="0">
                <a:solidFill>
                  <a:srgbClr val="002060"/>
                </a:solidFill>
                <a:sym typeface="Wingdings" pitchFamily="2" charset="2"/>
              </a:rPr>
              <a:t>Calorimeter: </a:t>
            </a:r>
            <a:r>
              <a:rPr lang="el-GR" sz="1400" dirty="0">
                <a:solidFill>
                  <a:srgbClr val="002060"/>
                </a:solidFill>
                <a:sym typeface="Wingdings" pitchFamily="2" charset="2"/>
              </a:rPr>
              <a:t>Δ </a:t>
            </a:r>
            <a:r>
              <a:rPr lang="en-US" sz="1400" dirty="0">
                <a:solidFill>
                  <a:srgbClr val="002060"/>
                </a:solidFill>
                <a:sym typeface="Wingdings" pitchFamily="2" charset="2"/>
              </a:rPr>
              <a:t>E/E </a:t>
            </a:r>
            <a:r>
              <a:rPr lang="el-GR" sz="1400" dirty="0">
                <a:solidFill>
                  <a:srgbClr val="002060"/>
                </a:solidFill>
                <a:sym typeface="Wingdings" pitchFamily="2" charset="2"/>
              </a:rPr>
              <a:t>α</a:t>
            </a:r>
            <a:r>
              <a:rPr lang="en-US" sz="1400" dirty="0">
                <a:solidFill>
                  <a:srgbClr val="002060"/>
                </a:solidFill>
                <a:sym typeface="Wingdings" pitchFamily="2" charset="2"/>
              </a:rPr>
              <a:t> 1/</a:t>
            </a:r>
            <a:r>
              <a:rPr lang="el-GR" sz="1400" dirty="0">
                <a:solidFill>
                  <a:srgbClr val="002060"/>
                </a:solidFill>
                <a:sym typeface="Wingdings" pitchFamily="2" charset="2"/>
              </a:rPr>
              <a:t> √ </a:t>
            </a:r>
            <a:r>
              <a:rPr lang="en-US" sz="1400" dirty="0">
                <a:solidFill>
                  <a:srgbClr val="002060"/>
                </a:solidFill>
                <a:sym typeface="Wingdings" pitchFamily="2" charset="2"/>
              </a:rPr>
              <a:t>E</a:t>
            </a:r>
          </a:p>
          <a:p>
            <a:pPr>
              <a:defRPr/>
            </a:pPr>
            <a:endParaRPr lang="en-US" sz="1400" dirty="0">
              <a:solidFill>
                <a:srgbClr val="008000"/>
              </a:solidFill>
              <a:sym typeface="Wingdings" pitchFamily="2" charset="2"/>
            </a:endParaRPr>
          </a:p>
          <a:p>
            <a:pPr>
              <a:defRPr/>
            </a:pPr>
            <a:r>
              <a:rPr lang="en-US" sz="1400" dirty="0">
                <a:solidFill>
                  <a:srgbClr val="008000"/>
                </a:solidFill>
                <a:sym typeface="Wingdings" pitchFamily="2" charset="2"/>
              </a:rPr>
              <a:t>Energy measurement improves with higher particle energies – LHC !</a:t>
            </a:r>
            <a:r>
              <a:rPr lang="el-GR" sz="1400" dirty="0">
                <a:solidFill>
                  <a:srgbClr val="008000"/>
                </a:solidFill>
                <a:sym typeface="Wingdings" pitchFamily="2" charset="2"/>
              </a:rPr>
              <a:t> </a:t>
            </a:r>
            <a:endParaRPr lang="en-US" sz="1400" dirty="0">
              <a:solidFill>
                <a:srgbClr val="008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can0079"/>
          <p:cNvPicPr>
            <a:picLocks noChangeAspect="1" noChangeArrowheads="1"/>
          </p:cNvPicPr>
          <p:nvPr/>
        </p:nvPicPr>
        <p:blipFill rotWithShape="1">
          <a:blip r:embed="rId2" cstate="print"/>
          <a:srcRect b="1755"/>
          <a:stretch/>
        </p:blipFill>
        <p:spPr bwMode="auto">
          <a:xfrm>
            <a:off x="1981200" y="1219200"/>
            <a:ext cx="4876800" cy="5240383"/>
          </a:xfrm>
          <a:prstGeom prst="rect">
            <a:avLst/>
          </a:prstGeom>
          <a:noFill/>
          <a:ln w="9525">
            <a:noFill/>
            <a:miter lim="800000"/>
            <a:headEnd/>
            <a:tailEnd/>
          </a:ln>
        </p:spPr>
      </p:pic>
      <p:sp>
        <p:nvSpPr>
          <p:cNvPr id="38915" name="Footer Placeholder 3"/>
          <p:cNvSpPr>
            <a:spLocks noGrp="1"/>
          </p:cNvSpPr>
          <p:nvPr>
            <p:ph type="ftr" sz="quarter" idx="11"/>
          </p:nvPr>
        </p:nvSpPr>
        <p:spPr>
          <a:noFill/>
        </p:spPr>
        <p:txBody>
          <a:bodyPr/>
          <a:lstStyle/>
          <a:p>
            <a:r>
              <a:rPr lang="en-US"/>
              <a:t>W. Riegler/CERN</a:t>
            </a:r>
          </a:p>
        </p:txBody>
      </p:sp>
      <p:sp>
        <p:nvSpPr>
          <p:cNvPr id="38916" name="Slide Number Placeholder 2"/>
          <p:cNvSpPr>
            <a:spLocks noGrp="1"/>
          </p:cNvSpPr>
          <p:nvPr>
            <p:ph type="sldNum" sz="quarter" idx="12"/>
          </p:nvPr>
        </p:nvSpPr>
        <p:spPr>
          <a:noFill/>
        </p:spPr>
        <p:txBody>
          <a:bodyPr/>
          <a:lstStyle/>
          <a:p>
            <a:fld id="{FE20045A-F8B2-4FF0-9C68-AFFD1B14F2F7}" type="slidenum">
              <a:rPr lang="en-US" smtClean="0"/>
              <a:pPr/>
              <a:t>7</a:t>
            </a:fld>
            <a:endParaRPr lang="en-US"/>
          </a:p>
        </p:txBody>
      </p:sp>
      <p:sp>
        <p:nvSpPr>
          <p:cNvPr id="38917" name="TextBox 5"/>
          <p:cNvSpPr txBox="1">
            <a:spLocks noChangeArrowheads="1"/>
          </p:cNvSpPr>
          <p:nvPr/>
        </p:nvSpPr>
        <p:spPr bwMode="auto">
          <a:xfrm>
            <a:off x="7315200" y="2438400"/>
            <a:ext cx="2590800" cy="2586038"/>
          </a:xfrm>
          <a:prstGeom prst="rect">
            <a:avLst/>
          </a:prstGeom>
          <a:noFill/>
          <a:ln w="9525">
            <a:noFill/>
            <a:miter lim="800000"/>
            <a:headEnd/>
            <a:tailEnd/>
          </a:ln>
        </p:spPr>
        <p:txBody>
          <a:bodyPr>
            <a:spAutoFit/>
          </a:bodyPr>
          <a:lstStyle/>
          <a:p>
            <a:r>
              <a:rPr lang="en-US" dirty="0">
                <a:solidFill>
                  <a:srgbClr val="002060"/>
                </a:solidFill>
              </a:rPr>
              <a:t>Liquid Nobel Gases</a:t>
            </a:r>
          </a:p>
          <a:p>
            <a:r>
              <a:rPr lang="en-US" dirty="0">
                <a:solidFill>
                  <a:srgbClr val="002060"/>
                </a:solidFill>
              </a:rPr>
              <a:t>(Nobel Liquids)</a:t>
            </a:r>
          </a:p>
          <a:p>
            <a:endParaRPr lang="en-US" b="1" dirty="0">
              <a:solidFill>
                <a:srgbClr val="009900"/>
              </a:solidFill>
            </a:endParaRPr>
          </a:p>
          <a:p>
            <a:endParaRPr lang="en-US" b="1" dirty="0">
              <a:solidFill>
                <a:srgbClr val="009900"/>
              </a:solidFill>
            </a:endParaRPr>
          </a:p>
          <a:p>
            <a:endParaRPr lang="en-US" b="1" dirty="0">
              <a:solidFill>
                <a:srgbClr val="009900"/>
              </a:solidFill>
            </a:endParaRPr>
          </a:p>
          <a:p>
            <a:endParaRPr lang="en-US" b="1" dirty="0">
              <a:solidFill>
                <a:srgbClr val="009900"/>
              </a:solidFill>
            </a:endParaRPr>
          </a:p>
          <a:p>
            <a:r>
              <a:rPr lang="en-US" dirty="0">
                <a:solidFill>
                  <a:srgbClr val="008000"/>
                </a:solidFill>
              </a:rPr>
              <a:t>Scintillating Crystals, </a:t>
            </a:r>
          </a:p>
          <a:p>
            <a:r>
              <a:rPr lang="en-US" dirty="0">
                <a:solidFill>
                  <a:srgbClr val="008000"/>
                </a:solidFill>
              </a:rPr>
              <a:t>Plastic Scintillators</a:t>
            </a:r>
          </a:p>
          <a:p>
            <a:endParaRPr lang="en-US" dirty="0">
              <a:solidFill>
                <a:srgbClr val="009900"/>
              </a:solidFill>
            </a:endParaRPr>
          </a:p>
        </p:txBody>
      </p:sp>
      <p:sp>
        <p:nvSpPr>
          <p:cNvPr id="38918" name="TextBox 5"/>
          <p:cNvSpPr txBox="1">
            <a:spLocks noChangeArrowheads="1"/>
          </p:cNvSpPr>
          <p:nvPr/>
        </p:nvSpPr>
        <p:spPr bwMode="auto">
          <a:xfrm>
            <a:off x="1905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p:spPr>
        <p:txBody>
          <a:bodyPr/>
          <a:lstStyle/>
          <a:p>
            <a:r>
              <a:rPr lang="en-US"/>
              <a:t>W. Riegler/CERN</a:t>
            </a:r>
          </a:p>
        </p:txBody>
      </p:sp>
      <p:sp>
        <p:nvSpPr>
          <p:cNvPr id="40963" name="Slide Number Placeholder 2"/>
          <p:cNvSpPr>
            <a:spLocks noGrp="1"/>
          </p:cNvSpPr>
          <p:nvPr>
            <p:ph type="sldNum" sz="quarter" idx="12"/>
          </p:nvPr>
        </p:nvSpPr>
        <p:spPr>
          <a:noFill/>
        </p:spPr>
        <p:txBody>
          <a:bodyPr/>
          <a:lstStyle/>
          <a:p>
            <a:fld id="{1D1C2C43-CEFB-4374-81D1-2E87EE393F38}" type="slidenum">
              <a:rPr lang="en-US" smtClean="0"/>
              <a:pPr/>
              <a:t>8</a:t>
            </a:fld>
            <a:endParaRPr lang="en-US"/>
          </a:p>
        </p:txBody>
      </p:sp>
      <p:sp>
        <p:nvSpPr>
          <p:cNvPr id="40964" name="TextBox 5"/>
          <p:cNvSpPr txBox="1">
            <a:spLocks noChangeArrowheads="1"/>
          </p:cNvSpPr>
          <p:nvPr/>
        </p:nvSpPr>
        <p:spPr bwMode="auto">
          <a:xfrm>
            <a:off x="1905000" y="1"/>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0965" name="TextBox 4"/>
          <p:cNvSpPr txBox="1">
            <a:spLocks noChangeArrowheads="1"/>
          </p:cNvSpPr>
          <p:nvPr/>
        </p:nvSpPr>
        <p:spPr bwMode="auto">
          <a:xfrm>
            <a:off x="1828800" y="685801"/>
            <a:ext cx="7467600" cy="4647426"/>
          </a:xfrm>
          <a:prstGeom prst="rect">
            <a:avLst/>
          </a:prstGeom>
          <a:noFill/>
          <a:ln w="9525">
            <a:noFill/>
            <a:miter lim="800000"/>
            <a:headEnd/>
            <a:tailEnd/>
          </a:ln>
        </p:spPr>
        <p:txBody>
          <a:bodyPr>
            <a:spAutoFit/>
          </a:bodyPr>
          <a:lstStyle/>
          <a:p>
            <a:r>
              <a:rPr lang="en-US" sz="1600" b="1" dirty="0"/>
              <a:t>Calorimeters can be classified into:</a:t>
            </a:r>
          </a:p>
          <a:p>
            <a:endParaRPr lang="en-US" b="1" dirty="0">
              <a:solidFill>
                <a:srgbClr val="002060"/>
              </a:solidFill>
            </a:endParaRPr>
          </a:p>
          <a:p>
            <a:r>
              <a:rPr lang="en-US" dirty="0">
                <a:solidFill>
                  <a:srgbClr val="008000"/>
                </a:solidFill>
              </a:rPr>
              <a:t>Electromagnetic Calorimeters,  </a:t>
            </a:r>
          </a:p>
          <a:p>
            <a:r>
              <a:rPr lang="en-US" sz="1400" dirty="0">
                <a:solidFill>
                  <a:srgbClr val="002060"/>
                </a:solidFill>
              </a:rPr>
              <a:t>to measure electrons and photons through their EM interactions.</a:t>
            </a:r>
          </a:p>
          <a:p>
            <a:endParaRPr lang="en-US" dirty="0">
              <a:solidFill>
                <a:srgbClr val="002060"/>
              </a:solidFill>
            </a:endParaRPr>
          </a:p>
          <a:p>
            <a:r>
              <a:rPr lang="en-US" dirty="0">
                <a:solidFill>
                  <a:srgbClr val="008000"/>
                </a:solidFill>
              </a:rPr>
              <a:t>Hadron Calorimeters,</a:t>
            </a:r>
          </a:p>
          <a:p>
            <a:r>
              <a:rPr lang="en-US" sz="1400" dirty="0">
                <a:solidFill>
                  <a:srgbClr val="002060"/>
                </a:solidFill>
              </a:rPr>
              <a:t>Used to measure hadrons through their strong and EM interactions.</a:t>
            </a:r>
          </a:p>
          <a:p>
            <a:endParaRPr lang="en-US" dirty="0">
              <a:solidFill>
                <a:srgbClr val="002060"/>
              </a:solidFill>
            </a:endParaRPr>
          </a:p>
          <a:p>
            <a:r>
              <a:rPr lang="en-US" sz="1600" dirty="0"/>
              <a:t>The construction can be classified into:</a:t>
            </a:r>
          </a:p>
          <a:p>
            <a:endParaRPr lang="en-US" dirty="0">
              <a:solidFill>
                <a:srgbClr val="002060"/>
              </a:solidFill>
            </a:endParaRPr>
          </a:p>
          <a:p>
            <a:r>
              <a:rPr lang="en-US" dirty="0">
                <a:solidFill>
                  <a:srgbClr val="008000"/>
                </a:solidFill>
              </a:rPr>
              <a:t>Homogeneous Calorimeters,</a:t>
            </a:r>
          </a:p>
          <a:p>
            <a:r>
              <a:rPr lang="en-US" sz="1400" dirty="0">
                <a:solidFill>
                  <a:srgbClr val="002060"/>
                </a:solidFill>
              </a:rPr>
              <a:t>that are built of only one type of material that performs both tasks, energy degradation and signal generation.</a:t>
            </a:r>
          </a:p>
          <a:p>
            <a:endParaRPr lang="en-US" dirty="0">
              <a:solidFill>
                <a:srgbClr val="002060"/>
              </a:solidFill>
            </a:endParaRPr>
          </a:p>
          <a:p>
            <a:r>
              <a:rPr lang="en-US" dirty="0">
                <a:solidFill>
                  <a:srgbClr val="008000"/>
                </a:solidFill>
              </a:rPr>
              <a:t>Sampling Calorimeters,</a:t>
            </a:r>
          </a:p>
          <a:p>
            <a:r>
              <a:rPr lang="en-US" sz="1400" dirty="0">
                <a:solidFill>
                  <a:srgbClr val="002060"/>
                </a:solidFill>
              </a:rPr>
              <a:t>that consist of alternating layers of an absorber, a dense material used to degrade the energy of the incident particle, and an active medium that provides the detectable signal.</a:t>
            </a:r>
            <a:endParaRPr lang="en-US" sz="1400" dirty="0">
              <a:solidFill>
                <a:srgbClr val="008000"/>
              </a:solidFill>
            </a:endParaRPr>
          </a:p>
          <a:p>
            <a:endParaRPr lang="en-US" b="1" dirty="0">
              <a:solidFill>
                <a:srgbClr val="002060"/>
              </a:solidFill>
            </a:endParaRPr>
          </a:p>
        </p:txBody>
      </p:sp>
      <p:sp>
        <p:nvSpPr>
          <p:cNvPr id="40966" name="Rectangle 5"/>
          <p:cNvSpPr>
            <a:spLocks noChangeArrowheads="1"/>
          </p:cNvSpPr>
          <p:nvPr/>
        </p:nvSpPr>
        <p:spPr bwMode="auto">
          <a:xfrm>
            <a:off x="5181600" y="5791201"/>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1"/>
          </p:nvPr>
        </p:nvSpPr>
        <p:spPr>
          <a:noFill/>
        </p:spPr>
        <p:txBody>
          <a:bodyPr/>
          <a:lstStyle/>
          <a:p>
            <a:r>
              <a:rPr lang="en-US"/>
              <a:t>W. Riegler/CERN</a:t>
            </a:r>
          </a:p>
        </p:txBody>
      </p:sp>
      <p:sp>
        <p:nvSpPr>
          <p:cNvPr id="41987" name="Slide Number Placeholder 2"/>
          <p:cNvSpPr>
            <a:spLocks noGrp="1"/>
          </p:cNvSpPr>
          <p:nvPr>
            <p:ph type="sldNum" sz="quarter" idx="12"/>
          </p:nvPr>
        </p:nvSpPr>
        <p:spPr>
          <a:noFill/>
        </p:spPr>
        <p:txBody>
          <a:bodyPr/>
          <a:lstStyle/>
          <a:p>
            <a:fld id="{0783A6E8-35CD-4675-90BF-6ADD3040F8EC}" type="slidenum">
              <a:rPr lang="en-US" smtClean="0"/>
              <a:pPr/>
              <a:t>9</a:t>
            </a:fld>
            <a:endParaRPr lang="en-US"/>
          </a:p>
        </p:txBody>
      </p:sp>
      <p:sp>
        <p:nvSpPr>
          <p:cNvPr id="41988" name="TextBox 5"/>
          <p:cNvSpPr txBox="1">
            <a:spLocks noChangeArrowheads="1"/>
          </p:cNvSpPr>
          <p:nvPr/>
        </p:nvSpPr>
        <p:spPr bwMode="auto">
          <a:xfrm>
            <a:off x="1905000" y="1"/>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1989" name="TextBox 4"/>
          <p:cNvSpPr txBox="1">
            <a:spLocks noChangeArrowheads="1"/>
          </p:cNvSpPr>
          <p:nvPr/>
        </p:nvSpPr>
        <p:spPr bwMode="auto">
          <a:xfrm>
            <a:off x="1752600" y="838200"/>
            <a:ext cx="8458200" cy="4585871"/>
          </a:xfrm>
          <a:prstGeom prst="rect">
            <a:avLst/>
          </a:prstGeom>
          <a:noFill/>
          <a:ln w="9525">
            <a:noFill/>
            <a:miter lim="800000"/>
            <a:headEnd/>
            <a:tailEnd/>
          </a:ln>
        </p:spPr>
        <p:txBody>
          <a:bodyPr>
            <a:spAutoFit/>
          </a:bodyPr>
          <a:lstStyle/>
          <a:p>
            <a:r>
              <a:rPr lang="en-US" dirty="0">
                <a:solidFill>
                  <a:srgbClr val="002060"/>
                </a:solidFill>
              </a:rPr>
              <a:t>Calorimeters are attractive in our field for various reasons:</a:t>
            </a:r>
          </a:p>
          <a:p>
            <a:endParaRPr lang="en-US" dirty="0">
              <a:solidFill>
                <a:srgbClr val="002060"/>
              </a:solidFill>
            </a:endParaRPr>
          </a:p>
          <a:p>
            <a:r>
              <a:rPr lang="en-US" sz="1600" dirty="0">
                <a:solidFill>
                  <a:srgbClr val="008000"/>
                </a:solidFill>
              </a:rPr>
              <a:t>In contrast with magnet spectrometers, in which the momentum resolution deteriorates linearly with the particle momentum, on most cases the calorimeter energy resolution improves as 1/√E, where E is the energy of the incident particle. Therefore calorimeters are very well suited for high-energy physics experiments.</a:t>
            </a:r>
          </a:p>
          <a:p>
            <a:endParaRPr lang="en-US" sz="1600" dirty="0">
              <a:solidFill>
                <a:srgbClr val="008000"/>
              </a:solidFill>
            </a:endParaRPr>
          </a:p>
          <a:p>
            <a:r>
              <a:rPr lang="en-US" sz="1600" dirty="0">
                <a:solidFill>
                  <a:srgbClr val="002060"/>
                </a:solidFill>
              </a:rPr>
              <a:t>In contrast to magnet spectrometers, calorimeters are sensitive to all types of particles, charged and neutral. They can even provide indirect detection of neutrinos and their energy through a measurement of the event missing energy. </a:t>
            </a:r>
          </a:p>
          <a:p>
            <a:endParaRPr lang="en-US" sz="1600" dirty="0">
              <a:solidFill>
                <a:srgbClr val="002060"/>
              </a:solidFill>
            </a:endParaRPr>
          </a:p>
          <a:p>
            <a:r>
              <a:rPr lang="en-US" sz="1600" dirty="0">
                <a:solidFill>
                  <a:srgbClr val="008000"/>
                </a:solidFill>
              </a:rPr>
              <a:t>Calorimeters are commonly used for trigger purposes since they can provide fast signals that are easy to process and interpret.</a:t>
            </a:r>
          </a:p>
          <a:p>
            <a:endParaRPr lang="en-US" sz="1600" dirty="0">
              <a:solidFill>
                <a:srgbClr val="008000"/>
              </a:solidFill>
            </a:endParaRPr>
          </a:p>
          <a:p>
            <a:r>
              <a:rPr lang="en-US" sz="1600" dirty="0">
                <a:solidFill>
                  <a:srgbClr val="002060"/>
                </a:solidFill>
              </a:rPr>
              <a:t>They are space and therefore cost effective. Because the shower length increases only logarithmically with energy, the detector thickness needs to increase only logarithmically with the energy of the particles. In contrast for a fixed momentum resolution, the bending power BL</a:t>
            </a:r>
            <a:r>
              <a:rPr lang="en-US" sz="1600" baseline="30000" dirty="0">
                <a:solidFill>
                  <a:srgbClr val="002060"/>
                </a:solidFill>
              </a:rPr>
              <a:t>2 </a:t>
            </a:r>
            <a:r>
              <a:rPr lang="en-US" sz="1600" dirty="0">
                <a:solidFill>
                  <a:srgbClr val="002060"/>
                </a:solidFill>
              </a:rPr>
              <a:t>of a magnetic spectrometer must increase linearly with the particle momentum.</a:t>
            </a:r>
            <a:endParaRPr lang="en-US" sz="1600" baseline="30000" dirty="0">
              <a:solidFill>
                <a:srgbClr val="008000"/>
              </a:solidFill>
            </a:endParaRPr>
          </a:p>
        </p:txBody>
      </p:sp>
      <p:sp>
        <p:nvSpPr>
          <p:cNvPr id="41990" name="Rectangle 5"/>
          <p:cNvSpPr>
            <a:spLocks noChangeArrowheads="1"/>
          </p:cNvSpPr>
          <p:nvPr/>
        </p:nvSpPr>
        <p:spPr bwMode="auto">
          <a:xfrm>
            <a:off x="5334000" y="5867401"/>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theme/theme1.xml><?xml version="1.0" encoding="utf-8"?>
<a:theme xmlns:a="http://schemas.openxmlformats.org/drawingml/2006/main" name="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14492</TotalTime>
  <Words>2213</Words>
  <Application>Microsoft Macintosh PowerPoint</Application>
  <PresentationFormat>Widescreen</PresentationFormat>
  <Paragraphs>394</Paragraphs>
  <Slides>50</Slides>
  <Notes>6</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50</vt:i4>
      </vt:variant>
    </vt:vector>
  </HeadingPairs>
  <TitlesOfParts>
    <vt:vector size="60" baseType="lpstr">
      <vt:lpstr>Arial</vt:lpstr>
      <vt:lpstr>Comic Sans MS</vt:lpstr>
      <vt:lpstr>Mathematica1</vt:lpstr>
      <vt:lpstr>Symbol</vt:lpstr>
      <vt:lpstr>Times New Roman</vt:lpstr>
      <vt:lpstr>Wingdings</vt:lpstr>
      <vt:lpstr>schlumpf</vt:lpstr>
      <vt:lpstr>1_schlumpf</vt:lpstr>
      <vt:lpstr>2_schlumpf</vt:lpstr>
      <vt:lpstr>Photo Editor Photo</vt:lpstr>
      <vt:lpstr>PowerPoint Presentation</vt:lpstr>
      <vt:lpstr>Particle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CNGS Project</vt:lpstr>
      <vt:lpstr>PowerPoint Presentation</vt:lpstr>
      <vt:lpstr>PowerPoint Presentation</vt:lpstr>
      <vt:lpstr>PowerPoint Presentation</vt:lpstr>
      <vt:lpstr>PowerPoint Presentation</vt:lpstr>
      <vt:lpstr>Neutrinos at CNGS: Some Numbers</vt:lpstr>
      <vt:lpstr>PowerPoint Presentation</vt:lpstr>
      <vt:lpstr>PowerPoint Presentation</vt:lpstr>
      <vt:lpstr>PowerPoint Presentation</vt:lpstr>
      <vt:lpstr>PowerPoint Presentation</vt:lpstr>
      <vt:lpstr>PowerPoint Presentation</vt:lpstr>
      <vt:lpstr>AMS</vt:lpstr>
      <vt:lpstr>AMS</vt:lpstr>
      <vt:lpstr>PowerPoint Presentation</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riegler</dc:creator>
  <cp:lastModifiedBy>Werner Riegler</cp:lastModifiedBy>
  <cp:revision>506</cp:revision>
  <dcterms:created xsi:type="dcterms:W3CDTF">2006-01-30T20:34:42Z</dcterms:created>
  <dcterms:modified xsi:type="dcterms:W3CDTF">2022-07-08T06:56:50Z</dcterms:modified>
</cp:coreProperties>
</file>