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FFFF"/>
    <a:srgbClr val="B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25"/>
    <p:restoredTop sz="94646"/>
  </p:normalViewPr>
  <p:slideViewPr>
    <p:cSldViewPr snapToGrid="0" snapToObjects="1">
      <p:cViewPr varScale="1">
        <p:scale>
          <a:sx n="94" d="100"/>
          <a:sy n="94" d="100"/>
        </p:scale>
        <p:origin x="72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DF644E-3BDD-5847-B9FE-8E67DCE03767}" type="datetimeFigureOut">
              <a:rPr lang="en-US" smtClean="0"/>
              <a:t>7/10/22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BB7D71-CD86-D54B-98A0-B973DA5C88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467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Cf</a:t>
            </a:r>
            <a:r>
              <a:rPr lang="en-US" dirty="0"/>
              <a:t> Fermi’s Golden Rule: rate = amplitude squared times density of states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B7D71-CD86-D54B-98A0-B973DA5C880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8296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B7D71-CD86-D54B-98A0-B973DA5C880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33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B7D71-CD86-D54B-98A0-B973DA5C880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6416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B7D71-CD86-D54B-98A0-B973DA5C880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1736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B7D71-CD86-D54B-98A0-B973DA5C880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130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B7D71-CD86-D54B-98A0-B973DA5C880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542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6AC9DB-9B37-AB41-AA07-A570D36CC2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A78B4A-AA27-4542-9406-D5CF77B768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543335-1251-9D44-9A10-5F4FED036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5961D-EF5C-C74D-ACE4-9F4B9E9F3056}" type="datetimeFigureOut">
              <a:rPr lang="en-US" smtClean="0"/>
              <a:t>7/10/22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7B4DD8-B172-8E47-82BE-7484E40E57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B6A130-6DBA-F240-9844-5BF941EBA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91E64-8286-EF45-B6DE-81597EEA1E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209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A7A6AC-0A44-344A-B919-1BBF39CD3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11C6FB-FB03-A148-9E64-A284382041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D0A4D1-CAE5-AC42-8952-162263930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5961D-EF5C-C74D-ACE4-9F4B9E9F3056}" type="datetimeFigureOut">
              <a:rPr lang="en-US" smtClean="0"/>
              <a:t>7/10/22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199522-D3AF-804D-A054-B95F3BAF2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023635-8B8D-6D45-8888-289C6EA45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91E64-8286-EF45-B6DE-81597EEA1E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630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C8AFAB-9B91-AC4D-B5B8-E5BCAD631F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A2CCAF-9DF0-A440-9A1C-23F526841D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1595E8-08FB-8342-87E4-BE9C6F6C65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5961D-EF5C-C74D-ACE4-9F4B9E9F3056}" type="datetimeFigureOut">
              <a:rPr lang="en-US" smtClean="0"/>
              <a:t>7/10/22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30E93F-F9B5-8341-8047-D53911391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64D764-4E7B-B149-90FD-551BD260F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91E64-8286-EF45-B6DE-81597EEA1E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7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29E2D1-587A-4D40-A566-93F53EE417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ABB64A-E363-5843-B9B3-E99F072634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2C93DD-31EE-F24B-8DC2-356398C4DD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5961D-EF5C-C74D-ACE4-9F4B9E9F3056}" type="datetimeFigureOut">
              <a:rPr lang="en-US" smtClean="0"/>
              <a:t>7/10/22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85499D-57F9-2C41-A4B5-9B62BC1D4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357D6D-2ADE-794A-978B-37159EB43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91E64-8286-EF45-B6DE-81597EEA1E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524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E3AB4F-0AF5-CB44-9C5A-D5E24AF4BB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109928-D037-9E4C-9E91-8EA5D081AE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B46AB8-A444-EB40-8A1B-4924F59B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5961D-EF5C-C74D-ACE4-9F4B9E9F3056}" type="datetimeFigureOut">
              <a:rPr lang="en-US" smtClean="0"/>
              <a:t>7/10/22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1BA6C2-EE1B-A74A-B559-3C77F44B5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114400-46D0-A54C-8225-67E4F06A0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91E64-8286-EF45-B6DE-81597EEA1E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530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D68923-74F2-DE4B-A5FD-E10385C88E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13D317-6E86-E544-A612-A0AA7DD229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82F69C-C5CC-9B47-85C9-0ACA6867B5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F9F06E-FF37-2B43-A183-FB6E16EE9B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5961D-EF5C-C74D-ACE4-9F4B9E9F3056}" type="datetimeFigureOut">
              <a:rPr lang="en-US" smtClean="0"/>
              <a:t>7/10/22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B22BA8-5E7F-C94A-9272-393469D6AB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CC73E6-5945-D34F-A068-2FF58AA2B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91E64-8286-EF45-B6DE-81597EEA1E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256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AC44A1-98BC-1E4A-9848-911E70DE9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72CF9C-9FC2-7648-A176-24CBD99512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36B7DA-6618-8A4F-9A22-7131270B03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4E1A574-E9F8-2842-B2EF-BA3B249491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D4053F6-6A80-4146-B3BD-BE34C4D6DB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4621874-3840-344A-94CF-782E50967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5961D-EF5C-C74D-ACE4-9F4B9E9F3056}" type="datetimeFigureOut">
              <a:rPr lang="en-US" smtClean="0"/>
              <a:t>7/10/22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DDD25E4-F508-DF4A-9DAF-AF23423703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2A55FE8-A879-A247-88D1-13F826828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91E64-8286-EF45-B6DE-81597EEA1E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664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7659DF-2E61-DF49-991A-9912101A0C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87224A-AAFB-B04F-93BB-7683A4DE21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5961D-EF5C-C74D-ACE4-9F4B9E9F3056}" type="datetimeFigureOut">
              <a:rPr lang="en-US" smtClean="0"/>
              <a:t>7/10/22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AE9BDF-4935-9647-9AAB-966345BB0C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DA0143-22B0-F84F-BA8A-C3C7CEB41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91E64-8286-EF45-B6DE-81597EEA1E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411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FF24551-17F3-EE42-BA7B-AA938BF3B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5961D-EF5C-C74D-ACE4-9F4B9E9F3056}" type="datetimeFigureOut">
              <a:rPr lang="en-US" smtClean="0"/>
              <a:t>7/10/22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A41E6DE-5C22-4C42-BB35-392A0752B0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5D5B71-12A7-D44E-9D3F-A8D14B302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91E64-8286-EF45-B6DE-81597EEA1E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921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D9E54-D2F9-D340-BBD6-7986FFE670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56D69A-55C6-9C45-A362-FB2ECA7BA9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41CD7F-3D29-B04A-B302-D810F66BAC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3CA8B6-C82C-4B46-AAB6-95B797BAFA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5961D-EF5C-C74D-ACE4-9F4B9E9F3056}" type="datetimeFigureOut">
              <a:rPr lang="en-US" smtClean="0"/>
              <a:t>7/10/22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43D10E-8E25-2340-9F9C-4BE92C003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9ABCEA-5D8D-ED49-84E1-7A90B8A9AC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91E64-8286-EF45-B6DE-81597EEA1E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097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1D2F5A-1F98-8343-AEC6-AF33866665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3A1A66-B673-5F42-B024-CA1857C753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F27FAA-281F-3E4F-BA77-827FC4DEA5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4C40B2-BF62-1B41-A79A-AE5439888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5961D-EF5C-C74D-ACE4-9F4B9E9F3056}" type="datetimeFigureOut">
              <a:rPr lang="en-US" smtClean="0"/>
              <a:t>7/10/22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E846A3-A82E-174A-9CC9-03A69C7C2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3ED9F7-D4F7-3A4B-B7A8-5A0F3AF30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91E64-8286-EF45-B6DE-81597EEA1E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312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tif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7C3566E-F0FF-1340-9CC0-F73AC04825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BDDBAD-DEEB-D445-B0CB-216D289118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22F2C8-BF4E-BA4C-A3FB-2F3023277E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05961D-EF5C-C74D-ACE4-9F4B9E9F3056}" type="datetimeFigureOut">
              <a:rPr lang="en-US" smtClean="0"/>
              <a:t>7/10/22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D4CEF2-1CB9-924F-A14A-6FC01C6E74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D0E01D-1269-FC43-803E-918F2CFA41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191E64-8286-EF45-B6DE-81597EEA1E3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F76AA3D-D9DC-954C-92B9-3E3BDE6687C8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6718300" y="0"/>
            <a:ext cx="5473700" cy="66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626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tiff"/><Relationship Id="rId4" Type="http://schemas.openxmlformats.org/officeDocument/2006/relationships/image" Target="../media/image4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tiff"/><Relationship Id="rId4" Type="http://schemas.openxmlformats.org/officeDocument/2006/relationships/image" Target="../media/image11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23.png"/><Relationship Id="rId7" Type="http://schemas.openxmlformats.org/officeDocument/2006/relationships/image" Target="../media/image51.png"/><Relationship Id="rId12" Type="http://schemas.openxmlformats.org/officeDocument/2006/relationships/image" Target="../media/image5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11" Type="http://schemas.openxmlformats.org/officeDocument/2006/relationships/image" Target="../media/image55.png"/><Relationship Id="rId5" Type="http://schemas.openxmlformats.org/officeDocument/2006/relationships/image" Target="../media/image24.png"/><Relationship Id="rId10" Type="http://schemas.openxmlformats.org/officeDocument/2006/relationships/image" Target="../media/image54.png"/><Relationship Id="rId4" Type="http://schemas.openxmlformats.org/officeDocument/2006/relationships/image" Target="../media/image6.emf"/><Relationship Id="rId9" Type="http://schemas.openxmlformats.org/officeDocument/2006/relationships/image" Target="../media/image17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23.pn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6.emf"/><Relationship Id="rId9" Type="http://schemas.openxmlformats.org/officeDocument/2006/relationships/image" Target="../media/image17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17.emf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image" Target="../media/image23.png"/><Relationship Id="rId4" Type="http://schemas.openxmlformats.org/officeDocument/2006/relationships/image" Target="../media/image5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tiff"/><Relationship Id="rId4" Type="http://schemas.openxmlformats.org/officeDocument/2006/relationships/image" Target="../media/image4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7.png"/><Relationship Id="rId7" Type="http://schemas.openxmlformats.org/officeDocument/2006/relationships/image" Target="../media/image8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11" Type="http://schemas.openxmlformats.org/officeDocument/2006/relationships/image" Target="../media/image18.png"/><Relationship Id="rId5" Type="http://schemas.openxmlformats.org/officeDocument/2006/relationships/image" Target="../media/image6.emf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8.png"/><Relationship Id="rId3" Type="http://schemas.openxmlformats.org/officeDocument/2006/relationships/image" Target="../media/image22.png"/><Relationship Id="rId7" Type="http://schemas.openxmlformats.org/officeDocument/2006/relationships/image" Target="../media/image8.emf"/><Relationship Id="rId12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11" Type="http://schemas.openxmlformats.org/officeDocument/2006/relationships/image" Target="../media/image26.png"/><Relationship Id="rId5" Type="http://schemas.openxmlformats.org/officeDocument/2006/relationships/image" Target="../media/image6.emf"/><Relationship Id="rId15" Type="http://schemas.openxmlformats.org/officeDocument/2006/relationships/image" Target="../media/image30.png"/><Relationship Id="rId10" Type="http://schemas.openxmlformats.org/officeDocument/2006/relationships/image" Target="../media/image25.png"/><Relationship Id="rId4" Type="http://schemas.openxmlformats.org/officeDocument/2006/relationships/image" Target="../media/image23.png"/><Relationship Id="rId9" Type="http://schemas.openxmlformats.org/officeDocument/2006/relationships/image" Target="../media/image15.png"/><Relationship Id="rId1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3.png"/><Relationship Id="rId7" Type="http://schemas.openxmlformats.org/officeDocument/2006/relationships/image" Target="../media/image33.png"/><Relationship Id="rId12" Type="http://schemas.openxmlformats.org/officeDocument/2006/relationships/image" Target="../media/image38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26.png"/><Relationship Id="rId10" Type="http://schemas.openxmlformats.org/officeDocument/2006/relationships/image" Target="../media/image36.png"/><Relationship Id="rId4" Type="http://schemas.openxmlformats.org/officeDocument/2006/relationships/image" Target="../media/image6.emf"/><Relationship Id="rId9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9B18F7-AD83-2342-976D-A01837CE043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Making Predictions for Hadron Colliders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869578-C939-6341-95BA-89A629B9AC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Mike Seymour – University of Manchester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099448B-57C0-AE4F-AF7D-755892EBF9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586" y="5044180"/>
            <a:ext cx="1443789" cy="144378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5F6966E-F885-5644-A342-2EDBF3878B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7872" y="4559967"/>
            <a:ext cx="3766088" cy="251072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8C1127C-FCE3-CC41-A9DA-EFAA01B37D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7456" y="5040007"/>
            <a:ext cx="3063583" cy="145210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A1CA6FD-2735-E847-A890-CC5F37E791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14534" y="5040007"/>
            <a:ext cx="2190043" cy="1447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240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ACFE0D0-D3D5-7C42-988F-2AEFF551E3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5495" y="2751851"/>
            <a:ext cx="1788128" cy="253001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DE46801-C740-014F-8A61-79F62F9D02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Proton structure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81F0C1C-19EA-7D42-B91A-85BC953618C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r>
                  <a:rPr lang="en-US" dirty="0"/>
                  <a:t>Proton = </a:t>
                </a:r>
                <a:r>
                  <a:rPr lang="en-US" dirty="0" err="1"/>
                  <a:t>uud</a:t>
                </a:r>
                <a:r>
                  <a:rPr lang="en-US" dirty="0"/>
                  <a:t> ?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Held together by gluons?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Quantum Field Theory: gluons can create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𝑞</m:t>
                    </m:r>
                    <m:acc>
                      <m:accPr>
                        <m:chr m:val="̅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acc>
                  </m:oMath>
                </a14:m>
                <a:r>
                  <a:rPr lang="en-US" dirty="0"/>
                  <a:t> pairs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Proton can interact through any of its </a:t>
                </a:r>
                <a:r>
                  <a:rPr lang="en-US" dirty="0" err="1"/>
                  <a:t>partons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81F0C1C-19EA-7D42-B91A-85BC953618C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965" t="-2632" b="-204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46B7BE7-008B-D245-87E3-1536B17F1C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5395" y="1690688"/>
            <a:ext cx="1726531" cy="172653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A883C8C-E141-4C4A-905A-C2987EC768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60845" y="4638145"/>
            <a:ext cx="1673755" cy="1673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076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94D6DD-FC0A-EF40-A322-914B5F869C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353800" cy="1325563"/>
          </a:xfrm>
        </p:spPr>
        <p:txBody>
          <a:bodyPr/>
          <a:lstStyle/>
          <a:p>
            <a:r>
              <a:rPr lang="en-US" dirty="0"/>
              <a:t>Proton structure: </a:t>
            </a:r>
            <a:r>
              <a:rPr lang="en-US" dirty="0" err="1"/>
              <a:t>parton</a:t>
            </a:r>
            <a:r>
              <a:rPr lang="en-US" dirty="0"/>
              <a:t> distribution functions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3C70690-1D49-214B-B4C2-BFAD4A000DD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How is the proton’s energy shared between its </a:t>
                </a:r>
                <a:r>
                  <a:rPr lang="en-US" dirty="0" err="1"/>
                  <a:t>parton</a:t>
                </a:r>
                <a:r>
                  <a:rPr lang="en-US" dirty="0"/>
                  <a:t> constituents?</a:t>
                </a:r>
              </a:p>
              <a:p>
                <a:r>
                  <a:rPr lang="en-US" dirty="0"/>
                  <a:t>Measure in deep inelastic electron scattering</a:t>
                </a:r>
              </a:p>
              <a:p>
                <a:r>
                  <a:rPr lang="en-US" dirty="0"/>
                  <a:t>Quantify by </a:t>
                </a:r>
                <a:r>
                  <a:rPr lang="en-US" i="1" dirty="0" err="1"/>
                  <a:t>parton</a:t>
                </a:r>
                <a:r>
                  <a:rPr lang="en-US" i="1" dirty="0"/>
                  <a:t> distribution function</a:t>
                </a:r>
              </a:p>
              <a:p>
                <a:endParaRPr lang="en-US" i="1" dirty="0"/>
              </a:p>
              <a:p>
                <a:endParaRPr lang="en-US" i="1" dirty="0"/>
              </a:p>
              <a:p>
                <a:endParaRPr lang="en-US" i="1" dirty="0"/>
              </a:p>
              <a:p>
                <a:r>
                  <a:rPr lang="en-US" dirty="0"/>
                  <a:t>But how long do those quantum fluctuations live?</a:t>
                </a:r>
              </a:p>
              <a:p>
                <a:pPr marL="0" indent="0">
                  <a:buNone/>
                </a:pPr>
                <a:r>
                  <a:rPr lang="en-US" dirty="0"/>
                  <a:t>⇒ PDFs depend on the momentum scale of the probe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</a:rPr>
                      <m:t>d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3C70690-1D49-214B-B4C2-BFAD4A000DD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86" t="-26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08957247-63CC-D345-86AC-3A4F6C2DAD6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06" t="3565" r="3611" b="12077"/>
          <a:stretch/>
        </p:blipFill>
        <p:spPr>
          <a:xfrm>
            <a:off x="7868653" y="2442410"/>
            <a:ext cx="3485147" cy="226193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FC4659C-D1D8-5443-824A-B3BCAED45A85}"/>
                  </a:ext>
                </a:extLst>
              </p:cNvPr>
              <p:cNvSpPr txBox="1"/>
              <p:nvPr/>
            </p:nvSpPr>
            <p:spPr>
              <a:xfrm>
                <a:off x="1066799" y="3445403"/>
                <a:ext cx="6587067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m:rPr>
                        <m:sty m:val="p"/>
                      </m:rPr>
                      <a:rPr lang="en-GB" sz="2800" b="0" i="0" smtClean="0">
                        <a:latin typeface="Cambria Math" panose="02040503050406030204" pitchFamily="18" charset="0"/>
                      </a:rPr>
                      <m:t>d</m:t>
                    </m:r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2800" dirty="0"/>
                  <a:t> = probability that </a:t>
                </a:r>
                <a:r>
                  <a:rPr lang="en-US" sz="2800" dirty="0" err="1"/>
                  <a:t>parton</a:t>
                </a:r>
                <a:r>
                  <a:rPr lang="en-US" sz="2800" dirty="0"/>
                  <a:t> of type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sz="2800" dirty="0"/>
                  <a:t> is found with fraction of proton’s momentum between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2800" dirty="0"/>
                  <a:t> and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GB" sz="2800" b="0" i="0" smtClean="0">
                        <a:latin typeface="Cambria Math" panose="02040503050406030204" pitchFamily="18" charset="0"/>
                      </a:rPr>
                      <m:t>d</m:t>
                    </m:r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FC4659C-D1D8-5443-824A-B3BCAED45A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6799" y="3445403"/>
                <a:ext cx="6587067" cy="1384995"/>
              </a:xfrm>
              <a:prstGeom prst="rect">
                <a:avLst/>
              </a:prstGeom>
              <a:blipFill>
                <a:blip r:embed="rId4"/>
                <a:stretch>
                  <a:fillRect l="-2119" t="-4545" r="-2505" b="-10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45697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94D6DD-FC0A-EF40-A322-914B5F869C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353800" cy="1325563"/>
          </a:xfrm>
        </p:spPr>
        <p:txBody>
          <a:bodyPr/>
          <a:lstStyle/>
          <a:p>
            <a:r>
              <a:rPr lang="en-US" dirty="0"/>
              <a:t>Proton structure: </a:t>
            </a:r>
            <a:r>
              <a:rPr lang="en-US" dirty="0" err="1"/>
              <a:t>parton</a:t>
            </a:r>
            <a:r>
              <a:rPr lang="en-US" dirty="0"/>
              <a:t> distribution functions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1DDD00D6-30E7-7349-A138-DB488D41F51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770927" y="1687279"/>
            <a:ext cx="3217017" cy="4489683"/>
          </a:xfrm>
          <a:prstGeom prst="rect">
            <a:avLst/>
          </a:prstGeom>
        </p:spPr>
      </p:pic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D30F7882-A939-5E48-BDC4-B1792EFC6E7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106856" y="1689971"/>
            <a:ext cx="3217762" cy="4490723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F9E6DD2A-79AC-F94F-9FAA-A497FFA5B441}"/>
              </a:ext>
            </a:extLst>
          </p:cNvPr>
          <p:cNvSpPr/>
          <p:nvPr/>
        </p:nvSpPr>
        <p:spPr>
          <a:xfrm>
            <a:off x="4259484" y="2476982"/>
            <a:ext cx="405113" cy="4051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5A0D651-50A0-7247-BC05-0E640B453826}"/>
              </a:ext>
            </a:extLst>
          </p:cNvPr>
          <p:cNvSpPr/>
          <p:nvPr/>
        </p:nvSpPr>
        <p:spPr>
          <a:xfrm>
            <a:off x="9701515" y="2476982"/>
            <a:ext cx="405113" cy="4051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7342D75-7BC5-7D46-99DD-2DD9B1B19B19}"/>
              </a:ext>
            </a:extLst>
          </p:cNvPr>
          <p:cNvSpPr/>
          <p:nvPr/>
        </p:nvSpPr>
        <p:spPr>
          <a:xfrm>
            <a:off x="2111635" y="2576427"/>
            <a:ext cx="1650137" cy="30025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13ECE3E-7BE5-E542-BF06-944CFC67257B}"/>
              </a:ext>
            </a:extLst>
          </p:cNvPr>
          <p:cNvSpPr/>
          <p:nvPr/>
        </p:nvSpPr>
        <p:spPr>
          <a:xfrm>
            <a:off x="3761772" y="4828572"/>
            <a:ext cx="601884" cy="750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770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3E4C268-7AD5-B443-A393-0330E70DE465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The </a:t>
                </a:r>
                <a:r>
                  <a:rPr lang="en-US" dirty="0" err="1"/>
                  <a:t>Drell</a:t>
                </a:r>
                <a:r>
                  <a:rPr lang="en-US" dirty="0"/>
                  <a:t>-Yan process (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𝑝𝑝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/>
                  <a:t>)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3E4C268-7AD5-B443-A393-0330E70DE46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2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7FF122D-B29C-1740-A0C2-B585CA2054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184650" y="1690688"/>
            <a:ext cx="3822700" cy="2946400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DE07F62-7E8B-EC4C-8737-4E2C29EF3A18}"/>
                  </a:ext>
                </a:extLst>
              </p:cNvPr>
              <p:cNvSpPr txBox="1"/>
              <p:nvPr/>
            </p:nvSpPr>
            <p:spPr>
              <a:xfrm>
                <a:off x="717630" y="4896091"/>
                <a:ext cx="10845479" cy="8188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d</m:t>
                          </m:r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 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GB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sub>
                        <m:sup/>
                        <m:e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m:rPr>
                                  <m:sty m:val="p"/>
                                </m:rPr>
                                <a:rPr lang="en-GB" b="0" i="0" smtClean="0">
                                  <a:latin typeface="Cambria Math" panose="02040503050406030204" pitchFamily="18" charset="0"/>
                                </a:rPr>
                                <m:t>d</m:t>
                              </m:r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sSup>
                                    <m:sSup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𝑄</m:t>
                                      </m:r>
                                    </m:e>
                                    <m:sup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GB" b="0" i="0" smtClean="0">
                                  <a:latin typeface="Cambria Math" panose="02040503050406030204" pitchFamily="18" charset="0"/>
                                </a:rPr>
                                <m:t>d</m:t>
                              </m:r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acc>
                                    <m:accPr>
                                      <m:chr m:val="̅"/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𝑞</m:t>
                                      </m:r>
                                    </m:e>
                                  </m:acc>
                                </m:sub>
                              </m:s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nary>
                          <m:f>
                            <m:f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sSup>
                                <m:s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p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9</m:t>
                              </m:r>
                              <m:sSup>
                                <m:s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p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sSubSup>
                            <m:sSubSup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sub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  <m:d>
                            <m:d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DE07F62-7E8B-EC4C-8737-4E2C29EF3A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630" y="4896091"/>
                <a:ext cx="10845479" cy="818814"/>
              </a:xfrm>
              <a:prstGeom prst="rect">
                <a:avLst/>
              </a:prstGeom>
              <a:blipFill>
                <a:blip r:embed="rId4"/>
                <a:stretch>
                  <a:fillRect t="-130769" b="-1892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>
            <a:extLst>
              <a:ext uri="{FF2B5EF4-FFF2-40B4-BE49-F238E27FC236}">
                <a16:creationId xmlns:a16="http://schemas.microsoft.com/office/drawing/2014/main" id="{2A017F41-AFD6-F845-BF33-A0C8358C0F87}"/>
              </a:ext>
            </a:extLst>
          </p:cNvPr>
          <p:cNvSpPr/>
          <p:nvPr/>
        </p:nvSpPr>
        <p:spPr>
          <a:xfrm>
            <a:off x="6261905" y="2602517"/>
            <a:ext cx="879675" cy="4051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2703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1C6F0B-5988-2D4C-98CD-6D8CB29658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Loop Diagrams as Higher Order Corrections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402C85F-581D-F34C-BA94-C11E748DBC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Quantum mechanics: sum over unobserved quantum numbers</a:t>
            </a:r>
            <a:br>
              <a:rPr lang="en-US" dirty="0"/>
            </a:br>
            <a:r>
              <a:rPr lang="en-US" dirty="0"/>
              <a:t>= integrate over gluon momenta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1D58CA1-DC93-C044-8D24-5B889ABDB9D8}"/>
                  </a:ext>
                </a:extLst>
              </p:cNvPr>
              <p:cNvSpPr txBox="1"/>
              <p:nvPr/>
            </p:nvSpPr>
            <p:spPr>
              <a:xfrm>
                <a:off x="838200" y="2156336"/>
                <a:ext cx="1485906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ℳ</m:t>
                      </m:r>
                      <m:r>
                        <a:rPr lang="en-GB" sz="4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1D58CA1-DC93-C044-8D24-5B889ABDB9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2156336"/>
                <a:ext cx="1485906" cy="769441"/>
              </a:xfrm>
              <a:prstGeom prst="rect">
                <a:avLst/>
              </a:prstGeom>
              <a:blipFill>
                <a:blip r:embed="rId3"/>
                <a:stretch>
                  <a:fillRect l="-33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4758EE3A-9E5C-4747-98A2-161A315C4B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24106" y="1963206"/>
            <a:ext cx="3454400" cy="11557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3B28BE0-D418-9342-AF3C-68D748BEA5BB}"/>
                  </a:ext>
                </a:extLst>
              </p:cNvPr>
              <p:cNvSpPr txBox="1"/>
              <p:nvPr/>
            </p:nvSpPr>
            <p:spPr>
              <a:xfrm>
                <a:off x="5642770" y="2156335"/>
                <a:ext cx="588967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3B28BE0-D418-9342-AF3C-68D748BEA5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2770" y="2156335"/>
                <a:ext cx="588967" cy="769441"/>
              </a:xfrm>
              <a:prstGeom prst="rect">
                <a:avLst/>
              </a:prstGeom>
              <a:blipFill>
                <a:blip r:embed="rId5"/>
                <a:stretch>
                  <a:fillRect l="-14894" r="-148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21A7D00-BBF4-6A41-845C-40DA4961034F}"/>
                  </a:ext>
                </a:extLst>
              </p:cNvPr>
              <p:cNvSpPr txBox="1"/>
              <p:nvPr/>
            </p:nvSpPr>
            <p:spPr>
              <a:xfrm>
                <a:off x="9723041" y="2153775"/>
                <a:ext cx="1236403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+… </m:t>
                      </m:r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21A7D00-BBF4-6A41-845C-40DA496103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23041" y="2153775"/>
                <a:ext cx="1236403" cy="769441"/>
              </a:xfrm>
              <a:prstGeom prst="rect">
                <a:avLst/>
              </a:prstGeom>
              <a:blipFill>
                <a:blip r:embed="rId6"/>
                <a:stretch>
                  <a:fillRect l="-7143" t="-1639" r="-19388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F7C1E70-772A-7A41-A08D-3CDF01EC1B10}"/>
                  </a:ext>
                </a:extLst>
              </p:cNvPr>
              <p:cNvSpPr txBox="1"/>
              <p:nvPr/>
            </p:nvSpPr>
            <p:spPr>
              <a:xfrm>
                <a:off x="3286135" y="3055614"/>
                <a:ext cx="154093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𝒪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F7C1E70-772A-7A41-A08D-3CDF01EC1B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6135" y="3055614"/>
                <a:ext cx="1540933" cy="584775"/>
              </a:xfrm>
              <a:prstGeom prst="rect">
                <a:avLst/>
              </a:prstGeom>
              <a:blipFill>
                <a:blip r:embed="rId7"/>
                <a:stretch>
                  <a:fillRect b="-191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95C3839-B662-AD47-AD9B-74E232DA78DA}"/>
                  </a:ext>
                </a:extLst>
              </p:cNvPr>
              <p:cNvSpPr txBox="1"/>
              <p:nvPr/>
            </p:nvSpPr>
            <p:spPr>
              <a:xfrm>
                <a:off x="7188470" y="3055613"/>
                <a:ext cx="154093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𝒪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GB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95C3839-B662-AD47-AD9B-74E232DA78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88470" y="3055613"/>
                <a:ext cx="1540933" cy="584775"/>
              </a:xfrm>
              <a:prstGeom prst="rect">
                <a:avLst/>
              </a:prstGeom>
              <a:blipFill>
                <a:blip r:embed="rId8"/>
                <a:stretch>
                  <a:fillRect l="-820" r="-4098" b="-191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8330233D-C0DD-A84F-8BB6-E74EB67A0F72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53944" r="4753" b="4298"/>
          <a:stretch/>
        </p:blipFill>
        <p:spPr>
          <a:xfrm rot="8074760">
            <a:off x="5797010" y="2327871"/>
            <a:ext cx="1421514" cy="1324799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0C8EB29-413D-C34A-B862-35733A0A8B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1737" y="1961926"/>
            <a:ext cx="3454400" cy="11557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CC380B3-9989-A244-99EC-E247D00BE189}"/>
              </a:ext>
            </a:extLst>
          </p:cNvPr>
          <p:cNvSpPr/>
          <p:nvPr/>
        </p:nvSpPr>
        <p:spPr>
          <a:xfrm rot="19955390">
            <a:off x="6487604" y="2925776"/>
            <a:ext cx="393539" cy="9748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A0C06F3-0E72-FD45-A55B-C875BB968575}"/>
              </a:ext>
            </a:extLst>
          </p:cNvPr>
          <p:cNvSpPr/>
          <p:nvPr/>
        </p:nvSpPr>
        <p:spPr>
          <a:xfrm>
            <a:off x="6368000" y="3089750"/>
            <a:ext cx="393539" cy="9748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B7E5EFD-37A9-4441-8B37-7623D36AA807}"/>
                  </a:ext>
                </a:extLst>
              </p:cNvPr>
              <p:cNvSpPr txBox="1"/>
              <p:nvPr/>
            </p:nvSpPr>
            <p:spPr>
              <a:xfrm>
                <a:off x="838200" y="3936529"/>
                <a:ext cx="10515600" cy="7721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GB" sz="4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4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ℳ</m:t>
                              </m:r>
                            </m:e>
                          </m:d>
                        </m:e>
                        <m:sup>
                          <m:r>
                            <a:rPr lang="en-GB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4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GB" sz="4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4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4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ℳ</m:t>
                                  </m:r>
                                </m:e>
                                <m:sub>
                                  <m:r>
                                    <a:rPr lang="en-GB" sz="4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GB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4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+2</m:t>
                      </m:r>
                      <m:r>
                        <a:rPr lang="en-GB" sz="4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ℜ</m:t>
                      </m:r>
                      <m:d>
                        <m:dPr>
                          <m:ctrlPr>
                            <a:rPr lang="en-GB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GB" sz="4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4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ℳ</m:t>
                              </m:r>
                            </m:e>
                            <m:sub>
                              <m:r>
                                <a:rPr lang="en-GB" sz="4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GB" sz="4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GB" sz="4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4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ℳ</m:t>
                              </m:r>
                            </m:e>
                            <m:sub>
                              <m:r>
                                <a:rPr lang="en-GB" sz="4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GB" sz="4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GB" sz="4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4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4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ℳ</m:t>
                                  </m:r>
                                </m:e>
                                <m:sub>
                                  <m:r>
                                    <a:rPr lang="en-GB" sz="4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GB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4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B7E5EFD-37A9-4441-8B37-7623D36AA8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3936529"/>
                <a:ext cx="10515600" cy="772134"/>
              </a:xfrm>
              <a:prstGeom prst="rect">
                <a:avLst/>
              </a:prstGeom>
              <a:blipFill>
                <a:blip r:embed="rId10"/>
                <a:stretch>
                  <a:fillRect b="-96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737A59D-7064-294A-A78C-CF095B7BC137}"/>
                  </a:ext>
                </a:extLst>
              </p:cNvPr>
              <p:cNvSpPr txBox="1"/>
              <p:nvPr/>
            </p:nvSpPr>
            <p:spPr>
              <a:xfrm>
                <a:off x="2805657" y="4699954"/>
                <a:ext cx="154093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𝒪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p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737A59D-7064-294A-A78C-CF095B7BC1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5657" y="4699954"/>
                <a:ext cx="1540933" cy="584775"/>
              </a:xfrm>
              <a:prstGeom prst="rect">
                <a:avLst/>
              </a:prstGeom>
              <a:blipFill>
                <a:blip r:embed="rId11"/>
                <a:stretch>
                  <a:fillRect b="-191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6D5F9992-4050-C144-840A-F33A2F2EFE11}"/>
                  </a:ext>
                </a:extLst>
              </p:cNvPr>
              <p:cNvSpPr txBox="1"/>
              <p:nvPr/>
            </p:nvSpPr>
            <p:spPr>
              <a:xfrm>
                <a:off x="5514828" y="4712415"/>
                <a:ext cx="154093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𝒪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p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GB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6D5F9992-4050-C144-840A-F33A2F2EFE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4828" y="4712415"/>
                <a:ext cx="1540933" cy="584775"/>
              </a:xfrm>
              <a:prstGeom prst="rect">
                <a:avLst/>
              </a:prstGeom>
              <a:blipFill>
                <a:blip r:embed="rId12"/>
                <a:stretch>
                  <a:fillRect l="-2439" r="-13821" b="-191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69330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1C6F0B-5988-2D4C-98CD-6D8CB29658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Loop Diagrams as Higher Order Corrections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402C85F-581D-F34C-BA94-C11E748DBC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Gluon momentum integral is divergent! (= </a:t>
            </a:r>
            <a:r>
              <a:rPr lang="en-US" i="1" dirty="0"/>
              <a:t>minus</a:t>
            </a:r>
            <a:r>
              <a:rPr lang="en-US" dirty="0"/>
              <a:t> infinity)</a:t>
            </a:r>
          </a:p>
          <a:p>
            <a:r>
              <a:rPr lang="en-US" dirty="0"/>
              <a:t>Divergence comes from:</a:t>
            </a:r>
          </a:p>
          <a:p>
            <a:pPr lvl="1"/>
            <a:r>
              <a:rPr lang="en-US" dirty="0"/>
              <a:t>Momentum = 0</a:t>
            </a:r>
          </a:p>
          <a:p>
            <a:pPr lvl="1"/>
            <a:r>
              <a:rPr lang="en-US" dirty="0"/>
              <a:t>Momentum = parallel to quark or antiquark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1D58CA1-DC93-C044-8D24-5B889ABDB9D8}"/>
                  </a:ext>
                </a:extLst>
              </p:cNvPr>
              <p:cNvSpPr txBox="1"/>
              <p:nvPr/>
            </p:nvSpPr>
            <p:spPr>
              <a:xfrm>
                <a:off x="838200" y="2156336"/>
                <a:ext cx="1485906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ℳ</m:t>
                      </m:r>
                      <m:r>
                        <a:rPr lang="en-GB" sz="4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1D58CA1-DC93-C044-8D24-5B889ABDB9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2156336"/>
                <a:ext cx="1485906" cy="769441"/>
              </a:xfrm>
              <a:prstGeom prst="rect">
                <a:avLst/>
              </a:prstGeom>
              <a:blipFill>
                <a:blip r:embed="rId3"/>
                <a:stretch>
                  <a:fillRect l="-33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4758EE3A-9E5C-4747-98A2-161A315C4B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24106" y="1963206"/>
            <a:ext cx="3454400" cy="11557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3B28BE0-D418-9342-AF3C-68D748BEA5BB}"/>
                  </a:ext>
                </a:extLst>
              </p:cNvPr>
              <p:cNvSpPr txBox="1"/>
              <p:nvPr/>
            </p:nvSpPr>
            <p:spPr>
              <a:xfrm>
                <a:off x="5642770" y="2156335"/>
                <a:ext cx="588967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3B28BE0-D418-9342-AF3C-68D748BEA5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2770" y="2156335"/>
                <a:ext cx="588967" cy="769441"/>
              </a:xfrm>
              <a:prstGeom prst="rect">
                <a:avLst/>
              </a:prstGeom>
              <a:blipFill>
                <a:blip r:embed="rId5"/>
                <a:stretch>
                  <a:fillRect l="-14894" r="-148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21A7D00-BBF4-6A41-845C-40DA4961034F}"/>
                  </a:ext>
                </a:extLst>
              </p:cNvPr>
              <p:cNvSpPr txBox="1"/>
              <p:nvPr/>
            </p:nvSpPr>
            <p:spPr>
              <a:xfrm>
                <a:off x="9723041" y="2153775"/>
                <a:ext cx="1236403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+… </m:t>
                      </m:r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21A7D00-BBF4-6A41-845C-40DA496103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23041" y="2153775"/>
                <a:ext cx="1236403" cy="769441"/>
              </a:xfrm>
              <a:prstGeom prst="rect">
                <a:avLst/>
              </a:prstGeom>
              <a:blipFill>
                <a:blip r:embed="rId6"/>
                <a:stretch>
                  <a:fillRect l="-7143" t="-1639" r="-19388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F7C1E70-772A-7A41-A08D-3CDF01EC1B10}"/>
                  </a:ext>
                </a:extLst>
              </p:cNvPr>
              <p:cNvSpPr txBox="1"/>
              <p:nvPr/>
            </p:nvSpPr>
            <p:spPr>
              <a:xfrm>
                <a:off x="3286135" y="3055614"/>
                <a:ext cx="154093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𝒪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F7C1E70-772A-7A41-A08D-3CDF01EC1B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6135" y="3055614"/>
                <a:ext cx="1540933" cy="584775"/>
              </a:xfrm>
              <a:prstGeom prst="rect">
                <a:avLst/>
              </a:prstGeom>
              <a:blipFill>
                <a:blip r:embed="rId7"/>
                <a:stretch>
                  <a:fillRect b="-191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95C3839-B662-AD47-AD9B-74E232DA78DA}"/>
                  </a:ext>
                </a:extLst>
              </p:cNvPr>
              <p:cNvSpPr txBox="1"/>
              <p:nvPr/>
            </p:nvSpPr>
            <p:spPr>
              <a:xfrm>
                <a:off x="7188470" y="3055613"/>
                <a:ext cx="154093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𝒪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GB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95C3839-B662-AD47-AD9B-74E232DA78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88470" y="3055613"/>
                <a:ext cx="1540933" cy="584775"/>
              </a:xfrm>
              <a:prstGeom prst="rect">
                <a:avLst/>
              </a:prstGeom>
              <a:blipFill>
                <a:blip r:embed="rId8"/>
                <a:stretch>
                  <a:fillRect l="-820" r="-4098" b="-191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8330233D-C0DD-A84F-8BB6-E74EB67A0F72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53944" r="4753" b="4298"/>
          <a:stretch/>
        </p:blipFill>
        <p:spPr>
          <a:xfrm rot="8074760">
            <a:off x="5797010" y="2327871"/>
            <a:ext cx="1421514" cy="1324799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0C8EB29-413D-C34A-B862-35733A0A8B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1737" y="1961926"/>
            <a:ext cx="3454400" cy="11557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CC380B3-9989-A244-99EC-E247D00BE189}"/>
              </a:ext>
            </a:extLst>
          </p:cNvPr>
          <p:cNvSpPr/>
          <p:nvPr/>
        </p:nvSpPr>
        <p:spPr>
          <a:xfrm rot="19955390">
            <a:off x="6487604" y="2925776"/>
            <a:ext cx="393539" cy="9748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A0C06F3-0E72-FD45-A55B-C875BB968575}"/>
              </a:ext>
            </a:extLst>
          </p:cNvPr>
          <p:cNvSpPr/>
          <p:nvPr/>
        </p:nvSpPr>
        <p:spPr>
          <a:xfrm>
            <a:off x="6368000" y="3089750"/>
            <a:ext cx="393539" cy="8467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592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D6DB3B65-1A03-2D41-9ED4-CEE250CE606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3944" r="4753" b="4298"/>
          <a:stretch/>
        </p:blipFill>
        <p:spPr>
          <a:xfrm rot="5706241">
            <a:off x="6708748" y="2757342"/>
            <a:ext cx="1421514" cy="1324799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A48E0E49-3329-DD4E-BFD7-9A67CF4939D3}"/>
              </a:ext>
            </a:extLst>
          </p:cNvPr>
          <p:cNvSpPr/>
          <p:nvPr/>
        </p:nvSpPr>
        <p:spPr>
          <a:xfrm rot="8502331">
            <a:off x="7663585" y="3365058"/>
            <a:ext cx="393539" cy="9748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330233D-C0DD-A84F-8BB6-E74EB67A0F7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3944" r="4753" b="4298"/>
          <a:stretch/>
        </p:blipFill>
        <p:spPr>
          <a:xfrm rot="10997967">
            <a:off x="2814282" y="1028289"/>
            <a:ext cx="1421514" cy="1324799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743F78EA-86C6-1046-B470-F505B73199E4}"/>
              </a:ext>
            </a:extLst>
          </p:cNvPr>
          <p:cNvSpPr/>
          <p:nvPr/>
        </p:nvSpPr>
        <p:spPr>
          <a:xfrm rot="13794057">
            <a:off x="3761776" y="813043"/>
            <a:ext cx="393539" cy="9748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1C6F0B-5988-2D4C-98CD-6D8CB29658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Gluon Emission as Higher Order Correction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A402C85F-581D-F34C-BA94-C11E748DBC7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/>
                  <a:t>Gluon emission describes a different process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  <m:acc>
                          <m:accPr>
                            <m:chr m:val="̅"/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</m:acc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→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</m:d>
                  </m:oMath>
                </a14:m>
                <a:endParaRPr lang="en-US" dirty="0"/>
              </a:p>
              <a:p>
                <a:r>
                  <a:rPr lang="en-US" dirty="0"/>
                  <a:t>But if we are only interested in the total cross section for </a:t>
                </a:r>
                <a:r>
                  <a:rPr lang="en-US" dirty="0" err="1"/>
                  <a:t>Drell</a:t>
                </a:r>
                <a:r>
                  <a:rPr lang="en-US" dirty="0"/>
                  <a:t>-Yan pairs, must integrate over gluon momenta</a:t>
                </a:r>
              </a:p>
              <a:p>
                <a:r>
                  <a:rPr lang="en-US" dirty="0"/>
                  <a:t>Divergent from momentum = 0 or parallel to quark or antiquark</a:t>
                </a:r>
              </a:p>
              <a:p>
                <a:r>
                  <a:rPr lang="en-US" dirty="0"/>
                  <a:t>Cancels loop divergence</a:t>
                </a:r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A402C85F-581D-F34C-BA94-C11E748DBC7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4"/>
                <a:stretch>
                  <a:fillRect l="-965" b="-58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1D58CA1-DC93-C044-8D24-5B889ABDB9D8}"/>
                  </a:ext>
                </a:extLst>
              </p:cNvPr>
              <p:cNvSpPr txBox="1"/>
              <p:nvPr/>
            </p:nvSpPr>
            <p:spPr>
              <a:xfrm>
                <a:off x="838200" y="2156336"/>
                <a:ext cx="1485906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ℳ</m:t>
                      </m:r>
                      <m:r>
                        <a:rPr lang="en-GB" sz="4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1D58CA1-DC93-C044-8D24-5B889ABDB9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2156336"/>
                <a:ext cx="1485906" cy="769441"/>
              </a:xfrm>
              <a:prstGeom prst="rect">
                <a:avLst/>
              </a:prstGeom>
              <a:blipFill>
                <a:blip r:embed="rId5"/>
                <a:stretch>
                  <a:fillRect l="-33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4758EE3A-9E5C-4747-98A2-161A315C4B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24106" y="1963206"/>
            <a:ext cx="3454400" cy="11557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3B28BE0-D418-9342-AF3C-68D748BEA5BB}"/>
                  </a:ext>
                </a:extLst>
              </p:cNvPr>
              <p:cNvSpPr txBox="1"/>
              <p:nvPr/>
            </p:nvSpPr>
            <p:spPr>
              <a:xfrm>
                <a:off x="5642770" y="2156335"/>
                <a:ext cx="588967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3B28BE0-D418-9342-AF3C-68D748BEA5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2770" y="2156335"/>
                <a:ext cx="588967" cy="769441"/>
              </a:xfrm>
              <a:prstGeom prst="rect">
                <a:avLst/>
              </a:prstGeom>
              <a:blipFill>
                <a:blip r:embed="rId7"/>
                <a:stretch>
                  <a:fillRect l="-14894" r="-148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F7C1E70-772A-7A41-A08D-3CDF01EC1B10}"/>
                  </a:ext>
                </a:extLst>
              </p:cNvPr>
              <p:cNvSpPr txBox="1"/>
              <p:nvPr/>
            </p:nvSpPr>
            <p:spPr>
              <a:xfrm>
                <a:off x="10021898" y="2247769"/>
                <a:ext cx="1540933" cy="5865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𝒪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ad>
                        <m:radPr>
                          <m:degHide m:val="on"/>
                          <m:ctrlP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GB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rad>
                      <m:r>
                        <a:rPr lang="en-GB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F7C1E70-772A-7A41-A08D-3CDF01EC1B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21898" y="2247769"/>
                <a:ext cx="1540933" cy="586571"/>
              </a:xfrm>
              <a:prstGeom prst="rect">
                <a:avLst/>
              </a:prstGeom>
              <a:blipFill>
                <a:blip r:embed="rId8"/>
                <a:stretch>
                  <a:fillRect l="-2459" r="-18852" b="-191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B66A4977-D1B5-BC40-BB17-795339F9D9B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31737" y="1963206"/>
            <a:ext cx="3454400" cy="115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8142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0130E-A0E5-7D4B-9634-91642CA9E0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Next-to-Leading Order (NLO) cross section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A973BA8-85FE-2E46-A55E-E34EDB74D49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𝑁𝐿𝑂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𝑡𝑟𝑒𝑒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𝑙𝑜𝑜𝑝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𝑒𝑚𝑖𝑠𝑠𝑖𝑜𝑛</m:t>
                        </m:r>
                      </m:sub>
                    </m:sSub>
                  </m:oMath>
                </a14:m>
                <a:endParaRPr lang="en-GB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𝑙𝑜𝑜𝑝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𝑒𝑚𝑖𝑠𝑠𝑖𝑜𝑛</m:t>
                        </m:r>
                      </m:sub>
                    </m:sSub>
                  </m:oMath>
                </a14:m>
                <a:r>
                  <a:rPr lang="en-US" dirty="0"/>
                  <a:t> each divergent</a:t>
                </a:r>
              </a:p>
              <a:p>
                <a:pPr lvl="1"/>
                <a:r>
                  <a:rPr lang="en-US" dirty="0"/>
                  <a:t>must regularize and expose singularities of each</a:t>
                </a:r>
              </a:p>
              <a:p>
                <a:pPr lvl="1"/>
                <a:r>
                  <a:rPr lang="en-US" i="1" dirty="0"/>
                  <a:t>Subtraction algorithms</a:t>
                </a:r>
              </a:p>
              <a:p>
                <a:r>
                  <a:rPr lang="en-US" dirty="0"/>
                  <a:t>Fully automated,</a:t>
                </a:r>
              </a:p>
              <a:p>
                <a:pPr lvl="1"/>
                <a:r>
                  <a:rPr lang="en-US" dirty="0"/>
                  <a:t>e.g. in </a:t>
                </a:r>
                <a:r>
                  <a:rPr lang="en-US" dirty="0" err="1"/>
                  <a:t>Madgraph</a:t>
                </a:r>
                <a:r>
                  <a:rPr lang="en-US" dirty="0"/>
                  <a:t>/</a:t>
                </a:r>
                <a:r>
                  <a:rPr lang="en-US" dirty="0" err="1"/>
                  <a:t>aMC@NLO</a:t>
                </a:r>
                <a:r>
                  <a:rPr lang="en-US" dirty="0"/>
                  <a:t>, MCFM, Sherpa, Herwig …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A973BA8-85FE-2E46-A55E-E34EDB74D49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65" t="-17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81373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08F91-4770-B643-BA57-8C062AA7E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State of the Art – NNLO Calculations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F35AE31-1905-A84D-A34D-4366E19049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67063" y="1726498"/>
            <a:ext cx="4454367" cy="412441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34E8B25-0367-774F-9240-7F4356974E58}"/>
              </a:ext>
            </a:extLst>
          </p:cNvPr>
          <p:cNvSpPr/>
          <p:nvPr/>
        </p:nvSpPr>
        <p:spPr>
          <a:xfrm>
            <a:off x="6297125" y="1724467"/>
            <a:ext cx="393539" cy="11954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DCC9AA4-EA04-E34E-80A0-31706F242106}"/>
              </a:ext>
            </a:extLst>
          </p:cNvPr>
          <p:cNvSpPr/>
          <p:nvPr/>
        </p:nvSpPr>
        <p:spPr>
          <a:xfrm>
            <a:off x="6297125" y="3047290"/>
            <a:ext cx="393539" cy="14919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BA1189E-5551-2C4C-8BFC-1BD47F96DDD5}"/>
              </a:ext>
            </a:extLst>
          </p:cNvPr>
          <p:cNvSpPr/>
          <p:nvPr/>
        </p:nvSpPr>
        <p:spPr>
          <a:xfrm>
            <a:off x="6297125" y="4654945"/>
            <a:ext cx="393539" cy="14919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E0C2344-067B-D747-9E70-E43CCC188FE4}"/>
                  </a:ext>
                </a:extLst>
              </p:cNvPr>
              <p:cNvSpPr txBox="1"/>
              <p:nvPr/>
            </p:nvSpPr>
            <p:spPr>
              <a:xfrm>
                <a:off x="838200" y="3200007"/>
                <a:ext cx="232886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/>
                  <a:t>e.g. </a:t>
                </a:r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𝑝𝑝</m:t>
                    </m:r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endParaRPr lang="en-US" sz="32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E0C2344-067B-D747-9E70-E43CCC188F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3200007"/>
                <a:ext cx="2328863" cy="584775"/>
              </a:xfrm>
              <a:prstGeom prst="rect">
                <a:avLst/>
              </a:prstGeom>
              <a:blipFill>
                <a:blip r:embed="rId3"/>
                <a:stretch>
                  <a:fillRect l="-6522" t="-15217" b="-304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319AFAB4-44D4-234E-9519-1FA37CA0CD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66460" y="2326572"/>
            <a:ext cx="4425540" cy="3524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91802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EB7B44-9921-CC46-8E22-5CDCF3ED3F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Feynman Diagrams to Cross Sections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7AC005-40DE-7C49-B44A-4ACA39A9CC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353800" cy="4351338"/>
          </a:xfrm>
        </p:spPr>
        <p:txBody>
          <a:bodyPr/>
          <a:lstStyle/>
          <a:p>
            <a:r>
              <a:rPr lang="en-US" dirty="0"/>
              <a:t>Major part of phenomenology = calculating cross sections</a:t>
            </a:r>
          </a:p>
          <a:p>
            <a:r>
              <a:rPr lang="en-US" dirty="0"/>
              <a:t>LO = write down all tree diagrams, integrate phase space numerically</a:t>
            </a:r>
          </a:p>
          <a:p>
            <a:r>
              <a:rPr lang="en-US" dirty="0"/>
              <a:t>Convolute with </a:t>
            </a:r>
            <a:r>
              <a:rPr lang="en-US" dirty="0" err="1"/>
              <a:t>parton</a:t>
            </a:r>
            <a:r>
              <a:rPr lang="en-US" dirty="0"/>
              <a:t> distribution functions (fitted to data)</a:t>
            </a:r>
          </a:p>
          <a:p>
            <a:r>
              <a:rPr lang="en-US" dirty="0"/>
              <a:t>NLO = one-loop diagrams, one-emission processes</a:t>
            </a:r>
          </a:p>
          <a:p>
            <a:pPr lvl="1"/>
            <a:r>
              <a:rPr lang="en-US" dirty="0"/>
              <a:t>Extract singularities from integrals, integrate analytically</a:t>
            </a:r>
          </a:p>
          <a:p>
            <a:pPr lvl="1"/>
            <a:r>
              <a:rPr lang="en-US" dirty="0"/>
              <a:t>Integrate remainders numerically</a:t>
            </a:r>
          </a:p>
          <a:p>
            <a:r>
              <a:rPr lang="en-US" dirty="0"/>
              <a:t>NNLO = two-loop diagrams, one-emission at one-loop, and two emissions</a:t>
            </a:r>
          </a:p>
          <a:p>
            <a:r>
              <a:rPr lang="en-US" dirty="0"/>
              <a:t>But LHC events contain </a:t>
            </a:r>
            <a:r>
              <a:rPr lang="en-US" i="1" dirty="0"/>
              <a:t>hundreds</a:t>
            </a:r>
            <a:r>
              <a:rPr lang="en-US" dirty="0"/>
              <a:t> of additional particles…</a:t>
            </a:r>
          </a:p>
        </p:txBody>
      </p:sp>
    </p:spTree>
    <p:extLst>
      <p:ext uri="{BB962C8B-B14F-4D97-AF65-F5344CB8AC3E}">
        <p14:creationId xmlns:p14="http://schemas.microsoft.com/office/powerpoint/2010/main" val="1065145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9B18F7-AD83-2342-976D-A01837CE043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Making Predictions for Hadron Colliders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869578-C939-6341-95BA-89A629B9AC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1. From Feynman Diagrams to Cross Sections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73A0134-C210-7B42-9158-51955CD30F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586" y="5044180"/>
            <a:ext cx="1443789" cy="144378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E9D09B5-8959-3142-AECE-CB7DB8440D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7872" y="4559967"/>
            <a:ext cx="3766088" cy="251072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9B2031E-4959-6045-9CF9-1C1975566C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7456" y="5040007"/>
            <a:ext cx="3063583" cy="145210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6BF91E9-5E4E-E44A-A252-E824BB61F5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14534" y="5040007"/>
            <a:ext cx="2190043" cy="1447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962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899681-4C07-224F-A1D4-760ED813F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Phenomenology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17C6964-C443-2848-BF31-2D0CA4DC94C6}"/>
              </a:ext>
            </a:extLst>
          </p:cNvPr>
          <p:cNvGrpSpPr/>
          <p:nvPr/>
        </p:nvGrpSpPr>
        <p:grpSpPr>
          <a:xfrm>
            <a:off x="2296610" y="2465399"/>
            <a:ext cx="3102015" cy="2129741"/>
            <a:chOff x="1770927" y="2465407"/>
            <a:chExt cx="3102015" cy="2129741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7054B8CB-034D-0045-8370-7B428A9D1AB2}"/>
                </a:ext>
              </a:extLst>
            </p:cNvPr>
            <p:cNvSpPr/>
            <p:nvPr/>
          </p:nvSpPr>
          <p:spPr>
            <a:xfrm>
              <a:off x="1770927" y="2465407"/>
              <a:ext cx="3102015" cy="212974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B9DDADE5-AAAB-BA40-9B64-96C933F6DEB9}"/>
                </a:ext>
              </a:extLst>
            </p:cNvPr>
            <p:cNvSpPr txBox="1"/>
            <p:nvPr/>
          </p:nvSpPr>
          <p:spPr>
            <a:xfrm>
              <a:off x="1770927" y="3299444"/>
              <a:ext cx="31020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/>
                <a:t>Theoretical Physics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25AB4F2B-C958-0144-8305-028036B1746C}"/>
              </a:ext>
            </a:extLst>
          </p:cNvPr>
          <p:cNvGrpSpPr/>
          <p:nvPr/>
        </p:nvGrpSpPr>
        <p:grpSpPr>
          <a:xfrm>
            <a:off x="6096000" y="2465401"/>
            <a:ext cx="3102015" cy="2129741"/>
            <a:chOff x="1770927" y="2465407"/>
            <a:chExt cx="3102015" cy="2129741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3D943882-B08F-7C4E-829B-AEC0F563AD68}"/>
                </a:ext>
              </a:extLst>
            </p:cNvPr>
            <p:cNvSpPr/>
            <p:nvPr/>
          </p:nvSpPr>
          <p:spPr>
            <a:xfrm>
              <a:off x="1770927" y="2465407"/>
              <a:ext cx="3102015" cy="212974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5762A18-933B-E443-AAF3-61FB3AEF8DB2}"/>
                </a:ext>
              </a:extLst>
            </p:cNvPr>
            <p:cNvSpPr txBox="1"/>
            <p:nvPr/>
          </p:nvSpPr>
          <p:spPr>
            <a:xfrm>
              <a:off x="1770927" y="3299444"/>
              <a:ext cx="31020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/>
                <a:t>Experimental Physics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91AD735-43D8-804E-BEDE-1700DD0DB7AF}"/>
              </a:ext>
            </a:extLst>
          </p:cNvPr>
          <p:cNvGrpSpPr/>
          <p:nvPr/>
        </p:nvGrpSpPr>
        <p:grpSpPr>
          <a:xfrm>
            <a:off x="4196305" y="3530267"/>
            <a:ext cx="3102015" cy="2129741"/>
            <a:chOff x="1770927" y="2465407"/>
            <a:chExt cx="3102015" cy="2129741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BB32DEB-9921-9042-8ED4-6C9AA7A47098}"/>
                </a:ext>
              </a:extLst>
            </p:cNvPr>
            <p:cNvSpPr/>
            <p:nvPr/>
          </p:nvSpPr>
          <p:spPr>
            <a:xfrm>
              <a:off x="1770927" y="2465407"/>
              <a:ext cx="3102015" cy="212974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9364BA3-F37A-8B4C-8F68-E6512CDBB653}"/>
                </a:ext>
              </a:extLst>
            </p:cNvPr>
            <p:cNvSpPr txBox="1"/>
            <p:nvPr/>
          </p:nvSpPr>
          <p:spPr>
            <a:xfrm>
              <a:off x="1770927" y="3299444"/>
              <a:ext cx="31020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/>
                <a:t>Phenomenology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22806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1C6F0B-5988-2D4C-98CD-6D8CB29658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Calculating Event Rates</a:t>
            </a:r>
          </a:p>
        </p:txBody>
      </p:sp>
      <p:sp>
        <p:nvSpPr>
          <p:cNvPr id="4" name="Rectangular Callout 3">
            <a:extLst>
              <a:ext uri="{FF2B5EF4-FFF2-40B4-BE49-F238E27FC236}">
                <a16:creationId xmlns:a16="http://schemas.microsoft.com/office/drawing/2014/main" id="{E12AF07F-17B8-CD45-9316-1DA5A719174A}"/>
              </a:ext>
            </a:extLst>
          </p:cNvPr>
          <p:cNvSpPr/>
          <p:nvPr/>
        </p:nvSpPr>
        <p:spPr>
          <a:xfrm>
            <a:off x="2324106" y="3372650"/>
            <a:ext cx="1847850" cy="1385888"/>
          </a:xfrm>
          <a:prstGeom prst="wedgeRectCallout">
            <a:avLst>
              <a:gd name="adj1" fmla="val 56093"/>
              <a:gd name="adj2" fmla="val -100387"/>
            </a:avLst>
          </a:prstGeom>
          <a:solidFill>
            <a:srgbClr val="B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Number of events</a:t>
            </a:r>
          </a:p>
        </p:txBody>
      </p:sp>
      <p:sp>
        <p:nvSpPr>
          <p:cNvPr id="5" name="Rectangular Callout 4">
            <a:extLst>
              <a:ext uri="{FF2B5EF4-FFF2-40B4-BE49-F238E27FC236}">
                <a16:creationId xmlns:a16="http://schemas.microsoft.com/office/drawing/2014/main" id="{D1BFBC0D-D6B9-2341-BBD7-88B696880FDA}"/>
              </a:ext>
            </a:extLst>
          </p:cNvPr>
          <p:cNvSpPr/>
          <p:nvPr/>
        </p:nvSpPr>
        <p:spPr>
          <a:xfrm>
            <a:off x="4700595" y="3372650"/>
            <a:ext cx="1847850" cy="1385888"/>
          </a:xfrm>
          <a:prstGeom prst="wedgeRectCallout">
            <a:avLst>
              <a:gd name="adj1" fmla="val -4990"/>
              <a:gd name="adj2" fmla="val -102449"/>
            </a:avLst>
          </a:prstGeom>
          <a:solidFill>
            <a:srgbClr val="AD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Integrated Luminosity</a:t>
            </a:r>
          </a:p>
        </p:txBody>
      </p:sp>
      <p:sp>
        <p:nvSpPr>
          <p:cNvPr id="6" name="Rectangular Callout 5">
            <a:extLst>
              <a:ext uri="{FF2B5EF4-FFF2-40B4-BE49-F238E27FC236}">
                <a16:creationId xmlns:a16="http://schemas.microsoft.com/office/drawing/2014/main" id="{6784417A-BD78-8D42-B342-05CFDB7B6F5E}"/>
              </a:ext>
            </a:extLst>
          </p:cNvPr>
          <p:cNvSpPr/>
          <p:nvPr/>
        </p:nvSpPr>
        <p:spPr>
          <a:xfrm>
            <a:off x="7077084" y="3372650"/>
            <a:ext cx="1847850" cy="1385888"/>
          </a:xfrm>
          <a:prstGeom prst="wedgeRectCallout">
            <a:avLst>
              <a:gd name="adj1" fmla="val -96226"/>
              <a:gd name="adj2" fmla="val -104511"/>
            </a:avLst>
          </a:prstGeom>
          <a:solidFill>
            <a:srgbClr val="AD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Cross section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39FD4D2-CE21-2545-8808-D20596AB33E0}"/>
                  </a:ext>
                </a:extLst>
              </p:cNvPr>
              <p:cNvSpPr txBox="1"/>
              <p:nvPr/>
            </p:nvSpPr>
            <p:spPr>
              <a:xfrm>
                <a:off x="3743328" y="2014538"/>
                <a:ext cx="2905128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400" i="1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GB" sz="4400" i="1">
                          <a:latin typeface="Cambria Math" panose="02040503050406030204" pitchFamily="18" charset="0"/>
                        </a:rPr>
                        <m:t>= </m:t>
                      </m:r>
                      <m:r>
                        <a:rPr lang="en-GB" sz="4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  <m:r>
                        <a:rPr lang="en-GB" sz="4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4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39FD4D2-CE21-2545-8808-D20596AB33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3328" y="2014538"/>
                <a:ext cx="2905128" cy="769441"/>
              </a:xfrm>
              <a:prstGeom prst="rect">
                <a:avLst/>
              </a:prstGeom>
              <a:blipFill>
                <a:blip r:embed="rId2"/>
                <a:stretch>
                  <a:fillRect t="-1639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81244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1C6F0B-5988-2D4C-98CD-6D8CB29658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Calculating Cross Sections</a:t>
            </a:r>
          </a:p>
        </p:txBody>
      </p:sp>
      <p:sp>
        <p:nvSpPr>
          <p:cNvPr id="4" name="Rectangular Callout 3">
            <a:extLst>
              <a:ext uri="{FF2B5EF4-FFF2-40B4-BE49-F238E27FC236}">
                <a16:creationId xmlns:a16="http://schemas.microsoft.com/office/drawing/2014/main" id="{E12AF07F-17B8-CD45-9316-1DA5A719174A}"/>
              </a:ext>
            </a:extLst>
          </p:cNvPr>
          <p:cNvSpPr/>
          <p:nvPr/>
        </p:nvSpPr>
        <p:spPr>
          <a:xfrm>
            <a:off x="1782250" y="4115612"/>
            <a:ext cx="1847850" cy="1385888"/>
          </a:xfrm>
          <a:prstGeom prst="wedgeRectCallout">
            <a:avLst>
              <a:gd name="adj1" fmla="val 104891"/>
              <a:gd name="adj2" fmla="val -106496"/>
            </a:avLst>
          </a:prstGeom>
          <a:solidFill>
            <a:srgbClr val="B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Flux factor</a:t>
            </a:r>
          </a:p>
        </p:txBody>
      </p:sp>
      <p:sp>
        <p:nvSpPr>
          <p:cNvPr id="5" name="Rectangular Callout 4">
            <a:extLst>
              <a:ext uri="{FF2B5EF4-FFF2-40B4-BE49-F238E27FC236}">
                <a16:creationId xmlns:a16="http://schemas.microsoft.com/office/drawing/2014/main" id="{D1BFBC0D-D6B9-2341-BBD7-88B696880FDA}"/>
              </a:ext>
            </a:extLst>
          </p:cNvPr>
          <p:cNvSpPr/>
          <p:nvPr/>
        </p:nvSpPr>
        <p:spPr>
          <a:xfrm>
            <a:off x="4158738" y="4115611"/>
            <a:ext cx="1928805" cy="1799413"/>
          </a:xfrm>
          <a:prstGeom prst="wedgeRectCallout">
            <a:avLst>
              <a:gd name="adj1" fmla="val 25641"/>
              <a:gd name="adj2" fmla="val -104985"/>
            </a:avLst>
          </a:prstGeom>
          <a:solidFill>
            <a:srgbClr val="AD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(Quantum mechanical) amplitude squared</a:t>
            </a:r>
          </a:p>
        </p:txBody>
      </p:sp>
      <p:sp>
        <p:nvSpPr>
          <p:cNvPr id="6" name="Rectangular Callout 5">
            <a:extLst>
              <a:ext uri="{FF2B5EF4-FFF2-40B4-BE49-F238E27FC236}">
                <a16:creationId xmlns:a16="http://schemas.microsoft.com/office/drawing/2014/main" id="{6784417A-BD78-8D42-B342-05CFDB7B6F5E}"/>
              </a:ext>
            </a:extLst>
          </p:cNvPr>
          <p:cNvSpPr/>
          <p:nvPr/>
        </p:nvSpPr>
        <p:spPr>
          <a:xfrm>
            <a:off x="6616181" y="4115612"/>
            <a:ext cx="1847850" cy="1799412"/>
          </a:xfrm>
          <a:prstGeom prst="wedgeRectCallout">
            <a:avLst>
              <a:gd name="adj1" fmla="val -13981"/>
              <a:gd name="adj2" fmla="val -108072"/>
            </a:avLst>
          </a:prstGeom>
          <a:solidFill>
            <a:srgbClr val="AD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Lorentz Invariant Phase Space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39FD4D2-CE21-2545-8808-D20596AB33E0}"/>
                  </a:ext>
                </a:extLst>
              </p:cNvPr>
              <p:cNvSpPr txBox="1"/>
              <p:nvPr/>
            </p:nvSpPr>
            <p:spPr>
              <a:xfrm>
                <a:off x="2324106" y="2014538"/>
                <a:ext cx="6600828" cy="13599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4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d</m:t>
                      </m:r>
                      <m:r>
                        <a:rPr lang="el-GR" sz="4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GB" sz="4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GB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den>
                      </m:f>
                      <m:r>
                        <a:rPr lang="en-GB" sz="4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GB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GB" sz="4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4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ℳ</m:t>
                              </m:r>
                            </m:e>
                          </m:d>
                        </m:e>
                        <m:sup>
                          <m:r>
                            <a:rPr lang="en-GB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4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4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d</m:t>
                      </m:r>
                      <m:r>
                        <a:rPr lang="en-GB" sz="4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𝐿𝐼𝑃𝑆</m:t>
                      </m:r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39FD4D2-CE21-2545-8808-D20596AB33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4106" y="2014538"/>
                <a:ext cx="6600828" cy="1359988"/>
              </a:xfrm>
              <a:prstGeom prst="rect">
                <a:avLst/>
              </a:prstGeom>
              <a:blipFill>
                <a:blip r:embed="rId3"/>
                <a:stretch>
                  <a:fillRect b="-92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52C9549-58CF-3940-BA6D-9AD351C6BDA0}"/>
                  </a:ext>
                </a:extLst>
              </p:cNvPr>
              <p:cNvSpPr txBox="1"/>
              <p:nvPr/>
            </p:nvSpPr>
            <p:spPr>
              <a:xfrm>
                <a:off x="1782250" y="5501500"/>
                <a:ext cx="184785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=2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=4</m:t>
                      </m:r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52C9549-58CF-3940-BA6D-9AD351C6BD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2250" y="5501500"/>
                <a:ext cx="1847850" cy="40011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AAF31E6-376A-FD4D-BD41-7E12717F3F0C}"/>
                  </a:ext>
                </a:extLst>
              </p:cNvPr>
              <p:cNvSpPr txBox="1"/>
              <p:nvPr/>
            </p:nvSpPr>
            <p:spPr>
              <a:xfrm>
                <a:off x="8464031" y="4115611"/>
                <a:ext cx="3914238" cy="11420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GB" sz="2000" b="0" i="0" smtClean="0">
                                <a:latin typeface="Cambria Math" panose="02040503050406030204" pitchFamily="18" charset="0"/>
                              </a:rPr>
                              <m:t>d</m:t>
                            </m:r>
                          </m:e>
                          <m:sup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  <m:sSub>
                          <m:sSub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(2</m:t>
                            </m:r>
                            <m:r>
                              <a:rPr lang="en-GB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en-GB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GB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</m:den>
                    </m:f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(2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d>
                      <m:dPr>
                        <m:ctrlP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GB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en-GB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GB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en-GB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d>
                  </m:oMath>
                </a14:m>
                <a:r>
                  <a:rPr lang="en-GB" sz="2000" b="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     </m:t>
                    </m:r>
                    <m:f>
                      <m:f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GB" sz="2000" b="0" i="0" smtClean="0">
                                <a:latin typeface="Cambria Math" panose="02040503050406030204" pitchFamily="18" charset="0"/>
                              </a:rPr>
                              <m:t>d</m:t>
                            </m:r>
                          </m:e>
                          <m:sup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  <m:sSub>
                          <m:sSub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𝜋</m:t>
                                </m:r>
                              </m:e>
                            </m:d>
                          </m:e>
                          <m:sup>
                            <m:r>
                              <a:rPr lang="en-GB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</m:den>
                    </m:f>
                    <m:d>
                      <m:dPr>
                        <m:ctrlP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</m:d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d>
                      <m:dPr>
                        <m:ctrlP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GB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</m:t>
                            </m:r>
                          </m:sub>
                          <m:sup>
                            <m:r>
                              <a:rPr lang="en-GB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GB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</m:t>
                            </m:r>
                          </m:sub>
                          <m:sup>
                            <m:r>
                              <a:rPr lang="en-GB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d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…</m:t>
                    </m:r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AAF31E6-376A-FD4D-BD41-7E12717F3F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64031" y="4115611"/>
                <a:ext cx="3914238" cy="1142044"/>
              </a:xfrm>
              <a:prstGeom prst="rect">
                <a:avLst/>
              </a:prstGeom>
              <a:blipFill>
                <a:blip r:embed="rId5"/>
                <a:stretch>
                  <a:fillRect l="-6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0642B6E-D6B1-7147-A5A8-0E9E3E624429}"/>
                  </a:ext>
                </a:extLst>
              </p:cNvPr>
              <p:cNvSpPr txBox="1"/>
              <p:nvPr/>
            </p:nvSpPr>
            <p:spPr>
              <a:xfrm>
                <a:off x="8464031" y="5208665"/>
                <a:ext cx="3914238" cy="4297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b="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(2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US" sz="2000" dirty="0"/>
                  <a:t> … )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0642B6E-D6B1-7147-A5A8-0E9E3E6244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64031" y="5208665"/>
                <a:ext cx="3914238" cy="429733"/>
              </a:xfrm>
              <a:prstGeom prst="rect">
                <a:avLst/>
              </a:prstGeom>
              <a:blipFill>
                <a:blip r:embed="rId6"/>
                <a:stretch>
                  <a:fillRect t="-5714" b="-1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41800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3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1C6F0B-5988-2D4C-98CD-6D8CB29658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Calculating Cross Sections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39FD4D2-CE21-2545-8808-D20596AB33E0}"/>
                  </a:ext>
                </a:extLst>
              </p:cNvPr>
              <p:cNvSpPr txBox="1"/>
              <p:nvPr/>
            </p:nvSpPr>
            <p:spPr>
              <a:xfrm>
                <a:off x="2324106" y="2014538"/>
                <a:ext cx="6600828" cy="13599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4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d</m:t>
                      </m:r>
                      <m:r>
                        <a:rPr lang="el-GR" sz="4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GB" sz="4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GB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den>
                      </m:f>
                      <m:r>
                        <a:rPr lang="en-GB" sz="4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GB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GB" sz="4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4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ℳ</m:t>
                              </m:r>
                            </m:e>
                          </m:d>
                        </m:e>
                        <m:sup>
                          <m:r>
                            <a:rPr lang="en-GB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4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4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d</m:t>
                      </m:r>
                      <m:r>
                        <a:rPr lang="en-GB" sz="4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𝐿𝐼𝑃𝑆</m:t>
                      </m:r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39FD4D2-CE21-2545-8808-D20596AB33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4106" y="2014538"/>
                <a:ext cx="6600828" cy="1359988"/>
              </a:xfrm>
              <a:prstGeom prst="rect">
                <a:avLst/>
              </a:prstGeom>
              <a:blipFill>
                <a:blip r:embed="rId3"/>
                <a:stretch>
                  <a:fillRect b="-92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1D58CA1-DC93-C044-8D24-5B889ABDB9D8}"/>
                  </a:ext>
                </a:extLst>
              </p:cNvPr>
              <p:cNvSpPr txBox="1"/>
              <p:nvPr/>
            </p:nvSpPr>
            <p:spPr>
              <a:xfrm>
                <a:off x="838200" y="4469871"/>
                <a:ext cx="1485906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ℳ</m:t>
                      </m:r>
                      <m:r>
                        <a:rPr lang="en-GB" sz="4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1D58CA1-DC93-C044-8D24-5B889ABDB9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4469871"/>
                <a:ext cx="1485906" cy="769441"/>
              </a:xfrm>
              <a:prstGeom prst="rect">
                <a:avLst/>
              </a:prstGeom>
              <a:blipFill>
                <a:blip r:embed="rId4"/>
                <a:stretch>
                  <a:fillRect l="-33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4758EE3A-9E5C-4747-98A2-161A315C4B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24106" y="4276741"/>
            <a:ext cx="3454400" cy="11557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1FAC4EA-1942-C64C-8F7C-7E1CD743CF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24106" y="5432441"/>
            <a:ext cx="3454400" cy="14224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57E15F5-882F-2E46-9A18-AAB6E860E8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4276741"/>
            <a:ext cx="3454400" cy="11557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9215A10-B0BD-4743-93AD-127924200FE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80150" y="5273691"/>
            <a:ext cx="3086100" cy="17399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3B28BE0-D418-9342-AF3C-68D748BEA5BB}"/>
                  </a:ext>
                </a:extLst>
              </p:cNvPr>
              <p:cNvSpPr txBox="1"/>
              <p:nvPr/>
            </p:nvSpPr>
            <p:spPr>
              <a:xfrm>
                <a:off x="5642770" y="4469870"/>
                <a:ext cx="588967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3B28BE0-D418-9342-AF3C-68D748BEA5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2770" y="4469870"/>
                <a:ext cx="588967" cy="769441"/>
              </a:xfrm>
              <a:prstGeom prst="rect">
                <a:avLst/>
              </a:prstGeom>
              <a:blipFill>
                <a:blip r:embed="rId8"/>
                <a:stretch>
                  <a:fillRect l="-14894" r="-148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A4B9A2F-C4CB-9C4E-91DD-D008A845FB3D}"/>
                  </a:ext>
                </a:extLst>
              </p:cNvPr>
              <p:cNvSpPr txBox="1"/>
              <p:nvPr/>
            </p:nvSpPr>
            <p:spPr>
              <a:xfrm>
                <a:off x="9415204" y="4469869"/>
                <a:ext cx="588967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A4B9A2F-C4CB-9C4E-91DD-D008A845FB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15204" y="4469869"/>
                <a:ext cx="588967" cy="769441"/>
              </a:xfrm>
              <a:prstGeom prst="rect">
                <a:avLst/>
              </a:prstGeom>
              <a:blipFill>
                <a:blip r:embed="rId8"/>
                <a:stretch>
                  <a:fillRect l="-12500" r="-145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5116813-C577-EE48-B1F1-ED12DF58F645}"/>
                  </a:ext>
                </a:extLst>
              </p:cNvPr>
              <p:cNvSpPr txBox="1"/>
              <p:nvPr/>
            </p:nvSpPr>
            <p:spPr>
              <a:xfrm>
                <a:off x="5642769" y="5704959"/>
                <a:ext cx="588967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5116813-C577-EE48-B1F1-ED12DF58F6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2769" y="5704959"/>
                <a:ext cx="588967" cy="769441"/>
              </a:xfrm>
              <a:prstGeom prst="rect">
                <a:avLst/>
              </a:prstGeom>
              <a:blipFill>
                <a:blip r:embed="rId8"/>
                <a:stretch>
                  <a:fillRect l="-14894" r="-148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21A7D00-BBF4-6A41-845C-40DA4961034F}"/>
                  </a:ext>
                </a:extLst>
              </p:cNvPr>
              <p:cNvSpPr txBox="1"/>
              <p:nvPr/>
            </p:nvSpPr>
            <p:spPr>
              <a:xfrm>
                <a:off x="9414664" y="5661537"/>
                <a:ext cx="1236403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+… </m:t>
                      </m:r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21A7D00-BBF4-6A41-845C-40DA496103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14664" y="5661537"/>
                <a:ext cx="1236403" cy="769441"/>
              </a:xfrm>
              <a:prstGeom prst="rect">
                <a:avLst/>
              </a:prstGeom>
              <a:blipFill>
                <a:blip r:embed="rId9"/>
                <a:stretch>
                  <a:fillRect l="-6061" t="-1639" r="-19192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D3AA0D9-CB80-5547-A1EF-CBCF0EBA0AA8}"/>
                  </a:ext>
                </a:extLst>
              </p:cNvPr>
              <p:cNvSpPr txBox="1"/>
              <p:nvPr/>
            </p:nvSpPr>
            <p:spPr>
              <a:xfrm>
                <a:off x="3756822" y="4004223"/>
                <a:ext cx="588967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D3AA0D9-CB80-5547-A1EF-CBCF0EBA0A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6822" y="4004223"/>
                <a:ext cx="588967" cy="769441"/>
              </a:xfrm>
              <a:prstGeom prst="rect">
                <a:avLst/>
              </a:prstGeom>
              <a:blipFill>
                <a:blip r:embed="rId10"/>
                <a:stretch>
                  <a:fillRect l="-8511" r="-6383" b="-129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09A84C1-0A5E-E944-A9E4-20F5499346D2}"/>
                  </a:ext>
                </a:extLst>
              </p:cNvPr>
              <p:cNvSpPr txBox="1"/>
              <p:nvPr/>
            </p:nvSpPr>
            <p:spPr>
              <a:xfrm>
                <a:off x="7664453" y="4004223"/>
                <a:ext cx="588967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𝑍</m:t>
                      </m:r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09A84C1-0A5E-E944-A9E4-20F5499346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4453" y="4004223"/>
                <a:ext cx="588967" cy="769441"/>
              </a:xfrm>
              <a:prstGeom prst="rect">
                <a:avLst/>
              </a:prstGeom>
              <a:blipFill>
                <a:blip r:embed="rId11"/>
                <a:stretch>
                  <a:fillRect l="-10638" r="-63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39705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265F40-5A66-6B40-8490-FFB85274F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Feynman Rules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7074A61-EF78-F94A-868F-A71CCEF74C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82858" y="1825625"/>
            <a:ext cx="7426283" cy="4351338"/>
          </a:xfrm>
        </p:spPr>
      </p:pic>
      <p:sp>
        <p:nvSpPr>
          <p:cNvPr id="6" name="Rectangular Callout 5">
            <a:extLst>
              <a:ext uri="{FF2B5EF4-FFF2-40B4-BE49-F238E27FC236}">
                <a16:creationId xmlns:a16="http://schemas.microsoft.com/office/drawing/2014/main" id="{83AC5CB3-3CEF-B049-9744-DF372B4CED1D}"/>
              </a:ext>
            </a:extLst>
          </p:cNvPr>
          <p:cNvSpPr/>
          <p:nvPr/>
        </p:nvSpPr>
        <p:spPr>
          <a:xfrm>
            <a:off x="4900737" y="5864772"/>
            <a:ext cx="1847850" cy="993228"/>
          </a:xfrm>
          <a:prstGeom prst="wedgeRectCallout">
            <a:avLst>
              <a:gd name="adj1" fmla="val 51713"/>
              <a:gd name="adj2" fmla="val -108072"/>
            </a:avLst>
          </a:prstGeom>
          <a:solidFill>
            <a:srgbClr val="AD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Elementary charge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F37F1A8-A1E1-AF40-A715-11D4D7C63B50}"/>
                  </a:ext>
                </a:extLst>
              </p:cNvPr>
              <p:cNvSpPr txBox="1"/>
              <p:nvPr/>
            </p:nvSpPr>
            <p:spPr>
              <a:xfrm>
                <a:off x="6748587" y="5938097"/>
                <a:ext cx="2585618" cy="8465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400" b="0" i="1" smtClean="0"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lang="en-GB" sz="4400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sz="44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GB" sz="4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GB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𝜋𝛼</m:t>
                          </m:r>
                        </m:e>
                      </m:rad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F37F1A8-A1E1-AF40-A715-11D4D7C63B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8587" y="5938097"/>
                <a:ext cx="2585618" cy="846578"/>
              </a:xfrm>
              <a:prstGeom prst="rect">
                <a:avLst/>
              </a:prstGeom>
              <a:blipFill>
                <a:blip r:embed="rId3"/>
                <a:stretch>
                  <a:fillRect l="-976" r="-4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95BF728-3777-0141-A37D-8CC7DD0694E6}"/>
                  </a:ext>
                </a:extLst>
              </p:cNvPr>
              <p:cNvSpPr txBox="1"/>
              <p:nvPr/>
            </p:nvSpPr>
            <p:spPr>
              <a:xfrm>
                <a:off x="9475076" y="5881001"/>
                <a:ext cx="2716924" cy="9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n-GB" sz="4400" i="1">
                          <a:latin typeface="Cambria Math" panose="02040503050406030204" pitchFamily="18" charset="0"/>
                        </a:rPr>
                        <m:t>≈</m:t>
                      </m:r>
                      <m:f>
                        <m:fPr>
                          <m:type m:val="skw"/>
                          <m:ctrlPr>
                            <a:rPr lang="en-GB" sz="4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4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4400" b="0" i="1" smtClean="0">
                              <a:latin typeface="Cambria Math" panose="02040503050406030204" pitchFamily="18" charset="0"/>
                            </a:rPr>
                            <m:t>137</m:t>
                          </m:r>
                        </m:den>
                      </m:f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95BF728-3777-0141-A37D-8CC7DD0694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75076" y="5881001"/>
                <a:ext cx="2716924" cy="976999"/>
              </a:xfrm>
              <a:prstGeom prst="rect">
                <a:avLst/>
              </a:prstGeom>
              <a:blipFill>
                <a:blip r:embed="rId4"/>
                <a:stretch>
                  <a:fillRect l="-1395" t="-138462" r="-3256" b="-21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25851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41C6F0B-5988-2D4C-98CD-6D8CB29658D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838200" y="365125"/>
                <a:ext cx="11353800" cy="1325563"/>
              </a:xfrm>
            </p:spPr>
            <p:txBody>
              <a:bodyPr/>
              <a:lstStyle/>
              <a:p>
                <a:r>
                  <a:rPr lang="en-US" dirty="0"/>
                  <a:t>Tree Diagrams as Leading Order of Expansion in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41C6F0B-5988-2D4C-98CD-6D8CB29658D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8200" y="365125"/>
                <a:ext cx="11353800" cy="1325563"/>
              </a:xfrm>
              <a:blipFill>
                <a:blip r:embed="rId3"/>
                <a:stretch>
                  <a:fillRect l="-21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1D58CA1-DC93-C044-8D24-5B889ABDB9D8}"/>
                  </a:ext>
                </a:extLst>
              </p:cNvPr>
              <p:cNvSpPr txBox="1"/>
              <p:nvPr/>
            </p:nvSpPr>
            <p:spPr>
              <a:xfrm>
                <a:off x="838200" y="2156336"/>
                <a:ext cx="1485906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ℳ</m:t>
                      </m:r>
                      <m:r>
                        <a:rPr lang="en-GB" sz="4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1D58CA1-DC93-C044-8D24-5B889ABDB9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2156336"/>
                <a:ext cx="1485906" cy="769441"/>
              </a:xfrm>
              <a:prstGeom prst="rect">
                <a:avLst/>
              </a:prstGeom>
              <a:blipFill>
                <a:blip r:embed="rId4"/>
                <a:stretch>
                  <a:fillRect l="-33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4758EE3A-9E5C-4747-98A2-161A315C4B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24106" y="1963206"/>
            <a:ext cx="3454400" cy="11557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1FAC4EA-1942-C64C-8F7C-7E1CD743CF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24106" y="3118906"/>
            <a:ext cx="3454400" cy="14224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57E15F5-882F-2E46-9A18-AAB6E860E8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1963206"/>
            <a:ext cx="3454400" cy="11557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9215A10-B0BD-4743-93AD-127924200FE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80150" y="2960156"/>
            <a:ext cx="3086100" cy="17399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3B28BE0-D418-9342-AF3C-68D748BEA5BB}"/>
                  </a:ext>
                </a:extLst>
              </p:cNvPr>
              <p:cNvSpPr txBox="1"/>
              <p:nvPr/>
            </p:nvSpPr>
            <p:spPr>
              <a:xfrm>
                <a:off x="5642770" y="2156335"/>
                <a:ext cx="588967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3B28BE0-D418-9342-AF3C-68D748BEA5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2770" y="2156335"/>
                <a:ext cx="588967" cy="769441"/>
              </a:xfrm>
              <a:prstGeom prst="rect">
                <a:avLst/>
              </a:prstGeom>
              <a:blipFill>
                <a:blip r:embed="rId8"/>
                <a:stretch>
                  <a:fillRect l="-14894" r="-148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A4B9A2F-C4CB-9C4E-91DD-D008A845FB3D}"/>
                  </a:ext>
                </a:extLst>
              </p:cNvPr>
              <p:cNvSpPr txBox="1"/>
              <p:nvPr/>
            </p:nvSpPr>
            <p:spPr>
              <a:xfrm>
                <a:off x="9415204" y="2156334"/>
                <a:ext cx="588967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A4B9A2F-C4CB-9C4E-91DD-D008A845FB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15204" y="2156334"/>
                <a:ext cx="588967" cy="769441"/>
              </a:xfrm>
              <a:prstGeom prst="rect">
                <a:avLst/>
              </a:prstGeom>
              <a:blipFill>
                <a:blip r:embed="rId8"/>
                <a:stretch>
                  <a:fillRect l="-12500" r="-145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5116813-C577-EE48-B1F1-ED12DF58F645}"/>
                  </a:ext>
                </a:extLst>
              </p:cNvPr>
              <p:cNvSpPr txBox="1"/>
              <p:nvPr/>
            </p:nvSpPr>
            <p:spPr>
              <a:xfrm>
                <a:off x="5642769" y="3391424"/>
                <a:ext cx="588967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5116813-C577-EE48-B1F1-ED12DF58F6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2769" y="3391424"/>
                <a:ext cx="588967" cy="769441"/>
              </a:xfrm>
              <a:prstGeom prst="rect">
                <a:avLst/>
              </a:prstGeom>
              <a:blipFill>
                <a:blip r:embed="rId9"/>
                <a:stretch>
                  <a:fillRect l="-14894" r="-148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21A7D00-BBF4-6A41-845C-40DA4961034F}"/>
                  </a:ext>
                </a:extLst>
              </p:cNvPr>
              <p:cNvSpPr txBox="1"/>
              <p:nvPr/>
            </p:nvSpPr>
            <p:spPr>
              <a:xfrm>
                <a:off x="9414664" y="3348002"/>
                <a:ext cx="1236403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+… </m:t>
                      </m:r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21A7D00-BBF4-6A41-845C-40DA496103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14664" y="3348002"/>
                <a:ext cx="1236403" cy="769441"/>
              </a:xfrm>
              <a:prstGeom prst="rect">
                <a:avLst/>
              </a:prstGeom>
              <a:blipFill>
                <a:blip r:embed="rId10"/>
                <a:stretch>
                  <a:fillRect l="-6061" t="-3333" r="-19192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D3AA0D9-CB80-5547-A1EF-CBCF0EBA0AA8}"/>
                  </a:ext>
                </a:extLst>
              </p:cNvPr>
              <p:cNvSpPr txBox="1"/>
              <p:nvPr/>
            </p:nvSpPr>
            <p:spPr>
              <a:xfrm>
                <a:off x="3756822" y="1690688"/>
                <a:ext cx="588967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D3AA0D9-CB80-5547-A1EF-CBCF0EBA0A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6822" y="1690688"/>
                <a:ext cx="588967" cy="769441"/>
              </a:xfrm>
              <a:prstGeom prst="rect">
                <a:avLst/>
              </a:prstGeom>
              <a:blipFill>
                <a:blip r:embed="rId11"/>
                <a:stretch>
                  <a:fillRect l="-8511" r="-6383" b="-129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09A84C1-0A5E-E944-A9E4-20F5499346D2}"/>
                  </a:ext>
                </a:extLst>
              </p:cNvPr>
              <p:cNvSpPr txBox="1"/>
              <p:nvPr/>
            </p:nvSpPr>
            <p:spPr>
              <a:xfrm>
                <a:off x="7664453" y="1690688"/>
                <a:ext cx="588967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𝑍</m:t>
                      </m:r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09A84C1-0A5E-E944-A9E4-20F5499346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4453" y="1690688"/>
                <a:ext cx="588967" cy="769441"/>
              </a:xfrm>
              <a:prstGeom prst="rect">
                <a:avLst/>
              </a:prstGeom>
              <a:blipFill>
                <a:blip r:embed="rId12"/>
                <a:stretch>
                  <a:fillRect l="-10638" r="-63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F7C1E70-772A-7A41-A08D-3CDF01EC1B10}"/>
                  </a:ext>
                </a:extLst>
              </p:cNvPr>
              <p:cNvSpPr txBox="1"/>
              <p:nvPr/>
            </p:nvSpPr>
            <p:spPr>
              <a:xfrm>
                <a:off x="10651067" y="2226957"/>
                <a:ext cx="154093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𝒪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F7C1E70-772A-7A41-A08D-3CDF01EC1B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51067" y="2226957"/>
                <a:ext cx="1540933" cy="584775"/>
              </a:xfrm>
              <a:prstGeom prst="rect">
                <a:avLst/>
              </a:prstGeom>
              <a:blipFill>
                <a:blip r:embed="rId13"/>
                <a:stretch>
                  <a:fillRect b="-212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95C3839-B662-AD47-AD9B-74E232DA78DA}"/>
                  </a:ext>
                </a:extLst>
              </p:cNvPr>
              <p:cNvSpPr txBox="1"/>
              <p:nvPr/>
            </p:nvSpPr>
            <p:spPr>
              <a:xfrm>
                <a:off x="10651066" y="3483756"/>
                <a:ext cx="154093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𝒪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p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95C3839-B662-AD47-AD9B-74E232DA78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51066" y="3483756"/>
                <a:ext cx="1540933" cy="584775"/>
              </a:xfrm>
              <a:prstGeom prst="rect">
                <a:avLst/>
              </a:prstGeom>
              <a:blipFill>
                <a:blip r:embed="rId14"/>
                <a:stretch>
                  <a:fillRect b="-212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7191B3F-9B89-EB4D-B4B1-17FC2AB53E5D}"/>
                  </a:ext>
                </a:extLst>
              </p:cNvPr>
              <p:cNvSpPr txBox="1"/>
              <p:nvPr/>
            </p:nvSpPr>
            <p:spPr>
              <a:xfrm>
                <a:off x="838200" y="5200083"/>
                <a:ext cx="11201400" cy="1446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4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GB" sz="4400" i="1">
                        <a:latin typeface="Cambria Math" panose="02040503050406030204" pitchFamily="18" charset="0"/>
                      </a:rPr>
                      <m:t>≈</m:t>
                    </m:r>
                    <m:f>
                      <m:fPr>
                        <m:type m:val="skw"/>
                        <m:ctrlPr>
                          <a:rPr lang="en-GB" sz="4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4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4400" b="0" i="1" smtClean="0">
                            <a:latin typeface="Cambria Math" panose="02040503050406030204" pitchFamily="18" charset="0"/>
                          </a:rPr>
                          <m:t>137</m:t>
                        </m:r>
                      </m:den>
                    </m:f>
                  </m:oMath>
                </a14:m>
                <a:r>
                  <a:rPr lang="en-US" sz="4400" dirty="0"/>
                  <a:t> but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4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4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GB" sz="4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GB" sz="4400" i="1">
                        <a:latin typeface="Cambria Math" panose="02040503050406030204" pitchFamily="18" charset="0"/>
                      </a:rPr>
                      <m:t>≈</m:t>
                    </m:r>
                    <m:r>
                      <a:rPr lang="en-GB" sz="4400" b="0" i="1" smtClean="0">
                        <a:latin typeface="Cambria Math" panose="02040503050406030204" pitchFamily="18" charset="0"/>
                      </a:rPr>
                      <m:t>0.1</m:t>
                    </m:r>
                  </m:oMath>
                </a14:m>
                <a:br>
                  <a:rPr lang="en-GB" sz="4400" b="0" i="1" dirty="0">
                    <a:latin typeface="Cambria Math" panose="02040503050406030204" pitchFamily="18" charset="0"/>
                  </a:rPr>
                </a:br>
                <a:r>
                  <a:rPr lang="en-GB" sz="4400" b="0" i="1" dirty="0">
                    <a:latin typeface="Cambria Math" panose="02040503050406030204" pitchFamily="18" charset="0"/>
                  </a:rPr>
                  <a:t>			    </a:t>
                </a:r>
                <a14:m>
                  <m:oMath xmlns:m="http://schemas.openxmlformats.org/officeDocument/2006/math">
                    <m:r>
                      <a:rPr lang="en-GB" sz="4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4400" dirty="0"/>
                  <a:t> QCD corrections important</a:t>
                </a: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7191B3F-9B89-EB4D-B4B1-17FC2AB53E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5200083"/>
                <a:ext cx="11201400" cy="1446550"/>
              </a:xfrm>
              <a:prstGeom prst="rect">
                <a:avLst/>
              </a:prstGeom>
              <a:blipFill>
                <a:blip r:embed="rId15"/>
                <a:stretch>
                  <a:fillRect l="-340" t="-75652" b="-678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88437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04136416-B283-864F-8468-4326B0573C5B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Example: The </a:t>
                </a:r>
                <a:r>
                  <a:rPr lang="en-US" dirty="0" err="1"/>
                  <a:t>Drell</a:t>
                </a:r>
                <a:r>
                  <a:rPr lang="en-US" dirty="0"/>
                  <a:t>-Yan process (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𝑝𝑝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/>
                  <a:t>)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04136416-B283-864F-8468-4326B0573C5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2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D90A362-DD6A-0742-AB9C-4A3CEBDE9296}"/>
                  </a:ext>
                </a:extLst>
              </p:cNvPr>
              <p:cNvSpPr txBox="1"/>
              <p:nvPr/>
            </p:nvSpPr>
            <p:spPr>
              <a:xfrm>
                <a:off x="838200" y="2156336"/>
                <a:ext cx="1485906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ℳ</m:t>
                      </m:r>
                      <m:r>
                        <a:rPr lang="en-GB" sz="4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D90A362-DD6A-0742-AB9C-4A3CEBDE92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2156336"/>
                <a:ext cx="1485906" cy="769441"/>
              </a:xfrm>
              <a:prstGeom prst="rect">
                <a:avLst/>
              </a:prstGeom>
              <a:blipFill>
                <a:blip r:embed="rId3"/>
                <a:stretch>
                  <a:fillRect l="-33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F975F401-BC69-8445-B2B0-7553A8682B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24106" y="1963206"/>
            <a:ext cx="3454400" cy="11557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5AA9189-C40C-E146-880F-E9D8DD7590FC}"/>
                  </a:ext>
                </a:extLst>
              </p:cNvPr>
              <p:cNvSpPr txBox="1"/>
              <p:nvPr/>
            </p:nvSpPr>
            <p:spPr>
              <a:xfrm>
                <a:off x="3756822" y="1690688"/>
                <a:ext cx="588967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5AA9189-C40C-E146-880F-E9D8DD7590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6822" y="1690688"/>
                <a:ext cx="588967" cy="769441"/>
              </a:xfrm>
              <a:prstGeom prst="rect">
                <a:avLst/>
              </a:prstGeom>
              <a:blipFill>
                <a:blip r:embed="rId5"/>
                <a:stretch>
                  <a:fillRect l="-8511" r="-6383" b="-129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BE03EE9-DB9F-0E4D-A1AC-1A5398DE6E33}"/>
                  </a:ext>
                </a:extLst>
              </p:cNvPr>
              <p:cNvSpPr txBox="1"/>
              <p:nvPr/>
            </p:nvSpPr>
            <p:spPr>
              <a:xfrm>
                <a:off x="2560108" y="1442227"/>
                <a:ext cx="588967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</m:t>
                      </m:r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BE03EE9-DB9F-0E4D-A1AC-1A5398DE6E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0108" y="1442227"/>
                <a:ext cx="588967" cy="769441"/>
              </a:xfrm>
              <a:prstGeom prst="rect">
                <a:avLst/>
              </a:prstGeom>
              <a:blipFill>
                <a:blip r:embed="rId6"/>
                <a:stretch>
                  <a:fillRect l="-10638" r="-6383"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FA6E44D-6985-6943-90D8-82EDF02E2160}"/>
                  </a:ext>
                </a:extLst>
              </p:cNvPr>
              <p:cNvSpPr txBox="1"/>
              <p:nvPr/>
            </p:nvSpPr>
            <p:spPr>
              <a:xfrm>
                <a:off x="2561249" y="2684243"/>
                <a:ext cx="588967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</m:e>
                      </m:acc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FA6E44D-6985-6943-90D8-82EDF02E21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1249" y="2684243"/>
                <a:ext cx="588967" cy="769441"/>
              </a:xfrm>
              <a:prstGeom prst="rect">
                <a:avLst/>
              </a:prstGeom>
              <a:blipFill>
                <a:blip r:embed="rId7"/>
                <a:stretch>
                  <a:fillRect l="-10638" r="-6383" b="-129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E822079-0D64-0449-9B0C-5DAA90B2F3CC}"/>
                  </a:ext>
                </a:extLst>
              </p:cNvPr>
              <p:cNvSpPr txBox="1"/>
              <p:nvPr/>
            </p:nvSpPr>
            <p:spPr>
              <a:xfrm>
                <a:off x="4944661" y="1442227"/>
                <a:ext cx="588967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GB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E822079-0D64-0449-9B0C-5DAA90B2F3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4661" y="1442227"/>
                <a:ext cx="588967" cy="769441"/>
              </a:xfrm>
              <a:prstGeom prst="rect">
                <a:avLst/>
              </a:prstGeom>
              <a:blipFill>
                <a:blip r:embed="rId8"/>
                <a:stretch>
                  <a:fillRect l="-14583" r="-29167"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B4EDE8A-EEE0-2E4A-A662-A9D1AA3DF3B5}"/>
                  </a:ext>
                </a:extLst>
              </p:cNvPr>
              <p:cNvSpPr txBox="1"/>
              <p:nvPr/>
            </p:nvSpPr>
            <p:spPr>
              <a:xfrm>
                <a:off x="4782267" y="2780498"/>
                <a:ext cx="588967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GB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B4EDE8A-EEE0-2E4A-A662-A9D1AA3DF3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2267" y="2780498"/>
                <a:ext cx="588967" cy="769441"/>
              </a:xfrm>
              <a:prstGeom prst="rect">
                <a:avLst/>
              </a:prstGeom>
              <a:blipFill>
                <a:blip r:embed="rId9"/>
                <a:stretch>
                  <a:fillRect l="-17021" r="-40426" b="-129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D0B61645-75DC-C24F-88F9-50F642CDE279}"/>
                  </a:ext>
                </a:extLst>
              </p:cNvPr>
              <p:cNvSpPr txBox="1"/>
              <p:nvPr/>
            </p:nvSpPr>
            <p:spPr>
              <a:xfrm>
                <a:off x="773200" y="3646813"/>
                <a:ext cx="10645600" cy="14512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  <m:sSup>
                        <m:sSupPr>
                          <m:ctrlPr>
                            <a:rPr lang="en-GB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GB" sz="4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4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ℳ</m:t>
                              </m:r>
                            </m:e>
                          </m:d>
                        </m:e>
                        <m:sup>
                          <m:r>
                            <a:rPr lang="en-GB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4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bSup>
                        <m:sSubSupPr>
                          <m:ctrlPr>
                            <a:rPr lang="en-GB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GB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</m:sub>
                        <m:sup>
                          <m:r>
                            <a:rPr lang="en-GB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sSup>
                        <m:sSupPr>
                          <m:ctrlPr>
                            <a:rPr lang="en-GB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p>
                          <m:r>
                            <a:rPr lang="en-GB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f>
                        <m:fPr>
                          <m:ctrlPr>
                            <a:rPr lang="en-GB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4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4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GB" sz="4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GB" sz="4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4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p>
                              <m:r>
                                <a:rPr lang="en-GB" sz="4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GB" sz="4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4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GB" sz="4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GB" sz="4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bSup>
                        <m:sSubSupPr>
                          <m:ctrlPr>
                            <a:rPr lang="en-GB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GB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</m:sub>
                        <m:sup>
                          <m:r>
                            <a:rPr lang="en-GB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sSup>
                        <m:sSupPr>
                          <m:ctrlPr>
                            <a:rPr lang="en-GB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p>
                          <m:r>
                            <a:rPr lang="en-GB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en-GB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1+</m:t>
                          </m:r>
                          <m:sSup>
                            <m:sSupPr>
                              <m:ctrlPr>
                                <a:rPr lang="en-GB" sz="4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GB" sz="44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cos</m:t>
                              </m:r>
                            </m:e>
                            <m:sup>
                              <m:r>
                                <a:rPr lang="en-GB" sz="4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d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D0B61645-75DC-C24F-88F9-50F642CDE2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200" y="3646813"/>
                <a:ext cx="10645600" cy="1451295"/>
              </a:xfrm>
              <a:prstGeom prst="rect">
                <a:avLst/>
              </a:prstGeom>
              <a:blipFill>
                <a:blip r:embed="rId10"/>
                <a:stretch>
                  <a:fillRect l="-119" b="-5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77FF0D7-E518-5A4B-9D57-9B8D7CB7658D}"/>
                  </a:ext>
                </a:extLst>
              </p:cNvPr>
              <p:cNvSpPr txBox="1"/>
              <p:nvPr/>
            </p:nvSpPr>
            <p:spPr>
              <a:xfrm>
                <a:off x="773200" y="5010951"/>
                <a:ext cx="10645600" cy="12497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4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  <m:r>
                      <m:rPr>
                        <m:sty m:val="p"/>
                      </m:rPr>
                      <a:rPr lang="el-GR" sz="4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σ</m:t>
                    </m:r>
                    <m:r>
                      <a:rPr lang="en-GB" sz="4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4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4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  <m:r>
                          <a:rPr lang="en-GB" sz="4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sSup>
                          <m:sSupPr>
                            <m:ctrlPr>
                              <a:rPr lang="en-GB" sz="4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4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e>
                          <m:sup>
                            <m:r>
                              <a:rPr lang="en-GB" sz="4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GB" sz="4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9</m:t>
                        </m:r>
                        <m:sSup>
                          <m:sSupPr>
                            <m:ctrlPr>
                              <a:rPr lang="en-GB" sz="4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4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𝑄</m:t>
                            </m:r>
                          </m:e>
                          <m:sup>
                            <m:r>
                              <a:rPr lang="en-GB" sz="4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sSubSup>
                      <m:sSubSupPr>
                        <m:ctrlPr>
                          <a:rPr lang="en-GB" sz="4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4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GB" sz="4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</m:sub>
                      <m:sup>
                        <m:r>
                          <a:rPr lang="en-GB" sz="4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4400" dirty="0"/>
                  <a:t> </a:t>
                </a: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77FF0D7-E518-5A4B-9D57-9B8D7CB765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200" y="5010951"/>
                <a:ext cx="10645600" cy="1249701"/>
              </a:xfrm>
              <a:prstGeom prst="rect">
                <a:avLst/>
              </a:prstGeom>
              <a:blipFill>
                <a:blip r:embed="rId11"/>
                <a:stretch>
                  <a:fillRect l="-596" b="-70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D719F5F0-DAB8-9743-ADF4-5F0C177E52B6}"/>
                  </a:ext>
                </a:extLst>
              </p:cNvPr>
              <p:cNvSpPr txBox="1"/>
              <p:nvPr/>
            </p:nvSpPr>
            <p:spPr>
              <a:xfrm>
                <a:off x="789175" y="6077525"/>
                <a:ext cx="10645600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4400" b="0" dirty="0">
                    <a:ea typeface="Cambria Math" panose="02040503050406030204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  <m:r>
                      <a:rPr lang="en-GB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sz="3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3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GB" sz="3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𝑞</m:t>
                                </m:r>
                              </m:sub>
                            </m:sSub>
                            <m:r>
                              <a:rPr lang="en-GB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GB" sz="3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3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acc>
                                  <m:accPr>
                                    <m:chr m:val="̅"/>
                                    <m:ctrlPr>
                                      <a:rPr lang="en-GB" sz="3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3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</m:acc>
                              </m:sub>
                            </m:sSub>
                          </m:e>
                        </m:d>
                      </m:e>
                      <m:sup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4400" dirty="0"/>
                  <a:t>) </a:t>
                </a: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D719F5F0-DAB8-9743-ADF4-5F0C177E52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175" y="6077525"/>
                <a:ext cx="10645600" cy="769441"/>
              </a:xfrm>
              <a:prstGeom prst="rect">
                <a:avLst/>
              </a:prstGeom>
              <a:blipFill>
                <a:blip r:embed="rId12"/>
                <a:stretch>
                  <a:fillRect l="-2265" t="-16393" b="-377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23255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1707</TotalTime>
  <Words>637</Words>
  <Application>Microsoft Macintosh PowerPoint</Application>
  <PresentationFormat>Widescreen</PresentationFormat>
  <Paragraphs>149</Paragraphs>
  <Slides>19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Cambria Math</vt:lpstr>
      <vt:lpstr>Office Theme</vt:lpstr>
      <vt:lpstr>Making Predictions for Hadron Colliders</vt:lpstr>
      <vt:lpstr>Making Predictions for Hadron Colliders</vt:lpstr>
      <vt:lpstr>Phenomenology</vt:lpstr>
      <vt:lpstr>Calculating Event Rates</vt:lpstr>
      <vt:lpstr>Calculating Cross Sections</vt:lpstr>
      <vt:lpstr>Calculating Cross Sections</vt:lpstr>
      <vt:lpstr>Feynman Rules</vt:lpstr>
      <vt:lpstr>Tree Diagrams as Leading Order of Expansion in α</vt:lpstr>
      <vt:lpstr>Example: The Drell-Yan process (pp→μ^+ μ^-)</vt:lpstr>
      <vt:lpstr>Proton structure</vt:lpstr>
      <vt:lpstr>Proton structure: parton distribution functions</vt:lpstr>
      <vt:lpstr>Proton structure: parton distribution functions</vt:lpstr>
      <vt:lpstr>The Drell-Yan process (pp→μ^+ μ^-)</vt:lpstr>
      <vt:lpstr>Loop Diagrams as Higher Order Corrections</vt:lpstr>
      <vt:lpstr>Loop Diagrams as Higher Order Corrections</vt:lpstr>
      <vt:lpstr>Gluon Emission as Higher Order Correction</vt:lpstr>
      <vt:lpstr>Next-to-Leading Order (NLO) cross section</vt:lpstr>
      <vt:lpstr>State of the Art – NNLO Calculations</vt:lpstr>
      <vt:lpstr>From Feynman Diagrams to Cross Sections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Predictions for Hadron Colliders</dc:title>
  <dc:creator>Mike Seymour</dc:creator>
  <cp:lastModifiedBy>Microsoft Office User</cp:lastModifiedBy>
  <cp:revision>38</cp:revision>
  <dcterms:created xsi:type="dcterms:W3CDTF">2018-07-15T17:47:53Z</dcterms:created>
  <dcterms:modified xsi:type="dcterms:W3CDTF">2022-07-11T09:05:03Z</dcterms:modified>
</cp:coreProperties>
</file>