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9" r:id="rId11"/>
    <p:sldId id="268" r:id="rId12"/>
    <p:sldId id="270" r:id="rId13"/>
    <p:sldId id="267" r:id="rId14"/>
    <p:sldId id="27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9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65BE0A-B958-9F3B-1B36-DFA5DE9485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298A3C6-427A-EEA1-2689-F04942DA34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0918773-DE3B-08B0-9929-6B27AF791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CF85-6497-4CFB-A965-B55A6359F43F}" type="datetimeFigureOut">
              <a:rPr lang="en-GB" smtClean="0"/>
              <a:t>12/06/2023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A6E307C-5C3F-0DEF-CBEA-222BC9877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81B23DD-76EE-F169-B228-E8D4D553A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438E4-ADEF-4511-86FD-22A892E742C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057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A95FC7D-865F-4A00-FD00-224F8D516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3C4EF5B-8800-2B04-0AE2-8C06118A04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B1CE0F6-4F18-CC00-B2A8-DB6762851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CF85-6497-4CFB-A965-B55A6359F43F}" type="datetimeFigureOut">
              <a:rPr lang="en-GB" smtClean="0"/>
              <a:t>12/06/2023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5C0027B-1E58-490E-918C-573102A08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F92E8C5-B629-315D-8DD8-0A9859D06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438E4-ADEF-4511-86FD-22A892E742C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36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4A39A70-366E-6863-F057-78F8E00E2C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114916E-A236-7918-B582-777FE68268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F31DBF8-1BE3-DAA4-2587-70E37DE91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CF85-6497-4CFB-A965-B55A6359F43F}" type="datetimeFigureOut">
              <a:rPr lang="en-GB" smtClean="0"/>
              <a:t>12/06/2023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4A97C03-8AFB-21CC-33C2-B6EF5B3D0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1A63762-3DDD-743D-07F5-A6C79464A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438E4-ADEF-4511-86FD-22A892E742C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6961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AB4693-F8AF-7186-E8D6-21154568C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1ACC2CD-07A8-141D-B349-FEA5B8F577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E95AE4B-EDB5-D13C-9AA1-718253802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CF85-6497-4CFB-A965-B55A6359F43F}" type="datetimeFigureOut">
              <a:rPr lang="en-GB" smtClean="0"/>
              <a:t>12/06/2023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287B0CD-12F1-C505-348A-B4F170759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8E93485-8664-B39E-BA64-5A783EF66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438E4-ADEF-4511-86FD-22A892E742C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706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3AA5B5-20D4-A99E-383E-3CCF7CD2D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F78B07-9CB7-D0F4-40EB-70C5A80CCF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2D15F8-F363-E5C0-C0FF-F7AB0A03E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CF85-6497-4CFB-A965-B55A6359F43F}" type="datetimeFigureOut">
              <a:rPr lang="en-GB" smtClean="0"/>
              <a:t>12/06/2023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83CAEBF-BA76-1296-9C11-BD26230F5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871EF4A-E9C6-90C6-998F-8B12284D5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438E4-ADEF-4511-86FD-22A892E742C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459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C07FD99-BF44-37C2-91BE-7B31BAA7A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6A848C8-AC74-C0EC-7923-B0B96CECAB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9DF9EE9-15C8-BA3D-98E0-774F096C21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25D5061-6046-DEA2-8EB0-D9FCDBF08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CF85-6497-4CFB-A965-B55A6359F43F}" type="datetimeFigureOut">
              <a:rPr lang="en-GB" smtClean="0"/>
              <a:t>12/06/2023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4134CCC-6FC4-F05B-0F9F-2B4E05FA2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0548A83-1F15-9828-A4FA-F4B4E40DC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438E4-ADEF-4511-86FD-22A892E742C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37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04B49D-1E0A-39D3-88F7-355CA5126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49FA865-329F-750D-F887-F5C106D163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3FB7F7D-C53E-FD3D-E3E0-3ED88C237E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5B47F0CF-8C7F-8719-D6CE-1F17A6C790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4071988-A106-BB2D-74D7-046006904D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288F0075-C050-52F9-38B6-EBD2AD467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CF85-6497-4CFB-A965-B55A6359F43F}" type="datetimeFigureOut">
              <a:rPr lang="en-GB" smtClean="0"/>
              <a:t>12/06/2023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2D637B94-921C-1E82-8FAD-41093E972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1509214-CEB5-4EC0-07CB-9D60591BD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438E4-ADEF-4511-86FD-22A892E742C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142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4618F2-13E4-478F-E9D2-D612FF05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32C4254-047F-D54C-A0A6-72E8202A5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CF85-6497-4CFB-A965-B55A6359F43F}" type="datetimeFigureOut">
              <a:rPr lang="en-GB" smtClean="0"/>
              <a:t>12/06/2023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62A8BFB-4132-FB3B-ADFB-1FA6633EF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19B4E13-7FF5-0C12-029D-34BBC831A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438E4-ADEF-4511-86FD-22A892E742C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296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E3E5B0B-CA84-7E00-D0F5-B51BC2472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CF85-6497-4CFB-A965-B55A6359F43F}" type="datetimeFigureOut">
              <a:rPr lang="en-GB" smtClean="0"/>
              <a:t>12/06/2023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1B5D00F-8117-FD5E-CF65-BC90196AD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AE8994C-0741-61BE-12DE-36F755788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438E4-ADEF-4511-86FD-22A892E742C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487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DB57B28-33B9-A181-C202-A08DC063E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137B2A9-9071-A76D-2AAD-DB3BD7EEEA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9476387-E4E7-656A-D0D4-16FDC3590D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D1DBB0A-1A6D-C51F-02E0-42C2ED271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CF85-6497-4CFB-A965-B55A6359F43F}" type="datetimeFigureOut">
              <a:rPr lang="en-GB" smtClean="0"/>
              <a:t>12/06/2023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70ECAB8-DEDA-D0AE-0E83-119F9FC36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C7F388-DA08-29BA-5E72-A6C7D76CC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438E4-ADEF-4511-86FD-22A892E742C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369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AB58A0-B62E-88D1-3D2F-8DEBF3331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9F1D3BB-00F7-9CAD-7513-362535823D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004450B-8CFD-3A89-6F9A-330B559049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B2CE9E4-6564-F105-67A5-A9BE1D66F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CF85-6497-4CFB-A965-B55A6359F43F}" type="datetimeFigureOut">
              <a:rPr lang="en-GB" smtClean="0"/>
              <a:t>12/06/2023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CF2C7E1-B796-8F93-45BD-6C69A388F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C4967C9-B660-B9FC-F26F-5BCB11AA5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438E4-ADEF-4511-86FD-22A892E742C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348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6878CC53-57C2-B78C-BF85-7DE78B95B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355923A-822B-7A6C-F338-C7B82056DC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6FFDD47-2916-0894-2587-D59E063A8D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1CF85-6497-4CFB-A965-B55A6359F43F}" type="datetimeFigureOut">
              <a:rPr lang="en-GB" smtClean="0"/>
              <a:t>12/06/2023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9BF48C7-3D13-A673-390F-0CE455013B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EA86DD1-9A21-F6ED-7E74-1AF4B42815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438E4-ADEF-4511-86FD-22A892E742C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719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E3914506-1F74-E43C-3354-249476B8A04C}"/>
              </a:ext>
            </a:extLst>
          </p:cNvPr>
          <p:cNvSpPr txBox="1"/>
          <p:nvPr/>
        </p:nvSpPr>
        <p:spPr>
          <a:xfrm>
            <a:off x="6999679" y="1452891"/>
            <a:ext cx="51005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/>
              <a:t>A due </a:t>
            </a:r>
            <a:r>
              <a:rPr lang="it-IT" sz="2800" dirty="0" err="1"/>
              <a:t>recognition</a:t>
            </a:r>
            <a:r>
              <a:rPr lang="it-IT" sz="2800" dirty="0"/>
              <a:t> for </a:t>
            </a:r>
            <a:r>
              <a:rPr lang="it-IT" sz="2800" dirty="0" err="1"/>
              <a:t>our</a:t>
            </a:r>
            <a:r>
              <a:rPr lang="it-IT" sz="2800" dirty="0"/>
              <a:t> </a:t>
            </a:r>
            <a:r>
              <a:rPr lang="it-IT" sz="2800" dirty="0" err="1"/>
              <a:t>colleague</a:t>
            </a:r>
            <a:r>
              <a:rPr lang="it-IT" sz="2800" dirty="0"/>
              <a:t> and friend Horst </a:t>
            </a:r>
            <a:r>
              <a:rPr lang="it-IT" sz="2800" dirty="0" err="1"/>
              <a:t>Lenske</a:t>
            </a:r>
            <a:endParaRPr lang="en-GB" sz="2800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2BA83BD7-337C-CF46-3364-A6A0B8F97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66" y="207528"/>
            <a:ext cx="12008467" cy="895396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6DBB9E29-B8E4-CF5B-D2FF-9A970C9ED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66" y="1172373"/>
            <a:ext cx="6864703" cy="5410478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6ECDF606-E18C-BE65-D648-5B044D3723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0632" y="2884291"/>
            <a:ext cx="2318079" cy="3019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6509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2500033-4A8E-749A-9D2A-87F1B548A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22197"/>
            <a:ext cx="5342938" cy="780921"/>
          </a:xfrm>
        </p:spPr>
        <p:txBody>
          <a:bodyPr>
            <a:normAutofit fontScale="90000"/>
          </a:bodyPr>
          <a:lstStyle/>
          <a:p>
            <a:r>
              <a:rPr lang="it-IT" sz="3200" dirty="0" err="1"/>
              <a:t>Also</a:t>
            </a:r>
            <a:r>
              <a:rPr lang="it-IT" sz="3200" dirty="0"/>
              <a:t> </a:t>
            </a:r>
            <a:r>
              <a:rPr lang="it-IT" sz="3200" dirty="0" err="1"/>
              <a:t>sending</a:t>
            </a:r>
            <a:r>
              <a:rPr lang="it-IT" sz="3200" dirty="0"/>
              <a:t> </a:t>
            </a:r>
            <a:r>
              <a:rPr lang="it-IT" sz="3200" dirty="0" err="1"/>
              <a:t>students</a:t>
            </a:r>
            <a:r>
              <a:rPr lang="it-IT" sz="3200" dirty="0"/>
              <a:t> of </a:t>
            </a:r>
            <a:r>
              <a:rPr lang="it-IT" sz="3200" dirty="0" err="1"/>
              <a:t>my</a:t>
            </a:r>
            <a:r>
              <a:rPr lang="it-IT" sz="3200" dirty="0"/>
              <a:t> group to Giessen </a:t>
            </a:r>
            <a:endParaRPr lang="en-GB" sz="32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5FE9464-411C-7152-9CAC-F53FF384D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046" y="1078911"/>
            <a:ext cx="5257092" cy="894426"/>
          </a:xfrm>
        </p:spPr>
        <p:txBody>
          <a:bodyPr>
            <a:normAutofit/>
          </a:bodyPr>
          <a:lstStyle/>
          <a:p>
            <a:r>
              <a:rPr lang="it-IT" sz="1600" dirty="0"/>
              <a:t>Chiara </a:t>
            </a:r>
            <a:r>
              <a:rPr lang="it-IT" sz="1600" dirty="0" err="1"/>
              <a:t>Nociforo</a:t>
            </a:r>
            <a:r>
              <a:rPr lang="it-IT" sz="1600" dirty="0"/>
              <a:t>, Sonja </a:t>
            </a:r>
            <a:r>
              <a:rPr lang="it-IT" sz="1600" dirty="0" err="1"/>
              <a:t>Orrigo</a:t>
            </a:r>
            <a:r>
              <a:rPr lang="it-IT" sz="1600" dirty="0"/>
              <a:t> and Manuela Cavallaro </a:t>
            </a:r>
            <a:r>
              <a:rPr lang="it-IT" sz="1600" dirty="0" err="1"/>
              <a:t>had</a:t>
            </a:r>
            <a:r>
              <a:rPr lang="it-IT" sz="1600" dirty="0"/>
              <a:t> a </a:t>
            </a:r>
            <a:r>
              <a:rPr lang="it-IT" sz="1600" dirty="0" err="1"/>
              <a:t>similar</a:t>
            </a:r>
            <a:r>
              <a:rPr lang="it-IT" sz="1600" dirty="0"/>
              <a:t> </a:t>
            </a:r>
            <a:r>
              <a:rPr lang="it-IT" sz="1600" dirty="0" err="1"/>
              <a:t>experience</a:t>
            </a:r>
            <a:r>
              <a:rPr lang="it-IT" sz="1600" dirty="0"/>
              <a:t> </a:t>
            </a:r>
            <a:r>
              <a:rPr lang="it-IT" sz="1600" dirty="0" err="1"/>
              <a:t>as</a:t>
            </a:r>
            <a:r>
              <a:rPr lang="it-IT" sz="1600" dirty="0"/>
              <a:t> mine with Horst</a:t>
            </a:r>
            <a:endParaRPr lang="en-GB" sz="16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D097A74-1585-5C87-A3BF-8C0C344E3266}"/>
              </a:ext>
            </a:extLst>
          </p:cNvPr>
          <p:cNvSpPr txBox="1"/>
          <p:nvPr/>
        </p:nvSpPr>
        <p:spPr>
          <a:xfrm>
            <a:off x="5781675" y="4533900"/>
            <a:ext cx="62198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rgbClr val="FF0000"/>
                </a:solidFill>
              </a:rPr>
              <a:t>Going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deeply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into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nuclear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structure</a:t>
            </a:r>
            <a:r>
              <a:rPr lang="it-IT" b="1" dirty="0">
                <a:solidFill>
                  <a:srgbClr val="FF0000"/>
                </a:solidFill>
              </a:rPr>
              <a:t> of open quantum systems</a:t>
            </a:r>
            <a:r>
              <a:rPr lang="it-IT" dirty="0"/>
              <a:t>, by </a:t>
            </a:r>
            <a:r>
              <a:rPr lang="it-IT" dirty="0" err="1"/>
              <a:t>introducing</a:t>
            </a:r>
            <a:r>
              <a:rPr lang="it-IT" dirty="0"/>
              <a:t> </a:t>
            </a:r>
            <a:r>
              <a:rPr lang="it-IT" dirty="0" err="1"/>
              <a:t>pairing</a:t>
            </a:r>
            <a:r>
              <a:rPr lang="it-IT" dirty="0"/>
              <a:t> in the continuum </a:t>
            </a:r>
            <a:r>
              <a:rPr lang="it-IT" dirty="0" err="1"/>
              <a:t>correlations</a:t>
            </a:r>
            <a:r>
              <a:rPr lang="it-IT" dirty="0"/>
              <a:t> and </a:t>
            </a:r>
            <a:r>
              <a:rPr lang="it-IT" dirty="0" err="1"/>
              <a:t>looking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line </a:t>
            </a:r>
            <a:r>
              <a:rPr lang="it-IT" dirty="0" err="1"/>
              <a:t>shape</a:t>
            </a:r>
            <a:r>
              <a:rPr lang="it-IT" dirty="0"/>
              <a:t> </a:t>
            </a:r>
            <a:r>
              <a:rPr lang="it-IT" dirty="0" err="1"/>
              <a:t>through</a:t>
            </a:r>
            <a:r>
              <a:rPr lang="it-IT" dirty="0"/>
              <a:t> Fano </a:t>
            </a:r>
            <a:r>
              <a:rPr lang="it-IT" dirty="0" err="1"/>
              <a:t>analyses</a:t>
            </a:r>
            <a:r>
              <a:rPr lang="it-IT" dirty="0"/>
              <a:t> 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BFDEDCFC-597F-BEA6-6B72-C37FB25633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" y="2380995"/>
            <a:ext cx="5257092" cy="1048005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57A7D6D4-AEA9-9077-7A70-1D4026A419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497" y="3623006"/>
            <a:ext cx="3296154" cy="2970017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3429DD10-DC40-E581-8347-E42C48B090E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863"/>
          <a:stretch/>
        </p:blipFill>
        <p:spPr>
          <a:xfrm>
            <a:off x="6210300" y="512658"/>
            <a:ext cx="2448093" cy="3129515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F15E5DC6-3C49-FD18-0D22-1FBDA121389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9137"/>
          <a:stretch/>
        </p:blipFill>
        <p:spPr>
          <a:xfrm>
            <a:off x="8658394" y="438150"/>
            <a:ext cx="2391109" cy="3203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109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4A40C2-9C63-FF57-13C7-E82B59E41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820" y="46379"/>
            <a:ext cx="11405886" cy="780921"/>
          </a:xfrm>
        </p:spPr>
        <p:txBody>
          <a:bodyPr>
            <a:normAutofit fontScale="90000"/>
          </a:bodyPr>
          <a:lstStyle/>
          <a:p>
            <a:r>
              <a:rPr lang="it-IT" sz="3200" dirty="0"/>
              <a:t>The NUMEN time and the challenge of double </a:t>
            </a:r>
            <a:r>
              <a:rPr lang="it-IT" sz="3200" dirty="0" err="1"/>
              <a:t>charge</a:t>
            </a:r>
            <a:r>
              <a:rPr lang="it-IT" sz="3200" dirty="0"/>
              <a:t> </a:t>
            </a:r>
            <a:r>
              <a:rPr lang="it-IT" sz="3200" dirty="0" err="1"/>
              <a:t>exchange</a:t>
            </a:r>
            <a:r>
              <a:rPr lang="it-IT" sz="3200" dirty="0"/>
              <a:t> reactions</a:t>
            </a:r>
            <a:endParaRPr lang="en-GB" sz="32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A0954D1-7A9A-89AA-FD17-C0690E947038}"/>
              </a:ext>
            </a:extLst>
          </p:cNvPr>
          <p:cNvSpPr txBox="1"/>
          <p:nvPr/>
        </p:nvSpPr>
        <p:spPr>
          <a:xfrm>
            <a:off x="439838" y="942897"/>
            <a:ext cx="843794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In 2014 I </a:t>
            </a:r>
            <a:r>
              <a:rPr lang="it-IT" dirty="0" err="1"/>
              <a:t>called</a:t>
            </a:r>
            <a:r>
              <a:rPr lang="it-IT" dirty="0"/>
              <a:t> Horst to </a:t>
            </a:r>
            <a:r>
              <a:rPr lang="it-IT" dirty="0" err="1"/>
              <a:t>explain</a:t>
            </a:r>
            <a:r>
              <a:rPr lang="it-IT" dirty="0"/>
              <a:t> </a:t>
            </a:r>
            <a:r>
              <a:rPr lang="it-IT" dirty="0" err="1"/>
              <a:t>him</a:t>
            </a:r>
            <a:r>
              <a:rPr lang="it-IT" dirty="0"/>
              <a:t> </a:t>
            </a:r>
            <a:r>
              <a:rPr lang="it-IT" dirty="0" err="1"/>
              <a:t>our</a:t>
            </a:r>
            <a:r>
              <a:rPr lang="it-IT" dirty="0"/>
              <a:t> new project </a:t>
            </a:r>
            <a:r>
              <a:rPr lang="it-IT" dirty="0" err="1"/>
              <a:t>called</a:t>
            </a:r>
            <a:r>
              <a:rPr lang="it-IT" dirty="0"/>
              <a:t> NUMEN </a:t>
            </a:r>
            <a:r>
              <a:rPr lang="it-IT" dirty="0" err="1"/>
              <a:t>based</a:t>
            </a:r>
            <a:r>
              <a:rPr lang="it-IT" dirty="0"/>
              <a:t> on the study of DCE reactions to probe </a:t>
            </a:r>
            <a:r>
              <a:rPr lang="it-IT" dirty="0" err="1"/>
              <a:t>nuclear</a:t>
            </a:r>
            <a:r>
              <a:rPr lang="it-IT" dirty="0"/>
              <a:t> </a:t>
            </a:r>
            <a:r>
              <a:rPr lang="it-IT" dirty="0" err="1"/>
              <a:t>structure</a:t>
            </a:r>
            <a:r>
              <a:rPr lang="it-IT" dirty="0"/>
              <a:t> inputs </a:t>
            </a:r>
            <a:r>
              <a:rPr lang="it-IT" dirty="0" err="1"/>
              <a:t>relevant</a:t>
            </a:r>
            <a:r>
              <a:rPr lang="it-IT" dirty="0"/>
              <a:t> for 0</a:t>
            </a:r>
            <a:r>
              <a:rPr lang="it-IT" dirty="0">
                <a:sym typeface="Symbol" panose="05050102010706020507" pitchFamily="18" charset="2"/>
              </a:rPr>
              <a:t> </a:t>
            </a:r>
            <a:r>
              <a:rPr lang="it-IT" dirty="0" err="1">
                <a:sym typeface="Symbol" panose="05050102010706020507" pitchFamily="18" charset="2"/>
              </a:rPr>
              <a:t>decay</a:t>
            </a:r>
            <a:endParaRPr lang="it-IT" dirty="0">
              <a:sym typeface="Symbol" panose="05050102010706020507" pitchFamily="18" charset="2"/>
            </a:endParaRPr>
          </a:p>
          <a:p>
            <a:endParaRPr lang="it-IT" dirty="0">
              <a:sym typeface="Symbol" panose="05050102010706020507" pitchFamily="18" charset="2"/>
            </a:endParaRPr>
          </a:p>
          <a:p>
            <a:r>
              <a:rPr lang="it-IT" b="1" dirty="0">
                <a:solidFill>
                  <a:srgbClr val="FF0000"/>
                </a:solidFill>
                <a:sym typeface="Symbol" panose="05050102010706020507" pitchFamily="18" charset="2"/>
              </a:rPr>
              <a:t>My </a:t>
            </a:r>
            <a:r>
              <a:rPr lang="it-IT" b="1" dirty="0" err="1">
                <a:solidFill>
                  <a:srgbClr val="FF0000"/>
                </a:solidFill>
                <a:sym typeface="Symbol" panose="05050102010706020507" pitchFamily="18" charset="2"/>
              </a:rPr>
              <a:t>hope</a:t>
            </a:r>
            <a:r>
              <a:rPr lang="it-IT" b="1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it-IT" b="1" dirty="0" err="1">
                <a:solidFill>
                  <a:srgbClr val="FF0000"/>
                </a:solidFill>
                <a:sym typeface="Symbol" panose="05050102010706020507" pitchFamily="18" charset="2"/>
              </a:rPr>
              <a:t>was</a:t>
            </a:r>
            <a:r>
              <a:rPr lang="it-IT" b="1" dirty="0">
                <a:solidFill>
                  <a:srgbClr val="FF0000"/>
                </a:solidFill>
                <a:sym typeface="Symbol" panose="05050102010706020507" pitchFamily="18" charset="2"/>
              </a:rPr>
              <a:t> to convince </a:t>
            </a:r>
            <a:r>
              <a:rPr lang="it-IT" b="1" dirty="0" err="1">
                <a:solidFill>
                  <a:srgbClr val="FF0000"/>
                </a:solidFill>
                <a:sym typeface="Symbol" panose="05050102010706020507" pitchFamily="18" charset="2"/>
              </a:rPr>
              <a:t>him</a:t>
            </a:r>
            <a:r>
              <a:rPr lang="it-IT" b="1" dirty="0">
                <a:solidFill>
                  <a:srgbClr val="FF0000"/>
                </a:solidFill>
                <a:sym typeface="Symbol" panose="05050102010706020507" pitchFamily="18" charset="2"/>
              </a:rPr>
              <a:t> to </a:t>
            </a:r>
            <a:r>
              <a:rPr lang="it-IT" b="1" dirty="0" err="1">
                <a:solidFill>
                  <a:srgbClr val="FF0000"/>
                </a:solidFill>
                <a:sym typeface="Symbol" panose="05050102010706020507" pitchFamily="18" charset="2"/>
              </a:rPr>
              <a:t>get</a:t>
            </a:r>
            <a:r>
              <a:rPr lang="it-IT" b="1" dirty="0">
                <a:solidFill>
                  <a:srgbClr val="FF0000"/>
                </a:solidFill>
                <a:sym typeface="Symbol" panose="05050102010706020507" pitchFamily="18" charset="2"/>
              </a:rPr>
              <a:t> on board of the project</a:t>
            </a:r>
          </a:p>
          <a:p>
            <a:endParaRPr lang="it-IT" dirty="0">
              <a:sym typeface="Symbol" panose="05050102010706020507" pitchFamily="18" charset="2"/>
            </a:endParaRPr>
          </a:p>
          <a:p>
            <a:r>
              <a:rPr lang="it-IT" dirty="0" err="1">
                <a:sym typeface="Symbol" panose="05050102010706020507" pitchFamily="18" charset="2"/>
              </a:rPr>
              <a:t>Although</a:t>
            </a:r>
            <a:r>
              <a:rPr lang="it-IT" dirty="0">
                <a:sym typeface="Symbol" panose="05050102010706020507" pitchFamily="18" charset="2"/>
              </a:rPr>
              <a:t> the project </a:t>
            </a:r>
            <a:r>
              <a:rPr lang="it-IT" dirty="0" err="1">
                <a:sym typeface="Symbol" panose="05050102010706020507" pitchFamily="18" charset="2"/>
              </a:rPr>
              <a:t>could</a:t>
            </a:r>
            <a:r>
              <a:rPr lang="it-IT" dirty="0">
                <a:sym typeface="Symbol" panose="05050102010706020507" pitchFamily="18" charset="2"/>
              </a:rPr>
              <a:t> </a:t>
            </a:r>
            <a:r>
              <a:rPr lang="it-IT" dirty="0" err="1">
                <a:sym typeface="Symbol" panose="05050102010706020507" pitchFamily="18" charset="2"/>
              </a:rPr>
              <a:t>have</a:t>
            </a:r>
            <a:r>
              <a:rPr lang="it-IT" dirty="0">
                <a:sym typeface="Symbol" panose="05050102010706020507" pitchFamily="18" charset="2"/>
              </a:rPr>
              <a:t> </a:t>
            </a:r>
            <a:r>
              <a:rPr lang="it-IT" dirty="0" err="1">
                <a:sym typeface="Symbol" panose="05050102010706020507" pitchFamily="18" charset="2"/>
              </a:rPr>
              <a:t>appeared</a:t>
            </a:r>
            <a:r>
              <a:rPr lang="it-IT" dirty="0">
                <a:sym typeface="Symbol" panose="05050102010706020507" pitchFamily="18" charset="2"/>
              </a:rPr>
              <a:t> </a:t>
            </a:r>
            <a:r>
              <a:rPr lang="it-IT" dirty="0" err="1">
                <a:sym typeface="Symbol" panose="05050102010706020507" pitchFamily="18" charset="2"/>
              </a:rPr>
              <a:t>as</a:t>
            </a:r>
            <a:r>
              <a:rPr lang="it-IT" dirty="0">
                <a:sym typeface="Symbol" panose="05050102010706020507" pitchFamily="18" charset="2"/>
              </a:rPr>
              <a:t> an </a:t>
            </a:r>
            <a:r>
              <a:rPr lang="it-IT" dirty="0" err="1">
                <a:sym typeface="Symbol" panose="05050102010706020507" pitchFamily="18" charset="2"/>
              </a:rPr>
              <a:t>experimental</a:t>
            </a:r>
            <a:r>
              <a:rPr lang="it-IT" dirty="0">
                <a:sym typeface="Symbol" panose="05050102010706020507" pitchFamily="18" charset="2"/>
              </a:rPr>
              <a:t> one, the theory part </a:t>
            </a:r>
            <a:r>
              <a:rPr lang="it-IT" dirty="0" err="1">
                <a:sym typeface="Symbol" panose="05050102010706020507" pitchFamily="18" charset="2"/>
              </a:rPr>
              <a:t>was</a:t>
            </a:r>
            <a:r>
              <a:rPr lang="it-IT" dirty="0">
                <a:sym typeface="Symbol" panose="05050102010706020507" pitchFamily="18" charset="2"/>
              </a:rPr>
              <a:t> </a:t>
            </a:r>
            <a:r>
              <a:rPr lang="it-IT" dirty="0" err="1">
                <a:sym typeface="Symbol" panose="05050102010706020507" pitchFamily="18" charset="2"/>
              </a:rPr>
              <a:t>considered</a:t>
            </a:r>
            <a:r>
              <a:rPr lang="it-IT" dirty="0">
                <a:sym typeface="Symbol" panose="05050102010706020507" pitchFamily="18" charset="2"/>
              </a:rPr>
              <a:t> a pillar</a:t>
            </a:r>
          </a:p>
          <a:p>
            <a:endParaRPr lang="it-IT" dirty="0">
              <a:sym typeface="Symbol" panose="05050102010706020507" pitchFamily="18" charset="2"/>
            </a:endParaRPr>
          </a:p>
          <a:p>
            <a:r>
              <a:rPr lang="it-IT" dirty="0">
                <a:sym typeface="Symbol" panose="05050102010706020507" pitchFamily="18" charset="2"/>
              </a:rPr>
              <a:t>The </a:t>
            </a:r>
            <a:r>
              <a:rPr lang="it-IT" dirty="0" err="1">
                <a:sym typeface="Symbol" panose="05050102010706020507" pitchFamily="18" charset="2"/>
              </a:rPr>
              <a:t>main</a:t>
            </a:r>
            <a:r>
              <a:rPr lang="it-IT" dirty="0">
                <a:sym typeface="Symbol" panose="05050102010706020507" pitchFamily="18" charset="2"/>
              </a:rPr>
              <a:t> goal </a:t>
            </a:r>
            <a:r>
              <a:rPr lang="it-IT" dirty="0" err="1">
                <a:sym typeface="Symbol" panose="05050102010706020507" pitchFamily="18" charset="2"/>
              </a:rPr>
              <a:t>would</a:t>
            </a:r>
            <a:r>
              <a:rPr lang="it-IT" dirty="0">
                <a:sym typeface="Symbol" panose="05050102010706020507" pitchFamily="18" charset="2"/>
              </a:rPr>
              <a:t> </a:t>
            </a:r>
            <a:r>
              <a:rPr lang="it-IT" dirty="0" err="1">
                <a:sym typeface="Symbol" panose="05050102010706020507" pitchFamily="18" charset="2"/>
              </a:rPr>
              <a:t>have</a:t>
            </a:r>
            <a:r>
              <a:rPr lang="it-IT" dirty="0">
                <a:sym typeface="Symbol" panose="05050102010706020507" pitchFamily="18" charset="2"/>
              </a:rPr>
              <a:t> </a:t>
            </a:r>
            <a:r>
              <a:rPr lang="it-IT" dirty="0" err="1">
                <a:sym typeface="Symbol" panose="05050102010706020507" pitchFamily="18" charset="2"/>
              </a:rPr>
              <a:t>been</a:t>
            </a:r>
            <a:r>
              <a:rPr lang="it-IT" dirty="0">
                <a:sym typeface="Symbol" panose="05050102010706020507" pitchFamily="18" charset="2"/>
              </a:rPr>
              <a:t> to </a:t>
            </a:r>
            <a:r>
              <a:rPr lang="it-IT" dirty="0" err="1">
                <a:sym typeface="Symbol" panose="05050102010706020507" pitchFamily="18" charset="2"/>
              </a:rPr>
              <a:t>extract</a:t>
            </a:r>
            <a:r>
              <a:rPr lang="it-IT" dirty="0">
                <a:sym typeface="Symbol" panose="05050102010706020507" pitchFamily="18" charset="2"/>
              </a:rPr>
              <a:t> </a:t>
            </a:r>
            <a:r>
              <a:rPr lang="it-IT" dirty="0" err="1">
                <a:sym typeface="Symbol" panose="05050102010706020507" pitchFamily="18" charset="2"/>
              </a:rPr>
              <a:t>nuclear</a:t>
            </a:r>
            <a:r>
              <a:rPr lang="it-IT" dirty="0">
                <a:sym typeface="Symbol" panose="05050102010706020507" pitchFamily="18" charset="2"/>
              </a:rPr>
              <a:t> </a:t>
            </a:r>
            <a:r>
              <a:rPr lang="it-IT" dirty="0" err="1">
                <a:sym typeface="Symbol" panose="05050102010706020507" pitchFamily="18" charset="2"/>
              </a:rPr>
              <a:t>response</a:t>
            </a:r>
            <a:r>
              <a:rPr lang="it-IT" dirty="0">
                <a:sym typeface="Symbol" panose="05050102010706020507" pitchFamily="18" charset="2"/>
              </a:rPr>
              <a:t> to second </a:t>
            </a:r>
            <a:r>
              <a:rPr lang="it-IT" dirty="0" err="1">
                <a:sym typeface="Symbol" panose="05050102010706020507" pitchFamily="18" charset="2"/>
              </a:rPr>
              <a:t>order</a:t>
            </a:r>
            <a:r>
              <a:rPr lang="it-IT" dirty="0">
                <a:sym typeface="Symbol" panose="05050102010706020507" pitchFamily="18" charset="2"/>
              </a:rPr>
              <a:t> </a:t>
            </a:r>
            <a:r>
              <a:rPr lang="it-IT" dirty="0" err="1">
                <a:sym typeface="Symbol" panose="05050102010706020507" pitchFamily="18" charset="2"/>
              </a:rPr>
              <a:t>isotensor</a:t>
            </a:r>
            <a:r>
              <a:rPr lang="it-IT" dirty="0">
                <a:sym typeface="Symbol" panose="05050102010706020507" pitchFamily="18" charset="2"/>
              </a:rPr>
              <a:t> </a:t>
            </a:r>
            <a:r>
              <a:rPr lang="it-IT" dirty="0" err="1">
                <a:sym typeface="Symbol" panose="05050102010706020507" pitchFamily="18" charset="2"/>
              </a:rPr>
              <a:t>operators</a:t>
            </a:r>
            <a:r>
              <a:rPr lang="it-IT" dirty="0">
                <a:sym typeface="Symbol" panose="05050102010706020507" pitchFamily="18" charset="2"/>
              </a:rPr>
              <a:t> from </a:t>
            </a:r>
            <a:r>
              <a:rPr lang="it-IT" dirty="0" err="1">
                <a:sym typeface="Symbol" panose="05050102010706020507" pitchFamily="18" charset="2"/>
              </a:rPr>
              <a:t>experimental</a:t>
            </a:r>
            <a:r>
              <a:rPr lang="it-IT" dirty="0">
                <a:sym typeface="Symbol" panose="05050102010706020507" pitchFamily="18" charset="2"/>
              </a:rPr>
              <a:t> DCE cross </a:t>
            </a:r>
            <a:r>
              <a:rPr lang="it-IT" dirty="0" err="1">
                <a:sym typeface="Symbol" panose="05050102010706020507" pitchFamily="18" charset="2"/>
              </a:rPr>
              <a:t>section</a:t>
            </a:r>
            <a:endParaRPr lang="it-IT" dirty="0">
              <a:sym typeface="Symbol" panose="05050102010706020507" pitchFamily="18" charset="2"/>
            </a:endParaRPr>
          </a:p>
          <a:p>
            <a:endParaRPr lang="it-IT" dirty="0">
              <a:sym typeface="Symbol" panose="05050102010706020507" pitchFamily="18" charset="2"/>
            </a:endParaRPr>
          </a:p>
          <a:p>
            <a:r>
              <a:rPr lang="en-GB" b="1" dirty="0">
                <a:solidFill>
                  <a:srgbClr val="FF0000"/>
                </a:solidFill>
                <a:sym typeface="Symbol" panose="05050102010706020507" pitchFamily="18" charset="2"/>
              </a:rPr>
              <a:t>The little problem was that in practise the theory of DCE reactions did not exist in 2014 and had to be developed from scratch!</a:t>
            </a:r>
          </a:p>
          <a:p>
            <a:endParaRPr lang="en-GB" dirty="0">
              <a:sym typeface="Symbol" panose="05050102010706020507" pitchFamily="18" charset="2"/>
            </a:endParaRPr>
          </a:p>
          <a:p>
            <a:endParaRPr lang="en-GB" dirty="0">
              <a:sym typeface="Symbol" panose="05050102010706020507" pitchFamily="18" charset="2"/>
            </a:endParaRPr>
          </a:p>
          <a:p>
            <a:endParaRPr lang="en-GB" dirty="0">
              <a:sym typeface="Symbol" panose="05050102010706020507" pitchFamily="18" charset="2"/>
            </a:endParaRPr>
          </a:p>
          <a:p>
            <a:endParaRPr lang="en-GB" dirty="0">
              <a:sym typeface="Symbol" panose="05050102010706020507" pitchFamily="18" charset="2"/>
            </a:endParaRPr>
          </a:p>
          <a:p>
            <a:r>
              <a:rPr lang="en-GB" dirty="0">
                <a:sym typeface="Symbol" panose="05050102010706020507" pitchFamily="18" charset="2"/>
              </a:rPr>
              <a:t>Horst accepted with enthusiasm demonstrating a </a:t>
            </a:r>
            <a:r>
              <a:rPr lang="en-GB" b="1" dirty="0">
                <a:solidFill>
                  <a:srgbClr val="FF0000"/>
                </a:solidFill>
                <a:sym typeface="Symbol" panose="05050102010706020507" pitchFamily="18" charset="2"/>
              </a:rPr>
              <a:t>high degree of bravery.</a:t>
            </a:r>
          </a:p>
          <a:p>
            <a:r>
              <a:rPr lang="en-GB" b="1" dirty="0">
                <a:solidFill>
                  <a:srgbClr val="FF0000"/>
                </a:solidFill>
                <a:sym typeface="Symbol" panose="05050102010706020507" pitchFamily="18" charset="2"/>
              </a:rPr>
              <a:t>Part of the results you could have appreciated in his talk </a:t>
            </a:r>
          </a:p>
          <a:p>
            <a:endParaRPr lang="it-IT" dirty="0">
              <a:sym typeface="Symbol" panose="05050102010706020507" pitchFamily="18" charset="2"/>
            </a:endParaRPr>
          </a:p>
        </p:txBody>
      </p:sp>
      <p:pic>
        <p:nvPicPr>
          <p:cNvPr id="1026" name="Picture 2" descr="Emoticon Mettendo Mano Sulla Testa Emoji Con Gesto Del Palmo Illustrazione  Vettoriale Isolata - Immagini vettoriali stock e altre immagini di Emoticon">
            <a:extLst>
              <a:ext uri="{FF2B5EF4-FFF2-40B4-BE49-F238E27FC236}">
                <a16:creationId xmlns:a16="http://schemas.microsoft.com/office/drawing/2014/main" id="{1795C61C-554D-6EEE-69B8-311A65929E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3291" y="3713785"/>
            <a:ext cx="116205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ii coraggioso! – Sorgente di Vita">
            <a:extLst>
              <a:ext uri="{FF2B5EF4-FFF2-40B4-BE49-F238E27FC236}">
                <a16:creationId xmlns:a16="http://schemas.microsoft.com/office/drawing/2014/main" id="{9F7E12D7-FF06-1623-5485-0EDBDC199A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354" y="5107028"/>
            <a:ext cx="2809875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7F7F7D2E-D058-23D6-6BF2-45DAB172843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0351" y="926267"/>
            <a:ext cx="1227119" cy="1207811"/>
          </a:xfrm>
          <a:prstGeom prst="rect">
            <a:avLst/>
          </a:prstGeom>
        </p:spPr>
      </p:pic>
      <p:pic>
        <p:nvPicPr>
          <p:cNvPr id="1030" name="Picture 6" descr="THEORY Red Stamp Text On White Stock Photo, Picture And Royalty Free Image.  Image 44123217.">
            <a:extLst>
              <a:ext uri="{FF2B5EF4-FFF2-40B4-BE49-F238E27FC236}">
                <a16:creationId xmlns:a16="http://schemas.microsoft.com/office/drawing/2014/main" id="{14E8BF94-D76B-C27F-73DB-D585EE98DE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9941" y="2365271"/>
            <a:ext cx="1427529" cy="1001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243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71CB6863-8836-FA3A-F8F1-750372FDD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820" y="46379"/>
            <a:ext cx="11405886" cy="780921"/>
          </a:xfrm>
        </p:spPr>
        <p:txBody>
          <a:bodyPr>
            <a:normAutofit fontScale="90000"/>
          </a:bodyPr>
          <a:lstStyle/>
          <a:p>
            <a:r>
              <a:rPr lang="it-IT" sz="3200" dirty="0"/>
              <a:t>The NUMEN time and the challenge of double </a:t>
            </a:r>
            <a:r>
              <a:rPr lang="it-IT" sz="3200" dirty="0" err="1"/>
              <a:t>charge</a:t>
            </a:r>
            <a:r>
              <a:rPr lang="it-IT" sz="3200" dirty="0"/>
              <a:t> </a:t>
            </a:r>
            <a:r>
              <a:rPr lang="it-IT" sz="3200" dirty="0" err="1"/>
              <a:t>exchange</a:t>
            </a:r>
            <a:r>
              <a:rPr lang="it-IT" sz="3200" dirty="0"/>
              <a:t> reactions</a:t>
            </a:r>
            <a:endParaRPr lang="en-GB" sz="320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6041A38-5E87-ECC1-7C91-EF98AC858B00}"/>
              </a:ext>
            </a:extLst>
          </p:cNvPr>
          <p:cNvSpPr txBox="1"/>
          <p:nvPr/>
        </p:nvSpPr>
        <p:spPr>
          <a:xfrm>
            <a:off x="312515" y="1180618"/>
            <a:ext cx="84147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A theory group </a:t>
            </a:r>
            <a:r>
              <a:rPr lang="it-IT" dirty="0" err="1"/>
              <a:t>clustered</a:t>
            </a:r>
            <a:r>
              <a:rPr lang="it-IT" dirty="0"/>
              <a:t> </a:t>
            </a:r>
            <a:r>
              <a:rPr lang="it-IT" dirty="0" err="1"/>
              <a:t>around</a:t>
            </a:r>
            <a:r>
              <a:rPr lang="it-IT" dirty="0"/>
              <a:t> NUMEN, </a:t>
            </a:r>
            <a:r>
              <a:rPr lang="it-IT" dirty="0" err="1"/>
              <a:t>profiting</a:t>
            </a:r>
            <a:r>
              <a:rPr lang="it-IT" dirty="0"/>
              <a:t> of the long </a:t>
            </a:r>
            <a:r>
              <a:rPr lang="it-IT" dirty="0" err="1"/>
              <a:t>experience</a:t>
            </a:r>
            <a:r>
              <a:rPr lang="it-IT" dirty="0"/>
              <a:t> in </a:t>
            </a:r>
            <a:r>
              <a:rPr lang="it-IT" dirty="0" err="1"/>
              <a:t>charge</a:t>
            </a:r>
            <a:r>
              <a:rPr lang="it-IT" dirty="0"/>
              <a:t> </a:t>
            </a:r>
            <a:r>
              <a:rPr lang="it-IT" dirty="0" err="1"/>
              <a:t>exchange</a:t>
            </a:r>
            <a:r>
              <a:rPr lang="it-IT" dirty="0"/>
              <a:t> reactions from Horst</a:t>
            </a:r>
          </a:p>
          <a:p>
            <a:pPr algn="just"/>
            <a:endParaRPr lang="it-IT" dirty="0"/>
          </a:p>
          <a:p>
            <a:pPr algn="just"/>
            <a:r>
              <a:rPr lang="it-IT" b="1" dirty="0">
                <a:solidFill>
                  <a:srgbClr val="FF0000"/>
                </a:solidFill>
              </a:rPr>
              <a:t>He </a:t>
            </a:r>
            <a:r>
              <a:rPr lang="it-IT" b="1" dirty="0" err="1">
                <a:solidFill>
                  <a:srgbClr val="FF0000"/>
                </a:solidFill>
              </a:rPr>
              <a:t>has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largely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contributed</a:t>
            </a:r>
            <a:r>
              <a:rPr lang="it-IT" b="1" dirty="0">
                <a:solidFill>
                  <a:srgbClr val="FF0000"/>
                </a:solidFill>
              </a:rPr>
              <a:t> to </a:t>
            </a:r>
            <a:r>
              <a:rPr lang="it-IT" b="1" dirty="0" err="1">
                <a:solidFill>
                  <a:srgbClr val="FF0000"/>
                </a:solidFill>
              </a:rPr>
              <a:t>establish</a:t>
            </a:r>
            <a:r>
              <a:rPr lang="it-IT" b="1" dirty="0">
                <a:solidFill>
                  <a:srgbClr val="FF0000"/>
                </a:solidFill>
              </a:rPr>
              <a:t> a </a:t>
            </a:r>
            <a:r>
              <a:rPr lang="it-IT" b="1" dirty="0" err="1">
                <a:solidFill>
                  <a:srgbClr val="FF0000"/>
                </a:solidFill>
              </a:rPr>
              <a:t>very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smooth</a:t>
            </a:r>
            <a:r>
              <a:rPr lang="it-IT" b="1" dirty="0">
                <a:solidFill>
                  <a:srgbClr val="FF0000"/>
                </a:solidFill>
              </a:rPr>
              <a:t> and </a:t>
            </a:r>
            <a:r>
              <a:rPr lang="it-IT" b="1" dirty="0" err="1">
                <a:solidFill>
                  <a:srgbClr val="FF0000"/>
                </a:solidFill>
              </a:rPr>
              <a:t>productive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atmosphere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dirty="0"/>
              <a:t>with senior scientists </a:t>
            </a:r>
            <a:r>
              <a:rPr lang="it-IT" dirty="0" err="1"/>
              <a:t>as</a:t>
            </a:r>
            <a:r>
              <a:rPr lang="it-IT" dirty="0"/>
              <a:t> Maria Colonna, Elena </a:t>
            </a:r>
            <a:r>
              <a:rPr lang="it-IT" dirty="0" err="1"/>
              <a:t>Santopinto</a:t>
            </a:r>
            <a:r>
              <a:rPr lang="it-IT" dirty="0"/>
              <a:t>, Angela Gargano, Jesus </a:t>
            </a:r>
            <a:r>
              <a:rPr lang="it-IT" dirty="0" err="1"/>
              <a:t>Lubian</a:t>
            </a:r>
            <a:r>
              <a:rPr lang="it-IT" dirty="0"/>
              <a:t>, </a:t>
            </a:r>
            <a:r>
              <a:rPr lang="it-IT" dirty="0" err="1"/>
              <a:t>Naftali</a:t>
            </a:r>
            <a:r>
              <a:rPr lang="it-IT" dirty="0"/>
              <a:t> Auerbach and </a:t>
            </a:r>
            <a:r>
              <a:rPr lang="it-IT" dirty="0" err="1"/>
              <a:t>many</a:t>
            </a:r>
            <a:r>
              <a:rPr lang="it-IT" dirty="0"/>
              <a:t> </a:t>
            </a:r>
            <a:r>
              <a:rPr lang="it-IT" dirty="0" err="1"/>
              <a:t>young</a:t>
            </a:r>
            <a:r>
              <a:rPr lang="it-IT" dirty="0"/>
              <a:t> </a:t>
            </a:r>
            <a:r>
              <a:rPr lang="it-IT" dirty="0" err="1"/>
              <a:t>researchers</a:t>
            </a:r>
            <a:endParaRPr lang="it-IT" dirty="0"/>
          </a:p>
          <a:p>
            <a:pPr algn="just"/>
            <a:endParaRPr lang="it-IT" dirty="0"/>
          </a:p>
          <a:p>
            <a:pPr algn="just"/>
            <a:r>
              <a:rPr lang="it-IT" b="1" dirty="0" err="1">
                <a:solidFill>
                  <a:srgbClr val="FF0000"/>
                </a:solidFill>
              </a:rPr>
              <a:t>Meanwhile</a:t>
            </a:r>
            <a:r>
              <a:rPr lang="it-IT" b="1" dirty="0">
                <a:solidFill>
                  <a:srgbClr val="FF0000"/>
                </a:solidFill>
              </a:rPr>
              <a:t> he </a:t>
            </a:r>
            <a:r>
              <a:rPr lang="it-IT" b="1" dirty="0" err="1">
                <a:solidFill>
                  <a:srgbClr val="FF0000"/>
                </a:solidFill>
              </a:rPr>
              <a:t>has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erupted</a:t>
            </a:r>
            <a:r>
              <a:rPr lang="it-IT" b="1" dirty="0">
                <a:solidFill>
                  <a:srgbClr val="FF0000"/>
                </a:solidFill>
              </a:rPr>
              <a:t> an impressive </a:t>
            </a:r>
            <a:r>
              <a:rPr lang="it-IT" b="1" dirty="0" err="1">
                <a:solidFill>
                  <a:srgbClr val="FF0000"/>
                </a:solidFill>
              </a:rPr>
              <a:t>amounts</a:t>
            </a:r>
            <a:r>
              <a:rPr lang="it-IT" b="1" dirty="0">
                <a:solidFill>
                  <a:srgbClr val="FF0000"/>
                </a:solidFill>
              </a:rPr>
              <a:t> of notes, models, </a:t>
            </a:r>
            <a:r>
              <a:rPr lang="it-IT" b="1" dirty="0" err="1">
                <a:solidFill>
                  <a:srgbClr val="FF0000"/>
                </a:solidFill>
              </a:rPr>
              <a:t>codes</a:t>
            </a:r>
            <a:r>
              <a:rPr lang="it-IT" b="1" dirty="0">
                <a:solidFill>
                  <a:srgbClr val="FF0000"/>
                </a:solidFill>
              </a:rPr>
              <a:t>, </a:t>
            </a:r>
            <a:r>
              <a:rPr lang="it-IT" b="1" dirty="0" err="1">
                <a:solidFill>
                  <a:srgbClr val="FF0000"/>
                </a:solidFill>
              </a:rPr>
              <a:t>calculations</a:t>
            </a:r>
            <a:r>
              <a:rPr lang="it-IT" b="1" dirty="0">
                <a:solidFill>
                  <a:srgbClr val="FF0000"/>
                </a:solidFill>
              </a:rPr>
              <a:t>, </a:t>
            </a:r>
            <a:r>
              <a:rPr lang="it-IT" b="1" dirty="0" err="1">
                <a:solidFill>
                  <a:srgbClr val="FF0000"/>
                </a:solidFill>
              </a:rPr>
              <a:t>articles</a:t>
            </a:r>
            <a:r>
              <a:rPr lang="it-IT" b="1" dirty="0">
                <a:solidFill>
                  <a:srgbClr val="FF0000"/>
                </a:solidFill>
              </a:rPr>
              <a:t>, talks, reviews </a:t>
            </a:r>
            <a:r>
              <a:rPr lang="it-IT" dirty="0"/>
              <a:t>….</a:t>
            </a:r>
            <a:endParaRPr lang="en-GB" dirty="0"/>
          </a:p>
        </p:txBody>
      </p:sp>
      <p:pic>
        <p:nvPicPr>
          <p:cNvPr id="2050" name="Picture 2" descr="Etna: le eruzioni vulcaniche fanno bene al terreno - WOWnature">
            <a:extLst>
              <a:ext uri="{FF2B5EF4-FFF2-40B4-BE49-F238E27FC236}">
                <a16:creationId xmlns:a16="http://schemas.microsoft.com/office/drawing/2014/main" id="{407F1342-32B5-A280-0D70-D1996553D4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8916" y="2841365"/>
            <a:ext cx="1905419" cy="126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upereroi Giocattolo: tutte le Action Figure dei personaggi -  Regaliperbambini.org">
            <a:extLst>
              <a:ext uri="{FF2B5EF4-FFF2-40B4-BE49-F238E27FC236}">
                <a16:creationId xmlns:a16="http://schemas.microsoft.com/office/drawing/2014/main" id="{A7198730-63B5-33F2-4F6B-5EA53A805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1072" y="1140006"/>
            <a:ext cx="1983263" cy="1110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BEF457D0-704A-A28D-BA2C-BF2809E05F27}"/>
              </a:ext>
            </a:extLst>
          </p:cNvPr>
          <p:cNvSpPr txBox="1"/>
          <p:nvPr/>
        </p:nvSpPr>
        <p:spPr>
          <a:xfrm>
            <a:off x="292743" y="4253445"/>
            <a:ext cx="1132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The </a:t>
            </a:r>
            <a:r>
              <a:rPr lang="it-IT" dirty="0" err="1"/>
              <a:t>main</a:t>
            </a:r>
            <a:r>
              <a:rPr lang="it-IT" dirty="0"/>
              <a:t> achievement </a:t>
            </a:r>
            <a:r>
              <a:rPr lang="it-IT" dirty="0" err="1"/>
              <a:t>is</a:t>
            </a:r>
            <a:r>
              <a:rPr lang="it-IT" dirty="0"/>
              <a:t> the </a:t>
            </a:r>
            <a:r>
              <a:rPr lang="it-IT" dirty="0" err="1"/>
              <a:t>formulation</a:t>
            </a:r>
            <a:r>
              <a:rPr lang="it-IT" dirty="0"/>
              <a:t> of a </a:t>
            </a:r>
            <a:r>
              <a:rPr lang="it-IT" dirty="0" err="1"/>
              <a:t>microscopic</a:t>
            </a:r>
            <a:r>
              <a:rPr lang="it-IT" dirty="0"/>
              <a:t> theory of DCE, </a:t>
            </a:r>
            <a:r>
              <a:rPr lang="it-IT" dirty="0" err="1"/>
              <a:t>which</a:t>
            </a:r>
            <a:r>
              <a:rPr lang="it-IT" dirty="0"/>
              <a:t> </a:t>
            </a:r>
            <a:r>
              <a:rPr lang="it-IT" dirty="0" err="1"/>
              <a:t>allows</a:t>
            </a:r>
            <a:r>
              <a:rPr lang="it-IT" dirty="0"/>
              <a:t> for </a:t>
            </a:r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nuclear</a:t>
            </a:r>
            <a:r>
              <a:rPr lang="it-IT" dirty="0"/>
              <a:t> </a:t>
            </a:r>
            <a:r>
              <a:rPr lang="it-IT" dirty="0" err="1"/>
              <a:t>structure</a:t>
            </a:r>
            <a:r>
              <a:rPr lang="it-IT" dirty="0"/>
              <a:t> models to be </a:t>
            </a:r>
            <a:r>
              <a:rPr lang="it-IT" dirty="0" err="1"/>
              <a:t>used</a:t>
            </a:r>
            <a:r>
              <a:rPr lang="it-IT" dirty="0"/>
              <a:t> and </a:t>
            </a:r>
            <a:r>
              <a:rPr lang="it-IT" dirty="0" err="1"/>
              <a:t>probed</a:t>
            </a:r>
            <a:r>
              <a:rPr lang="it-IT" dirty="0"/>
              <a:t> </a:t>
            </a:r>
            <a:r>
              <a:rPr lang="it-IT" dirty="0" err="1"/>
              <a:t>against</a:t>
            </a:r>
            <a:r>
              <a:rPr lang="it-IT" dirty="0"/>
              <a:t> </a:t>
            </a:r>
            <a:r>
              <a:rPr lang="it-IT" dirty="0" err="1"/>
              <a:t>experimental</a:t>
            </a:r>
            <a:r>
              <a:rPr lang="it-IT" dirty="0"/>
              <a:t> DCE cross </a:t>
            </a:r>
            <a:r>
              <a:rPr lang="it-IT" dirty="0" err="1"/>
              <a:t>sections</a:t>
            </a:r>
            <a:r>
              <a:rPr lang="it-IT" dirty="0"/>
              <a:t> </a:t>
            </a:r>
            <a:endParaRPr lang="en-GB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526E495D-A423-C920-9FFE-B703EC1E6F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652" y="4850862"/>
            <a:ext cx="3634451" cy="200135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CE0C3E93-E912-B9CB-C20E-23C92B6E00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916403"/>
            <a:ext cx="3634451" cy="175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341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E3BE6BC-CF32-B34A-02A3-21E988AFD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820" y="46379"/>
            <a:ext cx="11405886" cy="780921"/>
          </a:xfrm>
        </p:spPr>
        <p:txBody>
          <a:bodyPr>
            <a:normAutofit/>
          </a:bodyPr>
          <a:lstStyle/>
          <a:p>
            <a:r>
              <a:rPr lang="it-IT" sz="3200" dirty="0"/>
              <a:t>… and of </a:t>
            </a:r>
            <a:r>
              <a:rPr lang="it-IT" sz="3200" dirty="0" err="1"/>
              <a:t>course</a:t>
            </a:r>
            <a:r>
              <a:rPr lang="it-IT" sz="3200" dirty="0"/>
              <a:t> Varenna NRM conference</a:t>
            </a:r>
            <a:endParaRPr lang="en-GB" sz="3200" dirty="0"/>
          </a:p>
        </p:txBody>
      </p:sp>
      <p:pic>
        <p:nvPicPr>
          <p:cNvPr id="4" name="Immagine 3" descr="Immagine che contiene vestiti, persona, Viso umano, aria aperta&#10;&#10;Descrizione generata automaticamente">
            <a:extLst>
              <a:ext uri="{FF2B5EF4-FFF2-40B4-BE49-F238E27FC236}">
                <a16:creationId xmlns:a16="http://schemas.microsoft.com/office/drawing/2014/main" id="{9D671B39-8335-F47A-DA57-91F72CAAE6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28" y="1501526"/>
            <a:ext cx="3411059" cy="2558294"/>
          </a:xfrm>
          <a:prstGeom prst="rect">
            <a:avLst/>
          </a:prstGeom>
        </p:spPr>
      </p:pic>
      <p:pic>
        <p:nvPicPr>
          <p:cNvPr id="7" name="Immagine 6" descr="Immagine che contiene vestiti, persona, Viso umano, sorriso&#10;&#10;Descrizione generata automaticamente">
            <a:extLst>
              <a:ext uri="{FF2B5EF4-FFF2-40B4-BE49-F238E27FC236}">
                <a16:creationId xmlns:a16="http://schemas.microsoft.com/office/drawing/2014/main" id="{423016B9-453F-B824-EE10-27E6E09716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555" y="1501525"/>
            <a:ext cx="3837443" cy="2558295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7E641ACB-D337-32B5-29F3-C7027AC2AE08}"/>
              </a:ext>
            </a:extLst>
          </p:cNvPr>
          <p:cNvSpPr txBox="1"/>
          <p:nvPr/>
        </p:nvSpPr>
        <p:spPr>
          <a:xfrm>
            <a:off x="551726" y="4734046"/>
            <a:ext cx="980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I </a:t>
            </a:r>
            <a:r>
              <a:rPr lang="it-IT" dirty="0" err="1"/>
              <a:t>think</a:t>
            </a:r>
            <a:r>
              <a:rPr lang="it-IT" dirty="0"/>
              <a:t> Horst </a:t>
            </a:r>
            <a:r>
              <a:rPr lang="it-IT" dirty="0" err="1"/>
              <a:t>holds</a:t>
            </a:r>
            <a:r>
              <a:rPr lang="it-IT" dirty="0"/>
              <a:t> the </a:t>
            </a:r>
            <a:r>
              <a:rPr lang="it-IT" b="1" dirty="0">
                <a:solidFill>
                  <a:srgbClr val="FF0000"/>
                </a:solidFill>
              </a:rPr>
              <a:t>world record </a:t>
            </a:r>
            <a:r>
              <a:rPr lang="it-IT" dirty="0"/>
              <a:t>of </a:t>
            </a:r>
            <a:r>
              <a:rPr lang="it-IT" dirty="0" err="1"/>
              <a:t>participation</a:t>
            </a:r>
            <a:r>
              <a:rPr lang="it-IT" dirty="0"/>
              <a:t> to the NMR </a:t>
            </a:r>
            <a:r>
              <a:rPr lang="it-IT" b="1" dirty="0">
                <a:solidFill>
                  <a:srgbClr val="FF0000"/>
                </a:solidFill>
              </a:rPr>
              <a:t>Varenna conference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10" name="Immagine 9" descr="Immagine che contiene persona, vestiti, uomo, Viso umano&#10;&#10;Descrizione generata automaticamente">
            <a:extLst>
              <a:ext uri="{FF2B5EF4-FFF2-40B4-BE49-F238E27FC236}">
                <a16:creationId xmlns:a16="http://schemas.microsoft.com/office/drawing/2014/main" id="{A84AC25D-812B-E12E-DC50-AF5FA22C4C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315" y="1501524"/>
            <a:ext cx="3411061" cy="2558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1207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CF625EFB-0AD6-A2F8-7F84-6950D09DD902}"/>
              </a:ext>
            </a:extLst>
          </p:cNvPr>
          <p:cNvSpPr txBox="1"/>
          <p:nvPr/>
        </p:nvSpPr>
        <p:spPr>
          <a:xfrm>
            <a:off x="3264061" y="2280213"/>
            <a:ext cx="70142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latin typeface="Brush Script MT" panose="03060802040406070304" pitchFamily="66" charset="0"/>
              </a:rPr>
              <a:t>My </a:t>
            </a:r>
            <a:r>
              <a:rPr lang="it-IT" sz="3200" dirty="0" err="1">
                <a:latin typeface="Brush Script MT" panose="03060802040406070304" pitchFamily="66" charset="0"/>
              </a:rPr>
              <a:t>dear</a:t>
            </a:r>
            <a:r>
              <a:rPr lang="it-IT" sz="3200" dirty="0">
                <a:latin typeface="Brush Script MT" panose="03060802040406070304" pitchFamily="66" charset="0"/>
              </a:rPr>
              <a:t> Horst,</a:t>
            </a:r>
          </a:p>
          <a:p>
            <a:endParaRPr lang="it-IT" sz="3200" dirty="0">
              <a:latin typeface="Brush Script MT" panose="03060802040406070304" pitchFamily="66" charset="0"/>
            </a:endParaRPr>
          </a:p>
          <a:p>
            <a:r>
              <a:rPr lang="it-IT" sz="3200" dirty="0">
                <a:latin typeface="Brush Script MT" panose="03060802040406070304" pitchFamily="66" charset="0"/>
              </a:rPr>
              <a:t>I </a:t>
            </a:r>
            <a:r>
              <a:rPr lang="it-IT" sz="3200" dirty="0" err="1">
                <a:latin typeface="Brush Script MT" panose="03060802040406070304" pitchFamily="66" charset="0"/>
              </a:rPr>
              <a:t>only</a:t>
            </a:r>
            <a:r>
              <a:rPr lang="it-IT" sz="3200" dirty="0">
                <a:latin typeface="Brush Script MT" panose="03060802040406070304" pitchFamily="66" charset="0"/>
              </a:rPr>
              <a:t> </a:t>
            </a:r>
            <a:r>
              <a:rPr lang="it-IT" sz="3200" dirty="0" err="1">
                <a:latin typeface="Brush Script MT" panose="03060802040406070304" pitchFamily="66" charset="0"/>
              </a:rPr>
              <a:t>wish</a:t>
            </a:r>
            <a:r>
              <a:rPr lang="it-IT" sz="3200" dirty="0">
                <a:latin typeface="Brush Script MT" panose="03060802040406070304" pitchFamily="66" charset="0"/>
              </a:rPr>
              <a:t> to </a:t>
            </a:r>
            <a:r>
              <a:rPr lang="it-IT" sz="3200" dirty="0" err="1">
                <a:latin typeface="Brush Script MT" panose="03060802040406070304" pitchFamily="66" charset="0"/>
              </a:rPr>
              <a:t>say</a:t>
            </a:r>
            <a:r>
              <a:rPr lang="it-IT" sz="3200" dirty="0">
                <a:latin typeface="Brush Script MT" panose="03060802040406070304" pitchFamily="66" charset="0"/>
              </a:rPr>
              <a:t> thank </a:t>
            </a:r>
            <a:r>
              <a:rPr lang="it-IT" sz="3200" dirty="0" err="1">
                <a:latin typeface="Brush Script MT" panose="03060802040406070304" pitchFamily="66" charset="0"/>
              </a:rPr>
              <a:t>you</a:t>
            </a:r>
            <a:endParaRPr lang="en-GB" sz="3200" dirty="0">
              <a:latin typeface="Brush Script MT" panose="030608020404060703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720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7A562484-E025-4814-D497-B978CDE60E9A}"/>
              </a:ext>
            </a:extLst>
          </p:cNvPr>
          <p:cNvSpPr txBox="1"/>
          <p:nvPr/>
        </p:nvSpPr>
        <p:spPr>
          <a:xfrm>
            <a:off x="925976" y="260698"/>
            <a:ext cx="10590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/>
              <a:t>My personal </a:t>
            </a:r>
            <a:r>
              <a:rPr lang="it-IT" sz="2800" dirty="0" err="1"/>
              <a:t>view</a:t>
            </a:r>
            <a:r>
              <a:rPr lang="it-IT" sz="2800" dirty="0"/>
              <a:t> point</a:t>
            </a:r>
            <a:endParaRPr lang="en-GB" sz="280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3EEAFD7-2CCC-3A4E-2B9D-2DAE3797A10D}"/>
              </a:ext>
            </a:extLst>
          </p:cNvPr>
          <p:cNvSpPr txBox="1"/>
          <p:nvPr/>
        </p:nvSpPr>
        <p:spPr>
          <a:xfrm>
            <a:off x="925976" y="2473391"/>
            <a:ext cx="105908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/>
              <a:t>An </a:t>
            </a:r>
            <a:r>
              <a:rPr lang="it-IT" sz="2800" dirty="0" err="1"/>
              <a:t>exciting</a:t>
            </a:r>
            <a:r>
              <a:rPr lang="it-IT" sz="2800" dirty="0"/>
              <a:t> </a:t>
            </a:r>
            <a:r>
              <a:rPr lang="it-IT" sz="2800" dirty="0" err="1"/>
              <a:t>journey</a:t>
            </a:r>
            <a:r>
              <a:rPr lang="it-IT" sz="2800" dirty="0"/>
              <a:t> from </a:t>
            </a:r>
            <a:r>
              <a:rPr lang="it-IT" sz="2800" dirty="0" err="1"/>
              <a:t>charge</a:t>
            </a:r>
            <a:r>
              <a:rPr lang="it-IT" sz="2800" dirty="0"/>
              <a:t> </a:t>
            </a:r>
            <a:r>
              <a:rPr lang="it-IT" sz="2800" dirty="0" err="1"/>
              <a:t>exchange</a:t>
            </a:r>
            <a:r>
              <a:rPr lang="it-IT" sz="2800" dirty="0"/>
              <a:t> reactions to the </a:t>
            </a:r>
            <a:r>
              <a:rPr lang="it-IT" sz="2800" dirty="0" err="1"/>
              <a:t>discovery</a:t>
            </a:r>
            <a:r>
              <a:rPr lang="it-IT" sz="2800" dirty="0"/>
              <a:t> of </a:t>
            </a:r>
            <a:r>
              <a:rPr lang="it-IT" sz="2800" b="1" dirty="0">
                <a:solidFill>
                  <a:srgbClr val="FF0000"/>
                </a:solidFill>
              </a:rPr>
              <a:t>a </a:t>
            </a:r>
            <a:r>
              <a:rPr lang="it-IT" sz="2800" b="1" dirty="0" err="1">
                <a:solidFill>
                  <a:srgbClr val="FF0000"/>
                </a:solidFill>
              </a:rPr>
              <a:t>genial</a:t>
            </a:r>
            <a:r>
              <a:rPr lang="it-IT" sz="2800" b="1" dirty="0">
                <a:solidFill>
                  <a:srgbClr val="FF0000"/>
                </a:solidFill>
              </a:rPr>
              <a:t> scientist and a </a:t>
            </a:r>
            <a:r>
              <a:rPr lang="it-IT" sz="2800" b="1" dirty="0" err="1">
                <a:solidFill>
                  <a:srgbClr val="FF0000"/>
                </a:solidFill>
              </a:rPr>
              <a:t>distinguished</a:t>
            </a:r>
            <a:r>
              <a:rPr lang="it-IT" sz="2800" b="1" dirty="0">
                <a:solidFill>
                  <a:srgbClr val="FF0000"/>
                </a:solidFill>
              </a:rPr>
              <a:t> gentleman</a:t>
            </a:r>
            <a:r>
              <a:rPr lang="it-IT" sz="2800" dirty="0"/>
              <a:t>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CB43DEF-4050-8321-E718-CC4DA52C4A36}"/>
              </a:ext>
            </a:extLst>
          </p:cNvPr>
          <p:cNvSpPr txBox="1"/>
          <p:nvPr/>
        </p:nvSpPr>
        <p:spPr>
          <a:xfrm>
            <a:off x="4528595" y="1565910"/>
            <a:ext cx="4011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i="1" dirty="0"/>
              <a:t>From 1998 to date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2370992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A3867FD-3E62-8D2D-9C17-9703189912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450" y="286563"/>
            <a:ext cx="11019099" cy="78894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dirty="0"/>
              <a:t>I </a:t>
            </a:r>
            <a:r>
              <a:rPr lang="it-IT" dirty="0" err="1"/>
              <a:t>knew</a:t>
            </a:r>
            <a:r>
              <a:rPr lang="it-IT" dirty="0"/>
              <a:t> Horst </a:t>
            </a:r>
            <a:r>
              <a:rPr lang="it-IT" dirty="0" err="1"/>
              <a:t>at</a:t>
            </a:r>
            <a:r>
              <a:rPr lang="it-IT" dirty="0"/>
              <a:t> the Giessen railway station in 1998, </a:t>
            </a:r>
            <a:r>
              <a:rPr lang="it-IT" dirty="0" err="1"/>
              <a:t>where</a:t>
            </a:r>
            <a:r>
              <a:rPr lang="it-IT" dirty="0"/>
              <a:t> he </a:t>
            </a:r>
            <a:r>
              <a:rPr lang="it-IT" dirty="0" err="1"/>
              <a:t>picked</a:t>
            </a:r>
            <a:r>
              <a:rPr lang="it-IT" dirty="0"/>
              <a:t> me up after </a:t>
            </a:r>
            <a:r>
              <a:rPr lang="it-IT" dirty="0" err="1"/>
              <a:t>my</a:t>
            </a:r>
            <a:r>
              <a:rPr lang="it-IT" dirty="0"/>
              <a:t> travel from Catania to Giessen University</a:t>
            </a:r>
            <a:endParaRPr lang="en-GB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96A44E16-AA79-C977-9C7B-1F56208665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450" y="1952203"/>
            <a:ext cx="5200891" cy="3900668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0CC740DE-6526-C039-917D-936E751F52B1}"/>
              </a:ext>
            </a:extLst>
          </p:cNvPr>
          <p:cNvSpPr txBox="1"/>
          <p:nvPr/>
        </p:nvSpPr>
        <p:spPr>
          <a:xfrm>
            <a:off x="6129857" y="1705549"/>
            <a:ext cx="54756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I </a:t>
            </a:r>
            <a:r>
              <a:rPr lang="it-IT" dirty="0" err="1"/>
              <a:t>went</a:t>
            </a:r>
            <a:r>
              <a:rPr lang="it-IT" dirty="0"/>
              <a:t> </a:t>
            </a:r>
            <a:r>
              <a:rPr lang="it-IT" dirty="0" err="1"/>
              <a:t>there</a:t>
            </a:r>
            <a:r>
              <a:rPr lang="it-IT" dirty="0"/>
              <a:t> to do some </a:t>
            </a:r>
            <a:r>
              <a:rPr lang="it-IT" dirty="0" err="1"/>
              <a:t>charge</a:t>
            </a:r>
            <a:r>
              <a:rPr lang="it-IT" dirty="0"/>
              <a:t> </a:t>
            </a:r>
            <a:r>
              <a:rPr lang="it-IT" dirty="0" err="1"/>
              <a:t>exchange</a:t>
            </a:r>
            <a:r>
              <a:rPr lang="it-IT" dirty="0"/>
              <a:t> cross </a:t>
            </a:r>
            <a:r>
              <a:rPr lang="it-IT" dirty="0" err="1"/>
              <a:t>section</a:t>
            </a:r>
            <a:r>
              <a:rPr lang="it-IT" dirty="0"/>
              <a:t> </a:t>
            </a:r>
            <a:r>
              <a:rPr lang="it-IT" dirty="0" err="1"/>
              <a:t>calculations</a:t>
            </a:r>
            <a:r>
              <a:rPr lang="it-IT" dirty="0"/>
              <a:t> to </a:t>
            </a:r>
            <a:r>
              <a:rPr lang="it-IT" dirty="0" err="1"/>
              <a:t>analyse</a:t>
            </a:r>
            <a:r>
              <a:rPr lang="it-IT" dirty="0"/>
              <a:t> data for </a:t>
            </a:r>
            <a:r>
              <a:rPr lang="it-IT" dirty="0" err="1"/>
              <a:t>my</a:t>
            </a:r>
            <a:r>
              <a:rPr lang="it-IT" dirty="0"/>
              <a:t> PhD Thesis</a:t>
            </a:r>
            <a:endParaRPr lang="en-GB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E3EFFCA-96C9-C852-F3E5-D64E6E8037B1}"/>
              </a:ext>
            </a:extLst>
          </p:cNvPr>
          <p:cNvSpPr txBox="1"/>
          <p:nvPr/>
        </p:nvSpPr>
        <p:spPr>
          <a:xfrm>
            <a:off x="6129857" y="2720681"/>
            <a:ext cx="55095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b="1" dirty="0">
                <a:solidFill>
                  <a:srgbClr val="FF0000"/>
                </a:solidFill>
              </a:rPr>
              <a:t>I </a:t>
            </a:r>
            <a:r>
              <a:rPr lang="it-IT" b="1" dirty="0" err="1">
                <a:solidFill>
                  <a:srgbClr val="FF0000"/>
                </a:solidFill>
              </a:rPr>
              <a:t>was</a:t>
            </a:r>
            <a:r>
              <a:rPr lang="it-IT" b="1" dirty="0">
                <a:solidFill>
                  <a:srgbClr val="FF0000"/>
                </a:solidFill>
              </a:rPr>
              <a:t> a </a:t>
            </a:r>
            <a:r>
              <a:rPr lang="it-IT" b="1" dirty="0" err="1">
                <a:solidFill>
                  <a:srgbClr val="FF0000"/>
                </a:solidFill>
              </a:rPr>
              <a:t>student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dirty="0"/>
              <a:t>on </a:t>
            </a:r>
            <a:r>
              <a:rPr lang="it-IT" dirty="0" err="1"/>
              <a:t>experimental</a:t>
            </a:r>
            <a:r>
              <a:rPr lang="it-IT" dirty="0"/>
              <a:t> </a:t>
            </a:r>
            <a:r>
              <a:rPr lang="it-IT" dirty="0" err="1"/>
              <a:t>nuclear</a:t>
            </a:r>
            <a:r>
              <a:rPr lang="it-IT" dirty="0"/>
              <a:t> </a:t>
            </a:r>
            <a:r>
              <a:rPr lang="it-IT" dirty="0" err="1"/>
              <a:t>physics</a:t>
            </a:r>
            <a:r>
              <a:rPr lang="it-IT" dirty="0"/>
              <a:t> and </a:t>
            </a:r>
            <a:r>
              <a:rPr lang="it-IT" b="1" dirty="0">
                <a:solidFill>
                  <a:srgbClr val="FF0000"/>
                </a:solidFill>
              </a:rPr>
              <a:t>he </a:t>
            </a:r>
            <a:r>
              <a:rPr lang="it-IT" b="1" dirty="0" err="1">
                <a:solidFill>
                  <a:srgbClr val="FF0000"/>
                </a:solidFill>
              </a:rPr>
              <a:t>already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was</a:t>
            </a:r>
            <a:r>
              <a:rPr lang="it-IT" b="1" dirty="0">
                <a:solidFill>
                  <a:srgbClr val="FF0000"/>
                </a:solidFill>
              </a:rPr>
              <a:t> a </a:t>
            </a:r>
            <a:r>
              <a:rPr lang="it-IT" b="1" dirty="0" err="1">
                <a:solidFill>
                  <a:srgbClr val="FF0000"/>
                </a:solidFill>
              </a:rPr>
              <a:t>very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famous</a:t>
            </a:r>
            <a:r>
              <a:rPr lang="it-IT" b="1" dirty="0">
                <a:solidFill>
                  <a:srgbClr val="FF0000"/>
                </a:solidFill>
              </a:rPr>
              <a:t> professor</a:t>
            </a:r>
            <a:r>
              <a:rPr lang="it-IT" dirty="0"/>
              <a:t>, </a:t>
            </a:r>
            <a:r>
              <a:rPr lang="it-IT" dirty="0" err="1"/>
              <a:t>maybe</a:t>
            </a:r>
            <a:r>
              <a:rPr lang="it-IT" dirty="0"/>
              <a:t> the one </a:t>
            </a:r>
            <a:r>
              <a:rPr lang="it-IT" dirty="0" err="1"/>
              <a:t>knowing</a:t>
            </a:r>
            <a:r>
              <a:rPr lang="it-IT" dirty="0"/>
              <a:t> </a:t>
            </a:r>
            <a:r>
              <a:rPr lang="it-IT" dirty="0" err="1"/>
              <a:t>these</a:t>
            </a:r>
            <a:r>
              <a:rPr lang="it-IT" dirty="0"/>
              <a:t> reactions best</a:t>
            </a:r>
            <a:endParaRPr lang="en-GB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45048DC-4872-3D11-B349-6182B3428A65}"/>
              </a:ext>
            </a:extLst>
          </p:cNvPr>
          <p:cNvSpPr txBox="1"/>
          <p:nvPr/>
        </p:nvSpPr>
        <p:spPr>
          <a:xfrm>
            <a:off x="6096000" y="4012812"/>
            <a:ext cx="55095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err="1"/>
              <a:t>Surprisingly</a:t>
            </a:r>
            <a:r>
              <a:rPr lang="it-IT" dirty="0"/>
              <a:t>, he </a:t>
            </a:r>
            <a:r>
              <a:rPr lang="it-IT" dirty="0" err="1"/>
              <a:t>picked</a:t>
            </a:r>
            <a:r>
              <a:rPr lang="it-IT" dirty="0"/>
              <a:t> me up </a:t>
            </a:r>
            <a:r>
              <a:rPr lang="it-IT" dirty="0" err="1"/>
              <a:t>at</a:t>
            </a:r>
            <a:r>
              <a:rPr lang="it-IT" dirty="0"/>
              <a:t> the railway station, after </a:t>
            </a:r>
            <a:r>
              <a:rPr lang="it-IT" dirty="0" err="1"/>
              <a:t>having</a:t>
            </a:r>
            <a:r>
              <a:rPr lang="it-IT" dirty="0"/>
              <a:t> </a:t>
            </a:r>
            <a:r>
              <a:rPr lang="it-IT" dirty="0" err="1"/>
              <a:t>written</a:t>
            </a:r>
            <a:r>
              <a:rPr lang="it-IT" dirty="0"/>
              <a:t> me an e-mail with </a:t>
            </a:r>
            <a:r>
              <a:rPr lang="it-IT" dirty="0" err="1"/>
              <a:t>extremely</a:t>
            </a:r>
            <a:r>
              <a:rPr lang="it-IT" dirty="0"/>
              <a:t> </a:t>
            </a:r>
            <a:r>
              <a:rPr lang="it-IT" dirty="0" err="1"/>
              <a:t>detailed</a:t>
            </a:r>
            <a:r>
              <a:rPr lang="it-IT" dirty="0"/>
              <a:t> </a:t>
            </a:r>
            <a:r>
              <a:rPr lang="it-IT" dirty="0" err="1"/>
              <a:t>instructions</a:t>
            </a:r>
            <a:r>
              <a:rPr lang="it-IT" dirty="0"/>
              <a:t> on </a:t>
            </a:r>
            <a:r>
              <a:rPr lang="it-IT" dirty="0" err="1"/>
              <a:t>how</a:t>
            </a:r>
            <a:r>
              <a:rPr lang="it-IT" dirty="0"/>
              <a:t> to </a:t>
            </a:r>
            <a:r>
              <a:rPr lang="it-IT" dirty="0" err="1"/>
              <a:t>reach</a:t>
            </a:r>
            <a:r>
              <a:rPr lang="it-IT" dirty="0"/>
              <a:t> the meeting point!</a:t>
            </a:r>
            <a:endParaRPr lang="en-GB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C7B5AD5-DAD8-8883-8BA1-E5016D092D2B}"/>
              </a:ext>
            </a:extLst>
          </p:cNvPr>
          <p:cNvSpPr txBox="1"/>
          <p:nvPr/>
        </p:nvSpPr>
        <p:spPr>
          <a:xfrm>
            <a:off x="6129857" y="5173533"/>
            <a:ext cx="5509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He </a:t>
            </a:r>
            <a:r>
              <a:rPr lang="it-IT" dirty="0" err="1"/>
              <a:t>guested</a:t>
            </a:r>
            <a:r>
              <a:rPr lang="it-IT" dirty="0"/>
              <a:t> me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dirty="0" err="1"/>
              <a:t>his</a:t>
            </a:r>
            <a:r>
              <a:rPr lang="it-IT" dirty="0"/>
              <a:t> house for </a:t>
            </a:r>
            <a:r>
              <a:rPr lang="it-IT" dirty="0" err="1"/>
              <a:t>two</a:t>
            </a:r>
            <a:r>
              <a:rPr lang="it-IT" dirty="0"/>
              <a:t> weeks, </a:t>
            </a:r>
            <a:r>
              <a:rPr lang="it-IT" dirty="0" err="1"/>
              <a:t>often</a:t>
            </a:r>
            <a:r>
              <a:rPr lang="it-IT" dirty="0"/>
              <a:t> </a:t>
            </a:r>
            <a:r>
              <a:rPr lang="it-IT" dirty="0" err="1"/>
              <a:t>inviting</a:t>
            </a:r>
            <a:r>
              <a:rPr lang="it-IT" dirty="0"/>
              <a:t> me </a:t>
            </a:r>
            <a:r>
              <a:rPr lang="it-IT" dirty="0" err="1"/>
              <a:t>at</a:t>
            </a:r>
            <a:r>
              <a:rPr lang="it-IT" dirty="0"/>
              <a:t> the </a:t>
            </a:r>
            <a:r>
              <a:rPr lang="it-IT" dirty="0" err="1"/>
              <a:t>restaurant</a:t>
            </a:r>
            <a:r>
              <a:rPr lang="it-IT" dirty="0"/>
              <a:t> for </a:t>
            </a:r>
            <a:r>
              <a:rPr lang="it-IT" dirty="0" err="1"/>
              <a:t>dinner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3460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D39F988-A1FF-C0A8-ADB8-BB46202DFA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086" y="319974"/>
            <a:ext cx="5076463" cy="576184"/>
          </a:xfrm>
        </p:spPr>
        <p:txBody>
          <a:bodyPr/>
          <a:lstStyle/>
          <a:p>
            <a:pPr marL="0" indent="0">
              <a:buNone/>
            </a:pPr>
            <a:r>
              <a:rPr lang="it-IT" dirty="0"/>
              <a:t>One hour </a:t>
            </a:r>
            <a:r>
              <a:rPr lang="it-IT" dirty="0" err="1"/>
              <a:t>later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the Horst office</a:t>
            </a:r>
            <a:endParaRPr lang="en-GB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95DAC5FE-0BCD-33EF-FE18-354EE52B2F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4478" y="936607"/>
            <a:ext cx="7102033" cy="3468595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231EAA3C-B75A-3FBC-7DF8-E5F43C17C2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126" y="4895010"/>
            <a:ext cx="1022432" cy="1331852"/>
          </a:xfrm>
          <a:prstGeom prst="rect">
            <a:avLst/>
          </a:prstGeom>
        </p:spPr>
      </p:pic>
      <p:sp>
        <p:nvSpPr>
          <p:cNvPr id="6" name="Fumetto: rettangolo con angoli arrotondati 5">
            <a:extLst>
              <a:ext uri="{FF2B5EF4-FFF2-40B4-BE49-F238E27FC236}">
                <a16:creationId xmlns:a16="http://schemas.microsoft.com/office/drawing/2014/main" id="{32D90EE1-14DD-EACF-DB0E-581D921470FC}"/>
              </a:ext>
            </a:extLst>
          </p:cNvPr>
          <p:cNvSpPr/>
          <p:nvPr/>
        </p:nvSpPr>
        <p:spPr>
          <a:xfrm>
            <a:off x="591126" y="4044830"/>
            <a:ext cx="4155313" cy="605881"/>
          </a:xfrm>
          <a:prstGeom prst="wedgeRoundRectCallout">
            <a:avLst>
              <a:gd name="adj1" fmla="val -18573"/>
              <a:gd name="adj2" fmla="val 100708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031F25C-BCF1-A6B2-BFFF-D33DE7ABC1C5}"/>
              </a:ext>
            </a:extLst>
          </p:cNvPr>
          <p:cNvSpPr txBox="1"/>
          <p:nvPr/>
        </p:nvSpPr>
        <p:spPr>
          <a:xfrm>
            <a:off x="749165" y="4044830"/>
            <a:ext cx="4155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you</a:t>
            </a:r>
            <a:r>
              <a:rPr lang="it-IT" dirty="0"/>
              <a:t> can </a:t>
            </a:r>
            <a:r>
              <a:rPr lang="it-IT" dirty="0" err="1"/>
              <a:t>see</a:t>
            </a:r>
            <a:r>
              <a:rPr lang="it-IT" dirty="0"/>
              <a:t> the </a:t>
            </a:r>
            <a:r>
              <a:rPr lang="it-IT" dirty="0" err="1"/>
              <a:t>description</a:t>
            </a:r>
            <a:r>
              <a:rPr lang="it-IT" dirty="0"/>
              <a:t> of </a:t>
            </a:r>
            <a:r>
              <a:rPr lang="it-IT" dirty="0" err="1"/>
              <a:t>charge</a:t>
            </a:r>
            <a:r>
              <a:rPr lang="it-IT" dirty="0"/>
              <a:t> </a:t>
            </a:r>
            <a:r>
              <a:rPr lang="it-IT" dirty="0" err="1"/>
              <a:t>exchange</a:t>
            </a:r>
            <a:r>
              <a:rPr lang="it-IT" dirty="0"/>
              <a:t> reactions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quite</a:t>
            </a:r>
            <a:r>
              <a:rPr lang="it-IT" dirty="0"/>
              <a:t> </a:t>
            </a:r>
            <a:r>
              <a:rPr lang="it-IT" dirty="0" err="1"/>
              <a:t>simple</a:t>
            </a:r>
            <a:r>
              <a:rPr lang="it-IT" dirty="0"/>
              <a:t>!</a:t>
            </a:r>
            <a:endParaRPr lang="en-GB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DF1C685-3EFB-4173-79E9-D9FDB7371F3F}"/>
              </a:ext>
            </a:extLst>
          </p:cNvPr>
          <p:cNvSpPr txBox="1"/>
          <p:nvPr/>
        </p:nvSpPr>
        <p:spPr>
          <a:xfrm>
            <a:off x="185489" y="1215208"/>
            <a:ext cx="465688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After filling </a:t>
            </a:r>
            <a:r>
              <a:rPr lang="it-IT" dirty="0" err="1"/>
              <a:t>quickly</a:t>
            </a:r>
            <a:r>
              <a:rPr lang="it-IT" dirty="0"/>
              <a:t>  </a:t>
            </a:r>
            <a:r>
              <a:rPr lang="it-IT" dirty="0" err="1"/>
              <a:t>his</a:t>
            </a:r>
            <a:r>
              <a:rPr lang="it-IT" dirty="0"/>
              <a:t> </a:t>
            </a:r>
            <a:r>
              <a:rPr lang="it-IT" dirty="0" err="1"/>
              <a:t>blackboard</a:t>
            </a:r>
            <a:r>
              <a:rPr lang="it-IT" dirty="0"/>
              <a:t> with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Ikeda sum rules,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 err="1"/>
              <a:t>isospin</a:t>
            </a:r>
            <a:r>
              <a:rPr lang="it-IT" i="1" dirty="0"/>
              <a:t> operator </a:t>
            </a:r>
            <a:r>
              <a:rPr lang="it-IT" i="1" dirty="0" err="1"/>
              <a:t>algebras</a:t>
            </a:r>
            <a:r>
              <a:rPr lang="it-IT" i="1" dirty="0"/>
              <a:t>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 err="1"/>
              <a:t>charge</a:t>
            </a:r>
            <a:r>
              <a:rPr lang="it-IT" i="1" dirty="0"/>
              <a:t> </a:t>
            </a:r>
            <a:r>
              <a:rPr lang="it-IT" i="1" dirty="0" err="1"/>
              <a:t>exchange</a:t>
            </a:r>
            <a:r>
              <a:rPr lang="it-IT" i="1" dirty="0"/>
              <a:t> reaction </a:t>
            </a:r>
            <a:r>
              <a:rPr lang="it-IT" i="1" dirty="0" err="1"/>
              <a:t>factorization</a:t>
            </a:r>
            <a:r>
              <a:rPr lang="it-IT" i="1" dirty="0"/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quenching of spin-</a:t>
            </a:r>
            <a:r>
              <a:rPr lang="it-IT" i="1" dirty="0" err="1"/>
              <a:t>isopsin</a:t>
            </a:r>
            <a:r>
              <a:rPr lang="it-IT" i="1" dirty="0"/>
              <a:t> </a:t>
            </a:r>
            <a:r>
              <a:rPr lang="it-IT" i="1" dirty="0" err="1"/>
              <a:t>nuclear</a:t>
            </a:r>
            <a:r>
              <a:rPr lang="it-IT" i="1" dirty="0"/>
              <a:t> </a:t>
            </a:r>
            <a:r>
              <a:rPr lang="it-IT" i="1" dirty="0" err="1"/>
              <a:t>response</a:t>
            </a:r>
            <a:r>
              <a:rPr lang="it-IT" i="1" dirty="0"/>
              <a:t>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quasi-</a:t>
            </a:r>
            <a:r>
              <a:rPr lang="it-IT" i="1" dirty="0" err="1"/>
              <a:t>particle</a:t>
            </a:r>
            <a:r>
              <a:rPr lang="it-IT" i="1" dirty="0"/>
              <a:t> random </a:t>
            </a:r>
            <a:r>
              <a:rPr lang="it-IT" i="1" dirty="0" err="1"/>
              <a:t>phase</a:t>
            </a:r>
            <a:r>
              <a:rPr lang="it-IT" i="1" dirty="0"/>
              <a:t> </a:t>
            </a:r>
            <a:r>
              <a:rPr lang="it-IT" i="1" dirty="0" err="1"/>
              <a:t>approximation</a:t>
            </a:r>
            <a:r>
              <a:rPr lang="it-IT" i="1" dirty="0"/>
              <a:t>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 err="1"/>
              <a:t>distorted</a:t>
            </a:r>
            <a:r>
              <a:rPr lang="it-IT" i="1" dirty="0"/>
              <a:t> </a:t>
            </a:r>
            <a:r>
              <a:rPr lang="it-IT" i="1" dirty="0" err="1"/>
              <a:t>wave</a:t>
            </a:r>
            <a:r>
              <a:rPr lang="it-IT" i="1" dirty="0"/>
              <a:t> Born </a:t>
            </a:r>
            <a:r>
              <a:rPr lang="it-IT" i="1" dirty="0" err="1"/>
              <a:t>approximation</a:t>
            </a:r>
            <a:endParaRPr lang="en-GB" i="1" dirty="0"/>
          </a:p>
          <a:p>
            <a:endParaRPr lang="en-GB" dirty="0"/>
          </a:p>
          <a:p>
            <a:r>
              <a:rPr lang="en-GB" dirty="0"/>
              <a:t>he concluded as follows:</a:t>
            </a:r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3C4B6C1-7FBE-348A-88B8-EAA16CC7E8AB}"/>
              </a:ext>
            </a:extLst>
          </p:cNvPr>
          <p:cNvSpPr txBox="1"/>
          <p:nvPr/>
        </p:nvSpPr>
        <p:spPr>
          <a:xfrm>
            <a:off x="7157100" y="5321228"/>
            <a:ext cx="48494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err="1">
                <a:solidFill>
                  <a:srgbClr val="FF0000"/>
                </a:solidFill>
              </a:rPr>
              <a:t>Although</a:t>
            </a:r>
            <a:r>
              <a:rPr lang="it-IT" sz="2400" dirty="0">
                <a:solidFill>
                  <a:srgbClr val="FF0000"/>
                </a:solidFill>
              </a:rPr>
              <a:t> I </a:t>
            </a:r>
            <a:r>
              <a:rPr lang="it-IT" sz="2400" dirty="0" err="1">
                <a:solidFill>
                  <a:srgbClr val="FF0000"/>
                </a:solidFill>
              </a:rPr>
              <a:t>tried</a:t>
            </a:r>
            <a:r>
              <a:rPr lang="it-IT" sz="2400" dirty="0">
                <a:solidFill>
                  <a:srgbClr val="FF0000"/>
                </a:solidFill>
              </a:rPr>
              <a:t> to dissimulate, I </a:t>
            </a:r>
            <a:r>
              <a:rPr lang="it-IT" sz="2400" dirty="0" err="1">
                <a:solidFill>
                  <a:srgbClr val="FF0000"/>
                </a:solidFill>
              </a:rPr>
              <a:t>should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admit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that</a:t>
            </a:r>
            <a:r>
              <a:rPr lang="it-IT" sz="2400" dirty="0">
                <a:solidFill>
                  <a:srgbClr val="FF0000"/>
                </a:solidFill>
              </a:rPr>
              <a:t> I </a:t>
            </a:r>
            <a:r>
              <a:rPr lang="it-IT" sz="2400" dirty="0" err="1">
                <a:solidFill>
                  <a:srgbClr val="FF0000"/>
                </a:solidFill>
              </a:rPr>
              <a:t>lost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half</a:t>
            </a:r>
            <a:r>
              <a:rPr lang="it-IT" sz="2400" dirty="0">
                <a:solidFill>
                  <a:srgbClr val="FF0000"/>
                </a:solidFill>
              </a:rPr>
              <a:t> of </a:t>
            </a:r>
            <a:r>
              <a:rPr lang="it-IT" sz="2400" dirty="0" err="1">
                <a:solidFill>
                  <a:srgbClr val="FF0000"/>
                </a:solidFill>
              </a:rPr>
              <a:t>my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hairs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that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afternoon</a:t>
            </a:r>
            <a:r>
              <a:rPr lang="it-IT" sz="2400" dirty="0">
                <a:solidFill>
                  <a:srgbClr val="FF0000"/>
                </a:solidFill>
              </a:rPr>
              <a:t> in Giessen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2147BD64-FA2B-3923-7DD5-BC0378C3E27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646" t="6658" r="9697" b="22779"/>
          <a:stretch/>
        </p:blipFill>
        <p:spPr>
          <a:xfrm>
            <a:off x="3017745" y="5595180"/>
            <a:ext cx="1141865" cy="1173557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6F4BCB8-DA4F-0288-8EEB-E583CBF35553}"/>
              </a:ext>
            </a:extLst>
          </p:cNvPr>
          <p:cNvSpPr txBox="1"/>
          <p:nvPr/>
        </p:nvSpPr>
        <p:spPr>
          <a:xfrm>
            <a:off x="3520399" y="5021836"/>
            <a:ext cx="4155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Yes, </a:t>
            </a:r>
            <a:r>
              <a:rPr lang="it-IT" dirty="0" err="1"/>
              <a:t>indeed</a:t>
            </a:r>
            <a:r>
              <a:rPr lang="it-IT" dirty="0"/>
              <a:t> </a:t>
            </a:r>
            <a:r>
              <a:rPr lang="it-IT" dirty="0" err="1"/>
              <a:t>it</a:t>
            </a:r>
            <a:r>
              <a:rPr lang="it-IT" dirty="0"/>
              <a:t> looks </a:t>
            </a:r>
            <a:r>
              <a:rPr lang="it-IT" dirty="0" err="1"/>
              <a:t>quite</a:t>
            </a:r>
            <a:r>
              <a:rPr lang="it-IT" dirty="0"/>
              <a:t> </a:t>
            </a:r>
            <a:r>
              <a:rPr lang="it-IT" dirty="0" err="1"/>
              <a:t>simple</a:t>
            </a:r>
            <a:r>
              <a:rPr lang="it-IT" dirty="0"/>
              <a:t>!</a:t>
            </a:r>
            <a:endParaRPr lang="en-GB" dirty="0"/>
          </a:p>
        </p:txBody>
      </p:sp>
      <p:sp>
        <p:nvSpPr>
          <p:cNvPr id="12" name="Fumetto: rettangolo con angoli arrotondati 11">
            <a:extLst>
              <a:ext uri="{FF2B5EF4-FFF2-40B4-BE49-F238E27FC236}">
                <a16:creationId xmlns:a16="http://schemas.microsoft.com/office/drawing/2014/main" id="{7C723C61-36FF-D0A4-7748-E98167DA4496}"/>
              </a:ext>
            </a:extLst>
          </p:cNvPr>
          <p:cNvSpPr/>
          <p:nvPr/>
        </p:nvSpPr>
        <p:spPr>
          <a:xfrm>
            <a:off x="3552082" y="5022255"/>
            <a:ext cx="3157290" cy="428977"/>
          </a:xfrm>
          <a:prstGeom prst="wedgeRoundRectCallout">
            <a:avLst>
              <a:gd name="adj1" fmla="val -18573"/>
              <a:gd name="adj2" fmla="val 100708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990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/>
      <p:bldP spid="11" grpId="0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201A459-9E30-9EEE-EE3B-707A942FC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3944" y="5757230"/>
            <a:ext cx="8907684" cy="6981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dirty="0"/>
              <a:t>I </a:t>
            </a:r>
            <a:r>
              <a:rPr lang="it-IT" dirty="0" err="1"/>
              <a:t>clearly</a:t>
            </a:r>
            <a:r>
              <a:rPr lang="it-IT" dirty="0"/>
              <a:t> </a:t>
            </a:r>
            <a:r>
              <a:rPr lang="it-IT" dirty="0" err="1"/>
              <a:t>was</a:t>
            </a:r>
            <a:r>
              <a:rPr lang="it-IT" dirty="0"/>
              <a:t> in the </a:t>
            </a:r>
            <a:r>
              <a:rPr lang="it-IT" dirty="0" err="1"/>
              <a:t>presence</a:t>
            </a:r>
            <a:r>
              <a:rPr lang="it-IT" dirty="0"/>
              <a:t> of a </a:t>
            </a:r>
            <a:r>
              <a:rPr lang="it-IT" dirty="0" err="1"/>
              <a:t>brilliant</a:t>
            </a:r>
            <a:r>
              <a:rPr lang="it-IT" dirty="0"/>
              <a:t> man</a:t>
            </a:r>
            <a:endParaRPr lang="en-GB" dirty="0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BFF5395-CE59-9962-2CD1-094DB2F176F7}"/>
              </a:ext>
            </a:extLst>
          </p:cNvPr>
          <p:cNvSpPr txBox="1">
            <a:spLocks/>
          </p:cNvSpPr>
          <p:nvPr/>
        </p:nvSpPr>
        <p:spPr>
          <a:xfrm>
            <a:off x="433086" y="192653"/>
            <a:ext cx="8907684" cy="5787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sz="3200" dirty="0" err="1"/>
              <a:t>During</a:t>
            </a:r>
            <a:r>
              <a:rPr lang="it-IT" sz="3200" dirty="0"/>
              <a:t> the following </a:t>
            </a:r>
            <a:r>
              <a:rPr lang="it-IT" sz="3200" dirty="0" err="1"/>
              <a:t>two</a:t>
            </a:r>
            <a:r>
              <a:rPr lang="it-IT" sz="3200" dirty="0"/>
              <a:t> weeks I </a:t>
            </a:r>
            <a:r>
              <a:rPr lang="it-IT" sz="3200" dirty="0" err="1"/>
              <a:t>also</a:t>
            </a:r>
            <a:r>
              <a:rPr lang="it-IT" sz="3200" dirty="0"/>
              <a:t> </a:t>
            </a:r>
            <a:r>
              <a:rPr lang="it-IT" sz="3200" dirty="0" err="1"/>
              <a:t>discover</a:t>
            </a:r>
            <a:r>
              <a:rPr lang="it-IT" sz="3200" dirty="0"/>
              <a:t> </a:t>
            </a:r>
            <a:r>
              <a:rPr lang="it-IT" sz="3200" dirty="0" err="1"/>
              <a:t>that</a:t>
            </a:r>
            <a:r>
              <a:rPr lang="it-IT" sz="3200" dirty="0"/>
              <a:t>:</a:t>
            </a:r>
            <a:endParaRPr lang="en-GB" sz="3200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B28E79E-0CAD-E4C5-CB91-A4A624141F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7883" y="975399"/>
            <a:ext cx="983848" cy="983848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108A03C7-E2A2-610D-E491-589E40DD33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7634" y="1988202"/>
            <a:ext cx="1024097" cy="98384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94D275CF-B535-297C-D918-2533F05DD9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4967" y="3081038"/>
            <a:ext cx="2762250" cy="165735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E8163CA0-B7AF-3873-32E5-03C690CAE9EC}"/>
              </a:ext>
            </a:extLst>
          </p:cNvPr>
          <p:cNvSpPr txBox="1"/>
          <p:nvPr/>
        </p:nvSpPr>
        <p:spPr>
          <a:xfrm>
            <a:off x="433086" y="979426"/>
            <a:ext cx="94285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/>
              <a:t>Horst </a:t>
            </a:r>
            <a:r>
              <a:rPr lang="it-IT" dirty="0" err="1"/>
              <a:t>did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like to drive a car! </a:t>
            </a:r>
            <a:r>
              <a:rPr lang="it-IT" dirty="0" err="1"/>
              <a:t>Often</a:t>
            </a:r>
            <a:r>
              <a:rPr lang="it-IT" dirty="0"/>
              <a:t> he </a:t>
            </a:r>
            <a:r>
              <a:rPr lang="it-IT" dirty="0" err="1"/>
              <a:t>moved</a:t>
            </a:r>
            <a:r>
              <a:rPr lang="it-IT" dirty="0"/>
              <a:t> by taxi, a feature making </a:t>
            </a:r>
            <a:r>
              <a:rPr lang="it-IT" dirty="0" err="1"/>
              <a:t>him</a:t>
            </a:r>
            <a:r>
              <a:rPr lang="it-IT" dirty="0"/>
              <a:t> </a:t>
            </a:r>
            <a:r>
              <a:rPr lang="it-IT" dirty="0" err="1"/>
              <a:t>quite</a:t>
            </a:r>
            <a:r>
              <a:rPr lang="it-IT" dirty="0"/>
              <a:t> </a:t>
            </a:r>
            <a:r>
              <a:rPr lang="it-IT" dirty="0" err="1"/>
              <a:t>unique</a:t>
            </a:r>
            <a:r>
              <a:rPr lang="it-IT" dirty="0"/>
              <a:t> in </a:t>
            </a:r>
            <a:r>
              <a:rPr lang="it-IT" dirty="0" err="1"/>
              <a:t>my</a:t>
            </a:r>
            <a:r>
              <a:rPr lang="it-IT" dirty="0"/>
              <a:t> world. He </a:t>
            </a:r>
            <a:r>
              <a:rPr lang="it-IT" dirty="0" err="1"/>
              <a:t>said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«</a:t>
            </a:r>
            <a:r>
              <a:rPr lang="it-IT" i="1" dirty="0" err="1">
                <a:solidFill>
                  <a:srgbClr val="FF0000"/>
                </a:solidFill>
              </a:rPr>
              <a:t>it</a:t>
            </a:r>
            <a:r>
              <a:rPr lang="it-IT" i="1" dirty="0">
                <a:solidFill>
                  <a:srgbClr val="FF0000"/>
                </a:solidFill>
              </a:rPr>
              <a:t> </a:t>
            </a:r>
            <a:r>
              <a:rPr lang="it-IT" i="1" dirty="0" err="1">
                <a:solidFill>
                  <a:srgbClr val="FF0000"/>
                </a:solidFill>
              </a:rPr>
              <a:t>is</a:t>
            </a:r>
            <a:r>
              <a:rPr lang="it-IT" i="1" dirty="0">
                <a:solidFill>
                  <a:srgbClr val="FF0000"/>
                </a:solidFill>
              </a:rPr>
              <a:t> </a:t>
            </a:r>
            <a:r>
              <a:rPr lang="it-IT" i="1" dirty="0" err="1">
                <a:solidFill>
                  <a:srgbClr val="FF0000"/>
                </a:solidFill>
              </a:rPr>
              <a:t>boring</a:t>
            </a:r>
            <a:r>
              <a:rPr lang="it-IT" i="1" dirty="0">
                <a:solidFill>
                  <a:srgbClr val="FF0000"/>
                </a:solidFill>
              </a:rPr>
              <a:t> to drive a car</a:t>
            </a:r>
            <a:r>
              <a:rPr lang="it-IT" dirty="0"/>
              <a:t>»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DD962E5-5B8D-D8D8-03C7-3249D39B5032}"/>
              </a:ext>
            </a:extLst>
          </p:cNvPr>
          <p:cNvSpPr txBox="1"/>
          <p:nvPr/>
        </p:nvSpPr>
        <p:spPr>
          <a:xfrm>
            <a:off x="433086" y="1988202"/>
            <a:ext cx="94285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/>
              <a:t>He </a:t>
            </a:r>
            <a:r>
              <a:rPr lang="it-IT" dirty="0" err="1"/>
              <a:t>typically</a:t>
            </a:r>
            <a:r>
              <a:rPr lang="it-IT" dirty="0"/>
              <a:t> </a:t>
            </a:r>
            <a:r>
              <a:rPr lang="it-IT" dirty="0" err="1"/>
              <a:t>did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lunch. I </a:t>
            </a:r>
            <a:r>
              <a:rPr lang="it-IT" dirty="0" err="1"/>
              <a:t>discover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too</a:t>
            </a:r>
            <a:r>
              <a:rPr lang="it-IT" dirty="0"/>
              <a:t> late </a:t>
            </a:r>
            <a:r>
              <a:rPr lang="it-IT" dirty="0" err="1"/>
              <a:t>during</a:t>
            </a:r>
            <a:r>
              <a:rPr lang="it-IT" dirty="0"/>
              <a:t> </a:t>
            </a:r>
            <a:r>
              <a:rPr lang="it-IT" dirty="0" err="1"/>
              <a:t>my</a:t>
            </a:r>
            <a:r>
              <a:rPr lang="it-IT" dirty="0"/>
              <a:t> first day in Giessen, so I </a:t>
            </a:r>
            <a:r>
              <a:rPr lang="it-IT" dirty="0" err="1"/>
              <a:t>also</a:t>
            </a:r>
            <a:r>
              <a:rPr lang="it-IT" dirty="0"/>
              <a:t> </a:t>
            </a:r>
            <a:r>
              <a:rPr lang="it-IT" dirty="0" err="1"/>
              <a:t>missed</a:t>
            </a:r>
            <a:r>
              <a:rPr lang="it-IT" dirty="0"/>
              <a:t> </a:t>
            </a:r>
            <a:r>
              <a:rPr lang="it-IT" dirty="0" err="1"/>
              <a:t>my</a:t>
            </a:r>
            <a:r>
              <a:rPr lang="it-IT" dirty="0"/>
              <a:t> lunch!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C436ADF-89B9-8616-4C3D-5151D21AB759}"/>
              </a:ext>
            </a:extLst>
          </p:cNvPr>
          <p:cNvSpPr txBox="1"/>
          <p:nvPr/>
        </p:nvSpPr>
        <p:spPr>
          <a:xfrm>
            <a:off x="433086" y="3059668"/>
            <a:ext cx="61230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He </a:t>
            </a:r>
            <a:r>
              <a:rPr lang="it-IT" dirty="0" err="1"/>
              <a:t>frequently</a:t>
            </a:r>
            <a:r>
              <a:rPr lang="it-IT" dirty="0"/>
              <a:t> </a:t>
            </a:r>
            <a:r>
              <a:rPr lang="it-IT" dirty="0" err="1"/>
              <a:t>worked</a:t>
            </a:r>
            <a:r>
              <a:rPr lang="it-IT" dirty="0"/>
              <a:t> </a:t>
            </a:r>
            <a:r>
              <a:rPr lang="it-IT" dirty="0" err="1"/>
              <a:t>until</a:t>
            </a:r>
            <a:r>
              <a:rPr lang="it-IT" dirty="0"/>
              <a:t> late </a:t>
            </a:r>
            <a:r>
              <a:rPr lang="it-IT" dirty="0" err="1"/>
              <a:t>evening</a:t>
            </a:r>
            <a:r>
              <a:rPr lang="it-IT" dirty="0"/>
              <a:t> 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E1D94703-00F8-359C-B201-9A05493B9256}"/>
              </a:ext>
            </a:extLst>
          </p:cNvPr>
          <p:cNvSpPr txBox="1"/>
          <p:nvPr/>
        </p:nvSpPr>
        <p:spPr>
          <a:xfrm>
            <a:off x="433086" y="4962763"/>
            <a:ext cx="95905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it-IT" dirty="0"/>
              <a:t>But </a:t>
            </a:r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impressed</a:t>
            </a:r>
            <a:r>
              <a:rPr lang="it-IT" dirty="0"/>
              <a:t> me </a:t>
            </a:r>
            <a:r>
              <a:rPr lang="it-IT" dirty="0" err="1"/>
              <a:t>most</a:t>
            </a:r>
            <a:r>
              <a:rPr lang="it-IT" dirty="0"/>
              <a:t>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his</a:t>
            </a:r>
            <a:r>
              <a:rPr lang="it-IT" dirty="0"/>
              <a:t> deep and </a:t>
            </a:r>
            <a:r>
              <a:rPr lang="it-IT" dirty="0" err="1"/>
              <a:t>broad</a:t>
            </a:r>
            <a:r>
              <a:rPr lang="it-IT" dirty="0"/>
              <a:t> </a:t>
            </a:r>
            <a:r>
              <a:rPr lang="it-IT" dirty="0" err="1"/>
              <a:t>interest</a:t>
            </a:r>
            <a:r>
              <a:rPr lang="it-IT" dirty="0"/>
              <a:t> to life!</a:t>
            </a:r>
          </a:p>
        </p:txBody>
      </p:sp>
    </p:spTree>
    <p:extLst>
      <p:ext uri="{BB962C8B-B14F-4D97-AF65-F5344CB8AC3E}">
        <p14:creationId xmlns:p14="http://schemas.microsoft.com/office/powerpoint/2010/main" val="1252722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13329D-4556-320D-A1B7-C4096C8FB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598" y="1"/>
            <a:ext cx="5775768" cy="1047498"/>
          </a:xfrm>
        </p:spPr>
        <p:txBody>
          <a:bodyPr>
            <a:normAutofit/>
          </a:bodyPr>
          <a:lstStyle/>
          <a:p>
            <a:r>
              <a:rPr lang="it-IT" sz="3200" dirty="0"/>
              <a:t>I </a:t>
            </a:r>
            <a:r>
              <a:rPr lang="it-IT" sz="3200" dirty="0" err="1"/>
              <a:t>learned</a:t>
            </a:r>
            <a:r>
              <a:rPr lang="it-IT" sz="3200" dirty="0"/>
              <a:t> and </a:t>
            </a:r>
            <a:r>
              <a:rPr lang="it-IT" sz="3200" dirty="0" err="1"/>
              <a:t>worked</a:t>
            </a:r>
            <a:r>
              <a:rPr lang="it-IT" sz="3200" dirty="0"/>
              <a:t> a </a:t>
            </a:r>
            <a:r>
              <a:rPr lang="it-IT" sz="3200" dirty="0" err="1"/>
              <a:t>lot</a:t>
            </a:r>
            <a:r>
              <a:rPr lang="it-IT" sz="3200" dirty="0"/>
              <a:t> under the Horst </a:t>
            </a:r>
            <a:r>
              <a:rPr lang="it-IT" sz="3200" dirty="0" err="1"/>
              <a:t>supervision</a:t>
            </a:r>
            <a:endParaRPr lang="en-GB" sz="32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2616C2A-ACEF-88CB-4D99-EF851BEF7C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542" y="1321716"/>
            <a:ext cx="5435879" cy="3109278"/>
          </a:xfrm>
          <a:ln w="254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just"/>
            <a:r>
              <a:rPr lang="it-IT" sz="1600" dirty="0"/>
              <a:t>The </a:t>
            </a:r>
            <a:r>
              <a:rPr lang="it-IT" sz="1600" dirty="0" err="1"/>
              <a:t>results</a:t>
            </a:r>
            <a:r>
              <a:rPr lang="it-IT" sz="1600" dirty="0"/>
              <a:t> are a key part of </a:t>
            </a:r>
            <a:r>
              <a:rPr lang="it-IT" sz="1600" dirty="0" err="1"/>
              <a:t>my</a:t>
            </a:r>
            <a:r>
              <a:rPr lang="it-IT" sz="1600" dirty="0"/>
              <a:t> </a:t>
            </a:r>
            <a:r>
              <a:rPr lang="it-IT" sz="1600" dirty="0" err="1"/>
              <a:t>Ph.D</a:t>
            </a:r>
            <a:r>
              <a:rPr lang="it-IT" sz="1600" dirty="0"/>
              <a:t>. Thesis and of some </a:t>
            </a:r>
            <a:r>
              <a:rPr lang="it-IT" sz="1600" dirty="0" err="1"/>
              <a:t>articles</a:t>
            </a:r>
            <a:r>
              <a:rPr lang="it-IT" sz="1600" dirty="0"/>
              <a:t> </a:t>
            </a:r>
            <a:r>
              <a:rPr lang="it-IT" sz="1600" dirty="0" err="1"/>
              <a:t>we</a:t>
            </a:r>
            <a:r>
              <a:rPr lang="it-IT" sz="1600" dirty="0"/>
              <a:t> </a:t>
            </a:r>
            <a:r>
              <a:rPr lang="it-IT" sz="1600" dirty="0" err="1"/>
              <a:t>published</a:t>
            </a:r>
            <a:r>
              <a:rPr lang="it-IT" sz="1600" dirty="0"/>
              <a:t> </a:t>
            </a:r>
            <a:r>
              <a:rPr lang="it-IT" sz="1600" dirty="0" err="1"/>
              <a:t>later</a:t>
            </a:r>
            <a:endParaRPr lang="it-IT" sz="1600" dirty="0"/>
          </a:p>
          <a:p>
            <a:pPr algn="just"/>
            <a:endParaRPr lang="it-IT" sz="1600" dirty="0"/>
          </a:p>
          <a:p>
            <a:pPr algn="just"/>
            <a:r>
              <a:rPr lang="it-IT" sz="1600" dirty="0" err="1"/>
              <a:t>Actually</a:t>
            </a:r>
            <a:r>
              <a:rPr lang="it-IT" sz="1600" dirty="0"/>
              <a:t> </a:t>
            </a:r>
            <a:r>
              <a:rPr lang="it-IT" sz="1600" dirty="0" err="1"/>
              <a:t>we</a:t>
            </a:r>
            <a:r>
              <a:rPr lang="it-IT" sz="1600" dirty="0"/>
              <a:t> </a:t>
            </a:r>
            <a:r>
              <a:rPr lang="it-IT" sz="1600" dirty="0" err="1"/>
              <a:t>were</a:t>
            </a:r>
            <a:r>
              <a:rPr lang="it-IT" sz="1600" dirty="0"/>
              <a:t> </a:t>
            </a:r>
            <a:r>
              <a:rPr lang="it-IT" sz="1600" dirty="0" err="1"/>
              <a:t>promoting</a:t>
            </a:r>
            <a:r>
              <a:rPr lang="it-IT" sz="1600" dirty="0"/>
              <a:t> a </a:t>
            </a:r>
            <a:r>
              <a:rPr lang="it-IT" sz="1600" dirty="0" err="1"/>
              <a:t>further</a:t>
            </a:r>
            <a:r>
              <a:rPr lang="it-IT" sz="1600" dirty="0"/>
              <a:t> </a:t>
            </a:r>
            <a:r>
              <a:rPr lang="it-IT" sz="1600" dirty="0" err="1"/>
              <a:t>development</a:t>
            </a:r>
            <a:r>
              <a:rPr lang="it-IT" sz="1600" dirty="0"/>
              <a:t> of a </a:t>
            </a:r>
            <a:r>
              <a:rPr lang="it-IT" sz="1600" dirty="0" err="1"/>
              <a:t>microscopic</a:t>
            </a:r>
            <a:r>
              <a:rPr lang="it-IT" sz="1600" dirty="0"/>
              <a:t> </a:t>
            </a:r>
            <a:r>
              <a:rPr lang="it-IT" sz="1600" dirty="0" err="1"/>
              <a:t>charge</a:t>
            </a:r>
            <a:r>
              <a:rPr lang="it-IT" sz="1600" dirty="0"/>
              <a:t> </a:t>
            </a:r>
            <a:r>
              <a:rPr lang="it-IT" sz="1600" dirty="0" err="1"/>
              <a:t>exchange</a:t>
            </a:r>
            <a:r>
              <a:rPr lang="it-IT" sz="1600" dirty="0"/>
              <a:t> theory </a:t>
            </a:r>
            <a:r>
              <a:rPr lang="it-IT" sz="1600" dirty="0" err="1"/>
              <a:t>including</a:t>
            </a:r>
            <a:r>
              <a:rPr lang="it-IT" sz="1600" dirty="0"/>
              <a:t> HFB </a:t>
            </a:r>
            <a:r>
              <a:rPr lang="it-IT" sz="1600" dirty="0" err="1"/>
              <a:t>mean</a:t>
            </a:r>
            <a:r>
              <a:rPr lang="it-IT" sz="1600" dirty="0"/>
              <a:t> field + QRPA and </a:t>
            </a:r>
            <a:r>
              <a:rPr lang="it-IT" sz="1600" dirty="0" err="1"/>
              <a:t>Dynamical</a:t>
            </a:r>
            <a:r>
              <a:rPr lang="it-IT" sz="1600" dirty="0"/>
              <a:t> Core </a:t>
            </a:r>
            <a:r>
              <a:rPr lang="it-IT" sz="1600" dirty="0" err="1"/>
              <a:t>Polarization</a:t>
            </a:r>
            <a:r>
              <a:rPr lang="it-IT" sz="1600" dirty="0"/>
              <a:t> </a:t>
            </a:r>
            <a:r>
              <a:rPr lang="it-IT" sz="1600" dirty="0" err="1"/>
              <a:t>correlations</a:t>
            </a:r>
            <a:r>
              <a:rPr lang="it-IT" sz="1600" dirty="0"/>
              <a:t> </a:t>
            </a:r>
            <a:r>
              <a:rPr lang="it-IT" sz="1600" dirty="0" err="1"/>
              <a:t>integrated</a:t>
            </a:r>
            <a:r>
              <a:rPr lang="it-IT" sz="1600" dirty="0"/>
              <a:t> in a DWBA framework</a:t>
            </a:r>
          </a:p>
          <a:p>
            <a:pPr algn="just"/>
            <a:endParaRPr lang="it-IT" sz="1600" dirty="0"/>
          </a:p>
          <a:p>
            <a:pPr algn="just"/>
            <a:r>
              <a:rPr lang="it-IT" sz="1600" dirty="0" err="1"/>
              <a:t>We</a:t>
            </a:r>
            <a:r>
              <a:rPr lang="it-IT" sz="1600" dirty="0"/>
              <a:t> </a:t>
            </a:r>
            <a:r>
              <a:rPr lang="it-IT" sz="1600" dirty="0" err="1"/>
              <a:t>were</a:t>
            </a:r>
            <a:r>
              <a:rPr lang="it-IT" sz="1600" dirty="0"/>
              <a:t> </a:t>
            </a:r>
            <a:r>
              <a:rPr lang="it-IT" sz="1600" dirty="0" err="1"/>
              <a:t>also</a:t>
            </a:r>
            <a:r>
              <a:rPr lang="it-IT" sz="1600" dirty="0"/>
              <a:t> </a:t>
            </a:r>
            <a:r>
              <a:rPr lang="it-IT" sz="1600" dirty="0" err="1"/>
              <a:t>pioneering</a:t>
            </a:r>
            <a:r>
              <a:rPr lang="it-IT" sz="1600" dirty="0"/>
              <a:t> a </a:t>
            </a:r>
            <a:r>
              <a:rPr lang="it-IT" sz="1600" dirty="0" err="1"/>
              <a:t>systematic</a:t>
            </a:r>
            <a:r>
              <a:rPr lang="it-IT" sz="1600" dirty="0"/>
              <a:t> </a:t>
            </a:r>
            <a:r>
              <a:rPr lang="it-IT" sz="1600" dirty="0" err="1"/>
              <a:t>nuclear</a:t>
            </a:r>
            <a:r>
              <a:rPr lang="it-IT" sz="1600" dirty="0"/>
              <a:t> </a:t>
            </a:r>
            <a:r>
              <a:rPr lang="it-IT" sz="1600" dirty="0" err="1"/>
              <a:t>spectroscopy</a:t>
            </a:r>
            <a:r>
              <a:rPr lang="it-IT" sz="1600" dirty="0"/>
              <a:t> </a:t>
            </a:r>
            <a:r>
              <a:rPr lang="it-IT" sz="1600" dirty="0" err="1"/>
              <a:t>program</a:t>
            </a:r>
            <a:r>
              <a:rPr lang="it-IT" sz="1600" dirty="0"/>
              <a:t> of </a:t>
            </a:r>
            <a:r>
              <a:rPr lang="it-IT" sz="1600" dirty="0" err="1"/>
              <a:t>neutron-rich</a:t>
            </a:r>
            <a:r>
              <a:rPr lang="it-IT" sz="1600" dirty="0"/>
              <a:t> nuclei via (</a:t>
            </a:r>
            <a:r>
              <a:rPr lang="it-IT" sz="1600" baseline="30000" dirty="0"/>
              <a:t>7</a:t>
            </a:r>
            <a:r>
              <a:rPr lang="it-IT" sz="1600" dirty="0"/>
              <a:t>Li,</a:t>
            </a:r>
            <a:r>
              <a:rPr lang="it-IT" sz="1600" baseline="30000" dirty="0"/>
              <a:t>7</a:t>
            </a:r>
            <a:r>
              <a:rPr lang="it-IT" sz="1600" dirty="0"/>
              <a:t>Be) </a:t>
            </a:r>
            <a:r>
              <a:rPr lang="it-IT" sz="1600" dirty="0" err="1"/>
              <a:t>charge</a:t>
            </a:r>
            <a:r>
              <a:rPr lang="it-IT" sz="1600" dirty="0"/>
              <a:t> </a:t>
            </a:r>
            <a:r>
              <a:rPr lang="it-IT" sz="1600" dirty="0" err="1"/>
              <a:t>exchange</a:t>
            </a:r>
            <a:r>
              <a:rPr lang="it-IT" sz="1600" dirty="0"/>
              <a:t> reactions </a:t>
            </a:r>
            <a:r>
              <a:rPr lang="it-IT" sz="1600" dirty="0" err="1"/>
              <a:t>not</a:t>
            </a:r>
            <a:r>
              <a:rPr lang="it-IT" sz="1600" dirty="0"/>
              <a:t> far </a:t>
            </a:r>
            <a:r>
              <a:rPr lang="it-IT" sz="1600" dirty="0" err="1"/>
              <a:t>above</a:t>
            </a:r>
            <a:r>
              <a:rPr lang="it-IT" sz="1600" dirty="0"/>
              <a:t> the Coulomb </a:t>
            </a:r>
            <a:r>
              <a:rPr lang="it-IT" sz="1600" dirty="0" err="1"/>
              <a:t>barrier</a:t>
            </a:r>
            <a:endParaRPr lang="it-IT" sz="1600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030AD8D-F9CB-7D1C-F3F8-15AD93B7C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997" y="4705211"/>
            <a:ext cx="5472970" cy="203645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1150BF9E-4726-E6F8-EDB9-ECFEAC061B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3002" y="233234"/>
            <a:ext cx="5313002" cy="2042210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0EE66A21-C345-D998-6BC5-2BE0CBC620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3563" y="2404745"/>
            <a:ext cx="4138862" cy="3364992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B810DF4-BBE8-595C-0064-F242D1C3D7DD}"/>
              </a:ext>
            </a:extLst>
          </p:cNvPr>
          <p:cNvSpPr txBox="1"/>
          <p:nvPr/>
        </p:nvSpPr>
        <p:spPr>
          <a:xfrm>
            <a:off x="5716967" y="6041373"/>
            <a:ext cx="6378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A </a:t>
            </a:r>
            <a:r>
              <a:rPr lang="it-IT" dirty="0" err="1"/>
              <a:t>theoretician</a:t>
            </a:r>
            <a:r>
              <a:rPr lang="it-IT" dirty="0"/>
              <a:t> with </a:t>
            </a:r>
            <a:r>
              <a:rPr lang="it-IT" b="1" dirty="0">
                <a:solidFill>
                  <a:srgbClr val="FF0000"/>
                </a:solidFill>
              </a:rPr>
              <a:t>a </a:t>
            </a:r>
            <a:r>
              <a:rPr lang="it-IT" b="1" dirty="0" err="1">
                <a:solidFill>
                  <a:srgbClr val="FF0000"/>
                </a:solidFill>
              </a:rPr>
              <a:t>natural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aptitude</a:t>
            </a:r>
            <a:r>
              <a:rPr lang="it-IT" b="1" dirty="0">
                <a:solidFill>
                  <a:srgbClr val="FF0000"/>
                </a:solidFill>
              </a:rPr>
              <a:t> for </a:t>
            </a:r>
            <a:r>
              <a:rPr lang="it-IT" b="1" dirty="0" err="1">
                <a:solidFill>
                  <a:srgbClr val="FF0000"/>
                </a:solidFill>
              </a:rPr>
              <a:t>talking</a:t>
            </a:r>
            <a:r>
              <a:rPr lang="it-IT" b="1" dirty="0">
                <a:solidFill>
                  <a:srgbClr val="FF0000"/>
                </a:solidFill>
              </a:rPr>
              <a:t> with </a:t>
            </a:r>
            <a:r>
              <a:rPr lang="it-IT" b="1" dirty="0" err="1">
                <a:solidFill>
                  <a:srgbClr val="FF0000"/>
                </a:solidFill>
              </a:rPr>
              <a:t>experimentalists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A7374E9E-9F13-7F49-CC90-4344B85668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997" y="4682061"/>
            <a:ext cx="5472970" cy="203645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42BE2FC2-1961-6A2F-0BEF-845C4ED95A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3002" y="163785"/>
            <a:ext cx="5313002" cy="204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652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13329D-4556-320D-A1B7-C4096C8FB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598" y="1"/>
            <a:ext cx="5775768" cy="1047498"/>
          </a:xfrm>
        </p:spPr>
        <p:txBody>
          <a:bodyPr>
            <a:normAutofit/>
          </a:bodyPr>
          <a:lstStyle/>
          <a:p>
            <a:r>
              <a:rPr lang="it-IT" sz="3200" dirty="0"/>
              <a:t>I </a:t>
            </a:r>
            <a:r>
              <a:rPr lang="it-IT" sz="3200" dirty="0" err="1"/>
              <a:t>learned</a:t>
            </a:r>
            <a:r>
              <a:rPr lang="it-IT" sz="3200" dirty="0"/>
              <a:t> and </a:t>
            </a:r>
            <a:r>
              <a:rPr lang="it-IT" sz="3200" dirty="0" err="1"/>
              <a:t>worked</a:t>
            </a:r>
            <a:r>
              <a:rPr lang="it-IT" sz="3200" dirty="0"/>
              <a:t> a </a:t>
            </a:r>
            <a:r>
              <a:rPr lang="it-IT" sz="3200" dirty="0" err="1"/>
              <a:t>lot</a:t>
            </a:r>
            <a:r>
              <a:rPr lang="it-IT" sz="3200" dirty="0"/>
              <a:t> under the Horst </a:t>
            </a:r>
            <a:r>
              <a:rPr lang="it-IT" sz="3200" dirty="0" err="1"/>
              <a:t>supervision</a:t>
            </a:r>
            <a:endParaRPr lang="en-GB" sz="32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2616C2A-ACEF-88CB-4D99-EF851BEF7C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542" y="1198127"/>
            <a:ext cx="5435879" cy="3109278"/>
          </a:xfrm>
          <a:ln w="254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just"/>
            <a:r>
              <a:rPr lang="it-IT" sz="1600" dirty="0"/>
              <a:t>The </a:t>
            </a:r>
            <a:r>
              <a:rPr lang="it-IT" sz="1600" dirty="0" err="1"/>
              <a:t>results</a:t>
            </a:r>
            <a:r>
              <a:rPr lang="it-IT" sz="1600" dirty="0"/>
              <a:t> are a key part of </a:t>
            </a:r>
            <a:r>
              <a:rPr lang="it-IT" sz="1600" dirty="0" err="1"/>
              <a:t>my</a:t>
            </a:r>
            <a:r>
              <a:rPr lang="it-IT" sz="1600" dirty="0"/>
              <a:t> </a:t>
            </a:r>
            <a:r>
              <a:rPr lang="it-IT" sz="1600" dirty="0" err="1"/>
              <a:t>Ph.D</a:t>
            </a:r>
            <a:r>
              <a:rPr lang="it-IT" sz="1600" dirty="0"/>
              <a:t>. Thesis and of some </a:t>
            </a:r>
            <a:r>
              <a:rPr lang="it-IT" sz="1600" dirty="0" err="1"/>
              <a:t>articles</a:t>
            </a:r>
            <a:r>
              <a:rPr lang="it-IT" sz="1600" dirty="0"/>
              <a:t> </a:t>
            </a:r>
            <a:r>
              <a:rPr lang="it-IT" sz="1600" dirty="0" err="1"/>
              <a:t>we</a:t>
            </a:r>
            <a:r>
              <a:rPr lang="it-IT" sz="1600" dirty="0"/>
              <a:t> </a:t>
            </a:r>
            <a:r>
              <a:rPr lang="it-IT" sz="1600" dirty="0" err="1"/>
              <a:t>published</a:t>
            </a:r>
            <a:r>
              <a:rPr lang="it-IT" sz="1600" dirty="0"/>
              <a:t> </a:t>
            </a:r>
            <a:r>
              <a:rPr lang="it-IT" sz="1600" dirty="0" err="1"/>
              <a:t>later</a:t>
            </a:r>
            <a:endParaRPr lang="it-IT" sz="1600" dirty="0"/>
          </a:p>
          <a:p>
            <a:pPr algn="just"/>
            <a:endParaRPr lang="it-IT" sz="1600" dirty="0"/>
          </a:p>
          <a:p>
            <a:pPr algn="just"/>
            <a:r>
              <a:rPr lang="it-IT" sz="1600" dirty="0" err="1"/>
              <a:t>Actually</a:t>
            </a:r>
            <a:r>
              <a:rPr lang="it-IT" sz="1600" dirty="0"/>
              <a:t> </a:t>
            </a:r>
            <a:r>
              <a:rPr lang="it-IT" sz="1600" dirty="0" err="1"/>
              <a:t>we</a:t>
            </a:r>
            <a:r>
              <a:rPr lang="it-IT" sz="1600" dirty="0"/>
              <a:t> </a:t>
            </a:r>
            <a:r>
              <a:rPr lang="it-IT" sz="1600" dirty="0" err="1"/>
              <a:t>were</a:t>
            </a:r>
            <a:r>
              <a:rPr lang="it-IT" sz="1600" dirty="0"/>
              <a:t> </a:t>
            </a:r>
            <a:r>
              <a:rPr lang="it-IT" sz="1600" dirty="0" err="1"/>
              <a:t>promoting</a:t>
            </a:r>
            <a:r>
              <a:rPr lang="it-IT" sz="1600" dirty="0"/>
              <a:t> a </a:t>
            </a:r>
            <a:r>
              <a:rPr lang="it-IT" sz="1600" dirty="0" err="1"/>
              <a:t>further</a:t>
            </a:r>
            <a:r>
              <a:rPr lang="it-IT" sz="1600" dirty="0"/>
              <a:t> </a:t>
            </a:r>
            <a:r>
              <a:rPr lang="it-IT" sz="1600" dirty="0" err="1"/>
              <a:t>development</a:t>
            </a:r>
            <a:r>
              <a:rPr lang="it-IT" sz="1600" dirty="0"/>
              <a:t> of a </a:t>
            </a:r>
            <a:r>
              <a:rPr lang="it-IT" sz="1600" dirty="0" err="1"/>
              <a:t>microscopic</a:t>
            </a:r>
            <a:r>
              <a:rPr lang="it-IT" sz="1600" dirty="0"/>
              <a:t> </a:t>
            </a:r>
            <a:r>
              <a:rPr lang="it-IT" sz="1600" dirty="0" err="1"/>
              <a:t>charge</a:t>
            </a:r>
            <a:r>
              <a:rPr lang="it-IT" sz="1600" dirty="0"/>
              <a:t> </a:t>
            </a:r>
            <a:r>
              <a:rPr lang="it-IT" sz="1600" dirty="0" err="1"/>
              <a:t>exchange</a:t>
            </a:r>
            <a:r>
              <a:rPr lang="it-IT" sz="1600" dirty="0"/>
              <a:t> theory </a:t>
            </a:r>
            <a:r>
              <a:rPr lang="it-IT" sz="1600" dirty="0" err="1"/>
              <a:t>including</a:t>
            </a:r>
            <a:r>
              <a:rPr lang="it-IT" sz="1600" dirty="0"/>
              <a:t> HFB </a:t>
            </a:r>
            <a:r>
              <a:rPr lang="it-IT" sz="1600" dirty="0" err="1"/>
              <a:t>mean</a:t>
            </a:r>
            <a:r>
              <a:rPr lang="it-IT" sz="1600" dirty="0"/>
              <a:t> field + QRPA and </a:t>
            </a:r>
            <a:r>
              <a:rPr lang="it-IT" sz="1600" dirty="0" err="1"/>
              <a:t>Dynamical</a:t>
            </a:r>
            <a:r>
              <a:rPr lang="it-IT" sz="1600" dirty="0"/>
              <a:t> Core </a:t>
            </a:r>
            <a:r>
              <a:rPr lang="it-IT" sz="1600" dirty="0" err="1"/>
              <a:t>Polarization</a:t>
            </a:r>
            <a:r>
              <a:rPr lang="it-IT" sz="1600" dirty="0"/>
              <a:t> </a:t>
            </a:r>
            <a:r>
              <a:rPr lang="it-IT" sz="1600" dirty="0" err="1"/>
              <a:t>correlations</a:t>
            </a:r>
            <a:r>
              <a:rPr lang="it-IT" sz="1600" dirty="0"/>
              <a:t> </a:t>
            </a:r>
            <a:r>
              <a:rPr lang="it-IT" sz="1600" dirty="0" err="1"/>
              <a:t>integrated</a:t>
            </a:r>
            <a:r>
              <a:rPr lang="it-IT" sz="1600" dirty="0"/>
              <a:t> in a DWBA framework</a:t>
            </a:r>
          </a:p>
          <a:p>
            <a:pPr algn="just"/>
            <a:endParaRPr lang="it-IT" sz="1600" dirty="0"/>
          </a:p>
          <a:p>
            <a:pPr algn="just"/>
            <a:r>
              <a:rPr lang="it-IT" sz="1600" dirty="0" err="1"/>
              <a:t>We</a:t>
            </a:r>
            <a:r>
              <a:rPr lang="it-IT" sz="1600" dirty="0"/>
              <a:t> </a:t>
            </a:r>
            <a:r>
              <a:rPr lang="it-IT" sz="1600" dirty="0" err="1"/>
              <a:t>were</a:t>
            </a:r>
            <a:r>
              <a:rPr lang="it-IT" sz="1600" dirty="0"/>
              <a:t> </a:t>
            </a:r>
            <a:r>
              <a:rPr lang="it-IT" sz="1600" dirty="0" err="1"/>
              <a:t>also</a:t>
            </a:r>
            <a:r>
              <a:rPr lang="it-IT" sz="1600" dirty="0"/>
              <a:t> </a:t>
            </a:r>
            <a:r>
              <a:rPr lang="it-IT" sz="1600" dirty="0" err="1"/>
              <a:t>pioneering</a:t>
            </a:r>
            <a:r>
              <a:rPr lang="it-IT" sz="1600" dirty="0"/>
              <a:t> a </a:t>
            </a:r>
            <a:r>
              <a:rPr lang="it-IT" sz="1600" dirty="0" err="1"/>
              <a:t>systematic</a:t>
            </a:r>
            <a:r>
              <a:rPr lang="it-IT" sz="1600" dirty="0"/>
              <a:t> </a:t>
            </a:r>
            <a:r>
              <a:rPr lang="it-IT" sz="1600" dirty="0" err="1"/>
              <a:t>nuclear</a:t>
            </a:r>
            <a:r>
              <a:rPr lang="it-IT" sz="1600" dirty="0"/>
              <a:t> </a:t>
            </a:r>
            <a:r>
              <a:rPr lang="it-IT" sz="1600" dirty="0" err="1"/>
              <a:t>spectroscopy</a:t>
            </a:r>
            <a:r>
              <a:rPr lang="it-IT" sz="1600" dirty="0"/>
              <a:t> </a:t>
            </a:r>
            <a:r>
              <a:rPr lang="it-IT" sz="1600" dirty="0" err="1"/>
              <a:t>program</a:t>
            </a:r>
            <a:r>
              <a:rPr lang="it-IT" sz="1600" dirty="0"/>
              <a:t> of </a:t>
            </a:r>
            <a:r>
              <a:rPr lang="it-IT" sz="1600" dirty="0" err="1"/>
              <a:t>neutron-rich</a:t>
            </a:r>
            <a:r>
              <a:rPr lang="it-IT" sz="1600" dirty="0"/>
              <a:t> nuclei via (</a:t>
            </a:r>
            <a:r>
              <a:rPr lang="it-IT" sz="1600" baseline="30000" dirty="0"/>
              <a:t>7</a:t>
            </a:r>
            <a:r>
              <a:rPr lang="it-IT" sz="1600" dirty="0"/>
              <a:t>Li,</a:t>
            </a:r>
            <a:r>
              <a:rPr lang="it-IT" sz="1600" baseline="30000" dirty="0"/>
              <a:t>7</a:t>
            </a:r>
            <a:r>
              <a:rPr lang="it-IT" sz="1600" dirty="0"/>
              <a:t>Be) </a:t>
            </a:r>
            <a:r>
              <a:rPr lang="it-IT" sz="1600" dirty="0" err="1"/>
              <a:t>charge</a:t>
            </a:r>
            <a:r>
              <a:rPr lang="it-IT" sz="1600" dirty="0"/>
              <a:t> </a:t>
            </a:r>
            <a:r>
              <a:rPr lang="it-IT" sz="1600" dirty="0" err="1"/>
              <a:t>exchange</a:t>
            </a:r>
            <a:r>
              <a:rPr lang="it-IT" sz="1600" dirty="0"/>
              <a:t> reactions </a:t>
            </a:r>
            <a:r>
              <a:rPr lang="it-IT" sz="1600" dirty="0" err="1"/>
              <a:t>not</a:t>
            </a:r>
            <a:r>
              <a:rPr lang="it-IT" sz="1600" dirty="0"/>
              <a:t> far </a:t>
            </a:r>
            <a:r>
              <a:rPr lang="it-IT" sz="1600" dirty="0" err="1"/>
              <a:t>above</a:t>
            </a:r>
            <a:r>
              <a:rPr lang="it-IT" sz="1600" dirty="0"/>
              <a:t> the Coulomb </a:t>
            </a:r>
            <a:r>
              <a:rPr lang="it-IT" sz="1600" dirty="0" err="1"/>
              <a:t>barrier</a:t>
            </a:r>
            <a:endParaRPr lang="it-IT" sz="1600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55D19508-A45D-D2F9-8EC6-1D7E7C465C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345" y="4641646"/>
            <a:ext cx="5403076" cy="203645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DF2D08D9-FAF2-F938-8341-54BB4E2971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1505" y="629140"/>
            <a:ext cx="5525271" cy="2486372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07B6CFD-CBF4-85FB-FFFB-ADEF27411374}"/>
              </a:ext>
            </a:extLst>
          </p:cNvPr>
          <p:cNvSpPr txBox="1"/>
          <p:nvPr/>
        </p:nvSpPr>
        <p:spPr>
          <a:xfrm>
            <a:off x="5868366" y="6031768"/>
            <a:ext cx="61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A </a:t>
            </a:r>
            <a:r>
              <a:rPr lang="it-IT" dirty="0" err="1"/>
              <a:t>theoretician</a:t>
            </a:r>
            <a:r>
              <a:rPr lang="it-IT" dirty="0"/>
              <a:t> with </a:t>
            </a:r>
            <a:r>
              <a:rPr lang="it-IT" b="1" dirty="0">
                <a:solidFill>
                  <a:srgbClr val="FF0000"/>
                </a:solidFill>
              </a:rPr>
              <a:t>a rare skill to handle </a:t>
            </a:r>
            <a:r>
              <a:rPr lang="it-IT" b="1" dirty="0" err="1">
                <a:solidFill>
                  <a:srgbClr val="FF0000"/>
                </a:solidFill>
              </a:rPr>
              <a:t>both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nuclear</a:t>
            </a:r>
            <a:r>
              <a:rPr lang="it-IT" b="1" dirty="0">
                <a:solidFill>
                  <a:srgbClr val="FF0000"/>
                </a:solidFill>
              </a:rPr>
              <a:t> reaction and </a:t>
            </a:r>
            <a:r>
              <a:rPr lang="it-IT" b="1" dirty="0" err="1">
                <a:solidFill>
                  <a:srgbClr val="FF0000"/>
                </a:solidFill>
              </a:rPr>
              <a:t>nuclear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structure</a:t>
            </a:r>
            <a:r>
              <a:rPr lang="it-IT" b="1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95DC70B5-7539-21B9-1034-863CE9C71D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8323" y="3429000"/>
            <a:ext cx="5005952" cy="2234695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54FEF07-E23E-4569-FA3B-CE23FC3C6924}"/>
              </a:ext>
            </a:extLst>
          </p:cNvPr>
          <p:cNvSpPr txBox="1"/>
          <p:nvPr/>
        </p:nvSpPr>
        <p:spPr>
          <a:xfrm>
            <a:off x="6862158" y="2304925"/>
            <a:ext cx="4339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Absolute cross </a:t>
            </a:r>
            <a:r>
              <a:rPr lang="it-IT" sz="1400" dirty="0" err="1"/>
              <a:t>sections</a:t>
            </a:r>
            <a:r>
              <a:rPr lang="it-IT" sz="1400" dirty="0"/>
              <a:t> </a:t>
            </a:r>
            <a:r>
              <a:rPr lang="it-IT" sz="1400" dirty="0" err="1"/>
              <a:t>without</a:t>
            </a:r>
            <a:r>
              <a:rPr lang="it-IT" sz="1400" dirty="0"/>
              <a:t> </a:t>
            </a:r>
            <a:r>
              <a:rPr lang="it-IT" sz="1400" dirty="0" err="1"/>
              <a:t>arbitrary</a:t>
            </a:r>
            <a:r>
              <a:rPr lang="it-IT" sz="1400" dirty="0"/>
              <a:t> scaling </a:t>
            </a:r>
            <a:r>
              <a:rPr lang="it-IT" sz="1400" dirty="0" err="1"/>
              <a:t>factors</a:t>
            </a:r>
            <a:endParaRPr lang="it-IT" sz="1400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B81DE67E-308C-4933-9201-BEC48AC7D5CA}"/>
              </a:ext>
            </a:extLst>
          </p:cNvPr>
          <p:cNvSpPr txBox="1"/>
          <p:nvPr/>
        </p:nvSpPr>
        <p:spPr>
          <a:xfrm>
            <a:off x="7490818" y="4111449"/>
            <a:ext cx="30819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Spin transfer </a:t>
            </a:r>
            <a:r>
              <a:rPr lang="it-IT" sz="1400" dirty="0" err="1"/>
              <a:t>probabilities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592474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13329D-4556-320D-A1B7-C4096C8FB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598" y="1"/>
            <a:ext cx="5775768" cy="1047498"/>
          </a:xfrm>
        </p:spPr>
        <p:txBody>
          <a:bodyPr>
            <a:normAutofit/>
          </a:bodyPr>
          <a:lstStyle/>
          <a:p>
            <a:r>
              <a:rPr lang="it-IT" sz="3200" dirty="0"/>
              <a:t>I </a:t>
            </a:r>
            <a:r>
              <a:rPr lang="it-IT" sz="3200" dirty="0" err="1"/>
              <a:t>learned</a:t>
            </a:r>
            <a:r>
              <a:rPr lang="it-IT" sz="3200" dirty="0"/>
              <a:t> and </a:t>
            </a:r>
            <a:r>
              <a:rPr lang="it-IT" sz="3200" dirty="0" err="1"/>
              <a:t>worked</a:t>
            </a:r>
            <a:r>
              <a:rPr lang="it-IT" sz="3200" dirty="0"/>
              <a:t> a </a:t>
            </a:r>
            <a:r>
              <a:rPr lang="it-IT" sz="3200" dirty="0" err="1"/>
              <a:t>lot</a:t>
            </a:r>
            <a:r>
              <a:rPr lang="it-IT" sz="3200" dirty="0"/>
              <a:t> under the Horst </a:t>
            </a:r>
            <a:r>
              <a:rPr lang="it-IT" sz="3200" dirty="0" err="1"/>
              <a:t>supervision</a:t>
            </a:r>
            <a:endParaRPr lang="en-GB" sz="32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2616C2A-ACEF-88CB-4D99-EF851BEF7C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542" y="1607702"/>
            <a:ext cx="5435879" cy="3109278"/>
          </a:xfrm>
          <a:ln w="254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just"/>
            <a:r>
              <a:rPr lang="it-IT" sz="1600" dirty="0"/>
              <a:t>The </a:t>
            </a:r>
            <a:r>
              <a:rPr lang="it-IT" sz="1600" dirty="0" err="1"/>
              <a:t>results</a:t>
            </a:r>
            <a:r>
              <a:rPr lang="it-IT" sz="1600" dirty="0"/>
              <a:t> are a key part of </a:t>
            </a:r>
            <a:r>
              <a:rPr lang="it-IT" sz="1600" dirty="0" err="1"/>
              <a:t>my</a:t>
            </a:r>
            <a:r>
              <a:rPr lang="it-IT" sz="1600" dirty="0"/>
              <a:t> </a:t>
            </a:r>
            <a:r>
              <a:rPr lang="it-IT" sz="1600" dirty="0" err="1"/>
              <a:t>Ph.D</a:t>
            </a:r>
            <a:r>
              <a:rPr lang="it-IT" sz="1600" dirty="0"/>
              <a:t>. Thesis and of some </a:t>
            </a:r>
            <a:r>
              <a:rPr lang="it-IT" sz="1600" dirty="0" err="1"/>
              <a:t>articles</a:t>
            </a:r>
            <a:r>
              <a:rPr lang="it-IT" sz="1600" dirty="0"/>
              <a:t> </a:t>
            </a:r>
            <a:r>
              <a:rPr lang="it-IT" sz="1600" dirty="0" err="1"/>
              <a:t>we</a:t>
            </a:r>
            <a:r>
              <a:rPr lang="it-IT" sz="1600" dirty="0"/>
              <a:t> </a:t>
            </a:r>
            <a:r>
              <a:rPr lang="it-IT" sz="1600" dirty="0" err="1"/>
              <a:t>published</a:t>
            </a:r>
            <a:r>
              <a:rPr lang="it-IT" sz="1600" dirty="0"/>
              <a:t> </a:t>
            </a:r>
            <a:r>
              <a:rPr lang="it-IT" sz="1600" dirty="0" err="1"/>
              <a:t>later</a:t>
            </a:r>
            <a:endParaRPr lang="it-IT" sz="1600" dirty="0"/>
          </a:p>
          <a:p>
            <a:pPr algn="just"/>
            <a:endParaRPr lang="it-IT" sz="1600" dirty="0"/>
          </a:p>
          <a:p>
            <a:pPr algn="just"/>
            <a:r>
              <a:rPr lang="it-IT" sz="1600" dirty="0" err="1"/>
              <a:t>Actually</a:t>
            </a:r>
            <a:r>
              <a:rPr lang="it-IT" sz="1600" dirty="0"/>
              <a:t> </a:t>
            </a:r>
            <a:r>
              <a:rPr lang="it-IT" sz="1600" dirty="0" err="1"/>
              <a:t>we</a:t>
            </a:r>
            <a:r>
              <a:rPr lang="it-IT" sz="1600" dirty="0"/>
              <a:t> </a:t>
            </a:r>
            <a:r>
              <a:rPr lang="it-IT" sz="1600" dirty="0" err="1"/>
              <a:t>were</a:t>
            </a:r>
            <a:r>
              <a:rPr lang="it-IT" sz="1600" dirty="0"/>
              <a:t> </a:t>
            </a:r>
            <a:r>
              <a:rPr lang="it-IT" sz="1600" dirty="0" err="1"/>
              <a:t>promoting</a:t>
            </a:r>
            <a:r>
              <a:rPr lang="it-IT" sz="1600" dirty="0"/>
              <a:t> a </a:t>
            </a:r>
            <a:r>
              <a:rPr lang="it-IT" sz="1600" dirty="0" err="1"/>
              <a:t>further</a:t>
            </a:r>
            <a:r>
              <a:rPr lang="it-IT" sz="1600" dirty="0"/>
              <a:t> </a:t>
            </a:r>
            <a:r>
              <a:rPr lang="it-IT" sz="1600" dirty="0" err="1"/>
              <a:t>development</a:t>
            </a:r>
            <a:r>
              <a:rPr lang="it-IT" sz="1600" dirty="0"/>
              <a:t> of a </a:t>
            </a:r>
            <a:r>
              <a:rPr lang="it-IT" sz="1600" dirty="0" err="1"/>
              <a:t>microscopic</a:t>
            </a:r>
            <a:r>
              <a:rPr lang="it-IT" sz="1600" dirty="0"/>
              <a:t> </a:t>
            </a:r>
            <a:r>
              <a:rPr lang="it-IT" sz="1600" dirty="0" err="1"/>
              <a:t>charge</a:t>
            </a:r>
            <a:r>
              <a:rPr lang="it-IT" sz="1600" dirty="0"/>
              <a:t> </a:t>
            </a:r>
            <a:r>
              <a:rPr lang="it-IT" sz="1600" dirty="0" err="1"/>
              <a:t>exchange</a:t>
            </a:r>
            <a:r>
              <a:rPr lang="it-IT" sz="1600" dirty="0"/>
              <a:t> theory </a:t>
            </a:r>
            <a:r>
              <a:rPr lang="it-IT" sz="1600" dirty="0" err="1"/>
              <a:t>including</a:t>
            </a:r>
            <a:r>
              <a:rPr lang="it-IT" sz="1600" dirty="0"/>
              <a:t> HFB </a:t>
            </a:r>
            <a:r>
              <a:rPr lang="it-IT" sz="1600" dirty="0" err="1"/>
              <a:t>mean</a:t>
            </a:r>
            <a:r>
              <a:rPr lang="it-IT" sz="1600" dirty="0"/>
              <a:t> field + QRPA and </a:t>
            </a:r>
            <a:r>
              <a:rPr lang="it-IT" sz="1600" dirty="0" err="1"/>
              <a:t>Dynamical</a:t>
            </a:r>
            <a:r>
              <a:rPr lang="it-IT" sz="1600" dirty="0"/>
              <a:t> Core </a:t>
            </a:r>
            <a:r>
              <a:rPr lang="it-IT" sz="1600" dirty="0" err="1"/>
              <a:t>Polarization</a:t>
            </a:r>
            <a:r>
              <a:rPr lang="it-IT" sz="1600" dirty="0"/>
              <a:t> </a:t>
            </a:r>
            <a:r>
              <a:rPr lang="it-IT" sz="1600" dirty="0" err="1"/>
              <a:t>correlations</a:t>
            </a:r>
            <a:r>
              <a:rPr lang="it-IT" sz="1600" dirty="0"/>
              <a:t> </a:t>
            </a:r>
            <a:r>
              <a:rPr lang="it-IT" sz="1600" dirty="0" err="1"/>
              <a:t>integrated</a:t>
            </a:r>
            <a:r>
              <a:rPr lang="it-IT" sz="1600" dirty="0"/>
              <a:t> in a DWBA framework</a:t>
            </a:r>
          </a:p>
          <a:p>
            <a:pPr algn="just"/>
            <a:endParaRPr lang="it-IT" sz="1600" dirty="0"/>
          </a:p>
          <a:p>
            <a:pPr algn="just"/>
            <a:r>
              <a:rPr lang="it-IT" sz="1600" dirty="0" err="1"/>
              <a:t>We</a:t>
            </a:r>
            <a:r>
              <a:rPr lang="it-IT" sz="1600" dirty="0"/>
              <a:t> </a:t>
            </a:r>
            <a:r>
              <a:rPr lang="it-IT" sz="1600" dirty="0" err="1"/>
              <a:t>were</a:t>
            </a:r>
            <a:r>
              <a:rPr lang="it-IT" sz="1600" dirty="0"/>
              <a:t> </a:t>
            </a:r>
            <a:r>
              <a:rPr lang="it-IT" sz="1600" dirty="0" err="1"/>
              <a:t>also</a:t>
            </a:r>
            <a:r>
              <a:rPr lang="it-IT" sz="1600" dirty="0"/>
              <a:t> </a:t>
            </a:r>
            <a:r>
              <a:rPr lang="it-IT" sz="1600" dirty="0" err="1"/>
              <a:t>pioneering</a:t>
            </a:r>
            <a:r>
              <a:rPr lang="it-IT" sz="1600" dirty="0"/>
              <a:t> a </a:t>
            </a:r>
            <a:r>
              <a:rPr lang="it-IT" sz="1600" dirty="0" err="1"/>
              <a:t>systematic</a:t>
            </a:r>
            <a:r>
              <a:rPr lang="it-IT" sz="1600" dirty="0"/>
              <a:t> </a:t>
            </a:r>
            <a:r>
              <a:rPr lang="it-IT" sz="1600" dirty="0" err="1"/>
              <a:t>nuclear</a:t>
            </a:r>
            <a:r>
              <a:rPr lang="it-IT" sz="1600" dirty="0"/>
              <a:t> </a:t>
            </a:r>
            <a:r>
              <a:rPr lang="it-IT" sz="1600" dirty="0" err="1"/>
              <a:t>spectroscopy</a:t>
            </a:r>
            <a:r>
              <a:rPr lang="it-IT" sz="1600" dirty="0"/>
              <a:t> </a:t>
            </a:r>
            <a:r>
              <a:rPr lang="it-IT" sz="1600" dirty="0" err="1"/>
              <a:t>program</a:t>
            </a:r>
            <a:r>
              <a:rPr lang="it-IT" sz="1600" dirty="0"/>
              <a:t> of </a:t>
            </a:r>
            <a:r>
              <a:rPr lang="it-IT" sz="1600" dirty="0" err="1"/>
              <a:t>neutron-rich</a:t>
            </a:r>
            <a:r>
              <a:rPr lang="it-IT" sz="1600" dirty="0"/>
              <a:t> nuclei via (</a:t>
            </a:r>
            <a:r>
              <a:rPr lang="it-IT" sz="1600" baseline="30000" dirty="0"/>
              <a:t>7</a:t>
            </a:r>
            <a:r>
              <a:rPr lang="it-IT" sz="1600" dirty="0"/>
              <a:t>Li,</a:t>
            </a:r>
            <a:r>
              <a:rPr lang="it-IT" sz="1600" baseline="30000" dirty="0"/>
              <a:t>7</a:t>
            </a:r>
            <a:r>
              <a:rPr lang="it-IT" sz="1600" dirty="0"/>
              <a:t>Be) </a:t>
            </a:r>
            <a:r>
              <a:rPr lang="it-IT" sz="1600" dirty="0" err="1"/>
              <a:t>charge</a:t>
            </a:r>
            <a:r>
              <a:rPr lang="it-IT" sz="1600" dirty="0"/>
              <a:t> </a:t>
            </a:r>
            <a:r>
              <a:rPr lang="it-IT" sz="1600" dirty="0" err="1"/>
              <a:t>exchange</a:t>
            </a:r>
            <a:r>
              <a:rPr lang="it-IT" sz="1600" dirty="0"/>
              <a:t> reactions </a:t>
            </a:r>
            <a:r>
              <a:rPr lang="it-IT" sz="1600" dirty="0" err="1"/>
              <a:t>not</a:t>
            </a:r>
            <a:r>
              <a:rPr lang="it-IT" sz="1600" dirty="0"/>
              <a:t> far </a:t>
            </a:r>
            <a:r>
              <a:rPr lang="it-IT" sz="1600" dirty="0" err="1"/>
              <a:t>above</a:t>
            </a:r>
            <a:r>
              <a:rPr lang="it-IT" sz="1600" dirty="0"/>
              <a:t> the Coulomb </a:t>
            </a:r>
            <a:r>
              <a:rPr lang="it-IT" sz="1600" dirty="0" err="1"/>
              <a:t>barrier</a:t>
            </a:r>
            <a:endParaRPr lang="it-IT" sz="1600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5211FC79-CE42-FD60-C9E9-99F5590197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41" y="4920367"/>
            <a:ext cx="5435879" cy="175904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F6D8A022-E48B-7305-A9CB-D5BEAB176D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7668" y="428548"/>
            <a:ext cx="4615157" cy="2282795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6990AD4B-5E54-BC44-2488-B2CF1470D2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0568" y="2781717"/>
            <a:ext cx="4272257" cy="3018170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53711B4B-7468-F44C-05EE-C39B24968063}"/>
              </a:ext>
            </a:extLst>
          </p:cNvPr>
          <p:cNvSpPr txBox="1"/>
          <p:nvPr/>
        </p:nvSpPr>
        <p:spPr>
          <a:xfrm>
            <a:off x="5868366" y="6031768"/>
            <a:ext cx="61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A scientist with </a:t>
            </a:r>
            <a:r>
              <a:rPr lang="it-IT" b="1" dirty="0">
                <a:solidFill>
                  <a:srgbClr val="FF0000"/>
                </a:solidFill>
              </a:rPr>
              <a:t>a clear vision of </a:t>
            </a:r>
            <a:r>
              <a:rPr lang="it-IT" b="1" dirty="0" err="1">
                <a:solidFill>
                  <a:srgbClr val="FF0000"/>
                </a:solidFill>
              </a:rPr>
              <a:t>research</a:t>
            </a:r>
            <a:r>
              <a:rPr lang="it-IT" b="1" dirty="0">
                <a:solidFill>
                  <a:srgbClr val="FF0000"/>
                </a:solidFill>
              </a:rPr>
              <a:t> strategy and work </a:t>
            </a:r>
            <a:r>
              <a:rPr lang="it-IT" b="1" dirty="0" err="1">
                <a:solidFill>
                  <a:srgbClr val="FF0000"/>
                </a:solidFill>
              </a:rPr>
              <a:t>organization</a:t>
            </a:r>
            <a:r>
              <a:rPr lang="it-IT" b="1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2346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2500033-4A8E-749A-9D2A-87F1B548A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68724"/>
            <a:ext cx="6953401" cy="780921"/>
          </a:xfrm>
        </p:spPr>
        <p:txBody>
          <a:bodyPr>
            <a:normAutofit fontScale="90000"/>
          </a:bodyPr>
          <a:lstStyle/>
          <a:p>
            <a:r>
              <a:rPr lang="it-IT" sz="3200" dirty="0" err="1"/>
              <a:t>Also</a:t>
            </a:r>
            <a:r>
              <a:rPr lang="it-IT" sz="3200" dirty="0"/>
              <a:t> </a:t>
            </a:r>
            <a:r>
              <a:rPr lang="it-IT" sz="3200" dirty="0" err="1"/>
              <a:t>sending</a:t>
            </a:r>
            <a:r>
              <a:rPr lang="it-IT" sz="3200" dirty="0"/>
              <a:t> </a:t>
            </a:r>
            <a:r>
              <a:rPr lang="it-IT" sz="3200" dirty="0" err="1"/>
              <a:t>students</a:t>
            </a:r>
            <a:r>
              <a:rPr lang="it-IT" sz="3200" dirty="0"/>
              <a:t> of </a:t>
            </a:r>
            <a:r>
              <a:rPr lang="it-IT" sz="3200" dirty="0" err="1"/>
              <a:t>my</a:t>
            </a:r>
            <a:r>
              <a:rPr lang="it-IT" sz="3200" dirty="0"/>
              <a:t> group to Giessen </a:t>
            </a:r>
            <a:endParaRPr lang="en-GB" sz="32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5FE9464-411C-7152-9CAC-F53FF384D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046" y="1078911"/>
            <a:ext cx="5257092" cy="894426"/>
          </a:xfrm>
        </p:spPr>
        <p:txBody>
          <a:bodyPr>
            <a:normAutofit/>
          </a:bodyPr>
          <a:lstStyle/>
          <a:p>
            <a:r>
              <a:rPr lang="it-IT" sz="1600" dirty="0"/>
              <a:t>Chiara </a:t>
            </a:r>
            <a:r>
              <a:rPr lang="it-IT" sz="1600" dirty="0" err="1"/>
              <a:t>Nociforo</a:t>
            </a:r>
            <a:r>
              <a:rPr lang="it-IT" sz="1600" dirty="0"/>
              <a:t>, Sonja </a:t>
            </a:r>
            <a:r>
              <a:rPr lang="it-IT" sz="1600" dirty="0" err="1"/>
              <a:t>Orrigo</a:t>
            </a:r>
            <a:r>
              <a:rPr lang="it-IT" sz="1600" dirty="0"/>
              <a:t> and Manuela Cavallaro </a:t>
            </a:r>
            <a:r>
              <a:rPr lang="it-IT" sz="1600" dirty="0" err="1"/>
              <a:t>had</a:t>
            </a:r>
            <a:r>
              <a:rPr lang="it-IT" sz="1600" dirty="0"/>
              <a:t> a </a:t>
            </a:r>
            <a:r>
              <a:rPr lang="it-IT" sz="1600" dirty="0" err="1"/>
              <a:t>similar</a:t>
            </a:r>
            <a:r>
              <a:rPr lang="it-IT" sz="1600" dirty="0"/>
              <a:t> </a:t>
            </a:r>
            <a:r>
              <a:rPr lang="it-IT" sz="1600" dirty="0" err="1"/>
              <a:t>experience</a:t>
            </a:r>
            <a:r>
              <a:rPr lang="it-IT" sz="1600" dirty="0"/>
              <a:t> </a:t>
            </a:r>
            <a:r>
              <a:rPr lang="it-IT" sz="1600" dirty="0" err="1"/>
              <a:t>as</a:t>
            </a:r>
            <a:r>
              <a:rPr lang="it-IT" sz="1600" dirty="0"/>
              <a:t> mine with Horst</a:t>
            </a:r>
            <a:endParaRPr lang="en-GB" sz="1600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B9F7CAC7-A7C3-CAA3-C421-D35AEB2230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735" y="2170297"/>
            <a:ext cx="4980403" cy="159115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52DC16E0-CD04-F460-86AD-A7B11D14D9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9601" y="794789"/>
            <a:ext cx="3562048" cy="3414004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A1C60F5E-76F1-52A1-B968-23D4425AD2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564" y="3958411"/>
            <a:ext cx="4962574" cy="174970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D097A74-1585-5C87-A3BF-8C0C344E3266}"/>
              </a:ext>
            </a:extLst>
          </p:cNvPr>
          <p:cNvSpPr txBox="1"/>
          <p:nvPr/>
        </p:nvSpPr>
        <p:spPr>
          <a:xfrm>
            <a:off x="5781675" y="4507786"/>
            <a:ext cx="62198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b="1" dirty="0" err="1">
                <a:solidFill>
                  <a:srgbClr val="FF0000"/>
                </a:solidFill>
              </a:rPr>
              <a:t>Going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deeply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into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nuclear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structure</a:t>
            </a:r>
            <a:r>
              <a:rPr lang="it-IT" b="1" dirty="0">
                <a:solidFill>
                  <a:srgbClr val="FF0000"/>
                </a:solidFill>
              </a:rPr>
              <a:t> of open quantum systems</a:t>
            </a:r>
            <a:r>
              <a:rPr lang="it-IT" dirty="0"/>
              <a:t>, by </a:t>
            </a:r>
            <a:r>
              <a:rPr lang="it-IT" dirty="0" err="1"/>
              <a:t>introducing</a:t>
            </a:r>
            <a:r>
              <a:rPr lang="it-IT" dirty="0"/>
              <a:t> </a:t>
            </a:r>
            <a:r>
              <a:rPr lang="it-IT" dirty="0" err="1"/>
              <a:t>dynamical</a:t>
            </a:r>
            <a:r>
              <a:rPr lang="it-IT" dirty="0"/>
              <a:t> core </a:t>
            </a:r>
            <a:r>
              <a:rPr lang="it-IT" dirty="0" err="1"/>
              <a:t>polarization</a:t>
            </a:r>
            <a:r>
              <a:rPr lang="it-IT" dirty="0"/>
              <a:t> </a:t>
            </a:r>
            <a:r>
              <a:rPr lang="it-IT" dirty="0" err="1"/>
              <a:t>correlations</a:t>
            </a:r>
            <a:r>
              <a:rPr lang="it-IT" dirty="0"/>
              <a:t> and </a:t>
            </a:r>
            <a:r>
              <a:rPr lang="it-IT" dirty="0" err="1"/>
              <a:t>looking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quanto-</a:t>
            </a:r>
            <a:r>
              <a:rPr lang="it-IT" dirty="0" err="1"/>
              <a:t>mechanical</a:t>
            </a:r>
            <a:r>
              <a:rPr lang="it-IT" dirty="0"/>
              <a:t> </a:t>
            </a:r>
            <a:r>
              <a:rPr lang="it-IT" dirty="0" err="1"/>
              <a:t>inteference</a:t>
            </a:r>
            <a:r>
              <a:rPr lang="it-IT" dirty="0"/>
              <a:t> in the continuum by line </a:t>
            </a:r>
            <a:r>
              <a:rPr lang="it-IT" dirty="0" err="1"/>
              <a:t>shape</a:t>
            </a:r>
            <a:r>
              <a:rPr lang="it-IT" dirty="0"/>
              <a:t> Fano </a:t>
            </a:r>
            <a:r>
              <a:rPr lang="it-IT" dirty="0" err="1"/>
              <a:t>analyses</a:t>
            </a:r>
            <a:r>
              <a:rPr lang="it-I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76183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1032</Words>
  <Application>Microsoft Office PowerPoint</Application>
  <PresentationFormat>Widescreen</PresentationFormat>
  <Paragraphs>85</Paragraphs>
  <Slides>14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9" baseType="lpstr">
      <vt:lpstr>Arial</vt:lpstr>
      <vt:lpstr>Brush Script MT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I learned and worked a lot under the Horst supervision</vt:lpstr>
      <vt:lpstr>I learned and worked a lot under the Horst supervision</vt:lpstr>
      <vt:lpstr>I learned and worked a lot under the Horst supervision</vt:lpstr>
      <vt:lpstr>Also sending students of my group to Giessen </vt:lpstr>
      <vt:lpstr>Also sending students of my group to Giessen </vt:lpstr>
      <vt:lpstr>The NUMEN time and the challenge of double charge exchange reactions</vt:lpstr>
      <vt:lpstr>The NUMEN time and the challenge of double charge exchange reactions</vt:lpstr>
      <vt:lpstr>… and of course Varenna NRM conference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francesco francesco</dc:creator>
  <cp:lastModifiedBy>francesco francesco</cp:lastModifiedBy>
  <cp:revision>51</cp:revision>
  <dcterms:created xsi:type="dcterms:W3CDTF">2023-06-05T13:21:54Z</dcterms:created>
  <dcterms:modified xsi:type="dcterms:W3CDTF">2023-06-14T18:20:53Z</dcterms:modified>
</cp:coreProperties>
</file>