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 ContentType="image/t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9" r:id="rId2"/>
    <p:sldId id="3631" r:id="rId3"/>
    <p:sldId id="3337" r:id="rId4"/>
    <p:sldId id="3635" r:id="rId5"/>
    <p:sldId id="3627" r:id="rId6"/>
    <p:sldId id="3633" r:id="rId7"/>
    <p:sldId id="3608" r:id="rId8"/>
    <p:sldId id="3634" r:id="rId9"/>
    <p:sldId id="3606" r:id="rId10"/>
    <p:sldId id="3607" r:id="rId11"/>
    <p:sldId id="3638" r:id="rId12"/>
    <p:sldId id="3602" r:id="rId13"/>
    <p:sldId id="3639" r:id="rId14"/>
    <p:sldId id="3612" r:id="rId15"/>
    <p:sldId id="3614" r:id="rId16"/>
    <p:sldId id="3600" r:id="rId17"/>
    <p:sldId id="3623" r:id="rId18"/>
    <p:sldId id="3622" r:id="rId19"/>
    <p:sldId id="3632" r:id="rId20"/>
    <p:sldId id="3613" r:id="rId21"/>
    <p:sldId id="3596" r:id="rId22"/>
    <p:sldId id="3597" r:id="rId23"/>
    <p:sldId id="1813" r:id="rId24"/>
    <p:sldId id="1804" r:id="rId25"/>
    <p:sldId id="3615" r:id="rId26"/>
    <p:sldId id="3616" r:id="rId27"/>
    <p:sldId id="362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303030"/>
    <a:srgbClr val="2F2F2F"/>
    <a:srgbClr val="0099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28" autoAdjust="0"/>
    <p:restoredTop sz="93333" autoAdjust="0"/>
  </p:normalViewPr>
  <p:slideViewPr>
    <p:cSldViewPr snapToObjects="1">
      <p:cViewPr varScale="1">
        <p:scale>
          <a:sx n="55" d="100"/>
          <a:sy n="55" d="100"/>
        </p:scale>
        <p:origin x="76" y="40"/>
      </p:cViewPr>
      <p:guideLst/>
    </p:cSldViewPr>
  </p:slideViewPr>
  <p:outlineViewPr>
    <p:cViewPr>
      <p:scale>
        <a:sx n="33" d="100"/>
        <a:sy n="33" d="100"/>
      </p:scale>
      <p:origin x="0" y="-170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4/25/2022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159205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3243848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NimbusRomNo9L-Regu"/>
              </a:rPr>
              <a:t>Conclusion:</a:t>
            </a:r>
          </a:p>
          <a:p>
            <a:r>
              <a:rPr lang="en-CH" dirty="0">
                <a:latin typeface="NimbusRomNo9L-Regu"/>
              </a:rPr>
              <a:t>anti-3He</a:t>
            </a:r>
            <a:r>
              <a:rPr lang="de-DE" dirty="0">
                <a:latin typeface="NimbusRomNo9L-Regu"/>
              </a:rPr>
              <a:t> </a:t>
            </a:r>
            <a:r>
              <a:rPr lang="de-DE" dirty="0" err="1">
                <a:latin typeface="NimbusRomNo9L-Regu"/>
              </a:rPr>
              <a:t>nuclei</a:t>
            </a:r>
            <a:r>
              <a:rPr lang="de-DE" dirty="0">
                <a:latin typeface="NimbusRomNo9L-Regu"/>
              </a:rPr>
              <a:t> </a:t>
            </a:r>
            <a:r>
              <a:rPr lang="de-DE" dirty="0" err="1">
                <a:latin typeface="NimbusRomNo9L-Regu"/>
              </a:rPr>
              <a:t>can</a:t>
            </a:r>
            <a:r>
              <a:rPr lang="de-DE" dirty="0">
                <a:latin typeface="NimbusRomNo9L-Regu"/>
              </a:rPr>
              <a:t> </a:t>
            </a:r>
            <a:r>
              <a:rPr lang="de-DE" dirty="0" err="1">
                <a:latin typeface="NimbusRomNo9L-Regu"/>
              </a:rPr>
              <a:t>travel</a:t>
            </a:r>
            <a:r>
              <a:rPr lang="de-DE" dirty="0">
                <a:latin typeface="NimbusRomNo9L-Regu"/>
              </a:rPr>
              <a:t> </a:t>
            </a:r>
            <a:r>
              <a:rPr lang="de-DE" dirty="0" err="1">
                <a:latin typeface="NimbusRomNo9L-Regu"/>
              </a:rPr>
              <a:t>long</a:t>
            </a:r>
            <a:r>
              <a:rPr lang="de-DE" dirty="0">
                <a:latin typeface="NimbusRomNo9L-Regu"/>
              </a:rPr>
              <a:t> </a:t>
            </a:r>
            <a:r>
              <a:rPr lang="de-DE" dirty="0" err="1">
                <a:latin typeface="NimbusRomNo9L-Regu"/>
              </a:rPr>
              <a:t>distances</a:t>
            </a:r>
            <a:r>
              <a:rPr lang="de-DE" dirty="0">
                <a:latin typeface="NimbusRomNo9L-Regu"/>
              </a:rPr>
              <a:t> in </a:t>
            </a:r>
            <a:r>
              <a:rPr lang="de-DE" dirty="0" err="1">
                <a:latin typeface="NimbusRomNo9L-Regu"/>
              </a:rPr>
              <a:t>the</a:t>
            </a:r>
            <a:r>
              <a:rPr lang="de-DE" dirty="0">
                <a:latin typeface="NimbusRomNo9L-Regu"/>
              </a:rPr>
              <a:t> </a:t>
            </a:r>
            <a:r>
              <a:rPr lang="de-DE" dirty="0" err="1">
                <a:latin typeface="NimbusRomNo9L-Regu"/>
              </a:rPr>
              <a:t>galaxy</a:t>
            </a:r>
            <a:r>
              <a:rPr lang="de-DE" dirty="0">
                <a:latin typeface="NimbusRomNo9L-Regu"/>
              </a:rPr>
              <a:t> and </a:t>
            </a:r>
            <a:r>
              <a:rPr lang="de-DE" dirty="0" err="1">
                <a:latin typeface="NimbusRomNo9L-Regu"/>
              </a:rPr>
              <a:t>can</a:t>
            </a:r>
            <a:r>
              <a:rPr lang="de-DE" dirty="0">
                <a:latin typeface="NimbusRomNo9L-Regu"/>
              </a:rPr>
              <a:t> </a:t>
            </a:r>
            <a:r>
              <a:rPr lang="de-DE" dirty="0" err="1">
                <a:latin typeface="NimbusRomNo9L-Regu"/>
              </a:rPr>
              <a:t>be</a:t>
            </a:r>
            <a:r>
              <a:rPr lang="de-DE" dirty="0">
                <a:latin typeface="NimbusRomNo9L-Regu"/>
              </a:rPr>
              <a:t> </a:t>
            </a:r>
            <a:r>
              <a:rPr lang="de-DE" dirty="0" err="1">
                <a:latin typeface="NimbusRomNo9L-Regu"/>
              </a:rPr>
              <a:t>used</a:t>
            </a:r>
            <a:r>
              <a:rPr lang="de-DE" dirty="0">
                <a:latin typeface="NimbusRomNo9L-Regu"/>
              </a:rPr>
              <a:t> </a:t>
            </a:r>
            <a:r>
              <a:rPr lang="de-DE" dirty="0" err="1">
                <a:latin typeface="NimbusRomNo9L-Regu"/>
              </a:rPr>
              <a:t>to</a:t>
            </a:r>
            <a:r>
              <a:rPr lang="de-DE" dirty="0">
                <a:latin typeface="NimbusRomNo9L-Regu"/>
              </a:rPr>
              <a:t> </a:t>
            </a:r>
            <a:r>
              <a:rPr lang="de-DE" dirty="0" err="1">
                <a:latin typeface="NimbusRomNo9L-Regu"/>
              </a:rPr>
              <a:t>study</a:t>
            </a:r>
            <a:r>
              <a:rPr lang="de-DE" dirty="0">
                <a:latin typeface="NimbusRomNo9L-Regu"/>
              </a:rPr>
              <a:t> </a:t>
            </a:r>
            <a:r>
              <a:rPr lang="de-DE" dirty="0" err="1">
                <a:latin typeface="NimbusRomNo9L-Regu"/>
              </a:rPr>
              <a:t>cosmic-ray</a:t>
            </a:r>
            <a:r>
              <a:rPr lang="de-DE" dirty="0">
                <a:latin typeface="NimbusRomNo9L-Regu"/>
              </a:rPr>
              <a:t> </a:t>
            </a:r>
            <a:r>
              <a:rPr lang="de-DE" dirty="0" err="1">
                <a:latin typeface="NimbusRomNo9L-Regu"/>
              </a:rPr>
              <a:t>interactions</a:t>
            </a:r>
            <a:r>
              <a:rPr lang="de-DE" dirty="0">
                <a:latin typeface="NimbusRomNo9L-Regu"/>
              </a:rPr>
              <a:t> and </a:t>
            </a:r>
            <a:r>
              <a:rPr lang="de-DE" dirty="0" err="1">
                <a:latin typeface="NimbusRomNo9L-Regu"/>
              </a:rPr>
              <a:t>dark</a:t>
            </a:r>
            <a:r>
              <a:rPr lang="de-DE" dirty="0">
                <a:latin typeface="NimbusRomNo9L-Regu"/>
              </a:rPr>
              <a:t>-matter </a:t>
            </a:r>
            <a:r>
              <a:rPr lang="de-DE" dirty="0" err="1">
                <a:latin typeface="NimbusRomNo9L-Regu"/>
              </a:rPr>
              <a:t>decays</a:t>
            </a:r>
            <a:r>
              <a:rPr lang="de-DE" dirty="0">
                <a:latin typeface="NimbusRomNo9L-Regu"/>
              </a:rPr>
              <a:t> </a:t>
            </a:r>
            <a:r>
              <a:rPr lang="en-US" dirty="0">
                <a:latin typeface="NimbusRomNo9L-Regu"/>
              </a:rPr>
              <a:t>interactions and dark-matter decays</a:t>
            </a:r>
            <a:endParaRPr lang="en-US" dirty="0"/>
          </a:p>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469455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692476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359025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B_i</a:t>
            </a:r>
            <a:r>
              <a:rPr lang="en-US" dirty="0"/>
              <a:t> and </a:t>
            </a:r>
            <a:r>
              <a:rPr lang="en-US" dirty="0" err="1"/>
              <a:t>B_u</a:t>
            </a:r>
            <a:r>
              <a:rPr lang="en-US" dirty="0"/>
              <a:t>: invisible and undetected Branching fractions</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679642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3.9 standard deviations and a global significance of 1.6 standard deviations if interpreted as a signal</a:t>
            </a:r>
          </a:p>
          <a:p>
            <a:r>
              <a:rPr lang="en-US" dirty="0"/>
              <a:t>local significance is 3.6 standard deviations and the global significance is 2.5 standard deviations</a:t>
            </a:r>
            <a:br>
              <a:rPr lang="en-US" dirty="0"/>
            </a:br>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2992708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133482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accuracy</a:t>
            </a:r>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4153868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519624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25.04.2022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 Mnich | Status of the Experiments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25.04.2022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25.04.2022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25.04.2022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25.04.2022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25.04.2022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Status of the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25.04.2022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Status of the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25.04.2022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25.04.2022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25.04.2022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 Mnich | Status of the Experiments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25.04.2022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 Mnich | Status of the Experiments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25.04.2022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 Mnich | Status of the Experiments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25.04.2022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 Mnich | Status of the Experiments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43FA-8919-E64E-874C-8E23E3679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9087BC-F54F-3E4E-B771-0459F27D9E1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F2772B-4A07-6B43-AA74-DB662DC3D5E7}"/>
              </a:ext>
            </a:extLst>
          </p:cNvPr>
          <p:cNvSpPr>
            <a:spLocks noGrp="1"/>
          </p:cNvSpPr>
          <p:nvPr>
            <p:ph type="dt" sz="half" idx="10"/>
          </p:nvPr>
        </p:nvSpPr>
        <p:spPr/>
        <p:txBody>
          <a:bodyPr/>
          <a:lstStyle/>
          <a:p>
            <a:r>
              <a:rPr lang="en-US"/>
              <a:t>25.04.2022</a:t>
            </a:r>
            <a:endParaRPr lang="en-GB"/>
          </a:p>
        </p:txBody>
      </p:sp>
      <p:sp>
        <p:nvSpPr>
          <p:cNvPr id="5" name="Footer Placeholder 4">
            <a:extLst>
              <a:ext uri="{FF2B5EF4-FFF2-40B4-BE49-F238E27FC236}">
                <a16:creationId xmlns:a16="http://schemas.microsoft.com/office/drawing/2014/main" id="{70DBCA05-B04B-0E40-BC18-677FDF6BEBD3}"/>
              </a:ext>
            </a:extLst>
          </p:cNvPr>
          <p:cNvSpPr>
            <a:spLocks noGrp="1"/>
          </p:cNvSpPr>
          <p:nvPr>
            <p:ph type="ftr" sz="quarter" idx="11"/>
          </p:nvPr>
        </p:nvSpPr>
        <p:spPr/>
        <p:txBody>
          <a:bodyPr/>
          <a:lstStyle/>
          <a:p>
            <a:r>
              <a:rPr lang="en-US"/>
              <a:t>J. Mnich | Status of the Experiments</a:t>
            </a:r>
            <a:endParaRPr lang="en-GB"/>
          </a:p>
        </p:txBody>
      </p:sp>
      <p:sp>
        <p:nvSpPr>
          <p:cNvPr id="6" name="Slide Number Placeholder 5">
            <a:extLst>
              <a:ext uri="{FF2B5EF4-FFF2-40B4-BE49-F238E27FC236}">
                <a16:creationId xmlns:a16="http://schemas.microsoft.com/office/drawing/2014/main" id="{56F287A1-B9CB-8F43-AD0E-1FCDB63102EC}"/>
              </a:ext>
            </a:extLst>
          </p:cNvPr>
          <p:cNvSpPr>
            <a:spLocks noGrp="1"/>
          </p:cNvSpPr>
          <p:nvPr>
            <p:ph type="sldNum" sz="quarter" idx="12"/>
          </p:nvPr>
        </p:nvSpPr>
        <p:spPr/>
        <p:txBody>
          <a:bodyPr/>
          <a:lstStyle/>
          <a:p>
            <a:fld id="{96B430D1-2062-3C42-9ABF-2560637523A9}" type="slidenum">
              <a:rPr lang="en-GB" smtClean="0"/>
              <a:t>‹#›</a:t>
            </a:fld>
            <a:endParaRPr lang="en-GB"/>
          </a:p>
        </p:txBody>
      </p:sp>
    </p:spTree>
    <p:extLst>
      <p:ext uri="{BB962C8B-B14F-4D97-AF65-F5344CB8AC3E}">
        <p14:creationId xmlns:p14="http://schemas.microsoft.com/office/powerpoint/2010/main" val="307316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25.04.2022</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J. Mnich | Status of the Experiments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25.04.2022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25.04.2022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25.04.2022</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J. Mnich | Status of the Experiments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45.png"/><Relationship Id="rId4" Type="http://schemas.openxmlformats.org/officeDocument/2006/relationships/image" Target="../media/image44.tif"/></Relationships>
</file>

<file path=ppt/slides/_rels/slide1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8.gif"/></Relationships>
</file>

<file path=ppt/slides/_rels/slide13.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52.jpg"/><Relationship Id="rId5" Type="http://schemas.openxmlformats.org/officeDocument/2006/relationships/image" Target="../media/image51.jpeg"/><Relationship Id="rId4" Type="http://schemas.openxmlformats.org/officeDocument/2006/relationships/image" Target="../media/image5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arxiv.org/abs/2202.01549" TargetMode="External"/><Relationship Id="rId5" Type="http://schemas.openxmlformats.org/officeDocument/2006/relationships/image" Target="../media/image7.jpe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37.emf"/><Relationship Id="rId7" Type="http://schemas.openxmlformats.org/officeDocument/2006/relationships/image" Target="../media/image59.emf"/><Relationship Id="rId2" Type="http://schemas.openxmlformats.org/officeDocument/2006/relationships/image" Target="../media/image57.png"/><Relationship Id="rId1" Type="http://schemas.openxmlformats.org/officeDocument/2006/relationships/slideLayout" Target="../slideLayouts/slideLayout21.xml"/><Relationship Id="rId6" Type="http://schemas.openxmlformats.org/officeDocument/2006/relationships/image" Target="../media/image58.emf"/><Relationship Id="rId5" Type="http://schemas.openxmlformats.org/officeDocument/2006/relationships/hyperlink" Target="https://twitter.com/ATLASexperiment/status/1516005791324536837" TargetMode="External"/><Relationship Id="rId4" Type="http://schemas.openxmlformats.org/officeDocument/2006/relationships/hyperlink" Target="https://atlas.cern/updates/briefing/observation-taupair-heavy-ion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60.jpeg"/><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7.gif"/><Relationship Id="rId3" Type="http://schemas.openxmlformats.org/officeDocument/2006/relationships/image" Target="../media/image13.gif"/><Relationship Id="rId7" Type="http://schemas.openxmlformats.org/officeDocument/2006/relationships/image" Target="../media/image16.gif"/><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5.emf"/><Relationship Id="rId5" Type="http://schemas.openxmlformats.org/officeDocument/2006/relationships/image" Target="../media/image9.png"/><Relationship Id="rId4" Type="http://schemas.openxmlformats.org/officeDocument/2006/relationships/image" Target="../media/image14.gif"/><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1.xml"/><Relationship Id="rId6" Type="http://schemas.openxmlformats.org/officeDocument/2006/relationships/image" Target="../media/image26.jpeg"/><Relationship Id="rId11" Type="http://schemas.openxmlformats.org/officeDocument/2006/relationships/image" Target="../media/image30.jpeg"/><Relationship Id="rId5" Type="http://schemas.openxmlformats.org/officeDocument/2006/relationships/image" Target="../media/image25.jpeg"/><Relationship Id="rId10" Type="http://schemas.openxmlformats.org/officeDocument/2006/relationships/image" Target="../media/image21.png"/><Relationship Id="rId4" Type="http://schemas.openxmlformats.org/officeDocument/2006/relationships/image" Target="../media/image24.jpeg"/><Relationship Id="rId9" Type="http://schemas.openxmlformats.org/officeDocument/2006/relationships/image" Target="../media/image29.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35.emf"/><Relationship Id="rId2" Type="http://schemas.openxmlformats.org/officeDocument/2006/relationships/image" Target="../media/image31.jpeg"/><Relationship Id="rId1" Type="http://schemas.openxmlformats.org/officeDocument/2006/relationships/slideLayout" Target="../slideLayouts/slideLayout4.xml"/><Relationship Id="rId6" Type="http://schemas.openxmlformats.org/officeDocument/2006/relationships/image" Target="../media/image34.jpeg"/><Relationship Id="rId5" Type="http://schemas.openxmlformats.org/officeDocument/2006/relationships/image" Target="../media/image33.emf"/><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6.png"/><Relationship Id="rId1" Type="http://schemas.openxmlformats.org/officeDocument/2006/relationships/slideLayout" Target="../slideLayouts/slideLayout21.xml"/><Relationship Id="rId4" Type="http://schemas.openxmlformats.org/officeDocument/2006/relationships/image" Target="../media/image37.emf"/></Relationships>
</file>

<file path=ppt/slides/_rels/slide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s://cms-results.web.cern.ch/cms-results/public-results/preliminary-results/EXO-21-010/index.html" TargetMode="External"/><Relationship Id="rId7"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40969"/>
            <a:ext cx="11376025" cy="1080119"/>
          </a:xfrm>
        </p:spPr>
        <p:txBody>
          <a:bodyPr/>
          <a:lstStyle/>
          <a:p>
            <a:r>
              <a:rPr lang="en-US" sz="4000" dirty="0"/>
              <a:t>Status of the Experiments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4986442"/>
            <a:ext cx="11376026" cy="1512168"/>
          </a:xfrm>
        </p:spPr>
        <p:txBody>
          <a:bodyPr/>
          <a:lstStyle/>
          <a:p>
            <a:r>
              <a:rPr lang="de-DE" sz="2400" dirty="0" err="1"/>
              <a:t>Plenary</a:t>
            </a:r>
            <a:r>
              <a:rPr lang="de-DE" sz="2400" dirty="0"/>
              <a:t> RRB 54</a:t>
            </a:r>
            <a:r>
              <a:rPr lang="de-DE" sz="2400" baseline="30000" dirty="0"/>
              <a:t>th</a:t>
            </a:r>
            <a:r>
              <a:rPr lang="de-DE" sz="2400" dirty="0"/>
              <a:t> Meeting</a:t>
            </a:r>
          </a:p>
          <a:p>
            <a:r>
              <a:rPr lang="en-US" sz="1800" dirty="0"/>
              <a:t>Joachim </a:t>
            </a:r>
            <a:r>
              <a:rPr lang="en-US" sz="1800" dirty="0" err="1"/>
              <a:t>Mnich</a:t>
            </a:r>
            <a:endParaRPr lang="en-US" sz="1800" dirty="0"/>
          </a:p>
          <a:p>
            <a:pPr algn="l"/>
            <a:r>
              <a:rPr lang="de-DE" sz="1800" dirty="0"/>
              <a:t>April 25</a:t>
            </a:r>
            <a:r>
              <a:rPr lang="de-DE" sz="1800" baseline="30000" dirty="0"/>
              <a:t>th</a:t>
            </a:r>
            <a:r>
              <a:rPr lang="en-US" sz="1800" dirty="0"/>
              <a:t>, 2022</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p:txBody>
          <a:bodyPr/>
          <a:lstStyle/>
          <a:p>
            <a:r>
              <a:rPr lang="en-US" dirty="0"/>
              <a:t>CMS: Readiness at Point 5</a:t>
            </a:r>
          </a:p>
        </p:txBody>
      </p:sp>
      <p:sp>
        <p:nvSpPr>
          <p:cNvPr id="4" name="Date Placeholder 3">
            <a:extLst>
              <a:ext uri="{FF2B5EF4-FFF2-40B4-BE49-F238E27FC236}">
                <a16:creationId xmlns:a16="http://schemas.microsoft.com/office/drawing/2014/main" id="{A182E9BC-A47E-40B2-A74D-410F25293256}"/>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32C4F7F-B3C7-4260-80C4-D4CCCA9119C1}"/>
              </a:ext>
            </a:extLst>
          </p:cNvPr>
          <p:cNvSpPr>
            <a:spLocks noGrp="1"/>
          </p:cNvSpPr>
          <p:nvPr>
            <p:ph type="ftr" sz="quarter" idx="11"/>
          </p:nvPr>
        </p:nvSpPr>
        <p:spPr/>
        <p:txBody>
          <a:bodyPr/>
          <a:lstStyle/>
          <a:p>
            <a:r>
              <a:rPr lang="en-US"/>
              <a:t>J. Mnich | Status of the Experiments</a:t>
            </a:r>
            <a:endParaRPr lang="en-US" dirty="0"/>
          </a:p>
        </p:txBody>
      </p:sp>
      <p:pic>
        <p:nvPicPr>
          <p:cNvPr id="1026" name="Picture 2" descr="data:image/png;base64,iVBORw0KGgoAAAANSUhEUgAAAOEAAADhCAMAAAAJbSJIAAACKFBMVEUApdb/vSP/48r/4sr/48v/vST/4skAAAApnFIAKWPnRCOhkH4Ao9b/6dBbWFYAQVYAqt0GZoDz7fTy8vbnQR+MuztUV1vw8vVoSwBVVVXnRiXmOxYAI2D/wyTz6vPmORMAH16hcxQAGFsBPRsXXzMAHF0AElkAZoX/uxEAFloADVf/5rSYlJp5fJYAodjmMQBiY2R7yOj/1Hfvopb/zGJVcyEABVaHudQaMWn3w6/2uaVOtdfsXkLFvNb/25j93K7pTzE2Sw1zgl90eHI7qtF7rb9gpbzczbz/7trHy9dobYu20uGW3PL70K3907uXyNzveF6hq71hxubpg2221dh9opvyf2Wfy9X/xES6qm3ynID6lHjrWjvsaE//2J357udPS1a7t8X4pI3xsZ9zw9W9zp0AJDIrYnVQZ3WCfHJlWU2It8Ofu7/Cx7/r18dHnbzNysD//OvT2tlIXYeGkamyyNckRnihsMKJmK+xzt+05vdme5+Bhp5NZozQ3OYTP3XX9/9wkquPkqfD19DwrINCQjKrropPna/krkSRp5Ryoqa9qHDLrV3g3MafpoXWr1BYRhrcwJbhvn/ksTrTwqOsvKv/1oX/zZHpwrfys6juinr/waDseE7Nv7XslmsbPilWpXRlm3uOu41DpWOeyppssHlxomKMuEiJvi64znjI0pLrdGTh4bY4SB5goniEq1ViNSpdEQCgunQ3AACUKxWabl1jb09+dIhxTsZIAAAgAElEQVR4nN19iWMaZ5Yn4uqIKXrUQJodIILVrmikrMVgax1xxGK2sUCWhLCkIAWEWSN5u3ssYwVFh+VYHkfZXG3Fm9ijOFIym8ROO93xTu/Ozvb8e/ve+74qqqAKCmwl6f6cqMRVql+94/euKgw//clf+DL89L/9gq+f/exXv/r1r3/5y9/85q/+ctbfA8K/7pMtg8GQSqXi56+uXVuv2o32P/eV+StCaGhaAi3D9Ymr19JVq92Iy2QyGU3400S/KTbSQ6PsWfnzap9qfsIofsqofFbjr7Z7HbZ2LYQypCMA9PzaetVqZDitVqvRbDbLt7AxW5u3JtgYVbaNH2+zG6vGbkwau1Hsri1CCacB5CnBNFlNbD+m+pb2B7/Qn5e21sYt+/MaW83dNe2m5e7ku9GJUMKZun7+WhrOktHM1IjpbqfbLj/W1W46QijBnFj7Ak2zrWppaaqWanW4G10K3zlCUWlRZSW7PFk71NrN87RDTVmmmSr8cFradnfdI2QoDanzX4BZGyXXwB2ftsdp7Rq4tnbraaxNnsb4bAgZShAl01fdJ/w5yFH37p4dIYEUrq+lrT8oyhPSUjlIw3XRKJ/xkH6kCAmlgUnyL1OGIkhhYq2Ftj4nhB3t5jkjRJCGiWuQk2gyyPcpP9Pz8jRNGFNXQVvN3xvCk/elKiCFictGq7HTmEYjcvuBYpr262oalPXPNC7Vt4Alr0GA/ueRH3aNMYXhDsu08LDQMFg41XbL395u23Z3J4sQQZLXeb5e5ofkQ1WMwvl0CwfYBeJWu2na3feAkDzrNYk9vme2+H4QsjDA1BYZS3f4Y7PGVgWp7OPNW/0IsRbV/GsH6zpgNLdGiQUgrHGCo/ye7RAgxSO7s7Ov4Jqd3o3EWfWt4U1tgI8AeRiZMNRcPKzMG+XaJKzaG28Ayk5s0KiO1qhPhkIqMju5szHmGxwYGhoY8PWObbw5OTs9Z1AgEiKbU/F2ZwoxWs3lWqbp6E3GTHlyZyswODAwOBjovblZzlitOuXY8m3tK8KG+Oz2za2B4PDA7Y0LsDbGggOBgeDYxp2piByRML21sTvSDqJhYt2aubNVbkyyrPby9sZgcGjY19s7EPT5AsNbO267sXvGt+plfCE+tbMVDAz4tnYmZyPTEfhvdvLN2wM+n29g4NbOruyds1tDm+0NWjBcrQXHyg12Zs3UNoKBobGbk3u12uT21qCv1xfc2rNbT1qGgmF3e2zIFzh76sZ0XBCXYW53cwNPdqB3V6aos2O+sd32PkiYvhU4W2444ZnJgYAvuFMG87Nb7Zk3Nm8P9vYGN+11e+vEDuXb1p4GBLgx1Ns7dGsqovCfEIxNb28N9A7sxGUOdtPXO7zZzhINhtTmYO/ZPZNRhtCYmQSduL2XARu1oncw2t0bg77bZeMJ5xbgO8YCvb3DO9OpJtEA+JsDg5Ny2JPBXt/GdDshCrtbvt7gjTi5VUZaVmNtDM9OBg4ZHgCnwMGVbw/dzJwwQiFysRdUcfDitOqrwvTO2KwMT+oiiHt4u40Qhfg2asUrfcJEVfIyb9wc7B18MwPgUIZm4BM4sMmzk2iGJ2iHwtzFIAAMXtQSy8j0ZdlLwtwpkLdvY7aNO93FszZwJ44uh0fk5tpZ+Ds1XvfgG4BdMz6HpW2HQnwTTnZv8E1tvRPmUrIHkQ0fvn97rpWeCnNv414H30QDFlLXkDSsmZ0BeO4N0k+QnxVL2SBGIEQd8us+pumbAtsAmbTyjvKXhN3bcJi9vq3W7pT22jv4FjsPLOso3wr0Bm4RQjAhECIaEkbqHUXfZru5I4RC5BT4696zU6mmlzTQ7p5F/esd2G7xCSHy1gC+KXBBlHRqzWgtw7kJ3EQzBJsEH4HmZ7ajo9dfxTDZK8WsanCuhTC+PYzn+mZEd5A9Oxy4hSelJSdOBQIbKOkNab/C9WoZzDBwK8Nt0GSnAB2TdFND7Ubblxrt82H/st2kYogaCIVdsirflF58hr5XggN7+KEhOUk27HV6Y/D2HirzVt0LC4Y9QOi7/YaV1BSs0I4tLEBk0ptfwJmohG0um70DX9q3icYfuNWW3qSV2g6OTaHgfVuapwX2OrDzD2N46m7IvDAi7B1ys2NFXGYq0bVupCts0B7z21yuFdUgTx0hF2FQR5wprvjF4FYE2Rz4RcOdwl4HN6ancddn92QIp9C9DuxkuAxNpHoYCZh1ytAeAwH6Cx15mtkB8ouzukUozL01tBFhor89pfoxIPthCOvmwHMC5df9kRDZIhdVsyN3GNlsDDNKNbtqWibzjAsAzqPdqryqjjB1kZT0gn4/I8xtDFyIjExvwOEPvKn6OWEW3yLE3xpklC+tOMYKvYGNsh19B0Y24Pv5/zrYwp5FgDmzUV3kqghZfKIMrNshnL498FZEwLAa3KmaEIW5naHgjZRA0d3gHZkmp8hv9w5s1DD0JsY3UYNcapKbtLdGe3bZZfOWzGi+ajVTdYRkTxAL68VH7gKPWpi+EKgTuvIdi1sDN9FzTQ4j/cnEDGcH/1xvYGy7bAdXShENMYGOvoU5m/DavAmIZk2dVPWnztJfVLcn1dV3Y3jgTgpDIfzo2YVmgJE3h2iHwibGrxcUXpp8DZ7TrW2M1bB8ATgRazvGN1pLALBkZCarO8fvmw2So9HPFYbU+YHgbJ8YCwVONVvijcDQDopWmB1TUD6in9v2kRR7fYNjO3tl3tAxtpehHQG6khju4Wd0yzD1CrnSjZZBtGIJc3cGh4kH+6bw7AzdaFR8iNduz7LftpDyFadAiGxjJkpraOzWZDljQjNsVzM1mrMlIMJk1o7hrFHdMakijO8MKIJHHQhBdEypuRAvNMgftDdIIuRJyJiSiIT43saQiDFwduNiOYM61yZiM1tzCDDKYxmrap6hjvAOesTAqU4QXghwpR6hsGxwUxGAgwca4GmKMHsBSzybyn2Dj9q8cHaQ6WqvLxjYQe5oHc8Y7QjQM2On50zqQZ6qDIVuEG4NctNCfWzKolKbwbM8/ceTAYHPZOO+hdT01KmxIMfYG9yazKiMVMlGrYymPAKMYs3DyBhGv5beIS292QHCG2OD0gmZuk1ZlLxKNb0xIJZwhLmbGBVcbE6yhL7I1PbGIFdWn28706qKYbYygHbiTSqmy7jQ2rp/mHpliOLuDhBuDg28zcMUIUJm3CurpaY2BwbFGBedEp4+tWhCMMxNT94cGORivJzRrpea7QjQFrOTfmLEpijftalEMYRKj9569W0Hh+pS2UVVY9zADnx3bLBehUvhCfDdUt+5IBimb5w6y3T1bM2o5Wm4DUYRIGTLVswqO2ALww0Ko27rDrzRcuvBtMB88diU9BgCtXp8BHlWy2qHYIhs3iZVHbzZ3N8wclXMAw/aAKAdDZJkaDTpl6EwRWo2pDumESK3AkOv1PdCQhyUaH9qbPCmjD2mhtuUAoT4jQ2COFTWQGidRwnGkAfNPIYlZ6M78p7mdTO96SF+IDhbfzh3kdSc0T6G3MOyeo+whzFB72zzbupv6bsxxo5AdZSD8SDaoJmMj/WuOmF8If42GrsiAWiNcHbLNywTygiF7gHOgFNjQ2/LA+1ZyvJfablDUmUsE6tEbnZTwk8qSq7WxGrnsrRfTwac2qawrTEw0V5w0D4ZQhQbHuBlcJhC5ObAkLywwTLewastFUTY7WUImwVjpliU8aCJygJIC2aRLXRpKRgSmoFv7IZehDd8yjid5V++sV3sZ0A2pYizKWwbam0CLEVVQ2jP5rxkg6zkwSoflDibG7jQqp0fol0hxKF2XQjp/ZeDPgV7gjulijkwxvStQZ/C5oS5C0T5bfZ9OYiJZrVR9SgfJIDUxcGNibFFR/mhoY9y9XYFbGkBPQSUWS9QIOXtU/HN4JCyqiHMvUUJVusCAraywBPEr4ndQYbSnPW4WLCNZVUTVVeRJoyNbNGuB8y9aUBfsQ2l0iiT+EUWF/3DRmBLyTrMj7WLJwjhMPz9a/KqIpUsMF0i4YHrMVNqSEMcSsaXZKmFkJpgeoUoTG/5gpcbntxlccnNwaGdBiwsILgtGbnqDEcfaqkPzo1wrR5126NJyOiTWbI6VrXCBgdWPawdsQUdNBpL77BW7VP55t2zTckC58Re2EtjhZgF9lLJVJhTkSbF51TsEwxrds4W9hlQUW8iS9V7kiFn/I7zQzqHU1RYgDxPR/MJojxfY4jHOBFri40niYW9w6L7EfYuNpuksDuASkpxgrBmJ0q3x8I2l7dkYvk8XnXCN63YolX/kGp8vo0pTVMU+jhB9MEhjzUi5JwIzqbxc6wMJMWxqVeCzX2A1CactNvcRoRrVGVa8dpsCBApgimoif2K+aGpo/yQ7TbyNirTIEDUKNLHpxbYKykw2rFXmt61iHmikgvZosBeKgrH75y90Gju5OkGJ8WEC9yN0V7xgormTGh1KEbe82edDp4fql101KKPPzL9JnXYNnbVFBWynO0tHnnF4Vw0dwBAiAPKHoz4ArViWB8Yz+TNQPDNaUVzXIhcHO4NviXFEADRXvTbbOE8Ega1+lm6hM1Gyg+N1ob8UNfE0Mj0Npua2Zw2NLgRwDe5cZYXzJAsfFsq7mLKB5luc+THIjKxSEIhzvDNXZmmjEQuBnuDF+oTVoJhPQ82GC6a7dQBxxYcleJMnBexttpRfihJYXMLbMkXuHAjEpcG83BkKLJ50xcQCxN4jGoI0RIDKnVzYRrVV8qBpwaZMUT66E8IQnz37YBv+GbdOIVUFRN6b8GM0xqMGIgmTDx5oqitk/xQtuvdN8cAYyBwansqEk/his/N3ti5MBAY9N2c4noGx6g+STM1pBa8C3MUTogaMPsWltgCvrc2d+fi8fjc1PZGMNC7U59xEeJVLIu6zuCcG1Wc0BhN1BGnTef5ofxoIlM7weCgLxAM3Hr74s729vbFU1vDQVgX9iTdvXFWkmfDh0+pRbag1QOBwOCgGOpMb25hHXFwuPfCqVOnbvmGg2cvTEXqKhq3As+7/CtG5l2MzKtIZMh6VB0zfv1whLnd7bcB1FBw+Cxbw8Gtt7Z3IyNS4WXz1ls3T6nJcGRXNf+KX9wAKBt74p/o273x9tbZgcHBoWBweHh46+0bMsMfWYy6XB6vK7p6Hcc0iBLMdS6kjbErtpBhTM1NT71y581TtO7cmZ2ankvJfE8qMhefi6gH0qpPpiL0iUj9XX3wF9gfuPPK1HRc5nWExWMMZJazq4IwYSVwRh6OWpmqYmGx8/ywCaQhhYeEay6eapwG5iOL+pfQ9AmcQp5ju1fGqQsVG7YHH1JT5yobvyB4JDziRSuvJppV50w7mfNuPq7nu5p3Lxj2i2GbzV+qcp+2ZueWSGxB+aFRyg+NnbPFD72E1EEOAeb3JW2/hnpKLsbO5qdY87/z/PBHsYR4Fisy3ndqsifXCYvIhCwwNbOLGKxqUduPWYbCKqa7Nm9lQV4eSVWJK+r5oYnyw2dgix9sjSzGsGARPm7oNE5Q1CZxYff54Q++agU/sUQjCwnnGcHL8kPeP3wWtvjel5BaL0I26M+lVZLjNZQcRaZWSilwQuyZGP8HWEI8TU50fl21wpA2MqqXALIpMdV7A/04ZTgCPgYj0WJN/fUUEgVrHCJbWBlbKBn/R80WEKi5XFj1XdSYGcfwjeWHVtacMbEC/58J40McQ/WK5ZlV7fessQvFrSxYU/QP9VX1f8AFJoj1Cm+i2rImvm6nxJCcKk8au8wPv+8FyWCCCjLqPkZ6W4rgiZcuGPnY5p+DL1089mOgVmkejFMuYYK8qIk5U54f2u32Zk78USEUTdATXWyfwVxj+aHJzKY0sWJcKVWa71XBEY6cbF6kbwnxg7yfyvZ6WgmpNIYx1np+aI+FvV7smzZXov7mv7/77muvvfbedcMIrh8KqkAsCCZ4oGtwlwWo9fzQfowOKto45U5a+vN/91KILcvS+3ff/eDD9wx4K8HvG+fCMWioyw8mqO8vQzqMmTDPD40Yp/sLdlVfCgh7YFnwRw/g7LHcv/fbD1Ck3x9KDERdyIKxRf0fSrOEAquJ5qiHptnV2QIRIjyLhYFkOENL917/4Hr7K7SfyxLixpLX5fGWsqv6/5xw3Wpmd4gx2aNYzcmp5IgmSYYyeD0ynEt3P3oPbfME0RkwFzxOogkWay1ZsOlja4wSOcCESe1iMI6Qo2MoLRJaC6G03P3gPeEEQQqp2j8hSdiOO9BQttKE0E42WOIFDRU+FLW0AaFFJkvLvXffM5wQSGGumqPOYCcayj86YRUBwsfNVMDRQsgBNshQAg0ge95/d+IkjFJYjFKqlE/H213Nr/LhNbroiQE0Y9umNUJJkhbZI2kD+nr/3evP2SaFvn2sVrhclX2dJNGwqvZK2Obx56iQalaZhJbbYZOrQaQWjthCj0Khex9cf44YgeXBh9r8iWi764c1Pp+CMAiLASbqZlhVLiSS7FDFl3Jj5Ogtok0uvf5hd6dbZS0cJ0GA3rxKOUYXwHiVKqoFMx8VNmki1JKhRb6pu9d7H3R5Bxfl8aUOihjGeCr7HZFEfQerMwn0URViCWqftpRhIz65EdZlyCW59O4zK+vIKl4PYvMvz3SnoQZhgaodtphdvJRPjEn5MrXzpZZGkHI3Gwq9/t6zYBRS+++4qNy03q2GrhcpE4lWaSbDZGX9jFa+VA5BgiKRf93PcrqESODDrnVViJtyKIDkit5Au3EHq1kcFPaW0vHzbPrEyCyxEz5skKHyZVTbUOjue11hFMDFYKbk74Ll+cI4zwM+CuI8IU0jJyaacGsvQzkn8v/lEU6dK5kcQ3cnOtfVkfhBMezyuMLvdOlicAeooa6VhRExsrFSe1hhh7T0s4WqC7KQPXYmR8FAUQy4mKyOYoXqHhaj5EMTVaYBIziESqPCVs3cQpst6oyvuuAl8qsdHF58vYAW6C12S4Kp/YoH95CXfNR1cZRYpcPWSoY9rWQof0do6TXdYhRm0UNgIvEMLiaMJCHzURCemtgIQ4v8kAuk2dbq6qoFEFbonj7qAJKnMDScr3YRZ9MOahUv+ajqqmwH1DflDKhhhzLFVGULi3Jbfxt/DsxRh9MAA0KS93pWuouzBcNsNkE7KCh3IFy1W3l1v1u2sGgiFc9D6H47VUUL9KCLL6W1WxJtd+BCAT5sypWZELtn/ManLXKE4ltDd1t6HGERojR0MZXOahXS5w2LM6gBEGjXmnwUJoosf9LM8S2NoaeSLdouC0U5r2la40i8VvCCAP2fd8kRI6vVoh+LOaWsatetarQ22qE8Lm3DFm3BiT9BjBrDX4szYEAeb7LLTFeIH7yTRAv0rqhHCcLVZ8wPdYmRrPFDlRMsxNNggaBfuWzHxSb6fGoBOJ4yyaqWCaewetqcH7aXodrz2pK0QBz3UaPDAQEeJzDI8hb2uyF5+LwVojzwMMnYgqYJgzulYTctGTaAqueLDdxYN9aGbf0NoXtKhwMG9DlSdDinoDDd+AQwQKBAj9dfrLUi0VSVxzUmxbZDtrA0s4XyeVwQ4tQPBPPAZLvz3wpg5KCQBHwuf74629KEhfN2XbmFPsZviRDE+BE/FlAwRhEubQNqueLrx2SA/sTD9ifIauwmP9SHTMwZJTG+ThDBA0KUDee/OwFCiHZcIgP0VJopsPnta0ZtGWp5Gv2OVDpHjGBC718XQEGPmYcvtDQgjTUS3z9OoAH7XZUDXRZ83aTdt9Bkiw4Bsh+IMmSZWMzmSMFy2VZXNWsJJF47ToD8IQYtHqzq41DhmnbvSVOGnUKsK/joTNGDaWpSg6JbHiraX8mLDUVP8eGs7s9fV7nauV1+2MWiCs7SeAwpEDygWf+dGUR8wurB8ed+nC3152YW2+KT8e+6NkJRArKNomvaZqskmJDlXDTHKDC62GmpCjKkaiFJIXp4HkKg9g5mdVH0QsJEvX+vly0sStTt+BB/hHpOZ+dtGKMlVqydxjBCajELAR75z/lqe/lhXbiSj0kVu3RLhGoC0Su7ekYcGh2vLNNUzNHM6Z7XO4mzwfxq0Tx2g4Ff5h/qwQeMORP2e9KiEM833TuxSxlqbUlBgeJd6EHPWUJAjLppQjCA+ZX85H5dhaxO/zKyX/J6vFXpMb88XzlP8xw9TegwO08UVoq9DPjwmbv6CjhCfCFbtIUhg3T5l4H/dJqvED/2evx5adgdWV8VIU+UnhXf0ngFdczrOjM+GhKf1KGoQmo1HSshucBnc7GaTv7DTx4su1zebP2+Itetxuar1eW5xbPgsxwixYMQ8tlDYHz+tCX0bpvyjSG+Xy0mMH93eZP57EJcv+0KqxW/zVWUVQ2EtFHFDv/H++/ft7CpqGcAuDR+xoV1vuRn40sheU0k9K62LUJot3hQ+dxL7OBPVqo66EG2Uln02VXZM8J5FT78m791Ovv79ybX0x9/cu9+HWYnfhQ9TCKMSnZkH62fJ/aW0EfqEIWR+GL1OOdn5O6dj+3rNT9xB/ufe23edxQxBZVOG6I2QOiAf/1Op9PhcNS+AJg4e9HoR1v4U6CIGVaq/y57rp5YSi2d0GvNEPFLF9Ix4AYXaqc3V0gvpjos4QiLBRBhqaa85GTN2KSliNDtcCA+J236a+mP7y31hHp0s8W5GaKIZIUUVCUk+rDhej5DajEdzS/7Gb5kMXot0nn0GsdhNs9D5X3R6CrFZoQoPne/G2XIZOnsrz345D5T2DZaSi6UBFjKnsa5P+X76P/Q/fek4xeQGQ6Oi0kGz+///Lg6m+qmn1xNumyNVw0Z2EBfI0KHo98NUuwnISJGBwgVZLkugmzpYg4pjffaVsZfCsk4R3KmCDR0n6XEgG52IfpOKRzm8HLH+4vx7trlBwmvTUaF0hm8alTxNIjHTarqcLoBoJP9B3DbgUQBYqHQn7OO9shNUF6pQoj3DCNCPLJQjRYTHnQt8BFbrpLuhBuUaz+Pt2Y9aH7hOv/aBQVCRIYA3Q6n9I9ZJrieB/csmhjBxXyHQWhyhVGEhgxDIctL/7iYzhZyaHqo0d5kbuXhwlx3PWCU1EKRbuypcgd44Qtjw/UWKEOwQQ6SsLkd/czvMM+zfrdHHWPo0yjed8tfyh6G5LDqMrTQdOPpSy8fV/LJMNI6vD3syq9UF1efYSiHAfTG1MYA8HJh5TUzaIfckTKx4e8kTScJ1QEeqPbx/bqTFFMP0NACRqGuMy8vKTiwXqZDdOey0TMlP7Ae+U0wvUKUbO9Z5nEW8PrgsMZ1QymTucmXkm/pJ3+KHtXd72BA3XWV7UeMcoSgoczFJKKHUpCgqHyELKOH49FKKelihuf12xL5WHpytVPiUwGIs0YVjR6PcM3YHNMwATLRIS4HEYjkb0jCtY+X5OxhORdbxmbS/MxoSIrcLZIMAd6n49GjkkuUXTLx3crDa7N4sfuzwQMngxcnegtNblREeNXYcDUCMT6C63eL5kfPsEBAfASb2m+5PWJ/wlrwkoZe4lG2RSbDUGjp3PjKfJLQQUQWTs5/Fh0/N/rhc5hr5POI4eKm5r4wcmtE2M8N0c3RMHsEyA4mUlFZJz9h3BEateb8OHoMJC93nhYOLxsrhSmZdfm9iaOVmfHDJZqOV2++dQRw1Yp3bAMb1N6VcM1ubUDo5Og4DlE7xcdMsszVrr8fQpafwWJ7+IhzhGigiG/p9AyWIlx4nbI/+V1lZuZwyRJifip091kR8pFi20qrPismGKp2WIcoo3xRgA4xKuj/2BI6t4JzoZ4z4xY5QDK+czOFkp/lssv5lZlLp5d47Mecj0oM3gk+mqUB+m0lQUO9D1XPLSiUcTM67OfMT3CcInXQY26R6y9X0IcmuQ+tJ4Khw/FYnpIhiMfmP5s5N0pJirwDYuma4w007ZWnixOz7ar86yoxDQPgdoomJ7kcHqtSMIfBqsNp/g4vQ/7ONBqSjhvlB9ZXsJHxQZa4Mn5uKSQnSdFD3e1aiDjvR3eqyR20O01MTRVxKcsuuJic3JU6ma5KoQDbuuleDq4imKC8GTB6iRUCbZDrVWY+HcVIj/ueOo+goD/sUohC/KBoQ99V2G//5hRdGyz3pTyacTu5wWEO1e8QvY7kdmBTji7TbL0RjE46asSXc3mpkTYfHT9tCYVEbhQTRQnr+13Omiwc07DQclTPKICQNioQcpJ3s0hUJAwpleKoHYi5TFeYuWJlx8c9vBgTCo2+HIPoxmPzhpfPZEk76+lvoww1axotD1iYNeOsCY6Lzen5OFUVlTJkMWg/wiTqFwMc6R9zs5l32L0cyvD7+n0SVGh0PLZMpRbvdyA+zgv16E0c1alPBLzXqRBHIulC2Gvz+JMzCzojogm8f1Q98lYAkUix3+0U9VQUaKaASHJZ5mdr90KEr0TexTM/cwlLH2KXtCEQqBdDOiRFSJqx1Y2RX7Ha8u7DilW1mowyLeUeBYkC5cjtjjlYkTLglwymLP55u5MTyd69pUvHJZKf5wjVsx6eKiDK2KKnY2cTv3ZcYq38TlrlENYo2UIsQoniYgm/m//CcWYoZZnPuB3i+8tZvHIXKOKIuhRcK7XbyfyVe7pL2tjqZq1Eb+Wgk1Y5uwWKrBIlcQQHyGhflB2yIdAg3hfOWymTHiNKjg+7TIfKopUsx+iRFTSk/pS+yIZ6NczEXUXdrQy+xLlhKbeoJ1BixMbUtl/E6TQiDdqOy6LDLZsKSeqizTP5yWXX0MaSqSjbvq8HX2q2WsHoF/DlH3ZWC8eVViIkKldEo4TD7RBLqU6K6L3AEow4nBmc5MJh0Ydkf43yaqqpSjUccjYftAtKDPGatZhk8stFu5hVESvDUr2UfAd6GYfcfzLWwKdNBDBa5loMCoqDLuFELNN/N6TQyp6631TKUB4B3W95cCPYzMD4Hc5guJhd6GoabsIuR+iWMiae7KJL5ehIYlZ2D+ZyPwt3MhVswng9lQxY5d4nsjKVpUfF0YXIoD8AAA5ISURBVMhQc98a+kDLEoEcFg+O814WvyeLHfZq6ivFxofqjC9BFGnRIUNNKppECeJT5Rly3675aplcTv89BUSNTqSsdY5CVB0SpWZGNL/sIob1llbW9bcSm9a6UZlbSB5FzPFFqPCTVNSWLbPAPFOhQZlEtMziPKdj734TEvUlqzG+1jijKRhSqwvpWD7BmxmefHQ/8gwlK2aITTJ0iGUZhyRDt9NEyUSWBQBlK4agrvARKCgVPzCtWm8uBGvoqfTLPQU6IIaF/Wih5KJqv9cf/rySnu2y2i/udMKuqGI4xEoGoeuvV9qc/Wb2tVFlegYiby+VgMvcz1Lm3P+FrJTaYhJFxv0ssMEbjqTiswvV40rJS+Vw2LmXqv3PXpLD2+7W41Ix5XXW9ZUXM8wlrwcB4lNlU54V2KpiKOfkpPlxSELTIMVm5qeF0WkqHlncf/jwOF8vqYaXCd6zVALENZKWtPTnk7BqGGg73VJ678YooN/JYlEXAQQXk+AW6BZNkEwVFJV7G2WvPKSyCOvS0ujhp+vr1eNC/vMkyI63SV3Jf1qpLs49h4oqLroNOEP4X1/FdRkWAKVQlCcXmC4Vw5DWxsipZN6hUa6CWUyr3DxYx/8mLaGXlkZPnzt36dKll/m6dOkcrMPTbB3iA3htfCYaW6kUc8uuMGJzIeuB5Xnylez+bPz5XfNPoakcIV8As9YvKq07g31kF3hNUFlr3u/BHJu7VJ5Ssh/l8hvWLBx4IZ9LJJZdbNkSiUQul5svHB0V4N88/J5IJF0oLC+2jFEt4ZE/nMwXZ9K1xeeIjhbNmxLC//nll1999dpra2uXJZQ1FquVV7AVRsF2mb46w5+ziizpZuQPzsecnankS8tJG/kKOnK2GFAvLRKX7EV83u9KJnLFWPqLhdW44bldAl9fOLRACP/DC3w9+vKr1y6/OskkiZKJ4vhIAW2wfOzBKkylWo/ryLVmsoX5kifsp6uq+YEjGviBP13SksN1uTwAbb4SjT7cn40037b3OS1hXZShhJDWl19dZIKcdOAXgngxH4TkHtMIVFcnr6MiOlOlmAx7mY/HvlnY70mU5o+OzvB1dJQvlUoJT5IW/AovFs6c+SwWnRl/+dzh6ETfyd62d61JhtL6ag0xWhMumz+fATBmujdDjkU1GKk6QHgYGzPheMO2xPxRJZYdh3V4eHqUr8PDT8cV6xK9uGThfraLmlRHCCeMRqsGQpDkB5fxpireksndX8agxobVCyerVJXLAI+68S6X35bIFR5mq2VgkJrIFuxHT0hOHiHFI1q6c/2GI9cr95TJqKal4rpSxGg7W+M+xlvI8JpNORPLsWED8BSlM1EAx+ME528VzfCGCFUR9tDjUDetKCG+v673Gve0UUtLYX19jN9GkJ18tTZDXZhYGaMzwJctJMM0bBBeLsQyRJTUdkTbrC2pxaGKaE3+XFel03i2lDzWlzEC55s1EX5DM3HH116tRekeXNEyFTUyM5i5AUX7lwvRTJm3FsWRKrfjQUgZh9Znh+s1YYrs9FczmgAmIa3Sav82vHnNrmmHj+h7do+uvLAeYzeZohgmE8152IxyPmoqs1yk3rTCIK//fUUsWv9dXtqvB+SdF4cNB3hgeX1XaWKer4XwKThPb+7ghSsxFwOIlZlozkuZabKSLZcxbHXyln99iMP5IKSsJspkqNjydmKnairgnJBruaoyRqO2UlYthI8LEG4vWx89xjs1+vPVycuO8kyO6kLh0kq1zCvHUpfYLdUdHfeZhioqUj3K52Qu515nCIXFAoTJXpPuwk1VA+E3UaxtR795XEEaLB5AnJMtUmXGm6fM3i0mV/31Vjg5HCdaolw7G/1qg/uxdORNhdVjOjD9X5C6ro7w0YNlvHPP4yvU6i0+feGDamWZqD0XzUjtGrHJIXbCec68Z1EitLTE2FTMaAkQvAyGyfovlYaoRhXhlSKEmbkDkKDL458/eOExu4bQXwLvCShYx6afZ8ggONHTMHH+NiS3v0aWaKQQ/VcrwPFWSziYv6//pGgg/DqGRli9gt8g5T+68o2x6GcXgWbKDreY/TukJiMvfFDZEasftTqjS5DkbCEWFNmL9/UjFPZzfo/qNKL2RybsKggfZZN4I9CnKziWc3Tl8fEyXUNWqU5O8tqbNDLVz+vf/WKyT8K9F1JUFGVsUYcpytfSQVizj9UGT+s7KDctNT58mqMbgcYocTo4KGB07c1n/xGyjZrYdnNKGoqkQVraL5Y1nGll6KYqQ8m/tq3vS2uhgDdUUJ1G1F5Cthnh13gFw+f2aBLvB5qh23FByHbl0QuvAUQRhLMMyQUss9mejcLKRq0Zsx2fKQNT3mdhdpNPlc0sSk+HXtd5ccx+odWwntYaSTchfJTFeYcsZob+vH2F9c6tX+NLkDZedroBgn3muFLIQ97nCbPlZxsXZIe5YgUSW8r+luSphKqnwUctOxgSPkONvpWsstBphHCtCeFTiBn8BSOmvnnTPA4/JFGAxJKTtWr2uPJ50uZiibpUkJBVLVi5wrOcm1+BNJfj1GILGh/WcwVevMqG9fSFo/JPrjUi/LoCQsuZSiDHEruXTKn6DcF7/GCmkk942MQTwSI4fhqNpQ1HLb7o9yYT3x2tzMycO01zbc34CGJ7RuQ31XB5K9rTiJqfPd+IEHtM3ih+J/RyLIkX2RUOQIDfXDk4LiawzmTz2HipJbn8ea5QWIEVi0Vxs1IoFEvL9CEvFUCpMuP3LucqMcj8Ry09IeWQGPut1TVDdIzC6kGRsrVKB0QorYkGhI8h6/VXMPZbZtOj0ccvPLpiXcl5ebvEGw4n84VKrAppLy4xqoHcqsxXNhqrnJkveUi4YgUniUoLOmupmyZ3OK0nM4SR1WqFLkhdjmp9VULLlTJTNfF3v3sEC9wMxqMJVFRPCVP4kvXrrx8c5214ZyZUxcR8IVoFd+nmkxpEHLx1TG0aGoiHqOD04fj4zEzlqJT082YEZpWJ+Uo0e+nwNPNBoiTva+UJ2GtbzBaW2SXvHfKgtKp47drfffvii0+ePPndl0iFtgL6DA8CnDcfPCgkSOO83uXSysMHjydfvbzHu1Ti9ScOPrvoloY33c67AGBp6fThpZloZV5sSuBJci2X5guxmRnCucQk2pwjUgUuNYe9Nhoz9i93cck731WaEL5I69vfY+GiVOKuMVzJZIseSgj9nnwse+VrkDKQ4iSWE6nhxMYVWVvYQYkF9f77xQQDDx9hZmMrOY+LC5MpLeBciVHx7fToh32CYhlS8dWF/YNoIefxs15bodrtzQcNwroM4YtYPfQkXdzxR6O5MLso92jl6eNHnC6R9vv5nFv9Z72fw3LG9frVXTT8PHru5exnZ0rLfr/og9ANh1GilZVjWNV0+mB/f/8gna4eH1cqxRxem0FnJLxcaHNTk9YI12QI/4BRg8hsy4UcVaz9pUqa8yEtFCKpKBt6dzpZ1O3mDX/eXd17P6Tgdhx2Wzp9aXwmhkrrZ3VW+jtUG8fuDK6kh6H3S0XmZEfXzKohvCpDiBE3hmj0pxNJmgXKRR98I8P3wgtfXgYh1rv+DjECVz7nuCvv7FtEafYsjZJtxo6+Ky2j3jKBMv7klX9+hr1Ip/lodbHr66I4wvMSwm//cOQlHyNGKHjFefTKNw25I8Rul/tF7XSzmRuHWE3kcmQ1N0V0JmUbZJujh+cQ52dAKstMZn6xe8O2ruV8JTZTm31GeIhwQvSlLz6xhhkyD8cXzmWvPGrE98ILX6Eluh1iY1yqzzBk4vxYWpYhKbImcSQV1ktgnpfA20TH0fQqlQIs2MSOHx7sLyyupp7PFxekfiPK8A9FryzKxIReDR8sUlOxNFMffRNH4xg31u6LCKVcWNHO53iJFi0f9qXwK1ZXYcVTcfZN1c+tYSMhfGIVtRNl6E1W0k36ydca+hpOfP3ixW4O0QBFxPfkCHuacwuZH+JzfCf0NSmpX3It5VbIll9dQSU1neQVjPpVCm4nn3Fw80z4E6lu2ngpsSRD8bcTbkH9miPMJqUcyOtZefrit7/TQvgI1FSUmDh7yujeLRWHG11Nc0W4DtPSwb0zukX4v548+UNBEqH/u+zv0fV8qQXxIjdEUTV5FCcWONjj9YZShig/i9L70I8Oy8Kdrb5f4TfpXLmSXZaY6OjpEwT44h+1EHLSlzsWXjml6xaZl60p2KKnLjt53YYr8PvfA8Knx14Po17Xmaff8iBOS4j/zBBKERubv6X4VJrEdbjvq0DUkKHlRBH+jCFMogg9OAz0exHgi3/UcDZoiA4eZtc9qJtdxdfv4JXiez1yD2PR9jSwOblWvoQQ8kIiiUT29y9K64mWO71IRTdeGKYMQxwFl8VunyhuyaDNFhjOnSBAQ98vEOFTYnuPt2R68m0d4Yta7nRNDE2lonfd10hRANGFHrawdFIV7gIhyvBPRnYxa8l05V9kADXVFBixJnE965KKrWCneN2G84FOGcIKdd4n7QAhyvDvY3TNWcJ65cq7T15sr6b/zKIat4M7FjEMZxeZ8kjgQXPlu0F4kqfpqAHVHcI81mGS2Suw/kUHwi9Z8M2Hv/rrIbeD3T6ElFVJiBI6xfUzYt37xBH+b/zuZE/0KSK8IkOoFdeQM3X08wliWZLRz1vDiF4NoQZb6O9ddInw5/8Hsl7/GQbwyh91uJrtVy+LVwtJSROHSSMpqLl7zQgtqoxvOdnAlCO0+YsM4B/kCL/VCmvAmfaLNRmeYTBO7CcxEuI9FT+q5mlQhh+dvAy9JSOi02uIkEA5nWIJQxa5icZJ4+GWl3Svj/pOcCFb/N9//df/91/E9af/LFv/UX397b/9239qt97+9/rXn37xs5Nbf/0Tw09/8he+/j+xdXwhqRNenAAAAABJRU5ErkJggg==">
            <a:extLst>
              <a:ext uri="{FF2B5EF4-FFF2-40B4-BE49-F238E27FC236}">
                <a16:creationId xmlns:a16="http://schemas.microsoft.com/office/drawing/2014/main" id="{3CED6BA3-53F0-4702-AE10-B226699B29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9475" y="-15010"/>
            <a:ext cx="777205" cy="777205"/>
          </a:xfrm>
          <a:prstGeom prst="rect">
            <a:avLst/>
          </a:prstGeom>
          <a:noFill/>
          <a:extLst>
            <a:ext uri="{909E8E84-426E-40DD-AFC4-6F175D3DCCD1}">
              <a14:hiddenFill xmlns:a14="http://schemas.microsoft.com/office/drawing/2010/main">
                <a:solidFill>
                  <a:srgbClr val="FFFFFF"/>
                </a:solidFill>
              </a14:hiddenFill>
            </a:ext>
          </a:extLst>
        </p:spPr>
      </p:pic>
      <p:pic>
        <p:nvPicPr>
          <p:cNvPr id="30" name="Image" descr="Image">
            <a:extLst>
              <a:ext uri="{FF2B5EF4-FFF2-40B4-BE49-F238E27FC236}">
                <a16:creationId xmlns:a16="http://schemas.microsoft.com/office/drawing/2014/main" id="{F870113E-523F-4B34-B535-4F862C891AB7}"/>
              </a:ext>
            </a:extLst>
          </p:cNvPr>
          <p:cNvPicPr>
            <a:picLocks noChangeAspect="1"/>
          </p:cNvPicPr>
          <p:nvPr/>
        </p:nvPicPr>
        <p:blipFill>
          <a:blip r:embed="rId4"/>
          <a:stretch>
            <a:fillRect/>
          </a:stretch>
        </p:blipFill>
        <p:spPr>
          <a:xfrm>
            <a:off x="528749" y="2511330"/>
            <a:ext cx="2891724" cy="2452316"/>
          </a:xfrm>
          <a:prstGeom prst="rect">
            <a:avLst/>
          </a:prstGeom>
          <a:ln w="12700">
            <a:miter lim="400000"/>
          </a:ln>
        </p:spPr>
      </p:pic>
      <p:sp>
        <p:nvSpPr>
          <p:cNvPr id="31" name="Pixels  Successful time and spatial alignment using the 900 GeV data, resolution nearly optimal">
            <a:extLst>
              <a:ext uri="{FF2B5EF4-FFF2-40B4-BE49-F238E27FC236}">
                <a16:creationId xmlns:a16="http://schemas.microsoft.com/office/drawing/2014/main" id="{145CE53B-9A2F-4CC1-8A2D-64E7DFE56D94}"/>
              </a:ext>
            </a:extLst>
          </p:cNvPr>
          <p:cNvSpPr txBox="1"/>
          <p:nvPr/>
        </p:nvSpPr>
        <p:spPr>
          <a:xfrm>
            <a:off x="411863" y="1094821"/>
            <a:ext cx="3698827" cy="969496"/>
          </a:xfrm>
          <a:prstGeom prst="rect">
            <a:avLst/>
          </a:prstGeom>
          <a:solidFill>
            <a:srgbClr val="FFD479">
              <a:alpha val="25117"/>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45720" bIns="45720">
            <a:spAutoFit/>
          </a:bodyPr>
          <a:lstStyle/>
          <a:p>
            <a:r>
              <a:rPr sz="900">
                <a:latin typeface="Avenir Heavy"/>
                <a:ea typeface="Avenir Heavy"/>
                <a:cs typeface="Avenir Heavy"/>
                <a:sym typeface="Avenir Heavy"/>
              </a:rPr>
              <a:t>Pixels</a:t>
            </a:r>
            <a:r>
              <a:rPr sz="900"/>
              <a:t> </a:t>
            </a:r>
            <a:br>
              <a:rPr sz="900"/>
            </a:br>
            <a:r>
              <a:rPr sz="1600"/>
              <a:t>Successful time and spatial alignment using the 900 GeV data, resolution nearly optimal</a:t>
            </a:r>
          </a:p>
        </p:txBody>
      </p:sp>
      <p:sp>
        <p:nvSpPr>
          <p:cNvPr id="32" name="Muon System  Commissioning in cosmic rays, overall excellent performance">
            <a:extLst>
              <a:ext uri="{FF2B5EF4-FFF2-40B4-BE49-F238E27FC236}">
                <a16:creationId xmlns:a16="http://schemas.microsoft.com/office/drawing/2014/main" id="{DE7C9189-B127-4589-A3F3-E39C4128ED5F}"/>
              </a:ext>
            </a:extLst>
          </p:cNvPr>
          <p:cNvSpPr txBox="1"/>
          <p:nvPr/>
        </p:nvSpPr>
        <p:spPr>
          <a:xfrm>
            <a:off x="8212965" y="1341164"/>
            <a:ext cx="3701467" cy="723275"/>
          </a:xfrm>
          <a:prstGeom prst="rect">
            <a:avLst/>
          </a:prstGeom>
          <a:solidFill>
            <a:srgbClr val="8EFA00">
              <a:alpha val="18704"/>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45720" bIns="45720">
            <a:spAutoFit/>
          </a:bodyPr>
          <a:lstStyle/>
          <a:p>
            <a:r>
              <a:rPr sz="900">
                <a:latin typeface="Avenir Heavy"/>
                <a:ea typeface="Avenir Heavy"/>
                <a:cs typeface="Avenir Heavy"/>
                <a:sym typeface="Avenir Heavy"/>
              </a:rPr>
              <a:t>Muon System </a:t>
            </a:r>
            <a:br>
              <a:rPr sz="900"/>
            </a:br>
            <a:r>
              <a:rPr sz="1600"/>
              <a:t>Commissioning in cosmic rays,</a:t>
            </a:r>
            <a:br>
              <a:rPr sz="1600"/>
            </a:br>
            <a:r>
              <a:rPr sz="1600"/>
              <a:t>overall excellent performance</a:t>
            </a:r>
          </a:p>
        </p:txBody>
      </p:sp>
      <p:sp>
        <p:nvSpPr>
          <p:cNvPr id="33" name="ECAL…">
            <a:extLst>
              <a:ext uri="{FF2B5EF4-FFF2-40B4-BE49-F238E27FC236}">
                <a16:creationId xmlns:a16="http://schemas.microsoft.com/office/drawing/2014/main" id="{A1A3B52F-615F-47DC-83DD-A910DCD91873}"/>
              </a:ext>
            </a:extLst>
          </p:cNvPr>
          <p:cNvSpPr txBox="1"/>
          <p:nvPr/>
        </p:nvSpPr>
        <p:spPr>
          <a:xfrm>
            <a:off x="3802834" y="2710229"/>
            <a:ext cx="3563462" cy="477054"/>
          </a:xfrm>
          <a:prstGeom prst="rect">
            <a:avLst/>
          </a:prstGeom>
          <a:solidFill>
            <a:srgbClr val="FF7E79">
              <a:alpha val="22423"/>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45720" bIns="45720">
            <a:spAutoFit/>
          </a:bodyPr>
          <a:lstStyle/>
          <a:p>
            <a:pPr>
              <a:defRPr>
                <a:latin typeface="Avenir Heavy"/>
                <a:ea typeface="Avenir Heavy"/>
                <a:cs typeface="Avenir Heavy"/>
                <a:sym typeface="Avenir Heavy"/>
              </a:defRPr>
            </a:pPr>
            <a:r>
              <a:rPr sz="900" dirty="0"/>
              <a:t>ECAL</a:t>
            </a:r>
          </a:p>
          <a:p>
            <a:pPr>
              <a:defRPr sz="3200"/>
            </a:pPr>
            <a:r>
              <a:rPr sz="1600" dirty="0"/>
              <a:t>commissioning with cosmic rays</a:t>
            </a:r>
          </a:p>
        </p:txBody>
      </p:sp>
      <p:sp>
        <p:nvSpPr>
          <p:cNvPr id="34" name="HCAL…">
            <a:extLst>
              <a:ext uri="{FF2B5EF4-FFF2-40B4-BE49-F238E27FC236}">
                <a16:creationId xmlns:a16="http://schemas.microsoft.com/office/drawing/2014/main" id="{8A18D991-0C28-4509-8456-E06C944B7C12}"/>
              </a:ext>
            </a:extLst>
          </p:cNvPr>
          <p:cNvSpPr txBox="1"/>
          <p:nvPr/>
        </p:nvSpPr>
        <p:spPr>
          <a:xfrm>
            <a:off x="3630366" y="3953018"/>
            <a:ext cx="3610001" cy="723275"/>
          </a:xfrm>
          <a:prstGeom prst="rect">
            <a:avLst/>
          </a:prstGeom>
          <a:solidFill>
            <a:srgbClr val="7A81FF">
              <a:alpha val="23951"/>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45720" bIns="45720">
            <a:spAutoFit/>
          </a:bodyPr>
          <a:lstStyle/>
          <a:p>
            <a:pPr>
              <a:defRPr>
                <a:latin typeface="Avenir Heavy"/>
                <a:ea typeface="Avenir Heavy"/>
                <a:cs typeface="Avenir Heavy"/>
                <a:sym typeface="Avenir Heavy"/>
              </a:defRPr>
            </a:pPr>
            <a:r>
              <a:rPr sz="900"/>
              <a:t>HCAL</a:t>
            </a:r>
          </a:p>
          <a:p>
            <a:pPr>
              <a:defRPr sz="3200"/>
            </a:pPr>
            <a:r>
              <a:rPr sz="1600"/>
              <a:t>All, including HF, participating in global runs</a:t>
            </a:r>
          </a:p>
        </p:txBody>
      </p:sp>
      <p:sp>
        <p:nvSpPr>
          <p:cNvPr id="35" name="BRIL…">
            <a:extLst>
              <a:ext uri="{FF2B5EF4-FFF2-40B4-BE49-F238E27FC236}">
                <a16:creationId xmlns:a16="http://schemas.microsoft.com/office/drawing/2014/main" id="{584A4ECF-2F68-425A-95FD-3089516B45C1}"/>
              </a:ext>
            </a:extLst>
          </p:cNvPr>
          <p:cNvSpPr txBox="1"/>
          <p:nvPr/>
        </p:nvSpPr>
        <p:spPr>
          <a:xfrm>
            <a:off x="295514" y="5195808"/>
            <a:ext cx="3931525" cy="969496"/>
          </a:xfrm>
          <a:prstGeom prst="rect">
            <a:avLst/>
          </a:prstGeom>
          <a:solidFill>
            <a:srgbClr val="FF40FF">
              <a:alpha val="24285"/>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45720" bIns="45720">
            <a:spAutoFit/>
          </a:bodyPr>
          <a:lstStyle/>
          <a:p>
            <a:pPr>
              <a:defRPr>
                <a:latin typeface="Avenir Heavy"/>
                <a:ea typeface="Avenir Heavy"/>
                <a:cs typeface="Avenir Heavy"/>
                <a:sym typeface="Avenir Heavy"/>
              </a:defRPr>
            </a:pPr>
            <a:r>
              <a:rPr sz="900"/>
              <a:t>BRIL</a:t>
            </a:r>
          </a:p>
          <a:p>
            <a:pPr>
              <a:defRPr sz="3200"/>
            </a:pPr>
            <a:r>
              <a:rPr sz="1600"/>
              <a:t>Phase-2 demonstrators installed:</a:t>
            </a:r>
          </a:p>
          <a:p>
            <a:pPr>
              <a:defRPr sz="3200"/>
            </a:pPr>
            <a:r>
              <a:rPr sz="1600"/>
              <a:t>BCML (diamond, sapphire) and BLM (ionisation chambers)</a:t>
            </a:r>
          </a:p>
        </p:txBody>
      </p:sp>
      <p:sp>
        <p:nvSpPr>
          <p:cNvPr id="36" name="Strip Tracker  Finalised timing, alignment and calibration with cosmic ray and 900 GeV data">
            <a:extLst>
              <a:ext uri="{FF2B5EF4-FFF2-40B4-BE49-F238E27FC236}">
                <a16:creationId xmlns:a16="http://schemas.microsoft.com/office/drawing/2014/main" id="{B5DA1F21-CAFE-4ED3-81A8-2062E9EC528F}"/>
              </a:ext>
            </a:extLst>
          </p:cNvPr>
          <p:cNvSpPr txBox="1"/>
          <p:nvPr/>
        </p:nvSpPr>
        <p:spPr>
          <a:xfrm>
            <a:off x="4312414" y="1148821"/>
            <a:ext cx="3698827" cy="969496"/>
          </a:xfrm>
          <a:prstGeom prst="rect">
            <a:avLst/>
          </a:prstGeom>
          <a:solidFill>
            <a:srgbClr val="FFFC79">
              <a:alpha val="25813"/>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45720" bIns="45720">
            <a:spAutoFit/>
          </a:bodyPr>
          <a:lstStyle/>
          <a:p>
            <a:r>
              <a:rPr sz="900">
                <a:latin typeface="Avenir Heavy"/>
                <a:ea typeface="Avenir Heavy"/>
                <a:cs typeface="Avenir Heavy"/>
                <a:sym typeface="Avenir Heavy"/>
              </a:rPr>
              <a:t>Strip Tracker</a:t>
            </a:r>
            <a:r>
              <a:rPr sz="900"/>
              <a:t> </a:t>
            </a:r>
            <a:br>
              <a:rPr sz="900"/>
            </a:br>
            <a:r>
              <a:rPr sz="1600"/>
              <a:t>Finalised timing, alignment and calibration with cosmic ray and 900 GeV data</a:t>
            </a:r>
          </a:p>
        </p:txBody>
      </p:sp>
      <p:sp>
        <p:nvSpPr>
          <p:cNvPr id="37" name="PPS…">
            <a:extLst>
              <a:ext uri="{FF2B5EF4-FFF2-40B4-BE49-F238E27FC236}">
                <a16:creationId xmlns:a16="http://schemas.microsoft.com/office/drawing/2014/main" id="{118F850B-2911-4EDD-BBFE-90D4D878CB98}"/>
              </a:ext>
            </a:extLst>
          </p:cNvPr>
          <p:cNvSpPr txBox="1"/>
          <p:nvPr/>
        </p:nvSpPr>
        <p:spPr>
          <a:xfrm>
            <a:off x="4633904" y="5320978"/>
            <a:ext cx="2924193" cy="723275"/>
          </a:xfrm>
          <a:prstGeom prst="rect">
            <a:avLst/>
          </a:prstGeom>
          <a:solidFill>
            <a:srgbClr val="0096FF">
              <a:alpha val="20307"/>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45720" bIns="45720">
            <a:spAutoFit/>
          </a:bodyPr>
          <a:lstStyle/>
          <a:p>
            <a:pPr>
              <a:defRPr>
                <a:latin typeface="Avenir Heavy"/>
                <a:ea typeface="Avenir Heavy"/>
                <a:cs typeface="Avenir Heavy"/>
                <a:sym typeface="Avenir Heavy"/>
              </a:defRPr>
            </a:pPr>
            <a:r>
              <a:rPr sz="900"/>
              <a:t>PPS</a:t>
            </a:r>
          </a:p>
          <a:p>
            <a:pPr>
              <a:defRPr sz="3200"/>
            </a:pPr>
            <a:r>
              <a:rPr sz="1600"/>
              <a:t>New 3D-pixel detectors in horizontal RP installed</a:t>
            </a:r>
          </a:p>
        </p:txBody>
      </p:sp>
      <p:grpSp>
        <p:nvGrpSpPr>
          <p:cNvPr id="38" name="Group">
            <a:extLst>
              <a:ext uri="{FF2B5EF4-FFF2-40B4-BE49-F238E27FC236}">
                <a16:creationId xmlns:a16="http://schemas.microsoft.com/office/drawing/2014/main" id="{C1E98CAE-57CD-4136-B66C-90936A409912}"/>
              </a:ext>
            </a:extLst>
          </p:cNvPr>
          <p:cNvGrpSpPr/>
          <p:nvPr/>
        </p:nvGrpSpPr>
        <p:grpSpPr>
          <a:xfrm>
            <a:off x="7650894" y="2530041"/>
            <a:ext cx="4408756" cy="3753341"/>
            <a:chOff x="0" y="0"/>
            <a:chExt cx="8817511" cy="7506679"/>
          </a:xfrm>
        </p:grpSpPr>
        <p:pic>
          <p:nvPicPr>
            <p:cNvPr id="39" name="Image" descr="Image">
              <a:extLst>
                <a:ext uri="{FF2B5EF4-FFF2-40B4-BE49-F238E27FC236}">
                  <a16:creationId xmlns:a16="http://schemas.microsoft.com/office/drawing/2014/main" id="{0678B30E-DB89-4ABC-BEF3-413B9FCF8E5A}"/>
                </a:ext>
              </a:extLst>
            </p:cNvPr>
            <p:cNvPicPr>
              <a:picLocks noChangeAspect="1"/>
            </p:cNvPicPr>
            <p:nvPr/>
          </p:nvPicPr>
          <p:blipFill>
            <a:blip r:embed="rId5"/>
            <a:stretch>
              <a:fillRect/>
            </a:stretch>
          </p:blipFill>
          <p:spPr>
            <a:xfrm>
              <a:off x="0" y="0"/>
              <a:ext cx="8817512" cy="6549424"/>
            </a:xfrm>
            <a:prstGeom prst="rect">
              <a:avLst/>
            </a:prstGeom>
            <a:ln w="12700" cap="flat">
              <a:noFill/>
              <a:miter lim="400000"/>
            </a:ln>
            <a:effectLst/>
          </p:spPr>
        </p:pic>
        <p:sp>
          <p:nvSpPr>
            <p:cNvPr id="40" name="CSC occupancy @ 2022 MWGR #1">
              <a:extLst>
                <a:ext uri="{FF2B5EF4-FFF2-40B4-BE49-F238E27FC236}">
                  <a16:creationId xmlns:a16="http://schemas.microsoft.com/office/drawing/2014/main" id="{67425452-1112-465C-970C-8595099075F5}"/>
                </a:ext>
              </a:extLst>
            </p:cNvPr>
            <p:cNvSpPr txBox="1"/>
            <p:nvPr/>
          </p:nvSpPr>
          <p:spPr>
            <a:xfrm>
              <a:off x="2378967" y="6389317"/>
              <a:ext cx="4059577" cy="11173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20" tIns="45720" rIns="45720" bIns="45720" numCol="1" anchor="t">
              <a:noAutofit/>
            </a:bodyPr>
            <a:lstStyle/>
            <a:p>
              <a:pPr algn="ctr">
                <a:lnSpc>
                  <a:spcPct val="90000"/>
                </a:lnSpc>
                <a:defRPr sz="3200">
                  <a:solidFill>
                    <a:srgbClr val="919191"/>
                  </a:solidFill>
                  <a:latin typeface="Avenir Book Oblique"/>
                  <a:ea typeface="Avenir Book Oblique"/>
                  <a:cs typeface="Avenir Book Oblique"/>
                  <a:sym typeface="Avenir Book Oblique"/>
                </a:defRPr>
              </a:pPr>
              <a:r>
                <a:rPr sz="1600"/>
                <a:t>CSC occupancy</a:t>
              </a:r>
              <a:br>
                <a:rPr sz="1600"/>
              </a:br>
              <a:r>
                <a:rPr sz="1600"/>
                <a:t>@ 2022 MWGR #1</a:t>
              </a:r>
            </a:p>
          </p:txBody>
        </p:sp>
      </p:grpSp>
      <p:sp>
        <p:nvSpPr>
          <p:cNvPr id="2" name="Slide Number Placeholder 1">
            <a:extLst>
              <a:ext uri="{FF2B5EF4-FFF2-40B4-BE49-F238E27FC236}">
                <a16:creationId xmlns:a16="http://schemas.microsoft.com/office/drawing/2014/main" id="{0368C90F-27FC-474C-8700-B39524E51734}"/>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1027001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9A9CAF-71DA-087D-339C-5E263202A217}"/>
              </a:ext>
            </a:extLst>
          </p:cNvPr>
          <p:cNvSpPr>
            <a:spLocks noGrp="1"/>
          </p:cNvSpPr>
          <p:nvPr>
            <p:ph type="dt" sz="half" idx="10"/>
          </p:nvPr>
        </p:nvSpPr>
        <p:spPr/>
        <p:txBody>
          <a:bodyPr/>
          <a:lstStyle/>
          <a:p>
            <a:r>
              <a:rPr lang="en-US"/>
              <a:t>25.04.2022</a:t>
            </a:r>
            <a:endParaRPr lang="en-US" dirty="0"/>
          </a:p>
        </p:txBody>
      </p:sp>
      <p:sp>
        <p:nvSpPr>
          <p:cNvPr id="3" name="Footer Placeholder 2">
            <a:extLst>
              <a:ext uri="{FF2B5EF4-FFF2-40B4-BE49-F238E27FC236}">
                <a16:creationId xmlns:a16="http://schemas.microsoft.com/office/drawing/2014/main" id="{7533C199-2630-D65A-EC0F-07BB0F6F3A9E}"/>
              </a:ext>
            </a:extLst>
          </p:cNvPr>
          <p:cNvSpPr>
            <a:spLocks noGrp="1"/>
          </p:cNvSpPr>
          <p:nvPr>
            <p:ph type="ftr" sz="quarter" idx="11"/>
          </p:nvPr>
        </p:nvSpPr>
        <p:spPr/>
        <p:txBody>
          <a:bodyPr/>
          <a:lstStyle/>
          <a:p>
            <a:r>
              <a:rPr lang="en-US"/>
              <a:t>J. Mnich | Status of the Experiments</a:t>
            </a:r>
            <a:endParaRPr lang="en-US" dirty="0"/>
          </a:p>
        </p:txBody>
      </p:sp>
      <p:sp>
        <p:nvSpPr>
          <p:cNvPr id="4" name="Slide Number Placeholder 3">
            <a:extLst>
              <a:ext uri="{FF2B5EF4-FFF2-40B4-BE49-F238E27FC236}">
                <a16:creationId xmlns:a16="http://schemas.microsoft.com/office/drawing/2014/main" id="{22D2BF3C-A0EA-F5E0-2BDC-9CF47FB6F48D}"/>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6" name="Picture 5" descr="Surface chart&#10;&#10;Description automatically generated with low confidence">
            <a:extLst>
              <a:ext uri="{FF2B5EF4-FFF2-40B4-BE49-F238E27FC236}">
                <a16:creationId xmlns:a16="http://schemas.microsoft.com/office/drawing/2014/main" id="{9C13DBE9-78DD-B23D-C04D-33A1FA1263C1}"/>
              </a:ext>
            </a:extLst>
          </p:cNvPr>
          <p:cNvPicPr>
            <a:picLocks noChangeAspect="1"/>
          </p:cNvPicPr>
          <p:nvPr/>
        </p:nvPicPr>
        <p:blipFill>
          <a:blip r:embed="rId2"/>
          <a:stretch>
            <a:fillRect/>
          </a:stretch>
        </p:blipFill>
        <p:spPr>
          <a:xfrm>
            <a:off x="1375388" y="0"/>
            <a:ext cx="9441224" cy="6858000"/>
          </a:xfrm>
          <a:prstGeom prst="rect">
            <a:avLst/>
          </a:prstGeom>
        </p:spPr>
      </p:pic>
    </p:spTree>
    <p:extLst>
      <p:ext uri="{BB962C8B-B14F-4D97-AF65-F5344CB8AC3E}">
        <p14:creationId xmlns:p14="http://schemas.microsoft.com/office/powerpoint/2010/main" val="1621111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a:extLst>
              <a:ext uri="{FF2B5EF4-FFF2-40B4-BE49-F238E27FC236}">
                <a16:creationId xmlns:a16="http://schemas.microsoft.com/office/drawing/2014/main" id="{A55A9A33-E672-423C-97FC-896E58DE7C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1744" y="3785124"/>
            <a:ext cx="3404270" cy="2381996"/>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F7BA06AE-B05B-40B2-BED5-37D51894812A}"/>
              </a:ext>
            </a:extLst>
          </p:cNvPr>
          <p:cNvSpPr>
            <a:spLocks noGrp="1"/>
          </p:cNvSpPr>
          <p:nvPr>
            <p:ph idx="1"/>
          </p:nvPr>
        </p:nvSpPr>
        <p:spPr>
          <a:xfrm>
            <a:off x="335360" y="1592263"/>
            <a:ext cx="6291795" cy="3636937"/>
          </a:xfrm>
        </p:spPr>
        <p:txBody>
          <a:bodyPr/>
          <a:lstStyle/>
          <a:p>
            <a:pPr>
              <a:spcBef>
                <a:spcPts val="0"/>
              </a:spcBef>
              <a:spcAft>
                <a:spcPts val="600"/>
              </a:spcAft>
            </a:pPr>
            <a:r>
              <a:rPr lang="en-US" sz="2000" b="0" dirty="0"/>
              <a:t>The other lepton </a:t>
            </a:r>
            <a:r>
              <a:rPr lang="en-US" sz="2000" b="0" dirty="0" err="1"/>
              <a:t>flavour</a:t>
            </a:r>
            <a:r>
              <a:rPr lang="en-US" sz="2000" b="0" dirty="0"/>
              <a:t> anomalies (outside </a:t>
            </a:r>
            <a:r>
              <a:rPr lang="en-US" sz="2000" b="0" dirty="0" err="1"/>
              <a:t>b→sll</a:t>
            </a:r>
            <a:r>
              <a:rPr lang="en-US" sz="2000" b="0" dirty="0"/>
              <a:t>)</a:t>
            </a:r>
          </a:p>
          <a:p>
            <a:pPr>
              <a:spcBef>
                <a:spcPts val="0"/>
              </a:spcBef>
              <a:spcAft>
                <a:spcPts val="600"/>
              </a:spcAft>
            </a:pPr>
            <a:endParaRPr lang="en-GB" sz="2000" b="0" dirty="0"/>
          </a:p>
          <a:p>
            <a:pPr marL="342900" indent="-342900">
              <a:spcBef>
                <a:spcPts val="0"/>
              </a:spcBef>
              <a:spcAft>
                <a:spcPts val="600"/>
              </a:spcAft>
              <a:buFont typeface="Arial" panose="020B0604020202020204" pitchFamily="34" charset="0"/>
              <a:buChar char="•"/>
            </a:pPr>
            <a:r>
              <a:rPr lang="en-GB" sz="2000" b="0" dirty="0"/>
              <a:t>R(</a:t>
            </a:r>
            <a:r>
              <a:rPr lang="el-GR" sz="2000" b="0" dirty="0"/>
              <a:t>Λ</a:t>
            </a:r>
            <a:r>
              <a:rPr lang="en-GB" sz="2000" b="0" baseline="-25000" dirty="0"/>
              <a:t>c</a:t>
            </a:r>
            <a:r>
              <a:rPr lang="en-GB" sz="2000" b="0" baseline="30000" dirty="0"/>
              <a:t>+</a:t>
            </a:r>
            <a:r>
              <a:rPr lang="en-GB" sz="2000" b="0" dirty="0"/>
              <a:t>) decays of baryon to tau lepton</a:t>
            </a:r>
            <a:br>
              <a:rPr lang="en-GB" sz="2000" b="0" dirty="0"/>
            </a:br>
            <a:r>
              <a:rPr lang="en-GB" sz="2000" b="0" dirty="0"/>
              <a:t>compared with muon</a:t>
            </a:r>
          </a:p>
          <a:p>
            <a:pPr marL="342900" indent="-342900">
              <a:spcBef>
                <a:spcPts val="0"/>
              </a:spcBef>
              <a:spcAft>
                <a:spcPts val="600"/>
              </a:spcAft>
              <a:buFont typeface="Arial" panose="020B0604020202020204" pitchFamily="34" charset="0"/>
              <a:buChar char="•"/>
            </a:pPr>
            <a:endParaRPr lang="en-GB" sz="2000" b="0" dirty="0"/>
          </a:p>
          <a:p>
            <a:pPr>
              <a:spcBef>
                <a:spcPts val="0"/>
              </a:spcBef>
              <a:spcAft>
                <a:spcPts val="600"/>
              </a:spcAft>
            </a:pPr>
            <a:r>
              <a:rPr lang="en-GB" sz="2000" b="0" dirty="0"/>
              <a:t>First observation of this channel and first test of ratios with semi-leptonic baryon decays</a:t>
            </a:r>
          </a:p>
          <a:p>
            <a:pPr>
              <a:spcBef>
                <a:spcPts val="0"/>
              </a:spcBef>
              <a:spcAft>
                <a:spcPts val="600"/>
              </a:spcAft>
            </a:pPr>
            <a:endParaRPr lang="en-US" sz="2000" b="0" dirty="0"/>
          </a:p>
          <a:p>
            <a:pPr>
              <a:spcBef>
                <a:spcPts val="0"/>
              </a:spcBef>
              <a:spcAft>
                <a:spcPts val="600"/>
              </a:spcAft>
            </a:pPr>
            <a:endParaRPr lang="en-US" b="0" dirty="0"/>
          </a:p>
        </p:txBody>
      </p:sp>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p:txBody>
          <a:bodyPr/>
          <a:lstStyle/>
          <a:p>
            <a:r>
              <a:rPr lang="en-US" dirty="0" err="1"/>
              <a:t>LHCb</a:t>
            </a:r>
            <a:r>
              <a:rPr lang="en-US" dirty="0"/>
              <a:t>: Semi-leptonic Lepton </a:t>
            </a:r>
            <a:r>
              <a:rPr lang="en-US" dirty="0" err="1"/>
              <a:t>Flavour</a:t>
            </a:r>
            <a:r>
              <a:rPr lang="en-US" dirty="0"/>
              <a:t> Test</a:t>
            </a:r>
          </a:p>
        </p:txBody>
      </p:sp>
      <p:sp>
        <p:nvSpPr>
          <p:cNvPr id="4" name="Date Placeholder 3">
            <a:extLst>
              <a:ext uri="{FF2B5EF4-FFF2-40B4-BE49-F238E27FC236}">
                <a16:creationId xmlns:a16="http://schemas.microsoft.com/office/drawing/2014/main" id="{A182E9BC-A47E-40B2-A74D-410F25293256}"/>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32C4F7F-B3C7-4260-80C4-D4CCCA9119C1}"/>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B987D491-A214-499A-8758-759F7A478F1D}"/>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7" name="Picture 6">
            <a:extLst>
              <a:ext uri="{FF2B5EF4-FFF2-40B4-BE49-F238E27FC236}">
                <a16:creationId xmlns:a16="http://schemas.microsoft.com/office/drawing/2014/main" id="{024D7439-0971-45F9-AABF-D0FCC6BA1F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0204" y="197077"/>
            <a:ext cx="933810" cy="638065"/>
          </a:xfrm>
          <a:prstGeom prst="rect">
            <a:avLst/>
          </a:prstGeom>
        </p:spPr>
      </p:pic>
      <p:pic>
        <p:nvPicPr>
          <p:cNvPr id="9" name="Picture 4">
            <a:extLst>
              <a:ext uri="{FF2B5EF4-FFF2-40B4-BE49-F238E27FC236}">
                <a16:creationId xmlns:a16="http://schemas.microsoft.com/office/drawing/2014/main" id="{0E1538CA-9C25-401F-ABBF-F3520FEBB55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6781"/>
          <a:stretch/>
        </p:blipFill>
        <p:spPr bwMode="auto">
          <a:xfrm>
            <a:off x="6627155" y="1285820"/>
            <a:ext cx="5551972" cy="329530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1D10B3B-F919-4BC8-9BE6-385883B683E5}"/>
              </a:ext>
            </a:extLst>
          </p:cNvPr>
          <p:cNvSpPr txBox="1"/>
          <p:nvPr/>
        </p:nvSpPr>
        <p:spPr>
          <a:xfrm>
            <a:off x="8616280" y="1032104"/>
            <a:ext cx="2668231" cy="369332"/>
          </a:xfrm>
          <a:prstGeom prst="rect">
            <a:avLst/>
          </a:prstGeom>
          <a:noFill/>
        </p:spPr>
        <p:txBody>
          <a:bodyPr wrap="none" rtlCol="0">
            <a:spAutoFit/>
          </a:bodyPr>
          <a:lstStyle/>
          <a:p>
            <a:r>
              <a:rPr lang="en-US" dirty="0"/>
              <a:t>LHCb-PAPER-2021-044</a:t>
            </a:r>
          </a:p>
        </p:txBody>
      </p:sp>
    </p:spTree>
    <p:extLst>
      <p:ext uri="{BB962C8B-B14F-4D97-AF65-F5344CB8AC3E}">
        <p14:creationId xmlns:p14="http://schemas.microsoft.com/office/powerpoint/2010/main" val="878547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BA06AE-B05B-40B2-BED5-37D51894812A}"/>
              </a:ext>
            </a:extLst>
          </p:cNvPr>
          <p:cNvSpPr>
            <a:spLocks noGrp="1"/>
          </p:cNvSpPr>
          <p:nvPr>
            <p:ph idx="1"/>
          </p:nvPr>
        </p:nvSpPr>
        <p:spPr>
          <a:xfrm>
            <a:off x="407988" y="1052736"/>
            <a:ext cx="6768132" cy="5184576"/>
          </a:xfrm>
        </p:spPr>
        <p:txBody>
          <a:bodyPr/>
          <a:lstStyle/>
          <a:p>
            <a:pPr>
              <a:spcBef>
                <a:spcPts val="0"/>
              </a:spcBef>
              <a:spcAft>
                <a:spcPts val="600"/>
              </a:spcAft>
            </a:pPr>
            <a:r>
              <a:rPr lang="en-US" sz="1800" b="0" dirty="0"/>
              <a:t>Largest CERN particle physics detector project </a:t>
            </a:r>
            <a:br>
              <a:rPr lang="en-US" sz="1800" b="0" dirty="0"/>
            </a:br>
            <a:r>
              <a:rPr lang="en-US" sz="1800" b="0" dirty="0"/>
              <a:t>since LHC completion</a:t>
            </a:r>
          </a:p>
          <a:p>
            <a:pPr lvl="1">
              <a:lnSpc>
                <a:spcPct val="90000"/>
              </a:lnSpc>
              <a:spcBef>
                <a:spcPts val="0"/>
              </a:spcBef>
              <a:spcAft>
                <a:spcPts val="600"/>
              </a:spcAft>
            </a:pPr>
            <a:r>
              <a:rPr lang="en-US" dirty="0">
                <a:solidFill>
                  <a:srgbClr val="002060"/>
                </a:solidFill>
              </a:rPr>
              <a:t>despite pandemic, is being completed on-budget and </a:t>
            </a:r>
            <a:br>
              <a:rPr lang="en-US" dirty="0">
                <a:solidFill>
                  <a:srgbClr val="002060"/>
                </a:solidFill>
              </a:rPr>
            </a:br>
            <a:r>
              <a:rPr lang="en-US" i="1" dirty="0">
                <a:solidFill>
                  <a:srgbClr val="002060"/>
                </a:solidFill>
              </a:rPr>
              <a:t>near</a:t>
            </a:r>
            <a:r>
              <a:rPr lang="en-US" dirty="0">
                <a:solidFill>
                  <a:srgbClr val="002060"/>
                </a:solidFill>
              </a:rPr>
              <a:t> schedule</a:t>
            </a:r>
          </a:p>
          <a:p>
            <a:pPr>
              <a:spcBef>
                <a:spcPts val="0"/>
              </a:spcBef>
              <a:spcAft>
                <a:spcPts val="600"/>
              </a:spcAft>
            </a:pPr>
            <a:endParaRPr lang="en-US" sz="1800" b="0" dirty="0"/>
          </a:p>
          <a:p>
            <a:pPr>
              <a:spcBef>
                <a:spcPts val="0"/>
              </a:spcBef>
              <a:spcAft>
                <a:spcPts val="600"/>
              </a:spcAft>
            </a:pPr>
            <a:r>
              <a:rPr lang="en-US" sz="1800" b="0" dirty="0"/>
              <a:t>Completed installation in first months of 2022:</a:t>
            </a:r>
          </a:p>
          <a:p>
            <a:pPr lvl="1">
              <a:lnSpc>
                <a:spcPct val="90000"/>
              </a:lnSpc>
              <a:spcBef>
                <a:spcPts val="0"/>
              </a:spcBef>
              <a:spcAft>
                <a:spcPts val="600"/>
              </a:spcAft>
            </a:pPr>
            <a:r>
              <a:rPr lang="en-US" dirty="0">
                <a:solidFill>
                  <a:srgbClr val="002060"/>
                </a:solidFill>
              </a:rPr>
              <a:t>RICH1, Scintillating </a:t>
            </a:r>
            <a:r>
              <a:rPr lang="en-US" dirty="0" err="1">
                <a:solidFill>
                  <a:srgbClr val="002060"/>
                </a:solidFill>
              </a:rPr>
              <a:t>Fibre</a:t>
            </a:r>
            <a:r>
              <a:rPr lang="en-US" dirty="0">
                <a:solidFill>
                  <a:srgbClr val="002060"/>
                </a:solidFill>
              </a:rPr>
              <a:t> main tracker, </a:t>
            </a:r>
            <a:br>
              <a:rPr lang="en-US" dirty="0">
                <a:solidFill>
                  <a:srgbClr val="002060"/>
                </a:solidFill>
              </a:rPr>
            </a:br>
            <a:r>
              <a:rPr lang="en-US" dirty="0">
                <a:solidFill>
                  <a:srgbClr val="002060"/>
                </a:solidFill>
              </a:rPr>
              <a:t>first-half of VELO, luminometer</a:t>
            </a:r>
          </a:p>
          <a:p>
            <a:pPr marL="0" lvl="1" indent="0">
              <a:lnSpc>
                <a:spcPct val="90000"/>
              </a:lnSpc>
              <a:spcBef>
                <a:spcPts val="0"/>
              </a:spcBef>
              <a:spcAft>
                <a:spcPts val="600"/>
              </a:spcAft>
              <a:buNone/>
            </a:pPr>
            <a:endParaRPr lang="en-US" dirty="0"/>
          </a:p>
          <a:p>
            <a:pPr>
              <a:spcBef>
                <a:spcPts val="0"/>
              </a:spcBef>
              <a:spcAft>
                <a:spcPts val="600"/>
              </a:spcAft>
            </a:pPr>
            <a:r>
              <a:rPr lang="en-US" sz="1800" b="0" dirty="0"/>
              <a:t>Minor issues with cooling circuit led to a delay in VELO second-half</a:t>
            </a:r>
          </a:p>
          <a:p>
            <a:pPr lvl="1">
              <a:lnSpc>
                <a:spcPct val="90000"/>
              </a:lnSpc>
              <a:spcBef>
                <a:spcPts val="0"/>
              </a:spcBef>
              <a:spcAft>
                <a:spcPts val="600"/>
              </a:spcAft>
            </a:pPr>
            <a:r>
              <a:rPr lang="en-US" dirty="0">
                <a:solidFill>
                  <a:srgbClr val="002060"/>
                </a:solidFill>
              </a:rPr>
              <a:t>construction of second half of VELO has now been completed</a:t>
            </a:r>
          </a:p>
          <a:p>
            <a:pPr lvl="1">
              <a:lnSpc>
                <a:spcPct val="90000"/>
              </a:lnSpc>
              <a:spcBef>
                <a:spcPts val="0"/>
              </a:spcBef>
              <a:spcAft>
                <a:spcPts val="600"/>
              </a:spcAft>
            </a:pPr>
            <a:r>
              <a:rPr lang="en-US" dirty="0">
                <a:solidFill>
                  <a:srgbClr val="002060"/>
                </a:solidFill>
              </a:rPr>
              <a:t>will be transported to CERN this week</a:t>
            </a:r>
          </a:p>
          <a:p>
            <a:pPr lvl="1">
              <a:lnSpc>
                <a:spcPct val="90000"/>
              </a:lnSpc>
              <a:spcBef>
                <a:spcPts val="0"/>
              </a:spcBef>
              <a:spcAft>
                <a:spcPts val="600"/>
              </a:spcAft>
            </a:pPr>
            <a:r>
              <a:rPr lang="en-US" dirty="0">
                <a:solidFill>
                  <a:srgbClr val="002060"/>
                </a:solidFill>
              </a:rPr>
              <a:t>installation foreseen in next weeks, with minimal effect on LHC schedule</a:t>
            </a:r>
          </a:p>
          <a:p>
            <a:pPr lvl="1">
              <a:lnSpc>
                <a:spcPct val="90000"/>
              </a:lnSpc>
              <a:spcBef>
                <a:spcPts val="0"/>
              </a:spcBef>
              <a:spcAft>
                <a:spcPts val="600"/>
              </a:spcAft>
            </a:pPr>
            <a:r>
              <a:rPr lang="en-US" dirty="0">
                <a:solidFill>
                  <a:srgbClr val="002060"/>
                </a:solidFill>
              </a:rPr>
              <a:t>upstream tracker not essential for initial operation and will be installed at a later stage</a:t>
            </a:r>
          </a:p>
          <a:p>
            <a:pPr>
              <a:spcBef>
                <a:spcPts val="0"/>
              </a:spcBef>
              <a:spcAft>
                <a:spcPts val="600"/>
              </a:spcAft>
            </a:pPr>
            <a:endParaRPr lang="en-US" sz="2000" b="0" dirty="0"/>
          </a:p>
        </p:txBody>
      </p:sp>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p:txBody>
          <a:bodyPr/>
          <a:lstStyle/>
          <a:p>
            <a:r>
              <a:rPr lang="en-US" dirty="0" err="1"/>
              <a:t>LHCb</a:t>
            </a:r>
            <a:r>
              <a:rPr lang="en-US" dirty="0"/>
              <a:t> Upgrade I</a:t>
            </a:r>
          </a:p>
        </p:txBody>
      </p:sp>
      <p:sp>
        <p:nvSpPr>
          <p:cNvPr id="4" name="Date Placeholder 3">
            <a:extLst>
              <a:ext uri="{FF2B5EF4-FFF2-40B4-BE49-F238E27FC236}">
                <a16:creationId xmlns:a16="http://schemas.microsoft.com/office/drawing/2014/main" id="{A182E9BC-A47E-40B2-A74D-410F25293256}"/>
              </a:ext>
            </a:extLst>
          </p:cNvPr>
          <p:cNvSpPr>
            <a:spLocks noGrp="1"/>
          </p:cNvSpPr>
          <p:nvPr>
            <p:ph type="dt" sz="half" idx="10"/>
          </p:nvPr>
        </p:nvSpPr>
        <p:spPr>
          <a:xfrm>
            <a:off x="3485228" y="6378349"/>
            <a:ext cx="1530652" cy="370624"/>
          </a:xfrm>
        </p:spPr>
        <p:txBody>
          <a:bodyPr/>
          <a:lstStyle/>
          <a:p>
            <a:r>
              <a:rPr lang="en-US" dirty="0"/>
              <a:t>25.04.2022</a:t>
            </a:r>
          </a:p>
        </p:txBody>
      </p:sp>
      <p:sp>
        <p:nvSpPr>
          <p:cNvPr id="5" name="Footer Placeholder 4">
            <a:extLst>
              <a:ext uri="{FF2B5EF4-FFF2-40B4-BE49-F238E27FC236}">
                <a16:creationId xmlns:a16="http://schemas.microsoft.com/office/drawing/2014/main" id="{F32C4F7F-B3C7-4260-80C4-D4CCCA9119C1}"/>
              </a:ext>
            </a:extLst>
          </p:cNvPr>
          <p:cNvSpPr>
            <a:spLocks noGrp="1"/>
          </p:cNvSpPr>
          <p:nvPr>
            <p:ph type="ftr" sz="quarter" idx="11"/>
          </p:nvPr>
        </p:nvSpPr>
        <p:spPr>
          <a:xfrm>
            <a:off x="4259262" y="6492875"/>
            <a:ext cx="6572221" cy="365125"/>
          </a:xfrm>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B987D491-A214-499A-8758-759F7A478F1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7" name="Picture 6">
            <a:extLst>
              <a:ext uri="{FF2B5EF4-FFF2-40B4-BE49-F238E27FC236}">
                <a16:creationId xmlns:a16="http://schemas.microsoft.com/office/drawing/2014/main" id="{2800558A-F79D-417C-B168-46016409E2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07546" y="74539"/>
            <a:ext cx="933810" cy="638065"/>
          </a:xfrm>
          <a:prstGeom prst="rect">
            <a:avLst/>
          </a:prstGeom>
        </p:spPr>
      </p:pic>
      <p:pic>
        <p:nvPicPr>
          <p:cNvPr id="8" name="Picture 7" descr="A picture containing power shovel, crane&#10;&#10;Description automatically generated">
            <a:extLst>
              <a:ext uri="{FF2B5EF4-FFF2-40B4-BE49-F238E27FC236}">
                <a16:creationId xmlns:a16="http://schemas.microsoft.com/office/drawing/2014/main" id="{7451A55F-ADED-470F-AA4A-8257E3633CC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0096" y="188640"/>
            <a:ext cx="2071006" cy="356705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bevelT w="25400" h="19050"/>
            <a:contourClr>
              <a:srgbClr val="FFFFFF"/>
            </a:contourClr>
          </a:sp3d>
        </p:spPr>
      </p:pic>
      <p:pic>
        <p:nvPicPr>
          <p:cNvPr id="10" name="Content Placeholder 4">
            <a:extLst>
              <a:ext uri="{FF2B5EF4-FFF2-40B4-BE49-F238E27FC236}">
                <a16:creationId xmlns:a16="http://schemas.microsoft.com/office/drawing/2014/main" id="{8542946C-4DFE-44CB-810A-52093F24EEE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bwMode="auto">
          <a:xfrm rot="16200000">
            <a:off x="8202442" y="1080405"/>
            <a:ext cx="3567057" cy="1783529"/>
          </a:xfrm>
          <a:prstGeom prst="rect">
            <a:avLst/>
          </a:prstGeom>
          <a:noFill/>
          <a:ln w="9525">
            <a:noFill/>
            <a:miter lim="800000"/>
            <a:headEnd/>
            <a:tailEnd/>
          </a:ln>
        </p:spPr>
      </p:pic>
      <p:pic>
        <p:nvPicPr>
          <p:cNvPr id="12" name="Picture 11">
            <a:extLst>
              <a:ext uri="{FF2B5EF4-FFF2-40B4-BE49-F238E27FC236}">
                <a16:creationId xmlns:a16="http://schemas.microsoft.com/office/drawing/2014/main" id="{5A057C39-CB7D-4463-BA42-4850BCA1CC28}"/>
              </a:ext>
            </a:extLst>
          </p:cNvPr>
          <p:cNvPicPr>
            <a:picLocks noChangeAspect="1"/>
          </p:cNvPicPr>
          <p:nvPr/>
        </p:nvPicPr>
        <p:blipFill>
          <a:blip r:embed="rId6"/>
          <a:stretch>
            <a:fillRect/>
          </a:stretch>
        </p:blipFill>
        <p:spPr>
          <a:xfrm>
            <a:off x="7176120" y="4212972"/>
            <a:ext cx="4439816" cy="2096348"/>
          </a:xfrm>
          <a:prstGeom prst="rect">
            <a:avLst/>
          </a:prstGeom>
        </p:spPr>
      </p:pic>
      <p:sp>
        <p:nvSpPr>
          <p:cNvPr id="13" name="Rectangle 12">
            <a:extLst>
              <a:ext uri="{FF2B5EF4-FFF2-40B4-BE49-F238E27FC236}">
                <a16:creationId xmlns:a16="http://schemas.microsoft.com/office/drawing/2014/main" id="{57EF89E8-8771-4957-9CCA-D9197F216C09}"/>
              </a:ext>
            </a:extLst>
          </p:cNvPr>
          <p:cNvSpPr/>
          <p:nvPr/>
        </p:nvSpPr>
        <p:spPr>
          <a:xfrm>
            <a:off x="7032104" y="3923764"/>
            <a:ext cx="6096000" cy="369332"/>
          </a:xfrm>
          <a:prstGeom prst="rect">
            <a:avLst/>
          </a:prstGeom>
        </p:spPr>
        <p:txBody>
          <a:bodyPr>
            <a:spAutoFit/>
          </a:bodyPr>
          <a:lstStyle/>
          <a:p>
            <a:pPr>
              <a:spcBef>
                <a:spcPts val="0"/>
              </a:spcBef>
              <a:spcAft>
                <a:spcPts val="600"/>
              </a:spcAft>
            </a:pPr>
            <a:r>
              <a:rPr lang="en-US" dirty="0"/>
              <a:t>2</a:t>
            </a:r>
            <a:r>
              <a:rPr lang="en-US" baseline="30000" dirty="0"/>
              <a:t>nd</a:t>
            </a:r>
            <a:r>
              <a:rPr lang="en-US" dirty="0"/>
              <a:t> half of </a:t>
            </a:r>
            <a:r>
              <a:rPr lang="en-US" dirty="0" err="1"/>
              <a:t>of</a:t>
            </a:r>
            <a:r>
              <a:rPr lang="en-US" dirty="0"/>
              <a:t> VELO ready to be shipped to CERN</a:t>
            </a:r>
          </a:p>
        </p:txBody>
      </p:sp>
    </p:spTree>
    <p:extLst>
      <p:ext uri="{BB962C8B-B14F-4D97-AF65-F5344CB8AC3E}">
        <p14:creationId xmlns:p14="http://schemas.microsoft.com/office/powerpoint/2010/main" val="2635918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50EAE8-EF89-4AE2-9875-CE248B33DEFA}"/>
              </a:ext>
            </a:extLst>
          </p:cNvPr>
          <p:cNvSpPr>
            <a:spLocks noGrp="1"/>
          </p:cNvSpPr>
          <p:nvPr>
            <p:ph idx="1"/>
          </p:nvPr>
        </p:nvSpPr>
        <p:spPr>
          <a:xfrm>
            <a:off x="191344" y="1096332"/>
            <a:ext cx="7272808" cy="5287516"/>
          </a:xfrm>
        </p:spPr>
        <p:txBody>
          <a:bodyPr/>
          <a:lstStyle/>
          <a:p>
            <a:pPr>
              <a:spcBef>
                <a:spcPts val="0"/>
              </a:spcBef>
              <a:spcAft>
                <a:spcPts val="600"/>
              </a:spcAft>
            </a:pPr>
            <a:r>
              <a:rPr lang="en-US" sz="2000" b="0" dirty="0"/>
              <a:t>Russian (and Ukraine) institutes are strong and important partners in the CERN </a:t>
            </a:r>
            <a:r>
              <a:rPr lang="en-US" sz="2000" b="0" dirty="0" err="1"/>
              <a:t>programme</a:t>
            </a:r>
            <a:endParaRPr lang="en-US" sz="2000" b="0" dirty="0"/>
          </a:p>
          <a:p>
            <a:pPr marL="285750" indent="-285750">
              <a:spcBef>
                <a:spcPts val="0"/>
              </a:spcBef>
              <a:spcAft>
                <a:spcPts val="600"/>
              </a:spcAft>
              <a:buFont typeface="Arial" panose="020B0604020202020204" pitchFamily="34" charset="0"/>
              <a:buChar char="•"/>
            </a:pPr>
            <a:r>
              <a:rPr lang="en-US" sz="2000" b="0" dirty="0"/>
              <a:t>Close to 7% of the members of the LHC collaborations are from institutes in Russia (incl. JINR)</a:t>
            </a:r>
          </a:p>
          <a:p>
            <a:pPr marL="285750" indent="-285750">
              <a:spcBef>
                <a:spcPts val="0"/>
              </a:spcBef>
              <a:spcAft>
                <a:spcPts val="600"/>
              </a:spcAft>
              <a:buFont typeface="Arial" panose="020B0604020202020204" pitchFamily="34" charset="0"/>
              <a:buChar char="•"/>
            </a:pPr>
            <a:r>
              <a:rPr lang="en-US" sz="2000" b="0" dirty="0"/>
              <a:t>They are essential for the operation of the experiments Most critical examples:</a:t>
            </a:r>
          </a:p>
          <a:p>
            <a:pPr marL="609750" lvl="1" indent="-285750">
              <a:spcBef>
                <a:spcPts val="0"/>
              </a:spcBef>
              <a:spcAft>
                <a:spcPts val="600"/>
              </a:spcAft>
              <a:buFont typeface="Arial" panose="020B0604020202020204" pitchFamily="34" charset="0"/>
              <a:buChar char="•"/>
            </a:pPr>
            <a:r>
              <a:rPr lang="en-US" sz="1600" dirty="0">
                <a:solidFill>
                  <a:schemeClr val="tx1">
                    <a:lumMod val="75000"/>
                  </a:schemeClr>
                </a:solidFill>
              </a:rPr>
              <a:t>ALICE: Fast Interaction Trigger, Photon Spectrometer, …</a:t>
            </a:r>
          </a:p>
          <a:p>
            <a:pPr marL="609750" lvl="1" indent="-285750">
              <a:spcBef>
                <a:spcPts val="0"/>
              </a:spcBef>
              <a:spcAft>
                <a:spcPts val="600"/>
              </a:spcAft>
              <a:buFont typeface="Arial" panose="020B0604020202020204" pitchFamily="34" charset="0"/>
              <a:buChar char="•"/>
            </a:pPr>
            <a:r>
              <a:rPr lang="en-US" sz="1600" b="0" dirty="0">
                <a:solidFill>
                  <a:schemeClr val="tx1">
                    <a:lumMod val="75000"/>
                  </a:schemeClr>
                </a:solidFill>
              </a:rPr>
              <a:t>ATLAS: Inner Detector, Tile </a:t>
            </a:r>
            <a:r>
              <a:rPr lang="en-US" sz="1600" b="0" dirty="0" err="1">
                <a:solidFill>
                  <a:schemeClr val="tx1">
                    <a:lumMod val="75000"/>
                  </a:schemeClr>
                </a:solidFill>
              </a:rPr>
              <a:t>Calo</a:t>
            </a:r>
            <a:r>
              <a:rPr lang="en-US" sz="1600" b="0" dirty="0">
                <a:solidFill>
                  <a:schemeClr val="tx1">
                    <a:lumMod val="75000"/>
                  </a:schemeClr>
                </a:solidFill>
              </a:rPr>
              <a:t>., TDAQ, Technical Coordination, …</a:t>
            </a:r>
            <a:endParaRPr lang="en-US" sz="1600" dirty="0">
              <a:solidFill>
                <a:schemeClr val="tx1">
                  <a:lumMod val="75000"/>
                </a:schemeClr>
              </a:solidFill>
            </a:endParaRPr>
          </a:p>
          <a:p>
            <a:pPr marL="609750" lvl="1" indent="-285750">
              <a:spcBef>
                <a:spcPts val="0"/>
              </a:spcBef>
              <a:spcAft>
                <a:spcPts val="600"/>
              </a:spcAft>
              <a:buFont typeface="Arial" panose="020B0604020202020204" pitchFamily="34" charset="0"/>
              <a:buChar char="•"/>
            </a:pPr>
            <a:r>
              <a:rPr lang="en-US" sz="1600" b="0" dirty="0">
                <a:solidFill>
                  <a:schemeClr val="tx1">
                    <a:lumMod val="75000"/>
                  </a:schemeClr>
                </a:solidFill>
              </a:rPr>
              <a:t>CMS: HCAL, CSC, BRIL, Technical Coordination,…</a:t>
            </a:r>
          </a:p>
          <a:p>
            <a:pPr marL="609750" lvl="1" indent="-285750">
              <a:spcBef>
                <a:spcPts val="0"/>
              </a:spcBef>
              <a:spcAft>
                <a:spcPts val="600"/>
              </a:spcAft>
              <a:buFont typeface="Arial" panose="020B0604020202020204" pitchFamily="34" charset="0"/>
              <a:buChar char="•"/>
            </a:pPr>
            <a:r>
              <a:rPr lang="en-US" sz="1600" dirty="0" err="1">
                <a:solidFill>
                  <a:schemeClr val="tx1">
                    <a:lumMod val="75000"/>
                  </a:schemeClr>
                </a:solidFill>
              </a:rPr>
              <a:t>LHCb</a:t>
            </a:r>
            <a:r>
              <a:rPr lang="en-US" sz="1600" dirty="0">
                <a:solidFill>
                  <a:schemeClr val="tx1">
                    <a:lumMod val="75000"/>
                  </a:schemeClr>
                </a:solidFill>
              </a:rPr>
              <a:t>: Muon systems, ECAL, HCAL, ..</a:t>
            </a:r>
          </a:p>
          <a:p>
            <a:pPr marL="285750" indent="-285750">
              <a:spcBef>
                <a:spcPts val="0"/>
              </a:spcBef>
              <a:spcAft>
                <a:spcPts val="600"/>
              </a:spcAft>
              <a:buFont typeface="Arial" panose="020B0604020202020204" pitchFamily="34" charset="0"/>
              <a:buChar char="•"/>
            </a:pPr>
            <a:r>
              <a:rPr lang="en-US" sz="2000" b="0" dirty="0"/>
              <a:t>More than 100 scientists, engineers and technicians are crucial for the operation of the four detectors</a:t>
            </a:r>
            <a:endParaRPr lang="en-US" sz="2400" dirty="0"/>
          </a:p>
        </p:txBody>
      </p:sp>
      <p:sp>
        <p:nvSpPr>
          <p:cNvPr id="3" name="Title 2">
            <a:extLst>
              <a:ext uri="{FF2B5EF4-FFF2-40B4-BE49-F238E27FC236}">
                <a16:creationId xmlns:a16="http://schemas.microsoft.com/office/drawing/2014/main" id="{7F235CB6-9181-4D32-BD40-DEFFC7484FE9}"/>
              </a:ext>
            </a:extLst>
          </p:cNvPr>
          <p:cNvSpPr>
            <a:spLocks noGrp="1"/>
          </p:cNvSpPr>
          <p:nvPr>
            <p:ph type="title"/>
          </p:nvPr>
        </p:nvSpPr>
        <p:spPr>
          <a:xfrm>
            <a:off x="407988" y="373593"/>
            <a:ext cx="11520660" cy="679143"/>
          </a:xfrm>
        </p:spPr>
        <p:txBody>
          <a:bodyPr/>
          <a:lstStyle/>
          <a:p>
            <a:r>
              <a:rPr lang="en-US" dirty="0"/>
              <a:t>Risks Associated with the War Against Ukraine</a:t>
            </a:r>
          </a:p>
        </p:txBody>
      </p:sp>
      <p:sp>
        <p:nvSpPr>
          <p:cNvPr id="4" name="Date Placeholder 3">
            <a:extLst>
              <a:ext uri="{FF2B5EF4-FFF2-40B4-BE49-F238E27FC236}">
                <a16:creationId xmlns:a16="http://schemas.microsoft.com/office/drawing/2014/main" id="{7B20B726-A658-44DD-88B4-DCDAA5E63FE0}"/>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ABE32919-4AE5-49A9-B3C1-D15A9D25C09D}"/>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959101F6-4858-42AB-AD0E-EAE5F90C428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graphicFrame>
        <p:nvGraphicFramePr>
          <p:cNvPr id="7" name="Table 6">
            <a:extLst>
              <a:ext uri="{FF2B5EF4-FFF2-40B4-BE49-F238E27FC236}">
                <a16:creationId xmlns:a16="http://schemas.microsoft.com/office/drawing/2014/main" id="{FBD0CF1D-EF71-477D-A133-06B4FEFCAA27}"/>
              </a:ext>
            </a:extLst>
          </p:cNvPr>
          <p:cNvGraphicFramePr>
            <a:graphicFrameLocks noGrp="1"/>
          </p:cNvGraphicFramePr>
          <p:nvPr>
            <p:extLst>
              <p:ext uri="{D42A27DB-BD31-4B8C-83A1-F6EECF244321}">
                <p14:modId xmlns:p14="http://schemas.microsoft.com/office/powerpoint/2010/main" val="3153168057"/>
              </p:ext>
            </p:extLst>
          </p:nvPr>
        </p:nvGraphicFramePr>
        <p:xfrm>
          <a:off x="7528641" y="1628800"/>
          <a:ext cx="4396655" cy="1872208"/>
        </p:xfrm>
        <a:graphic>
          <a:graphicData uri="http://schemas.openxmlformats.org/drawingml/2006/table">
            <a:tbl>
              <a:tblPr firstRow="1" firstCol="1" bandRow="1">
                <a:tableStyleId>{EB9631B5-78F2-41C9-869B-9F39066F8104}</a:tableStyleId>
              </a:tblPr>
              <a:tblGrid>
                <a:gridCol w="744711">
                  <a:extLst>
                    <a:ext uri="{9D8B030D-6E8A-4147-A177-3AD203B41FA5}">
                      <a16:colId xmlns:a16="http://schemas.microsoft.com/office/drawing/2014/main" val="1817283253"/>
                    </a:ext>
                  </a:extLst>
                </a:gridCol>
                <a:gridCol w="976000">
                  <a:extLst>
                    <a:ext uri="{9D8B030D-6E8A-4147-A177-3AD203B41FA5}">
                      <a16:colId xmlns:a16="http://schemas.microsoft.com/office/drawing/2014/main" val="525679776"/>
                    </a:ext>
                  </a:extLst>
                </a:gridCol>
                <a:gridCol w="544211">
                  <a:extLst>
                    <a:ext uri="{9D8B030D-6E8A-4147-A177-3AD203B41FA5}">
                      <a16:colId xmlns:a16="http://schemas.microsoft.com/office/drawing/2014/main" val="404672252"/>
                    </a:ext>
                  </a:extLst>
                </a:gridCol>
                <a:gridCol w="711055">
                  <a:extLst>
                    <a:ext uri="{9D8B030D-6E8A-4147-A177-3AD203B41FA5}">
                      <a16:colId xmlns:a16="http://schemas.microsoft.com/office/drawing/2014/main" val="4022815512"/>
                    </a:ext>
                  </a:extLst>
                </a:gridCol>
                <a:gridCol w="710339">
                  <a:extLst>
                    <a:ext uri="{9D8B030D-6E8A-4147-A177-3AD203B41FA5}">
                      <a16:colId xmlns:a16="http://schemas.microsoft.com/office/drawing/2014/main" val="1499751884"/>
                    </a:ext>
                  </a:extLst>
                </a:gridCol>
                <a:gridCol w="710339">
                  <a:extLst>
                    <a:ext uri="{9D8B030D-6E8A-4147-A177-3AD203B41FA5}">
                      <a16:colId xmlns:a16="http://schemas.microsoft.com/office/drawing/2014/main" val="3184409641"/>
                    </a:ext>
                  </a:extLst>
                </a:gridCol>
              </a:tblGrid>
              <a:tr h="432048">
                <a:tc>
                  <a:txBody>
                    <a:bodyPr/>
                    <a:lstStyle/>
                    <a:p>
                      <a:pPr fontAlgn="ctr">
                        <a:lnSpc>
                          <a:spcPct val="115000"/>
                        </a:lnSpc>
                        <a:spcAft>
                          <a:spcPts val="0"/>
                        </a:spcAft>
                      </a:pPr>
                      <a:r>
                        <a:rPr lang="en-GB" sz="1100" b="1" dirty="0">
                          <a:effectLst/>
                        </a:rPr>
                        <a:t> </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15000"/>
                        </a:lnSpc>
                        <a:spcAft>
                          <a:spcPts val="0"/>
                        </a:spcAft>
                      </a:pPr>
                      <a:r>
                        <a:rPr lang="en-GB" sz="1100" b="1" dirty="0">
                          <a:effectLst/>
                        </a:rPr>
                        <a:t>Total</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lnSpc>
                          <a:spcPct val="115000"/>
                        </a:lnSpc>
                        <a:spcAft>
                          <a:spcPts val="0"/>
                        </a:spcAft>
                      </a:pPr>
                      <a:r>
                        <a:rPr lang="en-GB" sz="1100" b="1" dirty="0">
                          <a:effectLst/>
                        </a:rPr>
                        <a:t>Russia (incl. JINR)</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fontAlgn="ctr">
                        <a:lnSpc>
                          <a:spcPct val="115000"/>
                        </a:lnSpc>
                        <a:spcAft>
                          <a:spcPts val="0"/>
                        </a:spcAft>
                      </a:pPr>
                      <a:r>
                        <a:rPr lang="en-GB" sz="1100" b="1" dirty="0">
                          <a:effectLst/>
                        </a:rPr>
                        <a:t>JINR</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extLst>
                  <a:ext uri="{0D108BD9-81ED-4DB2-BD59-A6C34878D82A}">
                    <a16:rowId xmlns:a16="http://schemas.microsoft.com/office/drawing/2014/main" val="292208531"/>
                  </a:ext>
                </a:extLst>
              </a:tr>
              <a:tr h="288032">
                <a:tc>
                  <a:txBody>
                    <a:bodyPr/>
                    <a:lstStyle/>
                    <a:p>
                      <a:pPr fontAlgn="ctr">
                        <a:lnSpc>
                          <a:spcPct val="115000"/>
                        </a:lnSpc>
                        <a:spcAft>
                          <a:spcPts val="0"/>
                        </a:spcAft>
                      </a:pPr>
                      <a:r>
                        <a:rPr lang="en-GB" sz="1100" b="1" dirty="0">
                          <a:effectLst/>
                        </a:rPr>
                        <a:t>ALICE</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1942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167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8.5%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34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1.7%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5939753"/>
                  </a:ext>
                </a:extLst>
              </a:tr>
              <a:tr h="288032">
                <a:tc>
                  <a:txBody>
                    <a:bodyPr/>
                    <a:lstStyle/>
                    <a:p>
                      <a:pPr fontAlgn="ctr">
                        <a:lnSpc>
                          <a:spcPct val="115000"/>
                        </a:lnSpc>
                        <a:spcAft>
                          <a:spcPts val="0"/>
                        </a:spcAft>
                      </a:pPr>
                      <a:r>
                        <a:rPr lang="en-GB" sz="1100" b="1" dirty="0">
                          <a:effectLst/>
                        </a:rPr>
                        <a:t>ATLAS</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5917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dirty="0">
                          <a:effectLst/>
                        </a:rPr>
                        <a:t>364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6.2%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dirty="0">
                          <a:effectLst/>
                        </a:rPr>
                        <a:t>147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2.5%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6352947"/>
                  </a:ext>
                </a:extLst>
              </a:tr>
              <a:tr h="288032">
                <a:tc>
                  <a:txBody>
                    <a:bodyPr/>
                    <a:lstStyle/>
                    <a:p>
                      <a:pPr fontAlgn="ctr">
                        <a:lnSpc>
                          <a:spcPct val="115000"/>
                        </a:lnSpc>
                        <a:spcAft>
                          <a:spcPts val="0"/>
                        </a:spcAft>
                      </a:pPr>
                      <a:r>
                        <a:rPr lang="en-GB" sz="1100" b="1" dirty="0">
                          <a:effectLst/>
                        </a:rPr>
                        <a:t>CMS</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5365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306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5.4%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dirty="0">
                          <a:effectLst/>
                        </a:rPr>
                        <a:t>88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1.6%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9986080"/>
                  </a:ext>
                </a:extLst>
              </a:tr>
              <a:tr h="288032">
                <a:tc>
                  <a:txBody>
                    <a:bodyPr/>
                    <a:lstStyle/>
                    <a:p>
                      <a:pPr fontAlgn="ctr">
                        <a:lnSpc>
                          <a:spcPct val="115000"/>
                        </a:lnSpc>
                        <a:spcAft>
                          <a:spcPts val="0"/>
                        </a:spcAft>
                      </a:pPr>
                      <a:r>
                        <a:rPr lang="en-GB" sz="1100" b="1" dirty="0" err="1">
                          <a:effectLst/>
                        </a:rPr>
                        <a:t>LHCb</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1500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148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9.9%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0%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70987609"/>
                  </a:ext>
                </a:extLst>
              </a:tr>
              <a:tr h="288032">
                <a:tc>
                  <a:txBody>
                    <a:bodyPr/>
                    <a:lstStyle/>
                    <a:p>
                      <a:pPr fontAlgn="ctr">
                        <a:lnSpc>
                          <a:spcPct val="115000"/>
                        </a:lnSpc>
                        <a:spcAft>
                          <a:spcPts val="0"/>
                        </a:spcAft>
                      </a:pPr>
                      <a:r>
                        <a:rPr lang="en-GB" sz="1100" b="1" dirty="0">
                          <a:effectLst/>
                        </a:rPr>
                        <a:t>Sum</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de-DE" sz="1100" b="1" dirty="0">
                          <a:effectLst/>
                        </a:rPr>
                        <a:t>14724</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b="1" dirty="0">
                          <a:effectLst/>
                        </a:rPr>
                        <a:t>985</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b="1" dirty="0">
                          <a:effectLst/>
                        </a:rPr>
                        <a:t>6.7%</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b="1" dirty="0">
                          <a:effectLst/>
                        </a:rPr>
                        <a:t>269</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b="1" dirty="0">
                          <a:effectLst/>
                        </a:rPr>
                        <a:t>1.8% </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41887602"/>
                  </a:ext>
                </a:extLst>
              </a:tr>
            </a:tbl>
          </a:graphicData>
        </a:graphic>
      </p:graphicFrame>
      <p:graphicFrame>
        <p:nvGraphicFramePr>
          <p:cNvPr id="10" name="Table 9">
            <a:extLst>
              <a:ext uri="{FF2B5EF4-FFF2-40B4-BE49-F238E27FC236}">
                <a16:creationId xmlns:a16="http://schemas.microsoft.com/office/drawing/2014/main" id="{FF2655E1-7869-427D-BB95-ABF603BB8AFF}"/>
              </a:ext>
            </a:extLst>
          </p:cNvPr>
          <p:cNvGraphicFramePr>
            <a:graphicFrameLocks noGrp="1"/>
          </p:cNvGraphicFramePr>
          <p:nvPr>
            <p:extLst>
              <p:ext uri="{D42A27DB-BD31-4B8C-83A1-F6EECF244321}">
                <p14:modId xmlns:p14="http://schemas.microsoft.com/office/powerpoint/2010/main" val="2887158628"/>
              </p:ext>
            </p:extLst>
          </p:nvPr>
        </p:nvGraphicFramePr>
        <p:xfrm>
          <a:off x="8211825" y="4365104"/>
          <a:ext cx="3312368" cy="1800198"/>
        </p:xfrm>
        <a:graphic>
          <a:graphicData uri="http://schemas.openxmlformats.org/drawingml/2006/table">
            <a:tbl>
              <a:tblPr firstRow="1" firstCol="1" bandRow="1">
                <a:tableStyleId>{EB9631B5-78F2-41C9-869B-9F39066F8104}</a:tableStyleId>
              </a:tblPr>
              <a:tblGrid>
                <a:gridCol w="979957">
                  <a:extLst>
                    <a:ext uri="{9D8B030D-6E8A-4147-A177-3AD203B41FA5}">
                      <a16:colId xmlns:a16="http://schemas.microsoft.com/office/drawing/2014/main" val="3948192598"/>
                    </a:ext>
                  </a:extLst>
                </a:gridCol>
                <a:gridCol w="1284309">
                  <a:extLst>
                    <a:ext uri="{9D8B030D-6E8A-4147-A177-3AD203B41FA5}">
                      <a16:colId xmlns:a16="http://schemas.microsoft.com/office/drawing/2014/main" val="65373203"/>
                    </a:ext>
                  </a:extLst>
                </a:gridCol>
                <a:gridCol w="1048102">
                  <a:extLst>
                    <a:ext uri="{9D8B030D-6E8A-4147-A177-3AD203B41FA5}">
                      <a16:colId xmlns:a16="http://schemas.microsoft.com/office/drawing/2014/main" val="3996834089"/>
                    </a:ext>
                  </a:extLst>
                </a:gridCol>
              </a:tblGrid>
              <a:tr h="514343">
                <a:tc>
                  <a:txBody>
                    <a:bodyPr/>
                    <a:lstStyle/>
                    <a:p>
                      <a:pPr fontAlgn="ctr">
                        <a:lnSpc>
                          <a:spcPct val="115000"/>
                        </a:lnSpc>
                        <a:spcAft>
                          <a:spcPts val="0"/>
                        </a:spcAft>
                      </a:pPr>
                      <a:r>
                        <a:rPr lang="en-GB" sz="1100" b="1" i="0" dirty="0">
                          <a:effectLst/>
                        </a:rPr>
                        <a:t> </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ctr" fontAlgn="ctr">
                        <a:lnSpc>
                          <a:spcPct val="115000"/>
                        </a:lnSpc>
                        <a:spcAft>
                          <a:spcPts val="0"/>
                        </a:spcAft>
                      </a:pPr>
                      <a:r>
                        <a:rPr lang="en-GB" sz="1100" b="1" i="0" dirty="0">
                          <a:effectLst/>
                        </a:rPr>
                        <a:t>Russia </a:t>
                      </a:r>
                      <a:br>
                        <a:rPr lang="en-GB" sz="1100" b="1" i="0" dirty="0">
                          <a:effectLst/>
                        </a:rPr>
                      </a:br>
                      <a:r>
                        <a:rPr lang="en-GB" sz="1100" b="1" i="0" dirty="0">
                          <a:effectLst/>
                        </a:rPr>
                        <a:t>(incl. JINR)</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ctr" fontAlgn="ctr">
                        <a:lnSpc>
                          <a:spcPct val="115000"/>
                        </a:lnSpc>
                        <a:spcAft>
                          <a:spcPts val="0"/>
                        </a:spcAft>
                      </a:pPr>
                      <a:r>
                        <a:rPr lang="en-GB" sz="1100" b="1" i="0" dirty="0">
                          <a:effectLst/>
                        </a:rPr>
                        <a:t>JINR</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3458154905"/>
                  </a:ext>
                </a:extLst>
              </a:tr>
              <a:tr h="257171">
                <a:tc>
                  <a:txBody>
                    <a:bodyPr/>
                    <a:lstStyle/>
                    <a:p>
                      <a:pPr fontAlgn="ctr">
                        <a:lnSpc>
                          <a:spcPct val="115000"/>
                        </a:lnSpc>
                        <a:spcAft>
                          <a:spcPts val="0"/>
                        </a:spcAft>
                      </a:pPr>
                      <a:r>
                        <a:rPr lang="en-GB" sz="1100" b="1" i="0" dirty="0">
                          <a:effectLst/>
                        </a:rPr>
                        <a:t>ALICE</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a:effectLst/>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dirty="0">
                          <a:effectLst/>
                        </a:rPr>
                        <a:t>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2790652067"/>
                  </a:ext>
                </a:extLst>
              </a:tr>
              <a:tr h="257171">
                <a:tc>
                  <a:txBody>
                    <a:bodyPr/>
                    <a:lstStyle/>
                    <a:p>
                      <a:pPr fontAlgn="ctr">
                        <a:lnSpc>
                          <a:spcPct val="115000"/>
                        </a:lnSpc>
                        <a:spcAft>
                          <a:spcPts val="0"/>
                        </a:spcAft>
                      </a:pPr>
                      <a:r>
                        <a:rPr lang="en-GB" sz="1100" b="1" i="0" dirty="0">
                          <a:effectLst/>
                        </a:rPr>
                        <a:t>ATLAS</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a:effectLst/>
                        </a:rPr>
                        <a:t>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dirty="0">
                          <a:effectLst/>
                        </a:rPr>
                        <a:t>15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3118533781"/>
                  </a:ext>
                </a:extLst>
              </a:tr>
              <a:tr h="257171">
                <a:tc>
                  <a:txBody>
                    <a:bodyPr/>
                    <a:lstStyle/>
                    <a:p>
                      <a:pPr fontAlgn="ctr">
                        <a:lnSpc>
                          <a:spcPct val="115000"/>
                        </a:lnSpc>
                        <a:spcAft>
                          <a:spcPts val="0"/>
                        </a:spcAft>
                      </a:pPr>
                      <a:r>
                        <a:rPr lang="en-GB" sz="1100" b="1" i="0" dirty="0">
                          <a:effectLst/>
                        </a:rPr>
                        <a:t>CMS</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dirty="0">
                          <a:effectLst/>
                        </a:rPr>
                        <a:t>34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a:effectLst/>
                        </a:rPr>
                        <a:t>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2200731354"/>
                  </a:ext>
                </a:extLst>
              </a:tr>
              <a:tr h="257171">
                <a:tc>
                  <a:txBody>
                    <a:bodyPr/>
                    <a:lstStyle/>
                    <a:p>
                      <a:pPr fontAlgn="ctr">
                        <a:lnSpc>
                          <a:spcPct val="115000"/>
                        </a:lnSpc>
                        <a:spcAft>
                          <a:spcPts val="0"/>
                        </a:spcAft>
                      </a:pPr>
                      <a:r>
                        <a:rPr lang="en-GB" sz="1100" b="1" i="0" dirty="0" err="1">
                          <a:effectLst/>
                        </a:rPr>
                        <a:t>LHCb</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a:effectLst/>
                        </a:rPr>
                        <a:t>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1270291372"/>
                  </a:ext>
                </a:extLst>
              </a:tr>
              <a:tr h="257171">
                <a:tc>
                  <a:txBody>
                    <a:bodyPr/>
                    <a:lstStyle/>
                    <a:p>
                      <a:pPr fontAlgn="ctr">
                        <a:lnSpc>
                          <a:spcPct val="115000"/>
                        </a:lnSpc>
                        <a:spcAft>
                          <a:spcPts val="0"/>
                        </a:spcAft>
                      </a:pPr>
                      <a:r>
                        <a:rPr lang="en-GB" sz="1100" b="1" i="0" dirty="0">
                          <a:effectLst/>
                        </a:rPr>
                        <a:t>Sum</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b="1" dirty="0">
                          <a:effectLst/>
                        </a:rPr>
                        <a:t>113</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b="1" dirty="0">
                          <a:effectLst/>
                        </a:rPr>
                        <a:t>30</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605592579"/>
                  </a:ext>
                </a:extLst>
              </a:tr>
            </a:tbl>
          </a:graphicData>
        </a:graphic>
      </p:graphicFrame>
      <p:sp>
        <p:nvSpPr>
          <p:cNvPr id="11" name="TextBox 10">
            <a:extLst>
              <a:ext uri="{FF2B5EF4-FFF2-40B4-BE49-F238E27FC236}">
                <a16:creationId xmlns:a16="http://schemas.microsoft.com/office/drawing/2014/main" id="{1D51AC92-96D1-491D-A6BC-763CC6C2DB3F}"/>
              </a:ext>
            </a:extLst>
          </p:cNvPr>
          <p:cNvSpPr txBox="1"/>
          <p:nvPr/>
        </p:nvSpPr>
        <p:spPr>
          <a:xfrm>
            <a:off x="7535276" y="1340768"/>
            <a:ext cx="4656724" cy="215444"/>
          </a:xfrm>
          <a:prstGeom prst="rect">
            <a:avLst/>
          </a:prstGeom>
          <a:noFill/>
        </p:spPr>
        <p:txBody>
          <a:bodyPr wrap="none" lIns="0" tIns="0" rIns="0" bIns="0" rtlCol="0">
            <a:spAutoFit/>
          </a:bodyPr>
          <a:lstStyle/>
          <a:p>
            <a:pPr algn="l"/>
            <a:r>
              <a:rPr lang="en-US" sz="1400" dirty="0"/>
              <a:t>Members from Russian institutes in the LHC collaborations</a:t>
            </a:r>
          </a:p>
        </p:txBody>
      </p:sp>
      <p:sp>
        <p:nvSpPr>
          <p:cNvPr id="12" name="TextBox 11">
            <a:extLst>
              <a:ext uri="{FF2B5EF4-FFF2-40B4-BE49-F238E27FC236}">
                <a16:creationId xmlns:a16="http://schemas.microsoft.com/office/drawing/2014/main" id="{235A86E3-8612-4770-A22B-DB5F5833D899}"/>
              </a:ext>
            </a:extLst>
          </p:cNvPr>
          <p:cNvSpPr txBox="1"/>
          <p:nvPr/>
        </p:nvSpPr>
        <p:spPr>
          <a:xfrm>
            <a:off x="8211825" y="3925594"/>
            <a:ext cx="3172343" cy="430887"/>
          </a:xfrm>
          <a:prstGeom prst="rect">
            <a:avLst/>
          </a:prstGeom>
          <a:noFill/>
        </p:spPr>
        <p:txBody>
          <a:bodyPr wrap="none" lIns="0" tIns="0" rIns="0" bIns="0" rtlCol="0">
            <a:spAutoFit/>
          </a:bodyPr>
          <a:lstStyle/>
          <a:p>
            <a:pPr algn="l"/>
            <a:r>
              <a:rPr lang="en-US" sz="1400" dirty="0"/>
              <a:t>Collaborators essential for the operation</a:t>
            </a:r>
            <a:br>
              <a:rPr lang="en-US" sz="1400" dirty="0"/>
            </a:br>
            <a:r>
              <a:rPr lang="en-US" sz="1400" dirty="0"/>
              <a:t>of the LHC experiments</a:t>
            </a:r>
          </a:p>
        </p:txBody>
      </p:sp>
      <p:sp>
        <p:nvSpPr>
          <p:cNvPr id="13" name="Rectangle 12">
            <a:extLst>
              <a:ext uri="{FF2B5EF4-FFF2-40B4-BE49-F238E27FC236}">
                <a16:creationId xmlns:a16="http://schemas.microsoft.com/office/drawing/2014/main" id="{5CFA8618-5AD2-46A8-9A9D-DC2633ED0187}"/>
              </a:ext>
            </a:extLst>
          </p:cNvPr>
          <p:cNvSpPr/>
          <p:nvPr/>
        </p:nvSpPr>
        <p:spPr>
          <a:xfrm>
            <a:off x="154928" y="5211195"/>
            <a:ext cx="7704856" cy="954107"/>
          </a:xfrm>
          <a:prstGeom prst="rect">
            <a:avLst/>
          </a:prstGeom>
        </p:spPr>
        <p:txBody>
          <a:bodyPr wrap="square">
            <a:spAutoFit/>
          </a:bodyPr>
          <a:lstStyle/>
          <a:p>
            <a:pPr>
              <a:spcBef>
                <a:spcPts val="0"/>
              </a:spcBef>
              <a:spcAft>
                <a:spcPts val="600"/>
              </a:spcAft>
            </a:pPr>
            <a:r>
              <a:rPr lang="en-US" dirty="0"/>
              <a:t>Recall the </a:t>
            </a:r>
            <a:r>
              <a:rPr lang="en-US" sz="2000" b="1" dirty="0"/>
              <a:t>HUGE</a:t>
            </a:r>
            <a:r>
              <a:rPr lang="en-US" sz="2000" dirty="0"/>
              <a:t> </a:t>
            </a:r>
            <a:r>
              <a:rPr lang="en-US" dirty="0"/>
              <a:t>contributions Russian, JINR (also Belarus, Ukrainian) technicians, engineers and physicists made to the construction and operation of the detectors</a:t>
            </a:r>
            <a:endParaRPr lang="en-US" sz="2000" dirty="0">
              <a:solidFill>
                <a:srgbClr val="2F2F2F"/>
              </a:solidFill>
            </a:endParaRPr>
          </a:p>
        </p:txBody>
      </p:sp>
    </p:spTree>
    <p:extLst>
      <p:ext uri="{BB962C8B-B14F-4D97-AF65-F5344CB8AC3E}">
        <p14:creationId xmlns:p14="http://schemas.microsoft.com/office/powerpoint/2010/main" val="1100869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C57D0-2C16-4189-8515-B7D90EBE79F1}"/>
              </a:ext>
            </a:extLst>
          </p:cNvPr>
          <p:cNvSpPr>
            <a:spLocks noGrp="1"/>
          </p:cNvSpPr>
          <p:nvPr>
            <p:ph type="title"/>
          </p:nvPr>
        </p:nvSpPr>
        <p:spPr/>
        <p:txBody>
          <a:bodyPr/>
          <a:lstStyle/>
          <a:p>
            <a:r>
              <a:rPr lang="en-US" sz="2800" dirty="0"/>
              <a:t>More Information on Russian Engagement in LHC Experiments</a:t>
            </a:r>
          </a:p>
        </p:txBody>
      </p:sp>
      <p:sp>
        <p:nvSpPr>
          <p:cNvPr id="3" name="Date Placeholder 2">
            <a:extLst>
              <a:ext uri="{FF2B5EF4-FFF2-40B4-BE49-F238E27FC236}">
                <a16:creationId xmlns:a16="http://schemas.microsoft.com/office/drawing/2014/main" id="{B4BC9E99-1EDE-4C52-9418-F6C7D2E1EE96}"/>
              </a:ext>
            </a:extLst>
          </p:cNvPr>
          <p:cNvSpPr>
            <a:spLocks noGrp="1"/>
          </p:cNvSpPr>
          <p:nvPr>
            <p:ph type="dt" sz="half" idx="10"/>
          </p:nvPr>
        </p:nvSpPr>
        <p:spPr/>
        <p:txBody>
          <a:bodyPr/>
          <a:lstStyle/>
          <a:p>
            <a:r>
              <a:rPr lang="en-US"/>
              <a:t>25.04.2022</a:t>
            </a:r>
            <a:endParaRPr lang="en-US" dirty="0"/>
          </a:p>
        </p:txBody>
      </p:sp>
      <p:sp>
        <p:nvSpPr>
          <p:cNvPr id="4" name="Footer Placeholder 3">
            <a:extLst>
              <a:ext uri="{FF2B5EF4-FFF2-40B4-BE49-F238E27FC236}">
                <a16:creationId xmlns:a16="http://schemas.microsoft.com/office/drawing/2014/main" id="{0CC96656-DF4E-4F7A-A3E8-13CFA9C14169}"/>
              </a:ext>
            </a:extLst>
          </p:cNvPr>
          <p:cNvSpPr>
            <a:spLocks noGrp="1"/>
          </p:cNvSpPr>
          <p:nvPr>
            <p:ph type="ftr" sz="quarter" idx="11"/>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603B0447-FB54-4D2B-BE2A-185B4C911E82}"/>
              </a:ext>
            </a:extLst>
          </p:cNvPr>
          <p:cNvSpPr>
            <a:spLocks noGrp="1"/>
          </p:cNvSpPr>
          <p:nvPr>
            <p:ph type="sldNum" sz="quarter" idx="12"/>
          </p:nvPr>
        </p:nvSpPr>
        <p:spPr/>
        <p:txBody>
          <a:bodyPr/>
          <a:lstStyle/>
          <a:p>
            <a:fld id="{36B5EA5A-BC32-A742-B11B-8E7414D5B535}" type="slidenum">
              <a:rPr lang="en-US" smtClean="0"/>
              <a:pPr/>
              <a:t>15</a:t>
            </a:fld>
            <a:endParaRPr lang="en-US" dirty="0"/>
          </a:p>
        </p:txBody>
      </p:sp>
      <p:graphicFrame>
        <p:nvGraphicFramePr>
          <p:cNvPr id="6" name="Table 5">
            <a:extLst>
              <a:ext uri="{FF2B5EF4-FFF2-40B4-BE49-F238E27FC236}">
                <a16:creationId xmlns:a16="http://schemas.microsoft.com/office/drawing/2014/main" id="{92BA9CB4-F30D-4197-8DF9-105AF295239D}"/>
              </a:ext>
            </a:extLst>
          </p:cNvPr>
          <p:cNvGraphicFramePr>
            <a:graphicFrameLocks noGrp="1"/>
          </p:cNvGraphicFramePr>
          <p:nvPr>
            <p:extLst>
              <p:ext uri="{D42A27DB-BD31-4B8C-83A1-F6EECF244321}">
                <p14:modId xmlns:p14="http://schemas.microsoft.com/office/powerpoint/2010/main" val="2164985715"/>
              </p:ext>
            </p:extLst>
          </p:nvPr>
        </p:nvGraphicFramePr>
        <p:xfrm>
          <a:off x="410216" y="1336131"/>
          <a:ext cx="4965705" cy="2731532"/>
        </p:xfrm>
        <a:graphic>
          <a:graphicData uri="http://schemas.openxmlformats.org/drawingml/2006/table">
            <a:tbl>
              <a:tblPr firstRow="1" firstCol="1" bandRow="1">
                <a:tableStyleId>{EB9631B5-78F2-41C9-869B-9F39066F8104}</a:tableStyleId>
              </a:tblPr>
              <a:tblGrid>
                <a:gridCol w="841096">
                  <a:extLst>
                    <a:ext uri="{9D8B030D-6E8A-4147-A177-3AD203B41FA5}">
                      <a16:colId xmlns:a16="http://schemas.microsoft.com/office/drawing/2014/main" val="3260265780"/>
                    </a:ext>
                  </a:extLst>
                </a:gridCol>
                <a:gridCol w="1102322">
                  <a:extLst>
                    <a:ext uri="{9D8B030D-6E8A-4147-A177-3AD203B41FA5}">
                      <a16:colId xmlns:a16="http://schemas.microsoft.com/office/drawing/2014/main" val="3327849903"/>
                    </a:ext>
                  </a:extLst>
                </a:gridCol>
                <a:gridCol w="614647">
                  <a:extLst>
                    <a:ext uri="{9D8B030D-6E8A-4147-A177-3AD203B41FA5}">
                      <a16:colId xmlns:a16="http://schemas.microsoft.com/office/drawing/2014/main" val="1083679721"/>
                    </a:ext>
                  </a:extLst>
                </a:gridCol>
                <a:gridCol w="803086">
                  <a:extLst>
                    <a:ext uri="{9D8B030D-6E8A-4147-A177-3AD203B41FA5}">
                      <a16:colId xmlns:a16="http://schemas.microsoft.com/office/drawing/2014/main" val="3741637411"/>
                    </a:ext>
                  </a:extLst>
                </a:gridCol>
                <a:gridCol w="802277">
                  <a:extLst>
                    <a:ext uri="{9D8B030D-6E8A-4147-A177-3AD203B41FA5}">
                      <a16:colId xmlns:a16="http://schemas.microsoft.com/office/drawing/2014/main" val="248547124"/>
                    </a:ext>
                  </a:extLst>
                </a:gridCol>
                <a:gridCol w="802277">
                  <a:extLst>
                    <a:ext uri="{9D8B030D-6E8A-4147-A177-3AD203B41FA5}">
                      <a16:colId xmlns:a16="http://schemas.microsoft.com/office/drawing/2014/main" val="1750592934"/>
                    </a:ext>
                  </a:extLst>
                </a:gridCol>
              </a:tblGrid>
              <a:tr h="525932">
                <a:tc>
                  <a:txBody>
                    <a:bodyPr/>
                    <a:lstStyle/>
                    <a:p>
                      <a:pPr fontAlgn="ctr">
                        <a:lnSpc>
                          <a:spcPct val="115000"/>
                        </a:lnSpc>
                        <a:spcAft>
                          <a:spcPts val="0"/>
                        </a:spcAft>
                      </a:pPr>
                      <a:r>
                        <a:rPr lang="en-GB" sz="1100" b="1" i="0" dirty="0">
                          <a:effectLst/>
                        </a:rPr>
                        <a:t>[</a:t>
                      </a:r>
                      <a:r>
                        <a:rPr lang="en-GB" sz="1100" b="1" i="0" dirty="0" err="1">
                          <a:effectLst/>
                        </a:rPr>
                        <a:t>kCHF</a:t>
                      </a:r>
                      <a:r>
                        <a:rPr lang="en-GB" sz="1100" b="1" i="0" dirty="0">
                          <a:effectLst/>
                        </a:rPr>
                        <a:t>]</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ctr" fontAlgn="ctr">
                        <a:lnSpc>
                          <a:spcPct val="115000"/>
                        </a:lnSpc>
                        <a:spcAft>
                          <a:spcPts val="0"/>
                        </a:spcAft>
                      </a:pPr>
                      <a:r>
                        <a:rPr lang="en-GB" sz="1100" b="1" i="0" dirty="0">
                          <a:effectLst/>
                        </a:rPr>
                        <a:t>2022 total</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gridSpan="2">
                  <a:txBody>
                    <a:bodyPr/>
                    <a:lstStyle/>
                    <a:p>
                      <a:pPr algn="ctr" fontAlgn="ctr">
                        <a:lnSpc>
                          <a:spcPct val="115000"/>
                        </a:lnSpc>
                        <a:spcAft>
                          <a:spcPts val="0"/>
                        </a:spcAft>
                      </a:pPr>
                      <a:r>
                        <a:rPr lang="en-GB" sz="1100" b="1" i="0" dirty="0">
                          <a:effectLst/>
                        </a:rPr>
                        <a:t>Russia</a:t>
                      </a:r>
                      <a:br>
                        <a:rPr lang="en-GB" sz="1100" b="1" i="0" dirty="0">
                          <a:effectLst/>
                        </a:rPr>
                      </a:br>
                      <a:r>
                        <a:rPr lang="en-GB" sz="1100" b="1" i="0" dirty="0">
                          <a:effectLst/>
                        </a:rPr>
                        <a:t>(incl. JINR)</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hMerge="1">
                  <a:txBody>
                    <a:bodyPr/>
                    <a:lstStyle/>
                    <a:p>
                      <a:endParaRPr lang="en-US"/>
                    </a:p>
                  </a:txBody>
                  <a:tcPr/>
                </a:tc>
                <a:tc gridSpan="2">
                  <a:txBody>
                    <a:bodyPr/>
                    <a:lstStyle/>
                    <a:p>
                      <a:pPr algn="ctr" fontAlgn="ctr">
                        <a:lnSpc>
                          <a:spcPct val="115000"/>
                        </a:lnSpc>
                        <a:spcAft>
                          <a:spcPts val="0"/>
                        </a:spcAft>
                      </a:pPr>
                      <a:r>
                        <a:rPr lang="en-GB" sz="1100" b="1" i="0" dirty="0">
                          <a:effectLst/>
                        </a:rPr>
                        <a:t>JINR</a:t>
                      </a:r>
                      <a:endParaRPr lang="en-US" sz="1100" b="1"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617052667"/>
                  </a:ext>
                </a:extLst>
              </a:tr>
              <a:tr h="414809">
                <a:tc>
                  <a:txBody>
                    <a:bodyPr/>
                    <a:lstStyle/>
                    <a:p>
                      <a:pPr fontAlgn="ctr">
                        <a:lnSpc>
                          <a:spcPct val="115000"/>
                        </a:lnSpc>
                        <a:spcAft>
                          <a:spcPts val="0"/>
                        </a:spcAft>
                      </a:pPr>
                      <a:r>
                        <a:rPr lang="en-GB" sz="1100" b="1" dirty="0">
                          <a:effectLst/>
                        </a:rPr>
                        <a:t>ALICE</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dirty="0">
                          <a:effectLst/>
                        </a:rPr>
                        <a:t>6401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dirty="0">
                          <a:effectLst/>
                        </a:rPr>
                        <a:t>562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a:effectLst/>
                        </a:rPr>
                        <a:t>8,8%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dirty="0">
                          <a:effectLst/>
                        </a:rPr>
                        <a:t>107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a:effectLst/>
                        </a:rPr>
                        <a:t>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751853118"/>
                  </a:ext>
                </a:extLst>
              </a:tr>
              <a:tr h="439876">
                <a:tc>
                  <a:txBody>
                    <a:bodyPr/>
                    <a:lstStyle/>
                    <a:p>
                      <a:pPr fontAlgn="ctr">
                        <a:lnSpc>
                          <a:spcPct val="115000"/>
                        </a:lnSpc>
                        <a:spcAft>
                          <a:spcPts val="0"/>
                        </a:spcAft>
                      </a:pPr>
                      <a:r>
                        <a:rPr lang="en-GB" sz="1100" b="1" dirty="0">
                          <a:effectLst/>
                        </a:rPr>
                        <a:t>ATLAS</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dirty="0">
                          <a:effectLst/>
                        </a:rPr>
                        <a:t>19240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a:effectLst/>
                        </a:rPr>
                        <a:t>720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a:effectLst/>
                        </a:rPr>
                        <a:t>3.7%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dirty="0">
                          <a:effectLst/>
                        </a:rPr>
                        <a:t>266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dirty="0">
                          <a:effectLst/>
                        </a:rPr>
                        <a:t>1.4%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3622748635"/>
                  </a:ext>
                </a:extLst>
              </a:tr>
              <a:tr h="464943">
                <a:tc>
                  <a:txBody>
                    <a:bodyPr/>
                    <a:lstStyle/>
                    <a:p>
                      <a:pPr fontAlgn="ctr">
                        <a:lnSpc>
                          <a:spcPct val="115000"/>
                        </a:lnSpc>
                        <a:spcAft>
                          <a:spcPts val="0"/>
                        </a:spcAft>
                      </a:pPr>
                      <a:r>
                        <a:rPr lang="en-GB" sz="1100" b="1" dirty="0">
                          <a:effectLst/>
                        </a:rPr>
                        <a:t>CMS</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a:effectLst/>
                        </a:rPr>
                        <a:t>19455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dirty="0">
                          <a:effectLst/>
                        </a:rPr>
                        <a:t>1231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a:effectLst/>
                        </a:rPr>
                        <a:t>6.3%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a:effectLst/>
                        </a:rPr>
                        <a:t>376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dirty="0">
                          <a:effectLst/>
                        </a:rPr>
                        <a:t>1.9%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2084940756"/>
                  </a:ext>
                </a:extLst>
              </a:tr>
              <a:tr h="360040">
                <a:tc>
                  <a:txBody>
                    <a:bodyPr/>
                    <a:lstStyle/>
                    <a:p>
                      <a:pPr fontAlgn="ctr">
                        <a:lnSpc>
                          <a:spcPct val="115000"/>
                        </a:lnSpc>
                        <a:spcAft>
                          <a:spcPts val="0"/>
                        </a:spcAft>
                      </a:pPr>
                      <a:r>
                        <a:rPr lang="en-GB" sz="1100" b="1" dirty="0" err="1">
                          <a:effectLst/>
                        </a:rPr>
                        <a:t>LHCb</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a:effectLst/>
                        </a:rPr>
                        <a:t>4220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dirty="0">
                          <a:effectLst/>
                        </a:rPr>
                        <a:t>438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a:effectLst/>
                        </a:rPr>
                        <a:t>10.4%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dirty="0">
                          <a:effectLst/>
                        </a:rPr>
                        <a:t>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3668370213"/>
                  </a:ext>
                </a:extLst>
              </a:tr>
              <a:tr h="525932">
                <a:tc>
                  <a:txBody>
                    <a:bodyPr/>
                    <a:lstStyle/>
                    <a:p>
                      <a:pPr fontAlgn="ctr">
                        <a:lnSpc>
                          <a:spcPct val="115000"/>
                        </a:lnSpc>
                        <a:spcAft>
                          <a:spcPts val="0"/>
                        </a:spcAft>
                      </a:pPr>
                      <a:r>
                        <a:rPr lang="en-GB" sz="1100" b="1" dirty="0">
                          <a:effectLst/>
                        </a:rPr>
                        <a:t>Sum</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de-DE" sz="1100" b="1">
                          <a:effectLst/>
                        </a:rPr>
                        <a:t>49316</a:t>
                      </a:r>
                      <a:endParaRPr lang="en-US" sz="11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US" sz="1100" b="1" dirty="0">
                          <a:effectLst/>
                        </a:rPr>
                        <a:t>2951</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de-DE" sz="1100" b="1">
                          <a:effectLst/>
                        </a:rPr>
                        <a:t>6.0%</a:t>
                      </a:r>
                      <a:endParaRPr lang="en-US" sz="11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b="1">
                          <a:effectLst/>
                        </a:rPr>
                        <a:t>749</a:t>
                      </a:r>
                      <a:endParaRPr lang="en-US" sz="11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fontAlgn="ctr">
                        <a:lnSpc>
                          <a:spcPct val="115000"/>
                        </a:lnSpc>
                        <a:spcAft>
                          <a:spcPts val="0"/>
                        </a:spcAft>
                      </a:pPr>
                      <a:r>
                        <a:rPr lang="en-GB" sz="1100" b="1" dirty="0">
                          <a:effectLst/>
                        </a:rPr>
                        <a:t>1.5%</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1235130910"/>
                  </a:ext>
                </a:extLst>
              </a:tr>
            </a:tbl>
          </a:graphicData>
        </a:graphic>
      </p:graphicFrame>
      <p:sp>
        <p:nvSpPr>
          <p:cNvPr id="7" name="Rectangle 6">
            <a:extLst>
              <a:ext uri="{FF2B5EF4-FFF2-40B4-BE49-F238E27FC236}">
                <a16:creationId xmlns:a16="http://schemas.microsoft.com/office/drawing/2014/main" id="{05B603F7-4018-4862-8787-11ED6E2E07ED}"/>
              </a:ext>
            </a:extLst>
          </p:cNvPr>
          <p:cNvSpPr/>
          <p:nvPr/>
        </p:nvSpPr>
        <p:spPr>
          <a:xfrm>
            <a:off x="-72008" y="4067663"/>
            <a:ext cx="5591944" cy="587853"/>
          </a:xfrm>
          <a:prstGeom prst="rect">
            <a:avLst/>
          </a:prstGeom>
        </p:spPr>
        <p:txBody>
          <a:bodyPr wrap="square">
            <a:spAutoFit/>
          </a:bodyPr>
          <a:lstStyle/>
          <a:p>
            <a:pPr marL="342900" fontAlgn="ctr">
              <a:lnSpc>
                <a:spcPct val="115000"/>
              </a:lnSpc>
              <a:spcAft>
                <a:spcPts val="0"/>
              </a:spcAft>
            </a:pPr>
            <a:r>
              <a:rPr lang="en-GB" sz="1400" dirty="0">
                <a:solidFill>
                  <a:srgbClr val="303030"/>
                </a:solidFill>
                <a:ea typeface="Times New Roman" panose="02020603050405020304" pitchFamily="18" charset="0"/>
                <a:cs typeface="Calibri" panose="020F0502020204030204" pitchFamily="34" charset="0"/>
              </a:rPr>
              <a:t>Note that for CMS all JINR numbers include the institutes from JINR member states which are part of the RDMS collaboration</a:t>
            </a:r>
            <a:endParaRPr lang="en-US" sz="1400" dirty="0">
              <a:solidFill>
                <a:srgbClr val="30303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B429B6CF-995D-42DB-8D15-EA71D6FD8F67}"/>
              </a:ext>
            </a:extLst>
          </p:cNvPr>
          <p:cNvSpPr/>
          <p:nvPr/>
        </p:nvSpPr>
        <p:spPr>
          <a:xfrm>
            <a:off x="15355" y="980728"/>
            <a:ext cx="4116388" cy="340093"/>
          </a:xfrm>
          <a:prstGeom prst="rect">
            <a:avLst/>
          </a:prstGeom>
        </p:spPr>
        <p:txBody>
          <a:bodyPr wrap="square">
            <a:spAutoFit/>
          </a:bodyPr>
          <a:lstStyle/>
          <a:p>
            <a:pPr marL="342900" fontAlgn="ctr">
              <a:lnSpc>
                <a:spcPct val="115000"/>
              </a:lnSpc>
              <a:spcAft>
                <a:spcPts val="0"/>
              </a:spcAft>
            </a:pPr>
            <a:r>
              <a:rPr lang="en-GB" sz="1400" dirty="0">
                <a:solidFill>
                  <a:srgbClr val="303030"/>
                </a:solidFill>
                <a:ea typeface="Times New Roman" panose="02020603050405020304" pitchFamily="18" charset="0"/>
                <a:cs typeface="Calibri" panose="020F0502020204030204" pitchFamily="34" charset="0"/>
              </a:rPr>
              <a:t>M&amp;O A and B contributions (w/o electricity)</a:t>
            </a:r>
            <a:endParaRPr lang="en-US" sz="1400" dirty="0">
              <a:solidFill>
                <a:srgbClr val="303030"/>
              </a:solidFill>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Table 8">
            <a:extLst>
              <a:ext uri="{FF2B5EF4-FFF2-40B4-BE49-F238E27FC236}">
                <a16:creationId xmlns:a16="http://schemas.microsoft.com/office/drawing/2014/main" id="{87CBD1DA-510F-40C7-9CC9-42944777714A}"/>
              </a:ext>
            </a:extLst>
          </p:cNvPr>
          <p:cNvGraphicFramePr>
            <a:graphicFrameLocks noGrp="1"/>
          </p:cNvGraphicFramePr>
          <p:nvPr>
            <p:extLst>
              <p:ext uri="{D42A27DB-BD31-4B8C-83A1-F6EECF244321}">
                <p14:modId xmlns:p14="http://schemas.microsoft.com/office/powerpoint/2010/main" val="645537230"/>
              </p:ext>
            </p:extLst>
          </p:nvPr>
        </p:nvGraphicFramePr>
        <p:xfrm>
          <a:off x="6240016" y="1320821"/>
          <a:ext cx="4867530" cy="2228394"/>
        </p:xfrm>
        <a:graphic>
          <a:graphicData uri="http://schemas.openxmlformats.org/drawingml/2006/table">
            <a:tbl>
              <a:tblPr firstRow="1" firstCol="1" bandRow="1">
                <a:tableStyleId>{EB9631B5-78F2-41C9-869B-9F39066F8104}</a:tableStyleId>
              </a:tblPr>
              <a:tblGrid>
                <a:gridCol w="824468">
                  <a:extLst>
                    <a:ext uri="{9D8B030D-6E8A-4147-A177-3AD203B41FA5}">
                      <a16:colId xmlns:a16="http://schemas.microsoft.com/office/drawing/2014/main" val="2782247769"/>
                    </a:ext>
                  </a:extLst>
                </a:gridCol>
                <a:gridCol w="1080528">
                  <a:extLst>
                    <a:ext uri="{9D8B030D-6E8A-4147-A177-3AD203B41FA5}">
                      <a16:colId xmlns:a16="http://schemas.microsoft.com/office/drawing/2014/main" val="3892117102"/>
                    </a:ext>
                  </a:extLst>
                </a:gridCol>
                <a:gridCol w="602496">
                  <a:extLst>
                    <a:ext uri="{9D8B030D-6E8A-4147-A177-3AD203B41FA5}">
                      <a16:colId xmlns:a16="http://schemas.microsoft.com/office/drawing/2014/main" val="2402495284"/>
                    </a:ext>
                  </a:extLst>
                </a:gridCol>
                <a:gridCol w="787208">
                  <a:extLst>
                    <a:ext uri="{9D8B030D-6E8A-4147-A177-3AD203B41FA5}">
                      <a16:colId xmlns:a16="http://schemas.microsoft.com/office/drawing/2014/main" val="1534125351"/>
                    </a:ext>
                  </a:extLst>
                </a:gridCol>
                <a:gridCol w="786415">
                  <a:extLst>
                    <a:ext uri="{9D8B030D-6E8A-4147-A177-3AD203B41FA5}">
                      <a16:colId xmlns:a16="http://schemas.microsoft.com/office/drawing/2014/main" val="2055828296"/>
                    </a:ext>
                  </a:extLst>
                </a:gridCol>
                <a:gridCol w="786415">
                  <a:extLst>
                    <a:ext uri="{9D8B030D-6E8A-4147-A177-3AD203B41FA5}">
                      <a16:colId xmlns:a16="http://schemas.microsoft.com/office/drawing/2014/main" val="3823955599"/>
                    </a:ext>
                  </a:extLst>
                </a:gridCol>
              </a:tblGrid>
              <a:tr h="636684">
                <a:tc>
                  <a:txBody>
                    <a:bodyPr/>
                    <a:lstStyle/>
                    <a:p>
                      <a:pPr fontAlgn="ctr">
                        <a:lnSpc>
                          <a:spcPct val="115000"/>
                        </a:lnSpc>
                        <a:spcAft>
                          <a:spcPts val="0"/>
                        </a:spcAft>
                      </a:pPr>
                      <a:r>
                        <a:rPr lang="en-GB" sz="1100" b="1" dirty="0">
                          <a:effectLst/>
                        </a:rPr>
                        <a:t>[MCHF]</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lnSpc>
                          <a:spcPct val="115000"/>
                        </a:lnSpc>
                        <a:spcAft>
                          <a:spcPts val="0"/>
                        </a:spcAft>
                      </a:pPr>
                      <a:r>
                        <a:rPr lang="en-GB" sz="1100" b="1">
                          <a:effectLst/>
                        </a:rPr>
                        <a:t>2022 total</a:t>
                      </a:r>
                      <a:endParaRPr lang="en-US" sz="11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lnSpc>
                          <a:spcPct val="115000"/>
                        </a:lnSpc>
                        <a:spcAft>
                          <a:spcPts val="0"/>
                        </a:spcAft>
                      </a:pPr>
                      <a:r>
                        <a:rPr lang="en-GB" sz="1100" b="1">
                          <a:effectLst/>
                        </a:rPr>
                        <a:t>Russia (incl. JINR)</a:t>
                      </a:r>
                      <a:endParaRPr lang="en-US" sz="11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gridSpan="2">
                  <a:txBody>
                    <a:bodyPr/>
                    <a:lstStyle/>
                    <a:p>
                      <a:pPr algn="ctr" fontAlgn="ctr">
                        <a:lnSpc>
                          <a:spcPct val="115000"/>
                        </a:lnSpc>
                        <a:spcAft>
                          <a:spcPts val="0"/>
                        </a:spcAft>
                      </a:pPr>
                      <a:r>
                        <a:rPr lang="en-GB" sz="1100" b="1" dirty="0">
                          <a:effectLst/>
                        </a:rPr>
                        <a:t>JINR</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extLst>
                  <a:ext uri="{0D108BD9-81ED-4DB2-BD59-A6C34878D82A}">
                    <a16:rowId xmlns:a16="http://schemas.microsoft.com/office/drawing/2014/main" val="3122516460"/>
                  </a:ext>
                </a:extLst>
              </a:tr>
              <a:tr h="318342">
                <a:tc>
                  <a:txBody>
                    <a:bodyPr/>
                    <a:lstStyle/>
                    <a:p>
                      <a:pPr fontAlgn="ctr">
                        <a:lnSpc>
                          <a:spcPct val="115000"/>
                        </a:lnSpc>
                        <a:spcAft>
                          <a:spcPts val="0"/>
                        </a:spcAft>
                      </a:pPr>
                      <a:r>
                        <a:rPr lang="en-GB" sz="1100" dirty="0">
                          <a:effectLst/>
                        </a:rPr>
                        <a:t>ALICE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US" sz="1100">
                          <a:effectLst/>
                        </a:rPr>
                        <a:t>216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21.7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dirty="0">
                          <a:effectLst/>
                        </a:rPr>
                        <a:t>3.1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US" sz="1100">
                          <a:effectLst/>
                        </a:rPr>
                        <a:t>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39629374"/>
                  </a:ext>
                </a:extLst>
              </a:tr>
              <a:tr h="318342">
                <a:tc>
                  <a:txBody>
                    <a:bodyPr/>
                    <a:lstStyle/>
                    <a:p>
                      <a:pPr fontAlgn="ctr">
                        <a:lnSpc>
                          <a:spcPct val="115000"/>
                        </a:lnSpc>
                        <a:spcAft>
                          <a:spcPts val="0"/>
                        </a:spcAft>
                      </a:pPr>
                      <a:r>
                        <a:rPr lang="en-GB" sz="1100">
                          <a:effectLst/>
                        </a:rPr>
                        <a:t>ATLAS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569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29.7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dirty="0">
                          <a:effectLst/>
                        </a:rPr>
                        <a:t>5.2%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8.7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dirty="0">
                          <a:effectLst/>
                        </a:rPr>
                        <a:t>1.5%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4055543"/>
                  </a:ext>
                </a:extLst>
              </a:tr>
              <a:tr h="318342">
                <a:tc>
                  <a:txBody>
                    <a:bodyPr/>
                    <a:lstStyle/>
                    <a:p>
                      <a:pPr fontAlgn="ctr">
                        <a:lnSpc>
                          <a:spcPct val="115000"/>
                        </a:lnSpc>
                        <a:spcAft>
                          <a:spcPts val="0"/>
                        </a:spcAft>
                      </a:pPr>
                      <a:r>
                        <a:rPr lang="en-GB" sz="1100">
                          <a:effectLst/>
                        </a:rPr>
                        <a:t>CMS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588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26.0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7.9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dirty="0">
                          <a:effectLst/>
                        </a:rPr>
                        <a:t>1.3%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326595"/>
                  </a:ext>
                </a:extLst>
              </a:tr>
              <a:tr h="318342">
                <a:tc>
                  <a:txBody>
                    <a:bodyPr/>
                    <a:lstStyle/>
                    <a:p>
                      <a:pPr fontAlgn="ctr">
                        <a:lnSpc>
                          <a:spcPct val="115000"/>
                        </a:lnSpc>
                        <a:spcAft>
                          <a:spcPts val="0"/>
                        </a:spcAft>
                      </a:pPr>
                      <a:r>
                        <a:rPr lang="en-GB" sz="1100">
                          <a:effectLst/>
                        </a:rPr>
                        <a:t>LHCb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128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10.3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a:effectLst/>
                        </a:rPr>
                        <a:t>8.0%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dirty="0">
                          <a:effectLst/>
                        </a:rPr>
                        <a:t>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34467705"/>
                  </a:ext>
                </a:extLst>
              </a:tr>
              <a:tr h="318342">
                <a:tc>
                  <a:txBody>
                    <a:bodyPr/>
                    <a:lstStyle/>
                    <a:p>
                      <a:pPr fontAlgn="ctr">
                        <a:lnSpc>
                          <a:spcPct val="115000"/>
                        </a:lnSpc>
                        <a:spcAft>
                          <a:spcPts val="0"/>
                        </a:spcAft>
                      </a:pPr>
                      <a:r>
                        <a:rPr lang="en-GB" sz="1100" b="1" dirty="0">
                          <a:effectLst/>
                        </a:rPr>
                        <a:t>Sum</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de-DE" sz="1100" b="1" dirty="0">
                          <a:effectLst/>
                        </a:rPr>
                        <a:t>1501</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b="1" dirty="0">
                          <a:effectLst/>
                        </a:rPr>
                        <a:t>87.7</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de-DE" sz="1100" b="1" dirty="0">
                          <a:effectLst/>
                        </a:rPr>
                        <a:t>5.8%</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b="1" dirty="0">
                          <a:effectLst/>
                        </a:rPr>
                        <a:t>19.7</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ctr">
                        <a:lnSpc>
                          <a:spcPct val="115000"/>
                        </a:lnSpc>
                        <a:spcAft>
                          <a:spcPts val="0"/>
                        </a:spcAft>
                      </a:pPr>
                      <a:r>
                        <a:rPr lang="en-GB" sz="1100" b="1" dirty="0">
                          <a:effectLst/>
                        </a:rPr>
                        <a:t>1.3%</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56061"/>
                  </a:ext>
                </a:extLst>
              </a:tr>
            </a:tbl>
          </a:graphicData>
        </a:graphic>
      </p:graphicFrame>
      <p:sp>
        <p:nvSpPr>
          <p:cNvPr id="10" name="Rectangle 9">
            <a:extLst>
              <a:ext uri="{FF2B5EF4-FFF2-40B4-BE49-F238E27FC236}">
                <a16:creationId xmlns:a16="http://schemas.microsoft.com/office/drawing/2014/main" id="{171B4AFA-660F-41E6-ABD4-DA9D7F39F0C6}"/>
              </a:ext>
            </a:extLst>
          </p:cNvPr>
          <p:cNvSpPr/>
          <p:nvPr/>
        </p:nvSpPr>
        <p:spPr>
          <a:xfrm>
            <a:off x="5807968" y="980728"/>
            <a:ext cx="5299578" cy="340093"/>
          </a:xfrm>
          <a:prstGeom prst="rect">
            <a:avLst/>
          </a:prstGeom>
        </p:spPr>
        <p:txBody>
          <a:bodyPr wrap="square">
            <a:spAutoFit/>
          </a:bodyPr>
          <a:lstStyle/>
          <a:p>
            <a:pPr marL="342900" fontAlgn="ctr">
              <a:lnSpc>
                <a:spcPct val="115000"/>
              </a:lnSpc>
              <a:spcAft>
                <a:spcPts val="0"/>
              </a:spcAft>
            </a:pPr>
            <a:r>
              <a:rPr lang="en-GB" sz="1400" dirty="0">
                <a:solidFill>
                  <a:srgbClr val="303030"/>
                </a:solidFill>
                <a:ea typeface="Times New Roman" panose="02020603050405020304" pitchFamily="18" charset="0"/>
                <a:cs typeface="Calibri" panose="020F0502020204030204" pitchFamily="34" charset="0"/>
              </a:rPr>
              <a:t>Core contributions to current detectors, incl. Phase I</a:t>
            </a:r>
            <a:endParaRPr lang="en-US" sz="1400" dirty="0">
              <a:solidFill>
                <a:srgbClr val="303030"/>
              </a:solidFill>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1" name="Table 10">
            <a:extLst>
              <a:ext uri="{FF2B5EF4-FFF2-40B4-BE49-F238E27FC236}">
                <a16:creationId xmlns:a16="http://schemas.microsoft.com/office/drawing/2014/main" id="{44CABB79-3CAE-4B71-B758-624969E00F26}"/>
              </a:ext>
            </a:extLst>
          </p:cNvPr>
          <p:cNvGraphicFramePr>
            <a:graphicFrameLocks noGrp="1"/>
          </p:cNvGraphicFramePr>
          <p:nvPr>
            <p:extLst>
              <p:ext uri="{D42A27DB-BD31-4B8C-83A1-F6EECF244321}">
                <p14:modId xmlns:p14="http://schemas.microsoft.com/office/powerpoint/2010/main" val="3215097074"/>
              </p:ext>
            </p:extLst>
          </p:nvPr>
        </p:nvGraphicFramePr>
        <p:xfrm>
          <a:off x="5807968" y="4067663"/>
          <a:ext cx="5616625" cy="2241618"/>
        </p:xfrm>
        <a:graphic>
          <a:graphicData uri="http://schemas.openxmlformats.org/drawingml/2006/table">
            <a:tbl>
              <a:tblPr firstRow="1" firstCol="1" bandRow="1">
                <a:tableStyleId>{EB9631B5-78F2-41C9-869B-9F39066F8104}</a:tableStyleId>
              </a:tblPr>
              <a:tblGrid>
                <a:gridCol w="1054357">
                  <a:extLst>
                    <a:ext uri="{9D8B030D-6E8A-4147-A177-3AD203B41FA5}">
                      <a16:colId xmlns:a16="http://schemas.microsoft.com/office/drawing/2014/main" val="3180545852"/>
                    </a:ext>
                  </a:extLst>
                </a:gridCol>
                <a:gridCol w="814179">
                  <a:extLst>
                    <a:ext uri="{9D8B030D-6E8A-4147-A177-3AD203B41FA5}">
                      <a16:colId xmlns:a16="http://schemas.microsoft.com/office/drawing/2014/main" val="1586678327"/>
                    </a:ext>
                  </a:extLst>
                </a:gridCol>
                <a:gridCol w="1425639">
                  <a:extLst>
                    <a:ext uri="{9D8B030D-6E8A-4147-A177-3AD203B41FA5}">
                      <a16:colId xmlns:a16="http://schemas.microsoft.com/office/drawing/2014/main" val="3945400685"/>
                    </a:ext>
                  </a:extLst>
                </a:gridCol>
                <a:gridCol w="917743">
                  <a:extLst>
                    <a:ext uri="{9D8B030D-6E8A-4147-A177-3AD203B41FA5}">
                      <a16:colId xmlns:a16="http://schemas.microsoft.com/office/drawing/2014/main" val="3942998088"/>
                    </a:ext>
                  </a:extLst>
                </a:gridCol>
                <a:gridCol w="1404707">
                  <a:extLst>
                    <a:ext uri="{9D8B030D-6E8A-4147-A177-3AD203B41FA5}">
                      <a16:colId xmlns:a16="http://schemas.microsoft.com/office/drawing/2014/main" val="4105245006"/>
                    </a:ext>
                  </a:extLst>
                </a:gridCol>
              </a:tblGrid>
              <a:tr h="245314">
                <a:tc>
                  <a:txBody>
                    <a:bodyPr/>
                    <a:lstStyle/>
                    <a:p>
                      <a:pPr>
                        <a:lnSpc>
                          <a:spcPct val="115000"/>
                        </a:lnSpc>
                        <a:spcAft>
                          <a:spcPts val="0"/>
                        </a:spcAft>
                      </a:pPr>
                      <a:r>
                        <a:rPr lang="en-US" sz="1400" b="1" dirty="0">
                          <a:effectLst/>
                        </a:rPr>
                        <a:t> </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2">
                  <a:txBody>
                    <a:bodyPr/>
                    <a:lstStyle/>
                    <a:p>
                      <a:pPr algn="ctr">
                        <a:lnSpc>
                          <a:spcPct val="115000"/>
                        </a:lnSpc>
                        <a:spcAft>
                          <a:spcPts val="0"/>
                        </a:spcAft>
                      </a:pPr>
                      <a:r>
                        <a:rPr lang="en-US" sz="1400" b="1" dirty="0">
                          <a:effectLst/>
                        </a:rPr>
                        <a:t>Russia (incl. JINR)</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endParaRPr lang="en-US"/>
                    </a:p>
                  </a:txBody>
                  <a:tcPr/>
                </a:tc>
                <a:tc gridSpan="2">
                  <a:txBody>
                    <a:bodyPr/>
                    <a:lstStyle/>
                    <a:p>
                      <a:pPr algn="ctr">
                        <a:lnSpc>
                          <a:spcPct val="115000"/>
                        </a:lnSpc>
                        <a:spcAft>
                          <a:spcPts val="0"/>
                        </a:spcAft>
                      </a:pPr>
                      <a:r>
                        <a:rPr lang="en-US" sz="1400" b="1" dirty="0">
                          <a:effectLst/>
                        </a:rPr>
                        <a:t>JINR</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endParaRPr lang="en-US"/>
                    </a:p>
                  </a:txBody>
                  <a:tcPr/>
                </a:tc>
                <a:extLst>
                  <a:ext uri="{0D108BD9-81ED-4DB2-BD59-A6C34878D82A}">
                    <a16:rowId xmlns:a16="http://schemas.microsoft.com/office/drawing/2014/main" val="824484735"/>
                  </a:ext>
                </a:extLst>
              </a:tr>
              <a:tr h="769734">
                <a:tc>
                  <a:txBody>
                    <a:bodyPr/>
                    <a:lstStyle/>
                    <a:p>
                      <a:pPr algn="ctr">
                        <a:lnSpc>
                          <a:spcPct val="115000"/>
                        </a:lnSpc>
                        <a:spcAft>
                          <a:spcPts val="0"/>
                        </a:spcAft>
                      </a:pPr>
                      <a:r>
                        <a:rPr lang="en-US" sz="1200" b="1" dirty="0">
                          <a:solidFill>
                            <a:schemeClr val="bg1"/>
                          </a:solidFill>
                          <a:effectLst/>
                        </a:rPr>
                        <a:t> </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a:lnSpc>
                          <a:spcPct val="115000"/>
                        </a:lnSpc>
                        <a:spcAft>
                          <a:spcPts val="0"/>
                        </a:spcAft>
                      </a:pPr>
                      <a:r>
                        <a:rPr lang="en-US" sz="1200" b="1" dirty="0">
                          <a:solidFill>
                            <a:schemeClr val="bg1"/>
                          </a:solidFill>
                          <a:effectLst/>
                        </a:rPr>
                        <a:t>PhD</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a:lnSpc>
                          <a:spcPct val="115000"/>
                        </a:lnSpc>
                        <a:spcAft>
                          <a:spcPts val="0"/>
                        </a:spcAft>
                      </a:pPr>
                      <a:r>
                        <a:rPr lang="en-US" sz="1200" b="1" dirty="0">
                          <a:solidFill>
                            <a:schemeClr val="bg1"/>
                          </a:solidFill>
                          <a:effectLst/>
                        </a:rPr>
                        <a:t>Master/</a:t>
                      </a:r>
                      <a:br>
                        <a:rPr lang="en-US" sz="1200" b="1" dirty="0">
                          <a:solidFill>
                            <a:schemeClr val="bg1"/>
                          </a:solidFill>
                          <a:effectLst/>
                        </a:rPr>
                      </a:br>
                      <a:r>
                        <a:rPr lang="en-US" sz="1200" b="1" dirty="0">
                          <a:solidFill>
                            <a:schemeClr val="bg1"/>
                          </a:solidFill>
                          <a:effectLst/>
                        </a:rPr>
                        <a:t>Bachelor/</a:t>
                      </a:r>
                      <a:br>
                        <a:rPr lang="en-US" sz="1200" b="1" dirty="0">
                          <a:solidFill>
                            <a:schemeClr val="bg1"/>
                          </a:solidFill>
                          <a:effectLst/>
                        </a:rPr>
                      </a:br>
                      <a:r>
                        <a:rPr lang="en-US" sz="1200" b="1" dirty="0">
                          <a:solidFill>
                            <a:schemeClr val="bg1"/>
                          </a:solidFill>
                          <a:effectLst/>
                        </a:rPr>
                        <a:t>Engineering</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a:lnSpc>
                          <a:spcPct val="115000"/>
                        </a:lnSpc>
                        <a:spcAft>
                          <a:spcPts val="0"/>
                        </a:spcAft>
                      </a:pPr>
                      <a:r>
                        <a:rPr lang="en-US" sz="1200" b="1" dirty="0">
                          <a:solidFill>
                            <a:schemeClr val="bg1"/>
                          </a:solidFill>
                          <a:effectLst/>
                        </a:rPr>
                        <a:t>PhD</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algn="ctr">
                        <a:lnSpc>
                          <a:spcPct val="115000"/>
                        </a:lnSpc>
                        <a:spcAft>
                          <a:spcPts val="0"/>
                        </a:spcAft>
                      </a:pPr>
                      <a:r>
                        <a:rPr lang="en-US" sz="1200" b="1" dirty="0">
                          <a:solidFill>
                            <a:schemeClr val="bg1"/>
                          </a:solidFill>
                          <a:effectLst/>
                        </a:rPr>
                        <a:t>Master/</a:t>
                      </a:r>
                      <a:br>
                        <a:rPr lang="en-US" sz="1200" b="1" dirty="0">
                          <a:solidFill>
                            <a:schemeClr val="bg1"/>
                          </a:solidFill>
                          <a:effectLst/>
                        </a:rPr>
                      </a:br>
                      <a:r>
                        <a:rPr lang="en-US" sz="1200" b="1" dirty="0">
                          <a:solidFill>
                            <a:schemeClr val="bg1"/>
                          </a:solidFill>
                          <a:effectLst/>
                        </a:rPr>
                        <a:t>Bachelor/</a:t>
                      </a:r>
                      <a:br>
                        <a:rPr lang="en-US" sz="1200" b="1" dirty="0">
                          <a:solidFill>
                            <a:schemeClr val="bg1"/>
                          </a:solidFill>
                          <a:effectLst/>
                        </a:rPr>
                      </a:br>
                      <a:r>
                        <a:rPr lang="en-US" sz="1200" b="1" dirty="0">
                          <a:solidFill>
                            <a:schemeClr val="bg1"/>
                          </a:solidFill>
                          <a:effectLst/>
                        </a:rPr>
                        <a:t>Engineering</a:t>
                      </a:r>
                      <a:endParaRPr lang="en-US"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2149399721"/>
                  </a:ext>
                </a:extLst>
              </a:tr>
              <a:tr h="245314">
                <a:tc>
                  <a:txBody>
                    <a:bodyPr/>
                    <a:lstStyle/>
                    <a:p>
                      <a:pPr>
                        <a:lnSpc>
                          <a:spcPct val="115000"/>
                        </a:lnSpc>
                        <a:spcAft>
                          <a:spcPts val="0"/>
                        </a:spcAft>
                      </a:pPr>
                      <a:r>
                        <a:rPr lang="en-US" sz="1200" dirty="0">
                          <a:effectLst/>
                        </a:rPr>
                        <a:t>ALICE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32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14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dirty="0">
                          <a:effectLst/>
                        </a:rPr>
                        <a:t>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97837768"/>
                  </a:ext>
                </a:extLst>
              </a:tr>
              <a:tr h="245314">
                <a:tc>
                  <a:txBody>
                    <a:bodyPr/>
                    <a:lstStyle/>
                    <a:p>
                      <a:pPr>
                        <a:lnSpc>
                          <a:spcPct val="115000"/>
                        </a:lnSpc>
                        <a:spcAft>
                          <a:spcPts val="0"/>
                        </a:spcAft>
                      </a:pPr>
                      <a:r>
                        <a:rPr lang="en-US" sz="1200" dirty="0">
                          <a:effectLst/>
                        </a:rPr>
                        <a:t>ATLAS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41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39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14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14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42078413"/>
                  </a:ext>
                </a:extLst>
              </a:tr>
              <a:tr h="245314">
                <a:tc>
                  <a:txBody>
                    <a:bodyPr/>
                    <a:lstStyle/>
                    <a:p>
                      <a:pPr>
                        <a:lnSpc>
                          <a:spcPct val="115000"/>
                        </a:lnSpc>
                        <a:spcAft>
                          <a:spcPts val="0"/>
                        </a:spcAft>
                      </a:pPr>
                      <a:r>
                        <a:rPr lang="en-US" sz="1200" dirty="0">
                          <a:effectLst/>
                        </a:rPr>
                        <a:t>CMS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32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14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8760115"/>
                  </a:ext>
                </a:extLst>
              </a:tr>
              <a:tr h="245314">
                <a:tc>
                  <a:txBody>
                    <a:bodyPr/>
                    <a:lstStyle/>
                    <a:p>
                      <a:pPr>
                        <a:lnSpc>
                          <a:spcPct val="115000"/>
                        </a:lnSpc>
                        <a:spcAft>
                          <a:spcPts val="0"/>
                        </a:spcAft>
                      </a:pPr>
                      <a:r>
                        <a:rPr lang="en-US" sz="1200" dirty="0" err="1">
                          <a:effectLst/>
                        </a:rPr>
                        <a:t>LHCb</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33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47990808"/>
                  </a:ext>
                </a:extLst>
              </a:tr>
              <a:tr h="245314">
                <a:tc>
                  <a:txBody>
                    <a:bodyPr/>
                    <a:lstStyle/>
                    <a:p>
                      <a:pPr>
                        <a:lnSpc>
                          <a:spcPct val="115000"/>
                        </a:lnSpc>
                        <a:spcAft>
                          <a:spcPts val="0"/>
                        </a:spcAft>
                      </a:pPr>
                      <a:r>
                        <a:rPr lang="en-US" sz="1200" dirty="0">
                          <a:effectLst/>
                        </a:rPr>
                        <a:t>Sum</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b="1">
                          <a:effectLst/>
                        </a:rPr>
                        <a:t>138</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b="1">
                          <a:effectLst/>
                        </a:rPr>
                        <a:t>75</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b="1">
                          <a:effectLst/>
                        </a:rPr>
                        <a:t>24</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15000"/>
                        </a:lnSpc>
                        <a:spcAft>
                          <a:spcPts val="0"/>
                        </a:spcAft>
                      </a:pPr>
                      <a:r>
                        <a:rPr lang="en-US" sz="1400" b="1" dirty="0">
                          <a:effectLst/>
                        </a:rPr>
                        <a:t>14</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27220426"/>
                  </a:ext>
                </a:extLst>
              </a:tr>
            </a:tbl>
          </a:graphicData>
        </a:graphic>
      </p:graphicFrame>
      <p:sp>
        <p:nvSpPr>
          <p:cNvPr id="12" name="Rectangle 11">
            <a:extLst>
              <a:ext uri="{FF2B5EF4-FFF2-40B4-BE49-F238E27FC236}">
                <a16:creationId xmlns:a16="http://schemas.microsoft.com/office/drawing/2014/main" id="{406EE6FB-980A-4F14-BE9D-1B6BA73859B2}"/>
              </a:ext>
            </a:extLst>
          </p:cNvPr>
          <p:cNvSpPr/>
          <p:nvPr/>
        </p:nvSpPr>
        <p:spPr>
          <a:xfrm>
            <a:off x="5760640" y="3701520"/>
            <a:ext cx="6096000" cy="375552"/>
          </a:xfrm>
          <a:prstGeom prst="rect">
            <a:avLst/>
          </a:prstGeom>
        </p:spPr>
        <p:txBody>
          <a:bodyPr>
            <a:spAutoFit/>
          </a:bodyPr>
          <a:lstStyle/>
          <a:p>
            <a:pPr>
              <a:lnSpc>
                <a:spcPct val="150000"/>
              </a:lnSpc>
              <a:spcBef>
                <a:spcPts val="0"/>
              </a:spcBef>
              <a:spcAft>
                <a:spcPts val="600"/>
              </a:spcAft>
            </a:pPr>
            <a:r>
              <a:rPr lang="en-US" sz="1400" dirty="0">
                <a:solidFill>
                  <a:schemeClr val="tx2"/>
                </a:solidFill>
              </a:rPr>
              <a:t>Students from Russian institutes in the LHC experiments</a:t>
            </a:r>
          </a:p>
        </p:txBody>
      </p:sp>
    </p:spTree>
    <p:extLst>
      <p:ext uri="{BB962C8B-B14F-4D97-AF65-F5344CB8AC3E}">
        <p14:creationId xmlns:p14="http://schemas.microsoft.com/office/powerpoint/2010/main" val="2887888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BA06AE-B05B-40B2-BED5-37D51894812A}"/>
              </a:ext>
            </a:extLst>
          </p:cNvPr>
          <p:cNvSpPr>
            <a:spLocks noGrp="1"/>
          </p:cNvSpPr>
          <p:nvPr>
            <p:ph idx="1"/>
          </p:nvPr>
        </p:nvSpPr>
        <p:spPr>
          <a:xfrm>
            <a:off x="283576" y="1196752"/>
            <a:ext cx="6028448" cy="4608512"/>
          </a:xfrm>
        </p:spPr>
        <p:txBody>
          <a:bodyPr/>
          <a:lstStyle/>
          <a:p>
            <a:pPr>
              <a:spcBef>
                <a:spcPts val="0"/>
              </a:spcBef>
              <a:spcAft>
                <a:spcPts val="600"/>
              </a:spcAft>
            </a:pPr>
            <a:r>
              <a:rPr lang="en-US" sz="2000" b="0" dirty="0"/>
              <a:t>In 2021 we tested extensively the WLCG services in preparation for Run 3</a:t>
            </a:r>
          </a:p>
          <a:p>
            <a:pPr marL="342900" indent="-342900">
              <a:spcBef>
                <a:spcPts val="0"/>
              </a:spcBef>
              <a:spcAft>
                <a:spcPts val="600"/>
              </a:spcAft>
              <a:buFont typeface="Arial" panose="020B0604020202020204" pitchFamily="34" charset="0"/>
              <a:buChar char="•"/>
            </a:pPr>
            <a:r>
              <a:rPr lang="en-US" sz="2000" b="0" dirty="0">
                <a:solidFill>
                  <a:srgbClr val="002060"/>
                </a:solidFill>
              </a:rPr>
              <a:t>network &amp; archive storage tests</a:t>
            </a:r>
          </a:p>
          <a:p>
            <a:pPr marL="342900" indent="-342900">
              <a:spcBef>
                <a:spcPts val="0"/>
              </a:spcBef>
              <a:spcAft>
                <a:spcPts val="600"/>
              </a:spcAft>
              <a:buFont typeface="Arial" panose="020B0604020202020204" pitchFamily="34" charset="0"/>
              <a:buChar char="•"/>
            </a:pPr>
            <a:r>
              <a:rPr lang="en-US" altLang="en-US" sz="2000" b="0" dirty="0">
                <a:solidFill>
                  <a:srgbClr val="002060"/>
                </a:solidFill>
              </a:rPr>
              <a:t>no standing concerns while final tests are ongoing </a:t>
            </a:r>
          </a:p>
          <a:p>
            <a:pPr>
              <a:spcBef>
                <a:spcPts val="0"/>
              </a:spcBef>
              <a:spcAft>
                <a:spcPts val="600"/>
              </a:spcAft>
            </a:pPr>
            <a:endParaRPr lang="en-US" sz="2000" b="0" dirty="0"/>
          </a:p>
          <a:p>
            <a:pPr>
              <a:spcBef>
                <a:spcPts val="0"/>
              </a:spcBef>
              <a:spcAft>
                <a:spcPts val="600"/>
              </a:spcAft>
            </a:pPr>
            <a:r>
              <a:rPr lang="en-US" sz="2000" b="0" dirty="0"/>
              <a:t>The combined tests of the experiments have shown that we have enough infrastructure in place for the start of Run-3</a:t>
            </a:r>
          </a:p>
          <a:p>
            <a:pPr marL="342900" indent="-342900">
              <a:spcBef>
                <a:spcPts val="0"/>
              </a:spcBef>
              <a:spcAft>
                <a:spcPts val="600"/>
              </a:spcAft>
              <a:buFont typeface="Arial" panose="020B0604020202020204" pitchFamily="34" charset="0"/>
              <a:buChar char="•"/>
            </a:pPr>
            <a:r>
              <a:rPr lang="en-US" sz="2000" b="0" dirty="0">
                <a:solidFill>
                  <a:srgbClr val="002060"/>
                </a:solidFill>
              </a:rPr>
              <a:t>additional hardware has been deployed after the challenges and some is still being deployed</a:t>
            </a:r>
          </a:p>
          <a:p>
            <a:pPr>
              <a:spcBef>
                <a:spcPts val="0"/>
              </a:spcBef>
              <a:spcAft>
                <a:spcPts val="600"/>
              </a:spcAft>
            </a:pPr>
            <a:endParaRPr lang="en-CH" sz="2000" b="0" dirty="0"/>
          </a:p>
          <a:p>
            <a:pPr>
              <a:spcBef>
                <a:spcPts val="0"/>
              </a:spcBef>
              <a:spcAft>
                <a:spcPts val="600"/>
              </a:spcAft>
            </a:pPr>
            <a:r>
              <a:rPr lang="en-CH" sz="2000" b="0" dirty="0"/>
              <a:t>A final commissioning campaign is happening in March 2022, with excellent results so far </a:t>
            </a:r>
          </a:p>
          <a:p>
            <a:pPr>
              <a:spcBef>
                <a:spcPts val="0"/>
              </a:spcBef>
              <a:spcAft>
                <a:spcPts val="600"/>
              </a:spcAft>
            </a:pPr>
            <a:r>
              <a:rPr lang="en-US" sz="2000" b="0" dirty="0"/>
              <a:t> </a:t>
            </a:r>
          </a:p>
          <a:p>
            <a:pPr>
              <a:spcBef>
                <a:spcPts val="0"/>
              </a:spcBef>
              <a:spcAft>
                <a:spcPts val="600"/>
              </a:spcAft>
            </a:pPr>
            <a:endParaRPr lang="en-US" b="0" dirty="0"/>
          </a:p>
        </p:txBody>
      </p:sp>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a:xfrm>
            <a:off x="407988" y="373593"/>
            <a:ext cx="11376025" cy="1065742"/>
          </a:xfrm>
        </p:spPr>
        <p:txBody>
          <a:bodyPr/>
          <a:lstStyle/>
          <a:p>
            <a:r>
              <a:rPr lang="en-US" dirty="0"/>
              <a:t>WLCG: Readiness for Run 3</a:t>
            </a:r>
          </a:p>
        </p:txBody>
      </p:sp>
      <p:sp>
        <p:nvSpPr>
          <p:cNvPr id="4" name="Date Placeholder 3">
            <a:extLst>
              <a:ext uri="{FF2B5EF4-FFF2-40B4-BE49-F238E27FC236}">
                <a16:creationId xmlns:a16="http://schemas.microsoft.com/office/drawing/2014/main" id="{A182E9BC-A47E-40B2-A74D-410F25293256}"/>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32C4F7F-B3C7-4260-80C4-D4CCCA9119C1}"/>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B987D491-A214-499A-8758-759F7A478F1D}"/>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7" name="Picture 6">
            <a:extLst>
              <a:ext uri="{FF2B5EF4-FFF2-40B4-BE49-F238E27FC236}">
                <a16:creationId xmlns:a16="http://schemas.microsoft.com/office/drawing/2014/main" id="{DEA7F7FA-9D13-4DD1-87FF-1177F16FCDC0}"/>
              </a:ext>
            </a:extLst>
          </p:cNvPr>
          <p:cNvPicPr>
            <a:picLocks noChangeAspect="1"/>
          </p:cNvPicPr>
          <p:nvPr/>
        </p:nvPicPr>
        <p:blipFill>
          <a:blip r:embed="rId2"/>
          <a:stretch>
            <a:fillRect/>
          </a:stretch>
        </p:blipFill>
        <p:spPr>
          <a:xfrm>
            <a:off x="6841017" y="3817730"/>
            <a:ext cx="4817637" cy="2275565"/>
          </a:xfrm>
          <a:prstGeom prst="rect">
            <a:avLst/>
          </a:prstGeom>
        </p:spPr>
      </p:pic>
      <p:pic>
        <p:nvPicPr>
          <p:cNvPr id="8" name="Picture 2">
            <a:extLst>
              <a:ext uri="{FF2B5EF4-FFF2-40B4-BE49-F238E27FC236}">
                <a16:creationId xmlns:a16="http://schemas.microsoft.com/office/drawing/2014/main" id="{23E554F2-31EA-47D9-A242-F772CAD7F7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1017" y="631630"/>
            <a:ext cx="4266529" cy="2776947"/>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a:extLst>
              <a:ext uri="{FF2B5EF4-FFF2-40B4-BE49-F238E27FC236}">
                <a16:creationId xmlns:a16="http://schemas.microsoft.com/office/drawing/2014/main" id="{9E02ED48-528D-4C92-B5CA-B72DD0D78B63}"/>
              </a:ext>
            </a:extLst>
          </p:cNvPr>
          <p:cNvCxnSpPr/>
          <p:nvPr/>
        </p:nvCxnSpPr>
        <p:spPr>
          <a:xfrm>
            <a:off x="7464152" y="2204864"/>
            <a:ext cx="2839695" cy="0"/>
          </a:xfrm>
          <a:prstGeom prst="line">
            <a:avLst/>
          </a:prstGeom>
          <a:ln w="25400">
            <a:solidFill>
              <a:schemeClr val="bg1"/>
            </a:solidFill>
            <a:tailEnd type="none"/>
          </a:ln>
        </p:spPr>
        <p:style>
          <a:lnRef idx="1">
            <a:schemeClr val="accent3"/>
          </a:lnRef>
          <a:fillRef idx="0">
            <a:schemeClr val="accent3"/>
          </a:fillRef>
          <a:effectRef idx="0">
            <a:schemeClr val="accent3"/>
          </a:effectRef>
          <a:fontRef idx="minor">
            <a:schemeClr val="tx1"/>
          </a:fontRef>
        </p:style>
      </p:cxnSp>
      <p:sp>
        <p:nvSpPr>
          <p:cNvPr id="10" name="TextBox 9">
            <a:extLst>
              <a:ext uri="{FF2B5EF4-FFF2-40B4-BE49-F238E27FC236}">
                <a16:creationId xmlns:a16="http://schemas.microsoft.com/office/drawing/2014/main" id="{0E04B161-2123-4BD6-B9A5-617B5B62CFD8}"/>
              </a:ext>
            </a:extLst>
          </p:cNvPr>
          <p:cNvSpPr txBox="1"/>
          <p:nvPr/>
        </p:nvSpPr>
        <p:spPr>
          <a:xfrm>
            <a:off x="7375153" y="2060848"/>
            <a:ext cx="1241128" cy="430887"/>
          </a:xfrm>
          <a:prstGeom prst="rect">
            <a:avLst/>
          </a:prstGeom>
          <a:solidFill>
            <a:schemeClr val="bg1"/>
          </a:solidFill>
        </p:spPr>
        <p:txBody>
          <a:bodyPr wrap="square">
            <a:spAutoFit/>
          </a:bodyPr>
          <a:lstStyle/>
          <a:p>
            <a:r>
              <a:rPr lang="en-CH" sz="1100" dirty="0">
                <a:solidFill>
                  <a:srgbClr val="FF0000"/>
                </a:solidFill>
              </a:rPr>
              <a:t>1</a:t>
            </a:r>
            <a:r>
              <a:rPr lang="de-DE" sz="1100" dirty="0">
                <a:solidFill>
                  <a:srgbClr val="FF0000"/>
                </a:solidFill>
              </a:rPr>
              <a:t>0 </a:t>
            </a:r>
            <a:r>
              <a:rPr lang="en-CH" sz="1100" dirty="0">
                <a:solidFill>
                  <a:srgbClr val="FF0000"/>
                </a:solidFill>
              </a:rPr>
              <a:t>GB/s nominal target</a:t>
            </a:r>
            <a:endParaRPr lang="en-GB" sz="1100" dirty="0">
              <a:solidFill>
                <a:srgbClr val="FF0000"/>
              </a:solidFill>
            </a:endParaRPr>
          </a:p>
        </p:txBody>
      </p:sp>
      <p:cxnSp>
        <p:nvCxnSpPr>
          <p:cNvPr id="11" name="Straight Connector 10">
            <a:extLst>
              <a:ext uri="{FF2B5EF4-FFF2-40B4-BE49-F238E27FC236}">
                <a16:creationId xmlns:a16="http://schemas.microsoft.com/office/drawing/2014/main" id="{31EFB448-B081-444D-A1B4-1F97F2C759D6}"/>
              </a:ext>
            </a:extLst>
          </p:cNvPr>
          <p:cNvCxnSpPr/>
          <p:nvPr/>
        </p:nvCxnSpPr>
        <p:spPr>
          <a:xfrm>
            <a:off x="7360761" y="4941168"/>
            <a:ext cx="2839695" cy="0"/>
          </a:xfrm>
          <a:prstGeom prst="line">
            <a:avLst/>
          </a:prstGeom>
          <a:ln w="25400">
            <a:solidFill>
              <a:schemeClr val="accent6"/>
            </a:solidFill>
            <a:tailEnd type="none"/>
          </a:ln>
        </p:spPr>
        <p:style>
          <a:lnRef idx="1">
            <a:schemeClr val="accent3"/>
          </a:lnRef>
          <a:fillRef idx="0">
            <a:schemeClr val="accent3"/>
          </a:fillRef>
          <a:effectRef idx="0">
            <a:schemeClr val="accent3"/>
          </a:effectRef>
          <a:fontRef idx="minor">
            <a:schemeClr val="tx1"/>
          </a:fontRef>
        </p:style>
      </p:cxnSp>
      <p:sp>
        <p:nvSpPr>
          <p:cNvPr id="12" name="TextBox 11">
            <a:extLst>
              <a:ext uri="{FF2B5EF4-FFF2-40B4-BE49-F238E27FC236}">
                <a16:creationId xmlns:a16="http://schemas.microsoft.com/office/drawing/2014/main" id="{AC16C2A9-DF6C-4EED-BB94-EF820F8B9548}"/>
              </a:ext>
            </a:extLst>
          </p:cNvPr>
          <p:cNvSpPr txBox="1"/>
          <p:nvPr/>
        </p:nvSpPr>
        <p:spPr>
          <a:xfrm>
            <a:off x="7344445" y="4437112"/>
            <a:ext cx="1474790" cy="430887"/>
          </a:xfrm>
          <a:prstGeom prst="rect">
            <a:avLst/>
          </a:prstGeom>
          <a:noFill/>
        </p:spPr>
        <p:txBody>
          <a:bodyPr wrap="square">
            <a:spAutoFit/>
          </a:bodyPr>
          <a:lstStyle/>
          <a:p>
            <a:r>
              <a:rPr lang="en-CH" sz="1100" dirty="0">
                <a:solidFill>
                  <a:srgbClr val="FF0000"/>
                </a:solidFill>
              </a:rPr>
              <a:t>10</a:t>
            </a:r>
            <a:r>
              <a:rPr lang="de-DE" sz="1100" dirty="0">
                <a:solidFill>
                  <a:srgbClr val="FF0000"/>
                </a:solidFill>
              </a:rPr>
              <a:t> </a:t>
            </a:r>
            <a:r>
              <a:rPr lang="en-CH" sz="1100" dirty="0">
                <a:solidFill>
                  <a:srgbClr val="FF0000"/>
                </a:solidFill>
              </a:rPr>
              <a:t>GB/s nominal target</a:t>
            </a:r>
            <a:endParaRPr lang="en-GB" sz="1100" dirty="0">
              <a:solidFill>
                <a:srgbClr val="FF0000"/>
              </a:solidFill>
            </a:endParaRPr>
          </a:p>
        </p:txBody>
      </p:sp>
      <p:sp>
        <p:nvSpPr>
          <p:cNvPr id="13" name="TextBox 12">
            <a:extLst>
              <a:ext uri="{FF2B5EF4-FFF2-40B4-BE49-F238E27FC236}">
                <a16:creationId xmlns:a16="http://schemas.microsoft.com/office/drawing/2014/main" id="{1A4825D0-EE54-4BBC-BD37-4596E252D0B8}"/>
              </a:ext>
            </a:extLst>
          </p:cNvPr>
          <p:cNvSpPr txBox="1"/>
          <p:nvPr/>
        </p:nvSpPr>
        <p:spPr>
          <a:xfrm>
            <a:off x="6831414" y="248104"/>
            <a:ext cx="3973898" cy="369332"/>
          </a:xfrm>
          <a:prstGeom prst="rect">
            <a:avLst/>
          </a:prstGeom>
          <a:noFill/>
        </p:spPr>
        <p:txBody>
          <a:bodyPr wrap="square">
            <a:spAutoFit/>
          </a:bodyPr>
          <a:lstStyle/>
          <a:p>
            <a:r>
              <a:rPr lang="en-US" dirty="0"/>
              <a:t>March 2022: </a:t>
            </a:r>
            <a:r>
              <a:rPr lang="en-US" dirty="0" err="1"/>
              <a:t>LHCb</a:t>
            </a:r>
            <a:r>
              <a:rPr lang="en-US" dirty="0"/>
              <a:t> P8 to T0 disk </a:t>
            </a:r>
          </a:p>
        </p:txBody>
      </p:sp>
      <p:sp>
        <p:nvSpPr>
          <p:cNvPr id="14" name="TextBox 13">
            <a:extLst>
              <a:ext uri="{FF2B5EF4-FFF2-40B4-BE49-F238E27FC236}">
                <a16:creationId xmlns:a16="http://schemas.microsoft.com/office/drawing/2014/main" id="{2196E9C5-7ADF-425B-9F10-DB73492D5CD2}"/>
              </a:ext>
            </a:extLst>
          </p:cNvPr>
          <p:cNvSpPr txBox="1"/>
          <p:nvPr/>
        </p:nvSpPr>
        <p:spPr>
          <a:xfrm>
            <a:off x="6862754" y="3492904"/>
            <a:ext cx="3968729" cy="369332"/>
          </a:xfrm>
          <a:prstGeom prst="rect">
            <a:avLst/>
          </a:prstGeom>
          <a:noFill/>
        </p:spPr>
        <p:txBody>
          <a:bodyPr wrap="square">
            <a:spAutoFit/>
          </a:bodyPr>
          <a:lstStyle/>
          <a:p>
            <a:r>
              <a:rPr lang="en-US" dirty="0"/>
              <a:t>March 2022: </a:t>
            </a:r>
            <a:r>
              <a:rPr lang="en-US" dirty="0" err="1"/>
              <a:t>LHCb</a:t>
            </a:r>
            <a:r>
              <a:rPr lang="en-US" dirty="0"/>
              <a:t> T0 disk to tape </a:t>
            </a:r>
          </a:p>
        </p:txBody>
      </p:sp>
    </p:spTree>
    <p:extLst>
      <p:ext uri="{BB962C8B-B14F-4D97-AF65-F5344CB8AC3E}">
        <p14:creationId xmlns:p14="http://schemas.microsoft.com/office/powerpoint/2010/main" val="705610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ADC17A-41FC-42AB-8BCF-9C01A40D2AD0}"/>
              </a:ext>
            </a:extLst>
          </p:cNvPr>
          <p:cNvSpPr>
            <a:spLocks noGrp="1"/>
          </p:cNvSpPr>
          <p:nvPr>
            <p:ph idx="1"/>
          </p:nvPr>
        </p:nvSpPr>
        <p:spPr>
          <a:xfrm>
            <a:off x="423110" y="1124744"/>
            <a:ext cx="8265178" cy="5112568"/>
          </a:xfrm>
        </p:spPr>
        <p:txBody>
          <a:bodyPr/>
          <a:lstStyle/>
          <a:p>
            <a:pPr>
              <a:spcBef>
                <a:spcPts val="0"/>
              </a:spcBef>
              <a:spcAft>
                <a:spcPts val="600"/>
              </a:spcAft>
            </a:pPr>
            <a:r>
              <a:rPr lang="en-US" sz="1800" b="0" dirty="0"/>
              <a:t>Russia participates in the Worldwide LHC Computing Grid (WLCG) and has two Tier-1 </a:t>
            </a:r>
            <a:r>
              <a:rPr lang="en-US" sz="1800" b="0" dirty="0" err="1"/>
              <a:t>centres</a:t>
            </a:r>
            <a:r>
              <a:rPr lang="en-US" sz="1800" b="0" dirty="0"/>
              <a:t> at the </a:t>
            </a:r>
            <a:r>
              <a:rPr lang="en-US" sz="1800" b="0" dirty="0" err="1"/>
              <a:t>Kurchatov</a:t>
            </a:r>
            <a:r>
              <a:rPr lang="en-US" sz="1800" b="0" dirty="0"/>
              <a:t> Institute in Moscow (RRC-KI) and at JINR in </a:t>
            </a:r>
            <a:r>
              <a:rPr lang="en-US" sz="1800" b="0" dirty="0" err="1"/>
              <a:t>Dubna</a:t>
            </a:r>
            <a:r>
              <a:rPr lang="en-US" sz="1800" b="0" dirty="0"/>
              <a:t>: </a:t>
            </a:r>
          </a:p>
          <a:p>
            <a:pPr marL="342900" lvl="0" indent="-342900">
              <a:spcBef>
                <a:spcPts val="0"/>
              </a:spcBef>
              <a:spcAft>
                <a:spcPts val="600"/>
              </a:spcAft>
              <a:buFont typeface="Arial" panose="020B0604020202020204" pitchFamily="34" charset="0"/>
              <a:buChar char="•"/>
            </a:pPr>
            <a:r>
              <a:rPr lang="en-US" sz="1800" b="0" dirty="0">
                <a:solidFill>
                  <a:srgbClr val="002060"/>
                </a:solidFill>
              </a:rPr>
              <a:t>RRC-KI: 	Tier-1 for ALICE, ATLAS and </a:t>
            </a:r>
            <a:r>
              <a:rPr lang="en-US" sz="1800" b="0" dirty="0" err="1">
                <a:solidFill>
                  <a:srgbClr val="002060"/>
                </a:solidFill>
              </a:rPr>
              <a:t>LHCb</a:t>
            </a:r>
            <a:endParaRPr lang="en-US" sz="1800" b="0" dirty="0">
              <a:solidFill>
                <a:srgbClr val="002060"/>
              </a:solidFill>
            </a:endParaRPr>
          </a:p>
          <a:p>
            <a:pPr marL="342900" lvl="0" indent="-342900">
              <a:spcBef>
                <a:spcPts val="0"/>
              </a:spcBef>
              <a:spcAft>
                <a:spcPts val="600"/>
              </a:spcAft>
              <a:buFont typeface="Arial" panose="020B0604020202020204" pitchFamily="34" charset="0"/>
              <a:buChar char="•"/>
            </a:pPr>
            <a:r>
              <a:rPr lang="en-US" sz="1800" b="0" dirty="0">
                <a:solidFill>
                  <a:srgbClr val="002060"/>
                </a:solidFill>
              </a:rPr>
              <a:t>JINR:	Tier-1 for CMS</a:t>
            </a:r>
          </a:p>
          <a:p>
            <a:pPr lvl="0">
              <a:spcBef>
                <a:spcPts val="0"/>
              </a:spcBef>
              <a:spcAft>
                <a:spcPts val="600"/>
              </a:spcAft>
            </a:pPr>
            <a:r>
              <a:rPr lang="en-US" sz="1800" b="0" dirty="0"/>
              <a:t>In total, the two </a:t>
            </a:r>
            <a:r>
              <a:rPr lang="en-US" sz="1800" b="0" dirty="0" err="1"/>
              <a:t>centres</a:t>
            </a:r>
            <a:r>
              <a:rPr lang="en-US" sz="1800" b="0" dirty="0"/>
              <a:t> contribute </a:t>
            </a:r>
            <a:r>
              <a:rPr lang="en-US" sz="1800" b="0" dirty="0">
                <a:solidFill>
                  <a:srgbClr val="FF0000"/>
                </a:solidFill>
              </a:rPr>
              <a:t>about 10% of the total Tier-1 resources</a:t>
            </a:r>
            <a:br>
              <a:rPr lang="en-US" sz="1800" b="0" dirty="0"/>
            </a:br>
            <a:r>
              <a:rPr lang="en-US" sz="1800" b="0" dirty="0"/>
              <a:t>not equally shared between experiments, e.g. JINR provides ≈ 30% of CPU for CMS</a:t>
            </a:r>
            <a:br>
              <a:rPr lang="en-US" sz="1800" b="0" dirty="0"/>
            </a:br>
            <a:endParaRPr lang="en-US" sz="1800" b="0" dirty="0"/>
          </a:p>
          <a:p>
            <a:pPr lvl="0">
              <a:spcBef>
                <a:spcPts val="0"/>
              </a:spcBef>
              <a:spcAft>
                <a:spcPts val="600"/>
              </a:spcAft>
            </a:pPr>
            <a:r>
              <a:rPr lang="en-US" sz="1800" b="0" dirty="0"/>
              <a:t>In addition, there are eight Tier-2 </a:t>
            </a:r>
            <a:r>
              <a:rPr lang="en-US" sz="1800" b="0" dirty="0" err="1"/>
              <a:t>centres</a:t>
            </a:r>
            <a:r>
              <a:rPr lang="en-US" sz="1800" b="0" dirty="0"/>
              <a:t> in the Moscow and St Petersburg region, supporting all four LHC experiments:</a:t>
            </a:r>
          </a:p>
          <a:p>
            <a:pPr marL="342900" indent="-342900">
              <a:spcBef>
                <a:spcPts val="0"/>
              </a:spcBef>
              <a:spcAft>
                <a:spcPts val="600"/>
              </a:spcAft>
              <a:buFont typeface="Arial" panose="020B0604020202020204" pitchFamily="34" charset="0"/>
              <a:buChar char="•"/>
            </a:pPr>
            <a:r>
              <a:rPr lang="en-US" sz="1800" b="0" dirty="0"/>
              <a:t>RRC-KI, JINR which serve also as Tier-2 </a:t>
            </a:r>
            <a:r>
              <a:rPr lang="en-US" sz="1800" b="0" dirty="0" err="1"/>
              <a:t>centres</a:t>
            </a:r>
            <a:r>
              <a:rPr lang="en-US" sz="1800" b="0" dirty="0"/>
              <a:t>, </a:t>
            </a:r>
          </a:p>
          <a:p>
            <a:pPr marL="342900" indent="-342900">
              <a:spcBef>
                <a:spcPts val="0"/>
              </a:spcBef>
              <a:spcAft>
                <a:spcPts val="600"/>
              </a:spcAft>
              <a:buFont typeface="Arial" panose="020B0604020202020204" pitchFamily="34" charset="0"/>
              <a:buChar char="•"/>
            </a:pPr>
            <a:r>
              <a:rPr lang="en-US" sz="1800" b="0" dirty="0"/>
              <a:t>FIAN (the Lebedev institute), ITEP (Institute of Theoretical and Experimental Physics), the </a:t>
            </a:r>
            <a:r>
              <a:rPr lang="en-US" sz="1800" b="0" dirty="0" err="1"/>
              <a:t>Troitsk</a:t>
            </a:r>
            <a:r>
              <a:rPr lang="en-US" sz="1800" b="0" dirty="0"/>
              <a:t> institute for Nuclear Research and IHEP </a:t>
            </a:r>
            <a:r>
              <a:rPr lang="en-US" sz="1800" b="0" dirty="0" err="1"/>
              <a:t>Protvino</a:t>
            </a:r>
            <a:endParaRPr lang="en-US" sz="1800" b="0" dirty="0"/>
          </a:p>
          <a:p>
            <a:pPr marL="342900" indent="-342900">
              <a:spcBef>
                <a:spcPts val="0"/>
              </a:spcBef>
              <a:spcAft>
                <a:spcPts val="600"/>
              </a:spcAft>
              <a:buFont typeface="Arial" panose="020B0604020202020204" pitchFamily="34" charset="0"/>
              <a:buChar char="•"/>
            </a:pPr>
            <a:r>
              <a:rPr lang="en-US" sz="1800" b="0" dirty="0"/>
              <a:t>Saint Petersburg State University (</a:t>
            </a:r>
            <a:r>
              <a:rPr lang="en-US" sz="1800" b="0" dirty="0" err="1"/>
              <a:t>SPbSU</a:t>
            </a:r>
            <a:r>
              <a:rPr lang="en-US" sz="1800" b="0" dirty="0"/>
              <a:t>) and the Petersburg Nuclear Physics Institute</a:t>
            </a:r>
          </a:p>
          <a:p>
            <a:pPr marL="342900" indent="-342900">
              <a:spcBef>
                <a:spcPts val="0"/>
              </a:spcBef>
              <a:spcAft>
                <a:spcPts val="600"/>
              </a:spcAft>
              <a:buFont typeface="Arial" panose="020B0604020202020204" pitchFamily="34" charset="0"/>
              <a:buChar char="•"/>
            </a:pPr>
            <a:endParaRPr lang="en-US" sz="1800" b="0" dirty="0"/>
          </a:p>
          <a:p>
            <a:pPr>
              <a:spcBef>
                <a:spcPts val="0"/>
              </a:spcBef>
              <a:spcAft>
                <a:spcPts val="600"/>
              </a:spcAft>
            </a:pPr>
            <a:r>
              <a:rPr lang="en-US" sz="1800" b="0" dirty="0"/>
              <a:t>Ukraine supports two Tier-2 </a:t>
            </a:r>
            <a:r>
              <a:rPr lang="en-US" sz="1800" b="0" dirty="0" err="1"/>
              <a:t>centres</a:t>
            </a:r>
            <a:r>
              <a:rPr lang="en-US" sz="1800" b="0" dirty="0"/>
              <a:t> in Kiev and </a:t>
            </a:r>
            <a:r>
              <a:rPr lang="en-US" sz="1800" b="0" dirty="0" err="1"/>
              <a:t>Kharkiv</a:t>
            </a:r>
            <a:endParaRPr lang="en-US" sz="1800" b="0" dirty="0"/>
          </a:p>
        </p:txBody>
      </p:sp>
      <p:sp>
        <p:nvSpPr>
          <p:cNvPr id="3" name="Title 2">
            <a:extLst>
              <a:ext uri="{FF2B5EF4-FFF2-40B4-BE49-F238E27FC236}">
                <a16:creationId xmlns:a16="http://schemas.microsoft.com/office/drawing/2014/main" id="{8F282563-0B0F-4DC5-BF56-FA99FB01797D}"/>
              </a:ext>
            </a:extLst>
          </p:cNvPr>
          <p:cNvSpPr>
            <a:spLocks noGrp="1"/>
          </p:cNvSpPr>
          <p:nvPr>
            <p:ph type="title"/>
          </p:nvPr>
        </p:nvSpPr>
        <p:spPr/>
        <p:txBody>
          <a:bodyPr/>
          <a:lstStyle/>
          <a:p>
            <a:r>
              <a:rPr lang="en-US" dirty="0"/>
              <a:t>Impact of War Against Ukraine on WLCG</a:t>
            </a:r>
          </a:p>
        </p:txBody>
      </p:sp>
      <p:sp>
        <p:nvSpPr>
          <p:cNvPr id="4" name="Date Placeholder 3">
            <a:extLst>
              <a:ext uri="{FF2B5EF4-FFF2-40B4-BE49-F238E27FC236}">
                <a16:creationId xmlns:a16="http://schemas.microsoft.com/office/drawing/2014/main" id="{52BB45A6-1995-438A-81DB-785E4B7FB6D2}"/>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0FF5B43-F935-4D32-8BC5-7103F88CAC70}"/>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1F5C2A41-FD47-4655-AB8D-01051AB4B019}"/>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8" name="Picture 7">
            <a:extLst>
              <a:ext uri="{FF2B5EF4-FFF2-40B4-BE49-F238E27FC236}">
                <a16:creationId xmlns:a16="http://schemas.microsoft.com/office/drawing/2014/main" id="{B9F75D33-106C-4334-88FA-F10B799BE53A}"/>
              </a:ext>
            </a:extLst>
          </p:cNvPr>
          <p:cNvPicPr>
            <a:picLocks noChangeAspect="1"/>
          </p:cNvPicPr>
          <p:nvPr/>
        </p:nvPicPr>
        <p:blipFill>
          <a:blip r:embed="rId2"/>
          <a:stretch>
            <a:fillRect/>
          </a:stretch>
        </p:blipFill>
        <p:spPr>
          <a:xfrm>
            <a:off x="8904312" y="1102488"/>
            <a:ext cx="2879701" cy="5024160"/>
          </a:xfrm>
          <a:prstGeom prst="rect">
            <a:avLst/>
          </a:prstGeom>
        </p:spPr>
      </p:pic>
    </p:spTree>
    <p:extLst>
      <p:ext uri="{BB962C8B-B14F-4D97-AF65-F5344CB8AC3E}">
        <p14:creationId xmlns:p14="http://schemas.microsoft.com/office/powerpoint/2010/main" val="1348806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ADC17A-41FC-42AB-8BCF-9C01A40D2AD0}"/>
              </a:ext>
            </a:extLst>
          </p:cNvPr>
          <p:cNvSpPr>
            <a:spLocks noGrp="1"/>
          </p:cNvSpPr>
          <p:nvPr>
            <p:ph idx="1"/>
          </p:nvPr>
        </p:nvSpPr>
        <p:spPr>
          <a:xfrm>
            <a:off x="407988" y="1439335"/>
            <a:ext cx="8985258" cy="4608512"/>
          </a:xfrm>
        </p:spPr>
        <p:txBody>
          <a:bodyPr/>
          <a:lstStyle/>
          <a:p>
            <a:pPr>
              <a:spcBef>
                <a:spcPts val="0"/>
              </a:spcBef>
              <a:spcAft>
                <a:spcPts val="600"/>
              </a:spcAft>
            </a:pPr>
            <a:r>
              <a:rPr lang="en-US" sz="2000" b="0" dirty="0"/>
              <a:t>Associated risks:</a:t>
            </a:r>
          </a:p>
          <a:p>
            <a:pPr marL="342900" indent="-342900">
              <a:spcBef>
                <a:spcPts val="0"/>
              </a:spcBef>
              <a:spcAft>
                <a:spcPts val="600"/>
              </a:spcAft>
              <a:buFont typeface="Arial" panose="020B0604020202020204" pitchFamily="34" charset="0"/>
              <a:buChar char="•"/>
            </a:pPr>
            <a:r>
              <a:rPr lang="en-US" sz="2000" b="0" dirty="0">
                <a:solidFill>
                  <a:srgbClr val="002060"/>
                </a:solidFill>
              </a:rPr>
              <a:t>loss of about 10% Tier-1 resources (less critical for Tier-2)</a:t>
            </a:r>
          </a:p>
          <a:p>
            <a:pPr marL="342900" indent="-342900">
              <a:spcBef>
                <a:spcPts val="0"/>
              </a:spcBef>
              <a:spcAft>
                <a:spcPts val="600"/>
              </a:spcAft>
              <a:buFont typeface="Arial" panose="020B0604020202020204" pitchFamily="34" charset="0"/>
              <a:buChar char="•"/>
            </a:pPr>
            <a:r>
              <a:rPr lang="en-US" sz="2000" b="0" dirty="0">
                <a:solidFill>
                  <a:srgbClr val="002060"/>
                </a:solidFill>
              </a:rPr>
              <a:t>even more serious: Russian experts </a:t>
            </a:r>
            <a:r>
              <a:rPr lang="en-US" altLang="en-US" sz="2000" b="0" dirty="0">
                <a:solidFill>
                  <a:srgbClr val="002060"/>
                </a:solidFill>
              </a:rPr>
              <a:t>contribute to the development and operations of WLCG software and services, in the experiments (about 30 people) and at the WLCG sites </a:t>
            </a:r>
          </a:p>
          <a:p>
            <a:pPr marL="342900" indent="-342900">
              <a:spcBef>
                <a:spcPts val="0"/>
              </a:spcBef>
              <a:spcAft>
                <a:spcPts val="600"/>
              </a:spcAft>
              <a:buFont typeface="Arial" panose="020B0604020202020204" pitchFamily="34" charset="0"/>
              <a:buChar char="•"/>
            </a:pPr>
            <a:r>
              <a:rPr lang="en-US" altLang="en-US" sz="2000" b="0" dirty="0">
                <a:solidFill>
                  <a:srgbClr val="002060"/>
                </a:solidFill>
              </a:rPr>
              <a:t>connectivity: on pressure from several EU countries GEANT has discontinued the connection to Russia dedicated to LHC (LHCONE);</a:t>
            </a:r>
            <a:br>
              <a:rPr lang="en-US" altLang="en-US" sz="2000" b="0" dirty="0">
                <a:solidFill>
                  <a:srgbClr val="002060"/>
                </a:solidFill>
              </a:rPr>
            </a:br>
            <a:r>
              <a:rPr lang="en-US" altLang="en-US" sz="2000" b="0" dirty="0">
                <a:solidFill>
                  <a:srgbClr val="002060"/>
                </a:solidFill>
              </a:rPr>
              <a:t>currently connection through public internet </a:t>
            </a:r>
          </a:p>
          <a:p>
            <a:pPr marL="342900" indent="-342900">
              <a:spcBef>
                <a:spcPts val="0"/>
              </a:spcBef>
              <a:spcAft>
                <a:spcPts val="600"/>
              </a:spcAft>
              <a:buFont typeface="Arial" panose="020B0604020202020204" pitchFamily="34" charset="0"/>
              <a:buChar char="•"/>
            </a:pPr>
            <a:endParaRPr lang="en-US" altLang="en-US" sz="2000" b="0" dirty="0"/>
          </a:p>
          <a:p>
            <a:pPr>
              <a:spcBef>
                <a:spcPts val="0"/>
              </a:spcBef>
              <a:spcAft>
                <a:spcPts val="600"/>
              </a:spcAft>
            </a:pPr>
            <a:r>
              <a:rPr lang="en-US" altLang="en-US" sz="2000" b="0" dirty="0"/>
              <a:t>The most valuable unique data sets in Russian Tier-</a:t>
            </a:r>
            <a:r>
              <a:rPr lang="en-US" altLang="en-US" sz="2000" b="0" dirty="0" err="1"/>
              <a:t>centres</a:t>
            </a:r>
            <a:r>
              <a:rPr lang="en-US" altLang="en-US" sz="2000" b="0" dirty="0"/>
              <a:t> were replicated also at other sites by the experiments </a:t>
            </a:r>
          </a:p>
          <a:p>
            <a:pPr>
              <a:spcBef>
                <a:spcPts val="0"/>
              </a:spcBef>
              <a:spcAft>
                <a:spcPts val="600"/>
              </a:spcAft>
            </a:pPr>
            <a:endParaRPr lang="en-US" altLang="en-US" sz="2000" b="0" dirty="0"/>
          </a:p>
          <a:p>
            <a:pPr>
              <a:spcBef>
                <a:spcPts val="0"/>
              </a:spcBef>
              <a:spcAft>
                <a:spcPts val="600"/>
              </a:spcAft>
            </a:pPr>
            <a:r>
              <a:rPr lang="en-US" altLang="en-US" sz="2000" b="0" dirty="0"/>
              <a:t>An extra-ordinary WLCG Overview Board was held on March 28</a:t>
            </a:r>
            <a:r>
              <a:rPr lang="en-US" altLang="en-US" sz="2000" b="0" baseline="30000" dirty="0"/>
              <a:t>th</a:t>
            </a:r>
          </a:p>
        </p:txBody>
      </p:sp>
      <p:sp>
        <p:nvSpPr>
          <p:cNvPr id="3" name="Title 2">
            <a:extLst>
              <a:ext uri="{FF2B5EF4-FFF2-40B4-BE49-F238E27FC236}">
                <a16:creationId xmlns:a16="http://schemas.microsoft.com/office/drawing/2014/main" id="{8F282563-0B0F-4DC5-BF56-FA99FB01797D}"/>
              </a:ext>
            </a:extLst>
          </p:cNvPr>
          <p:cNvSpPr>
            <a:spLocks noGrp="1"/>
          </p:cNvSpPr>
          <p:nvPr>
            <p:ph type="title"/>
          </p:nvPr>
        </p:nvSpPr>
        <p:spPr/>
        <p:txBody>
          <a:bodyPr/>
          <a:lstStyle/>
          <a:p>
            <a:r>
              <a:rPr lang="en-US" dirty="0"/>
              <a:t>Impact of War Against Ukraine on WLCG</a:t>
            </a:r>
          </a:p>
        </p:txBody>
      </p:sp>
      <p:sp>
        <p:nvSpPr>
          <p:cNvPr id="4" name="Date Placeholder 3">
            <a:extLst>
              <a:ext uri="{FF2B5EF4-FFF2-40B4-BE49-F238E27FC236}">
                <a16:creationId xmlns:a16="http://schemas.microsoft.com/office/drawing/2014/main" id="{52BB45A6-1995-438A-81DB-785E4B7FB6D2}"/>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0FF5B43-F935-4D32-8BC5-7103F88CAC70}"/>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1F5C2A41-FD47-4655-AB8D-01051AB4B019}"/>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1325054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50EAE8-EF89-4AE2-9875-CE248B33DEFA}"/>
              </a:ext>
            </a:extLst>
          </p:cNvPr>
          <p:cNvSpPr>
            <a:spLocks noGrp="1"/>
          </p:cNvSpPr>
          <p:nvPr>
            <p:ph idx="1"/>
          </p:nvPr>
        </p:nvSpPr>
        <p:spPr>
          <a:xfrm>
            <a:off x="263351" y="1052736"/>
            <a:ext cx="10568131" cy="5184576"/>
          </a:xfrm>
        </p:spPr>
        <p:txBody>
          <a:bodyPr/>
          <a:lstStyle/>
          <a:p>
            <a:pPr>
              <a:spcBef>
                <a:spcPts val="0"/>
              </a:spcBef>
              <a:spcAft>
                <a:spcPts val="600"/>
              </a:spcAft>
            </a:pPr>
            <a:r>
              <a:rPr lang="en-US" sz="1600" b="0" dirty="0"/>
              <a:t>Recall schedule discussion of December 2021:</a:t>
            </a:r>
          </a:p>
          <a:p>
            <a:pPr marL="342900" indent="-342900">
              <a:spcBef>
                <a:spcPts val="0"/>
              </a:spcBef>
              <a:spcAft>
                <a:spcPts val="600"/>
              </a:spcAft>
              <a:buFont typeface="Arial" panose="020B0604020202020204" pitchFamily="34" charset="0"/>
              <a:buChar char="•"/>
            </a:pPr>
            <a:r>
              <a:rPr lang="en-US" sz="1600" b="0" dirty="0">
                <a:solidFill>
                  <a:srgbClr val="2F2F2F"/>
                </a:solidFill>
              </a:rPr>
              <a:t>following recommendations of LHCC and </a:t>
            </a:r>
            <a:br>
              <a:rPr lang="en-US" sz="1600" b="0" dirty="0">
                <a:solidFill>
                  <a:srgbClr val="2F2F2F"/>
                </a:solidFill>
              </a:rPr>
            </a:br>
            <a:r>
              <a:rPr lang="en-US" sz="1600" b="0" dirty="0">
                <a:solidFill>
                  <a:srgbClr val="2F2F2F"/>
                </a:solidFill>
              </a:rPr>
              <a:t>HL-LHC Cost &amp; Schedule Review CERN management </a:t>
            </a:r>
            <a:br>
              <a:rPr lang="en-US" sz="1600" b="0" dirty="0">
                <a:solidFill>
                  <a:srgbClr val="2F2F2F"/>
                </a:solidFill>
              </a:rPr>
            </a:br>
            <a:r>
              <a:rPr lang="en-US" sz="1600" b="0" dirty="0">
                <a:solidFill>
                  <a:srgbClr val="2F2F2F"/>
                </a:solidFill>
              </a:rPr>
              <a:t>proposed to extend Run 3 by 1 year and LS3 by ½ year</a:t>
            </a:r>
          </a:p>
          <a:p>
            <a:pPr marL="342900" indent="-342900">
              <a:spcBef>
                <a:spcPts val="0"/>
              </a:spcBef>
              <a:spcAft>
                <a:spcPts val="600"/>
              </a:spcAft>
              <a:buFont typeface="Arial" panose="020B0604020202020204" pitchFamily="34" charset="0"/>
              <a:buChar char="•"/>
            </a:pPr>
            <a:r>
              <a:rPr lang="en-US" sz="1600" b="0" dirty="0">
                <a:solidFill>
                  <a:srgbClr val="2F2F2F"/>
                </a:solidFill>
              </a:rPr>
              <a:t>feedback from funding agencies (RRB) was supportive</a:t>
            </a:r>
            <a:br>
              <a:rPr lang="en-US" sz="1600" b="0" dirty="0">
                <a:solidFill>
                  <a:srgbClr val="2F2F2F"/>
                </a:solidFill>
              </a:rPr>
            </a:br>
            <a:br>
              <a:rPr lang="en-US" sz="1600" b="0" dirty="0">
                <a:solidFill>
                  <a:srgbClr val="2F2F2F"/>
                </a:solidFill>
              </a:rPr>
            </a:br>
            <a:r>
              <a:rPr lang="en-US" sz="1600" b="0" dirty="0">
                <a:solidFill>
                  <a:srgbClr val="FF0000"/>
                </a:solidFill>
              </a:rPr>
              <a:t>Thank you very much for your many useful comments </a:t>
            </a:r>
            <a:br>
              <a:rPr lang="en-US" sz="1600" b="0" dirty="0">
                <a:solidFill>
                  <a:srgbClr val="FF0000"/>
                </a:solidFill>
              </a:rPr>
            </a:br>
            <a:r>
              <a:rPr lang="en-US" sz="1600" b="0" dirty="0">
                <a:solidFill>
                  <a:srgbClr val="FF0000"/>
                </a:solidFill>
              </a:rPr>
              <a:t>and your support!</a:t>
            </a:r>
          </a:p>
          <a:p>
            <a:pPr>
              <a:spcBef>
                <a:spcPts val="0"/>
              </a:spcBef>
              <a:spcAft>
                <a:spcPts val="600"/>
              </a:spcAft>
            </a:pPr>
            <a:endParaRPr lang="en-US" sz="1600" b="0" dirty="0">
              <a:solidFill>
                <a:srgbClr val="2F2F2F"/>
              </a:solidFill>
            </a:endParaRPr>
          </a:p>
          <a:p>
            <a:pPr marL="342900" indent="-342900">
              <a:spcBef>
                <a:spcPts val="0"/>
              </a:spcBef>
              <a:spcAft>
                <a:spcPts val="600"/>
              </a:spcAft>
              <a:buFont typeface="Arial" panose="020B0604020202020204" pitchFamily="34" charset="0"/>
              <a:buChar char="•"/>
            </a:pPr>
            <a:r>
              <a:rPr lang="en-US" sz="1600" b="0" dirty="0">
                <a:solidFill>
                  <a:srgbClr val="FF0000"/>
                </a:solidFill>
              </a:rPr>
              <a:t>CERN management decided in January 2022 to adapt </a:t>
            </a:r>
            <a:br>
              <a:rPr lang="en-US" sz="1600" b="0" dirty="0">
                <a:solidFill>
                  <a:srgbClr val="FF0000"/>
                </a:solidFill>
              </a:rPr>
            </a:br>
            <a:r>
              <a:rPr lang="en-US" sz="1600" b="0" dirty="0">
                <a:solidFill>
                  <a:srgbClr val="FF0000"/>
                </a:solidFill>
              </a:rPr>
              <a:t>the schedule as proposed</a:t>
            </a:r>
            <a:br>
              <a:rPr lang="en-US" sz="1600" b="0" dirty="0">
                <a:solidFill>
                  <a:srgbClr val="FF0000"/>
                </a:solidFill>
              </a:rPr>
            </a:br>
            <a:r>
              <a:rPr lang="en-US" sz="1600" b="0" dirty="0">
                <a:solidFill>
                  <a:srgbClr val="FF0000"/>
                </a:solidFill>
              </a:rPr>
              <a:t>underlining that any further shift of LS3 is technically excluded! </a:t>
            </a:r>
            <a:endParaRPr lang="en-US" sz="1600" b="0" dirty="0"/>
          </a:p>
          <a:p>
            <a:pPr>
              <a:spcBef>
                <a:spcPts val="0"/>
              </a:spcBef>
              <a:spcAft>
                <a:spcPts val="600"/>
              </a:spcAft>
            </a:pPr>
            <a:r>
              <a:rPr lang="en-US" sz="1600" b="0" dirty="0"/>
              <a:t>CERN measures to help experiments to consolidate the Phase II schedule:</a:t>
            </a:r>
          </a:p>
          <a:p>
            <a:pPr marL="342900" indent="-342900">
              <a:spcBef>
                <a:spcPts val="0"/>
              </a:spcBef>
              <a:spcAft>
                <a:spcPts val="600"/>
              </a:spcAft>
              <a:buFont typeface="Arial" panose="020B0604020202020204" pitchFamily="34" charset="0"/>
              <a:buChar char="•"/>
            </a:pPr>
            <a:r>
              <a:rPr lang="en-US" sz="1600" b="0" dirty="0">
                <a:solidFill>
                  <a:srgbClr val="002060"/>
                </a:solidFill>
              </a:rPr>
              <a:t>CERN EP, ATLAS and CMS established a priority list and roadmap for electronics</a:t>
            </a:r>
          </a:p>
          <a:p>
            <a:pPr marL="342900" indent="-342900">
              <a:spcBef>
                <a:spcPts val="0"/>
              </a:spcBef>
              <a:spcAft>
                <a:spcPts val="600"/>
              </a:spcAft>
              <a:buFont typeface="Arial" panose="020B0604020202020204" pitchFamily="34" charset="0"/>
              <a:buChar char="•"/>
            </a:pPr>
            <a:r>
              <a:rPr lang="en-US" sz="1600" b="0" dirty="0">
                <a:solidFill>
                  <a:srgbClr val="002060"/>
                </a:solidFill>
              </a:rPr>
              <a:t>CERN will try to continue the CHIPS initiative and support it with experienced workforce</a:t>
            </a:r>
          </a:p>
          <a:p>
            <a:pPr marL="342900" indent="-342900">
              <a:spcBef>
                <a:spcPts val="0"/>
              </a:spcBef>
              <a:spcAft>
                <a:spcPts val="600"/>
              </a:spcAft>
              <a:buFont typeface="Arial" panose="020B0604020202020204" pitchFamily="34" charset="0"/>
              <a:buChar char="•"/>
            </a:pPr>
            <a:r>
              <a:rPr lang="en-US" sz="1600" b="0" dirty="0">
                <a:solidFill>
                  <a:srgbClr val="002060"/>
                </a:solidFill>
              </a:rPr>
              <a:t>discussion with Fraunhofer IPA in Germany started</a:t>
            </a:r>
            <a:br>
              <a:rPr lang="en-US" sz="1600" b="0" dirty="0">
                <a:solidFill>
                  <a:srgbClr val="002060"/>
                </a:solidFill>
              </a:rPr>
            </a:br>
            <a:r>
              <a:rPr lang="en-US" sz="1600" b="0" dirty="0">
                <a:solidFill>
                  <a:srgbClr val="002060"/>
                </a:solidFill>
              </a:rPr>
              <a:t>this institute is specialized on (industrial) process optimization</a:t>
            </a:r>
            <a:br>
              <a:rPr lang="en-US" sz="1600" b="0" dirty="0">
                <a:solidFill>
                  <a:srgbClr val="002060"/>
                </a:solidFill>
              </a:rPr>
            </a:br>
            <a:r>
              <a:rPr lang="en-US" sz="1600" b="0" dirty="0">
                <a:solidFill>
                  <a:srgbClr val="002060"/>
                </a:solidFill>
              </a:rPr>
              <a:t>plan for workshops with experiments once re-baselining is completed (hopefully Q2 2022)</a:t>
            </a:r>
          </a:p>
          <a:p>
            <a:pPr>
              <a:spcBef>
                <a:spcPts val="0"/>
              </a:spcBef>
              <a:spcAft>
                <a:spcPts val="600"/>
              </a:spcAft>
            </a:pPr>
            <a:r>
              <a:rPr lang="en-US" sz="1600" b="0" dirty="0">
                <a:solidFill>
                  <a:srgbClr val="2F2F2F"/>
                </a:solidFill>
              </a:rPr>
              <a:t>In addition, both experiments are working hard to consolidate the schedule</a:t>
            </a:r>
          </a:p>
          <a:p>
            <a:pPr>
              <a:spcBef>
                <a:spcPts val="0"/>
              </a:spcBef>
              <a:spcAft>
                <a:spcPts val="600"/>
              </a:spcAft>
            </a:pPr>
            <a:endParaRPr lang="en-US" sz="1600" b="0" dirty="0">
              <a:solidFill>
                <a:srgbClr val="2F2F2F"/>
              </a:solidFill>
            </a:endParaRPr>
          </a:p>
          <a:p>
            <a:pPr>
              <a:spcBef>
                <a:spcPts val="0"/>
              </a:spcBef>
              <a:spcAft>
                <a:spcPts val="600"/>
              </a:spcAft>
            </a:pPr>
            <a:endParaRPr lang="en-US" sz="1800" dirty="0"/>
          </a:p>
        </p:txBody>
      </p:sp>
      <p:sp>
        <p:nvSpPr>
          <p:cNvPr id="3" name="Title 2">
            <a:extLst>
              <a:ext uri="{FF2B5EF4-FFF2-40B4-BE49-F238E27FC236}">
                <a16:creationId xmlns:a16="http://schemas.microsoft.com/office/drawing/2014/main" id="{7F235CB6-9181-4D32-BD40-DEFFC7484FE9}"/>
              </a:ext>
            </a:extLst>
          </p:cNvPr>
          <p:cNvSpPr>
            <a:spLocks noGrp="1"/>
          </p:cNvSpPr>
          <p:nvPr>
            <p:ph type="title"/>
          </p:nvPr>
        </p:nvSpPr>
        <p:spPr/>
        <p:txBody>
          <a:bodyPr/>
          <a:lstStyle/>
          <a:p>
            <a:r>
              <a:rPr lang="en-US" dirty="0"/>
              <a:t>Phase II: LHC Schedule</a:t>
            </a:r>
          </a:p>
        </p:txBody>
      </p:sp>
      <p:sp>
        <p:nvSpPr>
          <p:cNvPr id="4" name="Date Placeholder 3">
            <a:extLst>
              <a:ext uri="{FF2B5EF4-FFF2-40B4-BE49-F238E27FC236}">
                <a16:creationId xmlns:a16="http://schemas.microsoft.com/office/drawing/2014/main" id="{7B20B726-A658-44DD-88B4-DCDAA5E63FE0}"/>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ABE32919-4AE5-49A9-B3C1-D15A9D25C09D}"/>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959101F6-4858-42AB-AD0E-EAE5F90C4282}"/>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8" name="Picture 7">
            <a:extLst>
              <a:ext uri="{FF2B5EF4-FFF2-40B4-BE49-F238E27FC236}">
                <a16:creationId xmlns:a16="http://schemas.microsoft.com/office/drawing/2014/main" id="{41F36506-1F70-42AF-86DF-93FAB40AFFC1}"/>
              </a:ext>
            </a:extLst>
          </p:cNvPr>
          <p:cNvPicPr>
            <a:picLocks noChangeAspect="1"/>
          </p:cNvPicPr>
          <p:nvPr/>
        </p:nvPicPr>
        <p:blipFill>
          <a:blip r:embed="rId2"/>
          <a:stretch>
            <a:fillRect/>
          </a:stretch>
        </p:blipFill>
        <p:spPr>
          <a:xfrm>
            <a:off x="6345109" y="1041985"/>
            <a:ext cx="5727555" cy="2113213"/>
          </a:xfrm>
          <a:prstGeom prst="rect">
            <a:avLst/>
          </a:prstGeom>
        </p:spPr>
      </p:pic>
      <p:sp>
        <p:nvSpPr>
          <p:cNvPr id="7" name="TextBox 6">
            <a:extLst>
              <a:ext uri="{FF2B5EF4-FFF2-40B4-BE49-F238E27FC236}">
                <a16:creationId xmlns:a16="http://schemas.microsoft.com/office/drawing/2014/main" id="{5CB981EA-C58B-4E45-8ADC-B54FBEFDD3E7}"/>
              </a:ext>
            </a:extLst>
          </p:cNvPr>
          <p:cNvSpPr txBox="1"/>
          <p:nvPr/>
        </p:nvSpPr>
        <p:spPr>
          <a:xfrm>
            <a:off x="9696400" y="470610"/>
            <a:ext cx="1756891" cy="553998"/>
          </a:xfrm>
          <a:prstGeom prst="rect">
            <a:avLst/>
          </a:prstGeom>
          <a:noFill/>
        </p:spPr>
        <p:txBody>
          <a:bodyPr wrap="none" lIns="0" tIns="0" rIns="0" bIns="0" rtlCol="0">
            <a:spAutoFit/>
          </a:bodyPr>
          <a:lstStyle/>
          <a:p>
            <a:pPr algn="l"/>
            <a:r>
              <a:rPr lang="en-US" dirty="0">
                <a:solidFill>
                  <a:srgbClr val="FF0000"/>
                </a:solidFill>
              </a:rPr>
              <a:t>Phase II upgrade</a:t>
            </a:r>
            <a:br>
              <a:rPr lang="en-US" dirty="0">
                <a:solidFill>
                  <a:srgbClr val="FF0000"/>
                </a:solidFill>
              </a:rPr>
            </a:br>
            <a:r>
              <a:rPr lang="en-US" dirty="0">
                <a:solidFill>
                  <a:srgbClr val="FF0000"/>
                </a:solidFill>
              </a:rPr>
              <a:t>ATLAS &amp; CMS</a:t>
            </a:r>
          </a:p>
        </p:txBody>
      </p:sp>
      <p:sp>
        <p:nvSpPr>
          <p:cNvPr id="9" name="TextBox 8">
            <a:extLst>
              <a:ext uri="{FF2B5EF4-FFF2-40B4-BE49-F238E27FC236}">
                <a16:creationId xmlns:a16="http://schemas.microsoft.com/office/drawing/2014/main" id="{D98F7BA7-175C-4307-A757-8D86E159776E}"/>
              </a:ext>
            </a:extLst>
          </p:cNvPr>
          <p:cNvSpPr txBox="1"/>
          <p:nvPr/>
        </p:nvSpPr>
        <p:spPr>
          <a:xfrm>
            <a:off x="8155533" y="2586970"/>
            <a:ext cx="1684883" cy="553998"/>
          </a:xfrm>
          <a:prstGeom prst="rect">
            <a:avLst/>
          </a:prstGeom>
          <a:noFill/>
        </p:spPr>
        <p:txBody>
          <a:bodyPr wrap="square" lIns="0" tIns="0" rIns="0" bIns="0" rtlCol="0">
            <a:spAutoFit/>
          </a:bodyPr>
          <a:lstStyle/>
          <a:p>
            <a:pPr algn="l"/>
            <a:r>
              <a:rPr lang="en-US" dirty="0">
                <a:solidFill>
                  <a:srgbClr val="FF0000"/>
                </a:solidFill>
              </a:rPr>
              <a:t>ALICE 3 &amp; </a:t>
            </a:r>
            <a:r>
              <a:rPr lang="en-US" dirty="0" err="1">
                <a:solidFill>
                  <a:srgbClr val="FF0000"/>
                </a:solidFill>
              </a:rPr>
              <a:t>LHCb</a:t>
            </a:r>
            <a:r>
              <a:rPr lang="en-US" dirty="0">
                <a:solidFill>
                  <a:srgbClr val="FF0000"/>
                </a:solidFill>
              </a:rPr>
              <a:t> upgrade II</a:t>
            </a:r>
          </a:p>
        </p:txBody>
      </p:sp>
    </p:spTree>
    <p:extLst>
      <p:ext uri="{BB962C8B-B14F-4D97-AF65-F5344CB8AC3E}">
        <p14:creationId xmlns:p14="http://schemas.microsoft.com/office/powerpoint/2010/main" val="3457086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65CFA1F-FBB6-4462-86C2-7C49A9F20587}"/>
              </a:ext>
            </a:extLst>
          </p:cNvPr>
          <p:cNvSpPr>
            <a:spLocks noGrp="1"/>
          </p:cNvSpPr>
          <p:nvPr>
            <p:ph type="title"/>
          </p:nvPr>
        </p:nvSpPr>
        <p:spPr>
          <a:xfrm>
            <a:off x="407988" y="373593"/>
            <a:ext cx="11376025" cy="679143"/>
          </a:xfrm>
        </p:spPr>
        <p:txBody>
          <a:bodyPr/>
          <a:lstStyle/>
          <a:p>
            <a:r>
              <a:rPr lang="en-US" dirty="0"/>
              <a:t>Anti-</a:t>
            </a:r>
            <a:r>
              <a:rPr lang="en-US" baseline="30000" dirty="0"/>
              <a:t>3</a:t>
            </a:r>
            <a:r>
              <a:rPr lang="en-US" dirty="0"/>
              <a:t>He Absorption in ALICE and in the Galaxy</a:t>
            </a:r>
          </a:p>
        </p:txBody>
      </p:sp>
      <p:sp>
        <p:nvSpPr>
          <p:cNvPr id="4" name="Datumsplatzhalter 3">
            <a:extLst>
              <a:ext uri="{FF2B5EF4-FFF2-40B4-BE49-F238E27FC236}">
                <a16:creationId xmlns:a16="http://schemas.microsoft.com/office/drawing/2014/main" id="{9E511070-C6C7-44D5-91C8-143200E88831}"/>
              </a:ext>
            </a:extLst>
          </p:cNvPr>
          <p:cNvSpPr>
            <a:spLocks noGrp="1"/>
          </p:cNvSpPr>
          <p:nvPr>
            <p:ph type="dt" sz="half" idx="10"/>
          </p:nvPr>
        </p:nvSpPr>
        <p:spPr/>
        <p:txBody>
          <a:bodyPr/>
          <a:lstStyle/>
          <a:p>
            <a:r>
              <a:rPr lang="en-US"/>
              <a:t>25.04.2022</a:t>
            </a:r>
          </a:p>
        </p:txBody>
      </p:sp>
      <p:sp>
        <p:nvSpPr>
          <p:cNvPr id="5" name="Fußzeilenplatzhalter 4">
            <a:extLst>
              <a:ext uri="{FF2B5EF4-FFF2-40B4-BE49-F238E27FC236}">
                <a16:creationId xmlns:a16="http://schemas.microsoft.com/office/drawing/2014/main" id="{81A87850-FDF3-472C-84AC-79EED9BAFD68}"/>
              </a:ext>
            </a:extLst>
          </p:cNvPr>
          <p:cNvSpPr>
            <a:spLocks noGrp="1"/>
          </p:cNvSpPr>
          <p:nvPr>
            <p:ph type="ftr" sz="quarter" idx="11"/>
          </p:nvPr>
        </p:nvSpPr>
        <p:spPr/>
        <p:txBody>
          <a:bodyPr/>
          <a:lstStyle/>
          <a:p>
            <a:r>
              <a:rPr lang="en-US"/>
              <a:t>J. Mnich | Status of the Experiments</a:t>
            </a:r>
          </a:p>
        </p:txBody>
      </p:sp>
      <p:sp>
        <p:nvSpPr>
          <p:cNvPr id="6" name="Foliennummernplatzhalter 5">
            <a:extLst>
              <a:ext uri="{FF2B5EF4-FFF2-40B4-BE49-F238E27FC236}">
                <a16:creationId xmlns:a16="http://schemas.microsoft.com/office/drawing/2014/main" id="{F1DCDC3E-0A24-4CD3-B724-6ADF0E922A93}"/>
              </a:ext>
            </a:extLst>
          </p:cNvPr>
          <p:cNvSpPr>
            <a:spLocks noGrp="1"/>
          </p:cNvSpPr>
          <p:nvPr>
            <p:ph type="sldNum" sz="quarter" idx="12"/>
          </p:nvPr>
        </p:nvSpPr>
        <p:spPr/>
        <p:txBody>
          <a:bodyPr/>
          <a:lstStyle/>
          <a:p>
            <a:fld id="{36B5EA5A-BC32-A742-B11B-8E7414D5B535}" type="slidenum">
              <a:rPr lang="en-US" smtClean="0"/>
              <a:pPr/>
              <a:t>2</a:t>
            </a:fld>
            <a:endParaRPr lang="en-US"/>
          </a:p>
        </p:txBody>
      </p:sp>
      <p:pic>
        <p:nvPicPr>
          <p:cNvPr id="15" name="Picture 14" descr="Chart, diagram&#10;&#10;Description automatically generated">
            <a:extLst>
              <a:ext uri="{FF2B5EF4-FFF2-40B4-BE49-F238E27FC236}">
                <a16:creationId xmlns:a16="http://schemas.microsoft.com/office/drawing/2014/main" id="{2AC46978-06A8-F248-B812-C5A5FC19442B}"/>
              </a:ext>
            </a:extLst>
          </p:cNvPr>
          <p:cNvPicPr>
            <a:picLocks noChangeAspect="1"/>
          </p:cNvPicPr>
          <p:nvPr/>
        </p:nvPicPr>
        <p:blipFill>
          <a:blip r:embed="rId3"/>
          <a:stretch>
            <a:fillRect/>
          </a:stretch>
        </p:blipFill>
        <p:spPr>
          <a:xfrm>
            <a:off x="7464152" y="1191235"/>
            <a:ext cx="4146093" cy="4037272"/>
          </a:xfrm>
          <a:prstGeom prst="rect">
            <a:avLst/>
          </a:prstGeom>
        </p:spPr>
      </p:pic>
      <p:sp>
        <p:nvSpPr>
          <p:cNvPr id="21" name="TextBox 20">
            <a:extLst>
              <a:ext uri="{FF2B5EF4-FFF2-40B4-BE49-F238E27FC236}">
                <a16:creationId xmlns:a16="http://schemas.microsoft.com/office/drawing/2014/main" id="{FD0AC249-2413-8B44-8085-D69317CA10F2}"/>
              </a:ext>
            </a:extLst>
          </p:cNvPr>
          <p:cNvSpPr txBox="1"/>
          <p:nvPr/>
        </p:nvSpPr>
        <p:spPr>
          <a:xfrm>
            <a:off x="330603" y="3833172"/>
            <a:ext cx="6917525" cy="2215991"/>
          </a:xfrm>
          <a:prstGeom prst="rect">
            <a:avLst/>
          </a:prstGeom>
          <a:noFill/>
        </p:spPr>
        <p:txBody>
          <a:bodyPr wrap="square" lIns="0" tIns="0" rIns="0" bIns="0" rtlCol="0">
            <a:spAutoFit/>
          </a:bodyPr>
          <a:lstStyle/>
          <a:p>
            <a:pPr algn="l"/>
            <a:r>
              <a:rPr lang="en-CH" sz="1600" dirty="0">
                <a:solidFill>
                  <a:srgbClr val="2F2F2F"/>
                </a:solidFill>
              </a:rPr>
              <a:t>ALICE measured the </a:t>
            </a:r>
            <a:r>
              <a:rPr lang="en-CH" sz="1600" dirty="0">
                <a:solidFill>
                  <a:schemeClr val="tx1">
                    <a:lumMod val="60000"/>
                    <a:lumOff val="40000"/>
                  </a:schemeClr>
                </a:solidFill>
              </a:rPr>
              <a:t>anti-</a:t>
            </a:r>
            <a:r>
              <a:rPr lang="en-CH" sz="1600" baseline="30000" dirty="0">
                <a:solidFill>
                  <a:schemeClr val="tx1">
                    <a:lumMod val="60000"/>
                    <a:lumOff val="40000"/>
                  </a:schemeClr>
                </a:solidFill>
              </a:rPr>
              <a:t>3</a:t>
            </a:r>
            <a:r>
              <a:rPr lang="en-CH" sz="1600" dirty="0">
                <a:solidFill>
                  <a:schemeClr val="tx1">
                    <a:lumMod val="60000"/>
                    <a:lumOff val="40000"/>
                  </a:schemeClr>
                </a:solidFill>
              </a:rPr>
              <a:t>He absorption cross section</a:t>
            </a:r>
            <a:r>
              <a:rPr lang="en-CH" sz="1600" dirty="0">
                <a:solidFill>
                  <a:srgbClr val="2F2F2F"/>
                </a:solidFill>
              </a:rPr>
              <a:t> in the detector material, for the first time at low momentum </a:t>
            </a:r>
            <a:endParaRPr lang="de-DE" sz="1600" dirty="0">
              <a:solidFill>
                <a:srgbClr val="2F2F2F"/>
              </a:solidFill>
            </a:endParaRPr>
          </a:p>
          <a:p>
            <a:pPr algn="l"/>
            <a:endParaRPr lang="de-DE" sz="1600" dirty="0">
              <a:solidFill>
                <a:srgbClr val="2F2F2F"/>
              </a:solidFill>
            </a:endParaRPr>
          </a:p>
          <a:p>
            <a:r>
              <a:rPr lang="en-US" sz="1600" dirty="0">
                <a:solidFill>
                  <a:srgbClr val="2F2F2F"/>
                </a:solidFill>
              </a:rPr>
              <a:t>Search for anti-nuclei in space such as </a:t>
            </a:r>
            <a:r>
              <a:rPr lang="en-CH" sz="1600" dirty="0">
                <a:solidFill>
                  <a:srgbClr val="2F2F2F"/>
                </a:solidFill>
              </a:rPr>
              <a:t>anti-</a:t>
            </a:r>
            <a:r>
              <a:rPr lang="en-CH" sz="1600" baseline="30000" dirty="0">
                <a:solidFill>
                  <a:srgbClr val="2F2F2F"/>
                </a:solidFill>
              </a:rPr>
              <a:t>3</a:t>
            </a:r>
            <a:r>
              <a:rPr lang="en-CH" sz="1600" dirty="0">
                <a:solidFill>
                  <a:srgbClr val="2F2F2F"/>
                </a:solidFill>
              </a:rPr>
              <a:t>He </a:t>
            </a:r>
            <a:r>
              <a:rPr lang="de-DE" sz="1600" dirty="0">
                <a:solidFill>
                  <a:srgbClr val="2F2F2F"/>
                </a:solidFill>
              </a:rPr>
              <a:t>i</a:t>
            </a:r>
            <a:r>
              <a:rPr lang="en-US" sz="1600" dirty="0">
                <a:solidFill>
                  <a:srgbClr val="2F2F2F"/>
                </a:solidFill>
              </a:rPr>
              <a:t>s a very promising channel for the discovery of Dark Matter</a:t>
            </a:r>
          </a:p>
          <a:p>
            <a:pPr marL="285750" indent="-285750">
              <a:buFont typeface="Arial" panose="020B0604020202020204" pitchFamily="34" charset="0"/>
              <a:buChar char="•"/>
            </a:pPr>
            <a:r>
              <a:rPr lang="en-US" sz="1600" dirty="0">
                <a:solidFill>
                  <a:srgbClr val="002060"/>
                </a:solidFill>
              </a:rPr>
              <a:t>essentially free from the background from ordinary collisions between cosmic rays and interstellar medium</a:t>
            </a:r>
          </a:p>
          <a:p>
            <a:pPr marL="285750" indent="-285750">
              <a:buFont typeface="Arial" panose="020B0604020202020204" pitchFamily="34" charset="0"/>
              <a:buChar char="•"/>
            </a:pPr>
            <a:r>
              <a:rPr lang="de-DE" sz="1600" dirty="0">
                <a:solidFill>
                  <a:srgbClr val="002060"/>
                </a:solidFill>
              </a:rPr>
              <a:t>ALICE </a:t>
            </a:r>
            <a:r>
              <a:rPr lang="de-DE" sz="1600" dirty="0" err="1">
                <a:solidFill>
                  <a:srgbClr val="002060"/>
                </a:solidFill>
              </a:rPr>
              <a:t>result</a:t>
            </a:r>
            <a:r>
              <a:rPr lang="de-DE" sz="1600" dirty="0">
                <a:solidFill>
                  <a:srgbClr val="002060"/>
                </a:solidFill>
              </a:rPr>
              <a:t> </a:t>
            </a:r>
            <a:r>
              <a:rPr lang="de-DE" sz="1600" dirty="0" err="1">
                <a:solidFill>
                  <a:srgbClr val="002060"/>
                </a:solidFill>
              </a:rPr>
              <a:t>provides</a:t>
            </a:r>
            <a:r>
              <a:rPr lang="de-DE" sz="1600" dirty="0">
                <a:solidFill>
                  <a:srgbClr val="002060"/>
                </a:solidFill>
              </a:rPr>
              <a:t> </a:t>
            </a:r>
            <a:r>
              <a:rPr lang="en-CH" sz="1600" dirty="0">
                <a:solidFill>
                  <a:srgbClr val="002060"/>
                </a:solidFill>
              </a:rPr>
              <a:t>estimate of absorption probability of anti-nuclei from dark </a:t>
            </a:r>
            <a:r>
              <a:rPr lang="de-DE" sz="1600" dirty="0">
                <a:solidFill>
                  <a:srgbClr val="002060"/>
                </a:solidFill>
              </a:rPr>
              <a:t>m</a:t>
            </a:r>
            <a:r>
              <a:rPr lang="en-CH" sz="1600" dirty="0">
                <a:solidFill>
                  <a:srgbClr val="002060"/>
                </a:solidFill>
              </a:rPr>
              <a:t>attter decays and from cosmic-ray background in the Galaxy</a:t>
            </a:r>
            <a:endParaRPr lang="en-US" sz="1600" dirty="0">
              <a:solidFill>
                <a:srgbClr val="002060"/>
              </a:solidFill>
            </a:endParaRPr>
          </a:p>
        </p:txBody>
      </p:sp>
      <p:pic>
        <p:nvPicPr>
          <p:cNvPr id="26" name="Immagine 2">
            <a:extLst>
              <a:ext uri="{FF2B5EF4-FFF2-40B4-BE49-F238E27FC236}">
                <a16:creationId xmlns:a16="http://schemas.microsoft.com/office/drawing/2014/main" id="{AE98FADE-7424-B742-8992-D2A0B07F32CF}"/>
              </a:ext>
            </a:extLst>
          </p:cNvPr>
          <p:cNvPicPr>
            <a:picLocks noChangeAspect="1"/>
          </p:cNvPicPr>
          <p:nvPr/>
        </p:nvPicPr>
        <p:blipFill>
          <a:blip r:embed="rId4"/>
          <a:stretch>
            <a:fillRect/>
          </a:stretch>
        </p:blipFill>
        <p:spPr>
          <a:xfrm>
            <a:off x="407988" y="1107999"/>
            <a:ext cx="2407729" cy="2321001"/>
          </a:xfrm>
          <a:prstGeom prst="rect">
            <a:avLst/>
          </a:prstGeom>
        </p:spPr>
      </p:pic>
      <p:pic>
        <p:nvPicPr>
          <p:cNvPr id="27" name="Immagine 11">
            <a:extLst>
              <a:ext uri="{FF2B5EF4-FFF2-40B4-BE49-F238E27FC236}">
                <a16:creationId xmlns:a16="http://schemas.microsoft.com/office/drawing/2014/main" id="{6F72981F-C93F-6E4B-90FD-F18AF2904DBB}"/>
              </a:ext>
            </a:extLst>
          </p:cNvPr>
          <p:cNvPicPr>
            <a:picLocks noChangeAspect="1"/>
          </p:cNvPicPr>
          <p:nvPr/>
        </p:nvPicPr>
        <p:blipFill rotWithShape="1">
          <a:blip r:embed="rId5"/>
          <a:srcRect l="51830"/>
          <a:stretch/>
        </p:blipFill>
        <p:spPr>
          <a:xfrm>
            <a:off x="3148082" y="1177273"/>
            <a:ext cx="3657161" cy="2584893"/>
          </a:xfrm>
          <a:prstGeom prst="rect">
            <a:avLst/>
          </a:prstGeom>
        </p:spPr>
      </p:pic>
      <p:sp>
        <p:nvSpPr>
          <p:cNvPr id="14" name="TextBox 13">
            <a:extLst>
              <a:ext uri="{FF2B5EF4-FFF2-40B4-BE49-F238E27FC236}">
                <a16:creationId xmlns:a16="http://schemas.microsoft.com/office/drawing/2014/main" id="{CD966803-F3AF-B14D-BE20-FA0AA10902F7}"/>
              </a:ext>
            </a:extLst>
          </p:cNvPr>
          <p:cNvSpPr txBox="1"/>
          <p:nvPr/>
        </p:nvSpPr>
        <p:spPr>
          <a:xfrm>
            <a:off x="9196966" y="869496"/>
            <a:ext cx="2251207" cy="307777"/>
          </a:xfrm>
          <a:prstGeom prst="rect">
            <a:avLst/>
          </a:prstGeom>
          <a:solidFill>
            <a:schemeClr val="bg1"/>
          </a:solidFill>
        </p:spPr>
        <p:txBody>
          <a:bodyPr wrap="square" rtlCol="0">
            <a:spAutoFit/>
          </a:bodyPr>
          <a:lstStyle/>
          <a:p>
            <a:r>
              <a:rPr lang="en-GB" sz="1400">
                <a:hlinkClick r:id="rId6"/>
              </a:rPr>
              <a:t>ALICE, arXiv:2202.01549</a:t>
            </a:r>
            <a:endParaRPr lang="en-IT" sz="1400"/>
          </a:p>
        </p:txBody>
      </p:sp>
      <p:pic>
        <p:nvPicPr>
          <p:cNvPr id="34" name="Picture 33">
            <a:extLst>
              <a:ext uri="{FF2B5EF4-FFF2-40B4-BE49-F238E27FC236}">
                <a16:creationId xmlns:a16="http://schemas.microsoft.com/office/drawing/2014/main" id="{651BE443-E917-1349-9E03-12F42D1D80B2}"/>
              </a:ext>
            </a:extLst>
          </p:cNvPr>
          <p:cNvPicPr>
            <a:picLocks noChangeAspect="1"/>
          </p:cNvPicPr>
          <p:nvPr/>
        </p:nvPicPr>
        <p:blipFill>
          <a:blip r:embed="rId7"/>
          <a:stretch>
            <a:fillRect/>
          </a:stretch>
        </p:blipFill>
        <p:spPr>
          <a:xfrm>
            <a:off x="9480377" y="3138620"/>
            <a:ext cx="975296" cy="506404"/>
          </a:xfrm>
          <a:prstGeom prst="rect">
            <a:avLst/>
          </a:prstGeom>
        </p:spPr>
      </p:pic>
      <p:pic>
        <p:nvPicPr>
          <p:cNvPr id="17" name="Picture 16">
            <a:extLst>
              <a:ext uri="{FF2B5EF4-FFF2-40B4-BE49-F238E27FC236}">
                <a16:creationId xmlns:a16="http://schemas.microsoft.com/office/drawing/2014/main" id="{A3041ECA-82BB-4078-A00A-709998328EF0}"/>
              </a:ext>
            </a:extLst>
          </p:cNvPr>
          <p:cNvPicPr>
            <a:picLocks noChangeAspect="1"/>
          </p:cNvPicPr>
          <p:nvPr/>
        </p:nvPicPr>
        <p:blipFill>
          <a:blip r:embed="rId8"/>
          <a:stretch>
            <a:fillRect/>
          </a:stretch>
        </p:blipFill>
        <p:spPr>
          <a:xfrm>
            <a:off x="11425532" y="665"/>
            <a:ext cx="716962" cy="969019"/>
          </a:xfrm>
          <a:prstGeom prst="rect">
            <a:avLst/>
          </a:prstGeom>
        </p:spPr>
      </p:pic>
      <p:sp>
        <p:nvSpPr>
          <p:cNvPr id="2" name="Rectangle 1">
            <a:extLst>
              <a:ext uri="{FF2B5EF4-FFF2-40B4-BE49-F238E27FC236}">
                <a16:creationId xmlns:a16="http://schemas.microsoft.com/office/drawing/2014/main" id="{F28D552D-4C23-473D-9007-F6FA4777827C}"/>
              </a:ext>
            </a:extLst>
          </p:cNvPr>
          <p:cNvSpPr/>
          <p:nvPr/>
        </p:nvSpPr>
        <p:spPr>
          <a:xfrm>
            <a:off x="7407673" y="5013176"/>
            <a:ext cx="4734821" cy="369332"/>
          </a:xfrm>
          <a:prstGeom prst="rect">
            <a:avLst/>
          </a:prstGeom>
        </p:spPr>
        <p:txBody>
          <a:bodyPr wrap="square">
            <a:spAutoFit/>
          </a:bodyPr>
          <a:lstStyle/>
          <a:p>
            <a:endParaRPr lang="en-US" dirty="0"/>
          </a:p>
        </p:txBody>
      </p:sp>
    </p:spTree>
    <p:extLst>
      <p:ext uri="{BB962C8B-B14F-4D97-AF65-F5344CB8AC3E}">
        <p14:creationId xmlns:p14="http://schemas.microsoft.com/office/powerpoint/2010/main" val="968887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50EAE8-EF89-4AE2-9875-CE248B33DEFA}"/>
              </a:ext>
            </a:extLst>
          </p:cNvPr>
          <p:cNvSpPr>
            <a:spLocks noGrp="1"/>
          </p:cNvSpPr>
          <p:nvPr>
            <p:ph idx="1"/>
          </p:nvPr>
        </p:nvSpPr>
        <p:spPr>
          <a:xfrm>
            <a:off x="423078" y="1196752"/>
            <a:ext cx="5744930" cy="2088232"/>
          </a:xfrm>
        </p:spPr>
        <p:txBody>
          <a:bodyPr/>
          <a:lstStyle/>
          <a:p>
            <a:pPr>
              <a:spcBef>
                <a:spcPts val="0"/>
              </a:spcBef>
              <a:spcAft>
                <a:spcPts val="600"/>
              </a:spcAft>
            </a:pPr>
            <a:r>
              <a:rPr lang="en-US" sz="1800" b="0" dirty="0">
                <a:solidFill>
                  <a:srgbClr val="FF0000"/>
                </a:solidFill>
              </a:rPr>
              <a:t>Phase II: </a:t>
            </a:r>
            <a:r>
              <a:rPr lang="en-US" sz="1800" b="0" dirty="0"/>
              <a:t>very significant contributions from Russian institutes are part of the Phase II projects</a:t>
            </a:r>
          </a:p>
          <a:p>
            <a:pPr marL="285750" indent="-285750">
              <a:spcBef>
                <a:spcPts val="0"/>
              </a:spcBef>
              <a:spcAft>
                <a:spcPts val="600"/>
              </a:spcAft>
              <a:buFont typeface="Arial" panose="020B0604020202020204" pitchFamily="34" charset="0"/>
              <a:buChar char="•"/>
            </a:pPr>
            <a:r>
              <a:rPr lang="en-US" sz="1800" b="0" dirty="0">
                <a:solidFill>
                  <a:srgbClr val="002060"/>
                </a:solidFill>
              </a:rPr>
              <a:t>approx. 20 MCHF core contributions</a:t>
            </a:r>
          </a:p>
          <a:p>
            <a:pPr marL="285750" indent="-285750">
              <a:spcBef>
                <a:spcPts val="0"/>
              </a:spcBef>
              <a:spcAft>
                <a:spcPts val="600"/>
              </a:spcAft>
              <a:buFont typeface="Arial" panose="020B0604020202020204" pitchFamily="34" charset="0"/>
              <a:buChar char="•"/>
            </a:pPr>
            <a:r>
              <a:rPr lang="en-US" sz="1800" b="0" dirty="0">
                <a:solidFill>
                  <a:srgbClr val="002060"/>
                </a:solidFill>
              </a:rPr>
              <a:t>key in-kind contributions depend on their workforce and expertise</a:t>
            </a:r>
          </a:p>
          <a:p>
            <a:pPr>
              <a:spcBef>
                <a:spcPts val="0"/>
              </a:spcBef>
              <a:spcAft>
                <a:spcPts val="600"/>
              </a:spcAft>
            </a:pPr>
            <a:r>
              <a:rPr lang="en-US" sz="1800" b="0" dirty="0"/>
              <a:t>Some examples:</a:t>
            </a:r>
          </a:p>
        </p:txBody>
      </p:sp>
      <p:sp>
        <p:nvSpPr>
          <p:cNvPr id="3" name="Title 2">
            <a:extLst>
              <a:ext uri="{FF2B5EF4-FFF2-40B4-BE49-F238E27FC236}">
                <a16:creationId xmlns:a16="http://schemas.microsoft.com/office/drawing/2014/main" id="{7F235CB6-9181-4D32-BD40-DEFFC7484FE9}"/>
              </a:ext>
            </a:extLst>
          </p:cNvPr>
          <p:cNvSpPr>
            <a:spLocks noGrp="1"/>
          </p:cNvSpPr>
          <p:nvPr>
            <p:ph type="title"/>
          </p:nvPr>
        </p:nvSpPr>
        <p:spPr>
          <a:xfrm>
            <a:off x="407988" y="373593"/>
            <a:ext cx="11520660" cy="679143"/>
          </a:xfrm>
        </p:spPr>
        <p:txBody>
          <a:bodyPr/>
          <a:lstStyle/>
          <a:p>
            <a:r>
              <a:rPr lang="en-US" dirty="0"/>
              <a:t>Risks Associated with the War Against Ukraine </a:t>
            </a:r>
          </a:p>
        </p:txBody>
      </p:sp>
      <p:sp>
        <p:nvSpPr>
          <p:cNvPr id="4" name="Date Placeholder 3">
            <a:extLst>
              <a:ext uri="{FF2B5EF4-FFF2-40B4-BE49-F238E27FC236}">
                <a16:creationId xmlns:a16="http://schemas.microsoft.com/office/drawing/2014/main" id="{7B20B726-A658-44DD-88B4-DCDAA5E63FE0}"/>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ABE32919-4AE5-49A9-B3C1-D15A9D25C09D}"/>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959101F6-4858-42AB-AD0E-EAE5F90C4282}"/>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11" name="TextBox 10">
            <a:extLst>
              <a:ext uri="{FF2B5EF4-FFF2-40B4-BE49-F238E27FC236}">
                <a16:creationId xmlns:a16="http://schemas.microsoft.com/office/drawing/2014/main" id="{1D51AC92-96D1-491D-A6BC-763CC6C2DB3F}"/>
              </a:ext>
            </a:extLst>
          </p:cNvPr>
          <p:cNvSpPr txBox="1"/>
          <p:nvPr/>
        </p:nvSpPr>
        <p:spPr>
          <a:xfrm>
            <a:off x="6872998" y="1196752"/>
            <a:ext cx="4219104" cy="215444"/>
          </a:xfrm>
          <a:prstGeom prst="rect">
            <a:avLst/>
          </a:prstGeom>
          <a:noFill/>
        </p:spPr>
        <p:txBody>
          <a:bodyPr wrap="none" lIns="0" tIns="0" rIns="0" bIns="0" rtlCol="0">
            <a:spAutoFit/>
          </a:bodyPr>
          <a:lstStyle/>
          <a:p>
            <a:r>
              <a:rPr lang="en-US" sz="1400" dirty="0"/>
              <a:t>Phase II core contributions from institutes in Russia</a:t>
            </a:r>
          </a:p>
        </p:txBody>
      </p:sp>
      <p:graphicFrame>
        <p:nvGraphicFramePr>
          <p:cNvPr id="8" name="Table 7">
            <a:extLst>
              <a:ext uri="{FF2B5EF4-FFF2-40B4-BE49-F238E27FC236}">
                <a16:creationId xmlns:a16="http://schemas.microsoft.com/office/drawing/2014/main" id="{02F1CE8B-3816-480C-89A8-2D797B089670}"/>
              </a:ext>
            </a:extLst>
          </p:cNvPr>
          <p:cNvGraphicFramePr>
            <a:graphicFrameLocks noGrp="1"/>
          </p:cNvGraphicFramePr>
          <p:nvPr/>
        </p:nvGraphicFramePr>
        <p:xfrm>
          <a:off x="6888088" y="1521078"/>
          <a:ext cx="4900711" cy="1584174"/>
        </p:xfrm>
        <a:graphic>
          <a:graphicData uri="http://schemas.openxmlformats.org/drawingml/2006/table">
            <a:tbl>
              <a:tblPr firstRow="1" firstCol="1" bandRow="1">
                <a:tableStyleId>{EB9631B5-78F2-41C9-869B-9F39066F8104}</a:tableStyleId>
              </a:tblPr>
              <a:tblGrid>
                <a:gridCol w="1853486">
                  <a:extLst>
                    <a:ext uri="{9D8B030D-6E8A-4147-A177-3AD203B41FA5}">
                      <a16:colId xmlns:a16="http://schemas.microsoft.com/office/drawing/2014/main" val="396636082"/>
                    </a:ext>
                  </a:extLst>
                </a:gridCol>
                <a:gridCol w="608048">
                  <a:extLst>
                    <a:ext uri="{9D8B030D-6E8A-4147-A177-3AD203B41FA5}">
                      <a16:colId xmlns:a16="http://schemas.microsoft.com/office/drawing/2014/main" val="3977275503"/>
                    </a:ext>
                  </a:extLst>
                </a:gridCol>
                <a:gridCol w="566384">
                  <a:extLst>
                    <a:ext uri="{9D8B030D-6E8A-4147-A177-3AD203B41FA5}">
                      <a16:colId xmlns:a16="http://schemas.microsoft.com/office/drawing/2014/main" val="955249490"/>
                    </a:ext>
                  </a:extLst>
                </a:gridCol>
                <a:gridCol w="566384">
                  <a:extLst>
                    <a:ext uri="{9D8B030D-6E8A-4147-A177-3AD203B41FA5}">
                      <a16:colId xmlns:a16="http://schemas.microsoft.com/office/drawing/2014/main" val="3288673758"/>
                    </a:ext>
                  </a:extLst>
                </a:gridCol>
                <a:gridCol w="740025">
                  <a:extLst>
                    <a:ext uri="{9D8B030D-6E8A-4147-A177-3AD203B41FA5}">
                      <a16:colId xmlns:a16="http://schemas.microsoft.com/office/drawing/2014/main" val="2348009782"/>
                    </a:ext>
                  </a:extLst>
                </a:gridCol>
                <a:gridCol w="566384">
                  <a:extLst>
                    <a:ext uri="{9D8B030D-6E8A-4147-A177-3AD203B41FA5}">
                      <a16:colId xmlns:a16="http://schemas.microsoft.com/office/drawing/2014/main" val="1387689071"/>
                    </a:ext>
                  </a:extLst>
                </a:gridCol>
              </a:tblGrid>
              <a:tr h="463609">
                <a:tc>
                  <a:txBody>
                    <a:bodyPr/>
                    <a:lstStyle/>
                    <a:p>
                      <a:pPr algn="l">
                        <a:lnSpc>
                          <a:spcPct val="115000"/>
                        </a:lnSpc>
                        <a:spcAft>
                          <a:spcPts val="0"/>
                        </a:spcAft>
                      </a:pPr>
                      <a:r>
                        <a:rPr lang="en-GB" sz="1100" b="1" dirty="0">
                          <a:effectLst/>
                        </a:rPr>
                        <a:t>[MCHF]</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ctr">
                        <a:lnSpc>
                          <a:spcPct val="115000"/>
                        </a:lnSpc>
                        <a:spcAft>
                          <a:spcPts val="0"/>
                        </a:spcAft>
                      </a:pPr>
                      <a:r>
                        <a:rPr lang="en-US" sz="1100" dirty="0">
                          <a:effectLst/>
                        </a:rPr>
                        <a:t>Total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gridSpan="2">
                  <a:txBody>
                    <a:bodyPr/>
                    <a:lstStyle/>
                    <a:p>
                      <a:pPr algn="ctr">
                        <a:lnSpc>
                          <a:spcPct val="115000"/>
                        </a:lnSpc>
                        <a:spcAft>
                          <a:spcPts val="0"/>
                        </a:spcAft>
                      </a:pPr>
                      <a:r>
                        <a:rPr lang="en-US" sz="1100" dirty="0">
                          <a:effectLst/>
                        </a:rPr>
                        <a:t>Russia </a:t>
                      </a:r>
                      <a:br>
                        <a:rPr lang="en-US" sz="1100" dirty="0">
                          <a:effectLst/>
                        </a:rPr>
                      </a:br>
                      <a:r>
                        <a:rPr lang="en-US" sz="1100" dirty="0">
                          <a:effectLst/>
                        </a:rPr>
                        <a:t>(incl. JINR)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hMerge="1">
                  <a:txBody>
                    <a:bodyPr/>
                    <a:lstStyle/>
                    <a:p>
                      <a:endParaRPr lang="en-US"/>
                    </a:p>
                  </a:txBody>
                  <a:tcPr/>
                </a:tc>
                <a:tc gridSpan="2">
                  <a:txBody>
                    <a:bodyPr/>
                    <a:lstStyle/>
                    <a:p>
                      <a:pPr algn="ctr">
                        <a:lnSpc>
                          <a:spcPct val="115000"/>
                        </a:lnSpc>
                        <a:spcAft>
                          <a:spcPts val="0"/>
                        </a:spcAft>
                      </a:pPr>
                      <a:r>
                        <a:rPr lang="en-US" sz="1100" dirty="0">
                          <a:effectLst/>
                        </a:rPr>
                        <a:t>JINR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952064284"/>
                  </a:ext>
                </a:extLst>
              </a:tr>
              <a:tr h="224113">
                <a:tc>
                  <a:txBody>
                    <a:bodyPr/>
                    <a:lstStyle/>
                    <a:p>
                      <a:pPr>
                        <a:lnSpc>
                          <a:spcPct val="115000"/>
                        </a:lnSpc>
                        <a:spcAft>
                          <a:spcPts val="0"/>
                        </a:spcAft>
                      </a:pPr>
                      <a:r>
                        <a:rPr lang="en-US" sz="1100" b="1" dirty="0">
                          <a:effectLst/>
                        </a:rPr>
                        <a:t>ATLAS</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dirty="0">
                          <a:effectLst/>
                        </a:rPr>
                        <a:t>248.8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8.3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3.3%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dirty="0">
                          <a:effectLst/>
                        </a:rPr>
                        <a:t>3.1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1.2%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992322222"/>
                  </a:ext>
                </a:extLst>
              </a:tr>
              <a:tr h="224113">
                <a:tc>
                  <a:txBody>
                    <a:bodyPr/>
                    <a:lstStyle/>
                    <a:p>
                      <a:pPr>
                        <a:lnSpc>
                          <a:spcPct val="115000"/>
                        </a:lnSpc>
                        <a:spcAft>
                          <a:spcPts val="0"/>
                        </a:spcAft>
                      </a:pPr>
                      <a:r>
                        <a:rPr lang="en-US" sz="1100" b="1" dirty="0">
                          <a:effectLst/>
                        </a:rPr>
                        <a:t>ATLAS common fund</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24.4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1.2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5.0%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0.4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1.6%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3894297591"/>
                  </a:ext>
                </a:extLst>
              </a:tr>
              <a:tr h="224113">
                <a:tc>
                  <a:txBody>
                    <a:bodyPr/>
                    <a:lstStyle/>
                    <a:p>
                      <a:pPr>
                        <a:lnSpc>
                          <a:spcPct val="115000"/>
                        </a:lnSpc>
                        <a:spcAft>
                          <a:spcPts val="0"/>
                        </a:spcAft>
                      </a:pPr>
                      <a:r>
                        <a:rPr lang="en-US" sz="1100" b="1" dirty="0">
                          <a:effectLst/>
                        </a:rPr>
                        <a:t>CMS</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283.5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9.2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3.2%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dirty="0">
                          <a:effectLst/>
                        </a:rPr>
                        <a:t>2.4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0,8%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2143713868"/>
                  </a:ext>
                </a:extLst>
              </a:tr>
              <a:tr h="224113">
                <a:tc>
                  <a:txBody>
                    <a:bodyPr/>
                    <a:lstStyle/>
                    <a:p>
                      <a:pPr>
                        <a:lnSpc>
                          <a:spcPct val="115000"/>
                        </a:lnSpc>
                        <a:spcAft>
                          <a:spcPts val="0"/>
                        </a:spcAft>
                      </a:pPr>
                      <a:r>
                        <a:rPr lang="en-US" sz="1100" b="1" dirty="0">
                          <a:effectLst/>
                        </a:rPr>
                        <a:t>CMS common fund</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dirty="0">
                          <a:effectLst/>
                        </a:rPr>
                        <a:t>25.0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6.1%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a:effectLst/>
                        </a:rPr>
                        <a:t>0.4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GB" sz="1100" dirty="0">
                          <a:effectLst/>
                        </a:rPr>
                        <a:t>1.7%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1446478052"/>
                  </a:ext>
                </a:extLst>
              </a:tr>
              <a:tr h="224113">
                <a:tc>
                  <a:txBody>
                    <a:bodyPr/>
                    <a:lstStyle/>
                    <a:p>
                      <a:pPr>
                        <a:lnSpc>
                          <a:spcPct val="115000"/>
                        </a:lnSpc>
                        <a:spcAft>
                          <a:spcPts val="0"/>
                        </a:spcAft>
                      </a:pPr>
                      <a:r>
                        <a:rPr lang="en-US" sz="1100" b="1" dirty="0">
                          <a:effectLst/>
                        </a:rPr>
                        <a:t>Sum</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b="1" dirty="0">
                          <a:effectLst/>
                          <a:latin typeface="Calibri" panose="020F0502020204030204" pitchFamily="34" charset="0"/>
                          <a:ea typeface="Calibri" panose="020F0502020204030204" pitchFamily="34" charset="0"/>
                          <a:cs typeface="Times New Roman" panose="02020603050405020304" pitchFamily="18" charset="0"/>
                        </a:rPr>
                        <a:t>581.7</a:t>
                      </a: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b="1" dirty="0">
                          <a:effectLst/>
                        </a:rPr>
                        <a:t>20.2</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b="1" dirty="0">
                          <a:effectLst/>
                        </a:rPr>
                        <a:t>3.5%</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b="1" dirty="0">
                          <a:effectLst/>
                        </a:rPr>
                        <a:t>6.2</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tc>
                  <a:txBody>
                    <a:bodyPr/>
                    <a:lstStyle/>
                    <a:p>
                      <a:pPr algn="r">
                        <a:lnSpc>
                          <a:spcPct val="115000"/>
                        </a:lnSpc>
                        <a:spcAft>
                          <a:spcPts val="0"/>
                        </a:spcAft>
                      </a:pPr>
                      <a:r>
                        <a:rPr lang="en-US" sz="1100" b="1" dirty="0">
                          <a:effectLst/>
                        </a:rPr>
                        <a:t>1.1%</a:t>
                      </a:r>
                      <a:endParaRPr lang="en-U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2F2F2F"/>
                      </a:solidFill>
                      <a:prstDash val="solid"/>
                      <a:round/>
                      <a:headEnd type="none" w="med" len="med"/>
                      <a:tailEnd type="none" w="med" len="med"/>
                    </a:lnL>
                    <a:lnR w="12700" cap="flat" cmpd="sng" algn="ctr">
                      <a:solidFill>
                        <a:srgbClr val="2F2F2F"/>
                      </a:solidFill>
                      <a:prstDash val="solid"/>
                      <a:round/>
                      <a:headEnd type="none" w="med" len="med"/>
                      <a:tailEnd type="none" w="med" len="med"/>
                    </a:lnR>
                    <a:lnT w="12700" cap="flat" cmpd="sng" algn="ctr">
                      <a:solidFill>
                        <a:srgbClr val="2F2F2F"/>
                      </a:solidFill>
                      <a:prstDash val="solid"/>
                      <a:round/>
                      <a:headEnd type="none" w="med" len="med"/>
                      <a:tailEnd type="none" w="med" len="med"/>
                    </a:lnT>
                    <a:lnB w="12700" cap="flat" cmpd="sng" algn="ctr">
                      <a:solidFill>
                        <a:srgbClr val="2F2F2F"/>
                      </a:solidFill>
                      <a:prstDash val="solid"/>
                      <a:round/>
                      <a:headEnd type="none" w="med" len="med"/>
                      <a:tailEnd type="none" w="med" len="med"/>
                    </a:lnB>
                  </a:tcPr>
                </a:tc>
                <a:extLst>
                  <a:ext uri="{0D108BD9-81ED-4DB2-BD59-A6C34878D82A}">
                    <a16:rowId xmlns:a16="http://schemas.microsoft.com/office/drawing/2014/main" val="2356092013"/>
                  </a:ext>
                </a:extLst>
              </a:tr>
            </a:tbl>
          </a:graphicData>
        </a:graphic>
      </p:graphicFrame>
      <p:sp>
        <p:nvSpPr>
          <p:cNvPr id="9" name="Rectangle 8">
            <a:extLst>
              <a:ext uri="{FF2B5EF4-FFF2-40B4-BE49-F238E27FC236}">
                <a16:creationId xmlns:a16="http://schemas.microsoft.com/office/drawing/2014/main" id="{2C5D10B1-EF7C-4A50-B37F-55A3F907A454}"/>
              </a:ext>
            </a:extLst>
          </p:cNvPr>
          <p:cNvSpPr/>
          <p:nvPr/>
        </p:nvSpPr>
        <p:spPr>
          <a:xfrm>
            <a:off x="335360" y="2996952"/>
            <a:ext cx="11109555" cy="2643801"/>
          </a:xfrm>
          <a:prstGeom prst="rect">
            <a:avLst/>
          </a:prstGeom>
        </p:spPr>
        <p:txBody>
          <a:bodyPr wrap="square">
            <a:spAutoFit/>
          </a:bodyPr>
          <a:lstStyle/>
          <a:p>
            <a:pPr>
              <a:lnSpc>
                <a:spcPct val="90000"/>
              </a:lnSpc>
              <a:spcAft>
                <a:spcPts val="600"/>
              </a:spcAft>
            </a:pPr>
            <a:r>
              <a:rPr lang="en-US" dirty="0">
                <a:solidFill>
                  <a:schemeClr val="tx2"/>
                </a:solidFill>
              </a:rPr>
              <a:t>ATLAS: needed in 2022 </a:t>
            </a:r>
          </a:p>
          <a:p>
            <a:pPr marL="285750" indent="-285750">
              <a:lnSpc>
                <a:spcPct val="90000"/>
              </a:lnSpc>
              <a:spcAft>
                <a:spcPts val="600"/>
              </a:spcAft>
              <a:buFont typeface="Arial" panose="020B0604020202020204" pitchFamily="34" charset="0"/>
              <a:buChar char="•"/>
            </a:pPr>
            <a:r>
              <a:rPr lang="en-US" dirty="0"/>
              <a:t>ITK: delivery of manifolds, start of flip-chip qualification and pre-production of pixel end-cap modules </a:t>
            </a:r>
          </a:p>
          <a:p>
            <a:pPr marL="285750" indent="-285750">
              <a:lnSpc>
                <a:spcPct val="90000"/>
              </a:lnSpc>
              <a:spcAft>
                <a:spcPts val="600"/>
              </a:spcAft>
              <a:buFont typeface="Arial" panose="020B0604020202020204" pitchFamily="34" charset="0"/>
              <a:buChar char="•"/>
            </a:pPr>
            <a:r>
              <a:rPr lang="en-US" dirty="0"/>
              <a:t>RPC: shipping to CERN of prototype transport frames and the pre-production of installation equipment, temporary export of RPC readout panels for assembly at JINR</a:t>
            </a:r>
          </a:p>
          <a:p>
            <a:pPr>
              <a:lnSpc>
                <a:spcPct val="90000"/>
              </a:lnSpc>
              <a:spcAft>
                <a:spcPts val="600"/>
              </a:spcAft>
            </a:pPr>
            <a:r>
              <a:rPr lang="en-US" dirty="0">
                <a:solidFill>
                  <a:schemeClr val="tx2"/>
                </a:solidFill>
              </a:rPr>
              <a:t>CMS: by far largest project with Russia is the HGCAL with 8.2 MCHF core contributions expecte</a:t>
            </a:r>
            <a:r>
              <a:rPr lang="en-US" dirty="0"/>
              <a:t>d</a:t>
            </a:r>
          </a:p>
          <a:p>
            <a:pPr marL="285750" indent="-285750">
              <a:lnSpc>
                <a:spcPct val="90000"/>
              </a:lnSpc>
              <a:spcAft>
                <a:spcPts val="600"/>
              </a:spcAft>
              <a:buFont typeface="Arial" panose="020B0604020202020204" pitchFamily="34" charset="0"/>
              <a:buChar char="•"/>
            </a:pPr>
            <a:r>
              <a:rPr lang="en-US" dirty="0"/>
              <a:t>already blocked collaboration between Russia and Ukraine: </a:t>
            </a:r>
            <a:r>
              <a:rPr lang="en-US" dirty="0" err="1"/>
              <a:t>moulded</a:t>
            </a:r>
            <a:r>
              <a:rPr lang="en-US" dirty="0"/>
              <a:t> scintillators (Russia), machined scintillator (Ukraine), copper-tungsten base-plates for silicon modules (Russia), copper cooling plate prototypes (Belarus)</a:t>
            </a:r>
            <a:br>
              <a:rPr lang="en-US" dirty="0"/>
            </a:br>
            <a:r>
              <a:rPr lang="en-US" dirty="0"/>
              <a:t>These components are all needed for pre-series activities this year</a:t>
            </a:r>
            <a:endParaRPr lang="en-US" sz="1600" dirty="0"/>
          </a:p>
        </p:txBody>
      </p:sp>
      <p:sp>
        <p:nvSpPr>
          <p:cNvPr id="13" name="TextBox 12">
            <a:extLst>
              <a:ext uri="{FF2B5EF4-FFF2-40B4-BE49-F238E27FC236}">
                <a16:creationId xmlns:a16="http://schemas.microsoft.com/office/drawing/2014/main" id="{B44090AD-FFFF-4A06-83DC-8DE21A137CBD}"/>
              </a:ext>
            </a:extLst>
          </p:cNvPr>
          <p:cNvSpPr txBox="1"/>
          <p:nvPr/>
        </p:nvSpPr>
        <p:spPr>
          <a:xfrm>
            <a:off x="3471105" y="5805415"/>
            <a:ext cx="7085756" cy="307777"/>
          </a:xfrm>
          <a:prstGeom prst="rect">
            <a:avLst/>
          </a:prstGeom>
          <a:noFill/>
        </p:spPr>
        <p:txBody>
          <a:bodyPr wrap="square" lIns="0" tIns="0" rIns="0" bIns="0" rtlCol="0">
            <a:spAutoFit/>
          </a:bodyPr>
          <a:lstStyle/>
          <a:p>
            <a:pPr algn="l"/>
            <a:r>
              <a:rPr lang="en-US" sz="2000" dirty="0">
                <a:solidFill>
                  <a:srgbClr val="FF0000"/>
                </a:solidFill>
              </a:rPr>
              <a:t>→ Significant budget and schedule risk </a:t>
            </a:r>
          </a:p>
        </p:txBody>
      </p:sp>
    </p:spTree>
    <p:extLst>
      <p:ext uri="{BB962C8B-B14F-4D97-AF65-F5344CB8AC3E}">
        <p14:creationId xmlns:p14="http://schemas.microsoft.com/office/powerpoint/2010/main" val="2611865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6A9FB9-3399-4C49-98C2-50B8866B50D8}"/>
              </a:ext>
            </a:extLst>
          </p:cNvPr>
          <p:cNvSpPr>
            <a:spLocks noGrp="1"/>
          </p:cNvSpPr>
          <p:nvPr>
            <p:ph type="title"/>
          </p:nvPr>
        </p:nvSpPr>
        <p:spPr/>
        <p:txBody>
          <a:bodyPr/>
          <a:lstStyle/>
          <a:p>
            <a:r>
              <a:rPr lang="en-US" dirty="0"/>
              <a:t>Summary</a:t>
            </a:r>
          </a:p>
        </p:txBody>
      </p:sp>
      <p:sp>
        <p:nvSpPr>
          <p:cNvPr id="4" name="Datumsplatzhalter 3">
            <a:extLst>
              <a:ext uri="{FF2B5EF4-FFF2-40B4-BE49-F238E27FC236}">
                <a16:creationId xmlns:a16="http://schemas.microsoft.com/office/drawing/2014/main" id="{BA2DE289-B809-4E83-BC85-4A9F13866D24}"/>
              </a:ext>
            </a:extLst>
          </p:cNvPr>
          <p:cNvSpPr>
            <a:spLocks noGrp="1"/>
          </p:cNvSpPr>
          <p:nvPr>
            <p:ph type="dt" sz="half" idx="10"/>
          </p:nvPr>
        </p:nvSpPr>
        <p:spPr/>
        <p:txBody>
          <a:bodyPr/>
          <a:lstStyle/>
          <a:p>
            <a:r>
              <a:rPr lang="en-US"/>
              <a:t>25.04.2022</a:t>
            </a:r>
            <a:endParaRPr lang="en-GB"/>
          </a:p>
        </p:txBody>
      </p:sp>
      <p:sp>
        <p:nvSpPr>
          <p:cNvPr id="5" name="Fußzeilenplatzhalter 4">
            <a:extLst>
              <a:ext uri="{FF2B5EF4-FFF2-40B4-BE49-F238E27FC236}">
                <a16:creationId xmlns:a16="http://schemas.microsoft.com/office/drawing/2014/main" id="{72296764-87DE-4A2D-80F6-9BBF0A0F06B5}"/>
              </a:ext>
            </a:extLst>
          </p:cNvPr>
          <p:cNvSpPr>
            <a:spLocks noGrp="1"/>
          </p:cNvSpPr>
          <p:nvPr>
            <p:ph type="ftr" sz="quarter" idx="11"/>
          </p:nvPr>
        </p:nvSpPr>
        <p:spPr/>
        <p:txBody>
          <a:bodyPr/>
          <a:lstStyle/>
          <a:p>
            <a:r>
              <a:rPr lang="en-US"/>
              <a:t>J. Mnich | Status of the Experiments</a:t>
            </a:r>
            <a:endParaRPr lang="en-GB"/>
          </a:p>
        </p:txBody>
      </p:sp>
      <p:sp>
        <p:nvSpPr>
          <p:cNvPr id="6" name="Foliennummernplatzhalter 5">
            <a:extLst>
              <a:ext uri="{FF2B5EF4-FFF2-40B4-BE49-F238E27FC236}">
                <a16:creationId xmlns:a16="http://schemas.microsoft.com/office/drawing/2014/main" id="{E96F362C-F708-4954-982B-018EC8DAAD36}"/>
              </a:ext>
            </a:extLst>
          </p:cNvPr>
          <p:cNvSpPr>
            <a:spLocks noGrp="1"/>
          </p:cNvSpPr>
          <p:nvPr>
            <p:ph type="sldNum" sz="quarter" idx="12"/>
          </p:nvPr>
        </p:nvSpPr>
        <p:spPr/>
        <p:txBody>
          <a:bodyPr/>
          <a:lstStyle/>
          <a:p>
            <a:fld id="{96B430D1-2062-3C42-9ABF-2560637523A9}" type="slidenum">
              <a:rPr lang="en-GB" smtClean="0"/>
              <a:t>21</a:t>
            </a:fld>
            <a:endParaRPr lang="en-GB"/>
          </a:p>
        </p:txBody>
      </p:sp>
      <p:sp>
        <p:nvSpPr>
          <p:cNvPr id="7" name="Inhaltsplatzhalter 1">
            <a:extLst>
              <a:ext uri="{FF2B5EF4-FFF2-40B4-BE49-F238E27FC236}">
                <a16:creationId xmlns:a16="http://schemas.microsoft.com/office/drawing/2014/main" id="{1F1B4DDD-86A9-4106-B3D9-F563524B677D}"/>
              </a:ext>
            </a:extLst>
          </p:cNvPr>
          <p:cNvSpPr txBox="1">
            <a:spLocks/>
          </p:cNvSpPr>
          <p:nvPr/>
        </p:nvSpPr>
        <p:spPr>
          <a:xfrm>
            <a:off x="606346" y="980728"/>
            <a:ext cx="10386197" cy="518457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spcBef>
                <a:spcPts val="0"/>
              </a:spcBef>
              <a:spcAft>
                <a:spcPts val="600"/>
              </a:spcAft>
              <a:buFont typeface="Arial" panose="020B0604020202020204" pitchFamily="34" charset="0"/>
              <a:buChar char="•"/>
            </a:pPr>
            <a:r>
              <a:rPr lang="en-US" sz="2000" b="0" dirty="0"/>
              <a:t>LHC experiments continue to produce excellent physics results from Run 2 data</a:t>
            </a:r>
          </a:p>
          <a:p>
            <a:pPr marL="666900" lvl="1" indent="-342900">
              <a:spcBef>
                <a:spcPts val="0"/>
              </a:spcBef>
              <a:spcAft>
                <a:spcPts val="600"/>
              </a:spcAft>
              <a:buFont typeface="Arial" panose="020B0604020202020204" pitchFamily="34" charset="0"/>
              <a:buChar char="•"/>
            </a:pPr>
            <a:r>
              <a:rPr lang="en-US" dirty="0">
                <a:solidFill>
                  <a:srgbClr val="002060"/>
                </a:solidFill>
              </a:rPr>
              <a:t>10</a:t>
            </a:r>
            <a:r>
              <a:rPr lang="en-US" baseline="30000" dirty="0">
                <a:solidFill>
                  <a:srgbClr val="002060"/>
                </a:solidFill>
              </a:rPr>
              <a:t>th</a:t>
            </a:r>
            <a:r>
              <a:rPr lang="en-US" dirty="0">
                <a:solidFill>
                  <a:srgbClr val="002060"/>
                </a:solidFill>
              </a:rPr>
              <a:t> anniversary of Higgs discovery 4</a:t>
            </a:r>
            <a:r>
              <a:rPr lang="en-US" baseline="30000" dirty="0">
                <a:solidFill>
                  <a:srgbClr val="002060"/>
                </a:solidFill>
              </a:rPr>
              <a:t>th</a:t>
            </a:r>
            <a:r>
              <a:rPr lang="en-US" dirty="0">
                <a:solidFill>
                  <a:srgbClr val="002060"/>
                </a:solidFill>
              </a:rPr>
              <a:t> of July, 2022</a:t>
            </a:r>
          </a:p>
          <a:p>
            <a:pPr marL="342900" indent="-342900">
              <a:lnSpc>
                <a:spcPct val="100000"/>
              </a:lnSpc>
              <a:spcBef>
                <a:spcPts val="0"/>
              </a:spcBef>
              <a:spcAft>
                <a:spcPts val="600"/>
              </a:spcAft>
              <a:buFont typeface="Arial" panose="020B0604020202020204" pitchFamily="34" charset="0"/>
              <a:buChar char="•"/>
            </a:pPr>
            <a:r>
              <a:rPr lang="en-US" sz="2000" b="0" dirty="0"/>
              <a:t>Experiments are ready for Run 3</a:t>
            </a:r>
          </a:p>
          <a:p>
            <a:pPr marL="666900" lvl="1" indent="-342900">
              <a:spcBef>
                <a:spcPts val="0"/>
              </a:spcBef>
              <a:spcAft>
                <a:spcPts val="600"/>
              </a:spcAft>
              <a:buFont typeface="Arial" panose="020B0604020202020204" pitchFamily="34" charset="0"/>
              <a:buChar char="•"/>
            </a:pPr>
            <a:r>
              <a:rPr lang="en-US" dirty="0">
                <a:solidFill>
                  <a:srgbClr val="002060"/>
                </a:solidFill>
              </a:rPr>
              <a:t>cavern closed since March 24</a:t>
            </a:r>
            <a:r>
              <a:rPr lang="en-US" baseline="30000" dirty="0">
                <a:solidFill>
                  <a:srgbClr val="002060"/>
                </a:solidFill>
              </a:rPr>
              <a:t>th</a:t>
            </a:r>
            <a:endParaRPr lang="en-US" dirty="0">
              <a:solidFill>
                <a:srgbClr val="002060"/>
              </a:solidFill>
            </a:endParaRPr>
          </a:p>
          <a:p>
            <a:pPr marL="666900" lvl="1" indent="-342900">
              <a:spcBef>
                <a:spcPts val="0"/>
              </a:spcBef>
              <a:spcAft>
                <a:spcPts val="600"/>
              </a:spcAft>
              <a:buFont typeface="Arial" panose="020B0604020202020204" pitchFamily="34" charset="0"/>
              <a:buChar char="•"/>
            </a:pPr>
            <a:r>
              <a:rPr lang="en-US" dirty="0">
                <a:solidFill>
                  <a:srgbClr val="002060"/>
                </a:solidFill>
              </a:rPr>
              <a:t>computing ready for Run 3</a:t>
            </a:r>
            <a:endParaRPr lang="en-US" b="0" dirty="0">
              <a:solidFill>
                <a:srgbClr val="002060"/>
              </a:solidFill>
            </a:endParaRPr>
          </a:p>
          <a:p>
            <a:pPr marL="342900" indent="-342900">
              <a:lnSpc>
                <a:spcPct val="100000"/>
              </a:lnSpc>
              <a:spcBef>
                <a:spcPts val="0"/>
              </a:spcBef>
              <a:spcAft>
                <a:spcPts val="600"/>
              </a:spcAft>
              <a:buFont typeface="Arial" panose="020B0604020202020204" pitchFamily="34" charset="0"/>
              <a:buChar char="•"/>
            </a:pPr>
            <a:r>
              <a:rPr lang="en-US" sz="2000" b="0" dirty="0"/>
              <a:t>Russian war against Ukraine constitutes a significant risk</a:t>
            </a:r>
          </a:p>
          <a:p>
            <a:pPr marL="666900" lvl="1" indent="-342900">
              <a:spcBef>
                <a:spcPts val="0"/>
              </a:spcBef>
              <a:spcAft>
                <a:spcPts val="600"/>
              </a:spcAft>
              <a:buFont typeface="Arial" panose="020B0604020202020204" pitchFamily="34" charset="0"/>
              <a:buChar char="•"/>
            </a:pPr>
            <a:r>
              <a:rPr lang="en-US" dirty="0">
                <a:solidFill>
                  <a:srgbClr val="FF0000"/>
                </a:solidFill>
              </a:rPr>
              <a:t>to the LHC and non-LHC experiments at CERN and</a:t>
            </a:r>
          </a:p>
          <a:p>
            <a:pPr marL="666900" lvl="1" indent="-342900">
              <a:spcBef>
                <a:spcPts val="0"/>
              </a:spcBef>
              <a:spcAft>
                <a:spcPts val="600"/>
              </a:spcAft>
              <a:buFont typeface="Arial" panose="020B0604020202020204" pitchFamily="34" charset="0"/>
              <a:buChar char="•"/>
            </a:pPr>
            <a:r>
              <a:rPr lang="en-US" dirty="0">
                <a:solidFill>
                  <a:srgbClr val="FF0000"/>
                </a:solidFill>
              </a:rPr>
              <a:t>to our Ukrainian and Russian colleagues who contributed and are still contributing to the scientific </a:t>
            </a:r>
            <a:r>
              <a:rPr lang="en-US" dirty="0" err="1">
                <a:solidFill>
                  <a:srgbClr val="FF0000"/>
                </a:solidFill>
              </a:rPr>
              <a:t>programme</a:t>
            </a:r>
            <a:r>
              <a:rPr lang="en-US" dirty="0">
                <a:solidFill>
                  <a:srgbClr val="FF0000"/>
                </a:solidFill>
              </a:rPr>
              <a:t> of CERN</a:t>
            </a:r>
          </a:p>
          <a:p>
            <a:pPr lvl="1" indent="0">
              <a:spcBef>
                <a:spcPts val="0"/>
              </a:spcBef>
              <a:spcAft>
                <a:spcPts val="600"/>
              </a:spcAft>
              <a:buNone/>
            </a:pPr>
            <a:r>
              <a:rPr lang="en-US" dirty="0"/>
              <a:t>if the International Collaboration Agreements (ICAs) and MoUs are suspended</a:t>
            </a:r>
          </a:p>
          <a:p>
            <a:pPr marL="666900" lvl="1" indent="-342900">
              <a:spcBef>
                <a:spcPts val="0"/>
              </a:spcBef>
              <a:spcAft>
                <a:spcPts val="600"/>
              </a:spcAft>
              <a:buFont typeface="Arial" panose="020B0604020202020204" pitchFamily="34" charset="0"/>
              <a:buChar char="•"/>
            </a:pPr>
            <a:r>
              <a:rPr lang="en-US" dirty="0">
                <a:solidFill>
                  <a:srgbClr val="FF0000"/>
                </a:solidFill>
              </a:rPr>
              <a:t>Russian contributions will have to be covered by the other FAs pro-rata</a:t>
            </a:r>
          </a:p>
          <a:p>
            <a:pPr marL="342900" indent="-342900">
              <a:lnSpc>
                <a:spcPct val="100000"/>
              </a:lnSpc>
              <a:spcBef>
                <a:spcPts val="0"/>
              </a:spcBef>
              <a:spcAft>
                <a:spcPts val="600"/>
              </a:spcAft>
              <a:buFont typeface="Arial" panose="020B0604020202020204" pitchFamily="34" charset="0"/>
              <a:buChar char="•"/>
            </a:pPr>
            <a:r>
              <a:rPr lang="en-US" sz="2000" b="0" dirty="0"/>
              <a:t>LHC and HL-LHC are the highest priority projects for CERN and particle physics</a:t>
            </a:r>
          </a:p>
          <a:p>
            <a:pPr marL="666900" lvl="1" indent="-342900">
              <a:spcBef>
                <a:spcPts val="0"/>
              </a:spcBef>
              <a:spcAft>
                <a:spcPts val="600"/>
              </a:spcAft>
              <a:buFont typeface="Arial" panose="020B0604020202020204" pitchFamily="34" charset="0"/>
              <a:buChar char="•"/>
            </a:pPr>
            <a:r>
              <a:rPr lang="en-US" dirty="0">
                <a:solidFill>
                  <a:srgbClr val="FF0000"/>
                </a:solidFill>
              </a:rPr>
              <a:t>we are working very hard to keep the projects on schedule and on budget</a:t>
            </a:r>
          </a:p>
          <a:p>
            <a:pPr marL="666900" lvl="1" indent="-342900">
              <a:spcBef>
                <a:spcPts val="0"/>
              </a:spcBef>
              <a:spcAft>
                <a:spcPts val="600"/>
              </a:spcAft>
              <a:buFont typeface="Arial" panose="020B0604020202020204" pitchFamily="34" charset="0"/>
              <a:buChar char="•"/>
            </a:pPr>
            <a:r>
              <a:rPr lang="en-US" dirty="0">
                <a:solidFill>
                  <a:srgbClr val="FF0000"/>
                </a:solidFill>
              </a:rPr>
              <a:t>we are grateful to the continuous support of the Funding Agencies</a:t>
            </a:r>
          </a:p>
          <a:p>
            <a:pPr marL="342900" indent="-342900">
              <a:lnSpc>
                <a:spcPct val="100000"/>
              </a:lnSpc>
              <a:spcBef>
                <a:spcPts val="0"/>
              </a:spcBef>
              <a:spcAft>
                <a:spcPts val="600"/>
              </a:spcAft>
              <a:buFont typeface="Arial" panose="020B0604020202020204" pitchFamily="34" charset="0"/>
              <a:buChar char="•"/>
            </a:pPr>
            <a:endParaRPr lang="en-US" sz="2000" b="0" dirty="0"/>
          </a:p>
        </p:txBody>
      </p:sp>
    </p:spTree>
    <p:extLst>
      <p:ext uri="{BB962C8B-B14F-4D97-AF65-F5344CB8AC3E}">
        <p14:creationId xmlns:p14="http://schemas.microsoft.com/office/powerpoint/2010/main" val="1190126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6A9FB9-3399-4C49-98C2-50B8866B50D8}"/>
              </a:ext>
            </a:extLst>
          </p:cNvPr>
          <p:cNvSpPr>
            <a:spLocks noGrp="1"/>
          </p:cNvSpPr>
          <p:nvPr>
            <p:ph type="title"/>
          </p:nvPr>
        </p:nvSpPr>
        <p:spPr/>
        <p:txBody>
          <a:bodyPr/>
          <a:lstStyle/>
          <a:p>
            <a:r>
              <a:rPr lang="en-US" dirty="0"/>
              <a:t>Backup</a:t>
            </a:r>
          </a:p>
        </p:txBody>
      </p:sp>
      <p:sp>
        <p:nvSpPr>
          <p:cNvPr id="3" name="Inhaltsplatzhalter 2">
            <a:extLst>
              <a:ext uri="{FF2B5EF4-FFF2-40B4-BE49-F238E27FC236}">
                <a16:creationId xmlns:a16="http://schemas.microsoft.com/office/drawing/2014/main" id="{6490401A-09F9-43EF-A47A-9BB51602FB7A}"/>
              </a:ext>
            </a:extLst>
          </p:cNvPr>
          <p:cNvSpPr>
            <a:spLocks noGrp="1"/>
          </p:cNvSpPr>
          <p:nvPr>
            <p:ph idx="1"/>
          </p:nvPr>
        </p:nvSpPr>
        <p:spPr/>
        <p:txBody>
          <a:bodyPr/>
          <a:lstStyle/>
          <a:p>
            <a:endParaRPr lang="en-US"/>
          </a:p>
        </p:txBody>
      </p:sp>
      <p:sp>
        <p:nvSpPr>
          <p:cNvPr id="4" name="Datumsplatzhalter 3">
            <a:extLst>
              <a:ext uri="{FF2B5EF4-FFF2-40B4-BE49-F238E27FC236}">
                <a16:creationId xmlns:a16="http://schemas.microsoft.com/office/drawing/2014/main" id="{BA2DE289-B809-4E83-BC85-4A9F13866D24}"/>
              </a:ext>
            </a:extLst>
          </p:cNvPr>
          <p:cNvSpPr>
            <a:spLocks noGrp="1"/>
          </p:cNvSpPr>
          <p:nvPr>
            <p:ph type="dt" sz="half" idx="10"/>
          </p:nvPr>
        </p:nvSpPr>
        <p:spPr/>
        <p:txBody>
          <a:bodyPr/>
          <a:lstStyle/>
          <a:p>
            <a:r>
              <a:rPr lang="en-US"/>
              <a:t>25.04.2022</a:t>
            </a:r>
            <a:endParaRPr lang="en-GB"/>
          </a:p>
        </p:txBody>
      </p:sp>
      <p:sp>
        <p:nvSpPr>
          <p:cNvPr id="5" name="Fußzeilenplatzhalter 4">
            <a:extLst>
              <a:ext uri="{FF2B5EF4-FFF2-40B4-BE49-F238E27FC236}">
                <a16:creationId xmlns:a16="http://schemas.microsoft.com/office/drawing/2014/main" id="{72296764-87DE-4A2D-80F6-9BBF0A0F06B5}"/>
              </a:ext>
            </a:extLst>
          </p:cNvPr>
          <p:cNvSpPr>
            <a:spLocks noGrp="1"/>
          </p:cNvSpPr>
          <p:nvPr>
            <p:ph type="ftr" sz="quarter" idx="11"/>
          </p:nvPr>
        </p:nvSpPr>
        <p:spPr/>
        <p:txBody>
          <a:bodyPr/>
          <a:lstStyle/>
          <a:p>
            <a:r>
              <a:rPr lang="en-US"/>
              <a:t>J. Mnich | Status of the Experiments</a:t>
            </a:r>
            <a:endParaRPr lang="en-GB"/>
          </a:p>
        </p:txBody>
      </p:sp>
      <p:sp>
        <p:nvSpPr>
          <p:cNvPr id="6" name="Foliennummernplatzhalter 5">
            <a:extLst>
              <a:ext uri="{FF2B5EF4-FFF2-40B4-BE49-F238E27FC236}">
                <a16:creationId xmlns:a16="http://schemas.microsoft.com/office/drawing/2014/main" id="{E96F362C-F708-4954-982B-018EC8DAAD36}"/>
              </a:ext>
            </a:extLst>
          </p:cNvPr>
          <p:cNvSpPr>
            <a:spLocks noGrp="1"/>
          </p:cNvSpPr>
          <p:nvPr>
            <p:ph type="sldNum" sz="quarter" idx="12"/>
          </p:nvPr>
        </p:nvSpPr>
        <p:spPr/>
        <p:txBody>
          <a:bodyPr/>
          <a:lstStyle/>
          <a:p>
            <a:fld id="{96B430D1-2062-3C42-9ABF-2560637523A9}" type="slidenum">
              <a:rPr lang="en-GB" smtClean="0"/>
              <a:t>22</a:t>
            </a:fld>
            <a:endParaRPr lang="en-GB"/>
          </a:p>
        </p:txBody>
      </p:sp>
    </p:spTree>
    <p:extLst>
      <p:ext uri="{BB962C8B-B14F-4D97-AF65-F5344CB8AC3E}">
        <p14:creationId xmlns:p14="http://schemas.microsoft.com/office/powerpoint/2010/main" val="1971340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363DB8-6DAA-774B-ADBA-B5DCA21AF780}"/>
              </a:ext>
            </a:extLst>
          </p:cNvPr>
          <p:cNvSpPr/>
          <p:nvPr/>
        </p:nvSpPr>
        <p:spPr>
          <a:xfrm>
            <a:off x="359570" y="3259723"/>
            <a:ext cx="11472863" cy="338554"/>
          </a:xfrm>
          <a:prstGeom prst="rect">
            <a:avLst/>
          </a:prstGeom>
          <a:solidFill>
            <a:schemeClr val="tx1"/>
          </a:solidFill>
          <a:ln>
            <a:solidFill>
              <a:schemeClr val="tx1"/>
            </a:solidFill>
          </a:ln>
        </p:spPr>
        <p:txBody>
          <a:bodyPr rtlCol="0" anchor="ctr">
            <a:spAutoFit/>
          </a:bodyPr>
          <a:lstStyle/>
          <a:p>
            <a:pPr algn="ctr"/>
            <a:endParaRPr lang="en-CH" sz="1600" dirty="0">
              <a:latin typeface="Helvetica Light" charset="0"/>
              <a:ea typeface="Helvetica Light" charset="0"/>
              <a:cs typeface="Helvetica Light" charset="0"/>
            </a:endParaRPr>
          </a:p>
        </p:txBody>
      </p:sp>
      <p:pic>
        <p:nvPicPr>
          <p:cNvPr id="4100" name="Picture 4">
            <a:extLst>
              <a:ext uri="{FF2B5EF4-FFF2-40B4-BE49-F238E27FC236}">
                <a16:creationId xmlns:a16="http://schemas.microsoft.com/office/drawing/2014/main" id="{770A06F4-3279-9B44-8E1D-AAD853CB67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59" r="3309" b="10782"/>
          <a:stretch/>
        </p:blipFill>
        <p:spPr bwMode="auto">
          <a:xfrm>
            <a:off x="-6531" y="-243407"/>
            <a:ext cx="12198532" cy="7101408"/>
          </a:xfrm>
          <a:prstGeom prst="rect">
            <a:avLst/>
          </a:prstGeom>
          <a:solidFill>
            <a:srgbClr val="080808"/>
          </a:solidFill>
        </p:spPr>
      </p:pic>
      <p:sp>
        <p:nvSpPr>
          <p:cNvPr id="4" name="Rectangle 3">
            <a:extLst>
              <a:ext uri="{FF2B5EF4-FFF2-40B4-BE49-F238E27FC236}">
                <a16:creationId xmlns:a16="http://schemas.microsoft.com/office/drawing/2014/main" id="{FE7CA2A9-AFAD-264B-821F-CDECBEEDFB11}"/>
              </a:ext>
            </a:extLst>
          </p:cNvPr>
          <p:cNvSpPr/>
          <p:nvPr/>
        </p:nvSpPr>
        <p:spPr>
          <a:xfrm>
            <a:off x="1364952" y="1587978"/>
            <a:ext cx="3860128" cy="338554"/>
          </a:xfrm>
          <a:prstGeom prst="rect">
            <a:avLst/>
          </a:prstGeom>
          <a:solidFill>
            <a:schemeClr val="tx1"/>
          </a:solidFill>
          <a:ln>
            <a:solidFill>
              <a:schemeClr val="tx1"/>
            </a:solidFill>
          </a:ln>
        </p:spPr>
        <p:txBody>
          <a:bodyPr wrap="square" rtlCol="0" anchor="ctr">
            <a:spAutoFit/>
          </a:bodyPr>
          <a:lstStyle/>
          <a:p>
            <a:pPr algn="ctr"/>
            <a:endParaRPr lang="en-CH" sz="1600" dirty="0">
              <a:latin typeface="Helvetica Light" charset="0"/>
              <a:ea typeface="Helvetica Light" charset="0"/>
              <a:cs typeface="Helvetica Light" charset="0"/>
            </a:endParaRPr>
          </a:p>
        </p:txBody>
      </p:sp>
      <p:sp>
        <p:nvSpPr>
          <p:cNvPr id="10" name="Rounded Rectangle 9">
            <a:extLst>
              <a:ext uri="{FF2B5EF4-FFF2-40B4-BE49-F238E27FC236}">
                <a16:creationId xmlns:a16="http://schemas.microsoft.com/office/drawing/2014/main" id="{08B7AB8C-F843-00A8-5193-D0AC05A75F60}"/>
              </a:ext>
            </a:extLst>
          </p:cNvPr>
          <p:cNvSpPr/>
          <p:nvPr/>
        </p:nvSpPr>
        <p:spPr>
          <a:xfrm>
            <a:off x="731512" y="2176767"/>
            <a:ext cx="5385393" cy="338554"/>
          </a:xfrm>
          <a:prstGeom prst="roundRect">
            <a:avLst>
              <a:gd name="adj" fmla="val 732"/>
            </a:avLst>
          </a:prstGeom>
          <a:solidFill>
            <a:srgbClr val="2F2F2F"/>
          </a:solidFill>
          <a:ln>
            <a:solidFill>
              <a:srgbClr val="2F2F2F"/>
            </a:solidFill>
          </a:ln>
        </p:spPr>
        <p:txBody>
          <a:bodyPr wrap="square" rtlCol="0" anchor="ctr">
            <a:spAutoFit/>
          </a:bodyPr>
          <a:lstStyle/>
          <a:p>
            <a:pPr algn="ctr"/>
            <a:endParaRPr lang="en-CH" sz="1600" dirty="0">
              <a:latin typeface="Helvetica Light" charset="0"/>
              <a:ea typeface="Helvetica Light" charset="0"/>
              <a:cs typeface="Helvetica Light" charset="0"/>
            </a:endParaRPr>
          </a:p>
        </p:txBody>
      </p:sp>
      <p:pic>
        <p:nvPicPr>
          <p:cNvPr id="8" name="Picture 7">
            <a:extLst>
              <a:ext uri="{FF2B5EF4-FFF2-40B4-BE49-F238E27FC236}">
                <a16:creationId xmlns:a16="http://schemas.microsoft.com/office/drawing/2014/main" id="{AFCE5413-6390-934F-B9E4-29F8E55978F8}"/>
              </a:ext>
            </a:extLst>
          </p:cNvPr>
          <p:cNvPicPr>
            <a:picLocks noChangeAspect="1"/>
          </p:cNvPicPr>
          <p:nvPr/>
        </p:nvPicPr>
        <p:blipFill rotWithShape="1">
          <a:blip r:embed="rId3">
            <a:extLst>
              <a:ext uri="{28A0092B-C50C-407E-A947-70E740481C1C}">
                <a14:useLocalDpi xmlns:a14="http://schemas.microsoft.com/office/drawing/2010/main"/>
              </a:ext>
            </a:extLst>
          </a:blip>
          <a:srcRect t="36576" b="32613"/>
          <a:stretch/>
        </p:blipFill>
        <p:spPr>
          <a:xfrm>
            <a:off x="9545372" y="240790"/>
            <a:ext cx="1863925" cy="812693"/>
          </a:xfrm>
          <a:prstGeom prst="rect">
            <a:avLst/>
          </a:prstGeom>
        </p:spPr>
      </p:pic>
      <p:sp>
        <p:nvSpPr>
          <p:cNvPr id="11" name="TextBox 10">
            <a:extLst>
              <a:ext uri="{FF2B5EF4-FFF2-40B4-BE49-F238E27FC236}">
                <a16:creationId xmlns:a16="http://schemas.microsoft.com/office/drawing/2014/main" id="{87A29938-2D25-D949-C476-8EAB1C48295C}"/>
              </a:ext>
            </a:extLst>
          </p:cNvPr>
          <p:cNvSpPr txBox="1"/>
          <p:nvPr/>
        </p:nvSpPr>
        <p:spPr>
          <a:xfrm>
            <a:off x="507333" y="6531825"/>
            <a:ext cx="7730929" cy="276999"/>
          </a:xfrm>
          <a:prstGeom prst="rect">
            <a:avLst/>
          </a:prstGeom>
          <a:noFill/>
        </p:spPr>
        <p:txBody>
          <a:bodyPr wrap="square" rtlCol="0">
            <a:spAutoFit/>
          </a:bodyPr>
          <a:lstStyle/>
          <a:p>
            <a:pPr indent="11113" defTabSz="430225" fontAlgn="base">
              <a:spcBef>
                <a:spcPct val="0"/>
              </a:spcBef>
              <a:spcAft>
                <a:spcPct val="0"/>
              </a:spcAft>
              <a:defRPr/>
            </a:pPr>
            <a:r>
              <a:rPr lang="en-US" sz="1200" dirty="0">
                <a:solidFill>
                  <a:schemeClr val="bg1"/>
                </a:solidFill>
                <a:latin typeface="Helvetica Light" panose="020B0403020202020204" pitchFamily="34" charset="0"/>
                <a:ea typeface="Trebuchet MS" pitchFamily="-84" charset="0"/>
                <a:cs typeface="Helvetica Light"/>
              </a:rPr>
              <a:t>Observation of </a:t>
            </a:r>
            <a:r>
              <a:rPr lang="en-US" sz="1200" dirty="0">
                <a:solidFill>
                  <a:schemeClr val="bg1"/>
                </a:solidFill>
                <a:latin typeface="Symbol" pitchFamily="2" charset="2"/>
                <a:ea typeface="Trebuchet MS" pitchFamily="-84" charset="0"/>
                <a:cs typeface="Helvetica Light"/>
              </a:rPr>
              <a:t>gg</a:t>
            </a:r>
            <a:r>
              <a:rPr lang="en-US" sz="1200" dirty="0">
                <a:solidFill>
                  <a:schemeClr val="bg1"/>
                </a:solidFill>
                <a:latin typeface="Helvetica Light" panose="020B0403020202020204" pitchFamily="34" charset="0"/>
                <a:ea typeface="Trebuchet MS" pitchFamily="-84" charset="0"/>
                <a:cs typeface="Helvetica Light"/>
              </a:rPr>
              <a:t> </a:t>
            </a:r>
            <a:r>
              <a:rPr lang="en-US" sz="1200" dirty="0">
                <a:solidFill>
                  <a:schemeClr val="bg1"/>
                </a:solidFill>
                <a:latin typeface="Symbol" pitchFamily="2" charset="2"/>
                <a:ea typeface="Trebuchet MS" pitchFamily="-84" charset="0"/>
                <a:cs typeface="Helvetica Light"/>
              </a:rPr>
              <a:t>® </a:t>
            </a:r>
            <a:r>
              <a:rPr lang="en-US" sz="1200" dirty="0" err="1">
                <a:solidFill>
                  <a:schemeClr val="bg1"/>
                </a:solidFill>
                <a:latin typeface="Symbol" pitchFamily="2" charset="2"/>
                <a:ea typeface="Trebuchet MS" pitchFamily="-84" charset="0"/>
                <a:cs typeface="Helvetica Light"/>
              </a:rPr>
              <a:t>tt</a:t>
            </a:r>
            <a:r>
              <a:rPr lang="en-US" sz="1200" dirty="0">
                <a:solidFill>
                  <a:schemeClr val="bg1"/>
                </a:solidFill>
                <a:latin typeface="Helvetica Light" panose="020B0403020202020204" pitchFamily="34" charset="0"/>
                <a:ea typeface="Trebuchet MS" pitchFamily="-84" charset="0"/>
                <a:cs typeface="Helvetica Light"/>
              </a:rPr>
              <a:t> in Pb-Pb collisions and constraint on a</a:t>
            </a:r>
            <a:r>
              <a:rPr lang="en-US" sz="1200" baseline="-25000" dirty="0">
                <a:solidFill>
                  <a:schemeClr val="bg1"/>
                </a:solidFill>
                <a:latin typeface="Symbol" pitchFamily="2" charset="2"/>
                <a:ea typeface="Trebuchet MS" pitchFamily="-84" charset="0"/>
                <a:cs typeface="Helvetica Light"/>
              </a:rPr>
              <a:t>t</a:t>
            </a:r>
            <a:r>
              <a:rPr lang="en-US" sz="900" dirty="0">
                <a:solidFill>
                  <a:schemeClr val="bg1"/>
                </a:solidFill>
                <a:latin typeface="Helvetica" pitchFamily="2" charset="0"/>
                <a:ea typeface="Trebuchet MS" pitchFamily="-84" charset="0"/>
                <a:cs typeface="Helvetica Light"/>
              </a:rPr>
              <a:t>  </a:t>
            </a:r>
            <a:r>
              <a:rPr lang="en-US" sz="1100" dirty="0">
                <a:solidFill>
                  <a:schemeClr val="bg1"/>
                </a:solidFill>
                <a:latin typeface="Helvetica" pitchFamily="2" charset="0"/>
                <a:ea typeface="Trebuchet MS" pitchFamily="-84" charset="0"/>
                <a:cs typeface="Helvetica Light"/>
              </a:rPr>
              <a:t>[ </a:t>
            </a:r>
            <a:r>
              <a:rPr lang="en-US" sz="1100" dirty="0">
                <a:solidFill>
                  <a:srgbClr val="00B0F0"/>
                </a:solidFill>
                <a:latin typeface="Helvetica" pitchFamily="2" charset="0"/>
                <a:ea typeface="Trebuchet MS" pitchFamily="-84" charset="0"/>
                <a:cs typeface="Helvetica Light"/>
                <a:hlinkClick r:id="rId4">
                  <a:extLst>
                    <a:ext uri="{A12FA001-AC4F-418D-AE19-62706E023703}">
                      <ahyp:hlinkClr xmlns:ahyp="http://schemas.microsoft.com/office/drawing/2018/hyperlinkcolor" val="tx"/>
                    </a:ext>
                  </a:extLst>
                </a:hlinkClick>
              </a:rPr>
              <a:t>Physics Briefing</a:t>
            </a:r>
            <a:r>
              <a:rPr lang="en-US" sz="1100" dirty="0">
                <a:solidFill>
                  <a:srgbClr val="00B0F0"/>
                </a:solidFill>
                <a:latin typeface="Helvetica" pitchFamily="2" charset="0"/>
                <a:ea typeface="Trebuchet MS" pitchFamily="-84" charset="0"/>
                <a:cs typeface="Helvetica Light"/>
              </a:rPr>
              <a:t>, </a:t>
            </a:r>
            <a:r>
              <a:rPr lang="en-US" sz="1100" dirty="0">
                <a:solidFill>
                  <a:srgbClr val="00B0F0"/>
                </a:solidFill>
                <a:latin typeface="Helvetica" pitchFamily="2" charset="0"/>
                <a:ea typeface="Trebuchet MS" pitchFamily="-84" charset="0"/>
                <a:cs typeface="Helvetica Light"/>
                <a:hlinkClick r:id="rId5">
                  <a:extLst>
                    <a:ext uri="{A12FA001-AC4F-418D-AE19-62706E023703}">
                      <ahyp:hlinkClr xmlns:ahyp="http://schemas.microsoft.com/office/drawing/2018/hyperlinkcolor" val="tx"/>
                    </a:ext>
                  </a:extLst>
                </a:hlinkClick>
              </a:rPr>
              <a:t>Interview</a:t>
            </a:r>
            <a:r>
              <a:rPr lang="en-US" sz="1100" dirty="0">
                <a:solidFill>
                  <a:srgbClr val="00B0F0"/>
                </a:solidFill>
                <a:latin typeface="Helvetica" pitchFamily="2" charset="0"/>
                <a:ea typeface="Trebuchet MS" pitchFamily="-84" charset="0"/>
                <a:cs typeface="Helvetica Light"/>
              </a:rPr>
              <a:t> </a:t>
            </a:r>
            <a:r>
              <a:rPr lang="en-US" sz="1100" dirty="0">
                <a:solidFill>
                  <a:schemeClr val="bg1"/>
                </a:solidFill>
                <a:latin typeface="Helvetica" pitchFamily="2" charset="0"/>
                <a:ea typeface="Trebuchet MS" pitchFamily="-84" charset="0"/>
                <a:cs typeface="Helvetica Light"/>
              </a:rPr>
              <a:t>]</a:t>
            </a:r>
            <a:endParaRPr lang="en-US" sz="1200" dirty="0">
              <a:solidFill>
                <a:schemeClr val="bg1"/>
              </a:solidFill>
              <a:latin typeface="Helvetica" pitchFamily="2" charset="0"/>
              <a:ea typeface="Trebuchet MS" pitchFamily="-84" charset="0"/>
              <a:cs typeface="Helvetica Light"/>
            </a:endParaRPr>
          </a:p>
        </p:txBody>
      </p:sp>
      <p:sp>
        <p:nvSpPr>
          <p:cNvPr id="2" name="Date Placeholder 1">
            <a:extLst>
              <a:ext uri="{FF2B5EF4-FFF2-40B4-BE49-F238E27FC236}">
                <a16:creationId xmlns:a16="http://schemas.microsoft.com/office/drawing/2014/main" id="{3838EE55-33D8-46C2-9B55-DAC83199D941}"/>
              </a:ext>
            </a:extLst>
          </p:cNvPr>
          <p:cNvSpPr>
            <a:spLocks noGrp="1"/>
          </p:cNvSpPr>
          <p:nvPr>
            <p:ph type="dt" sz="half" idx="10"/>
          </p:nvPr>
        </p:nvSpPr>
        <p:spPr/>
        <p:txBody>
          <a:bodyPr/>
          <a:lstStyle/>
          <a:p>
            <a:r>
              <a:rPr lang="en-US"/>
              <a:t>25.04.2022</a:t>
            </a:r>
            <a:endParaRPr lang="en-US" dirty="0"/>
          </a:p>
        </p:txBody>
      </p:sp>
      <p:sp>
        <p:nvSpPr>
          <p:cNvPr id="6" name="Footer Placeholder 5">
            <a:extLst>
              <a:ext uri="{FF2B5EF4-FFF2-40B4-BE49-F238E27FC236}">
                <a16:creationId xmlns:a16="http://schemas.microsoft.com/office/drawing/2014/main" id="{958246B2-E187-47AB-A0A3-9B4F5A5AE121}"/>
              </a:ext>
            </a:extLst>
          </p:cNvPr>
          <p:cNvSpPr>
            <a:spLocks noGrp="1"/>
          </p:cNvSpPr>
          <p:nvPr>
            <p:ph type="ftr" sz="quarter" idx="11"/>
          </p:nvPr>
        </p:nvSpPr>
        <p:spPr/>
        <p:txBody>
          <a:bodyPr/>
          <a:lstStyle/>
          <a:p>
            <a:r>
              <a:rPr lang="en-US"/>
              <a:t>J. Mnich | Status of the Experiments</a:t>
            </a:r>
            <a:endParaRPr lang="en-US" dirty="0"/>
          </a:p>
        </p:txBody>
      </p:sp>
      <p:sp>
        <p:nvSpPr>
          <p:cNvPr id="12" name="Slide Number Placeholder 11">
            <a:extLst>
              <a:ext uri="{FF2B5EF4-FFF2-40B4-BE49-F238E27FC236}">
                <a16:creationId xmlns:a16="http://schemas.microsoft.com/office/drawing/2014/main" id="{F3953B05-2017-42D2-8C80-7E31CE2A68FC}"/>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13" name="Rectangle 12">
            <a:extLst>
              <a:ext uri="{FF2B5EF4-FFF2-40B4-BE49-F238E27FC236}">
                <a16:creationId xmlns:a16="http://schemas.microsoft.com/office/drawing/2014/main" id="{98C7BA11-C9BC-4094-BF99-D79A31CEECD7}"/>
              </a:ext>
            </a:extLst>
          </p:cNvPr>
          <p:cNvSpPr/>
          <p:nvPr/>
        </p:nvSpPr>
        <p:spPr>
          <a:xfrm>
            <a:off x="-6531" y="-243407"/>
            <a:ext cx="5231611" cy="2304255"/>
          </a:xfrm>
          <a:prstGeom prst="rect">
            <a:avLst/>
          </a:prstGeom>
          <a:solidFill>
            <a:srgbClr val="303030"/>
          </a:solidFill>
          <a:ln>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AE1CC380-7A1B-E6F5-42A4-7EC9ED191718}"/>
              </a:ext>
            </a:extLst>
          </p:cNvPr>
          <p:cNvPicPr>
            <a:picLocks noChangeAspect="1"/>
          </p:cNvPicPr>
          <p:nvPr/>
        </p:nvPicPr>
        <p:blipFill>
          <a:blip r:embed="rId6"/>
          <a:stretch>
            <a:fillRect/>
          </a:stretch>
        </p:blipFill>
        <p:spPr>
          <a:xfrm>
            <a:off x="318684" y="966491"/>
            <a:ext cx="2092536" cy="2236466"/>
          </a:xfrm>
          <a:prstGeom prst="rect">
            <a:avLst/>
          </a:prstGeom>
        </p:spPr>
      </p:pic>
      <p:pic>
        <p:nvPicPr>
          <p:cNvPr id="7" name="Picture 6">
            <a:extLst>
              <a:ext uri="{FF2B5EF4-FFF2-40B4-BE49-F238E27FC236}">
                <a16:creationId xmlns:a16="http://schemas.microsoft.com/office/drawing/2014/main" id="{E5D2FF02-C783-8C43-B7BE-85D23825BAEF}"/>
              </a:ext>
            </a:extLst>
          </p:cNvPr>
          <p:cNvPicPr>
            <a:picLocks noChangeAspect="1"/>
          </p:cNvPicPr>
          <p:nvPr/>
        </p:nvPicPr>
        <p:blipFill rotWithShape="1">
          <a:blip r:embed="rId7">
            <a:alphaModFix/>
          </a:blip>
          <a:srcRect t="16938" b="6934"/>
          <a:stretch/>
        </p:blipFill>
        <p:spPr>
          <a:xfrm rot="5400000">
            <a:off x="2814163" y="518150"/>
            <a:ext cx="2227999" cy="3153156"/>
          </a:xfrm>
          <a:prstGeom prst="rect">
            <a:avLst/>
          </a:prstGeom>
        </p:spPr>
      </p:pic>
      <p:sp>
        <p:nvSpPr>
          <p:cNvPr id="5" name="TextBox 4">
            <a:extLst>
              <a:ext uri="{FF2B5EF4-FFF2-40B4-BE49-F238E27FC236}">
                <a16:creationId xmlns:a16="http://schemas.microsoft.com/office/drawing/2014/main" id="{916CE878-CB17-AC41-8FF5-5E174D4BDDFA}"/>
              </a:ext>
            </a:extLst>
          </p:cNvPr>
          <p:cNvSpPr txBox="1"/>
          <p:nvPr/>
        </p:nvSpPr>
        <p:spPr>
          <a:xfrm>
            <a:off x="119336" y="116632"/>
            <a:ext cx="6419963" cy="707886"/>
          </a:xfrm>
          <a:prstGeom prst="rect">
            <a:avLst/>
          </a:prstGeom>
          <a:noFill/>
        </p:spPr>
        <p:txBody>
          <a:bodyPr wrap="square" rtlCol="0">
            <a:spAutoFit/>
          </a:bodyPr>
          <a:lstStyle/>
          <a:p>
            <a:pPr indent="11113" defTabSz="430225" fontAlgn="base">
              <a:spcBef>
                <a:spcPct val="0"/>
              </a:spcBef>
              <a:spcAft>
                <a:spcPct val="0"/>
              </a:spcAft>
              <a:defRPr/>
            </a:pPr>
            <a:r>
              <a:rPr lang="en-US" sz="2000" b="1" dirty="0">
                <a:solidFill>
                  <a:schemeClr val="bg1"/>
                </a:solidFill>
                <a:latin typeface="Helvetica" pitchFamily="2" charset="0"/>
                <a:ea typeface="Trebuchet MS" pitchFamily="-84" charset="0"/>
                <a:cs typeface="Helvetica Light"/>
              </a:rPr>
              <a:t>Observation of </a:t>
            </a:r>
            <a:r>
              <a:rPr lang="en-US" sz="2000" b="1" dirty="0">
                <a:solidFill>
                  <a:schemeClr val="bg1"/>
                </a:solidFill>
                <a:latin typeface="Symbol" pitchFamily="2" charset="2"/>
                <a:ea typeface="Trebuchet MS" pitchFamily="-84" charset="0"/>
                <a:cs typeface="Helvetica Light"/>
              </a:rPr>
              <a:t>gg</a:t>
            </a:r>
            <a:r>
              <a:rPr lang="en-US" sz="2000" b="1" dirty="0">
                <a:solidFill>
                  <a:schemeClr val="bg1"/>
                </a:solidFill>
                <a:latin typeface="Helvetica" pitchFamily="2" charset="0"/>
                <a:ea typeface="Trebuchet MS" pitchFamily="-84" charset="0"/>
                <a:cs typeface="Helvetica Light"/>
              </a:rPr>
              <a:t> </a:t>
            </a:r>
            <a:r>
              <a:rPr lang="en-US" sz="2000" b="1" dirty="0">
                <a:solidFill>
                  <a:schemeClr val="bg1"/>
                </a:solidFill>
                <a:latin typeface="Symbol" pitchFamily="2" charset="2"/>
                <a:ea typeface="Trebuchet MS" pitchFamily="-84" charset="0"/>
                <a:cs typeface="Helvetica Light"/>
              </a:rPr>
              <a:t>®</a:t>
            </a:r>
            <a:r>
              <a:rPr lang="en-US" sz="2000" b="1" dirty="0">
                <a:solidFill>
                  <a:schemeClr val="bg1"/>
                </a:solidFill>
                <a:latin typeface="Helvetica" pitchFamily="2" charset="0"/>
                <a:ea typeface="Trebuchet MS" pitchFamily="-84" charset="0"/>
                <a:cs typeface="Helvetica Light"/>
              </a:rPr>
              <a:t> </a:t>
            </a:r>
            <a:r>
              <a:rPr lang="en-US" sz="2000" b="1" dirty="0" err="1">
                <a:solidFill>
                  <a:schemeClr val="bg1"/>
                </a:solidFill>
                <a:latin typeface="Symbol" pitchFamily="2" charset="2"/>
                <a:ea typeface="Trebuchet MS" pitchFamily="-84" charset="0"/>
                <a:cs typeface="Helvetica Light"/>
              </a:rPr>
              <a:t>tt</a:t>
            </a:r>
            <a:r>
              <a:rPr lang="en-US" sz="2000" b="1" dirty="0">
                <a:solidFill>
                  <a:schemeClr val="bg1"/>
                </a:solidFill>
                <a:latin typeface="Helvetica" pitchFamily="2" charset="0"/>
                <a:ea typeface="Trebuchet MS" pitchFamily="-84" charset="0"/>
                <a:cs typeface="Helvetica Light"/>
              </a:rPr>
              <a:t> in Pb-Pb collisions and constraint on tau anomalous magnetic moment</a:t>
            </a:r>
            <a:endParaRPr lang="en-US" sz="2000" baseline="-25000" dirty="0">
              <a:solidFill>
                <a:schemeClr val="bg1"/>
              </a:solidFill>
              <a:latin typeface="Symbol" pitchFamily="2" charset="2"/>
              <a:ea typeface="Trebuchet MS" pitchFamily="-84" charset="0"/>
              <a:cs typeface="Helvetica Light"/>
            </a:endParaRPr>
          </a:p>
        </p:txBody>
      </p:sp>
    </p:spTree>
    <p:extLst>
      <p:ext uri="{BB962C8B-B14F-4D97-AF65-F5344CB8AC3E}">
        <p14:creationId xmlns:p14="http://schemas.microsoft.com/office/powerpoint/2010/main" val="1625275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C6A84CE-1511-E34F-99BE-69CE411DEF18}"/>
              </a:ext>
            </a:extLst>
          </p:cNvPr>
          <p:cNvSpPr/>
          <p:nvPr/>
        </p:nvSpPr>
        <p:spPr>
          <a:xfrm>
            <a:off x="359570" y="3252735"/>
            <a:ext cx="11472863" cy="338554"/>
          </a:xfrm>
          <a:prstGeom prst="rect">
            <a:avLst/>
          </a:prstGeom>
          <a:solidFill>
            <a:schemeClr val="tx1"/>
          </a:solidFill>
          <a:ln>
            <a:solidFill>
              <a:schemeClr val="tx1"/>
            </a:solidFill>
          </a:ln>
        </p:spPr>
        <p:txBody>
          <a:bodyPr wrap="square" rtlCol="0" anchor="ctr">
            <a:spAutoFit/>
          </a:bodyPr>
          <a:lstStyle/>
          <a:p>
            <a:pPr algn="ctr"/>
            <a:endParaRPr lang="en-CH" sz="1600" dirty="0">
              <a:latin typeface="Helvetica Light" charset="0"/>
              <a:ea typeface="Helvetica Light" charset="0"/>
              <a:cs typeface="Helvetica Light" charset="0"/>
            </a:endParaRPr>
          </a:p>
        </p:txBody>
      </p:sp>
      <p:pic>
        <p:nvPicPr>
          <p:cNvPr id="3" name="Picture 2">
            <a:extLst>
              <a:ext uri="{FF2B5EF4-FFF2-40B4-BE49-F238E27FC236}">
                <a16:creationId xmlns:a16="http://schemas.microsoft.com/office/drawing/2014/main" id="{61495B07-DAC6-F842-8460-83AA961ADAD1}"/>
              </a:ext>
            </a:extLst>
          </p:cNvPr>
          <p:cNvPicPr>
            <a:picLocks noChangeAspect="1"/>
          </p:cNvPicPr>
          <p:nvPr/>
        </p:nvPicPr>
        <p:blipFill rotWithShape="1">
          <a:blip r:embed="rId2"/>
          <a:srcRect t="20137"/>
          <a:stretch/>
        </p:blipFill>
        <p:spPr>
          <a:xfrm>
            <a:off x="359570" y="-13974"/>
            <a:ext cx="11472863" cy="6871974"/>
          </a:xfrm>
          <a:prstGeom prst="rect">
            <a:avLst/>
          </a:prstGeom>
        </p:spPr>
      </p:pic>
      <p:sp>
        <p:nvSpPr>
          <p:cNvPr id="5" name="TextBox 4">
            <a:extLst>
              <a:ext uri="{FF2B5EF4-FFF2-40B4-BE49-F238E27FC236}">
                <a16:creationId xmlns:a16="http://schemas.microsoft.com/office/drawing/2014/main" id="{0515F7E4-FD41-1B44-93D0-388509226081}"/>
              </a:ext>
            </a:extLst>
          </p:cNvPr>
          <p:cNvSpPr txBox="1"/>
          <p:nvPr/>
        </p:nvSpPr>
        <p:spPr>
          <a:xfrm>
            <a:off x="432739" y="6604083"/>
            <a:ext cx="1487908" cy="253916"/>
          </a:xfrm>
          <a:prstGeom prst="rect">
            <a:avLst/>
          </a:prstGeom>
          <a:noFill/>
        </p:spPr>
        <p:txBody>
          <a:bodyPr wrap="none" rtlCol="0">
            <a:spAutoFit/>
          </a:bodyPr>
          <a:lstStyle/>
          <a:p>
            <a:pPr>
              <a:spcBef>
                <a:spcPts val="3000"/>
              </a:spcBef>
            </a:pPr>
            <a:r>
              <a:rPr lang="en-CH" sz="1050" dirty="0">
                <a:solidFill>
                  <a:schemeClr val="bg1"/>
                </a:solidFill>
                <a:latin typeface="Helvetica Light" charset="0"/>
                <a:ea typeface="Helvetica Light" charset="0"/>
                <a:cs typeface="Helvetica Light" charset="0"/>
                <a:sym typeface="Wingdings" pitchFamily="2" charset="2"/>
              </a:rPr>
              <a:t>Side A on 3 Feb 2022</a:t>
            </a:r>
          </a:p>
        </p:txBody>
      </p:sp>
      <p:sp>
        <p:nvSpPr>
          <p:cNvPr id="6" name="Rectangle 5">
            <a:extLst>
              <a:ext uri="{FF2B5EF4-FFF2-40B4-BE49-F238E27FC236}">
                <a16:creationId xmlns:a16="http://schemas.microsoft.com/office/drawing/2014/main" id="{4CE6A991-D561-CB4A-BC20-1E60823ADB95}"/>
              </a:ext>
            </a:extLst>
          </p:cNvPr>
          <p:cNvSpPr/>
          <p:nvPr/>
        </p:nvSpPr>
        <p:spPr>
          <a:xfrm>
            <a:off x="359570" y="749414"/>
            <a:ext cx="8895644" cy="646331"/>
          </a:xfrm>
          <a:prstGeom prst="rect">
            <a:avLst/>
          </a:prstGeom>
          <a:solidFill>
            <a:schemeClr val="tx1">
              <a:alpha val="52000"/>
            </a:schemeClr>
          </a:solidFill>
          <a:ln>
            <a:noFill/>
          </a:ln>
        </p:spPr>
        <p:txBody>
          <a:bodyPr wrap="square" rtlCol="0" anchor="ctr">
            <a:spAutoFit/>
          </a:bodyPr>
          <a:lstStyle/>
          <a:p>
            <a:pPr defTabSz="457200" fontAlgn="base">
              <a:spcBef>
                <a:spcPct val="0"/>
              </a:spcBef>
              <a:spcAft>
                <a:spcPct val="0"/>
              </a:spcAft>
              <a:defRPr/>
            </a:pPr>
            <a:r>
              <a:rPr lang="en-US" sz="3600" b="1" dirty="0">
                <a:solidFill>
                  <a:schemeClr val="bg1"/>
                </a:solidFill>
                <a:latin typeface="Helvetica" pitchFamily="2" charset="0"/>
                <a:ea typeface="Helvetica Light" charset="0"/>
                <a:cs typeface="Helvetica Light" charset="0"/>
              </a:rPr>
              <a:t>   ATLAS is closed and ready for Run 3</a:t>
            </a:r>
            <a:endParaRPr lang="en-US" sz="1600" b="1" dirty="0">
              <a:solidFill>
                <a:schemeClr val="bg1"/>
              </a:solidFill>
              <a:latin typeface="Helvetica" pitchFamily="2" charset="0"/>
              <a:ea typeface="Helvetica Light" charset="0"/>
              <a:cs typeface="Helvetica Light" charset="0"/>
            </a:endParaRPr>
          </a:p>
        </p:txBody>
      </p:sp>
      <p:pic>
        <p:nvPicPr>
          <p:cNvPr id="7" name="Picture 6">
            <a:extLst>
              <a:ext uri="{FF2B5EF4-FFF2-40B4-BE49-F238E27FC236}">
                <a16:creationId xmlns:a16="http://schemas.microsoft.com/office/drawing/2014/main" id="{925AE4DC-DB8C-A74E-92F9-A647F13F5D42}"/>
              </a:ext>
            </a:extLst>
          </p:cNvPr>
          <p:cNvPicPr>
            <a:picLocks noChangeAspect="1"/>
          </p:cNvPicPr>
          <p:nvPr/>
        </p:nvPicPr>
        <p:blipFill rotWithShape="1">
          <a:blip r:embed="rId3">
            <a:extLst>
              <a:ext uri="{28A0092B-C50C-407E-A947-70E740481C1C}">
                <a14:useLocalDpi xmlns:a14="http://schemas.microsoft.com/office/drawing/2010/main"/>
              </a:ext>
            </a:extLst>
          </a:blip>
          <a:srcRect t="36576" b="32613"/>
          <a:stretch/>
        </p:blipFill>
        <p:spPr>
          <a:xfrm>
            <a:off x="9883463" y="5998794"/>
            <a:ext cx="1863925" cy="812693"/>
          </a:xfrm>
          <a:prstGeom prst="rect">
            <a:avLst/>
          </a:prstGeom>
        </p:spPr>
      </p:pic>
    </p:spTree>
    <p:extLst>
      <p:ext uri="{BB962C8B-B14F-4D97-AF65-F5344CB8AC3E}">
        <p14:creationId xmlns:p14="http://schemas.microsoft.com/office/powerpoint/2010/main" val="102514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C57D0-2C16-4189-8515-B7D90EBE79F1}"/>
              </a:ext>
            </a:extLst>
          </p:cNvPr>
          <p:cNvSpPr>
            <a:spLocks noGrp="1"/>
          </p:cNvSpPr>
          <p:nvPr>
            <p:ph type="title"/>
          </p:nvPr>
        </p:nvSpPr>
        <p:spPr/>
        <p:txBody>
          <a:bodyPr/>
          <a:lstStyle/>
          <a:p>
            <a:r>
              <a:rPr lang="en-US" sz="2800" dirty="0"/>
              <a:t>More Information on Russian Engagement in CERN Experiments</a:t>
            </a:r>
          </a:p>
        </p:txBody>
      </p:sp>
      <p:sp>
        <p:nvSpPr>
          <p:cNvPr id="3" name="Date Placeholder 2">
            <a:extLst>
              <a:ext uri="{FF2B5EF4-FFF2-40B4-BE49-F238E27FC236}">
                <a16:creationId xmlns:a16="http://schemas.microsoft.com/office/drawing/2014/main" id="{B4BC9E99-1EDE-4C52-9418-F6C7D2E1EE96}"/>
              </a:ext>
            </a:extLst>
          </p:cNvPr>
          <p:cNvSpPr>
            <a:spLocks noGrp="1"/>
          </p:cNvSpPr>
          <p:nvPr>
            <p:ph type="dt" sz="half" idx="10"/>
          </p:nvPr>
        </p:nvSpPr>
        <p:spPr/>
        <p:txBody>
          <a:bodyPr/>
          <a:lstStyle/>
          <a:p>
            <a:r>
              <a:rPr lang="en-US"/>
              <a:t>25.04.2022</a:t>
            </a:r>
            <a:endParaRPr lang="en-US" dirty="0"/>
          </a:p>
        </p:txBody>
      </p:sp>
      <p:sp>
        <p:nvSpPr>
          <p:cNvPr id="4" name="Footer Placeholder 3">
            <a:extLst>
              <a:ext uri="{FF2B5EF4-FFF2-40B4-BE49-F238E27FC236}">
                <a16:creationId xmlns:a16="http://schemas.microsoft.com/office/drawing/2014/main" id="{0CC96656-DF4E-4F7A-A3E8-13CFA9C14169}"/>
              </a:ext>
            </a:extLst>
          </p:cNvPr>
          <p:cNvSpPr>
            <a:spLocks noGrp="1"/>
          </p:cNvSpPr>
          <p:nvPr>
            <p:ph type="ftr" sz="quarter" idx="11"/>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603B0447-FB54-4D2B-BE2A-185B4C911E82}"/>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11" name="Inhaltsplatzhalter 1">
            <a:extLst>
              <a:ext uri="{FF2B5EF4-FFF2-40B4-BE49-F238E27FC236}">
                <a16:creationId xmlns:a16="http://schemas.microsoft.com/office/drawing/2014/main" id="{894B41F3-E115-41D8-BC17-ACDC7DEC7C77}"/>
              </a:ext>
            </a:extLst>
          </p:cNvPr>
          <p:cNvSpPr txBox="1">
            <a:spLocks/>
          </p:cNvSpPr>
          <p:nvPr/>
        </p:nvSpPr>
        <p:spPr>
          <a:xfrm>
            <a:off x="407988" y="908720"/>
            <a:ext cx="10800580" cy="511256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50000"/>
              </a:lnSpc>
              <a:spcBef>
                <a:spcPts val="0"/>
              </a:spcBef>
              <a:spcAft>
                <a:spcPts val="600"/>
              </a:spcAft>
            </a:pPr>
            <a:r>
              <a:rPr lang="en-US" sz="1600" b="0" dirty="0"/>
              <a:t>Detector components relying most critically on Russian experts and workforce:</a:t>
            </a:r>
          </a:p>
          <a:p>
            <a:pPr marL="285750" indent="-285750" fontAlgn="ctr">
              <a:spcBef>
                <a:spcPts val="0"/>
              </a:spcBef>
              <a:spcAft>
                <a:spcPts val="600"/>
              </a:spcAft>
              <a:buFont typeface="Arial" panose="020B0604020202020204" pitchFamily="34" charset="0"/>
              <a:buChar char="•"/>
            </a:pPr>
            <a:r>
              <a:rPr lang="en-US" sz="1600" b="0" dirty="0"/>
              <a:t>ALICE: </a:t>
            </a:r>
          </a:p>
          <a:p>
            <a:pPr marL="609750" lvl="1" indent="-285750" fontAlgn="ctr">
              <a:spcBef>
                <a:spcPts val="0"/>
              </a:spcBef>
              <a:spcAft>
                <a:spcPts val="600"/>
              </a:spcAft>
              <a:buFont typeface="Arial" panose="020B0604020202020204" pitchFamily="34" charset="0"/>
              <a:buChar char="•"/>
            </a:pPr>
            <a:r>
              <a:rPr lang="en-GB" sz="1600" b="0" dirty="0"/>
              <a:t>Fast Interaction Trigger (FIT): Russian groups have major responsibilities in the FIT detector, the main level-0 trigger detector; large part of the detector was developed and built by them</a:t>
            </a:r>
            <a:endParaRPr lang="en-US" sz="1600" dirty="0"/>
          </a:p>
          <a:p>
            <a:pPr marL="609750" lvl="1" indent="-285750" fontAlgn="ctr">
              <a:spcBef>
                <a:spcPts val="0"/>
              </a:spcBef>
              <a:spcAft>
                <a:spcPts val="600"/>
              </a:spcAft>
              <a:buFont typeface="Arial" panose="020B0604020202020204" pitchFamily="34" charset="0"/>
              <a:buChar char="•"/>
            </a:pPr>
            <a:r>
              <a:rPr lang="en-GB" sz="1600" dirty="0"/>
              <a:t>Photon Spectrometer (PHOS) is entirely under the responsibility of the Russian groups and JINR, who are the only ones in ALICE to have the technical expertise for its maintenance and operation.</a:t>
            </a:r>
          </a:p>
          <a:p>
            <a:pPr marL="609750" lvl="1" indent="-285750" fontAlgn="ctr">
              <a:spcBef>
                <a:spcPts val="0"/>
              </a:spcBef>
              <a:spcAft>
                <a:spcPts val="600"/>
              </a:spcAft>
              <a:buFont typeface="Arial" panose="020B0604020202020204" pitchFamily="34" charset="0"/>
              <a:buChar char="•"/>
            </a:pPr>
            <a:r>
              <a:rPr lang="en-GB" sz="1600" dirty="0"/>
              <a:t>Important contributions to inner Tracking System (ITS), the Muons Forward Tracker (MFT) and the Muon Spectrometer detector (Muon), but less critical</a:t>
            </a:r>
          </a:p>
          <a:p>
            <a:pPr lvl="1" indent="0" fontAlgn="ctr">
              <a:spcBef>
                <a:spcPts val="0"/>
              </a:spcBef>
              <a:spcAft>
                <a:spcPts val="600"/>
              </a:spcAft>
              <a:buNone/>
            </a:pPr>
            <a:endParaRPr lang="en-US" sz="1600" dirty="0"/>
          </a:p>
          <a:p>
            <a:pPr marL="285750" indent="-285750" fontAlgn="ctr">
              <a:spcBef>
                <a:spcPts val="0"/>
              </a:spcBef>
              <a:spcAft>
                <a:spcPts val="600"/>
              </a:spcAft>
              <a:buFont typeface="Arial" panose="020B0604020202020204" pitchFamily="34" charset="0"/>
              <a:buChar char="•"/>
            </a:pPr>
            <a:r>
              <a:rPr lang="en-US" sz="1600" b="0" dirty="0"/>
              <a:t>ATLAS:</a:t>
            </a:r>
          </a:p>
          <a:p>
            <a:pPr marL="609750" lvl="1" indent="-285750" fontAlgn="ctr">
              <a:spcBef>
                <a:spcPts val="0"/>
              </a:spcBef>
              <a:spcAft>
                <a:spcPts val="600"/>
              </a:spcAft>
              <a:buFont typeface="Arial" panose="020B0604020202020204" pitchFamily="34" charset="0"/>
              <a:buChar char="•"/>
            </a:pPr>
            <a:r>
              <a:rPr lang="en-GB" sz="1600" dirty="0"/>
              <a:t>Inner Detector</a:t>
            </a:r>
            <a:endParaRPr lang="en-US" sz="1600" dirty="0"/>
          </a:p>
          <a:p>
            <a:pPr marL="609750" lvl="1" indent="-285750" fontAlgn="ctr">
              <a:spcBef>
                <a:spcPts val="0"/>
              </a:spcBef>
              <a:spcAft>
                <a:spcPts val="600"/>
              </a:spcAft>
              <a:buFont typeface="Arial" panose="020B0604020202020204" pitchFamily="34" charset="0"/>
              <a:buChar char="•"/>
            </a:pPr>
            <a:r>
              <a:rPr lang="en-GB" sz="1600" dirty="0"/>
              <a:t>Tile Calorimeter (incl. project leadership)</a:t>
            </a:r>
            <a:endParaRPr lang="en-US" sz="1600" dirty="0"/>
          </a:p>
          <a:p>
            <a:pPr marL="609750" lvl="1" indent="-285750" fontAlgn="ctr">
              <a:spcBef>
                <a:spcPts val="0"/>
              </a:spcBef>
              <a:spcAft>
                <a:spcPts val="600"/>
              </a:spcAft>
              <a:buFont typeface="Arial" panose="020B0604020202020204" pitchFamily="34" charset="0"/>
              <a:buChar char="•"/>
            </a:pPr>
            <a:r>
              <a:rPr lang="en-GB" sz="1600" dirty="0"/>
              <a:t>TDAQ</a:t>
            </a:r>
            <a:endParaRPr lang="en-US" sz="1600" dirty="0"/>
          </a:p>
          <a:p>
            <a:pPr marL="609750" lvl="1" indent="-285750" fontAlgn="ctr">
              <a:spcBef>
                <a:spcPts val="0"/>
              </a:spcBef>
              <a:spcAft>
                <a:spcPts val="600"/>
              </a:spcAft>
              <a:buFont typeface="Arial" panose="020B0604020202020204" pitchFamily="34" charset="0"/>
              <a:buChar char="•"/>
            </a:pPr>
            <a:r>
              <a:rPr lang="en-GB" sz="1600" dirty="0"/>
              <a:t>Technical Coordination</a:t>
            </a:r>
            <a:endParaRPr lang="en-US" sz="1600" dirty="0"/>
          </a:p>
          <a:p>
            <a:pPr marL="609750" lvl="1" indent="-285750" fontAlgn="ctr">
              <a:spcBef>
                <a:spcPts val="0"/>
              </a:spcBef>
              <a:spcAft>
                <a:spcPts val="600"/>
              </a:spcAft>
              <a:buFont typeface="Arial" panose="020B0604020202020204" pitchFamily="34" charset="0"/>
              <a:buChar char="•"/>
            </a:pPr>
            <a:r>
              <a:rPr lang="en-GB" sz="1600" dirty="0"/>
              <a:t>JINR colleagues contribute to the commissioning of the Muon New Small Wheel, and more generally to the Muon Spectrometer, and to the Liquid-Argon Calorimeter</a:t>
            </a:r>
            <a:endParaRPr lang="en-US" sz="1600" dirty="0"/>
          </a:p>
        </p:txBody>
      </p:sp>
    </p:spTree>
    <p:extLst>
      <p:ext uri="{BB962C8B-B14F-4D97-AF65-F5344CB8AC3E}">
        <p14:creationId xmlns:p14="http://schemas.microsoft.com/office/powerpoint/2010/main" val="3865932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C57D0-2C16-4189-8515-B7D90EBE79F1}"/>
              </a:ext>
            </a:extLst>
          </p:cNvPr>
          <p:cNvSpPr>
            <a:spLocks noGrp="1"/>
          </p:cNvSpPr>
          <p:nvPr>
            <p:ph type="title"/>
          </p:nvPr>
        </p:nvSpPr>
        <p:spPr/>
        <p:txBody>
          <a:bodyPr/>
          <a:lstStyle/>
          <a:p>
            <a:r>
              <a:rPr lang="en-US" sz="2800" dirty="0"/>
              <a:t>More Information on Russian Engagement in CERN Experiments</a:t>
            </a:r>
          </a:p>
        </p:txBody>
      </p:sp>
      <p:sp>
        <p:nvSpPr>
          <p:cNvPr id="3" name="Date Placeholder 2">
            <a:extLst>
              <a:ext uri="{FF2B5EF4-FFF2-40B4-BE49-F238E27FC236}">
                <a16:creationId xmlns:a16="http://schemas.microsoft.com/office/drawing/2014/main" id="{B4BC9E99-1EDE-4C52-9418-F6C7D2E1EE96}"/>
              </a:ext>
            </a:extLst>
          </p:cNvPr>
          <p:cNvSpPr>
            <a:spLocks noGrp="1"/>
          </p:cNvSpPr>
          <p:nvPr>
            <p:ph type="dt" sz="half" idx="10"/>
          </p:nvPr>
        </p:nvSpPr>
        <p:spPr/>
        <p:txBody>
          <a:bodyPr/>
          <a:lstStyle/>
          <a:p>
            <a:r>
              <a:rPr lang="en-US"/>
              <a:t>25.04.2022</a:t>
            </a:r>
            <a:endParaRPr lang="en-US" dirty="0"/>
          </a:p>
        </p:txBody>
      </p:sp>
      <p:sp>
        <p:nvSpPr>
          <p:cNvPr id="4" name="Footer Placeholder 3">
            <a:extLst>
              <a:ext uri="{FF2B5EF4-FFF2-40B4-BE49-F238E27FC236}">
                <a16:creationId xmlns:a16="http://schemas.microsoft.com/office/drawing/2014/main" id="{0CC96656-DF4E-4F7A-A3E8-13CFA9C14169}"/>
              </a:ext>
            </a:extLst>
          </p:cNvPr>
          <p:cNvSpPr>
            <a:spLocks noGrp="1"/>
          </p:cNvSpPr>
          <p:nvPr>
            <p:ph type="ftr" sz="quarter" idx="11"/>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603B0447-FB54-4D2B-BE2A-185B4C911E82}"/>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11" name="Inhaltsplatzhalter 1">
            <a:extLst>
              <a:ext uri="{FF2B5EF4-FFF2-40B4-BE49-F238E27FC236}">
                <a16:creationId xmlns:a16="http://schemas.microsoft.com/office/drawing/2014/main" id="{894B41F3-E115-41D8-BC17-ACDC7DEC7C77}"/>
              </a:ext>
            </a:extLst>
          </p:cNvPr>
          <p:cNvSpPr txBox="1">
            <a:spLocks/>
          </p:cNvSpPr>
          <p:nvPr/>
        </p:nvSpPr>
        <p:spPr>
          <a:xfrm>
            <a:off x="407988" y="908720"/>
            <a:ext cx="10657184" cy="468052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50000"/>
              </a:lnSpc>
              <a:spcBef>
                <a:spcPts val="0"/>
              </a:spcBef>
              <a:spcAft>
                <a:spcPts val="600"/>
              </a:spcAft>
            </a:pPr>
            <a:r>
              <a:rPr lang="en-US" sz="1600" b="0" dirty="0"/>
              <a:t>Detector components relying most critically on Russian experts and workforce:</a:t>
            </a:r>
          </a:p>
          <a:p>
            <a:pPr marL="285750" indent="-285750" fontAlgn="ctr">
              <a:spcBef>
                <a:spcPts val="0"/>
              </a:spcBef>
              <a:spcAft>
                <a:spcPts val="600"/>
              </a:spcAft>
              <a:buFont typeface="Arial" panose="020B0604020202020204" pitchFamily="34" charset="0"/>
              <a:buChar char="•"/>
            </a:pPr>
            <a:r>
              <a:rPr lang="en-US" sz="1600" b="0" dirty="0"/>
              <a:t>CMS: </a:t>
            </a:r>
          </a:p>
          <a:p>
            <a:pPr marL="609750" lvl="1" indent="-285750" fontAlgn="ctr">
              <a:spcBef>
                <a:spcPts val="0"/>
              </a:spcBef>
              <a:spcAft>
                <a:spcPts val="600"/>
              </a:spcAft>
              <a:buFont typeface="Arial" panose="020B0604020202020204" pitchFamily="34" charset="0"/>
              <a:buChar char="•"/>
            </a:pPr>
            <a:r>
              <a:rPr lang="en-GB" sz="1600" b="0" dirty="0"/>
              <a:t>Fast Interaction Trigger (FIT): Russian groups have major responsibilities in the FIT detector, the main level-0 trigger detector; large part of the detector was developed and built by them</a:t>
            </a:r>
          </a:p>
          <a:p>
            <a:pPr marL="609750" lvl="1" indent="-285750" fontAlgn="ctr">
              <a:spcBef>
                <a:spcPts val="0"/>
              </a:spcBef>
              <a:spcAft>
                <a:spcPts val="600"/>
              </a:spcAft>
              <a:buFont typeface="Arial" panose="020B0604020202020204" pitchFamily="34" charset="0"/>
              <a:buChar char="•"/>
            </a:pPr>
            <a:r>
              <a:rPr lang="en-GB" sz="1600" dirty="0"/>
              <a:t>Hadron Calorimeter (HCAL), incl. JINR</a:t>
            </a:r>
            <a:endParaRPr lang="en-US" sz="1600" dirty="0"/>
          </a:p>
          <a:p>
            <a:pPr marL="609750" lvl="1" indent="-285750" fontAlgn="ctr">
              <a:spcBef>
                <a:spcPts val="0"/>
              </a:spcBef>
              <a:spcAft>
                <a:spcPts val="600"/>
              </a:spcAft>
              <a:buFont typeface="Arial" panose="020B0604020202020204" pitchFamily="34" charset="0"/>
              <a:buChar char="•"/>
            </a:pPr>
            <a:r>
              <a:rPr lang="en-GB" sz="1600" dirty="0"/>
              <a:t>Cathode Strip Chambers (CSC)</a:t>
            </a:r>
            <a:endParaRPr lang="en-US" sz="1600" dirty="0"/>
          </a:p>
          <a:p>
            <a:pPr marL="609750" lvl="1" indent="-285750" fontAlgn="ctr">
              <a:spcBef>
                <a:spcPts val="0"/>
              </a:spcBef>
              <a:spcAft>
                <a:spcPts val="600"/>
              </a:spcAft>
              <a:buFont typeface="Arial" panose="020B0604020202020204" pitchFamily="34" charset="0"/>
              <a:buChar char="•"/>
            </a:pPr>
            <a:r>
              <a:rPr lang="en-GB" sz="1600" dirty="0"/>
              <a:t>BRIL</a:t>
            </a:r>
            <a:endParaRPr lang="en-US" sz="1600" dirty="0"/>
          </a:p>
          <a:p>
            <a:pPr marL="609750" lvl="1" indent="-285750" fontAlgn="ctr">
              <a:spcBef>
                <a:spcPts val="0"/>
              </a:spcBef>
              <a:spcAft>
                <a:spcPts val="600"/>
              </a:spcAft>
              <a:buFont typeface="Arial" panose="020B0604020202020204" pitchFamily="34" charset="0"/>
              <a:buChar char="•"/>
            </a:pPr>
            <a:r>
              <a:rPr lang="en-GB" sz="1600" dirty="0"/>
              <a:t>Technical Coordination, in particular JINR</a:t>
            </a:r>
          </a:p>
          <a:p>
            <a:pPr lvl="1" indent="0" fontAlgn="ctr">
              <a:spcBef>
                <a:spcPts val="0"/>
              </a:spcBef>
              <a:spcAft>
                <a:spcPts val="600"/>
              </a:spcAft>
              <a:buNone/>
            </a:pPr>
            <a:endParaRPr lang="en-US" sz="1600" dirty="0"/>
          </a:p>
          <a:p>
            <a:pPr marL="285750" indent="-285750" fontAlgn="ctr">
              <a:spcBef>
                <a:spcPts val="0"/>
              </a:spcBef>
              <a:spcAft>
                <a:spcPts val="600"/>
              </a:spcAft>
              <a:buFont typeface="Arial" panose="020B0604020202020204" pitchFamily="34" charset="0"/>
              <a:buChar char="•"/>
            </a:pPr>
            <a:r>
              <a:rPr lang="en-US" sz="1600" b="0" dirty="0" err="1"/>
              <a:t>LHCb</a:t>
            </a:r>
            <a:r>
              <a:rPr lang="en-US" sz="1600" b="0" dirty="0"/>
              <a:t>:</a:t>
            </a:r>
          </a:p>
          <a:p>
            <a:pPr marL="609750" lvl="1" indent="-285750" fontAlgn="ctr">
              <a:spcBef>
                <a:spcPts val="0"/>
              </a:spcBef>
              <a:spcAft>
                <a:spcPts val="600"/>
              </a:spcAft>
              <a:buFont typeface="Arial" panose="020B0604020202020204" pitchFamily="34" charset="0"/>
              <a:buChar char="•"/>
            </a:pPr>
            <a:r>
              <a:rPr lang="en-GB" sz="1600" dirty="0"/>
              <a:t>Russian experts are crucial for the operation of the</a:t>
            </a:r>
            <a:r>
              <a:rPr lang="en-US" sz="1600" dirty="0"/>
              <a:t> </a:t>
            </a:r>
            <a:r>
              <a:rPr lang="en-GB" sz="1600" dirty="0"/>
              <a:t>Muon Systems and Calorimeters (ECAL and HCAL). In these systems Russian institutes have leadership roles and both rely heavily on the Russian teams for maintenance and calibration during Run 3, including some elements where all knowledge currently resides in the Russian teams. Replacement muon chambers are currently under construction in Russia.</a:t>
            </a:r>
            <a:endParaRPr lang="en-US" sz="1600" dirty="0"/>
          </a:p>
          <a:p>
            <a:pPr marL="609750" lvl="1" indent="-285750" fontAlgn="ctr">
              <a:spcBef>
                <a:spcPts val="0"/>
              </a:spcBef>
              <a:spcAft>
                <a:spcPts val="600"/>
              </a:spcAft>
              <a:buFont typeface="Arial" panose="020B0604020202020204" pitchFamily="34" charset="0"/>
              <a:buChar char="•"/>
            </a:pPr>
            <a:r>
              <a:rPr lang="en-GB" sz="1600" dirty="0"/>
              <a:t>Scintillating Fibre Tracker (</a:t>
            </a:r>
            <a:r>
              <a:rPr lang="en-GB" sz="1600" dirty="0" err="1"/>
              <a:t>SciFi</a:t>
            </a:r>
            <a:r>
              <a:rPr lang="en-GB" sz="1600" dirty="0"/>
              <a:t>): fibre mat production in Russia (approx. 9% of the total system)</a:t>
            </a:r>
            <a:endParaRPr lang="en-US" sz="1600" dirty="0"/>
          </a:p>
          <a:p>
            <a:pPr marL="609750" lvl="1" indent="-285750" fontAlgn="ctr">
              <a:spcBef>
                <a:spcPts val="0"/>
              </a:spcBef>
              <a:spcAft>
                <a:spcPts val="600"/>
              </a:spcAft>
              <a:buFont typeface="Arial" panose="020B0604020202020204" pitchFamily="34" charset="0"/>
              <a:buChar char="•"/>
            </a:pPr>
            <a:r>
              <a:rPr lang="en-GB" sz="1600" dirty="0"/>
              <a:t>Data Monitoring and processing</a:t>
            </a:r>
            <a:endParaRPr lang="en-US" sz="1600" dirty="0"/>
          </a:p>
          <a:p>
            <a:pPr marL="609750" lvl="1" indent="-285750" fontAlgn="ctr">
              <a:spcBef>
                <a:spcPts val="0"/>
              </a:spcBef>
              <a:spcAft>
                <a:spcPts val="600"/>
              </a:spcAft>
              <a:buFont typeface="Arial" panose="020B0604020202020204" pitchFamily="34" charset="0"/>
              <a:buChar char="•"/>
            </a:pPr>
            <a:r>
              <a:rPr lang="en-GB" sz="1600" dirty="0"/>
              <a:t>Technical Coordination</a:t>
            </a:r>
            <a:endParaRPr lang="en-US" sz="1600" b="0" dirty="0"/>
          </a:p>
        </p:txBody>
      </p:sp>
    </p:spTree>
    <p:extLst>
      <p:ext uri="{BB962C8B-B14F-4D97-AF65-F5344CB8AC3E}">
        <p14:creationId xmlns:p14="http://schemas.microsoft.com/office/powerpoint/2010/main" val="2233528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8BAEF4-343A-4C81-8F22-D896BCCAFD4B}"/>
              </a:ext>
            </a:extLst>
          </p:cNvPr>
          <p:cNvSpPr>
            <a:spLocks noGrp="1"/>
          </p:cNvSpPr>
          <p:nvPr>
            <p:ph idx="1"/>
          </p:nvPr>
        </p:nvSpPr>
        <p:spPr>
          <a:xfrm>
            <a:off x="340510" y="727685"/>
            <a:ext cx="11394914" cy="6021288"/>
          </a:xfrm>
        </p:spPr>
        <p:txBody>
          <a:bodyPr/>
          <a:lstStyle/>
          <a:p>
            <a:pPr>
              <a:spcBef>
                <a:spcPts val="0"/>
              </a:spcBef>
              <a:spcAft>
                <a:spcPts val="600"/>
              </a:spcAft>
            </a:pPr>
            <a:r>
              <a:rPr lang="en-US" sz="1600" b="0" dirty="0">
                <a:solidFill>
                  <a:srgbClr val="303030"/>
                </a:solidFill>
              </a:rPr>
              <a:t>ATLAS: no Ukrainian institute</a:t>
            </a:r>
          </a:p>
          <a:p>
            <a:pPr>
              <a:spcBef>
                <a:spcPts val="0"/>
              </a:spcBef>
              <a:spcAft>
                <a:spcPts val="600"/>
              </a:spcAft>
            </a:pPr>
            <a:r>
              <a:rPr lang="en-US" sz="1600" b="0" dirty="0">
                <a:solidFill>
                  <a:srgbClr val="303030"/>
                </a:solidFill>
              </a:rPr>
              <a:t>ALICE: 2 institutes</a:t>
            </a:r>
          </a:p>
          <a:p>
            <a:pPr marL="285750" lvl="0" indent="-285750">
              <a:spcBef>
                <a:spcPts val="0"/>
              </a:spcBef>
              <a:spcAft>
                <a:spcPts val="600"/>
              </a:spcAft>
              <a:buFont typeface="Arial" panose="020B0604020202020204" pitchFamily="34" charset="0"/>
              <a:buChar char="•"/>
            </a:pPr>
            <a:r>
              <a:rPr lang="en-US" sz="1600" b="0" dirty="0" err="1">
                <a:solidFill>
                  <a:srgbClr val="303030"/>
                </a:solidFill>
              </a:rPr>
              <a:t>Bogolyubov</a:t>
            </a:r>
            <a:r>
              <a:rPr lang="en-US" sz="1600" b="0" dirty="0">
                <a:solidFill>
                  <a:srgbClr val="303030"/>
                </a:solidFill>
              </a:rPr>
              <a:t> Institute for Theoretical Physics (Kiev)</a:t>
            </a:r>
          </a:p>
          <a:p>
            <a:pPr marL="285750" lvl="0" indent="-285750">
              <a:spcBef>
                <a:spcPts val="0"/>
              </a:spcBef>
              <a:spcAft>
                <a:spcPts val="600"/>
              </a:spcAft>
              <a:buFont typeface="Arial" panose="020B0604020202020204" pitchFamily="34" charset="0"/>
              <a:buChar char="•"/>
            </a:pPr>
            <a:r>
              <a:rPr lang="en-US" sz="1600" b="0" dirty="0">
                <a:solidFill>
                  <a:srgbClr val="303030"/>
                </a:solidFill>
              </a:rPr>
              <a:t>Scientific Research Technological Institute of Instrument Engineering (</a:t>
            </a:r>
            <a:r>
              <a:rPr lang="en-US" sz="1600" b="0" dirty="0" err="1">
                <a:solidFill>
                  <a:srgbClr val="303030"/>
                </a:solidFill>
              </a:rPr>
              <a:t>Kharkiv</a:t>
            </a:r>
            <a:r>
              <a:rPr lang="en-US" sz="1600" b="0" dirty="0">
                <a:solidFill>
                  <a:srgbClr val="303030"/>
                </a:solidFill>
              </a:rPr>
              <a:t>)</a:t>
            </a:r>
          </a:p>
          <a:p>
            <a:pPr>
              <a:spcBef>
                <a:spcPts val="0"/>
              </a:spcBef>
              <a:spcAft>
                <a:spcPts val="1200"/>
              </a:spcAft>
            </a:pPr>
            <a:r>
              <a:rPr lang="en-US" sz="1600" b="0" dirty="0">
                <a:solidFill>
                  <a:srgbClr val="002060"/>
                </a:solidFill>
              </a:rPr>
              <a:t>Important contribution to LS3 upgrade: the group of </a:t>
            </a:r>
            <a:r>
              <a:rPr lang="en-US" sz="1600" b="0" dirty="0" err="1">
                <a:solidFill>
                  <a:srgbClr val="002060"/>
                </a:solidFill>
              </a:rPr>
              <a:t>Kharkiv</a:t>
            </a:r>
            <a:r>
              <a:rPr lang="en-US" sz="1600" b="0" dirty="0">
                <a:solidFill>
                  <a:srgbClr val="002060"/>
                </a:solidFill>
              </a:rPr>
              <a:t> has developed the technology for the fabrication of aluminum-based electrical substrates for the </a:t>
            </a:r>
            <a:r>
              <a:rPr lang="en-US" sz="1600" b="0" dirty="0" err="1">
                <a:solidFill>
                  <a:srgbClr val="002060"/>
                </a:solidFill>
              </a:rPr>
              <a:t>FoCal</a:t>
            </a:r>
            <a:r>
              <a:rPr lang="en-US" sz="1600" b="0" dirty="0">
                <a:solidFill>
                  <a:srgbClr val="002060"/>
                </a:solidFill>
              </a:rPr>
              <a:t> detector</a:t>
            </a:r>
          </a:p>
          <a:p>
            <a:pPr>
              <a:spcBef>
                <a:spcPts val="0"/>
              </a:spcBef>
              <a:spcAft>
                <a:spcPts val="600"/>
              </a:spcAft>
            </a:pPr>
            <a:r>
              <a:rPr lang="en-US" sz="1600" b="0" dirty="0">
                <a:solidFill>
                  <a:srgbClr val="303030"/>
                </a:solidFill>
              </a:rPr>
              <a:t>CMS: Ukraine contributes to RDMS collaboration (Russia and </a:t>
            </a:r>
            <a:r>
              <a:rPr lang="en-US" sz="1600" b="0" dirty="0" err="1">
                <a:solidFill>
                  <a:srgbClr val="303030"/>
                </a:solidFill>
              </a:rPr>
              <a:t>Dubna</a:t>
            </a:r>
            <a:r>
              <a:rPr lang="en-US" sz="1600" b="0" dirty="0">
                <a:solidFill>
                  <a:srgbClr val="303030"/>
                </a:solidFill>
              </a:rPr>
              <a:t> member states)</a:t>
            </a:r>
          </a:p>
          <a:p>
            <a:pPr marL="285750" indent="-285750">
              <a:spcBef>
                <a:spcPts val="0"/>
              </a:spcBef>
              <a:spcAft>
                <a:spcPts val="600"/>
              </a:spcAft>
              <a:buFont typeface="Arial" panose="020B0604020202020204" pitchFamily="34" charset="0"/>
              <a:buChar char="•"/>
            </a:pPr>
            <a:r>
              <a:rPr lang="en-US" sz="1600" b="0" dirty="0">
                <a:solidFill>
                  <a:srgbClr val="303030"/>
                </a:solidFill>
              </a:rPr>
              <a:t>National Scientific Center, Kharkov Institute of Physics and Technology </a:t>
            </a:r>
          </a:p>
          <a:p>
            <a:pPr marL="285750" indent="-285750">
              <a:spcBef>
                <a:spcPts val="0"/>
              </a:spcBef>
              <a:spcAft>
                <a:spcPts val="600"/>
              </a:spcAft>
              <a:buFont typeface="Arial" panose="020B0604020202020204" pitchFamily="34" charset="0"/>
              <a:buChar char="•"/>
            </a:pPr>
            <a:r>
              <a:rPr lang="en-US" sz="1600" b="0" dirty="0">
                <a:solidFill>
                  <a:srgbClr val="303030"/>
                </a:solidFill>
              </a:rPr>
              <a:t>Institute for Scintillation Materials of National Academy of Science of Ukraine (Kharkov)</a:t>
            </a:r>
          </a:p>
          <a:p>
            <a:pPr marL="285750" indent="-285750">
              <a:spcBef>
                <a:spcPts val="0"/>
              </a:spcBef>
              <a:spcAft>
                <a:spcPts val="600"/>
              </a:spcAft>
              <a:buFont typeface="Arial" panose="020B0604020202020204" pitchFamily="34" charset="0"/>
              <a:buChar char="•"/>
            </a:pPr>
            <a:r>
              <a:rPr lang="en-US" sz="1600" b="0" dirty="0">
                <a:solidFill>
                  <a:srgbClr val="303030"/>
                </a:solidFill>
              </a:rPr>
              <a:t>Kharkov State University</a:t>
            </a:r>
          </a:p>
          <a:p>
            <a:pPr>
              <a:spcBef>
                <a:spcPts val="0"/>
              </a:spcBef>
              <a:spcAft>
                <a:spcPts val="1200"/>
              </a:spcAft>
            </a:pPr>
            <a:r>
              <a:rPr lang="en-US" sz="1600" b="0" dirty="0">
                <a:solidFill>
                  <a:srgbClr val="002060"/>
                </a:solidFill>
              </a:rPr>
              <a:t>Important contributions to Phase II: HGCAL</a:t>
            </a:r>
          </a:p>
          <a:p>
            <a:pPr>
              <a:spcBef>
                <a:spcPts val="0"/>
              </a:spcBef>
              <a:spcAft>
                <a:spcPts val="600"/>
              </a:spcAft>
            </a:pPr>
            <a:r>
              <a:rPr lang="en-US" sz="1600" b="0" dirty="0" err="1">
                <a:solidFill>
                  <a:srgbClr val="303030"/>
                </a:solidFill>
              </a:rPr>
              <a:t>LHCb</a:t>
            </a:r>
            <a:r>
              <a:rPr lang="en-US" sz="1600" b="0" dirty="0">
                <a:solidFill>
                  <a:srgbClr val="303030"/>
                </a:solidFill>
              </a:rPr>
              <a:t>: </a:t>
            </a:r>
            <a:r>
              <a:rPr lang="en-GB" sz="1600" b="0" dirty="0">
                <a:solidFill>
                  <a:srgbClr val="303030"/>
                </a:solidFill>
              </a:rPr>
              <a:t>four institutes from the Ukraine</a:t>
            </a:r>
          </a:p>
          <a:p>
            <a:pPr marL="285750" indent="-285750">
              <a:spcBef>
                <a:spcPts val="0"/>
              </a:spcBef>
              <a:spcAft>
                <a:spcPts val="600"/>
              </a:spcAft>
              <a:buFont typeface="Arial" panose="020B0604020202020204" pitchFamily="34" charset="0"/>
              <a:buChar char="•"/>
            </a:pPr>
            <a:r>
              <a:rPr lang="en-US" sz="1600" b="0" dirty="0">
                <a:solidFill>
                  <a:srgbClr val="303030"/>
                </a:solidFill>
              </a:rPr>
              <a:t>Institute for Nuclear Research (KINR, Kyiv) </a:t>
            </a:r>
          </a:p>
          <a:p>
            <a:pPr marL="285750" indent="-285750">
              <a:spcBef>
                <a:spcPts val="0"/>
              </a:spcBef>
              <a:spcAft>
                <a:spcPts val="600"/>
              </a:spcAft>
              <a:buFont typeface="Arial" panose="020B0604020202020204" pitchFamily="34" charset="0"/>
              <a:buChar char="•"/>
            </a:pPr>
            <a:r>
              <a:rPr lang="en-US" sz="1600" b="0" dirty="0">
                <a:solidFill>
                  <a:srgbClr val="303030"/>
                </a:solidFill>
              </a:rPr>
              <a:t>National Science Center </a:t>
            </a:r>
            <a:r>
              <a:rPr lang="en-US" sz="1600" b="0" dirty="0" err="1">
                <a:solidFill>
                  <a:srgbClr val="303030"/>
                </a:solidFill>
              </a:rPr>
              <a:t>Kharkiv</a:t>
            </a:r>
            <a:r>
              <a:rPr lang="en-US" sz="1600" b="0" dirty="0">
                <a:solidFill>
                  <a:srgbClr val="303030"/>
                </a:solidFill>
              </a:rPr>
              <a:t> Institute of Physics and Technology</a:t>
            </a:r>
          </a:p>
          <a:p>
            <a:pPr marL="285750" indent="-285750">
              <a:spcBef>
                <a:spcPts val="0"/>
              </a:spcBef>
              <a:spcAft>
                <a:spcPts val="600"/>
              </a:spcAft>
              <a:buFont typeface="Arial" panose="020B0604020202020204" pitchFamily="34" charset="0"/>
              <a:buChar char="•"/>
            </a:pPr>
            <a:r>
              <a:rPr lang="en-GB" sz="1600" b="0" dirty="0" err="1">
                <a:solidFill>
                  <a:srgbClr val="303030"/>
                </a:solidFill>
              </a:rPr>
              <a:t>Taras</a:t>
            </a:r>
            <a:r>
              <a:rPr lang="en-GB" sz="1600" b="0" dirty="0">
                <a:solidFill>
                  <a:srgbClr val="303030"/>
                </a:solidFill>
              </a:rPr>
              <a:t> Shevchenko National University of Kyiv</a:t>
            </a:r>
          </a:p>
          <a:p>
            <a:pPr marL="285750" indent="-285750">
              <a:spcBef>
                <a:spcPts val="0"/>
              </a:spcBef>
              <a:spcAft>
                <a:spcPts val="600"/>
              </a:spcAft>
              <a:buFont typeface="Arial" panose="020B0604020202020204" pitchFamily="34" charset="0"/>
              <a:buChar char="•"/>
            </a:pPr>
            <a:r>
              <a:rPr lang="en-GB" sz="1600" b="0" dirty="0">
                <a:solidFill>
                  <a:srgbClr val="303030"/>
                </a:solidFill>
              </a:rPr>
              <a:t>Institute for Scintillation Materials (</a:t>
            </a:r>
            <a:r>
              <a:rPr lang="en-GB" sz="1600" b="0" dirty="0" err="1">
                <a:solidFill>
                  <a:srgbClr val="303030"/>
                </a:solidFill>
              </a:rPr>
              <a:t>Kharkiv</a:t>
            </a:r>
            <a:r>
              <a:rPr lang="en-GB" sz="1600" b="0" dirty="0">
                <a:solidFill>
                  <a:srgbClr val="303030"/>
                </a:solidFill>
              </a:rPr>
              <a:t>)  (the latter 2 groups joined recently)</a:t>
            </a:r>
            <a:endParaRPr lang="en-US" sz="1600" b="0" dirty="0">
              <a:solidFill>
                <a:srgbClr val="303030"/>
              </a:solidFill>
            </a:endParaRPr>
          </a:p>
          <a:p>
            <a:pPr>
              <a:spcBef>
                <a:spcPts val="0"/>
              </a:spcBef>
              <a:spcAft>
                <a:spcPts val="1200"/>
              </a:spcAft>
            </a:pPr>
            <a:r>
              <a:rPr lang="en-US" sz="1600" b="0" dirty="0">
                <a:solidFill>
                  <a:srgbClr val="002060"/>
                </a:solidFill>
              </a:rPr>
              <a:t>Contribution to </a:t>
            </a:r>
            <a:r>
              <a:rPr lang="en-GB" sz="1600" b="0" dirty="0">
                <a:solidFill>
                  <a:srgbClr val="002060"/>
                </a:solidFill>
              </a:rPr>
              <a:t>the calorimeter pre-shower detector of the Run 1 and 2 detector, and the radiation monitoring system</a:t>
            </a:r>
            <a:br>
              <a:rPr lang="en-GB" sz="1600" b="0" dirty="0">
                <a:solidFill>
                  <a:srgbClr val="002060"/>
                </a:solidFill>
              </a:rPr>
            </a:br>
            <a:r>
              <a:rPr lang="en-GB" sz="1600" b="0" dirty="0">
                <a:solidFill>
                  <a:srgbClr val="002060"/>
                </a:solidFill>
              </a:rPr>
              <a:t>For </a:t>
            </a:r>
            <a:r>
              <a:rPr lang="en-GB" sz="1600" b="0" dirty="0" err="1">
                <a:solidFill>
                  <a:srgbClr val="002060"/>
                </a:solidFill>
              </a:rPr>
              <a:t>LHCb</a:t>
            </a:r>
            <a:r>
              <a:rPr lang="en-GB" sz="1600" b="0" dirty="0">
                <a:solidFill>
                  <a:srgbClr val="002060"/>
                </a:solidFill>
              </a:rPr>
              <a:t> Upgrade I they have designed and produced a new radiation monitoring</a:t>
            </a:r>
            <a:br>
              <a:rPr lang="en-GB" sz="1600" b="0" dirty="0">
                <a:solidFill>
                  <a:srgbClr val="002060"/>
                </a:solidFill>
              </a:rPr>
            </a:br>
            <a:r>
              <a:rPr lang="en-GB" sz="1600" b="0" dirty="0">
                <a:solidFill>
                  <a:srgbClr val="002060"/>
                </a:solidFill>
              </a:rPr>
              <a:t>Leading role in the design, testing, installation and commissioning of the Plume luminometer system</a:t>
            </a:r>
          </a:p>
          <a:p>
            <a:pPr>
              <a:spcBef>
                <a:spcPts val="0"/>
              </a:spcBef>
              <a:spcAft>
                <a:spcPts val="1200"/>
              </a:spcAft>
            </a:pPr>
            <a:endParaRPr lang="en-US" sz="1600" b="0" dirty="0">
              <a:solidFill>
                <a:srgbClr val="303030"/>
              </a:solidFill>
            </a:endParaRPr>
          </a:p>
        </p:txBody>
      </p:sp>
      <p:sp>
        <p:nvSpPr>
          <p:cNvPr id="3" name="Title 2">
            <a:extLst>
              <a:ext uri="{FF2B5EF4-FFF2-40B4-BE49-F238E27FC236}">
                <a16:creationId xmlns:a16="http://schemas.microsoft.com/office/drawing/2014/main" id="{04EB7BC2-47C7-4E9B-AEF7-F1AD95F73BCC}"/>
              </a:ext>
            </a:extLst>
          </p:cNvPr>
          <p:cNvSpPr>
            <a:spLocks noGrp="1"/>
          </p:cNvSpPr>
          <p:nvPr>
            <p:ph type="title"/>
          </p:nvPr>
        </p:nvSpPr>
        <p:spPr>
          <a:xfrm>
            <a:off x="551384" y="133349"/>
            <a:ext cx="11376025" cy="594336"/>
          </a:xfrm>
        </p:spPr>
        <p:txBody>
          <a:bodyPr/>
          <a:lstStyle/>
          <a:p>
            <a:r>
              <a:rPr lang="en-US" dirty="0"/>
              <a:t>Ukraine in LHC Experiments </a:t>
            </a:r>
          </a:p>
        </p:txBody>
      </p:sp>
      <p:sp>
        <p:nvSpPr>
          <p:cNvPr id="4" name="Date Placeholder 3">
            <a:extLst>
              <a:ext uri="{FF2B5EF4-FFF2-40B4-BE49-F238E27FC236}">
                <a16:creationId xmlns:a16="http://schemas.microsoft.com/office/drawing/2014/main" id="{DB6B8D84-3EF7-45C9-A190-931B5E080536}"/>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DF06D748-3561-4D2D-9EB4-6A283A468F18}"/>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83E05788-2B84-4DC1-89DF-F0B2671C3402}"/>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1521608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65CFA1F-FBB6-4462-86C2-7C49A9F20587}"/>
              </a:ext>
            </a:extLst>
          </p:cNvPr>
          <p:cNvSpPr>
            <a:spLocks noGrp="1"/>
          </p:cNvSpPr>
          <p:nvPr>
            <p:ph type="title"/>
          </p:nvPr>
        </p:nvSpPr>
        <p:spPr>
          <a:xfrm>
            <a:off x="407988" y="373594"/>
            <a:ext cx="11376025" cy="561064"/>
          </a:xfrm>
        </p:spPr>
        <p:txBody>
          <a:bodyPr/>
          <a:lstStyle/>
          <a:p>
            <a:r>
              <a:rPr lang="en-US" dirty="0"/>
              <a:t>ALICE: LS2 Activities </a:t>
            </a:r>
          </a:p>
        </p:txBody>
      </p:sp>
      <p:sp>
        <p:nvSpPr>
          <p:cNvPr id="4" name="Datumsplatzhalter 3">
            <a:extLst>
              <a:ext uri="{FF2B5EF4-FFF2-40B4-BE49-F238E27FC236}">
                <a16:creationId xmlns:a16="http://schemas.microsoft.com/office/drawing/2014/main" id="{9E511070-C6C7-44D5-91C8-143200E88831}"/>
              </a:ext>
            </a:extLst>
          </p:cNvPr>
          <p:cNvSpPr>
            <a:spLocks noGrp="1"/>
          </p:cNvSpPr>
          <p:nvPr>
            <p:ph type="dt" sz="half" idx="10"/>
          </p:nvPr>
        </p:nvSpPr>
        <p:spPr/>
        <p:txBody>
          <a:bodyPr/>
          <a:lstStyle/>
          <a:p>
            <a:r>
              <a:rPr lang="en-US"/>
              <a:t>25.04.2022</a:t>
            </a:r>
          </a:p>
        </p:txBody>
      </p:sp>
      <p:sp>
        <p:nvSpPr>
          <p:cNvPr id="5" name="Fußzeilenplatzhalter 4">
            <a:extLst>
              <a:ext uri="{FF2B5EF4-FFF2-40B4-BE49-F238E27FC236}">
                <a16:creationId xmlns:a16="http://schemas.microsoft.com/office/drawing/2014/main" id="{81A87850-FDF3-472C-84AC-79EED9BAFD68}"/>
              </a:ext>
            </a:extLst>
          </p:cNvPr>
          <p:cNvSpPr>
            <a:spLocks noGrp="1"/>
          </p:cNvSpPr>
          <p:nvPr>
            <p:ph type="ftr" sz="quarter" idx="11"/>
          </p:nvPr>
        </p:nvSpPr>
        <p:spPr/>
        <p:txBody>
          <a:bodyPr/>
          <a:lstStyle/>
          <a:p>
            <a:r>
              <a:rPr lang="en-US"/>
              <a:t>J. Mnich | Status of the Experiments</a:t>
            </a:r>
          </a:p>
        </p:txBody>
      </p:sp>
      <p:sp>
        <p:nvSpPr>
          <p:cNvPr id="6" name="Foliennummernplatzhalter 5">
            <a:extLst>
              <a:ext uri="{FF2B5EF4-FFF2-40B4-BE49-F238E27FC236}">
                <a16:creationId xmlns:a16="http://schemas.microsoft.com/office/drawing/2014/main" id="{F1DCDC3E-0A24-4CD3-B724-6ADF0E922A93}"/>
              </a:ext>
            </a:extLst>
          </p:cNvPr>
          <p:cNvSpPr>
            <a:spLocks noGrp="1"/>
          </p:cNvSpPr>
          <p:nvPr>
            <p:ph type="sldNum" sz="quarter" idx="12"/>
          </p:nvPr>
        </p:nvSpPr>
        <p:spPr/>
        <p:txBody>
          <a:bodyPr/>
          <a:lstStyle/>
          <a:p>
            <a:fld id="{36B5EA5A-BC32-A742-B11B-8E7414D5B535}" type="slidenum">
              <a:rPr lang="en-US" smtClean="0"/>
              <a:pPr/>
              <a:t>3</a:t>
            </a:fld>
            <a:endParaRPr lang="en-US"/>
          </a:p>
        </p:txBody>
      </p:sp>
      <p:pic>
        <p:nvPicPr>
          <p:cNvPr id="22" name="Immagine 5">
            <a:extLst>
              <a:ext uri="{FF2B5EF4-FFF2-40B4-BE49-F238E27FC236}">
                <a16:creationId xmlns:a16="http://schemas.microsoft.com/office/drawing/2014/main" id="{55398EF8-6607-1843-AFF4-01D085978D16}"/>
              </a:ext>
            </a:extLst>
          </p:cNvPr>
          <p:cNvPicPr>
            <a:picLocks noChangeAspect="1"/>
          </p:cNvPicPr>
          <p:nvPr/>
        </p:nvPicPr>
        <p:blipFill>
          <a:blip r:embed="rId3"/>
          <a:stretch>
            <a:fillRect/>
          </a:stretch>
        </p:blipFill>
        <p:spPr>
          <a:xfrm>
            <a:off x="263626" y="3405060"/>
            <a:ext cx="5016597" cy="2478985"/>
          </a:xfrm>
          <a:prstGeom prst="round2DiagRect">
            <a:avLst>
              <a:gd name="adj1" fmla="val 12137"/>
              <a:gd name="adj2" fmla="val 0"/>
            </a:avLst>
          </a:prstGeom>
          <a:ln w="28575" cap="sq">
            <a:solidFill>
              <a:srgbClr val="FFFFFF"/>
            </a:solidFill>
            <a:miter lim="800000"/>
          </a:ln>
          <a:effectLst>
            <a:outerShdw blurRad="254000" algn="tl" rotWithShape="0">
              <a:srgbClr val="000000">
                <a:alpha val="43000"/>
              </a:srgbClr>
            </a:outerShdw>
          </a:effectLst>
        </p:spPr>
      </p:pic>
      <p:sp>
        <p:nvSpPr>
          <p:cNvPr id="24" name="CasellaDiTesto 12">
            <a:extLst>
              <a:ext uri="{FF2B5EF4-FFF2-40B4-BE49-F238E27FC236}">
                <a16:creationId xmlns:a16="http://schemas.microsoft.com/office/drawing/2014/main" id="{50480985-BD01-674F-A06B-CB4A9A629172}"/>
              </a:ext>
            </a:extLst>
          </p:cNvPr>
          <p:cNvSpPr txBox="1"/>
          <p:nvPr/>
        </p:nvSpPr>
        <p:spPr>
          <a:xfrm>
            <a:off x="263352" y="1160613"/>
            <a:ext cx="11094065" cy="1620315"/>
          </a:xfrm>
          <a:prstGeom prst="rect">
            <a:avLst/>
          </a:prstGeom>
          <a:noFill/>
        </p:spPr>
        <p:txBody>
          <a:bodyPr wrap="square">
            <a:spAutoFit/>
          </a:bodyPr>
          <a:lstStyle/>
          <a:p>
            <a:pPr marL="380990" indent="-380990">
              <a:lnSpc>
                <a:spcPct val="114000"/>
              </a:lnSpc>
              <a:spcAft>
                <a:spcPts val="400"/>
              </a:spcAft>
              <a:buClr>
                <a:schemeClr val="tx2"/>
              </a:buClr>
              <a:buFont typeface="Arial" panose="020B0604020202020204" pitchFamily="34" charset="0"/>
              <a:buChar char="•"/>
            </a:pPr>
            <a:r>
              <a:rPr lang="en-GB" sz="2000" b="1" dirty="0">
                <a:solidFill>
                  <a:schemeClr val="tx2"/>
                </a:solidFill>
                <a:cs typeface="Segoe UI" panose="020B0502040204020203" pitchFamily="34" charset="0"/>
              </a:rPr>
              <a:t>Installation of new and upgraded detectors and</a:t>
            </a:r>
            <a:r>
              <a:rPr lang="en-GB" sz="2000" dirty="0">
                <a:solidFill>
                  <a:schemeClr val="tx2"/>
                </a:solidFill>
                <a:cs typeface="Segoe UI" panose="020B0502040204020203" pitchFamily="34" charset="0"/>
              </a:rPr>
              <a:t> </a:t>
            </a:r>
            <a:r>
              <a:rPr lang="en-GB" sz="2000" b="1" dirty="0">
                <a:solidFill>
                  <a:schemeClr val="tx2"/>
                </a:solidFill>
                <a:cs typeface="Segoe UI" panose="020B0502040204020203" pitchFamily="34" charset="0"/>
              </a:rPr>
              <a:t>maintenance activities completed </a:t>
            </a:r>
            <a:endParaRPr lang="en-GB" sz="2000" dirty="0">
              <a:solidFill>
                <a:schemeClr val="tx2"/>
              </a:solidFill>
              <a:cs typeface="Segoe UI" panose="020B0502040204020203" pitchFamily="34" charset="0"/>
            </a:endParaRPr>
          </a:p>
          <a:p>
            <a:pPr marL="380990" indent="-380990">
              <a:lnSpc>
                <a:spcPct val="114000"/>
              </a:lnSpc>
              <a:spcAft>
                <a:spcPts val="400"/>
              </a:spcAft>
              <a:buClr>
                <a:schemeClr val="tx2"/>
              </a:buClr>
              <a:buFont typeface="Arial" panose="020B0604020202020204" pitchFamily="34" charset="0"/>
              <a:buChar char="•"/>
            </a:pPr>
            <a:r>
              <a:rPr lang="en-GB" sz="2000" b="1" dirty="0">
                <a:cs typeface="Segoe UI" panose="020B0502040204020203" pitchFamily="34" charset="0"/>
              </a:rPr>
              <a:t>L3 doors closed</a:t>
            </a:r>
            <a:r>
              <a:rPr lang="en-GB" sz="2000" dirty="0">
                <a:solidFill>
                  <a:schemeClr val="tx2"/>
                </a:solidFill>
                <a:cs typeface="Segoe UI" panose="020B0502040204020203" pitchFamily="34" charset="0"/>
              </a:rPr>
              <a:t> (Feb 14), </a:t>
            </a:r>
            <a:r>
              <a:rPr lang="en-GB" sz="2000" b="1" dirty="0">
                <a:cs typeface="Segoe UI" panose="020B0502040204020203" pitchFamily="34" charset="0"/>
              </a:rPr>
              <a:t>shielding installed</a:t>
            </a:r>
            <a:r>
              <a:rPr lang="en-GB" sz="2000" dirty="0">
                <a:solidFill>
                  <a:schemeClr val="tx2"/>
                </a:solidFill>
                <a:cs typeface="Segoe UI" panose="020B0502040204020203" pitchFamily="34" charset="0"/>
              </a:rPr>
              <a:t> the following week</a:t>
            </a:r>
          </a:p>
          <a:p>
            <a:pPr marL="380990" indent="-380990">
              <a:lnSpc>
                <a:spcPct val="114000"/>
              </a:lnSpc>
              <a:spcAft>
                <a:spcPts val="400"/>
              </a:spcAft>
              <a:buClr>
                <a:schemeClr val="tx2"/>
              </a:buClr>
              <a:buFont typeface="Arial" panose="020B0604020202020204" pitchFamily="34" charset="0"/>
              <a:buChar char="•"/>
            </a:pPr>
            <a:r>
              <a:rPr lang="en-GB" sz="2000" dirty="0">
                <a:solidFill>
                  <a:schemeClr val="tx2"/>
                </a:solidFill>
                <a:cs typeface="Segoe UI" panose="020B0502040204020203" pitchFamily="34" charset="0"/>
              </a:rPr>
              <a:t>ALICE closed on March 2 and </a:t>
            </a:r>
            <a:r>
              <a:rPr lang="en-GB" sz="2000" b="1" dirty="0">
                <a:cs typeface="Segoe UI" panose="020B0502040204020203" pitchFamily="34" charset="0"/>
              </a:rPr>
              <a:t>magnets restarted</a:t>
            </a:r>
            <a:r>
              <a:rPr lang="en-GB" sz="2000" dirty="0">
                <a:solidFill>
                  <a:schemeClr val="tx2"/>
                </a:solidFill>
                <a:cs typeface="Segoe UI" panose="020B0502040204020203" pitchFamily="34" charset="0"/>
              </a:rPr>
              <a:t> on March 7</a:t>
            </a:r>
          </a:p>
          <a:p>
            <a:pPr marL="380990" indent="-380990">
              <a:lnSpc>
                <a:spcPct val="114000"/>
              </a:lnSpc>
              <a:spcAft>
                <a:spcPts val="400"/>
              </a:spcAft>
              <a:buClr>
                <a:schemeClr val="tx2"/>
              </a:buClr>
              <a:buFont typeface="Arial" panose="020B0604020202020204" pitchFamily="34" charset="0"/>
              <a:buChar char="•"/>
            </a:pPr>
            <a:r>
              <a:rPr lang="en-GB" sz="2000" b="1" dirty="0">
                <a:solidFill>
                  <a:schemeClr val="tx2"/>
                </a:solidFill>
                <a:cs typeface="Segoe UI" panose="020B0502040204020203" pitchFamily="34" charset="0"/>
              </a:rPr>
              <a:t>Underground access </a:t>
            </a:r>
            <a:r>
              <a:rPr lang="en-GB" sz="2000" dirty="0">
                <a:solidFill>
                  <a:schemeClr val="tx2"/>
                </a:solidFill>
                <a:cs typeface="Segoe UI" panose="020B0502040204020203" pitchFamily="34" charset="0"/>
              </a:rPr>
              <a:t>ended on</a:t>
            </a:r>
            <a:r>
              <a:rPr lang="en-GB" sz="2000" b="1" dirty="0">
                <a:solidFill>
                  <a:schemeClr val="tx2"/>
                </a:solidFill>
                <a:cs typeface="Segoe UI" panose="020B0502040204020203" pitchFamily="34" charset="0"/>
              </a:rPr>
              <a:t> March 24</a:t>
            </a:r>
          </a:p>
        </p:txBody>
      </p:sp>
      <p:pic>
        <p:nvPicPr>
          <p:cNvPr id="25" name="Immagine 19">
            <a:extLst>
              <a:ext uri="{FF2B5EF4-FFF2-40B4-BE49-F238E27FC236}">
                <a16:creationId xmlns:a16="http://schemas.microsoft.com/office/drawing/2014/main" id="{D02AAA9C-79B8-5D41-B97C-850A590FB05E}"/>
              </a:ext>
            </a:extLst>
          </p:cNvPr>
          <p:cNvPicPr>
            <a:picLocks noChangeAspect="1"/>
          </p:cNvPicPr>
          <p:nvPr/>
        </p:nvPicPr>
        <p:blipFill rotWithShape="1">
          <a:blip r:embed="rId4"/>
          <a:srcRect l="9146" t="-764" r="7322" b="-114"/>
          <a:stretch/>
        </p:blipFill>
        <p:spPr>
          <a:xfrm>
            <a:off x="8776797" y="3068960"/>
            <a:ext cx="3158067" cy="2871419"/>
          </a:xfrm>
          <a:prstGeom prst="round2DiagRect">
            <a:avLst>
              <a:gd name="adj1" fmla="val 12137"/>
              <a:gd name="adj2" fmla="val 0"/>
            </a:avLst>
          </a:prstGeom>
          <a:ln w="28575" cap="sq">
            <a:solidFill>
              <a:srgbClr val="FFFFFF"/>
            </a:solidFill>
            <a:miter lim="800000"/>
          </a:ln>
          <a:effectLst>
            <a:outerShdw blurRad="254000" algn="tl" rotWithShape="0">
              <a:srgbClr val="000000">
                <a:alpha val="43000"/>
              </a:srgbClr>
            </a:outerShdw>
          </a:effectLst>
        </p:spPr>
      </p:pic>
      <p:pic>
        <p:nvPicPr>
          <p:cNvPr id="26" name="Immagine 20">
            <a:extLst>
              <a:ext uri="{FF2B5EF4-FFF2-40B4-BE49-F238E27FC236}">
                <a16:creationId xmlns:a16="http://schemas.microsoft.com/office/drawing/2014/main" id="{9455771D-C7F2-C444-B73A-F104DFF7C39F}"/>
              </a:ext>
            </a:extLst>
          </p:cNvPr>
          <p:cNvPicPr>
            <a:picLocks noChangeAspect="1"/>
          </p:cNvPicPr>
          <p:nvPr/>
        </p:nvPicPr>
        <p:blipFill rotWithShape="1">
          <a:blip r:embed="rId5"/>
          <a:srcRect t="2962" b="18217"/>
          <a:stretch/>
        </p:blipFill>
        <p:spPr>
          <a:xfrm>
            <a:off x="5794602" y="3282724"/>
            <a:ext cx="2518617" cy="2660587"/>
          </a:xfrm>
          <a:prstGeom prst="round2DiagRect">
            <a:avLst>
              <a:gd name="adj1" fmla="val 12137"/>
              <a:gd name="adj2" fmla="val 0"/>
            </a:avLst>
          </a:prstGeom>
          <a:ln w="28575" cap="sq">
            <a:solidFill>
              <a:srgbClr val="FFFFFF"/>
            </a:solidFill>
            <a:miter lim="800000"/>
          </a:ln>
          <a:effectLst>
            <a:outerShdw blurRad="254000" algn="tl" rotWithShape="0">
              <a:srgbClr val="000000">
                <a:alpha val="43000"/>
              </a:srgbClr>
            </a:outerShdw>
          </a:effectLst>
        </p:spPr>
      </p:pic>
      <p:pic>
        <p:nvPicPr>
          <p:cNvPr id="10" name="Picture 9">
            <a:extLst>
              <a:ext uri="{FF2B5EF4-FFF2-40B4-BE49-F238E27FC236}">
                <a16:creationId xmlns:a16="http://schemas.microsoft.com/office/drawing/2014/main" id="{07617783-367A-4C07-BE7E-F409CA9D38A3}"/>
              </a:ext>
            </a:extLst>
          </p:cNvPr>
          <p:cNvPicPr>
            <a:picLocks noChangeAspect="1"/>
          </p:cNvPicPr>
          <p:nvPr/>
        </p:nvPicPr>
        <p:blipFill>
          <a:blip r:embed="rId6"/>
          <a:stretch>
            <a:fillRect/>
          </a:stretch>
        </p:blipFill>
        <p:spPr>
          <a:xfrm>
            <a:off x="11425532" y="665"/>
            <a:ext cx="716962" cy="969019"/>
          </a:xfrm>
          <a:prstGeom prst="rect">
            <a:avLst/>
          </a:prstGeom>
        </p:spPr>
      </p:pic>
    </p:spTree>
    <p:extLst>
      <p:ext uri="{BB962C8B-B14F-4D97-AF65-F5344CB8AC3E}">
        <p14:creationId xmlns:p14="http://schemas.microsoft.com/office/powerpoint/2010/main" val="607743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a:extLst>
              <a:ext uri="{FF2B5EF4-FFF2-40B4-BE49-F238E27FC236}">
                <a16:creationId xmlns:a16="http://schemas.microsoft.com/office/drawing/2014/main" id="{68541095-8624-F14E-8714-E626896797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933"/>
          <a:stretch/>
        </p:blipFill>
        <p:spPr bwMode="auto">
          <a:xfrm>
            <a:off x="4652066" y="1334508"/>
            <a:ext cx="3234474" cy="215504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DCFC728E-20F6-3744-B8F5-3F23EA96612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722"/>
          <a:stretch/>
        </p:blipFill>
        <p:spPr bwMode="auto">
          <a:xfrm>
            <a:off x="2681709" y="3828949"/>
            <a:ext cx="2503553" cy="2360530"/>
          </a:xfrm>
          <a:prstGeom prst="rect">
            <a:avLst/>
          </a:prstGeom>
          <a:noFill/>
          <a:extLst>
            <a:ext uri="{909E8E84-426E-40DD-AFC4-6F175D3DCCD1}">
              <a14:hiddenFill xmlns:a14="http://schemas.microsoft.com/office/drawing/2010/main">
                <a:solidFill>
                  <a:srgbClr val="FFFFFF"/>
                </a:solidFill>
              </a14:hiddenFill>
            </a:ext>
          </a:extLst>
        </p:spPr>
      </p:pic>
      <p:sp>
        <p:nvSpPr>
          <p:cNvPr id="3" name="Titel 2">
            <a:extLst>
              <a:ext uri="{FF2B5EF4-FFF2-40B4-BE49-F238E27FC236}">
                <a16:creationId xmlns:a16="http://schemas.microsoft.com/office/drawing/2014/main" id="{165CFA1F-FBB6-4462-86C2-7C49A9F20587}"/>
              </a:ext>
            </a:extLst>
          </p:cNvPr>
          <p:cNvSpPr>
            <a:spLocks noGrp="1"/>
          </p:cNvSpPr>
          <p:nvPr>
            <p:ph type="title"/>
          </p:nvPr>
        </p:nvSpPr>
        <p:spPr>
          <a:xfrm>
            <a:off x="407988" y="373594"/>
            <a:ext cx="11376025" cy="561064"/>
          </a:xfrm>
        </p:spPr>
        <p:txBody>
          <a:bodyPr/>
          <a:lstStyle/>
          <a:p>
            <a:r>
              <a:rPr lang="en-US" dirty="0"/>
              <a:t>ALICE: Readiness at P2</a:t>
            </a:r>
          </a:p>
        </p:txBody>
      </p:sp>
      <p:sp>
        <p:nvSpPr>
          <p:cNvPr id="4" name="Datumsplatzhalter 3">
            <a:extLst>
              <a:ext uri="{FF2B5EF4-FFF2-40B4-BE49-F238E27FC236}">
                <a16:creationId xmlns:a16="http://schemas.microsoft.com/office/drawing/2014/main" id="{9E511070-C6C7-44D5-91C8-143200E88831}"/>
              </a:ext>
            </a:extLst>
          </p:cNvPr>
          <p:cNvSpPr>
            <a:spLocks noGrp="1"/>
          </p:cNvSpPr>
          <p:nvPr>
            <p:ph type="dt" sz="half" idx="10"/>
          </p:nvPr>
        </p:nvSpPr>
        <p:spPr/>
        <p:txBody>
          <a:bodyPr/>
          <a:lstStyle/>
          <a:p>
            <a:r>
              <a:rPr lang="en-US"/>
              <a:t>25.04.2022</a:t>
            </a:r>
          </a:p>
        </p:txBody>
      </p:sp>
      <p:sp>
        <p:nvSpPr>
          <p:cNvPr id="5" name="Fußzeilenplatzhalter 4">
            <a:extLst>
              <a:ext uri="{FF2B5EF4-FFF2-40B4-BE49-F238E27FC236}">
                <a16:creationId xmlns:a16="http://schemas.microsoft.com/office/drawing/2014/main" id="{81A87850-FDF3-472C-84AC-79EED9BAFD68}"/>
              </a:ext>
            </a:extLst>
          </p:cNvPr>
          <p:cNvSpPr>
            <a:spLocks noGrp="1"/>
          </p:cNvSpPr>
          <p:nvPr>
            <p:ph type="ftr" sz="quarter" idx="11"/>
          </p:nvPr>
        </p:nvSpPr>
        <p:spPr/>
        <p:txBody>
          <a:bodyPr/>
          <a:lstStyle/>
          <a:p>
            <a:r>
              <a:rPr lang="en-US"/>
              <a:t>J. Mnich | Status of the Experiments</a:t>
            </a:r>
          </a:p>
        </p:txBody>
      </p:sp>
      <p:sp>
        <p:nvSpPr>
          <p:cNvPr id="6" name="Foliennummernplatzhalter 5">
            <a:extLst>
              <a:ext uri="{FF2B5EF4-FFF2-40B4-BE49-F238E27FC236}">
                <a16:creationId xmlns:a16="http://schemas.microsoft.com/office/drawing/2014/main" id="{F1DCDC3E-0A24-4CD3-B724-6ADF0E922A93}"/>
              </a:ext>
            </a:extLst>
          </p:cNvPr>
          <p:cNvSpPr>
            <a:spLocks noGrp="1"/>
          </p:cNvSpPr>
          <p:nvPr>
            <p:ph type="sldNum" sz="quarter" idx="12"/>
          </p:nvPr>
        </p:nvSpPr>
        <p:spPr/>
        <p:txBody>
          <a:bodyPr/>
          <a:lstStyle/>
          <a:p>
            <a:fld id="{36B5EA5A-BC32-A742-B11B-8E7414D5B535}" type="slidenum">
              <a:rPr lang="en-US" smtClean="0"/>
              <a:pPr/>
              <a:t>4</a:t>
            </a:fld>
            <a:endParaRPr lang="en-US"/>
          </a:p>
        </p:txBody>
      </p:sp>
      <p:sp>
        <p:nvSpPr>
          <p:cNvPr id="24" name="CasellaDiTesto 12">
            <a:extLst>
              <a:ext uri="{FF2B5EF4-FFF2-40B4-BE49-F238E27FC236}">
                <a16:creationId xmlns:a16="http://schemas.microsoft.com/office/drawing/2014/main" id="{50480985-BD01-674F-A06B-CB4A9A629172}"/>
              </a:ext>
            </a:extLst>
          </p:cNvPr>
          <p:cNvSpPr txBox="1"/>
          <p:nvPr/>
        </p:nvSpPr>
        <p:spPr>
          <a:xfrm>
            <a:off x="299020" y="945773"/>
            <a:ext cx="11094065" cy="413896"/>
          </a:xfrm>
          <a:prstGeom prst="rect">
            <a:avLst/>
          </a:prstGeom>
          <a:noFill/>
        </p:spPr>
        <p:txBody>
          <a:bodyPr wrap="square">
            <a:spAutoFit/>
          </a:bodyPr>
          <a:lstStyle/>
          <a:p>
            <a:pPr>
              <a:lnSpc>
                <a:spcPct val="114000"/>
              </a:lnSpc>
              <a:spcAft>
                <a:spcPts val="400"/>
              </a:spcAft>
              <a:buClr>
                <a:schemeClr val="tx2"/>
              </a:buClr>
            </a:pPr>
            <a:r>
              <a:rPr lang="en-GB" sz="2000" b="1" dirty="0">
                <a:solidFill>
                  <a:schemeClr val="tx2"/>
                </a:solidFill>
                <a:cs typeface="Segoe UI" panose="020B0502040204020203" pitchFamily="34" charset="0"/>
              </a:rPr>
              <a:t>Installation of new and upgraded detectors completed!</a:t>
            </a:r>
          </a:p>
        </p:txBody>
      </p:sp>
      <p:pic>
        <p:nvPicPr>
          <p:cNvPr id="10" name="Picture 9">
            <a:extLst>
              <a:ext uri="{FF2B5EF4-FFF2-40B4-BE49-F238E27FC236}">
                <a16:creationId xmlns:a16="http://schemas.microsoft.com/office/drawing/2014/main" id="{07617783-367A-4C07-BE7E-F409CA9D38A3}"/>
              </a:ext>
            </a:extLst>
          </p:cNvPr>
          <p:cNvPicPr>
            <a:picLocks noChangeAspect="1"/>
          </p:cNvPicPr>
          <p:nvPr/>
        </p:nvPicPr>
        <p:blipFill>
          <a:blip r:embed="rId5"/>
          <a:stretch>
            <a:fillRect/>
          </a:stretch>
        </p:blipFill>
        <p:spPr>
          <a:xfrm>
            <a:off x="11425532" y="665"/>
            <a:ext cx="716962" cy="969019"/>
          </a:xfrm>
          <a:prstGeom prst="rect">
            <a:avLst/>
          </a:prstGeom>
        </p:spPr>
      </p:pic>
      <p:pic>
        <p:nvPicPr>
          <p:cNvPr id="8" name="Picture 7">
            <a:extLst>
              <a:ext uri="{FF2B5EF4-FFF2-40B4-BE49-F238E27FC236}">
                <a16:creationId xmlns:a16="http://schemas.microsoft.com/office/drawing/2014/main" id="{54C1909D-6DBE-B443-B338-5AEAE5A4ABEC}"/>
              </a:ext>
            </a:extLst>
          </p:cNvPr>
          <p:cNvPicPr>
            <a:picLocks noChangeAspect="1"/>
          </p:cNvPicPr>
          <p:nvPr/>
        </p:nvPicPr>
        <p:blipFill>
          <a:blip r:embed="rId6"/>
          <a:stretch>
            <a:fillRect/>
          </a:stretch>
        </p:blipFill>
        <p:spPr>
          <a:xfrm>
            <a:off x="402340" y="1453686"/>
            <a:ext cx="4304412" cy="2191338"/>
          </a:xfrm>
          <a:prstGeom prst="rect">
            <a:avLst/>
          </a:prstGeom>
        </p:spPr>
      </p:pic>
      <p:pic>
        <p:nvPicPr>
          <p:cNvPr id="1030" name="Picture 6">
            <a:extLst>
              <a:ext uri="{FF2B5EF4-FFF2-40B4-BE49-F238E27FC236}">
                <a16:creationId xmlns:a16="http://schemas.microsoft.com/office/drawing/2014/main" id="{0557001A-2036-1143-A45D-570B6FBF30B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17324" y="1266409"/>
            <a:ext cx="3847859" cy="222182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F667D206-B140-F24D-A3BE-D9D1AC1AA0CC}"/>
              </a:ext>
            </a:extLst>
          </p:cNvPr>
          <p:cNvSpPr/>
          <p:nvPr/>
        </p:nvSpPr>
        <p:spPr>
          <a:xfrm>
            <a:off x="2889362" y="7240569"/>
            <a:ext cx="6096000" cy="307777"/>
          </a:xfrm>
          <a:prstGeom prst="rect">
            <a:avLst/>
          </a:prstGeom>
        </p:spPr>
        <p:txBody>
          <a:bodyPr>
            <a:spAutoFit/>
          </a:bodyPr>
          <a:lstStyle/>
          <a:p>
            <a:r>
              <a:rPr lang="en-GB" sz="1400" i="1" dirty="0">
                <a:solidFill>
                  <a:srgbClr val="000000"/>
                </a:solidFill>
                <a:latin typeface="Arial" panose="020B0604020202020204" pitchFamily="34" charset="0"/>
              </a:rPr>
              <a:t>charged-particle multiplicity compared to measurement with 2010 data</a:t>
            </a:r>
            <a:endParaRPr lang="en-CH" sz="1400" dirty="0"/>
          </a:p>
        </p:txBody>
      </p:sp>
      <p:sp>
        <p:nvSpPr>
          <p:cNvPr id="2" name="Rectangle 1">
            <a:extLst>
              <a:ext uri="{FF2B5EF4-FFF2-40B4-BE49-F238E27FC236}">
                <a16:creationId xmlns:a16="http://schemas.microsoft.com/office/drawing/2014/main" id="{64535725-8887-624D-BBEF-39709F3192FE}"/>
              </a:ext>
            </a:extLst>
          </p:cNvPr>
          <p:cNvSpPr/>
          <p:nvPr/>
        </p:nvSpPr>
        <p:spPr>
          <a:xfrm>
            <a:off x="431987" y="3334348"/>
            <a:ext cx="3762044" cy="307777"/>
          </a:xfrm>
          <a:prstGeom prst="rect">
            <a:avLst/>
          </a:prstGeom>
        </p:spPr>
        <p:txBody>
          <a:bodyPr wrap="square">
            <a:spAutoFit/>
          </a:bodyPr>
          <a:lstStyle/>
          <a:p>
            <a:r>
              <a:rPr lang="en-GB" sz="1400" i="1" dirty="0">
                <a:solidFill>
                  <a:schemeClr val="bg1"/>
                </a:solidFill>
                <a:latin typeface="Arial" panose="020B0604020202020204" pitchFamily="34" charset="0"/>
              </a:rPr>
              <a:t>pp collisions from the pilot beam Oct 2021 </a:t>
            </a:r>
            <a:endParaRPr lang="en-CH" sz="1400" dirty="0">
              <a:solidFill>
                <a:schemeClr val="bg1"/>
              </a:solidFill>
            </a:endParaRPr>
          </a:p>
        </p:txBody>
      </p:sp>
      <p:pic>
        <p:nvPicPr>
          <p:cNvPr id="1032" name="Picture 8">
            <a:extLst>
              <a:ext uri="{FF2B5EF4-FFF2-40B4-BE49-F238E27FC236}">
                <a16:creationId xmlns:a16="http://schemas.microsoft.com/office/drawing/2014/main" id="{D96D419D-C80D-B941-BF1F-8D0A0D25D0F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b="4354"/>
          <a:stretch/>
        </p:blipFill>
        <p:spPr bwMode="auto">
          <a:xfrm>
            <a:off x="197199" y="3826050"/>
            <a:ext cx="2519979" cy="2336158"/>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BD4B7DD6-70D5-DF48-AC20-D2D72505B3C5}"/>
              </a:ext>
            </a:extLst>
          </p:cNvPr>
          <p:cNvSpPr/>
          <p:nvPr/>
        </p:nvSpPr>
        <p:spPr>
          <a:xfrm>
            <a:off x="8187534" y="3443951"/>
            <a:ext cx="3959821" cy="292388"/>
          </a:xfrm>
          <a:prstGeom prst="rect">
            <a:avLst/>
          </a:prstGeom>
        </p:spPr>
        <p:txBody>
          <a:bodyPr wrap="square">
            <a:spAutoFit/>
          </a:bodyPr>
          <a:lstStyle/>
          <a:p>
            <a:r>
              <a:rPr lang="en-GB" sz="1300" i="1" dirty="0">
                <a:solidFill>
                  <a:srgbClr val="000000"/>
                </a:solidFill>
                <a:latin typeface="Arial" panose="020B0604020202020204" pitchFamily="34" charset="0"/>
              </a:rPr>
              <a:t>Measured </a:t>
            </a:r>
            <a:r>
              <a:rPr lang="en-GB" sz="1300" i="1" dirty="0" err="1">
                <a:solidFill>
                  <a:srgbClr val="0070C0"/>
                </a:solidFill>
                <a:latin typeface="Arial" panose="020B0604020202020204" pitchFamily="34" charset="0"/>
              </a:rPr>
              <a:t>dN</a:t>
            </a:r>
            <a:r>
              <a:rPr lang="en-GB" sz="1300" i="1" baseline="-25000" dirty="0" err="1">
                <a:solidFill>
                  <a:srgbClr val="0070C0"/>
                </a:solidFill>
                <a:latin typeface="Arial" panose="020B0604020202020204" pitchFamily="34" charset="0"/>
              </a:rPr>
              <a:t>ch</a:t>
            </a:r>
            <a:r>
              <a:rPr lang="en-GB" sz="1300" i="1" dirty="0">
                <a:solidFill>
                  <a:srgbClr val="0070C0"/>
                </a:solidFill>
                <a:latin typeface="Arial" panose="020B0604020202020204" pitchFamily="34" charset="0"/>
              </a:rPr>
              <a:t>/d</a:t>
            </a:r>
            <a:r>
              <a:rPr lang="en-GB" sz="1300" i="1" dirty="0">
                <a:solidFill>
                  <a:srgbClr val="0070C0"/>
                </a:solidFill>
                <a:latin typeface="Symbol" pitchFamily="2" charset="2"/>
              </a:rPr>
              <a:t>h</a:t>
            </a:r>
            <a:r>
              <a:rPr lang="en-GB" sz="1300" i="1" dirty="0">
                <a:solidFill>
                  <a:srgbClr val="000000"/>
                </a:solidFill>
                <a:latin typeface="Arial" panose="020B0604020202020204" pitchFamily="34" charset="0"/>
              </a:rPr>
              <a:t> compatible with previous results</a:t>
            </a:r>
          </a:p>
        </p:txBody>
      </p:sp>
      <p:sp>
        <p:nvSpPr>
          <p:cNvPr id="29" name="Rectangle 28">
            <a:extLst>
              <a:ext uri="{FF2B5EF4-FFF2-40B4-BE49-F238E27FC236}">
                <a16:creationId xmlns:a16="http://schemas.microsoft.com/office/drawing/2014/main" id="{D9784A1E-934B-524A-A1B1-D35524BD2396}"/>
              </a:ext>
            </a:extLst>
          </p:cNvPr>
          <p:cNvSpPr/>
          <p:nvPr/>
        </p:nvSpPr>
        <p:spPr>
          <a:xfrm>
            <a:off x="5159896" y="3465929"/>
            <a:ext cx="2889883" cy="492443"/>
          </a:xfrm>
          <a:prstGeom prst="rect">
            <a:avLst/>
          </a:prstGeom>
        </p:spPr>
        <p:txBody>
          <a:bodyPr wrap="square">
            <a:spAutoFit/>
          </a:bodyPr>
          <a:lstStyle/>
          <a:p>
            <a:r>
              <a:rPr lang="en-GB" sz="1300" i="1" dirty="0">
                <a:solidFill>
                  <a:srgbClr val="000000"/>
                </a:solidFill>
                <a:latin typeface="Arial" panose="020B0604020202020204" pitchFamily="34" charset="0"/>
              </a:rPr>
              <a:t>First look at the </a:t>
            </a:r>
            <a:r>
              <a:rPr lang="en-GB" sz="1300" i="1" dirty="0">
                <a:solidFill>
                  <a:srgbClr val="0070C0"/>
                </a:solidFill>
                <a:latin typeface="Arial" panose="020B0604020202020204" pitchFamily="34" charset="0"/>
              </a:rPr>
              <a:t>p-p momentum correlation function </a:t>
            </a:r>
          </a:p>
        </p:txBody>
      </p:sp>
      <p:sp>
        <p:nvSpPr>
          <p:cNvPr id="30" name="Rectangle 29">
            <a:extLst>
              <a:ext uri="{FF2B5EF4-FFF2-40B4-BE49-F238E27FC236}">
                <a16:creationId xmlns:a16="http://schemas.microsoft.com/office/drawing/2014/main" id="{732A2A98-7C81-1847-84A6-655A63841394}"/>
              </a:ext>
            </a:extLst>
          </p:cNvPr>
          <p:cNvSpPr/>
          <p:nvPr/>
        </p:nvSpPr>
        <p:spPr>
          <a:xfrm>
            <a:off x="2114464" y="5350281"/>
            <a:ext cx="2592288" cy="292388"/>
          </a:xfrm>
          <a:prstGeom prst="rect">
            <a:avLst/>
          </a:prstGeom>
          <a:solidFill>
            <a:schemeClr val="bg1"/>
          </a:solidFill>
          <a:ln>
            <a:solidFill>
              <a:srgbClr val="0070C0"/>
            </a:solidFill>
          </a:ln>
        </p:spPr>
        <p:txBody>
          <a:bodyPr wrap="square">
            <a:spAutoFit/>
          </a:bodyPr>
          <a:lstStyle/>
          <a:p>
            <a:r>
              <a:rPr lang="en-GB" sz="1300" i="1" dirty="0">
                <a:solidFill>
                  <a:srgbClr val="000000"/>
                </a:solidFill>
                <a:latin typeface="Arial" panose="020B0604020202020204" pitchFamily="34" charset="0"/>
              </a:rPr>
              <a:t>PID capabilities fully available</a:t>
            </a:r>
            <a:endParaRPr lang="en-GB" sz="1300" i="1" dirty="0">
              <a:solidFill>
                <a:srgbClr val="0070C0"/>
              </a:solidFill>
              <a:latin typeface="Arial" panose="020B0604020202020204" pitchFamily="34" charset="0"/>
            </a:endParaRPr>
          </a:p>
        </p:txBody>
      </p:sp>
      <p:sp>
        <p:nvSpPr>
          <p:cNvPr id="15" name="Rectangle 14">
            <a:extLst>
              <a:ext uri="{FF2B5EF4-FFF2-40B4-BE49-F238E27FC236}">
                <a16:creationId xmlns:a16="http://schemas.microsoft.com/office/drawing/2014/main" id="{CBCDDD73-3E68-004F-B438-813CB2E6FF7C}"/>
              </a:ext>
            </a:extLst>
          </p:cNvPr>
          <p:cNvSpPr/>
          <p:nvPr/>
        </p:nvSpPr>
        <p:spPr>
          <a:xfrm>
            <a:off x="5273997" y="4483121"/>
            <a:ext cx="2503554" cy="1013354"/>
          </a:xfrm>
          <a:prstGeom prst="rect">
            <a:avLst/>
          </a:prstGeom>
        </p:spPr>
        <p:txBody>
          <a:bodyPr wrap="square">
            <a:spAutoFit/>
          </a:bodyPr>
          <a:lstStyle/>
          <a:p>
            <a:pPr>
              <a:lnSpc>
                <a:spcPct val="114000"/>
              </a:lnSpc>
              <a:spcAft>
                <a:spcPts val="400"/>
              </a:spcAft>
              <a:buClr>
                <a:schemeClr val="tx2"/>
              </a:buClr>
            </a:pPr>
            <a:r>
              <a:rPr lang="en-GB" b="1" dirty="0">
                <a:solidFill>
                  <a:schemeClr val="tx2"/>
                </a:solidFill>
                <a:cs typeface="Segoe UI" panose="020B0502040204020203" pitchFamily="34" charset="0"/>
              </a:rPr>
              <a:t>Preliminary analysis of the pilot beam data of Oct 2021</a:t>
            </a:r>
          </a:p>
        </p:txBody>
      </p:sp>
      <p:sp>
        <p:nvSpPr>
          <p:cNvPr id="17" name="AutoShape 16">
            <a:extLst>
              <a:ext uri="{FF2B5EF4-FFF2-40B4-BE49-F238E27FC236}">
                <a16:creationId xmlns:a16="http://schemas.microsoft.com/office/drawing/2014/main" id="{829E696B-28CB-DE40-A487-BC86FD08BC17}"/>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H"/>
          </a:p>
        </p:txBody>
      </p:sp>
      <p:pic>
        <p:nvPicPr>
          <p:cNvPr id="19" name="Picture 18" descr="A screenshot of a computer&#10;&#10;Description automatically generated with low confidence">
            <a:extLst>
              <a:ext uri="{FF2B5EF4-FFF2-40B4-BE49-F238E27FC236}">
                <a16:creationId xmlns:a16="http://schemas.microsoft.com/office/drawing/2014/main" id="{99322FF2-99BD-434A-813D-5A055A3AFC5B}"/>
              </a:ext>
            </a:extLst>
          </p:cNvPr>
          <p:cNvPicPr>
            <a:picLocks noChangeAspect="1"/>
          </p:cNvPicPr>
          <p:nvPr/>
        </p:nvPicPr>
        <p:blipFill>
          <a:blip r:embed="rId9"/>
          <a:stretch>
            <a:fillRect/>
          </a:stretch>
        </p:blipFill>
        <p:spPr>
          <a:xfrm>
            <a:off x="8159430" y="3958372"/>
            <a:ext cx="3852725" cy="2167158"/>
          </a:xfrm>
          <a:prstGeom prst="rect">
            <a:avLst/>
          </a:prstGeom>
        </p:spPr>
      </p:pic>
      <p:sp>
        <p:nvSpPr>
          <p:cNvPr id="34" name="Rectangle 33">
            <a:extLst>
              <a:ext uri="{FF2B5EF4-FFF2-40B4-BE49-F238E27FC236}">
                <a16:creationId xmlns:a16="http://schemas.microsoft.com/office/drawing/2014/main" id="{E28D5730-8A26-5B43-AB3A-A97819DC44B9}"/>
              </a:ext>
            </a:extLst>
          </p:cNvPr>
          <p:cNvSpPr/>
          <p:nvPr/>
        </p:nvSpPr>
        <p:spPr>
          <a:xfrm>
            <a:off x="8136223" y="5831238"/>
            <a:ext cx="3959817" cy="292388"/>
          </a:xfrm>
          <a:prstGeom prst="rect">
            <a:avLst/>
          </a:prstGeom>
        </p:spPr>
        <p:txBody>
          <a:bodyPr wrap="square">
            <a:spAutoFit/>
          </a:bodyPr>
          <a:lstStyle/>
          <a:p>
            <a:r>
              <a:rPr lang="en-GB" sz="1300" i="1" dirty="0">
                <a:solidFill>
                  <a:schemeClr val="bg1"/>
                </a:solidFill>
                <a:latin typeface="Arial" panose="020B0604020202020204" pitchFamily="34" charset="0"/>
              </a:rPr>
              <a:t>Muon splash events (TED beam shots) – April ‘22</a:t>
            </a:r>
            <a:endParaRPr lang="en-CH" sz="1300" dirty="0">
              <a:solidFill>
                <a:schemeClr val="bg1"/>
              </a:solidFill>
            </a:endParaRPr>
          </a:p>
        </p:txBody>
      </p:sp>
    </p:spTree>
    <p:extLst>
      <p:ext uri="{BB962C8B-B14F-4D97-AF65-F5344CB8AC3E}">
        <p14:creationId xmlns:p14="http://schemas.microsoft.com/office/powerpoint/2010/main" val="2747186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B37F67B-52BC-4C57-978B-6266482BD4F0}"/>
              </a:ext>
            </a:extLst>
          </p:cNvPr>
          <p:cNvPicPr>
            <a:picLocks noChangeAspect="1"/>
          </p:cNvPicPr>
          <p:nvPr/>
        </p:nvPicPr>
        <p:blipFill>
          <a:blip r:embed="rId3"/>
          <a:stretch>
            <a:fillRect/>
          </a:stretch>
        </p:blipFill>
        <p:spPr>
          <a:xfrm>
            <a:off x="6168008" y="1378049"/>
            <a:ext cx="5345287" cy="4666689"/>
          </a:xfrm>
          <a:prstGeom prst="rect">
            <a:avLst/>
          </a:prstGeom>
        </p:spPr>
      </p:pic>
      <p:pic>
        <p:nvPicPr>
          <p:cNvPr id="12" name="Picture 11">
            <a:extLst>
              <a:ext uri="{FF2B5EF4-FFF2-40B4-BE49-F238E27FC236}">
                <a16:creationId xmlns:a16="http://schemas.microsoft.com/office/drawing/2014/main" id="{5169FA84-F0E6-44A8-B09B-ADD76342AB8F}"/>
              </a:ext>
            </a:extLst>
          </p:cNvPr>
          <p:cNvPicPr>
            <a:picLocks noChangeAspect="1"/>
          </p:cNvPicPr>
          <p:nvPr/>
        </p:nvPicPr>
        <p:blipFill>
          <a:blip r:embed="rId4"/>
          <a:stretch>
            <a:fillRect/>
          </a:stretch>
        </p:blipFill>
        <p:spPr>
          <a:xfrm>
            <a:off x="412776" y="2065058"/>
            <a:ext cx="4968830" cy="3573542"/>
          </a:xfrm>
          <a:prstGeom prst="rect">
            <a:avLst/>
          </a:prstGeom>
        </p:spPr>
      </p:pic>
      <p:sp>
        <p:nvSpPr>
          <p:cNvPr id="2" name="Content Placeholder 1">
            <a:extLst>
              <a:ext uri="{FF2B5EF4-FFF2-40B4-BE49-F238E27FC236}">
                <a16:creationId xmlns:a16="http://schemas.microsoft.com/office/drawing/2014/main" id="{F7BA06AE-B05B-40B2-BED5-37D51894812A}"/>
              </a:ext>
            </a:extLst>
          </p:cNvPr>
          <p:cNvSpPr>
            <a:spLocks noGrp="1"/>
          </p:cNvSpPr>
          <p:nvPr>
            <p:ph idx="1"/>
          </p:nvPr>
        </p:nvSpPr>
        <p:spPr>
          <a:xfrm>
            <a:off x="412776" y="1120508"/>
            <a:ext cx="5467200" cy="794438"/>
          </a:xfrm>
        </p:spPr>
        <p:txBody>
          <a:bodyPr/>
          <a:lstStyle/>
          <a:p>
            <a:pPr>
              <a:spcBef>
                <a:spcPts val="0"/>
              </a:spcBef>
              <a:spcAft>
                <a:spcPts val="600"/>
              </a:spcAft>
            </a:pPr>
            <a:r>
              <a:rPr lang="en-US" sz="2000" b="0" dirty="0"/>
              <a:t>Based on complete Run 2 data set</a:t>
            </a:r>
          </a:p>
          <a:p>
            <a:pPr>
              <a:spcBef>
                <a:spcPts val="0"/>
              </a:spcBef>
              <a:spcAft>
                <a:spcPts val="600"/>
              </a:spcAft>
            </a:pPr>
            <a:r>
              <a:rPr lang="en-GB" sz="2000" dirty="0">
                <a:solidFill>
                  <a:srgbClr val="FF0000"/>
                </a:solidFill>
                <a:latin typeface="Helvetica" pitchFamily="2" charset="0"/>
              </a:rPr>
              <a:t>Global fit: signal strength µ = 1.06 ± 0.06</a:t>
            </a:r>
            <a:endParaRPr lang="en-GB" sz="2000" dirty="0">
              <a:solidFill>
                <a:srgbClr val="FF0000"/>
              </a:solidFill>
              <a:latin typeface="Symbol" pitchFamily="2" charset="2"/>
            </a:endParaRPr>
          </a:p>
          <a:p>
            <a:pPr>
              <a:spcBef>
                <a:spcPts val="0"/>
              </a:spcBef>
              <a:spcAft>
                <a:spcPts val="600"/>
              </a:spcAft>
            </a:pPr>
            <a:endParaRPr lang="en-US" sz="2000" b="0" dirty="0"/>
          </a:p>
          <a:p>
            <a:pPr>
              <a:spcBef>
                <a:spcPts val="0"/>
              </a:spcBef>
              <a:spcAft>
                <a:spcPts val="600"/>
              </a:spcAft>
            </a:pPr>
            <a:endParaRPr lang="en-US" sz="2000" b="0" dirty="0"/>
          </a:p>
          <a:p>
            <a:pPr>
              <a:spcBef>
                <a:spcPts val="0"/>
              </a:spcBef>
              <a:spcAft>
                <a:spcPts val="600"/>
              </a:spcAft>
            </a:pPr>
            <a:endParaRPr lang="en-US" b="0" dirty="0"/>
          </a:p>
        </p:txBody>
      </p:sp>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p:txBody>
          <a:bodyPr/>
          <a:lstStyle/>
          <a:p>
            <a:r>
              <a:rPr lang="en-US" dirty="0"/>
              <a:t>ATLAS: Higgs Boson Couplings</a:t>
            </a:r>
          </a:p>
        </p:txBody>
      </p:sp>
      <p:sp>
        <p:nvSpPr>
          <p:cNvPr id="4" name="Date Placeholder 3">
            <a:extLst>
              <a:ext uri="{FF2B5EF4-FFF2-40B4-BE49-F238E27FC236}">
                <a16:creationId xmlns:a16="http://schemas.microsoft.com/office/drawing/2014/main" id="{A182E9BC-A47E-40B2-A74D-410F25293256}"/>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32C4F7F-B3C7-4260-80C4-D4CCCA9119C1}"/>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B987D491-A214-499A-8758-759F7A478F1D}"/>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8" name="TextBox 7">
            <a:extLst>
              <a:ext uri="{FF2B5EF4-FFF2-40B4-BE49-F238E27FC236}">
                <a16:creationId xmlns:a16="http://schemas.microsoft.com/office/drawing/2014/main" id="{499AB84C-138C-43B2-A091-0954D36D866F}"/>
              </a:ext>
            </a:extLst>
          </p:cNvPr>
          <p:cNvSpPr txBox="1"/>
          <p:nvPr/>
        </p:nvSpPr>
        <p:spPr>
          <a:xfrm>
            <a:off x="585994" y="1844931"/>
            <a:ext cx="4384983" cy="338554"/>
          </a:xfrm>
          <a:prstGeom prst="rect">
            <a:avLst/>
          </a:prstGeom>
          <a:noFill/>
        </p:spPr>
        <p:txBody>
          <a:bodyPr wrap="none" rtlCol="0">
            <a:spAutoFit/>
          </a:bodyPr>
          <a:lstStyle/>
          <a:p>
            <a:pPr>
              <a:spcBef>
                <a:spcPts val="3000"/>
              </a:spcBef>
            </a:pPr>
            <a:r>
              <a:rPr lang="en-CH" sz="1600" dirty="0">
                <a:solidFill>
                  <a:schemeClr val="tx1">
                    <a:lumMod val="50000"/>
                    <a:lumOff val="50000"/>
                  </a:schemeClr>
                </a:solidFill>
                <a:latin typeface="Helvetica Light" charset="0"/>
                <a:ea typeface="Helvetica Light" charset="0"/>
                <a:cs typeface="Helvetica Light" charset="0"/>
                <a:sym typeface="Wingdings" pitchFamily="2" charset="2"/>
              </a:rPr>
              <a:t>Cross sections of main Higgs production modes</a:t>
            </a:r>
          </a:p>
        </p:txBody>
      </p:sp>
      <p:sp>
        <p:nvSpPr>
          <p:cNvPr id="9" name="TextBox 8">
            <a:extLst>
              <a:ext uri="{FF2B5EF4-FFF2-40B4-BE49-F238E27FC236}">
                <a16:creationId xmlns:a16="http://schemas.microsoft.com/office/drawing/2014/main" id="{3A59E608-BEA2-47DE-BCCB-057659065B85}"/>
              </a:ext>
            </a:extLst>
          </p:cNvPr>
          <p:cNvSpPr txBox="1"/>
          <p:nvPr/>
        </p:nvSpPr>
        <p:spPr>
          <a:xfrm rot="16200000">
            <a:off x="4234744" y="3373681"/>
            <a:ext cx="2038570" cy="276999"/>
          </a:xfrm>
          <a:prstGeom prst="rect">
            <a:avLst/>
          </a:prstGeom>
          <a:noFill/>
        </p:spPr>
        <p:txBody>
          <a:bodyPr wrap="square" rtlCol="0">
            <a:spAutoFit/>
          </a:bodyPr>
          <a:lstStyle/>
          <a:p>
            <a:pPr algn="r"/>
            <a:r>
              <a:rPr lang="en-GB" sz="1200" dirty="0">
                <a:solidFill>
                  <a:schemeClr val="tx1">
                    <a:lumMod val="50000"/>
                    <a:lumOff val="50000"/>
                  </a:schemeClr>
                </a:solidFill>
                <a:latin typeface="Helvetica Light" panose="020B0403020202020204" pitchFamily="34" charset="0"/>
              </a:rPr>
              <a:t>ATLAS-CONF-2021-053</a:t>
            </a:r>
          </a:p>
        </p:txBody>
      </p:sp>
      <p:sp>
        <p:nvSpPr>
          <p:cNvPr id="25" name="TextBox 24">
            <a:extLst>
              <a:ext uri="{FF2B5EF4-FFF2-40B4-BE49-F238E27FC236}">
                <a16:creationId xmlns:a16="http://schemas.microsoft.com/office/drawing/2014/main" id="{0D9E6F67-C100-41A5-8125-22BDD3C6E916}"/>
              </a:ext>
            </a:extLst>
          </p:cNvPr>
          <p:cNvSpPr txBox="1"/>
          <p:nvPr/>
        </p:nvSpPr>
        <p:spPr>
          <a:xfrm>
            <a:off x="7507009" y="980728"/>
            <a:ext cx="3028201" cy="307777"/>
          </a:xfrm>
          <a:prstGeom prst="rect">
            <a:avLst/>
          </a:prstGeom>
          <a:noFill/>
        </p:spPr>
        <p:txBody>
          <a:bodyPr wrap="none" rtlCol="0">
            <a:spAutoFit/>
          </a:bodyPr>
          <a:lstStyle/>
          <a:p>
            <a:pPr>
              <a:spcBef>
                <a:spcPts val="3000"/>
              </a:spcBef>
            </a:pPr>
            <a:r>
              <a:rPr lang="en-CH" sz="1400" dirty="0">
                <a:solidFill>
                  <a:schemeClr val="tx1">
                    <a:lumMod val="50000"/>
                    <a:lumOff val="50000"/>
                  </a:schemeClr>
                </a:solidFill>
                <a:latin typeface="Helvetica Light" charset="0"/>
                <a:ea typeface="Helvetica Light" charset="0"/>
                <a:cs typeface="Helvetica Light" charset="0"/>
                <a:sym typeface="Wingdings" pitchFamily="2" charset="2"/>
              </a:rPr>
              <a:t>Coupling measurements (B</a:t>
            </a:r>
            <a:r>
              <a:rPr lang="en-CH" sz="1400" baseline="-25000" dirty="0">
                <a:solidFill>
                  <a:schemeClr val="tx1">
                    <a:lumMod val="50000"/>
                    <a:lumOff val="50000"/>
                  </a:schemeClr>
                </a:solidFill>
                <a:latin typeface="Helvetica Light" charset="0"/>
                <a:ea typeface="Helvetica Light" charset="0"/>
                <a:cs typeface="Helvetica Light" charset="0"/>
                <a:sym typeface="Wingdings" pitchFamily="2" charset="2"/>
              </a:rPr>
              <a:t>i</a:t>
            </a:r>
            <a:r>
              <a:rPr lang="en-CH" sz="1400" dirty="0">
                <a:solidFill>
                  <a:schemeClr val="tx1">
                    <a:lumMod val="50000"/>
                    <a:lumOff val="50000"/>
                  </a:schemeClr>
                </a:solidFill>
                <a:latin typeface="Helvetica Light" charset="0"/>
                <a:ea typeface="Helvetica Light" charset="0"/>
                <a:cs typeface="Helvetica Light" charset="0"/>
                <a:sym typeface="Wingdings" pitchFamily="2" charset="2"/>
              </a:rPr>
              <a:t> = B</a:t>
            </a:r>
            <a:r>
              <a:rPr lang="en-CH" sz="1400" baseline="-25000" dirty="0">
                <a:solidFill>
                  <a:schemeClr val="tx1">
                    <a:lumMod val="50000"/>
                    <a:lumOff val="50000"/>
                  </a:schemeClr>
                </a:solidFill>
                <a:latin typeface="Helvetica Light" charset="0"/>
                <a:ea typeface="Helvetica Light" charset="0"/>
                <a:cs typeface="Helvetica Light" charset="0"/>
                <a:sym typeface="Wingdings" pitchFamily="2" charset="2"/>
              </a:rPr>
              <a:t>u</a:t>
            </a:r>
            <a:r>
              <a:rPr lang="en-CH" sz="1400" dirty="0">
                <a:solidFill>
                  <a:schemeClr val="tx1">
                    <a:lumMod val="50000"/>
                    <a:lumOff val="50000"/>
                  </a:schemeClr>
                </a:solidFill>
                <a:latin typeface="Helvetica Light" charset="0"/>
                <a:ea typeface="Helvetica Light" charset="0"/>
                <a:cs typeface="Helvetica Light" charset="0"/>
                <a:sym typeface="Wingdings" pitchFamily="2" charset="2"/>
              </a:rPr>
              <a:t> = 0)</a:t>
            </a:r>
          </a:p>
        </p:txBody>
      </p:sp>
      <p:sp>
        <p:nvSpPr>
          <p:cNvPr id="26" name="TextBox 25">
            <a:extLst>
              <a:ext uri="{FF2B5EF4-FFF2-40B4-BE49-F238E27FC236}">
                <a16:creationId xmlns:a16="http://schemas.microsoft.com/office/drawing/2014/main" id="{54E2CA8C-2B7C-4DC0-807E-6FE7A6D5E239}"/>
              </a:ext>
            </a:extLst>
          </p:cNvPr>
          <p:cNvSpPr txBox="1"/>
          <p:nvPr/>
        </p:nvSpPr>
        <p:spPr>
          <a:xfrm>
            <a:off x="7516583" y="5645371"/>
            <a:ext cx="846707" cy="276999"/>
          </a:xfrm>
          <a:prstGeom prst="rect">
            <a:avLst/>
          </a:prstGeom>
          <a:noFill/>
        </p:spPr>
        <p:txBody>
          <a:bodyPr wrap="none" rtlCol="0">
            <a:spAutoFit/>
          </a:bodyPr>
          <a:lstStyle/>
          <a:p>
            <a:pPr>
              <a:spcBef>
                <a:spcPts val="3000"/>
              </a:spcBef>
            </a:pPr>
            <a:r>
              <a:rPr lang="en-GB" sz="1200" dirty="0" err="1">
                <a:solidFill>
                  <a:srgbClr val="0D7FBF"/>
                </a:solidFill>
                <a:latin typeface="Helvetica" pitchFamily="2" charset="0"/>
                <a:ea typeface="Helvetica Light" charset="0"/>
                <a:cs typeface="Helvetica Light" charset="0"/>
                <a:sym typeface="Wingdings" pitchFamily="2" charset="2"/>
              </a:rPr>
              <a:t>κ</a:t>
            </a:r>
            <a:r>
              <a:rPr lang="en-CH" sz="1200" baseline="-25000" dirty="0">
                <a:solidFill>
                  <a:srgbClr val="0D7FBF"/>
                </a:solidFill>
                <a:latin typeface="Helvetica" pitchFamily="2" charset="0"/>
                <a:ea typeface="Helvetica Light" charset="0"/>
                <a:cs typeface="Helvetica Light" charset="0"/>
                <a:sym typeface="Wingdings" pitchFamily="2" charset="2"/>
              </a:rPr>
              <a:t>µ</a:t>
            </a:r>
            <a:r>
              <a:rPr lang="en-CH" sz="1200" dirty="0">
                <a:solidFill>
                  <a:srgbClr val="0D7FBF"/>
                </a:solidFill>
                <a:latin typeface="Helvetica" pitchFamily="2" charset="0"/>
                <a:ea typeface="Helvetica Light" charset="0"/>
                <a:cs typeface="Helvetica Light" charset="0"/>
                <a:sym typeface="Wingdings" pitchFamily="2" charset="2"/>
              </a:rPr>
              <a:t> &lt; 30% </a:t>
            </a:r>
          </a:p>
        </p:txBody>
      </p:sp>
      <p:grpSp>
        <p:nvGrpSpPr>
          <p:cNvPr id="38" name="Group 37">
            <a:extLst>
              <a:ext uri="{FF2B5EF4-FFF2-40B4-BE49-F238E27FC236}">
                <a16:creationId xmlns:a16="http://schemas.microsoft.com/office/drawing/2014/main" id="{DD4FE2A1-4B2B-470D-B8AD-B253A35004E8}"/>
              </a:ext>
            </a:extLst>
          </p:cNvPr>
          <p:cNvGrpSpPr/>
          <p:nvPr/>
        </p:nvGrpSpPr>
        <p:grpSpPr>
          <a:xfrm>
            <a:off x="7500473" y="5877272"/>
            <a:ext cx="3708095" cy="317788"/>
            <a:chOff x="7341367" y="5514593"/>
            <a:chExt cx="3708095" cy="317788"/>
          </a:xfrm>
        </p:grpSpPr>
        <p:sp>
          <p:nvSpPr>
            <p:cNvPr id="27" name="TextBox 26">
              <a:extLst>
                <a:ext uri="{FF2B5EF4-FFF2-40B4-BE49-F238E27FC236}">
                  <a16:creationId xmlns:a16="http://schemas.microsoft.com/office/drawing/2014/main" id="{AA600228-5F96-4C9B-A575-B0FA01899037}"/>
                </a:ext>
              </a:extLst>
            </p:cNvPr>
            <p:cNvSpPr txBox="1"/>
            <p:nvPr/>
          </p:nvSpPr>
          <p:spPr>
            <a:xfrm>
              <a:off x="7341367" y="5524604"/>
              <a:ext cx="841897" cy="307777"/>
            </a:xfrm>
            <a:prstGeom prst="rect">
              <a:avLst/>
            </a:prstGeom>
            <a:noFill/>
          </p:spPr>
          <p:txBody>
            <a:bodyPr wrap="none" rtlCol="0">
              <a:spAutoFit/>
            </a:bodyPr>
            <a:lstStyle/>
            <a:p>
              <a:pPr>
                <a:spcBef>
                  <a:spcPts val="3000"/>
                </a:spcBef>
              </a:pPr>
              <a:r>
                <a:rPr lang="en-GB" sz="1400" dirty="0" err="1">
                  <a:solidFill>
                    <a:srgbClr val="0D7FBF"/>
                  </a:solidFill>
                  <a:latin typeface="Helvetica" pitchFamily="2" charset="0"/>
                  <a:ea typeface="Helvetica Light" charset="0"/>
                  <a:cs typeface="Helvetica Light" charset="0"/>
                  <a:sym typeface="Wingdings" pitchFamily="2" charset="2"/>
                </a:rPr>
                <a:t>κ</a:t>
              </a:r>
              <a:r>
                <a:rPr lang="en-CH" sz="1400" baseline="-25000" dirty="0">
                  <a:solidFill>
                    <a:srgbClr val="0D7FBF"/>
                  </a:solidFill>
                  <a:latin typeface="Helvetica" pitchFamily="2" charset="0"/>
                  <a:ea typeface="Helvetica Light" charset="0"/>
                  <a:cs typeface="Helvetica Light" charset="0"/>
                  <a:sym typeface="Wingdings" pitchFamily="2" charset="2"/>
                </a:rPr>
                <a:t>𝜏</a:t>
              </a:r>
              <a:r>
                <a:rPr lang="en-CH" sz="1400" dirty="0">
                  <a:solidFill>
                    <a:srgbClr val="0D7FBF"/>
                  </a:solidFill>
                  <a:latin typeface="Helvetica" pitchFamily="2" charset="0"/>
                  <a:ea typeface="Helvetica Light" charset="0"/>
                  <a:cs typeface="Helvetica Light" charset="0"/>
                  <a:sym typeface="Wingdings" pitchFamily="2" charset="2"/>
                </a:rPr>
                <a:t> = 7% </a:t>
              </a:r>
            </a:p>
          </p:txBody>
        </p:sp>
        <p:sp>
          <p:nvSpPr>
            <p:cNvPr id="28" name="TextBox 27">
              <a:extLst>
                <a:ext uri="{FF2B5EF4-FFF2-40B4-BE49-F238E27FC236}">
                  <a16:creationId xmlns:a16="http://schemas.microsoft.com/office/drawing/2014/main" id="{F01D3DCB-1650-42A2-B3F4-44C48DC61F91}"/>
                </a:ext>
              </a:extLst>
            </p:cNvPr>
            <p:cNvSpPr txBox="1"/>
            <p:nvPr/>
          </p:nvSpPr>
          <p:spPr>
            <a:xfrm>
              <a:off x="8184093" y="5521451"/>
              <a:ext cx="940770" cy="307777"/>
            </a:xfrm>
            <a:prstGeom prst="rect">
              <a:avLst/>
            </a:prstGeom>
            <a:noFill/>
          </p:spPr>
          <p:txBody>
            <a:bodyPr wrap="none" rtlCol="0">
              <a:spAutoFit/>
            </a:bodyPr>
            <a:lstStyle/>
            <a:p>
              <a:pPr>
                <a:spcBef>
                  <a:spcPts val="3000"/>
                </a:spcBef>
              </a:pPr>
              <a:r>
                <a:rPr lang="en-GB" sz="1400" dirty="0" err="1">
                  <a:solidFill>
                    <a:srgbClr val="0D7FBF"/>
                  </a:solidFill>
                  <a:latin typeface="Helvetica" pitchFamily="2" charset="0"/>
                  <a:ea typeface="Helvetica Light" charset="0"/>
                  <a:cs typeface="Helvetica Light" charset="0"/>
                  <a:sym typeface="Wingdings" pitchFamily="2" charset="2"/>
                </a:rPr>
                <a:t>κ</a:t>
              </a:r>
              <a:r>
                <a:rPr lang="en-CH" sz="1400" baseline="-25000" dirty="0">
                  <a:solidFill>
                    <a:srgbClr val="0D7FBF"/>
                  </a:solidFill>
                  <a:latin typeface="Helvetica" pitchFamily="2" charset="0"/>
                  <a:ea typeface="Helvetica Light" charset="0"/>
                  <a:cs typeface="Helvetica Light" charset="0"/>
                  <a:sym typeface="Wingdings" pitchFamily="2" charset="2"/>
                </a:rPr>
                <a:t>b</a:t>
              </a:r>
              <a:r>
                <a:rPr lang="en-CH" sz="1400" dirty="0">
                  <a:solidFill>
                    <a:srgbClr val="0D7FBF"/>
                  </a:solidFill>
                  <a:latin typeface="Helvetica" pitchFamily="2" charset="0"/>
                  <a:ea typeface="Helvetica Light" charset="0"/>
                  <a:cs typeface="Helvetica Light" charset="0"/>
                  <a:sym typeface="Wingdings" pitchFamily="2" charset="2"/>
                </a:rPr>
                <a:t> = 11% </a:t>
              </a:r>
            </a:p>
          </p:txBody>
        </p:sp>
        <p:sp>
          <p:nvSpPr>
            <p:cNvPr id="29" name="TextBox 28">
              <a:extLst>
                <a:ext uri="{FF2B5EF4-FFF2-40B4-BE49-F238E27FC236}">
                  <a16:creationId xmlns:a16="http://schemas.microsoft.com/office/drawing/2014/main" id="{CE24305B-D49B-4355-A2AB-F4F5C0F03E8E}"/>
                </a:ext>
              </a:extLst>
            </p:cNvPr>
            <p:cNvSpPr txBox="1"/>
            <p:nvPr/>
          </p:nvSpPr>
          <p:spPr>
            <a:xfrm>
              <a:off x="10049060" y="5524604"/>
              <a:ext cx="1000402" cy="307777"/>
            </a:xfrm>
            <a:prstGeom prst="rect">
              <a:avLst/>
            </a:prstGeom>
            <a:noFill/>
          </p:spPr>
          <p:txBody>
            <a:bodyPr wrap="none" rtlCol="0">
              <a:spAutoFit/>
            </a:bodyPr>
            <a:lstStyle/>
            <a:p>
              <a:pPr>
                <a:spcBef>
                  <a:spcPts val="3000"/>
                </a:spcBef>
              </a:pPr>
              <a:r>
                <a:rPr lang="en-GB" sz="1400" dirty="0" err="1">
                  <a:solidFill>
                    <a:srgbClr val="0D7FBF"/>
                  </a:solidFill>
                  <a:latin typeface="Helvetica" pitchFamily="2" charset="0"/>
                  <a:ea typeface="Helvetica Light" charset="0"/>
                  <a:cs typeface="Helvetica Light" charset="0"/>
                  <a:sym typeface="Wingdings" pitchFamily="2" charset="2"/>
                </a:rPr>
                <a:t>κ</a:t>
              </a:r>
              <a:r>
                <a:rPr lang="en-CH" sz="1400" baseline="-25000" dirty="0">
                  <a:solidFill>
                    <a:srgbClr val="0D7FBF"/>
                  </a:solidFill>
                  <a:latin typeface="Helvetica" pitchFamily="2" charset="0"/>
                  <a:ea typeface="Helvetica Light" charset="0"/>
                  <a:cs typeface="Helvetica Light" charset="0"/>
                  <a:sym typeface="Wingdings" pitchFamily="2" charset="2"/>
                </a:rPr>
                <a:t>W,Z</a:t>
              </a:r>
              <a:r>
                <a:rPr lang="en-CH" sz="1400" dirty="0">
                  <a:solidFill>
                    <a:srgbClr val="0D7FBF"/>
                  </a:solidFill>
                  <a:latin typeface="Helvetica" pitchFamily="2" charset="0"/>
                  <a:ea typeface="Helvetica Light" charset="0"/>
                  <a:cs typeface="Helvetica Light" charset="0"/>
                  <a:sym typeface="Wingdings" pitchFamily="2" charset="2"/>
                </a:rPr>
                <a:t> = 6% </a:t>
              </a:r>
            </a:p>
          </p:txBody>
        </p:sp>
        <p:sp>
          <p:nvSpPr>
            <p:cNvPr id="30" name="TextBox 29">
              <a:extLst>
                <a:ext uri="{FF2B5EF4-FFF2-40B4-BE49-F238E27FC236}">
                  <a16:creationId xmlns:a16="http://schemas.microsoft.com/office/drawing/2014/main" id="{C9974DF5-2385-471F-AF68-8675AAB42DF6}"/>
                </a:ext>
              </a:extLst>
            </p:cNvPr>
            <p:cNvSpPr txBox="1"/>
            <p:nvPr/>
          </p:nvSpPr>
          <p:spPr>
            <a:xfrm>
              <a:off x="9155754" y="5514593"/>
              <a:ext cx="920445" cy="307777"/>
            </a:xfrm>
            <a:prstGeom prst="rect">
              <a:avLst/>
            </a:prstGeom>
            <a:noFill/>
          </p:spPr>
          <p:txBody>
            <a:bodyPr wrap="square" rtlCol="0">
              <a:spAutoFit/>
            </a:bodyPr>
            <a:lstStyle/>
            <a:p>
              <a:pPr>
                <a:spcBef>
                  <a:spcPts val="3000"/>
                </a:spcBef>
              </a:pPr>
              <a:r>
                <a:rPr lang="en-GB" sz="1400" dirty="0" err="1">
                  <a:solidFill>
                    <a:srgbClr val="0D7FBF"/>
                  </a:solidFill>
                  <a:latin typeface="Helvetica" pitchFamily="2" charset="0"/>
                  <a:ea typeface="Helvetica Light" charset="0"/>
                  <a:cs typeface="Helvetica Light" charset="0"/>
                  <a:sym typeface="Wingdings" pitchFamily="2" charset="2"/>
                </a:rPr>
                <a:t>κ</a:t>
              </a:r>
              <a:r>
                <a:rPr lang="en-CH" sz="1400" baseline="-25000" dirty="0">
                  <a:solidFill>
                    <a:srgbClr val="0D7FBF"/>
                  </a:solidFill>
                  <a:latin typeface="Helvetica" pitchFamily="2" charset="0"/>
                  <a:ea typeface="Helvetica Light" charset="0"/>
                  <a:cs typeface="Helvetica Light" charset="0"/>
                  <a:sym typeface="Wingdings" pitchFamily="2" charset="2"/>
                </a:rPr>
                <a:t>t</a:t>
              </a:r>
              <a:r>
                <a:rPr lang="en-CH" sz="1400" dirty="0">
                  <a:solidFill>
                    <a:srgbClr val="0D7FBF"/>
                  </a:solidFill>
                  <a:latin typeface="Helvetica" pitchFamily="2" charset="0"/>
                  <a:ea typeface="Helvetica Light" charset="0"/>
                  <a:cs typeface="Helvetica Light" charset="0"/>
                  <a:sym typeface="Wingdings" pitchFamily="2" charset="2"/>
                </a:rPr>
                <a:t> = </a:t>
              </a:r>
              <a:r>
                <a:rPr lang="de-DE" sz="1400" dirty="0">
                  <a:solidFill>
                    <a:srgbClr val="0D7FBF"/>
                  </a:solidFill>
                  <a:latin typeface="Helvetica" pitchFamily="2" charset="0"/>
                  <a:ea typeface="Helvetica Light" charset="0"/>
                  <a:cs typeface="Helvetica Light" charset="0"/>
                  <a:sym typeface="Wingdings" pitchFamily="2" charset="2"/>
                </a:rPr>
                <a:t>6</a:t>
              </a:r>
              <a:r>
                <a:rPr lang="en-CH" sz="1400" dirty="0">
                  <a:solidFill>
                    <a:srgbClr val="0D7FBF"/>
                  </a:solidFill>
                  <a:latin typeface="Helvetica" pitchFamily="2" charset="0"/>
                  <a:ea typeface="Helvetica Light" charset="0"/>
                  <a:cs typeface="Helvetica Light" charset="0"/>
                  <a:sym typeface="Wingdings" pitchFamily="2" charset="2"/>
                </a:rPr>
                <a:t>% </a:t>
              </a:r>
            </a:p>
          </p:txBody>
        </p:sp>
      </p:grpSp>
      <p:sp>
        <p:nvSpPr>
          <p:cNvPr id="31" name="TextBox 30">
            <a:extLst>
              <a:ext uri="{FF2B5EF4-FFF2-40B4-BE49-F238E27FC236}">
                <a16:creationId xmlns:a16="http://schemas.microsoft.com/office/drawing/2014/main" id="{186524EE-3D1F-4026-A657-C4DB5B02401A}"/>
              </a:ext>
            </a:extLst>
          </p:cNvPr>
          <p:cNvSpPr txBox="1"/>
          <p:nvPr/>
        </p:nvSpPr>
        <p:spPr>
          <a:xfrm>
            <a:off x="7516583" y="1351468"/>
            <a:ext cx="4484073" cy="276999"/>
          </a:xfrm>
          <a:prstGeom prst="rect">
            <a:avLst/>
          </a:prstGeom>
          <a:noFill/>
        </p:spPr>
        <p:txBody>
          <a:bodyPr wrap="square" rtlCol="0">
            <a:spAutoFit/>
          </a:bodyPr>
          <a:lstStyle/>
          <a:p>
            <a:pPr>
              <a:spcBef>
                <a:spcPts val="3000"/>
              </a:spcBef>
            </a:pPr>
            <a:r>
              <a:rPr lang="en-GB" sz="1200" dirty="0" err="1">
                <a:solidFill>
                  <a:srgbClr val="0D7FBF"/>
                </a:solidFill>
                <a:latin typeface="Helvetica" pitchFamily="2" charset="0"/>
                <a:ea typeface="Helvetica Light" charset="0"/>
                <a:cs typeface="Helvetica Light" charset="0"/>
                <a:sym typeface="Wingdings" pitchFamily="2" charset="2"/>
              </a:rPr>
              <a:t>κ</a:t>
            </a:r>
            <a:r>
              <a:rPr lang="en-CH" sz="1200" baseline="-25000" dirty="0">
                <a:solidFill>
                  <a:srgbClr val="0D7FBF"/>
                </a:solidFill>
                <a:latin typeface="Helvetica" pitchFamily="2" charset="0"/>
                <a:ea typeface="Helvetica Light" charset="0"/>
                <a:cs typeface="Helvetica Light" charset="0"/>
                <a:sym typeface="Wingdings" pitchFamily="2" charset="2"/>
              </a:rPr>
              <a:t>𝛾</a:t>
            </a:r>
            <a:r>
              <a:rPr lang="en-CH" sz="1200" dirty="0">
                <a:solidFill>
                  <a:srgbClr val="0D7FBF"/>
                </a:solidFill>
                <a:latin typeface="Helvetica" pitchFamily="2" charset="0"/>
                <a:ea typeface="Helvetica Light" charset="0"/>
                <a:cs typeface="Helvetica Light" charset="0"/>
                <a:sym typeface="Wingdings" pitchFamily="2" charset="2"/>
              </a:rPr>
              <a:t> = 1.04 ± 0.06, </a:t>
            </a:r>
            <a:r>
              <a:rPr lang="en-GB" sz="1200" dirty="0" err="1">
                <a:solidFill>
                  <a:srgbClr val="0D7FBF"/>
                </a:solidFill>
                <a:latin typeface="Helvetica" pitchFamily="2" charset="0"/>
                <a:ea typeface="Helvetica Light" charset="0"/>
                <a:cs typeface="Helvetica Light" charset="0"/>
                <a:sym typeface="Wingdings" pitchFamily="2" charset="2"/>
              </a:rPr>
              <a:t>κ</a:t>
            </a:r>
            <a:r>
              <a:rPr lang="en-GB" sz="1200" baseline="-25000" dirty="0" err="1">
                <a:solidFill>
                  <a:srgbClr val="0D7FBF"/>
                </a:solidFill>
                <a:latin typeface="Helvetica" pitchFamily="2" charset="0"/>
                <a:ea typeface="Helvetica Light" charset="0"/>
                <a:cs typeface="Helvetica Light" charset="0"/>
                <a:sym typeface="Wingdings" pitchFamily="2" charset="2"/>
              </a:rPr>
              <a:t>g</a:t>
            </a:r>
            <a:r>
              <a:rPr lang="en-CH" sz="1200" dirty="0">
                <a:solidFill>
                  <a:srgbClr val="0D7FBF"/>
                </a:solidFill>
                <a:latin typeface="Helvetica" pitchFamily="2" charset="0"/>
                <a:ea typeface="Helvetica Light" charset="0"/>
                <a:cs typeface="Helvetica Light" charset="0"/>
                <a:sym typeface="Wingdings" pitchFamily="2" charset="2"/>
              </a:rPr>
              <a:t> = 0.92        , </a:t>
            </a:r>
            <a:r>
              <a:rPr lang="en-GB" sz="1200" dirty="0" err="1">
                <a:solidFill>
                  <a:srgbClr val="0D7FBF"/>
                </a:solidFill>
                <a:latin typeface="Helvetica" pitchFamily="2" charset="0"/>
                <a:ea typeface="Helvetica Light" charset="0"/>
                <a:cs typeface="Helvetica Light" charset="0"/>
                <a:sym typeface="Wingdings" pitchFamily="2" charset="2"/>
              </a:rPr>
              <a:t>κ</a:t>
            </a:r>
            <a:r>
              <a:rPr lang="en-GB" sz="1200" baseline="-25000" dirty="0" err="1">
                <a:solidFill>
                  <a:srgbClr val="0D7FBF"/>
                </a:solidFill>
                <a:latin typeface="Helvetica" pitchFamily="2" charset="0"/>
                <a:ea typeface="Helvetica Light" charset="0"/>
                <a:cs typeface="Helvetica Light" charset="0"/>
                <a:sym typeface="Wingdings" pitchFamily="2" charset="2"/>
              </a:rPr>
              <a:t>Z</a:t>
            </a:r>
            <a:r>
              <a:rPr lang="en-CH" sz="1200" baseline="-25000" dirty="0">
                <a:solidFill>
                  <a:srgbClr val="0D7FBF"/>
                </a:solidFill>
                <a:latin typeface="Helvetica" pitchFamily="2" charset="0"/>
                <a:ea typeface="Helvetica Light" charset="0"/>
                <a:cs typeface="Helvetica Light" charset="0"/>
                <a:sym typeface="Wingdings" pitchFamily="2" charset="2"/>
              </a:rPr>
              <a:t>𝛾</a:t>
            </a:r>
            <a:r>
              <a:rPr lang="en-CH" sz="1200" dirty="0">
                <a:solidFill>
                  <a:srgbClr val="0D7FBF"/>
                </a:solidFill>
                <a:latin typeface="Helvetica" pitchFamily="2" charset="0"/>
                <a:ea typeface="Helvetica Light" charset="0"/>
                <a:cs typeface="Helvetica Light" charset="0"/>
                <a:sym typeface="Wingdings" pitchFamily="2" charset="2"/>
              </a:rPr>
              <a:t> = 1.37</a:t>
            </a:r>
          </a:p>
        </p:txBody>
      </p:sp>
      <p:sp>
        <p:nvSpPr>
          <p:cNvPr id="32" name="TextBox 31">
            <a:extLst>
              <a:ext uri="{FF2B5EF4-FFF2-40B4-BE49-F238E27FC236}">
                <a16:creationId xmlns:a16="http://schemas.microsoft.com/office/drawing/2014/main" id="{89F750EB-C7D4-42C9-9E32-82C987EDA81C}"/>
              </a:ext>
            </a:extLst>
          </p:cNvPr>
          <p:cNvSpPr txBox="1"/>
          <p:nvPr/>
        </p:nvSpPr>
        <p:spPr>
          <a:xfrm>
            <a:off x="9332405" y="1293042"/>
            <a:ext cx="671512" cy="230832"/>
          </a:xfrm>
          <a:prstGeom prst="rect">
            <a:avLst/>
          </a:prstGeom>
          <a:noFill/>
        </p:spPr>
        <p:txBody>
          <a:bodyPr wrap="square">
            <a:spAutoFit/>
          </a:bodyPr>
          <a:lstStyle/>
          <a:p>
            <a:r>
              <a:rPr lang="en-CH" sz="900" dirty="0">
                <a:solidFill>
                  <a:srgbClr val="0D7FBF"/>
                </a:solidFill>
                <a:latin typeface="Helvetica" pitchFamily="2" charset="0"/>
                <a:ea typeface="Helvetica Light" charset="0"/>
                <a:cs typeface="Helvetica Light" charset="0"/>
                <a:sym typeface="Wingdings" pitchFamily="2" charset="2"/>
              </a:rPr>
              <a:t>+0.07 </a:t>
            </a:r>
            <a:endParaRPr lang="en-CH" sz="900" dirty="0">
              <a:solidFill>
                <a:srgbClr val="0D7FBF"/>
              </a:solidFill>
              <a:latin typeface="Helvetica" pitchFamily="2" charset="0"/>
            </a:endParaRPr>
          </a:p>
        </p:txBody>
      </p:sp>
      <p:sp>
        <p:nvSpPr>
          <p:cNvPr id="33" name="TextBox 32">
            <a:extLst>
              <a:ext uri="{FF2B5EF4-FFF2-40B4-BE49-F238E27FC236}">
                <a16:creationId xmlns:a16="http://schemas.microsoft.com/office/drawing/2014/main" id="{A371F929-21F1-4166-884D-008948C83381}"/>
              </a:ext>
            </a:extLst>
          </p:cNvPr>
          <p:cNvSpPr txBox="1"/>
          <p:nvPr/>
        </p:nvSpPr>
        <p:spPr>
          <a:xfrm>
            <a:off x="9336215" y="1445442"/>
            <a:ext cx="671512" cy="230832"/>
          </a:xfrm>
          <a:prstGeom prst="rect">
            <a:avLst/>
          </a:prstGeom>
          <a:noFill/>
        </p:spPr>
        <p:txBody>
          <a:bodyPr wrap="square">
            <a:spAutoFit/>
          </a:bodyPr>
          <a:lstStyle/>
          <a:p>
            <a:r>
              <a:rPr lang="en-CH" sz="900" dirty="0">
                <a:solidFill>
                  <a:srgbClr val="0D7FBF"/>
                </a:solidFill>
                <a:latin typeface="Helvetica" pitchFamily="2" charset="0"/>
                <a:ea typeface="Helvetica Light" charset="0"/>
                <a:cs typeface="Helvetica Light" charset="0"/>
                <a:sym typeface="Wingdings" pitchFamily="2" charset="2"/>
              </a:rPr>
              <a:t>–0.06 </a:t>
            </a:r>
            <a:endParaRPr lang="en-CH" sz="900" dirty="0">
              <a:solidFill>
                <a:srgbClr val="0D7FBF"/>
              </a:solidFill>
              <a:latin typeface="Helvetica" pitchFamily="2" charset="0"/>
            </a:endParaRPr>
          </a:p>
        </p:txBody>
      </p:sp>
      <p:sp>
        <p:nvSpPr>
          <p:cNvPr id="34" name="TextBox 33">
            <a:extLst>
              <a:ext uri="{FF2B5EF4-FFF2-40B4-BE49-F238E27FC236}">
                <a16:creationId xmlns:a16="http://schemas.microsoft.com/office/drawing/2014/main" id="{9EAC3D50-1ED1-4842-8440-D470D61BED50}"/>
              </a:ext>
            </a:extLst>
          </p:cNvPr>
          <p:cNvSpPr txBox="1"/>
          <p:nvPr/>
        </p:nvSpPr>
        <p:spPr>
          <a:xfrm>
            <a:off x="10453237" y="1293042"/>
            <a:ext cx="671512" cy="230832"/>
          </a:xfrm>
          <a:prstGeom prst="rect">
            <a:avLst/>
          </a:prstGeom>
          <a:noFill/>
        </p:spPr>
        <p:txBody>
          <a:bodyPr wrap="square">
            <a:spAutoFit/>
          </a:bodyPr>
          <a:lstStyle/>
          <a:p>
            <a:r>
              <a:rPr lang="en-CH" sz="900" dirty="0">
                <a:solidFill>
                  <a:srgbClr val="0D7FBF"/>
                </a:solidFill>
                <a:latin typeface="Helvetica" pitchFamily="2" charset="0"/>
                <a:ea typeface="Helvetica Light" charset="0"/>
                <a:cs typeface="Helvetica Light" charset="0"/>
                <a:sym typeface="Wingdings" pitchFamily="2" charset="2"/>
              </a:rPr>
              <a:t>+0.31 </a:t>
            </a:r>
            <a:endParaRPr lang="en-CH" sz="900" dirty="0">
              <a:solidFill>
                <a:srgbClr val="0D7FBF"/>
              </a:solidFill>
              <a:latin typeface="Helvetica" pitchFamily="2" charset="0"/>
            </a:endParaRPr>
          </a:p>
        </p:txBody>
      </p:sp>
      <p:sp>
        <p:nvSpPr>
          <p:cNvPr id="35" name="TextBox 34">
            <a:extLst>
              <a:ext uri="{FF2B5EF4-FFF2-40B4-BE49-F238E27FC236}">
                <a16:creationId xmlns:a16="http://schemas.microsoft.com/office/drawing/2014/main" id="{32244FEA-ADFE-45F0-8835-1704ABE43DC5}"/>
              </a:ext>
            </a:extLst>
          </p:cNvPr>
          <p:cNvSpPr txBox="1"/>
          <p:nvPr/>
        </p:nvSpPr>
        <p:spPr>
          <a:xfrm>
            <a:off x="10457047" y="1445442"/>
            <a:ext cx="671512" cy="230832"/>
          </a:xfrm>
          <a:prstGeom prst="rect">
            <a:avLst/>
          </a:prstGeom>
          <a:noFill/>
        </p:spPr>
        <p:txBody>
          <a:bodyPr wrap="square">
            <a:spAutoFit/>
          </a:bodyPr>
          <a:lstStyle/>
          <a:p>
            <a:r>
              <a:rPr lang="en-CH" sz="900" dirty="0">
                <a:solidFill>
                  <a:srgbClr val="0D7FBF"/>
                </a:solidFill>
                <a:latin typeface="Helvetica" pitchFamily="2" charset="0"/>
                <a:ea typeface="Helvetica Light" charset="0"/>
                <a:cs typeface="Helvetica Light" charset="0"/>
                <a:sym typeface="Wingdings" pitchFamily="2" charset="2"/>
              </a:rPr>
              <a:t>–0.37 </a:t>
            </a:r>
            <a:endParaRPr lang="en-CH" sz="900" dirty="0">
              <a:solidFill>
                <a:srgbClr val="0D7FBF"/>
              </a:solidFill>
              <a:latin typeface="Helvetica" pitchFamily="2" charset="0"/>
            </a:endParaRPr>
          </a:p>
        </p:txBody>
      </p:sp>
      <p:sp>
        <p:nvSpPr>
          <p:cNvPr id="36" name="TextBox 35">
            <a:extLst>
              <a:ext uri="{FF2B5EF4-FFF2-40B4-BE49-F238E27FC236}">
                <a16:creationId xmlns:a16="http://schemas.microsoft.com/office/drawing/2014/main" id="{72255779-89E1-40F4-A389-0BD798DC330F}"/>
              </a:ext>
            </a:extLst>
          </p:cNvPr>
          <p:cNvSpPr txBox="1"/>
          <p:nvPr/>
        </p:nvSpPr>
        <p:spPr>
          <a:xfrm>
            <a:off x="7719927" y="4400661"/>
            <a:ext cx="3117809" cy="261610"/>
          </a:xfrm>
          <a:prstGeom prst="rect">
            <a:avLst/>
          </a:prstGeom>
          <a:noFill/>
        </p:spPr>
        <p:txBody>
          <a:bodyPr wrap="square">
            <a:spAutoFit/>
          </a:bodyPr>
          <a:lstStyle/>
          <a:p>
            <a:pPr algn="r"/>
            <a:r>
              <a:rPr lang="en-CH" sz="1100" dirty="0">
                <a:solidFill>
                  <a:srgbClr val="0D7FBF"/>
                </a:solidFill>
                <a:latin typeface="Helvetica Light" charset="0"/>
                <a:ea typeface="Helvetica Light" charset="0"/>
                <a:cs typeface="Helvetica Light" charset="0"/>
                <a:sym typeface="Wingdings" pitchFamily="2" charset="2"/>
              </a:rPr>
              <a:t>Precision on couplings  reached</a:t>
            </a:r>
            <a:endParaRPr lang="en-CH" sz="1100" dirty="0">
              <a:solidFill>
                <a:srgbClr val="0D7FBF"/>
              </a:solidFill>
            </a:endParaRPr>
          </a:p>
        </p:txBody>
      </p:sp>
      <p:sp>
        <p:nvSpPr>
          <p:cNvPr id="37" name="TextBox 36">
            <a:extLst>
              <a:ext uri="{FF2B5EF4-FFF2-40B4-BE49-F238E27FC236}">
                <a16:creationId xmlns:a16="http://schemas.microsoft.com/office/drawing/2014/main" id="{11C865A0-0381-4F75-AC42-FE780A13002A}"/>
              </a:ext>
            </a:extLst>
          </p:cNvPr>
          <p:cNvSpPr txBox="1"/>
          <p:nvPr/>
        </p:nvSpPr>
        <p:spPr>
          <a:xfrm rot="16200000">
            <a:off x="9945265" y="3619127"/>
            <a:ext cx="2526605" cy="276999"/>
          </a:xfrm>
          <a:prstGeom prst="rect">
            <a:avLst/>
          </a:prstGeom>
          <a:noFill/>
        </p:spPr>
        <p:txBody>
          <a:bodyPr wrap="square" rtlCol="0">
            <a:spAutoFit/>
          </a:bodyPr>
          <a:lstStyle/>
          <a:p>
            <a:pPr algn="r"/>
            <a:r>
              <a:rPr lang="en-GB" sz="1200" dirty="0">
                <a:solidFill>
                  <a:schemeClr val="tx1">
                    <a:lumMod val="50000"/>
                    <a:lumOff val="50000"/>
                  </a:schemeClr>
                </a:solidFill>
                <a:latin typeface="Helvetica Light" panose="020B0403020202020204" pitchFamily="34" charset="0"/>
              </a:rPr>
              <a:t>ATLAS-CONF-2021-053</a:t>
            </a:r>
            <a:endParaRPr lang="en-GB" sz="800" dirty="0">
              <a:solidFill>
                <a:schemeClr val="tx1">
                  <a:lumMod val="50000"/>
                  <a:lumOff val="50000"/>
                </a:schemeClr>
              </a:solidFill>
              <a:latin typeface="Helvetica Light" panose="020B0403020202020204" pitchFamily="34" charset="0"/>
            </a:endParaRPr>
          </a:p>
        </p:txBody>
      </p:sp>
      <p:sp>
        <p:nvSpPr>
          <p:cNvPr id="39" name="Rectangle 38">
            <a:extLst>
              <a:ext uri="{FF2B5EF4-FFF2-40B4-BE49-F238E27FC236}">
                <a16:creationId xmlns:a16="http://schemas.microsoft.com/office/drawing/2014/main" id="{F1F54C36-1CEB-4259-A974-5B87CC6A79C5}"/>
              </a:ext>
            </a:extLst>
          </p:cNvPr>
          <p:cNvSpPr/>
          <p:nvPr/>
        </p:nvSpPr>
        <p:spPr>
          <a:xfrm>
            <a:off x="279804" y="5723964"/>
            <a:ext cx="6320252" cy="369332"/>
          </a:xfrm>
          <a:prstGeom prst="rect">
            <a:avLst/>
          </a:prstGeom>
        </p:spPr>
        <p:txBody>
          <a:bodyPr wrap="square">
            <a:spAutoFit/>
          </a:bodyPr>
          <a:lstStyle/>
          <a:p>
            <a:r>
              <a:rPr lang="en-GB" dirty="0">
                <a:solidFill>
                  <a:srgbClr val="0D7FBF"/>
                </a:solidFill>
                <a:latin typeface="Helvetica" pitchFamily="2" charset="0"/>
              </a:rPr>
              <a:t>Yet unattained precision on Higgs boson couplings</a:t>
            </a:r>
            <a:endParaRPr lang="en-GB" b="1" dirty="0">
              <a:solidFill>
                <a:srgbClr val="0D7FBF"/>
              </a:solidFill>
              <a:latin typeface="Symbol" pitchFamily="2" charset="2"/>
            </a:endParaRPr>
          </a:p>
        </p:txBody>
      </p:sp>
      <p:pic>
        <p:nvPicPr>
          <p:cNvPr id="40" name="Picture 39">
            <a:extLst>
              <a:ext uri="{FF2B5EF4-FFF2-40B4-BE49-F238E27FC236}">
                <a16:creationId xmlns:a16="http://schemas.microsoft.com/office/drawing/2014/main" id="{733278A0-249D-4E4F-AE51-CD804A363668}"/>
              </a:ext>
            </a:extLst>
          </p:cNvPr>
          <p:cNvPicPr>
            <a:picLocks noChangeAspect="1"/>
          </p:cNvPicPr>
          <p:nvPr/>
        </p:nvPicPr>
        <p:blipFill>
          <a:blip r:embed="rId5"/>
          <a:stretch>
            <a:fillRect/>
          </a:stretch>
        </p:blipFill>
        <p:spPr>
          <a:xfrm>
            <a:off x="10712748" y="-27383"/>
            <a:ext cx="1503932" cy="792088"/>
          </a:xfrm>
          <a:prstGeom prst="rect">
            <a:avLst/>
          </a:prstGeom>
        </p:spPr>
      </p:pic>
    </p:spTree>
    <p:extLst>
      <p:ext uri="{BB962C8B-B14F-4D97-AF65-F5344CB8AC3E}">
        <p14:creationId xmlns:p14="http://schemas.microsoft.com/office/powerpoint/2010/main" val="84599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49A50DCB-4DB6-F943-93E9-676B76972127}"/>
              </a:ext>
            </a:extLst>
          </p:cNvPr>
          <p:cNvSpPr txBox="1"/>
          <p:nvPr/>
        </p:nvSpPr>
        <p:spPr>
          <a:xfrm>
            <a:off x="510178" y="260650"/>
            <a:ext cx="11322255" cy="523220"/>
          </a:xfrm>
          <a:prstGeom prst="rect">
            <a:avLst/>
          </a:prstGeom>
          <a:noFill/>
        </p:spPr>
        <p:txBody>
          <a:bodyPr wrap="square" rtlCol="0">
            <a:spAutoFit/>
          </a:bodyPr>
          <a:lstStyle/>
          <a:p>
            <a:pPr indent="450850" defTabSz="457200" fontAlgn="base">
              <a:spcBef>
                <a:spcPct val="0"/>
              </a:spcBef>
              <a:spcAft>
                <a:spcPct val="0"/>
              </a:spcAft>
              <a:defRPr/>
            </a:pPr>
            <a:r>
              <a:rPr lang="en-US" sz="2800" b="1" dirty="0">
                <a:solidFill>
                  <a:srgbClr val="0D7FBF"/>
                </a:solidFill>
                <a:latin typeface="Helvetica" pitchFamily="2" charset="0"/>
                <a:ea typeface="Trebuchet MS" pitchFamily="-84" charset="0"/>
                <a:cs typeface="Helvetica Light"/>
              </a:rPr>
              <a:t>ATLAS — Phase-I upgrades completed </a:t>
            </a:r>
            <a:endParaRPr lang="en-US" sz="2800" dirty="0">
              <a:solidFill>
                <a:srgbClr val="0D7FBF"/>
              </a:solidFill>
              <a:latin typeface="Helvetica Light" pitchFamily="2" charset="0"/>
              <a:ea typeface="Trebuchet MS" pitchFamily="-84" charset="0"/>
              <a:cs typeface="Helvetica Light"/>
            </a:endParaRPr>
          </a:p>
        </p:txBody>
      </p:sp>
      <p:sp>
        <p:nvSpPr>
          <p:cNvPr id="18" name="Rectangle 17">
            <a:extLst>
              <a:ext uri="{FF2B5EF4-FFF2-40B4-BE49-F238E27FC236}">
                <a16:creationId xmlns:a16="http://schemas.microsoft.com/office/drawing/2014/main" id="{1A52D353-FE19-D048-88BE-7C84EF8E86C7}"/>
              </a:ext>
            </a:extLst>
          </p:cNvPr>
          <p:cNvSpPr/>
          <p:nvPr/>
        </p:nvSpPr>
        <p:spPr>
          <a:xfrm>
            <a:off x="951241" y="1187217"/>
            <a:ext cx="6600360" cy="338554"/>
          </a:xfrm>
          <a:prstGeom prst="rect">
            <a:avLst/>
          </a:prstGeom>
        </p:spPr>
        <p:txBody>
          <a:bodyPr wrap="square">
            <a:spAutoFit/>
          </a:bodyPr>
          <a:lstStyle/>
          <a:p>
            <a:pPr defTabSz="457200" fontAlgn="base">
              <a:spcBef>
                <a:spcPts val="3000"/>
              </a:spcBef>
              <a:spcAft>
                <a:spcPct val="0"/>
              </a:spcAft>
              <a:defRPr/>
            </a:pPr>
            <a:r>
              <a:rPr lang="en-GB" sz="1600" b="1" dirty="0">
                <a:latin typeface="Helvetica" pitchFamily="2" charset="0"/>
              </a:rPr>
              <a:t>Both Muon New Small Wheels installed and under commissioning</a:t>
            </a:r>
          </a:p>
        </p:txBody>
      </p:sp>
      <p:sp>
        <p:nvSpPr>
          <p:cNvPr id="15" name="TextBox 14">
            <a:extLst>
              <a:ext uri="{FF2B5EF4-FFF2-40B4-BE49-F238E27FC236}">
                <a16:creationId xmlns:a16="http://schemas.microsoft.com/office/drawing/2014/main" id="{5AB04DE4-A758-4543-B461-7307162B2605}"/>
              </a:ext>
            </a:extLst>
          </p:cNvPr>
          <p:cNvSpPr txBox="1"/>
          <p:nvPr/>
        </p:nvSpPr>
        <p:spPr>
          <a:xfrm>
            <a:off x="4554133" y="4260460"/>
            <a:ext cx="3009798" cy="246221"/>
          </a:xfrm>
          <a:prstGeom prst="rect">
            <a:avLst/>
          </a:prstGeom>
          <a:noFill/>
        </p:spPr>
        <p:txBody>
          <a:bodyPr wrap="square" rtlCol="0">
            <a:spAutoFit/>
          </a:bodyPr>
          <a:lstStyle/>
          <a:p>
            <a:pPr>
              <a:spcBef>
                <a:spcPts val="3000"/>
              </a:spcBef>
            </a:pPr>
            <a:r>
              <a:rPr lang="en-CH" sz="1000" dirty="0">
                <a:solidFill>
                  <a:schemeClr val="tx1">
                    <a:lumMod val="50000"/>
                    <a:lumOff val="50000"/>
                  </a:schemeClr>
                </a:solidFill>
                <a:latin typeface="Helvetica Light" panose="020B0403020202020204" pitchFamily="34" charset="0"/>
                <a:ea typeface="Helvetica Light" charset="0"/>
                <a:cs typeface="Helvetica Light" charset="0"/>
                <a:sym typeface="Wingdings" pitchFamily="2" charset="2"/>
              </a:rPr>
              <a:t>Completion of NSW-C on 13 September 2021</a:t>
            </a:r>
          </a:p>
        </p:txBody>
      </p:sp>
      <p:pic>
        <p:nvPicPr>
          <p:cNvPr id="16" name="Picture 15">
            <a:extLst>
              <a:ext uri="{FF2B5EF4-FFF2-40B4-BE49-F238E27FC236}">
                <a16:creationId xmlns:a16="http://schemas.microsoft.com/office/drawing/2014/main" id="{3A965E75-7EAA-4949-936C-FE8490EB2B17}"/>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4619296" y="1692822"/>
            <a:ext cx="3444699" cy="2583524"/>
          </a:xfrm>
          <a:prstGeom prst="rect">
            <a:avLst/>
          </a:prstGeom>
        </p:spPr>
      </p:pic>
      <p:pic>
        <p:nvPicPr>
          <p:cNvPr id="17" name="Picture 16">
            <a:extLst>
              <a:ext uri="{FF2B5EF4-FFF2-40B4-BE49-F238E27FC236}">
                <a16:creationId xmlns:a16="http://schemas.microsoft.com/office/drawing/2014/main" id="{D53F97F3-0D84-B840-8BB6-87BFCB7C7835}"/>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1060869" y="1692822"/>
            <a:ext cx="3444698" cy="2583524"/>
          </a:xfrm>
          <a:prstGeom prst="rect">
            <a:avLst/>
          </a:prstGeom>
        </p:spPr>
      </p:pic>
      <p:sp>
        <p:nvSpPr>
          <p:cNvPr id="19" name="TextBox 18">
            <a:extLst>
              <a:ext uri="{FF2B5EF4-FFF2-40B4-BE49-F238E27FC236}">
                <a16:creationId xmlns:a16="http://schemas.microsoft.com/office/drawing/2014/main" id="{89FC23B4-3E3E-1F45-8769-33FE3418E6DC}"/>
              </a:ext>
            </a:extLst>
          </p:cNvPr>
          <p:cNvSpPr txBox="1"/>
          <p:nvPr/>
        </p:nvSpPr>
        <p:spPr>
          <a:xfrm>
            <a:off x="984556" y="4260459"/>
            <a:ext cx="2725426" cy="246221"/>
          </a:xfrm>
          <a:prstGeom prst="rect">
            <a:avLst/>
          </a:prstGeom>
          <a:noFill/>
        </p:spPr>
        <p:txBody>
          <a:bodyPr wrap="square" rtlCol="0">
            <a:spAutoFit/>
          </a:bodyPr>
          <a:lstStyle/>
          <a:p>
            <a:pPr>
              <a:spcBef>
                <a:spcPts val="3000"/>
              </a:spcBef>
            </a:pPr>
            <a:r>
              <a:rPr lang="en-CH" sz="1000" dirty="0">
                <a:solidFill>
                  <a:schemeClr val="tx1">
                    <a:lumMod val="50000"/>
                    <a:lumOff val="50000"/>
                  </a:schemeClr>
                </a:solidFill>
                <a:latin typeface="Helvetica Light" panose="020B0403020202020204" pitchFamily="34" charset="0"/>
                <a:ea typeface="Helvetica Light" charset="0"/>
                <a:cs typeface="Helvetica Light" charset="0"/>
                <a:sym typeface="Wingdings" pitchFamily="2" charset="2"/>
              </a:rPr>
              <a:t>Completion of NSW-A on 28 May 2021</a:t>
            </a:r>
          </a:p>
        </p:txBody>
      </p:sp>
      <p:grpSp>
        <p:nvGrpSpPr>
          <p:cNvPr id="23" name="Group 22">
            <a:extLst>
              <a:ext uri="{FF2B5EF4-FFF2-40B4-BE49-F238E27FC236}">
                <a16:creationId xmlns:a16="http://schemas.microsoft.com/office/drawing/2014/main" id="{5B4F3C40-0C03-9E42-89D3-8045A9D10E5D}"/>
              </a:ext>
            </a:extLst>
          </p:cNvPr>
          <p:cNvGrpSpPr/>
          <p:nvPr/>
        </p:nvGrpSpPr>
        <p:grpSpPr>
          <a:xfrm>
            <a:off x="747682" y="5162548"/>
            <a:ext cx="10766698" cy="1530674"/>
            <a:chOff x="280535" y="5016224"/>
            <a:chExt cx="10766698" cy="1530674"/>
          </a:xfrm>
        </p:grpSpPr>
        <p:grpSp>
          <p:nvGrpSpPr>
            <p:cNvPr id="24" name="Group 23">
              <a:extLst>
                <a:ext uri="{FF2B5EF4-FFF2-40B4-BE49-F238E27FC236}">
                  <a16:creationId xmlns:a16="http://schemas.microsoft.com/office/drawing/2014/main" id="{356B555D-B201-7740-B83E-6A0012E454AF}"/>
                </a:ext>
              </a:extLst>
            </p:cNvPr>
            <p:cNvGrpSpPr>
              <a:grpSpLocks noChangeAspect="1"/>
            </p:cNvGrpSpPr>
            <p:nvPr/>
          </p:nvGrpSpPr>
          <p:grpSpPr>
            <a:xfrm>
              <a:off x="280535" y="5016224"/>
              <a:ext cx="10766698" cy="1266917"/>
              <a:chOff x="47501" y="2555552"/>
              <a:chExt cx="12349350" cy="1453147"/>
            </a:xfrm>
          </p:grpSpPr>
          <p:pic>
            <p:nvPicPr>
              <p:cNvPr id="32" name="Picture 31">
                <a:extLst>
                  <a:ext uri="{FF2B5EF4-FFF2-40B4-BE49-F238E27FC236}">
                    <a16:creationId xmlns:a16="http://schemas.microsoft.com/office/drawing/2014/main" id="{ED9D91ED-966D-E64B-A6BB-53C12A679080}"/>
                  </a:ext>
                </a:extLst>
              </p:cNvPr>
              <p:cNvPicPr>
                <a:picLocks noChangeAspect="1"/>
              </p:cNvPicPr>
              <p:nvPr/>
            </p:nvPicPr>
            <p:blipFill>
              <a:blip r:embed="rId4"/>
              <a:stretch>
                <a:fillRect/>
              </a:stretch>
            </p:blipFill>
            <p:spPr>
              <a:xfrm>
                <a:off x="3765821" y="2557454"/>
                <a:ext cx="2379876" cy="1444529"/>
              </a:xfrm>
              <a:prstGeom prst="rect">
                <a:avLst/>
              </a:prstGeom>
            </p:spPr>
          </p:pic>
          <p:pic>
            <p:nvPicPr>
              <p:cNvPr id="33" name="Picture 32">
                <a:extLst>
                  <a:ext uri="{FF2B5EF4-FFF2-40B4-BE49-F238E27FC236}">
                    <a16:creationId xmlns:a16="http://schemas.microsoft.com/office/drawing/2014/main" id="{119D78BA-2BEC-E740-92AC-0828C4473D63}"/>
                  </a:ext>
                </a:extLst>
              </p:cNvPr>
              <p:cNvPicPr>
                <a:picLocks noChangeAspect="1"/>
              </p:cNvPicPr>
              <p:nvPr/>
            </p:nvPicPr>
            <p:blipFill>
              <a:blip r:embed="rId5"/>
              <a:stretch>
                <a:fillRect/>
              </a:stretch>
            </p:blipFill>
            <p:spPr>
              <a:xfrm>
                <a:off x="47501" y="2557455"/>
                <a:ext cx="3691574" cy="1444529"/>
              </a:xfrm>
              <a:prstGeom prst="rect">
                <a:avLst/>
              </a:prstGeom>
            </p:spPr>
          </p:pic>
          <p:pic>
            <p:nvPicPr>
              <p:cNvPr id="34" name="Picture 33">
                <a:extLst>
                  <a:ext uri="{FF2B5EF4-FFF2-40B4-BE49-F238E27FC236}">
                    <a16:creationId xmlns:a16="http://schemas.microsoft.com/office/drawing/2014/main" id="{A167E97B-EE4E-AE4B-8739-7373F41CCF3C}"/>
                  </a:ext>
                </a:extLst>
              </p:cNvPr>
              <p:cNvPicPr>
                <a:picLocks noChangeAspect="1"/>
              </p:cNvPicPr>
              <p:nvPr/>
            </p:nvPicPr>
            <p:blipFill>
              <a:blip r:embed="rId6"/>
              <a:stretch>
                <a:fillRect/>
              </a:stretch>
            </p:blipFill>
            <p:spPr>
              <a:xfrm>
                <a:off x="6172443" y="2555552"/>
                <a:ext cx="1545479" cy="1448335"/>
              </a:xfrm>
              <a:prstGeom prst="rect">
                <a:avLst/>
              </a:prstGeom>
            </p:spPr>
          </p:pic>
          <p:pic>
            <p:nvPicPr>
              <p:cNvPr id="35" name="Picture 34">
                <a:extLst>
                  <a:ext uri="{FF2B5EF4-FFF2-40B4-BE49-F238E27FC236}">
                    <a16:creationId xmlns:a16="http://schemas.microsoft.com/office/drawing/2014/main" id="{88C0691A-F1E9-2A40-85A6-AAB5753B025B}"/>
                  </a:ext>
                </a:extLst>
              </p:cNvPr>
              <p:cNvPicPr>
                <a:picLocks noChangeAspect="1"/>
              </p:cNvPicPr>
              <p:nvPr/>
            </p:nvPicPr>
            <p:blipFill>
              <a:blip r:embed="rId7"/>
              <a:stretch>
                <a:fillRect/>
              </a:stretch>
            </p:blipFill>
            <p:spPr>
              <a:xfrm>
                <a:off x="7744668" y="2555552"/>
                <a:ext cx="1483652" cy="1444529"/>
              </a:xfrm>
              <a:prstGeom prst="rect">
                <a:avLst/>
              </a:prstGeom>
            </p:spPr>
          </p:pic>
          <p:pic>
            <p:nvPicPr>
              <p:cNvPr id="36" name="Picture 35">
                <a:extLst>
                  <a:ext uri="{FF2B5EF4-FFF2-40B4-BE49-F238E27FC236}">
                    <a16:creationId xmlns:a16="http://schemas.microsoft.com/office/drawing/2014/main" id="{EE9D119A-04F1-FC4A-90CA-226F5697FF0F}"/>
                  </a:ext>
                </a:extLst>
              </p:cNvPr>
              <p:cNvPicPr>
                <a:picLocks noChangeAspect="1"/>
              </p:cNvPicPr>
              <p:nvPr/>
            </p:nvPicPr>
            <p:blipFill>
              <a:blip r:embed="rId8"/>
              <a:stretch>
                <a:fillRect/>
              </a:stretch>
            </p:blipFill>
            <p:spPr>
              <a:xfrm>
                <a:off x="10785098" y="2564171"/>
                <a:ext cx="1611753" cy="1444528"/>
              </a:xfrm>
              <a:prstGeom prst="rect">
                <a:avLst/>
              </a:prstGeom>
            </p:spPr>
          </p:pic>
          <p:pic>
            <p:nvPicPr>
              <p:cNvPr id="37" name="Picture 36">
                <a:extLst>
                  <a:ext uri="{FF2B5EF4-FFF2-40B4-BE49-F238E27FC236}">
                    <a16:creationId xmlns:a16="http://schemas.microsoft.com/office/drawing/2014/main" id="{7657E52D-2487-F246-90C0-61905BA33BDC}"/>
                  </a:ext>
                </a:extLst>
              </p:cNvPr>
              <p:cNvPicPr>
                <a:picLocks noChangeAspect="1"/>
              </p:cNvPicPr>
              <p:nvPr/>
            </p:nvPicPr>
            <p:blipFill>
              <a:blip r:embed="rId9"/>
              <a:stretch>
                <a:fillRect/>
              </a:stretch>
            </p:blipFill>
            <p:spPr>
              <a:xfrm>
                <a:off x="9249119" y="2555552"/>
                <a:ext cx="1498937" cy="1444528"/>
              </a:xfrm>
              <a:prstGeom prst="rect">
                <a:avLst/>
              </a:prstGeom>
            </p:spPr>
          </p:pic>
        </p:grpSp>
        <p:grpSp>
          <p:nvGrpSpPr>
            <p:cNvPr id="25" name="Group 24">
              <a:extLst>
                <a:ext uri="{FF2B5EF4-FFF2-40B4-BE49-F238E27FC236}">
                  <a16:creationId xmlns:a16="http://schemas.microsoft.com/office/drawing/2014/main" id="{6424657A-569B-AA4D-8175-74317D29072D}"/>
                </a:ext>
              </a:extLst>
            </p:cNvPr>
            <p:cNvGrpSpPr/>
            <p:nvPr/>
          </p:nvGrpSpPr>
          <p:grpSpPr>
            <a:xfrm>
              <a:off x="280535" y="6272028"/>
              <a:ext cx="10766698" cy="274870"/>
              <a:chOff x="304177" y="2234678"/>
              <a:chExt cx="10766698" cy="274870"/>
            </a:xfrm>
          </p:grpSpPr>
          <p:sp>
            <p:nvSpPr>
              <p:cNvPr id="26" name="TextBox 25">
                <a:extLst>
                  <a:ext uri="{FF2B5EF4-FFF2-40B4-BE49-F238E27FC236}">
                    <a16:creationId xmlns:a16="http://schemas.microsoft.com/office/drawing/2014/main" id="{837DD215-47AF-4840-8C9E-77061F6FAE6D}"/>
                  </a:ext>
                </a:extLst>
              </p:cNvPr>
              <p:cNvSpPr txBox="1"/>
              <p:nvPr/>
            </p:nvSpPr>
            <p:spPr>
              <a:xfrm>
                <a:off x="3584747" y="2237858"/>
                <a:ext cx="2026582" cy="261610"/>
              </a:xfrm>
              <a:prstGeom prst="rect">
                <a:avLst/>
              </a:prstGeom>
              <a:noFill/>
            </p:spPr>
            <p:txBody>
              <a:bodyPr wrap="square" rtlCol="0">
                <a:spAutoFit/>
              </a:bodyPr>
              <a:lstStyle/>
              <a:p>
                <a:pPr algn="ctr"/>
                <a:r>
                  <a:rPr lang="en-CH" sz="1100" dirty="0">
                    <a:solidFill>
                      <a:schemeClr val="tx1">
                        <a:lumMod val="50000"/>
                        <a:lumOff val="50000"/>
                      </a:schemeClr>
                    </a:solidFill>
                    <a:latin typeface="Helvetica Light" panose="020B0403020202020204" pitchFamily="34" charset="0"/>
                  </a:rPr>
                  <a:t>eFEX</a:t>
                </a:r>
              </a:p>
            </p:txBody>
          </p:sp>
          <p:sp>
            <p:nvSpPr>
              <p:cNvPr id="27" name="TextBox 26">
                <a:extLst>
                  <a:ext uri="{FF2B5EF4-FFF2-40B4-BE49-F238E27FC236}">
                    <a16:creationId xmlns:a16="http://schemas.microsoft.com/office/drawing/2014/main" id="{A6DFFCD3-505E-5442-93E3-8EFCE2B7B0C3}"/>
                  </a:ext>
                </a:extLst>
              </p:cNvPr>
              <p:cNvSpPr txBox="1"/>
              <p:nvPr/>
            </p:nvSpPr>
            <p:spPr>
              <a:xfrm>
                <a:off x="304177" y="2237858"/>
                <a:ext cx="3218474" cy="261610"/>
              </a:xfrm>
              <a:prstGeom prst="rect">
                <a:avLst/>
              </a:prstGeom>
              <a:noFill/>
            </p:spPr>
            <p:txBody>
              <a:bodyPr wrap="square" rtlCol="0">
                <a:spAutoFit/>
              </a:bodyPr>
              <a:lstStyle/>
              <a:p>
                <a:pPr algn="ctr"/>
                <a:r>
                  <a:rPr lang="en-CH" sz="1100" dirty="0">
                    <a:solidFill>
                      <a:schemeClr val="tx1">
                        <a:lumMod val="50000"/>
                        <a:lumOff val="50000"/>
                      </a:schemeClr>
                    </a:solidFill>
                    <a:latin typeface="Helvetica Light" panose="020B0403020202020204" pitchFamily="34" charset="0"/>
                  </a:rPr>
                  <a:t>FELIX IO card</a:t>
                </a:r>
              </a:p>
            </p:txBody>
          </p:sp>
          <p:sp>
            <p:nvSpPr>
              <p:cNvPr id="28" name="TextBox 27">
                <a:extLst>
                  <a:ext uri="{FF2B5EF4-FFF2-40B4-BE49-F238E27FC236}">
                    <a16:creationId xmlns:a16="http://schemas.microsoft.com/office/drawing/2014/main" id="{0CA48F26-1DB4-394C-892F-E0DD33CB774E}"/>
                  </a:ext>
                </a:extLst>
              </p:cNvPr>
              <p:cNvSpPr txBox="1"/>
              <p:nvPr/>
            </p:nvSpPr>
            <p:spPr>
              <a:xfrm>
                <a:off x="5652495" y="2237858"/>
                <a:ext cx="1339088" cy="261610"/>
              </a:xfrm>
              <a:prstGeom prst="rect">
                <a:avLst/>
              </a:prstGeom>
              <a:noFill/>
            </p:spPr>
            <p:txBody>
              <a:bodyPr wrap="square" rtlCol="0">
                <a:spAutoFit/>
              </a:bodyPr>
              <a:lstStyle/>
              <a:p>
                <a:pPr algn="ctr"/>
                <a:r>
                  <a:rPr lang="en-CH" sz="1100" dirty="0">
                    <a:solidFill>
                      <a:schemeClr val="tx1">
                        <a:lumMod val="50000"/>
                        <a:lumOff val="50000"/>
                      </a:schemeClr>
                    </a:solidFill>
                    <a:latin typeface="Helvetica Light" panose="020B0403020202020204" pitchFamily="34" charset="0"/>
                  </a:rPr>
                  <a:t>jFEX</a:t>
                </a:r>
              </a:p>
            </p:txBody>
          </p:sp>
          <p:sp>
            <p:nvSpPr>
              <p:cNvPr id="29" name="TextBox 28">
                <a:extLst>
                  <a:ext uri="{FF2B5EF4-FFF2-40B4-BE49-F238E27FC236}">
                    <a16:creationId xmlns:a16="http://schemas.microsoft.com/office/drawing/2014/main" id="{3834B998-9D17-804A-937F-343B48A7A3D6}"/>
                  </a:ext>
                </a:extLst>
              </p:cNvPr>
              <p:cNvSpPr txBox="1"/>
              <p:nvPr/>
            </p:nvSpPr>
            <p:spPr>
              <a:xfrm>
                <a:off x="7014900" y="2240139"/>
                <a:ext cx="1293512" cy="261610"/>
              </a:xfrm>
              <a:prstGeom prst="rect">
                <a:avLst/>
              </a:prstGeom>
              <a:noFill/>
            </p:spPr>
            <p:txBody>
              <a:bodyPr wrap="square" rtlCol="0">
                <a:spAutoFit/>
              </a:bodyPr>
              <a:lstStyle/>
              <a:p>
                <a:pPr algn="ctr"/>
                <a:r>
                  <a:rPr lang="en-CH" sz="1100" dirty="0">
                    <a:solidFill>
                      <a:schemeClr val="tx1">
                        <a:lumMod val="50000"/>
                        <a:lumOff val="50000"/>
                      </a:schemeClr>
                    </a:solidFill>
                    <a:latin typeface="Helvetica Light" panose="020B0403020202020204" pitchFamily="34" charset="0"/>
                  </a:rPr>
                  <a:t>gFEX</a:t>
                </a:r>
              </a:p>
            </p:txBody>
          </p:sp>
          <p:sp>
            <p:nvSpPr>
              <p:cNvPr id="30" name="TextBox 29">
                <a:extLst>
                  <a:ext uri="{FF2B5EF4-FFF2-40B4-BE49-F238E27FC236}">
                    <a16:creationId xmlns:a16="http://schemas.microsoft.com/office/drawing/2014/main" id="{CE224FB8-9C3B-A04A-9DAC-2E34E99DCF9A}"/>
                  </a:ext>
                </a:extLst>
              </p:cNvPr>
              <p:cNvSpPr txBox="1"/>
              <p:nvPr/>
            </p:nvSpPr>
            <p:spPr>
              <a:xfrm>
                <a:off x="8308411" y="2247938"/>
                <a:ext cx="1324973" cy="261610"/>
              </a:xfrm>
              <a:prstGeom prst="rect">
                <a:avLst/>
              </a:prstGeom>
              <a:noFill/>
            </p:spPr>
            <p:txBody>
              <a:bodyPr wrap="square" rtlCol="0">
                <a:spAutoFit/>
              </a:bodyPr>
              <a:lstStyle/>
              <a:p>
                <a:r>
                  <a:rPr lang="en-CH" sz="1100" dirty="0">
                    <a:solidFill>
                      <a:schemeClr val="tx1">
                        <a:lumMod val="50000"/>
                        <a:lumOff val="50000"/>
                      </a:schemeClr>
                    </a:solidFill>
                    <a:latin typeface="Helvetica Light" panose="020B0403020202020204" pitchFamily="34" charset="0"/>
                  </a:rPr>
                  <a:t>MUCTPI</a:t>
                </a:r>
              </a:p>
            </p:txBody>
          </p:sp>
          <p:sp>
            <p:nvSpPr>
              <p:cNvPr id="31" name="TextBox 30">
                <a:extLst>
                  <a:ext uri="{FF2B5EF4-FFF2-40B4-BE49-F238E27FC236}">
                    <a16:creationId xmlns:a16="http://schemas.microsoft.com/office/drawing/2014/main" id="{BF7338BD-AC38-004F-B470-0664CC0E2E76}"/>
                  </a:ext>
                </a:extLst>
              </p:cNvPr>
              <p:cNvSpPr txBox="1"/>
              <p:nvPr/>
            </p:nvSpPr>
            <p:spPr>
              <a:xfrm>
                <a:off x="9665679" y="2234678"/>
                <a:ext cx="1405196" cy="261610"/>
              </a:xfrm>
              <a:prstGeom prst="rect">
                <a:avLst/>
              </a:prstGeom>
              <a:noFill/>
            </p:spPr>
            <p:txBody>
              <a:bodyPr wrap="square" rtlCol="0">
                <a:spAutoFit/>
              </a:bodyPr>
              <a:lstStyle/>
              <a:p>
                <a:pPr algn="ctr"/>
                <a:r>
                  <a:rPr lang="en-CH" sz="1100" dirty="0">
                    <a:solidFill>
                      <a:schemeClr val="tx1">
                        <a:lumMod val="50000"/>
                        <a:lumOff val="50000"/>
                      </a:schemeClr>
                    </a:solidFill>
                    <a:latin typeface="Helvetica Light" panose="020B0403020202020204" pitchFamily="34" charset="0"/>
                  </a:rPr>
                  <a:t>L1Topo</a:t>
                </a:r>
              </a:p>
            </p:txBody>
          </p:sp>
        </p:grpSp>
      </p:grpSp>
      <p:pic>
        <p:nvPicPr>
          <p:cNvPr id="39" name="Picture 38">
            <a:extLst>
              <a:ext uri="{FF2B5EF4-FFF2-40B4-BE49-F238E27FC236}">
                <a16:creationId xmlns:a16="http://schemas.microsoft.com/office/drawing/2014/main" id="{717D6516-E26F-FB43-87B6-145E7192C24F}"/>
              </a:ext>
            </a:extLst>
          </p:cNvPr>
          <p:cNvPicPr>
            <a:picLocks noChangeAspect="1"/>
          </p:cNvPicPr>
          <p:nvPr/>
        </p:nvPicPr>
        <p:blipFill>
          <a:blip r:embed="rId10"/>
          <a:stretch>
            <a:fillRect/>
          </a:stretch>
        </p:blipFill>
        <p:spPr>
          <a:xfrm>
            <a:off x="10200342" y="82888"/>
            <a:ext cx="1490734" cy="785137"/>
          </a:xfrm>
          <a:prstGeom prst="rect">
            <a:avLst/>
          </a:prstGeom>
        </p:spPr>
      </p:pic>
      <p:sp>
        <p:nvSpPr>
          <p:cNvPr id="22" name="Rectangle 21">
            <a:extLst>
              <a:ext uri="{FF2B5EF4-FFF2-40B4-BE49-F238E27FC236}">
                <a16:creationId xmlns:a16="http://schemas.microsoft.com/office/drawing/2014/main" id="{69822510-2106-E345-8980-58A5A9447929}"/>
              </a:ext>
            </a:extLst>
          </p:cNvPr>
          <p:cNvSpPr/>
          <p:nvPr/>
        </p:nvSpPr>
        <p:spPr>
          <a:xfrm>
            <a:off x="951241" y="4684983"/>
            <a:ext cx="10493079" cy="338554"/>
          </a:xfrm>
          <a:prstGeom prst="rect">
            <a:avLst/>
          </a:prstGeom>
        </p:spPr>
        <p:txBody>
          <a:bodyPr wrap="square">
            <a:spAutoFit/>
          </a:bodyPr>
          <a:lstStyle/>
          <a:p>
            <a:pPr defTabSz="457200" fontAlgn="base">
              <a:spcBef>
                <a:spcPts val="3000"/>
              </a:spcBef>
              <a:spcAft>
                <a:spcPct val="0"/>
              </a:spcAft>
              <a:defRPr/>
            </a:pPr>
            <a:r>
              <a:rPr lang="en-GB" sz="1600" b="1" dirty="0">
                <a:latin typeface="Helvetica" pitchFamily="2" charset="0"/>
              </a:rPr>
              <a:t>Digital LAr trigger and new Trigger &amp; DAQ boards installed and under commissioning </a:t>
            </a:r>
          </a:p>
        </p:txBody>
      </p:sp>
      <p:pic>
        <p:nvPicPr>
          <p:cNvPr id="38" name="Picture 37">
            <a:extLst>
              <a:ext uri="{FF2B5EF4-FFF2-40B4-BE49-F238E27FC236}">
                <a16:creationId xmlns:a16="http://schemas.microsoft.com/office/drawing/2014/main" id="{43228FAE-67BE-A2E2-88EF-AFAFDC471872}"/>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8177722" y="1187218"/>
            <a:ext cx="2312319" cy="3083092"/>
          </a:xfrm>
          <a:prstGeom prst="rect">
            <a:avLst/>
          </a:prstGeom>
        </p:spPr>
      </p:pic>
    </p:spTree>
    <p:extLst>
      <p:ext uri="{BB962C8B-B14F-4D97-AF65-F5344CB8AC3E}">
        <p14:creationId xmlns:p14="http://schemas.microsoft.com/office/powerpoint/2010/main" val="3620393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p:txBody>
          <a:bodyPr/>
          <a:lstStyle/>
          <a:p>
            <a:r>
              <a:rPr lang="en-US" dirty="0"/>
              <a:t>ATLAS: LS2 Work Beginning of 2022</a:t>
            </a:r>
          </a:p>
        </p:txBody>
      </p:sp>
      <p:sp>
        <p:nvSpPr>
          <p:cNvPr id="4" name="Date Placeholder 3">
            <a:extLst>
              <a:ext uri="{FF2B5EF4-FFF2-40B4-BE49-F238E27FC236}">
                <a16:creationId xmlns:a16="http://schemas.microsoft.com/office/drawing/2014/main" id="{A182E9BC-A47E-40B2-A74D-410F25293256}"/>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32C4F7F-B3C7-4260-80C4-D4CCCA9119C1}"/>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B987D491-A214-499A-8758-759F7A478F1D}"/>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7" name="Picture 6" descr="New year flip calendar cartoon free image download">
            <a:extLst>
              <a:ext uri="{FF2B5EF4-FFF2-40B4-BE49-F238E27FC236}">
                <a16:creationId xmlns:a16="http://schemas.microsoft.com/office/drawing/2014/main" id="{0FBD1608-AC24-4410-9EFE-0D5473972E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0016" y="1016953"/>
            <a:ext cx="1103914" cy="10992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72C14DEA-9CDC-4DD8-BBDF-4B177035AF93}"/>
              </a:ext>
            </a:extLst>
          </p:cNvPr>
          <p:cNvPicPr>
            <a:picLocks noChangeAspect="1"/>
          </p:cNvPicPr>
          <p:nvPr/>
        </p:nvPicPr>
        <p:blipFill>
          <a:blip r:embed="rId3"/>
          <a:stretch>
            <a:fillRect/>
          </a:stretch>
        </p:blipFill>
        <p:spPr>
          <a:xfrm>
            <a:off x="10712748" y="-27383"/>
            <a:ext cx="1503932" cy="792088"/>
          </a:xfrm>
          <a:prstGeom prst="rect">
            <a:avLst/>
          </a:prstGeom>
        </p:spPr>
      </p:pic>
      <p:sp>
        <p:nvSpPr>
          <p:cNvPr id="9" name="Rectangle 8">
            <a:extLst>
              <a:ext uri="{FF2B5EF4-FFF2-40B4-BE49-F238E27FC236}">
                <a16:creationId xmlns:a16="http://schemas.microsoft.com/office/drawing/2014/main" id="{CBD76D45-38F3-4052-8299-A2F0268A4FFB}"/>
              </a:ext>
            </a:extLst>
          </p:cNvPr>
          <p:cNvSpPr/>
          <p:nvPr/>
        </p:nvSpPr>
        <p:spPr>
          <a:xfrm>
            <a:off x="428394" y="1471711"/>
            <a:ext cx="6600360" cy="4662815"/>
          </a:xfrm>
          <a:prstGeom prst="rect">
            <a:avLst/>
          </a:prstGeom>
        </p:spPr>
        <p:txBody>
          <a:bodyPr wrap="square">
            <a:spAutoFit/>
          </a:bodyPr>
          <a:lstStyle/>
          <a:p>
            <a:pPr defTabSz="457200" fontAlgn="base">
              <a:spcBef>
                <a:spcPts val="3000"/>
              </a:spcBef>
              <a:spcAft>
                <a:spcPct val="0"/>
              </a:spcAft>
              <a:defRPr/>
            </a:pPr>
            <a:r>
              <a:rPr lang="en-GB" sz="1600" b="1" dirty="0">
                <a:solidFill>
                  <a:srgbClr val="0D7FBF"/>
                </a:solidFill>
                <a:latin typeface="Helvetica" pitchFamily="2" charset="0"/>
              </a:rPr>
              <a:t>Endgame and cavern closure</a:t>
            </a:r>
            <a:endParaRPr lang="en-GB" sz="1600" dirty="0">
              <a:solidFill>
                <a:srgbClr val="0D7FBF"/>
              </a:solidFill>
              <a:latin typeface="Helvetica" pitchFamily="2" charset="0"/>
            </a:endParaRPr>
          </a:p>
          <a:p>
            <a:pPr marL="285750" indent="-285750" defTabSz="457200" fontAlgn="base">
              <a:spcBef>
                <a:spcPts val="1800"/>
              </a:spcBef>
              <a:spcAft>
                <a:spcPct val="0"/>
              </a:spcAft>
              <a:buFont typeface="Arial" panose="020B0604020202020204" pitchFamily="34" charset="0"/>
              <a:buChar char="•"/>
              <a:defRPr/>
            </a:pPr>
            <a:r>
              <a:rPr lang="en-GB" sz="1600" dirty="0">
                <a:latin typeface="Helvetica" pitchFamily="2" charset="0"/>
              </a:rPr>
              <a:t>8 Jan: </a:t>
            </a:r>
            <a:r>
              <a:rPr lang="en-GB" sz="1600" b="1" dirty="0">
                <a:latin typeface="Helvetica" pitchFamily="2" charset="0"/>
              </a:rPr>
              <a:t>start of detector closing </a:t>
            </a: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21 Jan both </a:t>
            </a:r>
            <a:r>
              <a:rPr lang="en-GB" sz="1600" b="1" dirty="0">
                <a:latin typeface="Helvetica" pitchFamily="2" charset="0"/>
              </a:rPr>
              <a:t>Endcap </a:t>
            </a:r>
            <a:r>
              <a:rPr lang="en-GB" sz="1600" b="1" dirty="0" err="1">
                <a:latin typeface="Helvetica" pitchFamily="2" charset="0"/>
              </a:rPr>
              <a:t>Toroids</a:t>
            </a:r>
            <a:r>
              <a:rPr lang="en-GB" sz="1600" b="1" dirty="0">
                <a:latin typeface="Helvetica" pitchFamily="2" charset="0"/>
              </a:rPr>
              <a:t> on beam line</a:t>
            </a: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End of Jan:</a:t>
            </a:r>
            <a:r>
              <a:rPr lang="en-GB" sz="1600" b="1" dirty="0">
                <a:latin typeface="Helvetica" pitchFamily="2" charset="0"/>
              </a:rPr>
              <a:t> </a:t>
            </a:r>
            <a:r>
              <a:rPr lang="en-GB" sz="1600" dirty="0">
                <a:latin typeface="Helvetica" pitchFamily="2" charset="0"/>
              </a:rPr>
              <a:t>begin of new CO</a:t>
            </a:r>
            <a:r>
              <a:rPr lang="en-GB" sz="1600" baseline="-25000" dirty="0">
                <a:latin typeface="Helvetica" pitchFamily="2" charset="0"/>
              </a:rPr>
              <a:t>2</a:t>
            </a:r>
            <a:r>
              <a:rPr lang="en-GB" sz="1600" dirty="0">
                <a:latin typeface="Helvetica" pitchFamily="2" charset="0"/>
              </a:rPr>
              <a:t> building construction at P1</a:t>
            </a: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1 Feb: </a:t>
            </a:r>
            <a:r>
              <a:rPr lang="en-GB" sz="1600" b="1" dirty="0">
                <a:latin typeface="Helvetica" pitchFamily="2" charset="0"/>
              </a:rPr>
              <a:t>endcaps in run position</a:t>
            </a:r>
            <a:r>
              <a:rPr lang="en-GB" sz="1600" dirty="0">
                <a:latin typeface="Helvetica" pitchFamily="2" charset="0"/>
              </a:rPr>
              <a:t>, begin of </a:t>
            </a:r>
            <a:r>
              <a:rPr lang="en-GB" sz="1600" b="1" dirty="0">
                <a:latin typeface="Helvetica" pitchFamily="2" charset="0"/>
              </a:rPr>
              <a:t>Central</a:t>
            </a:r>
            <a:r>
              <a:rPr lang="en-GB" sz="1600" dirty="0">
                <a:latin typeface="Helvetica" pitchFamily="2" charset="0"/>
              </a:rPr>
              <a:t> </a:t>
            </a:r>
            <a:r>
              <a:rPr lang="en-GB" sz="1600" b="1" dirty="0">
                <a:latin typeface="Helvetica" pitchFamily="2" charset="0"/>
              </a:rPr>
              <a:t>Solenoid test</a:t>
            </a:r>
            <a:endParaRPr lang="en-GB" sz="1400" dirty="0">
              <a:latin typeface="Helvetica" pitchFamily="2" charset="0"/>
            </a:endParaRP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10 – 17 Feb: successful </a:t>
            </a:r>
            <a:r>
              <a:rPr lang="en-GB" sz="1600" b="1" dirty="0">
                <a:latin typeface="Helvetica" pitchFamily="2" charset="0"/>
              </a:rPr>
              <a:t>beampipe bake-out</a:t>
            </a:r>
            <a:endParaRPr lang="en-GB" sz="1600" dirty="0">
              <a:latin typeface="Helvetica" pitchFamily="2" charset="0"/>
            </a:endParaRP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Feb 23: M11 and </a:t>
            </a:r>
            <a:r>
              <a:rPr lang="en-GB" sz="1600" b="1" dirty="0">
                <a:latin typeface="Helvetica" pitchFamily="2" charset="0"/>
              </a:rPr>
              <a:t>cavern cleaning </a:t>
            </a:r>
            <a:r>
              <a:rPr lang="en-GB" sz="1200" dirty="0">
                <a:latin typeface="Helvetica" pitchFamily="2" charset="0"/>
              </a:rPr>
              <a:t>(40 volunteers will help, thanks!)</a:t>
            </a:r>
            <a:endParaRPr lang="en-GB" sz="1600" dirty="0">
              <a:latin typeface="Helvetica" pitchFamily="2" charset="0"/>
            </a:endParaRP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10 Mar: begin of </a:t>
            </a:r>
            <a:r>
              <a:rPr lang="en-GB" sz="1600" b="1" dirty="0">
                <a:latin typeface="Helvetica" pitchFamily="2" charset="0"/>
              </a:rPr>
              <a:t>final closing </a:t>
            </a:r>
            <a:r>
              <a:rPr lang="en-GB" sz="1600" dirty="0">
                <a:latin typeface="Helvetica" pitchFamily="2" charset="0"/>
              </a:rPr>
              <a:t>and installation of forward shielding</a:t>
            </a:r>
          </a:p>
          <a:p>
            <a:pPr marL="285750" indent="-285750" defTabSz="457200" fontAlgn="base">
              <a:spcBef>
                <a:spcPts val="1200"/>
              </a:spcBef>
              <a:spcAft>
                <a:spcPct val="0"/>
              </a:spcAft>
              <a:buFont typeface="Arial" panose="020B0604020202020204" pitchFamily="34" charset="0"/>
              <a:buChar char="•"/>
              <a:defRPr/>
            </a:pPr>
            <a:r>
              <a:rPr lang="en-GB" sz="1600" b="1" dirty="0">
                <a:solidFill>
                  <a:srgbClr val="0D7FBF"/>
                </a:solidFill>
                <a:latin typeface="Helvetica" pitchFamily="2" charset="0"/>
              </a:rPr>
              <a:t>24 March: final patrol and cavern closed</a:t>
            </a: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Since 21 March</a:t>
            </a:r>
            <a:r>
              <a:rPr lang="en-GB" sz="1600" b="1" dirty="0">
                <a:latin typeface="Helvetica" pitchFamily="2" charset="0"/>
              </a:rPr>
              <a:t> two weeks M12</a:t>
            </a:r>
            <a:r>
              <a:rPr lang="en-GB" sz="1600" dirty="0">
                <a:latin typeface="Helvetica" pitchFamily="2" charset="0"/>
              </a:rPr>
              <a:t>, including long cosmic run for barrel alignment of the muons</a:t>
            </a:r>
          </a:p>
          <a:p>
            <a:pPr marL="285750" indent="-285750" defTabSz="457200" fontAlgn="base">
              <a:spcBef>
                <a:spcPts val="1200"/>
              </a:spcBef>
              <a:spcAft>
                <a:spcPct val="0"/>
              </a:spcAft>
              <a:buFont typeface="Arial" panose="020B0604020202020204" pitchFamily="34" charset="0"/>
              <a:buChar char="•"/>
              <a:defRPr/>
            </a:pPr>
            <a:r>
              <a:rPr lang="en-GB" sz="1600" dirty="0">
                <a:latin typeface="Helvetica" pitchFamily="2" charset="0"/>
              </a:rPr>
              <a:t>20 April: </a:t>
            </a:r>
            <a:r>
              <a:rPr lang="en-GB" sz="1600" b="1" dirty="0">
                <a:latin typeface="Helvetica" pitchFamily="2" charset="0"/>
              </a:rPr>
              <a:t>Toroid and solenoid ramp</a:t>
            </a:r>
            <a:r>
              <a:rPr lang="en-GB" sz="1600" dirty="0">
                <a:latin typeface="Helvetica" pitchFamily="2" charset="0"/>
              </a:rPr>
              <a:t>,</a:t>
            </a:r>
            <a:r>
              <a:rPr lang="en-GB" sz="1600" b="1" dirty="0">
                <a:latin typeface="Helvetica" pitchFamily="2" charset="0"/>
              </a:rPr>
              <a:t> </a:t>
            </a:r>
            <a:r>
              <a:rPr lang="en-GB" sz="1600" dirty="0">
                <a:latin typeface="Helvetica" pitchFamily="2" charset="0"/>
              </a:rPr>
              <a:t>both magnets are kept ON</a:t>
            </a:r>
            <a:endParaRPr lang="en-GB" sz="1400" dirty="0">
              <a:latin typeface="Helvetica" pitchFamily="2" charset="0"/>
            </a:endParaRPr>
          </a:p>
        </p:txBody>
      </p:sp>
      <p:sp>
        <p:nvSpPr>
          <p:cNvPr id="21" name="TextBox 20">
            <a:extLst>
              <a:ext uri="{FF2B5EF4-FFF2-40B4-BE49-F238E27FC236}">
                <a16:creationId xmlns:a16="http://schemas.microsoft.com/office/drawing/2014/main" id="{15667233-B539-4801-B3DA-E08FE26F28CE}"/>
              </a:ext>
            </a:extLst>
          </p:cNvPr>
          <p:cNvSpPr txBox="1"/>
          <p:nvPr/>
        </p:nvSpPr>
        <p:spPr>
          <a:xfrm>
            <a:off x="542280" y="1135777"/>
            <a:ext cx="4591000" cy="276999"/>
          </a:xfrm>
          <a:prstGeom prst="rect">
            <a:avLst/>
          </a:prstGeom>
          <a:noFill/>
        </p:spPr>
        <p:txBody>
          <a:bodyPr wrap="none" lIns="0" tIns="0" rIns="0" bIns="0" rtlCol="0">
            <a:spAutoFit/>
          </a:bodyPr>
          <a:lstStyle/>
          <a:p>
            <a:pPr algn="l"/>
            <a:r>
              <a:rPr lang="en-US" b="1" dirty="0">
                <a:solidFill>
                  <a:srgbClr val="0D7FBF"/>
                </a:solidFill>
                <a:latin typeface="Helvetica" pitchFamily="2" charset="0"/>
              </a:rPr>
              <a:t>Phase-I upgrades successfully completed</a:t>
            </a:r>
          </a:p>
        </p:txBody>
      </p:sp>
      <p:pic>
        <p:nvPicPr>
          <p:cNvPr id="22" name="Picture 21">
            <a:extLst>
              <a:ext uri="{FF2B5EF4-FFF2-40B4-BE49-F238E27FC236}">
                <a16:creationId xmlns:a16="http://schemas.microsoft.com/office/drawing/2014/main" id="{64A8D88E-4DA0-4350-9A46-FCA2F59C2137}"/>
              </a:ext>
            </a:extLst>
          </p:cNvPr>
          <p:cNvPicPr>
            <a:picLocks noChangeAspect="1"/>
          </p:cNvPicPr>
          <p:nvPr/>
        </p:nvPicPr>
        <p:blipFill>
          <a:blip r:embed="rId4"/>
          <a:stretch>
            <a:fillRect/>
          </a:stretch>
        </p:blipFill>
        <p:spPr>
          <a:xfrm>
            <a:off x="8127920" y="2948976"/>
            <a:ext cx="2165769" cy="1209972"/>
          </a:xfrm>
          <a:prstGeom prst="rect">
            <a:avLst/>
          </a:prstGeom>
        </p:spPr>
      </p:pic>
      <p:sp>
        <p:nvSpPr>
          <p:cNvPr id="23" name="ZoneTexte 22">
            <a:extLst>
              <a:ext uri="{FF2B5EF4-FFF2-40B4-BE49-F238E27FC236}">
                <a16:creationId xmlns:a16="http://schemas.microsoft.com/office/drawing/2014/main" id="{567DD730-D947-463F-B2CB-47ADE6E68F02}"/>
              </a:ext>
            </a:extLst>
          </p:cNvPr>
          <p:cNvSpPr txBox="1"/>
          <p:nvPr/>
        </p:nvSpPr>
        <p:spPr>
          <a:xfrm>
            <a:off x="10277838" y="3598315"/>
            <a:ext cx="1432753" cy="600164"/>
          </a:xfrm>
          <a:prstGeom prst="rect">
            <a:avLst/>
          </a:prstGeom>
          <a:noFill/>
        </p:spPr>
        <p:txBody>
          <a:bodyPr wrap="square" rtlCol="0">
            <a:spAutoFit/>
          </a:bodyPr>
          <a:lstStyle/>
          <a:p>
            <a:pPr>
              <a:spcBef>
                <a:spcPts val="3000"/>
              </a:spcBef>
            </a:pPr>
            <a:r>
              <a:rPr lang="en-GB" sz="1100" dirty="0">
                <a:solidFill>
                  <a:schemeClr val="tx1">
                    <a:lumMod val="50000"/>
                    <a:lumOff val="50000"/>
                  </a:schemeClr>
                </a:solidFill>
                <a:latin typeface="Helvetica Light" charset="0"/>
                <a:ea typeface="Helvetica Light" charset="0"/>
                <a:cs typeface="Helvetica Light" charset="0"/>
                <a:sym typeface="Wingdings" pitchFamily="2" charset="2"/>
              </a:rPr>
              <a:t>Construction of new CO</a:t>
            </a:r>
            <a:r>
              <a:rPr lang="en-GB" sz="1100" baseline="-25000" dirty="0">
                <a:solidFill>
                  <a:schemeClr val="tx1">
                    <a:lumMod val="50000"/>
                    <a:lumOff val="50000"/>
                  </a:schemeClr>
                </a:solidFill>
                <a:latin typeface="Helvetica Light" charset="0"/>
                <a:ea typeface="Helvetica Light" charset="0"/>
                <a:cs typeface="Helvetica Light" charset="0"/>
                <a:sym typeface="Wingdings" pitchFamily="2" charset="2"/>
              </a:rPr>
              <a:t>2</a:t>
            </a:r>
            <a:r>
              <a:rPr lang="en-GB" sz="1100" dirty="0">
                <a:solidFill>
                  <a:schemeClr val="tx1">
                    <a:lumMod val="50000"/>
                    <a:lumOff val="50000"/>
                  </a:schemeClr>
                </a:solidFill>
                <a:latin typeface="Helvetica Light" charset="0"/>
                <a:ea typeface="Helvetica Light" charset="0"/>
                <a:cs typeface="Helvetica Light" charset="0"/>
                <a:sym typeface="Wingdings" pitchFamily="2" charset="2"/>
              </a:rPr>
              <a:t> building at P1 (for Phase-II)</a:t>
            </a:r>
          </a:p>
        </p:txBody>
      </p:sp>
      <p:sp>
        <p:nvSpPr>
          <p:cNvPr id="24" name="ZoneTexte 3">
            <a:extLst>
              <a:ext uri="{FF2B5EF4-FFF2-40B4-BE49-F238E27FC236}">
                <a16:creationId xmlns:a16="http://schemas.microsoft.com/office/drawing/2014/main" id="{0CB2E39C-D374-4F9A-8593-00D863CBAC0E}"/>
              </a:ext>
            </a:extLst>
          </p:cNvPr>
          <p:cNvSpPr txBox="1"/>
          <p:nvPr/>
        </p:nvSpPr>
        <p:spPr>
          <a:xfrm>
            <a:off x="8029931" y="1004972"/>
            <a:ext cx="3375705" cy="261610"/>
          </a:xfrm>
          <a:prstGeom prst="rect">
            <a:avLst/>
          </a:prstGeom>
          <a:noFill/>
        </p:spPr>
        <p:txBody>
          <a:bodyPr wrap="square" rtlCol="0">
            <a:spAutoFit/>
          </a:bodyPr>
          <a:lstStyle/>
          <a:p>
            <a:pPr>
              <a:spcBef>
                <a:spcPts val="3000"/>
              </a:spcBef>
            </a:pPr>
            <a:r>
              <a:rPr lang="en-GB" sz="1100" b="1" dirty="0">
                <a:solidFill>
                  <a:schemeClr val="bg1">
                    <a:lumMod val="50000"/>
                  </a:schemeClr>
                </a:solidFill>
                <a:latin typeface="Helvetica" pitchFamily="2" charset="0"/>
                <a:ea typeface="Helvetica Light" charset="0"/>
                <a:cs typeface="Helvetica Light" charset="0"/>
                <a:sym typeface="Wingdings" pitchFamily="2" charset="2"/>
              </a:rPr>
              <a:t>Side A </a:t>
            </a:r>
            <a:r>
              <a:rPr lang="en-GB" sz="1100" dirty="0">
                <a:solidFill>
                  <a:schemeClr val="bg1">
                    <a:lumMod val="50000"/>
                  </a:schemeClr>
                </a:solidFill>
                <a:latin typeface="Helvetica Light" charset="0"/>
                <a:ea typeface="Helvetica Light" charset="0"/>
                <a:cs typeface="Helvetica Light" charset="0"/>
                <a:sym typeface="Wingdings" pitchFamily="2" charset="2"/>
              </a:rPr>
              <a:t>with JFC1/2 shielding before closing</a:t>
            </a:r>
          </a:p>
        </p:txBody>
      </p:sp>
      <p:pic>
        <p:nvPicPr>
          <p:cNvPr id="25" name="Picture 24">
            <a:extLst>
              <a:ext uri="{FF2B5EF4-FFF2-40B4-BE49-F238E27FC236}">
                <a16:creationId xmlns:a16="http://schemas.microsoft.com/office/drawing/2014/main" id="{9987CDEA-F8E3-4238-807C-4BF1F0CAC3B3}"/>
              </a:ext>
            </a:extLst>
          </p:cNvPr>
          <p:cNvPicPr>
            <a:picLocks noChangeAspect="1"/>
          </p:cNvPicPr>
          <p:nvPr/>
        </p:nvPicPr>
        <p:blipFill>
          <a:blip r:embed="rId5">
            <a:lum bright="11000" contrast="12000"/>
          </a:blip>
          <a:stretch>
            <a:fillRect/>
          </a:stretch>
        </p:blipFill>
        <p:spPr>
          <a:xfrm>
            <a:off x="8127919" y="1249224"/>
            <a:ext cx="2166480" cy="1623151"/>
          </a:xfrm>
          <a:prstGeom prst="rect">
            <a:avLst/>
          </a:prstGeom>
        </p:spPr>
      </p:pic>
      <p:pic>
        <p:nvPicPr>
          <p:cNvPr id="26" name="Picture 25">
            <a:extLst>
              <a:ext uri="{FF2B5EF4-FFF2-40B4-BE49-F238E27FC236}">
                <a16:creationId xmlns:a16="http://schemas.microsoft.com/office/drawing/2014/main" id="{B0C62B75-F5CC-4F66-A152-6F95481CCBAF}"/>
              </a:ext>
            </a:extLst>
          </p:cNvPr>
          <p:cNvPicPr>
            <a:picLocks noChangeAspect="1"/>
          </p:cNvPicPr>
          <p:nvPr/>
        </p:nvPicPr>
        <p:blipFill>
          <a:blip r:embed="rId6"/>
          <a:stretch>
            <a:fillRect/>
          </a:stretch>
        </p:blipFill>
        <p:spPr>
          <a:xfrm>
            <a:off x="10374921" y="1243509"/>
            <a:ext cx="1211717" cy="1623151"/>
          </a:xfrm>
          <a:prstGeom prst="rect">
            <a:avLst/>
          </a:prstGeom>
        </p:spPr>
      </p:pic>
      <p:sp>
        <p:nvSpPr>
          <p:cNvPr id="27" name="ZoneTexte 3">
            <a:extLst>
              <a:ext uri="{FF2B5EF4-FFF2-40B4-BE49-F238E27FC236}">
                <a16:creationId xmlns:a16="http://schemas.microsoft.com/office/drawing/2014/main" id="{12A6F8FA-A727-4063-B7D8-5F962685ACF3}"/>
              </a:ext>
            </a:extLst>
          </p:cNvPr>
          <p:cNvSpPr txBox="1"/>
          <p:nvPr/>
        </p:nvSpPr>
        <p:spPr>
          <a:xfrm>
            <a:off x="10556604" y="2904348"/>
            <a:ext cx="1153987" cy="430887"/>
          </a:xfrm>
          <a:prstGeom prst="rect">
            <a:avLst/>
          </a:prstGeom>
          <a:noFill/>
        </p:spPr>
        <p:txBody>
          <a:bodyPr wrap="square" rtlCol="0">
            <a:spAutoFit/>
          </a:bodyPr>
          <a:lstStyle/>
          <a:p>
            <a:pPr algn="r">
              <a:spcBef>
                <a:spcPts val="3000"/>
              </a:spcBef>
            </a:pPr>
            <a:r>
              <a:rPr lang="en-GB" sz="1100" b="1" dirty="0">
                <a:solidFill>
                  <a:schemeClr val="bg1">
                    <a:lumMod val="50000"/>
                  </a:schemeClr>
                </a:solidFill>
                <a:latin typeface="Helvetica" pitchFamily="2" charset="0"/>
                <a:ea typeface="Helvetica Light" charset="0"/>
                <a:cs typeface="Helvetica Light" charset="0"/>
                <a:sym typeface="Wingdings" pitchFamily="2" charset="2"/>
              </a:rPr>
              <a:t>Side B </a:t>
            </a:r>
            <a:r>
              <a:rPr lang="en-GB" sz="1100" dirty="0">
                <a:solidFill>
                  <a:schemeClr val="bg1">
                    <a:lumMod val="50000"/>
                  </a:schemeClr>
                </a:solidFill>
                <a:latin typeface="Helvetica Light" charset="0"/>
                <a:ea typeface="Helvetica Light" charset="0"/>
                <a:cs typeface="Helvetica Light" charset="0"/>
                <a:sym typeface="Wingdings" pitchFamily="2" charset="2"/>
              </a:rPr>
              <a:t>ECT-C in run position</a:t>
            </a:r>
          </a:p>
        </p:txBody>
      </p:sp>
      <p:pic>
        <p:nvPicPr>
          <p:cNvPr id="28" name="Picture 27">
            <a:extLst>
              <a:ext uri="{FF2B5EF4-FFF2-40B4-BE49-F238E27FC236}">
                <a16:creationId xmlns:a16="http://schemas.microsoft.com/office/drawing/2014/main" id="{9CFD78D4-D77E-4014-A8F5-F7301E266D07}"/>
              </a:ext>
            </a:extLst>
          </p:cNvPr>
          <p:cNvPicPr>
            <a:picLocks noChangeAspect="1"/>
          </p:cNvPicPr>
          <p:nvPr/>
        </p:nvPicPr>
        <p:blipFill>
          <a:blip r:embed="rId7">
            <a:lum bright="11000" contrast="12000"/>
          </a:blip>
          <a:stretch>
            <a:fillRect/>
          </a:stretch>
        </p:blipFill>
        <p:spPr>
          <a:xfrm>
            <a:off x="8127920" y="4230075"/>
            <a:ext cx="3458717" cy="1781661"/>
          </a:xfrm>
          <a:prstGeom prst="rect">
            <a:avLst/>
          </a:prstGeom>
        </p:spPr>
      </p:pic>
      <p:sp>
        <p:nvSpPr>
          <p:cNvPr id="29" name="ZoneTexte 22">
            <a:extLst>
              <a:ext uri="{FF2B5EF4-FFF2-40B4-BE49-F238E27FC236}">
                <a16:creationId xmlns:a16="http://schemas.microsoft.com/office/drawing/2014/main" id="{8832C088-1EA9-49C2-A49A-27E85CA8B61B}"/>
              </a:ext>
            </a:extLst>
          </p:cNvPr>
          <p:cNvSpPr txBox="1"/>
          <p:nvPr/>
        </p:nvSpPr>
        <p:spPr>
          <a:xfrm>
            <a:off x="8035899" y="6013860"/>
            <a:ext cx="3301607" cy="261610"/>
          </a:xfrm>
          <a:prstGeom prst="rect">
            <a:avLst/>
          </a:prstGeom>
          <a:noFill/>
        </p:spPr>
        <p:txBody>
          <a:bodyPr wrap="square" rtlCol="0">
            <a:spAutoFit/>
          </a:bodyPr>
          <a:lstStyle/>
          <a:p>
            <a:pPr>
              <a:spcBef>
                <a:spcPts val="3000"/>
              </a:spcBef>
            </a:pPr>
            <a:r>
              <a:rPr lang="en-GB" sz="1100" dirty="0">
                <a:solidFill>
                  <a:schemeClr val="tx1">
                    <a:lumMod val="50000"/>
                    <a:lumOff val="50000"/>
                  </a:schemeClr>
                </a:solidFill>
                <a:latin typeface="Helvetica Light" charset="0"/>
                <a:ea typeface="Helvetica Light" charset="0"/>
                <a:cs typeface="Helvetica Light" charset="0"/>
                <a:sym typeface="Wingdings" pitchFamily="2" charset="2"/>
              </a:rPr>
              <a:t>Members of beampipe bake-out team, Feb 2022</a:t>
            </a:r>
          </a:p>
        </p:txBody>
      </p:sp>
    </p:spTree>
    <p:extLst>
      <p:ext uri="{BB962C8B-B14F-4D97-AF65-F5344CB8AC3E}">
        <p14:creationId xmlns:p14="http://schemas.microsoft.com/office/powerpoint/2010/main" val="1009220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B35EC7-84C8-4BDB-BE9C-ADDA3C78DA17}"/>
              </a:ext>
            </a:extLst>
          </p:cNvPr>
          <p:cNvSpPr>
            <a:spLocks noGrp="1"/>
          </p:cNvSpPr>
          <p:nvPr>
            <p:ph type="dt" sz="half" idx="10"/>
          </p:nvPr>
        </p:nvSpPr>
        <p:spPr/>
        <p:txBody>
          <a:bodyPr/>
          <a:lstStyle/>
          <a:p>
            <a:r>
              <a:rPr lang="en-US"/>
              <a:t>25.04.2022</a:t>
            </a:r>
            <a:endParaRPr lang="en-US" dirty="0"/>
          </a:p>
        </p:txBody>
      </p:sp>
      <p:sp>
        <p:nvSpPr>
          <p:cNvPr id="3" name="Footer Placeholder 2">
            <a:extLst>
              <a:ext uri="{FF2B5EF4-FFF2-40B4-BE49-F238E27FC236}">
                <a16:creationId xmlns:a16="http://schemas.microsoft.com/office/drawing/2014/main" id="{F9B0ED5D-D3CE-46DE-B3D2-53BB55D46B59}"/>
              </a:ext>
            </a:extLst>
          </p:cNvPr>
          <p:cNvSpPr>
            <a:spLocks noGrp="1"/>
          </p:cNvSpPr>
          <p:nvPr>
            <p:ph type="ftr" sz="quarter" idx="11"/>
          </p:nvPr>
        </p:nvSpPr>
        <p:spPr/>
        <p:txBody>
          <a:bodyPr/>
          <a:lstStyle/>
          <a:p>
            <a:r>
              <a:rPr lang="en-US"/>
              <a:t>J. Mnich | Status of the Experiments</a:t>
            </a:r>
            <a:endParaRPr lang="en-US" dirty="0"/>
          </a:p>
        </p:txBody>
      </p:sp>
      <p:sp>
        <p:nvSpPr>
          <p:cNvPr id="4" name="Slide Number Placeholder 3">
            <a:extLst>
              <a:ext uri="{FF2B5EF4-FFF2-40B4-BE49-F238E27FC236}">
                <a16:creationId xmlns:a16="http://schemas.microsoft.com/office/drawing/2014/main" id="{21D06616-33AB-441D-B4AD-B2277E3ECEB0}"/>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2">
            <a:extLst>
              <a:ext uri="{FF2B5EF4-FFF2-40B4-BE49-F238E27FC236}">
                <a16:creationId xmlns:a16="http://schemas.microsoft.com/office/drawing/2014/main" id="{3308C247-38F2-4F6D-88EC-9D8EFAF168DA}"/>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r="21480"/>
          <a:stretch/>
        </p:blipFill>
        <p:spPr bwMode="auto">
          <a:xfrm>
            <a:off x="25856" y="1669"/>
            <a:ext cx="957364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A240262-3E36-49AB-A3AE-0147332EEB20}"/>
              </a:ext>
            </a:extLst>
          </p:cNvPr>
          <p:cNvPicPr>
            <a:picLocks noChangeAspect="1"/>
          </p:cNvPicPr>
          <p:nvPr/>
        </p:nvPicPr>
        <p:blipFill rotWithShape="1">
          <a:blip r:embed="rId4">
            <a:extLst>
              <a:ext uri="{28A0092B-C50C-407E-A947-70E740481C1C}">
                <a14:useLocalDpi xmlns:a14="http://schemas.microsoft.com/office/drawing/2010/main"/>
              </a:ext>
            </a:extLst>
          </a:blip>
          <a:srcRect t="36576" b="32613"/>
          <a:stretch/>
        </p:blipFill>
        <p:spPr>
          <a:xfrm>
            <a:off x="9099509" y="1867962"/>
            <a:ext cx="1863925" cy="812693"/>
          </a:xfrm>
          <a:prstGeom prst="rect">
            <a:avLst/>
          </a:prstGeom>
        </p:spPr>
      </p:pic>
      <p:sp>
        <p:nvSpPr>
          <p:cNvPr id="10" name="TextBox 9">
            <a:extLst>
              <a:ext uri="{FF2B5EF4-FFF2-40B4-BE49-F238E27FC236}">
                <a16:creationId xmlns:a16="http://schemas.microsoft.com/office/drawing/2014/main" id="{A4AE7322-E801-47A6-9415-383093AE4223}"/>
              </a:ext>
            </a:extLst>
          </p:cNvPr>
          <p:cNvSpPr txBox="1"/>
          <p:nvPr/>
        </p:nvSpPr>
        <p:spPr>
          <a:xfrm>
            <a:off x="9275116" y="2621562"/>
            <a:ext cx="2045682" cy="461665"/>
          </a:xfrm>
          <a:prstGeom prst="rect">
            <a:avLst/>
          </a:prstGeom>
          <a:noFill/>
        </p:spPr>
        <p:txBody>
          <a:bodyPr wrap="square" rtlCol="0">
            <a:spAutoFit/>
          </a:bodyPr>
          <a:lstStyle/>
          <a:p>
            <a:pPr marL="0">
              <a:spcBef>
                <a:spcPts val="3000"/>
              </a:spcBef>
            </a:pPr>
            <a:r>
              <a:rPr lang="en-CH" sz="1200" dirty="0">
                <a:solidFill>
                  <a:schemeClr val="bg1"/>
                </a:solidFill>
                <a:latin typeface="Helvetica Light" charset="0"/>
                <a:ea typeface="Helvetica Light" charset="0"/>
                <a:cs typeface="Helvetica Light" charset="0"/>
                <a:sym typeface="Wingdings" pitchFamily="2" charset="2"/>
              </a:rPr>
              <a:t>A beam splash event recorded on 22 Apr 2022</a:t>
            </a:r>
          </a:p>
        </p:txBody>
      </p:sp>
    </p:spTree>
    <p:extLst>
      <p:ext uri="{BB962C8B-B14F-4D97-AF65-F5344CB8AC3E}">
        <p14:creationId xmlns:p14="http://schemas.microsoft.com/office/powerpoint/2010/main" val="3832501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4A2FEA-17BC-4481-942A-DFFD7BB5650E}"/>
              </a:ext>
            </a:extLst>
          </p:cNvPr>
          <p:cNvSpPr>
            <a:spLocks noGrp="1"/>
          </p:cNvSpPr>
          <p:nvPr>
            <p:ph type="title"/>
          </p:nvPr>
        </p:nvSpPr>
        <p:spPr/>
        <p:txBody>
          <a:bodyPr/>
          <a:lstStyle/>
          <a:p>
            <a:r>
              <a:rPr lang="en-US" dirty="0"/>
              <a:t>CMS: Search for Paired Di-jet Resonances</a:t>
            </a:r>
          </a:p>
        </p:txBody>
      </p:sp>
      <p:sp>
        <p:nvSpPr>
          <p:cNvPr id="4" name="Date Placeholder 3">
            <a:extLst>
              <a:ext uri="{FF2B5EF4-FFF2-40B4-BE49-F238E27FC236}">
                <a16:creationId xmlns:a16="http://schemas.microsoft.com/office/drawing/2014/main" id="{A182E9BC-A47E-40B2-A74D-410F25293256}"/>
              </a:ext>
            </a:extLst>
          </p:cNvPr>
          <p:cNvSpPr>
            <a:spLocks noGrp="1"/>
          </p:cNvSpPr>
          <p:nvPr>
            <p:ph type="dt" sz="half" idx="10"/>
          </p:nvPr>
        </p:nvSpPr>
        <p:spPr/>
        <p:txBody>
          <a:bodyPr/>
          <a:lstStyle/>
          <a:p>
            <a:r>
              <a:rPr lang="en-US"/>
              <a:t>25.04.2022</a:t>
            </a:r>
            <a:endParaRPr lang="en-US" dirty="0"/>
          </a:p>
        </p:txBody>
      </p:sp>
      <p:sp>
        <p:nvSpPr>
          <p:cNvPr id="5" name="Footer Placeholder 4">
            <a:extLst>
              <a:ext uri="{FF2B5EF4-FFF2-40B4-BE49-F238E27FC236}">
                <a16:creationId xmlns:a16="http://schemas.microsoft.com/office/drawing/2014/main" id="{F32C4F7F-B3C7-4260-80C4-D4CCCA9119C1}"/>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B987D491-A214-499A-8758-759F7A478F1D}"/>
              </a:ext>
            </a:extLst>
          </p:cNvPr>
          <p:cNvSpPr>
            <a:spLocks noGrp="1"/>
          </p:cNvSpPr>
          <p:nvPr>
            <p:ph type="sldNum" sz="quarter" idx="12"/>
          </p:nvPr>
        </p:nvSpPr>
        <p:spPr>
          <a:xfrm>
            <a:off x="9966724" y="4071996"/>
            <a:ext cx="681254" cy="365125"/>
          </a:xfrm>
        </p:spPr>
        <p:txBody>
          <a:bodyPr/>
          <a:lstStyle/>
          <a:p>
            <a:fld id="{36B5EA5A-BC32-A742-B11B-8E7414D5B535}" type="slidenum">
              <a:rPr lang="en-US" smtClean="0"/>
              <a:pPr/>
              <a:t>9</a:t>
            </a:fld>
            <a:endParaRPr lang="en-US" dirty="0"/>
          </a:p>
        </p:txBody>
      </p:sp>
      <p:sp>
        <p:nvSpPr>
          <p:cNvPr id="7" name="CMS-PAS-EXO-21-010">
            <a:extLst>
              <a:ext uri="{FF2B5EF4-FFF2-40B4-BE49-F238E27FC236}">
                <a16:creationId xmlns:a16="http://schemas.microsoft.com/office/drawing/2014/main" id="{9EB138D8-FA49-4549-97A1-9BFAB8786BD3}"/>
              </a:ext>
            </a:extLst>
          </p:cNvPr>
          <p:cNvSpPr txBox="1"/>
          <p:nvPr/>
        </p:nvSpPr>
        <p:spPr>
          <a:xfrm>
            <a:off x="9755106" y="764704"/>
            <a:ext cx="2451221" cy="4001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defRPr u="sng">
                <a:solidFill>
                  <a:srgbClr val="0000FF"/>
                </a:solidFill>
                <a:uFill>
                  <a:solidFill>
                    <a:srgbClr val="0000FF"/>
                  </a:solidFill>
                </a:uFill>
                <a:latin typeface="Avenir Heavy"/>
                <a:ea typeface="Avenir Heavy"/>
                <a:cs typeface="Avenir Heavy"/>
                <a:sym typeface="Avenir Heavy"/>
                <a:hlinkClick r:id="" action="ppaction://noaction"/>
              </a:defRPr>
            </a:lvl1pPr>
          </a:lstStyle>
          <a:p>
            <a:pPr>
              <a:defRPr u="none">
                <a:solidFill>
                  <a:srgbClr val="000000"/>
                </a:solidFill>
                <a:uFillTx/>
              </a:defRPr>
            </a:pPr>
            <a:r>
              <a:rPr sz="1400" u="sng" dirty="0">
                <a:solidFill>
                  <a:srgbClr val="0000FF"/>
                </a:solidFill>
                <a:uFill>
                  <a:solidFill>
                    <a:srgbClr val="0000FF"/>
                  </a:solidFill>
                </a:uFill>
                <a:hlinkClick r:id="rId3"/>
              </a:rPr>
              <a:t>CMS-PAS-EXO-21-010</a:t>
            </a:r>
          </a:p>
        </p:txBody>
      </p:sp>
      <p:sp>
        <p:nvSpPr>
          <p:cNvPr id="8" name="Search for both resonant and non-resonant production of pairs of diet resonances…">
            <a:extLst>
              <a:ext uri="{FF2B5EF4-FFF2-40B4-BE49-F238E27FC236}">
                <a16:creationId xmlns:a16="http://schemas.microsoft.com/office/drawing/2014/main" id="{09707436-2613-4351-B547-F44840CA8CA6}"/>
              </a:ext>
            </a:extLst>
          </p:cNvPr>
          <p:cNvSpPr txBox="1"/>
          <p:nvPr/>
        </p:nvSpPr>
        <p:spPr>
          <a:xfrm>
            <a:off x="519936" y="1200736"/>
            <a:ext cx="5184575" cy="14465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p>
            <a:pPr>
              <a:lnSpc>
                <a:spcPct val="90000"/>
              </a:lnSpc>
              <a:spcAft>
                <a:spcPts val="600"/>
              </a:spcAft>
              <a:buSzPct val="100000"/>
            </a:pPr>
            <a:r>
              <a:rPr lang="de-DE" sz="2000" dirty="0">
                <a:solidFill>
                  <a:schemeClr val="tx2"/>
                </a:solidFill>
              </a:rPr>
              <a:t>Search </a:t>
            </a:r>
            <a:r>
              <a:rPr lang="de-DE" sz="2000" dirty="0" err="1">
                <a:solidFill>
                  <a:schemeClr val="tx2"/>
                </a:solidFill>
              </a:rPr>
              <a:t>for</a:t>
            </a:r>
            <a:r>
              <a:rPr lang="de-DE" sz="2000" dirty="0">
                <a:solidFill>
                  <a:schemeClr val="tx2"/>
                </a:solidFill>
              </a:rPr>
              <a:t> resonant and non-resonant </a:t>
            </a:r>
            <a:r>
              <a:rPr lang="de-DE" sz="2000" dirty="0" err="1">
                <a:solidFill>
                  <a:schemeClr val="tx2"/>
                </a:solidFill>
              </a:rPr>
              <a:t>production</a:t>
            </a:r>
            <a:r>
              <a:rPr lang="de-DE" sz="2000" dirty="0">
                <a:solidFill>
                  <a:schemeClr val="tx2"/>
                </a:solidFill>
              </a:rPr>
              <a:t> </a:t>
            </a:r>
            <a:r>
              <a:rPr lang="de-DE" sz="2000" dirty="0" err="1">
                <a:solidFill>
                  <a:schemeClr val="tx2"/>
                </a:solidFill>
              </a:rPr>
              <a:t>of</a:t>
            </a:r>
            <a:r>
              <a:rPr lang="de-DE" sz="2000" dirty="0">
                <a:solidFill>
                  <a:schemeClr val="tx2"/>
                </a:solidFill>
              </a:rPr>
              <a:t> </a:t>
            </a:r>
            <a:r>
              <a:rPr lang="de-DE" sz="2000" dirty="0" err="1">
                <a:solidFill>
                  <a:schemeClr val="tx2"/>
                </a:solidFill>
              </a:rPr>
              <a:t>pairs</a:t>
            </a:r>
            <a:r>
              <a:rPr lang="de-DE" sz="2000" dirty="0">
                <a:solidFill>
                  <a:schemeClr val="tx2"/>
                </a:solidFill>
              </a:rPr>
              <a:t> </a:t>
            </a:r>
            <a:r>
              <a:rPr lang="de-DE" sz="2000" dirty="0" err="1">
                <a:solidFill>
                  <a:schemeClr val="tx2"/>
                </a:solidFill>
              </a:rPr>
              <a:t>of</a:t>
            </a:r>
            <a:r>
              <a:rPr lang="de-DE" sz="2000" dirty="0">
                <a:solidFill>
                  <a:schemeClr val="tx2"/>
                </a:solidFill>
              </a:rPr>
              <a:t> di-jet </a:t>
            </a:r>
            <a:r>
              <a:rPr lang="de-DE" sz="2000" dirty="0" err="1">
                <a:solidFill>
                  <a:schemeClr val="tx2"/>
                </a:solidFill>
              </a:rPr>
              <a:t>resonances</a:t>
            </a:r>
            <a:endParaRPr lang="de-DE" sz="2000" dirty="0">
              <a:solidFill>
                <a:schemeClr val="tx2"/>
              </a:solidFill>
            </a:endParaRPr>
          </a:p>
          <a:p>
            <a:pPr marL="342900" indent="-342900">
              <a:lnSpc>
                <a:spcPct val="90000"/>
              </a:lnSpc>
              <a:spcAft>
                <a:spcPts val="600"/>
              </a:spcAft>
              <a:buSzPct val="100000"/>
              <a:buFont typeface="Arial" panose="020B0604020202020204" pitchFamily="34" charset="0"/>
              <a:buChar char="•"/>
            </a:pPr>
            <a:r>
              <a:rPr sz="2000" dirty="0">
                <a:solidFill>
                  <a:srgbClr val="002060"/>
                </a:solidFill>
              </a:rPr>
              <a:t>full Run-2 dataset</a:t>
            </a:r>
          </a:p>
          <a:p>
            <a:pPr marL="342900" indent="-342900">
              <a:lnSpc>
                <a:spcPct val="90000"/>
              </a:lnSpc>
              <a:spcAft>
                <a:spcPts val="600"/>
              </a:spcAft>
              <a:buSzPct val="100000"/>
              <a:buFont typeface="Arial" panose="020B0604020202020204" pitchFamily="34" charset="0"/>
              <a:buChar char="•"/>
            </a:pPr>
            <a:r>
              <a:rPr sz="2000" dirty="0">
                <a:solidFill>
                  <a:srgbClr val="002060"/>
                </a:solidFill>
              </a:rPr>
              <a:t>data driven background estimate</a:t>
            </a:r>
          </a:p>
        </p:txBody>
      </p:sp>
      <p:pic>
        <p:nvPicPr>
          <p:cNvPr id="11" name="Screenshot 2022-02-17 at 08.45.16.png" descr="Screenshot 2022-02-17 at 08.45.16.png">
            <a:extLst>
              <a:ext uri="{FF2B5EF4-FFF2-40B4-BE49-F238E27FC236}">
                <a16:creationId xmlns:a16="http://schemas.microsoft.com/office/drawing/2014/main" id="{29A88864-18D5-462D-9D34-010D4EDC0797}"/>
              </a:ext>
            </a:extLst>
          </p:cNvPr>
          <p:cNvPicPr>
            <a:picLocks noChangeAspect="1"/>
          </p:cNvPicPr>
          <p:nvPr/>
        </p:nvPicPr>
        <p:blipFill>
          <a:blip r:embed="rId4"/>
          <a:stretch>
            <a:fillRect/>
          </a:stretch>
        </p:blipFill>
        <p:spPr>
          <a:xfrm>
            <a:off x="9424310" y="3940340"/>
            <a:ext cx="2548301" cy="2380933"/>
          </a:xfrm>
          <a:prstGeom prst="rect">
            <a:avLst/>
          </a:prstGeom>
          <a:ln w="12700">
            <a:miter lim="400000"/>
          </a:ln>
        </p:spPr>
      </p:pic>
      <p:pic>
        <p:nvPicPr>
          <p:cNvPr id="12" name="Screenshot 2022-02-17 at 08.36.46.png" descr="Screenshot 2022-02-17 at 08.36.46.png">
            <a:extLst>
              <a:ext uri="{FF2B5EF4-FFF2-40B4-BE49-F238E27FC236}">
                <a16:creationId xmlns:a16="http://schemas.microsoft.com/office/drawing/2014/main" id="{4479E9B4-FBA8-4705-9CF0-B029C11F639A}"/>
              </a:ext>
            </a:extLst>
          </p:cNvPr>
          <p:cNvPicPr>
            <a:picLocks noChangeAspect="1"/>
          </p:cNvPicPr>
          <p:nvPr/>
        </p:nvPicPr>
        <p:blipFill>
          <a:blip r:embed="rId5"/>
          <a:stretch>
            <a:fillRect/>
          </a:stretch>
        </p:blipFill>
        <p:spPr>
          <a:xfrm>
            <a:off x="6490797" y="4006319"/>
            <a:ext cx="2485106" cy="2314954"/>
          </a:xfrm>
          <a:prstGeom prst="rect">
            <a:avLst/>
          </a:prstGeom>
          <a:ln w="12700">
            <a:miter lim="400000"/>
          </a:ln>
        </p:spPr>
      </p:pic>
      <p:grpSp>
        <p:nvGrpSpPr>
          <p:cNvPr id="13" name="Group">
            <a:extLst>
              <a:ext uri="{FF2B5EF4-FFF2-40B4-BE49-F238E27FC236}">
                <a16:creationId xmlns:a16="http://schemas.microsoft.com/office/drawing/2014/main" id="{025C9DA3-69FF-4479-A0EC-5DE14187DB91}"/>
              </a:ext>
            </a:extLst>
          </p:cNvPr>
          <p:cNvGrpSpPr/>
          <p:nvPr/>
        </p:nvGrpSpPr>
        <p:grpSpPr>
          <a:xfrm>
            <a:off x="6390358" y="1243560"/>
            <a:ext cx="2730990" cy="2520914"/>
            <a:chOff x="0" y="0"/>
            <a:chExt cx="5461979" cy="5041827"/>
          </a:xfrm>
        </p:grpSpPr>
        <p:pic>
          <p:nvPicPr>
            <p:cNvPr id="14" name="Screenshot 2022-02-17 at 08.36.34.png" descr="Screenshot 2022-02-17 at 08.36.34.png">
              <a:extLst>
                <a:ext uri="{FF2B5EF4-FFF2-40B4-BE49-F238E27FC236}">
                  <a16:creationId xmlns:a16="http://schemas.microsoft.com/office/drawing/2014/main" id="{7ABE8695-832A-4096-9681-711195C7C91C}"/>
                </a:ext>
              </a:extLst>
            </p:cNvPr>
            <p:cNvPicPr>
              <a:picLocks noChangeAspect="1"/>
            </p:cNvPicPr>
            <p:nvPr/>
          </p:nvPicPr>
          <p:blipFill>
            <a:blip r:embed="rId6"/>
            <a:stretch>
              <a:fillRect/>
            </a:stretch>
          </p:blipFill>
          <p:spPr>
            <a:xfrm>
              <a:off x="0" y="0"/>
              <a:ext cx="5461979" cy="5041827"/>
            </a:xfrm>
            <a:prstGeom prst="rect">
              <a:avLst/>
            </a:prstGeom>
            <a:ln w="12700" cap="flat">
              <a:noFill/>
              <a:miter lim="400000"/>
            </a:ln>
            <a:effectLst/>
          </p:spPr>
        </p:pic>
        <p:sp>
          <p:nvSpPr>
            <p:cNvPr id="15" name="3.9σ">
              <a:extLst>
                <a:ext uri="{FF2B5EF4-FFF2-40B4-BE49-F238E27FC236}">
                  <a16:creationId xmlns:a16="http://schemas.microsoft.com/office/drawing/2014/main" id="{0139A273-2092-4877-8A77-BF1434A986D7}"/>
                </a:ext>
              </a:extLst>
            </p:cNvPr>
            <p:cNvSpPr txBox="1"/>
            <p:nvPr/>
          </p:nvSpPr>
          <p:spPr>
            <a:xfrm>
              <a:off x="3742827" y="2497666"/>
              <a:ext cx="832280" cy="5693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20" tIns="45720" rIns="45720" bIns="45720" numCol="1" anchor="t">
              <a:spAutoFit/>
            </a:bodyPr>
            <a:lstStyle>
              <a:lvl1pPr>
                <a:defRPr sz="2500">
                  <a:solidFill>
                    <a:srgbClr val="FF2600"/>
                  </a:solidFill>
                </a:defRPr>
              </a:lvl1pPr>
            </a:lstStyle>
            <a:p>
              <a:r>
                <a:rPr sz="1250"/>
                <a:t>3.9σ</a:t>
              </a:r>
            </a:p>
          </p:txBody>
        </p:sp>
      </p:grpSp>
      <p:grpSp>
        <p:nvGrpSpPr>
          <p:cNvPr id="16" name="Group">
            <a:extLst>
              <a:ext uri="{FF2B5EF4-FFF2-40B4-BE49-F238E27FC236}">
                <a16:creationId xmlns:a16="http://schemas.microsoft.com/office/drawing/2014/main" id="{58F0A5F4-0CE5-46F0-BD91-DF28B34D7A59}"/>
              </a:ext>
            </a:extLst>
          </p:cNvPr>
          <p:cNvGrpSpPr/>
          <p:nvPr/>
        </p:nvGrpSpPr>
        <p:grpSpPr>
          <a:xfrm>
            <a:off x="9360792" y="1241002"/>
            <a:ext cx="2831208" cy="2567574"/>
            <a:chOff x="0" y="0"/>
            <a:chExt cx="5662415" cy="5135145"/>
          </a:xfrm>
        </p:grpSpPr>
        <p:pic>
          <p:nvPicPr>
            <p:cNvPr id="17" name="Screenshot 2022-02-17 at 08.41.51.png" descr="Screenshot 2022-02-17 at 08.41.51.png">
              <a:extLst>
                <a:ext uri="{FF2B5EF4-FFF2-40B4-BE49-F238E27FC236}">
                  <a16:creationId xmlns:a16="http://schemas.microsoft.com/office/drawing/2014/main" id="{7724C7D4-492D-46B2-BC93-C1837E122F0D}"/>
                </a:ext>
              </a:extLst>
            </p:cNvPr>
            <p:cNvPicPr>
              <a:picLocks noChangeAspect="1"/>
            </p:cNvPicPr>
            <p:nvPr/>
          </p:nvPicPr>
          <p:blipFill>
            <a:blip r:embed="rId7"/>
            <a:stretch>
              <a:fillRect/>
            </a:stretch>
          </p:blipFill>
          <p:spPr>
            <a:xfrm>
              <a:off x="0" y="0"/>
              <a:ext cx="5662415" cy="5135145"/>
            </a:xfrm>
            <a:prstGeom prst="rect">
              <a:avLst/>
            </a:prstGeom>
            <a:ln w="12700" cap="flat">
              <a:noFill/>
              <a:miter lim="400000"/>
            </a:ln>
            <a:effectLst/>
          </p:spPr>
        </p:pic>
        <p:sp>
          <p:nvSpPr>
            <p:cNvPr id="18" name="3.6σ">
              <a:extLst>
                <a:ext uri="{FF2B5EF4-FFF2-40B4-BE49-F238E27FC236}">
                  <a16:creationId xmlns:a16="http://schemas.microsoft.com/office/drawing/2014/main" id="{F89F277A-D887-490F-9982-1BD5F3840DB9}"/>
                </a:ext>
              </a:extLst>
            </p:cNvPr>
            <p:cNvSpPr txBox="1"/>
            <p:nvPr/>
          </p:nvSpPr>
          <p:spPr>
            <a:xfrm>
              <a:off x="1649816" y="3001866"/>
              <a:ext cx="832280" cy="5693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20" tIns="45720" rIns="45720" bIns="45720" numCol="1" anchor="t">
              <a:spAutoFit/>
            </a:bodyPr>
            <a:lstStyle>
              <a:lvl1pPr>
                <a:defRPr sz="2500">
                  <a:solidFill>
                    <a:srgbClr val="FF2600"/>
                  </a:solidFill>
                </a:defRPr>
              </a:lvl1pPr>
            </a:lstStyle>
            <a:p>
              <a:r>
                <a:rPr sz="1250"/>
                <a:t>3.6σ</a:t>
              </a:r>
            </a:p>
          </p:txBody>
        </p:sp>
      </p:grpSp>
      <p:sp>
        <p:nvSpPr>
          <p:cNvPr id="19" name="Slide Number Placeholder 5">
            <a:extLst>
              <a:ext uri="{FF2B5EF4-FFF2-40B4-BE49-F238E27FC236}">
                <a16:creationId xmlns:a16="http://schemas.microsoft.com/office/drawing/2014/main" id="{1819D0EA-6CA7-4F4C-A496-5DEB40106D33}"/>
              </a:ext>
            </a:extLst>
          </p:cNvPr>
          <p:cNvSpPr txBox="1">
            <a:spLocks/>
          </p:cNvSpPr>
          <p:nvPr/>
        </p:nvSpPr>
        <p:spPr>
          <a:xfrm>
            <a:off x="11107546" y="63838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9</a:t>
            </a:fld>
            <a:endParaRPr lang="en-US" dirty="0"/>
          </a:p>
        </p:txBody>
      </p:sp>
      <p:pic>
        <p:nvPicPr>
          <p:cNvPr id="20" name="Screenshot 2022-02-17 at 08.40.57.png" descr="Screenshot 2022-02-17 at 08.40.57.png">
            <a:extLst>
              <a:ext uri="{FF2B5EF4-FFF2-40B4-BE49-F238E27FC236}">
                <a16:creationId xmlns:a16="http://schemas.microsoft.com/office/drawing/2014/main" id="{CDB50116-3207-4EAF-AE41-747950B9EB0F}"/>
              </a:ext>
            </a:extLst>
          </p:cNvPr>
          <p:cNvPicPr>
            <a:picLocks noChangeAspect="1"/>
          </p:cNvPicPr>
          <p:nvPr/>
        </p:nvPicPr>
        <p:blipFill>
          <a:blip r:embed="rId8"/>
          <a:stretch>
            <a:fillRect/>
          </a:stretch>
        </p:blipFill>
        <p:spPr>
          <a:xfrm>
            <a:off x="335360" y="3195299"/>
            <a:ext cx="3859854" cy="2753981"/>
          </a:xfrm>
          <a:prstGeom prst="rect">
            <a:avLst/>
          </a:prstGeom>
          <a:ln w="12700">
            <a:miter lim="400000"/>
          </a:ln>
        </p:spPr>
      </p:pic>
      <p:sp>
        <p:nvSpPr>
          <p:cNvPr id="21" name="Limits with benchmark models:…">
            <a:extLst>
              <a:ext uri="{FF2B5EF4-FFF2-40B4-BE49-F238E27FC236}">
                <a16:creationId xmlns:a16="http://schemas.microsoft.com/office/drawing/2014/main" id="{F0B89BC6-2049-4667-944F-F79ECA074515}"/>
              </a:ext>
            </a:extLst>
          </p:cNvPr>
          <p:cNvSpPr txBox="1"/>
          <p:nvPr/>
        </p:nvSpPr>
        <p:spPr>
          <a:xfrm>
            <a:off x="4123127" y="3245175"/>
            <a:ext cx="2454598" cy="9541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45720" bIns="45720">
            <a:spAutoFit/>
          </a:bodyPr>
          <a:lstStyle/>
          <a:p>
            <a:r>
              <a:rPr sz="1400" dirty="0"/>
              <a:t>Limits with benchmark models:</a:t>
            </a:r>
          </a:p>
          <a:p>
            <a:pPr marL="114300" indent="-114300">
              <a:buSzPct val="100000"/>
              <a:buChar char="• "/>
            </a:pPr>
            <a:r>
              <a:rPr sz="1400" dirty="0"/>
              <a:t>non-resonant: RPV stops</a:t>
            </a:r>
          </a:p>
          <a:p>
            <a:pPr marL="114300" indent="-114300">
              <a:buSzPct val="100000"/>
              <a:buChar char="• "/>
            </a:pPr>
            <a:r>
              <a:rPr sz="1400" dirty="0"/>
              <a:t>resonant: diquarks</a:t>
            </a:r>
          </a:p>
        </p:txBody>
      </p:sp>
      <p:pic>
        <p:nvPicPr>
          <p:cNvPr id="1026" name="Picture 2" descr="data:image/png;base64,iVBORw0KGgoAAAANSUhEUgAAAOEAAADhCAMAAAAJbSJIAAACKFBMVEUApdb/vSP/48r/4sr/48v/vST/4skAAAApnFIAKWPnRCOhkH4Ao9b/6dBbWFYAQVYAqt0GZoDz7fTy8vbnQR+MuztUV1vw8vVoSwBVVVXnRiXmOxYAI2D/wyTz6vPmORMAH16hcxQAGFsBPRsXXzMAHF0AElkAZoX/uxEAFloADVf/5rSYlJp5fJYAodjmMQBiY2R7yOj/1Hfvopb/zGJVcyEABVaHudQaMWn3w6/2uaVOtdfsXkLFvNb/25j93K7pTzE2Sw1zgl90eHI7qtF7rb9gpbzczbz/7trHy9dobYu20uGW3PL70K3907uXyNzveF6hq71hxubpg2221dh9opvyf2Wfy9X/xES6qm3ynID6lHjrWjvsaE//2J357udPS1a7t8X4pI3xsZ9zw9W9zp0AJDIrYnVQZ3WCfHJlWU2It8Ofu7/Cx7/r18dHnbzNysD//OvT2tlIXYeGkamyyNckRnihsMKJmK+xzt+05vdme5+Bhp5NZozQ3OYTP3XX9/9wkquPkqfD19DwrINCQjKrropPna/krkSRp5Ryoqa9qHDLrV3g3MafpoXWr1BYRhrcwJbhvn/ksTrTwqOsvKv/1oX/zZHpwrfys6juinr/waDseE7Nv7XslmsbPilWpXRlm3uOu41DpWOeyppssHlxomKMuEiJvi64znjI0pLrdGTh4bY4SB5goniEq1ViNSpdEQCgunQ3AACUKxWabl1jb09+dIhxTsZIAAAgAElEQVR4nN19iWMaZ5Yn4uqIKXrUQJodIILVrmikrMVgax1xxGK2sUCWhLCkIAWEWSN5u3ssYwVFh+VYHkfZXG3Fm9ijOFIym8ROO93xTu/Ozvb8e/ve+74qqqAKCmwl6f6cqMRVql+94/euKgw//clf+DL89L/9gq+f/exXv/r1r3/5y9/85q/+ctbfA8K/7pMtg8GQSqXi56+uXVuv2o32P/eV+StCaGhaAi3D9Ymr19JVq92Iy2QyGU3400S/KTbSQ6PsWfnzap9qfsIofsqofFbjr7Z7HbZ2LYQypCMA9PzaetVqZDitVqvRbDbLt7AxW5u3JtgYVbaNH2+zG6vGbkwau1Hsri1CCacB5CnBNFlNbD+m+pb2B7/Qn5e21sYt+/MaW83dNe2m5e7ku9GJUMKZun7+WhrOktHM1IjpbqfbLj/W1W46QijBnFj7Ak2zrWppaaqWanW4G10K3zlCUWlRZSW7PFk71NrN87RDTVmmmSr8cFradnfdI2QoDanzX4BZGyXXwB2ftsdp7Rq4tnbraaxNnsb4bAgZShAl01fdJ/w5yFH37p4dIYEUrq+lrT8oyhPSUjlIw3XRKJ/xkH6kCAmlgUnyL1OGIkhhYq2Ftj4nhB3t5jkjRJCGiWuQk2gyyPcpP9Pz8jRNGFNXQVvN3xvCk/elKiCFictGq7HTmEYjcvuBYpr262oalPXPNC7Vt4Alr0GA/ueRH3aNMYXhDsu08LDQMFg41XbL395u23Z3J4sQQZLXeb5e5ofkQ1WMwvl0CwfYBeJWu2na3feAkDzrNYk9vme2+H4QsjDA1BYZS3f4Y7PGVgWp7OPNW/0IsRbV/GsH6zpgNLdGiQUgrHGCo/ye7RAgxSO7s7Ov4Jqd3o3EWfWt4U1tgI8AeRiZMNRcPKzMG+XaJKzaG28Ayk5s0KiO1qhPhkIqMju5szHmGxwYGhoY8PWObbw5OTs9Z1AgEiKbU/F2ZwoxWs3lWqbp6E3GTHlyZyswODAwOBjovblZzlitOuXY8m3tK8KG+Oz2za2B4PDA7Y0LsDbGggOBgeDYxp2piByRML21sTvSDqJhYt2aubNVbkyyrPby9sZgcGjY19s7EPT5AsNbO267sXvGt+plfCE+tbMVDAz4tnYmZyPTEfhvdvLN2wM+n29g4NbOruyds1tDm+0NWjBcrQXHyg12Zs3UNoKBobGbk3u12uT21qCv1xfc2rNbT1qGgmF3e2zIFzh76sZ0XBCXYW53cwNPdqB3V6aos2O+sd32PkiYvhU4W2444ZnJgYAvuFMG87Nb7Zk3Nm8P9vYGN+11e+vEDuXb1p4GBLgx1Ns7dGsqovCfEIxNb28N9A7sxGUOdtPXO7zZzhINhtTmYO/ZPZNRhtCYmQSduL2XARu1oncw2t0bg77bZeMJ5xbgO8YCvb3DO9OpJtEA+JsDg5Ny2JPBXt/GdDshCrtbvt7gjTi5VUZaVmNtDM9OBg4ZHgCnwMGVbw/dzJwwQiFysRdUcfDitOqrwvTO2KwMT+oiiHt4u40Qhfg2asUrfcJEVfIyb9wc7B18MwPgUIZm4BM4sMmzk2iGJ2iHwtzFIAAMXtQSy8j0ZdlLwtwpkLdvY7aNO93FszZwJ44uh0fk5tpZ+Ds1XvfgG4BdMz6HpW2HQnwTTnZv8E1tvRPmUrIHkQ0fvn97rpWeCnNv414H30QDFlLXkDSsmZ0BeO4N0k+QnxVL2SBGIEQd8us+pumbAtsAmbTyjvKXhN3bcJi9vq3W7pT22jv4FjsPLOso3wr0Bm4RQjAhECIaEkbqHUXfZru5I4RC5BT4696zU6mmlzTQ7p5F/esd2G7xCSHy1gC+KXBBlHRqzWgtw7kJ3EQzBJsEH4HmZ7ajo9dfxTDZK8WsanCuhTC+PYzn+mZEd5A9Oxy4hSelJSdOBQIbKOkNab/C9WoZzDBwK8Nt0GSnAB2TdFND7Ubblxrt82H/st2kYogaCIVdsirflF58hr5XggN7+KEhOUk27HV6Y/D2HirzVt0LC4Y9QOi7/YaV1BSs0I4tLEBk0ptfwJmohG0um70DX9q3icYfuNWW3qSV2g6OTaHgfVuapwX2OrDzD2N46m7IvDAi7B1ys2NFXGYq0bVupCts0B7z21yuFdUgTx0hF2FQR5wprvjF4FYE2Rz4RcOdwl4HN6ancddn92QIp9C9DuxkuAxNpHoYCZh1ytAeAwH6Cx15mtkB8ouzukUozL01tBFhor89pfoxIPthCOvmwHMC5df9kRDZIhdVsyN3GNlsDDNKNbtqWibzjAsAzqPdqryqjjB1kZT0gn4/I8xtDFyIjExvwOEPvKn6OWEW3yLE3xpklC+tOMYKvYGNsh19B0Y24Pv5/zrYwp5FgDmzUV3kqghZfKIMrNshnL498FZEwLAa3KmaEIW5naHgjZRA0d3gHZkmp8hv9w5s1DD0JsY3UYNcapKbtLdGe3bZZfOWzGi+ajVTdYRkTxAL68VH7gKPWpi+EKgTuvIdi1sDN9FzTQ4j/cnEDGcH/1xvYGy7bAdXShENMYGOvoU5m/DavAmIZk2dVPWnztJfVLcn1dV3Y3jgTgpDIfzo2YVmgJE3h2iHwibGrxcUXpp8DZ7TrW2M1bB8ATgRazvGN1pLALBkZCarO8fvmw2So9HPFYbU+YHgbJ8YCwVONVvijcDQDopWmB1TUD6in9v2kRR7fYNjO3tl3tAxtpehHQG6khju4Wd0yzD1CrnSjZZBtGIJc3cGh4kH+6bw7AzdaFR8iNduz7LftpDyFadAiGxjJkpraOzWZDljQjNsVzM1mrMlIMJk1o7hrFHdMakijO8MKIJHHQhBdEypuRAvNMgftDdIIuRJyJiSiIT43saQiDFwduNiOYM61yZiM1tzCDDKYxmrap6hjvAOesTAqU4QXghwpR6hsGxwUxGAgwca4GmKMHsBSzybyn2Dj9q8cHaQ6WqvLxjYQe5oHc8Y7QjQM2On50zqQZ6qDIVuEG4NctNCfWzKolKbwbM8/ceTAYHPZOO+hdT01KmxIMfYG9yazKiMVMlGrYymPAKMYs3DyBhGv5beIS292QHCG2OD0gmZuk1ZlLxKNb0xIJZwhLmbGBVcbE6yhL7I1PbGIFdWn28706qKYbYygHbiTSqmy7jQ2rp/mHpliOLuDhBuDg28zcMUIUJm3CurpaY2BwbFGBedEp4+tWhCMMxNT94cGORivJzRrpea7QjQFrOTfmLEpijftalEMYRKj9569W0Hh+pS2UVVY9zADnx3bLBehUvhCfDdUt+5IBimb5w6y3T1bM2o5Wm4DUYRIGTLVswqO2ALww0Ko27rDrzRcuvBtMB88diU9BgCtXp8BHlWy2qHYIhs3iZVHbzZ3N8wclXMAw/aAKAdDZJkaDTpl6EwRWo2pDumESK3AkOv1PdCQhyUaH9qbPCmjD2mhtuUAoT4jQ2COFTWQGidRwnGkAfNPIYlZ6M78p7mdTO96SF+IDhbfzh3kdSc0T6G3MOyeo+whzFB72zzbupv6bsxxo5AdZSD8SDaoJmMj/WuOmF8If42GrsiAWiNcHbLNywTygiF7gHOgFNjQ2/LA+1ZyvJfablDUmUsE6tEbnZTwk8qSq7WxGrnsrRfTwac2qawrTEw0V5w0D4ZQhQbHuBlcJhC5ObAkLywwTLewastFUTY7WUImwVjpliU8aCJygJIC2aRLXRpKRgSmoFv7IZehDd8yjid5V++sV3sZ0A2pYizKWwbam0CLEVVQ2jP5rxkg6zkwSoflDibG7jQqp0fol0hxKF2XQjp/ZeDPgV7gjulijkwxvStQZ/C5oS5C0T5bfZ9OYiJZrVR9SgfJIDUxcGNibFFR/mhoY9y9XYFbGkBPQSUWS9QIOXtU/HN4JCyqiHMvUUJVusCAraywBPEr4ndQYbSnPW4WLCNZVUTVVeRJoyNbNGuB8y9aUBfsQ2l0iiT+EUWF/3DRmBLyTrMj7WLJwjhMPz9a/KqIpUsMF0i4YHrMVNqSEMcSsaXZKmFkJpgeoUoTG/5gpcbntxlccnNwaGdBiwsILgtGbnqDEcfaqkPzo1wrR5126NJyOiTWbI6VrXCBgdWPawdsQUdNBpL77BW7VP55t2zTckC58Re2EtjhZgF9lLJVJhTkSbF51TsEwxrds4W9hlQUW8iS9V7kiFn/I7zQzqHU1RYgDxPR/MJojxfY4jHOBFri40niYW9w6L7EfYuNpuksDuASkpxgrBmJ0q3x8I2l7dkYvk8XnXCN63YolX/kGp8vo0pTVMU+jhB9MEhjzUi5JwIzqbxc6wMJMWxqVeCzX2A1CactNvcRoRrVGVa8dpsCBApgimoif2K+aGpo/yQ7TbyNirTIEDUKNLHpxbYKykw2rFXmt61iHmikgvZosBeKgrH75y90Gju5OkGJ8WEC9yN0V7xgormTGh1KEbe82edDp4fql101KKPPzL9JnXYNnbVFBWynO0tHnnF4Vw0dwBAiAPKHoz4ArViWB8Yz+TNQPDNaUVzXIhcHO4NviXFEADRXvTbbOE8Ega1+lm6hM1Gyg+N1ob8UNfE0Mj0Npua2Zw2NLgRwDe5cZYXzJAsfFsq7mLKB5luc+THIjKxSEIhzvDNXZmmjEQuBnuDF+oTVoJhPQ82GC6a7dQBxxYcleJMnBexttpRfihJYXMLbMkXuHAjEpcG83BkKLJ50xcQCxN4jGoI0RIDKnVzYRrVV8qBpwaZMUT66E8IQnz37YBv+GbdOIVUFRN6b8GM0xqMGIgmTDx5oqitk/xQtuvdN8cAYyBwansqEk/his/N3ti5MBAY9N2c4noGx6g+STM1pBa8C3MUTogaMPsWltgCvrc2d+fi8fjc1PZGMNC7U59xEeJVLIu6zuCcG1Wc0BhN1BGnTef5ofxoIlM7weCgLxAM3Hr74s729vbFU1vDQVgX9iTdvXFWkmfDh0+pRbag1QOBwOCgGOpMb25hHXFwuPfCqVOnbvmGg2cvTEXqKhq3As+7/CtG5l2MzKtIZMh6VB0zfv1whLnd7bcB1FBw+Cxbw8Gtt7Z3IyNS4WXz1ls3T6nJcGRXNf+KX9wAKBt74p/o273x9tbZgcHBoWBweHh46+0bMsMfWYy6XB6vK7p6Hcc0iBLMdS6kjbErtpBhTM1NT71y581TtO7cmZ2ankvJfE8qMhefi6gH0qpPpiL0iUj9XX3wF9gfuPPK1HRc5nWExWMMZJazq4IwYSVwRh6OWpmqYmGx8/ywCaQhhYeEay6eapwG5iOL+pfQ9AmcQp5ju1fGqQsVG7YHH1JT5yobvyB4JDziRSuvJppV50w7mfNuPq7nu5p3Lxj2i2GbzV+qcp+2ZueWSGxB+aFRyg+NnbPFD72E1EEOAeb3JW2/hnpKLsbO5qdY87/z/PBHsYR4Fisy3ndqsifXCYvIhCwwNbOLGKxqUduPWYbCKqa7Nm9lQV4eSVWJK+r5oYnyw2dgix9sjSzGsGARPm7oNE5Q1CZxYff54Q++agU/sUQjCwnnGcHL8kPeP3wWtvjel5BaL0I26M+lVZLjNZQcRaZWSilwQuyZGP8HWEI8TU50fl21wpA2MqqXALIpMdV7A/04ZTgCPgYj0WJN/fUUEgVrHCJbWBlbKBn/R80WEKi5XFj1XdSYGcfwjeWHVtacMbEC/58J40McQ/WK5ZlV7fessQvFrSxYU/QP9VX1f8AFJoj1Cm+i2rImvm6nxJCcKk8au8wPv+8FyWCCCjLqPkZ6W4rgiZcuGPnY5p+DL1089mOgVmkejFMuYYK8qIk5U54f2u32Zk78USEUTdATXWyfwVxj+aHJzKY0sWJcKVWa71XBEY6cbF6kbwnxg7yfyvZ6WgmpNIYx1np+aI+FvV7smzZXov7mv7/77muvvfbedcMIrh8KqkAsCCZ4oGtwlwWo9fzQfowOKto45U5a+vN/91KILcvS+3ff/eDD9wx4K8HvG+fCMWioyw8mqO8vQzqMmTDPD40Yp/sLdlVfCgh7YFnwRw/g7LHcv/fbD1Ck3x9KDERdyIKxRf0fSrOEAquJ5qiHptnV2QIRIjyLhYFkOENL917/4Hr7K7SfyxLixpLX5fGWsqv6/5xw3Wpmd4gx2aNYzcmp5IgmSYYyeD0ynEt3P3oPbfME0RkwFzxOogkWay1ZsOlja4wSOcCESe1iMI6Qo2MoLRJaC6G03P3gPeEEQQqp2j8hSdiOO9BQttKE0E42WOIFDRU+FLW0AaFFJkvLvXffM5wQSGGumqPOYCcayj86YRUBwsfNVMDRQsgBNshQAg0ge95/d+IkjFJYjFKqlE/H213Nr/LhNbroiQE0Y9umNUJJkhbZI2kD+nr/3evP2SaFvn2sVrhclX2dJNGwqvZK2Obx56iQalaZhJbbYZOrQaQWjthCj0Khex9cf44YgeXBh9r8iWi764c1Pp+CMAiLASbqZlhVLiSS7FDFl3Jj5Ogtok0uvf5hd6dbZS0cJ0GA3rxKOUYXwHiVKqoFMx8VNmki1JKhRb6pu9d7H3R5Bxfl8aUOihjGeCr7HZFEfQerMwn0URViCWqftpRhIz65EdZlyCW59O4zK+vIKl4PYvMvz3SnoQZhgaodtphdvJRPjEn5MrXzpZZGkHI3Gwq9/t6zYBRS+++4qNy03q2GrhcpE4lWaSbDZGX9jFa+VA5BgiKRf93PcrqESODDrnVViJtyKIDkit5Au3EHq1kcFPaW0vHzbPrEyCyxEz5skKHyZVTbUOjue11hFMDFYKbk74Ll+cI4zwM+CuI8IU0jJyaacGsvQzkn8v/lEU6dK5kcQ3cnOtfVkfhBMezyuMLvdOlicAeooa6VhRExsrFSe1hhh7T0s4WqC7KQPXYmR8FAUQy4mKyOYoXqHhaj5EMTVaYBIziESqPCVs3cQpst6oyvuuAl8qsdHF58vYAW6C12S4Kp/YoH95CXfNR1cZRYpcPWSoY9rWQof0do6TXdYhRm0UNgIvEMLiaMJCHzURCemtgIQ4v8kAuk2dbq6qoFEFbonj7qAJKnMDScr3YRZ9MOahUv+ajqqmwH1DflDKhhhzLFVGULi3Jbfxt/DsxRh9MAA0KS93pWuouzBcNsNkE7KCh3IFy1W3l1v1u2sGgiFc9D6H47VUUL9KCLL6W1WxJtd+BCAT5sypWZELtn/ManLXKE4ltDd1t6HGERojR0MZXOahXS5w2LM6gBEGjXmnwUJoosf9LM8S2NoaeSLdouC0U5r2la40i8VvCCAP2fd8kRI6vVoh+LOaWsatetarQ22qE8Lm3DFm3BiT9BjBrDX4szYEAeb7LLTFeIH7yTRAv0rqhHCcLVZ8wPdYmRrPFDlRMsxNNggaBfuWzHxSb6fGoBOJ4yyaqWCaewetqcH7aXodrz2pK0QBz3UaPDAQEeJzDI8hb2uyF5+LwVojzwMMnYgqYJgzulYTctGTaAqueLDdxYN9aGbf0NoXtKhwMG9DlSdDinoDDd+AQwQKBAj9dfrLUi0VSVxzUmxbZDtrA0s4XyeVwQ4tQPBPPAZLvz3wpg5KCQBHwuf74629KEhfN2XbmFPsZviRDE+BE/FlAwRhEubQNqueLrx2SA/sTD9ifIauwmP9SHTMwZJTG+ThDBA0KUDee/OwFCiHZcIgP0VJopsPnta0ZtGWp5Gv2OVDpHjGBC718XQEGPmYcvtDQgjTUS3z9OoAH7XZUDXRZ83aTdt9Bkiw4Bsh+IMmSZWMzmSMFy2VZXNWsJJF47ToD8IQYtHqzq41DhmnbvSVOGnUKsK/joTNGDaWpSg6JbHiraX8mLDUVP8eGs7s9fV7nauV1+2MWiCs7SeAwpEDygWf+dGUR8wurB8ed+nC3152YW2+KT8e+6NkJRArKNomvaZqskmJDlXDTHKDC62GmpCjKkaiFJIXp4HkKg9g5mdVH0QsJEvX+vly0sStTt+BB/hHpOZ+dtGKMlVqydxjBCajELAR75z/lqe/lhXbiSj0kVu3RLhGoC0Su7ekYcGh2vLNNUzNHM6Z7XO4mzwfxq0Tx2g4Ff5h/qwQeMORP2e9KiEM833TuxSxlqbUlBgeJd6EHPWUJAjLppQjCA+ZX85H5dhaxO/zKyX/J6vFXpMb88XzlP8xw9TegwO08UVoq9DPjwmbv6CjhCfCFbtIUhg3T5l4H/dJqvED/2evx5adgdWV8VIU+UnhXf0ngFdczrOjM+GhKf1KGoQmo1HSshucBnc7GaTv7DTx4su1zebP2+Itetxuar1eW5xbPgsxwixYMQ8tlDYHz+tCX0bpvyjSG+Xy0mMH93eZP57EJcv+0KqxW/zVWUVQ2EtFHFDv/H++/ft7CpqGcAuDR+xoV1vuRn40sheU0k9K62LUJot3hQ+dxL7OBPVqo66EG2Uln02VXZM8J5FT78m791Ovv79ybX0x9/cu9+HWYnfhQ9TCKMSnZkH62fJ/aW0EfqEIWR+GL1OOdn5O6dj+3rNT9xB/ufe23edxQxBZVOG6I2QOiAf/1Op9PhcNS+AJg4e9HoR1v4U6CIGVaq/y57rp5YSi2d0GvNEPFLF9Ix4AYXaqc3V0gvpjos4QiLBRBhqaa85GTN2KSliNDtcCA+J236a+mP7y31hHp0s8W5GaKIZIUUVCUk+rDhej5DajEdzS/7Gb5kMXot0nn0GsdhNs9D5X3R6CrFZoQoPne/G2XIZOnsrz345D5T2DZaSi6UBFjKnsa5P+X76P/Q/fek4xeQGQ6Oi0kGz+///Lg6m+qmn1xNumyNVw0Z2EBfI0KHo98NUuwnISJGBwgVZLkugmzpYg4pjffaVsZfCsk4R3KmCDR0n6XEgG52IfpOKRzm8HLH+4vx7trlBwmvTUaF0hm8alTxNIjHTarqcLoBoJP9B3DbgUQBYqHQn7OO9shNUF6pQoj3DCNCPLJQjRYTHnQt8BFbrpLuhBuUaz+Pt2Y9aH7hOv/aBQVCRIYA3Q6n9I9ZJrieB/csmhjBxXyHQWhyhVGEhgxDIctL/7iYzhZyaHqo0d5kbuXhwlx3PWCU1EKRbuypcgd44Qtjw/UWKEOwQQ6SsLkd/czvMM+zfrdHHWPo0yjed8tfyh6G5LDqMrTQdOPpSy8fV/LJMNI6vD3syq9UF1efYSiHAfTG1MYA8HJh5TUzaIfckTKx4e8kTScJ1QEeqPbx/bqTFFMP0NACRqGuMy8vKTiwXqZDdOey0TMlP7Ae+U0wvUKUbO9Z5nEW8PrgsMZ1QymTucmXkm/pJ3+KHtXd72BA3XWV7UeMcoSgoczFJKKHUpCgqHyELKOH49FKKelihuf12xL5WHpytVPiUwGIs0YVjR6PcM3YHNMwATLRIS4HEYjkb0jCtY+X5OxhORdbxmbS/MxoSIrcLZIMAd6n49GjkkuUXTLx3crDa7N4sfuzwQMngxcnegtNblREeNXYcDUCMT6C63eL5kfPsEBAfASb2m+5PWJ/wlrwkoZe4lG2RSbDUGjp3PjKfJLQQUQWTs5/Fh0/N/rhc5hr5POI4eKm5r4wcmtE2M8N0c3RMHsEyA4mUlFZJz9h3BEateb8OHoMJC93nhYOLxsrhSmZdfm9iaOVmfHDJZqOV2++dQRw1Yp3bAMb1N6VcM1ubUDo5Og4DlE7xcdMsszVrr8fQpafwWJ7+IhzhGigiG/p9AyWIlx4nbI/+V1lZuZwyRJifip091kR8pFi20qrPismGKp2WIcoo3xRgA4xKuj/2BI6t4JzoZ4z4xY5QDK+czOFkp/lssv5lZlLp5d47Mecj0oM3gk+mqUB+m0lQUO9D1XPLSiUcTM67OfMT3CcInXQY26R6y9X0IcmuQ+tJ4Khw/FYnpIhiMfmP5s5N0pJirwDYuma4w007ZWnixOz7ar86yoxDQPgdoomJ7kcHqtSMIfBqsNp/g4vQ/7ONBqSjhvlB9ZXsJHxQZa4Mn5uKSQnSdFD3e1aiDjvR3eqyR20O01MTRVxKcsuuJic3JU6ma5KoQDbuuleDq4imKC8GTB6iRUCbZDrVWY+HcVIj/ueOo+goD/sUohC/KBoQ99V2G//5hRdGyz3pTyacTu5wWEO1e8QvY7kdmBTji7TbL0RjE46asSXc3mpkTYfHT9tCYVEbhQTRQnr+13Omiwc07DQclTPKICQNioQcpJ3s0hUJAwpleKoHYi5TFeYuWJlx8c9vBgTCo2+HIPoxmPzhpfPZEk76+lvoww1axotD1iYNeOsCY6Lzen5OFUVlTJkMWg/wiTqFwMc6R9zs5l32L0cyvD7+n0SVGh0PLZMpRbvdyA+zgv16E0c1alPBLzXqRBHIulC2Gvz+JMzCzojogm8f1Q98lYAkUix3+0U9VQUaKaASHJZ5mdr90KEr0TexTM/cwlLH2KXtCEQqBdDOiRFSJqx1Y2RX7Ha8u7DilW1mowyLeUeBYkC5cjtjjlYkTLglwymLP55u5MTyd69pUvHJZKf5wjVsx6eKiDK2KKnY2cTv3ZcYq38TlrlENYo2UIsQoniYgm/m//CcWYoZZnPuB3i+8tZvHIXKOKIuhRcK7XbyfyVe7pL2tjqZq1Eb+Wgk1Y5uwWKrBIlcQQHyGhflB2yIdAg3hfOWymTHiNKjg+7TIfKopUsx+iRFTSk/pS+yIZ6NczEXUXdrQy+xLlhKbeoJ1BixMbUtl/E6TQiDdqOy6LDLZsKSeqizTP5yWXX0MaSqSjbvq8HX2q2WsHoF/DlH3ZWC8eVViIkKldEo4TD7RBLqU6K6L3AEow4nBmc5MJh0Ydkf43yaqqpSjUccjYftAtKDPGatZhk8stFu5hVESvDUr2UfAd6GYfcfzLWwKdNBDBa5loMCoqDLuFELNN/N6TQyp6631TKUB4B3W95cCPYzMD4Hc5guJhd6GoabsIuR+iWMiae7KJL5ehIYlZ2D+ZyPwt3MhVswng9lQxY5d4nsjKVpUfF0YXIoD8AAA5ISURBVMhQc98a+kDLEoEcFg+O814WvyeLHfZq6ivFxofqjC9BFGnRIUNNKppECeJT5Rly3675aplcTv89BUSNTqSsdY5CVB0SpWZGNL/sIob1llbW9bcSm9a6UZlbSB5FzPFFqPCTVNSWLbPAPFOhQZlEtMziPKdj734TEvUlqzG+1jijKRhSqwvpWD7BmxmefHQ/8gwlK2aITTJ0iGUZhyRDt9NEyUSWBQBlK4agrvARKCgVPzCtWm8uBGvoqfTLPQU6IIaF/Wih5KJqv9cf/rySnu2y2i/udMKuqGI4xEoGoeuvV9qc/Wb2tVFlegYiby+VgMvcz1Lm3P+FrJTaYhJFxv0ssMEbjqTiswvV40rJS+Vw2LmXqv3PXpLD2+7W41Ix5XXW9ZUXM8wlrwcB4lNlU54V2KpiKOfkpPlxSELTIMVm5qeF0WkqHlncf/jwOF8vqYaXCd6zVALENZKWtPTnk7BqGGg73VJ678YooN/JYlEXAQQXk+AW6BZNkEwVFJV7G2WvPKSyCOvS0ujhp+vr1eNC/vMkyI63SV3Jf1qpLs49h4oqLroNOEP4X1/FdRkWAKVQlCcXmC4Vw5DWxsipZN6hUa6CWUyr3DxYx/8mLaGXlkZPnzt36dKll/m6dOkcrMPTbB3iA3htfCYaW6kUc8uuMGJzIeuB5Xnylez+bPz5XfNPoakcIV8As9YvKq07g31kF3hNUFlr3u/BHJu7VJ5Ssh/l8hvWLBx4IZ9LJJZdbNkSiUQul5svHB0V4N88/J5IJF0oLC+2jFEt4ZE/nMwXZ9K1xeeIjhbNmxLC//nll1999dpra2uXJZQ1FquVV7AVRsF2mb46w5+ziizpZuQPzsecnankS8tJG/kKOnK2GFAvLRKX7EV83u9KJnLFWPqLhdW44bldAl9fOLRACP/DC3w9+vKr1y6/OskkiZKJ4vhIAW2wfOzBKkylWo/ryLVmsoX5kifsp6uq+YEjGviBP13SksN1uTwAbb4SjT7cn40037b3OS1hXZShhJDWl19dZIKcdOAXgngxH4TkHtMIVFcnr6MiOlOlmAx7mY/HvlnY70mU5o+OzvB1dJQvlUoJT5IW/AovFs6c+SwWnRl/+dzh6ETfyd62d61JhtL6ag0xWhMumz+fATBmujdDjkU1GKk6QHgYGzPheMO2xPxRJZYdh3V4eHqUr8PDT8cV6xK9uGThfraLmlRHCCeMRqsGQpDkB5fxpireksndX8agxobVCyerVJXLAI+68S6X35bIFR5mq2VgkJrIFuxHT0hOHiHFI1q6c/2GI9cr95TJqKal4rpSxGg7W+M+xlvI8JpNORPLsWED8BSlM1EAx+ME528VzfCGCFUR9tDjUDetKCG+v673Gve0UUtLYX19jN9GkJ18tTZDXZhYGaMzwJctJMM0bBBeLsQyRJTUdkTbrC2pxaGKaE3+XFel03i2lDzWlzEC55s1EX5DM3HH116tRekeXNEyFTUyM5i5AUX7lwvRTJm3FsWRKrfjQUgZh9Znh+s1YYrs9FczmgAmIa3Sav82vHnNrmmHj+h7do+uvLAeYzeZohgmE8152IxyPmoqs1yk3rTCIK//fUUsWv9dXtqvB+SdF4cNB3hgeX1XaWKer4XwKThPb+7ghSsxFwOIlZlozkuZabKSLZcxbHXyln99iMP5IKSsJspkqNjydmKnairgnJBruaoyRqO2UlYthI8LEG4vWx89xjs1+vPVycuO8kyO6kLh0kq1zCvHUpfYLdUdHfeZhioqUj3K52Qu515nCIXFAoTJXpPuwk1VA+E3UaxtR795XEEaLB5AnJMtUmXGm6fM3i0mV/31Vjg5HCdaolw7G/1qg/uxdORNhdVjOjD9X5C6ro7w0YNlvHPP4yvU6i0+feGDamWZqD0XzUjtGrHJIXbCec68Z1EitLTE2FTMaAkQvAyGyfovlYaoRhXhlSKEmbkDkKDL458/eOExu4bQXwLvCShYx6afZ8ggONHTMHH+NiS3v0aWaKQQ/VcrwPFWSziYv6//pGgg/DqGRli9gt8g5T+68o2x6GcXgWbKDreY/TukJiMvfFDZEasftTqjS5DkbCEWFNmL9/UjFPZzfo/qNKL2RybsKggfZZN4I9CnKziWc3Tl8fEyXUNWqU5O8tqbNDLVz+vf/WKyT8K9F1JUFGVsUYcpytfSQVizj9UGT+s7KDctNT58mqMbgcYocTo4KGB07c1n/xGyjZrYdnNKGoqkQVraL5Y1nGll6KYqQ8m/tq3vS2uhgDdUUJ1G1F5Cthnh13gFw+f2aBLvB5qh23FByHbl0QuvAUQRhLMMyQUss9mejcLKRq0Zsx2fKQNT3mdhdpNPlc0sSk+HXtd5ccx+odWwntYaSTchfJTFeYcsZob+vH2F9c6tX+NLkDZedroBgn3muFLIQ97nCbPlZxsXZIe5YgUSW8r+luSphKqnwUctOxgSPkONvpWsstBphHCtCeFTiBn8BSOmvnnTPA4/JFGAxJKTtWr2uPJ50uZiibpUkJBVLVi5wrOcm1+BNJfj1GILGh/WcwVevMqG9fSFo/JPrjUi/LoCQsuZSiDHEruXTKn6DcF7/GCmkk942MQTwSI4fhqNpQ1HLb7o9yYT3x2tzMycO01zbc34CGJ7RuQ31XB5K9rTiJqfPd+IEHtM3ih+J/RyLIkX2RUOQIDfXDk4LiawzmTz2HipJbn8ea5QWIEVi0Vxs1IoFEvL9CEvFUCpMuP3LucqMcj8Ry09IeWQGPut1TVDdIzC6kGRsrVKB0QorYkGhI8h6/VXMPZbZtOj0ccvPLpiXcl5ebvEGw4n84VKrAppLy4xqoHcqsxXNhqrnJkveUi4YgUniUoLOmupmyZ3OK0nM4SR1WqFLkhdjmp9VULLlTJTNfF3v3sEC9wMxqMJVFRPCVP4kvXrrx8c5214ZyZUxcR8IVoFd+nmkxpEHLx1TG0aGoiHqOD04fj4zEzlqJT082YEZpWJ+Uo0e+nwNPNBoiTva+UJ2GtbzBaW2SXvHfKgtKp47drfffvii0+ePPndl0iFtgL6DA8CnDcfPCgkSOO83uXSysMHjydfvbzHu1Ti9ScOPrvoloY33c67AGBp6fThpZloZV5sSuBJci2X5guxmRnCucQk2pwjUgUuNYe9Nhoz9i93cck731WaEL5I69vfY+GiVOKuMVzJZIseSgj9nnwse+VrkDKQ4iSWE6nhxMYVWVvYQYkF9f77xQQDDx9hZmMrOY+LC5MpLeBciVHx7fToh32CYhlS8dWF/YNoIefxs15bodrtzQcNwroM4YtYPfQkXdzxR6O5MLso92jl6eNHnC6R9vv5nFv9Z72fw3LG9frVXTT8PHru5exnZ0rLfr/og9ANh1GilZVjWNV0+mB/f/8gna4eH1cqxRxem0FnJLxcaHNTk9YI12QI/4BRg8hsy4UcVaz9pUqa8yEtFCKpKBt6dzpZ1O3mDX/eXd17P6Tgdhx2Wzp9aXwmhkrrZ3VW+jtUG8fuDK6kh6H3S0XmZEfXzKohvCpDiBE3hmj0pxNJmgXKRR98I8P3wgtfXgYh1rv+DjECVz7nuCvv7FtEafYsjZJtxo6+Ky2j3jKBMv7klX9+hr1Ip/lodbHr66I4wvMSwm//cOQlHyNGKHjFefTKNw25I8Rul/tF7XSzmRuHWE3kcmQ1N0V0JmUbZJujh+cQ52dAKstMZn6xe8O2ruV8JTZTm31GeIhwQvSlLz6xhhkyD8cXzmWvPGrE98ILX6Eluh1iY1yqzzBk4vxYWpYhKbImcSQV1ktgnpfA20TH0fQqlQIs2MSOHx7sLyyupp7PFxekfiPK8A9FryzKxIReDR8sUlOxNFMffRNH4xg31u6LCKVcWNHO53iJFi0f9qXwK1ZXYcVTcfZN1c+tYSMhfGIVtRNl6E1W0k36ydca+hpOfP3ixW4O0QBFxPfkCHuacwuZH+JzfCf0NSmpX3It5VbIll9dQSU1neQVjPpVCm4nn3Fw80z4E6lu2ngpsSRD8bcTbkH9miPMJqUcyOtZefrit7/TQvgI1FSUmDh7yujeLRWHG11Nc0W4DtPSwb0zukX4v548+UNBEqH/u+zv0fV8qQXxIjdEUTV5FCcWONjj9YZShig/i9L70I8Oy8Kdrb5f4TfpXLmSXZaY6OjpEwT44h+1EHLSlzsWXjml6xaZl60p2KKnLjt53YYr8PvfA8Knx14Po17Xmaff8iBOS4j/zBBKERubv6X4VJrEdbjvq0DUkKHlRBH+jCFMogg9OAz0exHgi3/UcDZoiA4eZtc9qJtdxdfv4JXiez1yD2PR9jSwOblWvoQQ8kIiiUT29y9K64mWO71IRTdeGKYMQxwFl8VunyhuyaDNFhjOnSBAQ98vEOFTYnuPt2R68m0d4Yta7nRNDE2lonfd10hRANGFHrawdFIV7gIhyvBPRnYxa8l05V9kADXVFBixJnE965KKrWCneN2G84FOGcIKdd4n7QAhyvDvY3TNWcJ65cq7T15sr6b/zKIat4M7FjEMZxeZ8kjgQXPlu0F4kqfpqAHVHcI81mGS2Suw/kUHwi9Z8M2Hv/rrIbeD3T6ElFVJiBI6xfUzYt37xBH+b/zuZE/0KSK8IkOoFdeQM3X08wliWZLRz1vDiF4NoQZb6O9ddInw5/8Hsl7/GQbwyh91uJrtVy+LVwtJSROHSSMpqLl7zQgtqoxvOdnAlCO0+YsM4B/kCL/VCmvAmfaLNRmeYTBO7CcxEuI9FT+q5mlQhh+dvAy9JSOi02uIkEA5nWIJQxa5icZJ4+GWl3Svj/pOcCFb/N9//df/91/E9af/LFv/UX397b/9239qt97+9/rXn37xs5Nbf/0Tw09/8he+/j+xdXwhqRNenAAAAABJRU5ErkJggg==">
            <a:extLst>
              <a:ext uri="{FF2B5EF4-FFF2-40B4-BE49-F238E27FC236}">
                <a16:creationId xmlns:a16="http://schemas.microsoft.com/office/drawing/2014/main" id="{3CED6BA3-53F0-4702-AE10-B226699B29F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9475" y="-15010"/>
            <a:ext cx="777205" cy="777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285385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0</TotalTime>
  <Words>3118</Words>
  <Application>Microsoft Office PowerPoint</Application>
  <PresentationFormat>Widescreen</PresentationFormat>
  <Paragraphs>533</Paragraphs>
  <Slides>27</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Arial</vt:lpstr>
      <vt:lpstr>Avenir Book Oblique</vt:lpstr>
      <vt:lpstr>Avenir Heavy</vt:lpstr>
      <vt:lpstr>Calibri</vt:lpstr>
      <vt:lpstr>Helvetica</vt:lpstr>
      <vt:lpstr>Helvetica Light</vt:lpstr>
      <vt:lpstr>NimbusRomNo9L-Regu</vt:lpstr>
      <vt:lpstr>Segoe UI</vt:lpstr>
      <vt:lpstr>Symbol</vt:lpstr>
      <vt:lpstr>Times New Roman</vt:lpstr>
      <vt:lpstr>Trebuchet MS</vt:lpstr>
      <vt:lpstr>Wingdings</vt:lpstr>
      <vt:lpstr>Office Theme</vt:lpstr>
      <vt:lpstr>Status of the Experiments</vt:lpstr>
      <vt:lpstr>Anti-3He Absorption in ALICE and in the Galaxy</vt:lpstr>
      <vt:lpstr>ALICE: LS2 Activities </vt:lpstr>
      <vt:lpstr>ALICE: Readiness at P2</vt:lpstr>
      <vt:lpstr>ATLAS: Higgs Boson Couplings</vt:lpstr>
      <vt:lpstr>PowerPoint Presentation</vt:lpstr>
      <vt:lpstr>ATLAS: LS2 Work Beginning of 2022</vt:lpstr>
      <vt:lpstr>PowerPoint Presentation</vt:lpstr>
      <vt:lpstr>CMS: Search for Paired Di-jet Resonances</vt:lpstr>
      <vt:lpstr>CMS: Readiness at Point 5</vt:lpstr>
      <vt:lpstr>PowerPoint Presentation</vt:lpstr>
      <vt:lpstr>LHCb: Semi-leptonic Lepton Flavour Test</vt:lpstr>
      <vt:lpstr>LHCb Upgrade I</vt:lpstr>
      <vt:lpstr>Risks Associated with the War Against Ukraine</vt:lpstr>
      <vt:lpstr>More Information on Russian Engagement in LHC Experiments</vt:lpstr>
      <vt:lpstr>WLCG: Readiness for Run 3</vt:lpstr>
      <vt:lpstr>Impact of War Against Ukraine on WLCG</vt:lpstr>
      <vt:lpstr>Impact of War Against Ukraine on WLCG</vt:lpstr>
      <vt:lpstr>Phase II: LHC Schedule</vt:lpstr>
      <vt:lpstr>Risks Associated with the War Against Ukraine </vt:lpstr>
      <vt:lpstr>Summary</vt:lpstr>
      <vt:lpstr>Backup</vt:lpstr>
      <vt:lpstr>PowerPoint Presentation</vt:lpstr>
      <vt:lpstr>PowerPoint Presentation</vt:lpstr>
      <vt:lpstr>More Information on Russian Engagement in CERN Experiments</vt:lpstr>
      <vt:lpstr>More Information on Russian Engagement in CERN Experiments</vt:lpstr>
      <vt:lpstr>Ukraine in LHC Experiments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Marika Flygar</dc:creator>
  <cp:lastModifiedBy>Mnich, Joachim</cp:lastModifiedBy>
  <cp:revision>446</cp:revision>
  <cp:lastPrinted>2022-03-20T13:23:03Z</cp:lastPrinted>
  <dcterms:created xsi:type="dcterms:W3CDTF">2021-03-18T12:29:40Z</dcterms:created>
  <dcterms:modified xsi:type="dcterms:W3CDTF">2022-04-25T08:38:10Z</dcterms:modified>
</cp:coreProperties>
</file>