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3231" r:id="rId3"/>
    <p:sldId id="3230" r:id="rId4"/>
    <p:sldId id="3232" r:id="rId5"/>
    <p:sldId id="3235" r:id="rId6"/>
    <p:sldId id="3233" r:id="rId7"/>
    <p:sldId id="3611" r:id="rId8"/>
    <p:sldId id="3630" r:id="rId9"/>
    <p:sldId id="3633" r:id="rId10"/>
    <p:sldId id="3634" r:id="rId11"/>
    <p:sldId id="3637" r:id="rId12"/>
    <p:sldId id="3636" r:id="rId13"/>
    <p:sldId id="3606" r:id="rId14"/>
    <p:sldId id="360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82D1EA"/>
    <a:srgbClr val="CCECFF"/>
    <a:srgbClr val="99CCF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7" autoAdjust="0"/>
    <p:restoredTop sz="91622" autoAdjust="0"/>
  </p:normalViewPr>
  <p:slideViewPr>
    <p:cSldViewPr snapToObjects="1">
      <p:cViewPr varScale="1">
        <p:scale>
          <a:sx n="54" d="100"/>
          <a:sy n="54" d="100"/>
        </p:scale>
        <p:origin x="6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J. Mnich | CERN Status and News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 | CERN Status and News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cience/experiments/atlas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home.cern/science/physics/higgs-boson" TargetMode="External"/><Relationship Id="rId4" Type="http://schemas.openxmlformats.org/officeDocument/2006/relationships/hyperlink" Target="https://home.cern/science/experiments/cm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home.cern/news/news/cern/cern-council-takes-further-measures-response-invasion-ukraine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7516" y="4896465"/>
            <a:ext cx="11376026" cy="803787"/>
          </a:xfrm>
        </p:spPr>
        <p:txBody>
          <a:bodyPr/>
          <a:lstStyle/>
          <a:p>
            <a:r>
              <a:rPr lang="de-DE" sz="2400" dirty="0" err="1"/>
              <a:t>Plenary</a:t>
            </a:r>
            <a:r>
              <a:rPr lang="de-DE" sz="2400" dirty="0"/>
              <a:t> RRB 54</a:t>
            </a:r>
            <a:r>
              <a:rPr lang="de-DE" sz="2400" baseline="30000" dirty="0"/>
              <a:t>th</a:t>
            </a:r>
            <a:r>
              <a:rPr lang="de-DE" sz="2400" dirty="0"/>
              <a:t> Meeting</a:t>
            </a:r>
            <a:endParaRPr lang="en-US" sz="2400" dirty="0"/>
          </a:p>
          <a:p>
            <a:r>
              <a:rPr lang="en-US" sz="1800" dirty="0"/>
              <a:t>Joachim </a:t>
            </a:r>
            <a:r>
              <a:rPr lang="en-US" sz="1800" dirty="0" err="1"/>
              <a:t>Mnich</a:t>
            </a:r>
            <a:endParaRPr lang="en-US" sz="1800" dirty="0"/>
          </a:p>
          <a:p>
            <a:r>
              <a:rPr lang="de-DE" sz="1800" dirty="0"/>
              <a:t>April</a:t>
            </a:r>
            <a:r>
              <a:rPr lang="en-US" sz="1800" dirty="0"/>
              <a:t> 25, 2022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63CF42C-5DBC-44C2-8B53-6F87294032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1152128"/>
          </a:xfrm>
        </p:spPr>
        <p:txBody>
          <a:bodyPr/>
          <a:lstStyle/>
          <a:p>
            <a:r>
              <a:rPr lang="en-US" dirty="0"/>
              <a:t>CERN Status and News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5506D7-9041-494C-AD1A-617060258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b="0" dirty="0"/>
              <a:t>Following the Russian invasion of Ukraine, the spokespersons of the four big LHC experiments proposed a suspension of publications. </a:t>
            </a:r>
          </a:p>
          <a:p>
            <a:r>
              <a:rPr lang="en-GB" b="0" dirty="0"/>
              <a:t>CERN management will not interfere with the publication choices of the Collaborations, but supported this approach as being pragmatic given the current circumstances.</a:t>
            </a:r>
            <a:endParaRPr lang="en-CH" b="0" dirty="0"/>
          </a:p>
          <a:p>
            <a:r>
              <a:rPr lang="en-CH" b="0" dirty="0"/>
              <a:t>CERN management can now pass on guidance from the closed Council session regarding publications:</a:t>
            </a:r>
          </a:p>
          <a:p>
            <a:r>
              <a:rPr lang="en-CH" b="0" dirty="0"/>
              <a:t>“</a:t>
            </a:r>
            <a:r>
              <a:rPr lang="en-GB" b="0" i="1" dirty="0"/>
              <a:t>Authorship should be based on scientific grounds, and that Council would be favourable of having a cover statement that a given paper is based on work performed before Feb 24th 2022</a:t>
            </a:r>
            <a:r>
              <a:rPr lang="en-GB" b="0" dirty="0"/>
              <a:t>”</a:t>
            </a:r>
          </a:p>
          <a:p>
            <a:r>
              <a:rPr lang="en-US" b="0" dirty="0"/>
              <a:t>The Collaboration Boards of the four large LHC experiments considered proposals based on this guidance, and aiming to align their policies.</a:t>
            </a:r>
            <a:endParaRPr lang="en-CH" b="0" dirty="0"/>
          </a:p>
          <a:p>
            <a:endParaRPr lang="en-CH" b="0" dirty="0"/>
          </a:p>
          <a:p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1E7435-A9FF-3447-ACDF-6EC12DE20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Guidance </a:t>
            </a:r>
            <a:r>
              <a:rPr lang="en-CH" dirty="0"/>
              <a:t>on publications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189A4-FCC4-5B47-BED5-5030837EC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BCFDA-854C-2942-AF8C-283D4E320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C73CD-3D5F-6646-91E9-F2F21ADC0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041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5506D7-9041-494C-AD1A-617060258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0" dirty="0"/>
              <a:t>Until the guidance or rule changes issued from the 16/17 June CERN Council have been implemented: </a:t>
            </a:r>
          </a:p>
          <a:p>
            <a:r>
              <a:rPr lang="en-US" altLang="en-US" b="0" dirty="0"/>
              <a:t>• Submit papers to arXiv.org and to CDS with “The XYZ Collaboration” only, that is, without author list nor acknowledgments. </a:t>
            </a:r>
          </a:p>
          <a:p>
            <a:r>
              <a:rPr lang="en-US" altLang="en-US" b="0" dirty="0"/>
              <a:t>• Submit the papers without author list and acknowledgments to journals for review. If a paper is accepted for publication before the June CERN Council meeting, a delay in publication will be requested. </a:t>
            </a:r>
          </a:p>
          <a:p>
            <a:r>
              <a:rPr lang="en-US" altLang="en-US" b="0" dirty="0"/>
              <a:t>The submitted papers would contain final results. Any release of preliminary results is continued in the usual manner.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1E7435-A9FF-3447-ACDF-6EC12DE20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de-DE" dirty="0"/>
              <a:t>Agreement </a:t>
            </a:r>
            <a:r>
              <a:rPr lang="de-DE" dirty="0" err="1"/>
              <a:t>among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4 LHC </a:t>
            </a:r>
            <a:r>
              <a:rPr lang="de-DE" dirty="0" err="1"/>
              <a:t>Collaborations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189A4-FCC4-5B47-BED5-5030837EC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BCFDA-854C-2942-AF8C-283D4E320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C73CD-3D5F-6646-91E9-F2F21ADC0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22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14C881-7DA5-F047-8BEA-F00DDCAE6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E2863-CDC2-A947-AC61-D87451E71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38ED5-938B-FA4C-A31C-3AD09ECEB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1D6A3-99CB-1C47-8E12-CA81F6D89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38A7D50-16DA-4997-82DD-FB775FD33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00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07E911-2361-4F9D-A651-85DA15A28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748" y="980728"/>
            <a:ext cx="5958275" cy="525658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sz="1800" b="0" dirty="0">
                <a:solidFill>
                  <a:srgbClr val="FF0000"/>
                </a:solidFill>
              </a:rPr>
              <a:t>Run 3 will be extended by 1 year until end 2025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sz="1800" b="0" dirty="0">
                <a:solidFill>
                  <a:srgbClr val="FF0000"/>
                </a:solidFill>
              </a:rPr>
              <a:t>and LS3 by ½ year until end 2028</a:t>
            </a:r>
            <a:endParaRPr lang="en-US" sz="1800" b="0" dirty="0"/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sz="1800" b="0" dirty="0"/>
              <a:t>Note: 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FF0000"/>
                </a:solidFill>
              </a:rPr>
              <a:t>no further extension of Run 3 or LS3 possible!</a:t>
            </a:r>
            <a:br>
              <a:rPr lang="en-US" sz="1800" b="0" dirty="0"/>
            </a:br>
            <a:r>
              <a:rPr lang="en-US" sz="1800" b="0" dirty="0"/>
              <a:t>for technical and political reasons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en-US" sz="1800" b="0" dirty="0"/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en-GB" sz="1800" b="0" dirty="0"/>
              <a:t>Measures are taken to make the new schedule as solid as possible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800" b="0" dirty="0">
                <a:solidFill>
                  <a:schemeClr val="accent1">
                    <a:lumMod val="75000"/>
                  </a:schemeClr>
                </a:solidFill>
              </a:rPr>
              <a:t>engagement of external professionals in process optimisation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800" b="0" dirty="0">
                <a:solidFill>
                  <a:schemeClr val="accent1">
                    <a:lumMod val="75000"/>
                  </a:schemeClr>
                </a:solidFill>
              </a:rPr>
              <a:t>work on a combined prioritized schedule for ASICs design and production</a:t>
            </a:r>
            <a:endParaRPr lang="en-US" sz="1800" b="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endParaRPr lang="en-US" sz="1800" b="0" dirty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303030"/>
                </a:solidFill>
              </a:rPr>
              <a:t>CERN will help as much as possible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303030"/>
                </a:solidFill>
              </a:rPr>
              <a:t>but will not be able to solve all current and undoubtedly arising future problems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FF0000"/>
                </a:solidFill>
              </a:rPr>
              <a:t>full engagement of entire collaborations is required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en-US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526588-6FDF-4D58-BAD8-141FDE568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Long-term LHC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64942-90AF-448B-9A95-FAAF76DB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284B4-9991-4867-81C6-8B5BB7CDF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FBE2B-C1C4-4A43-B0FF-814B69A2A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B3E8ED-E052-4565-B0A8-EF1F05212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92696"/>
            <a:ext cx="5535363" cy="345638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E53084F-826B-4744-A07A-805E5733EE69}"/>
              </a:ext>
            </a:extLst>
          </p:cNvPr>
          <p:cNvSpPr/>
          <p:nvPr/>
        </p:nvSpPr>
        <p:spPr>
          <a:xfrm>
            <a:off x="6395225" y="4293096"/>
            <a:ext cx="554461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dirty="0">
                <a:solidFill>
                  <a:srgbClr val="FF0000"/>
                </a:solidFill>
              </a:rPr>
              <a:t>Important: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FF0000"/>
                </a:solidFill>
              </a:rPr>
              <a:t>success of Run3 and the Phase II upgrades are of crucial importance for CERN and the field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FF0000"/>
                </a:solidFill>
              </a:rPr>
              <a:t>keeping the Phase II schedule is a key element!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DB2102-F217-4B03-8072-643BFD10E8E0}"/>
              </a:ext>
            </a:extLst>
          </p:cNvPr>
          <p:cNvSpPr/>
          <p:nvPr/>
        </p:nvSpPr>
        <p:spPr>
          <a:xfrm>
            <a:off x="395171" y="429309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321457">
              <a:spcBef>
                <a:spcPts val="844"/>
              </a:spcBef>
              <a:defRPr sz="1800" b="1">
                <a:latin typeface="Helvetica"/>
                <a:ea typeface="Helvetica"/>
                <a:cs typeface="Helvetica"/>
                <a:sym typeface="Helvetica"/>
              </a:defRPr>
            </a:pPr>
            <a:endParaRPr lang="en-GB" dirty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31709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07E911-2361-4F9D-A651-85DA15A28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836712"/>
            <a:ext cx="5904656" cy="525658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endParaRPr lang="en-US" sz="1800" b="0" dirty="0">
              <a:solidFill>
                <a:srgbClr val="FF0000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/>
              <a:t>the HL-LHC goal of providing 3000 fb</a:t>
            </a:r>
            <a:r>
              <a:rPr lang="en-US" sz="1800" b="0" baseline="30000" dirty="0"/>
              <a:t>-1</a:t>
            </a:r>
            <a:r>
              <a:rPr lang="en-US" sz="1800" b="0" dirty="0"/>
              <a:t> integrated luminosity to ATLAS and CMS would require HL-LHC operation until ≈ 2041 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/>
              <a:t>ending HL-LHC in 2038 would provide ≈ 2500 fb</a:t>
            </a:r>
            <a:r>
              <a:rPr lang="en-US" sz="1800" b="0" baseline="30000" dirty="0"/>
              <a:t>-1</a:t>
            </a:r>
            <a:r>
              <a:rPr lang="en-US" sz="1800" b="0" dirty="0"/>
              <a:t> per experiment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endParaRPr lang="en-US" sz="1800" b="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sz="1800" b="0" dirty="0">
                <a:solidFill>
                  <a:srgbClr val="FF0000"/>
                </a:solidFill>
              </a:rPr>
              <a:t>More details on long-term schedule are being worked on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303030"/>
                </a:solidFill>
              </a:rPr>
              <a:t>luminosity predictions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FF0000"/>
                </a:solidFill>
              </a:rPr>
              <a:t>HI running included in the current planning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303030"/>
                </a:solidFill>
              </a:rPr>
              <a:t>upgrades of ALICE and </a:t>
            </a:r>
            <a:r>
              <a:rPr lang="en-US" sz="1800" b="0" dirty="0" err="1">
                <a:solidFill>
                  <a:srgbClr val="303030"/>
                </a:solidFill>
              </a:rPr>
              <a:t>LHCb</a:t>
            </a:r>
            <a:r>
              <a:rPr lang="en-US" sz="1800" b="0" dirty="0">
                <a:solidFill>
                  <a:srgbClr val="303030"/>
                </a:solidFill>
              </a:rPr>
              <a:t> in LS 4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rgbClr val="303030"/>
                </a:solidFill>
              </a:rPr>
              <a:t>Currently under LHCC scrutiny 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rgbClr val="303030"/>
                </a:solidFill>
              </a:rPr>
              <a:t>Discussions with Funding Agencies starting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rgbClr val="303030"/>
                </a:solidFill>
              </a:rPr>
              <a:t>and others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sz="1800" b="0" dirty="0">
                <a:solidFill>
                  <a:srgbClr val="303030"/>
                </a:solidFill>
              </a:rPr>
              <a:t>Boundary condition: 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sz="1800" b="0" dirty="0">
                <a:solidFill>
                  <a:srgbClr val="FF0000"/>
                </a:solidFill>
              </a:rPr>
              <a:t>	no  HL-LHC  running beyond ≈ 2041 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sz="1800" b="0" dirty="0"/>
              <a:t>in light of the need for a future large project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526588-6FDF-4D58-BAD8-141FDE568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dirty="0"/>
              <a:t>Long-term LHC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64942-90AF-448B-9A95-FAAF76DB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284B4-9991-4867-81C6-8B5BB7CDF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FBE2B-C1C4-4A43-B0FF-814B69A2A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B3E8ED-E052-4565-B0A8-EF1F05212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92696"/>
            <a:ext cx="5535363" cy="345638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2CFD54C-AA1D-41A2-9DCC-30EB7C98ECAD}"/>
              </a:ext>
            </a:extLst>
          </p:cNvPr>
          <p:cNvSpPr/>
          <p:nvPr/>
        </p:nvSpPr>
        <p:spPr>
          <a:xfrm>
            <a:off x="6096000" y="4365104"/>
            <a:ext cx="6096000" cy="15542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Final decision on the long-term HL-LHC schedule will have to be taken at the next (or next-to-next?) strategy update in light of: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performance and results from the LHC, progress with the next project (FCC), …</a:t>
            </a:r>
          </a:p>
        </p:txBody>
      </p:sp>
    </p:spTree>
    <p:extLst>
      <p:ext uri="{BB962C8B-B14F-4D97-AF65-F5344CB8AC3E}">
        <p14:creationId xmlns:p14="http://schemas.microsoft.com/office/powerpoint/2010/main" val="504919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931F640-1670-4000-8843-9D142D164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399" y="1052736"/>
            <a:ext cx="7640201" cy="432048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28CA6F3-0515-4E90-8BD6-C7B2A4356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Covid</a:t>
            </a:r>
            <a:r>
              <a:rPr lang="en-US" dirty="0"/>
              <a:t> Cases at CERN (Personnel + Contractors)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B12E1-4631-491A-9F9F-75197F3C6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043FA-AA30-4740-95D7-4542FA2DE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BDE1C-BC2F-49D8-8C91-525EA107F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AC5019-F460-4055-A2D0-E6CFBE507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5600" y="1307434"/>
            <a:ext cx="4432434" cy="341227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C5CFC6-10B4-4A33-8DC1-59AA1532B783}"/>
              </a:ext>
            </a:extLst>
          </p:cNvPr>
          <p:cNvCxnSpPr/>
          <p:nvPr/>
        </p:nvCxnSpPr>
        <p:spPr>
          <a:xfrm flipV="1">
            <a:off x="6168008" y="5229200"/>
            <a:ext cx="0" cy="3600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1686C6F-7955-491F-B461-2EF7041A588E}"/>
              </a:ext>
            </a:extLst>
          </p:cNvPr>
          <p:cNvCxnSpPr/>
          <p:nvPr/>
        </p:nvCxnSpPr>
        <p:spPr>
          <a:xfrm flipV="1">
            <a:off x="6888088" y="5229200"/>
            <a:ext cx="0" cy="36004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D4B72F8-2F2B-4941-9330-192E104BED99}"/>
              </a:ext>
            </a:extLst>
          </p:cNvPr>
          <p:cNvSpPr txBox="1"/>
          <p:nvPr/>
        </p:nvSpPr>
        <p:spPr>
          <a:xfrm>
            <a:off x="5879976" y="5649019"/>
            <a:ext cx="6395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Xmas break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D0288E-0D70-4C06-96EE-0F5EE54E1B48}"/>
              </a:ext>
            </a:extLst>
          </p:cNvPr>
          <p:cNvSpPr txBox="1"/>
          <p:nvPr/>
        </p:nvSpPr>
        <p:spPr>
          <a:xfrm>
            <a:off x="6888088" y="5589240"/>
            <a:ext cx="33123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14.03.2022 Green level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(with some additional measures)</a:t>
            </a:r>
          </a:p>
        </p:txBody>
      </p:sp>
    </p:spTree>
    <p:extLst>
      <p:ext uri="{BB962C8B-B14F-4D97-AF65-F5344CB8AC3E}">
        <p14:creationId xmlns:p14="http://schemas.microsoft.com/office/powerpoint/2010/main" val="2349964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4181B19-7959-4595-A93B-CC9C49C31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302469"/>
            <a:ext cx="11352584" cy="583892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6DFC7B-04F6-41BF-AA1E-CE52EC520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4528" y="1695350"/>
            <a:ext cx="1717472" cy="504056"/>
          </a:xfrm>
        </p:spPr>
        <p:txBody>
          <a:bodyPr/>
          <a:lstStyle/>
          <a:p>
            <a:r>
              <a:rPr lang="en-US" sz="1600" b="0" dirty="0"/>
              <a:t>K. </a:t>
            </a:r>
            <a:r>
              <a:rPr lang="en-US" sz="1600" b="0" dirty="0" err="1"/>
              <a:t>Foraz</a:t>
            </a:r>
            <a:r>
              <a:rPr lang="en-US" sz="1600" b="0" dirty="0"/>
              <a:t>, </a:t>
            </a:r>
            <a:br>
              <a:rPr lang="en-US" sz="1600" b="0" dirty="0"/>
            </a:br>
            <a:r>
              <a:rPr lang="en-US" sz="1600" b="0" dirty="0"/>
              <a:t>ED 05.04.2022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B12E1-4631-491A-9F9F-75197F3C6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043FA-AA30-4740-95D7-4542FA2DE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BDE1C-BC2F-49D8-8C91-525EA107F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1920" y="5373216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796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0CA09F9-B6F0-4966-B2F9-F81ACC9EB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9200" y="789558"/>
            <a:ext cx="5486400" cy="271145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28CA6F3-0515-4E90-8BD6-C7B2A4356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Anniversary of Higgs Boson Discovery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B12E1-4631-491A-9F9F-75197F3C6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043FA-AA30-4740-95D7-4542FA2DE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BDE1C-BC2F-49D8-8C91-525EA107F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CE596D-B7D0-4FEA-8E54-7CE212E4C115}"/>
              </a:ext>
            </a:extLst>
          </p:cNvPr>
          <p:cNvSpPr/>
          <p:nvPr/>
        </p:nvSpPr>
        <p:spPr>
          <a:xfrm>
            <a:off x="397138" y="3645024"/>
            <a:ext cx="1124347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100" dirty="0">
                <a:solidFill>
                  <a:schemeClr val="tx2"/>
                </a:solidFill>
              </a:rPr>
              <a:t>On 4 July 2022, CERN will mark 10 years since the </a:t>
            </a:r>
            <a:r>
              <a:rPr lang="en-US" sz="21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ATLAS</a:t>
            </a:r>
            <a:r>
              <a:rPr lang="en-US" sz="2100" dirty="0">
                <a:solidFill>
                  <a:schemeClr val="tx2"/>
                </a:solidFill>
              </a:rPr>
              <a:t> and </a:t>
            </a:r>
            <a:r>
              <a:rPr lang="en-US" sz="21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CMS</a:t>
            </a:r>
            <a:r>
              <a:rPr lang="en-US" sz="2100" dirty="0">
                <a:solidFill>
                  <a:schemeClr val="tx2"/>
                </a:solidFill>
              </a:rPr>
              <a:t> experiments announced the discovery of the </a:t>
            </a:r>
            <a:r>
              <a:rPr lang="en-US" sz="21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Higgs boson</a:t>
            </a:r>
            <a:r>
              <a:rPr lang="en-US" sz="2100" dirty="0">
                <a:solidFill>
                  <a:schemeClr val="tx2"/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US" sz="2100" dirty="0">
                <a:solidFill>
                  <a:schemeClr val="tx2"/>
                </a:solidFill>
              </a:rPr>
              <a:t>The </a:t>
            </a:r>
            <a:r>
              <a:rPr lang="en-US" sz="2100" dirty="0" err="1">
                <a:solidFill>
                  <a:schemeClr val="tx2"/>
                </a:solidFill>
              </a:rPr>
              <a:t>centrepiece</a:t>
            </a:r>
            <a:r>
              <a:rPr lang="en-US" sz="2100" dirty="0">
                <a:solidFill>
                  <a:schemeClr val="tx2"/>
                </a:solidFill>
              </a:rPr>
              <a:t> is a full-day scientific symposium in CERN’s main auditorium. This will celebrate the discovery, give an overview of what’s been learned since then, and take a look forward at what’s still to come.</a:t>
            </a:r>
          </a:p>
          <a:p>
            <a:pPr>
              <a:spcAft>
                <a:spcPts val="600"/>
              </a:spcAft>
            </a:pPr>
            <a:r>
              <a:rPr lang="en-US" sz="2100" dirty="0">
                <a:solidFill>
                  <a:schemeClr val="tx2"/>
                </a:solidFill>
              </a:rPr>
              <a:t>Full details will be published soon but, in the meantime, save the date of 4 July 2022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01355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53097B-4489-4E17-986A-CC5FE109A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511" y="1124744"/>
            <a:ext cx="11376024" cy="460851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23 Member States: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b="0" dirty="0"/>
              <a:t>Austria, Belgium, Bulgaria, Czech Republic, Denmark, Finland, France, </a:t>
            </a:r>
            <a:br>
              <a:rPr lang="en-US" sz="1600" b="0" dirty="0"/>
            </a:br>
            <a:r>
              <a:rPr lang="en-US" sz="1600" b="0" dirty="0"/>
              <a:t>Germany, Greece, Hungary, Israel, Italy, Netherlands, Norway, Poland, </a:t>
            </a:r>
            <a:br>
              <a:rPr lang="en-US" sz="1600" b="0" dirty="0"/>
            </a:br>
            <a:r>
              <a:rPr lang="en-US" sz="1600" b="0" dirty="0"/>
              <a:t>Portugal, Romania, Slovak Republic, Serbia, Spain, Sweden, Switzerland, </a:t>
            </a:r>
            <a:br>
              <a:rPr lang="en-US" sz="1600" b="0" dirty="0"/>
            </a:br>
            <a:r>
              <a:rPr lang="en-US" sz="1600" b="0" dirty="0"/>
              <a:t>United Kingdom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10 Associate Member States: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b="0" dirty="0"/>
              <a:t>Croatia, Cyprus*, Estonia*, India, Latvia, Lithuania, Pakistan, Slovenia*, </a:t>
            </a:r>
            <a:br>
              <a:rPr lang="en-US" sz="1600" b="0" dirty="0"/>
            </a:br>
            <a:r>
              <a:rPr lang="en-US" sz="1600" b="0" dirty="0"/>
              <a:t>Turkey, Ukraine</a:t>
            </a:r>
            <a:br>
              <a:rPr lang="en-US" sz="1600" b="0" dirty="0"/>
            </a:br>
            <a:r>
              <a:rPr lang="en-US" sz="1600" b="0" dirty="0"/>
              <a:t>* in the pre-stage to Membership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4 Observers: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sz="1600" b="0" dirty="0" err="1"/>
              <a:t>Japan</a:t>
            </a:r>
            <a:r>
              <a:rPr lang="es-ES" sz="1600" b="0" dirty="0"/>
              <a:t>, USA, </a:t>
            </a:r>
            <a:r>
              <a:rPr lang="es-ES" sz="1600" b="0" dirty="0" err="1"/>
              <a:t>European</a:t>
            </a:r>
            <a:r>
              <a:rPr lang="es-ES" sz="1600" b="0" dirty="0"/>
              <a:t> </a:t>
            </a:r>
            <a:r>
              <a:rPr lang="es-ES" sz="1600" b="0" dirty="0" err="1"/>
              <a:t>Union</a:t>
            </a:r>
            <a:r>
              <a:rPr lang="es-ES" sz="1600" b="0" dirty="0"/>
              <a:t>, UNESCO</a:t>
            </a:r>
            <a:br>
              <a:rPr lang="es-ES" sz="1600" b="0" dirty="0"/>
            </a:br>
            <a:r>
              <a:rPr lang="en-US" sz="1600" b="0" dirty="0"/>
              <a:t>(Russia and JINR suspended on 8 and 25 March, respectively)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~60 ICA (International Cooperation Agreements):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b="0" dirty="0"/>
              <a:t>with non-Member States, some with countries with developing particle</a:t>
            </a:r>
            <a:br>
              <a:rPr lang="en-US" sz="1600" b="0" dirty="0"/>
            </a:br>
            <a:r>
              <a:rPr lang="en-US" sz="1600" b="0" dirty="0"/>
              <a:t>physics communities (CERN mission is also to help build capacity</a:t>
            </a:r>
            <a:br>
              <a:rPr lang="en-US" sz="1600" b="0" dirty="0"/>
            </a:br>
            <a:r>
              <a:rPr lang="en-US" sz="1600" b="0" dirty="0"/>
              <a:t>and foster growth of particle physics worldwide).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6216CF-A05D-433E-B37E-E37F4FED7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dirty="0"/>
              <a:t>CERN Family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FD03E-FF63-470F-B5A4-4ACA1814E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F09A9-CE51-45D1-AB4B-7E6158C7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3E27F-6A71-490F-A8BF-F448BACB1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ECB19C73-063D-41B4-9548-9922737BC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176" y="764704"/>
            <a:ext cx="4389120" cy="313639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D588E3E-150C-4C06-A05E-A088CDEFF37E}"/>
              </a:ext>
            </a:extLst>
          </p:cNvPr>
          <p:cNvSpPr/>
          <p:nvPr/>
        </p:nvSpPr>
        <p:spPr>
          <a:xfrm>
            <a:off x="7536160" y="4221088"/>
            <a:ext cx="48067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March 3, 2022: CERN Director-General Fabiola </a:t>
            </a:r>
            <a:r>
              <a:rPr lang="en-US" sz="1400" dirty="0" err="1"/>
              <a:t>Gianotti</a:t>
            </a:r>
            <a:r>
              <a:rPr lang="en-US" sz="1400" dirty="0"/>
              <a:t> and Brazilian Minister for Science, Technology and Innovation Marcos Pontes signed an agreement admitting Brazil as an Associate Member State of CERN</a:t>
            </a:r>
          </a:p>
          <a:p>
            <a:endParaRPr lang="en-US" sz="1400" dirty="0"/>
          </a:p>
          <a:p>
            <a:r>
              <a:rPr lang="en-US" sz="1400" dirty="0"/>
              <a:t>Agreement awaiting ratification by the Government</a:t>
            </a:r>
          </a:p>
        </p:txBody>
      </p:sp>
    </p:spTree>
    <p:extLst>
      <p:ext uri="{BB962C8B-B14F-4D97-AF65-F5344CB8AC3E}">
        <p14:creationId xmlns:p14="http://schemas.microsoft.com/office/powerpoint/2010/main" val="2723537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6DFC7B-04F6-41BF-AA1E-CE52EC520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Status preparation Run 3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Including M&amp;O reports and requests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Status Phase II Upgrades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New schedule released in January 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Russian War on Ukraine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Potential impact on the LHC scientific </a:t>
            </a:r>
            <a:r>
              <a:rPr lang="en-US" sz="2000" dirty="0" err="1"/>
              <a:t>programme</a:t>
            </a:r>
            <a:endParaRPr lang="en-US" sz="2000" dirty="0"/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8CA6F3-0515-4E90-8BD6-C7B2A4356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issues 54</a:t>
            </a:r>
            <a:r>
              <a:rPr lang="en-US" baseline="30000" dirty="0"/>
              <a:t>th</a:t>
            </a:r>
            <a:r>
              <a:rPr lang="en-US" dirty="0"/>
              <a:t>	LHC RRB	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B12E1-4631-491A-9F9F-75197F3C6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043FA-AA30-4740-95D7-4542FA2DE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BDE1C-BC2F-49D8-8C91-525EA107F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3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50EAE8-EF89-4AE2-9875-CE248B33D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1" y="1052736"/>
            <a:ext cx="10568131" cy="518457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b="0" dirty="0"/>
              <a:t>Recall schedule discussion of December 2021: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2F2F2F"/>
                </a:solidFill>
              </a:rPr>
              <a:t>following recommendations of LHCC and </a:t>
            </a:r>
            <a:br>
              <a:rPr lang="en-US" sz="1600" b="0" dirty="0">
                <a:solidFill>
                  <a:srgbClr val="2F2F2F"/>
                </a:solidFill>
              </a:rPr>
            </a:br>
            <a:r>
              <a:rPr lang="en-US" sz="1600" b="0" dirty="0">
                <a:solidFill>
                  <a:srgbClr val="2F2F2F"/>
                </a:solidFill>
              </a:rPr>
              <a:t>HL-LHC Cost &amp; Schedule Review CERN management </a:t>
            </a:r>
            <a:br>
              <a:rPr lang="en-US" sz="1600" b="0" dirty="0">
                <a:solidFill>
                  <a:srgbClr val="2F2F2F"/>
                </a:solidFill>
              </a:rPr>
            </a:br>
            <a:r>
              <a:rPr lang="en-US" sz="1600" b="0" dirty="0">
                <a:solidFill>
                  <a:srgbClr val="2F2F2F"/>
                </a:solidFill>
              </a:rPr>
              <a:t>proposed to extend Run 3 by 1 year and LS3 by ½ year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2F2F2F"/>
                </a:solidFill>
              </a:rPr>
              <a:t>feedback from funding agencies (RRB) was supportive</a:t>
            </a:r>
            <a:br>
              <a:rPr lang="en-US" sz="1600" b="0" dirty="0">
                <a:solidFill>
                  <a:srgbClr val="2F2F2F"/>
                </a:solidFill>
              </a:rPr>
            </a:br>
            <a:br>
              <a:rPr lang="en-US" sz="1600" b="0" dirty="0">
                <a:solidFill>
                  <a:srgbClr val="2F2F2F"/>
                </a:solidFill>
              </a:rPr>
            </a:br>
            <a:r>
              <a:rPr lang="en-US" sz="1600" b="0" dirty="0">
                <a:solidFill>
                  <a:srgbClr val="FF0000"/>
                </a:solidFill>
              </a:rPr>
              <a:t>Thank you very much for your many useful comments </a:t>
            </a:r>
            <a:br>
              <a:rPr lang="en-US" sz="1600" b="0" dirty="0">
                <a:solidFill>
                  <a:srgbClr val="FF0000"/>
                </a:solidFill>
              </a:rPr>
            </a:br>
            <a:r>
              <a:rPr lang="en-US" sz="1600" b="0" dirty="0">
                <a:solidFill>
                  <a:srgbClr val="FF0000"/>
                </a:solidFill>
              </a:rPr>
              <a:t>and your support!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600" b="0" dirty="0">
              <a:solidFill>
                <a:srgbClr val="2F2F2F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FF0000"/>
                </a:solidFill>
              </a:rPr>
              <a:t>CERN management decided in January 2022 to adapt </a:t>
            </a:r>
            <a:br>
              <a:rPr lang="en-US" sz="1600" b="0" dirty="0">
                <a:solidFill>
                  <a:srgbClr val="FF0000"/>
                </a:solidFill>
              </a:rPr>
            </a:br>
            <a:r>
              <a:rPr lang="en-US" sz="1600" b="0" dirty="0">
                <a:solidFill>
                  <a:srgbClr val="FF0000"/>
                </a:solidFill>
              </a:rPr>
              <a:t>the schedule as proposed</a:t>
            </a:r>
            <a:br>
              <a:rPr lang="en-US" sz="1600" b="0" dirty="0">
                <a:solidFill>
                  <a:srgbClr val="FF0000"/>
                </a:solidFill>
              </a:rPr>
            </a:br>
            <a:r>
              <a:rPr lang="en-US" sz="1600" b="0" dirty="0">
                <a:solidFill>
                  <a:srgbClr val="FF0000"/>
                </a:solidFill>
              </a:rPr>
              <a:t>underlining that any further shift of LS3 is technically excluded! </a:t>
            </a:r>
            <a:endParaRPr lang="en-US" sz="16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b="0" dirty="0"/>
              <a:t>CERN measures to consolidate the Phase II schedule: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2060"/>
                </a:solidFill>
              </a:rPr>
              <a:t>CERN EP, ATLAS and CMS established a priority list and roadmap for electronics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2060"/>
                </a:solidFill>
              </a:rPr>
              <a:t>CERN will try to continue the CHIPS initiative and support it with experienced workforce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2060"/>
                </a:solidFill>
              </a:rPr>
              <a:t>discussion with Fraunhofer IPA in Germany started</a:t>
            </a:r>
            <a:br>
              <a:rPr lang="en-US" sz="1600" b="0" dirty="0">
                <a:solidFill>
                  <a:srgbClr val="002060"/>
                </a:solidFill>
              </a:rPr>
            </a:br>
            <a:r>
              <a:rPr lang="en-US" sz="1600" b="0" dirty="0">
                <a:solidFill>
                  <a:srgbClr val="002060"/>
                </a:solidFill>
              </a:rPr>
              <a:t>this institute is specialized on (industrial) process optimization</a:t>
            </a:r>
            <a:br>
              <a:rPr lang="en-US" sz="1600" b="0" dirty="0">
                <a:solidFill>
                  <a:srgbClr val="002060"/>
                </a:solidFill>
              </a:rPr>
            </a:br>
            <a:r>
              <a:rPr lang="en-US" sz="1600" b="0" dirty="0">
                <a:solidFill>
                  <a:srgbClr val="002060"/>
                </a:solidFill>
              </a:rPr>
              <a:t>plan for workshops with experiments once re-baselining is completed (hopefully Q2 2022)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b="0" dirty="0">
                <a:solidFill>
                  <a:srgbClr val="2F2F2F"/>
                </a:solidFill>
              </a:rPr>
              <a:t>In addition, both experiments are working hard to consolidate the schedule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600" b="0" dirty="0">
              <a:solidFill>
                <a:srgbClr val="2F2F2F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235CB6-9181-4D32-BD40-DEFFC7484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0B726-A658-44DD-88B4-DCDAA5E63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32919-4AE5-49A9-B3C1-D15A9D25C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101F6-4858-42AB-AD0E-EAE5F90C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F36506-1F70-42AF-86DF-93FAB40AF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5109" y="1041985"/>
            <a:ext cx="5727555" cy="21132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B981EA-C58B-4E45-8ADC-B54FBEFDD3E7}"/>
              </a:ext>
            </a:extLst>
          </p:cNvPr>
          <p:cNvSpPr txBox="1"/>
          <p:nvPr/>
        </p:nvSpPr>
        <p:spPr>
          <a:xfrm>
            <a:off x="9696400" y="470610"/>
            <a:ext cx="175689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Phase II upgrade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ATLAS &amp; CMS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8F7BA7-175C-4307-A757-8D86E159776E}"/>
              </a:ext>
            </a:extLst>
          </p:cNvPr>
          <p:cNvSpPr txBox="1"/>
          <p:nvPr/>
        </p:nvSpPr>
        <p:spPr>
          <a:xfrm>
            <a:off x="8155533" y="2586970"/>
            <a:ext cx="16848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ALICE 3 &amp; </a:t>
            </a:r>
            <a:r>
              <a:rPr lang="en-US" dirty="0" err="1">
                <a:solidFill>
                  <a:srgbClr val="FF0000"/>
                </a:solidFill>
              </a:rPr>
              <a:t>LHCb</a:t>
            </a:r>
            <a:r>
              <a:rPr lang="en-US" dirty="0">
                <a:solidFill>
                  <a:srgbClr val="FF0000"/>
                </a:solidFill>
              </a:rPr>
              <a:t> upgrade II</a:t>
            </a:r>
          </a:p>
        </p:txBody>
      </p:sp>
    </p:spTree>
    <p:extLst>
      <p:ext uri="{BB962C8B-B14F-4D97-AF65-F5344CB8AC3E}">
        <p14:creationId xmlns:p14="http://schemas.microsoft.com/office/powerpoint/2010/main" val="1053379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A2BA92-2C19-4690-9AFF-6199540C8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Statement from 25 March: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0" dirty="0">
                <a:hlinkClick r:id="rId2"/>
              </a:rPr>
              <a:t>https://home.cern/news/news/cern/cern-council-takes-further-measures-response-invasion-ukraine</a:t>
            </a:r>
            <a:endParaRPr lang="en-US" sz="20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In response to the military invasion of Ukraine by the Russian Federation, the 23 Member States of CERN today decided to: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suspend the participation of CERN scientists in all scientific committees of institutions located in the Russian Federation and the Republic of Belarus, and vice versa;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suspend or, failing that, cancel all events jointly arranged between CERN and institutions located in the Russian Federation and the Republic of Belarus;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suspend the granting of contracts of association as associated members of the CERN personnel to any new individuals affiliated to home institutions in Russia and Belarus.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04086A-4CC9-412F-BA2D-BCFCC3DB5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Russian War on Ukraine: </a:t>
            </a:r>
            <a:br>
              <a:rPr lang="en-US" dirty="0"/>
            </a:br>
            <a:r>
              <a:rPr lang="en-US" dirty="0"/>
              <a:t>Measures taken by CERN Council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8D4B9-A347-4CB7-9752-08A505C35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15D43-A4B7-4F63-84F3-5FF2C8D57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FC8DA-73E4-4C14-B3ED-6D4720E16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18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58ED44-7CCE-6A4D-ACBA-9CCF5D1FA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/>
              <a:t>Regarding relations with the Joint Institute for Nuclear Research (JINR), with which CERN holds reciprocal Observer status, the CERN Council decided: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to suspend the participation of CERN scientists in all JINR scientific committees, and vice versa;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to suspend or, failing that, cancel all events jointly arranged between CERN and JINR;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that CERN will not engage in new collaborations with JINR until further notice;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that the Observer status of JINR at the Council is suspended and CERN will not exercise the rights resulting from its Observer status at JINR, until further notice.</a:t>
            </a:r>
          </a:p>
          <a:p>
            <a:r>
              <a:rPr lang="en-CH" b="0" dirty="0"/>
              <a:t>Council have asked for more information with a view to making a decision in June on the </a:t>
            </a:r>
            <a:r>
              <a:rPr lang="de-DE" b="0" dirty="0"/>
              <a:t>possible </a:t>
            </a:r>
            <a:r>
              <a:rPr lang="en-CH" b="0" dirty="0"/>
              <a:t>suspension of international coooperation agreements</a:t>
            </a:r>
          </a:p>
          <a:p>
            <a:endParaRPr lang="en-GB" b="0" dirty="0"/>
          </a:p>
          <a:p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14C881-7DA5-F047-8BEA-F00DDCAE6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Measures taken by CERN Council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E2863-CDC2-A947-AC61-D87451E71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38ED5-938B-FA4C-A31C-3AD09ECEB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CERN Status and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1D6A3-99CB-1C47-8E12-CA81F6D89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1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0</TotalTime>
  <Words>1427</Words>
  <Application>Microsoft Office PowerPoint</Application>
  <PresentationFormat>Widescreen</PresentationFormat>
  <Paragraphs>146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Helvetica</vt:lpstr>
      <vt:lpstr>Office Theme</vt:lpstr>
      <vt:lpstr>CERN Status and News</vt:lpstr>
      <vt:lpstr>Covid Cases at CERN (Personnel + Contractors)</vt:lpstr>
      <vt:lpstr>PowerPoint Presentation</vt:lpstr>
      <vt:lpstr>10th Anniversary of Higgs Boson Discovery</vt:lpstr>
      <vt:lpstr>CERN Family</vt:lpstr>
      <vt:lpstr>Main issues 54th LHC RRB </vt:lpstr>
      <vt:lpstr>LHC Schedule</vt:lpstr>
      <vt:lpstr>Russian War on Ukraine:  Measures taken by CERN Council</vt:lpstr>
      <vt:lpstr>Measures taken by CERN Council</vt:lpstr>
      <vt:lpstr>Guidance on publications</vt:lpstr>
      <vt:lpstr>Agreement among the 4 LHC Collaborations</vt:lpstr>
      <vt:lpstr>Backup</vt:lpstr>
      <vt:lpstr>Long-term LHC Schedule</vt:lpstr>
      <vt:lpstr>Long-term LHC Schedule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Marika Flygar</dc:creator>
  <cp:lastModifiedBy>Mnich, Joachim</cp:lastModifiedBy>
  <cp:revision>106</cp:revision>
  <cp:lastPrinted>2020-01-30T13:49:18Z</cp:lastPrinted>
  <dcterms:created xsi:type="dcterms:W3CDTF">2021-03-18T12:29:40Z</dcterms:created>
  <dcterms:modified xsi:type="dcterms:W3CDTF">2022-04-24T15:55:28Z</dcterms:modified>
</cp:coreProperties>
</file>