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8" r:id="rId3"/>
    <p:sldId id="275" r:id="rId4"/>
    <p:sldId id="279" r:id="rId5"/>
    <p:sldId id="282" r:id="rId6"/>
    <p:sldId id="284" r:id="rId7"/>
    <p:sldId id="289" r:id="rId8"/>
    <p:sldId id="287" r:id="rId9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6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86"/>
    <p:restoredTop sz="94626"/>
  </p:normalViewPr>
  <p:slideViewPr>
    <p:cSldViewPr snapToGrid="0" snapToObjects="1">
      <p:cViewPr varScale="1">
        <p:scale>
          <a:sx n="96" d="100"/>
          <a:sy n="96" d="100"/>
        </p:scale>
        <p:origin x="200" y="7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handoutMaster" Target="handoutMasters/handoutMaster1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2DF30-13A1-8848-944A-CDABE7F224FE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71B2D-A994-DD46-8C80-502AA3622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630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BB350-8CE3-C24C-AC4B-357601B81FCB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13F12-0D6D-3740-9FF2-7B8EAAE24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324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113F12-0D6D-3740-9FF2-7B8EAAE241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3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t-EE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t-EE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t-EE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t-EE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t-EE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t-EE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/>
              <a:t>Click to edit Master text styles</a:t>
            </a:r>
          </a:p>
          <a:p>
            <a:pPr lvl="1"/>
            <a:r>
              <a:rPr lang="et-EE"/>
              <a:t>Second level</a:t>
            </a:r>
          </a:p>
          <a:p>
            <a:pPr lvl="2"/>
            <a:r>
              <a:rPr lang="et-EE"/>
              <a:t>Third level</a:t>
            </a:r>
          </a:p>
          <a:p>
            <a:pPr lvl="3"/>
            <a:r>
              <a:rPr lang="et-EE"/>
              <a:t>Fourth level</a:t>
            </a:r>
          </a:p>
          <a:p>
            <a:pPr lvl="4"/>
            <a:r>
              <a:rPr lang="et-EE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63B33-9791-4B4C-B841-E5D662343BC2}" type="slidenum">
              <a:rPr lang="et-EE" smtClean="0"/>
              <a:pPr/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2.jpe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 /><Relationship Id="rId3" Type="http://schemas.openxmlformats.org/officeDocument/2006/relationships/image" Target="../media/image3.png" /><Relationship Id="rId7" Type="http://schemas.openxmlformats.org/officeDocument/2006/relationships/image" Target="../media/image7.pn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6.jpg" /><Relationship Id="rId5" Type="http://schemas.openxmlformats.org/officeDocument/2006/relationships/image" Target="../media/image5.png" /><Relationship Id="rId4" Type="http://schemas.openxmlformats.org/officeDocument/2006/relationships/image" Target="../media/image4.jpeg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 /><Relationship Id="rId2" Type="http://schemas.openxmlformats.org/officeDocument/2006/relationships/image" Target="../media/image9.emf" /><Relationship Id="rId1" Type="http://schemas.openxmlformats.org/officeDocument/2006/relationships/slideLayout" Target="../slideLayouts/slideLayout4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8846" y="2130426"/>
            <a:ext cx="7772400" cy="1470025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NICPB activities towards FCC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4558" y="3886200"/>
            <a:ext cx="6400800" cy="1752600"/>
          </a:xfrm>
        </p:spPr>
        <p:txBody>
          <a:bodyPr/>
          <a:lstStyle/>
          <a:p>
            <a:r>
              <a:rPr lang="en-US" dirty="0"/>
              <a:t>Mario </a:t>
            </a:r>
            <a:r>
              <a:rPr lang="en-US" dirty="0" err="1"/>
              <a:t>Kadastik</a:t>
            </a:r>
            <a:r>
              <a:rPr lang="en-US" dirty="0"/>
              <a:t> and </a:t>
            </a:r>
            <a:r>
              <a:rPr lang="en-US" dirty="0" err="1"/>
              <a:t>Martti</a:t>
            </a:r>
            <a:r>
              <a:rPr lang="en-US" dirty="0"/>
              <a:t> Raidal</a:t>
            </a:r>
          </a:p>
          <a:p>
            <a:r>
              <a:rPr lang="en-US" dirty="0"/>
              <a:t>NICPB, Tallinn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1</a:t>
            </a:fld>
            <a:endParaRPr lang="et-EE"/>
          </a:p>
        </p:txBody>
      </p:sp>
      <p:pic>
        <p:nvPicPr>
          <p:cNvPr id="8" name="Picture 7" descr="C:\Users\Heisi\OneDrive - Tartu Ülikool\Neutronid\ESS\ESSource jätkuprojekt\Jätkutatolus\Esitamine 29-02-2016\ERF-logo-horisontaa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594" y="692222"/>
            <a:ext cx="2790655" cy="166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3" descr="Esitluspõh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053551" y="0"/>
            <a:ext cx="1150024" cy="686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800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C49EF-E013-D445-885D-9DF90040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NICPB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BC3DF-3013-074B-8974-A17ED8E67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432376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National Institute of Chemical Physics and Biophysics (NICPB), KBFI in Estonian</a:t>
            </a:r>
          </a:p>
          <a:p>
            <a:endParaRPr lang="en-US" dirty="0"/>
          </a:p>
          <a:p>
            <a:r>
              <a:rPr lang="en-US" dirty="0"/>
              <a:t>National research institute - a public body established by the NICPB law</a:t>
            </a:r>
          </a:p>
          <a:p>
            <a:endParaRPr lang="en-US" dirty="0"/>
          </a:p>
          <a:p>
            <a:r>
              <a:rPr lang="en-US" dirty="0"/>
              <a:t>Does not belong to any university, collaborates with all Estonian universities</a:t>
            </a:r>
          </a:p>
          <a:p>
            <a:endParaRPr lang="en-US" dirty="0"/>
          </a:p>
          <a:p>
            <a:r>
              <a:rPr lang="en-US" dirty="0"/>
              <a:t>1996 – First cooperation agreement and MoU with CMS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A8049-A5FE-9A40-B157-AF4358B7B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C9FE2-A2D9-A745-9485-76AD58C58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A88D2-0AF4-EA4F-BBD2-2CC2E7D9A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2</a:t>
            </a:fld>
            <a:endParaRPr lang="et-EE"/>
          </a:p>
        </p:txBody>
      </p:sp>
      <p:pic>
        <p:nvPicPr>
          <p:cNvPr id="7" name="Content Placeholder 3" descr="Esitluspõhi.jpg">
            <a:extLst>
              <a:ext uri="{FF2B5EF4-FFF2-40B4-BE49-F238E27FC236}">
                <a16:creationId xmlns:a16="http://schemas.microsoft.com/office/drawing/2014/main" id="{4B828438-E898-734B-8DAD-D57DF79505D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41976" y="-3441"/>
            <a:ext cx="1150024" cy="686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50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DA6C-9325-1C49-8CDC-84B6152BB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4 pillars of the scientific collaboration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55186B-33CB-474C-B9DF-36077752C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75CFD-694E-B340-9613-55FE6D696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8D2C2-6501-9E45-B472-5DD5EB427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3</a:t>
            </a:fld>
            <a:endParaRPr lang="et-E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6E46FF9-BF74-D041-A0B9-4FDEF90CD071}"/>
              </a:ext>
            </a:extLst>
          </p:cNvPr>
          <p:cNvSpPr/>
          <p:nvPr/>
        </p:nvSpPr>
        <p:spPr>
          <a:xfrm>
            <a:off x="609600" y="1647825"/>
            <a:ext cx="4352144" cy="206973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Theory</a:t>
            </a:r>
            <a:endParaRPr lang="en-US" sz="28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831024-7D51-2049-BD87-639F57E10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056428"/>
            <a:ext cx="4352144" cy="206973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WLCG computing: Tier-2 CS for CMS</a:t>
            </a:r>
            <a:endParaRPr lang="en-US" sz="28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8C44D39-775D-5941-9A66-6CE76D40BDBB}"/>
              </a:ext>
            </a:extLst>
          </p:cNvPr>
          <p:cNvSpPr/>
          <p:nvPr/>
        </p:nvSpPr>
        <p:spPr>
          <a:xfrm>
            <a:off x="6689832" y="1647825"/>
            <a:ext cx="4352144" cy="206973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CMS data analyses</a:t>
            </a:r>
            <a:endParaRPr lang="en-US" sz="28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8BB6359-794C-024A-8F2C-8013C9976660}"/>
              </a:ext>
            </a:extLst>
          </p:cNvPr>
          <p:cNvSpPr/>
          <p:nvPr/>
        </p:nvSpPr>
        <p:spPr>
          <a:xfrm>
            <a:off x="6689832" y="4056428"/>
            <a:ext cx="4352144" cy="206973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Detector development: muon DT and trigger</a:t>
            </a:r>
            <a:endParaRPr lang="en-US" sz="2800" dirty="0"/>
          </a:p>
        </p:txBody>
      </p:sp>
      <p:pic>
        <p:nvPicPr>
          <p:cNvPr id="11" name="Content Placeholder 3" descr="Esitluspõhi.jpg">
            <a:extLst>
              <a:ext uri="{FF2B5EF4-FFF2-40B4-BE49-F238E27FC236}">
                <a16:creationId xmlns:a16="http://schemas.microsoft.com/office/drawing/2014/main" id="{A1614DC8-B75D-DB4C-8E7F-745E3460A5F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41976" y="-3441"/>
            <a:ext cx="1150024" cy="686144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1062325-4C60-E643-9F35-78AF7FBA1891}"/>
              </a:ext>
            </a:extLst>
          </p:cNvPr>
          <p:cNvSpPr/>
          <p:nvPr/>
        </p:nvSpPr>
        <p:spPr>
          <a:xfrm>
            <a:off x="5165166" y="3380063"/>
            <a:ext cx="1321244" cy="10138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CERN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658C6C-F114-F848-8D7E-B8DCEAFA3992}"/>
              </a:ext>
            </a:extLst>
          </p:cNvPr>
          <p:cNvCxnSpPr>
            <a:cxnSpLocks/>
          </p:cNvCxnSpPr>
          <p:nvPr/>
        </p:nvCxnSpPr>
        <p:spPr>
          <a:xfrm>
            <a:off x="4750549" y="3135002"/>
            <a:ext cx="422389" cy="268159"/>
          </a:xfrm>
          <a:prstGeom prst="straightConnector1">
            <a:avLst/>
          </a:prstGeom>
          <a:ln w="19050" cmpd="sng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991C215-B85F-1C4E-8EB3-026F7BA10187}"/>
              </a:ext>
            </a:extLst>
          </p:cNvPr>
          <p:cNvCxnSpPr>
            <a:cxnSpLocks/>
          </p:cNvCxnSpPr>
          <p:nvPr/>
        </p:nvCxnSpPr>
        <p:spPr>
          <a:xfrm flipV="1">
            <a:off x="4809177" y="4393926"/>
            <a:ext cx="355989" cy="296609"/>
          </a:xfrm>
          <a:prstGeom prst="straightConnector1">
            <a:avLst/>
          </a:prstGeom>
          <a:ln w="19050" cmpd="sng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F6C8E92-5BFE-3C49-A01D-98EE5A47B51F}"/>
              </a:ext>
            </a:extLst>
          </p:cNvPr>
          <p:cNvCxnSpPr>
            <a:cxnSpLocks/>
          </p:cNvCxnSpPr>
          <p:nvPr/>
        </p:nvCxnSpPr>
        <p:spPr>
          <a:xfrm flipH="1">
            <a:off x="6486410" y="3111904"/>
            <a:ext cx="325592" cy="268159"/>
          </a:xfrm>
          <a:prstGeom prst="straightConnector1">
            <a:avLst/>
          </a:prstGeom>
          <a:ln w="19050" cmpd="sng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E45074B-F722-D54A-817D-943FD5BFB47E}"/>
              </a:ext>
            </a:extLst>
          </p:cNvPr>
          <p:cNvCxnSpPr>
            <a:cxnSpLocks/>
          </p:cNvCxnSpPr>
          <p:nvPr/>
        </p:nvCxnSpPr>
        <p:spPr>
          <a:xfrm>
            <a:off x="6486410" y="4393926"/>
            <a:ext cx="363789" cy="296609"/>
          </a:xfrm>
          <a:prstGeom prst="straightConnector1">
            <a:avLst/>
          </a:prstGeom>
          <a:ln w="19050" cmpd="sng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024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4690C-0DE7-DF4C-AEAB-596741CDA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The NICPB theory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022EF-159B-A04E-99ED-73A4089CE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93871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25</a:t>
            </a:r>
            <a:r>
              <a:rPr lang="en-US" dirty="0"/>
              <a:t> researchers in TH including PhD students</a:t>
            </a:r>
          </a:p>
          <a:p>
            <a:r>
              <a:rPr lang="en-US" dirty="0"/>
              <a:t>Top researchers program: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John Ellis</a:t>
            </a:r>
          </a:p>
          <a:p>
            <a:pPr lvl="2"/>
            <a:r>
              <a:rPr lang="en-US" dirty="0" err="1">
                <a:solidFill>
                  <a:srgbClr val="FF0000"/>
                </a:solidFill>
              </a:rPr>
              <a:t>Abdelhak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Djouadi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Alessandro </a:t>
            </a:r>
            <a:r>
              <a:rPr lang="en-US" dirty="0" err="1"/>
              <a:t>Strumia</a:t>
            </a:r>
            <a:endParaRPr lang="en-US" dirty="0"/>
          </a:p>
          <a:p>
            <a:pPr lvl="2"/>
            <a:r>
              <a:rPr lang="en-US" dirty="0" err="1"/>
              <a:t>Emidio</a:t>
            </a:r>
            <a:r>
              <a:rPr lang="en-US" dirty="0"/>
              <a:t> </a:t>
            </a:r>
            <a:r>
              <a:rPr lang="en-US" dirty="0" err="1"/>
              <a:t>Gabrielli</a:t>
            </a:r>
            <a:endParaRPr lang="en-US" dirty="0"/>
          </a:p>
          <a:p>
            <a:r>
              <a:rPr lang="en-US" dirty="0"/>
              <a:t>Research topics:</a:t>
            </a:r>
          </a:p>
          <a:p>
            <a:pPr lvl="2"/>
            <a:r>
              <a:rPr lang="en-US" dirty="0"/>
              <a:t>Collider physics, including the LHC, </a:t>
            </a:r>
            <a:r>
              <a:rPr lang="en-US" b="1" dirty="0">
                <a:solidFill>
                  <a:srgbClr val="FF0000"/>
                </a:solidFill>
              </a:rPr>
              <a:t>FCC</a:t>
            </a:r>
            <a:r>
              <a:rPr lang="en-US" dirty="0"/>
              <a:t> and CLIC research programs</a:t>
            </a:r>
          </a:p>
          <a:p>
            <a:pPr lvl="2"/>
            <a:r>
              <a:rPr lang="en-US" dirty="0"/>
              <a:t>DM, </a:t>
            </a:r>
            <a:r>
              <a:rPr lang="en-US" dirty="0" err="1"/>
              <a:t>astroparticle</a:t>
            </a:r>
            <a:r>
              <a:rPr lang="en-US" dirty="0"/>
              <a:t> physics and cosmology in all of its forms</a:t>
            </a:r>
          </a:p>
          <a:p>
            <a:pPr lvl="2"/>
            <a:r>
              <a:rPr lang="en-US" dirty="0"/>
              <a:t>More in general: NP beyond the SM in all of its forms</a:t>
            </a:r>
          </a:p>
          <a:p>
            <a:pPr lvl="2"/>
            <a:r>
              <a:rPr lang="en-US" dirty="0"/>
              <a:t>Gravitational Waves, Black Holes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FEA18-4323-9645-8BB9-1AC4D987C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C4D42-24C7-D548-9C38-1A870CF48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5A3ED-F86E-DA47-8E50-2521E40BC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4</a:t>
            </a:fld>
            <a:endParaRPr lang="et-EE"/>
          </a:p>
        </p:txBody>
      </p:sp>
      <p:pic>
        <p:nvPicPr>
          <p:cNvPr id="7" name="Content Placeholder 3" descr="Esitluspõhi.jpg">
            <a:extLst>
              <a:ext uri="{FF2B5EF4-FFF2-40B4-BE49-F238E27FC236}">
                <a16:creationId xmlns:a16="http://schemas.microsoft.com/office/drawing/2014/main" id="{F0CDF52A-51EB-6E40-9155-78141F82C6E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41976" y="-3441"/>
            <a:ext cx="1150024" cy="686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310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476D8-F4DC-C34D-958B-866C9A875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Examples of TH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8F689-CD08-F846-B3A5-3E3173056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Higgs fits and Higgs criticality studies</a:t>
            </a:r>
          </a:p>
          <a:p>
            <a:endParaRPr lang="en-US" dirty="0"/>
          </a:p>
          <a:p>
            <a:r>
              <a:rPr lang="en-US" dirty="0"/>
              <a:t>DM indirect detection – </a:t>
            </a:r>
            <a:r>
              <a:rPr lang="en-US" dirty="0" err="1"/>
              <a:t>astroparticle</a:t>
            </a:r>
            <a:r>
              <a:rPr lang="en-US" dirty="0"/>
              <a:t> physics</a:t>
            </a:r>
          </a:p>
          <a:p>
            <a:endParaRPr lang="en-US" dirty="0"/>
          </a:p>
          <a:p>
            <a:r>
              <a:rPr lang="en-US" dirty="0"/>
              <a:t>Primordial BH DM – fits, CMB and GW constraints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FA4FD-E6EC-194E-852E-68650733F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BD331-6004-4F40-ADEB-6ACD319D1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42C3F-61CB-5F48-9431-934038319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5</a:t>
            </a:fld>
            <a:endParaRPr lang="et-EE"/>
          </a:p>
        </p:txBody>
      </p:sp>
      <p:pic>
        <p:nvPicPr>
          <p:cNvPr id="7" name="Content Placeholder 3" descr="Esitluspõhi.jpg">
            <a:extLst>
              <a:ext uri="{FF2B5EF4-FFF2-40B4-BE49-F238E27FC236}">
                <a16:creationId xmlns:a16="http://schemas.microsoft.com/office/drawing/2014/main" id="{A18D2EA9-BD66-C34F-BA7D-94BD6CA75B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41976" y="-3441"/>
            <a:ext cx="1150024" cy="6861441"/>
          </a:xfrm>
          <a:prstGeom prst="rect">
            <a:avLst/>
          </a:prstGeom>
        </p:spPr>
      </p:pic>
      <p:pic>
        <p:nvPicPr>
          <p:cNvPr id="8" name="Picture 7" descr="deadoraliveG2012.png">
            <a:extLst>
              <a:ext uri="{FF2B5EF4-FFF2-40B4-BE49-F238E27FC236}">
                <a16:creationId xmlns:a16="http://schemas.microsoft.com/office/drawing/2014/main" id="{B358C717-B0AF-D642-8578-2D77C094E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624" y="1969339"/>
            <a:ext cx="3202618" cy="1528099"/>
          </a:xfrm>
          <a:prstGeom prst="rect">
            <a:avLst/>
          </a:prstGeom>
        </p:spPr>
      </p:pic>
      <p:pic>
        <p:nvPicPr>
          <p:cNvPr id="10" name="Content Placeholder 6" descr="DMorigin.pdf">
            <a:extLst>
              <a:ext uri="{FF2B5EF4-FFF2-40B4-BE49-F238E27FC236}">
                <a16:creationId xmlns:a16="http://schemas.microsoft.com/office/drawing/2014/main" id="{D3FBD446-B01E-1548-90F1-C1D6B0B90D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33547" y="3491881"/>
            <a:ext cx="2400091" cy="1533829"/>
          </a:xfrm>
          <a:prstGeom prst="rect">
            <a:avLst/>
          </a:prstGeom>
        </p:spPr>
      </p:pic>
      <p:pic>
        <p:nvPicPr>
          <p:cNvPr id="11" name="Content Placeholder 2" descr="AMS_pamela.png">
            <a:extLst>
              <a:ext uri="{FF2B5EF4-FFF2-40B4-BE49-F238E27FC236}">
                <a16:creationId xmlns:a16="http://schemas.microsoft.com/office/drawing/2014/main" id="{7E57BB27-3219-554C-9572-18AAAFE155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85" r="-20585"/>
          <a:stretch>
            <a:fillRect/>
          </a:stretch>
        </p:blipFill>
        <p:spPr>
          <a:xfrm>
            <a:off x="8994624" y="5008867"/>
            <a:ext cx="3694208" cy="1872716"/>
          </a:xfrm>
          <a:prstGeom prst="rect">
            <a:avLst/>
          </a:prstGeom>
        </p:spPr>
      </p:pic>
      <p:pic>
        <p:nvPicPr>
          <p:cNvPr id="12" name="Picture 11" descr="einstein_gravity_black_hole_merging_wp.jpg">
            <a:extLst>
              <a:ext uri="{FF2B5EF4-FFF2-40B4-BE49-F238E27FC236}">
                <a16:creationId xmlns:a16="http://schemas.microsoft.com/office/drawing/2014/main" id="{D619B3AC-4ADB-1B46-9D00-EF2E58F18E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023" y="4607046"/>
            <a:ext cx="3546423" cy="22509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F3338FC-016C-F54D-AA7D-9148F681AA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445" y="0"/>
            <a:ext cx="1953555" cy="19457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BD9CF5-D95D-0340-ABD0-DE79C5B85C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670" y="4545749"/>
            <a:ext cx="3234819" cy="252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002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4690C-0DE7-DF4C-AEAB-596741CDA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The NICPB CMS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022EF-159B-A04E-99ED-73A4089CE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93871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12</a:t>
            </a:r>
            <a:r>
              <a:rPr lang="en-US" dirty="0"/>
              <a:t> researchers in CMS including PhD students</a:t>
            </a:r>
          </a:p>
          <a:p>
            <a:r>
              <a:rPr lang="en-US" dirty="0"/>
              <a:t>Research topics:</a:t>
            </a:r>
          </a:p>
          <a:p>
            <a:pPr lvl="1"/>
            <a:r>
              <a:rPr lang="en-US" dirty="0"/>
              <a:t>Historically BSM Higgs (H++ to leptons) and top quark searches (single top polarization, </a:t>
            </a:r>
            <a:r>
              <a:rPr lang="en-US" dirty="0" err="1"/>
              <a:t>tt</a:t>
            </a:r>
            <a:r>
              <a:rPr lang="en-US" dirty="0"/>
              <a:t> cross section)</a:t>
            </a:r>
          </a:p>
          <a:p>
            <a:pPr lvl="1"/>
            <a:r>
              <a:rPr lang="en-US" dirty="0"/>
              <a:t>Higgs related searches – </a:t>
            </a:r>
            <a:r>
              <a:rPr lang="en-US" dirty="0" err="1"/>
              <a:t>ttH</a:t>
            </a:r>
            <a:r>
              <a:rPr lang="en-US" dirty="0"/>
              <a:t> and HH production modes and with leptons (emphasis on tau leptons) in the final state</a:t>
            </a:r>
          </a:p>
          <a:p>
            <a:pPr lvl="1"/>
            <a:r>
              <a:rPr lang="en-US" dirty="0"/>
              <a:t>Trigger development at L1 and HLT </a:t>
            </a:r>
          </a:p>
          <a:p>
            <a:pPr lvl="1"/>
            <a:r>
              <a:rPr lang="en-US" dirty="0"/>
              <a:t>RECO maintenance</a:t>
            </a:r>
          </a:p>
          <a:p>
            <a:pPr lvl="1"/>
            <a:r>
              <a:rPr lang="en-US" dirty="0"/>
              <a:t>Graph based neural networks and particle flow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FEA18-4323-9645-8BB9-1AC4D987C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C4D42-24C7-D548-9C38-1A870CF48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5A3ED-F86E-DA47-8E50-2521E40BC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6</a:t>
            </a:fld>
            <a:endParaRPr lang="et-EE"/>
          </a:p>
        </p:txBody>
      </p:sp>
      <p:pic>
        <p:nvPicPr>
          <p:cNvPr id="7" name="Content Placeholder 3" descr="Esitluspõhi.jpg">
            <a:extLst>
              <a:ext uri="{FF2B5EF4-FFF2-40B4-BE49-F238E27FC236}">
                <a16:creationId xmlns:a16="http://schemas.microsoft.com/office/drawing/2014/main" id="{F0CDF52A-51EB-6E40-9155-78141F82C6E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41976" y="-3441"/>
            <a:ext cx="1150024" cy="686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901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8522-7A19-D341-9838-4DCEEF5E7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8035" y="854979"/>
            <a:ext cx="5274365" cy="1143000"/>
          </a:xfrm>
        </p:spPr>
        <p:txBody>
          <a:bodyPr anchor="ctr">
            <a:normAutofit/>
          </a:bodyPr>
          <a:lstStyle/>
          <a:p>
            <a:r>
              <a:rPr lang="en-EE" dirty="0"/>
              <a:t>FCC plans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C10C63A-E3DD-CB43-BDDD-AF1691B489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39757" y="-88623"/>
            <a:ext cx="6135757" cy="34513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1FF28-A9AF-D842-8E60-42AAB4857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2.03.2022</a:t>
            </a:r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A21D4A-AC6E-4E48-9D2C-069E3E30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FCC meeting</a:t>
            </a:r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62BED-A9B0-984B-8160-5A3B0E44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C863B33-9791-4B4C-B841-E5D662343BC2}" type="slidenum">
              <a:rPr lang="et-EE" smtClean="0"/>
              <a:pPr>
                <a:spcAft>
                  <a:spcPts val="600"/>
                </a:spcAft>
              </a:pPr>
              <a:t>7</a:t>
            </a:fld>
            <a:endParaRPr lang="et-E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AA2481-2105-D04B-8710-BCD231722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310" y="2941580"/>
            <a:ext cx="7040579" cy="3959830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139D2B-9F20-BC43-B630-5321FDB0755A}"/>
              </a:ext>
            </a:extLst>
          </p:cNvPr>
          <p:cNvSpPr txBox="1"/>
          <p:nvPr/>
        </p:nvSpPr>
        <p:spPr>
          <a:xfrm>
            <a:off x="318052" y="3949148"/>
            <a:ext cx="48992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E" dirty="0"/>
              <a:t>Example planned research:</a:t>
            </a:r>
          </a:p>
          <a:p>
            <a:endParaRPr lang="en-E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E" dirty="0"/>
              <a:t>We’ve developed machine learning algos</a:t>
            </a:r>
            <a:br>
              <a:rPr lang="en-EE" dirty="0"/>
            </a:br>
            <a:r>
              <a:rPr lang="en-EE" dirty="0"/>
              <a:t>to do particle flow at 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EE" dirty="0"/>
              <a:t>If fully demonstrated to give equivalent results could give an easy option to implement same algo at FCC future detectors</a:t>
            </a:r>
          </a:p>
          <a:p>
            <a:r>
              <a:rPr lang="en-E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9669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4690C-0DE7-DF4C-AEAB-596741CDA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022EF-159B-A04E-99ED-73A4089CE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432376" cy="4938713"/>
          </a:xfrm>
        </p:spPr>
        <p:txBody>
          <a:bodyPr>
            <a:normAutofit/>
          </a:bodyPr>
          <a:lstStyle/>
          <a:p>
            <a:r>
              <a:rPr lang="en-US" dirty="0"/>
              <a:t>Coordinated the CERN activities for close to 25 years</a:t>
            </a:r>
          </a:p>
          <a:p>
            <a:r>
              <a:rPr lang="en-US" dirty="0"/>
              <a:t>Well established research program that entails</a:t>
            </a:r>
          </a:p>
          <a:p>
            <a:pPr lvl="1"/>
            <a:r>
              <a:rPr lang="en-US" dirty="0"/>
              <a:t>theory</a:t>
            </a:r>
          </a:p>
          <a:p>
            <a:pPr lvl="1"/>
            <a:r>
              <a:rPr lang="en-US" dirty="0"/>
              <a:t>phenomenology</a:t>
            </a:r>
          </a:p>
          <a:p>
            <a:pPr lvl="1"/>
            <a:r>
              <a:rPr lang="en-US" dirty="0"/>
              <a:t>experimental analysis </a:t>
            </a:r>
          </a:p>
          <a:p>
            <a:pPr lvl="1"/>
            <a:r>
              <a:rPr lang="en-US" dirty="0"/>
              <a:t>future experiment development</a:t>
            </a:r>
          </a:p>
          <a:p>
            <a:r>
              <a:rPr lang="en-US" dirty="0"/>
              <a:t>Expected to pursue a wide program at FCC as well, but transitioning will happen over time from existing CMS programs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FEA18-4323-9645-8BB9-1AC4D987C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2.03.2022</a:t>
            </a:r>
            <a:endParaRPr lang="et-E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C4D42-24C7-D548-9C38-1A870CF48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meeting</a:t>
            </a:r>
            <a:endParaRPr lang="et-E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5A3ED-F86E-DA47-8E50-2521E40BC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B33-9791-4B4C-B841-E5D662343BC2}" type="slidenum">
              <a:rPr lang="et-EE" smtClean="0"/>
              <a:pPr/>
              <a:t>8</a:t>
            </a:fld>
            <a:endParaRPr lang="et-EE"/>
          </a:p>
        </p:txBody>
      </p:sp>
      <p:pic>
        <p:nvPicPr>
          <p:cNvPr id="7" name="Content Placeholder 3" descr="Esitluspõhi.jpg">
            <a:extLst>
              <a:ext uri="{FF2B5EF4-FFF2-40B4-BE49-F238E27FC236}">
                <a16:creationId xmlns:a16="http://schemas.microsoft.com/office/drawing/2014/main" id="{F0CDF52A-51EB-6E40-9155-78141F82C6E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41976" y="-3441"/>
            <a:ext cx="1150024" cy="686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701921"/>
      </p:ext>
    </p:extLst>
  </p:cSld>
  <p:clrMapOvr>
    <a:masterClrMapping/>
  </p:clrMapOvr>
</p:sld>
</file>

<file path=ppt/theme/theme1.xml><?xml version="1.0" encoding="utf-8"?>
<a:theme xmlns:a="http://schemas.openxmlformats.org/drawingml/2006/main" name="KEAL ISAB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KEAL ISAB.thmx</Template>
  <TotalTime>5807</TotalTime>
  <Words>367</Words>
  <Application>Microsoft Office PowerPoint</Application>
  <PresentationFormat>Widescreen</PresentationFormat>
  <Paragraphs>82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KEAL ISAB</vt:lpstr>
      <vt:lpstr>NICPB activities towards FCC</vt:lpstr>
      <vt:lpstr>NICPB</vt:lpstr>
      <vt:lpstr>4 pillars of the scientific collaboration</vt:lpstr>
      <vt:lpstr>The NICPB theory group</vt:lpstr>
      <vt:lpstr>Examples of TH results</vt:lpstr>
      <vt:lpstr>The NICPB CMS group</vt:lpstr>
      <vt:lpstr>FCC plans</vt:lpstr>
      <vt:lpstr>Summary</vt:lpstr>
    </vt:vector>
  </TitlesOfParts>
  <Company>NICPB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Eesti teadus CERNis</dc:title>
  <dc:creator>Martti Raidal</dc:creator>
  <cp:lastModifiedBy>Unknown User</cp:lastModifiedBy>
  <cp:revision>83</cp:revision>
  <dcterms:created xsi:type="dcterms:W3CDTF">2017-01-08T09:17:17Z</dcterms:created>
  <dcterms:modified xsi:type="dcterms:W3CDTF">2022-03-02T16:15:31Z</dcterms:modified>
</cp:coreProperties>
</file>