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12"/>
  </p:notesMasterIdLst>
  <p:handoutMasterIdLst>
    <p:handoutMasterId r:id="rId13"/>
  </p:handoutMasterIdLst>
  <p:sldIdLst>
    <p:sldId id="336" r:id="rId5"/>
    <p:sldId id="835" r:id="rId6"/>
    <p:sldId id="2145705960" r:id="rId7"/>
    <p:sldId id="2145705962" r:id="rId8"/>
    <p:sldId id="2145705963" r:id="rId9"/>
    <p:sldId id="2145705964" r:id="rId10"/>
    <p:sldId id="257" r:id="rId11"/>
  </p:sldIdLst>
  <p:sldSz cx="12192000" cy="6858000"/>
  <p:notesSz cx="9872663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9" userDrawn="1">
          <p15:clr>
            <a:srgbClr val="A4A3A4"/>
          </p15:clr>
        </p15:guide>
        <p15:guide id="2" pos="29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Miki Shen" initials="MS" lastIdx="1" clrIdx="6">
    <p:extLst>
      <p:ext uri="{19B8F6BF-5375-455C-9EA6-DF929625EA0E}">
        <p15:presenceInfo xmlns:p15="http://schemas.microsoft.com/office/powerpoint/2012/main" userId="S::m.shen@neomaterials.com::e1d942fe-1f1d-4930-a77b-5bbb76240d49" providerId="AD"/>
      </p:ext>
    </p:extLst>
  </p:cmAuthor>
  <p:cmAuthor id="1" name="Greg Kroll" initials="GK" lastIdx="7" clrIdx="0">
    <p:extLst>
      <p:ext uri="{19B8F6BF-5375-455C-9EA6-DF929625EA0E}">
        <p15:presenceInfo xmlns:p15="http://schemas.microsoft.com/office/powerpoint/2012/main" userId="S-1-5-21-1203485545-3556087457-3817168709-1612" providerId="AD"/>
      </p:ext>
    </p:extLst>
  </p:cmAuthor>
  <p:cmAuthor id="2" name="Nimitkumar Sheth" initials="NS" lastIdx="1" clrIdx="1">
    <p:extLst>
      <p:ext uri="{19B8F6BF-5375-455C-9EA6-DF929625EA0E}">
        <p15:presenceInfo xmlns:p15="http://schemas.microsoft.com/office/powerpoint/2012/main" userId="e55782c796e73079" providerId="Windows Live"/>
      </p:ext>
    </p:extLst>
  </p:cmAuthor>
  <p:cmAuthor id="3" name="Jim Herchenroeder" initials="JH" lastIdx="54" clrIdx="2">
    <p:extLst>
      <p:ext uri="{19B8F6BF-5375-455C-9EA6-DF929625EA0E}">
        <p15:presenceInfo xmlns:p15="http://schemas.microsoft.com/office/powerpoint/2012/main" userId="Jim Herchenroeder" providerId="None"/>
      </p:ext>
    </p:extLst>
  </p:cmAuthor>
  <p:cmAuthor id="4" name="Greg Kroll" initials="GK [2]" lastIdx="19" clrIdx="3">
    <p:extLst>
      <p:ext uri="{19B8F6BF-5375-455C-9EA6-DF929625EA0E}">
        <p15:presenceInfo xmlns:p15="http://schemas.microsoft.com/office/powerpoint/2012/main" userId="S::g.kroll@neomaterials.com::ef75771a-db8f-4ebd-8ecb-fdbab8b24804" providerId="AD"/>
      </p:ext>
    </p:extLst>
  </p:cmAuthor>
  <p:cmAuthor id="5" name="Praneeta Nehra" initials="PN" lastIdx="73" clrIdx="4">
    <p:extLst>
      <p:ext uri="{19B8F6BF-5375-455C-9EA6-DF929625EA0E}">
        <p15:presenceInfo xmlns:p15="http://schemas.microsoft.com/office/powerpoint/2012/main" userId="S::p.nehra@neomaterials.com::ab4add06-8799-4514-ac35-e4ced3087304" providerId="AD"/>
      </p:ext>
    </p:extLst>
  </p:cmAuthor>
  <p:cmAuthor id="6" name="Yong Keat Lim" initials="YKL" lastIdx="10" clrIdx="5">
    <p:extLst>
      <p:ext uri="{19B8F6BF-5375-455C-9EA6-DF929625EA0E}">
        <p15:presenceInfo xmlns:p15="http://schemas.microsoft.com/office/powerpoint/2012/main" userId="S::yk.lim@neomaterials.com::63406ae7-48e8-417f-ba8c-a063debde5e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5CA"/>
    <a:srgbClr val="3B64AD"/>
    <a:srgbClr val="45A6D9"/>
    <a:srgbClr val="605DB4"/>
    <a:srgbClr val="FF2FB5"/>
    <a:srgbClr val="FD33EF"/>
    <a:srgbClr val="54585A"/>
    <a:srgbClr val="FF2EB5"/>
    <a:srgbClr val="FD7B18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68842D-C48E-47D6-92D4-BCD61EA8F083}" v="11" dt="2021-05-18T02:24:00.7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633" autoAdjust="0"/>
    <p:restoredTop sz="93792" autoAdjust="0"/>
  </p:normalViewPr>
  <p:slideViewPr>
    <p:cSldViewPr snapToGrid="0" snapToObjects="1" showGuides="1">
      <p:cViewPr varScale="1">
        <p:scale>
          <a:sx n="86" d="100"/>
          <a:sy n="86" d="100"/>
        </p:scale>
        <p:origin x="758" y="58"/>
      </p:cViewPr>
      <p:guideLst>
        <p:guide orient="horz" pos="1759"/>
        <p:guide pos="29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97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224" y="0"/>
            <a:ext cx="4278154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02F5A-6829-DE48-91DC-194AFD977133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4278154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224" y="6513910"/>
            <a:ext cx="4278154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A8846-EA37-A446-97A8-4D9A73EC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9225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154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4" y="0"/>
            <a:ext cx="4278154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65904-69F0-8E46-9E0D-64044DA6DFFF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51125" y="514350"/>
            <a:ext cx="4570413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57550"/>
            <a:ext cx="789813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4278154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4" y="6513910"/>
            <a:ext cx="4278154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DC112-30A9-7047-8AE4-154CE470E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7971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992C1D-2BFA-4AF9-ACBF-EB79A88E7C4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1981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9950" y="1257300"/>
            <a:ext cx="6032500" cy="33940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3321B3-79DE-9A49-9777-31CBFC462C0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437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311451" cy="691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109" y="2755533"/>
            <a:ext cx="11534891" cy="1036706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24648"/>
                </a:solidFill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76763" y="3443397"/>
            <a:ext cx="11515237" cy="37424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F2F2F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  <p:pic>
        <p:nvPicPr>
          <p:cNvPr id="8" name="neo performance materials-150ppi-RGB_4.png">
            <a:extLst>
              <a:ext uri="{FF2B5EF4-FFF2-40B4-BE49-F238E27FC236}">
                <a16:creationId xmlns:a16="http://schemas.microsoft.com/office/drawing/2014/main" id="{BE932124-DDB4-492E-B9BA-92C114AA079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5108" y="-338826"/>
            <a:ext cx="4498967" cy="262276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980721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 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311451" cy="691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109" y="2755533"/>
            <a:ext cx="11534891" cy="1036706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24648"/>
                </a:solidFill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76763" y="3443397"/>
            <a:ext cx="11515237" cy="37424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F2F2F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106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85CA"/>
                </a:solidFill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  <a:latin typeface="+mn-lt"/>
              </a:defRPr>
            </a:lvl1pPr>
            <a:lvl2pPr>
              <a:defRPr>
                <a:solidFill>
                  <a:schemeClr val="tx1"/>
                </a:solidFill>
                <a:latin typeface="+mn-lt"/>
              </a:defRPr>
            </a:lvl2pPr>
            <a:lvl3pPr>
              <a:defRPr>
                <a:solidFill>
                  <a:schemeClr val="tx1"/>
                </a:solidFill>
                <a:latin typeface="+mn-lt"/>
              </a:defRPr>
            </a:lvl3pPr>
            <a:lvl4pPr>
              <a:defRPr>
                <a:solidFill>
                  <a:schemeClr val="tx1"/>
                </a:solidFill>
                <a:latin typeface="+mn-lt"/>
              </a:defRPr>
            </a:lvl4pPr>
            <a:lvl5pPr>
              <a:defRPr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606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0"/>
          </p:nvPr>
        </p:nvSpPr>
        <p:spPr>
          <a:xfrm>
            <a:off x="491067" y="1255713"/>
            <a:ext cx="11159067" cy="508158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724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0"/>
          </p:nvPr>
        </p:nvSpPr>
        <p:spPr>
          <a:xfrm>
            <a:off x="491067" y="1193800"/>
            <a:ext cx="11294533" cy="4902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755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6112933" y="1101508"/>
            <a:ext cx="6096000" cy="5400892"/>
          </a:xfrm>
          <a:prstGeom prst="rect">
            <a:avLst/>
          </a:prstGeom>
          <a:gradFill flip="none" rotWithShape="1">
            <a:gsLst>
              <a:gs pos="100000">
                <a:srgbClr val="D3D3D3"/>
              </a:gs>
              <a:gs pos="18000">
                <a:schemeClr val="bg1"/>
              </a:gs>
            </a:gsLst>
            <a:lin ang="564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pic>
        <p:nvPicPr>
          <p:cNvPr id="10" name="pasted-image.pdf"/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 flipV="1">
            <a:off x="0" y="6454599"/>
            <a:ext cx="12244749" cy="72000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Oval 11"/>
          <p:cNvSpPr/>
          <p:nvPr userDrawn="1"/>
        </p:nvSpPr>
        <p:spPr>
          <a:xfrm>
            <a:off x="11274293" y="6261796"/>
            <a:ext cx="582347" cy="436760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54585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1289225" y="6344047"/>
            <a:ext cx="5524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91940DF-586A-B64C-B45C-0A4547344725}" type="slidenum">
              <a:rPr lang="en-US" sz="1800" baseline="3000" smtClean="0">
                <a:solidFill>
                  <a:srgbClr val="54585A"/>
                </a:solidFill>
              </a:rPr>
              <a:pPr algn="ctr"/>
              <a:t>‹#›</a:t>
            </a:fld>
            <a:endParaRPr lang="en-US" sz="1800" baseline="3000" dirty="0">
              <a:solidFill>
                <a:srgbClr val="5458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2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0E6F6FDE-2625-3A41-A476-8EF7A6A1B0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0000" y="360000"/>
            <a:ext cx="11510008" cy="49244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defRPr b="0" i="0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9352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1067" y="75674"/>
            <a:ext cx="9584267" cy="10258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067" y="1333500"/>
            <a:ext cx="11176000" cy="4729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pic>
        <p:nvPicPr>
          <p:cNvPr id="8" name="pasted-image.pdf"/>
          <p:cNvPicPr>
            <a:picLocks/>
          </p:cNvPicPr>
          <p:nvPr userDrawn="1"/>
        </p:nvPicPr>
        <p:blipFill>
          <a:blip r:embed="rId9"/>
          <a:stretch>
            <a:fillRect/>
          </a:stretch>
        </p:blipFill>
        <p:spPr>
          <a:xfrm flipV="1">
            <a:off x="0" y="6454599"/>
            <a:ext cx="12244749" cy="72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Oval 13"/>
          <p:cNvSpPr/>
          <p:nvPr userDrawn="1"/>
        </p:nvSpPr>
        <p:spPr>
          <a:xfrm>
            <a:off x="11274293" y="6261796"/>
            <a:ext cx="582347" cy="436760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54585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11289225" y="6344047"/>
            <a:ext cx="5524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91940DF-586A-B64C-B45C-0A4547344725}" type="slidenum">
              <a:rPr lang="en-US" sz="1800" baseline="3000" smtClean="0">
                <a:solidFill>
                  <a:srgbClr val="54585A"/>
                </a:solidFill>
              </a:rPr>
              <a:pPr algn="ctr"/>
              <a:t>‹#›</a:t>
            </a:fld>
            <a:endParaRPr lang="en-US" sz="1800" baseline="3000" dirty="0">
              <a:solidFill>
                <a:srgbClr val="54585A"/>
              </a:solidFill>
            </a:endParaRPr>
          </a:p>
        </p:txBody>
      </p:sp>
      <p:pic>
        <p:nvPicPr>
          <p:cNvPr id="11" name="neo performance materials-150ppi-RGB_4.png">
            <a:extLst>
              <a:ext uri="{FF2B5EF4-FFF2-40B4-BE49-F238E27FC236}">
                <a16:creationId xmlns:a16="http://schemas.microsoft.com/office/drawing/2014/main" id="{846F0B56-C25E-4466-9D25-C1E81651341D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075334" y="129082"/>
            <a:ext cx="1933047" cy="112690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974380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 baseline="0">
          <a:solidFill>
            <a:srgbClr val="0085CA"/>
          </a:solidFill>
          <a:latin typeface="Arial"/>
          <a:ea typeface="+mj-ea"/>
          <a:cs typeface="Arial"/>
        </a:defRPr>
      </a:lvl1pPr>
    </p:titleStyle>
    <p:bodyStyle>
      <a:lvl1pPr marL="265113" indent="-265113" algn="l" defTabSz="457200" rtl="0" eaLnBrk="1" latinLnBrk="0" hangingPunct="1">
        <a:spcBef>
          <a:spcPts val="2376"/>
        </a:spcBef>
        <a:buFont typeface="Wingdings" charset="2"/>
        <a:buChar char="§"/>
        <a:defRPr sz="2400" kern="1200">
          <a:solidFill>
            <a:srgbClr val="0D70BE"/>
          </a:solidFill>
          <a:latin typeface="Arial"/>
          <a:ea typeface="+mn-ea"/>
          <a:cs typeface="Arial"/>
        </a:defRPr>
      </a:lvl1pPr>
      <a:lvl2pPr marL="630238" indent="-276225" algn="l" defTabSz="457200" rtl="0" eaLnBrk="1" latinLnBrk="0" hangingPunct="1">
        <a:spcBef>
          <a:spcPts val="1176"/>
        </a:spcBef>
        <a:buFont typeface="Wingdings" charset="2"/>
        <a:buChar char="§"/>
        <a:defRPr sz="2000" kern="1200">
          <a:solidFill>
            <a:srgbClr val="54585A"/>
          </a:solidFill>
          <a:latin typeface="Arial"/>
          <a:ea typeface="+mn-ea"/>
          <a:cs typeface="Arial"/>
        </a:defRPr>
      </a:lvl2pPr>
      <a:lvl3pPr marL="895350" indent="-265113" algn="l" defTabSz="457200" rtl="0" eaLnBrk="1" latinLnBrk="0" hangingPunct="1">
        <a:spcBef>
          <a:spcPts val="1176"/>
        </a:spcBef>
        <a:buFont typeface="Arial"/>
        <a:buChar char="•"/>
        <a:defRPr sz="2000" kern="1200">
          <a:solidFill>
            <a:srgbClr val="54585A"/>
          </a:solidFill>
          <a:latin typeface="Arial"/>
          <a:ea typeface="+mn-ea"/>
          <a:cs typeface="Arial"/>
        </a:defRPr>
      </a:lvl3pPr>
      <a:lvl4pPr marL="1162050" indent="-266700" algn="l" defTabSz="457200" rtl="0" eaLnBrk="1" latinLnBrk="0" hangingPunct="1">
        <a:spcBef>
          <a:spcPts val="1176"/>
        </a:spcBef>
        <a:buFont typeface="Arial"/>
        <a:buChar char="–"/>
        <a:defRPr sz="1800" kern="1200">
          <a:solidFill>
            <a:srgbClr val="54585A"/>
          </a:solidFill>
          <a:latin typeface="Arial"/>
          <a:ea typeface="+mn-ea"/>
          <a:cs typeface="Arial"/>
        </a:defRPr>
      </a:lvl4pPr>
      <a:lvl5pPr marL="1436688" indent="-274638" algn="l" defTabSz="457200" rtl="0" eaLnBrk="1" latinLnBrk="0" hangingPunct="1">
        <a:spcBef>
          <a:spcPts val="1176"/>
        </a:spcBef>
        <a:buFont typeface="Arial"/>
        <a:buChar char="»"/>
        <a:defRPr sz="1800" kern="1200">
          <a:solidFill>
            <a:srgbClr val="54585A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2.xml"/><Relationship Id="rId7" Type="http://schemas.openxmlformats.org/officeDocument/2006/relationships/image" Target="../media/image9.emf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dar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75F3CCE-EA70-4AC8-B199-70C2B1B2A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763" y="2403165"/>
            <a:ext cx="4849029" cy="3757937"/>
          </a:xfrm>
        </p:spPr>
        <p:txBody>
          <a:bodyPr anchor="ctr">
            <a:normAutofit/>
          </a:bodyPr>
          <a:lstStyle/>
          <a:p>
            <a:r>
              <a:rPr lang="et-EE" sz="4000" b="1" dirty="0"/>
              <a:t>NPM Silmet</a:t>
            </a:r>
            <a:br>
              <a:rPr lang="et-EE" sz="4000" b="1" dirty="0"/>
            </a:br>
            <a:br>
              <a:rPr lang="et-EE" sz="4000" b="1" dirty="0"/>
            </a:br>
            <a:br>
              <a:rPr lang="et-EE" sz="4000" b="1" dirty="0"/>
            </a:br>
            <a:r>
              <a:rPr lang="et-EE" sz="1400" b="1" dirty="0"/>
              <a:t>2.March 2022</a:t>
            </a:r>
            <a:br>
              <a:rPr lang="et-EE" sz="1400" b="1" dirty="0"/>
            </a:br>
            <a:r>
              <a:rPr lang="et-EE" sz="1400" b="1" dirty="0"/>
              <a:t>Estonia</a:t>
            </a:r>
            <a:endParaRPr lang="en-US" sz="40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370EF8-F475-4C89-8F91-B42FE672B4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9912" y="418382"/>
            <a:ext cx="5164517" cy="5644281"/>
          </a:xfrm>
          <a:prstGeom prst="rect">
            <a:avLst/>
          </a:prstGeom>
          <a:noFill/>
        </p:spPr>
      </p:pic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24F4E17C-4ECD-4125-80DA-50309E2873E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29920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2026A8B7-74C5-406B-A2CA-9D337C9DD2A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4110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408081-AB20-8D4E-B2EE-43C6FB596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700" y="239290"/>
            <a:ext cx="10515600" cy="1025135"/>
          </a:xfrm>
        </p:spPr>
        <p:txBody>
          <a:bodyPr vert="horz" lIns="0" tIns="0" rIns="0" bIns="0" rtlCol="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sz="2800" dirty="0">
                <a:solidFill>
                  <a:srgbClr val="00449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NPM Silmet</a:t>
            </a:r>
            <a:br>
              <a:rPr lang="en-US" sz="2800" b="0" dirty="0">
                <a:solidFill>
                  <a:srgbClr val="00449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b="0" i="1" dirty="0">
                <a:solidFill>
                  <a:srgbClr val="004494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Europe’s Only Operating REE Separations Facility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12A5720-A60B-384F-A55F-8F03C8DFBC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2852" y="3978723"/>
            <a:ext cx="2807516" cy="1785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DA913A-2BC1-894D-BE22-CB6285CA24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615"/>
          <a:stretch/>
        </p:blipFill>
        <p:spPr>
          <a:xfrm>
            <a:off x="6142067" y="1526796"/>
            <a:ext cx="2863463" cy="22946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E3321F3-332A-4FD7-98F5-ADFCE8BD3677}"/>
              </a:ext>
            </a:extLst>
          </p:cNvPr>
          <p:cNvSpPr txBox="1"/>
          <p:nvPr/>
        </p:nvSpPr>
        <p:spPr>
          <a:xfrm>
            <a:off x="370038" y="1541167"/>
            <a:ext cx="5679896" cy="40831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563" indent="-182563">
              <a:spcBef>
                <a:spcPts val="600"/>
              </a:spcBef>
              <a:buFont typeface="Arial" panose="020B0604020202020204" pitchFamily="34" charset="0"/>
              <a:buChar char="•"/>
              <a:defRPr b="1">
                <a:cs typeface="Arial"/>
              </a:defRPr>
            </a:lvl1pPr>
            <a:lvl2pPr marL="447675" lvl="1" indent="-173038" defTabSz="355600">
              <a:spcBef>
                <a:spcPts val="400"/>
              </a:spcBef>
              <a:buFont typeface="Arial" panose="020B0604020202020204" pitchFamily="34" charset="0"/>
              <a:buChar char="•"/>
              <a:defRPr sz="1600">
                <a:cs typeface="Arial"/>
              </a:defRPr>
            </a:lvl2pPr>
            <a:lvl3pPr marL="895350" indent="-265113">
              <a:spcBef>
                <a:spcPts val="1176"/>
              </a:spcBef>
              <a:buFont typeface="Arial"/>
              <a:buChar char="•"/>
              <a:defRPr sz="2000">
                <a:cs typeface="Arial"/>
              </a:defRPr>
            </a:lvl3pPr>
            <a:lvl4pPr marL="1162050" indent="-266700">
              <a:spcBef>
                <a:spcPts val="1176"/>
              </a:spcBef>
              <a:buFont typeface="Arial"/>
              <a:buChar char="–"/>
              <a:defRPr>
                <a:cs typeface="Arial"/>
              </a:defRPr>
            </a:lvl4pPr>
            <a:lvl5pPr marL="1436688" indent="-274638">
              <a:spcBef>
                <a:spcPts val="1176"/>
              </a:spcBef>
              <a:buFont typeface="Arial"/>
              <a:buChar char="»"/>
              <a:defRPr>
                <a:cs typeface="Arial"/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SG" sz="2800" dirty="0"/>
              <a:t>Activities:</a:t>
            </a:r>
          </a:p>
          <a:p>
            <a:pPr lvl="1"/>
            <a:r>
              <a:rPr lang="en-SG" sz="2400" dirty="0"/>
              <a:t>Rare Earths production (2500 </a:t>
            </a:r>
            <a:r>
              <a:rPr lang="en-SG" sz="2400" dirty="0" err="1"/>
              <a:t>tpa</a:t>
            </a:r>
            <a:r>
              <a:rPr lang="en-SG" sz="2400" dirty="0"/>
              <a:t>)</a:t>
            </a:r>
            <a:endParaRPr lang="et-EE" sz="2400" dirty="0"/>
          </a:p>
          <a:p>
            <a:pPr marL="274637" lvl="1" indent="0">
              <a:buNone/>
            </a:pPr>
            <a:r>
              <a:rPr lang="et-EE" sz="2400" b="1" dirty="0">
                <a:solidFill>
                  <a:schemeClr val="tx2"/>
                </a:solidFill>
              </a:rPr>
              <a:t>		Pr,Nd,La,Ce, Sm-Eu-Gd ....</a:t>
            </a:r>
            <a:endParaRPr lang="en-SG" sz="2400" b="1" dirty="0">
              <a:solidFill>
                <a:schemeClr val="tx2"/>
              </a:solidFill>
            </a:endParaRPr>
          </a:p>
          <a:p>
            <a:pPr lvl="1"/>
            <a:r>
              <a:rPr lang="en-SG" sz="2400" dirty="0"/>
              <a:t>Rare Metals production (1400 </a:t>
            </a:r>
            <a:r>
              <a:rPr lang="en-SG" sz="2400" dirty="0" err="1"/>
              <a:t>tpa</a:t>
            </a:r>
            <a:r>
              <a:rPr lang="en-SG" sz="2400" dirty="0"/>
              <a:t>)</a:t>
            </a:r>
            <a:endParaRPr lang="et-EE" sz="2400" dirty="0"/>
          </a:p>
          <a:p>
            <a:pPr marL="274637" lvl="1" indent="0">
              <a:buNone/>
            </a:pPr>
            <a:r>
              <a:rPr lang="et-EE" sz="2400" dirty="0"/>
              <a:t>			</a:t>
            </a:r>
            <a:r>
              <a:rPr lang="et-EE" sz="2400" b="1" dirty="0">
                <a:solidFill>
                  <a:schemeClr val="tx2"/>
                </a:solidFill>
              </a:rPr>
              <a:t>Ta and Nb</a:t>
            </a:r>
            <a:endParaRPr lang="en-SG" sz="2400" b="1" dirty="0">
              <a:solidFill>
                <a:schemeClr val="tx2"/>
              </a:solidFill>
            </a:endParaRPr>
          </a:p>
          <a:p>
            <a:pPr lvl="1"/>
            <a:r>
              <a:rPr lang="en-SG" sz="2400" dirty="0"/>
              <a:t>Research &amp; Development</a:t>
            </a:r>
          </a:p>
          <a:p>
            <a:pPr lvl="1"/>
            <a:r>
              <a:rPr lang="en-SG" sz="2400" dirty="0"/>
              <a:t>State-of-the-Art Analytical Laboratory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8D2428-C26B-42C1-A461-434863C5230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3471" b="11106"/>
          <a:stretch/>
        </p:blipFill>
        <p:spPr>
          <a:xfrm>
            <a:off x="6142067" y="3978723"/>
            <a:ext cx="2863463" cy="17859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4DB74D-01EC-4954-AC0D-C5972DFB4B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92852" y="1541167"/>
            <a:ext cx="2807516" cy="2294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321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FFF9596E-C76C-43B5-9009-F4AA0A384EF8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think-cell Slide" r:id="rId6" imgW="499" imgH="499" progId="TCLayout.ActiveDocument.1">
                  <p:embed/>
                </p:oleObj>
              </mc:Choice>
              <mc:Fallback>
                <p:oleObj name="think-cell Slide" r:id="rId6" imgW="499" imgH="499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FFF9596E-C76C-43B5-9009-F4AA0A384EF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BA4A9E32-63A1-46B6-9B62-3B0FFFC64C64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  <a:sym typeface="Calibri Light" panose="020F03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581B656-0C50-4FFD-8DE8-BCCD9D1F7EBE}"/>
              </a:ext>
            </a:extLst>
          </p:cNvPr>
          <p:cNvSpPr/>
          <p:nvPr/>
        </p:nvSpPr>
        <p:spPr>
          <a:xfrm>
            <a:off x="9513299" y="3013501"/>
            <a:ext cx="235083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t-EE" sz="2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European critical </a:t>
            </a:r>
          </a:p>
          <a:p>
            <a:pPr algn="ctr"/>
            <a:r>
              <a:rPr lang="et-EE" sz="2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raw materials</a:t>
            </a:r>
            <a:endParaRPr lang="en-US" sz="2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4EFBEE8-E07C-498F-BE33-340B8AD94D1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9055"/>
            <a:ext cx="9271305" cy="6400623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5B0D3C52-A862-4B7F-94B2-11DAEBBBF53E}"/>
              </a:ext>
            </a:extLst>
          </p:cNvPr>
          <p:cNvSpPr/>
          <p:nvPr/>
        </p:nvSpPr>
        <p:spPr>
          <a:xfrm>
            <a:off x="3852909" y="1123025"/>
            <a:ext cx="967666" cy="276007"/>
          </a:xfrm>
          <a:prstGeom prst="ellipse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479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3A958D9-EFDA-4FBC-A77E-3B2ECAB7A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703" y="0"/>
            <a:ext cx="9386916" cy="64091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67422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07DD7FB-DF5A-4701-BEDF-B1CEDD5D53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335" y="0"/>
            <a:ext cx="9456625" cy="64739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509701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6658C69-413E-47F4-8DE8-D28C15727E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826" y="0"/>
            <a:ext cx="9453005" cy="64373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90077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1326519" y="1366085"/>
            <a:ext cx="9122656" cy="3620980"/>
          </a:xfrm>
          <a:prstGeom prst="rect">
            <a:avLst/>
          </a:prstGeom>
        </p:spPr>
        <p:txBody>
          <a:bodyPr vert="horz" wrap="square" lIns="0" tIns="11546" rIns="0" bIns="0" rtlCol="0">
            <a:spAutoFit/>
          </a:bodyPr>
          <a:lstStyle/>
          <a:p>
            <a:pPr marL="11546">
              <a:spcBef>
                <a:spcPts val="91"/>
              </a:spcBef>
            </a:pPr>
            <a:r>
              <a:rPr sz="1454" b="1" spc="59" dirty="0">
                <a:latin typeface="Proxima Nova"/>
                <a:cs typeface="Proxima Nova"/>
              </a:rPr>
              <a:t>Forward-Looking</a:t>
            </a:r>
            <a:r>
              <a:rPr sz="1454" b="1" spc="36" dirty="0">
                <a:latin typeface="Proxima Nova"/>
                <a:cs typeface="Proxima Nova"/>
              </a:rPr>
              <a:t> </a:t>
            </a:r>
            <a:r>
              <a:rPr sz="1454" b="1" spc="55" dirty="0">
                <a:latin typeface="Proxima Nova"/>
                <a:cs typeface="Proxima Nova"/>
              </a:rPr>
              <a:t>Information</a:t>
            </a:r>
            <a:endParaRPr sz="1454" dirty="0">
              <a:latin typeface="Proxima Nova"/>
              <a:cs typeface="Proxima Nova"/>
            </a:endParaRPr>
          </a:p>
          <a:p>
            <a:pPr marL="11546" marR="4618"/>
            <a:endParaRPr lang="en-US" sz="1000" spc="95" dirty="0">
              <a:latin typeface="Proxima Nova"/>
              <a:cs typeface="Proxima Nova"/>
            </a:endParaRPr>
          </a:p>
          <a:p>
            <a:pPr marL="11546" marR="4618"/>
            <a:r>
              <a:rPr sz="1000" spc="95" dirty="0">
                <a:latin typeface="Proxima Nova"/>
                <a:cs typeface="Proxima Nova"/>
              </a:rPr>
              <a:t>The </a:t>
            </a:r>
            <a:r>
              <a:rPr sz="1000" spc="64" dirty="0">
                <a:latin typeface="Proxima Nova"/>
                <a:cs typeface="Proxima Nova"/>
              </a:rPr>
              <a:t>presentation contains </a:t>
            </a:r>
            <a:r>
              <a:rPr sz="1000" spc="59" dirty="0">
                <a:latin typeface="Proxima Nova"/>
                <a:cs typeface="Proxima Nova"/>
              </a:rPr>
              <a:t>“forward-looking </a:t>
            </a:r>
            <a:r>
              <a:rPr sz="1000" spc="50" dirty="0">
                <a:latin typeface="Proxima Nova"/>
                <a:cs typeface="Proxima Nova"/>
              </a:rPr>
              <a:t>information” within </a:t>
            </a:r>
            <a:r>
              <a:rPr sz="1000" spc="64" dirty="0">
                <a:latin typeface="Proxima Nova"/>
                <a:cs typeface="Proxima Nova"/>
              </a:rPr>
              <a:t>the </a:t>
            </a:r>
            <a:r>
              <a:rPr sz="1000" spc="78" dirty="0">
                <a:latin typeface="Proxima Nova"/>
                <a:cs typeface="Proxima Nova"/>
              </a:rPr>
              <a:t>meaning </a:t>
            </a:r>
            <a:r>
              <a:rPr sz="1000" spc="55" dirty="0">
                <a:latin typeface="Proxima Nova"/>
                <a:cs typeface="Proxima Nova"/>
              </a:rPr>
              <a:t>of </a:t>
            </a:r>
            <a:r>
              <a:rPr sz="1000" spc="64" dirty="0">
                <a:latin typeface="Proxima Nova"/>
                <a:cs typeface="Proxima Nova"/>
              </a:rPr>
              <a:t>applicable </a:t>
            </a:r>
            <a:r>
              <a:rPr sz="1000" spc="59" dirty="0">
                <a:latin typeface="Proxima Nova"/>
                <a:cs typeface="Proxima Nova"/>
              </a:rPr>
              <a:t>securities </a:t>
            </a:r>
            <a:r>
              <a:rPr sz="1000" spc="64" dirty="0">
                <a:latin typeface="Proxima Nova"/>
                <a:cs typeface="Proxima Nova"/>
              </a:rPr>
              <a:t>laws </a:t>
            </a:r>
            <a:r>
              <a:rPr sz="1000" spc="50" dirty="0">
                <a:latin typeface="Proxima Nova"/>
                <a:cs typeface="Proxima Nova"/>
              </a:rPr>
              <a:t>in </a:t>
            </a:r>
            <a:r>
              <a:rPr sz="1000" spc="72" dirty="0">
                <a:latin typeface="Proxima Nova"/>
                <a:cs typeface="Proxima Nova"/>
              </a:rPr>
              <a:t>Canada. </a:t>
            </a:r>
            <a:r>
              <a:rPr sz="1000" spc="64" dirty="0">
                <a:latin typeface="Proxima Nova"/>
                <a:cs typeface="Proxima Nova"/>
              </a:rPr>
              <a:t>Forward-looking </a:t>
            </a:r>
            <a:r>
              <a:rPr sz="1000" spc="55" dirty="0">
                <a:latin typeface="Proxima Nova"/>
                <a:cs typeface="Proxima Nova"/>
              </a:rPr>
              <a:t>information </a:t>
            </a:r>
            <a:r>
              <a:rPr sz="1000" spc="86" dirty="0">
                <a:latin typeface="Proxima Nova"/>
                <a:cs typeface="Proxima Nova"/>
              </a:rPr>
              <a:t>may </a:t>
            </a:r>
            <a:r>
              <a:rPr sz="1000" spc="55" dirty="0">
                <a:latin typeface="Proxima Nova"/>
                <a:cs typeface="Proxima Nova"/>
              </a:rPr>
              <a:t>relate to future </a:t>
            </a:r>
            <a:r>
              <a:rPr sz="1000" spc="72" dirty="0">
                <a:latin typeface="Proxima Nova"/>
                <a:cs typeface="Proxima Nova"/>
              </a:rPr>
              <a:t>events </a:t>
            </a:r>
            <a:r>
              <a:rPr sz="1000" spc="64" dirty="0">
                <a:latin typeface="Proxima Nova"/>
                <a:cs typeface="Proxima Nova"/>
              </a:rPr>
              <a:t>or </a:t>
            </a:r>
            <a:r>
              <a:rPr sz="1000" spc="55" dirty="0">
                <a:latin typeface="Proxima Nova"/>
                <a:cs typeface="Proxima Nova"/>
              </a:rPr>
              <a:t>future </a:t>
            </a:r>
            <a:r>
              <a:rPr sz="1000" spc="72" dirty="0">
                <a:latin typeface="Proxima Nova"/>
                <a:cs typeface="Proxima Nova"/>
              </a:rPr>
              <a:t>performance </a:t>
            </a:r>
            <a:r>
              <a:rPr sz="1000" spc="55" dirty="0">
                <a:latin typeface="Proxima Nova"/>
                <a:cs typeface="Proxima Nova"/>
              </a:rPr>
              <a:t>of </a:t>
            </a:r>
            <a:r>
              <a:rPr sz="1000" spc="72" dirty="0">
                <a:latin typeface="Proxima Nova"/>
                <a:cs typeface="Proxima Nova"/>
              </a:rPr>
              <a:t>Neo. </a:t>
            </a:r>
            <a:r>
              <a:rPr sz="1000" spc="59" dirty="0">
                <a:latin typeface="Proxima Nova"/>
                <a:cs typeface="Proxima Nova"/>
              </a:rPr>
              <a:t>All </a:t>
            </a:r>
            <a:r>
              <a:rPr sz="1000" spc="64" dirty="0">
                <a:latin typeface="Proxima Nova"/>
                <a:cs typeface="Proxima Nova"/>
              </a:rPr>
              <a:t>statements </a:t>
            </a:r>
            <a:r>
              <a:rPr sz="1000" spc="50" dirty="0">
                <a:latin typeface="Proxima Nova"/>
                <a:cs typeface="Proxima Nova"/>
              </a:rPr>
              <a:t>in this </a:t>
            </a:r>
            <a:r>
              <a:rPr sz="1000" spc="59" dirty="0">
                <a:latin typeface="Proxima Nova"/>
                <a:cs typeface="Proxima Nova"/>
              </a:rPr>
              <a:t>presentation, </a:t>
            </a:r>
            <a:r>
              <a:rPr sz="1000" spc="64" dirty="0">
                <a:latin typeface="Proxima Nova"/>
                <a:cs typeface="Proxima Nova"/>
              </a:rPr>
              <a:t>other than statements </a:t>
            </a:r>
            <a:r>
              <a:rPr sz="1000" spc="55" dirty="0">
                <a:latin typeface="Proxima Nova"/>
                <a:cs typeface="Proxima Nova"/>
              </a:rPr>
              <a:t>of </a:t>
            </a:r>
            <a:r>
              <a:rPr sz="1000" spc="50" dirty="0">
                <a:latin typeface="Proxima Nova"/>
                <a:cs typeface="Proxima Nova"/>
              </a:rPr>
              <a:t>historical </a:t>
            </a:r>
            <a:r>
              <a:rPr sz="1000" spc="46" dirty="0">
                <a:latin typeface="Proxima Nova"/>
                <a:cs typeface="Proxima Nova"/>
              </a:rPr>
              <a:t>facts, </a:t>
            </a:r>
            <a:r>
              <a:rPr sz="1000" spc="55" dirty="0">
                <a:latin typeface="Proxima Nova"/>
                <a:cs typeface="Proxima Nova"/>
              </a:rPr>
              <a:t>with </a:t>
            </a:r>
            <a:r>
              <a:rPr sz="1000" spc="68" dirty="0">
                <a:latin typeface="Proxima Nova"/>
                <a:cs typeface="Proxima Nova"/>
              </a:rPr>
              <a:t>respect</a:t>
            </a:r>
            <a:r>
              <a:rPr lang="en-US" sz="1000" spc="68" dirty="0">
                <a:latin typeface="Proxima Nova"/>
                <a:cs typeface="Proxima Nova"/>
              </a:rPr>
              <a:t> </a:t>
            </a:r>
            <a:r>
              <a:rPr sz="1000" spc="55" dirty="0">
                <a:latin typeface="Proxima Nova"/>
                <a:cs typeface="Proxima Nova"/>
              </a:rPr>
              <a:t>to </a:t>
            </a:r>
            <a:r>
              <a:rPr sz="1000" spc="68" dirty="0">
                <a:latin typeface="Proxima Nova"/>
                <a:cs typeface="Proxima Nova"/>
              </a:rPr>
              <a:t>Neo's </a:t>
            </a:r>
            <a:r>
              <a:rPr sz="1000" spc="64" dirty="0">
                <a:latin typeface="Proxima Nova"/>
                <a:cs typeface="Proxima Nova"/>
              </a:rPr>
              <a:t>objectives </a:t>
            </a:r>
            <a:r>
              <a:rPr sz="1000" spc="82" dirty="0">
                <a:latin typeface="Proxima Nova"/>
                <a:cs typeface="Proxima Nova"/>
              </a:rPr>
              <a:t>and </a:t>
            </a:r>
            <a:r>
              <a:rPr sz="1000" spc="55" dirty="0">
                <a:latin typeface="Proxima Nova"/>
                <a:cs typeface="Proxima Nova"/>
              </a:rPr>
              <a:t>goals, </a:t>
            </a:r>
            <a:r>
              <a:rPr sz="1000" spc="72" dirty="0">
                <a:latin typeface="Proxima Nova"/>
                <a:cs typeface="Proxima Nova"/>
              </a:rPr>
              <a:t>as </a:t>
            </a:r>
            <a:r>
              <a:rPr sz="1000" spc="55" dirty="0">
                <a:latin typeface="Proxima Nova"/>
                <a:cs typeface="Proxima Nova"/>
              </a:rPr>
              <a:t>well </a:t>
            </a:r>
            <a:r>
              <a:rPr sz="1000" spc="72" dirty="0">
                <a:latin typeface="Proxima Nova"/>
                <a:cs typeface="Proxima Nova"/>
              </a:rPr>
              <a:t>as </a:t>
            </a:r>
            <a:r>
              <a:rPr sz="1000" spc="64" dirty="0">
                <a:latin typeface="Proxima Nova"/>
                <a:cs typeface="Proxima Nova"/>
              </a:rPr>
              <a:t>statements </a:t>
            </a:r>
            <a:r>
              <a:rPr sz="1000" spc="55" dirty="0">
                <a:latin typeface="Proxima Nova"/>
                <a:cs typeface="Proxima Nova"/>
              </a:rPr>
              <a:t>with </a:t>
            </a:r>
            <a:r>
              <a:rPr sz="1000" spc="68" dirty="0">
                <a:latin typeface="Proxima Nova"/>
                <a:cs typeface="Proxima Nova"/>
              </a:rPr>
              <a:t>respect </a:t>
            </a:r>
            <a:r>
              <a:rPr sz="1000" spc="55" dirty="0">
                <a:latin typeface="Proxima Nova"/>
                <a:cs typeface="Proxima Nova"/>
              </a:rPr>
              <a:t>to </a:t>
            </a:r>
            <a:r>
              <a:rPr sz="1000" spc="36" dirty="0">
                <a:latin typeface="Proxima Nova"/>
                <a:cs typeface="Proxima Nova"/>
              </a:rPr>
              <a:t>its </a:t>
            </a:r>
            <a:r>
              <a:rPr sz="1000" spc="50" dirty="0">
                <a:latin typeface="Proxima Nova"/>
                <a:cs typeface="Proxima Nova"/>
              </a:rPr>
              <a:t>beliefs, </a:t>
            </a:r>
            <a:r>
              <a:rPr sz="1000" spc="55" dirty="0">
                <a:latin typeface="Proxima Nova"/>
                <a:cs typeface="Proxima Nova"/>
              </a:rPr>
              <a:t>plans, </a:t>
            </a:r>
            <a:r>
              <a:rPr sz="1000" spc="59" dirty="0">
                <a:latin typeface="Proxima Nova"/>
                <a:cs typeface="Proxima Nova"/>
              </a:rPr>
              <a:t>objectives, </a:t>
            </a:r>
            <a:r>
              <a:rPr sz="1000" spc="64" dirty="0">
                <a:latin typeface="Proxima Nova"/>
                <a:cs typeface="Proxima Nova"/>
              </a:rPr>
              <a:t>expectations, </a:t>
            </a:r>
            <a:r>
              <a:rPr sz="1000" spc="50" dirty="0">
                <a:latin typeface="Proxima Nova"/>
                <a:cs typeface="Proxima Nova"/>
              </a:rPr>
              <a:t>anticipations, </a:t>
            </a:r>
            <a:r>
              <a:rPr sz="1000" spc="55" dirty="0">
                <a:latin typeface="Proxima Nova"/>
                <a:cs typeface="Proxima Nova"/>
              </a:rPr>
              <a:t>estimates, </a:t>
            </a:r>
            <a:r>
              <a:rPr sz="1000" spc="82" dirty="0">
                <a:latin typeface="Proxima Nova"/>
                <a:cs typeface="Proxima Nova"/>
              </a:rPr>
              <a:t>and </a:t>
            </a:r>
            <a:r>
              <a:rPr sz="1000" spc="50" dirty="0">
                <a:latin typeface="Proxima Nova"/>
                <a:cs typeface="Proxima Nova"/>
              </a:rPr>
              <a:t>intentions,</a:t>
            </a:r>
            <a:r>
              <a:rPr lang="en-US" sz="1000" spc="50" dirty="0">
                <a:latin typeface="Proxima Nova"/>
                <a:cs typeface="Proxima Nova"/>
              </a:rPr>
              <a:t> </a:t>
            </a:r>
            <a:r>
              <a:rPr sz="1000" spc="64" dirty="0">
                <a:latin typeface="Proxima Nova"/>
                <a:cs typeface="Proxima Nova"/>
              </a:rPr>
              <a:t>are </a:t>
            </a:r>
            <a:r>
              <a:rPr sz="1000" spc="59" dirty="0">
                <a:latin typeface="Proxima Nova"/>
                <a:cs typeface="Proxima Nova"/>
              </a:rPr>
              <a:t>forward-looking </a:t>
            </a:r>
            <a:r>
              <a:rPr sz="1000" spc="55" dirty="0">
                <a:latin typeface="Proxima Nova"/>
                <a:cs typeface="Proxima Nova"/>
              </a:rPr>
              <a:t>information. </a:t>
            </a:r>
            <a:r>
              <a:rPr sz="1000" spc="64" dirty="0">
                <a:latin typeface="Proxima Nova"/>
                <a:cs typeface="Proxima Nova"/>
              </a:rPr>
              <a:t>Specific </a:t>
            </a:r>
            <a:r>
              <a:rPr sz="1000" spc="59" dirty="0">
                <a:latin typeface="Proxima Nova"/>
                <a:cs typeface="Proxima Nova"/>
              </a:rPr>
              <a:t>forward-looking </a:t>
            </a:r>
            <a:r>
              <a:rPr sz="1000" spc="64" dirty="0">
                <a:latin typeface="Proxima Nova"/>
                <a:cs typeface="Proxima Nova"/>
              </a:rPr>
              <a:t>statements </a:t>
            </a:r>
            <a:r>
              <a:rPr sz="1000" spc="50" dirty="0">
                <a:latin typeface="Proxima Nova"/>
                <a:cs typeface="Proxima Nova"/>
              </a:rPr>
              <a:t>in this </a:t>
            </a:r>
            <a:r>
              <a:rPr sz="1000" spc="64" dirty="0">
                <a:latin typeface="Proxima Nova"/>
                <a:cs typeface="Proxima Nova"/>
              </a:rPr>
              <a:t>presentation </a:t>
            </a:r>
            <a:r>
              <a:rPr sz="1000" spc="55" dirty="0">
                <a:latin typeface="Proxima Nova"/>
                <a:cs typeface="Proxima Nova"/>
              </a:rPr>
              <a:t>include, </a:t>
            </a:r>
            <a:r>
              <a:rPr sz="1000" spc="64" dirty="0">
                <a:latin typeface="Proxima Nova"/>
                <a:cs typeface="Proxima Nova"/>
              </a:rPr>
              <a:t>but are not </a:t>
            </a:r>
            <a:r>
              <a:rPr sz="1000" spc="50" dirty="0">
                <a:latin typeface="Proxima Nova"/>
                <a:cs typeface="Proxima Nova"/>
              </a:rPr>
              <a:t>limited </a:t>
            </a:r>
            <a:r>
              <a:rPr sz="1000" spc="36" dirty="0">
                <a:latin typeface="Proxima Nova"/>
                <a:cs typeface="Proxima Nova"/>
              </a:rPr>
              <a:t>to: </a:t>
            </a:r>
            <a:r>
              <a:rPr sz="1000" spc="68" dirty="0">
                <a:latin typeface="Proxima Nova"/>
                <a:cs typeface="Proxima Nova"/>
              </a:rPr>
              <a:t>expectations regarding </a:t>
            </a:r>
            <a:r>
              <a:rPr sz="1000" spc="59" dirty="0">
                <a:latin typeface="Proxima Nova"/>
                <a:cs typeface="Proxima Nova"/>
              </a:rPr>
              <a:t>certain</a:t>
            </a:r>
            <a:r>
              <a:rPr lang="en-US" sz="1000" spc="59" dirty="0">
                <a:latin typeface="Proxima Nova"/>
                <a:cs typeface="Proxima Nova"/>
              </a:rPr>
              <a:t> </a:t>
            </a:r>
            <a:r>
              <a:rPr sz="1000" spc="55" dirty="0">
                <a:latin typeface="Proxima Nova"/>
                <a:cs typeface="Proxima Nova"/>
              </a:rPr>
              <a:t>of </a:t>
            </a:r>
            <a:r>
              <a:rPr sz="1000" spc="68" dirty="0">
                <a:latin typeface="Proxima Nova"/>
                <a:cs typeface="Proxima Nova"/>
              </a:rPr>
              <a:t>Neo's </a:t>
            </a:r>
            <a:r>
              <a:rPr sz="1000" spc="55" dirty="0">
                <a:latin typeface="Proxima Nova"/>
                <a:cs typeface="Proxima Nova"/>
              </a:rPr>
              <a:t>future results </a:t>
            </a:r>
            <a:r>
              <a:rPr sz="1000" spc="82" dirty="0">
                <a:latin typeface="Proxima Nova"/>
                <a:cs typeface="Proxima Nova"/>
              </a:rPr>
              <a:t>and </a:t>
            </a:r>
            <a:r>
              <a:rPr sz="1000" spc="55" dirty="0">
                <a:latin typeface="Proxima Nova"/>
                <a:cs typeface="Proxima Nova"/>
              </a:rPr>
              <a:t>information, including, </a:t>
            </a:r>
            <a:r>
              <a:rPr sz="1000" spc="86" dirty="0">
                <a:latin typeface="Proxima Nova"/>
                <a:cs typeface="Proxima Nova"/>
              </a:rPr>
              <a:t>among </a:t>
            </a:r>
            <a:r>
              <a:rPr sz="1000" spc="64" dirty="0">
                <a:latin typeface="Proxima Nova"/>
                <a:cs typeface="Proxima Nova"/>
              </a:rPr>
              <a:t>other </a:t>
            </a:r>
            <a:r>
              <a:rPr sz="1000" spc="50" dirty="0">
                <a:latin typeface="Proxima Nova"/>
                <a:cs typeface="Proxima Nova"/>
              </a:rPr>
              <a:t>things, </a:t>
            </a:r>
            <a:r>
              <a:rPr sz="1000" spc="68" dirty="0">
                <a:latin typeface="Proxima Nova"/>
                <a:cs typeface="Proxima Nova"/>
              </a:rPr>
              <a:t>revenue, </a:t>
            </a:r>
            <a:r>
              <a:rPr sz="1000" spc="72" dirty="0">
                <a:latin typeface="Proxima Nova"/>
                <a:cs typeface="Proxima Nova"/>
              </a:rPr>
              <a:t>expenses, </a:t>
            </a:r>
            <a:r>
              <a:rPr sz="1000" spc="78" dirty="0">
                <a:latin typeface="Proxima Nova"/>
                <a:cs typeface="Proxima Nova"/>
              </a:rPr>
              <a:t>revenue </a:t>
            </a:r>
            <a:r>
              <a:rPr sz="1000" spc="59" dirty="0">
                <a:latin typeface="Proxima Nova"/>
                <a:cs typeface="Proxima Nova"/>
              </a:rPr>
              <a:t>growth, </a:t>
            </a:r>
            <a:r>
              <a:rPr sz="1000" spc="55" dirty="0">
                <a:latin typeface="Proxima Nova"/>
                <a:cs typeface="Proxima Nova"/>
              </a:rPr>
              <a:t>capital </a:t>
            </a:r>
            <a:r>
              <a:rPr sz="1000" spc="64" dirty="0">
                <a:latin typeface="Proxima Nova"/>
                <a:cs typeface="Proxima Nova"/>
              </a:rPr>
              <a:t>expenditures, </a:t>
            </a:r>
            <a:r>
              <a:rPr sz="1000" spc="82" dirty="0">
                <a:latin typeface="Proxima Nova"/>
                <a:cs typeface="Proxima Nova"/>
              </a:rPr>
              <a:t>and </a:t>
            </a:r>
            <a:r>
              <a:rPr sz="1000" spc="59" dirty="0">
                <a:latin typeface="Proxima Nova"/>
                <a:cs typeface="Proxima Nova"/>
              </a:rPr>
              <a:t>operations;</a:t>
            </a:r>
            <a:r>
              <a:rPr lang="en-US" sz="1000" spc="59" dirty="0">
                <a:latin typeface="Proxima Nova"/>
                <a:cs typeface="Proxima Nova"/>
              </a:rPr>
              <a:t> </a:t>
            </a:r>
            <a:r>
              <a:rPr sz="1000" spc="64" dirty="0">
                <a:latin typeface="Proxima Nova"/>
                <a:cs typeface="Proxima Nova"/>
              </a:rPr>
              <a:t>statements </a:t>
            </a:r>
            <a:r>
              <a:rPr sz="1000" spc="55" dirty="0">
                <a:latin typeface="Proxima Nova"/>
                <a:cs typeface="Proxima Nova"/>
              </a:rPr>
              <a:t>with </a:t>
            </a:r>
            <a:r>
              <a:rPr sz="1000" spc="68" dirty="0">
                <a:latin typeface="Proxima Nova"/>
                <a:cs typeface="Proxima Nova"/>
              </a:rPr>
              <a:t>respect </a:t>
            </a:r>
            <a:r>
              <a:rPr sz="1000" spc="55" dirty="0">
                <a:latin typeface="Proxima Nova"/>
                <a:cs typeface="Proxima Nova"/>
              </a:rPr>
              <a:t>to </a:t>
            </a:r>
            <a:r>
              <a:rPr sz="1000" spc="82" dirty="0">
                <a:latin typeface="Proxima Nova"/>
                <a:cs typeface="Proxima Nova"/>
              </a:rPr>
              <a:t>expected use </a:t>
            </a:r>
            <a:r>
              <a:rPr sz="1000" spc="55" dirty="0">
                <a:latin typeface="Proxima Nova"/>
                <a:cs typeface="Proxima Nova"/>
              </a:rPr>
              <a:t>of </a:t>
            </a:r>
            <a:r>
              <a:rPr sz="1000" spc="78" dirty="0">
                <a:latin typeface="Proxima Nova"/>
                <a:cs typeface="Proxima Nova"/>
              </a:rPr>
              <a:t>cash </a:t>
            </a:r>
            <a:r>
              <a:rPr sz="1000" spc="64" dirty="0">
                <a:latin typeface="Proxima Nova"/>
                <a:cs typeface="Proxima Nova"/>
              </a:rPr>
              <a:t>balances; </a:t>
            </a:r>
            <a:r>
              <a:rPr sz="1000" spc="59" dirty="0">
                <a:latin typeface="Proxima Nova"/>
                <a:cs typeface="Proxima Nova"/>
              </a:rPr>
              <a:t>continuation </a:t>
            </a:r>
            <a:r>
              <a:rPr sz="1000" spc="55" dirty="0">
                <a:latin typeface="Proxima Nova"/>
                <a:cs typeface="Proxima Nova"/>
              </a:rPr>
              <a:t>of </a:t>
            </a:r>
            <a:r>
              <a:rPr sz="1000" spc="68" dirty="0">
                <a:latin typeface="Proxima Nova"/>
                <a:cs typeface="Proxima Nova"/>
              </a:rPr>
              <a:t>prudent </a:t>
            </a:r>
            <a:r>
              <a:rPr sz="1000" spc="82" dirty="0">
                <a:latin typeface="Proxima Nova"/>
                <a:cs typeface="Proxima Nova"/>
              </a:rPr>
              <a:t>management </a:t>
            </a:r>
            <a:r>
              <a:rPr sz="1000" spc="55" dirty="0">
                <a:latin typeface="Proxima Nova"/>
                <a:cs typeface="Proxima Nova"/>
              </a:rPr>
              <a:t>of </a:t>
            </a:r>
            <a:r>
              <a:rPr sz="1000" spc="68" dirty="0">
                <a:latin typeface="Proxima Nova"/>
                <a:cs typeface="Proxima Nova"/>
              </a:rPr>
              <a:t>working </a:t>
            </a:r>
            <a:r>
              <a:rPr sz="1000" spc="46" dirty="0">
                <a:latin typeface="Proxima Nova"/>
                <a:cs typeface="Proxima Nova"/>
              </a:rPr>
              <a:t>capital; </a:t>
            </a:r>
            <a:r>
              <a:rPr sz="1000" spc="78" dirty="0">
                <a:latin typeface="Proxima Nova"/>
                <a:cs typeface="Proxima Nova"/>
              </a:rPr>
              <a:t>source </a:t>
            </a:r>
            <a:r>
              <a:rPr sz="1000" spc="55" dirty="0">
                <a:latin typeface="Proxima Nova"/>
                <a:cs typeface="Proxima Nova"/>
              </a:rPr>
              <a:t>of </a:t>
            </a:r>
            <a:r>
              <a:rPr sz="1000" spc="68" dirty="0">
                <a:latin typeface="Proxima Nova"/>
                <a:cs typeface="Proxima Nova"/>
              </a:rPr>
              <a:t>funds </a:t>
            </a:r>
            <a:r>
              <a:rPr sz="1000" spc="50" dirty="0">
                <a:latin typeface="Proxima Nova"/>
                <a:cs typeface="Proxima Nova"/>
              </a:rPr>
              <a:t>for </a:t>
            </a:r>
            <a:r>
              <a:rPr sz="1000" spc="78" dirty="0">
                <a:latin typeface="Proxima Nova"/>
                <a:cs typeface="Proxima Nova"/>
              </a:rPr>
              <a:t>ongoing</a:t>
            </a:r>
            <a:r>
              <a:rPr lang="en-US" sz="1000" spc="78" dirty="0">
                <a:latin typeface="Proxima Nova"/>
                <a:cs typeface="Proxima Nova"/>
              </a:rPr>
              <a:t> </a:t>
            </a:r>
            <a:r>
              <a:rPr sz="1000" spc="72" dirty="0">
                <a:latin typeface="Proxima Nova"/>
                <a:cs typeface="Proxima Nova"/>
              </a:rPr>
              <a:t>business</a:t>
            </a:r>
            <a:r>
              <a:rPr sz="1000" spc="46" dirty="0">
                <a:latin typeface="Proxima Nova"/>
                <a:cs typeface="Proxima Nova"/>
              </a:rPr>
              <a:t> </a:t>
            </a:r>
            <a:r>
              <a:rPr sz="1000" spc="68" dirty="0">
                <a:latin typeface="Proxima Nova"/>
                <a:cs typeface="Proxima Nova"/>
              </a:rPr>
              <a:t>requirements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82" dirty="0">
                <a:latin typeface="Proxima Nova"/>
                <a:cs typeface="Proxima Nova"/>
              </a:rPr>
              <a:t>and</a:t>
            </a:r>
            <a:r>
              <a:rPr sz="1000" spc="46" dirty="0">
                <a:latin typeface="Proxima Nova"/>
                <a:cs typeface="Proxima Nova"/>
              </a:rPr>
              <a:t> </a:t>
            </a:r>
            <a:r>
              <a:rPr sz="1000" spc="55" dirty="0">
                <a:latin typeface="Proxima Nova"/>
                <a:cs typeface="Proxima Nova"/>
              </a:rPr>
              <a:t>capital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59" dirty="0">
                <a:latin typeface="Proxima Nova"/>
                <a:cs typeface="Proxima Nova"/>
              </a:rPr>
              <a:t>investments;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68" dirty="0">
                <a:latin typeface="Proxima Nova"/>
                <a:cs typeface="Proxima Nova"/>
              </a:rPr>
              <a:t>expectations</a:t>
            </a:r>
            <a:r>
              <a:rPr sz="1000" spc="46" dirty="0">
                <a:latin typeface="Proxima Nova"/>
                <a:cs typeface="Proxima Nova"/>
              </a:rPr>
              <a:t> </a:t>
            </a:r>
            <a:r>
              <a:rPr sz="1000" spc="68" dirty="0">
                <a:latin typeface="Proxima Nova"/>
                <a:cs typeface="Proxima Nova"/>
              </a:rPr>
              <a:t>regarding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114" dirty="0">
                <a:latin typeface="Proxima Nova"/>
                <a:cs typeface="Proxima Nova"/>
              </a:rPr>
              <a:t>sufciency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55" dirty="0">
                <a:latin typeface="Proxima Nova"/>
                <a:cs typeface="Proxima Nova"/>
              </a:rPr>
              <a:t>of</a:t>
            </a:r>
            <a:r>
              <a:rPr sz="1000" spc="46" dirty="0">
                <a:latin typeface="Proxima Nova"/>
                <a:cs typeface="Proxima Nova"/>
              </a:rPr>
              <a:t> </a:t>
            </a:r>
            <a:r>
              <a:rPr sz="1000" spc="64" dirty="0">
                <a:latin typeface="Proxima Nova"/>
                <a:cs typeface="Proxima Nova"/>
              </a:rPr>
              <a:t>the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68" dirty="0">
                <a:latin typeface="Proxima Nova"/>
                <a:cs typeface="Proxima Nova"/>
              </a:rPr>
              <a:t>allowance</a:t>
            </a:r>
            <a:r>
              <a:rPr sz="1000" spc="50" dirty="0">
                <a:latin typeface="Proxima Nova"/>
                <a:cs typeface="Proxima Nova"/>
              </a:rPr>
              <a:t> for</a:t>
            </a:r>
            <a:r>
              <a:rPr sz="1000" spc="46" dirty="0">
                <a:latin typeface="Proxima Nova"/>
                <a:cs typeface="Proxima Nova"/>
              </a:rPr>
              <a:t> </a:t>
            </a:r>
            <a:r>
              <a:rPr sz="1000" spc="59" dirty="0">
                <a:latin typeface="Proxima Nova"/>
                <a:cs typeface="Proxima Nova"/>
              </a:rPr>
              <a:t>uncollectible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72" dirty="0">
                <a:latin typeface="Proxima Nova"/>
                <a:cs typeface="Proxima Nova"/>
              </a:rPr>
              <a:t>accounts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82" dirty="0">
                <a:latin typeface="Proxima Nova"/>
                <a:cs typeface="Proxima Nova"/>
              </a:rPr>
              <a:t>and</a:t>
            </a:r>
            <a:r>
              <a:rPr sz="1000" spc="46" dirty="0">
                <a:latin typeface="Proxima Nova"/>
                <a:cs typeface="Proxima Nova"/>
              </a:rPr>
              <a:t> </a:t>
            </a:r>
            <a:r>
              <a:rPr sz="1000" spc="64" dirty="0">
                <a:latin typeface="Proxima Nova"/>
                <a:cs typeface="Proxima Nova"/>
              </a:rPr>
              <a:t>inventory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59" dirty="0">
                <a:latin typeface="Proxima Nova"/>
                <a:cs typeface="Proxima Nova"/>
              </a:rPr>
              <a:t>provisions;</a:t>
            </a:r>
            <a:r>
              <a:rPr lang="en-US" sz="1000" spc="59" dirty="0">
                <a:latin typeface="Proxima Nova"/>
                <a:cs typeface="Proxima Nova"/>
              </a:rPr>
              <a:t> </a:t>
            </a:r>
            <a:r>
              <a:rPr sz="1000" spc="59" dirty="0">
                <a:latin typeface="Proxima Nova"/>
                <a:cs typeface="Proxima Nova"/>
              </a:rPr>
              <a:t>analysis </a:t>
            </a:r>
            <a:r>
              <a:rPr sz="1000" spc="68" dirty="0">
                <a:latin typeface="Proxima Nova"/>
                <a:cs typeface="Proxima Nova"/>
              </a:rPr>
              <a:t>regarding </a:t>
            </a:r>
            <a:r>
              <a:rPr sz="1000" spc="50" dirty="0">
                <a:latin typeface="Proxima Nova"/>
                <a:cs typeface="Proxima Nova"/>
              </a:rPr>
              <a:t>sensitivity </a:t>
            </a:r>
            <a:r>
              <a:rPr sz="1000" spc="55" dirty="0">
                <a:latin typeface="Proxima Nova"/>
                <a:cs typeface="Proxima Nova"/>
              </a:rPr>
              <a:t>of </a:t>
            </a:r>
            <a:r>
              <a:rPr sz="1000" spc="64" dirty="0">
                <a:latin typeface="Proxima Nova"/>
                <a:cs typeface="Proxima Nova"/>
              </a:rPr>
              <a:t>the </a:t>
            </a:r>
            <a:r>
              <a:rPr sz="1000" spc="72" dirty="0">
                <a:latin typeface="Proxima Nova"/>
                <a:cs typeface="Proxima Nova"/>
              </a:rPr>
              <a:t>business </a:t>
            </a:r>
            <a:r>
              <a:rPr sz="1000" spc="55" dirty="0">
                <a:latin typeface="Proxima Nova"/>
                <a:cs typeface="Proxima Nova"/>
              </a:rPr>
              <a:t>to </a:t>
            </a:r>
            <a:r>
              <a:rPr sz="1000" spc="82" dirty="0">
                <a:latin typeface="Proxima Nova"/>
                <a:cs typeface="Proxima Nova"/>
              </a:rPr>
              <a:t>changes </a:t>
            </a:r>
            <a:r>
              <a:rPr sz="1000" spc="50" dirty="0">
                <a:latin typeface="Proxima Nova"/>
                <a:cs typeface="Proxima Nova"/>
              </a:rPr>
              <a:t>in </a:t>
            </a:r>
            <a:r>
              <a:rPr sz="1000" spc="78" dirty="0">
                <a:latin typeface="Proxima Nova"/>
                <a:cs typeface="Proxima Nova"/>
              </a:rPr>
              <a:t>exchange </a:t>
            </a:r>
            <a:r>
              <a:rPr sz="1000" spc="50" dirty="0">
                <a:latin typeface="Proxima Nova"/>
                <a:cs typeface="Proxima Nova"/>
              </a:rPr>
              <a:t>rates; </a:t>
            </a:r>
            <a:r>
              <a:rPr sz="1000" spc="64" dirty="0">
                <a:latin typeface="Proxima Nova"/>
                <a:cs typeface="Proxima Nova"/>
              </a:rPr>
              <a:t>impact </a:t>
            </a:r>
            <a:r>
              <a:rPr sz="1000" spc="55" dirty="0">
                <a:latin typeface="Proxima Nova"/>
                <a:cs typeface="Proxima Nova"/>
              </a:rPr>
              <a:t>of </a:t>
            </a:r>
            <a:r>
              <a:rPr sz="1000" spc="64" dirty="0">
                <a:latin typeface="Proxima Nova"/>
                <a:cs typeface="Proxima Nova"/>
              </a:rPr>
              <a:t>recently </a:t>
            </a:r>
            <a:r>
              <a:rPr sz="1000" spc="78" dirty="0">
                <a:latin typeface="Proxima Nova"/>
                <a:cs typeface="Proxima Nova"/>
              </a:rPr>
              <a:t>adopted </a:t>
            </a:r>
            <a:r>
              <a:rPr sz="1000" spc="68" dirty="0">
                <a:latin typeface="Proxima Nova"/>
                <a:cs typeface="Proxima Nova"/>
              </a:rPr>
              <a:t>accounting </a:t>
            </a:r>
            <a:r>
              <a:rPr sz="1000" spc="72" dirty="0">
                <a:latin typeface="Proxima Nova"/>
                <a:cs typeface="Proxima Nova"/>
              </a:rPr>
              <a:t>pronouncements; </a:t>
            </a:r>
            <a:r>
              <a:rPr sz="1000" spc="50" dirty="0">
                <a:latin typeface="Proxima Nova"/>
                <a:cs typeface="Proxima Nova"/>
              </a:rPr>
              <a:t>risk </a:t>
            </a:r>
            <a:r>
              <a:rPr sz="1000" spc="55" dirty="0">
                <a:latin typeface="Proxima Nova"/>
                <a:cs typeface="Proxima Nova"/>
              </a:rPr>
              <a:t>factors</a:t>
            </a:r>
            <a:r>
              <a:rPr lang="en-US" sz="1000" spc="55" dirty="0">
                <a:latin typeface="Proxima Nova"/>
                <a:cs typeface="Proxima Nova"/>
              </a:rPr>
              <a:t> </a:t>
            </a:r>
            <a:r>
              <a:rPr sz="1000" spc="55" dirty="0">
                <a:latin typeface="Proxima Nova"/>
                <a:cs typeface="Proxima Nova"/>
              </a:rPr>
              <a:t>relating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55" dirty="0">
                <a:latin typeface="Proxima Nova"/>
                <a:cs typeface="Proxima Nova"/>
              </a:rPr>
              <a:t>to</a:t>
            </a:r>
            <a:r>
              <a:rPr sz="1000" spc="50" dirty="0">
                <a:latin typeface="Proxima Nova"/>
                <a:cs typeface="Proxima Nova"/>
              </a:rPr>
              <a:t> intellectual </a:t>
            </a:r>
            <a:r>
              <a:rPr sz="1000" spc="64" dirty="0">
                <a:latin typeface="Proxima Nova"/>
                <a:cs typeface="Proxima Nova"/>
              </a:rPr>
              <a:t>property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64" dirty="0">
                <a:latin typeface="Proxima Nova"/>
                <a:cs typeface="Proxima Nova"/>
              </a:rPr>
              <a:t>protection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82" dirty="0">
                <a:latin typeface="Proxima Nova"/>
                <a:cs typeface="Proxima Nova"/>
              </a:rPr>
              <a:t>and</a:t>
            </a:r>
            <a:r>
              <a:rPr sz="1000" spc="50" dirty="0">
                <a:latin typeface="Proxima Nova"/>
                <a:cs typeface="Proxima Nova"/>
              </a:rPr>
              <a:t> intellectual </a:t>
            </a:r>
            <a:r>
              <a:rPr sz="1000" spc="64" dirty="0">
                <a:latin typeface="Proxima Nova"/>
                <a:cs typeface="Proxima Nova"/>
              </a:rPr>
              <a:t>property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41" dirty="0">
                <a:latin typeface="Proxima Nova"/>
                <a:cs typeface="Proxima Nova"/>
              </a:rPr>
              <a:t>litigation;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59" dirty="0">
                <a:latin typeface="Proxima Nova"/>
                <a:cs typeface="Proxima Nova"/>
              </a:rPr>
              <a:t>and,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68" dirty="0">
                <a:latin typeface="Proxima Nova"/>
                <a:cs typeface="Proxima Nova"/>
              </a:rPr>
              <a:t>expectations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72" dirty="0">
                <a:latin typeface="Proxima Nova"/>
                <a:cs typeface="Proxima Nova"/>
              </a:rPr>
              <a:t>concerning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78" dirty="0">
                <a:latin typeface="Proxima Nova"/>
                <a:cs typeface="Proxima Nova"/>
              </a:rPr>
              <a:t>any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64" dirty="0">
                <a:latin typeface="Proxima Nova"/>
                <a:cs typeface="Proxima Nova"/>
              </a:rPr>
              <a:t>remediation</a:t>
            </a:r>
            <a:r>
              <a:rPr sz="1000" spc="50" dirty="0">
                <a:latin typeface="Proxima Nova"/>
                <a:cs typeface="Proxima Nova"/>
              </a:rPr>
              <a:t> efforts </a:t>
            </a:r>
            <a:r>
              <a:rPr sz="1000" spc="55" dirty="0">
                <a:latin typeface="Proxima Nova"/>
                <a:cs typeface="Proxima Nova"/>
              </a:rPr>
              <a:t>to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68" dirty="0">
                <a:latin typeface="Proxima Nova"/>
                <a:cs typeface="Proxima Nova"/>
              </a:rPr>
              <a:t>Neo's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72" dirty="0">
                <a:latin typeface="Proxima Nova"/>
                <a:cs typeface="Proxima Nova"/>
              </a:rPr>
              <a:t>design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55" dirty="0">
                <a:latin typeface="Proxima Nova"/>
                <a:cs typeface="Proxima Nova"/>
              </a:rPr>
              <a:t>of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36" dirty="0">
                <a:latin typeface="Proxima Nova"/>
                <a:cs typeface="Proxima Nova"/>
              </a:rPr>
              <a:t>its</a:t>
            </a:r>
            <a:r>
              <a:rPr lang="en-US" sz="1000" spc="36" dirty="0">
                <a:latin typeface="Proxima Nova"/>
                <a:cs typeface="Proxima Nova"/>
              </a:rPr>
              <a:t> </a:t>
            </a:r>
            <a:r>
              <a:rPr sz="1000" spc="50" dirty="0">
                <a:latin typeface="Proxima Nova"/>
                <a:cs typeface="Proxima Nova"/>
              </a:rPr>
              <a:t>internal </a:t>
            </a:r>
            <a:r>
              <a:rPr sz="1000" spc="59" dirty="0">
                <a:latin typeface="Proxima Nova"/>
                <a:cs typeface="Proxima Nova"/>
              </a:rPr>
              <a:t>controls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72" dirty="0">
                <a:latin typeface="Proxima Nova"/>
                <a:cs typeface="Proxima Nova"/>
              </a:rPr>
              <a:t>over</a:t>
            </a:r>
            <a:r>
              <a:rPr sz="1000" spc="50" dirty="0">
                <a:latin typeface="Proxima Nova"/>
                <a:cs typeface="Proxima Nova"/>
              </a:rPr>
              <a:t> financial </a:t>
            </a:r>
            <a:r>
              <a:rPr sz="1000" spc="59" dirty="0">
                <a:latin typeface="Proxima Nova"/>
                <a:cs typeface="Proxima Nova"/>
              </a:rPr>
              <a:t>reporting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82" dirty="0">
                <a:latin typeface="Proxima Nova"/>
                <a:cs typeface="Proxima Nova"/>
              </a:rPr>
              <a:t>and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64" dirty="0">
                <a:latin typeface="Proxima Nova"/>
                <a:cs typeface="Proxima Nova"/>
              </a:rPr>
              <a:t>disclosure</a:t>
            </a:r>
            <a:r>
              <a:rPr sz="1000" spc="55" dirty="0">
                <a:latin typeface="Proxima Nova"/>
                <a:cs typeface="Proxima Nova"/>
              </a:rPr>
              <a:t> </a:t>
            </a:r>
            <a:r>
              <a:rPr sz="1000" spc="59" dirty="0">
                <a:latin typeface="Proxima Nova"/>
                <a:cs typeface="Proxima Nova"/>
              </a:rPr>
              <a:t>controls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82" dirty="0">
                <a:latin typeface="Proxima Nova"/>
                <a:cs typeface="Proxima Nova"/>
              </a:rPr>
              <a:t>and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68" dirty="0">
                <a:latin typeface="Proxima Nova"/>
                <a:cs typeface="Proxima Nova"/>
              </a:rPr>
              <a:t>procedures.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64" dirty="0">
                <a:latin typeface="Proxima Nova"/>
                <a:cs typeface="Proxima Nova"/>
              </a:rPr>
              <a:t>Often,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64" dirty="0">
                <a:latin typeface="Proxima Nova"/>
                <a:cs typeface="Proxima Nova"/>
              </a:rPr>
              <a:t>but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64" dirty="0">
                <a:latin typeface="Proxima Nova"/>
                <a:cs typeface="Proxima Nova"/>
              </a:rPr>
              <a:t>not</a:t>
            </a:r>
            <a:r>
              <a:rPr sz="1000" spc="55" dirty="0">
                <a:latin typeface="Proxima Nova"/>
                <a:cs typeface="Proxima Nova"/>
              </a:rPr>
              <a:t> </a:t>
            </a:r>
            <a:r>
              <a:rPr sz="1000" spc="59" dirty="0">
                <a:latin typeface="Proxima Nova"/>
                <a:cs typeface="Proxima Nova"/>
              </a:rPr>
              <a:t>always,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59" dirty="0">
                <a:latin typeface="Proxima Nova"/>
                <a:cs typeface="Proxima Nova"/>
              </a:rPr>
              <a:t>forward-looking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59" dirty="0">
                <a:latin typeface="Proxima Nova"/>
                <a:cs typeface="Proxima Nova"/>
              </a:rPr>
              <a:t>information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78" dirty="0">
                <a:latin typeface="Proxima Nova"/>
                <a:cs typeface="Proxima Nova"/>
              </a:rPr>
              <a:t>can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91" dirty="0">
                <a:latin typeface="Proxima Nova"/>
                <a:cs typeface="Proxima Nova"/>
              </a:rPr>
              <a:t>be</a:t>
            </a:r>
            <a:r>
              <a:rPr sz="1000" spc="50" dirty="0">
                <a:latin typeface="Proxima Nova"/>
                <a:cs typeface="Proxima Nova"/>
              </a:rPr>
              <a:t> </a:t>
            </a:r>
            <a:r>
              <a:rPr sz="1000" spc="55" dirty="0">
                <a:latin typeface="Proxima Nova"/>
                <a:cs typeface="Proxima Nova"/>
              </a:rPr>
              <a:t>identified </a:t>
            </a:r>
            <a:r>
              <a:rPr sz="1000" spc="86" dirty="0">
                <a:latin typeface="Proxima Nova"/>
                <a:cs typeface="Proxima Nova"/>
              </a:rPr>
              <a:t>by</a:t>
            </a:r>
            <a:r>
              <a:rPr lang="en-US" sz="1000" spc="86" dirty="0">
                <a:latin typeface="Proxima Nova"/>
                <a:cs typeface="Proxima Nova"/>
              </a:rPr>
              <a:t> </a:t>
            </a:r>
            <a:r>
              <a:rPr sz="1000" spc="64" dirty="0">
                <a:latin typeface="Proxima Nova"/>
                <a:cs typeface="Proxima Nova"/>
              </a:rPr>
              <a:t>the </a:t>
            </a:r>
            <a:r>
              <a:rPr sz="1000" spc="82" dirty="0">
                <a:latin typeface="Proxima Nova"/>
                <a:cs typeface="Proxima Nova"/>
              </a:rPr>
              <a:t>use </a:t>
            </a:r>
            <a:r>
              <a:rPr sz="1000" spc="55" dirty="0">
                <a:latin typeface="Proxima Nova"/>
                <a:cs typeface="Proxima Nova"/>
              </a:rPr>
              <a:t>of </a:t>
            </a:r>
            <a:r>
              <a:rPr sz="1000" spc="78" dirty="0">
                <a:latin typeface="Proxima Nova"/>
                <a:cs typeface="Proxima Nova"/>
              </a:rPr>
              <a:t>words such </a:t>
            </a:r>
            <a:r>
              <a:rPr sz="1000" spc="72" dirty="0">
                <a:latin typeface="Proxima Nova"/>
                <a:cs typeface="Proxima Nova"/>
              </a:rPr>
              <a:t>as </a:t>
            </a:r>
            <a:r>
              <a:rPr sz="1000" spc="32" dirty="0">
                <a:latin typeface="Proxima Nova"/>
                <a:cs typeface="Proxima Nova"/>
              </a:rPr>
              <a:t>“plans”, </a:t>
            </a:r>
            <a:r>
              <a:rPr sz="1000" spc="46" dirty="0">
                <a:latin typeface="Proxima Nova"/>
                <a:cs typeface="Proxima Nova"/>
              </a:rPr>
              <a:t>“expects”, </a:t>
            </a:r>
            <a:r>
              <a:rPr sz="1000" spc="32" dirty="0">
                <a:latin typeface="Proxima Nova"/>
                <a:cs typeface="Proxima Nova"/>
              </a:rPr>
              <a:t>“is </a:t>
            </a:r>
            <a:r>
              <a:rPr sz="1000" spc="55" dirty="0">
                <a:latin typeface="Proxima Nova"/>
                <a:cs typeface="Proxima Nova"/>
              </a:rPr>
              <a:t>expected”, </a:t>
            </a:r>
            <a:r>
              <a:rPr sz="1000" spc="46" dirty="0">
                <a:latin typeface="Proxima Nova"/>
                <a:cs typeface="Proxima Nova"/>
              </a:rPr>
              <a:t>“budget”, </a:t>
            </a:r>
            <a:r>
              <a:rPr sz="1000" spc="50" dirty="0">
                <a:latin typeface="Proxima Nova"/>
                <a:cs typeface="Proxima Nova"/>
              </a:rPr>
              <a:t>“scheduled”, </a:t>
            </a:r>
            <a:r>
              <a:rPr sz="1000" spc="41" dirty="0">
                <a:latin typeface="Proxima Nova"/>
                <a:cs typeface="Proxima Nova"/>
              </a:rPr>
              <a:t>“estimates”, </a:t>
            </a:r>
            <a:r>
              <a:rPr sz="1000" spc="46" dirty="0">
                <a:latin typeface="Proxima Nova"/>
                <a:cs typeface="Proxima Nova"/>
              </a:rPr>
              <a:t>“continues”, </a:t>
            </a:r>
            <a:r>
              <a:rPr sz="1000" spc="41" dirty="0">
                <a:latin typeface="Proxima Nova"/>
                <a:cs typeface="Proxima Nova"/>
              </a:rPr>
              <a:t>“forecasts”, </a:t>
            </a:r>
            <a:r>
              <a:rPr sz="1000" spc="36" dirty="0">
                <a:latin typeface="Proxima Nova"/>
                <a:cs typeface="Proxima Nova"/>
              </a:rPr>
              <a:t>“projects”, “predicts”, “intends”,</a:t>
            </a:r>
            <a:r>
              <a:rPr lang="en-US" sz="1000" spc="36" dirty="0">
                <a:latin typeface="Proxima Nova"/>
                <a:cs typeface="Proxima Nova"/>
              </a:rPr>
              <a:t> </a:t>
            </a:r>
            <a:r>
              <a:rPr sz="1000" spc="46" dirty="0">
                <a:latin typeface="Proxima Nova"/>
                <a:cs typeface="Proxima Nova"/>
              </a:rPr>
              <a:t>“anticipates” </a:t>
            </a:r>
            <a:r>
              <a:rPr sz="1000" spc="64" dirty="0">
                <a:latin typeface="Proxima Nova"/>
                <a:cs typeface="Proxima Nova"/>
              </a:rPr>
              <a:t>or </a:t>
            </a:r>
            <a:r>
              <a:rPr sz="1000" spc="41" dirty="0">
                <a:latin typeface="Proxima Nova"/>
                <a:cs typeface="Proxima Nova"/>
              </a:rPr>
              <a:t>“believes”, </a:t>
            </a:r>
            <a:r>
              <a:rPr sz="1000" spc="64" dirty="0">
                <a:latin typeface="Proxima Nova"/>
                <a:cs typeface="Proxima Nova"/>
              </a:rPr>
              <a:t>or </a:t>
            </a:r>
            <a:r>
              <a:rPr sz="1000" spc="55" dirty="0">
                <a:latin typeface="Proxima Nova"/>
                <a:cs typeface="Proxima Nova"/>
              </a:rPr>
              <a:t>variations </a:t>
            </a:r>
            <a:r>
              <a:rPr sz="1000" spc="23" dirty="0">
                <a:latin typeface="Proxima Nova"/>
                <a:cs typeface="Proxima Nova"/>
              </a:rPr>
              <a:t>of, </a:t>
            </a:r>
            <a:r>
              <a:rPr sz="1000" spc="64" dirty="0">
                <a:latin typeface="Proxima Nova"/>
                <a:cs typeface="Proxima Nova"/>
              </a:rPr>
              <a:t>or the </a:t>
            </a:r>
            <a:r>
              <a:rPr sz="1000" spc="68" dirty="0">
                <a:latin typeface="Proxima Nova"/>
                <a:cs typeface="Proxima Nova"/>
              </a:rPr>
              <a:t>negatives </a:t>
            </a:r>
            <a:r>
              <a:rPr sz="1000" spc="23" dirty="0">
                <a:latin typeface="Proxima Nova"/>
                <a:cs typeface="Proxima Nova"/>
              </a:rPr>
              <a:t>of, </a:t>
            </a:r>
            <a:r>
              <a:rPr sz="1000" spc="78" dirty="0">
                <a:latin typeface="Proxima Nova"/>
                <a:cs typeface="Proxima Nova"/>
              </a:rPr>
              <a:t>such words </a:t>
            </a:r>
            <a:r>
              <a:rPr sz="1000" spc="82" dirty="0">
                <a:latin typeface="Proxima Nova"/>
                <a:cs typeface="Proxima Nova"/>
              </a:rPr>
              <a:t>and </a:t>
            </a:r>
            <a:r>
              <a:rPr sz="1000" spc="64" dirty="0">
                <a:latin typeface="Proxima Nova"/>
                <a:cs typeface="Proxima Nova"/>
              </a:rPr>
              <a:t>phrases, or </a:t>
            </a:r>
            <a:r>
              <a:rPr sz="1000" spc="55" dirty="0">
                <a:latin typeface="Proxima Nova"/>
                <a:cs typeface="Proxima Nova"/>
              </a:rPr>
              <a:t>state </a:t>
            </a:r>
            <a:r>
              <a:rPr sz="1000" spc="50" dirty="0">
                <a:latin typeface="Proxima Nova"/>
                <a:cs typeface="Proxima Nova"/>
              </a:rPr>
              <a:t>that </a:t>
            </a:r>
            <a:r>
              <a:rPr sz="1000" spc="59" dirty="0">
                <a:latin typeface="Proxima Nova"/>
                <a:cs typeface="Proxima Nova"/>
              </a:rPr>
              <a:t>certain </a:t>
            </a:r>
            <a:r>
              <a:rPr sz="1000" spc="55" dirty="0">
                <a:latin typeface="Proxima Nova"/>
                <a:cs typeface="Proxima Nova"/>
              </a:rPr>
              <a:t>actions, </a:t>
            </a:r>
            <a:r>
              <a:rPr sz="1000" spc="72" dirty="0">
                <a:latin typeface="Proxima Nova"/>
                <a:cs typeface="Proxima Nova"/>
              </a:rPr>
              <a:t>events </a:t>
            </a:r>
            <a:r>
              <a:rPr sz="1000" spc="64" dirty="0">
                <a:latin typeface="Proxima Nova"/>
                <a:cs typeface="Proxima Nova"/>
              </a:rPr>
              <a:t>or </a:t>
            </a:r>
            <a:r>
              <a:rPr sz="1000" spc="55" dirty="0">
                <a:latin typeface="Proxima Nova"/>
                <a:cs typeface="Proxima Nova"/>
              </a:rPr>
              <a:t>results </a:t>
            </a:r>
            <a:r>
              <a:rPr sz="1000" spc="32" dirty="0">
                <a:latin typeface="Proxima Nova"/>
                <a:cs typeface="Proxima Nova"/>
              </a:rPr>
              <a:t>“may”, </a:t>
            </a:r>
            <a:r>
              <a:rPr sz="1000" spc="36" dirty="0">
                <a:latin typeface="Proxima Nova"/>
                <a:cs typeface="Proxima Nova"/>
              </a:rPr>
              <a:t>“could”,</a:t>
            </a:r>
            <a:r>
              <a:rPr lang="en-US" sz="1000" spc="36" dirty="0">
                <a:latin typeface="Proxima Nova"/>
                <a:cs typeface="Proxima Nova"/>
              </a:rPr>
              <a:t> </a:t>
            </a:r>
            <a:r>
              <a:rPr sz="1000" spc="36" dirty="0">
                <a:latin typeface="Proxima Nova"/>
                <a:cs typeface="Proxima Nova"/>
              </a:rPr>
              <a:t>“would”, “should”, </a:t>
            </a:r>
            <a:r>
              <a:rPr sz="1000" spc="46" dirty="0">
                <a:latin typeface="Proxima Nova"/>
                <a:cs typeface="Proxima Nova"/>
              </a:rPr>
              <a:t>“might” </a:t>
            </a:r>
            <a:r>
              <a:rPr sz="1000" spc="64" dirty="0">
                <a:latin typeface="Proxima Nova"/>
                <a:cs typeface="Proxima Nova"/>
              </a:rPr>
              <a:t>or </a:t>
            </a:r>
            <a:r>
              <a:rPr sz="1000" spc="23" dirty="0">
                <a:latin typeface="Proxima Nova"/>
                <a:cs typeface="Proxima Nova"/>
              </a:rPr>
              <a:t>“will” </a:t>
            </a:r>
            <a:r>
              <a:rPr sz="1000" spc="91" dirty="0">
                <a:latin typeface="Proxima Nova"/>
                <a:cs typeface="Proxima Nova"/>
              </a:rPr>
              <a:t>be </a:t>
            </a:r>
            <a:r>
              <a:rPr sz="1000" spc="55" dirty="0">
                <a:latin typeface="Proxima Nova"/>
                <a:cs typeface="Proxima Nova"/>
              </a:rPr>
              <a:t>taken, </a:t>
            </a:r>
            <a:r>
              <a:rPr sz="1000" spc="72" dirty="0">
                <a:latin typeface="Proxima Nova"/>
                <a:cs typeface="Proxima Nova"/>
              </a:rPr>
              <a:t>occur </a:t>
            </a:r>
            <a:r>
              <a:rPr sz="1000" spc="64" dirty="0">
                <a:latin typeface="Proxima Nova"/>
                <a:cs typeface="Proxima Nova"/>
              </a:rPr>
              <a:t>or </a:t>
            </a:r>
            <a:r>
              <a:rPr sz="1000" spc="91" dirty="0">
                <a:latin typeface="Proxima Nova"/>
                <a:cs typeface="Proxima Nova"/>
              </a:rPr>
              <a:t>be </a:t>
            </a:r>
            <a:r>
              <a:rPr sz="1000" spc="68" dirty="0">
                <a:latin typeface="Proxima Nova"/>
                <a:cs typeface="Proxima Nova"/>
              </a:rPr>
              <a:t>achieved. </a:t>
            </a:r>
            <a:r>
              <a:rPr sz="1000" spc="72" dirty="0">
                <a:latin typeface="Proxima Nova"/>
                <a:cs typeface="Proxima Nova"/>
              </a:rPr>
              <a:t>This </a:t>
            </a:r>
            <a:r>
              <a:rPr sz="1000" spc="59" dirty="0">
                <a:latin typeface="Proxima Nova"/>
                <a:cs typeface="Proxima Nova"/>
              </a:rPr>
              <a:t>information </a:t>
            </a:r>
            <a:r>
              <a:rPr sz="1000" spc="68" dirty="0">
                <a:latin typeface="Proxima Nova"/>
                <a:cs typeface="Proxima Nova"/>
              </a:rPr>
              <a:t>involves </a:t>
            </a:r>
            <a:r>
              <a:rPr sz="1000" spc="82" dirty="0">
                <a:latin typeface="Proxima Nova"/>
                <a:cs typeface="Proxima Nova"/>
              </a:rPr>
              <a:t>known and unknown </a:t>
            </a:r>
            <a:r>
              <a:rPr sz="1000" spc="46" dirty="0">
                <a:latin typeface="Proxima Nova"/>
                <a:cs typeface="Proxima Nova"/>
              </a:rPr>
              <a:t>risks, </a:t>
            </a:r>
            <a:r>
              <a:rPr sz="1000" spc="59" dirty="0">
                <a:latin typeface="Proxima Nova"/>
                <a:cs typeface="Proxima Nova"/>
              </a:rPr>
              <a:t>uncertainties </a:t>
            </a:r>
            <a:r>
              <a:rPr sz="1000" spc="82" dirty="0">
                <a:latin typeface="Proxima Nova"/>
                <a:cs typeface="Proxima Nova"/>
              </a:rPr>
              <a:t>and </a:t>
            </a:r>
            <a:r>
              <a:rPr sz="1000" spc="64" dirty="0">
                <a:latin typeface="Proxima Nova"/>
                <a:cs typeface="Proxima Nova"/>
              </a:rPr>
              <a:t>other </a:t>
            </a:r>
            <a:r>
              <a:rPr sz="1000" spc="55" dirty="0">
                <a:latin typeface="Proxima Nova"/>
                <a:cs typeface="Proxima Nova"/>
              </a:rPr>
              <a:t>factors</a:t>
            </a:r>
            <a:r>
              <a:rPr lang="en-US" sz="1000" spc="55" dirty="0">
                <a:latin typeface="Proxima Nova"/>
                <a:cs typeface="Proxima Nova"/>
              </a:rPr>
              <a:t> </a:t>
            </a:r>
            <a:r>
              <a:rPr sz="1000" spc="50" dirty="0">
                <a:latin typeface="Proxima Nova"/>
                <a:cs typeface="Proxima Nova"/>
              </a:rPr>
              <a:t>that </a:t>
            </a:r>
            <a:r>
              <a:rPr sz="1000" spc="86" dirty="0">
                <a:latin typeface="Proxima Nova"/>
                <a:cs typeface="Proxima Nova"/>
              </a:rPr>
              <a:t>may </a:t>
            </a:r>
            <a:r>
              <a:rPr sz="1000" spc="82" dirty="0">
                <a:latin typeface="Proxima Nova"/>
                <a:cs typeface="Proxima Nova"/>
              </a:rPr>
              <a:t>cause </a:t>
            </a:r>
            <a:r>
              <a:rPr sz="1000" spc="59" dirty="0">
                <a:latin typeface="Proxima Nova"/>
                <a:cs typeface="Proxima Nova"/>
              </a:rPr>
              <a:t>actual </a:t>
            </a:r>
            <a:r>
              <a:rPr sz="1000" spc="55" dirty="0">
                <a:latin typeface="Proxima Nova"/>
                <a:cs typeface="Proxima Nova"/>
              </a:rPr>
              <a:t>results </a:t>
            </a:r>
            <a:r>
              <a:rPr sz="1000" spc="64" dirty="0">
                <a:latin typeface="Proxima Nova"/>
                <a:cs typeface="Proxima Nova"/>
              </a:rPr>
              <a:t>or </a:t>
            </a:r>
            <a:r>
              <a:rPr sz="1000" spc="72" dirty="0">
                <a:latin typeface="Proxima Nova"/>
                <a:cs typeface="Proxima Nova"/>
              </a:rPr>
              <a:t>events </a:t>
            </a:r>
            <a:r>
              <a:rPr sz="1000" spc="55" dirty="0">
                <a:latin typeface="Proxima Nova"/>
                <a:cs typeface="Proxima Nova"/>
              </a:rPr>
              <a:t>to </a:t>
            </a:r>
            <a:r>
              <a:rPr sz="1000" spc="46" dirty="0">
                <a:latin typeface="Proxima Nova"/>
                <a:cs typeface="Proxima Nova"/>
              </a:rPr>
              <a:t>differ </a:t>
            </a:r>
            <a:r>
              <a:rPr sz="1000" spc="55" dirty="0">
                <a:latin typeface="Proxima Nova"/>
                <a:cs typeface="Proxima Nova"/>
              </a:rPr>
              <a:t>materially </a:t>
            </a:r>
            <a:r>
              <a:rPr sz="1000" spc="64" dirty="0">
                <a:latin typeface="Proxima Nova"/>
                <a:cs typeface="Proxima Nova"/>
              </a:rPr>
              <a:t>from </a:t>
            </a:r>
            <a:r>
              <a:rPr sz="1000" spc="72" dirty="0">
                <a:latin typeface="Proxima Nova"/>
                <a:cs typeface="Proxima Nova"/>
              </a:rPr>
              <a:t>those </a:t>
            </a:r>
            <a:r>
              <a:rPr sz="1000" spc="59" dirty="0">
                <a:latin typeface="Proxima Nova"/>
                <a:cs typeface="Proxima Nova"/>
              </a:rPr>
              <a:t>anticipated </a:t>
            </a:r>
            <a:r>
              <a:rPr sz="1000" spc="50" dirty="0">
                <a:latin typeface="Proxima Nova"/>
                <a:cs typeface="Proxima Nova"/>
              </a:rPr>
              <a:t>in </a:t>
            </a:r>
            <a:r>
              <a:rPr sz="1000" spc="78" dirty="0">
                <a:latin typeface="Proxima Nova"/>
                <a:cs typeface="Proxima Nova"/>
              </a:rPr>
              <a:t>such </a:t>
            </a:r>
            <a:r>
              <a:rPr sz="1000" spc="59" dirty="0">
                <a:latin typeface="Proxima Nova"/>
                <a:cs typeface="Proxima Nova"/>
              </a:rPr>
              <a:t>forward-looking </a:t>
            </a:r>
            <a:r>
              <a:rPr sz="1000" spc="55" dirty="0">
                <a:latin typeface="Proxima Nova"/>
                <a:cs typeface="Proxima Nova"/>
              </a:rPr>
              <a:t>information. </a:t>
            </a:r>
            <a:r>
              <a:rPr sz="1000" spc="103" dirty="0">
                <a:latin typeface="Proxima Nova"/>
                <a:cs typeface="Proxima Nova"/>
              </a:rPr>
              <a:t>Neo </a:t>
            </a:r>
            <a:r>
              <a:rPr sz="1000" spc="68" dirty="0">
                <a:latin typeface="Proxima Nova"/>
                <a:cs typeface="Proxima Nova"/>
              </a:rPr>
              <a:t>believes </a:t>
            </a:r>
            <a:r>
              <a:rPr sz="1000" spc="64" dirty="0">
                <a:latin typeface="Proxima Nova"/>
                <a:cs typeface="Proxima Nova"/>
              </a:rPr>
              <a:t>the </a:t>
            </a:r>
            <a:r>
              <a:rPr sz="1000" spc="68" dirty="0">
                <a:latin typeface="Proxima Nova"/>
                <a:cs typeface="Proxima Nova"/>
              </a:rPr>
              <a:t>expectations</a:t>
            </a:r>
            <a:r>
              <a:rPr lang="en-US" sz="1000" spc="68" dirty="0">
                <a:latin typeface="Proxima Nova"/>
                <a:cs typeface="Proxima Nova"/>
              </a:rPr>
              <a:t> </a:t>
            </a:r>
            <a:r>
              <a:rPr sz="1000" spc="59" dirty="0">
                <a:latin typeface="Proxima Nova"/>
                <a:cs typeface="Proxima Nova"/>
              </a:rPr>
              <a:t>reflected </a:t>
            </a:r>
            <a:r>
              <a:rPr sz="1000" spc="50" dirty="0">
                <a:latin typeface="Proxima Nova"/>
                <a:cs typeface="Proxima Nova"/>
              </a:rPr>
              <a:t>in </a:t>
            </a:r>
            <a:r>
              <a:rPr sz="1000" spc="78" dirty="0">
                <a:latin typeface="Proxima Nova"/>
                <a:cs typeface="Proxima Nova"/>
              </a:rPr>
              <a:t>such </a:t>
            </a:r>
            <a:r>
              <a:rPr sz="1000" spc="59" dirty="0">
                <a:latin typeface="Proxima Nova"/>
                <a:cs typeface="Proxima Nova"/>
              </a:rPr>
              <a:t>forward-looking information </a:t>
            </a:r>
            <a:r>
              <a:rPr sz="1000" spc="64" dirty="0">
                <a:latin typeface="Proxima Nova"/>
                <a:cs typeface="Proxima Nova"/>
              </a:rPr>
              <a:t>are </a:t>
            </a:r>
            <a:r>
              <a:rPr lang="en-US" sz="1000" spc="72" dirty="0">
                <a:latin typeface="Proxima Nova"/>
                <a:cs typeface="Proxima Nova"/>
              </a:rPr>
              <a:t>reasonable,</a:t>
            </a:r>
            <a:r>
              <a:rPr sz="1000" spc="72" dirty="0">
                <a:latin typeface="Proxima Nova"/>
                <a:cs typeface="Proxima Nova"/>
              </a:rPr>
              <a:t> </a:t>
            </a:r>
            <a:r>
              <a:rPr sz="1000" spc="64" dirty="0">
                <a:latin typeface="Proxima Nova"/>
                <a:cs typeface="Proxima Nova"/>
              </a:rPr>
              <a:t>but </a:t>
            </a:r>
            <a:r>
              <a:rPr sz="1000" spc="86" dirty="0">
                <a:latin typeface="Proxima Nova"/>
                <a:cs typeface="Proxima Nova"/>
              </a:rPr>
              <a:t>no </a:t>
            </a:r>
            <a:r>
              <a:rPr sz="1000" spc="72" dirty="0">
                <a:latin typeface="Proxima Nova"/>
                <a:cs typeface="Proxima Nova"/>
              </a:rPr>
              <a:t>assurance </a:t>
            </a:r>
            <a:r>
              <a:rPr sz="1000" spc="78" dirty="0">
                <a:latin typeface="Proxima Nova"/>
                <a:cs typeface="Proxima Nova"/>
              </a:rPr>
              <a:t>can </a:t>
            </a:r>
            <a:r>
              <a:rPr sz="1000" spc="91" dirty="0">
                <a:latin typeface="Proxima Nova"/>
                <a:cs typeface="Proxima Nova"/>
              </a:rPr>
              <a:t>be </a:t>
            </a:r>
            <a:r>
              <a:rPr sz="1000" spc="72" dirty="0">
                <a:latin typeface="Proxima Nova"/>
                <a:cs typeface="Proxima Nova"/>
              </a:rPr>
              <a:t>given </a:t>
            </a:r>
            <a:r>
              <a:rPr sz="1000" spc="50" dirty="0">
                <a:latin typeface="Proxima Nova"/>
                <a:cs typeface="Proxima Nova"/>
              </a:rPr>
              <a:t>that </a:t>
            </a:r>
            <a:r>
              <a:rPr sz="1000" spc="72" dirty="0">
                <a:latin typeface="Proxima Nova"/>
                <a:cs typeface="Proxima Nova"/>
              </a:rPr>
              <a:t>these </a:t>
            </a:r>
            <a:r>
              <a:rPr sz="1000" spc="68" dirty="0">
                <a:latin typeface="Proxima Nova"/>
                <a:cs typeface="Proxima Nova"/>
              </a:rPr>
              <a:t>expectations </a:t>
            </a:r>
            <a:r>
              <a:rPr sz="1000" spc="36" dirty="0">
                <a:latin typeface="Proxima Nova"/>
                <a:cs typeface="Proxima Nova"/>
              </a:rPr>
              <a:t>will </a:t>
            </a:r>
            <a:r>
              <a:rPr sz="1000" spc="78" dirty="0">
                <a:latin typeface="Proxima Nova"/>
                <a:cs typeface="Proxima Nova"/>
              </a:rPr>
              <a:t>prove </a:t>
            </a:r>
            <a:r>
              <a:rPr sz="1000" spc="55" dirty="0">
                <a:latin typeface="Proxima Nova"/>
                <a:cs typeface="Proxima Nova"/>
              </a:rPr>
              <a:t>to </a:t>
            </a:r>
            <a:r>
              <a:rPr sz="1000" spc="91" dirty="0">
                <a:latin typeface="Proxima Nova"/>
                <a:cs typeface="Proxima Nova"/>
              </a:rPr>
              <a:t>be </a:t>
            </a:r>
            <a:r>
              <a:rPr sz="1000" spc="64" dirty="0">
                <a:latin typeface="Proxima Nova"/>
                <a:cs typeface="Proxima Nova"/>
              </a:rPr>
              <a:t>correct </a:t>
            </a:r>
            <a:r>
              <a:rPr sz="1000" spc="82" dirty="0">
                <a:latin typeface="Proxima Nova"/>
                <a:cs typeface="Proxima Nova"/>
              </a:rPr>
              <a:t>and </a:t>
            </a:r>
            <a:r>
              <a:rPr sz="1000" spc="78" dirty="0">
                <a:latin typeface="Proxima Nova"/>
                <a:cs typeface="Proxima Nova"/>
              </a:rPr>
              <a:t>such</a:t>
            </a:r>
            <a:r>
              <a:rPr lang="en-US" sz="1000" spc="78" dirty="0">
                <a:latin typeface="Proxima Nova"/>
                <a:cs typeface="Proxima Nova"/>
              </a:rPr>
              <a:t> </a:t>
            </a:r>
            <a:r>
              <a:rPr sz="1000" spc="59" dirty="0">
                <a:latin typeface="Proxima Nova"/>
                <a:cs typeface="Proxima Nova"/>
              </a:rPr>
              <a:t>forward-looking information </a:t>
            </a:r>
            <a:r>
              <a:rPr sz="1000" spc="68" dirty="0">
                <a:latin typeface="Proxima Nova"/>
                <a:cs typeface="Proxima Nova"/>
              </a:rPr>
              <a:t>included </a:t>
            </a:r>
            <a:r>
              <a:rPr sz="1000" spc="50" dirty="0">
                <a:latin typeface="Proxima Nova"/>
                <a:cs typeface="Proxima Nova"/>
              </a:rPr>
              <a:t>in this </a:t>
            </a:r>
            <a:r>
              <a:rPr sz="1000" spc="68" dirty="0">
                <a:latin typeface="Proxima Nova"/>
                <a:cs typeface="Proxima Nova"/>
              </a:rPr>
              <a:t>discussion </a:t>
            </a:r>
            <a:r>
              <a:rPr sz="1000" spc="82" dirty="0">
                <a:latin typeface="Proxima Nova"/>
                <a:cs typeface="Proxima Nova"/>
              </a:rPr>
              <a:t>and </a:t>
            </a:r>
            <a:r>
              <a:rPr sz="1000" spc="59" dirty="0">
                <a:latin typeface="Proxima Nova"/>
                <a:cs typeface="Proxima Nova"/>
              </a:rPr>
              <a:t>analysis </a:t>
            </a:r>
            <a:r>
              <a:rPr sz="1000" spc="72" dirty="0">
                <a:latin typeface="Proxima Nova"/>
                <a:cs typeface="Proxima Nova"/>
              </a:rPr>
              <a:t>should </a:t>
            </a:r>
            <a:r>
              <a:rPr sz="1000" spc="64" dirty="0">
                <a:latin typeface="Proxima Nova"/>
                <a:cs typeface="Proxima Nova"/>
              </a:rPr>
              <a:t>not </a:t>
            </a:r>
            <a:r>
              <a:rPr sz="1000" spc="91" dirty="0">
                <a:latin typeface="Proxima Nova"/>
                <a:cs typeface="Proxima Nova"/>
              </a:rPr>
              <a:t>be </a:t>
            </a:r>
            <a:r>
              <a:rPr sz="1000" spc="72" dirty="0">
                <a:latin typeface="Proxima Nova"/>
                <a:cs typeface="Proxima Nova"/>
              </a:rPr>
              <a:t>unduly </a:t>
            </a:r>
            <a:r>
              <a:rPr sz="1000" spc="59" dirty="0">
                <a:latin typeface="Proxima Nova"/>
                <a:cs typeface="Proxima Nova"/>
              </a:rPr>
              <a:t>relied </a:t>
            </a:r>
            <a:r>
              <a:rPr sz="1000" spc="68" dirty="0">
                <a:latin typeface="Proxima Nova"/>
                <a:cs typeface="Proxima Nova"/>
              </a:rPr>
              <a:t>upon. </a:t>
            </a:r>
            <a:r>
              <a:rPr sz="1000" spc="72" dirty="0">
                <a:latin typeface="Proxima Nova"/>
                <a:cs typeface="Proxima Nova"/>
              </a:rPr>
              <a:t>For </a:t>
            </a:r>
            <a:r>
              <a:rPr sz="1000" spc="82" dirty="0">
                <a:latin typeface="Proxima Nova"/>
                <a:cs typeface="Proxima Nova"/>
              </a:rPr>
              <a:t>more </a:t>
            </a:r>
            <a:r>
              <a:rPr sz="1000" spc="59" dirty="0">
                <a:latin typeface="Proxima Nova"/>
                <a:cs typeface="Proxima Nova"/>
              </a:rPr>
              <a:t>information </a:t>
            </a:r>
            <a:r>
              <a:rPr sz="1000" spc="86" dirty="0">
                <a:latin typeface="Proxima Nova"/>
                <a:cs typeface="Proxima Nova"/>
              </a:rPr>
              <a:t>on </a:t>
            </a:r>
            <a:r>
              <a:rPr sz="1000" spc="72" dirty="0">
                <a:latin typeface="Proxima Nova"/>
                <a:cs typeface="Proxima Nova"/>
              </a:rPr>
              <a:t>Neo, </a:t>
            </a:r>
            <a:r>
              <a:rPr sz="1000" spc="64" dirty="0">
                <a:latin typeface="Proxima Nova"/>
                <a:cs typeface="Proxima Nova"/>
              </a:rPr>
              <a:t>investors </a:t>
            </a:r>
            <a:r>
              <a:rPr sz="1000" spc="72" dirty="0">
                <a:latin typeface="Proxima Nova"/>
                <a:cs typeface="Proxima Nova"/>
              </a:rPr>
              <a:t>should</a:t>
            </a:r>
            <a:r>
              <a:rPr lang="en-US" sz="1000" spc="72" dirty="0">
                <a:latin typeface="Proxima Nova"/>
                <a:cs typeface="Proxima Nova"/>
              </a:rPr>
              <a:t> </a:t>
            </a:r>
            <a:r>
              <a:rPr sz="1000" spc="68" dirty="0">
                <a:latin typeface="Proxima Nova"/>
                <a:cs typeface="Proxima Nova"/>
              </a:rPr>
              <a:t>review Neo's continuous </a:t>
            </a:r>
            <a:r>
              <a:rPr sz="1000" spc="64" dirty="0">
                <a:latin typeface="Proxima Nova"/>
                <a:cs typeface="Proxima Nova"/>
              </a:rPr>
              <a:t>disclosure </a:t>
            </a:r>
            <a:r>
              <a:rPr sz="1000" spc="46" dirty="0">
                <a:latin typeface="Proxima Nova"/>
                <a:cs typeface="Proxima Nova"/>
              </a:rPr>
              <a:t>filings </a:t>
            </a:r>
            <a:r>
              <a:rPr sz="1000" spc="50" dirty="0">
                <a:latin typeface="Proxima Nova"/>
                <a:cs typeface="Proxima Nova"/>
              </a:rPr>
              <a:t>that </a:t>
            </a:r>
            <a:r>
              <a:rPr sz="1000" spc="64" dirty="0">
                <a:latin typeface="Proxima Nova"/>
                <a:cs typeface="Proxima Nova"/>
              </a:rPr>
              <a:t>are </a:t>
            </a:r>
            <a:r>
              <a:rPr sz="1000" spc="59" dirty="0">
                <a:latin typeface="Proxima Nova"/>
                <a:cs typeface="Proxima Nova"/>
              </a:rPr>
              <a:t>available </a:t>
            </a:r>
            <a:r>
              <a:rPr sz="1000" spc="78" dirty="0">
                <a:latin typeface="Proxima Nova"/>
                <a:cs typeface="Proxima Nova"/>
              </a:rPr>
              <a:t>under </a:t>
            </a:r>
            <a:r>
              <a:rPr sz="1000" spc="36" dirty="0">
                <a:latin typeface="Proxima Nova"/>
                <a:cs typeface="Proxima Nova"/>
              </a:rPr>
              <a:t>its </a:t>
            </a:r>
            <a:r>
              <a:rPr sz="1000" spc="50" dirty="0">
                <a:latin typeface="Proxima Nova"/>
                <a:cs typeface="Proxima Nova"/>
              </a:rPr>
              <a:t>profile </a:t>
            </a:r>
            <a:r>
              <a:rPr sz="1000" spc="46" dirty="0">
                <a:latin typeface="Proxima Nova"/>
                <a:cs typeface="Proxima Nova"/>
              </a:rPr>
              <a:t>at </a:t>
            </a:r>
            <a:r>
              <a:rPr sz="1000" spc="55" dirty="0">
                <a:latin typeface="Proxima Nova"/>
                <a:cs typeface="Proxima Nova"/>
                <a:hlinkClick r:id="rId3"/>
              </a:rPr>
              <a:t>www.sedar.com. </a:t>
            </a:r>
            <a:r>
              <a:rPr sz="1000" spc="59" dirty="0">
                <a:latin typeface="Proxima Nova"/>
                <a:cs typeface="Proxima Nova"/>
              </a:rPr>
              <a:t>Information </a:t>
            </a:r>
            <a:r>
              <a:rPr sz="1000" spc="68" dirty="0">
                <a:latin typeface="Proxima Nova"/>
                <a:cs typeface="Proxima Nova"/>
              </a:rPr>
              <a:t>contained </a:t>
            </a:r>
            <a:r>
              <a:rPr sz="1000" spc="50" dirty="0">
                <a:latin typeface="Proxima Nova"/>
                <a:cs typeface="Proxima Nova"/>
              </a:rPr>
              <a:t>in </a:t>
            </a:r>
            <a:r>
              <a:rPr sz="1000" spc="59" dirty="0">
                <a:latin typeface="Proxima Nova"/>
                <a:cs typeface="Proxima Nova"/>
              </a:rPr>
              <a:t>forward-looking </a:t>
            </a:r>
            <a:r>
              <a:rPr sz="1000" spc="64" dirty="0">
                <a:latin typeface="Proxima Nova"/>
                <a:cs typeface="Proxima Nova"/>
              </a:rPr>
              <a:t>statements </a:t>
            </a:r>
            <a:r>
              <a:rPr sz="1000" spc="50" dirty="0">
                <a:latin typeface="Proxima Nova"/>
                <a:cs typeface="Proxima Nova"/>
              </a:rPr>
              <a:t>in</a:t>
            </a:r>
            <a:r>
              <a:rPr lang="en-US" sz="1000" spc="50" dirty="0">
                <a:latin typeface="Proxima Nova"/>
                <a:cs typeface="Proxima Nova"/>
              </a:rPr>
              <a:t> </a:t>
            </a:r>
            <a:r>
              <a:rPr sz="1000" spc="50" dirty="0">
                <a:latin typeface="Proxima Nova"/>
                <a:cs typeface="Proxima Nova"/>
              </a:rPr>
              <a:t>this </a:t>
            </a:r>
            <a:r>
              <a:rPr sz="1000" spc="64" dirty="0">
                <a:latin typeface="Proxima Nova"/>
                <a:cs typeface="Proxima Nova"/>
              </a:rPr>
              <a:t>Presentation </a:t>
            </a:r>
            <a:r>
              <a:rPr sz="1000" spc="46" dirty="0">
                <a:latin typeface="Proxima Nova"/>
                <a:cs typeface="Proxima Nova"/>
              </a:rPr>
              <a:t>is </a:t>
            </a:r>
            <a:r>
              <a:rPr sz="1000" spc="72" dirty="0">
                <a:latin typeface="Proxima Nova"/>
                <a:cs typeface="Proxima Nova"/>
              </a:rPr>
              <a:t>provided as </a:t>
            </a:r>
            <a:r>
              <a:rPr sz="1000" spc="55" dirty="0">
                <a:latin typeface="Proxima Nova"/>
                <a:cs typeface="Proxima Nova"/>
              </a:rPr>
              <a:t>of </a:t>
            </a:r>
            <a:r>
              <a:rPr sz="1000" spc="64" dirty="0">
                <a:latin typeface="Proxima Nova"/>
                <a:cs typeface="Proxima Nova"/>
              </a:rPr>
              <a:t>the </a:t>
            </a:r>
            <a:r>
              <a:rPr sz="1000" spc="68" dirty="0">
                <a:latin typeface="Proxima Nova"/>
                <a:cs typeface="Proxima Nova"/>
              </a:rPr>
              <a:t>date hereof </a:t>
            </a:r>
            <a:r>
              <a:rPr sz="1000" spc="82" dirty="0">
                <a:latin typeface="Proxima Nova"/>
                <a:cs typeface="Proxima Nova"/>
              </a:rPr>
              <a:t>and </a:t>
            </a:r>
            <a:r>
              <a:rPr sz="1000" spc="103" dirty="0">
                <a:latin typeface="Proxima Nova"/>
                <a:cs typeface="Proxima Nova"/>
              </a:rPr>
              <a:t>Neo </a:t>
            </a:r>
            <a:r>
              <a:rPr sz="1000" spc="59" dirty="0">
                <a:latin typeface="Proxima Nova"/>
                <a:cs typeface="Proxima Nova"/>
              </a:rPr>
              <a:t>disclaims </a:t>
            </a:r>
            <a:r>
              <a:rPr sz="1000" spc="78" dirty="0">
                <a:latin typeface="Proxima Nova"/>
                <a:cs typeface="Proxima Nova"/>
              </a:rPr>
              <a:t>any </a:t>
            </a:r>
            <a:r>
              <a:rPr sz="1000" spc="59" dirty="0">
                <a:latin typeface="Proxima Nova"/>
                <a:cs typeface="Proxima Nova"/>
              </a:rPr>
              <a:t>obligation </a:t>
            </a:r>
            <a:r>
              <a:rPr sz="1000" spc="55" dirty="0">
                <a:latin typeface="Proxima Nova"/>
                <a:cs typeface="Proxima Nova"/>
              </a:rPr>
              <a:t>to </a:t>
            </a:r>
            <a:r>
              <a:rPr sz="1000" spc="72" dirty="0">
                <a:latin typeface="Proxima Nova"/>
                <a:cs typeface="Proxima Nova"/>
              </a:rPr>
              <a:t>update </a:t>
            </a:r>
            <a:r>
              <a:rPr sz="1000" spc="78" dirty="0">
                <a:latin typeface="Proxima Nova"/>
                <a:cs typeface="Proxima Nova"/>
              </a:rPr>
              <a:t>any </a:t>
            </a:r>
            <a:r>
              <a:rPr sz="1000" spc="59" dirty="0">
                <a:latin typeface="Proxima Nova"/>
                <a:cs typeface="Proxima Nova"/>
              </a:rPr>
              <a:t>forward-looking statements, </a:t>
            </a:r>
            <a:r>
              <a:rPr sz="1000" spc="68" dirty="0">
                <a:latin typeface="Proxima Nova"/>
                <a:cs typeface="Proxima Nova"/>
              </a:rPr>
              <a:t>whether </a:t>
            </a:r>
            <a:r>
              <a:rPr sz="1000" spc="72" dirty="0">
                <a:latin typeface="Proxima Nova"/>
                <a:cs typeface="Proxima Nova"/>
              </a:rPr>
              <a:t>as a </a:t>
            </a:r>
            <a:r>
              <a:rPr sz="1000" spc="55" dirty="0">
                <a:latin typeface="Proxima Nova"/>
                <a:cs typeface="Proxima Nova"/>
              </a:rPr>
              <a:t>result of</a:t>
            </a:r>
            <a:r>
              <a:rPr lang="en-US" sz="1000" spc="55" dirty="0">
                <a:latin typeface="Proxima Nova"/>
                <a:cs typeface="Proxima Nova"/>
              </a:rPr>
              <a:t> </a:t>
            </a:r>
            <a:r>
              <a:rPr sz="1000" spc="86" dirty="0">
                <a:latin typeface="Proxima Nova"/>
                <a:cs typeface="Proxima Nova"/>
              </a:rPr>
              <a:t>new</a:t>
            </a:r>
            <a:r>
              <a:rPr sz="1000" spc="36" dirty="0">
                <a:latin typeface="Proxima Nova"/>
                <a:cs typeface="Proxima Nova"/>
              </a:rPr>
              <a:t> </a:t>
            </a:r>
            <a:r>
              <a:rPr sz="1000" spc="59" dirty="0">
                <a:latin typeface="Proxima Nova"/>
                <a:cs typeface="Proxima Nova"/>
              </a:rPr>
              <a:t>information</a:t>
            </a:r>
            <a:r>
              <a:rPr sz="1000" spc="36" dirty="0">
                <a:latin typeface="Proxima Nova"/>
                <a:cs typeface="Proxima Nova"/>
              </a:rPr>
              <a:t> </a:t>
            </a:r>
            <a:r>
              <a:rPr sz="1000" spc="64" dirty="0">
                <a:latin typeface="Proxima Nova"/>
                <a:cs typeface="Proxima Nova"/>
              </a:rPr>
              <a:t>or</a:t>
            </a:r>
            <a:r>
              <a:rPr sz="1000" spc="36" dirty="0">
                <a:latin typeface="Proxima Nova"/>
                <a:cs typeface="Proxima Nova"/>
              </a:rPr>
              <a:t> </a:t>
            </a:r>
            <a:r>
              <a:rPr sz="1000" spc="55" dirty="0">
                <a:latin typeface="Proxima Nova"/>
                <a:cs typeface="Proxima Nova"/>
              </a:rPr>
              <a:t>future</a:t>
            </a:r>
            <a:r>
              <a:rPr sz="1000" spc="36" dirty="0">
                <a:latin typeface="Proxima Nova"/>
                <a:cs typeface="Proxima Nova"/>
              </a:rPr>
              <a:t> </a:t>
            </a:r>
            <a:r>
              <a:rPr sz="1000" spc="72" dirty="0">
                <a:latin typeface="Proxima Nova"/>
                <a:cs typeface="Proxima Nova"/>
              </a:rPr>
              <a:t>events</a:t>
            </a:r>
            <a:r>
              <a:rPr sz="1000" spc="36" dirty="0">
                <a:latin typeface="Proxima Nova"/>
                <a:cs typeface="Proxima Nova"/>
              </a:rPr>
              <a:t> </a:t>
            </a:r>
            <a:r>
              <a:rPr sz="1000" spc="64" dirty="0">
                <a:latin typeface="Proxima Nova"/>
                <a:cs typeface="Proxima Nova"/>
              </a:rPr>
              <a:t>or</a:t>
            </a:r>
            <a:r>
              <a:rPr sz="1000" spc="36" dirty="0">
                <a:latin typeface="Proxima Nova"/>
                <a:cs typeface="Proxima Nova"/>
              </a:rPr>
              <a:t> </a:t>
            </a:r>
            <a:r>
              <a:rPr sz="1000" spc="50" dirty="0">
                <a:latin typeface="Proxima Nova"/>
                <a:cs typeface="Proxima Nova"/>
              </a:rPr>
              <a:t>results,</a:t>
            </a:r>
            <a:r>
              <a:rPr sz="1000" spc="41" dirty="0">
                <a:latin typeface="Proxima Nova"/>
                <a:cs typeface="Proxima Nova"/>
              </a:rPr>
              <a:t> </a:t>
            </a:r>
            <a:r>
              <a:rPr sz="1000" spc="68" dirty="0">
                <a:latin typeface="Proxima Nova"/>
                <a:cs typeface="Proxima Nova"/>
              </a:rPr>
              <a:t>except</a:t>
            </a:r>
            <a:r>
              <a:rPr sz="1000" spc="36" dirty="0">
                <a:latin typeface="Proxima Nova"/>
                <a:cs typeface="Proxima Nova"/>
              </a:rPr>
              <a:t> </a:t>
            </a:r>
            <a:r>
              <a:rPr sz="1000" spc="55" dirty="0">
                <a:latin typeface="Proxima Nova"/>
                <a:cs typeface="Proxima Nova"/>
              </a:rPr>
              <a:t>to</a:t>
            </a:r>
            <a:r>
              <a:rPr sz="1000" spc="36" dirty="0">
                <a:latin typeface="Proxima Nova"/>
                <a:cs typeface="Proxima Nova"/>
              </a:rPr>
              <a:t> </a:t>
            </a:r>
            <a:r>
              <a:rPr sz="1000" spc="64" dirty="0">
                <a:latin typeface="Proxima Nova"/>
                <a:cs typeface="Proxima Nova"/>
              </a:rPr>
              <a:t>the</a:t>
            </a:r>
            <a:r>
              <a:rPr sz="1000" spc="36" dirty="0">
                <a:latin typeface="Proxima Nova"/>
                <a:cs typeface="Proxima Nova"/>
              </a:rPr>
              <a:t> </a:t>
            </a:r>
            <a:r>
              <a:rPr sz="1000" spc="64" dirty="0">
                <a:latin typeface="Proxima Nova"/>
                <a:cs typeface="Proxima Nova"/>
              </a:rPr>
              <a:t>extent</a:t>
            </a:r>
            <a:r>
              <a:rPr sz="1000" spc="36" dirty="0">
                <a:latin typeface="Proxima Nova"/>
                <a:cs typeface="Proxima Nova"/>
              </a:rPr>
              <a:t> </a:t>
            </a:r>
            <a:r>
              <a:rPr sz="1000" spc="68" dirty="0">
                <a:latin typeface="Proxima Nova"/>
                <a:cs typeface="Proxima Nova"/>
              </a:rPr>
              <a:t>required</a:t>
            </a:r>
            <a:r>
              <a:rPr sz="1000" spc="36" dirty="0">
                <a:latin typeface="Proxima Nova"/>
                <a:cs typeface="Proxima Nova"/>
              </a:rPr>
              <a:t> </a:t>
            </a:r>
            <a:r>
              <a:rPr sz="1000" spc="86" dirty="0">
                <a:latin typeface="Proxima Nova"/>
                <a:cs typeface="Proxima Nova"/>
              </a:rPr>
              <a:t>by</a:t>
            </a:r>
            <a:r>
              <a:rPr sz="1000" spc="41" dirty="0">
                <a:latin typeface="Proxima Nova"/>
                <a:cs typeface="Proxima Nova"/>
              </a:rPr>
              <a:t> </a:t>
            </a:r>
            <a:r>
              <a:rPr sz="1000" spc="64" dirty="0">
                <a:latin typeface="Proxima Nova"/>
                <a:cs typeface="Proxima Nova"/>
              </a:rPr>
              <a:t>applicable</a:t>
            </a:r>
            <a:r>
              <a:rPr sz="1000" spc="36" dirty="0">
                <a:latin typeface="Proxima Nova"/>
                <a:cs typeface="Proxima Nova"/>
              </a:rPr>
              <a:t> </a:t>
            </a:r>
            <a:r>
              <a:rPr sz="1000" spc="59" dirty="0">
                <a:latin typeface="Proxima Nova"/>
                <a:cs typeface="Proxima Nova"/>
              </a:rPr>
              <a:t>securities</a:t>
            </a:r>
            <a:r>
              <a:rPr sz="1000" spc="36" dirty="0">
                <a:latin typeface="Proxima Nova"/>
                <a:cs typeface="Proxima Nova"/>
              </a:rPr>
              <a:t> laws.</a:t>
            </a:r>
            <a:endParaRPr lang="en-US" sz="1000" spc="36" dirty="0">
              <a:latin typeface="Proxima Nova"/>
              <a:cs typeface="Proxima Nova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70403" y="368782"/>
            <a:ext cx="10515600" cy="702638"/>
          </a:xfrm>
          <a:prstGeom prst="rect">
            <a:avLst/>
          </a:prstGeom>
        </p:spPr>
        <p:txBody>
          <a:bodyPr vert="horz" wrap="square" lIns="0" tIns="11546" rIns="0" bIns="0" rtlCol="0" anchor="ctr">
            <a:spAutoFit/>
          </a:bodyPr>
          <a:lstStyle/>
          <a:p>
            <a:pPr marL="11546">
              <a:spcBef>
                <a:spcPts val="91"/>
              </a:spcBef>
            </a:pPr>
            <a:r>
              <a:rPr spc="103" dirty="0"/>
              <a:t>Disclaimer</a:t>
            </a:r>
            <a:r>
              <a:rPr lang="en-US" spc="103" dirty="0"/>
              <a:t>s</a:t>
            </a:r>
            <a:endParaRPr spc="103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59C0E22-9E81-8E42-A097-BD12BCB00D6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765" y="5756908"/>
            <a:ext cx="1531399" cy="57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220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.j0zJizFbCVgNm_yU5HPg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A37EBEE6BC644FA851F278EBC768B0" ma:contentTypeVersion="10" ma:contentTypeDescription="Create a new document." ma:contentTypeScope="" ma:versionID="b56758f08d3a8bcf850009279d00df44">
  <xsd:schema xmlns:xsd="http://www.w3.org/2001/XMLSchema" xmlns:xs="http://www.w3.org/2001/XMLSchema" xmlns:p="http://schemas.microsoft.com/office/2006/metadata/properties" xmlns:ns3="9b4023eb-02d5-428e-b7d3-5e1abe0809a5" targetNamespace="http://schemas.microsoft.com/office/2006/metadata/properties" ma:root="true" ma:fieldsID="3ad35cdb06ae598e295df669f62c4ac2" ns3:_="">
    <xsd:import namespace="9b4023eb-02d5-428e-b7d3-5e1abe0809a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4023eb-02d5-428e-b7d3-5e1abe0809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7D7D9B2-50F4-48C9-808A-E66521ACD846}">
  <ds:schemaRefs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infopath/2007/PartnerControls"/>
    <ds:schemaRef ds:uri="9b4023eb-02d5-428e-b7d3-5e1abe0809a5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7849E282-30E7-42A0-A5C0-2C7CC12925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b4023eb-02d5-428e-b7d3-5e1abe0809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AC33BC9-D261-4E96-BD13-E170246C8A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23083</TotalTime>
  <Words>545</Words>
  <Application>Microsoft Office PowerPoint</Application>
  <PresentationFormat>Widescreen</PresentationFormat>
  <Paragraphs>18</Paragraphs>
  <Slides>7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Proxima Nova</vt:lpstr>
      <vt:lpstr>Wingdings</vt:lpstr>
      <vt:lpstr>1_Office Theme</vt:lpstr>
      <vt:lpstr>think-cell Slide</vt:lpstr>
      <vt:lpstr>NPM Silmet   2.March 2022 Estonia</vt:lpstr>
      <vt:lpstr>NPM Silmet Europe’s Only Operating REE Separations Facility</vt:lpstr>
      <vt:lpstr>PowerPoint Presentation</vt:lpstr>
      <vt:lpstr>PowerPoint Presentation</vt:lpstr>
      <vt:lpstr>PowerPoint Presentation</vt:lpstr>
      <vt:lpstr>PowerPoint Presentation</vt:lpstr>
      <vt:lpstr>Disclaimers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master title here</dc:title>
  <dc:creator>Miki Shen</dc:creator>
  <cp:lastModifiedBy>Raivo Vasnu</cp:lastModifiedBy>
  <cp:revision>798</cp:revision>
  <cp:lastPrinted>2018-04-10T01:31:38Z</cp:lastPrinted>
  <dcterms:created xsi:type="dcterms:W3CDTF">2018-03-12T03:06:57Z</dcterms:created>
  <dcterms:modified xsi:type="dcterms:W3CDTF">2022-03-02T13:53:34Z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0x01010028A37EBEE6BC644FA851F278EBC768B0</vt:lpwstr>
  </property>
</Properties>
</file>