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7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08" r:id="rId1"/>
    <p:sldMasterId id="2147483991" r:id="rId2"/>
    <p:sldMasterId id="2147484083" r:id="rId3"/>
    <p:sldMasterId id="2147484091" r:id="rId4"/>
    <p:sldMasterId id="2147484099" r:id="rId5"/>
    <p:sldMasterId id="2147484128" r:id="rId6"/>
    <p:sldMasterId id="2147484168" r:id="rId7"/>
    <p:sldMasterId id="2147484177" r:id="rId8"/>
  </p:sldMasterIdLst>
  <p:notesMasterIdLst>
    <p:notesMasterId r:id="rId26"/>
  </p:notesMasterIdLst>
  <p:handoutMasterIdLst>
    <p:handoutMasterId r:id="rId27"/>
  </p:handoutMasterIdLst>
  <p:sldIdLst>
    <p:sldId id="1276" r:id="rId9"/>
    <p:sldId id="1090" r:id="rId10"/>
    <p:sldId id="1243" r:id="rId11"/>
    <p:sldId id="2036" r:id="rId12"/>
    <p:sldId id="283" r:id="rId13"/>
    <p:sldId id="2026" r:id="rId14"/>
    <p:sldId id="2072" r:id="rId15"/>
    <p:sldId id="999" r:id="rId16"/>
    <p:sldId id="2070" r:id="rId17"/>
    <p:sldId id="2071" r:id="rId18"/>
    <p:sldId id="1329" r:id="rId19"/>
    <p:sldId id="2038" r:id="rId20"/>
    <p:sldId id="1250" r:id="rId21"/>
    <p:sldId id="1413" r:id="rId22"/>
    <p:sldId id="1408" r:id="rId23"/>
    <p:sldId id="1414" r:id="rId24"/>
    <p:sldId id="2032" r:id="rId2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B8F1FC"/>
    <a:srgbClr val="0000CC"/>
    <a:srgbClr val="0000FF"/>
    <a:srgbClr val="6699FF"/>
    <a:srgbClr val="FF7C80"/>
    <a:srgbClr val="0C377B"/>
    <a:srgbClr val="003399"/>
    <a:srgbClr val="00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 autoAdjust="0"/>
  </p:normalViewPr>
  <p:slideViewPr>
    <p:cSldViewPr>
      <p:cViewPr varScale="1">
        <p:scale>
          <a:sx n="47" d="100"/>
          <a:sy n="47" d="100"/>
        </p:scale>
        <p:origin x="68" y="1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716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125" d="100"/>
        <a:sy n="125" d="100"/>
      </p:scale>
      <p:origin x="0" y="-660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commentAuthors" Target="commentAuthor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02/03/2022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334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407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57210-7F66-4993-86DA-C4808AC66EF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753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2616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1088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26822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5439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4420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02044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5518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0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054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127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1301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20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5737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8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30845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41938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220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7851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410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363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739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08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09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69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3307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55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60985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721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8219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0511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14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97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08497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07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98247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6925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471214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9925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8888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7850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5966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424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012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7310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2303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516007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2460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3767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241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2018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06784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71203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195843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926895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9855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61539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46721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7764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5592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22522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5749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54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20179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349514" y="6258662"/>
            <a:ext cx="11547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22/03/2021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66675" y="625866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Michael Benedikt | Deliverables and timeline of the FCC Feasibility Study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354102" y="625866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17695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00833495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9957485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2"/>
          </a:xfrm>
        </p:spPr>
        <p:txBody>
          <a:bodyPr wrap="none">
            <a:noAutofit/>
          </a:bodyPr>
          <a:lstStyle>
            <a:lvl1pPr>
              <a:lnSpc>
                <a:spcPts val="1350"/>
              </a:lnSpc>
              <a:defRPr sz="1000" b="0"/>
            </a:lvl1pPr>
            <a:lvl2pPr marL="0" indent="0">
              <a:lnSpc>
                <a:spcPts val="1350"/>
              </a:lnSpc>
              <a:buFontTx/>
              <a:buNone/>
              <a:defRPr sz="1000" b="0"/>
            </a:lvl2pPr>
            <a:lvl3pPr marL="0" indent="0">
              <a:lnSpc>
                <a:spcPts val="1350"/>
              </a:lnSpc>
              <a:buFontTx/>
              <a:buNone/>
              <a:defRPr sz="1000" b="0"/>
            </a:lvl3pPr>
            <a:lvl4pPr marL="0" indent="0">
              <a:lnSpc>
                <a:spcPts val="1350"/>
              </a:lnSpc>
              <a:buFontTx/>
              <a:buNone/>
              <a:defRPr sz="1000" b="0"/>
            </a:lvl4pPr>
            <a:lvl5pPr marL="0" indent="0">
              <a:lnSpc>
                <a:spcPts val="1350"/>
              </a:lnSpc>
              <a:buFontTx/>
              <a:buNone/>
              <a:defRPr sz="10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3029308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3514460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4424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016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55221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944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01136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85668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94222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59552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87280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6998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0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33115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6843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1027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96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3/2/2022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17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653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0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Relationship Id="rId9" Type="http://schemas.openxmlformats.org/officeDocument/2006/relationships/image" Target="../media/image1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26" Type="http://schemas.openxmlformats.org/officeDocument/2006/relationships/slideLayout" Target="../slideLayouts/slideLayout64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5" Type="http://schemas.openxmlformats.org/officeDocument/2006/relationships/slideLayout" Target="../slideLayouts/slideLayout63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23" Type="http://schemas.openxmlformats.org/officeDocument/2006/relationships/slideLayout" Target="../slideLayouts/slideLayout61.xml"/><Relationship Id="rId28" Type="http://schemas.openxmlformats.org/officeDocument/2006/relationships/image" Target="../media/image3.png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60.xml"/><Relationship Id="rId27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6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D3CB2-CB46-4D73-9AF3-8191DEA4D6E1}" type="datetimeFigureOut">
              <a:rPr lang="en-GB" smtClean="0"/>
              <a:t>02/03/2022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43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Estonia, 2 March 2022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11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7EAABD-BB97-42B2-BC16-9C7B453F596E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Estonia, 2 March 2022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87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167" r:id="rId8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222A4F-E5E0-407B-BFF0-E44E5CB38689}"/>
              </a:ext>
            </a:extLst>
          </p:cNvPr>
          <p:cNvSpPr txBox="1"/>
          <p:nvPr userDrawn="1"/>
        </p:nvSpPr>
        <p:spPr>
          <a:xfrm>
            <a:off x="695400" y="6244114"/>
            <a:ext cx="61976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Estonia, 2 March 2022</a:t>
            </a:r>
            <a:endParaRPr lang="en-GB" sz="1000" b="0" dirty="0">
              <a:solidFill>
                <a:schemeClr val="bg1"/>
              </a:solidFill>
            </a:endParaRPr>
          </a:p>
          <a:p>
            <a:endParaRPr lang="en-GB" sz="1000" b="0" dirty="0">
              <a:solidFill>
                <a:schemeClr val="bg1"/>
              </a:solidFill>
            </a:endParaRPr>
          </a:p>
          <a:p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10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2" r:id="rId1"/>
    <p:sldLayoutId id="2147484093" r:id="rId2"/>
    <p:sldLayoutId id="2147484094" r:id="rId3"/>
    <p:sldLayoutId id="2147484095" r:id="rId4"/>
    <p:sldLayoutId id="2147484096" r:id="rId5"/>
    <p:sldLayoutId id="2147484097" r:id="rId6"/>
    <p:sldLayoutId id="2147484098" r:id="rId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Estonia, 2 March 2022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878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FAAA31-FA6E-4095-B9E8-E567086577AA}"/>
              </a:ext>
            </a:extLst>
          </p:cNvPr>
          <p:cNvSpPr/>
          <p:nvPr userDrawn="1"/>
        </p:nvSpPr>
        <p:spPr>
          <a:xfrm>
            <a:off x="935199" y="6315998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Estonia, 2 March 2022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962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  <p:sldLayoutId id="2147484140" r:id="rId12"/>
    <p:sldLayoutId id="2147484141" r:id="rId13"/>
    <p:sldLayoutId id="2147484142" r:id="rId14"/>
    <p:sldLayoutId id="2147484143" r:id="rId15"/>
    <p:sldLayoutId id="2147484144" r:id="rId16"/>
    <p:sldLayoutId id="2147484145" r:id="rId17"/>
    <p:sldLayoutId id="2147484146" r:id="rId18"/>
    <p:sldLayoutId id="2147484147" r:id="rId19"/>
    <p:sldLayoutId id="2147484148" r:id="rId20"/>
    <p:sldLayoutId id="2147484149" r:id="rId21"/>
    <p:sldLayoutId id="2147484150" r:id="rId22"/>
    <p:sldLayoutId id="2147484151" r:id="rId23"/>
    <p:sldLayoutId id="2147484152" r:id="rId24"/>
    <p:sldLayoutId id="2147484153" r:id="rId25"/>
    <p:sldLayoutId id="2147484154" r:id="rId2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Estonia, 2 March 2022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84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E9678C-1F18-4C19-808F-0FF8E891B1D7}"/>
              </a:ext>
            </a:extLst>
          </p:cNvPr>
          <p:cNvSpPr txBox="1"/>
          <p:nvPr userDrawn="1"/>
        </p:nvSpPr>
        <p:spPr>
          <a:xfrm>
            <a:off x="695400" y="6244114"/>
            <a:ext cx="61976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Accelerator Science &amp; Technology</a:t>
            </a:r>
          </a:p>
          <a:p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Estonia, 2 March 2022</a:t>
            </a:r>
            <a:endParaRPr lang="en-GB" sz="1000" b="0" dirty="0">
              <a:solidFill>
                <a:schemeClr val="bg1"/>
              </a:solidFill>
            </a:endParaRPr>
          </a:p>
          <a:p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259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8" r:id="rId1"/>
    <p:sldLayoutId id="2147484179" r:id="rId2"/>
    <p:sldLayoutId id="2147484180" r:id="rId3"/>
    <p:sldLayoutId id="2147484181" r:id="rId4"/>
    <p:sldLayoutId id="2147484182" r:id="rId5"/>
    <p:sldLayoutId id="2147484183" r:id="rId6"/>
    <p:sldLayoutId id="2147484184" r:id="rId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emf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hyperlink" Target="http://cern.ch/fcc" TargetMode="External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6.xml"/><Relationship Id="rId5" Type="http://schemas.openxmlformats.org/officeDocument/2006/relationships/image" Target="../media/image15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6.xml"/><Relationship Id="rId6" Type="http://schemas.openxmlformats.org/officeDocument/2006/relationships/image" Target="../media/image34.png"/><Relationship Id="rId5" Type="http://schemas.openxmlformats.org/officeDocument/2006/relationships/image" Target="../media/image33.emf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5.png"/><Relationship Id="rId4" Type="http://schemas.openxmlformats.org/officeDocument/2006/relationships/image" Target="../media/image40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gif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emf"/><Relationship Id="rId4" Type="http://schemas.openxmlformats.org/officeDocument/2006/relationships/image" Target="../media/image42.png"/><Relationship Id="rId9" Type="http://schemas.openxmlformats.org/officeDocument/2006/relationships/image" Target="../media/image4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5.png"/><Relationship Id="rId4" Type="http://schemas.openxmlformats.org/officeDocument/2006/relationships/image" Target="../media/image5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6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39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15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c 9"/>
          <p:cNvSpPr/>
          <p:nvPr/>
        </p:nvSpPr>
        <p:spPr>
          <a:xfrm>
            <a:off x="583469" y="4094589"/>
            <a:ext cx="6030464" cy="1358292"/>
          </a:xfrm>
          <a:prstGeom prst="arc">
            <a:avLst>
              <a:gd name="adj1" fmla="val 11568746"/>
              <a:gd name="adj2" fmla="val 488561"/>
            </a:avLst>
          </a:prstGeom>
          <a:noFill/>
          <a:ln w="381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-906378" y="0"/>
            <a:ext cx="16992592" cy="6858000"/>
            <a:chOff x="786608" y="-54911"/>
            <a:chExt cx="12644785" cy="69174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4218" y="-54911"/>
              <a:ext cx="9171384" cy="6917447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7" name="Oval 6"/>
            <p:cNvSpPr/>
            <p:nvPr/>
          </p:nvSpPr>
          <p:spPr>
            <a:xfrm>
              <a:off x="3187800" y="4113292"/>
              <a:ext cx="2884972" cy="617406"/>
            </a:xfrm>
            <a:prstGeom prst="ellips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072772" y="4196756"/>
              <a:ext cx="381668" cy="107375"/>
            </a:xfrm>
            <a:prstGeom prst="ellipse">
              <a:avLst/>
            </a:prstGeom>
            <a:noFill/>
            <a:ln w="28575" cap="flat" cmpd="sng" algn="ctr">
              <a:solidFill>
                <a:srgbClr val="33FF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3352800" y="3011602"/>
              <a:ext cx="10078593" cy="1638687"/>
            </a:xfrm>
            <a:prstGeom prst="arc">
              <a:avLst>
                <a:gd name="adj1" fmla="val 776254"/>
                <a:gd name="adj2" fmla="val 11036784"/>
              </a:avLst>
            </a:prstGeom>
            <a:ln w="28575" cap="rnd" cmpd="sng">
              <a:solidFill>
                <a:srgbClr val="FFFF00"/>
              </a:solidFill>
              <a:prstDash val="sysDash"/>
              <a:headEnd type="none"/>
              <a:tailEnd type="none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Arc 24"/>
            <p:cNvSpPr/>
            <p:nvPr/>
          </p:nvSpPr>
          <p:spPr>
            <a:xfrm rot="10800000">
              <a:off x="786608" y="4073016"/>
              <a:ext cx="5667832" cy="1362322"/>
            </a:xfrm>
            <a:prstGeom prst="arc">
              <a:avLst>
                <a:gd name="adj1" fmla="val 413169"/>
                <a:gd name="adj2" fmla="val 11745777"/>
              </a:avLst>
            </a:prstGeom>
            <a:ln w="28575" cap="rnd" cmpd="sng">
              <a:solidFill>
                <a:schemeClr val="accent2"/>
              </a:solidFill>
              <a:prstDash val="solid"/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000082" y="4747472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98324" y="4090748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33743" y="4741846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2603" y="3741747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98518" y="748066"/>
            <a:ext cx="113246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solidFill>
                  <a:srgbClr val="FFFF00"/>
                </a:solidFill>
              </a:rPr>
              <a:t>Status Report on FCC Accelerator Science and Technology</a:t>
            </a:r>
            <a:endParaRPr lang="de-DE" sz="5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95935" y="2396128"/>
            <a:ext cx="76377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Frank Zimmermann</a:t>
            </a:r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, CERN</a:t>
            </a:r>
          </a:p>
          <a:p>
            <a:pPr algn="ctr"/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Estonia, Engagement Meeting, </a:t>
            </a:r>
          </a:p>
          <a:p>
            <a:pPr algn="ctr"/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2 March 2022</a:t>
            </a:r>
          </a:p>
          <a:p>
            <a:pPr algn="ctr"/>
            <a:endParaRPr lang="en-GB" sz="3600" i="1" dirty="0">
              <a:solidFill>
                <a:schemeClr val="bg1">
                  <a:lumMod val="8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7" name="TextBox 2">
            <a:extLst>
              <a:ext uri="{FF2B5EF4-FFF2-40B4-BE49-F238E27FC236}">
                <a16:creationId xmlns:a16="http://schemas.microsoft.com/office/drawing/2014/main" id="{885E0B1D-EE02-4D08-B4B7-6B086A825C46}"/>
              </a:ext>
            </a:extLst>
          </p:cNvPr>
          <p:cNvSpPr txBox="1"/>
          <p:nvPr/>
        </p:nvSpPr>
        <p:spPr>
          <a:xfrm>
            <a:off x="8904312" y="6597352"/>
            <a:ext cx="1656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54A8740-16D4-4760-ABC1-0CB85366A0F7}"/>
              </a:ext>
            </a:extLst>
          </p:cNvPr>
          <p:cNvSpPr/>
          <p:nvPr/>
        </p:nvSpPr>
        <p:spPr>
          <a:xfrm>
            <a:off x="336376" y="625962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Work supported by the </a:t>
            </a: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European Commission 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under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the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HORIZON 2020 projects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EuroCirCol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654305;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EASITrain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grant agreement no. 764879;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ARIES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730871,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1200" b="1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FCCIS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lang="en-GB" sz="1200" i="1" kern="0" dirty="0">
                <a:solidFill>
                  <a:srgbClr val="0000CC"/>
                </a:solidFill>
              </a:rPr>
              <a:t>grant agreement 951754,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I.FAST,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grant agreement 101004730.</a:t>
            </a:r>
            <a:endParaRPr kumimoji="0" lang="en-GB" sz="1200" b="0" i="1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D1F60EA-2701-4D84-AA78-272DEA2FD0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608" y="6158120"/>
            <a:ext cx="2814032" cy="4392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11">
            <a:extLst>
              <a:ext uri="{FF2B5EF4-FFF2-40B4-BE49-F238E27FC236}">
                <a16:creationId xmlns:a16="http://schemas.microsoft.com/office/drawing/2014/main" id="{35D5C610-92BF-4ACA-BD6F-9E763AC912C3}"/>
              </a:ext>
            </a:extLst>
          </p:cNvPr>
          <p:cNvSpPr txBox="1"/>
          <p:nvPr/>
        </p:nvSpPr>
        <p:spPr>
          <a:xfrm>
            <a:off x="390438" y="5517232"/>
            <a:ext cx="11466117" cy="726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6F9B256-6972-4B30-AD3F-FDD6C64A23E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91" y="5572343"/>
            <a:ext cx="1551182" cy="64872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5B25BE4-E4C9-446B-843A-99590BFBDA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549" y="5560631"/>
            <a:ext cx="1302192" cy="62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A162FAA-1BA1-4CAD-90C8-EA624DFEF9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283" y="5572343"/>
            <a:ext cx="983594" cy="6400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5B0FEDA-D1C1-463A-95BF-B7DAC8FE278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t="11250" r="6225" b="10001"/>
          <a:stretch/>
        </p:blipFill>
        <p:spPr>
          <a:xfrm>
            <a:off x="4972751" y="5565974"/>
            <a:ext cx="993246" cy="6400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786B6B1-4A82-437B-8B0F-4445B9D4CDE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313" y="5550094"/>
            <a:ext cx="1807908" cy="6400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81B5742-71F9-4313-A343-B42421E146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28209" y="5641821"/>
            <a:ext cx="601024" cy="6400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233FF6E1-7024-4633-94D1-8097A4DFBEE6}"/>
              </a:ext>
            </a:extLst>
          </p:cNvPr>
          <p:cNvSpPr/>
          <p:nvPr/>
        </p:nvSpPr>
        <p:spPr>
          <a:xfrm>
            <a:off x="9295016" y="5879375"/>
            <a:ext cx="1664045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  <a:hlinkClick r:id="rId11"/>
              </a:rPr>
              <a:t>http://cern.ch/fcc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9" name="Picture 28" descr="Logo, company name&#10;&#10;Description automatically generated">
            <a:extLst>
              <a:ext uri="{FF2B5EF4-FFF2-40B4-BE49-F238E27FC236}">
                <a16:creationId xmlns:a16="http://schemas.microsoft.com/office/drawing/2014/main" id="{F6746534-C50C-49B2-8C3C-AA2A4BC3D52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472" y="5496734"/>
            <a:ext cx="1191835" cy="735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637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B40EC6-033B-4095-9394-F41CDBF7E1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87" y="1066441"/>
            <a:ext cx="3982629" cy="25262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D9A66D-6044-45DA-B476-824415356134}"/>
              </a:ext>
            </a:extLst>
          </p:cNvPr>
          <p:cNvSpPr txBox="1"/>
          <p:nvPr/>
        </p:nvSpPr>
        <p:spPr>
          <a:xfrm>
            <a:off x="4007768" y="980728"/>
            <a:ext cx="81842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complete arc half-cell mock up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including girder, vacuum system with antechamber + pumps, dipole, quadrupole + sext. magnets, BPMs, cooling + alignment systems, technical infrastructure interfaces.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CCC5C5-1897-4545-AAB3-F4297149F2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3767832"/>
            <a:ext cx="5256584" cy="2378397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98DF315F-D4CC-4297-A04F-A8744083AE02}"/>
              </a:ext>
            </a:extLst>
          </p:cNvPr>
          <p:cNvSpPr txBox="1"/>
          <p:nvPr/>
        </p:nvSpPr>
        <p:spPr>
          <a:xfrm>
            <a:off x="5499334" y="2780928"/>
            <a:ext cx="65013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key beam diagnostics elements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bunch-by-bunch turn-by-turn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longitudinal charge density profiles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based on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electro-optical spectral decoding (beam tests at KIT/KARA) ;                        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ultra-low emittance measurement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(X-ray 	interferometer tests at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SuperKEKB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ALBA) ;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beam-loss monitors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IJCLab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/KEK?) 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beamstrahlung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monitor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(KEK);	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polarimeter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;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luminometer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R&amp;D: prototypes by 2025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240B44-CA5A-48E1-A0C2-AD692606C1F3}"/>
              </a:ext>
            </a:extLst>
          </p:cNvPr>
          <p:cNvSpPr/>
          <p:nvPr/>
        </p:nvSpPr>
        <p:spPr>
          <a:xfrm>
            <a:off x="144016" y="546839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bunch electric field at the crystal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changes the laser pulse polarization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CD050C-77DA-48FE-8FA2-9B35FBE5D4B9}"/>
              </a:ext>
            </a:extLst>
          </p:cNvPr>
          <p:cNvSpPr txBox="1"/>
          <p:nvPr/>
        </p:nvSpPr>
        <p:spPr>
          <a:xfrm>
            <a:off x="185426" y="5099061"/>
            <a:ext cx="214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A.-S. Müller et al, KIT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414D946E-CCBA-4CEB-A7A8-632068479E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24A2A72-5424-4F63-8227-D5821CD292E4}"/>
              </a:ext>
            </a:extLst>
          </p:cNvPr>
          <p:cNvSpPr txBox="1"/>
          <p:nvPr/>
        </p:nvSpPr>
        <p:spPr>
          <a:xfrm>
            <a:off x="9704850" y="2327104"/>
            <a:ext cx="1726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R. Kersevan et al</a:t>
            </a:r>
          </a:p>
        </p:txBody>
      </p:sp>
    </p:spTree>
    <p:extLst>
      <p:ext uri="{BB962C8B-B14F-4D97-AF65-F5344CB8AC3E}">
        <p14:creationId xmlns:p14="http://schemas.microsoft.com/office/powerpoint/2010/main" val="5146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737F6A81-5B76-40C6-97C8-74213D41F0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755" y="1484785"/>
            <a:ext cx="2859845" cy="11510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99523E1-6240-402B-80C0-06B5D55A3E2A}"/>
              </a:ext>
            </a:extLst>
          </p:cNvPr>
          <p:cNvSpPr txBox="1"/>
          <p:nvPr/>
        </p:nvSpPr>
        <p:spPr>
          <a:xfrm>
            <a:off x="6744072" y="980728"/>
            <a:ext cx="475252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high-yield p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ositron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source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target with DC SC solenoid or flux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concentrator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35099A-E836-47AB-8212-03C49778B95D}"/>
              </a:ext>
            </a:extLst>
          </p:cNvPr>
          <p:cNvSpPr/>
          <p:nvPr/>
        </p:nvSpPr>
        <p:spPr>
          <a:xfrm flipH="1">
            <a:off x="1991543" y="1020371"/>
            <a:ext cx="4367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400 MHz SRF cryomodule,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 prototype multi-cell cavities for FCC ZH operation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High-efficiency RF power sources</a:t>
            </a:r>
          </a:p>
        </p:txBody>
      </p:sp>
      <p:pic>
        <p:nvPicPr>
          <p:cNvPr id="7" name="Picture 6" descr="A picture containing indoor, building, table, sitting&#10;&#10;Description automatically generated">
            <a:extLst>
              <a:ext uri="{FF2B5EF4-FFF2-40B4-BE49-F238E27FC236}">
                <a16:creationId xmlns:a16="http://schemas.microsoft.com/office/drawing/2014/main" id="{07B7FC55-F67B-434C-9EBC-014079C3D4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1032487"/>
            <a:ext cx="1800201" cy="24002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8D7BBB-1DCA-40BC-8591-9E728A3BFAAF}"/>
              </a:ext>
            </a:extLst>
          </p:cNvPr>
          <p:cNvSpPr txBox="1"/>
          <p:nvPr/>
        </p:nvSpPr>
        <p:spPr>
          <a:xfrm>
            <a:off x="2639616" y="2780928"/>
            <a:ext cx="489654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ositron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capture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linac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large aperture S-band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linac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453E3C-58A6-4385-876C-C28146F91EE9}"/>
              </a:ext>
            </a:extLst>
          </p:cNvPr>
          <p:cNvSpPr txBox="1"/>
          <p:nvPr/>
        </p:nvSpPr>
        <p:spPr>
          <a:xfrm>
            <a:off x="6816080" y="2708920"/>
            <a:ext cx="5015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test of e</a:t>
            </a:r>
            <a:r>
              <a:rPr kumimoji="0" lang="en-US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source &amp; capture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linac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at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SwissFEL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– yield measurement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FDEBB9A-E969-4345-BBA0-772650CC67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236"/>
          <a:stretch/>
        </p:blipFill>
        <p:spPr>
          <a:xfrm>
            <a:off x="6816080" y="3140968"/>
            <a:ext cx="5400600" cy="27540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3086583-F01D-4BB4-A213-8C2CF3C96A8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28"/>
          <a:stretch/>
        </p:blipFill>
        <p:spPr>
          <a:xfrm>
            <a:off x="1991544" y="3501008"/>
            <a:ext cx="4744996" cy="195896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0CB4902-44C3-47AF-B2C6-7C155B5D270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70"/>
          <a:stretch/>
        </p:blipFill>
        <p:spPr>
          <a:xfrm>
            <a:off x="338806" y="3806540"/>
            <a:ext cx="1652738" cy="149466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5FB9551-2CF0-4CC7-B892-56CB7BBE58DA}"/>
              </a:ext>
            </a:extLst>
          </p:cNvPr>
          <p:cNvSpPr txBox="1"/>
          <p:nvPr/>
        </p:nvSpPr>
        <p:spPr>
          <a:xfrm>
            <a:off x="2153489" y="5070421"/>
            <a:ext cx="149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SwissFEL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linac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Content Placeholder 4">
            <a:extLst>
              <a:ext uri="{FF2B5EF4-FFF2-40B4-BE49-F238E27FC236}">
                <a16:creationId xmlns:a16="http://schemas.microsoft.com/office/drawing/2014/main" id="{60E9B528-B7EA-4137-9272-312F7D1C5052}"/>
              </a:ext>
            </a:extLst>
          </p:cNvPr>
          <p:cNvSpPr txBox="1">
            <a:spLocks/>
          </p:cNvSpPr>
          <p:nvPr/>
        </p:nvSpPr>
        <p:spPr>
          <a:xfrm>
            <a:off x="292056" y="5464656"/>
            <a:ext cx="9217024" cy="71539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1F497D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strong support from Switzerland via CHART II program 2019 – 2024 for                     FCC-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injector, HFM, beam optics developments, geology and geodesy activities.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FAA209D-12DE-48EF-BF0B-A55EBDA88EFC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R&amp;D: prototypes by 2025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E6E1F4-9F55-4B89-892B-05F6327A6D44}"/>
              </a:ext>
            </a:extLst>
          </p:cNvPr>
          <p:cNvSpPr txBox="1"/>
          <p:nvPr/>
        </p:nvSpPr>
        <p:spPr>
          <a:xfrm>
            <a:off x="9337799" y="5618825"/>
            <a:ext cx="2461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P. Craievich, H. Braun,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A. Grudiev, I. Chaikovska</a:t>
            </a: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82B57D03-5505-4340-B5A7-45283D230EC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38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D3B2AE68-57FB-4568-A3E5-167B90EA2687}"/>
              </a:ext>
            </a:extLst>
          </p:cNvPr>
          <p:cNvSpPr txBox="1">
            <a:spLocks/>
          </p:cNvSpPr>
          <p:nvPr/>
        </p:nvSpPr>
        <p:spPr>
          <a:xfrm>
            <a:off x="0" y="-46679"/>
            <a:ext cx="12192000" cy="767225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                 </a:t>
            </a:r>
            <a:r>
              <a:rPr lang="en-GB" sz="3200" dirty="0"/>
              <a:t>FCC </a:t>
            </a:r>
            <a:r>
              <a:rPr lang="en-GB" sz="3200" dirty="0" err="1"/>
              <a:t>hh</a:t>
            </a:r>
            <a:r>
              <a:rPr lang="en-GB" sz="3200" dirty="0"/>
              <a:t> basic design choices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A246ECC-10BC-4F4B-B1C8-97B5F70F0762}"/>
                  </a:ext>
                </a:extLst>
              </p:cNvPr>
              <p:cNvSpPr txBox="1"/>
              <p:nvPr/>
            </p:nvSpPr>
            <p:spPr>
              <a:xfrm>
                <a:off x="6312024" y="871761"/>
                <a:ext cx="5760640" cy="5078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defTabSz="457200">
                  <a:spcAft>
                    <a:spcPts val="12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de-DE" sz="2400" b="1" dirty="0">
                    <a:solidFill>
                      <a:srgbClr val="002060"/>
                    </a:solidFill>
                    <a:latin typeface="Calibri" panose="020F0502020204030204"/>
                  </a:rPr>
                  <a:t>dual aperture superconducting magnets</a:t>
                </a:r>
              </a:p>
              <a:p>
                <a:pPr marL="285750" indent="-285750" defTabSz="457200">
                  <a:spcAft>
                    <a:spcPts val="12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2400" b="1" dirty="0">
                    <a:solidFill>
                      <a:srgbClr val="002060"/>
                    </a:solidFill>
                    <a:latin typeface="Calibri" panose="020F0502020204030204"/>
                  </a:rPr>
                  <a:t>two high-luminosity experiments (A &amp; G)</a:t>
                </a:r>
              </a:p>
              <a:p>
                <a:pPr marL="285750" indent="-285750" defTabSz="457200">
                  <a:spcAft>
                    <a:spcPts val="12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2400" b="1" dirty="0">
                    <a:solidFill>
                      <a:srgbClr val="002060"/>
                    </a:solidFill>
                    <a:latin typeface="Calibri" panose="020F0502020204030204"/>
                  </a:rPr>
                  <a:t>two other experiments (D &amp; J)</a:t>
                </a:r>
                <a:r>
                  <a:rPr lang="en-GB" sz="2400" dirty="0">
                    <a:solidFill>
                      <a:srgbClr val="002060"/>
                    </a:solidFill>
                    <a:latin typeface="Calibri" panose="020F0502020204030204"/>
                  </a:rPr>
                  <a:t> combined with </a:t>
                </a:r>
                <a:r>
                  <a:rPr lang="de-DE" sz="2400" b="1" dirty="0">
                    <a:solidFill>
                      <a:srgbClr val="002060"/>
                    </a:solidFill>
                    <a:latin typeface="Calibri" panose="020F0502020204030204"/>
                  </a:rPr>
                  <a:t>injection upstream </a:t>
                </a:r>
                <a:r>
                  <a:rPr lang="de-DE" sz="2400" dirty="0">
                    <a:solidFill>
                      <a:srgbClr val="002060"/>
                    </a:solidFill>
                    <a:latin typeface="Calibri" panose="020F0502020204030204"/>
                  </a:rPr>
                  <a:t>of experiments</a:t>
                </a:r>
              </a:p>
              <a:p>
                <a:pPr marL="342900" indent="-342900" defTabSz="457200">
                  <a:buFont typeface="Arial"/>
                  <a:buChar char="•"/>
                  <a:defRPr/>
                </a:pPr>
                <a:r>
                  <a:rPr lang="en-GB" sz="2400" b="1" dirty="0">
                    <a:solidFill>
                      <a:srgbClr val="002060"/>
                    </a:solidFill>
                    <a:latin typeface="Calibri" panose="020F0502020204030204"/>
                  </a:rPr>
                  <a:t>two collimation insertions</a:t>
                </a:r>
              </a:p>
              <a:p>
                <a:pPr marL="800100" lvl="1" indent="-342900" defTabSz="457200">
                  <a:buFont typeface="Arial"/>
                  <a:buChar char="•"/>
                  <a:defRPr/>
                </a:pPr>
                <a:r>
                  <a:rPr lang="en-GB" sz="2400" dirty="0" err="1">
                    <a:solidFill>
                      <a:srgbClr val="002060"/>
                    </a:solidFill>
                    <a:latin typeface="Calibri" panose="020F0502020204030204"/>
                  </a:rPr>
                  <a:t>betatron</a:t>
                </a:r>
                <a:r>
                  <a:rPr lang="en-GB" sz="2400" dirty="0">
                    <a:solidFill>
                      <a:srgbClr val="002060"/>
                    </a:solidFill>
                    <a:latin typeface="Calibri" panose="020F0502020204030204"/>
                  </a:rPr>
                  <a:t> cleaning (F)</a:t>
                </a:r>
              </a:p>
              <a:p>
                <a:pPr marL="800100" lvl="1" indent="-342900" defTabSz="457200">
                  <a:spcAft>
                    <a:spcPts val="1200"/>
                  </a:spcAft>
                  <a:buFont typeface="Arial"/>
                  <a:buChar char="•"/>
                  <a:defRPr/>
                </a:pPr>
                <a:r>
                  <a:rPr lang="en-GB" sz="2400" dirty="0">
                    <a:solidFill>
                      <a:srgbClr val="002060"/>
                    </a:solidFill>
                    <a:latin typeface="Calibri" panose="020F0502020204030204"/>
                  </a:rPr>
                  <a:t>momentum cleaning (H)</a:t>
                </a:r>
              </a:p>
              <a:p>
                <a:pPr marL="342900" indent="-342900" defTabSz="457200">
                  <a:spcAft>
                    <a:spcPts val="1200"/>
                  </a:spcAft>
                  <a:buFont typeface="Arial"/>
                  <a:buChar char="•"/>
                  <a:defRPr/>
                </a:pPr>
                <a:r>
                  <a:rPr lang="en-GB" sz="2400" b="1" dirty="0">
                    <a:solidFill>
                      <a:srgbClr val="002060"/>
                    </a:solidFill>
                    <a:latin typeface="Calibri" panose="020F0502020204030204"/>
                  </a:rPr>
                  <a:t>extraction/dump insertion (B)</a:t>
                </a:r>
              </a:p>
              <a:p>
                <a:pPr marL="342900" indent="-342900" defTabSz="457200">
                  <a:spcAft>
                    <a:spcPts val="1200"/>
                  </a:spcAft>
                  <a:buFont typeface="Arial"/>
                  <a:buChar char="•"/>
                  <a:defRPr/>
                </a:pPr>
                <a:r>
                  <a:rPr lang="en-GB" sz="2400" b="1" dirty="0">
                    <a:solidFill>
                      <a:srgbClr val="002060"/>
                    </a:solidFill>
                    <a:latin typeface="Calibri" panose="020F0502020204030204"/>
                  </a:rPr>
                  <a:t>RF insertion (L)</a:t>
                </a:r>
              </a:p>
              <a:p>
                <a:pPr marL="342900" indent="-342900" defTabSz="457200">
                  <a:spcAft>
                    <a:spcPts val="1200"/>
                  </a:spcAft>
                  <a:buFont typeface="Arial"/>
                  <a:buChar char="•"/>
                  <a:defRPr/>
                </a:pPr>
                <a:r>
                  <a:rPr lang="en-GB" sz="2400" b="1" dirty="0">
                    <a:solidFill>
                      <a:srgbClr val="002060"/>
                    </a:solidFill>
                    <a:latin typeface="Calibri" panose="020F0502020204030204"/>
                  </a:rPr>
                  <a:t>Injection from LHC (</a:t>
                </a:r>
                <a14:m>
                  <m:oMath xmlns:m="http://schemas.openxmlformats.org/officeDocument/2006/math">
                    <m:r>
                      <a:rPr lang="en-GB" sz="24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400" b="1" dirty="0">
                    <a:solidFill>
                      <a:srgbClr val="002060"/>
                    </a:solidFill>
                    <a:latin typeface="Calibri" panose="020F0502020204030204"/>
                  </a:rPr>
                  <a:t>3 </a:t>
                </a:r>
                <a:r>
                  <a:rPr lang="en-GB" sz="2400" b="1" dirty="0" err="1">
                    <a:solidFill>
                      <a:srgbClr val="002060"/>
                    </a:solidFill>
                    <a:latin typeface="Calibri" panose="020F0502020204030204"/>
                  </a:rPr>
                  <a:t>TeV</a:t>
                </a:r>
                <a:r>
                  <a:rPr lang="en-GB" sz="2400" b="1" dirty="0">
                    <a:solidFill>
                      <a:srgbClr val="002060"/>
                    </a:solidFill>
                    <a:latin typeface="Calibri" panose="020F0502020204030204"/>
                  </a:rPr>
                  <a:t>) or </a:t>
                </a:r>
                <a:r>
                  <a:rPr lang="en-GB" sz="2400" b="1" dirty="0" err="1">
                    <a:solidFill>
                      <a:srgbClr val="002060"/>
                    </a:solidFill>
                    <a:latin typeface="Calibri" panose="020F0502020204030204"/>
                  </a:rPr>
                  <a:t>scSPS</a:t>
                </a:r>
                <a:r>
                  <a:rPr lang="en-GB" sz="2400" b="1" dirty="0">
                    <a:solidFill>
                      <a:srgbClr val="002060"/>
                    </a:solidFill>
                    <a:latin typeface="Calibri" panose="020F0502020204030204"/>
                  </a:rPr>
                  <a:t> (</a:t>
                </a:r>
                <a14:m>
                  <m:oMath xmlns:m="http://schemas.openxmlformats.org/officeDocument/2006/math">
                    <m:r>
                      <a:rPr lang="en-GB" sz="24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400" b="1" dirty="0">
                    <a:solidFill>
                      <a:srgbClr val="002060"/>
                    </a:solidFill>
                    <a:latin typeface="Calibri" panose="020F0502020204030204"/>
                  </a:rPr>
                  <a:t>1.2 </a:t>
                </a:r>
                <a:r>
                  <a:rPr lang="en-GB" sz="2400" b="1" dirty="0" err="1">
                    <a:solidFill>
                      <a:srgbClr val="002060"/>
                    </a:solidFill>
                    <a:latin typeface="Calibri" panose="020F0502020204030204"/>
                  </a:rPr>
                  <a:t>TeV</a:t>
                </a:r>
                <a:r>
                  <a:rPr lang="en-GB" sz="2400" b="1" dirty="0">
                    <a:solidFill>
                      <a:srgbClr val="002060"/>
                    </a:solidFill>
                    <a:latin typeface="Calibri" panose="020F0502020204030204"/>
                  </a:rPr>
                  <a:t>)</a:t>
                </a:r>
                <a:endParaRPr lang="de-DE" sz="2400" b="1" dirty="0">
                  <a:solidFill>
                    <a:srgbClr val="002060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A246ECC-10BC-4F4B-B1C8-97B5F70F07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2024" y="871761"/>
                <a:ext cx="5760640" cy="5078313"/>
              </a:xfrm>
              <a:prstGeom prst="rect">
                <a:avLst/>
              </a:prstGeom>
              <a:blipFill>
                <a:blip r:embed="rId2"/>
                <a:stretch>
                  <a:fillRect l="-1376" t="-960" b="-18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41565A8A-A2F7-4270-9BAE-0E423B4437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5" y="-30778"/>
            <a:ext cx="1935386" cy="654292"/>
          </a:xfrm>
          <a:prstGeom prst="rect">
            <a:avLst/>
          </a:prstGeom>
        </p:spPr>
      </p:pic>
      <p:pic>
        <p:nvPicPr>
          <p:cNvPr id="3" name="Picture 2" descr="Diagram, radar chart&#10;&#10;Description automatically generated">
            <a:extLst>
              <a:ext uri="{FF2B5EF4-FFF2-40B4-BE49-F238E27FC236}">
                <a16:creationId xmlns:a16="http://schemas.microsoft.com/office/drawing/2014/main" id="{263D356D-E324-4DDF-BD63-00A60B9405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99903"/>
            <a:ext cx="6317332" cy="5122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59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797668"/>
              </p:ext>
            </p:extLst>
          </p:nvPr>
        </p:nvGraphicFramePr>
        <p:xfrm>
          <a:off x="-12231" y="772875"/>
          <a:ext cx="12167409" cy="5801952"/>
        </p:xfrm>
        <a:graphic>
          <a:graphicData uri="http://schemas.openxmlformats.org/drawingml/2006/table">
            <a:tbl>
              <a:tblPr firstRow="1" bandRow="1"/>
              <a:tblGrid>
                <a:gridCol w="4812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822">
                  <a:extLst>
                    <a:ext uri="{9D8B030D-6E8A-4147-A177-3AD203B41FA5}">
                      <a16:colId xmlns:a16="http://schemas.microsoft.com/office/drawing/2014/main" val="2863035795"/>
                    </a:ext>
                  </a:extLst>
                </a:gridCol>
                <a:gridCol w="24813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62945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09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16-17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91.2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 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2700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24253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32.1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0.45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de-AT" sz="1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(min.)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3.75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FF0000"/>
                          </a:solidFill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56012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7.8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-49765"/>
            <a:ext cx="12192000" cy="79240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(pp) collider parameters (stage 2) 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E4C8299B-0725-4215-BBB2-A1B59EB350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5" y="-30778"/>
            <a:ext cx="1935386" cy="6542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3584AB-C7CA-40E2-BC8C-9413E9343F56}"/>
              </a:ext>
            </a:extLst>
          </p:cNvPr>
          <p:cNvSpPr txBox="1"/>
          <p:nvPr/>
        </p:nvSpPr>
        <p:spPr>
          <a:xfrm rot="20704351">
            <a:off x="2893766" y="3779967"/>
            <a:ext cx="6346609" cy="707886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4000" i="1" dirty="0">
                <a:solidFill>
                  <a:srgbClr val="FF0000"/>
                </a:solidFill>
              </a:rPr>
              <a:t>preliminary - for new layout</a:t>
            </a:r>
            <a:endParaRPr lang="en-GB" sz="4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37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orldwide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FCC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Nb</a:t>
            </a:r>
            <a:r>
              <a:rPr kumimoji="0" lang="en-US" sz="3600" b="1" i="0" u="none" strike="noStrike" kern="1200" cap="none" spc="0" normalizeH="0" baseline="-25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Sn program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0877B3-43DE-4EF7-8C76-994A8464C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3296429"/>
            <a:ext cx="4762462" cy="28688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0F29910-F164-4E4D-B5BC-FBFBB11A46BC}"/>
              </a:ext>
            </a:extLst>
          </p:cNvPr>
          <p:cNvSpPr/>
          <p:nvPr/>
        </p:nvSpPr>
        <p:spPr>
          <a:xfrm>
            <a:off x="93456" y="1052736"/>
            <a:ext cx="7802744" cy="112338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development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goal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performance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fr-CH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(16T, 4.2K) &gt; 1500 A/mm</a:t>
            </a:r>
            <a:r>
              <a:rPr kumimoji="0" lang="fr-CH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50%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HL-LHC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Reduction of coil &amp; magnet cross-section </a:t>
            </a:r>
            <a:endParaRPr kumimoji="0" lang="fr-CH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FCDC3B-CDC4-4599-9246-96F77D6D5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2922" y="1105817"/>
            <a:ext cx="1524235" cy="125320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CC2DE62-A57E-4223-9283-703955897B69}"/>
              </a:ext>
            </a:extLst>
          </p:cNvPr>
          <p:cNvSpPr txBox="1"/>
          <p:nvPr/>
        </p:nvSpPr>
        <p:spPr>
          <a:xfrm>
            <a:off x="10835029" y="989217"/>
            <a:ext cx="997389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3150 mm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3000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D76138-940B-4F96-9163-D3C545BCD9E3}"/>
              </a:ext>
            </a:extLst>
          </p:cNvPr>
          <p:cNvSpPr txBox="1"/>
          <p:nvPr/>
        </p:nvSpPr>
        <p:spPr>
          <a:xfrm>
            <a:off x="9455864" y="1426963"/>
            <a:ext cx="1248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~1.7 times less SC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1767284-149F-4CC3-ADAA-C0D1BAB1726E}"/>
              </a:ext>
            </a:extLst>
          </p:cNvPr>
          <p:cNvCxnSpPr/>
          <p:nvPr/>
        </p:nvCxnSpPr>
        <p:spPr>
          <a:xfrm>
            <a:off x="9617620" y="1935250"/>
            <a:ext cx="726852" cy="526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6728703-1693-48E3-B00E-F93C84A6DA32}"/>
              </a:ext>
            </a:extLst>
          </p:cNvPr>
          <p:cNvSpPr txBox="1"/>
          <p:nvPr/>
        </p:nvSpPr>
        <p:spPr>
          <a:xfrm>
            <a:off x="8054871" y="2113692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~10% margin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D0DC2A7-4628-4A86-ACB1-1CDEC5A7C6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0216" y="1116249"/>
            <a:ext cx="1524235" cy="125320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24C22AC-B304-414D-A344-329685C07D17}"/>
              </a:ext>
            </a:extLst>
          </p:cNvPr>
          <p:cNvSpPr txBox="1"/>
          <p:nvPr/>
        </p:nvSpPr>
        <p:spPr>
          <a:xfrm>
            <a:off x="10764001" y="2069730"/>
            <a:ext cx="11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~10% margin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ultimate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69540B-8BAD-4BFB-8B53-55EA90341BFC}"/>
              </a:ext>
            </a:extLst>
          </p:cNvPr>
          <p:cNvSpPr txBox="1"/>
          <p:nvPr/>
        </p:nvSpPr>
        <p:spPr>
          <a:xfrm>
            <a:off x="8400256" y="971741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5400 mm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5A3703B-9433-48A9-BCEE-7DB7F302AA74}"/>
              </a:ext>
            </a:extLst>
          </p:cNvPr>
          <p:cNvSpPr/>
          <p:nvPr/>
        </p:nvSpPr>
        <p:spPr>
          <a:xfrm>
            <a:off x="81703" y="2204864"/>
            <a:ext cx="5942289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After 1-2 years development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prototype Nb</a:t>
            </a:r>
            <a:r>
              <a:rPr kumimoji="0" lang="en-GB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Sn wires from several new industrial FCC partners already achieve HL-LHC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</a:t>
            </a:r>
            <a:r>
              <a:rPr kumimoji="0" lang="en-GB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performance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51C71F-FD50-49B5-B118-A12787950F9A}"/>
              </a:ext>
            </a:extLst>
          </p:cNvPr>
          <p:cNvSpPr/>
          <p:nvPr/>
        </p:nvSpPr>
        <p:spPr>
          <a:xfrm>
            <a:off x="6387598" y="2564904"/>
            <a:ext cx="554105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 conductor development collaboration: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Bochvar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Institute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(production at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TVEL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Russia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Bruker,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Germany,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Luvata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Pori,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Finland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Jastec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Furukawa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Japan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Korea,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Columbus,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Italy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University of Geneva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Switzerland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Technical University of Vienna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00FFFF"/>
                </a:highlight>
                <a:uLnTx/>
                <a:uFillTx/>
                <a:latin typeface="Calibri"/>
                <a:ea typeface="+mn-ea"/>
                <a:cs typeface="+mn-cs"/>
              </a:rPr>
              <a:t>Austria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SPIN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Italy,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University of Freiberg,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E4D3E47-1C67-4CD1-A22F-22DEBE4EF817}"/>
              </a:ext>
            </a:extLst>
          </p:cNvPr>
          <p:cNvSpPr/>
          <p:nvPr/>
        </p:nvSpPr>
        <p:spPr>
          <a:xfrm>
            <a:off x="5519937" y="5500389"/>
            <a:ext cx="6672064" cy="1384995"/>
          </a:xfrm>
          <a:prstGeom prst="rect">
            <a:avLst/>
          </a:prstGeom>
          <a:solidFill>
            <a:srgbClr val="66FF66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2019/20 results from US, meeting FCC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</a:t>
            </a:r>
            <a:r>
              <a:rPr kumimoji="0" lang="en-GB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specs: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Florida State University: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igh-J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Nb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Sn via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Hf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addition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Hyper Tech /Ohio SU/FNAL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high-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Nb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Sn via artificial pinning centres based on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Zr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oxide.</a:t>
            </a:r>
          </a:p>
        </p:txBody>
      </p:sp>
      <p:pic>
        <p:nvPicPr>
          <p:cNvPr id="21" name="Picture 20" descr="A picture containing icon&#10;&#10;Description automatically generated">
            <a:extLst>
              <a:ext uri="{FF2B5EF4-FFF2-40B4-BE49-F238E27FC236}">
                <a16:creationId xmlns:a16="http://schemas.microsoft.com/office/drawing/2014/main" id="{56502351-9D07-4ED6-BD99-1B00139F2E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27214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9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    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16 T dipole design activities and options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7328" y="1559774"/>
            <a:ext cx="2493540" cy="2835632"/>
            <a:chOff x="52541" y="2329412"/>
            <a:chExt cx="3050072" cy="3468516"/>
          </a:xfrm>
        </p:grpSpPr>
        <p:sp>
          <p:nvSpPr>
            <p:cNvPr id="23" name="TextBox 22"/>
            <p:cNvSpPr txBox="1"/>
            <p:nvPr/>
          </p:nvSpPr>
          <p:spPr>
            <a:xfrm>
              <a:off x="52541" y="2329412"/>
              <a:ext cx="2466875" cy="564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Cos-theta</a:t>
              </a:r>
            </a:p>
          </p:txBody>
        </p:sp>
        <p:pic>
          <p:nvPicPr>
            <p:cNvPr id="24" name="Picture 23" descr="Screen Shot 2016-06-21 at 21.36.31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2111307" y="3086739"/>
            <a:ext cx="2544533" cy="2861021"/>
            <a:chOff x="2880606" y="549566"/>
            <a:chExt cx="3105587" cy="3491859"/>
          </a:xfrm>
        </p:grpSpPr>
        <p:sp>
          <p:nvSpPr>
            <p:cNvPr id="26" name="TextBox 25"/>
            <p:cNvSpPr txBox="1"/>
            <p:nvPr/>
          </p:nvSpPr>
          <p:spPr>
            <a:xfrm>
              <a:off x="3694526" y="549566"/>
              <a:ext cx="1935111" cy="56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Blocks </a:t>
              </a:r>
            </a:p>
          </p:txBody>
        </p:sp>
        <p:pic>
          <p:nvPicPr>
            <p:cNvPr id="27" name="Picture 26" descr="Screen Shot 2016-06-21 at 21.39.33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4163826" y="1517750"/>
            <a:ext cx="2580246" cy="2850336"/>
            <a:chOff x="5994568" y="2309809"/>
            <a:chExt cx="3078821" cy="3401099"/>
          </a:xfrm>
        </p:grpSpPr>
        <p:sp>
          <p:nvSpPr>
            <p:cNvPr id="29" name="TextBox 28"/>
            <p:cNvSpPr txBox="1"/>
            <p:nvPr/>
          </p:nvSpPr>
          <p:spPr>
            <a:xfrm>
              <a:off x="6344577" y="2309809"/>
              <a:ext cx="2550077" cy="550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Common coils</a:t>
              </a:r>
            </a:p>
          </p:txBody>
        </p:sp>
        <p:pic>
          <p:nvPicPr>
            <p:cNvPr id="30" name="Picture 29" descr="Screen Shot 2016-06-21 at 21.43.00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224" y="1138673"/>
            <a:ext cx="2064693" cy="98981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32" name="Rectangle 31"/>
          <p:cNvSpPr/>
          <p:nvPr/>
        </p:nvSpPr>
        <p:spPr>
          <a:xfrm>
            <a:off x="2540868" y="6364967"/>
            <a:ext cx="91747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20000"/>
                    <a:lumOff val="8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Short model magnets (1.5 m lengths) will be built until 2025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98894" y="1111874"/>
            <a:ext cx="2516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Swiss contribution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618" y="3382421"/>
            <a:ext cx="2417396" cy="240374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926165" y="2464042"/>
            <a:ext cx="201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Canted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Cos-theta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15130" y="1855420"/>
            <a:ext cx="638825" cy="63882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3142333" y="1041221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H2020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371" y="1019831"/>
            <a:ext cx="2858629" cy="371658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73896" y="5506225"/>
            <a:ext cx="1715851" cy="115417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86857" y="4008013"/>
            <a:ext cx="1702890" cy="1408961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44" name="TextBox 43"/>
          <p:cNvSpPr txBox="1"/>
          <p:nvPr/>
        </p:nvSpPr>
        <p:spPr>
          <a:xfrm>
            <a:off x="190005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INFN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105353" y="5628539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CEA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871864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CIEMAT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816080" y="5540529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PSI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480376" y="5147206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LBNL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480375" y="5686362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FNAL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40" name="Picture 39" descr="A picture containing icon&#10;&#10;Description automatically generated">
            <a:extLst>
              <a:ext uri="{FF2B5EF4-FFF2-40B4-BE49-F238E27FC236}">
                <a16:creationId xmlns:a16="http://schemas.microsoft.com/office/drawing/2014/main" id="{0074FF93-7F5A-4A26-B7E0-A5CB861E967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98" y="186831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22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US – MDP: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14.5 T magnet tested at FNAL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999468-AAF2-4054-9A21-F32897A12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61" y="1079300"/>
            <a:ext cx="6737063" cy="505824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37D231A-2E7D-4765-8CD8-E5168A2C58F1}"/>
              </a:ext>
            </a:extLst>
          </p:cNvPr>
          <p:cNvSpPr/>
          <p:nvPr/>
        </p:nvSpPr>
        <p:spPr>
          <a:xfrm>
            <a:off x="7327900" y="4252153"/>
            <a:ext cx="4737059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 T dipole demonstrator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Staged approach: In first step pre-stressed for 14 T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Second test in June 2020 with additional pre-stress reached 14.5 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829FBE4-3DC3-4DE8-A008-8F09D5493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476" y="1079300"/>
            <a:ext cx="4791100" cy="278817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CC91DCE-037C-4219-9A35-9CF0810AFA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885"/>
          <a:stretch/>
        </p:blipFill>
        <p:spPr>
          <a:xfrm>
            <a:off x="9931401" y="2000542"/>
            <a:ext cx="1581626" cy="133718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4A3F388-B2AD-4195-970A-EF25F52CCC4F}"/>
              </a:ext>
            </a:extLst>
          </p:cNvPr>
          <p:cNvSpPr/>
          <p:nvPr/>
        </p:nvSpPr>
        <p:spPr>
          <a:xfrm>
            <a:off x="8182214" y="2617232"/>
            <a:ext cx="2540000" cy="6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60-mm aperture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4-layer graded coil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4F0214-D3EE-450C-ADCD-100C13F91C6B}"/>
              </a:ext>
            </a:extLst>
          </p:cNvPr>
          <p:cNvSpPr txBox="1"/>
          <p:nvPr/>
        </p:nvSpPr>
        <p:spPr>
          <a:xfrm>
            <a:off x="7629919" y="1161869"/>
            <a:ext cx="1774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84% on the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laodline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1.9 K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92% on the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loadline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4.2 K</a:t>
            </a:r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F0414716-617C-4BD6-8B38-7B5F9DA8DD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64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80728"/>
            <a:ext cx="12105861" cy="4896543"/>
          </a:xfrm>
        </p:spPr>
        <p:txBody>
          <a:bodyPr>
            <a:noAutofit/>
          </a:bodyPr>
          <a:lstStyle/>
          <a:p>
            <a:r>
              <a:rPr lang="en-US" sz="2800" dirty="0">
                <a:cs typeface="Times New Roman" panose="02020603050405020304" pitchFamily="18" charset="0"/>
              </a:rPr>
              <a:t>FCC-</a:t>
            </a:r>
            <a:r>
              <a:rPr lang="en-US" sz="2800" dirty="0" err="1">
                <a:cs typeface="Times New Roman" panose="02020603050405020304" pitchFamily="18" charset="0"/>
              </a:rPr>
              <a:t>ee</a:t>
            </a:r>
            <a:r>
              <a:rPr lang="en-US" sz="2800" dirty="0">
                <a:cs typeface="Times New Roman" panose="02020603050405020304" pitchFamily="18" charset="0"/>
              </a:rPr>
              <a:t> is first stage of FCC integrated </a:t>
            </a:r>
            <a:r>
              <a:rPr lang="en-US" sz="2800" dirty="0" err="1">
                <a:cs typeface="Times New Roman" panose="02020603050405020304" pitchFamily="18" charset="0"/>
              </a:rPr>
              <a:t>programme</a:t>
            </a:r>
            <a:r>
              <a:rPr lang="en-US" sz="2800" dirty="0">
                <a:cs typeface="Times New Roman" panose="02020603050405020304" pitchFamily="18" charset="0"/>
              </a:rPr>
              <a:t>; 1st physics ~2045</a:t>
            </a:r>
          </a:p>
          <a:p>
            <a:r>
              <a:rPr lang="en-US" sz="2800" dirty="0">
                <a:cs typeface="Times New Roman" panose="02020603050405020304" pitchFamily="18" charset="0"/>
              </a:rPr>
              <a:t>FCC-</a:t>
            </a:r>
            <a:r>
              <a:rPr lang="en-US" sz="2800" dirty="0" err="1">
                <a:cs typeface="Times New Roman" panose="02020603050405020304" pitchFamily="18" charset="0"/>
              </a:rPr>
              <a:t>ee</a:t>
            </a:r>
            <a:r>
              <a:rPr lang="en-US" sz="2800" dirty="0">
                <a:cs typeface="Times New Roman" panose="02020603050405020304" pitchFamily="18" charset="0"/>
              </a:rPr>
              <a:t> design incorporates </a:t>
            </a:r>
            <a:r>
              <a:rPr lang="en-US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many lessons from recent &amp; present </a:t>
            </a:r>
            <a:r>
              <a:rPr lang="en-US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e</a:t>
            </a:r>
            <a:r>
              <a:rPr lang="en-US" sz="2800" b="1" baseline="30000" dirty="0" err="1">
                <a:solidFill>
                  <a:srgbClr val="0000CC"/>
                </a:solidFill>
                <a:cs typeface="Times New Roman" panose="02020603050405020304" pitchFamily="18" charset="0"/>
              </a:rPr>
              <a:t>+</a:t>
            </a:r>
            <a:r>
              <a:rPr lang="en-US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e</a:t>
            </a:r>
            <a:r>
              <a:rPr lang="en-US" sz="2800" b="1" baseline="30000" dirty="0">
                <a:solidFill>
                  <a:srgbClr val="0000CC"/>
                </a:solidFill>
                <a:cs typeface="Times New Roman" panose="02020603050405020304" pitchFamily="18" charset="0"/>
              </a:rPr>
              <a:t>- </a:t>
            </a:r>
            <a:r>
              <a:rPr lang="en-US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colliders,</a:t>
            </a:r>
            <a:r>
              <a:rPr lang="en-US" sz="2800" dirty="0">
                <a:cs typeface="Times New Roman" panose="02020603050405020304" pitchFamily="18" charset="0"/>
              </a:rPr>
              <a:t> and goes further! </a:t>
            </a:r>
            <a:r>
              <a:rPr lang="en-US" sz="2800" dirty="0" err="1">
                <a:cs typeface="Times New Roman" panose="02020603050405020304" pitchFamily="18" charset="0"/>
              </a:rPr>
              <a:t>SuperKEKB</a:t>
            </a:r>
            <a:r>
              <a:rPr lang="en-US" sz="2800" dirty="0">
                <a:cs typeface="Times New Roman" panose="02020603050405020304" pitchFamily="18" charset="0"/>
              </a:rPr>
              <a:t> demonstrates key concepts </a:t>
            </a:r>
            <a:endParaRPr lang="en-GB" sz="2800" dirty="0">
              <a:cs typeface="Times New Roman" panose="02020603050405020304" pitchFamily="18" charset="0"/>
            </a:endParaRPr>
          </a:p>
          <a:p>
            <a:r>
              <a:rPr lang="en-GB" sz="2800" dirty="0">
                <a:cs typeface="Times New Roman" panose="02020603050405020304" pitchFamily="18" charset="0"/>
              </a:rPr>
              <a:t>FCC-</a:t>
            </a:r>
            <a:r>
              <a:rPr lang="en-GB" sz="2800" dirty="0" err="1">
                <a:cs typeface="Times New Roman" panose="02020603050405020304" pitchFamily="18" charset="0"/>
              </a:rPr>
              <a:t>ee</a:t>
            </a:r>
            <a:r>
              <a:rPr lang="en-GB" sz="2800" dirty="0">
                <a:cs typeface="Times New Roman" panose="02020603050405020304" pitchFamily="18" charset="0"/>
              </a:rPr>
              <a:t> =</a:t>
            </a:r>
            <a:r>
              <a:rPr lang="en-GB" sz="2800" b="1" dirty="0">
                <a:solidFill>
                  <a:srgbClr val="006600"/>
                </a:solidFill>
                <a:cs typeface="Times New Roman" panose="02020603050405020304" pitchFamily="18" charset="0"/>
              </a:rPr>
              <a:t> efficient and sustainable collider at the </a:t>
            </a:r>
            <a:r>
              <a:rPr lang="en-GB" sz="2800" b="1" dirty="0" err="1">
                <a:solidFill>
                  <a:srgbClr val="006600"/>
                </a:solidFill>
                <a:cs typeface="Times New Roman" panose="02020603050405020304" pitchFamily="18" charset="0"/>
              </a:rPr>
              <a:t>e</a:t>
            </a:r>
            <a:r>
              <a:rPr lang="en-GB" sz="2800" b="1" baseline="30000" dirty="0" err="1">
                <a:solidFill>
                  <a:srgbClr val="006600"/>
                </a:solidFill>
                <a:cs typeface="Times New Roman" panose="02020603050405020304" pitchFamily="18" charset="0"/>
              </a:rPr>
              <a:t>+</a:t>
            </a:r>
            <a:r>
              <a:rPr lang="en-GB" sz="2800" b="1" dirty="0" err="1">
                <a:solidFill>
                  <a:srgbClr val="006600"/>
                </a:solidFill>
                <a:cs typeface="Times New Roman" panose="02020603050405020304" pitchFamily="18" charset="0"/>
              </a:rPr>
              <a:t>e</a:t>
            </a:r>
            <a:r>
              <a:rPr lang="en-GB" sz="2800" b="1" baseline="30000" dirty="0">
                <a:solidFill>
                  <a:srgbClr val="006600"/>
                </a:solidFill>
                <a:cs typeface="Times New Roman" panose="02020603050405020304" pitchFamily="18" charset="0"/>
              </a:rPr>
              <a:t>-</a:t>
            </a:r>
            <a:r>
              <a:rPr lang="en-GB" sz="2800" b="1" dirty="0">
                <a:solidFill>
                  <a:srgbClr val="006600"/>
                </a:solidFill>
                <a:cs typeface="Times New Roman" panose="02020603050405020304" pitchFamily="18" charset="0"/>
              </a:rPr>
              <a:t> energy frontier</a:t>
            </a:r>
            <a:r>
              <a:rPr lang="en-GB" sz="2800" dirty="0">
                <a:cs typeface="Times New Roman" panose="02020603050405020304" pitchFamily="18" charset="0"/>
              </a:rPr>
              <a:t>: </a:t>
            </a:r>
            <a:r>
              <a:rPr lang="en-GB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highest luminosity per input power, highest luminosity per construction cost, most precise energy calibration, and ultimate upgrade potentials (100 </a:t>
            </a:r>
            <a:r>
              <a:rPr lang="en-GB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TeV</a:t>
            </a:r>
            <a:r>
              <a:rPr lang="en-GB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 FCC-</a:t>
            </a:r>
            <a:r>
              <a:rPr lang="en-GB" sz="2800" b="1" dirty="0" err="1">
                <a:solidFill>
                  <a:srgbClr val="0000CC"/>
                </a:solidFill>
                <a:cs typeface="Times New Roman" panose="02020603050405020304" pitchFamily="18" charset="0"/>
              </a:rPr>
              <a:t>hh</a:t>
            </a:r>
            <a:r>
              <a:rPr lang="en-GB" sz="2800" b="1" dirty="0">
                <a:solidFill>
                  <a:srgbClr val="0000CC"/>
                </a:solidFill>
                <a:cs typeface="Times New Roman" panose="02020603050405020304" pitchFamily="18" charset="0"/>
              </a:rPr>
              <a:t>, FCC based muon collider …)</a:t>
            </a:r>
            <a:endParaRPr lang="en-GB" sz="2800" dirty="0"/>
          </a:p>
          <a:p>
            <a:r>
              <a:rPr lang="en-GB" sz="2800" dirty="0"/>
              <a:t>Prototypes of FCC-</a:t>
            </a:r>
            <a:r>
              <a:rPr lang="en-GB" sz="2800" dirty="0" err="1"/>
              <a:t>ee</a:t>
            </a:r>
            <a:r>
              <a:rPr lang="en-GB" sz="2800" dirty="0"/>
              <a:t> key components by 2025  </a:t>
            </a:r>
          </a:p>
          <a:p>
            <a:r>
              <a:rPr lang="en-GB" sz="2800" b="1" dirty="0">
                <a:solidFill>
                  <a:srgbClr val="0000CC"/>
                </a:solidFill>
              </a:rPr>
              <a:t>Superconducting cable &amp; high-field magnet programme </a:t>
            </a:r>
            <a:r>
              <a:rPr lang="en-GB" sz="2800" dirty="0"/>
              <a:t>prepares for 100 </a:t>
            </a:r>
            <a:r>
              <a:rPr lang="en-GB" sz="2800" dirty="0" err="1"/>
              <a:t>TeV</a:t>
            </a:r>
            <a:r>
              <a:rPr lang="en-GB" sz="2800" dirty="0"/>
              <a:t> proton-proton collider, FCC-</a:t>
            </a:r>
            <a:r>
              <a:rPr lang="en-GB" sz="2800" dirty="0" err="1"/>
              <a:t>hh</a:t>
            </a:r>
            <a:r>
              <a:rPr lang="en-GB" sz="2800" dirty="0"/>
              <a:t>, in the same tunnel, to begin operation around ~2065/70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Take home messages</a:t>
            </a:r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0D5D90A8-5161-45F9-83F0-686DC757A0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67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54774" y="1052736"/>
            <a:ext cx="6528048" cy="475252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Double ring </a:t>
            </a:r>
            <a:r>
              <a:rPr lang="en-US" sz="2200" dirty="0">
                <a:solidFill>
                  <a:srgbClr val="0C377B"/>
                </a:solidFill>
              </a:rPr>
              <a:t>e+ e- collider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Common footprint with FCC-</a:t>
            </a:r>
            <a:r>
              <a:rPr lang="en-US" sz="2200" b="1" dirty="0" err="1">
                <a:solidFill>
                  <a:srgbClr val="0C377B"/>
                </a:solidFill>
              </a:rPr>
              <a:t>hh</a:t>
            </a:r>
            <a:r>
              <a:rPr lang="en-US" sz="2200" dirty="0">
                <a:solidFill>
                  <a:srgbClr val="0C377B"/>
                </a:solidFill>
              </a:rPr>
              <a:t>,                               except around IPs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Asymmetric IR layout and optics </a:t>
            </a:r>
            <a:r>
              <a:rPr lang="en-US" sz="2200" dirty="0">
                <a:solidFill>
                  <a:srgbClr val="0C377B"/>
                </a:solidFill>
              </a:rPr>
              <a:t>to limit synchrotron radiation towards the detector 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2 IPs, large </a:t>
            </a:r>
            <a:r>
              <a:rPr lang="en-US" sz="2200" dirty="0">
                <a:solidFill>
                  <a:srgbClr val="0C377B"/>
                </a:solidFill>
              </a:rPr>
              <a:t>horizontal crossing angle </a:t>
            </a:r>
            <a:r>
              <a:rPr lang="en-US" sz="2200" b="1" dirty="0">
                <a:solidFill>
                  <a:srgbClr val="0C377B"/>
                </a:solidFill>
              </a:rPr>
              <a:t>30 </a:t>
            </a:r>
            <a:r>
              <a:rPr lang="en-US" sz="2200" b="1" dirty="0" err="1">
                <a:solidFill>
                  <a:srgbClr val="0C377B"/>
                </a:solidFill>
              </a:rPr>
              <a:t>mrad</a:t>
            </a:r>
            <a:r>
              <a:rPr lang="en-US" sz="2200" b="1" dirty="0">
                <a:solidFill>
                  <a:srgbClr val="0C377B"/>
                </a:solidFill>
              </a:rPr>
              <a:t>, crab-waist collision optics                                </a:t>
            </a:r>
            <a:r>
              <a:rPr lang="en-GB" sz="2200" dirty="0">
                <a:solidFill>
                  <a:srgbClr val="0C377B"/>
                </a:solidFill>
              </a:rPr>
              <a:t>(alternative layouts with 4 IPs under study now)</a:t>
            </a:r>
            <a:endParaRPr lang="en-US" sz="2200" dirty="0">
              <a:solidFill>
                <a:srgbClr val="0C377B"/>
              </a:solidFill>
            </a:endParaRP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Synchrotron radiation power 50 MW/beam</a:t>
            </a:r>
            <a:r>
              <a:rPr lang="en-US" sz="2200" dirty="0">
                <a:solidFill>
                  <a:srgbClr val="0C377B"/>
                </a:solidFill>
              </a:rPr>
              <a:t>                  at all beam energies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Top-up injection </a:t>
            </a:r>
            <a:r>
              <a:rPr lang="en-US" sz="2200" dirty="0">
                <a:solidFill>
                  <a:srgbClr val="0C377B"/>
                </a:solidFill>
              </a:rPr>
              <a:t>scheme for high luminosity Requires </a:t>
            </a:r>
            <a:r>
              <a:rPr lang="en-US" sz="2200" b="1" dirty="0">
                <a:solidFill>
                  <a:srgbClr val="0C377B"/>
                </a:solidFill>
              </a:rPr>
              <a:t>booster synchrotron in collider tunnel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6AD1A5C-119A-4FB5-9FAC-2A96037B41B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design choices &amp; new “lowest risk” layout</a:t>
            </a:r>
          </a:p>
        </p:txBody>
      </p: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56E1B70B-2D1B-4246-A16F-A4728F593D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  <p:pic>
        <p:nvPicPr>
          <p:cNvPr id="3" name="Picture 2" descr="Diagram, radar chart&#10;&#10;Description automatically generated">
            <a:extLst>
              <a:ext uri="{FF2B5EF4-FFF2-40B4-BE49-F238E27FC236}">
                <a16:creationId xmlns:a16="http://schemas.microsoft.com/office/drawing/2014/main" id="{C7407554-6BB1-437B-8C0C-93E3EE6149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668" y="1079669"/>
            <a:ext cx="6036159" cy="472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84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199016"/>
              </p:ext>
            </p:extLst>
          </p:nvPr>
        </p:nvGraphicFramePr>
        <p:xfrm>
          <a:off x="-28930" y="935444"/>
          <a:ext cx="12192001" cy="5936421"/>
        </p:xfrm>
        <a:graphic>
          <a:graphicData uri="http://schemas.openxmlformats.org/drawingml/2006/table">
            <a:tbl>
              <a:tblPr firstRow="1" bandRow="1"/>
              <a:tblGrid>
                <a:gridCol w="51168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0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84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04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25805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900" b="1" dirty="0">
                          <a:solidFill>
                            <a:schemeClr val="bg1"/>
                          </a:solidFill>
                        </a:rPr>
                        <a:t>Parameter [4 IPs, 91.2 km circumference]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WW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2000" b="1" baseline="0" dirty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[mA]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1400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5.0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no. bunches/beam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8800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1120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336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2.76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0.0391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0.37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1.869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10.0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8469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400/800 MHz [GV]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0.120/0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1.0/0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2.48/0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4.0/7.67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[turns]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1170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216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64.5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18.5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873614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0.64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1.42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4.34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1.29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2.98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length with SR / BS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4.32 / 15.2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3.55 / 7.02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 / 4.45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1.67 / 2.</a:t>
                      </a:r>
                      <a:r>
                        <a:rPr kumimoji="0" lang="en-GB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397388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per IP [10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17.3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7.2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lifetime rad </a:t>
                      </a: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Bhabha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BS [min]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19 / -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 / -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10 / 19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 / 46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15532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ollider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parameters (stage 1)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7EA317A1-FA8C-4D65-91CD-D2CFEE7A86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65105AD-DE62-4A26-86AE-BEFBE0916BDB}"/>
              </a:ext>
            </a:extLst>
          </p:cNvPr>
          <p:cNvSpPr txBox="1"/>
          <p:nvPr/>
        </p:nvSpPr>
        <p:spPr>
          <a:xfrm rot="20704351">
            <a:off x="1455071" y="3779967"/>
            <a:ext cx="9224000" cy="707886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4000" i="1" dirty="0">
                <a:solidFill>
                  <a:srgbClr val="FF0000"/>
                </a:solidFill>
              </a:rPr>
              <a:t>preliminary - for new layout &amp; with 4 IPs</a:t>
            </a:r>
            <a:endParaRPr lang="en-GB" sz="4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2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2283518" y="4528255"/>
            <a:ext cx="1146468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Marica Biagini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24586" y="975431"/>
            <a:ext cx="5391439" cy="479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1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B-factories: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KEKB &amp; PEP-II: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double-ring lepton colliders, 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beam currents,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top-up injection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DAFNE: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crab waist, double ring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S-KEKB: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low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GB" sz="24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*, crab waist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LEP: 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energy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SR effects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VEPP-4M, LEP: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precision E calibration 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KEKB: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source 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HERA, LEP, RHIC: spin gymnastics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55428" y="5828159"/>
            <a:ext cx="9144000" cy="369332"/>
          </a:xfrm>
          <a:prstGeom prst="rect">
            <a:avLst/>
          </a:prstGeom>
          <a:solidFill>
            <a:srgbClr val="99FFCC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combining successful ingredients of several recent colliders → highest luminosities &amp; energies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0" y="-49765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FCC-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design concept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			based on lessons and techniques from past colliders (last 40 years)</a:t>
            </a:r>
            <a:endParaRPr kumimoji="0" lang="en-US" sz="225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9E7577D-433A-4A44-A3CD-9F0D0D0849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4"/>
          <a:stretch/>
        </p:blipFill>
        <p:spPr>
          <a:xfrm>
            <a:off x="32433" y="958347"/>
            <a:ext cx="6786103" cy="4869811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122C149-1D75-4719-BFCA-31310A29313D}"/>
              </a:ext>
            </a:extLst>
          </p:cNvPr>
          <p:cNvCxnSpPr>
            <a:cxnSpLocks/>
          </p:cNvCxnSpPr>
          <p:nvPr/>
        </p:nvCxnSpPr>
        <p:spPr>
          <a:xfrm flipV="1">
            <a:off x="2408708" y="1880967"/>
            <a:ext cx="2934202" cy="802255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A58B364-1C20-4CA1-8AEB-062007B8BC13}"/>
              </a:ext>
            </a:extLst>
          </p:cNvPr>
          <p:cNvCxnSpPr/>
          <p:nvPr/>
        </p:nvCxnSpPr>
        <p:spPr>
          <a:xfrm flipV="1">
            <a:off x="5548960" y="2166158"/>
            <a:ext cx="144016" cy="549855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A34144AD-C4F8-492C-9EF2-2A275B7E1307}"/>
              </a:ext>
            </a:extLst>
          </p:cNvPr>
          <p:cNvSpPr/>
          <p:nvPr/>
        </p:nvSpPr>
        <p:spPr>
          <a:xfrm>
            <a:off x="4871864" y="4941168"/>
            <a:ext cx="1470274" cy="33855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Marica Biagini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3F9D0DD-47E2-4718-B463-8B93AD5BDB95}"/>
              </a:ext>
            </a:extLst>
          </p:cNvPr>
          <p:cNvCxnSpPr>
            <a:cxnSpLocks/>
          </p:cNvCxnSpPr>
          <p:nvPr/>
        </p:nvCxnSpPr>
        <p:spPr>
          <a:xfrm flipV="1">
            <a:off x="4019143" y="1269757"/>
            <a:ext cx="852721" cy="608417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7D4943F-5BC2-4C61-817D-2E9FDE1319C1}"/>
              </a:ext>
            </a:extLst>
          </p:cNvPr>
          <p:cNvCxnSpPr>
            <a:cxnSpLocks/>
          </p:cNvCxnSpPr>
          <p:nvPr/>
        </p:nvCxnSpPr>
        <p:spPr>
          <a:xfrm flipV="1">
            <a:off x="3928184" y="1192500"/>
            <a:ext cx="871672" cy="13957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22C50DA-9248-4ECB-B4F4-28D1ADED44A4}"/>
              </a:ext>
            </a:extLst>
          </p:cNvPr>
          <p:cNvCxnSpPr>
            <a:cxnSpLocks/>
          </p:cNvCxnSpPr>
          <p:nvPr/>
        </p:nvCxnSpPr>
        <p:spPr>
          <a:xfrm flipV="1">
            <a:off x="3761215" y="2166158"/>
            <a:ext cx="1787745" cy="1262843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picture containing icon&#10;&#10;Description automatically generated">
            <a:extLst>
              <a:ext uri="{FF2B5EF4-FFF2-40B4-BE49-F238E27FC236}">
                <a16:creationId xmlns:a16="http://schemas.microsoft.com/office/drawing/2014/main" id="{93AC1A16-2D8C-4E35-A504-4EE325C6C8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1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85" y="1229949"/>
            <a:ext cx="7736830" cy="551209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</a:t>
            </a:r>
            <a:r>
              <a:rPr kumimoji="0" lang="en-US" sz="3600" b="1" i="1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new:</a:t>
            </a: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FCC-ee a</a:t>
            </a: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symmetric crab-waist IR optics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8101" y="3072479"/>
            <a:ext cx="1672181" cy="369330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ttbar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182.5 GeV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24192" y="1229949"/>
            <a:ext cx="4204085" cy="4482635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Novel asymmetric IR optics </a:t>
            </a: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suppress synchrotron radiation toward the IP, </a:t>
            </a: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E</a:t>
            </a:r>
            <a:r>
              <a:rPr kumimoji="0" lang="en-US" sz="2133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critical</a:t>
            </a: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 &lt;100 </a:t>
            </a:r>
            <a:r>
              <a:rPr kumimoji="0" lang="en-US" sz="2133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keV</a:t>
            </a: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 from 450 m from IP (e) </a:t>
            </a: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– lesson from LEP</a:t>
            </a: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33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</a:t>
            </a:r>
            <a:r>
              <a:rPr kumimoji="0" lang="en-US" sz="2133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sextupoles</a:t>
            </a: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(a – d) for local vertical chromaticity correction combined with crab waist, </a:t>
            </a: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optimized for each working point </a:t>
            </a: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</a:t>
            </a: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novel “virtual crab waist”</a:t>
            </a: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standard crab waist demonstrated  at DAFNE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endParaRPr kumimoji="0" lang="en-US" sz="21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</a:t>
            </a:r>
            <a:endParaRPr kumimoji="0" lang="en-US" sz="2133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0" y="6311553"/>
            <a:ext cx="1728192" cy="58477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square" lIns="91436" tIns="45719" rIns="91436" bIns="45719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yellow boxes: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dipole magnets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026400" y="5491741"/>
            <a:ext cx="4076700" cy="124162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K. Oide et al., </a:t>
            </a:r>
            <a:r>
              <a:rPr kumimoji="0" lang="en-GB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 of beam optics for the future circular collider  </a:t>
            </a:r>
            <a:r>
              <a:rPr kumimoji="0" lang="en-GB" sz="1867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GB" sz="1867" b="0" i="0" u="none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GB" sz="1867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GB" sz="1867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GB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collider rings, </a:t>
            </a:r>
            <a:r>
              <a:rPr kumimoji="0" lang="en-GB" sz="18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Phys. Rev. </a:t>
            </a:r>
            <a:r>
              <a:rPr kumimoji="0" lang="en-GB" sz="1867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Accel</a:t>
            </a:r>
            <a:r>
              <a:rPr kumimoji="0" lang="en-GB" sz="186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Beams 19</a:t>
            </a:r>
            <a:r>
              <a:rPr kumimoji="0" lang="en-GB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111005 (2016).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800" y="6519446"/>
            <a:ext cx="2576344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H. Burkhardt, K. Oide, et al.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 rot="20689448">
            <a:off x="3208455" y="2188095"/>
            <a:ext cx="4360308" cy="1077218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low incident SR,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minimum nonlinearities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DC0301A6-962E-407F-8393-D92D460A59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22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09268-CDCF-45ED-9634-8771C91D39F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88265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               </a:t>
            </a:r>
            <a:r>
              <a:rPr kumimoji="0" lang="en-US" sz="3600" b="1" i="1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new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: “bootstrapping” &amp; top-up injection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微软雅黑"/>
              <a:cs typeface="+mj-cs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51D9BDAF-DA68-4F48-B69A-4FC071876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87" y="2087444"/>
            <a:ext cx="4499345" cy="3874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B501FF15-532E-462A-A2B3-39A6794CF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932" y="1822709"/>
            <a:ext cx="5734016" cy="4327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972C00-C8FE-4933-A758-A7637AB8E923}"/>
              </a:ext>
            </a:extLst>
          </p:cNvPr>
          <p:cNvSpPr txBox="1"/>
          <p:nvPr/>
        </p:nvSpPr>
        <p:spPr>
          <a:xfrm>
            <a:off x="4559575" y="5885069"/>
            <a:ext cx="1347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D. Shatilov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C7E327-1127-4C7E-99CD-B2D3FBB84D51}"/>
              </a:ext>
            </a:extLst>
          </p:cNvPr>
          <p:cNvSpPr txBox="1"/>
          <p:nvPr/>
        </p:nvSpPr>
        <p:spPr>
          <a:xfrm>
            <a:off x="11151070" y="5885069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S. Ogur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80ED78-9189-45AA-937A-50F518B90A65}"/>
              </a:ext>
            </a:extLst>
          </p:cNvPr>
          <p:cNvSpPr txBox="1"/>
          <p:nvPr/>
        </p:nvSpPr>
        <p:spPr>
          <a:xfrm>
            <a:off x="185426" y="926515"/>
            <a:ext cx="4672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injection from zero, alternating between beams to avoid beam-beam flip-flop effect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5B8B1E-F021-4A71-9322-F0AFB7B7295E}"/>
              </a:ext>
            </a:extLst>
          </p:cNvPr>
          <p:cNvSpPr/>
          <p:nvPr/>
        </p:nvSpPr>
        <p:spPr>
          <a:xfrm>
            <a:off x="6330846" y="926515"/>
            <a:ext cx="58611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alternating replenishment of the two colliding beams, keeping beam currents stable within a few per cent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A59587-A231-4AED-B519-D23253F4D44E}"/>
              </a:ext>
            </a:extLst>
          </p:cNvPr>
          <p:cNvSpPr txBox="1"/>
          <p:nvPr/>
        </p:nvSpPr>
        <p:spPr>
          <a:xfrm>
            <a:off x="5901102" y="6254401"/>
            <a:ext cx="5646097" cy="461665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average luminosity ~ peak luminosity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A7067DE3-E055-42F5-8235-E5B393F3E3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4" y="66986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84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 Ring4.JPG                                                      04FFC802Macintosh HD                   C12DDCCD:"/>
          <p:cNvPicPr>
            <a:picLocks noChangeAspect="1" noChangeArrowheads="1"/>
          </p:cNvPicPr>
          <p:nvPr/>
        </p:nvPicPr>
        <p:blipFill rotWithShape="1">
          <a:blip r:embed="rId3"/>
          <a:srcRect l="14027" t="2080" r="21234" b="11344"/>
          <a:stretch/>
        </p:blipFill>
        <p:spPr bwMode="auto">
          <a:xfrm>
            <a:off x="479376" y="2031109"/>
            <a:ext cx="4431794" cy="406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240016" y="5362168"/>
            <a:ext cx="5909836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sng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sz="2200" b="1" i="1" u="sng" strike="noStrike" kern="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US" sz="2200" b="1" i="0" u="sng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 </a:t>
            </a:r>
            <a:r>
              <a:rPr kumimoji="0" lang="en-US" sz="2200" b="1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0.8 mm achieved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both rings –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using the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US" sz="22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2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-style “virtual” crab-waist collision scheme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6"/>
              <p:cNvSpPr/>
              <p:nvPr/>
            </p:nvSpPr>
            <p:spPr>
              <a:xfrm>
                <a:off x="-12204" y="980728"/>
                <a:ext cx="12192000" cy="923330"/>
              </a:xfrm>
              <a:prstGeom prst="rect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Design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: double ring 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collider as </a:t>
                </a:r>
                <a:r>
                  <a: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-factory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at 7(e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&amp; 4(e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GeV;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design luminosity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8 x 10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35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cm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-2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-1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b</a:t>
                </a:r>
                <a:r>
                  <a:rPr kumimoji="0" lang="en-US" sz="18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y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*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CC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 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0.3 mm; </a:t>
                </a:r>
                <a:b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nano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-beam – large crossing angle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collision scheme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(crab waist w/o 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sextupoles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beam lifetime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 minutes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top-up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injection; </a:t>
                </a:r>
                <a:b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rate up to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2.5 10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12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/s 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under commissioning</a:t>
                </a:r>
              </a:p>
            </p:txBody>
          </p:sp>
        </mc:Choice>
        <mc:Fallback xmlns="">
          <p:sp>
            <p:nvSpPr>
              <p:cNvPr id="8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204" y="980728"/>
                <a:ext cx="12192000" cy="923330"/>
              </a:xfrm>
              <a:prstGeom prst="rect">
                <a:avLst/>
              </a:prstGeom>
              <a:blipFill>
                <a:blip r:embed="rId4"/>
                <a:stretch>
                  <a:fillRect l="-450" t="-5298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23012" y="5854149"/>
            <a:ext cx="247266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Y. Funakoshi, Y. Ohnishi, K. Oide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EC72C8-A924-4F25-B9A0-6FAB39D5C45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20" r="6323" b="-1"/>
          <a:stretch/>
        </p:blipFill>
        <p:spPr>
          <a:xfrm>
            <a:off x="6234446" y="1904057"/>
            <a:ext cx="5909836" cy="348559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691791" y="4069521"/>
            <a:ext cx="2836257" cy="1015663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SuperKEKB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is demonstrating FCC-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key concepts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2AA706-D1E8-4AC2-81A2-E969D7DE17F2}"/>
              </a:ext>
            </a:extLst>
          </p:cNvPr>
          <p:cNvSpPr txBox="1"/>
          <p:nvPr/>
        </p:nvSpPr>
        <p:spPr>
          <a:xfrm>
            <a:off x="9996705" y="2067185"/>
            <a:ext cx="1715919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T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obiyama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K. Oide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3A52B1-3ACD-4E58-B4D2-864E18E6D5AA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SuperKEKB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– pushing luminosity and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anose="05050102010706020507" pitchFamily="18" charset="2"/>
                <a:ea typeface="+mj-ea"/>
                <a:cs typeface="+mj-cs"/>
              </a:rPr>
              <a:t>b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*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6EF3F3-3359-493F-B98E-AB774C4994B0}"/>
              </a:ext>
            </a:extLst>
          </p:cNvPr>
          <p:cNvSpPr/>
          <p:nvPr/>
        </p:nvSpPr>
        <p:spPr>
          <a:xfrm>
            <a:off x="4997781" y="6334165"/>
            <a:ext cx="71064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world record </a:t>
            </a: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3.81 x 10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cm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-2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 23 December ‘21</a:t>
            </a:r>
          </a:p>
        </p:txBody>
      </p: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72AD2A22-1973-4455-835B-AD26E8FC58B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04" y="-27384"/>
            <a:ext cx="1849517" cy="91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3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3140968"/>
            <a:ext cx="10140938" cy="299345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FCC-ee RF staging scenario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3719736" y="1154883"/>
            <a:ext cx="8424000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hree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sets of RF cavities to cover all options for FCC-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&amp; booster: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high intensity (Z, FCC-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400 MHz mono-cell 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cavities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.)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higher energy (W, H, t):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400 MHz four-cell cavities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cryomodule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ttbar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machine complement: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800 MHz five-cell cavities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.)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installation sequence comparable to LEP ( ≈ 30 CM/shutdown)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7328" y="1454377"/>
          <a:ext cx="3591599" cy="1604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">
                  <a:extLst>
                    <a:ext uri="{9D8B030D-6E8A-4147-A177-3AD203B41FA5}">
                      <a16:colId xmlns:a16="http://schemas.microsoft.com/office/drawing/2014/main" val="2695382812"/>
                    </a:ext>
                  </a:extLst>
                </a:gridCol>
                <a:gridCol w="828977">
                  <a:extLst>
                    <a:ext uri="{9D8B030D-6E8A-4147-A177-3AD203B41FA5}">
                      <a16:colId xmlns:a16="http://schemas.microsoft.com/office/drawing/2014/main" val="211581498"/>
                    </a:ext>
                  </a:extLst>
                </a:gridCol>
                <a:gridCol w="1116565">
                  <a:extLst>
                    <a:ext uri="{9D8B030D-6E8A-4147-A177-3AD203B41FA5}">
                      <a16:colId xmlns:a16="http://schemas.microsoft.com/office/drawing/2014/main" val="571250755"/>
                    </a:ext>
                  </a:extLst>
                </a:gridCol>
                <a:gridCol w="1059952">
                  <a:extLst>
                    <a:ext uri="{9D8B030D-6E8A-4147-A177-3AD203B41FA5}">
                      <a16:colId xmlns:a16="http://schemas.microsoft.com/office/drawing/2014/main" val="1542903392"/>
                    </a:ext>
                  </a:extLst>
                </a:gridCol>
              </a:tblGrid>
              <a:tr h="38499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WP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ysClr val="windowText" lastClr="000000"/>
                          </a:solidFill>
                        </a:rPr>
                        <a:t>V</a:t>
                      </a:r>
                      <a:r>
                        <a:rPr lang="en-US" sz="1400" baseline="-25000" dirty="0" err="1">
                          <a:solidFill>
                            <a:sysClr val="windowText" lastClr="000000"/>
                          </a:solidFill>
                        </a:rPr>
                        <a:t>rf</a:t>
                      </a:r>
                      <a:r>
                        <a:rPr lang="en-US" sz="1400" baseline="-250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[GV]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#bunches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r>
                        <a:rPr lang="en-US" sz="1400" baseline="-25000" dirty="0" err="1">
                          <a:solidFill>
                            <a:sysClr val="windowText" lastClr="000000"/>
                          </a:solidFill>
                        </a:rPr>
                        <a:t>beam</a:t>
                      </a:r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 [mA]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3773298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Z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A5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16640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1390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0057827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W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0.44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2000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4626709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H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393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2652332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/>
                        <a:t>ttbar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48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0879777"/>
                  </a:ext>
                </a:extLst>
              </a:tr>
            </a:tbl>
          </a:graphicData>
        </a:graphic>
      </p:graphicFrame>
      <p:sp>
        <p:nvSpPr>
          <p:cNvPr id="11" name="Oval 10"/>
          <p:cNvSpPr/>
          <p:nvPr/>
        </p:nvSpPr>
        <p:spPr>
          <a:xfrm>
            <a:off x="2641147" y="1790363"/>
            <a:ext cx="970059" cy="373711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575158" y="1434583"/>
            <a:ext cx="562" cy="486995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80456" y="1052736"/>
            <a:ext cx="2537776" cy="338554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“Ampere-class” machine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66242" y="2704651"/>
            <a:ext cx="970059" cy="373711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990806" y="3068960"/>
            <a:ext cx="2" cy="253666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328" y="3306470"/>
            <a:ext cx="2328543" cy="338554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“high-gradient” machine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 descr="A picture containing icon&#10;&#10;Description automatically generated">
            <a:extLst>
              <a:ext uri="{FF2B5EF4-FFF2-40B4-BE49-F238E27FC236}">
                <a16:creationId xmlns:a16="http://schemas.microsoft.com/office/drawing/2014/main" id="{D69FFE5D-F940-43B8-B78F-4A2483121F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2071809-1F53-4E36-9806-AE54A4205141}"/>
              </a:ext>
            </a:extLst>
          </p:cNvPr>
          <p:cNvSpPr txBox="1"/>
          <p:nvPr/>
        </p:nvSpPr>
        <p:spPr>
          <a:xfrm>
            <a:off x="3359696" y="6216820"/>
            <a:ext cx="8815234" cy="646331"/>
          </a:xfrm>
          <a:prstGeom prst="rect">
            <a:avLst/>
          </a:prstGeom>
          <a:solidFill>
            <a:srgbClr val="66FF66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RF development: SC cavities, SRF material &amp; coating techniques, cavity fabrication, </a:t>
            </a:r>
          </a:p>
          <a:p>
            <a:r>
              <a:rPr lang="en-US" dirty="0"/>
              <a:t>cryomodules, FPC &amp; HOM couplers, RF power sources,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226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prototypes of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low-power magnets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080BC3-5B07-4B8F-B802-909D1D275058}"/>
              </a:ext>
            </a:extLst>
          </p:cNvPr>
          <p:cNvSpPr/>
          <p:nvPr/>
        </p:nvSpPr>
        <p:spPr>
          <a:xfrm>
            <a:off x="397630" y="1064930"/>
            <a:ext cx="54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Twin-dipole design with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 MW (at 175 GeV), with Al busbars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208C12-E9BA-4456-95FA-C0EE877B0D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702" y="3789040"/>
            <a:ext cx="3512242" cy="23439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14C9CE-873D-4822-96A5-D095D06386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413396" y="1665567"/>
            <a:ext cx="5168810" cy="216444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87E84FE-4190-4063-B8D2-4DCC2BDF3CDA}"/>
              </a:ext>
            </a:extLst>
          </p:cNvPr>
          <p:cNvSpPr/>
          <p:nvPr/>
        </p:nvSpPr>
        <p:spPr>
          <a:xfrm>
            <a:off x="5879775" y="3165936"/>
            <a:ext cx="26063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 F/D arc quad design with                    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 MW (at 175 GeV), with Cu conductor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F9AAF66-8DC2-4C61-B2A3-C05E5DFAF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7256" y="1064930"/>
            <a:ext cx="3647728" cy="29254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755C58-0ECD-40AD-9DDD-9D12253A7C1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736" y="3884176"/>
            <a:ext cx="2866216" cy="224879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89C814D-C8BB-47EA-9638-5F9E0ABBCA97}"/>
              </a:ext>
            </a:extLst>
          </p:cNvPr>
          <p:cNvSpPr/>
          <p:nvPr/>
        </p:nvSpPr>
        <p:spPr>
          <a:xfrm>
            <a:off x="223499" y="5775114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prototype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8E7FABD-FFB3-4667-898A-5B79B9D3B4E2}"/>
              </a:ext>
            </a:extLst>
          </p:cNvPr>
          <p:cNvSpPr/>
          <p:nvPr/>
        </p:nvSpPr>
        <p:spPr>
          <a:xfrm>
            <a:off x="7968007" y="5770131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prototype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418DCFA-D9BB-477A-89BA-64F36A0FF583}"/>
              </a:ext>
            </a:extLst>
          </p:cNvPr>
          <p:cNvSpPr txBox="1"/>
          <p:nvPr/>
        </p:nvSpPr>
        <p:spPr>
          <a:xfrm>
            <a:off x="4707526" y="5502033"/>
            <a:ext cx="42017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A. Milanese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Phys. Rev. Accel. Beams 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19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112401 (2016)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9A9321-BA3A-44E5-85FD-C4D0A4BDD2C3}"/>
              </a:ext>
            </a:extLst>
          </p:cNvPr>
          <p:cNvSpPr txBox="1"/>
          <p:nvPr/>
        </p:nvSpPr>
        <p:spPr>
          <a:xfrm>
            <a:off x="5110403" y="6278070"/>
            <a:ext cx="6925935" cy="369332"/>
          </a:xfrm>
          <a:prstGeom prst="rect">
            <a:avLst/>
          </a:prstGeom>
          <a:solidFill>
            <a:srgbClr val="00FF99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even more efficient alternative magnet designs are being explored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9" name="Picture 18" descr="A picture containing icon&#10;&#10;Description automatically generated">
            <a:extLst>
              <a:ext uri="{FF2B5EF4-FFF2-40B4-BE49-F238E27FC236}">
                <a16:creationId xmlns:a16="http://schemas.microsoft.com/office/drawing/2014/main" id="{F97A3F27-B57A-445A-9061-4BEC09DF17D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23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5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6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7.xml><?xml version="1.0" encoding="utf-8"?>
<a:theme xmlns:a="http://schemas.openxmlformats.org/drawingml/2006/main" name="8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9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84442</TotalTime>
  <Words>1854</Words>
  <Application>Microsoft Office PowerPoint</Application>
  <PresentationFormat>Widescreen</PresentationFormat>
  <Paragraphs>353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17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Open Sans</vt:lpstr>
      <vt:lpstr>Symbol</vt:lpstr>
      <vt:lpstr>2_Office Theme</vt:lpstr>
      <vt:lpstr>2_FC5643-CERN3027 - Scale of contributions</vt:lpstr>
      <vt:lpstr>4_FC5643-CERN3027 - Scale of contributions</vt:lpstr>
      <vt:lpstr>5_FC5643-CERN3027 - Scale of contributions</vt:lpstr>
      <vt:lpstr>6_FC5643-CERN3027 - Scale of contributions</vt:lpstr>
      <vt:lpstr>Office Theme</vt:lpstr>
      <vt:lpstr>8_FC5643-CERN3027 - Scale of contributions</vt:lpstr>
      <vt:lpstr>9_FC5643-CERN3027 - Scale of contributions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Frank Zimmermann</cp:lastModifiedBy>
  <cp:revision>2041</cp:revision>
  <cp:lastPrinted>2020-05-02T13:25:48Z</cp:lastPrinted>
  <dcterms:created xsi:type="dcterms:W3CDTF">2012-06-07T06:34:51Z</dcterms:created>
  <dcterms:modified xsi:type="dcterms:W3CDTF">2022-03-02T13:10:38Z</dcterms:modified>
</cp:coreProperties>
</file>