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3">
  <p:sldMasterIdLst>
    <p:sldMasterId id="2147483692" r:id="rId4"/>
    <p:sldMasterId id="2147483678" r:id="rId5"/>
  </p:sldMasterIdLst>
  <p:notesMasterIdLst>
    <p:notesMasterId r:id="rId35"/>
  </p:notesMasterIdLst>
  <p:handoutMasterIdLst>
    <p:handoutMasterId r:id="rId36"/>
  </p:handoutMasterIdLst>
  <p:sldIdLst>
    <p:sldId id="258" r:id="rId6"/>
    <p:sldId id="275" r:id="rId7"/>
    <p:sldId id="2014" r:id="rId8"/>
    <p:sldId id="274" r:id="rId9"/>
    <p:sldId id="1984" r:id="rId10"/>
    <p:sldId id="299" r:id="rId11"/>
    <p:sldId id="2029" r:id="rId12"/>
    <p:sldId id="2030" r:id="rId13"/>
    <p:sldId id="379" r:id="rId14"/>
    <p:sldId id="2031" r:id="rId15"/>
    <p:sldId id="273" r:id="rId16"/>
    <p:sldId id="2001" r:id="rId17"/>
    <p:sldId id="1992" r:id="rId18"/>
    <p:sldId id="2015" r:id="rId19"/>
    <p:sldId id="2005" r:id="rId20"/>
    <p:sldId id="1998" r:id="rId21"/>
    <p:sldId id="2027" r:id="rId22"/>
    <p:sldId id="2024" r:id="rId23"/>
    <p:sldId id="2026" r:id="rId24"/>
    <p:sldId id="2004" r:id="rId25"/>
    <p:sldId id="2025" r:id="rId26"/>
    <p:sldId id="2003" r:id="rId27"/>
    <p:sldId id="2006" r:id="rId28"/>
    <p:sldId id="2008" r:id="rId29"/>
    <p:sldId id="2028" r:id="rId30"/>
    <p:sldId id="2013" r:id="rId31"/>
    <p:sldId id="2009" r:id="rId32"/>
    <p:sldId id="2011" r:id="rId33"/>
    <p:sldId id="2012" r:id="rId34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7" userDrawn="1">
          <p15:clr>
            <a:srgbClr val="A4A3A4"/>
          </p15:clr>
        </p15:guide>
        <p15:guide id="2" pos="7015" userDrawn="1">
          <p15:clr>
            <a:srgbClr val="A4A3A4"/>
          </p15:clr>
        </p15:guide>
        <p15:guide id="3" pos="6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ucio Rossi" initials="LR" lastIdx="1" clrIdx="0">
    <p:extLst>
      <p:ext uri="{19B8F6BF-5375-455C-9EA6-DF929625EA0E}">
        <p15:presenceInfo xmlns:p15="http://schemas.microsoft.com/office/powerpoint/2012/main" userId="Lucio Rossi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F207CA"/>
    <a:srgbClr val="0FE6F8"/>
    <a:srgbClr val="253366"/>
    <a:srgbClr val="FEFCDE"/>
    <a:srgbClr val="FBEA1C"/>
    <a:srgbClr val="B30505"/>
    <a:srgbClr val="2EAC68"/>
    <a:srgbClr val="005DE0"/>
    <a:srgbClr val="2621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5" autoAdjust="0"/>
    <p:restoredTop sz="83047" autoAdjust="0"/>
  </p:normalViewPr>
  <p:slideViewPr>
    <p:cSldViewPr snapToObjects="1" showGuides="1">
      <p:cViewPr varScale="1">
        <p:scale>
          <a:sx n="63" d="100"/>
          <a:sy n="63" d="100"/>
        </p:scale>
        <p:origin x="564" y="20"/>
      </p:cViewPr>
      <p:guideLst>
        <p:guide orient="horz" pos="3067"/>
        <p:guide pos="7015"/>
        <p:guide pos="6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 showGuides="1">
      <p:cViewPr varScale="1">
        <p:scale>
          <a:sx n="64" d="100"/>
          <a:sy n="64" d="100"/>
        </p:scale>
        <p:origin x="3115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viewProps" Target="viewProps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04/05/2022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04/05/2022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75DB3C-198F-4CC9-80DD-7F620ABF653F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58642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6136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6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0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 dirty="0"/>
              <a:t>Test Presentation</a:t>
            </a:r>
          </a:p>
          <a:p>
            <a:pPr lvl="0"/>
            <a:r>
              <a:rPr lang="en-US" dirty="0"/>
              <a:t>Click to add title</a:t>
            </a:r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 baseline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Venue / Date / Event / </a:t>
            </a:r>
            <a:r>
              <a:rPr lang="fr-FR" dirty="0" err="1"/>
              <a:t>Subtitle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3752" y="5419756"/>
            <a:ext cx="1562400" cy="8912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90214" y="612826"/>
            <a:ext cx="9346346" cy="3231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00630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D6FAC6-282B-4AAC-A857-159B890C4E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969419F-5985-42DF-87BD-F28439D3DC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 May 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86F682-160C-4138-8917-90E49332A8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Rossi, E. De Matteis @IFAST-1st Annual meeting - WP8 – Innovative Superconducting Magnets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378DBC7-D6E9-4935-A29D-28D674F908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13A2C-3EAA-4A6E-95B5-0C57159CB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0424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D9047-491C-4CB9-AE49-11B94B8E1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 May 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5BFD15-A1BC-4352-AB14-5B5A4925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Rossi, E. De Matteis @IFAST-1st Annual meeting - WP8 – Innovative Superconducting Magnets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03B7F1-83DF-4B44-9D13-622BDD70D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07226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 May 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Rossi, E. De Matteis @IFAST-1st Annual meeting - WP8 – Innovative Superconducting Magnets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46700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 May 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Rossi, E. De Matteis @IFAST-1st Annual meeting - WP8 – Innovative Superconducting Magnets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58042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 May 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Rossi, E. De Matteis @IFAST-1st Annual meeting - WP8 – Innovative Superconducting Magnets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6147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 May 2022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Rossi, E. De Matteis @IFAST-1st Annual meeting - WP8 – Innovative Superconducting Magnets 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93772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 May 2022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Rossi, E. De Matteis @IFAST-1st Annual meeting - WP8 – Innovative Superconducting Magnets 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59880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 May 2022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Rossi, E. De Matteis @IFAST-1st Annual meeting - WP8 – Innovative Superconducting Magnets 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81902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 May 2022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Rossi, E. De Matteis @IFAST-1st Annual meeting - WP8 – Innovative Superconducting Magnets 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555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 May 2022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Rossi, E. De Matteis @IFAST-1st Annual meeting - WP8 – Innovative Superconducting Magnets 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2180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" y="0"/>
            <a:ext cx="12240000" cy="6879819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0"/>
            <a:ext cx="12240000" cy="6879600"/>
          </a:xfrm>
          <a:prstGeom prst="rect">
            <a:avLst/>
          </a:prstGeom>
          <a:blipFill dpi="0" rotWithShape="1">
            <a:blip r:embed="rId3">
              <a:alphaModFix amt="20000"/>
            </a:blip>
            <a:srcRect/>
            <a:stretch>
              <a:fillRect t="-9305" b="-9305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4787" y="556840"/>
            <a:ext cx="2131621" cy="12159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7" y="5816297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84947" y="5755322"/>
            <a:ext cx="5031133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264534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 May 2022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Rossi, E. De Matteis @IFAST-1st Annual meeting - WP8 – Innovative Superconducting Magnets 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05134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 May 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Rossi, E. De Matteis @IFAST-1st Annual meeting - WP8 – Innovative Superconducting Magnets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49844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6835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 May 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Rossi, E. De Matteis @IFAST-1st Annual meeting - WP8 – Innovative Superconducting Magnets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0567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/>
              <a:t>L. Rossi, E. De Matteis @IFAST-1st Annual meeting - WP8 – Innovative Superconducting Magnets </a:t>
            </a:r>
            <a:endParaRPr lang="en-US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6086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+ 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/>
              <a:t>L. Rossi, E. De Matteis @IFAST-1st Annual meeting - WP8 – Innovative Superconducting Magnets </a:t>
            </a:r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59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/>
              <a:t>L. Rossi, E. De Matteis @IFAST-1st Annual meeting - WP8 – Innovative Superconducting Magnets </a:t>
            </a:r>
            <a:endParaRPr lang="en-US" dirty="0"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306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12819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399"/>
            <a:ext cx="3932237" cy="35280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/>
              <a:t>L. Rossi, E. De Matteis @IFAST-1st Annual meeting - WP8 – Innovative Superconducting Magnets </a:t>
            </a:r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773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rai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78750" y="457200"/>
            <a:ext cx="6175050" cy="5116834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516634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/>
              <a:t>L. Rossi, E. De Matteis @IFAST-1st Annual meeting - WP8 – Innovative Superconducting Magnets </a:t>
            </a:r>
            <a:endParaRPr lang="en-US" dirty="0"/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7745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75520" y="1268760"/>
            <a:ext cx="9361040" cy="3912840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1069048" y="5390488"/>
            <a:ext cx="6629333" cy="195262"/>
          </a:xfrm>
        </p:spPr>
        <p:txBody>
          <a:bodyPr anchor="ctr"/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caption</a:t>
            </a:r>
            <a:endParaRPr lang="fr-FR" dirty="0"/>
          </a:p>
        </p:txBody>
      </p:sp>
      <p:sp>
        <p:nvSpPr>
          <p:cNvPr id="13" name="Titre 1"/>
          <p:cNvSpPr>
            <a:spLocks noGrp="1"/>
          </p:cNvSpPr>
          <p:nvPr>
            <p:ph type="title" hasCustomPrompt="1"/>
          </p:nvPr>
        </p:nvSpPr>
        <p:spPr>
          <a:xfrm>
            <a:off x="1069049" y="555625"/>
            <a:ext cx="10067512" cy="561974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en-GB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/>
              <a:t>L. Rossi, E. De Matteis @IFAST-1st Annual meeting - WP8 – Innovative Superconducting Magnets </a:t>
            </a:r>
            <a:endParaRPr lang="en-US" dirty="0"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357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  <a:latin typeface="Montserrat ExtraBold" panose="00000900000000000000"/>
              </a:defRPr>
            </a:lvl1pPr>
          </a:lstStyle>
          <a:p>
            <a:r>
              <a:rPr lang="en-US"/>
              <a:t>L. Rossi, E. De Matteis @IFAST-1st Annual meeting - WP8 – Innovative Superconducting Magnets 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496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r>
              <a:rPr lang="en-US"/>
              <a:t>4 May 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4336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Montserrat ExtraBold" panose="00000900000000000000"/>
              </a:defRPr>
            </a:lvl1pPr>
          </a:lstStyle>
          <a:p>
            <a:r>
              <a:rPr lang="en-US"/>
              <a:t>L. Rossi, E. De Matteis @IFAST-1st Annual meeting - WP8 – Innovative Superconducting Magnets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968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11" r:id="rId2"/>
    <p:sldLayoutId id="2147483694" r:id="rId3"/>
    <p:sldLayoutId id="2147483696" r:id="rId4"/>
    <p:sldLayoutId id="2147483697" r:id="rId5"/>
    <p:sldLayoutId id="2147483700" r:id="rId6"/>
    <p:sldLayoutId id="2147483701" r:id="rId7"/>
    <p:sldLayoutId id="2147483710" r:id="rId8"/>
    <p:sldLayoutId id="2147483699" r:id="rId9"/>
    <p:sldLayoutId id="2147483712" r:id="rId10"/>
    <p:sldLayoutId id="2147483713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5"/>
          </a:solidFill>
          <a:latin typeface="Montserrat ExtraBold" panose="00000900000000000000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/>
        <a:buChar char="•"/>
        <a:defRPr sz="2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4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0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4 May 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L. Rossi, E. De Matteis @IFAST-1st Annual meeting - WP8 – Innovative Superconducting Magnets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6041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zenodo.org/record/6389851#.YmwhA9pByUl" TargetMode="External"/><Relationship Id="rId2" Type="http://schemas.openxmlformats.org/officeDocument/2006/relationships/hyperlink" Target="https://zenodo.org/record/6384239#.Ym-95NpBw2y" TargetMode="Externa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4.png"/><Relationship Id="rId4" Type="http://schemas.openxmlformats.org/officeDocument/2006/relationships/hyperlink" Target="https://zenodo.org/record/5901601#.YmrIvNpByUl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hyperlink" Target="https://zenodo.org/record/6384239#.Ym-95NpBw2y" TargetMode="Externa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zenodo.org/record/6389851#.YmwhA9pByUl" TargetMode="Externa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zenodo.org/record/5901601#.YmrIvNpByUl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20.svg"/><Relationship Id="rId3" Type="http://schemas.openxmlformats.org/officeDocument/2006/relationships/image" Target="../media/image10.jpg"/><Relationship Id="rId7" Type="http://schemas.openxmlformats.org/officeDocument/2006/relationships/image" Target="../media/image14.svg"/><Relationship Id="rId12" Type="http://schemas.openxmlformats.org/officeDocument/2006/relationships/image" Target="../media/image1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jp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jpeg"/><Relationship Id="rId14" Type="http://schemas.openxmlformats.org/officeDocument/2006/relationships/image" Target="../media/image2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1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065779/" TargetMode="External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9.png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470.png"/><Relationship Id="rId4" Type="http://schemas.openxmlformats.org/officeDocument/2006/relationships/image" Target="../media/image46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3.png"/><Relationship Id="rId4" Type="http://schemas.openxmlformats.org/officeDocument/2006/relationships/image" Target="../media/image22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44.png"/><Relationship Id="rId3" Type="http://schemas.openxmlformats.org/officeDocument/2006/relationships/image" Target="../media/image36.jpeg"/><Relationship Id="rId7" Type="http://schemas.openxmlformats.org/officeDocument/2006/relationships/image" Target="../media/image40.png"/><Relationship Id="rId12" Type="http://schemas.openxmlformats.org/officeDocument/2006/relationships/image" Target="../media/image43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9.png"/><Relationship Id="rId11" Type="http://schemas.openxmlformats.org/officeDocument/2006/relationships/image" Target="../media/image42.png"/><Relationship Id="rId5" Type="http://schemas.openxmlformats.org/officeDocument/2006/relationships/image" Target="../media/image38.png"/><Relationship Id="rId10" Type="http://schemas.openxmlformats.org/officeDocument/2006/relationships/image" Target="../media/image41.png"/><Relationship Id="rId4" Type="http://schemas.openxmlformats.org/officeDocument/2006/relationships/image" Target="../media/image37.png"/><Relationship Id="rId9" Type="http://schemas.openxmlformats.org/officeDocument/2006/relationships/image" Target="../media/image3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066432" y="2061925"/>
            <a:ext cx="10574184" cy="1107996"/>
          </a:xfrm>
        </p:spPr>
        <p:txBody>
          <a:bodyPr/>
          <a:lstStyle/>
          <a:p>
            <a:r>
              <a:rPr lang="en-GB" dirty="0">
                <a:latin typeface="+mj-lt"/>
              </a:rPr>
              <a:t>WP8 – Innovative Superconducting Magnets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1066432" y="4275444"/>
            <a:ext cx="7402857" cy="1241787"/>
          </a:xfrm>
        </p:spPr>
        <p:txBody>
          <a:bodyPr>
            <a:normAutofit/>
          </a:bodyPr>
          <a:lstStyle/>
          <a:p>
            <a:r>
              <a:rPr lang="en-GB" b="1" u="sng" dirty="0">
                <a:latin typeface="Montserrat ExtraBold" panose="00000900000000000000"/>
              </a:rPr>
              <a:t>Lucio Rossi, </a:t>
            </a:r>
            <a:r>
              <a:rPr lang="en-GB" dirty="0">
                <a:latin typeface="Montserrat ExtraBold" panose="00000900000000000000"/>
              </a:rPr>
              <a:t>Ernesto De Matteis, </a:t>
            </a:r>
            <a:r>
              <a:rPr lang="en-GB" b="1" dirty="0">
                <a:latin typeface="Montserrat ExtraBold" panose="00000900000000000000"/>
              </a:rPr>
              <a:t>– INFN-MILANO-LASA</a:t>
            </a:r>
          </a:p>
          <a:p>
            <a:r>
              <a:rPr lang="en-GB" b="1" dirty="0">
                <a:latin typeface="Montserrat ExtraBold" panose="00000900000000000000"/>
              </a:rPr>
              <a:t>and all WP8 collaborators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GB" b="1" dirty="0">
                <a:latin typeface="Montserrat ExtraBold" panose="00000900000000000000"/>
              </a:rPr>
              <a:t>I.FAST – 1</a:t>
            </a:r>
            <a:r>
              <a:rPr lang="en-GB" b="1" baseline="30000" dirty="0">
                <a:latin typeface="Montserrat ExtraBold" panose="00000900000000000000"/>
              </a:rPr>
              <a:t>st</a:t>
            </a:r>
            <a:r>
              <a:rPr lang="en-GB" b="1" dirty="0">
                <a:latin typeface="Montserrat ExtraBold" panose="00000900000000000000"/>
              </a:rPr>
              <a:t> Annual Meeting</a:t>
            </a:r>
          </a:p>
          <a:p>
            <a:r>
              <a:rPr lang="en-GB" b="1" dirty="0">
                <a:latin typeface="Montserrat ExtraBold" panose="00000900000000000000"/>
              </a:rPr>
              <a:t>04 .May.2022 – Globe conference room</a:t>
            </a:r>
          </a:p>
        </p:txBody>
      </p:sp>
    </p:spTree>
    <p:extLst>
      <p:ext uri="{BB962C8B-B14F-4D97-AF65-F5344CB8AC3E}">
        <p14:creationId xmlns:p14="http://schemas.microsoft.com/office/powerpoint/2010/main" val="15196288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B93121-D80E-B3D0-6C6F-55FE5B100D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CCT schematics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26BD3AC-FA94-4AE8-AFFD-A0C61DBD42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 May 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8A828D-3752-86DF-88A7-C4FDD4A689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Rossi, E. De Matteis @IFAST-1st Annual meeting - WP8 – Innovative Superconducting Magnets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7ECB82A-0802-6CF1-DA0A-20DCBF8CE0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13A2C-3EAA-4A6E-95B5-0C57159CB3E6}" type="slidenum">
              <a:rPr lang="en-US" smtClean="0"/>
              <a:t>10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FFCE243-6730-5470-64E9-0DECF67035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669" y="1885804"/>
            <a:ext cx="3932261" cy="39505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34B3F5B-8DC6-5F66-941F-34C87CE324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9944" y="1131625"/>
            <a:ext cx="7955970" cy="522472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3C858E9-1F59-6A55-C044-ED9C240074E5}"/>
              </a:ext>
            </a:extLst>
          </p:cNvPr>
          <p:cNvSpPr txBox="1"/>
          <p:nvPr/>
        </p:nvSpPr>
        <p:spPr>
          <a:xfrm>
            <a:off x="3287688" y="5662138"/>
            <a:ext cx="3560102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G. Ceruti – INFN-Milano-LASA</a:t>
            </a:r>
          </a:p>
        </p:txBody>
      </p:sp>
    </p:spTree>
    <p:extLst>
      <p:ext uri="{BB962C8B-B14F-4D97-AF65-F5344CB8AC3E}">
        <p14:creationId xmlns:p14="http://schemas.microsoft.com/office/powerpoint/2010/main" val="41180867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F75467-2AB0-41C4-AC5A-B5F7A4F2AA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9506272" cy="1325563"/>
          </a:xfrm>
        </p:spPr>
        <p:txBody>
          <a:bodyPr/>
          <a:lstStyle/>
          <a:p>
            <a:r>
              <a:rPr lang="en-US" dirty="0"/>
              <a:t>IFAST-WP8 (CCT magnets part) meetings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1D2DBD-A69A-4D99-AAB1-D2B48FC091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619599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Kick off meeting : 29 April 2021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We had n.9 meetings (Last meeting : 21 April 2022)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Regular meeting each third Thursday of each MONTH at 9h00.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(we invite also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HITRI</a:t>
            </a:r>
            <a:r>
              <a:rPr lang="en-US" i="1" dirty="0" err="1">
                <a:latin typeface="Arial" panose="020B0604020202020204" pitchFamily="34" charset="0"/>
                <a:cs typeface="Arial" panose="020B0604020202020204" pitchFamily="34" charset="0"/>
              </a:rPr>
              <a:t>plus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members as observer)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First Decision: change in  the layout of the first CCT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We have proceeded mainly with design work in this 1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year 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Set up HTS European Strategy Group: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deliverable 8.1 deadline shift to 04/2022 to synchronize with LDG roadmap implementation for Accelerator R&amp;D (ESUPP 2020)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MLS and DLVs updates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CCT Computation and Design Workshop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4591CF-F002-4F95-861C-C2B19068E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D5C2F933-78CB-693A-D925-F21BE900FC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37021" y="6237312"/>
            <a:ext cx="8352608" cy="365125"/>
          </a:xfrm>
        </p:spPr>
        <p:txBody>
          <a:bodyPr/>
          <a:lstStyle/>
          <a:p>
            <a:r>
              <a:rPr lang="pt-BR" dirty="0"/>
              <a:t>L. Rossi, E. De Matteis @IFAST-1st Annual meeting - WP8 – Innovative Superconducting Magnets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013436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03EFBC-509E-4481-89E4-80AA3844E3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First decision: change in  the layout of the first CCT (in LTS)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65FC80-39C3-4D90-B0CC-455FA620B1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</a:pP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We devised to design a curved CCT in LTS as precursor of the HTS straight CCT. </a:t>
            </a:r>
          </a:p>
          <a:p>
            <a:pPr>
              <a:lnSpc>
                <a:spcPct val="80000"/>
              </a:lnSpc>
            </a:pP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However, a curved CCT </a:t>
            </a:r>
            <a:r>
              <a:rPr lang="en-US" sz="26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already foreseen in </a:t>
            </a:r>
            <a:r>
              <a:rPr lang="en-US" sz="2600" b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HITRI</a:t>
            </a:r>
            <a:r>
              <a:rPr lang="en-US" sz="2600" b="1" i="1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plus</a:t>
            </a:r>
            <a:r>
              <a:rPr lang="en-US" sz="26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(that is more oriented to design for gantry and less to technology R&amp;D.</a:t>
            </a:r>
            <a:endParaRPr lang="en-US" sz="26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</a:pP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All community thinks a that a </a:t>
            </a:r>
            <a:r>
              <a:rPr lang="en-US" sz="26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combined function (dipole + quadrupole winding, superimposed) 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is maybe more interesting step. </a:t>
            </a:r>
            <a:b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Demonstrated in Cos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 but </a:t>
            </a:r>
            <a:r>
              <a:rPr lang="en-US" sz="26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not in CCT, yet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.</a:t>
            </a:r>
            <a:endParaRPr lang="en-US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</a:pP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In addition, we may use low losses SC wire to address the ramp rate</a:t>
            </a:r>
          </a:p>
          <a:p>
            <a:pPr lvl="1">
              <a:lnSpc>
                <a:spcPct val="80000"/>
              </a:lnSpc>
            </a:pP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So straight , combined function, with low losses design (wires + former) is better that a simple curved CCT</a:t>
            </a:r>
          </a:p>
          <a:p>
            <a:pPr lvl="1">
              <a:lnSpc>
                <a:spcPct val="80000"/>
              </a:lnSpc>
            </a:pP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Change in DLV scope (and of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preceeding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MS) has been accepted by Project Coordination and GB.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992FB9-BD92-4659-9E58-A3FB467F8F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CB3F47D0-3178-B471-C593-E938AB703C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37021" y="6237312"/>
            <a:ext cx="8352608" cy="365125"/>
          </a:xfrm>
        </p:spPr>
        <p:txBody>
          <a:bodyPr/>
          <a:lstStyle/>
          <a:p>
            <a:r>
              <a:rPr lang="pt-BR" dirty="0"/>
              <a:t>L. Rossi, E. De Matteis @IFAST-1st Annual meeting - WP8 – Innovative Superconducting Magnets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215971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ACABF84-91FD-442A-AD65-E64F793F1D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18256"/>
            <a:ext cx="10515600" cy="1325563"/>
          </a:xfrm>
        </p:spPr>
        <p:txBody>
          <a:bodyPr/>
          <a:lstStyle/>
          <a:p>
            <a:r>
              <a:rPr lang="en-US" dirty="0"/>
              <a:t>Preliminary design </a:t>
            </a:r>
            <a:br>
              <a:rPr lang="en-US" dirty="0"/>
            </a:br>
            <a:r>
              <a:rPr lang="en-US" dirty="0"/>
              <a:t>combined function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6CD8BA-AC6C-4C76-BFFA-08AA11F94B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Rossi, E. De Matteis @IFAST-1st Annual meeting - WP8 – Innovative Superconducting Magnets </a:t>
            </a:r>
            <a:endParaRPr lang="sr-Latn-R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1A7A97-5333-430D-9563-E2B71EE2B1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A7BED-D50D-AF4B-B1EC-DE617C41B1D9}" type="slidenum">
              <a:rPr lang="sr-Latn-RS" smtClean="0"/>
              <a:t>13</a:t>
            </a:fld>
            <a:endParaRPr lang="sr-Latn-RS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8F2F6943-3F9E-4E76-8082-10FC44A574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5876" y="2553179"/>
            <a:ext cx="6393403" cy="3584333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05CB2C0-1667-4F35-843E-1F6ED694E8E5}"/>
              </a:ext>
            </a:extLst>
          </p:cNvPr>
          <p:cNvSpPr txBox="1"/>
          <p:nvPr/>
        </p:nvSpPr>
        <p:spPr>
          <a:xfrm>
            <a:off x="6506800" y="385329"/>
            <a:ext cx="427155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Considered two options:</a:t>
            </a:r>
          </a:p>
          <a:p>
            <a:r>
              <a:rPr lang="en-US" b="1" dirty="0"/>
              <a:t>High current (two Rutherford cables in //)</a:t>
            </a:r>
          </a:p>
          <a:p>
            <a:r>
              <a:rPr lang="en-US" b="1" dirty="0"/>
              <a:t>Low current : 2x10 ropes (6+1) </a:t>
            </a:r>
          </a:p>
          <a:p>
            <a:r>
              <a:rPr lang="en-US" b="1" dirty="0"/>
              <a:t>Other possibility is to go toward 4 layers, i.e., </a:t>
            </a:r>
            <a:r>
              <a:rPr lang="en-US" b="1" dirty="0">
                <a:sym typeface="Wingdings" panose="05000000000000000000" pitchFamily="2" charset="2"/>
              </a:rPr>
              <a:t> 4 formers design</a:t>
            </a:r>
            <a:endParaRPr lang="en-US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87AEB8A-2D31-436B-B3CD-B026624D47A1}"/>
              </a:ext>
            </a:extLst>
          </p:cNvPr>
          <p:cNvSpPr txBox="1"/>
          <p:nvPr/>
        </p:nvSpPr>
        <p:spPr>
          <a:xfrm>
            <a:off x="478498" y="5768180"/>
            <a:ext cx="3560102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G. Ceruti – INFN-Milano-LASA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18F9FFD-1173-4CA0-9793-A6D7B00D7E8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1536"/>
          <a:stretch/>
        </p:blipFill>
        <p:spPr>
          <a:xfrm>
            <a:off x="59778" y="1690729"/>
            <a:ext cx="5386098" cy="3037468"/>
          </a:xfrm>
          <a:prstGeom prst="rect">
            <a:avLst/>
          </a:prstGeom>
          <a:noFill/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20AC78-CE1E-41EE-49D8-72E626C144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 May 2022</a:t>
            </a:r>
          </a:p>
        </p:txBody>
      </p:sp>
    </p:spTree>
    <p:extLst>
      <p:ext uri="{BB962C8B-B14F-4D97-AF65-F5344CB8AC3E}">
        <p14:creationId xmlns:p14="http://schemas.microsoft.com/office/powerpoint/2010/main" val="24334879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992FB9-BD92-4659-9E58-A3FB467F8F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CB3F47D0-3178-B471-C593-E938AB703C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37021" y="6237312"/>
            <a:ext cx="8352608" cy="365125"/>
          </a:xfrm>
        </p:spPr>
        <p:txBody>
          <a:bodyPr/>
          <a:lstStyle/>
          <a:p>
            <a:r>
              <a:rPr lang="pt-BR" dirty="0"/>
              <a:t>L. Rossi, E. De Matteis @IFAST-1st Annual meeting - WP8 – Innovative Superconducting Magnets</a:t>
            </a:r>
          </a:p>
          <a:p>
            <a:endParaRPr lang="it-IT" dirty="0"/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1E05D2D7-AD32-F6E4-8BA6-7B839E9D8D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3355" y="5013176"/>
            <a:ext cx="7004273" cy="1405049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04831044-7078-26E7-1AC5-3E82F40E05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368" y="3400469"/>
            <a:ext cx="11107341" cy="1612707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130BDE54-C10D-706C-628A-3E06DC6276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Timeline</a:t>
            </a:r>
            <a:endParaRPr lang="en-US" dirty="0"/>
          </a:p>
        </p:txBody>
      </p:sp>
      <p:sp>
        <p:nvSpPr>
          <p:cNvPr id="13" name="TextBox 4">
            <a:extLst>
              <a:ext uri="{FF2B5EF4-FFF2-40B4-BE49-F238E27FC236}">
                <a16:creationId xmlns:a16="http://schemas.microsoft.com/office/drawing/2014/main" id="{8C7A1633-574C-58EB-E70E-3607C4AB24CB}"/>
              </a:ext>
            </a:extLst>
          </p:cNvPr>
          <p:cNvSpPr txBox="1"/>
          <p:nvPr/>
        </p:nvSpPr>
        <p:spPr>
          <a:xfrm>
            <a:off x="623392" y="2180247"/>
            <a:ext cx="77918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Montserrat ExtraBold" panose="00000900000000000000"/>
              </a:rPr>
              <a:t>Task 8.1</a:t>
            </a:r>
          </a:p>
          <a:p>
            <a:r>
              <a:rPr lang="en-US" sz="1200" b="1" dirty="0">
                <a:latin typeface="Montserrat ExtraBold" panose="00000900000000000000"/>
              </a:rPr>
              <a:t>Task 8.2</a:t>
            </a:r>
          </a:p>
          <a:p>
            <a:r>
              <a:rPr lang="en-US" sz="1200" b="1" dirty="0">
                <a:latin typeface="Montserrat ExtraBold" panose="00000900000000000000"/>
              </a:rPr>
              <a:t>Task 8.3</a:t>
            </a:r>
          </a:p>
          <a:p>
            <a:r>
              <a:rPr lang="en-US" sz="1200" b="1" dirty="0">
                <a:latin typeface="Montserrat ExtraBold" panose="00000900000000000000"/>
              </a:rPr>
              <a:t>Task 8.4</a:t>
            </a:r>
          </a:p>
          <a:p>
            <a:r>
              <a:rPr lang="en-US" sz="1200" b="1" dirty="0">
                <a:latin typeface="Montserrat ExtraBold" panose="00000900000000000000"/>
              </a:rPr>
              <a:t>Task 8.5</a:t>
            </a:r>
          </a:p>
          <a:p>
            <a:r>
              <a:rPr lang="en-US" sz="1200" b="1" dirty="0">
                <a:latin typeface="Montserrat ExtraBold" panose="00000900000000000000"/>
              </a:rPr>
              <a:t>Task 8.6</a:t>
            </a:r>
          </a:p>
        </p:txBody>
      </p:sp>
      <p:sp>
        <p:nvSpPr>
          <p:cNvPr id="14" name="Speech Bubble: Rectangle with Corners Rounded 8">
            <a:extLst>
              <a:ext uri="{FF2B5EF4-FFF2-40B4-BE49-F238E27FC236}">
                <a16:creationId xmlns:a16="http://schemas.microsoft.com/office/drawing/2014/main" id="{159C31C7-C0B3-ADF4-B7D9-77BC09A1B633}"/>
              </a:ext>
            </a:extLst>
          </p:cNvPr>
          <p:cNvSpPr/>
          <p:nvPr/>
        </p:nvSpPr>
        <p:spPr>
          <a:xfrm>
            <a:off x="8987140" y="5263936"/>
            <a:ext cx="3096344" cy="509602"/>
          </a:xfrm>
          <a:prstGeom prst="wedgeRoundRectCallout">
            <a:avLst>
              <a:gd name="adj1" fmla="val -91485"/>
              <a:gd name="adj2" fmla="val 990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Milestone Report done by INFN CERN, and UNIGE</a:t>
            </a:r>
          </a:p>
        </p:txBody>
      </p:sp>
      <p:pic>
        <p:nvPicPr>
          <p:cNvPr id="16" name="Immagine 15">
            <a:extLst>
              <a:ext uri="{FF2B5EF4-FFF2-40B4-BE49-F238E27FC236}">
                <a16:creationId xmlns:a16="http://schemas.microsoft.com/office/drawing/2014/main" id="{546B952A-FE40-EC10-F3CC-97504411CC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19735" y="275376"/>
            <a:ext cx="7549315" cy="1270248"/>
          </a:xfrm>
          <a:prstGeom prst="rect">
            <a:avLst/>
          </a:prstGeom>
        </p:spPr>
      </p:pic>
      <p:pic>
        <p:nvPicPr>
          <p:cNvPr id="17" name="Immagine 16">
            <a:extLst>
              <a:ext uri="{FF2B5EF4-FFF2-40B4-BE49-F238E27FC236}">
                <a16:creationId xmlns:a16="http://schemas.microsoft.com/office/drawing/2014/main" id="{4C1EBCD7-3F1A-0DED-FD6A-3F343BD9F2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60889" y="1796384"/>
            <a:ext cx="9963703" cy="1597655"/>
          </a:xfrm>
          <a:prstGeom prst="rect">
            <a:avLst/>
          </a:prstGeom>
        </p:spPr>
      </p:pic>
      <p:sp>
        <p:nvSpPr>
          <p:cNvPr id="18" name="Speech Bubble: Rectangle with Corners Rounded 12">
            <a:extLst>
              <a:ext uri="{FF2B5EF4-FFF2-40B4-BE49-F238E27FC236}">
                <a16:creationId xmlns:a16="http://schemas.microsoft.com/office/drawing/2014/main" id="{1CECF1D0-96B1-188A-186B-926C7D4D9243}"/>
              </a:ext>
            </a:extLst>
          </p:cNvPr>
          <p:cNvSpPr/>
          <p:nvPr/>
        </p:nvSpPr>
        <p:spPr>
          <a:xfrm>
            <a:off x="8904312" y="646192"/>
            <a:ext cx="2786672" cy="509602"/>
          </a:xfrm>
          <a:prstGeom prst="wedgeRoundRectCallout">
            <a:avLst>
              <a:gd name="adj1" fmla="val -83820"/>
              <a:gd name="adj2" fmla="val 3220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Change: design of a straight combined function, low loss CCT magnet</a:t>
            </a:r>
          </a:p>
        </p:txBody>
      </p:sp>
      <p:sp>
        <p:nvSpPr>
          <p:cNvPr id="19" name="Ovale 18">
            <a:extLst>
              <a:ext uri="{FF2B5EF4-FFF2-40B4-BE49-F238E27FC236}">
                <a16:creationId xmlns:a16="http://schemas.microsoft.com/office/drawing/2014/main" id="{AE264E7D-2C80-89DF-5357-2434D2750530}"/>
              </a:ext>
            </a:extLst>
          </p:cNvPr>
          <p:cNvSpPr/>
          <p:nvPr/>
        </p:nvSpPr>
        <p:spPr>
          <a:xfrm>
            <a:off x="3863752" y="2194148"/>
            <a:ext cx="432048" cy="265101"/>
          </a:xfrm>
          <a:prstGeom prst="ellipse">
            <a:avLst/>
          </a:prstGeom>
          <a:noFill/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Speech Bubble: Rectangle with Corners Rounded 7">
            <a:extLst>
              <a:ext uri="{FF2B5EF4-FFF2-40B4-BE49-F238E27FC236}">
                <a16:creationId xmlns:a16="http://schemas.microsoft.com/office/drawing/2014/main" id="{F6390BBC-E10E-B0E8-2E5D-149C8ACC1DC0}"/>
              </a:ext>
            </a:extLst>
          </p:cNvPr>
          <p:cNvSpPr/>
          <p:nvPr/>
        </p:nvSpPr>
        <p:spPr>
          <a:xfrm>
            <a:off x="5303912" y="1529427"/>
            <a:ext cx="2910833" cy="465993"/>
          </a:xfrm>
          <a:prstGeom prst="wedgeRoundRectCallout">
            <a:avLst>
              <a:gd name="adj1" fmla="val -92697"/>
              <a:gd name="adj2" fmla="val 11727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HTS European Strategy Group 8.1 DONE (deadline shift) 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F0FB0C75-BF4A-C60B-DCF0-46CB1C04DC67}"/>
              </a:ext>
            </a:extLst>
          </p:cNvPr>
          <p:cNvCxnSpPr/>
          <p:nvPr/>
        </p:nvCxnSpPr>
        <p:spPr>
          <a:xfrm>
            <a:off x="4178324" y="1697118"/>
            <a:ext cx="0" cy="1766844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1" name="Speech Bubble: Rectangle with Corners Rounded 8">
            <a:extLst>
              <a:ext uri="{FF2B5EF4-FFF2-40B4-BE49-F238E27FC236}">
                <a16:creationId xmlns:a16="http://schemas.microsoft.com/office/drawing/2014/main" id="{AA6E8023-B92A-7EDC-994D-7657BC72156D}"/>
              </a:ext>
            </a:extLst>
          </p:cNvPr>
          <p:cNvSpPr/>
          <p:nvPr/>
        </p:nvSpPr>
        <p:spPr>
          <a:xfrm>
            <a:off x="7494393" y="3479985"/>
            <a:ext cx="3096344" cy="238142"/>
          </a:xfrm>
          <a:prstGeom prst="wedgeRoundRectCallout">
            <a:avLst>
              <a:gd name="adj1" fmla="val -94096"/>
              <a:gd name="adj2" fmla="val 18174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Milestone Report done by INFN</a:t>
            </a:r>
          </a:p>
        </p:txBody>
      </p:sp>
    </p:spTree>
    <p:extLst>
      <p:ext uri="{BB962C8B-B14F-4D97-AF65-F5344CB8AC3E}">
        <p14:creationId xmlns:p14="http://schemas.microsoft.com/office/powerpoint/2010/main" val="2601055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8" grpId="0" animBg="1"/>
      <p:bldP spid="20" grpId="0" animBg="1"/>
      <p:bldP spid="2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87442" y="237882"/>
            <a:ext cx="10393134" cy="980728"/>
          </a:xfrm>
        </p:spPr>
        <p:txBody>
          <a:bodyPr>
            <a:normAutofit/>
          </a:bodyPr>
          <a:lstStyle/>
          <a:p>
            <a:r>
              <a:rPr lang="it-IT" sz="3200" dirty="0"/>
              <a:t>IFAST WP8 – MLS and </a:t>
            </a:r>
            <a:r>
              <a:rPr lang="it-IT" sz="3200" dirty="0" err="1"/>
              <a:t>DLVs</a:t>
            </a:r>
            <a:r>
              <a:rPr lang="it-IT" sz="3200" dirty="0"/>
              <a:t> 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51385" y="2677219"/>
            <a:ext cx="10873208" cy="3272061"/>
          </a:xfrm>
        </p:spPr>
        <p:txBody>
          <a:bodyPr>
            <a:normAutofit fontScale="92500" lnSpcReduction="10000"/>
          </a:bodyPr>
          <a:lstStyle/>
          <a:p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Deliverables </a:t>
            </a:r>
          </a:p>
          <a:p>
            <a:pPr lvl="1"/>
            <a:r>
              <a:rPr lang="it-IT" sz="2000" dirty="0">
                <a:latin typeface="Arial" panose="020B0604020202020204" pitchFamily="34" charset="0"/>
                <a:cs typeface="Arial" panose="020B0604020202020204" pitchFamily="34" charset="0"/>
              </a:rPr>
              <a:t>D8.1 (04/2022): HTS </a:t>
            </a:r>
            <a:r>
              <a:rPr lang="it-IT" sz="2000" dirty="0" err="1">
                <a:latin typeface="Arial" panose="020B0604020202020204" pitchFamily="34" charset="0"/>
                <a:cs typeface="Arial" panose="020B0604020202020204" pitchFamily="34" charset="0"/>
              </a:rPr>
              <a:t>European</a:t>
            </a:r>
            <a:r>
              <a:rPr lang="it-IT" sz="2000" dirty="0">
                <a:latin typeface="Arial" panose="020B0604020202020204" pitchFamily="34" charset="0"/>
                <a:cs typeface="Arial" panose="020B0604020202020204" pitchFamily="34" charset="0"/>
              </a:rPr>
              <a:t> Strategy Group (</a:t>
            </a:r>
            <a:r>
              <a:rPr lang="it-IT" sz="2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DONE</a:t>
            </a:r>
            <a:r>
              <a:rPr lang="it-IT" sz="200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it-IT" sz="20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https://zenodo.org/record/6384239#.Ym-95NpBw2y</a:t>
            </a:r>
            <a:r>
              <a:rPr lang="it-IT" sz="20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2000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D8.2 </a:t>
            </a:r>
            <a:r>
              <a:rPr lang="it-IT" sz="2000" dirty="0">
                <a:latin typeface="Arial" panose="020B0604020202020204" pitchFamily="34" charset="0"/>
                <a:cs typeface="Arial" panose="020B0604020202020204" pitchFamily="34" charset="0"/>
              </a:rPr>
              <a:t>(02/2022):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Conceptual Design of combined CCT in LTS (</a:t>
            </a:r>
            <a:r>
              <a:rPr lang="en-US" sz="2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DONE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sz="20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https://zenodo.org/record/6389851#.YmwhA9pByUl</a:t>
            </a:r>
            <a:r>
              <a:rPr lang="en-US" sz="20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Milestones: </a:t>
            </a:r>
          </a:p>
          <a:p>
            <a:pPr lvl="1"/>
            <a:r>
              <a:rPr lang="it-IT" sz="2000" dirty="0">
                <a:latin typeface="Arial" panose="020B0604020202020204" pitchFamily="34" charset="0"/>
                <a:cs typeface="Arial" panose="020B0604020202020204" pitchFamily="34" charset="0"/>
              </a:rPr>
              <a:t>M32 (10/2021) :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Charac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. of the first length of superconductor for low losses (</a:t>
            </a:r>
            <a:r>
              <a:rPr lang="en-US" sz="2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DONE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it-IT" sz="20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https://zenodo.org/record/5901601#.YmrIvNpByUl</a:t>
            </a:r>
            <a:r>
              <a:rPr lang="it-IT" sz="20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it-IT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it-IT" sz="2000" dirty="0">
                <a:latin typeface="Arial" panose="020B0604020202020204" pitchFamily="34" charset="0"/>
                <a:cs typeface="Arial" panose="020B0604020202020204" pitchFamily="34" charset="0"/>
              </a:rPr>
              <a:t>M33 (02/2022) :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Conceptual design of HTS magnet </a:t>
            </a:r>
            <a:r>
              <a:rPr lang="en-US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(work in progress- delay 3-4 months)</a:t>
            </a:r>
          </a:p>
          <a:p>
            <a:pPr lvl="1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will entail a delay of at least 2 months on D5 (engineering design), hopefully not on the construction of the magnet </a:t>
            </a:r>
            <a:r>
              <a:rPr lang="en-US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(however procurement of materials is a hurdle these days…)</a:t>
            </a:r>
            <a:endParaRPr lang="it-IT" sz="2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814FE7-5567-414B-A01F-9AE1A894A5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14" name="Footer Placeholder 3">
            <a:extLst>
              <a:ext uri="{FF2B5EF4-FFF2-40B4-BE49-F238E27FC236}">
                <a16:creationId xmlns:a16="http://schemas.microsoft.com/office/drawing/2014/main" id="{C425D942-CD64-67B2-835A-1454FDF5C9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37021" y="6237312"/>
            <a:ext cx="8352608" cy="365125"/>
          </a:xfrm>
        </p:spPr>
        <p:txBody>
          <a:bodyPr/>
          <a:lstStyle/>
          <a:p>
            <a:r>
              <a:rPr lang="pt-BR" dirty="0"/>
              <a:t>L. Rossi, E. De Matteis @IFAST-1st Annual meeting - WP8 – Innovative Superconducting Magnets</a:t>
            </a:r>
          </a:p>
          <a:p>
            <a:endParaRPr lang="it-IT" dirty="0"/>
          </a:p>
        </p:txBody>
      </p:sp>
      <p:pic>
        <p:nvPicPr>
          <p:cNvPr id="18" name="Immagine 17">
            <a:extLst>
              <a:ext uri="{FF2B5EF4-FFF2-40B4-BE49-F238E27FC236}">
                <a16:creationId xmlns:a16="http://schemas.microsoft.com/office/drawing/2014/main" id="{A387889D-2FFF-A1FC-0E6F-92A52F2EB5D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9270" y="980728"/>
            <a:ext cx="10729192" cy="1351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52452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59ED34-4C63-4478-A518-84441E46E1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4991" y="332656"/>
            <a:ext cx="11391649" cy="1512168"/>
          </a:xfrm>
        </p:spPr>
        <p:txBody>
          <a:bodyPr>
            <a:normAutofit/>
          </a:bodyPr>
          <a:lstStyle/>
          <a:p>
            <a:r>
              <a:rPr lang="en-US" sz="2800" dirty="0"/>
              <a:t>Deliverable 8.1 : </a:t>
            </a:r>
            <a:r>
              <a:rPr lang="en-GB" sz="2800" dirty="0"/>
              <a:t>HTS European Strategy Group </a:t>
            </a:r>
            <a:endParaRPr lang="en-US" sz="28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CC2FEE8-BA7B-41BD-ADDF-B8BE2ADFC6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11" name="CasellaDiTesto 10"/>
          <p:cNvSpPr txBox="1"/>
          <p:nvPr/>
        </p:nvSpPr>
        <p:spPr>
          <a:xfrm>
            <a:off x="4040274" y="2009273"/>
            <a:ext cx="716829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Set up of a European strategy group on HTS accelerator technology and on its mandate, composition, and modus operandi.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Roadmap for implementing the European Strategy Update on Particle Physics;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Group name : HTS-AT (HTS for Accelerator Technology);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Main scope of the group is to organize workshops, forums, meetings, to present and discuss progress/plans on HTS for accelerator magnet technology in Europe: superconductors, magnets, cryogenics, modelling, testing, instrumentation, protection;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Favoring synergies and collaboration  among various institutes;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kick-off meeting of the Group was 17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of March 2022.</a:t>
            </a:r>
          </a:p>
          <a:p>
            <a:r>
              <a:rPr lang="it-IT" sz="18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https://zenodo.org/record/6384239#.Ym-95NpBw2y</a:t>
            </a:r>
            <a:r>
              <a:rPr lang="it-IT" sz="18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A791B0DD-3BB1-5218-089B-C3E7D7C46D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37021" y="6237312"/>
            <a:ext cx="8352608" cy="365125"/>
          </a:xfrm>
        </p:spPr>
        <p:txBody>
          <a:bodyPr/>
          <a:lstStyle/>
          <a:p>
            <a:r>
              <a:rPr lang="pt-BR" dirty="0"/>
              <a:t>L. Rossi, E. De Matteis @IFAST-1st Annual meeting - WP8 – Innovative Superconducting Magnets</a:t>
            </a:r>
          </a:p>
          <a:p>
            <a:endParaRPr lang="it-IT" dirty="0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1E8A009D-A1B9-7F3B-E0FF-1345C8ADF7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400" y="1635511"/>
            <a:ext cx="3091815" cy="4469130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41819902-896E-6E88-7BA3-AF68838636AA}"/>
              </a:ext>
            </a:extLst>
          </p:cNvPr>
          <p:cNvSpPr txBox="1"/>
          <p:nvPr/>
        </p:nvSpPr>
        <p:spPr>
          <a:xfrm>
            <a:off x="4080232" y="1580570"/>
            <a:ext cx="5246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CH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Task 8.1 – A. Ballarino, L. Rossi</a:t>
            </a:r>
          </a:p>
        </p:txBody>
      </p:sp>
    </p:spTree>
    <p:extLst>
      <p:ext uri="{BB962C8B-B14F-4D97-AF65-F5344CB8AC3E}">
        <p14:creationId xmlns:p14="http://schemas.microsoft.com/office/powerpoint/2010/main" val="22272369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59ED34-4C63-4478-A518-84441E46E1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8167" y="332656"/>
            <a:ext cx="11535665" cy="1512168"/>
          </a:xfrm>
        </p:spPr>
        <p:txBody>
          <a:bodyPr>
            <a:normAutofit/>
          </a:bodyPr>
          <a:lstStyle/>
          <a:p>
            <a:r>
              <a:rPr lang="en-US" sz="2800" dirty="0"/>
              <a:t>Deliverable 8.2 : Conceptual Design of combined CCT in LTS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CC2FEE8-BA7B-41BD-ADDF-B8BE2ADFC6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11" name="CasellaDiTesto 10"/>
          <p:cNvSpPr txBox="1"/>
          <p:nvPr/>
        </p:nvSpPr>
        <p:spPr>
          <a:xfrm>
            <a:off x="3905653" y="2214156"/>
            <a:ext cx="7200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Report on the conceptual design study of the combined Canted Cosine Theta (CCT) magnet made using the Low Temperature Superconductor (LTS) Niobium-Titanium (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NbTi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).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Complete lists of parameters (target, superconductor, cable and CCT geometry)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4 T dipole + 5 T/m gradient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Magnetic and mechanical design, protection study, evaluation of the main power losses.</a:t>
            </a:r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A791B0DD-3BB1-5218-089B-C3E7D7C46D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37021" y="6237312"/>
            <a:ext cx="8352608" cy="365125"/>
          </a:xfrm>
        </p:spPr>
        <p:txBody>
          <a:bodyPr/>
          <a:lstStyle/>
          <a:p>
            <a:r>
              <a:rPr lang="pt-BR" dirty="0"/>
              <a:t>L. Rossi, E. De Matteis @IFAST-1st Annual meeting - WP8 – Innovative Superconducting Magnets</a:t>
            </a:r>
          </a:p>
          <a:p>
            <a:endParaRPr lang="it-IT" dirty="0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49B4EC9F-C5AF-F98A-0163-3708FB18BF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046" y="1476193"/>
            <a:ext cx="3386614" cy="4792028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B2158E68-0C3D-9C32-204E-7EC730A34ED3}"/>
              </a:ext>
            </a:extLst>
          </p:cNvPr>
          <p:cNvSpPr txBox="1"/>
          <p:nvPr/>
        </p:nvSpPr>
        <p:spPr>
          <a:xfrm>
            <a:off x="4017624" y="1844824"/>
            <a:ext cx="5246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CH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Task 8.2 – E. De Matteis, task leader</a:t>
            </a:r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0E73269B-28BC-D729-8DF0-1FAD18B5BF7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1228" y="3952134"/>
            <a:ext cx="3782327" cy="2401293"/>
          </a:xfrm>
          <a:prstGeom prst="rect">
            <a:avLst/>
          </a:prstGeom>
        </p:spPr>
      </p:pic>
      <p:sp>
        <p:nvSpPr>
          <p:cNvPr id="13" name="Rettangolo 12">
            <a:extLst>
              <a:ext uri="{FF2B5EF4-FFF2-40B4-BE49-F238E27FC236}">
                <a16:creationId xmlns:a16="http://schemas.microsoft.com/office/drawing/2014/main" id="{63E98503-A121-5F94-CCBA-1CFE0076BB6D}"/>
              </a:ext>
            </a:extLst>
          </p:cNvPr>
          <p:cNvSpPr/>
          <p:nvPr/>
        </p:nvSpPr>
        <p:spPr>
          <a:xfrm>
            <a:off x="4322432" y="4407103"/>
            <a:ext cx="217239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</a:rPr>
              <a:t>CCT magnet based on </a:t>
            </a:r>
            <a:r>
              <a:rPr lang="en-US" sz="1400" b="1" dirty="0" err="1">
                <a:solidFill>
                  <a:srgbClr val="FF0000"/>
                </a:solidFill>
              </a:rPr>
              <a:t>NbTi</a:t>
            </a:r>
            <a:endParaRPr lang="it-IT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24023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C9C7D047-63E2-1546-9320-E45A861156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37021" y="6237312"/>
            <a:ext cx="8352608" cy="365125"/>
          </a:xfrm>
        </p:spPr>
        <p:txBody>
          <a:bodyPr/>
          <a:lstStyle/>
          <a:p>
            <a:r>
              <a:rPr lang="pt-BR" dirty="0"/>
              <a:t>L. Rossi, E. De Matteis @IFAST-1st Annual meeting - WP8 – Innovative Superconducting Magnets</a:t>
            </a:r>
          </a:p>
          <a:p>
            <a:endParaRPr lang="it-IT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FF75467-2AB0-41C4-AC5A-B5F7A4F2AA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617" y="311421"/>
            <a:ext cx="9916904" cy="831627"/>
          </a:xfrm>
        </p:spPr>
        <p:txBody>
          <a:bodyPr>
            <a:noAutofit/>
          </a:bodyPr>
          <a:lstStyle/>
          <a:p>
            <a:r>
              <a:rPr lang="it-IT" sz="2400" dirty="0"/>
              <a:t>Deliverable D8.2 – </a:t>
            </a:r>
            <a:r>
              <a:rPr lang="it-IT" sz="2400" dirty="0" err="1"/>
              <a:t>Combined</a:t>
            </a:r>
            <a:r>
              <a:rPr lang="it-IT" sz="2400" dirty="0"/>
              <a:t> CCT </a:t>
            </a:r>
            <a:r>
              <a:rPr lang="it-IT" sz="2400" dirty="0" err="1"/>
              <a:t>magnet</a:t>
            </a:r>
            <a:r>
              <a:rPr lang="it-IT" sz="2400" dirty="0"/>
              <a:t> </a:t>
            </a:r>
            <a:r>
              <a:rPr lang="it-IT" sz="2400" dirty="0" err="1"/>
              <a:t>based</a:t>
            </a:r>
            <a:r>
              <a:rPr lang="it-IT" sz="2400" dirty="0"/>
              <a:t> on </a:t>
            </a:r>
            <a:r>
              <a:rPr lang="it-IT" sz="2400" dirty="0" err="1"/>
              <a:t>NbTi</a:t>
            </a:r>
            <a:endParaRPr lang="en-US" sz="24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4591CF-F002-4F95-861C-C2B19068E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140A984B-56A0-45DA-91BD-8A96639D2441}"/>
              </a:ext>
            </a:extLst>
          </p:cNvPr>
          <p:cNvSpPr txBox="1"/>
          <p:nvPr/>
        </p:nvSpPr>
        <p:spPr>
          <a:xfrm>
            <a:off x="238367" y="1490007"/>
            <a:ext cx="7821202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Conceptual design of the </a:t>
            </a:r>
            <a:r>
              <a:rPr lang="en-US" sz="2000" b="1" u="sng" dirty="0">
                <a:latin typeface="Calibri" panose="020F0502020204030204" pitchFamily="34" charset="0"/>
                <a:cs typeface="Calibri" panose="020F0502020204030204" pitchFamily="34" charset="0"/>
              </a:rPr>
              <a:t>Combined CCT magnet based on </a:t>
            </a:r>
            <a:r>
              <a:rPr lang="en-US" sz="2000" b="1" u="sng" dirty="0" err="1">
                <a:latin typeface="Calibri" panose="020F0502020204030204" pitchFamily="34" charset="0"/>
                <a:cs typeface="Calibri" panose="020F0502020204030204" pitchFamily="34" charset="0"/>
              </a:rPr>
              <a:t>NbTi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Magnetic design: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Combined fields (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4 T dipole + 5 T/m of quad. @4.7 K,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28.7% LL margin, magnetic length of 0.73 m; </a:t>
            </a:r>
            <a:r>
              <a:rPr lang="en-US" b="1" u="sng" dirty="0">
                <a:latin typeface="Calibri" panose="020F0502020204030204" pitchFamily="34" charset="0"/>
                <a:cs typeface="Calibri" panose="020F0502020204030204" pitchFamily="34" charset="0"/>
              </a:rPr>
              <a:t>2 x 8 ropes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(1300 A each)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Mechanical design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n-US" b="1" u="sng" dirty="0">
                <a:latin typeface="Calibri" panose="020F0502020204030204" pitchFamily="34" charset="0"/>
                <a:cs typeface="Calibri" panose="020F0502020204030204" pitchFamily="34" charset="0"/>
              </a:rPr>
              <a:t>Full mechanical structure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(Former+ Iron yoke+ Assembly); 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Materials for the former (Al Br and 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PEEK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);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Stability and Protection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Large time margin of 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0.325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s for a rope 6 NbTi+1 copper strands.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Power Losses: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Conductor Losses and eddy current losses for metal formers (0.4 T/s of ramped field)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St Steel good but difficult to machine,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AlBronze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good but sufficient for 0.25-0.3 T/s and difficult to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rpocure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solution 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PEEK (or polymer former);</a:t>
            </a:r>
          </a:p>
          <a:p>
            <a:pPr algn="just">
              <a:spcBef>
                <a:spcPts val="600"/>
              </a:spcBef>
            </a:pPr>
            <a:r>
              <a:rPr lang="en-US" b="1" u="sng" dirty="0">
                <a:latin typeface="Calibri" panose="020F0502020204030204" pitchFamily="34" charset="0"/>
                <a:cs typeface="Calibri" panose="020F0502020204030204" pitchFamily="34" charset="0"/>
              </a:rPr>
              <a:t>Deliverable 8.2 </a:t>
            </a:r>
            <a:r>
              <a:rPr lang="en-US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https://zenodo.org/record/6389851#.YmwhA9pByUl</a:t>
            </a:r>
            <a:r>
              <a:rPr lang="en-US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pic>
        <p:nvPicPr>
          <p:cNvPr id="12" name="Picture 12">
            <a:extLst>
              <a:ext uri="{FF2B5EF4-FFF2-40B4-BE49-F238E27FC236}">
                <a16:creationId xmlns:a16="http://schemas.microsoft.com/office/drawing/2014/main" id="{02898E1B-575D-4818-A2C8-95FDFAC7D9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2189" y="385820"/>
            <a:ext cx="1461611" cy="831627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6223CD10-8B14-49ED-AA64-F1969455DB5C}"/>
              </a:ext>
            </a:extLst>
          </p:cNvPr>
          <p:cNvSpPr txBox="1"/>
          <p:nvPr/>
        </p:nvSpPr>
        <p:spPr>
          <a:xfrm>
            <a:off x="8208715" y="3753648"/>
            <a:ext cx="2943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err="1">
                <a:solidFill>
                  <a:srgbClr val="FF0000"/>
                </a:solidFill>
              </a:rPr>
              <a:t>Iron</a:t>
            </a:r>
            <a:r>
              <a:rPr lang="it-IT" b="1" dirty="0">
                <a:solidFill>
                  <a:srgbClr val="FF0000"/>
                </a:solidFill>
              </a:rPr>
              <a:t> </a:t>
            </a:r>
            <a:r>
              <a:rPr lang="it-IT" b="1" dirty="0" err="1">
                <a:solidFill>
                  <a:srgbClr val="FF0000"/>
                </a:solidFill>
              </a:rPr>
              <a:t>yoke</a:t>
            </a:r>
            <a:r>
              <a:rPr lang="it-IT" b="1" dirty="0">
                <a:solidFill>
                  <a:srgbClr val="FF0000"/>
                </a:solidFill>
              </a:rPr>
              <a:t> </a:t>
            </a:r>
            <a:r>
              <a:rPr lang="it-IT" b="1" dirty="0" err="1">
                <a:solidFill>
                  <a:srgbClr val="FF0000"/>
                </a:solidFill>
              </a:rPr>
              <a:t>as</a:t>
            </a:r>
            <a:r>
              <a:rPr lang="it-IT" b="1" dirty="0">
                <a:solidFill>
                  <a:srgbClr val="FF0000"/>
                </a:solidFill>
              </a:rPr>
              <a:t> shield and collar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3305F291-8516-41E5-839F-787677C2F5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08715" y="4088141"/>
            <a:ext cx="2781776" cy="2691765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BC2BA45E-50F8-4FFA-8B2B-A9CB1B8E2D51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6200" y="1295710"/>
            <a:ext cx="3734906" cy="226799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487969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59ED34-4C63-4478-A518-84441E46E1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4991" y="332656"/>
            <a:ext cx="11391649" cy="1512168"/>
          </a:xfrm>
        </p:spPr>
        <p:txBody>
          <a:bodyPr>
            <a:normAutofit/>
          </a:bodyPr>
          <a:lstStyle/>
          <a:p>
            <a:r>
              <a:rPr lang="en-US" sz="2800" dirty="0"/>
              <a:t>Milestone MS32: </a:t>
            </a:r>
            <a:r>
              <a:rPr lang="en-GB" sz="2800" dirty="0"/>
              <a:t>Characterization of the first length of superconductor for low losses</a:t>
            </a:r>
            <a:r>
              <a:rPr lang="en-US" sz="2800" dirty="0"/>
              <a:t>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CC2FEE8-BA7B-41BD-ADDF-B8BE2ADFC6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384" y="1515801"/>
            <a:ext cx="3458871" cy="5081551"/>
          </a:xfrm>
          <a:prstGeom prst="rect">
            <a:avLst/>
          </a:prstGeom>
        </p:spPr>
      </p:pic>
      <p:pic>
        <p:nvPicPr>
          <p:cNvPr id="7" name="Immagine 6"/>
          <p:cNvPicPr/>
          <p:nvPr/>
        </p:nvPicPr>
        <p:blipFill>
          <a:blip r:embed="rId3"/>
          <a:stretch>
            <a:fillRect/>
          </a:stretch>
        </p:blipFill>
        <p:spPr>
          <a:xfrm>
            <a:off x="4426962" y="2535987"/>
            <a:ext cx="4824536" cy="1175165"/>
          </a:xfrm>
          <a:prstGeom prst="rect">
            <a:avLst/>
          </a:prstGeom>
        </p:spPr>
      </p:pic>
      <p:sp>
        <p:nvSpPr>
          <p:cNvPr id="11" name="CasellaDiTesto 10"/>
          <p:cNvSpPr txBox="1"/>
          <p:nvPr/>
        </p:nvSpPr>
        <p:spPr>
          <a:xfrm>
            <a:off x="4295800" y="1821937"/>
            <a:ext cx="6624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latin typeface="Arial" panose="020B0604020202020204" pitchFamily="34" charset="0"/>
              </a:rPr>
              <a:t>NbTi</a:t>
            </a:r>
            <a:r>
              <a:rPr lang="en-US" dirty="0">
                <a:latin typeface="Arial" panose="020B0604020202020204" pitchFamily="34" charset="0"/>
              </a:rPr>
              <a:t> superconductor wire (originally designed according to the specifications for the DISCORAP project), produced by Bruker</a:t>
            </a:r>
            <a:endParaRPr lang="it-IT" dirty="0">
              <a:latin typeface="Arial" panose="020B0604020202020204" pitchFamily="34" charset="0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4273219" y="4056576"/>
            <a:ext cx="6376260" cy="1709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it-IT" dirty="0">
                <a:latin typeface="Arial" panose="020B0604020202020204" pitchFamily="34" charset="0"/>
              </a:rPr>
              <a:t>Critical </a:t>
            </a:r>
            <a:r>
              <a:rPr lang="it-IT" dirty="0" err="1">
                <a:latin typeface="Arial" panose="020B0604020202020204" pitchFamily="34" charset="0"/>
              </a:rPr>
              <a:t>current</a:t>
            </a:r>
            <a:r>
              <a:rPr lang="it-IT" dirty="0">
                <a:latin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</a:rPr>
              <a:t>measurements</a:t>
            </a:r>
            <a:r>
              <a:rPr lang="it-IT" dirty="0">
                <a:latin typeface="Arial" panose="020B0604020202020204" pitchFamily="34" charset="0"/>
              </a:rPr>
              <a:t> (INFN and CERN) </a:t>
            </a:r>
          </a:p>
          <a:p>
            <a:pPr marL="285750" indent="-28575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it-IT" dirty="0">
                <a:latin typeface="Arial" panose="020B0604020202020204" pitchFamily="34" charset="0"/>
              </a:rPr>
              <a:t>RRR </a:t>
            </a:r>
            <a:r>
              <a:rPr lang="it-IT" dirty="0" err="1">
                <a:latin typeface="Arial" panose="020B0604020202020204" pitchFamily="34" charset="0"/>
              </a:rPr>
              <a:t>measurements</a:t>
            </a:r>
            <a:r>
              <a:rPr lang="it-IT" dirty="0">
                <a:latin typeface="Arial" panose="020B0604020202020204" pitchFamily="34" charset="0"/>
              </a:rPr>
              <a:t> (INFN) </a:t>
            </a:r>
          </a:p>
          <a:p>
            <a:pPr marL="285750" indent="-28575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it-IT" dirty="0" err="1">
                <a:latin typeface="Arial" panose="020B0604020202020204" pitchFamily="34" charset="0"/>
              </a:rPr>
              <a:t>Magnetization</a:t>
            </a:r>
            <a:r>
              <a:rPr lang="it-IT" dirty="0">
                <a:latin typeface="Arial" panose="020B0604020202020204" pitchFamily="34" charset="0"/>
              </a:rPr>
              <a:t> </a:t>
            </a:r>
            <a:r>
              <a:rPr lang="it-IT" dirty="0" err="1">
                <a:latin typeface="Arial" panose="020B0604020202020204" pitchFamily="34" charset="0"/>
              </a:rPr>
              <a:t>measurements</a:t>
            </a:r>
            <a:r>
              <a:rPr lang="it-IT" dirty="0">
                <a:latin typeface="Arial" panose="020B0604020202020204" pitchFamily="34" charset="0"/>
              </a:rPr>
              <a:t> (</a:t>
            </a:r>
            <a:r>
              <a:rPr lang="it-IT" dirty="0" err="1">
                <a:latin typeface="Arial" panose="020B0604020202020204" pitchFamily="34" charset="0"/>
              </a:rPr>
              <a:t>Univ</a:t>
            </a:r>
            <a:r>
              <a:rPr lang="it-IT" dirty="0">
                <a:latin typeface="Arial" panose="020B0604020202020204" pitchFamily="34" charset="0"/>
              </a:rPr>
              <a:t>, of Geneva)</a:t>
            </a:r>
          </a:p>
          <a:p>
            <a:pPr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it-IT" sz="18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https://zenodo.org/record/5901601#.YmrIvNpByUl</a:t>
            </a:r>
            <a:r>
              <a:rPr lang="it-IT" sz="18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it-IT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A791B0DD-3BB1-5218-089B-C3E7D7C46D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37021" y="6237312"/>
            <a:ext cx="8352608" cy="365125"/>
          </a:xfrm>
        </p:spPr>
        <p:txBody>
          <a:bodyPr/>
          <a:lstStyle/>
          <a:p>
            <a:r>
              <a:rPr lang="pt-BR" dirty="0"/>
              <a:t>L. Rossi, E. De Matteis @IFAST-1st Annual meeting - WP8 – Innovative Superconducting Magnets</a:t>
            </a:r>
          </a:p>
          <a:p>
            <a:endParaRPr lang="it-IT" dirty="0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9E10C5E3-241C-2E74-8C61-D41642225ED8}"/>
              </a:ext>
            </a:extLst>
          </p:cNvPr>
          <p:cNvSpPr txBox="1"/>
          <p:nvPr/>
        </p:nvSpPr>
        <p:spPr>
          <a:xfrm>
            <a:off x="4426962" y="1463538"/>
            <a:ext cx="5246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CH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Task 8.2 – E. De Matteis, task leader</a:t>
            </a:r>
          </a:p>
        </p:txBody>
      </p:sp>
    </p:spTree>
    <p:extLst>
      <p:ext uri="{BB962C8B-B14F-4D97-AF65-F5344CB8AC3E}">
        <p14:creationId xmlns:p14="http://schemas.microsoft.com/office/powerpoint/2010/main" val="41438059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D86A208-3E51-4438-A90B-3CE26CFA7F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37021" y="6411903"/>
            <a:ext cx="8352608" cy="136655"/>
          </a:xfrm>
        </p:spPr>
        <p:txBody>
          <a:bodyPr/>
          <a:lstStyle/>
          <a:p>
            <a:r>
              <a:rPr lang="pt-BR" dirty="0"/>
              <a:t>L. Rossi, E. De Matteis @IFAST-1st Annual meeting - WP8 – Innovative Superconducting Magnets</a:t>
            </a:r>
          </a:p>
          <a:p>
            <a:endParaRPr lang="it-IT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7566A6-5260-44E3-A042-ECE65E4D0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2</a:t>
            </a:fld>
            <a:endParaRPr lang="it-IT" dirty="0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1B4AEC83-DC91-4B37-BEFF-A9E11104CCB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09036" y="287338"/>
            <a:ext cx="11315066" cy="1449387"/>
          </a:xfrm>
        </p:spPr>
        <p:txBody>
          <a:bodyPr>
            <a:normAutofit/>
          </a:bodyPr>
          <a:lstStyle/>
          <a:p>
            <a:r>
              <a:rPr lang="en-US" dirty="0"/>
              <a:t>I.FAST WP8 -</a:t>
            </a:r>
            <a:r>
              <a:rPr lang="en-US" u="sng" dirty="0"/>
              <a:t>magnets</a:t>
            </a:r>
            <a:r>
              <a:rPr lang="en-US" dirty="0"/>
              <a:t> members</a:t>
            </a:r>
            <a:br>
              <a:rPr lang="en-US" dirty="0"/>
            </a:br>
            <a:r>
              <a:rPr lang="en-US" sz="2200" dirty="0"/>
              <a:t>(WP8 comprise also a task on special SC cable for fast ramping led by GSI) </a:t>
            </a:r>
          </a:p>
        </p:txBody>
      </p:sp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CD357CEA-C86A-4FB7-A248-AE933C3544B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036" y="2111983"/>
            <a:ext cx="1581254" cy="1290203"/>
          </a:xfrm>
          <a:prstGeom prst="rect">
            <a:avLst/>
          </a:prstGeom>
        </p:spPr>
      </p:pic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4EBD5367-97BC-4F49-A194-12991CCBCB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898" y="3625946"/>
            <a:ext cx="1972312" cy="1314875"/>
          </a:xfrm>
          <a:prstGeom prst="rect">
            <a:avLst/>
          </a:prstGeom>
        </p:spPr>
      </p:pic>
      <p:pic>
        <p:nvPicPr>
          <p:cNvPr id="8" name="Picture 7" descr="A picture containing diagram&#10;&#10;Description automatically generated">
            <a:extLst>
              <a:ext uri="{FF2B5EF4-FFF2-40B4-BE49-F238E27FC236}">
                <a16:creationId xmlns:a16="http://schemas.microsoft.com/office/drawing/2014/main" id="{7EF6F11F-E97F-43D3-AD83-B9FC88EB6C8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084" y="2108958"/>
            <a:ext cx="1273507" cy="1273507"/>
          </a:xfrm>
          <a:prstGeom prst="rect">
            <a:avLst/>
          </a:prstGeom>
        </p:spPr>
      </p:pic>
      <p:pic>
        <p:nvPicPr>
          <p:cNvPr id="9" name="Picture 8" descr="Timeline&#10;&#10;Description automatically generated">
            <a:extLst>
              <a:ext uri="{FF2B5EF4-FFF2-40B4-BE49-F238E27FC236}">
                <a16:creationId xmlns:a16="http://schemas.microsoft.com/office/drawing/2014/main" id="{984C53FE-9172-4044-AF70-534FBD7CA7C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8591" y="2067269"/>
            <a:ext cx="2143125" cy="125730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9EEABE3C-9E12-421A-A256-F720D71FE94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711450" y="3643363"/>
            <a:ext cx="2621179" cy="936136"/>
          </a:xfrm>
          <a:prstGeom prst="rect">
            <a:avLst/>
          </a:prstGeom>
        </p:spPr>
      </p:pic>
      <p:pic>
        <p:nvPicPr>
          <p:cNvPr id="11" name="Picture 10" descr="A picture containing text&#10;&#10;Description automatically generated">
            <a:extLst>
              <a:ext uri="{FF2B5EF4-FFF2-40B4-BE49-F238E27FC236}">
                <a16:creationId xmlns:a16="http://schemas.microsoft.com/office/drawing/2014/main" id="{84D2F15C-5B32-4292-B67A-7BB8D661DF17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7681" y="3161107"/>
            <a:ext cx="1378533" cy="1314874"/>
          </a:xfrm>
          <a:prstGeom prst="rect">
            <a:avLst/>
          </a:prstGeom>
        </p:spPr>
      </p:pic>
      <p:pic>
        <p:nvPicPr>
          <p:cNvPr id="12" name="Picture 11" descr="Logo, company name&#10;&#10;Description automatically generated">
            <a:extLst>
              <a:ext uri="{FF2B5EF4-FFF2-40B4-BE49-F238E27FC236}">
                <a16:creationId xmlns:a16="http://schemas.microsoft.com/office/drawing/2014/main" id="{41DCD5AC-C435-40B5-9926-22021A46C48A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2110" y="1954192"/>
            <a:ext cx="2142236" cy="1205008"/>
          </a:xfrm>
          <a:prstGeom prst="rect">
            <a:avLst/>
          </a:prstGeom>
        </p:spPr>
      </p:pic>
      <p:pic>
        <p:nvPicPr>
          <p:cNvPr id="15" name="Picture 14" descr="Logo&#10;&#10;Description automatically generated">
            <a:extLst>
              <a:ext uri="{FF2B5EF4-FFF2-40B4-BE49-F238E27FC236}">
                <a16:creationId xmlns:a16="http://schemas.microsoft.com/office/drawing/2014/main" id="{A6E05D98-E5A8-4EFA-BB96-70CE37B7B75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2530" y="4228576"/>
            <a:ext cx="2273094" cy="717819"/>
          </a:xfrm>
          <a:prstGeom prst="rect">
            <a:avLst/>
          </a:prstGeom>
        </p:spPr>
      </p:pic>
      <p:pic>
        <p:nvPicPr>
          <p:cNvPr id="16" name="Picture 15" descr="Logo, company name&#10;&#10;Description automatically generated">
            <a:extLst>
              <a:ext uri="{FF2B5EF4-FFF2-40B4-BE49-F238E27FC236}">
                <a16:creationId xmlns:a16="http://schemas.microsoft.com/office/drawing/2014/main" id="{E14AD69A-9A8B-4578-B002-8F1A66C92D4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1510" y="3165359"/>
            <a:ext cx="1943801" cy="1726818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1FF5275D-8431-44B4-BF43-1E0F03867463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7898688" y="5006686"/>
            <a:ext cx="3925414" cy="632255"/>
          </a:xfrm>
          <a:prstGeom prst="rect">
            <a:avLst/>
          </a:prstGeom>
        </p:spPr>
      </p:pic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26BB4657-4183-476C-A1CD-9F3179BCD333}"/>
              </a:ext>
            </a:extLst>
          </p:cNvPr>
          <p:cNvSpPr/>
          <p:nvPr/>
        </p:nvSpPr>
        <p:spPr>
          <a:xfrm>
            <a:off x="348160" y="1662163"/>
            <a:ext cx="7330104" cy="3962400"/>
          </a:xfrm>
          <a:prstGeom prst="roundRect">
            <a:avLst/>
          </a:prstGeom>
          <a:solidFill>
            <a:srgbClr val="67C9FA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6F12CD7-60AE-40D2-8E21-3B41ACBC4AD3}"/>
              </a:ext>
            </a:extLst>
          </p:cNvPr>
          <p:cNvSpPr txBox="1"/>
          <p:nvPr/>
        </p:nvSpPr>
        <p:spPr>
          <a:xfrm>
            <a:off x="2373456" y="4892177"/>
            <a:ext cx="478275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4000" b="1" dirty="0">
                <a:solidFill>
                  <a:srgbClr val="0855A0"/>
                </a:solidFill>
                <a:effectLst/>
                <a:latin typeface="Montserrat ExtraBold" panose="00000900000000000000"/>
              </a:rPr>
              <a:t>HITRI &amp;    I.FAST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869EA26-C4E7-44D0-8B6E-8E1577539504}"/>
              </a:ext>
            </a:extLst>
          </p:cNvPr>
          <p:cNvSpPr/>
          <p:nvPr/>
        </p:nvSpPr>
        <p:spPr>
          <a:xfrm>
            <a:off x="7678264" y="3165359"/>
            <a:ext cx="4177360" cy="2586683"/>
          </a:xfrm>
          <a:prstGeom prst="roundRect">
            <a:avLst/>
          </a:prstGeom>
          <a:solidFill>
            <a:schemeClr val="accent1">
              <a:lumMod val="20000"/>
              <a:lumOff val="80000"/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77390DD-B837-47E6-8DDB-40F3EE79140E}"/>
              </a:ext>
            </a:extLst>
          </p:cNvPr>
          <p:cNvSpPr txBox="1"/>
          <p:nvPr/>
        </p:nvSpPr>
        <p:spPr>
          <a:xfrm>
            <a:off x="9096565" y="2524065"/>
            <a:ext cx="239811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4000" b="1" dirty="0">
                <a:solidFill>
                  <a:srgbClr val="0855A0"/>
                </a:solidFill>
                <a:effectLst/>
                <a:latin typeface="Montserrat ExtraBold" panose="00000900000000000000"/>
              </a:rPr>
              <a:t>I.FAST</a:t>
            </a:r>
          </a:p>
        </p:txBody>
      </p:sp>
      <p:pic>
        <p:nvPicPr>
          <p:cNvPr id="20" name="Picture 19" descr="A picture containing text&#10;&#10;Description automatically generated">
            <a:extLst>
              <a:ext uri="{FF2B5EF4-FFF2-40B4-BE49-F238E27FC236}">
                <a16:creationId xmlns:a16="http://schemas.microsoft.com/office/drawing/2014/main" id="{A7AA829C-A601-4939-BC4B-05F96E2905F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672475" y="3460658"/>
            <a:ext cx="1981779" cy="568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83716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magin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22770" y="1342484"/>
            <a:ext cx="1777686" cy="2150591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23792" y="1556792"/>
            <a:ext cx="4104456" cy="292415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659ED34-4C63-4478-A518-84441E46E1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4991" y="362566"/>
            <a:ext cx="11031609" cy="1266234"/>
          </a:xfrm>
        </p:spPr>
        <p:txBody>
          <a:bodyPr>
            <a:normAutofit/>
          </a:bodyPr>
          <a:lstStyle/>
          <a:p>
            <a:r>
              <a:rPr lang="en-US" sz="2800" dirty="0"/>
              <a:t>Milestone MS32: </a:t>
            </a:r>
            <a:r>
              <a:rPr lang="en-GB" sz="2800" dirty="0"/>
              <a:t>Characterization of the first length of superconductor for low losses</a:t>
            </a:r>
            <a:r>
              <a:rPr lang="en-US" sz="2800" dirty="0"/>
              <a:t>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CC2FEE8-BA7B-41BD-ADDF-B8BE2ADFC6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12" name="Immagin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543217"/>
            <a:ext cx="4602082" cy="3253935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76837" y="3283421"/>
            <a:ext cx="4395827" cy="3241923"/>
          </a:xfrm>
          <a:prstGeom prst="rect">
            <a:avLst/>
          </a:prstGeom>
        </p:spPr>
      </p:pic>
      <p:sp>
        <p:nvSpPr>
          <p:cNvPr id="9" name="Rettangolo 8"/>
          <p:cNvSpPr/>
          <p:nvPr/>
        </p:nvSpPr>
        <p:spPr>
          <a:xfrm>
            <a:off x="291147" y="5403512"/>
            <a:ext cx="44160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Arial" panose="020B0604020202020204" pitchFamily="34" charset="0"/>
              </a:rPr>
              <a:t>2. </a:t>
            </a:r>
            <a:r>
              <a:rPr lang="en-US" dirty="0" err="1">
                <a:latin typeface="Arial" panose="020B0604020202020204" pitchFamily="34" charset="0"/>
              </a:rPr>
              <a:t>Nb-Ti</a:t>
            </a:r>
            <a:r>
              <a:rPr lang="en-US" dirty="0">
                <a:latin typeface="Arial" panose="020B0604020202020204" pitchFamily="34" charset="0"/>
              </a:rPr>
              <a:t> filaments of the order of 2.6 µm</a:t>
            </a:r>
            <a:endParaRPr lang="it-IT" dirty="0">
              <a:latin typeface="Arial" panose="020B0604020202020204" pitchFamily="34" charset="0"/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288031" y="4726885"/>
            <a:ext cx="744081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Arial" panose="020B0604020202020204" pitchFamily="34" charset="0"/>
              </a:rPr>
              <a:t>1. Critical current (</a:t>
            </a:r>
            <a:r>
              <a:rPr lang="en-US" dirty="0" err="1">
                <a:latin typeface="Arial" panose="020B0604020202020204" pitchFamily="34" charset="0"/>
              </a:rPr>
              <a:t>Jc</a:t>
            </a:r>
            <a:r>
              <a:rPr lang="en-US" dirty="0">
                <a:latin typeface="Arial" panose="020B0604020202020204" pitchFamily="34" charset="0"/>
              </a:rPr>
              <a:t>= 2297 A/mm2 @ 5T, 4.2 K), about 20% less LHC02 outer layer strand.</a:t>
            </a:r>
            <a:endParaRPr lang="it-IT" dirty="0">
              <a:latin typeface="Arial" panose="020B0604020202020204" pitchFamily="34" charset="0"/>
            </a:endParaRPr>
          </a:p>
        </p:txBody>
      </p:sp>
      <p:sp>
        <p:nvSpPr>
          <p:cNvPr id="13" name="Rettangolo 12"/>
          <p:cNvSpPr/>
          <p:nvPr/>
        </p:nvSpPr>
        <p:spPr>
          <a:xfrm>
            <a:off x="4736775" y="5403498"/>
            <a:ext cx="27687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Arial" panose="020B0604020202020204" pitchFamily="34" charset="0"/>
              </a:rPr>
              <a:t>3. RRR&gt;130 as expected</a:t>
            </a:r>
            <a:endParaRPr lang="it-IT" dirty="0">
              <a:latin typeface="Arial" panose="020B0604020202020204" pitchFamily="34" charset="0"/>
            </a:endParaRPr>
          </a:p>
        </p:txBody>
      </p:sp>
      <p:sp>
        <p:nvSpPr>
          <p:cNvPr id="16" name="Rettangolo 15"/>
          <p:cNvSpPr/>
          <p:nvPr/>
        </p:nvSpPr>
        <p:spPr>
          <a:xfrm>
            <a:off x="10120070" y="1844824"/>
            <a:ext cx="185603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err="1">
                <a:latin typeface="Arial" panose="020B0604020202020204" pitchFamily="34" charset="0"/>
              </a:rPr>
              <a:t>Minicoil</a:t>
            </a:r>
            <a:r>
              <a:rPr lang="en-US" sz="1600" dirty="0"/>
              <a:t> </a:t>
            </a:r>
          </a:p>
          <a:p>
            <a:pPr algn="ctr"/>
            <a:r>
              <a:rPr lang="en-US" dirty="0">
                <a:latin typeface="Arial" panose="020B0604020202020204" pitchFamily="34" charset="0"/>
              </a:rPr>
              <a:t>for Magnetization meas.</a:t>
            </a:r>
            <a:endParaRPr lang="it-IT" dirty="0">
              <a:latin typeface="Arial" panose="020B0604020202020204" pitchFamily="34" charset="0"/>
            </a:endParaRPr>
          </a:p>
        </p:txBody>
      </p:sp>
      <p:sp>
        <p:nvSpPr>
          <p:cNvPr id="14" name="Footer Placeholder 3">
            <a:extLst>
              <a:ext uri="{FF2B5EF4-FFF2-40B4-BE49-F238E27FC236}">
                <a16:creationId xmlns:a16="http://schemas.microsoft.com/office/drawing/2014/main" id="{E30C9491-0A06-4793-36FD-6C804507F9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37021" y="6538919"/>
            <a:ext cx="8352608" cy="137824"/>
          </a:xfrm>
        </p:spPr>
        <p:txBody>
          <a:bodyPr/>
          <a:lstStyle/>
          <a:p>
            <a:r>
              <a:rPr lang="pt-BR" dirty="0"/>
              <a:t>L. Rossi, E. De Matteis @IFAST-1st Annual meeting - WP8 – Innovative Superconducting Magnets</a:t>
            </a:r>
          </a:p>
          <a:p>
            <a:endParaRPr lang="it-IT" dirty="0"/>
          </a:p>
        </p:txBody>
      </p:sp>
      <p:pic>
        <p:nvPicPr>
          <p:cNvPr id="17" name="Picture 16" descr="A picture containing text&#10;&#10;Description automatically generated">
            <a:extLst>
              <a:ext uri="{FF2B5EF4-FFF2-40B4-BE49-F238E27FC236}">
                <a16:creationId xmlns:a16="http://schemas.microsoft.com/office/drawing/2014/main" id="{DEA1D3C7-BA45-FDA1-BAE9-949275AA9FF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124850" y="4451666"/>
            <a:ext cx="1444964" cy="414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26896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F75467-2AB0-41C4-AC5A-B5F7A4F2AA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4449" y="368968"/>
            <a:ext cx="9916904" cy="831627"/>
          </a:xfrm>
        </p:spPr>
        <p:txBody>
          <a:bodyPr>
            <a:noAutofit/>
          </a:bodyPr>
          <a:lstStyle/>
          <a:p>
            <a:r>
              <a:rPr lang="it-IT" sz="2400" dirty="0"/>
              <a:t>Milestone MS33– </a:t>
            </a:r>
            <a:r>
              <a:rPr lang="en-US" sz="2400" dirty="0"/>
              <a:t>Conceptual Design of HTS CCT magnet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4591CF-F002-4F95-861C-C2B19068E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89572" y="6289617"/>
            <a:ext cx="1657400" cy="365125"/>
          </a:xfrm>
        </p:spPr>
        <p:txBody>
          <a:bodyPr/>
          <a:lstStyle/>
          <a:p>
            <a:fld id="{F7A1A58B-7BA1-7E42-8231-6D1CB1C760B1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140A984B-56A0-45DA-91BD-8A96639D2441}"/>
              </a:ext>
            </a:extLst>
          </p:cNvPr>
          <p:cNvSpPr txBox="1"/>
          <p:nvPr/>
        </p:nvSpPr>
        <p:spPr>
          <a:xfrm>
            <a:off x="177731" y="1124744"/>
            <a:ext cx="5945524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The main goal of the WP8</a:t>
            </a:r>
          </a:p>
          <a:p>
            <a:pPr marL="342900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Baseline (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4 T dipole @ 10 K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&gt; 15 K of margin);</a:t>
            </a:r>
          </a:p>
          <a:p>
            <a:pPr marL="342900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Superconductor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ReBCO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(Tapes);</a:t>
            </a:r>
          </a:p>
          <a:p>
            <a:pPr algn="just">
              <a:spcAft>
                <a:spcPts val="600"/>
              </a:spcAft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Two preliminary designs (No iron):</a:t>
            </a:r>
          </a:p>
          <a:p>
            <a:pPr marL="342900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Metal Insulation-like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” design with 2 layers cable (780 A x 2 tapes  x 14 cables)</a:t>
            </a:r>
          </a:p>
          <a:p>
            <a:pPr marL="342900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Insulated-like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” design (added copper to conductor);</a:t>
            </a:r>
          </a:p>
          <a:p>
            <a:pPr algn="just">
              <a:spcAft>
                <a:spcPts val="600"/>
              </a:spcAft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Protection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aspect is the critical point for both:</a:t>
            </a:r>
          </a:p>
          <a:p>
            <a:pPr marL="342900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No classical protection for the MI-like;</a:t>
            </a:r>
          </a:p>
          <a:p>
            <a:pPr marL="342900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Use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fo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cable like for EuCard2: too big current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high losses in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th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Current Leads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10-50 µV threshold and 10 </a:t>
            </a:r>
            <a:r>
              <a:rPr lang="en-US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ms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delay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(Insulated-like) adding more than 320 µm of copper;</a:t>
            </a:r>
          </a:p>
          <a:p>
            <a:pPr algn="just">
              <a:spcAft>
                <a:spcPts val="600"/>
              </a:spcAft>
            </a:pP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Working in progress (MS Report in preparation) </a:t>
            </a:r>
          </a:p>
        </p:txBody>
      </p:sp>
      <p:pic>
        <p:nvPicPr>
          <p:cNvPr id="8" name="Picture 12">
            <a:extLst>
              <a:ext uri="{FF2B5EF4-FFF2-40B4-BE49-F238E27FC236}">
                <a16:creationId xmlns:a16="http://schemas.microsoft.com/office/drawing/2014/main" id="{E8D5D26D-4943-48FF-9ECF-6E6930720D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2189" y="385820"/>
            <a:ext cx="1461611" cy="831627"/>
          </a:xfrm>
          <a:prstGeom prst="rect">
            <a:avLst/>
          </a:prstGeom>
        </p:spPr>
      </p:pic>
      <p:pic>
        <p:nvPicPr>
          <p:cNvPr id="10" name="Image 4">
            <a:extLst>
              <a:ext uri="{FF2B5EF4-FFF2-40B4-BE49-F238E27FC236}">
                <a16:creationId xmlns:a16="http://schemas.microsoft.com/office/drawing/2014/main" id="{32B5857D-C7A9-4275-B6A4-1CF2ADEC7FA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3225" t="12365" r="3227" b="63548"/>
          <a:stretch/>
        </p:blipFill>
        <p:spPr>
          <a:xfrm>
            <a:off x="6096000" y="1679395"/>
            <a:ext cx="5810829" cy="1238915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2FD645AD-DA98-4938-B0B1-26DB5B7964C4}"/>
              </a:ext>
            </a:extLst>
          </p:cNvPr>
          <p:cNvSpPr txBox="1"/>
          <p:nvPr/>
        </p:nvSpPr>
        <p:spPr>
          <a:xfrm>
            <a:off x="6420035" y="1257265"/>
            <a:ext cx="51627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rgbClr val="FF0000"/>
                </a:solidFill>
              </a:rPr>
              <a:t>Task 8.3 - T. </a:t>
            </a:r>
            <a:r>
              <a:rPr lang="it-IT" b="1" dirty="0" err="1">
                <a:solidFill>
                  <a:srgbClr val="FF0000"/>
                </a:solidFill>
              </a:rPr>
              <a:t>Lecrevisse</a:t>
            </a:r>
            <a:r>
              <a:rPr lang="it-IT" b="1" dirty="0">
                <a:solidFill>
                  <a:srgbClr val="FF0000"/>
                </a:solidFill>
              </a:rPr>
              <a:t> (CEA) Task leader </a:t>
            </a: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E93545CC-389E-45A8-A693-70CB4FF9C8BA}"/>
              </a:ext>
            </a:extLst>
          </p:cNvPr>
          <p:cNvSpPr/>
          <p:nvPr/>
        </p:nvSpPr>
        <p:spPr>
          <a:xfrm>
            <a:off x="6888088" y="2914516"/>
            <a:ext cx="17765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“MI-like” design </a:t>
            </a:r>
            <a:endParaRPr lang="it-IT" b="1" dirty="0"/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F399B314-8921-4B08-A24C-8FC927F48DD3}"/>
              </a:ext>
            </a:extLst>
          </p:cNvPr>
          <p:cNvSpPr/>
          <p:nvPr/>
        </p:nvSpPr>
        <p:spPr>
          <a:xfrm>
            <a:off x="9479658" y="2955179"/>
            <a:ext cx="14702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Insulated-like</a:t>
            </a:r>
            <a:endParaRPr lang="it-IT" b="1" dirty="0"/>
          </a:p>
        </p:txBody>
      </p:sp>
      <p:sp>
        <p:nvSpPr>
          <p:cNvPr id="14" name="Rettangolo 13">
            <a:extLst>
              <a:ext uri="{FF2B5EF4-FFF2-40B4-BE49-F238E27FC236}">
                <a16:creationId xmlns:a16="http://schemas.microsoft.com/office/drawing/2014/main" id="{A918BA22-5E1E-490E-9CC8-B1A033F198C2}"/>
              </a:ext>
            </a:extLst>
          </p:cNvPr>
          <p:cNvSpPr/>
          <p:nvPr/>
        </p:nvSpPr>
        <p:spPr>
          <a:xfrm>
            <a:off x="10800182" y="4266200"/>
            <a:ext cx="6511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X 14 </a:t>
            </a:r>
            <a:endParaRPr lang="it-IT" b="1" dirty="0"/>
          </a:p>
        </p:txBody>
      </p:sp>
      <p:pic>
        <p:nvPicPr>
          <p:cNvPr id="16" name="Immagine 15">
            <a:extLst>
              <a:ext uri="{FF2B5EF4-FFF2-40B4-BE49-F238E27FC236}">
                <a16:creationId xmlns:a16="http://schemas.microsoft.com/office/drawing/2014/main" id="{FF4B2F70-E01F-4DF8-926B-6280379683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75107" y="3142794"/>
            <a:ext cx="1325075" cy="3163675"/>
          </a:xfrm>
          <a:prstGeom prst="rect">
            <a:avLst/>
          </a:prstGeom>
        </p:spPr>
      </p:pic>
      <p:pic>
        <p:nvPicPr>
          <p:cNvPr id="19" name="Immagine 18">
            <a:extLst>
              <a:ext uri="{FF2B5EF4-FFF2-40B4-BE49-F238E27FC236}">
                <a16:creationId xmlns:a16="http://schemas.microsoft.com/office/drawing/2014/main" id="{4F7C10AC-E574-4481-A214-BD8B6E9B62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07970" y="3085879"/>
            <a:ext cx="2624795" cy="3341529"/>
          </a:xfrm>
          <a:prstGeom prst="rect">
            <a:avLst/>
          </a:prstGeom>
        </p:spPr>
      </p:pic>
      <p:sp>
        <p:nvSpPr>
          <p:cNvPr id="15" name="Footer Placeholder 3">
            <a:extLst>
              <a:ext uri="{FF2B5EF4-FFF2-40B4-BE49-F238E27FC236}">
                <a16:creationId xmlns:a16="http://schemas.microsoft.com/office/drawing/2014/main" id="{816AEF26-BA1B-3057-1416-9B974B6C26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37021" y="6386615"/>
            <a:ext cx="8352608" cy="365125"/>
          </a:xfrm>
        </p:spPr>
        <p:txBody>
          <a:bodyPr/>
          <a:lstStyle/>
          <a:p>
            <a:r>
              <a:rPr lang="pt-BR" dirty="0"/>
              <a:t>L. Rossi, E. De Matteis @IFAST-1st Annual meeting - WP8 – Innovative Superconducting Magnets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2094769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59ED34-4C63-4478-A518-84441E46E1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400" y="188641"/>
            <a:ext cx="10515600" cy="638854"/>
          </a:xfrm>
        </p:spPr>
        <p:txBody>
          <a:bodyPr>
            <a:normAutofit/>
          </a:bodyPr>
          <a:lstStyle/>
          <a:p>
            <a:r>
              <a:rPr lang="en-US" sz="3200" dirty="0"/>
              <a:t>CCT Computation Design Workshop: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CC2FEE8-BA7B-41BD-ADDF-B8BE2ADFC6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95F1908F-C689-4398-BCD2-E6A3C8F146F5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691699" y="992331"/>
            <a:ext cx="7128792" cy="5262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lvl="0" indent="0">
              <a:lnSpc>
                <a:spcPct val="100000"/>
              </a:lnSpc>
              <a:buClrTx/>
              <a:buNone/>
            </a:pPr>
            <a:r>
              <a:rPr lang="en-US" altLang="it-IT" sz="1600" dirty="0"/>
              <a:t>Scope: the strong interest of magnet design according to the Canted Cosine Theta (CCT) concept, pursued in both European H2020-HITRIPlus and H2020-I.FAST programs, HITRIPlus-WP8 (Superconducting Magnet Design) and H2020-I.FAST-WP8 (Innovative Superconducting Magnet) </a:t>
            </a:r>
          </a:p>
          <a:p>
            <a:pPr marL="0" lvl="0" indent="0">
              <a:lnSpc>
                <a:spcPct val="100000"/>
              </a:lnSpc>
              <a:buClrTx/>
              <a:buNone/>
            </a:pPr>
            <a:endParaRPr lang="en-US" altLang="it-IT" sz="1600" dirty="0"/>
          </a:p>
          <a:p>
            <a:pPr marL="0" lvl="0" indent="0">
              <a:lnSpc>
                <a:spcPct val="100000"/>
              </a:lnSpc>
              <a:buClrTx/>
              <a:buNone/>
            </a:pPr>
            <a:r>
              <a:rPr lang="en-US" altLang="it-IT" sz="1600" dirty="0"/>
              <a:t>The workshop was held in remote and on 21 and 22 September afternoon (3.00 pm - 7.00 pm)</a:t>
            </a:r>
            <a:endParaRPr kumimoji="0" lang="en-US" altLang="it-IT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it-IT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it-IT" sz="1600" dirty="0"/>
              <a:t>Attendees: </a:t>
            </a:r>
            <a:r>
              <a:rPr kumimoji="0" lang="en-US" altLang="it-IT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I-FAST and </a:t>
            </a:r>
            <a:r>
              <a:rPr kumimoji="0" lang="en-US" altLang="it-IT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</a:rPr>
              <a:t>HITRIplus</a:t>
            </a:r>
            <a:r>
              <a:rPr kumimoji="0" lang="en-US" altLang="it-IT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partners but also other groups</a:t>
            </a:r>
            <a:r>
              <a:rPr lang="en-US" altLang="it-IT" sz="1600" dirty="0"/>
              <a:t>, as </a:t>
            </a:r>
            <a:r>
              <a:rPr kumimoji="0" lang="en-US" altLang="it-IT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LBNL</a:t>
            </a:r>
            <a:r>
              <a:rPr lang="en-US" altLang="it-IT" sz="1600" dirty="0"/>
              <a:t> and CERN</a:t>
            </a:r>
            <a:endParaRPr kumimoji="0" lang="en-US" altLang="it-IT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it-IT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 </a:t>
            </a:r>
          </a:p>
          <a:p>
            <a:pPr marL="0" lvl="0" indent="0">
              <a:lnSpc>
                <a:spcPct val="100000"/>
              </a:lnSpc>
              <a:buClrTx/>
              <a:buNone/>
            </a:pPr>
            <a:r>
              <a:rPr lang="en-US" altLang="it-IT" sz="1600" dirty="0"/>
              <a:t>Chair: Lucio Rossi, INFN-Milano LASA lab (HITRIPlus-W8 and IFAST-WP8 coordinator), lucio.rossi@cern.ch</a:t>
            </a:r>
          </a:p>
          <a:p>
            <a:pPr marL="0" lvl="0" indent="0">
              <a:lnSpc>
                <a:spcPct val="100000"/>
              </a:lnSpc>
              <a:buClrTx/>
              <a:buNone/>
            </a:pPr>
            <a:r>
              <a:rPr lang="en-US" altLang="it-IT" sz="1600" dirty="0"/>
              <a:t>Scientific Program Committee:</a:t>
            </a:r>
          </a:p>
          <a:p>
            <a:pPr marL="0" lvl="0" indent="0">
              <a:lnSpc>
                <a:spcPct val="100000"/>
              </a:lnSpc>
              <a:buClrTx/>
              <a:buNone/>
            </a:pPr>
            <a:r>
              <a:rPr lang="en-US" altLang="it-IT" sz="1600" dirty="0"/>
              <a:t>- </a:t>
            </a:r>
            <a:r>
              <a:rPr lang="en-US" altLang="it-IT" sz="1600" dirty="0" err="1"/>
              <a:t>Berhard</a:t>
            </a:r>
            <a:r>
              <a:rPr lang="en-US" altLang="it-IT" sz="1600" dirty="0"/>
              <a:t> </a:t>
            </a:r>
            <a:r>
              <a:rPr lang="en-US" altLang="it-IT" sz="1600" dirty="0" err="1"/>
              <a:t>Auchmann</a:t>
            </a:r>
            <a:r>
              <a:rPr lang="en-US" altLang="it-IT" sz="1600" dirty="0"/>
              <a:t>, PSI/CERN, Bernhard.Auchmann@cern.ch</a:t>
            </a:r>
          </a:p>
          <a:p>
            <a:pPr marL="0" lvl="0" indent="0">
              <a:lnSpc>
                <a:spcPct val="100000"/>
              </a:lnSpc>
              <a:buClrTx/>
              <a:buNone/>
            </a:pPr>
            <a:r>
              <a:rPr lang="en-US" altLang="it-IT" sz="1600" dirty="0"/>
              <a:t>- Thibaut </a:t>
            </a:r>
            <a:r>
              <a:rPr lang="en-US" altLang="it-IT" sz="1600" dirty="0" err="1"/>
              <a:t>Lecrevisse</a:t>
            </a:r>
            <a:r>
              <a:rPr lang="en-US" altLang="it-IT" sz="1600" dirty="0"/>
              <a:t>, CEA, thibault.lecrevisse@cea.fr</a:t>
            </a:r>
          </a:p>
          <a:p>
            <a:pPr marL="0" lvl="0" indent="0">
              <a:lnSpc>
                <a:spcPct val="100000"/>
              </a:lnSpc>
              <a:buClrTx/>
              <a:buNone/>
            </a:pPr>
            <a:r>
              <a:rPr lang="en-US" altLang="it-IT" sz="1600" dirty="0"/>
              <a:t>- Soren </a:t>
            </a:r>
            <a:r>
              <a:rPr lang="en-US" altLang="it-IT" sz="1600" dirty="0" err="1"/>
              <a:t>Prestemon</a:t>
            </a:r>
            <a:r>
              <a:rPr lang="en-US" altLang="it-IT" sz="1600" dirty="0"/>
              <a:t>, LBNL, soprestemon@lbl.gov</a:t>
            </a:r>
          </a:p>
          <a:p>
            <a:pPr marL="0" lvl="0" indent="0">
              <a:lnSpc>
                <a:spcPct val="100000"/>
              </a:lnSpc>
              <a:buClrTx/>
              <a:buNone/>
            </a:pPr>
            <a:r>
              <a:rPr lang="en-US" altLang="it-IT" sz="1600" dirty="0"/>
              <a:t>- </a:t>
            </a:r>
            <a:r>
              <a:rPr lang="en-US" altLang="it-IT" sz="1600" dirty="0" err="1"/>
              <a:t>Davide</a:t>
            </a:r>
            <a:r>
              <a:rPr lang="en-US" altLang="it-IT" sz="1600" dirty="0"/>
              <a:t> </a:t>
            </a:r>
            <a:r>
              <a:rPr lang="en-US" altLang="it-IT" sz="1600" dirty="0" err="1"/>
              <a:t>Tommasini</a:t>
            </a:r>
            <a:r>
              <a:rPr lang="en-US" altLang="it-IT" sz="1600" dirty="0"/>
              <a:t>, CERN, Davide.Tommasini@cern.ch</a:t>
            </a:r>
          </a:p>
          <a:p>
            <a:pPr marL="0" lvl="0" indent="0">
              <a:lnSpc>
                <a:spcPct val="100000"/>
              </a:lnSpc>
              <a:buClrTx/>
              <a:buNone/>
            </a:pPr>
            <a:r>
              <a:rPr lang="en-US" altLang="it-IT" sz="1600" dirty="0"/>
              <a:t>Workshop Scientific Secretary: Ernesto De Matteis (INFN-LASA Milano), ernesto.dematteis@mi.infn.it</a:t>
            </a:r>
          </a:p>
          <a:p>
            <a:pPr marL="0" lvl="0" indent="0">
              <a:lnSpc>
                <a:spcPct val="100000"/>
              </a:lnSpc>
              <a:buClrTx/>
              <a:buNone/>
            </a:pPr>
            <a:r>
              <a:rPr lang="en-US" altLang="it-IT" sz="1600" dirty="0"/>
              <a:t>Workshop Assistant: Sara Sabatini (INFN-Milano), sara.sabatini@mi.infn.it</a:t>
            </a:r>
            <a:endParaRPr kumimoji="0" lang="en-US" altLang="it-IT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7" name="Picture 2" descr="CCT-CDW (Canted Cosine Theta Computation and Design Workshop)">
            <a:extLst>
              <a:ext uri="{FF2B5EF4-FFF2-40B4-BE49-F238E27FC236}">
                <a16:creationId xmlns:a16="http://schemas.microsoft.com/office/drawing/2014/main" id="{C438001F-216C-4476-F8D6-772E956619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8853" y="1340768"/>
            <a:ext cx="4357512" cy="2607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03D04894-9EB0-87A7-563C-FBA4460254CD}"/>
              </a:ext>
            </a:extLst>
          </p:cNvPr>
          <p:cNvSpPr txBox="1"/>
          <p:nvPr/>
        </p:nvSpPr>
        <p:spPr>
          <a:xfrm>
            <a:off x="7820491" y="3948205"/>
            <a:ext cx="4036149" cy="4648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it-IT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https://indico.cern.ch/event/1065779/</a:t>
            </a:r>
            <a:endParaRPr lang="it-IT" b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074D3A64-1D29-1529-BEB6-AD6CA56A6B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37021" y="6386615"/>
            <a:ext cx="8352608" cy="365125"/>
          </a:xfrm>
        </p:spPr>
        <p:txBody>
          <a:bodyPr/>
          <a:lstStyle/>
          <a:p>
            <a:r>
              <a:rPr lang="pt-BR" dirty="0"/>
              <a:t>L. Rossi, E. De Matteis @IFAST-1st Annual meeting - WP8 – Innovative Superconducting Magnets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126207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59ED34-4C63-4478-A518-84441E46E1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400" y="188640"/>
            <a:ext cx="10515600" cy="979933"/>
          </a:xfrm>
        </p:spPr>
        <p:txBody>
          <a:bodyPr>
            <a:normAutofit/>
          </a:bodyPr>
          <a:lstStyle/>
          <a:p>
            <a:r>
              <a:rPr lang="en-US" sz="3600" dirty="0"/>
              <a:t>CCT-CD Workshop: Outcomes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CC2FEE8-BA7B-41BD-ADDF-B8BE2ADFC6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95400" y="1168573"/>
            <a:ext cx="10515600" cy="460227"/>
          </a:xfrm>
        </p:spPr>
        <p:txBody>
          <a:bodyPr>
            <a:normAutofit lnSpcReduction="10000"/>
          </a:bodyPr>
          <a:lstStyle/>
          <a:p>
            <a:r>
              <a:rPr lang="it-IT" dirty="0"/>
              <a:t>Design and </a:t>
            </a:r>
            <a:r>
              <a:rPr lang="it-IT" dirty="0" err="1"/>
              <a:t>Computation</a:t>
            </a:r>
            <a:r>
              <a:rPr lang="it-IT" dirty="0"/>
              <a:t> Tools</a:t>
            </a: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874" y="1628800"/>
            <a:ext cx="6404444" cy="2686148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0689" y="2520820"/>
            <a:ext cx="5337095" cy="3997448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148" y="3901797"/>
            <a:ext cx="4425647" cy="2562217"/>
          </a:xfrm>
          <a:prstGeom prst="rect">
            <a:avLst/>
          </a:prstGeom>
        </p:spPr>
      </p:pic>
      <p:pic>
        <p:nvPicPr>
          <p:cNvPr id="12" name="Immagin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38755" y="4281157"/>
            <a:ext cx="2892719" cy="1791430"/>
          </a:xfrm>
          <a:prstGeom prst="rect">
            <a:avLst/>
          </a:prstGeom>
        </p:spPr>
      </p:pic>
      <p:pic>
        <p:nvPicPr>
          <p:cNvPr id="13" name="Immagin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09032" y="313763"/>
            <a:ext cx="3242494" cy="2424822"/>
          </a:xfrm>
          <a:prstGeom prst="rect">
            <a:avLst/>
          </a:prstGeom>
        </p:spPr>
      </p:pic>
      <p:sp>
        <p:nvSpPr>
          <p:cNvPr id="14" name="Footer Placeholder 3">
            <a:extLst>
              <a:ext uri="{FF2B5EF4-FFF2-40B4-BE49-F238E27FC236}">
                <a16:creationId xmlns:a16="http://schemas.microsoft.com/office/drawing/2014/main" id="{0F0002A8-EA04-6EF3-449E-6C8FED0B41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37021" y="6386615"/>
            <a:ext cx="8352608" cy="365125"/>
          </a:xfrm>
        </p:spPr>
        <p:txBody>
          <a:bodyPr/>
          <a:lstStyle/>
          <a:p>
            <a:r>
              <a:rPr lang="pt-BR" dirty="0"/>
              <a:t>L. Rossi, E. De Matteis @IFAST-1st Annual meeting - WP8 – Innovative Superconducting Magnets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77468807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59ED34-4C63-4478-A518-84441E46E1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400" y="188641"/>
            <a:ext cx="10515600" cy="879858"/>
          </a:xfrm>
        </p:spPr>
        <p:txBody>
          <a:bodyPr>
            <a:normAutofit/>
          </a:bodyPr>
          <a:lstStyle/>
          <a:p>
            <a:r>
              <a:rPr lang="en-US" sz="3200" dirty="0"/>
              <a:t>CCT-CD Workshop: Outcomes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CC2FEE8-BA7B-41BD-ADDF-B8BE2ADFC6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61897" y="1247466"/>
            <a:ext cx="10515600" cy="432048"/>
          </a:xfrm>
        </p:spPr>
        <p:txBody>
          <a:bodyPr>
            <a:normAutofit fontScale="92500" lnSpcReduction="10000"/>
          </a:bodyPr>
          <a:lstStyle/>
          <a:p>
            <a:r>
              <a:rPr lang="it-IT" dirty="0"/>
              <a:t>Technology for CCT</a:t>
            </a:r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3514" y="1662790"/>
            <a:ext cx="5467606" cy="2243726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5339" y="1003683"/>
            <a:ext cx="4557713" cy="2371725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48128" y="3401976"/>
            <a:ext cx="4672136" cy="3271319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3360" y="3846773"/>
            <a:ext cx="3724008" cy="2799954"/>
          </a:xfrm>
          <a:prstGeom prst="rect">
            <a:avLst/>
          </a:prstGeom>
        </p:spPr>
      </p:pic>
      <p:pic>
        <p:nvPicPr>
          <p:cNvPr id="12" name="Immagin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97278" y="4168721"/>
            <a:ext cx="3390943" cy="1903766"/>
          </a:xfrm>
          <a:prstGeom prst="rect">
            <a:avLst/>
          </a:prstGeom>
        </p:spPr>
      </p:pic>
      <p:sp>
        <p:nvSpPr>
          <p:cNvPr id="13" name="Footer Placeholder 3">
            <a:extLst>
              <a:ext uri="{FF2B5EF4-FFF2-40B4-BE49-F238E27FC236}">
                <a16:creationId xmlns:a16="http://schemas.microsoft.com/office/drawing/2014/main" id="{17D92803-A3D0-0A34-D397-258D166D4D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37021" y="6386615"/>
            <a:ext cx="8352608" cy="365125"/>
          </a:xfrm>
        </p:spPr>
        <p:txBody>
          <a:bodyPr/>
          <a:lstStyle/>
          <a:p>
            <a:r>
              <a:rPr lang="pt-BR" dirty="0"/>
              <a:t>L. Rossi, E. De Matteis @IFAST-1st Annual meeting - WP8 – Innovative Superconducting Magnets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203477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59ED34-4C63-4478-A518-84441E46E1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400" y="188641"/>
            <a:ext cx="10515600" cy="879858"/>
          </a:xfrm>
        </p:spPr>
        <p:txBody>
          <a:bodyPr>
            <a:normAutofit/>
          </a:bodyPr>
          <a:lstStyle/>
          <a:p>
            <a:r>
              <a:rPr lang="en-US" sz="3200" dirty="0"/>
              <a:t>Next steps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CC2FEE8-BA7B-41BD-ADDF-B8BE2ADFC6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51384" y="1412776"/>
            <a:ext cx="10549104" cy="4197758"/>
          </a:xfrm>
        </p:spPr>
        <p:txBody>
          <a:bodyPr>
            <a:normAutofit fontScale="92500" lnSpcReduction="20000"/>
          </a:bodyPr>
          <a:lstStyle/>
          <a:p>
            <a:r>
              <a:rPr lang="it-IT" b="1" dirty="0">
                <a:latin typeface="Calibri" panose="020F0502020204030204" pitchFamily="34" charset="0"/>
                <a:cs typeface="Calibri" panose="020F0502020204030204" pitchFamily="34" charset="0"/>
              </a:rPr>
              <a:t>HTS workshop 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planned in </a:t>
            </a:r>
            <a:r>
              <a:rPr lang="en-US" b="1" dirty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February 6-10, 2023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, hosted by CERN </a:t>
            </a:r>
            <a:b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(A. Ballarino chair).</a:t>
            </a:r>
            <a:endParaRPr lang="it-IT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it-IT" dirty="0" err="1">
                <a:latin typeface="Calibri" panose="020F0502020204030204" pitchFamily="34" charset="0"/>
                <a:cs typeface="Calibri" panose="020F0502020204030204" pitchFamily="34" charset="0"/>
              </a:rPr>
              <a:t>Finalization</a:t>
            </a: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 of the </a:t>
            </a:r>
            <a:r>
              <a:rPr lang="it-IT" dirty="0" err="1">
                <a:latin typeface="Calibri" panose="020F0502020204030204" pitchFamily="34" charset="0"/>
                <a:cs typeface="Calibri" panose="020F0502020204030204" pitchFamily="34" charset="0"/>
              </a:rPr>
              <a:t>Conceptual</a:t>
            </a: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 Design of HTS CCT </a:t>
            </a:r>
            <a:r>
              <a:rPr lang="it-IT" dirty="0" err="1">
                <a:latin typeface="Calibri" panose="020F0502020204030204" pitchFamily="34" charset="0"/>
                <a:cs typeface="Calibri" panose="020F0502020204030204" pitchFamily="34" charset="0"/>
              </a:rPr>
              <a:t>magnet</a:t>
            </a: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lvl="1"/>
            <a:r>
              <a:rPr lang="it-IT" b="1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CEA </a:t>
            </a:r>
            <a:r>
              <a:rPr lang="it-IT" b="1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INFN</a:t>
            </a:r>
            <a:endParaRPr lang="it-IT" b="1" dirty="0">
              <a:solidFill>
                <a:schemeClr val="accent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it-IT" b="1" dirty="0" err="1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Define</a:t>
            </a:r>
            <a:r>
              <a:rPr lang="it-IT" b="1" dirty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b="1" dirty="0" err="1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conductor</a:t>
            </a:r>
            <a:r>
              <a:rPr lang="it-IT" b="1" dirty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it-IT" b="1" dirty="0" err="1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protection</a:t>
            </a: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;</a:t>
            </a:r>
          </a:p>
          <a:p>
            <a:pPr lvl="1"/>
            <a:r>
              <a:rPr lang="it-IT" dirty="0" err="1">
                <a:latin typeface="Calibri" panose="020F0502020204030204" pitchFamily="34" charset="0"/>
                <a:cs typeface="Calibri" panose="020F0502020204030204" pitchFamily="34" charset="0"/>
              </a:rPr>
              <a:t>Prepare</a:t>
            </a: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 the Engineering Design (Deliverable 8.3 – 10/2022 </a:t>
            </a:r>
            <a:r>
              <a:rPr lang="it-IT" b="1" dirty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12/2022??</a:t>
            </a:r>
            <a:r>
              <a:rPr lang="it-IT" b="1" dirty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).</a:t>
            </a:r>
          </a:p>
          <a:p>
            <a:endParaRPr lang="it-IT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Engineering Design of the </a:t>
            </a:r>
            <a:r>
              <a:rPr lang="it-IT" dirty="0" err="1">
                <a:latin typeface="Calibri" panose="020F0502020204030204" pitchFamily="34" charset="0"/>
                <a:cs typeface="Calibri" panose="020F0502020204030204" pitchFamily="34" charset="0"/>
              </a:rPr>
              <a:t>Combined</a:t>
            </a: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 CCT </a:t>
            </a:r>
            <a:r>
              <a:rPr lang="it-IT" dirty="0" err="1">
                <a:latin typeface="Calibri" panose="020F0502020204030204" pitchFamily="34" charset="0"/>
                <a:cs typeface="Calibri" panose="020F0502020204030204" pitchFamily="34" charset="0"/>
              </a:rPr>
              <a:t>magnet</a:t>
            </a: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dirty="0" err="1">
                <a:latin typeface="Calibri" panose="020F0502020204030204" pitchFamily="34" charset="0"/>
                <a:cs typeface="Calibri" panose="020F0502020204030204" pitchFamily="34" charset="0"/>
              </a:rPr>
              <a:t>based</a:t>
            </a: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 on </a:t>
            </a:r>
            <a:r>
              <a:rPr lang="it-IT" dirty="0" err="1">
                <a:latin typeface="Calibri" panose="020F0502020204030204" pitchFamily="34" charset="0"/>
                <a:cs typeface="Calibri" panose="020F0502020204030204" pitchFamily="34" charset="0"/>
              </a:rPr>
              <a:t>NbTi</a:t>
            </a: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lvl="1"/>
            <a:r>
              <a:rPr lang="it-IT" dirty="0" err="1">
                <a:latin typeface="Calibri" panose="020F0502020204030204" pitchFamily="34" charset="0"/>
                <a:cs typeface="Calibri" panose="020F0502020204030204" pitchFamily="34" charset="0"/>
              </a:rPr>
              <a:t>Former</a:t>
            </a: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dirty="0" err="1">
                <a:latin typeface="Calibri" panose="020F0502020204030204" pitchFamily="34" charset="0"/>
                <a:cs typeface="Calibri" panose="020F0502020204030204" pitchFamily="34" charset="0"/>
              </a:rPr>
              <a:t>tests</a:t>
            </a: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it-IT" dirty="0" err="1">
                <a:latin typeface="Calibri" panose="020F0502020204030204" pitchFamily="34" charset="0"/>
                <a:cs typeface="Calibri" panose="020F0502020204030204" pitchFamily="34" charset="0"/>
              </a:rPr>
              <a:t>polymer</a:t>
            </a: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 or metal – </a:t>
            </a:r>
            <a:r>
              <a:rPr lang="it-IT" dirty="0" err="1">
                <a:latin typeface="Calibri" panose="020F0502020204030204" pitchFamily="34" charset="0"/>
                <a:cs typeface="Calibri" panose="020F0502020204030204" pitchFamily="34" charset="0"/>
              </a:rPr>
              <a:t>Aluminum</a:t>
            </a: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dirty="0" err="1">
                <a:latin typeface="Calibri" panose="020F0502020204030204" pitchFamily="34" charset="0"/>
                <a:cs typeface="Calibri" panose="020F0502020204030204" pitchFamily="34" charset="0"/>
              </a:rPr>
              <a:t>Bronze</a:t>
            </a: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dirty="0" err="1">
                <a:latin typeface="Calibri" panose="020F0502020204030204" pitchFamily="34" charset="0"/>
                <a:cs typeface="Calibri" panose="020F0502020204030204" pitchFamily="34" charset="0"/>
              </a:rPr>
              <a:t>materials</a:t>
            </a: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; </a:t>
            </a:r>
            <a:b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it-IT" b="1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it-IT" b="1" dirty="0" err="1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keep</a:t>
            </a:r>
            <a:r>
              <a:rPr lang="it-IT" b="1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an </a:t>
            </a:r>
            <a:r>
              <a:rPr lang="it-IT" b="1" dirty="0" err="1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eye</a:t>
            </a:r>
            <a:r>
              <a:rPr lang="it-IT" b="1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on the WP10 on Additive manufacturing…</a:t>
            </a:r>
            <a:endParaRPr lang="it-IT" b="1" dirty="0">
              <a:solidFill>
                <a:schemeClr val="accent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it-IT" dirty="0" err="1">
                <a:latin typeface="Calibri" panose="020F0502020204030204" pitchFamily="34" charset="0"/>
                <a:cs typeface="Calibri" panose="020F0502020204030204" pitchFamily="34" charset="0"/>
              </a:rPr>
              <a:t>Winding</a:t>
            </a: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dirty="0" err="1">
                <a:latin typeface="Calibri" panose="020F0502020204030204" pitchFamily="34" charset="0"/>
                <a:cs typeface="Calibri" panose="020F0502020204030204" pitchFamily="34" charset="0"/>
              </a:rPr>
              <a:t>tests</a:t>
            </a: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: dummy </a:t>
            </a:r>
            <a:r>
              <a:rPr lang="it-IT" dirty="0" err="1">
                <a:latin typeface="Calibri" panose="020F0502020204030204" pitchFamily="34" charset="0"/>
                <a:cs typeface="Calibri" panose="020F0502020204030204" pitchFamily="34" charset="0"/>
              </a:rPr>
              <a:t>rope</a:t>
            </a: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 and tools for </a:t>
            </a:r>
            <a:r>
              <a:rPr lang="it-IT" dirty="0" err="1">
                <a:latin typeface="Calibri" panose="020F0502020204030204" pitchFamily="34" charset="0"/>
                <a:cs typeface="Calibri" panose="020F0502020204030204" pitchFamily="34" charset="0"/>
              </a:rPr>
              <a:t>tests</a:t>
            </a: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;</a:t>
            </a:r>
          </a:p>
          <a:p>
            <a:pPr lvl="1"/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Industries </a:t>
            </a:r>
            <a:r>
              <a:rPr lang="it-IT" dirty="0" err="1">
                <a:latin typeface="Calibri" panose="020F0502020204030204" pitchFamily="34" charset="0"/>
                <a:cs typeface="Calibri" panose="020F0502020204030204" pitchFamily="34" charset="0"/>
              </a:rPr>
              <a:t>will</a:t>
            </a: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 be more </a:t>
            </a:r>
            <a:r>
              <a:rPr lang="it-IT" dirty="0" err="1">
                <a:latin typeface="Calibri" panose="020F0502020204030204" pitchFamily="34" charset="0"/>
                <a:cs typeface="Calibri" panose="020F0502020204030204" pitchFamily="34" charset="0"/>
              </a:rPr>
              <a:t>involved</a:t>
            </a: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it-IT" dirty="0" err="1">
                <a:latin typeface="Calibri" panose="020F0502020204030204" pitchFamily="34" charset="0"/>
                <a:cs typeface="Calibri" panose="020F0502020204030204" pitchFamily="34" charset="0"/>
              </a:rPr>
              <a:t>slowly</a:t>
            </a: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 take the lead of the </a:t>
            </a:r>
            <a:r>
              <a:rPr lang="it-IT" dirty="0" err="1">
                <a:latin typeface="Calibri" panose="020F0502020204030204" pitchFamily="34" charset="0"/>
                <a:cs typeface="Calibri" panose="020F0502020204030204" pitchFamily="34" charset="0"/>
              </a:rPr>
              <a:t>construction</a:t>
            </a: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  <p:sp>
        <p:nvSpPr>
          <p:cNvPr id="13" name="Footer Placeholder 3">
            <a:extLst>
              <a:ext uri="{FF2B5EF4-FFF2-40B4-BE49-F238E27FC236}">
                <a16:creationId xmlns:a16="http://schemas.microsoft.com/office/drawing/2014/main" id="{17D92803-A3D0-0A34-D397-258D166D4D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37021" y="6386615"/>
            <a:ext cx="8352608" cy="365125"/>
          </a:xfrm>
        </p:spPr>
        <p:txBody>
          <a:bodyPr/>
          <a:lstStyle/>
          <a:p>
            <a:r>
              <a:rPr lang="pt-BR" dirty="0"/>
              <a:t>L. Rossi, E. De Matteis @IFAST-1st Annual meeting - WP8 – Innovative Superconducting Magnets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5725884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31504" y="2420888"/>
            <a:ext cx="9430816" cy="1325563"/>
          </a:xfrm>
        </p:spPr>
        <p:txBody>
          <a:bodyPr/>
          <a:lstStyle/>
          <a:p>
            <a:pPr algn="ctr"/>
            <a:r>
              <a:rPr lang="it-IT" dirty="0" err="1"/>
              <a:t>Thanks</a:t>
            </a:r>
            <a:r>
              <a:rPr lang="it-IT" dirty="0"/>
              <a:t> for the </a:t>
            </a:r>
            <a:r>
              <a:rPr lang="it-IT" dirty="0" err="1"/>
              <a:t>attention</a:t>
            </a:r>
            <a:r>
              <a:rPr lang="it-IT" dirty="0"/>
              <a:t>!!!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13A2C-3EAA-4A6E-95B5-0C57159CB3E6}" type="slidenum">
              <a:rPr lang="en-US" smtClean="0"/>
              <a:t>26</a:t>
            </a:fld>
            <a:endParaRPr lang="en-US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889E65D8-71F8-2479-3734-690A83661C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37021" y="6386615"/>
            <a:ext cx="8352608" cy="365125"/>
          </a:xfrm>
        </p:spPr>
        <p:txBody>
          <a:bodyPr/>
          <a:lstStyle/>
          <a:p>
            <a:r>
              <a:rPr lang="pt-BR" dirty="0"/>
              <a:t>L. Rossi, E. De Matteis @IFAST-1st Annual meeting - WP8 – Innovative Superconducting Magnets</a:t>
            </a:r>
          </a:p>
          <a:p>
            <a:endParaRPr lang="it-IT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583C67E-807B-B4AB-BC1B-AA3E1C63FB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 May 2022</a:t>
            </a:r>
          </a:p>
        </p:txBody>
      </p:sp>
    </p:spTree>
    <p:extLst>
      <p:ext uri="{BB962C8B-B14F-4D97-AF65-F5344CB8AC3E}">
        <p14:creationId xmlns:p14="http://schemas.microsoft.com/office/powerpoint/2010/main" val="259989120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59ED34-4C63-4478-A518-84441E46E1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384" y="188640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dirty="0"/>
              <a:t>Focus on Power consumption of Current leads (Last IFAST/</a:t>
            </a:r>
            <a:r>
              <a:rPr lang="en-US" sz="3600" dirty="0" err="1"/>
              <a:t>HITRIplus</a:t>
            </a:r>
            <a:r>
              <a:rPr lang="en-US" sz="3600" dirty="0"/>
              <a:t> meetings)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CC2FEE8-BA7B-41BD-ADDF-B8BE2ADFC6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14" name="Immagin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5480" y="1783061"/>
            <a:ext cx="4800600" cy="3409950"/>
          </a:xfrm>
          <a:prstGeom prst="rect">
            <a:avLst/>
          </a:prstGeom>
        </p:spPr>
      </p:pic>
      <p:sp>
        <p:nvSpPr>
          <p:cNvPr id="15" name="Rettangolo 14"/>
          <p:cNvSpPr/>
          <p:nvPr/>
        </p:nvSpPr>
        <p:spPr>
          <a:xfrm>
            <a:off x="5906729" y="2513197"/>
            <a:ext cx="562708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lphaLcParenBoth"/>
            </a:pPr>
            <a:r>
              <a:rPr lang="en-US" dirty="0">
                <a:solidFill>
                  <a:srgbClr val="FF0000"/>
                </a:solidFill>
                <a:latin typeface="Montserrat ExtraBold" panose="00000900000000000000"/>
              </a:rPr>
              <a:t>HTS conduction-cooled current lead</a:t>
            </a:r>
            <a:r>
              <a:rPr lang="en-US" dirty="0">
                <a:latin typeface="Montserrat ExtraBold" panose="00000900000000000000"/>
              </a:rPr>
              <a:t>; </a:t>
            </a:r>
          </a:p>
          <a:p>
            <a:pPr marL="342900" indent="-342900">
              <a:buAutoNum type="alphaLcParenBoth"/>
            </a:pPr>
            <a:r>
              <a:rPr lang="en-US" dirty="0">
                <a:latin typeface="Montserrat ExtraBold" panose="00000900000000000000"/>
              </a:rPr>
              <a:t>HTS self-cooled current lead;</a:t>
            </a:r>
          </a:p>
          <a:p>
            <a:pPr marL="342900" indent="-342900">
              <a:buAutoNum type="alphaLcParenBoth"/>
            </a:pPr>
            <a:r>
              <a:rPr lang="en-US" dirty="0">
                <a:latin typeface="Montserrat ExtraBold" panose="00000900000000000000"/>
              </a:rPr>
              <a:t>HTS gas-cooled current lead.</a:t>
            </a:r>
            <a:endParaRPr lang="it-IT" dirty="0">
              <a:latin typeface="Montserrat ExtraBold" panose="00000900000000000000"/>
            </a:endParaRPr>
          </a:p>
        </p:txBody>
      </p:sp>
      <p:sp>
        <p:nvSpPr>
          <p:cNvPr id="16" name="Rettangolo 15"/>
          <p:cNvSpPr/>
          <p:nvPr/>
        </p:nvSpPr>
        <p:spPr>
          <a:xfrm>
            <a:off x="978877" y="5175934"/>
            <a:ext cx="799744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Montserrat ExtraBold" panose="00000900000000000000"/>
              </a:rPr>
              <a:t> T</a:t>
            </a:r>
            <a:r>
              <a:rPr lang="en-US" baseline="-25000" dirty="0">
                <a:latin typeface="Montserrat ExtraBold" panose="00000900000000000000"/>
              </a:rPr>
              <a:t>HTS</a:t>
            </a:r>
            <a:r>
              <a:rPr lang="en-US" dirty="0">
                <a:latin typeface="Montserrat ExtraBold" panose="00000900000000000000"/>
              </a:rPr>
              <a:t> is the temperature at the top end of the HTS part</a:t>
            </a:r>
            <a:endParaRPr lang="it-IT" dirty="0">
              <a:latin typeface="Montserrat ExtraBold" panose="00000900000000000000"/>
            </a:endParaRP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9E6D3956-6564-42BC-8889-208A27C52232}"/>
              </a:ext>
            </a:extLst>
          </p:cNvPr>
          <p:cNvSpPr txBox="1"/>
          <p:nvPr/>
        </p:nvSpPr>
        <p:spPr>
          <a:xfrm>
            <a:off x="704499" y="5611560"/>
            <a:ext cx="992800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CH" sz="1100" baseline="30000" dirty="0">
                <a:latin typeface="Montserrat ExtraBold" panose="00000900000000000000"/>
                <a:cs typeface="Times New Roman" panose="02020603050405020304" pitchFamily="18" charset="0"/>
              </a:rPr>
              <a:t>1</a:t>
            </a:r>
            <a:r>
              <a:rPr lang="it-CH" sz="1100" dirty="0">
                <a:latin typeface="Montserrat ExtraBold" panose="00000900000000000000"/>
                <a:cs typeface="Times New Roman" panose="02020603050405020304" pitchFamily="18" charset="0"/>
              </a:rPr>
              <a:t>Amalia </a:t>
            </a:r>
            <a:r>
              <a:rPr lang="it-CH" sz="1100" dirty="0" err="1">
                <a:latin typeface="Montserrat ExtraBold" panose="00000900000000000000"/>
                <a:cs typeface="Times New Roman" panose="02020603050405020304" pitchFamily="18" charset="0"/>
              </a:rPr>
              <a:t>Ballarino</a:t>
            </a:r>
            <a:r>
              <a:rPr lang="it-CH" sz="1100" dirty="0">
                <a:latin typeface="Montserrat ExtraBold" panose="00000900000000000000"/>
                <a:cs typeface="Times New Roman" panose="02020603050405020304" pitchFamily="18" charset="0"/>
              </a:rPr>
              <a:t>, ‘‘</a:t>
            </a:r>
            <a:r>
              <a:rPr lang="en-US" sz="1100" dirty="0">
                <a:latin typeface="Montserrat ExtraBold" panose="00000900000000000000"/>
                <a:cs typeface="Times New Roman" panose="02020603050405020304" pitchFamily="18" charset="0"/>
              </a:rPr>
              <a:t>Current Leads, Links and Buses</a:t>
            </a:r>
            <a:r>
              <a:rPr lang="it-CH" sz="1100" dirty="0">
                <a:latin typeface="Montserrat ExtraBold" panose="00000900000000000000"/>
                <a:cs typeface="Times New Roman" panose="02020603050405020304" pitchFamily="18" charset="0"/>
              </a:rPr>
              <a:t>’’, </a:t>
            </a:r>
            <a:r>
              <a:rPr lang="en-US" sz="1100" dirty="0">
                <a:latin typeface="Montserrat ExtraBold" panose="00000900000000000000"/>
                <a:cs typeface="Times New Roman" panose="02020603050405020304" pitchFamily="18" charset="0"/>
              </a:rPr>
              <a:t>CAS-CERN Accelerator School: Superconductivity for Accelerators, </a:t>
            </a:r>
            <a:r>
              <a:rPr lang="en-US" sz="1100" dirty="0" err="1">
                <a:latin typeface="Montserrat ExtraBold" panose="00000900000000000000"/>
                <a:cs typeface="Times New Roman" panose="02020603050405020304" pitchFamily="18" charset="0"/>
              </a:rPr>
              <a:t>Erice</a:t>
            </a:r>
            <a:r>
              <a:rPr lang="en-US" sz="1100" dirty="0">
                <a:latin typeface="Montserrat ExtraBold" panose="00000900000000000000"/>
                <a:cs typeface="Times New Roman" panose="02020603050405020304" pitchFamily="18" charset="0"/>
              </a:rPr>
              <a:t>, Italy, 24 April - 4 May 2013</a:t>
            </a:r>
            <a:endParaRPr lang="it-CH" sz="1100" dirty="0">
              <a:latin typeface="Montserrat ExtraBold" panose="00000900000000000000"/>
              <a:cs typeface="Times New Roman" panose="02020603050405020304" pitchFamily="18" charset="0"/>
            </a:endParaRPr>
          </a:p>
        </p:txBody>
      </p:sp>
      <p:sp>
        <p:nvSpPr>
          <p:cNvPr id="18" name="Rettangolo 17"/>
          <p:cNvSpPr/>
          <p:nvPr/>
        </p:nvSpPr>
        <p:spPr>
          <a:xfrm>
            <a:off x="1136073" y="1597891"/>
            <a:ext cx="1579418" cy="3502747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CasellaDiTesto 5"/>
          <p:cNvSpPr txBox="1"/>
          <p:nvPr/>
        </p:nvSpPr>
        <p:spPr>
          <a:xfrm>
            <a:off x="4871864" y="1594158"/>
            <a:ext cx="5184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latin typeface="Montserrat ExtraBold" panose="00000900000000000000"/>
              </a:rPr>
              <a:t>HTS </a:t>
            </a:r>
            <a:r>
              <a:rPr lang="it-IT" b="1" dirty="0" err="1">
                <a:latin typeface="Montserrat ExtraBold" panose="00000900000000000000"/>
              </a:rPr>
              <a:t>current</a:t>
            </a:r>
            <a:r>
              <a:rPr lang="it-IT" b="1" dirty="0">
                <a:latin typeface="Montserrat ExtraBold" panose="00000900000000000000"/>
              </a:rPr>
              <a:t> </a:t>
            </a:r>
            <a:r>
              <a:rPr lang="it-IT" b="1" dirty="0" err="1">
                <a:latin typeface="Montserrat ExtraBold" panose="00000900000000000000"/>
              </a:rPr>
              <a:t>leads</a:t>
            </a:r>
            <a:r>
              <a:rPr lang="it-IT" b="1" dirty="0">
                <a:latin typeface="Montserrat ExtraBold" panose="00000900000000000000"/>
              </a:rPr>
              <a:t> : </a:t>
            </a:r>
            <a:r>
              <a:rPr lang="it-IT" b="1" dirty="0" err="1">
                <a:latin typeface="Montserrat ExtraBold" panose="00000900000000000000"/>
              </a:rPr>
              <a:t>cooling</a:t>
            </a:r>
            <a:r>
              <a:rPr lang="it-IT" b="1" dirty="0">
                <a:latin typeface="Montserrat ExtraBold" panose="00000900000000000000"/>
              </a:rPr>
              <a:t> scheme</a:t>
            </a:r>
            <a:r>
              <a:rPr lang="it-IT" b="1" baseline="30000" dirty="0">
                <a:latin typeface="Montserrat ExtraBold" panose="00000900000000000000"/>
              </a:rPr>
              <a:t>1</a:t>
            </a:r>
          </a:p>
        </p:txBody>
      </p:sp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572DA438-8632-A4AE-837A-2C2863DCAE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37021" y="6386615"/>
            <a:ext cx="8352608" cy="365125"/>
          </a:xfrm>
        </p:spPr>
        <p:txBody>
          <a:bodyPr/>
          <a:lstStyle/>
          <a:p>
            <a:r>
              <a:rPr lang="pt-BR" dirty="0"/>
              <a:t>L. Rossi, E. De Matteis @IFAST-1st Annual meeting - WP8 – Innovative Superconducting Magnets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8370741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53205" y="317807"/>
            <a:ext cx="10515600" cy="980098"/>
          </a:xfrm>
        </p:spPr>
        <p:txBody>
          <a:bodyPr>
            <a:noAutofit/>
          </a:bodyPr>
          <a:lstStyle/>
          <a:p>
            <a:r>
              <a:rPr lang="it-IT" sz="3600" dirty="0"/>
              <a:t>CCT </a:t>
            </a:r>
            <a:r>
              <a:rPr lang="it-IT" sz="3600" dirty="0" err="1"/>
              <a:t>configuration</a:t>
            </a:r>
            <a:r>
              <a:rPr lang="it-IT" sz="3600" dirty="0"/>
              <a:t>: HTS </a:t>
            </a:r>
            <a:r>
              <a:rPr lang="it-IT" sz="3600" dirty="0" err="1"/>
              <a:t>conduction-cooled</a:t>
            </a:r>
            <a:r>
              <a:rPr lang="it-IT" sz="3600" dirty="0"/>
              <a:t> </a:t>
            </a:r>
            <a:r>
              <a:rPr lang="it-IT" sz="3600" dirty="0" err="1"/>
              <a:t>current</a:t>
            </a:r>
            <a:r>
              <a:rPr lang="it-IT" sz="3600" dirty="0"/>
              <a:t> </a:t>
            </a:r>
            <a:r>
              <a:rPr lang="it-IT" sz="3600" dirty="0" err="1"/>
              <a:t>lead</a:t>
            </a:r>
            <a:endParaRPr lang="it-IT" sz="3600" dirty="0"/>
          </a:p>
        </p:txBody>
      </p:sp>
      <p:sp>
        <p:nvSpPr>
          <p:cNvPr id="18" name="Rettangolo 17"/>
          <p:cNvSpPr/>
          <p:nvPr/>
        </p:nvSpPr>
        <p:spPr>
          <a:xfrm>
            <a:off x="4941561" y="1884325"/>
            <a:ext cx="65762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Montserrat ExtraBold" panose="00000900000000000000"/>
              </a:rPr>
              <a:t>The CLs consist of a copper resistive part between room temperature and 60 K, and an HTS part between 60 K and 4.7 K.</a:t>
            </a:r>
            <a:endParaRPr lang="it-IT" dirty="0">
              <a:latin typeface="Montserrat ExtraBold" panose="00000900000000000000"/>
            </a:endParaRPr>
          </a:p>
        </p:txBody>
      </p:sp>
      <p:pic>
        <p:nvPicPr>
          <p:cNvPr id="19" name="Immagin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9133" y="1366982"/>
            <a:ext cx="1789718" cy="2661334"/>
          </a:xfrm>
          <a:prstGeom prst="rect">
            <a:avLst/>
          </a:prstGeom>
        </p:spPr>
      </p:pic>
      <p:sp>
        <p:nvSpPr>
          <p:cNvPr id="20" name="CasellaDiTesto 19"/>
          <p:cNvSpPr txBox="1"/>
          <p:nvPr/>
        </p:nvSpPr>
        <p:spPr>
          <a:xfrm>
            <a:off x="3346488" y="3249539"/>
            <a:ext cx="8652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HTS</a:t>
            </a:r>
          </a:p>
        </p:txBody>
      </p:sp>
      <p:sp>
        <p:nvSpPr>
          <p:cNvPr id="21" name="CasellaDiTesto 20"/>
          <p:cNvSpPr txBox="1"/>
          <p:nvPr/>
        </p:nvSpPr>
        <p:spPr>
          <a:xfrm>
            <a:off x="3346488" y="1884333"/>
            <a:ext cx="1165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/>
              <a:t>Copper</a:t>
            </a:r>
            <a:endParaRPr lang="it-IT" dirty="0"/>
          </a:p>
        </p:txBody>
      </p:sp>
      <p:sp>
        <p:nvSpPr>
          <p:cNvPr id="22" name="Rettangolo 21"/>
          <p:cNvSpPr/>
          <p:nvPr/>
        </p:nvSpPr>
        <p:spPr>
          <a:xfrm>
            <a:off x="4941561" y="2926373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latin typeface="Montserrat ExtraBold" panose="00000900000000000000"/>
              </a:rPr>
              <a:t>The 60 K temperature should be provided by a </a:t>
            </a:r>
            <a:r>
              <a:rPr lang="en-US" dirty="0" err="1">
                <a:latin typeface="Montserrat ExtraBold" panose="00000900000000000000"/>
              </a:rPr>
              <a:t>cryo</a:t>
            </a:r>
            <a:r>
              <a:rPr lang="en-US" dirty="0">
                <a:latin typeface="Montserrat ExtraBold" panose="00000900000000000000"/>
              </a:rPr>
              <a:t>-cooler, which acts as heat-sink for the upper resistive part of the leads</a:t>
            </a:r>
            <a:endParaRPr lang="it-IT" dirty="0">
              <a:latin typeface="Montserrat ExtraBold" panose="00000900000000000000"/>
            </a:endParaRPr>
          </a:p>
        </p:txBody>
      </p:sp>
      <p:sp>
        <p:nvSpPr>
          <p:cNvPr id="25" name="CasellaDiTesto 24"/>
          <p:cNvSpPr txBox="1"/>
          <p:nvPr/>
        </p:nvSpPr>
        <p:spPr>
          <a:xfrm>
            <a:off x="1394691" y="1325614"/>
            <a:ext cx="10252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300 K</a:t>
            </a:r>
          </a:p>
        </p:txBody>
      </p:sp>
      <p:sp>
        <p:nvSpPr>
          <p:cNvPr id="26" name="CasellaDiTesto 25"/>
          <p:cNvSpPr txBox="1"/>
          <p:nvPr/>
        </p:nvSpPr>
        <p:spPr>
          <a:xfrm>
            <a:off x="882073" y="2576964"/>
            <a:ext cx="10252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60 K</a:t>
            </a:r>
          </a:p>
        </p:txBody>
      </p:sp>
      <p:sp>
        <p:nvSpPr>
          <p:cNvPr id="27" name="CasellaDiTesto 26"/>
          <p:cNvSpPr txBox="1"/>
          <p:nvPr/>
        </p:nvSpPr>
        <p:spPr>
          <a:xfrm>
            <a:off x="1445491" y="3680280"/>
            <a:ext cx="10252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rgbClr val="FF0000"/>
                </a:solidFill>
              </a:rPr>
              <a:t>4.7 K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973A76-734F-4466-B4FE-2AF1A06246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 May 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BB7CF8-C38E-4227-8E93-DA72D2C1C5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Rossi, E. De Matteis @IFAST-1st Annual meeting - WP8 – Innovative Superconducting Magnets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7C511F-667E-4DF1-8D66-59572D977B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13A2C-3EAA-4A6E-95B5-0C57159CB3E6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98932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53205" y="317807"/>
            <a:ext cx="10167332" cy="980098"/>
          </a:xfrm>
        </p:spPr>
        <p:txBody>
          <a:bodyPr>
            <a:noAutofit/>
          </a:bodyPr>
          <a:lstStyle/>
          <a:p>
            <a:r>
              <a:rPr lang="it-IT" sz="3600" dirty="0"/>
              <a:t>CCT </a:t>
            </a:r>
            <a:r>
              <a:rPr lang="it-IT" sz="3600" dirty="0" err="1"/>
              <a:t>configurations</a:t>
            </a:r>
            <a:r>
              <a:rPr lang="it-IT" sz="3600" dirty="0"/>
              <a:t>: </a:t>
            </a:r>
            <a:r>
              <a:rPr lang="it-IT" sz="3600" dirty="0" err="1"/>
              <a:t>current</a:t>
            </a:r>
            <a:r>
              <a:rPr lang="it-IT" sz="3600" dirty="0"/>
              <a:t> </a:t>
            </a:r>
            <a:r>
              <a:rPr lang="it-IT" sz="3600" dirty="0" err="1"/>
              <a:t>leads</a:t>
            </a:r>
            <a:r>
              <a:rPr lang="it-IT" sz="3600" dirty="0"/>
              <a:t> </a:t>
            </a:r>
            <a:r>
              <a:rPr lang="it-IT" sz="3600" dirty="0" err="1"/>
              <a:t>power</a:t>
            </a:r>
            <a:r>
              <a:rPr lang="it-IT" sz="3600" dirty="0"/>
              <a:t> </a:t>
            </a:r>
            <a:r>
              <a:rPr lang="it-IT" sz="3600" dirty="0" err="1"/>
              <a:t>consumption</a:t>
            </a:r>
            <a:endParaRPr lang="it-IT" sz="3600" dirty="0"/>
          </a:p>
        </p:txBody>
      </p:sp>
      <p:pic>
        <p:nvPicPr>
          <p:cNvPr id="19" name="Immagin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3497" y="1341349"/>
            <a:ext cx="1789718" cy="2661334"/>
          </a:xfrm>
          <a:prstGeom prst="rect">
            <a:avLst/>
          </a:prstGeom>
        </p:spPr>
      </p:pic>
      <p:sp>
        <p:nvSpPr>
          <p:cNvPr id="20" name="CasellaDiTesto 19"/>
          <p:cNvSpPr txBox="1"/>
          <p:nvPr/>
        </p:nvSpPr>
        <p:spPr>
          <a:xfrm>
            <a:off x="2930852" y="3223906"/>
            <a:ext cx="8652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HTS</a:t>
            </a:r>
          </a:p>
        </p:txBody>
      </p:sp>
      <p:sp>
        <p:nvSpPr>
          <p:cNvPr id="21" name="CasellaDiTesto 20"/>
          <p:cNvSpPr txBox="1"/>
          <p:nvPr/>
        </p:nvSpPr>
        <p:spPr>
          <a:xfrm>
            <a:off x="2930852" y="1858700"/>
            <a:ext cx="1220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/>
              <a:t>Copper</a:t>
            </a:r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CasellaDiTesto 22"/>
              <p:cNvSpPr txBox="1"/>
              <p:nvPr/>
            </p:nvSpPr>
            <p:spPr>
              <a:xfrm>
                <a:off x="5369547" y="1844066"/>
                <a:ext cx="1710468" cy="52790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it-IT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𝑚𝑖𝑛</m:t>
                              </m:r>
                            </m:sub>
                          </m:sSub>
                        </m:num>
                        <m:den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den>
                      </m:f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46</m:t>
                      </m:r>
                      <m:d>
                        <m:dPr>
                          <m:begChr m:val="["/>
                          <m:endChr m:val="]"/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𝑊</m:t>
                              </m:r>
                            </m:num>
                            <m:den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𝑘𝐴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23" name="CasellaDiTesto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9547" y="1844066"/>
                <a:ext cx="1710468" cy="52790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ttangolo 23"/>
          <p:cNvSpPr/>
          <p:nvPr/>
        </p:nvSpPr>
        <p:spPr>
          <a:xfrm>
            <a:off x="3962288" y="2616828"/>
            <a:ext cx="395543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x Rutherford </a:t>
            </a:r>
            <a:r>
              <a:rPr lang="it-IT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cables</a:t>
            </a:r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(I  ̴ 10 </a:t>
            </a:r>
            <a:r>
              <a:rPr lang="it-IT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kA</a:t>
            </a:r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25" name="CasellaDiTesto 24"/>
          <p:cNvSpPr txBox="1"/>
          <p:nvPr/>
        </p:nvSpPr>
        <p:spPr>
          <a:xfrm>
            <a:off x="979055" y="1299981"/>
            <a:ext cx="10252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300 K</a:t>
            </a:r>
          </a:p>
        </p:txBody>
      </p:sp>
      <p:sp>
        <p:nvSpPr>
          <p:cNvPr id="26" name="CasellaDiTesto 25"/>
          <p:cNvSpPr txBox="1"/>
          <p:nvPr/>
        </p:nvSpPr>
        <p:spPr>
          <a:xfrm>
            <a:off x="466437" y="2551331"/>
            <a:ext cx="10252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60 K</a:t>
            </a:r>
          </a:p>
        </p:txBody>
      </p:sp>
      <p:sp>
        <p:nvSpPr>
          <p:cNvPr id="27" name="CasellaDiTesto 26"/>
          <p:cNvSpPr txBox="1"/>
          <p:nvPr/>
        </p:nvSpPr>
        <p:spPr>
          <a:xfrm>
            <a:off x="1029855" y="3654647"/>
            <a:ext cx="10252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4.7 K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ttangolo 29"/>
              <p:cNvSpPr/>
              <p:nvPr/>
            </p:nvSpPr>
            <p:spPr>
              <a:xfrm>
                <a:off x="8288939" y="2612006"/>
                <a:ext cx="1678921" cy="38151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it-IT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it-IT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it-IT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𝑚𝑖𝑛</m:t>
                          </m:r>
                        </m:sub>
                      </m:sSub>
                      <m:r>
                        <a:rPr lang="it-IT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it-IT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460</m:t>
                      </m:r>
                      <m:r>
                        <a:rPr lang="it-IT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it-IT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𝑊</m:t>
                      </m:r>
                    </m:oMath>
                  </m:oMathPara>
                </a14:m>
                <a:endParaRPr lang="it-IT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0" name="Rettangolo 2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8939" y="2612006"/>
                <a:ext cx="1678921" cy="381515"/>
              </a:xfrm>
              <a:prstGeom prst="rect">
                <a:avLst/>
              </a:prstGeom>
              <a:blipFill>
                <a:blip r:embed="rId4"/>
                <a:stretch>
                  <a:fillRect b="-634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CasellaDiTesto 30"/>
          <p:cNvSpPr txBox="1"/>
          <p:nvPr/>
        </p:nvSpPr>
        <p:spPr>
          <a:xfrm>
            <a:off x="9851652" y="3008596"/>
            <a:ext cx="2015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For </a:t>
            </a:r>
            <a:r>
              <a:rPr lang="it-IT" dirty="0" err="1"/>
              <a:t>each</a:t>
            </a:r>
            <a:r>
              <a:rPr lang="it-IT" dirty="0"/>
              <a:t> CL</a:t>
            </a:r>
          </a:p>
        </p:txBody>
      </p:sp>
      <p:sp>
        <p:nvSpPr>
          <p:cNvPr id="33" name="Rettangolo 32"/>
          <p:cNvSpPr/>
          <p:nvPr/>
        </p:nvSpPr>
        <p:spPr>
          <a:xfrm>
            <a:off x="4212321" y="3408572"/>
            <a:ext cx="292823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x 10 </a:t>
            </a:r>
            <a:r>
              <a:rPr lang="it-IT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ropes</a:t>
            </a:r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(I  ̴ 1.5 </a:t>
            </a:r>
            <a:r>
              <a:rPr lang="it-IT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kA</a:t>
            </a:r>
            <a:r>
              <a:rPr lang="it-I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</p:txBody>
      </p:sp>
      <p:sp>
        <p:nvSpPr>
          <p:cNvPr id="32" name="Rettangolo 31"/>
          <p:cNvSpPr/>
          <p:nvPr/>
        </p:nvSpPr>
        <p:spPr>
          <a:xfrm>
            <a:off x="3918797" y="1324582"/>
            <a:ext cx="55508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Montserrat ExtraBold" panose="00000900000000000000"/>
              </a:rPr>
              <a:t>Resistive part between 300 K and 60 K:</a:t>
            </a:r>
            <a:endParaRPr lang="it-IT" b="1" dirty="0">
              <a:latin typeface="Montserrat ExtraBold" panose="00000900000000000000"/>
            </a:endParaRPr>
          </a:p>
        </p:txBody>
      </p:sp>
      <p:sp>
        <p:nvSpPr>
          <p:cNvPr id="35" name="Freccia a destra 34"/>
          <p:cNvSpPr/>
          <p:nvPr/>
        </p:nvSpPr>
        <p:spPr>
          <a:xfrm>
            <a:off x="7318934" y="3083134"/>
            <a:ext cx="483283" cy="26395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Rettangolo 35"/>
              <p:cNvSpPr/>
              <p:nvPr/>
            </p:nvSpPr>
            <p:spPr>
              <a:xfrm>
                <a:off x="8288939" y="3347085"/>
                <a:ext cx="1550681" cy="38151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𝑚𝑖𝑛</m:t>
                          </m:r>
                        </m:sub>
                      </m:sSub>
                      <m:r>
                        <a:rPr lang="it-IT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70</m:t>
                      </m:r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𝑊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36" name="Rettangolo 3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8939" y="3347085"/>
                <a:ext cx="1550681" cy="381515"/>
              </a:xfrm>
              <a:prstGeom prst="rect">
                <a:avLst/>
              </a:prstGeom>
              <a:blipFill>
                <a:blip r:embed="rId5"/>
                <a:stretch>
                  <a:fillRect b="-634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asellaDiTesto 2"/>
          <p:cNvSpPr txBox="1"/>
          <p:nvPr/>
        </p:nvSpPr>
        <p:spPr>
          <a:xfrm>
            <a:off x="8184232" y="3875198"/>
            <a:ext cx="30158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rgbClr val="FF0000"/>
                </a:solidFill>
              </a:rPr>
              <a:t>Are </a:t>
            </a:r>
            <a:r>
              <a:rPr lang="it-IT" b="1" dirty="0" err="1">
                <a:solidFill>
                  <a:srgbClr val="FF0000"/>
                </a:solidFill>
              </a:rPr>
              <a:t>there</a:t>
            </a:r>
            <a:r>
              <a:rPr lang="it-IT" b="1" dirty="0">
                <a:solidFill>
                  <a:srgbClr val="FF0000"/>
                </a:solidFill>
              </a:rPr>
              <a:t> </a:t>
            </a:r>
            <a:r>
              <a:rPr lang="it-IT" b="1" dirty="0" err="1">
                <a:solidFill>
                  <a:srgbClr val="FF0000"/>
                </a:solidFill>
              </a:rPr>
              <a:t>available</a:t>
            </a:r>
            <a:r>
              <a:rPr lang="it-IT" b="1" dirty="0">
                <a:solidFill>
                  <a:srgbClr val="FF0000"/>
                </a:solidFill>
              </a:rPr>
              <a:t> </a:t>
            </a:r>
            <a:r>
              <a:rPr lang="it-IT" b="1" dirty="0" err="1">
                <a:solidFill>
                  <a:srgbClr val="FF0000"/>
                </a:solidFill>
              </a:rPr>
              <a:t>cryocoolers</a:t>
            </a:r>
            <a:r>
              <a:rPr lang="it-IT" b="1" dirty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4" name="Rettangolo 3"/>
          <p:cNvSpPr/>
          <p:nvPr/>
        </p:nvSpPr>
        <p:spPr>
          <a:xfrm>
            <a:off x="692419" y="5344243"/>
            <a:ext cx="1106472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1600" dirty="0">
                <a:latin typeface="Montserrat ExtraBold" panose="00000900000000000000"/>
              </a:rPr>
              <a:t>The </a:t>
            </a:r>
            <a:r>
              <a:rPr lang="it-IT" sz="1600" dirty="0" err="1">
                <a:latin typeface="Montserrat ExtraBold" panose="00000900000000000000"/>
              </a:rPr>
              <a:t>same</a:t>
            </a:r>
            <a:r>
              <a:rPr lang="it-IT" sz="1600" dirty="0">
                <a:latin typeface="Montserrat ExtraBold" panose="00000900000000000000"/>
              </a:rPr>
              <a:t> CL </a:t>
            </a:r>
            <a:r>
              <a:rPr lang="it-IT" sz="1600" dirty="0" err="1">
                <a:latin typeface="Montserrat ExtraBold" panose="00000900000000000000"/>
              </a:rPr>
              <a:t>at</a:t>
            </a:r>
            <a:r>
              <a:rPr lang="it-IT" sz="1600" dirty="0">
                <a:latin typeface="Montserrat ExtraBold" panose="00000900000000000000"/>
              </a:rPr>
              <a:t> zero </a:t>
            </a:r>
            <a:r>
              <a:rPr lang="it-IT" sz="1600" dirty="0" err="1">
                <a:latin typeface="Montserrat ExtraBold" panose="00000900000000000000"/>
              </a:rPr>
              <a:t>current</a:t>
            </a:r>
            <a:r>
              <a:rPr lang="it-IT" sz="1600" dirty="0">
                <a:latin typeface="Montserrat ExtraBold" panose="00000900000000000000"/>
              </a:rPr>
              <a:t> </a:t>
            </a:r>
            <a:r>
              <a:rPr lang="it-IT" sz="1600" dirty="0" err="1">
                <a:latin typeface="Montserrat ExtraBold" panose="00000900000000000000"/>
              </a:rPr>
              <a:t>absorbs</a:t>
            </a:r>
            <a:r>
              <a:rPr lang="it-IT" sz="1600" dirty="0">
                <a:latin typeface="Montserrat ExtraBold" panose="00000900000000000000"/>
              </a:rPr>
              <a:t> the 50% of the </a:t>
            </a:r>
            <a:r>
              <a:rPr lang="it-IT" sz="1600" dirty="0" err="1">
                <a:latin typeface="Montserrat ExtraBold" panose="00000900000000000000"/>
              </a:rPr>
              <a:t>nominal</a:t>
            </a:r>
            <a:r>
              <a:rPr lang="it-IT" sz="1600" dirty="0">
                <a:latin typeface="Montserrat ExtraBold" panose="00000900000000000000"/>
              </a:rPr>
              <a:t> </a:t>
            </a:r>
            <a:r>
              <a:rPr lang="it-IT" sz="1600" dirty="0" err="1">
                <a:latin typeface="Montserrat ExtraBold" panose="00000900000000000000"/>
              </a:rPr>
              <a:t>power</a:t>
            </a:r>
            <a:r>
              <a:rPr lang="it-IT" sz="1600" dirty="0">
                <a:latin typeface="Montserrat ExtraBold" panose="00000900000000000000"/>
              </a:rPr>
              <a:t> (</a:t>
            </a:r>
            <a:r>
              <a:rPr lang="it-IT" sz="1600" dirty="0" err="1">
                <a:latin typeface="Montserrat ExtraBold" panose="00000900000000000000"/>
              </a:rPr>
              <a:t>nominal</a:t>
            </a:r>
            <a:r>
              <a:rPr lang="it-IT" sz="1600" dirty="0">
                <a:latin typeface="Montserrat ExtraBold" panose="00000900000000000000"/>
              </a:rPr>
              <a:t> </a:t>
            </a:r>
            <a:r>
              <a:rPr lang="it-IT" sz="1600" dirty="0" err="1">
                <a:latin typeface="Montserrat ExtraBold" panose="00000900000000000000"/>
              </a:rPr>
              <a:t>current</a:t>
            </a:r>
            <a:r>
              <a:rPr lang="it-IT" sz="1600" dirty="0">
                <a:latin typeface="Montserrat ExtraBold" panose="00000900000000000000"/>
              </a:rPr>
              <a:t>) </a:t>
            </a:r>
            <a:r>
              <a:rPr lang="it-IT" sz="1600" dirty="0" err="1">
                <a:latin typeface="Montserrat ExtraBold" panose="00000900000000000000"/>
              </a:rPr>
              <a:t>if</a:t>
            </a:r>
            <a:r>
              <a:rPr lang="it-IT" sz="1600" dirty="0">
                <a:latin typeface="Montserrat ExtraBold" panose="00000900000000000000"/>
              </a:rPr>
              <a:t> made by </a:t>
            </a:r>
            <a:r>
              <a:rPr lang="it-IT" sz="1600" dirty="0" err="1">
                <a:latin typeface="Montserrat ExtraBold" panose="00000900000000000000"/>
              </a:rPr>
              <a:t>phosphorus</a:t>
            </a:r>
            <a:r>
              <a:rPr lang="it-IT" sz="1600" dirty="0">
                <a:latin typeface="Montserrat ExtraBold" panose="00000900000000000000"/>
              </a:rPr>
              <a:t>  </a:t>
            </a:r>
            <a:r>
              <a:rPr lang="it-IT" sz="1600" dirty="0" err="1">
                <a:latin typeface="Montserrat ExtraBold" panose="00000900000000000000"/>
              </a:rPr>
              <a:t>deoxidized</a:t>
            </a:r>
            <a:r>
              <a:rPr lang="it-IT" sz="1600" dirty="0">
                <a:latin typeface="Montserrat ExtraBold" panose="00000900000000000000"/>
              </a:rPr>
              <a:t> </a:t>
            </a:r>
            <a:r>
              <a:rPr lang="it-IT" sz="1600" dirty="0" err="1">
                <a:latin typeface="Montserrat ExtraBold" panose="00000900000000000000"/>
              </a:rPr>
              <a:t>copper</a:t>
            </a:r>
            <a:r>
              <a:rPr lang="it-IT" sz="1600" dirty="0">
                <a:latin typeface="Montserrat ExtraBold" panose="00000900000000000000"/>
              </a:rPr>
              <a:t> (</a:t>
            </a:r>
            <a:r>
              <a:rPr lang="it-IT" sz="1600" dirty="0" err="1">
                <a:latin typeface="Montserrat ExtraBold" panose="00000900000000000000"/>
              </a:rPr>
              <a:t>much</a:t>
            </a:r>
            <a:r>
              <a:rPr lang="it-IT" sz="1600" dirty="0">
                <a:latin typeface="Montserrat ExtraBold" panose="00000900000000000000"/>
              </a:rPr>
              <a:t> more </a:t>
            </a:r>
            <a:r>
              <a:rPr lang="it-IT" sz="1600" dirty="0" err="1">
                <a:latin typeface="Montserrat ExtraBold" panose="00000900000000000000"/>
              </a:rPr>
              <a:t>if</a:t>
            </a:r>
            <a:r>
              <a:rPr lang="it-IT" sz="1600" dirty="0">
                <a:latin typeface="Montserrat ExtraBold" panose="00000900000000000000"/>
              </a:rPr>
              <a:t> made by pure </a:t>
            </a:r>
            <a:r>
              <a:rPr lang="it-IT" sz="1600" dirty="0" err="1">
                <a:latin typeface="Montserrat ExtraBold" panose="00000900000000000000"/>
              </a:rPr>
              <a:t>copper</a:t>
            </a:r>
            <a:r>
              <a:rPr lang="it-IT" sz="1600" dirty="0">
                <a:latin typeface="Montserrat ExtraBold" panose="00000900000000000000"/>
              </a:rPr>
              <a:t>).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1432715" y="4722496"/>
            <a:ext cx="81397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>
                <a:solidFill>
                  <a:srgbClr val="FF0000"/>
                </a:solidFill>
                <a:latin typeface="Montserrat ExtraBold" panose="00000900000000000000"/>
              </a:rPr>
              <a:t>Current</a:t>
            </a:r>
            <a:r>
              <a:rPr lang="it-IT" b="1" dirty="0">
                <a:solidFill>
                  <a:srgbClr val="FF0000"/>
                </a:solidFill>
                <a:latin typeface="Montserrat ExtraBold" panose="00000900000000000000"/>
              </a:rPr>
              <a:t> </a:t>
            </a:r>
            <a:r>
              <a:rPr lang="it-IT" b="1" dirty="0" err="1">
                <a:solidFill>
                  <a:srgbClr val="FF0000"/>
                </a:solidFill>
                <a:latin typeface="Montserrat ExtraBold" panose="00000900000000000000"/>
              </a:rPr>
              <a:t>Limitations</a:t>
            </a:r>
            <a:r>
              <a:rPr lang="it-IT" b="1" dirty="0">
                <a:solidFill>
                  <a:srgbClr val="FF0000"/>
                </a:solidFill>
                <a:latin typeface="Montserrat ExtraBold" panose="00000900000000000000"/>
              </a:rPr>
              <a:t> for </a:t>
            </a:r>
            <a:r>
              <a:rPr lang="it-IT" b="1" dirty="0" err="1">
                <a:solidFill>
                  <a:srgbClr val="FF0000"/>
                </a:solidFill>
                <a:latin typeface="Montserrat ExtraBold" panose="00000900000000000000"/>
              </a:rPr>
              <a:t>NbTi</a:t>
            </a:r>
            <a:r>
              <a:rPr lang="it-IT" b="1" dirty="0">
                <a:solidFill>
                  <a:srgbClr val="FF0000"/>
                </a:solidFill>
                <a:latin typeface="Montserrat ExtraBold" panose="00000900000000000000"/>
              </a:rPr>
              <a:t> and Nb3Sn </a:t>
            </a:r>
            <a:r>
              <a:rPr lang="it-IT" b="1" dirty="0" err="1">
                <a:solidFill>
                  <a:srgbClr val="FF0000"/>
                </a:solidFill>
                <a:latin typeface="Montserrat ExtraBold" panose="00000900000000000000"/>
              </a:rPr>
              <a:t>supercondutors</a:t>
            </a:r>
            <a:r>
              <a:rPr lang="it-IT" b="1" dirty="0">
                <a:solidFill>
                  <a:srgbClr val="FF0000"/>
                </a:solidFill>
                <a:latin typeface="Montserrat ExtraBold" panose="00000900000000000000"/>
              </a:rPr>
              <a:t> 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BE25E3-0CA4-420E-9A5C-1FD5DC0F03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 May 2022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8D28EBD-A6C0-487D-8E87-22D9252A0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Rossi, E. De Matteis @IFAST-1st Annual meeting - WP8 – Innovative Superconducting Magnets 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E26EAB3-0636-421C-A9BD-49FEA1683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13A2C-3EAA-4A6E-95B5-0C57159CB3E6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7821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D86A208-3E51-4438-A90B-3CE26CFA7F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37021" y="6411903"/>
            <a:ext cx="8352608" cy="136655"/>
          </a:xfrm>
        </p:spPr>
        <p:txBody>
          <a:bodyPr/>
          <a:lstStyle/>
          <a:p>
            <a:r>
              <a:rPr lang="pt-BR" dirty="0"/>
              <a:t>L. Rossi, E. De Matteis @IFAST-1st Annual meeting - WP8 – Innovative Superconducting Magnets</a:t>
            </a:r>
          </a:p>
          <a:p>
            <a:endParaRPr lang="it-IT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7566A6-5260-44E3-A042-ECE65E4D0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3</a:t>
            </a:fld>
            <a:endParaRPr lang="it-IT" dirty="0"/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1B4AEC83-DC91-4B37-BEFF-A9E11104CCB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909638" y="287338"/>
            <a:ext cx="11282362" cy="1449387"/>
          </a:xfrm>
        </p:spPr>
        <p:txBody>
          <a:bodyPr/>
          <a:lstStyle/>
          <a:p>
            <a:r>
              <a:rPr lang="en-US" dirty="0"/>
              <a:t>WP8 Listing </a:t>
            </a:r>
          </a:p>
        </p:txBody>
      </p:sp>
      <p:graphicFrame>
        <p:nvGraphicFramePr>
          <p:cNvPr id="21" name="Oggetto 20">
            <a:extLst>
              <a:ext uri="{FF2B5EF4-FFF2-40B4-BE49-F238E27FC236}">
                <a16:creationId xmlns:a16="http://schemas.microsoft.com/office/drawing/2014/main" id="{66029015-ABE0-A9E9-7C55-3E0433DD266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64397888"/>
              </p:ext>
            </p:extLst>
          </p:nvPr>
        </p:nvGraphicFramePr>
        <p:xfrm>
          <a:off x="487338" y="1323113"/>
          <a:ext cx="10782300" cy="2609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0" name="Foglio di lavoro" r:id="rId3" imgW="10782300" imgH="2609850" progId="Excel.Sheet.12">
                  <p:embed/>
                </p:oleObj>
              </mc:Choice>
              <mc:Fallback>
                <p:oleObj name="Foglio di lavoro" r:id="rId3" imgW="10782300" imgH="2609850" progId="Excel.Sheet.12">
                  <p:embed/>
                  <p:pic>
                    <p:nvPicPr>
                      <p:cNvPr id="4" name="Oggetto 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87338" y="1323113"/>
                        <a:ext cx="10782300" cy="2609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Box 8">
            <a:extLst>
              <a:ext uri="{FF2B5EF4-FFF2-40B4-BE49-F238E27FC236}">
                <a16:creationId xmlns:a16="http://schemas.microsoft.com/office/drawing/2014/main" id="{E76E19A3-6875-50FD-2C9B-B2F6F422E0BA}"/>
              </a:ext>
            </a:extLst>
          </p:cNvPr>
          <p:cNvSpPr txBox="1"/>
          <p:nvPr/>
        </p:nvSpPr>
        <p:spPr>
          <a:xfrm>
            <a:off x="8544272" y="2564904"/>
            <a:ext cx="2448272" cy="369332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sz="900" dirty="0"/>
              <a:t>INFN-LASA</a:t>
            </a:r>
          </a:p>
          <a:p>
            <a:r>
              <a:rPr lang="en-US" sz="900" dirty="0"/>
              <a:t>Gabriele.Ceruti@mail.polimi.it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7D705A2-4439-14F6-FD88-DDDF5C717EF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327704"/>
            <a:ext cx="12192000" cy="1125313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E9C619B5-7230-E49C-06FE-AFDFE2D0A1F9}"/>
              </a:ext>
            </a:extLst>
          </p:cNvPr>
          <p:cNvSpPr/>
          <p:nvPr/>
        </p:nvSpPr>
        <p:spPr>
          <a:xfrm>
            <a:off x="1497528" y="4536175"/>
            <a:ext cx="1440160" cy="305103"/>
          </a:xfrm>
          <a:prstGeom prst="ellipse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769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E5180E2E-EB3F-3900-505E-AB480A3EB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37021" y="6237312"/>
            <a:ext cx="8352608" cy="365125"/>
          </a:xfrm>
        </p:spPr>
        <p:txBody>
          <a:bodyPr/>
          <a:lstStyle/>
          <a:p>
            <a:r>
              <a:rPr lang="pt-BR" dirty="0"/>
              <a:t>L. Rossi, E. De Matteis @IFAST-1st Annual meeting - WP8 – Innovative Superconducting Magnets</a:t>
            </a:r>
          </a:p>
          <a:p>
            <a:endParaRPr lang="it-IT" dirty="0"/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8BD2BDCA-8260-4C25-938A-8E2CE29042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93655"/>
            <a:ext cx="10515600" cy="4211609"/>
          </a:xfrm>
        </p:spPr>
        <p:txBody>
          <a:bodyPr>
            <a:normAutofit fontScale="85000" lnSpcReduction="20000"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Here we want to develop technologies supporting the EU Industry that wish to learn about the CCT developed by CERN.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We aim to verify  if CCT and HTS can be the way to go for advanced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HadronTherapy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(CNAO, MedAustron,…SEEIIST), in particular for SC Gantry and – possibly- for SC synchrotrons.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The big picture  talk 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Ernesto De </a:t>
            </a:r>
            <a:r>
              <a:rPr lang="en-US" b="1" dirty="0" err="1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Matteis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Thursday h14.45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Transpose HEP collider technology for medical accelerators…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Trying to fill the gap with Japan that has a strong leadership in SC Gantry…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A companion program based on classical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costheta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NbTi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– but curved!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– is going on (CERN-CNAO-INFN-MedAustron)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A twin program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HITRIplus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has a WP dedicated to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CCT curved in Nb-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Ti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</a:p>
          <a:p>
            <a:r>
              <a:rPr lang="en-US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 the SC technology advance and the direct involvement of 3 important accelerator industries in  EU.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B52B2FB-48A6-4B89-AB1A-CA1B27A7C0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WP8 duration: </a:t>
            </a:r>
            <a:r>
              <a:rPr lang="en-US" dirty="0">
                <a:solidFill>
                  <a:srgbClr val="FF0000"/>
                </a:solidFill>
              </a:rPr>
              <a:t>from M1 to M48 !! </a:t>
            </a:r>
            <a:br>
              <a:rPr lang="en-US" dirty="0">
                <a:highlight>
                  <a:srgbClr val="FFFF00"/>
                </a:highlight>
              </a:rPr>
            </a:br>
            <a:r>
              <a:rPr lang="en-US" dirty="0"/>
              <a:t>Scope of our WP8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A5E415-B62B-4A53-9660-F8DFC9E53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4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711141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084042-6EB1-4CED-8207-C4331BC519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Nb-</a:t>
            </a:r>
            <a:r>
              <a:rPr lang="en-GB" dirty="0" err="1"/>
              <a:t>Ti</a:t>
            </a:r>
            <a:r>
              <a:rPr lang="en-GB" dirty="0"/>
              <a:t> CCT: p-gantry and HiLumi LHC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EEC2BF-FA51-4E55-B03F-EEB48C52C0E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fr-CH" dirty="0"/>
              <a:t>LBNL: </a:t>
            </a:r>
            <a:r>
              <a:rPr lang="fr-CH" b="0" dirty="0"/>
              <a:t>CCT </a:t>
            </a:r>
            <a:r>
              <a:rPr lang="fr-CH" b="0" dirty="0" err="1"/>
              <a:t>coil</a:t>
            </a:r>
            <a:r>
              <a:rPr lang="fr-CH" b="0" dirty="0"/>
              <a:t> prototype for large acceptance </a:t>
            </a:r>
            <a:r>
              <a:rPr lang="fr-CH" dirty="0"/>
              <a:t>proton gantry </a:t>
            </a:r>
            <a:r>
              <a:rPr lang="fr-CH" dirty="0">
                <a:sym typeface="Symbol" panose="05050102010706020507" pitchFamily="18" charset="2"/>
              </a:rPr>
              <a:t> = 400 mm</a:t>
            </a:r>
            <a:r>
              <a:rPr lang="fr-CH" b="0" dirty="0"/>
              <a:t>: </a:t>
            </a:r>
            <a:r>
              <a:rPr lang="fr-CH" b="0" dirty="0" err="1"/>
              <a:t>Successfully</a:t>
            </a:r>
            <a:r>
              <a:rPr lang="fr-CH" b="0" dirty="0"/>
              <a:t> </a:t>
            </a:r>
            <a:r>
              <a:rPr lang="fr-CH" b="0" dirty="0" err="1"/>
              <a:t>tested</a:t>
            </a:r>
            <a:r>
              <a:rPr lang="fr-CH" b="0" dirty="0"/>
              <a:t> to 3.5 T </a:t>
            </a:r>
            <a:r>
              <a:rPr lang="fr-CH" b="0" dirty="0" err="1"/>
              <a:t>stady</a:t>
            </a:r>
            <a:r>
              <a:rPr lang="fr-CH" b="0" dirty="0"/>
              <a:t> state; </a:t>
            </a:r>
            <a:r>
              <a:rPr lang="fr-CH" b="0" dirty="0" err="1"/>
              <a:t>segmented</a:t>
            </a:r>
            <a:r>
              <a:rPr lang="fr-CH" b="0" dirty="0"/>
              <a:t> former. </a:t>
            </a:r>
            <a:endParaRPr lang="en-US" b="0" dirty="0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0EE6719C-5511-4DF2-98D5-66D71420C7E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839788" y="2631041"/>
            <a:ext cx="5157787" cy="3432656"/>
          </a:xfr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6A3CFD6-5A6B-40E3-8B5E-AC9AF8CDA12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375031" cy="823912"/>
          </a:xfrm>
        </p:spPr>
        <p:txBody>
          <a:bodyPr>
            <a:normAutofit fontScale="62500" lnSpcReduction="20000"/>
          </a:bodyPr>
          <a:lstStyle/>
          <a:p>
            <a:r>
              <a:rPr lang="fr-CH" dirty="0"/>
              <a:t>HiLumi LHC: </a:t>
            </a:r>
            <a:r>
              <a:rPr lang="fr-CH" b="0" dirty="0"/>
              <a:t>CERN has </a:t>
            </a:r>
            <a:r>
              <a:rPr lang="fr-CH" b="0" dirty="0" err="1"/>
              <a:t>designed</a:t>
            </a:r>
            <a:r>
              <a:rPr lang="fr-CH" b="0" dirty="0"/>
              <a:t>, </a:t>
            </a:r>
            <a:r>
              <a:rPr lang="fr-CH" b="0" dirty="0" err="1"/>
              <a:t>built</a:t>
            </a:r>
            <a:r>
              <a:rPr lang="fr-CH" b="0" dirty="0"/>
              <a:t> and </a:t>
            </a:r>
            <a:r>
              <a:rPr lang="fr-CH" b="0" dirty="0" err="1"/>
              <a:t>tested</a:t>
            </a:r>
            <a:r>
              <a:rPr lang="fr-CH" b="0" dirty="0"/>
              <a:t> a dual </a:t>
            </a:r>
            <a:r>
              <a:rPr lang="fr-CH" b="0" dirty="0">
                <a:sym typeface="Symbol" panose="05050102010706020507" pitchFamily="18" charset="2"/>
              </a:rPr>
              <a:t>3 T, </a:t>
            </a:r>
            <a:r>
              <a:rPr lang="fr-CH" b="0" dirty="0"/>
              <a:t>2 m long  - </a:t>
            </a:r>
            <a:r>
              <a:rPr lang="fr-CH" b="0" dirty="0">
                <a:sym typeface="Symbol" panose="05050102010706020507" pitchFamily="18" charset="2"/>
              </a:rPr>
              <a:t> = 105 mm, straight CCT. </a:t>
            </a:r>
            <a:r>
              <a:rPr lang="fr-CH" b="0" dirty="0" err="1">
                <a:sym typeface="Symbol" panose="05050102010706020507" pitchFamily="18" charset="2"/>
              </a:rPr>
              <a:t>Now</a:t>
            </a:r>
            <a:r>
              <a:rPr lang="fr-CH" b="0" dirty="0">
                <a:sym typeface="Symbol" panose="05050102010706020507" pitchFamily="18" charset="2"/>
              </a:rPr>
              <a:t>  IHEP Beijing </a:t>
            </a:r>
            <a:r>
              <a:rPr lang="fr-CH" b="0" dirty="0" err="1">
                <a:sym typeface="Symbol" panose="05050102010706020507" pitchFamily="18" charset="2"/>
              </a:rPr>
              <a:t>producing</a:t>
            </a:r>
            <a:r>
              <a:rPr lang="fr-CH" b="0" dirty="0">
                <a:sym typeface="Symbol" panose="05050102010706020507" pitchFamily="18" charset="2"/>
              </a:rPr>
              <a:t> 2x13 </a:t>
            </a:r>
            <a:r>
              <a:rPr lang="fr-CH" b="0" dirty="0" err="1">
                <a:sym typeface="Symbol" panose="05050102010706020507" pitchFamily="18" charset="2"/>
              </a:rPr>
              <a:t>units</a:t>
            </a:r>
            <a:endParaRPr lang="en-US" dirty="0"/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6D07BE36-6B92-4DC9-A44A-610FD873EAEF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8782972" y="2505075"/>
            <a:ext cx="2764259" cy="3684588"/>
          </a:xfr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DA134A6-C8AC-4BD3-B8CF-C626DBBFDB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Rossi, E. De Matteis @IFAST-1st Annual meeting - WP8 – Innovative Superconducting Magnets 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553674C-81A8-4141-9B9B-4786D051B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E3AFF-12ED-48C2-927B-C60059E40651}" type="slidenum">
              <a:rPr lang="en-US" smtClean="0"/>
              <a:t>5</a:t>
            </a:fld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2415375-CD4E-411F-9D4C-17B1CA6F7F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5733170" y="3276716"/>
            <a:ext cx="3684589" cy="2141305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0DEC96-1450-4255-8846-DB5DDCF3E53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4 May 2022</a:t>
            </a:r>
          </a:p>
        </p:txBody>
      </p:sp>
      <p:sp>
        <p:nvSpPr>
          <p:cNvPr id="6" name="Explosion: 14 Points 5">
            <a:extLst>
              <a:ext uri="{FF2B5EF4-FFF2-40B4-BE49-F238E27FC236}">
                <a16:creationId xmlns:a16="http://schemas.microsoft.com/office/drawing/2014/main" id="{5087F2A5-4B89-4EFB-82A8-99D1F6DB1F53}"/>
              </a:ext>
            </a:extLst>
          </p:cNvPr>
          <p:cNvSpPr/>
          <p:nvPr/>
        </p:nvSpPr>
        <p:spPr>
          <a:xfrm>
            <a:off x="1747536" y="4246180"/>
            <a:ext cx="3342290" cy="1460938"/>
          </a:xfrm>
          <a:prstGeom prst="irregularSeal2">
            <a:avLst/>
          </a:prstGeom>
          <a:solidFill>
            <a:srgbClr val="FF00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Short circuit at 3.5T!!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4F68598C-15ED-417D-8AEC-C2D08EB281DF}"/>
              </a:ext>
            </a:extLst>
          </p:cNvPr>
          <p:cNvSpPr/>
          <p:nvPr/>
        </p:nvSpPr>
        <p:spPr>
          <a:xfrm>
            <a:off x="6537593" y="5431256"/>
            <a:ext cx="4882271" cy="8239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/>
              <a:t>Proto 2m 2.9 T 105 mm very successful at CERN. However, learning and transfer not easy (China…, SE…)</a:t>
            </a:r>
          </a:p>
        </p:txBody>
      </p:sp>
    </p:spTree>
    <p:extLst>
      <p:ext uri="{BB962C8B-B14F-4D97-AF65-F5344CB8AC3E}">
        <p14:creationId xmlns:p14="http://schemas.microsoft.com/office/powerpoint/2010/main" val="1497676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320" y="266661"/>
            <a:ext cx="11130280" cy="1191668"/>
          </a:xfrm>
        </p:spPr>
        <p:txBody>
          <a:bodyPr>
            <a:normAutofit/>
          </a:bodyPr>
          <a:lstStyle/>
          <a:p>
            <a:r>
              <a:rPr lang="en-US" dirty="0"/>
              <a:t>We build on HTS in FP7-Eucard2 – H2020-ARIES programs 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 May 2022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Rossi, E. De Matteis @IFAST-1st Annual meeting - WP8 – Innovative Superconducting Magnets 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AF142-3705-4F6C-963B-D0FB70E1CC0C}" type="slidenum">
              <a:rPr lang="en-GB" smtClean="0"/>
              <a:t>6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109" y="1376923"/>
            <a:ext cx="5666664" cy="323908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48437" y="1980015"/>
            <a:ext cx="2265557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Courtesy of Glyn Kirby</a:t>
            </a:r>
          </a:p>
        </p:txBody>
      </p:sp>
      <p:pic>
        <p:nvPicPr>
          <p:cNvPr id="12" name="Picture 11" descr="Logo&#10;&#10;Description automatically generated">
            <a:extLst>
              <a:ext uri="{FF2B5EF4-FFF2-40B4-BE49-F238E27FC236}">
                <a16:creationId xmlns:a16="http://schemas.microsoft.com/office/drawing/2014/main" id="{5F7876BD-CC15-4DAB-B7BB-1985931F971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786" y="2420983"/>
            <a:ext cx="1975810" cy="75884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1269A27-CD9F-432B-94C7-C158C20923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70371" y="1517736"/>
            <a:ext cx="5853429" cy="2623015"/>
          </a:xfrm>
          <a:prstGeom prst="rect">
            <a:avLst/>
          </a:prstGeom>
        </p:spPr>
      </p:pic>
      <p:pic>
        <p:nvPicPr>
          <p:cNvPr id="14" name="Picture 3">
            <a:extLst>
              <a:ext uri="{FF2B5EF4-FFF2-40B4-BE49-F238E27FC236}">
                <a16:creationId xmlns:a16="http://schemas.microsoft.com/office/drawing/2014/main" id="{02648665-E804-4162-BE5C-E1EF278C7F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1171" y="2164681"/>
            <a:ext cx="793975" cy="79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14" descr="Logo&#10;&#10;Description automatically generated">
            <a:extLst>
              <a:ext uri="{FF2B5EF4-FFF2-40B4-BE49-F238E27FC236}">
                <a16:creationId xmlns:a16="http://schemas.microsoft.com/office/drawing/2014/main" id="{B7E1DD3B-E829-41F2-B164-007CC21215A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8363" y="3155529"/>
            <a:ext cx="866474" cy="706988"/>
          </a:xfrm>
          <a:prstGeom prst="rect">
            <a:avLst/>
          </a:prstGeom>
        </p:spPr>
      </p:pic>
      <p:pic>
        <p:nvPicPr>
          <p:cNvPr id="10" name="Picture 9" descr="A screenshot of a video game&#10;&#10;Description automatically generated">
            <a:extLst>
              <a:ext uri="{FF2B5EF4-FFF2-40B4-BE49-F238E27FC236}">
                <a16:creationId xmlns:a16="http://schemas.microsoft.com/office/drawing/2014/main" id="{F51FF439-3184-E808-87CA-0D637ECB1BD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808470" y="3509023"/>
            <a:ext cx="8271644" cy="331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7840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E5180E2E-EB3F-3900-505E-AB480A3EB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37021" y="6237312"/>
            <a:ext cx="8352608" cy="365125"/>
          </a:xfrm>
        </p:spPr>
        <p:txBody>
          <a:bodyPr/>
          <a:lstStyle/>
          <a:p>
            <a:r>
              <a:rPr lang="pt-BR" dirty="0"/>
              <a:t>L. Rossi, E. De Matteis @IFAST-1st Annual meeting - WP8 – Innovative Superconducting Magnets</a:t>
            </a:r>
          </a:p>
          <a:p>
            <a:endParaRPr lang="it-IT" dirty="0"/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8BD2BDCA-8260-4C25-938A-8E2CE29042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74907"/>
            <a:ext cx="10515600" cy="3948576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Additional difficulty: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the magnets is RAMPED : 0.4 T/s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The field quality has not yet demonstrated in HTS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CCT seems a technology suitable for 3-5 T: 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Simple tooling 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Little number of pieces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1 HTS CCT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preceeded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by 1 Nb-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of same dimension as “gauge”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2 HTS CCT ideal: need additional effort for budget (HTS tapes -&gt; CERN; or MgB2, but conductor procurement is also a cost issue… apart for field low)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We would like to stay “near” the parameter of HITRI+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Straight! We consider that HTS is already difficult enough!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B52B2FB-48A6-4B89-AB1A-CA1B27A7C0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9578280" cy="1325563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Scope of our WP8 – cont.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A5E415-B62B-4A53-9660-F8DFC9E53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7</a:t>
            </a:fld>
            <a:endParaRPr lang="it-IT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050F824-EDA1-4644-AFEB-2A5C9EE33B9F}"/>
              </a:ext>
            </a:extLst>
          </p:cNvPr>
          <p:cNvSpPr/>
          <p:nvPr/>
        </p:nvSpPr>
        <p:spPr>
          <a:xfrm>
            <a:off x="8760296" y="2636912"/>
            <a:ext cx="2893254" cy="128365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CCT dipole</a:t>
            </a:r>
          </a:p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4 T target</a:t>
            </a:r>
          </a:p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Ø =80 mm; </a:t>
            </a:r>
          </a:p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L &lt;= 1000 mm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ADF9A2D-CCD4-4518-B823-E3BAD5F22E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34794" y="749633"/>
            <a:ext cx="2709669" cy="172987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087A300-87A8-4456-824E-5E3D64506E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5355" y="1421169"/>
            <a:ext cx="3613081" cy="547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7696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ECAD4249-0AFD-483C-BD57-78FAFE2E53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20954"/>
            <a:ext cx="10368780" cy="978322"/>
          </a:xfrm>
        </p:spPr>
        <p:txBody>
          <a:bodyPr>
            <a:normAutofit fontScale="90000"/>
          </a:bodyPr>
          <a:lstStyle/>
          <a:p>
            <a:r>
              <a:rPr lang="fr-CH" dirty="0"/>
              <a:t>LBNL effort on HTS </a:t>
            </a:r>
            <a:r>
              <a:rPr lang="fr-CH" dirty="0" err="1"/>
              <a:t>accelerator</a:t>
            </a:r>
            <a:r>
              <a:rPr lang="fr-CH" dirty="0"/>
              <a:t> magnets</a:t>
            </a:r>
            <a:br>
              <a:rPr lang="fr-CH" dirty="0"/>
            </a:br>
            <a:r>
              <a:rPr lang="fr-CH" dirty="0" err="1"/>
              <a:t>mainly</a:t>
            </a:r>
            <a:r>
              <a:rPr lang="fr-CH" dirty="0"/>
              <a:t> </a:t>
            </a:r>
            <a:r>
              <a:rPr lang="fr-CH" dirty="0" err="1"/>
              <a:t>based</a:t>
            </a:r>
            <a:r>
              <a:rPr lang="fr-CH" dirty="0"/>
              <a:t> on CCT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9D0A3EA5-C67C-49E8-A50B-87E6F5E67CC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CH" dirty="0"/>
              <a:t>Program </a:t>
            </a:r>
            <a:r>
              <a:rPr lang="fr-CH" dirty="0" err="1"/>
              <a:t>based</a:t>
            </a:r>
            <a:r>
              <a:rPr lang="fr-CH" dirty="0"/>
              <a:t> on CORC and CCT </a:t>
            </a:r>
            <a:r>
              <a:rPr lang="fr-CH" dirty="0" err="1"/>
              <a:t>layout</a:t>
            </a:r>
            <a:r>
              <a:rPr lang="fr-CH" dirty="0"/>
              <a:t>  </a:t>
            </a:r>
            <a:r>
              <a:rPr lang="fr-CH" dirty="0" err="1"/>
              <a:t>led</a:t>
            </a:r>
            <a:r>
              <a:rPr lang="fr-CH" dirty="0"/>
              <a:t> by X. Wang &amp; S. Prestemon</a:t>
            </a:r>
          </a:p>
          <a:p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A8622509-1405-4CC0-A948-7922991A878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CH" dirty="0"/>
              <a:t>Program on use of Bi-2212 Rutherford </a:t>
            </a:r>
            <a:r>
              <a:rPr lang="fr-CH" dirty="0" err="1"/>
              <a:t>cable</a:t>
            </a:r>
            <a:r>
              <a:rPr lang="fr-CH" dirty="0"/>
              <a:t> </a:t>
            </a:r>
            <a:r>
              <a:rPr lang="fr-CH" dirty="0" err="1"/>
              <a:t>with</a:t>
            </a:r>
            <a:r>
              <a:rPr lang="fr-CH" dirty="0"/>
              <a:t> race </a:t>
            </a:r>
            <a:r>
              <a:rPr lang="fr-CH" dirty="0" err="1"/>
              <a:t>track</a:t>
            </a:r>
            <a:r>
              <a:rPr lang="fr-CH" dirty="0"/>
              <a:t> and CCT </a:t>
            </a:r>
            <a:r>
              <a:rPr lang="fr-CH" dirty="0" err="1"/>
              <a:t>layout</a:t>
            </a:r>
            <a:r>
              <a:rPr lang="fr-CH" dirty="0"/>
              <a:t> </a:t>
            </a:r>
            <a:br>
              <a:rPr lang="fr-CH" dirty="0"/>
            </a:br>
            <a:r>
              <a:rPr lang="fr-CH" dirty="0" err="1"/>
              <a:t>led</a:t>
            </a:r>
            <a:r>
              <a:rPr lang="fr-CH" dirty="0"/>
              <a:t> by T. Shen and S. </a:t>
            </a:r>
            <a:r>
              <a:rPr lang="fr-CH" dirty="0" err="1"/>
              <a:t>Prestremon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8FE612-8DB6-4C75-B685-48008399E8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Rossi, E. De Matteis @IFAST-1st Annual meeting - WP8 – Innovative Superconducting Magnets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BAE67F-23B5-4E56-B36F-4D38B445F9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E3AFF-12ED-48C2-927B-C60059E40651}" type="slidenum">
              <a:rPr lang="en-US" smtClean="0"/>
              <a:t>8</a:t>
            </a:fld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FDB100B-6E10-4154-B953-3CADC7B6D427}"/>
              </a:ext>
            </a:extLst>
          </p:cNvPr>
          <p:cNvGrpSpPr/>
          <p:nvPr/>
        </p:nvGrpSpPr>
        <p:grpSpPr>
          <a:xfrm>
            <a:off x="839788" y="4679333"/>
            <a:ext cx="5046446" cy="1439810"/>
            <a:chOff x="1445429" y="1012804"/>
            <a:chExt cx="4572000" cy="1513330"/>
          </a:xfrm>
        </p:grpSpPr>
        <p:pic>
          <p:nvPicPr>
            <p:cNvPr id="13" name="Picture 5">
              <a:extLst>
                <a:ext uri="{FF2B5EF4-FFF2-40B4-BE49-F238E27FC236}">
                  <a16:creationId xmlns:a16="http://schemas.microsoft.com/office/drawing/2014/main" id="{66141F80-D631-4214-A43F-30B58341610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445429" y="1012804"/>
              <a:ext cx="4572000" cy="151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FC4E8E7-9DB4-4475-B15E-DA28B2C56A01}"/>
                </a:ext>
              </a:extLst>
            </p:cNvPr>
            <p:cNvSpPr txBox="1"/>
            <p:nvPr/>
          </p:nvSpPr>
          <p:spPr>
            <a:xfrm>
              <a:off x="3071372" y="2013059"/>
              <a:ext cx="1223124" cy="4205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2000">
                  <a:solidFill>
                    <a:srgbClr val="1F497D"/>
                  </a:solidFill>
                  <a:latin typeface="Franklin Gothic Medium" panose="020B0603020102020204" pitchFamily="34" charset="0"/>
                </a:defRPr>
              </a:lvl1pPr>
            </a:lstStyle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0" cap="none" spc="0" normalizeH="0" baseline="0" noProof="0" dirty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  <a:latin typeface="Franklin Gothic Medium" panose="020B0603020102020204" pitchFamily="34" charset="0"/>
                </a:rPr>
                <a:t>Inner layer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6BC47D6-B737-405D-8675-3B8FA3C6E173}"/>
              </a:ext>
            </a:extLst>
          </p:cNvPr>
          <p:cNvGrpSpPr/>
          <p:nvPr/>
        </p:nvGrpSpPr>
        <p:grpSpPr>
          <a:xfrm>
            <a:off x="839788" y="3349334"/>
            <a:ext cx="5034560" cy="1314002"/>
            <a:chOff x="1417339" y="2667927"/>
            <a:chExt cx="4558867" cy="1228299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A23D51A4-0B1B-4BDB-840A-4964B288634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17339" y="2667927"/>
              <a:ext cx="4558867" cy="1228299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6BD3E418-E9C5-4413-A91D-17DF9A38865D}"/>
                </a:ext>
              </a:extLst>
            </p:cNvPr>
            <p:cNvSpPr txBox="1"/>
            <p:nvPr/>
          </p:nvSpPr>
          <p:spPr>
            <a:xfrm>
              <a:off x="3027591" y="3458254"/>
              <a:ext cx="1184218" cy="3737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2000">
                  <a:solidFill>
                    <a:srgbClr val="1F497D"/>
                  </a:solidFill>
                  <a:latin typeface="Franklin Gothic Medium" panose="020B0603020102020204" pitchFamily="34" charset="0"/>
                </a:defRPr>
              </a:lvl1pPr>
            </a:lstStyle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0" cap="none" spc="0" normalizeH="0" baseline="0" noProof="0" dirty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  <a:latin typeface="Franklin Gothic Medium" panose="020B0603020102020204" pitchFamily="34" charset="0"/>
                </a:rPr>
                <a:t>Outer layer</a:t>
              </a:r>
            </a:p>
          </p:txBody>
        </p:sp>
      </p:grpSp>
      <p:pic>
        <p:nvPicPr>
          <p:cNvPr id="22" name="Content Placeholder 21">
            <a:extLst>
              <a:ext uri="{FF2B5EF4-FFF2-40B4-BE49-F238E27FC236}">
                <a16:creationId xmlns:a16="http://schemas.microsoft.com/office/drawing/2014/main" id="{55D39D67-E19A-4872-91BC-A5C96F84FE16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4"/>
          <a:stretch>
            <a:fillRect/>
          </a:stretch>
        </p:blipFill>
        <p:spPr>
          <a:xfrm>
            <a:off x="9115425" y="2622260"/>
            <a:ext cx="2743200" cy="847567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1AC63978-A4C1-43D9-8C9A-64DCA9CEC46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78191" y="2763390"/>
            <a:ext cx="2745770" cy="565306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19EAE2C9-D91F-4A77-B8B7-FF9D9FC542C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85081" y="3483268"/>
            <a:ext cx="1142941" cy="232841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E4C27CFA-63E6-4563-A860-D0499E70778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870658" y="1424168"/>
            <a:ext cx="1318709" cy="998275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B2A4C664-E346-4AC5-94D6-64315973640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610600" y="3589870"/>
            <a:ext cx="3072652" cy="1961607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7FA473CE-19B4-458B-B62F-4FBE38763B0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908171" y="5328018"/>
            <a:ext cx="3157708" cy="478441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B8FA8312-712F-4593-B986-905055DB025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394072" y="3539368"/>
            <a:ext cx="1068517" cy="1031305"/>
          </a:xfrm>
          <a:prstGeom prst="rect">
            <a:avLst/>
          </a:prstGeom>
        </p:spPr>
      </p:pic>
      <p:pic>
        <p:nvPicPr>
          <p:cNvPr id="30" name="Content Placeholder 29">
            <a:extLst>
              <a:ext uri="{FF2B5EF4-FFF2-40B4-BE49-F238E27FC236}">
                <a16:creationId xmlns:a16="http://schemas.microsoft.com/office/drawing/2014/main" id="{6DC99B3C-2A82-4BBD-88FC-EA72E863DAB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11"/>
          <a:stretch>
            <a:fillRect/>
          </a:stretch>
        </p:blipFill>
        <p:spPr>
          <a:xfrm>
            <a:off x="820612" y="2178667"/>
            <a:ext cx="1041109" cy="1024263"/>
          </a:xfr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F335775F-A770-41D1-92C7-BE3530C9D48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2528006">
            <a:off x="1827031" y="1230945"/>
            <a:ext cx="3976343" cy="3064888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FFC7844E-5D93-4DB2-B291-A7FF533AB52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710748" y="2310451"/>
            <a:ext cx="1041109" cy="543551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DA6E6B13-B08E-41C1-9C3D-C12026A2A41C}"/>
              </a:ext>
            </a:extLst>
          </p:cNvPr>
          <p:cNvSpPr txBox="1"/>
          <p:nvPr/>
        </p:nvSpPr>
        <p:spPr>
          <a:xfrm>
            <a:off x="2608127" y="2380079"/>
            <a:ext cx="171553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>
                <a:solidFill>
                  <a:srgbClr val="D5462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By Advanced </a:t>
            </a:r>
            <a:r>
              <a:rPr lang="fr-CH" sz="1100" dirty="0" err="1">
                <a:solidFill>
                  <a:srgbClr val="D5462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Conductor</a:t>
            </a:r>
            <a:r>
              <a:rPr lang="fr-CH" sz="1100" dirty="0">
                <a:solidFill>
                  <a:srgbClr val="D5462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br>
              <a:rPr lang="fr-CH" sz="1100" dirty="0">
                <a:solidFill>
                  <a:srgbClr val="D5462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fr-CH" sz="1100" dirty="0">
                <a:solidFill>
                  <a:srgbClr val="D5462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Technologies</a:t>
            </a:r>
            <a:endParaRPr lang="en-US" sz="1100" dirty="0">
              <a:solidFill>
                <a:srgbClr val="D5462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2F0BB66-B093-4D3E-8534-683995BC4C3D}"/>
              </a:ext>
            </a:extLst>
          </p:cNvPr>
          <p:cNvSpPr txBox="1"/>
          <p:nvPr/>
        </p:nvSpPr>
        <p:spPr>
          <a:xfrm>
            <a:off x="6499958" y="5762445"/>
            <a:ext cx="3157707" cy="3385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sz="1600" b="1" dirty="0" err="1"/>
              <a:t>Courtesy</a:t>
            </a:r>
            <a:r>
              <a:rPr lang="fr-CH" sz="1600" b="1" dirty="0"/>
              <a:t> of Tengming Shen </a:t>
            </a:r>
            <a:endParaRPr lang="en-US" sz="1600" b="1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ECEF3BB-2D99-489D-8990-0608A2619B18}"/>
              </a:ext>
            </a:extLst>
          </p:cNvPr>
          <p:cNvSpPr txBox="1"/>
          <p:nvPr/>
        </p:nvSpPr>
        <p:spPr>
          <a:xfrm>
            <a:off x="820612" y="4598271"/>
            <a:ext cx="3157707" cy="3385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sz="1600" b="1" dirty="0" err="1"/>
              <a:t>Courtesy</a:t>
            </a:r>
            <a:r>
              <a:rPr lang="fr-CH" sz="1600" b="1" dirty="0"/>
              <a:t> of Xiaorong Wang </a:t>
            </a:r>
            <a:endParaRPr lang="en-US" sz="1600" b="1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4727A3-75D5-49FE-84F1-05DF0841095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4 May 2022</a:t>
            </a:r>
          </a:p>
        </p:txBody>
      </p:sp>
    </p:spTree>
    <p:extLst>
      <p:ext uri="{BB962C8B-B14F-4D97-AF65-F5344CB8AC3E}">
        <p14:creationId xmlns:p14="http://schemas.microsoft.com/office/powerpoint/2010/main" val="24130516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80B2BF7-A0E1-4BFC-A184-1BF6F63E5B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9336" y="853463"/>
            <a:ext cx="11669464" cy="50405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/>
              <a:t>The CCT design is based on pairs of canted conductor layers: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D430859-9994-438F-996D-30E891CC4F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978" y="146025"/>
            <a:ext cx="11376025" cy="607135"/>
          </a:xfrm>
        </p:spPr>
        <p:txBody>
          <a:bodyPr>
            <a:normAutofit fontScale="90000"/>
          </a:bodyPr>
          <a:lstStyle/>
          <a:p>
            <a:pPr algn="ctr"/>
            <a:r>
              <a:rPr lang="it-IT" dirty="0"/>
              <a:t>Canted-Cosine-Theta (CCT) Magnet (1)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2A521B-C98D-4BF0-BD39-946FB94B66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 May 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D04498-E0D5-478D-8AED-F8DF4C25E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Rossi, E. De Matteis @IFAST-1st Annual meeting - WP8 – Innovative Superconducting Magnets </a:t>
            </a:r>
            <a:endParaRPr lang="en-US" dirty="0"/>
          </a:p>
        </p:txBody>
      </p:sp>
      <p:pic>
        <p:nvPicPr>
          <p:cNvPr id="8" name="Picture 7" descr="A picture containing shape&#10;&#10;Description automatically generated">
            <a:extLst>
              <a:ext uri="{FF2B5EF4-FFF2-40B4-BE49-F238E27FC236}">
                <a16:creationId xmlns:a16="http://schemas.microsoft.com/office/drawing/2014/main" id="{A86025A2-51B5-4ADE-91B6-91CB69E88E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6901" y="1241593"/>
            <a:ext cx="9569894" cy="195582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2651EE3-A890-40D4-9744-85288EAAFB6E}"/>
              </a:ext>
            </a:extLst>
          </p:cNvPr>
          <p:cNvSpPr txBox="1"/>
          <p:nvPr/>
        </p:nvSpPr>
        <p:spPr>
          <a:xfrm>
            <a:off x="119336" y="2983511"/>
            <a:ext cx="11809311" cy="12926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endParaRPr lang="en-GB" sz="2200" b="1" dirty="0">
              <a:solidFill>
                <a:schemeClr val="tx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b="1" dirty="0">
                <a:solidFill>
                  <a:schemeClr val="tx2"/>
                </a:solidFill>
              </a:rPr>
              <a:t>Current </a:t>
            </a:r>
            <a:r>
              <a:rPr lang="en-GB" sz="2200" b="1" i="1" dirty="0">
                <a:solidFill>
                  <a:schemeClr val="tx2"/>
                </a:solidFill>
                <a:latin typeface="cmr12" panose="020B0500000000000000" pitchFamily="34" charset="0"/>
              </a:rPr>
              <a:t>I  </a:t>
            </a:r>
            <a:r>
              <a:rPr lang="en-GB" sz="2200" b="1" dirty="0">
                <a:solidFill>
                  <a:schemeClr val="tx2"/>
                </a:solidFill>
              </a:rPr>
              <a:t>flows in the two conductors so that the transverse magnetic field components sum and axial field components cancel each other.</a:t>
            </a:r>
          </a:p>
          <a:p>
            <a:pPr algn="l"/>
            <a:endParaRPr lang="en-GB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72AD8D4-007F-4B5C-B375-1BBDFDD54AED}"/>
              </a:ext>
            </a:extLst>
          </p:cNvPr>
          <p:cNvCxnSpPr>
            <a:cxnSpLocks/>
          </p:cNvCxnSpPr>
          <p:nvPr/>
        </p:nvCxnSpPr>
        <p:spPr>
          <a:xfrm flipV="1">
            <a:off x="5764033" y="4589310"/>
            <a:ext cx="1781339" cy="1415227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E7D08A4-F5E8-44E5-92C1-55FE6252CD77}"/>
              </a:ext>
            </a:extLst>
          </p:cNvPr>
          <p:cNvCxnSpPr>
            <a:cxnSpLocks/>
          </p:cNvCxnSpPr>
          <p:nvPr/>
        </p:nvCxnSpPr>
        <p:spPr>
          <a:xfrm flipH="1" flipV="1">
            <a:off x="2639616" y="4466888"/>
            <a:ext cx="1789114" cy="1504648"/>
          </a:xfrm>
          <a:prstGeom prst="straightConnector1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9AA7FCE-23ED-4305-ADB0-0E464719916C}"/>
              </a:ext>
            </a:extLst>
          </p:cNvPr>
          <p:cNvCxnSpPr>
            <a:cxnSpLocks/>
          </p:cNvCxnSpPr>
          <p:nvPr/>
        </p:nvCxnSpPr>
        <p:spPr>
          <a:xfrm flipH="1">
            <a:off x="2398873" y="5973546"/>
            <a:ext cx="2051838" cy="6868"/>
          </a:xfrm>
          <a:prstGeom prst="straightConnector1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31B9D19D-276F-4457-A752-B84CBB63C3D7}"/>
              </a:ext>
            </a:extLst>
          </p:cNvPr>
          <p:cNvCxnSpPr>
            <a:cxnSpLocks/>
          </p:cNvCxnSpPr>
          <p:nvPr/>
        </p:nvCxnSpPr>
        <p:spPr>
          <a:xfrm flipV="1">
            <a:off x="4439816" y="4447161"/>
            <a:ext cx="0" cy="1524000"/>
          </a:xfrm>
          <a:prstGeom prst="straightConnector1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96CF145-F0F3-4289-8478-D457993B5AD7}"/>
              </a:ext>
            </a:extLst>
          </p:cNvPr>
          <p:cNvCxnSpPr>
            <a:cxnSpLocks/>
          </p:cNvCxnSpPr>
          <p:nvPr/>
        </p:nvCxnSpPr>
        <p:spPr>
          <a:xfrm flipV="1">
            <a:off x="5735960" y="4466888"/>
            <a:ext cx="0" cy="1526385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12B07E4-B08F-475B-AD5A-DF4613315821}"/>
              </a:ext>
            </a:extLst>
          </p:cNvPr>
          <p:cNvCxnSpPr>
            <a:cxnSpLocks/>
          </p:cNvCxnSpPr>
          <p:nvPr/>
        </p:nvCxnSpPr>
        <p:spPr>
          <a:xfrm>
            <a:off x="5758051" y="6000141"/>
            <a:ext cx="1787321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070C908A-2C24-45DC-8B12-B673E092D67B}"/>
              </a:ext>
            </a:extLst>
          </p:cNvPr>
          <p:cNvSpPr txBox="1"/>
          <p:nvPr/>
        </p:nvSpPr>
        <p:spPr>
          <a:xfrm>
            <a:off x="5014497" y="4781216"/>
            <a:ext cx="1084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5400" dirty="0">
                <a:solidFill>
                  <a:schemeClr val="tx2"/>
                </a:solidFill>
              </a:rPr>
              <a:t>+</a:t>
            </a:r>
            <a:endParaRPr lang="en-GB" sz="5400" dirty="0">
              <a:solidFill>
                <a:schemeClr val="tx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33E1EDE-2E62-4764-9021-3F807F5D77F5}"/>
              </a:ext>
            </a:extLst>
          </p:cNvPr>
          <p:cNvSpPr txBox="1"/>
          <p:nvPr/>
        </p:nvSpPr>
        <p:spPr>
          <a:xfrm>
            <a:off x="9595027" y="4835258"/>
            <a:ext cx="1627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5400" dirty="0">
                <a:solidFill>
                  <a:schemeClr val="tx2"/>
                </a:solidFill>
              </a:rPr>
              <a:t>=</a:t>
            </a:r>
            <a:endParaRPr lang="en-GB" sz="5400" dirty="0">
              <a:solidFill>
                <a:schemeClr val="tx2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2EF4413-8824-4DE0-8EEC-E466A1BE8D98}"/>
              </a:ext>
            </a:extLst>
          </p:cNvPr>
          <p:cNvSpPr txBox="1"/>
          <p:nvPr/>
        </p:nvSpPr>
        <p:spPr>
          <a:xfrm>
            <a:off x="-271789" y="4372608"/>
            <a:ext cx="34162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>
                <a:solidFill>
                  <a:schemeClr val="tx2"/>
                </a:solidFill>
              </a:rPr>
              <a:t>Total magnetic field</a:t>
            </a:r>
          </a:p>
          <a:p>
            <a:pPr algn="ctr"/>
            <a:r>
              <a:rPr lang="it-IT" b="1" dirty="0">
                <a:solidFill>
                  <a:schemeClr val="tx2"/>
                </a:solidFill>
              </a:rPr>
              <a:t>of the inner layer</a:t>
            </a:r>
            <a:endParaRPr lang="en-GB" b="1" dirty="0">
              <a:solidFill>
                <a:schemeClr val="tx2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46D82E4-ED8B-4ADF-8954-9A368559BF33}"/>
              </a:ext>
            </a:extLst>
          </p:cNvPr>
          <p:cNvSpPr txBox="1"/>
          <p:nvPr/>
        </p:nvSpPr>
        <p:spPr>
          <a:xfrm>
            <a:off x="6936489" y="4309932"/>
            <a:ext cx="36039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>
                <a:solidFill>
                  <a:schemeClr val="tx2"/>
                </a:solidFill>
              </a:rPr>
              <a:t>Total magnetic field</a:t>
            </a:r>
          </a:p>
          <a:p>
            <a:pPr algn="ctr"/>
            <a:r>
              <a:rPr lang="it-IT" b="1" dirty="0">
                <a:solidFill>
                  <a:schemeClr val="tx2"/>
                </a:solidFill>
              </a:rPr>
              <a:t>of the external layer</a:t>
            </a:r>
            <a:endParaRPr lang="en-GB" b="1" dirty="0">
              <a:solidFill>
                <a:schemeClr val="tx2"/>
              </a:solidFill>
            </a:endParaRP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36F009BE-C15F-4BAB-8C1B-027075DE15C9}"/>
              </a:ext>
            </a:extLst>
          </p:cNvPr>
          <p:cNvCxnSpPr>
            <a:cxnSpLocks/>
          </p:cNvCxnSpPr>
          <p:nvPr/>
        </p:nvCxnSpPr>
        <p:spPr>
          <a:xfrm>
            <a:off x="1702932" y="1516578"/>
            <a:ext cx="503438" cy="317239"/>
          </a:xfrm>
          <a:prstGeom prst="straightConnector1">
            <a:avLst/>
          </a:prstGeom>
          <a:ln w="50800">
            <a:solidFill>
              <a:schemeClr val="bg1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C26EB2C2-24B8-47DF-AC66-28A886E861D5}"/>
              </a:ext>
            </a:extLst>
          </p:cNvPr>
          <p:cNvCxnSpPr>
            <a:cxnSpLocks/>
          </p:cNvCxnSpPr>
          <p:nvPr/>
        </p:nvCxnSpPr>
        <p:spPr>
          <a:xfrm flipV="1">
            <a:off x="2070940" y="2442729"/>
            <a:ext cx="481297" cy="310601"/>
          </a:xfrm>
          <a:prstGeom prst="straightConnector1">
            <a:avLst/>
          </a:prstGeom>
          <a:ln w="50800">
            <a:solidFill>
              <a:schemeClr val="bg1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8D69D6EF-11B4-4548-9F1A-3C467A44DAEE}"/>
              </a:ext>
            </a:extLst>
          </p:cNvPr>
          <p:cNvSpPr txBox="1"/>
          <p:nvPr/>
        </p:nvSpPr>
        <p:spPr>
          <a:xfrm>
            <a:off x="1718571" y="1278322"/>
            <a:ext cx="561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i="1" dirty="0">
                <a:solidFill>
                  <a:schemeClr val="bg1"/>
                </a:solidFill>
                <a:latin typeface="cmr12" panose="020B0500000000000000" pitchFamily="34" charset="0"/>
              </a:rPr>
              <a:t>I</a:t>
            </a:r>
            <a:endParaRPr lang="en-GB" sz="2400" b="1" i="1" dirty="0">
              <a:solidFill>
                <a:schemeClr val="bg1"/>
              </a:solidFill>
              <a:latin typeface="cmr12" panose="020B0500000000000000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AE740CF-0DCF-4FC0-AD0A-EB1975E4AB7F}"/>
              </a:ext>
            </a:extLst>
          </p:cNvPr>
          <p:cNvSpPr txBox="1"/>
          <p:nvPr/>
        </p:nvSpPr>
        <p:spPr>
          <a:xfrm>
            <a:off x="2118332" y="2491241"/>
            <a:ext cx="561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i="1" dirty="0">
                <a:solidFill>
                  <a:schemeClr val="bg1"/>
                </a:solidFill>
                <a:latin typeface="cmr12" panose="020B0500000000000000" pitchFamily="34" charset="0"/>
              </a:rPr>
              <a:t>I</a:t>
            </a:r>
            <a:endParaRPr lang="en-GB" sz="2400" b="1" i="1" dirty="0">
              <a:solidFill>
                <a:schemeClr val="bg1"/>
              </a:solidFill>
              <a:latin typeface="cmr12" panose="020B0500000000000000" pitchFamily="34" charset="0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284F25-C9F1-40D4-B8E7-2171A2922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4FFD4E25-DBBD-410E-A559-7975C3E635A2}"/>
              </a:ext>
            </a:extLst>
          </p:cNvPr>
          <p:cNvCxnSpPr>
            <a:cxnSpLocks/>
          </p:cNvCxnSpPr>
          <p:nvPr/>
        </p:nvCxnSpPr>
        <p:spPr>
          <a:xfrm flipV="1">
            <a:off x="11208568" y="4710927"/>
            <a:ext cx="0" cy="1526385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2C6A7925-873D-4F58-9114-A3E8A9598160}"/>
              </a:ext>
            </a:extLst>
          </p:cNvPr>
          <p:cNvCxnSpPr>
            <a:cxnSpLocks/>
          </p:cNvCxnSpPr>
          <p:nvPr/>
        </p:nvCxnSpPr>
        <p:spPr>
          <a:xfrm flipV="1">
            <a:off x="11208568" y="3186927"/>
            <a:ext cx="0" cy="1524000"/>
          </a:xfrm>
          <a:prstGeom prst="straightConnector1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4D6CCA9F-60A7-2D88-DB4F-EA949B2B8389}"/>
              </a:ext>
            </a:extLst>
          </p:cNvPr>
          <p:cNvSpPr txBox="1"/>
          <p:nvPr/>
        </p:nvSpPr>
        <p:spPr>
          <a:xfrm>
            <a:off x="8904312" y="2573657"/>
            <a:ext cx="3138819" cy="30777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b="1" dirty="0"/>
              <a:t>G. Ceruti – INFN-Milano-LASA</a:t>
            </a:r>
          </a:p>
        </p:txBody>
      </p:sp>
    </p:spTree>
    <p:extLst>
      <p:ext uri="{BB962C8B-B14F-4D97-AF65-F5344CB8AC3E}">
        <p14:creationId xmlns:p14="http://schemas.microsoft.com/office/powerpoint/2010/main" val="3246197174"/>
      </p:ext>
    </p:extLst>
  </p:cSld>
  <p:clrMapOvr>
    <a:masterClrMapping/>
  </p:clrMapOvr>
</p:sld>
</file>

<file path=ppt/theme/theme1.xml><?xml version="1.0" encoding="utf-8"?>
<a:theme xmlns:a="http://schemas.openxmlformats.org/drawingml/2006/main" name="I.FAST Custom Slides">
  <a:themeElements>
    <a:clrScheme name="I.FAST custom colou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A00C8"/>
      </a:accent1>
      <a:accent2>
        <a:srgbClr val="08EDF9"/>
      </a:accent2>
      <a:accent3>
        <a:srgbClr val="A850D9"/>
      </a:accent3>
      <a:accent4>
        <a:srgbClr val="2776BF"/>
      </a:accent4>
      <a:accent5>
        <a:srgbClr val="0035CB"/>
      </a:accent5>
      <a:accent6>
        <a:srgbClr val="6011D6"/>
      </a:accent6>
      <a:hlink>
        <a:srgbClr val="08EDF9"/>
      </a:hlink>
      <a:folHlink>
        <a:srgbClr val="03777D"/>
      </a:folHlink>
    </a:clrScheme>
    <a:fontScheme name="I.FAST custom fonts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fast_theme" id="{7AE54E39-E136-2946-BAAD-9EC2262D7CA6}" vid="{60EF505A-9AB9-5F42-9EF0-EE8A69267E7D}"/>
    </a:ext>
  </a:extLst>
</a:theme>
</file>

<file path=ppt/theme/theme2.xml><?xml version="1.0" encoding="utf-8"?>
<a:theme xmlns:a="http://schemas.openxmlformats.org/drawingml/2006/main" name="Generic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625A8A6F1B7A04C83B6C332FAFEF4E6" ma:contentTypeVersion="0" ma:contentTypeDescription="Create a new document." ma:contentTypeScope="" ma:versionID="fb8b00b907be45f467c39999d89e440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41CF59E-9F68-4C65-A97D-90C6714BA2F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D1B81A68-0725-445C-A121-1669D6BEC9DB}">
  <ds:schemaRefs>
    <ds:schemaRef ds:uri="http://purl.org/dc/elements/1.1/"/>
    <ds:schemaRef ds:uri="http://schemas.microsoft.com/office/2006/metadata/properties"/>
    <ds:schemaRef ds:uri="http://purl.org/dc/dcmitype/"/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http://purl.org/dc/terms/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9CE991EF-3D82-46B1-B637-757D2AD10BE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0</TotalTime>
  <Words>2933</Words>
  <Application>Microsoft Office PowerPoint</Application>
  <PresentationFormat>Widescreen</PresentationFormat>
  <Paragraphs>296</Paragraphs>
  <Slides>29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43" baseType="lpstr">
      <vt:lpstr>Arial</vt:lpstr>
      <vt:lpstr>Calibri</vt:lpstr>
      <vt:lpstr>Calibri Light</vt:lpstr>
      <vt:lpstr>Cambria Math</vt:lpstr>
      <vt:lpstr>cmr12</vt:lpstr>
      <vt:lpstr>Franklin Gothic Medium</vt:lpstr>
      <vt:lpstr>Montserrat</vt:lpstr>
      <vt:lpstr>Montserrat ExtraBold</vt:lpstr>
      <vt:lpstr>Montserrat SemiBold</vt:lpstr>
      <vt:lpstr>Tahoma</vt:lpstr>
      <vt:lpstr>Times New Roman</vt:lpstr>
      <vt:lpstr>I.FAST Custom Slides</vt:lpstr>
      <vt:lpstr>Generic</vt:lpstr>
      <vt:lpstr>Foglio di lavoro</vt:lpstr>
      <vt:lpstr>PowerPoint Presentation</vt:lpstr>
      <vt:lpstr>I.FAST WP8 -magnets members (WP8 comprise also a task on special SC cable for fast ramping led by GSI) </vt:lpstr>
      <vt:lpstr>WP8 Listing </vt:lpstr>
      <vt:lpstr>WP8 duration: from M1 to M48 !!  Scope of our WP8</vt:lpstr>
      <vt:lpstr>Nb-Ti CCT: p-gantry and HiLumi LHC</vt:lpstr>
      <vt:lpstr>We build on HTS in FP7-Eucard2 – H2020-ARIES programs </vt:lpstr>
      <vt:lpstr>Scope of our WP8 – cont.</vt:lpstr>
      <vt:lpstr>LBNL effort on HTS accelerator magnets mainly based on CCT</vt:lpstr>
      <vt:lpstr>Canted-Cosine-Theta (CCT) Magnet (1)</vt:lpstr>
      <vt:lpstr>CCT schematics</vt:lpstr>
      <vt:lpstr>IFAST-WP8 (CCT magnets part) meetings </vt:lpstr>
      <vt:lpstr>First decision: change in  the layout of the first CCT (in LTS)</vt:lpstr>
      <vt:lpstr>Preliminary design  combined function</vt:lpstr>
      <vt:lpstr>Timeline</vt:lpstr>
      <vt:lpstr>IFAST WP8 – MLS and DLVs </vt:lpstr>
      <vt:lpstr>Deliverable 8.1 : HTS European Strategy Group </vt:lpstr>
      <vt:lpstr>Deliverable 8.2 : Conceptual Design of combined CCT in LTS</vt:lpstr>
      <vt:lpstr>Deliverable D8.2 – Combined CCT magnet based on NbTi</vt:lpstr>
      <vt:lpstr>Milestone MS32: Characterization of the first length of superconductor for low losses </vt:lpstr>
      <vt:lpstr>Milestone MS32: Characterization of the first length of superconductor for low losses </vt:lpstr>
      <vt:lpstr>Milestone MS33– Conceptual Design of HTS CCT magnet </vt:lpstr>
      <vt:lpstr>CCT Computation Design Workshop:</vt:lpstr>
      <vt:lpstr>CCT-CD Workshop: Outcomes </vt:lpstr>
      <vt:lpstr>CCT-CD Workshop: Outcomes </vt:lpstr>
      <vt:lpstr>Next steps</vt:lpstr>
      <vt:lpstr>Thanks for the attention!!!</vt:lpstr>
      <vt:lpstr>Focus on Power consumption of Current leads (Last IFAST/HITRIplus meetings)</vt:lpstr>
      <vt:lpstr>CCT configuration: HTS conduction-cooled current lead</vt:lpstr>
      <vt:lpstr>CCT configurations: current leads power consumption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Lucio Rossi</cp:lastModifiedBy>
  <cp:revision>543</cp:revision>
  <dcterms:created xsi:type="dcterms:W3CDTF">2017-04-26T09:15:49Z</dcterms:created>
  <dcterms:modified xsi:type="dcterms:W3CDTF">2022-05-04T11:28:58Z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0x0101008625A8A6F1B7A04C83B6C332FAFEF4E6</vt:lpwstr>
  </property>
</Properties>
</file>