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  <p:sldMasterId id="2147483712" r:id="rId6"/>
  </p:sldMasterIdLst>
  <p:notesMasterIdLst>
    <p:notesMasterId r:id="rId35"/>
  </p:notesMasterIdLst>
  <p:handoutMasterIdLst>
    <p:handoutMasterId r:id="rId36"/>
  </p:handoutMasterIdLst>
  <p:sldIdLst>
    <p:sldId id="258" r:id="rId7"/>
    <p:sldId id="289" r:id="rId8"/>
    <p:sldId id="290" r:id="rId9"/>
    <p:sldId id="287" r:id="rId10"/>
    <p:sldId id="272" r:id="rId11"/>
    <p:sldId id="264" r:id="rId12"/>
    <p:sldId id="286" r:id="rId13"/>
    <p:sldId id="295" r:id="rId14"/>
    <p:sldId id="291" r:id="rId15"/>
    <p:sldId id="308" r:id="rId16"/>
    <p:sldId id="292" r:id="rId17"/>
    <p:sldId id="296" r:id="rId18"/>
    <p:sldId id="302" r:id="rId19"/>
    <p:sldId id="309" r:id="rId20"/>
    <p:sldId id="293" r:id="rId21"/>
    <p:sldId id="301" r:id="rId22"/>
    <p:sldId id="300" r:id="rId23"/>
    <p:sldId id="299" r:id="rId24"/>
    <p:sldId id="306" r:id="rId25"/>
    <p:sldId id="307" r:id="rId26"/>
    <p:sldId id="303" r:id="rId27"/>
    <p:sldId id="294" r:id="rId28"/>
    <p:sldId id="297" r:id="rId29"/>
    <p:sldId id="311" r:id="rId30"/>
    <p:sldId id="288" r:id="rId31"/>
    <p:sldId id="304" r:id="rId32"/>
    <p:sldId id="305" r:id="rId33"/>
    <p:sldId id="268" r:id="rId3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2EAC68"/>
    <a:srgbClr val="005DE0"/>
    <a:srgbClr val="B30505"/>
    <a:srgbClr val="FBEA1C"/>
    <a:srgbClr val="E6E6E6"/>
    <a:srgbClr val="0FE6F8"/>
    <a:srgbClr val="253366"/>
    <a:srgbClr val="FEFCDE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96921" autoAdjust="0"/>
  </p:normalViewPr>
  <p:slideViewPr>
    <p:cSldViewPr snapToObjects="1" showGuides="1">
      <p:cViewPr varScale="1">
        <p:scale>
          <a:sx n="107" d="100"/>
          <a:sy n="107" d="100"/>
        </p:scale>
        <p:origin x="990" y="12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25/04/2022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25/04/2022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All capabilities</a:t>
            </a:r>
            <a:r>
              <a:rPr lang="en-GB" baseline="0" dirty="0" smtClean="0"/>
              <a:t> exist at least at two partners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4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3E3E8-D451-4FA8-B391-B3619227D6DC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4E407-DF90-4D0E-8C87-18FE03DD34D9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E3D9-C304-4002-B712-EA5476E0C6B7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052C-34DB-47D6-A340-170A735467DB}" type="datetime1">
              <a:rPr lang="en-US" smtClean="0"/>
              <a:t>4/25/2022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B383-BEDD-4FC0-B30D-D3C282D7B9A5}" type="datetime1">
              <a:rPr lang="en-US" smtClean="0"/>
              <a:t>4/25/2022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E6B-D528-4634-AD80-63AD9264C472}" type="datetime1">
              <a:rPr lang="en-US" smtClean="0"/>
              <a:t>4/25/2022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90C6-DD3F-40F1-AB62-DB8B327969D0}" type="datetime1">
              <a:rPr lang="en-US" smtClean="0"/>
              <a:t>4/25/2022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614F-4911-4B7D-9DCD-B680B377DDD2}" type="datetime1">
              <a:rPr lang="en-US" smtClean="0"/>
              <a:t>4/25/2022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81E4B-961A-42CE-9328-7CC4C5D86E8A}" type="datetime1">
              <a:rPr lang="en-US" smtClean="0"/>
              <a:t>4/25/2022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73CC2-EED9-48B2-9D37-61D08172CF42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7930E-4E45-4BF8-80BB-1475259C0026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DF67-A137-4A3D-AC92-A1ECE0A44B36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B792-B5FA-4EFE-812D-B874F093C8CA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F41EB-B056-4511-82F8-85377BA94FF4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B39F7-7F9B-4074-80A8-7BC73CAF8C67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A1EE-AE4E-466F-8354-DCC7C359FD3A}" type="datetime1">
              <a:rPr lang="en-US" smtClean="0"/>
              <a:t>4/25/2022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84D7-B88A-486C-BBE7-A179C7801E3A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6A7F-63E1-48EB-9E5B-2CCD51073FCA}" type="datetime1">
              <a:rPr lang="en-US" smtClean="0"/>
              <a:t>4/25/2022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3DCB2-BC6C-4A2E-BDCC-A42009B0C893}" type="datetime1">
              <a:rPr lang="en-US" smtClean="0"/>
              <a:t>4/25/2022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C84B-4B63-4407-B73A-46AD7968AA08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BA05-0320-4528-BB46-E9AD1842B332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B6FAD-71E3-4507-901D-007635485CA3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175B6FC-C31D-4D60-AD59-CCF694052F9E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0952A-4A19-4315-B58B-A1B8285AF587}" type="datetime1">
              <a:rPr lang="en-US" smtClean="0"/>
              <a:t>4/25/2022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CAA41-C97B-4403-A84C-D14EC30A3113}" type="datetime1">
              <a:rPr lang="en-US" smtClean="0"/>
              <a:t>4/25/2022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1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491034"/>
            <a:ext cx="11006232" cy="1805623"/>
          </a:xfrm>
        </p:spPr>
        <p:txBody>
          <a:bodyPr/>
          <a:lstStyle/>
          <a:p>
            <a:pPr marL="1524000" indent="-152400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3175"/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Nonevaporable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getter (NEG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coating under synchrotron radiation (SR)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36510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Oleg B. Malyshev (UKRI) </a:t>
            </a:r>
          </a:p>
          <a:p>
            <a:r>
              <a:rPr lang="en-GB" b="1" dirty="0" smtClean="0">
                <a:solidFill>
                  <a:srgbClr val="FFC000"/>
                </a:solidFill>
              </a:rPr>
              <a:t>Task 10.5 leader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717032"/>
            <a:ext cx="7402857" cy="53311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1</a:t>
            </a:r>
            <a:r>
              <a:rPr lang="en-GB" b="1" baseline="30000" dirty="0" smtClean="0">
                <a:solidFill>
                  <a:schemeClr val="tx1"/>
                </a:solidFill>
              </a:rPr>
              <a:t>st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 smtClean="0">
                <a:solidFill>
                  <a:schemeClr val="tx1"/>
                </a:solidFill>
              </a:rPr>
              <a:t>I.FAST Annual </a:t>
            </a:r>
            <a:r>
              <a:rPr lang="en-GB" b="1" dirty="0">
                <a:solidFill>
                  <a:schemeClr val="tx1"/>
                </a:solidFill>
              </a:rPr>
              <a:t>M</a:t>
            </a:r>
            <a:r>
              <a:rPr lang="en-GB" b="1" dirty="0" smtClean="0">
                <a:solidFill>
                  <a:schemeClr val="tx1"/>
                </a:solidFill>
              </a:rPr>
              <a:t>eeting 2-6 May 2022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</a:t>
            </a:r>
            <a:r>
              <a:rPr lang="en-GB" b="1" dirty="0">
                <a:solidFill>
                  <a:srgbClr val="0070C0"/>
                </a:solidFill>
              </a:rPr>
              <a:t>Thin Film </a:t>
            </a:r>
            <a:r>
              <a:rPr lang="en-GB" b="1" dirty="0" smtClean="0">
                <a:solidFill>
                  <a:srgbClr val="0070C0"/>
                </a:solidFill>
              </a:rPr>
              <a:t>Characterisation at UKRI (DL)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9" name="Picture 2" descr="69fdf3bf-91f4-4263-9f62-59a85842949a@GBRP2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94" y="1340768"/>
            <a:ext cx="2864360" cy="2208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6" r="24766" b="9983"/>
          <a:stretch/>
        </p:blipFill>
        <p:spPr>
          <a:xfrm>
            <a:off x="3147962" y="1340768"/>
            <a:ext cx="2796027" cy="22087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652" y="1340768"/>
            <a:ext cx="6030707" cy="339227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81087" y="3462837"/>
            <a:ext cx="2108847" cy="425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Auger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72465" y="3459576"/>
            <a:ext cx="2108847" cy="425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FEI inspect S50 SEM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33045" y="1814089"/>
            <a:ext cx="1321314" cy="425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Auger, XPS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9313865" y="5021696"/>
            <a:ext cx="21778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/>
              <a:t>Courtesy of R. </a:t>
            </a:r>
            <a:r>
              <a:rPr lang="en-GB" sz="1600" i="1" dirty="0" smtClean="0"/>
              <a:t>Valizadeh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47697" y="4084918"/>
            <a:ext cx="57962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More characterisation facilities are available through collaborations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Materials Characterisation Laboratory at ISIS (RAL)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CI 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Other UK 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International collaborations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deposition facility at DESY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1344" y="868729"/>
            <a:ext cx="6192686" cy="198420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Support by main future project of DESY</a:t>
            </a:r>
          </a:p>
          <a:p>
            <a:r>
              <a:rPr lang="de-DE" dirty="0" smtClean="0"/>
              <a:t>1 </a:t>
            </a:r>
            <a:r>
              <a:rPr lang="de-DE" dirty="0"/>
              <a:t>sputtering setup for long chambers (up to 5 m)</a:t>
            </a:r>
          </a:p>
          <a:p>
            <a:r>
              <a:rPr lang="de-DE" dirty="0">
                <a:solidFill>
                  <a:schemeClr val="accent4">
                    <a:lumMod val="75000"/>
                  </a:schemeClr>
                </a:solidFill>
              </a:rPr>
              <a:t>1 deposition system for short </a:t>
            </a:r>
            <a:r>
              <a:rPr lang="de-DE" dirty="0" smtClean="0">
                <a:solidFill>
                  <a:schemeClr val="accent4">
                    <a:lumMod val="75000"/>
                  </a:schemeClr>
                </a:solidFill>
              </a:rPr>
              <a:t>chambers</a:t>
            </a:r>
            <a:endParaRPr lang="en-GB" sz="2400" dirty="0" smtClean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459917D-863D-439E-837F-BFCE2ED4755F}"/>
              </a:ext>
            </a:extLst>
          </p:cNvPr>
          <p:cNvGrpSpPr/>
          <p:nvPr/>
        </p:nvGrpSpPr>
        <p:grpSpPr>
          <a:xfrm>
            <a:off x="6448331" y="812889"/>
            <a:ext cx="5428846" cy="5355495"/>
            <a:chOff x="5700115" y="124370"/>
            <a:chExt cx="6898047" cy="6416677"/>
          </a:xfrm>
        </p:grpSpPr>
        <p:pic>
          <p:nvPicPr>
            <p:cNvPr id="10" name="Grafik 6">
              <a:extLst>
                <a:ext uri="{FF2B5EF4-FFF2-40B4-BE49-F238E27FC236}">
                  <a16:creationId xmlns:a16="http://schemas.microsoft.com/office/drawing/2014/main" id="{52B8BD35-F0AE-489B-A5FC-34777384E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632" r="10593"/>
            <a:stretch/>
          </p:blipFill>
          <p:spPr>
            <a:xfrm rot="5400000">
              <a:off x="4143380" y="1681106"/>
              <a:ext cx="6416676" cy="3303206"/>
            </a:xfrm>
            <a:prstGeom prst="rect">
              <a:avLst/>
            </a:prstGeom>
          </p:spPr>
        </p:pic>
        <p:pic>
          <p:nvPicPr>
            <p:cNvPr id="11" name="Grafik 7">
              <a:extLst>
                <a:ext uri="{FF2B5EF4-FFF2-40B4-BE49-F238E27FC236}">
                  <a16:creationId xmlns:a16="http://schemas.microsoft.com/office/drawing/2014/main" id="{74237FB6-BDD0-4C96-A42B-27A2903647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32" r="14972"/>
            <a:stretch/>
          </p:blipFill>
          <p:spPr>
            <a:xfrm>
              <a:off x="9003323" y="124370"/>
              <a:ext cx="3594839" cy="6416676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3935760" y="530120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L. Lilje and R. Sirvinskaite (DESY) </a:t>
            </a:r>
            <a:endParaRPr lang="en-GB" sz="16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0037" y="3218399"/>
            <a:ext cx="3371412" cy="252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0312" y="6558230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deposition facility at DLS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496A86C-F6B4-4D57-8AC3-68C4F098C8EE}"/>
              </a:ext>
            </a:extLst>
          </p:cNvPr>
          <p:cNvSpPr txBox="1">
            <a:spLocks/>
          </p:cNvSpPr>
          <p:nvPr/>
        </p:nvSpPr>
        <p:spPr>
          <a:xfrm>
            <a:off x="6312024" y="680687"/>
            <a:ext cx="5606547" cy="5860321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>
                <a:solidFill>
                  <a:srgbClr val="0070C0"/>
                </a:solidFill>
              </a:rPr>
              <a:t>Overview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DC magnetron sputtering rig, DN40 vessels up to 0.5 m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Base pressure around low 10</a:t>
            </a:r>
            <a:r>
              <a:rPr lang="en-US" sz="1800" baseline="30000" dirty="0"/>
              <a:t>-9</a:t>
            </a:r>
            <a:r>
              <a:rPr lang="en-US" sz="1800" dirty="0"/>
              <a:t> mbar range (unbaked)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 err="1"/>
              <a:t>Ar</a:t>
            </a:r>
            <a:r>
              <a:rPr lang="en-US" sz="1800" dirty="0"/>
              <a:t> sputtering gas operating between </a:t>
            </a:r>
            <a:r>
              <a:rPr lang="en-US" sz="1800" dirty="0" smtClean="0"/>
              <a:t>3</a:t>
            </a:r>
            <a:r>
              <a:rPr lang="en-US" sz="1800" dirty="0" smtClean="0">
                <a:sym typeface="Symbol" panose="05050102010706020507" pitchFamily="18" charset="2"/>
              </a:rPr>
              <a:t></a:t>
            </a:r>
            <a:r>
              <a:rPr lang="en-US" sz="1800" dirty="0" smtClean="0"/>
              <a:t>10</a:t>
            </a:r>
            <a:r>
              <a:rPr lang="en-US" sz="1800" baseline="30000" dirty="0" smtClean="0"/>
              <a:t>-3</a:t>
            </a:r>
            <a:r>
              <a:rPr lang="en-US" sz="1800" dirty="0" smtClean="0"/>
              <a:t> </a:t>
            </a:r>
            <a:r>
              <a:rPr lang="en-US" sz="1800" dirty="0"/>
              <a:t>and 1 mbar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Moving permanent magnet </a:t>
            </a:r>
            <a:r>
              <a:rPr lang="en-US" sz="1800" dirty="0" smtClean="0"/>
              <a:t>(</a:t>
            </a:r>
            <a:r>
              <a:rPr lang="en-US" sz="1800" dirty="0" smtClean="0">
                <a:sym typeface="Symbol" panose="05050102010706020507" pitchFamily="18" charset="2"/>
              </a:rPr>
              <a:t></a:t>
            </a:r>
            <a:r>
              <a:rPr lang="en-US" sz="1800" dirty="0" smtClean="0"/>
              <a:t>600 </a:t>
            </a:r>
            <a:r>
              <a:rPr lang="en-US" sz="1800" dirty="0"/>
              <a:t>G) on rail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Static and pulsed DC HV modes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Twisted wire(s) tensioned by 0.5 kg mass in vacuum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System controlled using </a:t>
            </a:r>
            <a:r>
              <a:rPr lang="en-US" sz="1800" dirty="0" smtClean="0"/>
              <a:t>PLC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Increased operating pressure limit to 1 mbar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Several short (1 hour) coating runs with </a:t>
            </a:r>
            <a:r>
              <a:rPr lang="en-GB" sz="1800" dirty="0" err="1"/>
              <a:t>Zr</a:t>
            </a:r>
            <a:r>
              <a:rPr lang="en-GB" sz="1800" dirty="0"/>
              <a:t> wire, operating at low plasma power (&lt;4 W)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Next steps</a:t>
            </a:r>
            <a:r>
              <a:rPr lang="en-GB" sz="1800" dirty="0">
                <a:solidFill>
                  <a:srgbClr val="0070C0"/>
                </a:solidFill>
              </a:rPr>
              <a:t>: 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Increase plasma power to approx. 15 W and perform longer coating run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Thickness and composition determination on Si coupons</a:t>
            </a:r>
          </a:p>
          <a:p>
            <a:pPr marL="0" indent="0">
              <a:buNone/>
            </a:pPr>
            <a:endParaRPr lang="en-US" sz="1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9335" y="1550977"/>
            <a:ext cx="6074751" cy="3984678"/>
            <a:chOff x="211614" y="1504740"/>
            <a:chExt cx="6076157" cy="3985601"/>
          </a:xfrm>
        </p:grpSpPr>
        <p:pic>
          <p:nvPicPr>
            <p:cNvPr id="14" name="Picture 7" descr="F:\Working from home\Working @ home folder\DLS NEG Project Presentation Feb 2021\NEG Coating Rig\IMG_5574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3249932" y="2432568"/>
              <a:ext cx="3955571" cy="2120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7" r="1487" b="7741"/>
            <a:stretch/>
          </p:blipFill>
          <p:spPr bwMode="auto">
            <a:xfrm>
              <a:off x="211614" y="1504740"/>
              <a:ext cx="3606006" cy="3985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</p:grpSp>
      <p:sp>
        <p:nvSpPr>
          <p:cNvPr id="16" name="TextBox 15"/>
          <p:cNvSpPr txBox="1"/>
          <p:nvPr/>
        </p:nvSpPr>
        <p:spPr>
          <a:xfrm>
            <a:off x="3225074" y="5920208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7131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75" y="852344"/>
            <a:ext cx="10121019" cy="90608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There is a deposition facility </a:t>
            </a:r>
            <a:r>
              <a:rPr lang="en-GB" dirty="0"/>
              <a:t>at Soleil </a:t>
            </a:r>
            <a:endParaRPr lang="en-GB" dirty="0" smtClean="0"/>
          </a:p>
          <a:p>
            <a:r>
              <a:rPr lang="en-GB" dirty="0" smtClean="0"/>
              <a:t>It could </a:t>
            </a:r>
            <a:r>
              <a:rPr lang="en-GB" dirty="0"/>
              <a:t>be used for a small number of samples in a future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1704" y="6356350"/>
            <a:ext cx="511256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deposition facility at Soleil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496A86C-F6B4-4D57-8AC3-68C4F098C8EE}"/>
              </a:ext>
            </a:extLst>
          </p:cNvPr>
          <p:cNvSpPr txBox="1">
            <a:spLocks/>
          </p:cNvSpPr>
          <p:nvPr/>
        </p:nvSpPr>
        <p:spPr>
          <a:xfrm>
            <a:off x="479376" y="1052736"/>
            <a:ext cx="11617889" cy="4752528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27993B37-E10C-466F-ABA6-D76E579A4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5" y="1908918"/>
            <a:ext cx="5204668" cy="4243016"/>
          </a:xfrm>
          <a:prstGeom prst="rect">
            <a:avLst/>
          </a:prstGeom>
        </p:spPr>
      </p:pic>
      <p:pic>
        <p:nvPicPr>
          <p:cNvPr id="9" name="Picture 49">
            <a:extLst>
              <a:ext uri="{FF2B5EF4-FFF2-40B4-BE49-F238E27FC236}">
                <a16:creationId xmlns:a16="http://schemas.microsoft.com/office/drawing/2014/main" id="{1E3513D7-5FDA-4067-8D53-47F0C62C7B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4" t="26338" r="34083" b="17514"/>
          <a:stretch/>
        </p:blipFill>
        <p:spPr bwMode="auto">
          <a:xfrm>
            <a:off x="9001298" y="1916832"/>
            <a:ext cx="2352502" cy="4232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3352" y="6157260"/>
            <a:ext cx="3313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Courtesy of </a:t>
            </a:r>
            <a:r>
              <a:rPr lang="en-GB" i="1" dirty="0" smtClean="0">
                <a:cs typeface="Arial" panose="020B0604020202020204" pitchFamily="34" charset="0"/>
              </a:rPr>
              <a:t>Nicolas </a:t>
            </a:r>
            <a:r>
              <a:rPr lang="en-GB" i="1" dirty="0" err="1">
                <a:cs typeface="Arial" panose="020B0604020202020204" pitchFamily="34" charset="0"/>
              </a:rPr>
              <a:t>Béchu</a:t>
            </a:r>
            <a:r>
              <a:rPr lang="en-GB" i="1" dirty="0">
                <a:cs typeface="Arial" panose="020B0604020202020204" pitchFamily="34" charset="0"/>
              </a:rPr>
              <a:t> </a:t>
            </a:r>
            <a:r>
              <a:rPr lang="en-GB" i="1" dirty="0" smtClean="0">
                <a:cs typeface="Arial" panose="020B0604020202020204" pitchFamily="34" charset="0"/>
              </a:rPr>
              <a:t>(Soleil)</a:t>
            </a:r>
            <a:endParaRPr lang="en-GB" i="1" dirty="0">
              <a:cs typeface="Arial" panose="020B0604020202020204" pitchFamily="34" charset="0"/>
            </a:endParaRPr>
          </a:p>
        </p:txBody>
      </p:sp>
      <p:pic>
        <p:nvPicPr>
          <p:cNvPr id="11" name="Image 21" descr="Une image contenant texte, intérieur, mur, compteur&#10;&#10;Description générée automatiquement"/>
          <p:cNvPicPr/>
          <p:nvPr/>
        </p:nvPicPr>
        <p:blipFill>
          <a:blip r:embed="rId4"/>
          <a:stretch>
            <a:fillRect/>
          </a:stretch>
        </p:blipFill>
        <p:spPr>
          <a:xfrm>
            <a:off x="6240016" y="1908918"/>
            <a:ext cx="2232248" cy="424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4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Samples for pumping properties evaluation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1040506"/>
            <a:ext cx="10873208" cy="27363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It was agreed that a </a:t>
            </a:r>
            <a:r>
              <a:rPr lang="en-GB" dirty="0"/>
              <a:t>project </a:t>
            </a:r>
            <a:r>
              <a:rPr lang="en-GB" i="1" dirty="0" smtClean="0">
                <a:solidFill>
                  <a:srgbClr val="F207CA"/>
                </a:solidFill>
              </a:rPr>
              <a:t>standard </a:t>
            </a:r>
            <a:r>
              <a:rPr lang="en-GB" i="1" dirty="0">
                <a:solidFill>
                  <a:srgbClr val="F207CA"/>
                </a:solidFill>
              </a:rPr>
              <a:t>sample </a:t>
            </a:r>
            <a:r>
              <a:rPr lang="en-GB" dirty="0"/>
              <a:t>for pumping properties </a:t>
            </a:r>
            <a:r>
              <a:rPr lang="en-GB" dirty="0" smtClean="0"/>
              <a:t>evaluation is  </a:t>
            </a:r>
            <a:endParaRPr lang="en-GB" sz="3600" dirty="0">
              <a:cs typeface="Arial" panose="020B0604020202020204" pitchFamily="34" charset="0"/>
            </a:endParaRPr>
          </a:p>
          <a:p>
            <a:pPr lvl="1"/>
            <a:r>
              <a:rPr lang="en-GB" dirty="0" smtClean="0"/>
              <a:t>made of OFHC or OFS copper </a:t>
            </a:r>
            <a:r>
              <a:rPr lang="en-GB" dirty="0"/>
              <a:t>samples </a:t>
            </a:r>
            <a:endParaRPr lang="en-GB" dirty="0" smtClean="0"/>
          </a:p>
          <a:p>
            <a:pPr lvl="1"/>
            <a:r>
              <a:rPr lang="en-GB" dirty="0" smtClean="0"/>
              <a:t>ID </a:t>
            </a:r>
            <a:r>
              <a:rPr lang="en-GB" dirty="0"/>
              <a:t>= 20 mm </a:t>
            </a:r>
            <a:endParaRPr lang="en-GB" dirty="0" smtClean="0"/>
          </a:p>
          <a:p>
            <a:pPr lvl="1"/>
            <a:r>
              <a:rPr lang="en-GB" dirty="0" smtClean="0"/>
              <a:t>L </a:t>
            </a:r>
            <a:r>
              <a:rPr lang="en-GB" dirty="0"/>
              <a:t>= 500 mm </a:t>
            </a:r>
            <a:endParaRPr lang="en-GB" dirty="0" smtClean="0"/>
          </a:p>
          <a:p>
            <a:pPr lvl="1"/>
            <a:r>
              <a:rPr lang="en-GB" dirty="0" smtClean="0"/>
              <a:t>equipped </a:t>
            </a:r>
            <a:r>
              <a:rPr lang="en-GB" dirty="0"/>
              <a:t>with two CF40 flanges </a:t>
            </a: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83" b="9280"/>
          <a:stretch/>
        </p:blipFill>
        <p:spPr>
          <a:xfrm>
            <a:off x="2147606" y="4033164"/>
            <a:ext cx="8027835" cy="16558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3792" y="5805264"/>
            <a:ext cx="3875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L. Lilje and R.  Sirvinskaite (DESY)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826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Samples for pumping properties evaluation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1343" y="836712"/>
            <a:ext cx="6001385" cy="266429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rgbClr val="00B050"/>
                </a:solidFill>
              </a:rPr>
              <a:t>11 </a:t>
            </a:r>
            <a:r>
              <a:rPr lang="en-GB" sz="2400" dirty="0">
                <a:solidFill>
                  <a:srgbClr val="00B050"/>
                </a:solidFill>
              </a:rPr>
              <a:t>samples </a:t>
            </a:r>
            <a:r>
              <a:rPr lang="en-GB" sz="2400" dirty="0" smtClean="0">
                <a:solidFill>
                  <a:srgbClr val="00B050"/>
                </a:solidFill>
              </a:rPr>
              <a:t>have been </a:t>
            </a:r>
            <a:r>
              <a:rPr lang="en-GB" sz="2400" dirty="0">
                <a:solidFill>
                  <a:srgbClr val="00B050"/>
                </a:solidFill>
              </a:rPr>
              <a:t>provided by DESY in March 2022</a:t>
            </a:r>
            <a:r>
              <a:rPr lang="en-GB" sz="2400" dirty="0"/>
              <a:t>. </a:t>
            </a:r>
            <a:endParaRPr lang="en-GB" sz="2400" dirty="0" smtClean="0"/>
          </a:p>
          <a:p>
            <a:pPr lvl="1"/>
            <a:r>
              <a:rPr lang="en-GB" sz="2000" dirty="0" smtClean="0">
                <a:cs typeface="Arial" panose="020B0604020202020204" pitchFamily="34" charset="0"/>
              </a:rPr>
              <a:t>10 </a:t>
            </a:r>
            <a:r>
              <a:rPr lang="en-GB" sz="2000" dirty="0">
                <a:cs typeface="Arial" panose="020B0604020202020204" pitchFamily="34" charset="0"/>
              </a:rPr>
              <a:t>Samples have been </a:t>
            </a:r>
            <a:r>
              <a:rPr lang="en-GB" sz="2000" dirty="0" smtClean="0">
                <a:cs typeface="Arial" panose="020B0604020202020204" pitchFamily="34" charset="0"/>
              </a:rPr>
              <a:t>etched </a:t>
            </a:r>
            <a:r>
              <a:rPr lang="en-GB" sz="2000" dirty="0">
                <a:cs typeface="Arial" panose="020B0604020202020204" pitchFamily="34" charset="0"/>
              </a:rPr>
              <a:t>with ammonium persulfate and cleaned with Elma Clean at DESY </a:t>
            </a:r>
            <a:endParaRPr lang="en-GB" sz="2000" dirty="0" smtClean="0">
              <a:cs typeface="Arial" panose="020B0604020202020204" pitchFamily="34" charset="0"/>
            </a:endParaRPr>
          </a:p>
          <a:p>
            <a:pPr lvl="2"/>
            <a:r>
              <a:rPr lang="en-GB" sz="1600" dirty="0" smtClean="0">
                <a:cs typeface="Arial" panose="020B0604020202020204" pitchFamily="34" charset="0"/>
              </a:rPr>
              <a:t>following </a:t>
            </a:r>
            <a:r>
              <a:rPr lang="en-GB" sz="1600" dirty="0">
                <a:cs typeface="Arial" panose="020B0604020202020204" pitchFamily="34" charset="0"/>
              </a:rPr>
              <a:t>a procedure being developed in ongoing </a:t>
            </a:r>
            <a:r>
              <a:rPr lang="en-GB" sz="1600" dirty="0" smtClean="0">
                <a:cs typeface="Arial" panose="020B0604020202020204" pitchFamily="34" charset="0"/>
              </a:rPr>
              <a:t>research</a:t>
            </a:r>
          </a:p>
          <a:p>
            <a:pPr lvl="1"/>
            <a:r>
              <a:rPr lang="en-GB" sz="2000" dirty="0" smtClean="0">
                <a:cs typeface="Arial" panose="020B0604020202020204" pitchFamily="34" charset="0"/>
              </a:rPr>
              <a:t>One </a:t>
            </a:r>
            <a:r>
              <a:rPr lang="en-GB" sz="2000" dirty="0">
                <a:cs typeface="Arial" panose="020B0604020202020204" pitchFamily="34" charset="0"/>
              </a:rPr>
              <a:t>sample have been </a:t>
            </a:r>
            <a:r>
              <a:rPr lang="en-GB" sz="2000" dirty="0" smtClean="0">
                <a:cs typeface="Arial" panose="020B0604020202020204" pitchFamily="34" charset="0"/>
              </a:rPr>
              <a:t>cleaned </a:t>
            </a:r>
            <a:r>
              <a:rPr lang="en-GB" sz="2000" dirty="0">
                <a:cs typeface="Arial" panose="020B0604020202020204" pitchFamily="34" charset="0"/>
              </a:rPr>
              <a:t>with Elma Clean </a:t>
            </a:r>
            <a:endParaRPr lang="en-GB" sz="2000" dirty="0" smtClean="0">
              <a:cs typeface="Arial" panose="020B0604020202020204" pitchFamily="34" charset="0"/>
            </a:endParaRPr>
          </a:p>
          <a:p>
            <a:pPr lvl="2"/>
            <a:r>
              <a:rPr lang="en-GB" sz="1600" dirty="0" smtClean="0">
                <a:cs typeface="Arial" panose="020B0604020202020204" pitchFamily="34" charset="0"/>
              </a:rPr>
              <a:t>but </a:t>
            </a:r>
            <a:r>
              <a:rPr lang="en-GB" sz="1600" dirty="0">
                <a:cs typeface="Arial" panose="020B0604020202020204" pitchFamily="34" charset="0"/>
              </a:rPr>
              <a:t>not etched with ammonium </a:t>
            </a:r>
            <a:r>
              <a:rPr lang="en-GB" sz="1600" dirty="0" smtClean="0">
                <a:cs typeface="Arial" panose="020B0604020202020204" pitchFamily="34" charset="0"/>
              </a:rPr>
              <a:t>persulfate</a:t>
            </a:r>
            <a:endParaRPr lang="en-GB" dirty="0" smtClean="0"/>
          </a:p>
          <a:p>
            <a:r>
              <a:rPr lang="en-GB" sz="2400" dirty="0" smtClean="0"/>
              <a:t>More </a:t>
            </a:r>
            <a:r>
              <a:rPr lang="en-GB" sz="2400" dirty="0"/>
              <a:t>samples can be produced in a </a:t>
            </a:r>
            <a:r>
              <a:rPr lang="en-GB" sz="2400" dirty="0" smtClean="0"/>
              <a:t>future.</a:t>
            </a:r>
            <a:endParaRPr lang="en-GB" sz="24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312024" y="1071518"/>
            <a:ext cx="5544616" cy="40136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3 samples will be used for comparison of cleaning/etching procedures </a:t>
            </a:r>
          </a:p>
          <a:p>
            <a:pPr lvl="1"/>
            <a:r>
              <a:rPr lang="en-GB" dirty="0" smtClean="0">
                <a:solidFill>
                  <a:srgbClr val="2EAC68"/>
                </a:solidFill>
                <a:cs typeface="Arial" panose="020B0604020202020204" pitchFamily="34" charset="0"/>
              </a:rPr>
              <a:t>by thermal outgassing </a:t>
            </a:r>
            <a:r>
              <a:rPr lang="en-GB" dirty="0">
                <a:solidFill>
                  <a:srgbClr val="2EAC68"/>
                </a:solidFill>
                <a:cs typeface="Arial" panose="020B0604020202020204" pitchFamily="34" charset="0"/>
              </a:rPr>
              <a:t>measurements</a:t>
            </a:r>
          </a:p>
          <a:p>
            <a:pPr lvl="1"/>
            <a:r>
              <a:rPr lang="en-GB" dirty="0" smtClean="0">
                <a:solidFill>
                  <a:srgbClr val="2EAC68"/>
                </a:solidFill>
                <a:cs typeface="Arial" panose="020B0604020202020204" pitchFamily="34" charset="0"/>
              </a:rPr>
              <a:t>by ESD measurements</a:t>
            </a:r>
          </a:p>
          <a:p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8 samples to be 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coated at UKRI (DL</a:t>
            </a:r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):</a:t>
            </a:r>
          </a:p>
          <a:p>
            <a:pPr lvl="1"/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4 samples will be coated with </a:t>
            </a:r>
            <a:r>
              <a:rPr lang="en-GB" dirty="0" err="1" smtClean="0">
                <a:solidFill>
                  <a:srgbClr val="B30505"/>
                </a:solidFill>
                <a:cs typeface="Arial" panose="020B0604020202020204" pitchFamily="34" charset="0"/>
              </a:rPr>
              <a:t>Zr</a:t>
            </a:r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>
                <a:solidFill>
                  <a:srgbClr val="B30505"/>
                </a:solidFill>
                <a:cs typeface="Arial" panose="020B0604020202020204" pitchFamily="34" charset="0"/>
              </a:rPr>
              <a:t>4 samples will be coated with </a:t>
            </a:r>
            <a:r>
              <a:rPr lang="en-GB" dirty="0" err="1" smtClean="0">
                <a:solidFill>
                  <a:srgbClr val="B30505"/>
                </a:solidFill>
                <a:cs typeface="Arial" panose="020B0604020202020204" pitchFamily="34" charset="0"/>
              </a:rPr>
              <a:t>Ti</a:t>
            </a:r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-</a:t>
            </a:r>
            <a:r>
              <a:rPr lang="en-GB" dirty="0" err="1" smtClean="0">
                <a:solidFill>
                  <a:srgbClr val="B30505"/>
                </a:solidFill>
                <a:cs typeface="Arial" panose="020B0604020202020204" pitchFamily="34" charset="0"/>
              </a:rPr>
              <a:t>Zr</a:t>
            </a:r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-V</a:t>
            </a:r>
          </a:p>
          <a:p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so </a:t>
            </a:r>
            <a:r>
              <a:rPr lang="en-GB" b="1" i="1" dirty="0">
                <a:solidFill>
                  <a:srgbClr val="7030A0"/>
                </a:solidFill>
                <a:cs typeface="Arial" panose="020B0604020202020204" pitchFamily="34" charset="0"/>
              </a:rPr>
              <a:t>identical samples 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will be tested in 4 labs for comparing (</a:t>
            </a:r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cross-verifying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) the results obtained on different facilities</a:t>
            </a:r>
            <a:endParaRPr lang="en-GB" sz="4800" dirty="0">
              <a:solidFill>
                <a:srgbClr val="7030A0"/>
              </a:solidFill>
            </a:endParaRPr>
          </a:p>
          <a:p>
            <a:pPr lvl="1"/>
            <a:endParaRPr lang="en-GB" dirty="0">
              <a:solidFill>
                <a:srgbClr val="B30505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27" y="3524830"/>
            <a:ext cx="5977902" cy="25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86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Facilities for pumping </a:t>
            </a:r>
            <a:r>
              <a:rPr lang="en-GB" b="1" dirty="0">
                <a:solidFill>
                  <a:srgbClr val="0070C0"/>
                </a:solidFill>
              </a:rPr>
              <a:t>properties evaluation at UKRI (DL</a:t>
            </a:r>
            <a:r>
              <a:rPr lang="en-GB" b="1" dirty="0" smtClean="0">
                <a:solidFill>
                  <a:srgbClr val="0070C0"/>
                </a:solidFill>
              </a:rPr>
              <a:t>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33936" y="804993"/>
            <a:ext cx="6468876" cy="14275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pumping properties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 facilities are used for a routine measurements of initial sticking probability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sorption capacity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.</a:t>
            </a:r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4 samples can be tested at the same time.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646"/>
            <a:ext cx="5185267" cy="295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459" y="3219382"/>
            <a:ext cx="4560617" cy="29523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71004" y="2634607"/>
            <a:ext cx="4886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Pressure ratio </a:t>
            </a:r>
            <a:r>
              <a:rPr lang="en-GB" sz="1600" i="1" dirty="0" smtClean="0"/>
              <a:t>R </a:t>
            </a:r>
            <a:r>
              <a:rPr lang="en-GB" sz="1600" i="1" dirty="0"/>
              <a:t>= 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bot</a:t>
            </a:r>
            <a:r>
              <a:rPr lang="en-GB" sz="1600" i="1" dirty="0" smtClean="0"/>
              <a:t>/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top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as </a:t>
            </a:r>
            <a:r>
              <a:rPr lang="en-GB" sz="1600" dirty="0"/>
              <a:t>a function of </a:t>
            </a:r>
            <a:endParaRPr lang="en-GB" sz="1600" baseline="-25000" dirty="0"/>
          </a:p>
          <a:p>
            <a:r>
              <a:rPr lang="en-GB" sz="1600" dirty="0"/>
              <a:t>s</a:t>
            </a:r>
            <a:r>
              <a:rPr lang="en-GB" sz="1600" dirty="0" smtClean="0"/>
              <a:t>ticking probability </a:t>
            </a:r>
            <a:r>
              <a:rPr lang="en-GB" sz="1600" i="1" dirty="0" smtClean="0">
                <a:sym typeface="Symbol" panose="05050102010706020507" pitchFamily="18" charset="2"/>
              </a:rPr>
              <a:t> obtained with TPMC modelling</a:t>
            </a:r>
            <a:endParaRPr lang="en-GB" sz="1600" i="1" baseline="-25000" dirty="0"/>
          </a:p>
        </p:txBody>
      </p:sp>
      <p:pic>
        <p:nvPicPr>
          <p:cNvPr id="1027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626" y="3201312"/>
            <a:ext cx="3960192" cy="324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9536" y="4797152"/>
            <a:ext cx="137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Typical result: </a:t>
            </a:r>
          </a:p>
          <a:p>
            <a:r>
              <a:rPr lang="en-GB" sz="1600" i="1" dirty="0" smtClean="0"/>
              <a:t>R = 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bot</a:t>
            </a:r>
            <a:r>
              <a:rPr lang="en-GB" sz="1600" i="1" dirty="0" smtClean="0"/>
              <a:t>/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top</a:t>
            </a:r>
            <a:endParaRPr lang="en-GB" sz="1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317914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Facilities for pumping properties evaluation at Soleil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7732" y="908720"/>
            <a:ext cx="4772818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i="1" dirty="0">
                <a:solidFill>
                  <a:srgbClr val="C00000"/>
                </a:solidFill>
              </a:rPr>
              <a:t>2 Transmission Method Test Benches for NEG coating characterization</a:t>
            </a:r>
          </a:p>
        </p:txBody>
      </p:sp>
      <p:grpSp>
        <p:nvGrpSpPr>
          <p:cNvPr id="9" name="Groupe 14"/>
          <p:cNvGrpSpPr/>
          <p:nvPr/>
        </p:nvGrpSpPr>
        <p:grpSpPr>
          <a:xfrm>
            <a:off x="6768073" y="1954347"/>
            <a:ext cx="4800535" cy="3600400"/>
            <a:chOff x="1619671" y="1628800"/>
            <a:chExt cx="4800535" cy="360040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619671" y="1628800"/>
              <a:ext cx="4800535" cy="36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ZoneTexte 7"/>
            <p:cNvSpPr txBox="1"/>
            <p:nvPr/>
          </p:nvSpPr>
          <p:spPr>
            <a:xfrm>
              <a:off x="1979712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2" name="ZoneTexte 8"/>
            <p:cNvSpPr txBox="1"/>
            <p:nvPr/>
          </p:nvSpPr>
          <p:spPr>
            <a:xfrm>
              <a:off x="3347864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" name="ZoneTexte 9"/>
            <p:cNvSpPr txBox="1"/>
            <p:nvPr/>
          </p:nvSpPr>
          <p:spPr>
            <a:xfrm>
              <a:off x="4788024" y="2708920"/>
              <a:ext cx="3674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 err="1">
                  <a:solidFill>
                    <a:srgbClr val="FF0000"/>
                  </a:solidFill>
                </a:rPr>
                <a:t>inj</a:t>
              </a:r>
              <a:endParaRPr lang="fr-FR" sz="1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4" name="ZoneTexte 10"/>
            <p:cNvSpPr txBox="1"/>
            <p:nvPr/>
          </p:nvSpPr>
          <p:spPr>
            <a:xfrm>
              <a:off x="3502194" y="1860064"/>
              <a:ext cx="823302" cy="307777"/>
            </a:xfrm>
            <a:prstGeom prst="rect">
              <a:avLst/>
            </a:prstGeom>
            <a:solidFill>
              <a:srgbClr val="FFFFFF">
                <a:alpha val="6196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>
                  <a:solidFill>
                    <a:srgbClr val="00B050"/>
                  </a:solidFill>
                </a:rPr>
                <a:t>Gas</a:t>
              </a:r>
              <a:r>
                <a:rPr lang="fr-FR" sz="1400" dirty="0">
                  <a:solidFill>
                    <a:srgbClr val="00B050"/>
                  </a:solidFill>
                </a:rPr>
                <a:t> </a:t>
              </a:r>
              <a:r>
                <a:rPr lang="fr-FR" sz="1400" dirty="0" err="1">
                  <a:solidFill>
                    <a:srgbClr val="00B050"/>
                  </a:solidFill>
                </a:rPr>
                <a:t>inlet</a:t>
              </a:r>
              <a:endParaRPr lang="fr-FR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15" name="Connecteur droit avec flèche 11"/>
            <p:cNvCxnSpPr/>
            <p:nvPr/>
          </p:nvCxnSpPr>
          <p:spPr>
            <a:xfrm>
              <a:off x="3995936" y="2420888"/>
              <a:ext cx="2880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2"/>
            <p:cNvSpPr txBox="1"/>
            <p:nvPr/>
          </p:nvSpPr>
          <p:spPr>
            <a:xfrm>
              <a:off x="3881264" y="2948940"/>
              <a:ext cx="455574" cy="276999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C &lt;&lt;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  <p:sp>
          <p:nvSpPr>
            <p:cNvPr id="17" name="ZoneTexte 13"/>
            <p:cNvSpPr txBox="1"/>
            <p:nvPr/>
          </p:nvSpPr>
          <p:spPr>
            <a:xfrm>
              <a:off x="5671964" y="3025140"/>
              <a:ext cx="558294" cy="276999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Turbo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706" y="919625"/>
            <a:ext cx="2930260" cy="483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919536" y="2136258"/>
                <a:ext cx="2298554" cy="97776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Sticking factor </a:t>
                </a:r>
                <a14:m>
                  <m:oMath xmlns:m="http://schemas.openxmlformats.org/officeDocument/2006/math">
                    <m:r>
                      <a:rPr lang="el-GR" sz="2000" b="1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</a:t>
                </a:r>
                <a:endParaRPr lang="en-US" sz="1400" b="1" dirty="0">
                  <a:solidFill>
                    <a:srgbClr val="0070C0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Sorption capacity</a:t>
                </a: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Activation optimization 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2136258"/>
                <a:ext cx="2298554" cy="977768"/>
              </a:xfrm>
              <a:prstGeom prst="rect">
                <a:avLst/>
              </a:prstGeom>
              <a:blipFill>
                <a:blip r:embed="rId4"/>
                <a:stretch>
                  <a:fillRect l="-1061" b="-5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17"/>
          <p:cNvCxnSpPr/>
          <p:nvPr/>
        </p:nvCxnSpPr>
        <p:spPr>
          <a:xfrm>
            <a:off x="1919536" y="2131518"/>
            <a:ext cx="0" cy="9792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2"/>
          <p:cNvSpPr txBox="1"/>
          <p:nvPr/>
        </p:nvSpPr>
        <p:spPr>
          <a:xfrm>
            <a:off x="2561041" y="1016442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</a:rPr>
              <a:t>@ Vacuum LAB</a:t>
            </a:r>
            <a:endParaRPr lang="en-US" sz="2400" i="1" dirty="0">
              <a:solidFill>
                <a:srgbClr val="00B050"/>
              </a:solidFill>
            </a:endParaRPr>
          </a:p>
        </p:txBody>
      </p:sp>
      <p:sp>
        <p:nvSpPr>
          <p:cNvPr id="22" name="ZoneTexte 23"/>
          <p:cNvSpPr txBox="1"/>
          <p:nvPr/>
        </p:nvSpPr>
        <p:spPr>
          <a:xfrm>
            <a:off x="4110548" y="5727713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>
                <a:solidFill>
                  <a:schemeClr val="accent1"/>
                </a:solidFill>
              </a:rPr>
              <a:t>Transmission Method</a:t>
            </a:r>
            <a:endParaRPr lang="en-US" b="1" i="1" u="sng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7"/>
              <p:cNvSpPr txBox="1"/>
              <p:nvPr/>
            </p:nvSpPr>
            <p:spPr>
              <a:xfrm>
                <a:off x="7382642" y="5952950"/>
                <a:ext cx="664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fr-FR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fr-FR" b="1" dirty="0">
                    <a:solidFill>
                      <a:srgbClr val="C0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3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2642" y="5952950"/>
                <a:ext cx="664234" cy="369332"/>
              </a:xfrm>
              <a:prstGeom prst="rect">
                <a:avLst/>
              </a:prstGeom>
              <a:blipFill>
                <a:blip r:embed="rId5"/>
                <a:stretch>
                  <a:fillRect l="-23853" t="-118333" r="-67890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34"/>
          <p:cNvCxnSpPr/>
          <p:nvPr/>
        </p:nvCxnSpPr>
        <p:spPr>
          <a:xfrm>
            <a:off x="7402023" y="5727713"/>
            <a:ext cx="0" cy="7073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8699" y="5012677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28D9D53E-6ECA-4C51-9737-D66E8EE5E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6" y="1484816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59855" y="4514920"/>
            <a:ext cx="3889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</a:rPr>
              <a:t>P. Costa Pinto, P. </a:t>
            </a:r>
            <a:r>
              <a:rPr lang="en-US" sz="1000" i="1" dirty="0" err="1">
                <a:solidFill>
                  <a:srgbClr val="00B050"/>
                </a:solidFill>
              </a:rPr>
              <a:t>Chiggiato</a:t>
            </a:r>
            <a:r>
              <a:rPr lang="en-US" sz="1000" i="1" dirty="0">
                <a:solidFill>
                  <a:srgbClr val="00B050"/>
                </a:solidFill>
              </a:rPr>
              <a:t>, A. </a:t>
            </a:r>
            <a:r>
              <a:rPr lang="en-US" sz="1000" i="1" dirty="0" err="1">
                <a:solidFill>
                  <a:srgbClr val="00B050"/>
                </a:solidFill>
              </a:rPr>
              <a:t>Sapountzis</a:t>
            </a:r>
            <a:r>
              <a:rPr lang="en-US" sz="1000" i="1" dirty="0">
                <a:solidFill>
                  <a:srgbClr val="00B050"/>
                </a:solidFill>
              </a:rPr>
              <a:t>, T. Sinkovits, M. </a:t>
            </a:r>
            <a:r>
              <a:rPr lang="en-US" sz="1000" i="1" dirty="0" err="1">
                <a:solidFill>
                  <a:srgbClr val="00B050"/>
                </a:solidFill>
              </a:rPr>
              <a:t>Taborelli</a:t>
            </a:r>
            <a:r>
              <a:rPr lang="en-US" sz="1000" i="1" dirty="0">
                <a:solidFill>
                  <a:srgbClr val="00B050"/>
                </a:solidFill>
              </a:rPr>
              <a:t>, </a:t>
            </a:r>
          </a:p>
          <a:p>
            <a:r>
              <a:rPr lang="en-US" sz="1000" b="1" i="1" dirty="0">
                <a:solidFill>
                  <a:schemeClr val="accent1"/>
                </a:solidFill>
              </a:rPr>
              <a:t>CERN</a:t>
            </a:r>
            <a:r>
              <a:rPr lang="en-US" sz="1000" i="1" dirty="0">
                <a:solidFill>
                  <a:schemeClr val="accent1"/>
                </a:solidFill>
              </a:rPr>
              <a:t> </a:t>
            </a:r>
            <a:r>
              <a:rPr lang="en-US" sz="1000" dirty="0">
                <a:solidFill>
                  <a:schemeClr val="accent1"/>
                </a:solidFill>
              </a:rPr>
              <a:t/>
            </a:r>
            <a:br>
              <a:rPr lang="en-US" sz="1000" dirty="0">
                <a:solidFill>
                  <a:schemeClr val="accent1"/>
                </a:solidFill>
              </a:rPr>
            </a:br>
            <a:r>
              <a:rPr lang="en-US" sz="1000" dirty="0">
                <a:solidFill>
                  <a:schemeClr val="accent1"/>
                </a:solidFill>
              </a:rPr>
              <a:t>80th IUVSTA Workshop, NSRRC, Hsinchu, Taiwan (2016)</a:t>
            </a:r>
            <a:r>
              <a:rPr lang="en-US" sz="1000" dirty="0"/>
              <a:t/>
            </a:r>
            <a:br>
              <a:rPr lang="en-US" sz="1000" dirty="0"/>
            </a:b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7986962" y="6021288"/>
                <a:ext cx="35816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>
                    <a:solidFill>
                      <a:srgbClr val="C00000"/>
                    </a:solidFill>
                  </a:rPr>
                  <a:t>is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calibrated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b="1" dirty="0">
                    <a:solidFill>
                      <a:srgbClr val="C00000"/>
                    </a:solidFill>
                  </a:rPr>
                  <a:t>MOLFLOW+ </a:t>
                </a:r>
                <a:r>
                  <a:rPr lang="fr-FR" sz="1600" dirty="0">
                    <a:solidFill>
                      <a:srgbClr val="C00000"/>
                    </a:solidFill>
                  </a:rPr>
                  <a:t>to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find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16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962" y="6021288"/>
                <a:ext cx="3581646" cy="338554"/>
              </a:xfrm>
              <a:prstGeom prst="rect">
                <a:avLst/>
              </a:prstGeom>
              <a:blipFill>
                <a:blip r:embed="rId7"/>
                <a:stretch>
                  <a:fillRect l="-850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254670" y="5465455"/>
            <a:ext cx="28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</a:t>
            </a:r>
            <a:r>
              <a:rPr lang="en-GB" sz="1600" i="1" dirty="0" err="1" smtClean="0"/>
              <a:t>Herbeaux</a:t>
            </a:r>
            <a:r>
              <a:rPr lang="en-GB" sz="1600" i="1" dirty="0" smtClean="0"/>
              <a:t> (Soleil)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550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Facility for pumping properties evaluation at DSL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 txBox="1">
            <a:spLocks/>
          </p:cNvSpPr>
          <p:nvPr/>
        </p:nvSpPr>
        <p:spPr>
          <a:xfrm>
            <a:off x="6096000" y="992425"/>
            <a:ext cx="5652599" cy="48958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u="sng" dirty="0" smtClean="0">
                <a:solidFill>
                  <a:srgbClr val="0070C0"/>
                </a:solidFill>
              </a:rPr>
              <a:t>Overview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RGA-based or extractor gauge pressure ratio method to estimate sticking probability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Pumping provided by a 300 l/s TMP and a 150 l/s SIP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Gas injection through dedicated system based on expansion volumes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Four gases (H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, CO, CO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, CH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) let through regulated leak valve, expected operating pressures up to 10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 mbar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System to be controlled by PLC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System currently in </a:t>
            </a:r>
            <a:r>
              <a:rPr lang="en-GB" sz="1800" dirty="0" smtClean="0"/>
              <a:t>commissioning (to be ready for samples by end of </a:t>
            </a:r>
            <a:r>
              <a:rPr lang="en-GB" sz="1800" dirty="0" smtClean="0"/>
              <a:t>July </a:t>
            </a:r>
            <a:r>
              <a:rPr lang="en-GB" sz="1800" dirty="0" smtClean="0"/>
              <a:t>2022</a:t>
            </a:r>
            <a:r>
              <a:rPr lang="en-GB" sz="1800" dirty="0" smtClean="0"/>
              <a:t>)</a:t>
            </a:r>
            <a:endParaRPr lang="en-GB" sz="1800" dirty="0" smtClean="0"/>
          </a:p>
          <a:p>
            <a:pPr>
              <a:spcBef>
                <a:spcPts val="600"/>
              </a:spcBef>
            </a:pPr>
            <a:endParaRPr lang="en-GB" sz="1800" dirty="0"/>
          </a:p>
        </p:txBody>
      </p:sp>
      <p:pic>
        <p:nvPicPr>
          <p:cNvPr id="9" name="Picture 4" descr="F:\Working from home\Working @ home folder\DLS NEG Project Presentation Feb 2021\NEG Measurement Rig\IMG_55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5" r="11121"/>
          <a:stretch/>
        </p:blipFill>
        <p:spPr bwMode="auto">
          <a:xfrm>
            <a:off x="119336" y="806130"/>
            <a:ext cx="3450726" cy="37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Working from home\Working @ home folder\DLS NEG Project Presentation Feb 2021\NEG Measurement Rig\2021-02-04_11-44-03_028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6" t="9181" r="4575" b="12560"/>
          <a:stretch/>
        </p:blipFill>
        <p:spPr bwMode="auto">
          <a:xfrm>
            <a:off x="2076798" y="3062847"/>
            <a:ext cx="3731170" cy="269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27247" y="5899138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6894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Facility for pumping properties evaluation at DESY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1384" y="920783"/>
            <a:ext cx="67276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Pumping test setup is running now after redesigning</a:t>
            </a:r>
            <a:endParaRPr lang="en-GB" sz="20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RGA or extractor gauge-based pressure ratio </a:t>
            </a:r>
            <a:r>
              <a:rPr lang="en-GB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measurements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Another mirroring system is lacking RGAs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ESD setup (one of the two mirroring chambers) is ready for commissioning and </a:t>
            </a: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pumping </a:t>
            </a:r>
            <a:r>
              <a:rPr lang="en-GB" sz="2000" u="sng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tests</a:t>
            </a:r>
            <a:endParaRPr lang="en-GB" sz="2000" u="sng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7482" y="5830525"/>
            <a:ext cx="3476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R.  Sirvinskaite (DESY) </a:t>
            </a:r>
            <a:endParaRPr lang="en-GB" sz="16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692956-32E7-4242-AA48-CBBDC5AF3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759163"/>
            <a:ext cx="6686738" cy="30090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F97F08-BAD5-4DE2-83D0-3CD269C30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869" y="842609"/>
            <a:ext cx="4150225" cy="55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9" descr="D:\Modeling of accelerator VS\Figures\Old Figs\Fig 3-PSD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1"/>
          <a:stretch/>
        </p:blipFill>
        <p:spPr bwMode="auto">
          <a:xfrm>
            <a:off x="8976320" y="4448539"/>
            <a:ext cx="2808312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Vacuum in particle accelerators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7368" y="836712"/>
            <a:ext cx="5112568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altLang="en-US" dirty="0" smtClean="0"/>
              <a:t>All particle accelerators need vacuum. The </a:t>
            </a:r>
            <a:r>
              <a:rPr lang="en-GB" altLang="en-US" dirty="0"/>
              <a:t>main reason </a:t>
            </a:r>
            <a:r>
              <a:rPr lang="en-GB" altLang="en-US" dirty="0" smtClean="0"/>
              <a:t>is </a:t>
            </a:r>
            <a:r>
              <a:rPr lang="en-GB" altLang="en-US" u="sng" dirty="0"/>
              <a:t>beam-gas interaction</a:t>
            </a:r>
            <a:r>
              <a:rPr lang="en-GB" altLang="en-US" dirty="0"/>
              <a:t> </a:t>
            </a:r>
            <a:r>
              <a:rPr lang="en-GB" altLang="en-US" dirty="0" smtClean="0"/>
              <a:t>leading </a:t>
            </a:r>
            <a:r>
              <a:rPr lang="en-GB" altLang="en-US" dirty="0"/>
              <a:t>to a beam quality degradation: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beam size (emittance)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Reduces beam lifetime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radiation hazard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Encourages recombination</a:t>
            </a:r>
          </a:p>
          <a:p>
            <a:pPr lvl="1">
              <a:spcBef>
                <a:spcPct val="50000"/>
              </a:spcBef>
            </a:pPr>
            <a:endParaRPr lang="en-GB" altLang="en-US" sz="2000" dirty="0" smtClean="0">
              <a:solidFill>
                <a:srgbClr val="005DE0"/>
              </a:solidFill>
              <a:latin typeface="Lucida Grande" charset="0"/>
            </a:endParaRPr>
          </a:p>
          <a:p>
            <a:endParaRPr lang="en-GB" sz="2400" dirty="0" smtClean="0"/>
          </a:p>
          <a:p>
            <a:endParaRPr lang="en-GB" sz="2400" dirty="0" smtClean="0"/>
          </a:p>
        </p:txBody>
      </p:sp>
      <p:pic>
        <p:nvPicPr>
          <p:cNvPr id="8" name="Picture 29" descr="D:\Modeling of accelerator VS\Figures\Old Figs\Fig 3-PSD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78" y="4448539"/>
            <a:ext cx="7166054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591944" y="836712"/>
            <a:ext cx="6259962" cy="382011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400" b="1" dirty="0" smtClean="0">
                <a:solidFill>
                  <a:srgbClr val="996600"/>
                </a:solidFill>
                <a:latin typeface="Lucida Grande" charset="0"/>
              </a:rPr>
              <a:t>Photon </a:t>
            </a:r>
            <a:r>
              <a:rPr lang="en-GB" altLang="en-US" sz="2400" b="1" dirty="0">
                <a:solidFill>
                  <a:srgbClr val="996600"/>
                </a:solidFill>
                <a:latin typeface="Lucida Grande" charset="0"/>
              </a:rPr>
              <a:t>stimulated desorption (PSD)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 is one of the most important sources of gas </a:t>
            </a:r>
            <a:r>
              <a:rPr lang="en-GB" altLang="en-US" sz="2400" b="1" i="1" dirty="0">
                <a:solidFill>
                  <a:srgbClr val="3333FF"/>
                </a:solidFill>
                <a:latin typeface="Lucida Grande" charset="0"/>
              </a:rPr>
              <a:t>in the presence of synchrotron radiation (SR) </a:t>
            </a:r>
            <a:r>
              <a:rPr lang="en-GB" altLang="en-US" sz="2400" i="1" dirty="0">
                <a:solidFill>
                  <a:srgbClr val="3333FF"/>
                </a:solidFill>
                <a:latin typeface="Lucida Grande" charset="0"/>
              </a:rPr>
              <a:t>or any photons with E &gt; 5-10 eV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PSD can be considered as a two-step process: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 first, photons with energy &gt;5-10 eV cause the photoelectron emission,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 then the photoelectron stimulate gas desorption. </a:t>
            </a:r>
          </a:p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2" name="Oval 1"/>
          <p:cNvSpPr/>
          <p:nvPr/>
        </p:nvSpPr>
        <p:spPr>
          <a:xfrm>
            <a:off x="1343472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472264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49A9BB-3369-462E-BEB2-C4DCA3E20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117" y="116632"/>
            <a:ext cx="4090883" cy="268892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 for PSD measurements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8523" y="764704"/>
            <a:ext cx="8064896" cy="52514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Samples jointly designed by Soleil and DLS</a:t>
            </a:r>
          </a:p>
          <a:p>
            <a:r>
              <a:rPr lang="en-GB" dirty="0" smtClean="0"/>
              <a:t>9 </a:t>
            </a:r>
            <a:r>
              <a:rPr lang="en-GB" dirty="0"/>
              <a:t>samples can be provided by </a:t>
            </a:r>
            <a:r>
              <a:rPr lang="en-GB" dirty="0" smtClean="0"/>
              <a:t>Soleil by June 2022. (More </a:t>
            </a:r>
            <a:r>
              <a:rPr lang="en-GB" dirty="0"/>
              <a:t>samples can be produced in a </a:t>
            </a:r>
            <a:r>
              <a:rPr lang="en-GB" dirty="0" smtClean="0"/>
              <a:t>future).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Initially</a:t>
            </a:r>
            <a:r>
              <a:rPr lang="en-GB" dirty="0">
                <a:cs typeface="Arial" panose="020B0604020202020204" pitchFamily="34" charset="0"/>
              </a:rPr>
              <a:t>, </a:t>
            </a:r>
            <a:r>
              <a:rPr lang="en-GB" dirty="0" smtClean="0">
                <a:cs typeface="Arial" panose="020B0604020202020204" pitchFamily="34" charset="0"/>
              </a:rPr>
              <a:t>samples </a:t>
            </a:r>
            <a:r>
              <a:rPr lang="en-GB" dirty="0">
                <a:cs typeface="Arial" panose="020B0604020202020204" pitchFamily="34" charset="0"/>
              </a:rPr>
              <a:t>will be cleaned </a:t>
            </a:r>
            <a:r>
              <a:rPr lang="en-GB" dirty="0" smtClean="0">
                <a:cs typeface="Arial" panose="020B0604020202020204" pitchFamily="34" charset="0"/>
              </a:rPr>
              <a:t>by a manufacturer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Later, samples will be cleaned at DESY following a procedure being developed in an ongoing research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Initially two samples will be coated with </a:t>
            </a:r>
            <a:r>
              <a:rPr lang="en-GB" dirty="0" err="1" smtClean="0">
                <a:cs typeface="Arial" panose="020B0604020202020204" pitchFamily="34" charset="0"/>
              </a:rPr>
              <a:t>Zr</a:t>
            </a:r>
            <a:r>
              <a:rPr lang="en-GB" dirty="0" smtClean="0">
                <a:cs typeface="Arial" panose="020B0604020202020204" pitchFamily="34" charset="0"/>
              </a:rPr>
              <a:t> at UKRI (DL), </a:t>
            </a:r>
            <a:endParaRPr lang="en-GB" dirty="0">
              <a:cs typeface="Arial" panose="020B0604020202020204" pitchFamily="34" charset="0"/>
            </a:endParaRPr>
          </a:p>
          <a:p>
            <a:pPr lvl="2"/>
            <a:r>
              <a:rPr lang="en-GB" dirty="0" smtClean="0">
                <a:cs typeface="Arial" panose="020B0604020202020204" pitchFamily="34" charset="0"/>
              </a:rPr>
              <a:t>so </a:t>
            </a:r>
            <a:r>
              <a:rPr lang="en-GB" i="1" dirty="0" smtClean="0">
                <a:cs typeface="Arial" panose="020B0604020202020204" pitchFamily="34" charset="0"/>
              </a:rPr>
              <a:t>identical samples </a:t>
            </a:r>
            <a:r>
              <a:rPr lang="en-GB" dirty="0" smtClean="0">
                <a:cs typeface="Arial" panose="020B0604020202020204" pitchFamily="34" charset="0"/>
              </a:rPr>
              <a:t>will be initially tested in DLS and Soleil for comparing (cross-verifying) the results obtained on different facilities</a:t>
            </a:r>
          </a:p>
          <a:p>
            <a:pPr lvl="1"/>
            <a:r>
              <a:rPr lang="en-GB" dirty="0"/>
              <a:t>Central port is circular with ID = 18 mm and with 5-mm hole to vessel body</a:t>
            </a:r>
          </a:p>
          <a:p>
            <a:pPr lvl="1"/>
            <a:r>
              <a:rPr lang="en-GB" dirty="0"/>
              <a:t>Central and end flanges are brazed</a:t>
            </a:r>
          </a:p>
          <a:p>
            <a:pPr marL="914400" lvl="2" indent="0">
              <a:buNone/>
            </a:pPr>
            <a:endParaRPr lang="en-GB" dirty="0" smtClean="0"/>
          </a:p>
        </p:txBody>
      </p:sp>
      <p:pic>
        <p:nvPicPr>
          <p:cNvPr id="9" name="x_Grafik 1">
            <a:extLst>
              <a:ext uri="{FF2B5EF4-FFF2-40B4-BE49-F238E27FC236}">
                <a16:creationId xmlns:a16="http://schemas.microsoft.com/office/drawing/2014/main" id="{51F66A9C-5D43-4FDE-9B88-5F1387FA1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936" y="2686247"/>
            <a:ext cx="2952328" cy="177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5B9CC6-C60C-47CB-B46F-6537B1F09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684" y="4465812"/>
            <a:ext cx="1976631" cy="2388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564762" y="5854147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36203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1"/>
                </a:solidFill>
              </a:rPr>
              <a:t>Central port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8523" y="764704"/>
            <a:ext cx="6297998" cy="504056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 great attention was paid to the </a:t>
            </a:r>
            <a:r>
              <a:rPr lang="en-GB" i="1" dirty="0" smtClean="0"/>
              <a:t>central port </a:t>
            </a:r>
            <a:r>
              <a:rPr lang="en-GB" dirty="0"/>
              <a:t>design as </a:t>
            </a:r>
            <a:r>
              <a:rPr lang="en-GB" dirty="0" smtClean="0"/>
              <a:t>it should allow an accurate measurements of pressure inside NEG coated chamber irradiated by SR photon:</a:t>
            </a:r>
          </a:p>
          <a:p>
            <a:pPr lvl="1"/>
            <a:r>
              <a:rPr lang="en-GB" dirty="0" smtClean="0"/>
              <a:t>Low thermal outgassing</a:t>
            </a:r>
          </a:p>
          <a:p>
            <a:pPr lvl="1"/>
            <a:r>
              <a:rPr lang="en-GB" dirty="0" smtClean="0"/>
              <a:t>Low PSD and ESD inside the port</a:t>
            </a:r>
          </a:p>
          <a:p>
            <a:r>
              <a:rPr lang="en-GB" dirty="0" smtClean="0"/>
              <a:t> Solution:</a:t>
            </a:r>
          </a:p>
          <a:p>
            <a:pPr lvl="1"/>
            <a:r>
              <a:rPr lang="en-GB" dirty="0" smtClean="0"/>
              <a:t>Small entrance hole</a:t>
            </a:r>
          </a:p>
          <a:p>
            <a:pPr lvl="1"/>
            <a:r>
              <a:rPr lang="en-GB" dirty="0"/>
              <a:t>Covered by </a:t>
            </a:r>
            <a:r>
              <a:rPr lang="en-GB" dirty="0" smtClean="0"/>
              <a:t>stainless </a:t>
            </a:r>
            <a:r>
              <a:rPr lang="en-GB" dirty="0"/>
              <a:t>steel cone: </a:t>
            </a:r>
            <a:endParaRPr lang="en-GB" dirty="0" smtClean="0"/>
          </a:p>
          <a:p>
            <a:pPr lvl="2"/>
            <a:r>
              <a:rPr lang="en-GB" dirty="0" smtClean="0"/>
              <a:t>15 </a:t>
            </a:r>
            <a:r>
              <a:rPr lang="en-GB" dirty="0"/>
              <a:t>mm diameter, 0.5 mm wall thickness, </a:t>
            </a:r>
            <a:endParaRPr lang="en-GB" dirty="0" smtClean="0"/>
          </a:p>
          <a:p>
            <a:pPr lvl="2"/>
            <a:r>
              <a:rPr lang="en-GB" dirty="0" smtClean="0"/>
              <a:t>3.4 </a:t>
            </a:r>
            <a:r>
              <a:rPr lang="en-GB" dirty="0"/>
              <a:t>mm clearance to wall</a:t>
            </a:r>
          </a:p>
          <a:p>
            <a:pPr lvl="1"/>
            <a:r>
              <a:rPr lang="en-GB" dirty="0"/>
              <a:t>Filament </a:t>
            </a:r>
            <a:r>
              <a:rPr lang="en-GB" dirty="0" smtClean="0"/>
              <a:t>to condition the cone with electrons </a:t>
            </a:r>
          </a:p>
          <a:p>
            <a:pPr lvl="2"/>
            <a:r>
              <a:rPr lang="en-GB" dirty="0" smtClean="0"/>
              <a:t>operated </a:t>
            </a:r>
            <a:r>
              <a:rPr lang="en-GB" dirty="0"/>
              <a:t>up to 3 A at </a:t>
            </a:r>
            <a:r>
              <a:rPr lang="en-GB" dirty="0" smtClean="0">
                <a:sym typeface="Symbol" panose="05050102010706020507" pitchFamily="18" charset="2"/>
              </a:rPr>
              <a:t></a:t>
            </a:r>
            <a:r>
              <a:rPr lang="en-GB" dirty="0" smtClean="0"/>
              <a:t>300 V 	</a:t>
            </a:r>
          </a:p>
          <a:p>
            <a:endParaRPr lang="en-GB" sz="2400" dirty="0" smtClean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B9674C-0C50-4F6D-96BB-8F30A2E2A362}"/>
              </a:ext>
            </a:extLst>
          </p:cNvPr>
          <p:cNvGrpSpPr/>
          <p:nvPr/>
        </p:nvGrpSpPr>
        <p:grpSpPr>
          <a:xfrm>
            <a:off x="6744072" y="2492896"/>
            <a:ext cx="4989594" cy="2147673"/>
            <a:chOff x="253660" y="3163432"/>
            <a:chExt cx="6862693" cy="3149967"/>
          </a:xfrm>
        </p:grpSpPr>
        <p:pic>
          <p:nvPicPr>
            <p:cNvPr id="12" name="Picture 11" descr="A picture containing indoor, silver, stainless, gear&#10;&#10;Description automatically generated">
              <a:extLst>
                <a:ext uri="{FF2B5EF4-FFF2-40B4-BE49-F238E27FC236}">
                  <a16:creationId xmlns:a16="http://schemas.microsoft.com/office/drawing/2014/main" id="{25C87879-9362-4508-8608-9EC47FE3D6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46" t="27999" r="18281" b="25725"/>
            <a:stretch/>
          </p:blipFill>
          <p:spPr>
            <a:xfrm>
              <a:off x="4186964" y="3374183"/>
              <a:ext cx="2929389" cy="2812159"/>
            </a:xfrm>
            <a:prstGeom prst="rect">
              <a:avLst/>
            </a:prstGeom>
          </p:spPr>
        </p:pic>
        <p:pic>
          <p:nvPicPr>
            <p:cNvPr id="13" name="Picture 12" descr="A picture containing indoor, silver, engine, close&#10;&#10;Description automatically generated">
              <a:extLst>
                <a:ext uri="{FF2B5EF4-FFF2-40B4-BE49-F238E27FC236}">
                  <a16:creationId xmlns:a16="http://schemas.microsoft.com/office/drawing/2014/main" id="{23F36ADC-057A-4A2E-AA4F-53645DB9BA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81" t="28074" r="13659" b="32673"/>
            <a:stretch/>
          </p:blipFill>
          <p:spPr>
            <a:xfrm rot="5400000">
              <a:off x="-99845" y="3516937"/>
              <a:ext cx="3149967" cy="244295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A524A4-D467-4AC8-8351-9141941B24B6}"/>
                </a:ext>
              </a:extLst>
            </p:cNvPr>
            <p:cNvSpPr txBox="1"/>
            <p:nvPr/>
          </p:nvSpPr>
          <p:spPr>
            <a:xfrm>
              <a:off x="2812378" y="5175109"/>
              <a:ext cx="1395974" cy="767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0.125 mm</a:t>
              </a:r>
            </a:p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W filament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9EF82F6-B7AA-442C-A6B7-D7F7B48D878F}"/>
                </a:ext>
              </a:extLst>
            </p:cNvPr>
            <p:cNvCxnSpPr>
              <a:stCxn id="14" idx="3"/>
            </p:cNvCxnSpPr>
            <p:nvPr/>
          </p:nvCxnSpPr>
          <p:spPr>
            <a:xfrm flipV="1">
              <a:off x="4208352" y="5175112"/>
              <a:ext cx="1264984" cy="3836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C8FB197-0110-49E6-B11B-2C9BBDABE3FA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 flipV="1">
              <a:off x="1744699" y="5417779"/>
              <a:ext cx="1067678" cy="14103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4734C4-6180-4D12-A860-57AEA6CF98C2}"/>
                </a:ext>
              </a:extLst>
            </p:cNvPr>
            <p:cNvSpPr txBox="1"/>
            <p:nvPr/>
          </p:nvSpPr>
          <p:spPr>
            <a:xfrm>
              <a:off x="2610890" y="3755907"/>
              <a:ext cx="1696616" cy="767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Stainless steel</a:t>
              </a:r>
            </a:p>
            <a:p>
              <a:pPr algn="ctr"/>
              <a:r>
                <a:rPr lang="en-GB" sz="1400" b="1" dirty="0">
                  <a:solidFill>
                    <a:schemeClr val="tx2"/>
                  </a:solidFill>
                </a:rPr>
                <a:t>supports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046E53E-8386-44B4-81A8-44FDC6CF307E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 flipV="1">
              <a:off x="1136471" y="3891907"/>
              <a:ext cx="1474419" cy="2477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68DDED9-7830-4A01-861A-F209345825BD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 flipV="1">
              <a:off x="1853820" y="3729621"/>
              <a:ext cx="757070" cy="4099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7C18AC3-62D8-4F05-8E1D-4E241E3EFD79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H="1">
              <a:off x="865085" y="4139607"/>
              <a:ext cx="1745805" cy="967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5D871E9-A8FA-41F8-BE9B-C0270E96AFF1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4307506" y="4139607"/>
              <a:ext cx="1675284" cy="39863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0C28C20-B4E7-4C54-A1EA-EAE94B1BC848}"/>
              </a:ext>
            </a:extLst>
          </p:cNvPr>
          <p:cNvGrpSpPr/>
          <p:nvPr/>
        </p:nvGrpSpPr>
        <p:grpSpPr>
          <a:xfrm>
            <a:off x="8858130" y="4719256"/>
            <a:ext cx="2081595" cy="2038196"/>
            <a:chOff x="9152398" y="3610213"/>
            <a:chExt cx="2589810" cy="2726013"/>
          </a:xfrm>
        </p:grpSpPr>
        <p:pic>
          <p:nvPicPr>
            <p:cNvPr id="23" name="Picture 22" descr="A picture containing loudspeaker&#10;&#10;Description automatically generated">
              <a:extLst>
                <a:ext uri="{FF2B5EF4-FFF2-40B4-BE49-F238E27FC236}">
                  <a16:creationId xmlns:a16="http://schemas.microsoft.com/office/drawing/2014/main" id="{2DD43475-0972-4A14-82EB-AE127824DE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26" t="28518" r="34805" b="37592"/>
            <a:stretch/>
          </p:blipFill>
          <p:spPr>
            <a:xfrm>
              <a:off x="9190004" y="4012126"/>
              <a:ext cx="2514600" cy="23241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66C659B-A9D1-4C62-966E-40B2C9C84C5F}"/>
                </a:ext>
              </a:extLst>
            </p:cNvPr>
            <p:cNvSpPr txBox="1"/>
            <p:nvPr/>
          </p:nvSpPr>
          <p:spPr>
            <a:xfrm>
              <a:off x="9152398" y="3610213"/>
              <a:ext cx="2589810" cy="4528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chemeClr val="tx2"/>
                  </a:solidFill>
                </a:rPr>
                <a:t>Filament glow at 1.5 A</a:t>
              </a: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6907298" y="2276872"/>
            <a:ext cx="4756502" cy="0"/>
          </a:xfrm>
          <a:prstGeom prst="line">
            <a:avLst/>
          </a:prstGeom>
          <a:ln w="635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79769" y="1484784"/>
            <a:ext cx="2241906" cy="0"/>
          </a:xfrm>
          <a:prstGeom prst="line">
            <a:avLst/>
          </a:prstGeom>
          <a:ln w="635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388980" y="1500763"/>
            <a:ext cx="2241906" cy="0"/>
          </a:xfrm>
          <a:prstGeom prst="line">
            <a:avLst/>
          </a:prstGeom>
          <a:ln w="63500" cmpd="dbl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858130" y="80628"/>
            <a:ext cx="0" cy="1368151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9688487" y="116633"/>
            <a:ext cx="0" cy="1368151"/>
          </a:xfrm>
          <a:prstGeom prst="line">
            <a:avLst/>
          </a:prstGeom>
          <a:ln w="635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9062406" y="843065"/>
            <a:ext cx="247716" cy="2993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317532" y="825982"/>
            <a:ext cx="249235" cy="3184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7632160" y="1481751"/>
            <a:ext cx="1756820" cy="286168"/>
          </a:xfrm>
          <a:prstGeom prst="straightConnector1">
            <a:avLst/>
          </a:prstGeom>
          <a:ln>
            <a:solidFill>
              <a:srgbClr val="F207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8993056" y="1254986"/>
            <a:ext cx="213480" cy="945491"/>
          </a:xfrm>
          <a:prstGeom prst="straightConnector1">
            <a:avLst/>
          </a:prstGeom>
          <a:ln>
            <a:solidFill>
              <a:srgbClr val="2EAC6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869885" y="1142399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30000" dirty="0" smtClean="0">
                <a:sym typeface="Symbol" panose="05050102010706020507" pitchFamily="18" charset="2"/>
              </a:rPr>
              <a:t></a:t>
            </a:r>
            <a:endParaRPr lang="en-GB" baseline="300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7632160" y="1821001"/>
            <a:ext cx="1363052" cy="379475"/>
          </a:xfrm>
          <a:prstGeom prst="straightConnector1">
            <a:avLst/>
          </a:prstGeom>
          <a:ln>
            <a:solidFill>
              <a:srgbClr val="F207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9257859" y="943783"/>
            <a:ext cx="16770" cy="1300817"/>
          </a:xfrm>
          <a:prstGeom prst="straightConnector1">
            <a:avLst/>
          </a:prstGeom>
          <a:ln>
            <a:solidFill>
              <a:srgbClr val="F207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7821112" y="1830544"/>
            <a:ext cx="1435746" cy="386235"/>
          </a:xfrm>
          <a:prstGeom prst="straightConnector1">
            <a:avLst/>
          </a:prstGeom>
          <a:ln>
            <a:solidFill>
              <a:srgbClr val="F207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7138912" y="1687419"/>
            <a:ext cx="419553" cy="18466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/>
          <p:cNvSpPr txBox="1"/>
          <p:nvPr/>
        </p:nvSpPr>
        <p:spPr>
          <a:xfrm>
            <a:off x="6889551" y="1060358"/>
            <a:ext cx="1880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Beam     </a:t>
            </a:r>
            <a:r>
              <a:rPr lang="en-GB" sz="1600" dirty="0" smtClean="0">
                <a:solidFill>
                  <a:srgbClr val="F207CA"/>
                </a:solidFill>
              </a:rPr>
              <a:t>SR photons </a:t>
            </a:r>
            <a:endParaRPr lang="en-GB" sz="1600" dirty="0">
              <a:solidFill>
                <a:srgbClr val="F207CA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39811" y="266519"/>
            <a:ext cx="20964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Central RGA port </a:t>
            </a:r>
          </a:p>
          <a:p>
            <a:r>
              <a:rPr lang="en-GB" sz="1600" dirty="0" smtClean="0">
                <a:solidFill>
                  <a:srgbClr val="00B050"/>
                </a:solidFill>
              </a:rPr>
              <a:t>Photoelectrons</a:t>
            </a:r>
          </a:p>
          <a:p>
            <a:r>
              <a:rPr lang="en-GB" sz="1600" dirty="0" smtClean="0">
                <a:solidFill>
                  <a:srgbClr val="F207CA"/>
                </a:solidFill>
              </a:rPr>
              <a:t>Photons </a:t>
            </a:r>
          </a:p>
          <a:p>
            <a:r>
              <a:rPr lang="en-GB" sz="1600" dirty="0" smtClean="0">
                <a:solidFill>
                  <a:srgbClr val="F207CA"/>
                </a:solidFill>
              </a:rPr>
              <a:t>(diffused or reflected)  </a:t>
            </a:r>
            <a:endParaRPr lang="en-GB" sz="1600" dirty="0">
              <a:solidFill>
                <a:srgbClr val="F207CA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flipH="1" flipV="1">
            <a:off x="8941098" y="1203587"/>
            <a:ext cx="379122" cy="262885"/>
          </a:xfrm>
          <a:prstGeom prst="straightConnector1">
            <a:avLst/>
          </a:prstGeom>
          <a:ln>
            <a:solidFill>
              <a:srgbClr val="2EAC6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9206536" y="1628330"/>
            <a:ext cx="26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F207CA"/>
                </a:solidFill>
                <a:sym typeface="Symbol" panose="05050102010706020507" pitchFamily="18" charset="2"/>
              </a:rPr>
              <a:t></a:t>
            </a:r>
            <a:endParaRPr lang="en-GB" sz="1600" i="1" dirty="0">
              <a:solidFill>
                <a:srgbClr val="F207CA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090993" y="1567445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F207CA"/>
                </a:solidFill>
                <a:sym typeface="Symbol" panose="05050102010706020507" pitchFamily="18" charset="2"/>
              </a:rPr>
              <a:t></a:t>
            </a:r>
            <a:endParaRPr lang="en-GB" i="1" dirty="0">
              <a:solidFill>
                <a:srgbClr val="F207CA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449742" y="5852010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9849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An updated facility for PSD studies on SR beamline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at Soleil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5" y="2010717"/>
            <a:ext cx="7791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25"/>
          <p:cNvCxnSpPr/>
          <p:nvPr/>
        </p:nvCxnSpPr>
        <p:spPr>
          <a:xfrm>
            <a:off x="-24680" y="4571648"/>
            <a:ext cx="784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29"/>
          <p:cNvCxnSpPr/>
          <p:nvPr/>
        </p:nvCxnSpPr>
        <p:spPr>
          <a:xfrm>
            <a:off x="3411940" y="2177866"/>
            <a:ext cx="0" cy="43544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30"/>
          <p:cNvSpPr txBox="1"/>
          <p:nvPr/>
        </p:nvSpPr>
        <p:spPr>
          <a:xfrm>
            <a:off x="3213820" y="1777649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C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sp>
        <p:nvSpPr>
          <p:cNvPr id="16" name="ZoneTexte 31"/>
          <p:cNvSpPr txBox="1"/>
          <p:nvPr/>
        </p:nvSpPr>
        <p:spPr>
          <a:xfrm>
            <a:off x="2578627" y="1458951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S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cxnSp>
        <p:nvCxnSpPr>
          <p:cNvPr id="17" name="Connecteur droit avec flèche 32"/>
          <p:cNvCxnSpPr/>
          <p:nvPr/>
        </p:nvCxnSpPr>
        <p:spPr>
          <a:xfrm>
            <a:off x="2901256" y="1935847"/>
            <a:ext cx="0" cy="32766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33"/>
          <p:cNvCxnSpPr/>
          <p:nvPr/>
        </p:nvCxnSpPr>
        <p:spPr>
          <a:xfrm>
            <a:off x="3739600" y="1458951"/>
            <a:ext cx="0" cy="47498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4"/>
          <p:cNvSpPr txBox="1"/>
          <p:nvPr/>
        </p:nvSpPr>
        <p:spPr>
          <a:xfrm>
            <a:off x="3472900" y="1129356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P</a:t>
            </a:r>
            <a:r>
              <a:rPr lang="fr-FR" sz="2000" b="1" baseline="-25000" dirty="0">
                <a:solidFill>
                  <a:srgbClr val="4F81BD"/>
                </a:solidFill>
                <a:latin typeface="Arial"/>
              </a:rPr>
              <a:t>T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[mbar]</a:t>
            </a:r>
          </a:p>
        </p:txBody>
      </p:sp>
      <p:cxnSp>
        <p:nvCxnSpPr>
          <p:cNvPr id="20" name="Connecteur droit avec flèche 35"/>
          <p:cNvCxnSpPr/>
          <p:nvPr/>
        </p:nvCxnSpPr>
        <p:spPr>
          <a:xfrm>
            <a:off x="508720" y="2500049"/>
            <a:ext cx="40386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36"/>
          <p:cNvSpPr txBox="1"/>
          <p:nvPr/>
        </p:nvSpPr>
        <p:spPr>
          <a:xfrm>
            <a:off x="470620" y="2073329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FF0000"/>
                </a:solidFill>
                <a:latin typeface="Arial"/>
              </a:rPr>
              <a:t>S.R</a:t>
            </a:r>
          </a:p>
        </p:txBody>
      </p:sp>
      <p:cxnSp>
        <p:nvCxnSpPr>
          <p:cNvPr id="22" name="Connecteur droit 37"/>
          <p:cNvCxnSpPr/>
          <p:nvPr/>
        </p:nvCxnSpPr>
        <p:spPr>
          <a:xfrm>
            <a:off x="4615900" y="2872388"/>
            <a:ext cx="13487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38"/>
          <p:cNvCxnSpPr/>
          <p:nvPr/>
        </p:nvCxnSpPr>
        <p:spPr>
          <a:xfrm flipH="1">
            <a:off x="4646380" y="2552348"/>
            <a:ext cx="54864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39"/>
          <p:cNvSpPr txBox="1"/>
          <p:nvPr/>
        </p:nvSpPr>
        <p:spPr>
          <a:xfrm>
            <a:off x="4455880" y="2072289"/>
            <a:ext cx="142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00B050"/>
                </a:solidFill>
                <a:latin typeface="Arial"/>
              </a:rPr>
              <a:t>Q 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[mbar.l.s</a:t>
            </a:r>
            <a:r>
              <a:rPr lang="fr-FR" sz="1200" b="1" baseline="30000" dirty="0">
                <a:solidFill>
                  <a:srgbClr val="00B050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]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34561" y="2535324"/>
            <a:ext cx="955711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solidFill>
                  <a:srgbClr val="00B050"/>
                </a:solidFill>
                <a:latin typeface="Arial"/>
              </a:rPr>
              <a:t>(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gas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 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load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) 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6" name="ZoneTexte 45"/>
          <p:cNvSpPr txBox="1"/>
          <p:nvPr/>
        </p:nvSpPr>
        <p:spPr>
          <a:xfrm>
            <a:off x="4848217" y="3175175"/>
            <a:ext cx="115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u="sng" dirty="0">
                <a:solidFill>
                  <a:srgbClr val="FF0000"/>
                </a:solidFill>
                <a:latin typeface="Arial"/>
              </a:rPr>
              <a:t>TEST </a:t>
            </a:r>
            <a:r>
              <a:rPr lang="fr-FR" sz="1400" b="1" u="sng" dirty="0" err="1">
                <a:solidFill>
                  <a:srgbClr val="FF0000"/>
                </a:solidFill>
                <a:latin typeface="Arial"/>
              </a:rPr>
              <a:t>Chamber</a:t>
            </a:r>
            <a:endParaRPr lang="fr-FR" sz="1400" b="1" u="sng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ZoneTexte 46"/>
          <p:cNvSpPr txBox="1"/>
          <p:nvPr/>
        </p:nvSpPr>
        <p:spPr>
          <a:xfrm>
            <a:off x="562060" y="2460910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 err="1">
                <a:solidFill>
                  <a:srgbClr val="4F81BD"/>
                </a:solidFill>
                <a:latin typeface="Arial"/>
              </a:rPr>
              <a:t>beam</a:t>
            </a:r>
            <a:r>
              <a:rPr lang="fr-FR" sz="1200" i="1" dirty="0">
                <a:solidFill>
                  <a:srgbClr val="4F81BD"/>
                </a:solidFill>
                <a:latin typeface="Arial"/>
              </a:rPr>
              <a:t> collimation</a:t>
            </a:r>
          </a:p>
        </p:txBody>
      </p:sp>
      <p:cxnSp>
        <p:nvCxnSpPr>
          <p:cNvPr id="28" name="Connecteur droit 47"/>
          <p:cNvCxnSpPr/>
          <p:nvPr/>
        </p:nvCxnSpPr>
        <p:spPr>
          <a:xfrm>
            <a:off x="-24680" y="2872388"/>
            <a:ext cx="525018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195765" y="3716424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967925" y="3708804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1" name="Connecteur droit avec flèche 5">
            <a:extLst>
              <a:ext uri="{FF2B5EF4-FFF2-40B4-BE49-F238E27FC236}">
                <a16:creationId xmlns:a16="http://schemas.microsoft.com/office/drawing/2014/main" id="{23A4846A-5250-4F24-9175-256D351C8E46}"/>
              </a:ext>
            </a:extLst>
          </p:cNvPr>
          <p:cNvCxnSpPr>
            <a:cxnSpLocks/>
          </p:cNvCxnSpPr>
          <p:nvPr/>
        </p:nvCxnSpPr>
        <p:spPr>
          <a:xfrm flipV="1">
            <a:off x="6494296" y="3233698"/>
            <a:ext cx="0" cy="12427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ZoneTexte 12">
            <a:extLst>
              <a:ext uri="{FF2B5EF4-FFF2-40B4-BE49-F238E27FC236}">
                <a16:creationId xmlns:a16="http://schemas.microsoft.com/office/drawing/2014/main" id="{5A06878A-D75C-4DFD-849F-9996B34410A0}"/>
              </a:ext>
            </a:extLst>
          </p:cNvPr>
          <p:cNvSpPr txBox="1"/>
          <p:nvPr/>
        </p:nvSpPr>
        <p:spPr>
          <a:xfrm>
            <a:off x="5697536" y="4802508"/>
            <a:ext cx="1910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33" name="Connecteur droit avec flèche 53">
            <a:extLst>
              <a:ext uri="{FF2B5EF4-FFF2-40B4-BE49-F238E27FC236}">
                <a16:creationId xmlns:a16="http://schemas.microsoft.com/office/drawing/2014/main" id="{C62C900C-06D6-4033-8FD9-D3EA2D73BD24}"/>
              </a:ext>
            </a:extLst>
          </p:cNvPr>
          <p:cNvCxnSpPr>
            <a:cxnSpLocks/>
          </p:cNvCxnSpPr>
          <p:nvPr/>
        </p:nvCxnSpPr>
        <p:spPr>
          <a:xfrm flipH="1" flipV="1">
            <a:off x="4010580" y="3242050"/>
            <a:ext cx="37320" cy="12344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ZoneTexte 55">
            <a:extLst>
              <a:ext uri="{FF2B5EF4-FFF2-40B4-BE49-F238E27FC236}">
                <a16:creationId xmlns:a16="http://schemas.microsoft.com/office/drawing/2014/main" id="{A7EDF08B-C5EB-42C8-94AD-B491B4EAC7D6}"/>
              </a:ext>
            </a:extLst>
          </p:cNvPr>
          <p:cNvSpPr txBox="1"/>
          <p:nvPr/>
        </p:nvSpPr>
        <p:spPr>
          <a:xfrm>
            <a:off x="2967925" y="4810860"/>
            <a:ext cx="1966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35" name="Connecteur droit avec flèche 57">
            <a:extLst>
              <a:ext uri="{FF2B5EF4-FFF2-40B4-BE49-F238E27FC236}">
                <a16:creationId xmlns:a16="http://schemas.microsoft.com/office/drawing/2014/main" id="{87061408-3688-4C47-A9B0-4F0B256D33F8}"/>
              </a:ext>
            </a:extLst>
          </p:cNvPr>
          <p:cNvCxnSpPr>
            <a:cxnSpLocks/>
          </p:cNvCxnSpPr>
          <p:nvPr/>
        </p:nvCxnSpPr>
        <p:spPr>
          <a:xfrm flipH="1">
            <a:off x="5271610" y="1272591"/>
            <a:ext cx="18660" cy="12525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" name="ZoneTexte 61">
            <a:extLst>
              <a:ext uri="{FF2B5EF4-FFF2-40B4-BE49-F238E27FC236}">
                <a16:creationId xmlns:a16="http://schemas.microsoft.com/office/drawing/2014/main" id="{FD87F7CC-1482-4827-B11B-5FFC5D0DCE91}"/>
              </a:ext>
            </a:extLst>
          </p:cNvPr>
          <p:cNvSpPr txBox="1"/>
          <p:nvPr/>
        </p:nvSpPr>
        <p:spPr>
          <a:xfrm>
            <a:off x="4420696" y="846812"/>
            <a:ext cx="17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743029" y="812890"/>
            <a:ext cx="4138142" cy="540766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u="sng" dirty="0">
                <a:solidFill>
                  <a:srgbClr val="0070C0"/>
                </a:solidFill>
              </a:rPr>
              <a:t>Overview</a:t>
            </a:r>
            <a:endParaRPr lang="en-GB" sz="18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Typical </a:t>
            </a:r>
            <a:r>
              <a:rPr lang="en-GB" sz="1800" dirty="0" smtClean="0"/>
              <a:t>Soleil </a:t>
            </a:r>
            <a:r>
              <a:rPr lang="en-GB" sz="1800" dirty="0"/>
              <a:t>dipole </a:t>
            </a:r>
            <a:r>
              <a:rPr lang="en-GB" sz="1800" dirty="0" smtClean="0"/>
              <a:t>front-end: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Photon flux: </a:t>
            </a:r>
            <a:r>
              <a:rPr lang="en-GB" sz="1800" dirty="0" smtClean="0"/>
              <a:t>3.4 </a:t>
            </a:r>
            <a:r>
              <a:rPr lang="en-GB" sz="1800" dirty="0" smtClean="0">
                <a:sym typeface="Symbol" panose="05050102010706020507" pitchFamily="18" charset="2"/>
              </a:rPr>
              <a:t></a:t>
            </a:r>
            <a:r>
              <a:rPr lang="en-GB" sz="1800" dirty="0" smtClean="0"/>
              <a:t> 10</a:t>
            </a:r>
            <a:r>
              <a:rPr lang="en-GB" sz="1800" baseline="30000" dirty="0" smtClean="0"/>
              <a:t>14</a:t>
            </a:r>
            <a:r>
              <a:rPr lang="en-GB" sz="1800" dirty="0" smtClean="0"/>
              <a:t> </a:t>
            </a:r>
            <a:r>
              <a:rPr lang="en-GB" sz="1800" dirty="0"/>
              <a:t>photon</a:t>
            </a:r>
            <a:r>
              <a:rPr lang="en-GB" sz="1800" dirty="0" smtClean="0"/>
              <a:t>/(</a:t>
            </a:r>
            <a:r>
              <a:rPr lang="en-GB" sz="1800" dirty="0" err="1" smtClean="0"/>
              <a:t>s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mrad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mA</a:t>
            </a:r>
            <a:r>
              <a:rPr lang="en-GB" sz="1800" dirty="0" smtClean="0"/>
              <a:t>)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Critical energy: 8.379 keV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Beam width at test piece </a:t>
            </a:r>
            <a:r>
              <a:rPr lang="en-GB" sz="1800" dirty="0" smtClean="0"/>
              <a:t>1-50 mm </a:t>
            </a:r>
            <a:endParaRPr lang="en-GB" sz="18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Test vessel angular range of up to </a:t>
            </a:r>
            <a:r>
              <a:rPr lang="en-GB" sz="1800" dirty="0" smtClean="0"/>
              <a:t>30 </a:t>
            </a:r>
            <a:r>
              <a:rPr lang="en-GB" sz="1800" dirty="0" err="1"/>
              <a:t>mrad</a:t>
            </a:r>
            <a:r>
              <a:rPr lang="en-GB" sz="1800" dirty="0"/>
              <a:t> </a:t>
            </a:r>
            <a:r>
              <a:rPr lang="en-GB" sz="1800" dirty="0" smtClean="0"/>
              <a:t>(1.8</a:t>
            </a:r>
            <a:r>
              <a:rPr lang="en-GB" sz="1800" baseline="30000" dirty="0" smtClean="0"/>
              <a:t>o</a:t>
            </a:r>
            <a:r>
              <a:rPr lang="en-GB" sz="1800" dirty="0"/>
              <a:t>)</a:t>
            </a:r>
            <a:endParaRPr lang="en-GB" sz="1800" baseline="30000" dirty="0"/>
          </a:p>
          <a:p>
            <a:pPr marL="0" indent="0">
              <a:buNone/>
            </a:pPr>
            <a:r>
              <a:rPr lang="en-GB" sz="1800" u="sng" dirty="0" smtClean="0">
                <a:solidFill>
                  <a:srgbClr val="0070C0"/>
                </a:solidFill>
              </a:rPr>
              <a:t>Status</a:t>
            </a:r>
            <a:endParaRPr lang="en-GB" sz="1800" u="sng" dirty="0">
              <a:solidFill>
                <a:srgbClr val="0070C0"/>
              </a:solidFill>
            </a:endParaRP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Front-end section: </a:t>
            </a:r>
            <a:r>
              <a:rPr lang="en-GB" sz="1800" dirty="0" smtClean="0"/>
              <a:t>reconditioned during 2020</a:t>
            </a:r>
            <a:endParaRPr lang="en-GB" sz="1800" dirty="0"/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Experimental end-station: currently </a:t>
            </a:r>
            <a:r>
              <a:rPr lang="en-GB" sz="1800" dirty="0" smtClean="0"/>
              <a:t>under operation with samples coated with NEG at SAES getters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 smtClean="0"/>
              <a:t>New OFHC copper samples for SR studies designed and procured (9 pcs). Delivery expected in June 2022. 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 smtClean="0"/>
              <a:t>The samples will be </a:t>
            </a:r>
            <a:r>
              <a:rPr lang="en-GB" sz="1800" dirty="0"/>
              <a:t>NEG </a:t>
            </a:r>
            <a:r>
              <a:rPr lang="en-GB" sz="1800" dirty="0" smtClean="0"/>
              <a:t>coated at UKRI (DL) and installed during a Soleil shutdown in August </a:t>
            </a:r>
            <a:r>
              <a:rPr lang="en-GB" sz="1700" dirty="0" smtClean="0"/>
              <a:t>2022 </a:t>
            </a:r>
            <a:endParaRPr lang="en-GB" sz="1700" dirty="0"/>
          </a:p>
        </p:txBody>
      </p:sp>
      <p:sp>
        <p:nvSpPr>
          <p:cNvPr id="37" name="TextBox 36"/>
          <p:cNvSpPr txBox="1"/>
          <p:nvPr/>
        </p:nvSpPr>
        <p:spPr>
          <a:xfrm>
            <a:off x="2601486" y="5959844"/>
            <a:ext cx="28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</a:t>
            </a:r>
            <a:r>
              <a:rPr lang="en-GB" sz="1600" i="1" dirty="0" err="1" smtClean="0"/>
              <a:t>Herbeaux</a:t>
            </a:r>
            <a:r>
              <a:rPr lang="en-GB" sz="1600" i="1" dirty="0" smtClean="0"/>
              <a:t> (Soleil)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1059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 facility for PSD studies on SR beamline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at DSL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91458" y="829649"/>
            <a:ext cx="6346994" cy="554659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u="sng" dirty="0">
                <a:solidFill>
                  <a:srgbClr val="0070C0"/>
                </a:solidFill>
              </a:rPr>
              <a:t>Overview</a:t>
            </a:r>
            <a:endParaRPr lang="en-GB" sz="18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Typical DLS dipole front-end (FE10B):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Photon flux: 3.86 x 10</a:t>
            </a:r>
            <a:r>
              <a:rPr lang="en-GB" sz="1800" baseline="30000" dirty="0"/>
              <a:t>14</a:t>
            </a:r>
            <a:r>
              <a:rPr lang="en-GB" sz="1800" dirty="0"/>
              <a:t> photon</a:t>
            </a:r>
            <a:r>
              <a:rPr lang="en-GB" sz="1800" dirty="0" smtClean="0"/>
              <a:t>/(</a:t>
            </a:r>
            <a:r>
              <a:rPr lang="en-GB" sz="1800" dirty="0" err="1" smtClean="0"/>
              <a:t>s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mrad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mA</a:t>
            </a:r>
            <a:r>
              <a:rPr lang="en-GB" sz="1800" dirty="0" smtClean="0"/>
              <a:t>)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Critical energy: 8.379 keV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Beam width at test piece up to 20 mm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Test vessel angular range of up to 60 </a:t>
            </a:r>
            <a:r>
              <a:rPr lang="en-GB" sz="1800" dirty="0" err="1"/>
              <a:t>mrad</a:t>
            </a:r>
            <a:r>
              <a:rPr lang="en-GB" sz="1800" dirty="0"/>
              <a:t> (3.5</a:t>
            </a:r>
            <a:r>
              <a:rPr lang="en-GB" sz="1800" baseline="30000" dirty="0"/>
              <a:t>o</a:t>
            </a:r>
            <a:r>
              <a:rPr lang="en-GB" sz="1800" dirty="0"/>
              <a:t>)</a:t>
            </a:r>
            <a:endParaRPr lang="en-GB" sz="1800" baseline="300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Two 300 l/s </a:t>
            </a:r>
            <a:r>
              <a:rPr lang="en-GB" sz="1800" dirty="0" smtClean="0"/>
              <a:t>SIPs and </a:t>
            </a:r>
            <a:r>
              <a:rPr lang="en-GB" sz="1800" dirty="0"/>
              <a:t>a 300 </a:t>
            </a:r>
            <a:r>
              <a:rPr lang="en-GB" sz="1800"/>
              <a:t>l/s </a:t>
            </a:r>
            <a:r>
              <a:rPr lang="en-GB" sz="1800" smtClean="0"/>
              <a:t>TMPs </a:t>
            </a:r>
            <a:r>
              <a:rPr lang="en-GB" sz="1800" dirty="0"/>
              <a:t>for gas injection or coating saturation measurements</a:t>
            </a:r>
          </a:p>
          <a:p>
            <a:pPr marL="0" indent="0"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Front-end section: installed November 2020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Experimental end-station: currently </a:t>
            </a:r>
            <a:r>
              <a:rPr lang="en-GB" sz="1800" dirty="0" smtClean="0"/>
              <a:t>under post-installation  </a:t>
            </a:r>
            <a:r>
              <a:rPr lang="en-GB" sz="1800" dirty="0"/>
              <a:t>conditioning with </a:t>
            </a:r>
            <a:r>
              <a:rPr lang="en-GB" sz="1800" dirty="0" smtClean="0"/>
              <a:t>a stainless </a:t>
            </a:r>
            <a:r>
              <a:rPr lang="en-GB" sz="1800" dirty="0"/>
              <a:t>steel DN40 DLS type sample </a:t>
            </a:r>
            <a:r>
              <a:rPr lang="en-GB" sz="1800" dirty="0" smtClean="0"/>
              <a:t>vessel (uncoated)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 smtClean="0"/>
              <a:t>Stainless </a:t>
            </a:r>
            <a:r>
              <a:rPr lang="en-GB" sz="1800" dirty="0"/>
              <a:t>steel DN40 DLS type sample NEG </a:t>
            </a:r>
            <a:r>
              <a:rPr lang="en-GB" sz="1800" dirty="0" smtClean="0"/>
              <a:t>coated at UKRI (DL) was be installed during a DLS shutdown: 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700" dirty="0" smtClean="0"/>
              <a:t>In March </a:t>
            </a:r>
            <a:r>
              <a:rPr lang="en-GB" sz="1700" dirty="0"/>
              <a:t>2022 </a:t>
            </a:r>
            <a:r>
              <a:rPr lang="en-GB" sz="1700" dirty="0" smtClean="0"/>
              <a:t> 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2100" dirty="0" smtClean="0"/>
              <a:t>1</a:t>
            </a:r>
            <a:r>
              <a:rPr lang="en-GB" sz="2100" baseline="30000" dirty="0" smtClean="0"/>
              <a:t>st</a:t>
            </a:r>
            <a:r>
              <a:rPr lang="en-GB" sz="2100" dirty="0" smtClean="0"/>
              <a:t> copper sample coated with </a:t>
            </a:r>
            <a:r>
              <a:rPr lang="en-GB" sz="2100" dirty="0"/>
              <a:t>NEG could be installed during </a:t>
            </a:r>
            <a:r>
              <a:rPr lang="en-GB" sz="2100" dirty="0" smtClean="0"/>
              <a:t>a following </a:t>
            </a:r>
            <a:r>
              <a:rPr lang="en-GB" sz="2100" dirty="0"/>
              <a:t>DLS shutdown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700" dirty="0" smtClean="0"/>
              <a:t>In August 2022 </a:t>
            </a:r>
            <a:endParaRPr lang="en-GB" sz="24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153777" y="812890"/>
            <a:ext cx="5438168" cy="4674258"/>
            <a:chOff x="304006" y="915194"/>
            <a:chExt cx="6332753" cy="5545219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" y="915194"/>
              <a:ext cx="6332753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00718" y="3124994"/>
              <a:ext cx="3538762" cy="333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089057" y="6052786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  <p:pic>
        <p:nvPicPr>
          <p:cNvPr id="14" name="Picture 13" descr="A picture containing indoor, counter, equipment, cluttered&#10;&#10;Description automatically generate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012" y="2663345"/>
            <a:ext cx="3483034" cy="338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1627"/>
          </a:xfrm>
        </p:spPr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Results of PSD testing at Soleil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344" y="1459806"/>
            <a:ext cx="5256584" cy="48965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Three </a:t>
            </a:r>
            <a:r>
              <a:rPr lang="en-GB" dirty="0"/>
              <a:t>1-m long, water cooled vacuum chambers with </a:t>
            </a:r>
            <a:r>
              <a:rPr lang="en-GB" dirty="0" smtClean="0"/>
              <a:t>ID = 63, </a:t>
            </a:r>
            <a:r>
              <a:rPr lang="en-GB" dirty="0"/>
              <a:t>20 mm </a:t>
            </a:r>
            <a:r>
              <a:rPr lang="en-GB" dirty="0" smtClean="0"/>
              <a:t>and </a:t>
            </a:r>
            <a:r>
              <a:rPr lang="en-GB" dirty="0"/>
              <a:t>10 </a:t>
            </a:r>
            <a:r>
              <a:rPr lang="en-GB" dirty="0" smtClean="0"/>
              <a:t>mm </a:t>
            </a:r>
            <a:r>
              <a:rPr lang="en-GB" dirty="0"/>
              <a:t>were installed on the PSD beamline.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chambers were previously NEG </a:t>
            </a:r>
            <a:r>
              <a:rPr lang="en-GB" dirty="0" smtClean="0"/>
              <a:t>coated at SAES with a 1-µm thick </a:t>
            </a:r>
            <a:r>
              <a:rPr lang="en-GB" dirty="0" err="1" smtClean="0"/>
              <a:t>TiZrV</a:t>
            </a:r>
            <a:r>
              <a:rPr lang="en-GB" dirty="0" smtClean="0"/>
              <a:t> film.</a:t>
            </a:r>
          </a:p>
          <a:p>
            <a:r>
              <a:rPr lang="en-GB" dirty="0" smtClean="0"/>
              <a:t>Total PSD yields calculated for initial SR irradiation before NEG activation, followed by activation to 200 </a:t>
            </a:r>
            <a:r>
              <a:rPr lang="en-GB" dirty="0" smtClean="0">
                <a:sym typeface="Symbol" panose="05050102010706020507" pitchFamily="18" charset="2"/>
              </a:rPr>
              <a:t>C for 24 h</a:t>
            </a:r>
            <a:r>
              <a:rPr lang="en-GB" dirty="0" smtClean="0"/>
              <a:t> and continuing with </a:t>
            </a:r>
            <a:r>
              <a:rPr lang="en-GB" dirty="0"/>
              <a:t>SR </a:t>
            </a:r>
            <a:r>
              <a:rPr lang="en-GB" dirty="0" smtClean="0"/>
              <a:t>irradiation.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Image 13"/>
          <p:cNvPicPr/>
          <p:nvPr/>
        </p:nvPicPr>
        <p:blipFill>
          <a:blip r:embed="rId2"/>
          <a:stretch>
            <a:fillRect/>
          </a:stretch>
        </p:blipFill>
        <p:spPr>
          <a:xfrm>
            <a:off x="6023992" y="1196752"/>
            <a:ext cx="5545832" cy="426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705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coordination activities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925466"/>
            <a:ext cx="10802416" cy="525149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10.5 has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started with two preparatory meetings: </a:t>
            </a:r>
          </a:p>
          <a:p>
            <a:pPr lvl="1"/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on 2</a:t>
            </a:r>
            <a:r>
              <a:rPr lang="fr-CH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March and 7</a:t>
            </a:r>
            <a:r>
              <a:rPr lang="fr-CH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fr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April 2021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 meeting take place every month: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Task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10.5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(kick-off)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May 2021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Task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10.5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Sep 2021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Task 10.5 meeting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scheduled on 12</a:t>
            </a:r>
            <a:r>
              <a:rPr lang="en-GB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May 2022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Monthly briefing Task 10.5 meeting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 and testing facilities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at UKRI and DESY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SR beamlines have been design, built and are already in operation at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DLS and Soleil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Milestone Report MS47 has been submitted on 1/4/2022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dirty="0" smtClean="0"/>
              <a:t>	</a:t>
            </a: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7107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Summary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836712"/>
            <a:ext cx="10802416" cy="525658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10.5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team works in full capacity according its plan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necessary capabilities exist at least with two partners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facilities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operational at UKRI and DESY, in conditioning at DSL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can be used at Soleil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Pumping property evaluation facilities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at UKRI, DESY and Soleil, in conditioning at DSL.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SR beamlines 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Reconditioned and is in operation in Soleil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tested with a sample coated with NEG at SAES Getters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Have been design, built and are already in operation at DLS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stainless steel sample coated with NEG at UKRI has been installed for PSD measurements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11 samples for pumping property measurements have been produced and delivered to UKRI: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 samples are ready for  NEG coating and testing in 4 labs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 samples are used for comparing copper cleaning procedures by TD and ESD measurements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 samples for PSD measurement have been designed and are under production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be delivered for NEG coating in June and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be installed on SR beamlines in August 2022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Milestone MS48 report submitted on time</a:t>
            </a:r>
          </a:p>
        </p:txBody>
      </p:sp>
    </p:spTree>
    <p:extLst>
      <p:ext uri="{BB962C8B-B14F-4D97-AF65-F5344CB8AC3E}">
        <p14:creationId xmlns:p14="http://schemas.microsoft.com/office/powerpoint/2010/main" val="22620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6398" y="116632"/>
            <a:ext cx="7992888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Acknowledgment (Task 10.5 team) 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1052736"/>
            <a:ext cx="4867560" cy="473578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DLS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Matthew Cox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Chris Burrows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Hugo Shiers</a:t>
            </a:r>
          </a:p>
          <a:p>
            <a:pPr marL="0" indent="0">
              <a:buNone/>
            </a:pPr>
            <a:endParaRPr lang="en-GB" sz="2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DESY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Lutz Lilje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Ruta Sirvinskaite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Nils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Plambeck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Ralph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Böspflug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Sven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Lederer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2842" y="1058659"/>
            <a:ext cx="4867560" cy="525066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Soleil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Christian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Herbeaux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Nicolas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Béchu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Vincent Le Roux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UKRI (STFC/DL/ASTeC)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Oleg Malyshev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Reza Valizadeh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Eleni Marshall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Adrian Hannah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James Conlon</a:t>
            </a:r>
          </a:p>
        </p:txBody>
      </p:sp>
    </p:spTree>
    <p:extLst>
      <p:ext uri="{BB962C8B-B14F-4D97-AF65-F5344CB8AC3E}">
        <p14:creationId xmlns:p14="http://schemas.microsoft.com/office/powerpoint/2010/main" val="20704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664" y="2636912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6632"/>
            <a:ext cx="10515600" cy="61560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Two concepts of the ideal vacuum chamber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836712"/>
            <a:ext cx="5157787" cy="39186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Traditional: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368" y="1228576"/>
            <a:ext cx="5590207" cy="3684588"/>
          </a:xfrm>
        </p:spPr>
        <p:txBody>
          <a:bodyPr>
            <a:normAutofit fontScale="85000" lnSpcReduction="20000"/>
          </a:bodyPr>
          <a:lstStyle/>
          <a:p>
            <a:r>
              <a:rPr lang="en-GB" u="sng" dirty="0"/>
              <a:t>surface which outgasses as little as possible (‘nil’ ideally)</a:t>
            </a:r>
          </a:p>
          <a:p>
            <a:r>
              <a:rPr lang="en-GB" dirty="0"/>
              <a:t>surface which </a:t>
            </a:r>
            <a:r>
              <a:rPr lang="en-GB" b="1" i="1" dirty="0"/>
              <a:t>does not pump</a:t>
            </a:r>
            <a:r>
              <a:rPr lang="en-GB" dirty="0"/>
              <a:t> otherwise that surface is contaminated over time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>
              <a:buNone/>
            </a:pPr>
            <a:r>
              <a:rPr lang="en-GB" b="1" dirty="0">
                <a:solidFill>
                  <a:srgbClr val="FF00FF"/>
                </a:solidFill>
              </a:rPr>
              <a:t>Results in</a:t>
            </a:r>
          </a:p>
          <a:p>
            <a:r>
              <a:rPr lang="en-GB" dirty="0">
                <a:solidFill>
                  <a:srgbClr val="FF00FF"/>
                </a:solidFill>
              </a:rPr>
              <a:t>Surface cleaning, conditioning, coatings </a:t>
            </a:r>
          </a:p>
          <a:p>
            <a:r>
              <a:rPr lang="en-GB" dirty="0">
                <a:solidFill>
                  <a:srgbClr val="FF00FF"/>
                </a:solidFill>
              </a:rPr>
              <a:t>Vacuum firing, </a:t>
            </a:r>
            <a:r>
              <a:rPr lang="en-GB" i="1" dirty="0">
                <a:solidFill>
                  <a:srgbClr val="FF00FF"/>
                </a:solidFill>
              </a:rPr>
              <a:t>ex-situ</a:t>
            </a:r>
            <a:r>
              <a:rPr lang="en-GB" dirty="0">
                <a:solidFill>
                  <a:srgbClr val="FF00FF"/>
                </a:solidFill>
              </a:rPr>
              <a:t> </a:t>
            </a:r>
            <a:r>
              <a:rPr lang="en-GB" dirty="0" smtClean="0">
                <a:solidFill>
                  <a:srgbClr val="FF00FF"/>
                </a:solidFill>
              </a:rPr>
              <a:t>baking</a:t>
            </a:r>
            <a:endParaRPr lang="en-GB" dirty="0">
              <a:solidFill>
                <a:srgbClr val="FF00FF"/>
              </a:solidFill>
            </a:endParaRPr>
          </a:p>
          <a:p>
            <a:r>
              <a:rPr lang="en-GB" dirty="0">
                <a:solidFill>
                  <a:srgbClr val="FF00FF"/>
                </a:solidFill>
              </a:rPr>
              <a:t>Baking </a:t>
            </a:r>
            <a:r>
              <a:rPr lang="en-GB" i="1" dirty="0">
                <a:solidFill>
                  <a:srgbClr val="FF00FF"/>
                </a:solidFill>
              </a:rPr>
              <a:t>in-situ</a:t>
            </a:r>
            <a:r>
              <a:rPr lang="en-GB" dirty="0">
                <a:solidFill>
                  <a:srgbClr val="FF00FF"/>
                </a:solidFill>
              </a:rPr>
              <a:t> to up to </a:t>
            </a:r>
            <a:r>
              <a:rPr lang="en-GB" b="1" dirty="0">
                <a:solidFill>
                  <a:srgbClr val="FF00FF"/>
                </a:solidFill>
              </a:rPr>
              <a:t>300</a:t>
            </a:r>
            <a:r>
              <a:rPr lang="en-GB" b="1" dirty="0">
                <a:solidFill>
                  <a:srgbClr val="FF00FF"/>
                </a:solidFill>
                <a:sym typeface="Symbol" pitchFamily="18" charset="2"/>
              </a:rPr>
              <a:t>C</a:t>
            </a:r>
          </a:p>
          <a:p>
            <a:r>
              <a:rPr lang="en-GB" dirty="0">
                <a:solidFill>
                  <a:srgbClr val="FF00FF"/>
                </a:solidFill>
              </a:rPr>
              <a:t>Separate </a:t>
            </a:r>
            <a:r>
              <a:rPr lang="en-GB" dirty="0" smtClean="0">
                <a:solidFill>
                  <a:srgbClr val="FF00FF"/>
                </a:solidFill>
              </a:rPr>
              <a:t>pumps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764704"/>
            <a:ext cx="5183188" cy="463872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‘New</a:t>
            </a:r>
            <a:r>
              <a:rPr lang="en-GB" dirty="0">
                <a:solidFill>
                  <a:srgbClr val="C00000"/>
                </a:solidFill>
              </a:rPr>
              <a:t>’ (C. </a:t>
            </a:r>
            <a:r>
              <a:rPr lang="en-GB" dirty="0" err="1">
                <a:solidFill>
                  <a:srgbClr val="C00000"/>
                </a:solidFill>
              </a:rPr>
              <a:t>Benvenuti</a:t>
            </a:r>
            <a:r>
              <a:rPr lang="en-GB" dirty="0">
                <a:solidFill>
                  <a:srgbClr val="C00000"/>
                </a:solidFill>
              </a:rPr>
              <a:t>, CERN, ~1998</a:t>
            </a:r>
            <a:r>
              <a:rPr lang="en-GB" dirty="0" smtClean="0">
                <a:solidFill>
                  <a:srgbClr val="C00000"/>
                </a:solidFill>
              </a:rPr>
              <a:t>):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228576"/>
            <a:ext cx="5612432" cy="3553627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u="sng" dirty="0">
                <a:solidFill>
                  <a:srgbClr val="3333FF"/>
                </a:solidFill>
              </a:rPr>
              <a:t>surface which outgasses as little as possible (‘nil’ ideally)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dirty="0">
                <a:solidFill>
                  <a:srgbClr val="3333FF"/>
                </a:solidFill>
              </a:rPr>
              <a:t>a surface which </a:t>
            </a:r>
            <a:r>
              <a:rPr lang="en-GB" b="1" i="1" dirty="0">
                <a:solidFill>
                  <a:srgbClr val="3333FF"/>
                </a:solidFill>
              </a:rPr>
              <a:t>does pump</a:t>
            </a:r>
            <a:r>
              <a:rPr lang="en-GB" dirty="0">
                <a:solidFill>
                  <a:srgbClr val="3333FF"/>
                </a:solidFill>
              </a:rPr>
              <a:t>, however, will not be contaminated due to a very low outgassing rate 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GB" b="1" dirty="0">
                <a:solidFill>
                  <a:srgbClr val="FF00FF"/>
                </a:solidFill>
              </a:rPr>
              <a:t>Results in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dirty="0">
                <a:solidFill>
                  <a:srgbClr val="FF00FF"/>
                </a:solidFill>
              </a:rPr>
              <a:t>NEG coated surface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dirty="0">
                <a:solidFill>
                  <a:srgbClr val="FF00FF"/>
                </a:solidFill>
              </a:rPr>
              <a:t>There should be no un-coated parts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dirty="0">
                <a:solidFill>
                  <a:srgbClr val="FF00FF"/>
                </a:solidFill>
              </a:rPr>
              <a:t>Activating (baking)</a:t>
            </a:r>
            <a:r>
              <a:rPr lang="en-GB" i="1" dirty="0">
                <a:solidFill>
                  <a:srgbClr val="FF00FF"/>
                </a:solidFill>
              </a:rPr>
              <a:t> in-situ</a:t>
            </a:r>
            <a:r>
              <a:rPr lang="en-GB" dirty="0">
                <a:solidFill>
                  <a:srgbClr val="FF00FF"/>
                </a:solidFill>
              </a:rPr>
              <a:t> at </a:t>
            </a:r>
            <a:r>
              <a:rPr lang="en-GB" b="1" dirty="0">
                <a:solidFill>
                  <a:srgbClr val="FF00FF"/>
                </a:solidFill>
              </a:rPr>
              <a:t>150-180</a:t>
            </a:r>
            <a:r>
              <a:rPr lang="en-GB" b="1" dirty="0">
                <a:solidFill>
                  <a:srgbClr val="FF00FF"/>
                </a:solidFill>
                <a:sym typeface="Symbol" pitchFamily="18" charset="2"/>
              </a:rPr>
              <a:t>C</a:t>
            </a:r>
            <a:r>
              <a:rPr lang="en-GB" dirty="0">
                <a:solidFill>
                  <a:srgbClr val="FF00FF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r>
              <a:rPr lang="en-GB" dirty="0">
                <a:solidFill>
                  <a:srgbClr val="FF00FF"/>
                </a:solidFill>
              </a:rPr>
              <a:t>Small pumps for </a:t>
            </a:r>
            <a:r>
              <a:rPr lang="en-GB" dirty="0" err="1">
                <a:solidFill>
                  <a:srgbClr val="FF00FF"/>
                </a:solidFill>
              </a:rPr>
              <a:t>C</a:t>
            </a:r>
            <a:r>
              <a:rPr lang="en-GB" baseline="-25000" dirty="0" err="1">
                <a:solidFill>
                  <a:srgbClr val="FF00FF"/>
                </a:solidFill>
              </a:rPr>
              <a:t>x</a:t>
            </a:r>
            <a:r>
              <a:rPr lang="en-GB" dirty="0" err="1">
                <a:solidFill>
                  <a:srgbClr val="FF00FF"/>
                </a:solidFill>
              </a:rPr>
              <a:t>H</a:t>
            </a:r>
            <a:r>
              <a:rPr lang="en-GB" baseline="-25000" dirty="0" err="1">
                <a:solidFill>
                  <a:srgbClr val="FF00FF"/>
                </a:solidFill>
              </a:rPr>
              <a:t>y</a:t>
            </a:r>
            <a:r>
              <a:rPr lang="en-GB" dirty="0">
                <a:solidFill>
                  <a:srgbClr val="FF00FF"/>
                </a:solidFill>
              </a:rPr>
              <a:t> and noble gases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19736" y="6346655"/>
            <a:ext cx="5081736" cy="365125"/>
          </a:xfrm>
        </p:spPr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75802" y="5116263"/>
            <a:ext cx="819150" cy="8237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226414" y="5116262"/>
            <a:ext cx="1188152" cy="73627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323376" y="5377891"/>
            <a:ext cx="516823" cy="2549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3360424" y="5635219"/>
            <a:ext cx="315377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403452" y="5376303"/>
            <a:ext cx="272349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840199" y="5250776"/>
            <a:ext cx="561975" cy="9525"/>
          </a:xfrm>
          <a:prstGeom prst="line">
            <a:avLst/>
          </a:prstGeom>
          <a:ln w="1016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840199" y="5790120"/>
            <a:ext cx="561975" cy="9525"/>
          </a:xfrm>
          <a:prstGeom prst="line">
            <a:avLst/>
          </a:prstGeom>
          <a:ln w="1016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3760337" y="5180435"/>
            <a:ext cx="159731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4313178" y="5189556"/>
            <a:ext cx="177975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760338" y="5869985"/>
            <a:ext cx="159731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322299" y="5852531"/>
            <a:ext cx="159731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242021" y="5116263"/>
            <a:ext cx="1188152" cy="73627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5310384" y="5278544"/>
            <a:ext cx="1133475" cy="433715"/>
          </a:xfrm>
          <a:prstGeom prst="right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326666" y="5987018"/>
            <a:ext cx="1349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NEG pump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610600" y="5818922"/>
            <a:ext cx="1349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NEG coating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80086" y="5784505"/>
            <a:ext cx="641100" cy="3871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202471" y="5298421"/>
            <a:ext cx="805297" cy="7761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20" idx="6"/>
          </p:cNvCxnSpPr>
          <p:nvPr/>
        </p:nvCxnSpPr>
        <p:spPr>
          <a:xfrm flipH="1" flipV="1">
            <a:off x="8430173" y="5484398"/>
            <a:ext cx="530259" cy="3442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48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82405" y="6356350"/>
            <a:ext cx="5153744" cy="365125"/>
          </a:xfrm>
        </p:spPr>
        <p:txBody>
          <a:bodyPr/>
          <a:lstStyle/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3352" y="116632"/>
            <a:ext cx="11090448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smtClean="0">
                <a:solidFill>
                  <a:srgbClr val="0070C0"/>
                </a:solidFill>
              </a:rPr>
              <a:t>non-evaporable getter (NEG) coating does?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6381" y="825548"/>
            <a:ext cx="71375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Reduces gas desorption: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A pure </a:t>
            </a:r>
            <a:r>
              <a:rPr lang="en-GB" sz="2000" b="1" dirty="0" smtClean="0"/>
              <a:t>metal or metal alloy </a:t>
            </a:r>
            <a:r>
              <a:rPr lang="en-GB" sz="2000" b="1" dirty="0"/>
              <a:t>(</a:t>
            </a:r>
            <a:r>
              <a:rPr lang="en-GB" sz="2000" b="1" dirty="0" err="1"/>
              <a:t>Ti</a:t>
            </a:r>
            <a:r>
              <a:rPr lang="en-GB" sz="2000" b="1" dirty="0"/>
              <a:t>, </a:t>
            </a:r>
            <a:r>
              <a:rPr lang="en-GB" sz="2000" b="1" dirty="0" err="1"/>
              <a:t>Zr</a:t>
            </a:r>
            <a:r>
              <a:rPr lang="en-GB" sz="2000" b="1" dirty="0"/>
              <a:t>, V, </a:t>
            </a:r>
            <a:r>
              <a:rPr lang="en-GB" sz="2000" b="1" dirty="0" err="1"/>
              <a:t>Hf</a:t>
            </a:r>
            <a:r>
              <a:rPr lang="en-GB" sz="2000" b="1" dirty="0"/>
              <a:t>, etc.) film </a:t>
            </a:r>
            <a:r>
              <a:rPr lang="en-GB" sz="2000" b="1" dirty="0" smtClean="0"/>
              <a:t>0.5-3-</a:t>
            </a:r>
            <a:r>
              <a:rPr lang="en-GB" sz="2000" b="1" dirty="0">
                <a:sym typeface="Symbol" pitchFamily="18" charset="2"/>
              </a:rPr>
              <a:t>m thick</a:t>
            </a:r>
            <a:r>
              <a:rPr lang="en-GB" sz="2000" b="1" dirty="0"/>
              <a:t> without </a:t>
            </a:r>
            <a:r>
              <a:rPr lang="en-GB" sz="2000" b="1" dirty="0" smtClean="0"/>
              <a:t>contaminants</a:t>
            </a:r>
            <a:r>
              <a:rPr lang="en-GB" sz="2000" b="1" dirty="0"/>
              <a:t>.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FF33CC"/>
                </a:solidFill>
              </a:rPr>
              <a:t>A barrier for molecules from the bulk of vacuum chamber</a:t>
            </a:r>
            <a:r>
              <a:rPr lang="en-GB" sz="2000" b="1" dirty="0" smtClean="0">
                <a:solidFill>
                  <a:srgbClr val="FF33CC"/>
                </a:solidFill>
              </a:rPr>
              <a:t>.</a:t>
            </a:r>
            <a:endParaRPr lang="en-GB" sz="2000" b="1" dirty="0">
              <a:solidFill>
                <a:srgbClr val="FF33CC"/>
              </a:solidFill>
            </a:endParaRPr>
          </a:p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Increases distributed pumping speed, </a:t>
            </a:r>
            <a:r>
              <a:rPr lang="en-GB" sz="2400" b="1" i="1" dirty="0"/>
              <a:t>S</a:t>
            </a:r>
            <a:r>
              <a:rPr lang="en-GB" sz="2400" b="1" dirty="0"/>
              <a:t>: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B050"/>
                </a:solidFill>
              </a:rPr>
              <a:t>A sorbing surface on whole vacuum chamber surface</a:t>
            </a:r>
          </a:p>
          <a:p>
            <a:pPr marL="665163" lvl="1" indent="-320675">
              <a:buNone/>
            </a:pPr>
            <a:r>
              <a:rPr lang="en-GB" sz="2000" b="1" dirty="0"/>
              <a:t>		</a:t>
            </a:r>
            <a:r>
              <a:rPr lang="en-GB" sz="2000" b="1" dirty="0" smtClean="0"/>
              <a:t>         </a:t>
            </a:r>
            <a:r>
              <a:rPr lang="en-GB" b="1" dirty="0" smtClean="0"/>
              <a:t>providing a pumping speed of </a:t>
            </a:r>
            <a:r>
              <a:rPr lang="en-GB" sz="2000" b="1" i="1" dirty="0" smtClean="0">
                <a:solidFill>
                  <a:srgbClr val="005DE0"/>
                </a:solidFill>
              </a:rPr>
              <a:t>S</a:t>
            </a:r>
            <a:r>
              <a:rPr lang="en-GB" sz="2000" b="1" dirty="0" smtClean="0">
                <a:solidFill>
                  <a:srgbClr val="005DE0"/>
                </a:solidFill>
              </a:rPr>
              <a:t> </a:t>
            </a:r>
            <a:r>
              <a:rPr lang="en-GB" sz="2000" b="1" dirty="0">
                <a:solidFill>
                  <a:srgbClr val="005DE0"/>
                </a:solidFill>
              </a:rPr>
              <a:t>= </a:t>
            </a:r>
            <a:r>
              <a:rPr lang="en-GB" sz="2000" b="1" i="1" dirty="0">
                <a:solidFill>
                  <a:srgbClr val="005DE0"/>
                </a:solidFill>
                <a:sym typeface="Symbol"/>
              </a:rPr>
              <a:t></a:t>
            </a:r>
            <a:r>
              <a:rPr lang="en-GB" sz="2000" b="1" dirty="0">
                <a:solidFill>
                  <a:srgbClr val="005DE0"/>
                </a:solidFill>
                <a:sym typeface="Symbol"/>
              </a:rPr>
              <a:t></a:t>
            </a:r>
            <a:r>
              <a:rPr lang="en-GB" sz="2000" b="1" i="1" dirty="0" err="1">
                <a:solidFill>
                  <a:srgbClr val="005DE0"/>
                </a:solidFill>
              </a:rPr>
              <a:t>A</a:t>
            </a:r>
            <a:r>
              <a:rPr lang="en-GB" sz="2000" b="1" dirty="0" err="1">
                <a:solidFill>
                  <a:srgbClr val="005DE0"/>
                </a:solidFill>
                <a:sym typeface="Symbol"/>
              </a:rPr>
              <a:t></a:t>
            </a:r>
            <a:r>
              <a:rPr lang="en-GB" sz="2000" b="1" i="1" dirty="0" err="1">
                <a:solidFill>
                  <a:srgbClr val="005DE0"/>
                </a:solidFill>
              </a:rPr>
              <a:t>v</a:t>
            </a:r>
            <a:r>
              <a:rPr lang="en-GB" sz="2000" b="1" dirty="0">
                <a:solidFill>
                  <a:srgbClr val="005DE0"/>
                </a:solidFill>
              </a:rPr>
              <a:t>/4</a:t>
            </a:r>
            <a:r>
              <a:rPr lang="en-GB" sz="2000" b="1" dirty="0"/>
              <a:t>;</a:t>
            </a:r>
          </a:p>
          <a:p>
            <a:pPr marL="315913" indent="-320675">
              <a:buNone/>
            </a:pPr>
            <a:r>
              <a:rPr lang="en-GB" sz="1600" b="1" dirty="0"/>
              <a:t>where </a:t>
            </a:r>
            <a:r>
              <a:rPr lang="en-GB" sz="1600" b="1" i="1" dirty="0" smtClean="0">
                <a:sym typeface="Symbol"/>
              </a:rPr>
              <a:t></a:t>
            </a:r>
            <a:r>
              <a:rPr lang="en-GB" sz="1600" b="1" dirty="0" smtClean="0">
                <a:sym typeface="Symbol"/>
              </a:rPr>
              <a:t> </a:t>
            </a:r>
            <a:r>
              <a:rPr lang="en-GB" sz="1600" b="1" dirty="0"/>
              <a:t>–</a:t>
            </a:r>
            <a:r>
              <a:rPr lang="en-GB" sz="1600" b="1" dirty="0">
                <a:sym typeface="Symbol"/>
              </a:rPr>
              <a:t> sticking probability, </a:t>
            </a:r>
            <a:r>
              <a:rPr lang="en-GB" sz="1600" b="1" i="1" dirty="0" smtClean="0"/>
              <a:t>A</a:t>
            </a:r>
            <a:r>
              <a:rPr lang="en-GB" sz="1600" b="1" dirty="0" smtClean="0"/>
              <a:t> </a:t>
            </a:r>
            <a:r>
              <a:rPr lang="en-GB" sz="1600" b="1" dirty="0"/>
              <a:t>– surface area, </a:t>
            </a:r>
            <a:r>
              <a:rPr lang="en-GB" sz="1600" b="1" i="1" dirty="0" smtClean="0"/>
              <a:t>v</a:t>
            </a:r>
            <a:r>
              <a:rPr lang="en-GB" sz="1600" b="1" dirty="0" smtClean="0"/>
              <a:t> </a:t>
            </a:r>
            <a:r>
              <a:rPr lang="en-GB" sz="1600" b="1" dirty="0"/>
              <a:t>– mean molecular velocity</a:t>
            </a:r>
            <a:endParaRPr lang="en-GB" sz="2000" b="1" dirty="0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9763130" y="758868"/>
            <a:ext cx="2085975" cy="5256212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077329" y="758869"/>
            <a:ext cx="685800" cy="525621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8836029" y="27321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8378829" y="4789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7997829" y="2198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9715504" y="20812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10020304" y="30718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7769229" y="3341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8531229" y="16653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8836029" y="3722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9867904" y="49006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8226429" y="4027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8683629" y="17415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7845429" y="3265530"/>
            <a:ext cx="152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V="1">
            <a:off x="8074029" y="2046330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8455029" y="4865730"/>
            <a:ext cx="2286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>
            <a:off x="8074029" y="41037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H="1">
            <a:off x="8683629" y="280833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 flipH="1">
            <a:off x="9715504" y="49768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 flipH="1">
            <a:off x="9867904" y="31480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8855079" y="43291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>
            <a:off x="8836029" y="5551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8133649" y="758366"/>
            <a:ext cx="23299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Bulk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</a:t>
            </a: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10525129" y="514830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H="1">
            <a:off x="10372729" y="522450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10382254" y="3851318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10229854" y="3927518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AutoShape 34"/>
          <p:cNvSpPr>
            <a:spLocks noChangeArrowheads="1"/>
          </p:cNvSpPr>
          <p:nvPr/>
        </p:nvSpPr>
        <p:spPr bwMode="auto">
          <a:xfrm>
            <a:off x="10021892" y="550708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>
            <a:off x="9869492" y="558328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10166354" y="1619293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H="1">
            <a:off x="10013954" y="1695493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AutoShape 38"/>
          <p:cNvSpPr>
            <a:spLocks noChangeArrowheads="1"/>
          </p:cNvSpPr>
          <p:nvPr/>
        </p:nvSpPr>
        <p:spPr bwMode="auto">
          <a:xfrm>
            <a:off x="10814054" y="24114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 flipH="1">
            <a:off x="10661654" y="24876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033817" y="3722730"/>
            <a:ext cx="6871936" cy="2246769"/>
          </a:xfrm>
          <a:prstGeom prst="rect">
            <a:avLst/>
          </a:prstGeom>
          <a:solidFill>
            <a:srgbClr val="FBEA1C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Main benefits of NEG coating: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Can be activated at low temperature of 150-160 </a:t>
            </a:r>
            <a:r>
              <a:rPr lang="en-GB" sz="2000" dirty="0" smtClean="0">
                <a:sym typeface="Symbol" panose="05050102010706020507" pitchFamily="18" charset="2"/>
              </a:rPr>
              <a:t>C</a:t>
            </a: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Meeting challenging vacuum specification at UHV or XHV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Lower cost of vacuum system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Less number of pumps, thus less controllers and cables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Smaller size of the pumps, thus lower cost per unit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The only solution for narrow vacuum chambers</a:t>
            </a:r>
          </a:p>
        </p:txBody>
      </p:sp>
    </p:spTree>
    <p:extLst>
      <p:ext uri="{BB962C8B-B14F-4D97-AF65-F5344CB8AC3E}">
        <p14:creationId xmlns:p14="http://schemas.microsoft.com/office/powerpoint/2010/main" val="3747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smtClean="0">
                <a:solidFill>
                  <a:srgbClr val="0070C0"/>
                </a:solidFill>
              </a:rPr>
              <a:t>is </a:t>
            </a:r>
            <a:r>
              <a:rPr lang="en-GB" b="1" dirty="0">
                <a:solidFill>
                  <a:srgbClr val="0070C0"/>
                </a:solidFill>
              </a:rPr>
              <a:t>really </a:t>
            </a:r>
            <a:r>
              <a:rPr lang="en-GB" b="1" dirty="0" smtClean="0">
                <a:solidFill>
                  <a:srgbClr val="0070C0"/>
                </a:solidFill>
              </a:rPr>
              <a:t>need for vacuum system design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692696"/>
            <a:ext cx="10802416" cy="12961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There are not enough PSD data for various NEG coatings.  </a:t>
            </a:r>
          </a:p>
          <a:p>
            <a:pPr lvl="1"/>
            <a:r>
              <a:rPr lang="en-GB" dirty="0"/>
              <a:t>A future machine vacuum deign can't be done properly without these data.</a:t>
            </a:r>
          </a:p>
          <a:p>
            <a:r>
              <a:rPr lang="en-GB" dirty="0"/>
              <a:t> </a:t>
            </a:r>
            <a:r>
              <a:rPr lang="en-GB" dirty="0">
                <a:solidFill>
                  <a:schemeClr val="accent1"/>
                </a:solidFill>
              </a:rPr>
              <a:t>What information have to be obtained</a:t>
            </a:r>
            <a:r>
              <a:rPr lang="en-GB" dirty="0" smtClean="0">
                <a:solidFill>
                  <a:schemeClr val="accent1"/>
                </a:solidFill>
              </a:rPr>
              <a:t>: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07832" y="2026344"/>
            <a:ext cx="5760640" cy="446449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00B050"/>
                </a:solidFill>
              </a:rPr>
              <a:t>Practical knowledge and experience </a:t>
            </a:r>
            <a:r>
              <a:rPr lang="en-GB" dirty="0">
                <a:solidFill>
                  <a:srgbClr val="00B050"/>
                </a:solidFill>
              </a:rPr>
              <a:t>on what happens in case of various operation issues: </a:t>
            </a:r>
          </a:p>
          <a:p>
            <a:pPr lvl="1"/>
            <a:r>
              <a:rPr lang="en-GB" dirty="0"/>
              <a:t>SR induced activation, recovery rate after a vacuum accident,</a:t>
            </a:r>
          </a:p>
          <a:p>
            <a:pPr lvl="1"/>
            <a:r>
              <a:rPr lang="en-GB" dirty="0"/>
              <a:t>SR induced pumping,</a:t>
            </a:r>
          </a:p>
          <a:p>
            <a:pPr lvl="1"/>
            <a:r>
              <a:rPr lang="en-GB" dirty="0"/>
              <a:t>a leak during NEG activation,</a:t>
            </a:r>
          </a:p>
          <a:p>
            <a:pPr lvl="1"/>
            <a:r>
              <a:rPr lang="en-GB" dirty="0"/>
              <a:t>SR beam alignment fluctuation,</a:t>
            </a:r>
          </a:p>
          <a:p>
            <a:pPr lvl="1"/>
            <a:r>
              <a:rPr lang="en-GB" dirty="0"/>
              <a:t>non-uniform temperature during activation: overheated NEG, </a:t>
            </a:r>
            <a:r>
              <a:rPr lang="en-GB" dirty="0" err="1"/>
              <a:t>underheated</a:t>
            </a:r>
            <a:r>
              <a:rPr lang="en-GB" dirty="0"/>
              <a:t> NEG,</a:t>
            </a:r>
          </a:p>
          <a:p>
            <a:pPr lvl="1"/>
            <a:r>
              <a:rPr lang="en-GB" dirty="0"/>
              <a:t>not uniformly coated and partially coated chambers (a chamber with an antechamber),</a:t>
            </a:r>
          </a:p>
          <a:p>
            <a:pPr lvl="1"/>
            <a:r>
              <a:rPr lang="en-GB" dirty="0"/>
              <a:t>effect of storage in vacuum, in nitrogen, in argon, in air, ...,</a:t>
            </a:r>
          </a:p>
          <a:p>
            <a:pPr lvl="1"/>
            <a:r>
              <a:rPr lang="en-GB" dirty="0"/>
              <a:t>NEG lifetime,</a:t>
            </a:r>
          </a:p>
          <a:p>
            <a:pPr lvl="1"/>
            <a:r>
              <a:rPr lang="en-GB" i="1" dirty="0"/>
              <a:t>other questions from machine operation experience</a:t>
            </a:r>
            <a:r>
              <a:rPr lang="en-GB" dirty="0"/>
              <a:t>.   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810" y="2077570"/>
            <a:ext cx="6048672" cy="399944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Experimentally measured PSD yields, </a:t>
            </a:r>
            <a:r>
              <a:rPr lang="en-GB" b="1" i="1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,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and sticking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probabilities, </a:t>
            </a:r>
            <a:r>
              <a:rPr lang="en-GB" b="1" i="1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,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for 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CO, CO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GB" i="1" dirty="0">
                <a:solidFill>
                  <a:schemeClr val="accent2">
                    <a:lumMod val="50000"/>
                  </a:schemeClr>
                </a:solidFill>
              </a:rPr>
              <a:t>for modelling future machines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pPr lvl="1"/>
            <a:r>
              <a:rPr lang="en-GB" u="sng" dirty="0">
                <a:solidFill>
                  <a:srgbClr val="F207CA"/>
                </a:solidFill>
              </a:rPr>
              <a:t>for various types of NEG coatings</a:t>
            </a:r>
            <a:r>
              <a:rPr lang="en-GB" dirty="0">
                <a:solidFill>
                  <a:srgbClr val="F207CA"/>
                </a:solidFill>
              </a:rPr>
              <a:t> </a:t>
            </a:r>
            <a:r>
              <a:rPr lang="en-GB" dirty="0"/>
              <a:t>(composition and structure),</a:t>
            </a:r>
          </a:p>
          <a:p>
            <a:pPr lvl="1"/>
            <a:r>
              <a:rPr lang="en-GB" dirty="0"/>
              <a:t>as a function of photon dose,  </a:t>
            </a:r>
          </a:p>
          <a:p>
            <a:pPr lvl="1"/>
            <a:r>
              <a:rPr lang="en-GB" dirty="0"/>
              <a:t>as a function of activation temperature and duration,</a:t>
            </a:r>
          </a:p>
          <a:p>
            <a:pPr lvl="1"/>
            <a:r>
              <a:rPr lang="en-GB" dirty="0"/>
              <a:t>as a function of film thickness,</a:t>
            </a:r>
          </a:p>
          <a:p>
            <a:pPr lvl="1"/>
            <a:r>
              <a:rPr lang="en-GB" dirty="0"/>
              <a:t>for shapes similar </a:t>
            </a:r>
            <a:r>
              <a:rPr lang="en-GB" dirty="0" smtClean="0"/>
              <a:t>to vacuum </a:t>
            </a:r>
            <a:r>
              <a:rPr lang="en-GB" dirty="0"/>
              <a:t>chamber of future machines,</a:t>
            </a:r>
          </a:p>
          <a:p>
            <a:pPr lvl="1"/>
            <a:r>
              <a:rPr lang="en-GB" i="1" dirty="0"/>
              <a:t>etc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9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objectives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1940" y="947551"/>
            <a:ext cx="11377264" cy="23042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facilities for photon stimulated desorption (PSD) yield measurement on beamlines.</a:t>
            </a:r>
          </a:p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Obtaining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analysing the photon stimulated gas desorption (PSD)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data from Non-Evaporable Getter (NEG) coated prototypes under conditions similar to future light sources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372887"/>
              </p:ext>
            </p:extLst>
          </p:nvPr>
        </p:nvGraphicFramePr>
        <p:xfrm>
          <a:off x="407368" y="3501008"/>
          <a:ext cx="11261836" cy="22345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17507">
                  <a:extLst>
                    <a:ext uri="{9D8B030D-6E8A-4147-A177-3AD203B41FA5}">
                      <a16:colId xmlns:a16="http://schemas.microsoft.com/office/drawing/2014/main" val="3627949292"/>
                    </a:ext>
                  </a:extLst>
                </a:gridCol>
                <a:gridCol w="4836291">
                  <a:extLst>
                    <a:ext uri="{9D8B030D-6E8A-4147-A177-3AD203B41FA5}">
                      <a16:colId xmlns:a16="http://schemas.microsoft.com/office/drawing/2014/main" val="726292616"/>
                    </a:ext>
                  </a:extLst>
                </a:gridCol>
                <a:gridCol w="2352215">
                  <a:extLst>
                    <a:ext uri="{9D8B030D-6E8A-4147-A177-3AD203B41FA5}">
                      <a16:colId xmlns:a16="http://schemas.microsoft.com/office/drawing/2014/main" val="2321368143"/>
                    </a:ext>
                  </a:extLst>
                </a:gridCol>
                <a:gridCol w="2055823">
                  <a:extLst>
                    <a:ext uri="{9D8B030D-6E8A-4147-A177-3AD203B41FA5}">
                      <a16:colId xmlns:a16="http://schemas.microsoft.com/office/drawing/2014/main" val="1499276236"/>
                    </a:ext>
                  </a:extLst>
                </a:gridCol>
              </a:tblGrid>
              <a:tr h="90178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Milestone/Deliverable name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(in months)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Content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2591389"/>
                  </a:ext>
                </a:extLst>
              </a:tr>
              <a:tr h="67303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Milestone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NEG coated sample are installed on SR beamline at DLS and Soleil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- </a:t>
                      </a:r>
                      <a:r>
                        <a:rPr lang="en-GB" sz="2000" b="1" dirty="0" smtClean="0">
                          <a:solidFill>
                            <a:srgbClr val="2EAC68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Completed </a:t>
                      </a:r>
                      <a:endParaRPr lang="en-GB" sz="2000" b="1" dirty="0">
                        <a:solidFill>
                          <a:srgbClr val="2EAC68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6000598"/>
                  </a:ext>
                </a:extLst>
              </a:tr>
              <a:tr h="6597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Deliverable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First PSD data from NEG coating 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36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92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1384" y="116632"/>
            <a:ext cx="11089232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partners (vacuum experts from 4 HEI)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66639"/>
              </p:ext>
            </p:extLst>
          </p:nvPr>
        </p:nvGraphicFramePr>
        <p:xfrm>
          <a:off x="551384" y="836713"/>
          <a:ext cx="11017224" cy="4954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847972658"/>
                    </a:ext>
                  </a:extLst>
                </a:gridCol>
                <a:gridCol w="6912768">
                  <a:extLst>
                    <a:ext uri="{9D8B030D-6E8A-4147-A177-3AD203B41FA5}">
                      <a16:colId xmlns:a16="http://schemas.microsoft.com/office/drawing/2014/main" val="310432761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166083188"/>
                    </a:ext>
                  </a:extLst>
                </a:gridCol>
              </a:tblGrid>
              <a:tr h="677619">
                <a:tc>
                  <a:txBody>
                    <a:bodyPr/>
                    <a:lstStyle/>
                    <a:p>
                      <a:r>
                        <a:rPr lang="en-GB" dirty="0" smtClean="0"/>
                        <a:t>Partner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Main</a:t>
                      </a:r>
                      <a:r>
                        <a:rPr lang="en-GB" baseline="0" dirty="0" smtClean="0"/>
                        <a:t> c</a:t>
                      </a:r>
                      <a:r>
                        <a:rPr lang="en-GB" dirty="0" smtClean="0"/>
                        <a:t>apability relevant to the project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 machine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815733"/>
                  </a:ext>
                </a:extLst>
              </a:tr>
              <a:tr h="1069133">
                <a:tc>
                  <a:txBody>
                    <a:bodyPr/>
                    <a:lstStyle/>
                    <a:p>
                      <a:r>
                        <a:rPr lang="en-GB" dirty="0" smtClean="0"/>
                        <a:t>UKRI/STFC/ASTeC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Gas dynamics modelling, data analysis, large vacuum system 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UK-XFEL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585282"/>
                  </a:ext>
                </a:extLst>
              </a:tr>
              <a:tr h="1069133">
                <a:tc>
                  <a:txBody>
                    <a:bodyPr/>
                    <a:lstStyle/>
                    <a:p>
                      <a:r>
                        <a:rPr lang="en-GB" dirty="0" smtClean="0"/>
                        <a:t>Diamond 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Diamond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Diamond-2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814423"/>
                  </a:ext>
                </a:extLst>
              </a:tr>
              <a:tr h="1069133"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Soleil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  <a:r>
                        <a:rPr lang="en-GB" baseline="0" dirty="0" smtClean="0"/>
                        <a:t>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646430"/>
                  </a:ext>
                </a:extLst>
              </a:tr>
              <a:tr h="1069133"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design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PETRA-IV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103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5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Common interest of all partners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7368" y="925466"/>
            <a:ext cx="11233248" cy="52514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chambers made of either pure copper or copper alloy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Surface preparation before deposition (cleaning, etching…)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Preparation on the deposition facility (bakeout)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Small inner aperture (~20 mm)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Interest to 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types of NEG coatings such as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Zr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Hf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-V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Alloy targets for NEG deposition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 activation temperature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SR induced activation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Effect of film thickness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Comparison of results (on PSD, pumping properties, aging, etc.) obtained in different labs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Key knowledge and experience for future projects.</a:t>
            </a:r>
            <a:endParaRPr lang="en-GB" sz="2400" dirty="0" smtClean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41353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1st I.FAST Annual meeting | 2-6 May 2022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deposition facility at UKRI (Daresbury Laboratory)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033783" y="3068960"/>
            <a:ext cx="4680340" cy="338437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facility is used for a routine coating of tubes with 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length of 0.5 m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Inner diameter 5-40 mm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CF16-CF40 flanges</a:t>
            </a:r>
          </a:p>
          <a:p>
            <a:r>
              <a:rPr lang="en-GB" sz="24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has been updated with a new coil to deposit thin films on </a:t>
            </a:r>
          </a:p>
          <a:p>
            <a:pPr lvl="1"/>
            <a:r>
              <a:rPr lang="en-GB" sz="20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tubes with </a:t>
            </a:r>
            <a:r>
              <a:rPr lang="en-GB" sz="20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length of </a:t>
            </a:r>
            <a:r>
              <a:rPr lang="en-GB" sz="20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</a:t>
            </a:r>
          </a:p>
          <a:p>
            <a:pPr lvl="1"/>
            <a:r>
              <a:rPr lang="en-GB" sz="20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diameter </a:t>
            </a:r>
            <a:r>
              <a:rPr lang="en-GB" sz="20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5-100 </a:t>
            </a:r>
            <a:r>
              <a:rPr lang="en-GB" sz="2000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</a:p>
          <a:p>
            <a:pPr lvl="1"/>
            <a:r>
              <a:rPr lang="en-GB" sz="2000" dirty="0" smtClean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CF16-CF150 flanges.</a:t>
            </a:r>
            <a:endParaRPr lang="en-GB" sz="2400" dirty="0" smtClean="0">
              <a:solidFill>
                <a:srgbClr val="2EAC68"/>
              </a:solidFill>
            </a:endParaRPr>
          </a:p>
          <a:p>
            <a:endParaRPr lang="en-GB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27" y="548680"/>
            <a:ext cx="4131631" cy="5313735"/>
          </a:xfrm>
          <a:prstGeom prst="rect">
            <a:avLst/>
          </a:prstGeom>
        </p:spPr>
      </p:pic>
      <p:pic>
        <p:nvPicPr>
          <p:cNvPr id="1026" name="Picture 2" descr="NEG tube full system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911" y="1124744"/>
            <a:ext cx="2384248" cy="458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737501"/>
            <a:ext cx="2768600" cy="2074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55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F6DAAEBC0AB543A0E5BFB3D19913D8" ma:contentTypeVersion="0" ma:contentTypeDescription="Create a new document." ma:contentTypeScope="" ma:versionID="d3137c0073ba9a98bb0c7753d58ff8b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47BF6-6629-4EB8-8E12-4A0B627A7A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310243-D8B1-4CAB-85EB-B08752F101D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1898A27-6220-4341-974D-25AEF9D1C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4595</TotalTime>
  <Words>3061</Words>
  <Application>Microsoft Office PowerPoint</Application>
  <PresentationFormat>Widescreen</PresentationFormat>
  <Paragraphs>425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Lucida Grande</vt:lpstr>
      <vt:lpstr>Montserrat</vt:lpstr>
      <vt:lpstr>Montserrat ExtraBold</vt:lpstr>
      <vt:lpstr>Montserrat SemiBold</vt:lpstr>
      <vt:lpstr>Symbol</vt:lpstr>
      <vt:lpstr>Tahoma</vt:lpstr>
      <vt:lpstr>Times New Roman</vt:lpstr>
      <vt:lpstr>Wingdings</vt:lpstr>
      <vt:lpstr>I.FAST Custom Slides</vt:lpstr>
      <vt:lpstr>Generic</vt:lpstr>
      <vt:lpstr>Office Theme</vt:lpstr>
      <vt:lpstr>PowerPoint Presentation</vt:lpstr>
      <vt:lpstr>PowerPoint Presentation</vt:lpstr>
      <vt:lpstr>Two concepts of the ideal vacuum chamber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of PSD testing at Soleil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471</cp:revision>
  <dcterms:created xsi:type="dcterms:W3CDTF">2017-04-26T09:15:49Z</dcterms:created>
  <dcterms:modified xsi:type="dcterms:W3CDTF">2022-04-25T17:22:49Z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0x01010019F6DAAEBC0AB543A0E5BFB3D19913D8</vt:lpwstr>
  </property>
</Properties>
</file>