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8"/>
  </p:notesMasterIdLst>
  <p:handoutMasterIdLst>
    <p:handoutMasterId r:id="rId49"/>
  </p:handoutMasterIdLst>
  <p:sldIdLst>
    <p:sldId id="258" r:id="rId5"/>
    <p:sldId id="683" r:id="rId6"/>
    <p:sldId id="684" r:id="rId7"/>
    <p:sldId id="689" r:id="rId8"/>
    <p:sldId id="690" r:id="rId9"/>
    <p:sldId id="691" r:id="rId10"/>
    <p:sldId id="685" r:id="rId11"/>
    <p:sldId id="686" r:id="rId12"/>
    <p:sldId id="687" r:id="rId13"/>
    <p:sldId id="692" r:id="rId14"/>
    <p:sldId id="688" r:id="rId15"/>
    <p:sldId id="693" r:id="rId16"/>
    <p:sldId id="694" r:id="rId17"/>
    <p:sldId id="695" r:id="rId18"/>
    <p:sldId id="696" r:id="rId19"/>
    <p:sldId id="697" r:id="rId20"/>
    <p:sldId id="698" r:id="rId21"/>
    <p:sldId id="699" r:id="rId22"/>
    <p:sldId id="700" r:id="rId23"/>
    <p:sldId id="701" r:id="rId24"/>
    <p:sldId id="702" r:id="rId25"/>
    <p:sldId id="704" r:id="rId26"/>
    <p:sldId id="717" r:id="rId27"/>
    <p:sldId id="703" r:id="rId28"/>
    <p:sldId id="705" r:id="rId29"/>
    <p:sldId id="713" r:id="rId30"/>
    <p:sldId id="707" r:id="rId31"/>
    <p:sldId id="706" r:id="rId32"/>
    <p:sldId id="708" r:id="rId33"/>
    <p:sldId id="709" r:id="rId34"/>
    <p:sldId id="710" r:id="rId35"/>
    <p:sldId id="711" r:id="rId36"/>
    <p:sldId id="725" r:id="rId37"/>
    <p:sldId id="712" r:id="rId38"/>
    <p:sldId id="714" r:id="rId39"/>
    <p:sldId id="716" r:id="rId40"/>
    <p:sldId id="718" r:id="rId41"/>
    <p:sldId id="719" r:id="rId42"/>
    <p:sldId id="722" r:id="rId43"/>
    <p:sldId id="721" r:id="rId44"/>
    <p:sldId id="724" r:id="rId45"/>
    <p:sldId id="723" r:id="rId46"/>
    <p:sldId id="720"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9" autoAdjust="0"/>
    <p:restoredTop sz="94388" autoAdjust="0"/>
  </p:normalViewPr>
  <p:slideViewPr>
    <p:cSldViewPr>
      <p:cViewPr varScale="1">
        <p:scale>
          <a:sx n="117" d="100"/>
          <a:sy n="117" d="100"/>
        </p:scale>
        <p:origin x="488" y="168"/>
      </p:cViewPr>
      <p:guideLst>
        <p:guide orient="horz" pos="2160"/>
        <p:guide pos="2880"/>
      </p:guideLst>
    </p:cSldViewPr>
  </p:slideViewPr>
  <p:outlineViewPr>
    <p:cViewPr>
      <p:scale>
        <a:sx n="33" d="100"/>
        <a:sy n="33" d="100"/>
      </p:scale>
      <p:origin x="0" y="723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615F1F5-2202-1B49-A77C-DFD582F5539C}" type="datetimeFigureOut">
              <a:rPr lang="en-US" smtClean="0"/>
              <a:t>9/6/22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3EDC6C8-2530-3042-B0E2-2E160459E325}" type="slidenum">
              <a:rPr lang="en-US" smtClean="0"/>
              <a:t>‹#›</a:t>
            </a:fld>
            <a:endParaRPr lang="en-US"/>
          </a:p>
        </p:txBody>
      </p:sp>
    </p:spTree>
    <p:extLst>
      <p:ext uri="{BB962C8B-B14F-4D97-AF65-F5344CB8AC3E}">
        <p14:creationId xmlns:p14="http://schemas.microsoft.com/office/powerpoint/2010/main" val="37141265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3E970B-3BA9-45C9-8CA2-29D4C6025A4C}" type="datetimeFigureOut">
              <a:rPr lang="en-US" smtClean="0"/>
              <a:t>9/6/22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B18409-2AD1-41D4-88E1-B40604193352}" type="slidenum">
              <a:rPr lang="en-US" smtClean="0"/>
              <a:t>‹#›</a:t>
            </a:fld>
            <a:endParaRPr lang="en-US"/>
          </a:p>
        </p:txBody>
      </p:sp>
    </p:spTree>
    <p:extLst>
      <p:ext uri="{BB962C8B-B14F-4D97-AF65-F5344CB8AC3E}">
        <p14:creationId xmlns:p14="http://schemas.microsoft.com/office/powerpoint/2010/main" val="191826535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B18409-2AD1-41D4-88E1-B40604193352}" type="slidenum">
              <a:rPr lang="en-US" smtClean="0"/>
              <a:t>1</a:t>
            </a:fld>
            <a:endParaRPr lang="en-US"/>
          </a:p>
        </p:txBody>
      </p:sp>
    </p:spTree>
    <p:extLst>
      <p:ext uri="{BB962C8B-B14F-4D97-AF65-F5344CB8AC3E}">
        <p14:creationId xmlns:p14="http://schemas.microsoft.com/office/powerpoint/2010/main" val="1641473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CDDE7CC-3018-FD4E-8867-8EB6E1CB171A}" type="datetime1">
              <a:rPr lang="de-DE" smtClean="0"/>
              <a:t>06.09.22</a:t>
            </a:fld>
            <a:endParaRPr lang="en-US"/>
          </a:p>
        </p:txBody>
      </p:sp>
      <p:sp>
        <p:nvSpPr>
          <p:cNvPr id="5" name="Footer Placeholder 4"/>
          <p:cNvSpPr>
            <a:spLocks noGrp="1"/>
          </p:cNvSpPr>
          <p:nvPr>
            <p:ph type="ftr" sz="quarter" idx="11"/>
          </p:nvPr>
        </p:nvSpPr>
        <p:spPr/>
        <p:txBody>
          <a:bodyPr/>
          <a:lstStyle/>
          <a:p>
            <a:r>
              <a:rPr lang="pt-BR"/>
              <a:t>ICNFP 2022</a:t>
            </a:r>
            <a:endParaRPr lang="en-US"/>
          </a:p>
        </p:txBody>
      </p:sp>
      <p:sp>
        <p:nvSpPr>
          <p:cNvPr id="6" name="Slide Number Placeholder 5"/>
          <p:cNvSpPr>
            <a:spLocks noGrp="1"/>
          </p:cNvSpPr>
          <p:nvPr>
            <p:ph type="sldNum" sz="quarter" idx="12"/>
          </p:nvPr>
        </p:nvSpPr>
        <p:spPr/>
        <p:txBody>
          <a:bodyPr/>
          <a:lstStyle/>
          <a:p>
            <a:fld id="{77D966E6-12FF-4108-9947-A2150C6B7188}" type="slidenum">
              <a:rPr lang="en-US" smtClean="0"/>
              <a:t>‹#›</a:t>
            </a:fld>
            <a:endParaRPr lang="en-US"/>
          </a:p>
        </p:txBody>
      </p:sp>
      <p:sp>
        <p:nvSpPr>
          <p:cNvPr id="8" name="Title Placeholder 1"/>
          <p:cNvSpPr>
            <a:spLocks noGrp="1"/>
          </p:cNvSpPr>
          <p:nvPr>
            <p:ph type="title"/>
          </p:nvPr>
        </p:nvSpPr>
        <p:spPr>
          <a:xfrm>
            <a:off x="0" y="-1"/>
            <a:ext cx="8305800" cy="678437"/>
          </a:xfrm>
          <a:prstGeom prst="rect">
            <a:avLst/>
          </a:prstGeom>
          <a:solidFill>
            <a:srgbClr val="0099FF"/>
          </a:solidFill>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655388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9A1605-99EC-744E-8681-494E121CC45D}" type="datetime1">
              <a:rPr lang="de-DE" smtClean="0"/>
              <a:t>06.09.22</a:t>
            </a:fld>
            <a:endParaRPr lang="en-US"/>
          </a:p>
        </p:txBody>
      </p:sp>
      <p:sp>
        <p:nvSpPr>
          <p:cNvPr id="5" name="Footer Placeholder 4"/>
          <p:cNvSpPr>
            <a:spLocks noGrp="1"/>
          </p:cNvSpPr>
          <p:nvPr>
            <p:ph type="ftr" sz="quarter" idx="11"/>
          </p:nvPr>
        </p:nvSpPr>
        <p:spPr/>
        <p:txBody>
          <a:bodyPr/>
          <a:lstStyle/>
          <a:p>
            <a:r>
              <a:rPr lang="pt-BR"/>
              <a:t>ICNFP 2022</a:t>
            </a:r>
            <a:endParaRPr lang="en-US"/>
          </a:p>
        </p:txBody>
      </p:sp>
      <p:sp>
        <p:nvSpPr>
          <p:cNvPr id="6" name="Slide Number Placeholder 5"/>
          <p:cNvSpPr>
            <a:spLocks noGrp="1"/>
          </p:cNvSpPr>
          <p:nvPr>
            <p:ph type="sldNum" sz="quarter" idx="12"/>
          </p:nvPr>
        </p:nvSpPr>
        <p:spPr/>
        <p:txBody>
          <a:bodyPr/>
          <a:lstStyle/>
          <a:p>
            <a:fld id="{77D966E6-12FF-4108-9947-A2150C6B7188}" type="slidenum">
              <a:rPr lang="en-US" smtClean="0"/>
              <a:t>‹#›</a:t>
            </a:fld>
            <a:endParaRPr lang="en-US"/>
          </a:p>
        </p:txBody>
      </p:sp>
    </p:spTree>
    <p:extLst>
      <p:ext uri="{BB962C8B-B14F-4D97-AF65-F5344CB8AC3E}">
        <p14:creationId xmlns:p14="http://schemas.microsoft.com/office/powerpoint/2010/main" val="1696297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756C66-9CEF-784E-AB7C-5B44E52811C4}" type="datetime1">
              <a:rPr lang="de-DE" smtClean="0"/>
              <a:t>06.09.22</a:t>
            </a:fld>
            <a:endParaRPr lang="en-US"/>
          </a:p>
        </p:txBody>
      </p:sp>
      <p:sp>
        <p:nvSpPr>
          <p:cNvPr id="5" name="Footer Placeholder 4"/>
          <p:cNvSpPr>
            <a:spLocks noGrp="1"/>
          </p:cNvSpPr>
          <p:nvPr>
            <p:ph type="ftr" sz="quarter" idx="11"/>
          </p:nvPr>
        </p:nvSpPr>
        <p:spPr/>
        <p:txBody>
          <a:bodyPr/>
          <a:lstStyle/>
          <a:p>
            <a:r>
              <a:rPr lang="pt-BR"/>
              <a:t>ICNFP 2022</a:t>
            </a:r>
            <a:endParaRPr lang="en-US"/>
          </a:p>
        </p:txBody>
      </p:sp>
      <p:sp>
        <p:nvSpPr>
          <p:cNvPr id="6" name="Slide Number Placeholder 5"/>
          <p:cNvSpPr>
            <a:spLocks noGrp="1"/>
          </p:cNvSpPr>
          <p:nvPr>
            <p:ph type="sldNum" sz="quarter" idx="12"/>
          </p:nvPr>
        </p:nvSpPr>
        <p:spPr/>
        <p:txBody>
          <a:bodyPr/>
          <a:lstStyle/>
          <a:p>
            <a:fld id="{77D966E6-12FF-4108-9947-A2150C6B7188}" type="slidenum">
              <a:rPr lang="en-US" smtClean="0"/>
              <a:t>‹#›</a:t>
            </a:fld>
            <a:endParaRPr lang="en-US"/>
          </a:p>
        </p:txBody>
      </p:sp>
    </p:spTree>
    <p:extLst>
      <p:ext uri="{BB962C8B-B14F-4D97-AF65-F5344CB8AC3E}">
        <p14:creationId xmlns:p14="http://schemas.microsoft.com/office/powerpoint/2010/main" val="2673888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2 Content and Content">
    <p:spTree>
      <p:nvGrpSpPr>
        <p:cNvPr id="1" name=""/>
        <p:cNvGrpSpPr/>
        <p:nvPr/>
      </p:nvGrpSpPr>
      <p:grpSpPr>
        <a:xfrm>
          <a:off x="0" y="0"/>
          <a:ext cx="0" cy="0"/>
          <a:chOff x="0" y="0"/>
          <a:chExt cx="0" cy="0"/>
        </a:xfrm>
      </p:grpSpPr>
      <p:sp>
        <p:nvSpPr>
          <p:cNvPr id="15" name="PlaceHolder 2"/>
          <p:cNvSpPr>
            <a:spLocks noGrp="1"/>
          </p:cNvSpPr>
          <p:nvPr>
            <p:ph type="body"/>
          </p:nvPr>
        </p:nvSpPr>
        <p:spPr>
          <a:xfrm>
            <a:off x="457172" y="1604841"/>
            <a:ext cx="4015600" cy="1897135"/>
          </a:xfrm>
          <a:prstGeom prst="rect">
            <a:avLst/>
          </a:prstGeom>
        </p:spPr>
        <p:txBody>
          <a:bodyPr lIns="0" tIns="0" rIns="0" bIns="0"/>
          <a:lstStyle/>
          <a:p>
            <a:endParaRPr/>
          </a:p>
        </p:txBody>
      </p:sp>
      <p:sp>
        <p:nvSpPr>
          <p:cNvPr id="16" name="PlaceHolder 3"/>
          <p:cNvSpPr>
            <a:spLocks noGrp="1"/>
          </p:cNvSpPr>
          <p:nvPr>
            <p:ph type="body"/>
          </p:nvPr>
        </p:nvSpPr>
        <p:spPr>
          <a:xfrm>
            <a:off x="457172" y="3682578"/>
            <a:ext cx="4015600" cy="1897135"/>
          </a:xfrm>
          <a:prstGeom prst="rect">
            <a:avLst/>
          </a:prstGeom>
        </p:spPr>
        <p:txBody>
          <a:bodyPr lIns="0" tIns="0" rIns="0" bIns="0"/>
          <a:lstStyle/>
          <a:p>
            <a:endParaRPr/>
          </a:p>
        </p:txBody>
      </p:sp>
      <p:sp>
        <p:nvSpPr>
          <p:cNvPr id="17" name="PlaceHolder 4"/>
          <p:cNvSpPr>
            <a:spLocks noGrp="1"/>
          </p:cNvSpPr>
          <p:nvPr>
            <p:ph type="body"/>
          </p:nvPr>
        </p:nvSpPr>
        <p:spPr>
          <a:xfrm>
            <a:off x="4673927" y="1604841"/>
            <a:ext cx="4015600" cy="3977484"/>
          </a:xfrm>
          <a:prstGeom prst="rect">
            <a:avLst/>
          </a:prstGeom>
        </p:spPr>
        <p:txBody>
          <a:bodyPr lIns="0" tIns="0" rIns="0" bIns="0"/>
          <a:lstStyle/>
          <a:p>
            <a:endParaRPr/>
          </a:p>
        </p:txBody>
      </p:sp>
      <p:sp>
        <p:nvSpPr>
          <p:cNvPr id="7" name="Date Placeholder 3"/>
          <p:cNvSpPr>
            <a:spLocks noGrp="1"/>
          </p:cNvSpPr>
          <p:nvPr>
            <p:ph type="dt" sz="half" idx="11"/>
          </p:nvPr>
        </p:nvSpPr>
        <p:spPr>
          <a:xfrm>
            <a:off x="0" y="6553200"/>
            <a:ext cx="3124200" cy="304800"/>
          </a:xfrm>
        </p:spPr>
        <p:txBody>
          <a:bodyPr/>
          <a:lstStyle/>
          <a:p>
            <a:fld id="{197D5397-C84A-204C-911A-9C4C595E25E9}" type="datetime1">
              <a:rPr lang="de-DE" smtClean="0"/>
              <a:t>06.09.22</a:t>
            </a:fld>
            <a:endParaRPr lang="en-US"/>
          </a:p>
        </p:txBody>
      </p:sp>
      <p:sp>
        <p:nvSpPr>
          <p:cNvPr id="8" name="Footer Placeholder 4"/>
          <p:cNvSpPr>
            <a:spLocks noGrp="1"/>
          </p:cNvSpPr>
          <p:nvPr>
            <p:ph type="ftr" sz="quarter" idx="12"/>
          </p:nvPr>
        </p:nvSpPr>
        <p:spPr>
          <a:xfrm>
            <a:off x="3124200" y="6553200"/>
            <a:ext cx="3886200" cy="304800"/>
          </a:xfrm>
        </p:spPr>
        <p:txBody>
          <a:bodyPr/>
          <a:lstStyle/>
          <a:p>
            <a:r>
              <a:rPr lang="pt-BR"/>
              <a:t>ICNFP 2022</a:t>
            </a:r>
            <a:endParaRPr lang="en-US"/>
          </a:p>
        </p:txBody>
      </p:sp>
      <p:sp>
        <p:nvSpPr>
          <p:cNvPr id="9" name="Slide Number Placeholder 5"/>
          <p:cNvSpPr>
            <a:spLocks noGrp="1"/>
          </p:cNvSpPr>
          <p:nvPr>
            <p:ph type="sldNum" sz="quarter" idx="13"/>
          </p:nvPr>
        </p:nvSpPr>
        <p:spPr>
          <a:xfrm>
            <a:off x="7010400" y="6553200"/>
            <a:ext cx="2133600" cy="304800"/>
          </a:xfrm>
        </p:spPr>
        <p:txBody>
          <a:bodyPr/>
          <a:lstStyle/>
          <a:p>
            <a:fld id="{77D966E6-12FF-4108-9947-A2150C6B7188}" type="slidenum">
              <a:rPr lang="en-US" smtClean="0"/>
              <a:t>‹#›</a:t>
            </a:fld>
            <a:endParaRPr lang="en-US"/>
          </a:p>
        </p:txBody>
      </p:sp>
      <p:sp>
        <p:nvSpPr>
          <p:cNvPr id="10" name="Title Placeholder 1"/>
          <p:cNvSpPr>
            <a:spLocks noGrp="1"/>
          </p:cNvSpPr>
          <p:nvPr>
            <p:ph type="title" idx="14"/>
          </p:nvPr>
        </p:nvSpPr>
        <p:spPr>
          <a:xfrm>
            <a:off x="0" y="-1"/>
            <a:ext cx="8229600" cy="678437"/>
          </a:xfrm>
          <a:prstGeom prst="rect">
            <a:avLst/>
          </a:prstGeom>
          <a:solidFill>
            <a:srgbClr val="0099FF"/>
          </a:solidFill>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4039359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172" y="273352"/>
            <a:ext cx="8228763" cy="1145009"/>
          </a:xfrm>
          <a:prstGeom prst="rect">
            <a:avLst/>
          </a:prstGeom>
        </p:spPr>
        <p:txBody>
          <a:bodyPr lIns="0" tIns="0" rIns="0" bIns="0" anchor="ctr"/>
          <a:lstStyle/>
          <a:p>
            <a:pPr algn="ctr"/>
            <a:endParaRPr/>
          </a:p>
        </p:txBody>
      </p:sp>
      <p:sp>
        <p:nvSpPr>
          <p:cNvPr id="19" name="PlaceHolder 2"/>
          <p:cNvSpPr>
            <a:spLocks noGrp="1"/>
          </p:cNvSpPr>
          <p:nvPr>
            <p:ph type="body"/>
          </p:nvPr>
        </p:nvSpPr>
        <p:spPr>
          <a:xfrm>
            <a:off x="457172" y="1604841"/>
            <a:ext cx="4015600" cy="3977484"/>
          </a:xfrm>
          <a:prstGeom prst="rect">
            <a:avLst/>
          </a:prstGeom>
        </p:spPr>
        <p:txBody>
          <a:bodyPr lIns="0" tIns="0" rIns="0" bIns="0"/>
          <a:lstStyle/>
          <a:p>
            <a:endParaRPr/>
          </a:p>
        </p:txBody>
      </p:sp>
      <p:sp>
        <p:nvSpPr>
          <p:cNvPr id="20" name="PlaceHolder 3"/>
          <p:cNvSpPr>
            <a:spLocks noGrp="1"/>
          </p:cNvSpPr>
          <p:nvPr>
            <p:ph type="body"/>
          </p:nvPr>
        </p:nvSpPr>
        <p:spPr>
          <a:xfrm>
            <a:off x="4673927" y="1604841"/>
            <a:ext cx="4015600" cy="1897135"/>
          </a:xfrm>
          <a:prstGeom prst="rect">
            <a:avLst/>
          </a:prstGeom>
        </p:spPr>
        <p:txBody>
          <a:bodyPr lIns="0" tIns="0" rIns="0" bIns="0"/>
          <a:lstStyle/>
          <a:p>
            <a:endParaRPr/>
          </a:p>
        </p:txBody>
      </p:sp>
      <p:sp>
        <p:nvSpPr>
          <p:cNvPr id="21" name="PlaceHolder 4"/>
          <p:cNvSpPr>
            <a:spLocks noGrp="1"/>
          </p:cNvSpPr>
          <p:nvPr>
            <p:ph type="body"/>
          </p:nvPr>
        </p:nvSpPr>
        <p:spPr>
          <a:xfrm>
            <a:off x="4673927" y="3682578"/>
            <a:ext cx="4015600" cy="1897135"/>
          </a:xfrm>
          <a:prstGeom prst="rect">
            <a:avLst/>
          </a:prstGeom>
        </p:spPr>
        <p:txBody>
          <a:bodyPr lIns="0" tIns="0" rIns="0" bIns="0"/>
          <a:lstStyle/>
          <a:p>
            <a:endParaRPr/>
          </a:p>
        </p:txBody>
      </p:sp>
    </p:spTree>
    <p:extLst>
      <p:ext uri="{BB962C8B-B14F-4D97-AF65-F5344CB8AC3E}">
        <p14:creationId xmlns:p14="http://schemas.microsoft.com/office/powerpoint/2010/main" val="4044937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C6B5DFC-B554-C143-853B-81200ADA03FD}" type="datetime1">
              <a:rPr lang="de-DE" smtClean="0"/>
              <a:t>06.09.22</a:t>
            </a:fld>
            <a:endParaRPr lang="en-US"/>
          </a:p>
        </p:txBody>
      </p:sp>
      <p:sp>
        <p:nvSpPr>
          <p:cNvPr id="5" name="Footer Placeholder 4"/>
          <p:cNvSpPr>
            <a:spLocks noGrp="1"/>
          </p:cNvSpPr>
          <p:nvPr>
            <p:ph type="ftr" sz="quarter" idx="11"/>
          </p:nvPr>
        </p:nvSpPr>
        <p:spPr/>
        <p:txBody>
          <a:bodyPr/>
          <a:lstStyle/>
          <a:p>
            <a:r>
              <a:rPr lang="pt-BR"/>
              <a:t>ICNFP 2022</a:t>
            </a:r>
            <a:endParaRPr lang="en-US"/>
          </a:p>
        </p:txBody>
      </p:sp>
      <p:sp>
        <p:nvSpPr>
          <p:cNvPr id="6" name="Slide Number Placeholder 5"/>
          <p:cNvSpPr>
            <a:spLocks noGrp="1"/>
          </p:cNvSpPr>
          <p:nvPr>
            <p:ph type="sldNum" sz="quarter" idx="12"/>
          </p:nvPr>
        </p:nvSpPr>
        <p:spPr/>
        <p:txBody>
          <a:bodyPr/>
          <a:lstStyle/>
          <a:p>
            <a:fld id="{77D966E6-12FF-4108-9947-A2150C6B7188}" type="slidenum">
              <a:rPr lang="en-US" smtClean="0"/>
              <a:t>‹#›</a:t>
            </a:fld>
            <a:endParaRPr lang="en-US"/>
          </a:p>
        </p:txBody>
      </p:sp>
    </p:spTree>
    <p:extLst>
      <p:ext uri="{BB962C8B-B14F-4D97-AF65-F5344CB8AC3E}">
        <p14:creationId xmlns:p14="http://schemas.microsoft.com/office/powerpoint/2010/main" val="4059818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22D4-06FC-F84D-8838-24DD60BA83C8}" type="datetime1">
              <a:rPr lang="de-DE" smtClean="0"/>
              <a:t>06.09.22</a:t>
            </a:fld>
            <a:endParaRPr lang="en-US"/>
          </a:p>
        </p:txBody>
      </p:sp>
      <p:sp>
        <p:nvSpPr>
          <p:cNvPr id="5" name="Footer Placeholder 4"/>
          <p:cNvSpPr>
            <a:spLocks noGrp="1"/>
          </p:cNvSpPr>
          <p:nvPr>
            <p:ph type="ftr" sz="quarter" idx="11"/>
          </p:nvPr>
        </p:nvSpPr>
        <p:spPr/>
        <p:txBody>
          <a:bodyPr/>
          <a:lstStyle/>
          <a:p>
            <a:r>
              <a:rPr lang="pt-BR"/>
              <a:t>ICNFP 2022</a:t>
            </a:r>
            <a:endParaRPr lang="en-US"/>
          </a:p>
        </p:txBody>
      </p:sp>
      <p:sp>
        <p:nvSpPr>
          <p:cNvPr id="6" name="Slide Number Placeholder 5"/>
          <p:cNvSpPr>
            <a:spLocks noGrp="1"/>
          </p:cNvSpPr>
          <p:nvPr>
            <p:ph type="sldNum" sz="quarter" idx="12"/>
          </p:nvPr>
        </p:nvSpPr>
        <p:spPr/>
        <p:txBody>
          <a:bodyPr/>
          <a:lstStyle/>
          <a:p>
            <a:fld id="{77D966E6-12FF-4108-9947-A2150C6B7188}" type="slidenum">
              <a:rPr lang="en-US" smtClean="0"/>
              <a:t>‹#›</a:t>
            </a:fld>
            <a:endParaRPr lang="en-US"/>
          </a:p>
        </p:txBody>
      </p:sp>
    </p:spTree>
    <p:extLst>
      <p:ext uri="{BB962C8B-B14F-4D97-AF65-F5344CB8AC3E}">
        <p14:creationId xmlns:p14="http://schemas.microsoft.com/office/powerpoint/2010/main" val="738133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2E164A7-97BD-264D-8E14-9C6A2227D9F0}" type="datetime1">
              <a:rPr lang="de-DE" smtClean="0"/>
              <a:t>06.09.22</a:t>
            </a:fld>
            <a:endParaRPr lang="en-US"/>
          </a:p>
        </p:txBody>
      </p:sp>
      <p:sp>
        <p:nvSpPr>
          <p:cNvPr id="6" name="Footer Placeholder 5"/>
          <p:cNvSpPr>
            <a:spLocks noGrp="1"/>
          </p:cNvSpPr>
          <p:nvPr>
            <p:ph type="ftr" sz="quarter" idx="11"/>
          </p:nvPr>
        </p:nvSpPr>
        <p:spPr/>
        <p:txBody>
          <a:bodyPr/>
          <a:lstStyle/>
          <a:p>
            <a:r>
              <a:rPr lang="pt-BR"/>
              <a:t>ICNFP 2022</a:t>
            </a:r>
            <a:endParaRPr lang="en-US"/>
          </a:p>
        </p:txBody>
      </p:sp>
      <p:sp>
        <p:nvSpPr>
          <p:cNvPr id="7" name="Slide Number Placeholder 6"/>
          <p:cNvSpPr>
            <a:spLocks noGrp="1"/>
          </p:cNvSpPr>
          <p:nvPr>
            <p:ph type="sldNum" sz="quarter" idx="12"/>
          </p:nvPr>
        </p:nvSpPr>
        <p:spPr/>
        <p:txBody>
          <a:bodyPr/>
          <a:lstStyle/>
          <a:p>
            <a:fld id="{77D966E6-12FF-4108-9947-A2150C6B7188}" type="slidenum">
              <a:rPr lang="en-US" smtClean="0"/>
              <a:t>‹#›</a:t>
            </a:fld>
            <a:endParaRPr lang="en-US"/>
          </a:p>
        </p:txBody>
      </p:sp>
    </p:spTree>
    <p:extLst>
      <p:ext uri="{BB962C8B-B14F-4D97-AF65-F5344CB8AC3E}">
        <p14:creationId xmlns:p14="http://schemas.microsoft.com/office/powerpoint/2010/main" val="2746377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3622F73-6D8F-B344-AD40-D5DC416F9BB5}" type="datetime1">
              <a:rPr lang="de-DE" smtClean="0"/>
              <a:t>06.09.22</a:t>
            </a:fld>
            <a:endParaRPr lang="en-US"/>
          </a:p>
        </p:txBody>
      </p:sp>
      <p:sp>
        <p:nvSpPr>
          <p:cNvPr id="8" name="Footer Placeholder 7"/>
          <p:cNvSpPr>
            <a:spLocks noGrp="1"/>
          </p:cNvSpPr>
          <p:nvPr>
            <p:ph type="ftr" sz="quarter" idx="11"/>
          </p:nvPr>
        </p:nvSpPr>
        <p:spPr/>
        <p:txBody>
          <a:bodyPr/>
          <a:lstStyle/>
          <a:p>
            <a:r>
              <a:rPr lang="pt-BR"/>
              <a:t>ICNFP 2022</a:t>
            </a:r>
            <a:endParaRPr lang="en-US"/>
          </a:p>
        </p:txBody>
      </p:sp>
      <p:sp>
        <p:nvSpPr>
          <p:cNvPr id="9" name="Slide Number Placeholder 8"/>
          <p:cNvSpPr>
            <a:spLocks noGrp="1"/>
          </p:cNvSpPr>
          <p:nvPr>
            <p:ph type="sldNum" sz="quarter" idx="12"/>
          </p:nvPr>
        </p:nvSpPr>
        <p:spPr/>
        <p:txBody>
          <a:bodyPr/>
          <a:lstStyle/>
          <a:p>
            <a:fld id="{77D966E6-12FF-4108-9947-A2150C6B7188}" type="slidenum">
              <a:rPr lang="en-US" smtClean="0"/>
              <a:t>‹#›</a:t>
            </a:fld>
            <a:endParaRPr lang="en-US"/>
          </a:p>
        </p:txBody>
      </p:sp>
    </p:spTree>
    <p:extLst>
      <p:ext uri="{BB962C8B-B14F-4D97-AF65-F5344CB8AC3E}">
        <p14:creationId xmlns:p14="http://schemas.microsoft.com/office/powerpoint/2010/main" val="151263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8CF01F7-2966-D640-A38F-0BDA57DCD847}" type="datetime1">
              <a:rPr lang="de-DE" smtClean="0"/>
              <a:t>06.09.22</a:t>
            </a:fld>
            <a:endParaRPr lang="en-US"/>
          </a:p>
        </p:txBody>
      </p:sp>
      <p:sp>
        <p:nvSpPr>
          <p:cNvPr id="4" name="Footer Placeholder 3"/>
          <p:cNvSpPr>
            <a:spLocks noGrp="1"/>
          </p:cNvSpPr>
          <p:nvPr>
            <p:ph type="ftr" sz="quarter" idx="11"/>
          </p:nvPr>
        </p:nvSpPr>
        <p:spPr/>
        <p:txBody>
          <a:bodyPr/>
          <a:lstStyle/>
          <a:p>
            <a:r>
              <a:rPr lang="pt-BR"/>
              <a:t>ICNFP 2022</a:t>
            </a:r>
            <a:endParaRPr lang="en-US"/>
          </a:p>
        </p:txBody>
      </p:sp>
      <p:sp>
        <p:nvSpPr>
          <p:cNvPr id="5" name="Slide Number Placeholder 4"/>
          <p:cNvSpPr>
            <a:spLocks noGrp="1"/>
          </p:cNvSpPr>
          <p:nvPr>
            <p:ph type="sldNum" sz="quarter" idx="12"/>
          </p:nvPr>
        </p:nvSpPr>
        <p:spPr/>
        <p:txBody>
          <a:bodyPr/>
          <a:lstStyle/>
          <a:p>
            <a:fld id="{77D966E6-12FF-4108-9947-A2150C6B7188}" type="slidenum">
              <a:rPr lang="en-US" smtClean="0"/>
              <a:t>‹#›</a:t>
            </a:fld>
            <a:endParaRPr lang="en-US"/>
          </a:p>
        </p:txBody>
      </p:sp>
    </p:spTree>
    <p:extLst>
      <p:ext uri="{BB962C8B-B14F-4D97-AF65-F5344CB8AC3E}">
        <p14:creationId xmlns:p14="http://schemas.microsoft.com/office/powerpoint/2010/main" val="2661205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A2BC77-2568-3D43-A4A2-BC7DAA2632DE}" type="datetime1">
              <a:rPr lang="de-DE" smtClean="0"/>
              <a:t>06.09.22</a:t>
            </a:fld>
            <a:endParaRPr lang="en-US"/>
          </a:p>
        </p:txBody>
      </p:sp>
      <p:sp>
        <p:nvSpPr>
          <p:cNvPr id="3" name="Footer Placeholder 2"/>
          <p:cNvSpPr>
            <a:spLocks noGrp="1"/>
          </p:cNvSpPr>
          <p:nvPr>
            <p:ph type="ftr" sz="quarter" idx="11"/>
          </p:nvPr>
        </p:nvSpPr>
        <p:spPr/>
        <p:txBody>
          <a:bodyPr/>
          <a:lstStyle/>
          <a:p>
            <a:r>
              <a:rPr lang="pt-BR"/>
              <a:t>ICNFP 2022</a:t>
            </a:r>
            <a:endParaRPr lang="en-US"/>
          </a:p>
        </p:txBody>
      </p:sp>
      <p:sp>
        <p:nvSpPr>
          <p:cNvPr id="4" name="Slide Number Placeholder 3"/>
          <p:cNvSpPr>
            <a:spLocks noGrp="1"/>
          </p:cNvSpPr>
          <p:nvPr>
            <p:ph type="sldNum" sz="quarter" idx="12"/>
          </p:nvPr>
        </p:nvSpPr>
        <p:spPr/>
        <p:txBody>
          <a:bodyPr/>
          <a:lstStyle/>
          <a:p>
            <a:fld id="{77D966E6-12FF-4108-9947-A2150C6B7188}" type="slidenum">
              <a:rPr lang="en-US" smtClean="0"/>
              <a:t>‹#›</a:t>
            </a:fld>
            <a:endParaRPr lang="en-US"/>
          </a:p>
        </p:txBody>
      </p:sp>
      <p:sp>
        <p:nvSpPr>
          <p:cNvPr id="6" name="Title Placeholder 1"/>
          <p:cNvSpPr>
            <a:spLocks noGrp="1"/>
          </p:cNvSpPr>
          <p:nvPr>
            <p:ph type="title"/>
          </p:nvPr>
        </p:nvSpPr>
        <p:spPr>
          <a:xfrm>
            <a:off x="0" y="-1"/>
            <a:ext cx="8305800" cy="678437"/>
          </a:xfrm>
          <a:prstGeom prst="rect">
            <a:avLst/>
          </a:prstGeom>
          <a:solidFill>
            <a:srgbClr val="0099FF"/>
          </a:solidFill>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653810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3F1CAE-FF4E-7146-850F-06E95B159AB9}" type="datetime1">
              <a:rPr lang="de-DE" smtClean="0"/>
              <a:t>06.09.22</a:t>
            </a:fld>
            <a:endParaRPr lang="en-US"/>
          </a:p>
        </p:txBody>
      </p:sp>
      <p:sp>
        <p:nvSpPr>
          <p:cNvPr id="6" name="Footer Placeholder 5"/>
          <p:cNvSpPr>
            <a:spLocks noGrp="1"/>
          </p:cNvSpPr>
          <p:nvPr>
            <p:ph type="ftr" sz="quarter" idx="11"/>
          </p:nvPr>
        </p:nvSpPr>
        <p:spPr/>
        <p:txBody>
          <a:bodyPr/>
          <a:lstStyle/>
          <a:p>
            <a:r>
              <a:rPr lang="pt-BR"/>
              <a:t>ICNFP 2022</a:t>
            </a:r>
            <a:endParaRPr lang="en-US"/>
          </a:p>
        </p:txBody>
      </p:sp>
      <p:sp>
        <p:nvSpPr>
          <p:cNvPr id="7" name="Slide Number Placeholder 6"/>
          <p:cNvSpPr>
            <a:spLocks noGrp="1"/>
          </p:cNvSpPr>
          <p:nvPr>
            <p:ph type="sldNum" sz="quarter" idx="12"/>
          </p:nvPr>
        </p:nvSpPr>
        <p:spPr/>
        <p:txBody>
          <a:bodyPr/>
          <a:lstStyle/>
          <a:p>
            <a:fld id="{77D966E6-12FF-4108-9947-A2150C6B7188}" type="slidenum">
              <a:rPr lang="en-US" smtClean="0"/>
              <a:t>‹#›</a:t>
            </a:fld>
            <a:endParaRPr lang="en-US"/>
          </a:p>
        </p:txBody>
      </p:sp>
    </p:spTree>
    <p:extLst>
      <p:ext uri="{BB962C8B-B14F-4D97-AF65-F5344CB8AC3E}">
        <p14:creationId xmlns:p14="http://schemas.microsoft.com/office/powerpoint/2010/main" val="1811502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4358EB-BC20-314D-9118-52C0A216A2CC}" type="datetime1">
              <a:rPr lang="de-DE" smtClean="0"/>
              <a:t>06.09.22</a:t>
            </a:fld>
            <a:endParaRPr lang="en-US"/>
          </a:p>
        </p:txBody>
      </p:sp>
      <p:sp>
        <p:nvSpPr>
          <p:cNvPr id="6" name="Footer Placeholder 5"/>
          <p:cNvSpPr>
            <a:spLocks noGrp="1"/>
          </p:cNvSpPr>
          <p:nvPr>
            <p:ph type="ftr" sz="quarter" idx="11"/>
          </p:nvPr>
        </p:nvSpPr>
        <p:spPr/>
        <p:txBody>
          <a:bodyPr/>
          <a:lstStyle/>
          <a:p>
            <a:r>
              <a:rPr lang="pt-BR"/>
              <a:t>ICNFP 2022</a:t>
            </a:r>
            <a:endParaRPr lang="en-US"/>
          </a:p>
        </p:txBody>
      </p:sp>
      <p:sp>
        <p:nvSpPr>
          <p:cNvPr id="7" name="Slide Number Placeholder 6"/>
          <p:cNvSpPr>
            <a:spLocks noGrp="1"/>
          </p:cNvSpPr>
          <p:nvPr>
            <p:ph type="sldNum" sz="quarter" idx="12"/>
          </p:nvPr>
        </p:nvSpPr>
        <p:spPr/>
        <p:txBody>
          <a:bodyPr/>
          <a:lstStyle/>
          <a:p>
            <a:fld id="{77D966E6-12FF-4108-9947-A2150C6B7188}" type="slidenum">
              <a:rPr lang="en-US" smtClean="0"/>
              <a:t>‹#›</a:t>
            </a:fld>
            <a:endParaRPr lang="en-US"/>
          </a:p>
        </p:txBody>
      </p:sp>
    </p:spTree>
    <p:extLst>
      <p:ext uri="{BB962C8B-B14F-4D97-AF65-F5344CB8AC3E}">
        <p14:creationId xmlns:p14="http://schemas.microsoft.com/office/powerpoint/2010/main" val="3962205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
            <a:ext cx="8229600" cy="678437"/>
          </a:xfrm>
          <a:prstGeom prst="rect">
            <a:avLst/>
          </a:prstGeom>
          <a:solidFill>
            <a:srgbClr val="0099FF"/>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0" y="6553200"/>
            <a:ext cx="3124200" cy="304800"/>
          </a:xfrm>
          <a:prstGeom prst="rect">
            <a:avLst/>
          </a:prstGeom>
          <a:solidFill>
            <a:srgbClr val="0099FF"/>
          </a:solidFill>
        </p:spPr>
        <p:txBody>
          <a:bodyPr vert="horz" lIns="91440" tIns="45720" rIns="91440" bIns="45720" rtlCol="0" anchor="ctr"/>
          <a:lstStyle>
            <a:lvl1pPr algn="l">
              <a:defRPr sz="1200" b="1">
                <a:solidFill>
                  <a:schemeClr val="bg1"/>
                </a:solidFill>
              </a:defRPr>
            </a:lvl1pPr>
          </a:lstStyle>
          <a:p>
            <a:fld id="{36C57FE7-A35A-7448-BE43-38730C2C6B06}" type="datetime1">
              <a:rPr lang="de-DE" smtClean="0"/>
              <a:t>06.09.22</a:t>
            </a:fld>
            <a:endParaRPr lang="en-US" dirty="0"/>
          </a:p>
        </p:txBody>
      </p:sp>
      <p:sp>
        <p:nvSpPr>
          <p:cNvPr id="5" name="Footer Placeholder 4"/>
          <p:cNvSpPr>
            <a:spLocks noGrp="1"/>
          </p:cNvSpPr>
          <p:nvPr>
            <p:ph type="ftr" sz="quarter" idx="3"/>
          </p:nvPr>
        </p:nvSpPr>
        <p:spPr>
          <a:xfrm>
            <a:off x="3124200" y="6553200"/>
            <a:ext cx="3886200" cy="304800"/>
          </a:xfrm>
          <a:prstGeom prst="rect">
            <a:avLst/>
          </a:prstGeom>
          <a:solidFill>
            <a:srgbClr val="0099FF"/>
          </a:solidFill>
        </p:spPr>
        <p:txBody>
          <a:bodyPr vert="horz" lIns="91440" tIns="45720" rIns="91440" bIns="45720" rtlCol="0" anchor="ctr"/>
          <a:lstStyle>
            <a:lvl1pPr algn="ctr">
              <a:defRPr sz="1200" b="1">
                <a:solidFill>
                  <a:schemeClr val="bg1"/>
                </a:solidFill>
              </a:defRPr>
            </a:lvl1pPr>
          </a:lstStyle>
          <a:p>
            <a:r>
              <a:rPr lang="pt-BR"/>
              <a:t>ICNFP 2022</a:t>
            </a:r>
            <a:endParaRPr lang="en-US" dirty="0"/>
          </a:p>
        </p:txBody>
      </p:sp>
      <p:sp>
        <p:nvSpPr>
          <p:cNvPr id="6" name="Slide Number Placeholder 5"/>
          <p:cNvSpPr>
            <a:spLocks noGrp="1"/>
          </p:cNvSpPr>
          <p:nvPr>
            <p:ph type="sldNum" sz="quarter" idx="4"/>
          </p:nvPr>
        </p:nvSpPr>
        <p:spPr>
          <a:xfrm>
            <a:off x="7010400" y="6553200"/>
            <a:ext cx="2133600" cy="304800"/>
          </a:xfrm>
          <a:prstGeom prst="rect">
            <a:avLst/>
          </a:prstGeom>
          <a:solidFill>
            <a:srgbClr val="0099FF"/>
          </a:solidFill>
        </p:spPr>
        <p:txBody>
          <a:bodyPr vert="horz" lIns="91440" tIns="45720" rIns="91440" bIns="45720" rtlCol="0" anchor="ctr"/>
          <a:lstStyle>
            <a:lvl1pPr algn="r">
              <a:defRPr sz="1200" b="1">
                <a:solidFill>
                  <a:schemeClr val="bg1"/>
                </a:solidFill>
              </a:defRPr>
            </a:lvl1pPr>
          </a:lstStyle>
          <a:p>
            <a:fld id="{77D966E6-12FF-4108-9947-A2150C6B7188}" type="slidenum">
              <a:rPr lang="en-US" smtClean="0"/>
              <a:pPr/>
              <a:t>‹#›</a:t>
            </a:fld>
            <a:endParaRPr lang="en-US" dirty="0"/>
          </a:p>
        </p:txBody>
      </p:sp>
      <p:pic>
        <p:nvPicPr>
          <p:cNvPr id="9" name="Picture 8"/>
          <p:cNvPicPr>
            <a:picLocks noChangeAspect="1"/>
          </p:cNvPicPr>
          <p:nvPr userDrawn="1"/>
        </p:nvPicPr>
        <p:blipFill>
          <a:blip r:embed="rId15"/>
          <a:stretch>
            <a:fillRect/>
          </a:stretch>
        </p:blipFill>
        <p:spPr>
          <a:xfrm>
            <a:off x="8305800" y="-282"/>
            <a:ext cx="838200" cy="686082"/>
          </a:xfrm>
          <a:prstGeom prst="rect">
            <a:avLst/>
          </a:prstGeom>
        </p:spPr>
      </p:pic>
    </p:spTree>
    <p:extLst>
      <p:ext uri="{BB962C8B-B14F-4D97-AF65-F5344CB8AC3E}">
        <p14:creationId xmlns:p14="http://schemas.microsoft.com/office/powerpoint/2010/main" val="35462983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Lst>
  <p:hf hdr="0"/>
  <p:txStyles>
    <p:titleStyle>
      <a:lvl1pPr algn="ctr" defTabSz="914400" rtl="0" eaLnBrk="1" latinLnBrk="0" hangingPunct="1">
        <a:spcBef>
          <a:spcPct val="0"/>
        </a:spcBef>
        <a:buNone/>
        <a:defRPr sz="28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hyperlink" Target="https://arxiv.org/abs/2003.08013" TargetMode="Externa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gif"/></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hyperlink" Target="https://arxiv.org/abs/2002.03605" TargetMode="External"/><Relationship Id="rId4" Type="http://schemas.openxmlformats.org/officeDocument/2006/relationships/hyperlink" Target="https://arxiv.org/abs/2204.0168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7.tif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https://iopscience.iop.org/article/10.1088/1748-0221/16/05/P05014"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arxiv.org/abs/1909.12285"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s://arxiv.org/abs/2008.10519"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Shape 1"/>
          <p:cNvSpPr txBox="1"/>
          <p:nvPr/>
        </p:nvSpPr>
        <p:spPr>
          <a:xfrm>
            <a:off x="82944" y="1120841"/>
            <a:ext cx="8792064" cy="1952001"/>
          </a:xfrm>
          <a:prstGeom prst="rect">
            <a:avLst/>
          </a:prstGeom>
        </p:spPr>
        <p:txBody>
          <a:bodyPr lIns="0" tIns="0" rIns="0" bIns="0" anchor="ctr"/>
          <a:lstStyle/>
          <a:p>
            <a:pPr algn="ctr"/>
            <a:endParaRPr dirty="0"/>
          </a:p>
        </p:txBody>
      </p:sp>
      <p:sp>
        <p:nvSpPr>
          <p:cNvPr id="3" name="Date Placeholder 2"/>
          <p:cNvSpPr>
            <a:spLocks noGrp="1"/>
          </p:cNvSpPr>
          <p:nvPr>
            <p:ph type="dt" sz="half" idx="10"/>
          </p:nvPr>
        </p:nvSpPr>
        <p:spPr/>
        <p:txBody>
          <a:bodyPr/>
          <a:lstStyle/>
          <a:p>
            <a:fld id="{4BC3E2FD-064B-284D-8AF7-4D08BBF68949}" type="datetime1">
              <a:rPr lang="de-DE" smtClean="0"/>
              <a:t>06.09.22</a:t>
            </a:fld>
            <a:endParaRPr lang="en-US"/>
          </a:p>
        </p:txBody>
      </p:sp>
      <p:sp>
        <p:nvSpPr>
          <p:cNvPr id="4" name="Footer Placeholder 3"/>
          <p:cNvSpPr>
            <a:spLocks noGrp="1"/>
          </p:cNvSpPr>
          <p:nvPr>
            <p:ph type="ftr" sz="quarter" idx="11"/>
          </p:nvPr>
        </p:nvSpPr>
        <p:spPr/>
        <p:txBody>
          <a:bodyPr/>
          <a:lstStyle/>
          <a:p>
            <a:r>
              <a:rPr lang="pt-BR"/>
              <a:t>ICNFP 2022</a:t>
            </a:r>
            <a:endParaRPr lang="en-US"/>
          </a:p>
        </p:txBody>
      </p:sp>
      <p:sp>
        <p:nvSpPr>
          <p:cNvPr id="5" name="Slide Number Placeholder 4"/>
          <p:cNvSpPr>
            <a:spLocks noGrp="1"/>
          </p:cNvSpPr>
          <p:nvPr>
            <p:ph type="sldNum" sz="quarter" idx="12"/>
          </p:nvPr>
        </p:nvSpPr>
        <p:spPr/>
        <p:txBody>
          <a:bodyPr/>
          <a:lstStyle/>
          <a:p>
            <a:fld id="{77D966E6-12FF-4108-9947-A2150C6B7188}" type="slidenum">
              <a:rPr lang="en-US" smtClean="0"/>
              <a:t>1</a:t>
            </a:fld>
            <a:endParaRPr lang="en-US"/>
          </a:p>
        </p:txBody>
      </p:sp>
      <p:sp>
        <p:nvSpPr>
          <p:cNvPr id="8" name="TextShape 2"/>
          <p:cNvSpPr txBox="1"/>
          <p:nvPr/>
        </p:nvSpPr>
        <p:spPr>
          <a:xfrm>
            <a:off x="-76200" y="2788016"/>
            <a:ext cx="9296400" cy="3307984"/>
          </a:xfrm>
          <a:prstGeom prst="rect">
            <a:avLst/>
          </a:prstGeom>
        </p:spPr>
        <p:txBody>
          <a:bodyPr lIns="0" tIns="0" rIns="0" bIns="0" anchor="ctr"/>
          <a:lstStyle/>
          <a:p>
            <a:pPr algn="ctr"/>
            <a:r>
              <a:rPr lang="en-US" sz="2900" b="1" dirty="0">
                <a:solidFill>
                  <a:srgbClr val="0000FF"/>
                </a:solidFill>
                <a:latin typeface="Arial"/>
              </a:rPr>
              <a:t>       </a:t>
            </a:r>
            <a:r>
              <a:rPr lang="en-US" sz="2900" b="1" dirty="0" err="1">
                <a:solidFill>
                  <a:srgbClr val="0000FF"/>
                </a:solidFill>
                <a:latin typeface="Arial"/>
              </a:rPr>
              <a:t>Rajdeep</a:t>
            </a:r>
            <a:r>
              <a:rPr lang="en-US" sz="2900" b="1" dirty="0">
                <a:solidFill>
                  <a:srgbClr val="0000FF"/>
                </a:solidFill>
                <a:latin typeface="Arial"/>
              </a:rPr>
              <a:t> M </a:t>
            </a:r>
            <a:r>
              <a:rPr lang="en-US" sz="2900" b="1" dirty="0" err="1">
                <a:solidFill>
                  <a:srgbClr val="0000FF"/>
                </a:solidFill>
                <a:latin typeface="Arial"/>
              </a:rPr>
              <a:t>Chatterjee</a:t>
            </a:r>
            <a:r>
              <a:rPr lang="en-US" sz="2900" b="1" dirty="0">
                <a:solidFill>
                  <a:srgbClr val="0000FF"/>
                </a:solidFill>
                <a:latin typeface="Arial"/>
              </a:rPr>
              <a:t> </a:t>
            </a:r>
            <a:r>
              <a:rPr lang="en-US" sz="2000" b="1" dirty="0">
                <a:solidFill>
                  <a:srgbClr val="0000FF"/>
                </a:solidFill>
                <a:latin typeface="Arial"/>
              </a:rPr>
              <a:t>(rchatter@cern.ch)**</a:t>
            </a:r>
          </a:p>
          <a:p>
            <a:pPr algn="ctr"/>
            <a:r>
              <a:rPr lang="en-US" sz="2900" b="1" dirty="0">
                <a:solidFill>
                  <a:srgbClr val="0000FF"/>
                </a:solidFill>
                <a:latin typeface="Arial"/>
              </a:rPr>
              <a:t>On behalf of the CMS Collaboration</a:t>
            </a:r>
            <a:endParaRPr dirty="0"/>
          </a:p>
          <a:p>
            <a:pPr algn="ctr"/>
            <a:endParaRPr lang="en-US" dirty="0"/>
          </a:p>
          <a:p>
            <a:pPr algn="ctr"/>
            <a:r>
              <a:rPr lang="en-US" sz="2800" b="1" dirty="0">
                <a:solidFill>
                  <a:schemeClr val="accent3">
                    <a:lumMod val="50000"/>
                  </a:schemeClr>
                </a:solidFill>
                <a:latin typeface="Arial"/>
              </a:rPr>
              <a:t>University of Minnesota</a:t>
            </a:r>
          </a:p>
          <a:p>
            <a:pPr algn="ctr"/>
            <a:endParaRPr lang="en-US" dirty="0"/>
          </a:p>
          <a:p>
            <a:pPr algn="ctr"/>
            <a:r>
              <a:rPr lang="en-US" sz="2400" b="1" dirty="0">
                <a:solidFill>
                  <a:srgbClr val="FF0000"/>
                </a:solidFill>
              </a:rPr>
              <a:t>XI International Conference on New Frontiers in Physics </a:t>
            </a:r>
            <a:endParaRPr sz="2400" b="1" dirty="0">
              <a:solidFill>
                <a:srgbClr val="FF0000"/>
              </a:solidFill>
            </a:endParaRPr>
          </a:p>
          <a:p>
            <a:pPr algn="ctr"/>
            <a:r>
              <a:rPr lang="en-US" sz="2400" b="1" dirty="0">
                <a:solidFill>
                  <a:srgbClr val="FF0000"/>
                </a:solidFill>
              </a:rPr>
              <a:t>30 Aug - 11 Sept 2022</a:t>
            </a:r>
            <a:endParaRPr sz="2400" dirty="0"/>
          </a:p>
        </p:txBody>
      </p:sp>
      <p:sp>
        <p:nvSpPr>
          <p:cNvPr id="9" name="TextBox 8"/>
          <p:cNvSpPr txBox="1"/>
          <p:nvPr/>
        </p:nvSpPr>
        <p:spPr>
          <a:xfrm>
            <a:off x="159144" y="1981200"/>
            <a:ext cx="8984856" cy="584775"/>
          </a:xfrm>
          <a:prstGeom prst="rect">
            <a:avLst/>
          </a:prstGeom>
          <a:noFill/>
        </p:spPr>
        <p:txBody>
          <a:bodyPr wrap="square" rtlCol="0">
            <a:spAutoFit/>
          </a:bodyPr>
          <a:lstStyle/>
          <a:p>
            <a:pPr algn="ctr"/>
            <a:r>
              <a:rPr lang="en-US" sz="3200" b="1" dirty="0"/>
              <a:t>Machine learning techniques for </a:t>
            </a:r>
            <a:r>
              <a:rPr lang="en-US" sz="3200" b="1" dirty="0" err="1"/>
              <a:t>calorimetry</a:t>
            </a:r>
            <a:endParaRPr lang="en-US" sz="3200" b="1" dirty="0"/>
          </a:p>
        </p:txBody>
      </p:sp>
      <p:sp>
        <p:nvSpPr>
          <p:cNvPr id="11" name="Rounded Rectangle 10"/>
          <p:cNvSpPr/>
          <p:nvPr/>
        </p:nvSpPr>
        <p:spPr>
          <a:xfrm>
            <a:off x="76200" y="6172200"/>
            <a:ext cx="4572000" cy="304800"/>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00FF"/>
                </a:solidFill>
              </a:rPr>
              <a:t>**A Zoom/</a:t>
            </a:r>
            <a:r>
              <a:rPr lang="en-US" sz="1400" dirty="0" err="1">
                <a:solidFill>
                  <a:srgbClr val="0000FF"/>
                </a:solidFill>
              </a:rPr>
              <a:t>Vidyo</a:t>
            </a:r>
            <a:r>
              <a:rPr lang="en-US" sz="1400" dirty="0">
                <a:solidFill>
                  <a:srgbClr val="0000FF"/>
                </a:solidFill>
              </a:rPr>
              <a:t>/Skype meeting can be setup on request </a:t>
            </a:r>
          </a:p>
        </p:txBody>
      </p:sp>
      <p:sp>
        <p:nvSpPr>
          <p:cNvPr id="2" name="Rectangle 1">
            <a:extLst>
              <a:ext uri="{FF2B5EF4-FFF2-40B4-BE49-F238E27FC236}">
                <a16:creationId xmlns:a16="http://schemas.microsoft.com/office/drawing/2014/main" id="{89EC949B-542F-CD47-8583-6B37E88499A8}"/>
              </a:ext>
            </a:extLst>
          </p:cNvPr>
          <p:cNvSpPr/>
          <p:nvPr/>
        </p:nvSpPr>
        <p:spPr>
          <a:xfrm>
            <a:off x="7924800" y="0"/>
            <a:ext cx="12192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24407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93891-8D4D-EE4E-8313-4D2291935DF1}"/>
              </a:ext>
            </a:extLst>
          </p:cNvPr>
          <p:cNvSpPr>
            <a:spLocks noGrp="1"/>
          </p:cNvSpPr>
          <p:nvPr>
            <p:ph type="title"/>
          </p:nvPr>
        </p:nvSpPr>
        <p:spPr/>
        <p:txBody>
          <a:bodyPr/>
          <a:lstStyle/>
          <a:p>
            <a:r>
              <a:rPr lang="en-US" dirty="0"/>
              <a:t>How do GNNs work</a:t>
            </a:r>
          </a:p>
        </p:txBody>
      </p:sp>
      <p:sp>
        <p:nvSpPr>
          <p:cNvPr id="4" name="Date Placeholder 3">
            <a:extLst>
              <a:ext uri="{FF2B5EF4-FFF2-40B4-BE49-F238E27FC236}">
                <a16:creationId xmlns:a16="http://schemas.microsoft.com/office/drawing/2014/main" id="{6102FF45-7A64-C64B-B6AE-5FADCBAFA4F4}"/>
              </a:ext>
            </a:extLst>
          </p:cNvPr>
          <p:cNvSpPr>
            <a:spLocks noGrp="1"/>
          </p:cNvSpPr>
          <p:nvPr>
            <p:ph type="dt" sz="half" idx="10"/>
          </p:nvPr>
        </p:nvSpPr>
        <p:spPr/>
        <p:txBody>
          <a:bodyPr/>
          <a:lstStyle/>
          <a:p>
            <a:fld id="{03496AC7-862D-334D-88EF-AC720DCEFCB0}" type="datetime1">
              <a:rPr lang="de-DE" smtClean="0"/>
              <a:t>06.09.22</a:t>
            </a:fld>
            <a:endParaRPr lang="en-US"/>
          </a:p>
        </p:txBody>
      </p:sp>
      <p:sp>
        <p:nvSpPr>
          <p:cNvPr id="5" name="Footer Placeholder 4">
            <a:extLst>
              <a:ext uri="{FF2B5EF4-FFF2-40B4-BE49-F238E27FC236}">
                <a16:creationId xmlns:a16="http://schemas.microsoft.com/office/drawing/2014/main" id="{945D34A9-54F9-4D40-933E-EDAA990FCD35}"/>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08EC94E7-5364-044C-A4A9-1F77FCEA9507}"/>
              </a:ext>
            </a:extLst>
          </p:cNvPr>
          <p:cNvSpPr>
            <a:spLocks noGrp="1"/>
          </p:cNvSpPr>
          <p:nvPr>
            <p:ph type="sldNum" sz="quarter" idx="12"/>
          </p:nvPr>
        </p:nvSpPr>
        <p:spPr/>
        <p:txBody>
          <a:bodyPr/>
          <a:lstStyle/>
          <a:p>
            <a:fld id="{77D966E6-12FF-4108-9947-A2150C6B7188}" type="slidenum">
              <a:rPr lang="en-US" smtClean="0"/>
              <a:t>10</a:t>
            </a:fld>
            <a:endParaRPr lang="en-US"/>
          </a:p>
        </p:txBody>
      </p:sp>
      <p:sp>
        <p:nvSpPr>
          <p:cNvPr id="7" name="Google Shape;185;p22">
            <a:extLst>
              <a:ext uri="{FF2B5EF4-FFF2-40B4-BE49-F238E27FC236}">
                <a16:creationId xmlns:a16="http://schemas.microsoft.com/office/drawing/2014/main" id="{765CD6B4-F9DC-AB49-8F68-6E497CA9BBF0}"/>
              </a:ext>
            </a:extLst>
          </p:cNvPr>
          <p:cNvSpPr txBox="1">
            <a:spLocks/>
          </p:cNvSpPr>
          <p:nvPr/>
        </p:nvSpPr>
        <p:spPr>
          <a:xfrm>
            <a:off x="-76200" y="762000"/>
            <a:ext cx="8991600" cy="1661963"/>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a:spcBef>
                <a:spcPts val="0"/>
              </a:spcBef>
              <a:buSzPts val="1800"/>
              <a:buFont typeface="Arial"/>
              <a:buAutoNum type="arabicPeriod"/>
            </a:pPr>
            <a:r>
              <a:rPr lang="en-GB" sz="2400" dirty="0"/>
              <a:t>Collection of hits is represented as a point cloud</a:t>
            </a:r>
          </a:p>
          <a:p>
            <a:pPr marL="457200">
              <a:spcBef>
                <a:spcPts val="0"/>
              </a:spcBef>
              <a:buSzPts val="1800"/>
              <a:buFont typeface="Arial"/>
              <a:buAutoNum type="arabicPeriod"/>
            </a:pPr>
            <a:r>
              <a:rPr lang="en-GB" sz="2400" dirty="0"/>
              <a:t>Generate graph by drawing edges between k nearest </a:t>
            </a:r>
            <a:r>
              <a:rPr lang="en-GB" sz="2400" dirty="0" err="1"/>
              <a:t>neighbors</a:t>
            </a:r>
            <a:r>
              <a:rPr lang="en-GB" sz="2400" dirty="0"/>
              <a:t> of each hit</a:t>
            </a:r>
          </a:p>
          <a:p>
            <a:pPr marL="457200">
              <a:spcBef>
                <a:spcPts val="0"/>
              </a:spcBef>
              <a:buSzPts val="1800"/>
              <a:buFont typeface="Arial"/>
              <a:buAutoNum type="arabicPeriod"/>
            </a:pPr>
            <a:endParaRPr lang="en-GB" sz="2400" dirty="0"/>
          </a:p>
        </p:txBody>
      </p:sp>
      <p:pic>
        <p:nvPicPr>
          <p:cNvPr id="8" name="Google Shape;187;p22">
            <a:extLst>
              <a:ext uri="{FF2B5EF4-FFF2-40B4-BE49-F238E27FC236}">
                <a16:creationId xmlns:a16="http://schemas.microsoft.com/office/drawing/2014/main" id="{5216E202-B5D7-EC42-8B62-55E6BEE4AE19}"/>
              </a:ext>
            </a:extLst>
          </p:cNvPr>
          <p:cNvPicPr preferRelativeResize="0"/>
          <p:nvPr/>
        </p:nvPicPr>
        <p:blipFill rotWithShape="1">
          <a:blip r:embed="rId2">
            <a:alphaModFix/>
          </a:blip>
          <a:srcRect l="468" t="1199" r="69519" b="13155"/>
          <a:stretch/>
        </p:blipFill>
        <p:spPr>
          <a:xfrm>
            <a:off x="311700" y="4110925"/>
            <a:ext cx="1984275" cy="1756475"/>
          </a:xfrm>
          <a:prstGeom prst="rect">
            <a:avLst/>
          </a:prstGeom>
          <a:noFill/>
          <a:ln>
            <a:noFill/>
          </a:ln>
        </p:spPr>
      </p:pic>
      <p:sp>
        <p:nvSpPr>
          <p:cNvPr id="9" name="Google Shape;198;p23">
            <a:extLst>
              <a:ext uri="{FF2B5EF4-FFF2-40B4-BE49-F238E27FC236}">
                <a16:creationId xmlns:a16="http://schemas.microsoft.com/office/drawing/2014/main" id="{B2770662-2C2D-3D41-A57B-B5CC59A8E102}"/>
              </a:ext>
            </a:extLst>
          </p:cNvPr>
          <p:cNvSpPr/>
          <p:nvPr/>
        </p:nvSpPr>
        <p:spPr>
          <a:xfrm>
            <a:off x="2057400" y="4727876"/>
            <a:ext cx="1098000" cy="5226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 name="Google Shape;199;p23">
            <a:extLst>
              <a:ext uri="{FF2B5EF4-FFF2-40B4-BE49-F238E27FC236}">
                <a16:creationId xmlns:a16="http://schemas.microsoft.com/office/drawing/2014/main" id="{14FC13E7-FBA6-B64C-AED1-7231850F8ED3}"/>
              </a:ext>
            </a:extLst>
          </p:cNvPr>
          <p:cNvPicPr preferRelativeResize="0"/>
          <p:nvPr/>
        </p:nvPicPr>
        <p:blipFill rotWithShape="1">
          <a:blip r:embed="rId2">
            <a:alphaModFix/>
          </a:blip>
          <a:srcRect l="34609" t="1678" r="35378" b="12683"/>
          <a:stretch/>
        </p:blipFill>
        <p:spPr>
          <a:xfrm>
            <a:off x="3250900" y="4294766"/>
            <a:ext cx="1776599" cy="1572634"/>
          </a:xfrm>
          <a:prstGeom prst="rect">
            <a:avLst/>
          </a:prstGeom>
          <a:noFill/>
          <a:ln>
            <a:noFill/>
          </a:ln>
        </p:spPr>
      </p:pic>
    </p:spTree>
    <p:extLst>
      <p:ext uri="{BB962C8B-B14F-4D97-AF65-F5344CB8AC3E}">
        <p14:creationId xmlns:p14="http://schemas.microsoft.com/office/powerpoint/2010/main" val="10593570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93891-8D4D-EE4E-8313-4D2291935DF1}"/>
              </a:ext>
            </a:extLst>
          </p:cNvPr>
          <p:cNvSpPr>
            <a:spLocks noGrp="1"/>
          </p:cNvSpPr>
          <p:nvPr>
            <p:ph type="title"/>
          </p:nvPr>
        </p:nvSpPr>
        <p:spPr/>
        <p:txBody>
          <a:bodyPr/>
          <a:lstStyle/>
          <a:p>
            <a:r>
              <a:rPr lang="en-US" dirty="0"/>
              <a:t>How do GNNs work</a:t>
            </a:r>
          </a:p>
        </p:txBody>
      </p:sp>
      <p:sp>
        <p:nvSpPr>
          <p:cNvPr id="4" name="Date Placeholder 3">
            <a:extLst>
              <a:ext uri="{FF2B5EF4-FFF2-40B4-BE49-F238E27FC236}">
                <a16:creationId xmlns:a16="http://schemas.microsoft.com/office/drawing/2014/main" id="{6102FF45-7A64-C64B-B6AE-5FADCBAFA4F4}"/>
              </a:ext>
            </a:extLst>
          </p:cNvPr>
          <p:cNvSpPr>
            <a:spLocks noGrp="1"/>
          </p:cNvSpPr>
          <p:nvPr>
            <p:ph type="dt" sz="half" idx="10"/>
          </p:nvPr>
        </p:nvSpPr>
        <p:spPr/>
        <p:txBody>
          <a:bodyPr/>
          <a:lstStyle/>
          <a:p>
            <a:fld id="{5BAD28B3-0089-3644-BE0D-F4925091EF4E}" type="datetime1">
              <a:rPr lang="de-DE" smtClean="0"/>
              <a:t>06.09.22</a:t>
            </a:fld>
            <a:endParaRPr lang="en-US"/>
          </a:p>
        </p:txBody>
      </p:sp>
      <p:sp>
        <p:nvSpPr>
          <p:cNvPr id="5" name="Footer Placeholder 4">
            <a:extLst>
              <a:ext uri="{FF2B5EF4-FFF2-40B4-BE49-F238E27FC236}">
                <a16:creationId xmlns:a16="http://schemas.microsoft.com/office/drawing/2014/main" id="{945D34A9-54F9-4D40-933E-EDAA990FCD35}"/>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08EC94E7-5364-044C-A4A9-1F77FCEA9507}"/>
              </a:ext>
            </a:extLst>
          </p:cNvPr>
          <p:cNvSpPr>
            <a:spLocks noGrp="1"/>
          </p:cNvSpPr>
          <p:nvPr>
            <p:ph type="sldNum" sz="quarter" idx="12"/>
          </p:nvPr>
        </p:nvSpPr>
        <p:spPr/>
        <p:txBody>
          <a:bodyPr/>
          <a:lstStyle/>
          <a:p>
            <a:fld id="{77D966E6-12FF-4108-9947-A2150C6B7188}" type="slidenum">
              <a:rPr lang="en-US" smtClean="0"/>
              <a:t>11</a:t>
            </a:fld>
            <a:endParaRPr lang="en-US"/>
          </a:p>
        </p:txBody>
      </p:sp>
      <p:sp>
        <p:nvSpPr>
          <p:cNvPr id="7" name="Google Shape;185;p22">
            <a:extLst>
              <a:ext uri="{FF2B5EF4-FFF2-40B4-BE49-F238E27FC236}">
                <a16:creationId xmlns:a16="http://schemas.microsoft.com/office/drawing/2014/main" id="{765CD6B4-F9DC-AB49-8F68-6E497CA9BBF0}"/>
              </a:ext>
            </a:extLst>
          </p:cNvPr>
          <p:cNvSpPr txBox="1">
            <a:spLocks/>
          </p:cNvSpPr>
          <p:nvPr/>
        </p:nvSpPr>
        <p:spPr>
          <a:xfrm>
            <a:off x="-76200" y="762000"/>
            <a:ext cx="8991600" cy="2769959"/>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a:spcBef>
                <a:spcPts val="0"/>
              </a:spcBef>
              <a:buSzPts val="1800"/>
              <a:buFont typeface="Arial"/>
              <a:buAutoNum type="arabicPeriod"/>
            </a:pPr>
            <a:r>
              <a:rPr lang="en-GB" sz="2400" dirty="0"/>
              <a:t>Collection of hits is represented as a point cloud</a:t>
            </a:r>
          </a:p>
          <a:p>
            <a:pPr marL="457200">
              <a:spcBef>
                <a:spcPts val="0"/>
              </a:spcBef>
              <a:buSzPts val="1800"/>
              <a:buFont typeface="Arial"/>
              <a:buAutoNum type="arabicPeriod"/>
            </a:pPr>
            <a:r>
              <a:rPr lang="en-GB" sz="2400" dirty="0"/>
              <a:t>Generate graph by drawing edges between k nearest </a:t>
            </a:r>
            <a:r>
              <a:rPr lang="en-GB" sz="2400" dirty="0" err="1"/>
              <a:t>neighbors</a:t>
            </a:r>
            <a:r>
              <a:rPr lang="en-GB" sz="2400" dirty="0"/>
              <a:t> of each hit</a:t>
            </a:r>
          </a:p>
          <a:p>
            <a:pPr marL="457200">
              <a:spcBef>
                <a:spcPts val="0"/>
              </a:spcBef>
              <a:buSzPts val="1800"/>
              <a:buFont typeface="Arial"/>
              <a:buAutoNum type="arabicPeriod"/>
            </a:pPr>
            <a:r>
              <a:rPr lang="en-GB" sz="2400" dirty="0"/>
              <a:t>Perform “message passing” to allow information to flow along graph edges (analogous to image convolutions in CNNs)</a:t>
            </a:r>
          </a:p>
          <a:p>
            <a:pPr marL="114300" indent="0">
              <a:spcBef>
                <a:spcPts val="0"/>
              </a:spcBef>
              <a:buSzPts val="1800"/>
              <a:buNone/>
            </a:pPr>
            <a:endParaRPr lang="en-GB" sz="2400" dirty="0"/>
          </a:p>
          <a:p>
            <a:pPr marL="457200">
              <a:spcBef>
                <a:spcPts val="0"/>
              </a:spcBef>
              <a:buSzPts val="1800"/>
              <a:buFont typeface="Arial"/>
              <a:buAutoNum type="arabicPeriod"/>
            </a:pPr>
            <a:endParaRPr lang="en-GB" sz="2400" dirty="0"/>
          </a:p>
        </p:txBody>
      </p:sp>
      <p:pic>
        <p:nvPicPr>
          <p:cNvPr id="8" name="Google Shape;187;p22">
            <a:extLst>
              <a:ext uri="{FF2B5EF4-FFF2-40B4-BE49-F238E27FC236}">
                <a16:creationId xmlns:a16="http://schemas.microsoft.com/office/drawing/2014/main" id="{5216E202-B5D7-EC42-8B62-55E6BEE4AE19}"/>
              </a:ext>
            </a:extLst>
          </p:cNvPr>
          <p:cNvPicPr preferRelativeResize="0"/>
          <p:nvPr/>
        </p:nvPicPr>
        <p:blipFill rotWithShape="1">
          <a:blip r:embed="rId2">
            <a:alphaModFix/>
          </a:blip>
          <a:srcRect l="468" t="1199" r="69519" b="13155"/>
          <a:stretch/>
        </p:blipFill>
        <p:spPr>
          <a:xfrm>
            <a:off x="311700" y="4110925"/>
            <a:ext cx="1984275" cy="1756475"/>
          </a:xfrm>
          <a:prstGeom prst="rect">
            <a:avLst/>
          </a:prstGeom>
          <a:noFill/>
          <a:ln>
            <a:noFill/>
          </a:ln>
        </p:spPr>
      </p:pic>
      <p:sp>
        <p:nvSpPr>
          <p:cNvPr id="9" name="Google Shape;198;p23">
            <a:extLst>
              <a:ext uri="{FF2B5EF4-FFF2-40B4-BE49-F238E27FC236}">
                <a16:creationId xmlns:a16="http://schemas.microsoft.com/office/drawing/2014/main" id="{B2770662-2C2D-3D41-A57B-B5CC59A8E102}"/>
              </a:ext>
            </a:extLst>
          </p:cNvPr>
          <p:cNvSpPr/>
          <p:nvPr/>
        </p:nvSpPr>
        <p:spPr>
          <a:xfrm>
            <a:off x="2057400" y="4727876"/>
            <a:ext cx="1098000" cy="5226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 name="Google Shape;199;p23">
            <a:extLst>
              <a:ext uri="{FF2B5EF4-FFF2-40B4-BE49-F238E27FC236}">
                <a16:creationId xmlns:a16="http://schemas.microsoft.com/office/drawing/2014/main" id="{14FC13E7-FBA6-B64C-AED1-7231850F8ED3}"/>
              </a:ext>
            </a:extLst>
          </p:cNvPr>
          <p:cNvPicPr preferRelativeResize="0"/>
          <p:nvPr/>
        </p:nvPicPr>
        <p:blipFill rotWithShape="1">
          <a:blip r:embed="rId2">
            <a:alphaModFix/>
          </a:blip>
          <a:srcRect l="34609" t="1678" r="35378" b="12683"/>
          <a:stretch/>
        </p:blipFill>
        <p:spPr>
          <a:xfrm>
            <a:off x="3250900" y="4294766"/>
            <a:ext cx="1776599" cy="1572634"/>
          </a:xfrm>
          <a:prstGeom prst="rect">
            <a:avLst/>
          </a:prstGeom>
          <a:noFill/>
          <a:ln>
            <a:noFill/>
          </a:ln>
        </p:spPr>
      </p:pic>
      <p:pic>
        <p:nvPicPr>
          <p:cNvPr id="11" name="Google Shape;212;p24">
            <a:extLst>
              <a:ext uri="{FF2B5EF4-FFF2-40B4-BE49-F238E27FC236}">
                <a16:creationId xmlns:a16="http://schemas.microsoft.com/office/drawing/2014/main" id="{D661CA92-FDE0-564F-B58E-53AC1D7B6BCD}"/>
              </a:ext>
            </a:extLst>
          </p:cNvPr>
          <p:cNvPicPr preferRelativeResize="0"/>
          <p:nvPr/>
        </p:nvPicPr>
        <p:blipFill>
          <a:blip r:embed="rId3">
            <a:alphaModFix/>
          </a:blip>
          <a:stretch>
            <a:fillRect/>
          </a:stretch>
        </p:blipFill>
        <p:spPr>
          <a:xfrm>
            <a:off x="6172200" y="4065125"/>
            <a:ext cx="2566376" cy="1878475"/>
          </a:xfrm>
          <a:prstGeom prst="rect">
            <a:avLst/>
          </a:prstGeom>
          <a:noFill/>
          <a:ln>
            <a:noFill/>
          </a:ln>
        </p:spPr>
      </p:pic>
      <p:sp>
        <p:nvSpPr>
          <p:cNvPr id="13" name="Google Shape;198;p23">
            <a:extLst>
              <a:ext uri="{FF2B5EF4-FFF2-40B4-BE49-F238E27FC236}">
                <a16:creationId xmlns:a16="http://schemas.microsoft.com/office/drawing/2014/main" id="{66CB9287-F430-E047-B816-A4841F9FD00E}"/>
              </a:ext>
            </a:extLst>
          </p:cNvPr>
          <p:cNvSpPr/>
          <p:nvPr/>
        </p:nvSpPr>
        <p:spPr>
          <a:xfrm>
            <a:off x="5379000" y="4648200"/>
            <a:ext cx="1098000" cy="5226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35434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D8350-D8FC-5F4F-A1C5-6C45536C659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3214B4D-9637-6D46-8637-DEDBC37CCA1C}"/>
              </a:ext>
            </a:extLst>
          </p:cNvPr>
          <p:cNvSpPr>
            <a:spLocks noGrp="1"/>
          </p:cNvSpPr>
          <p:nvPr>
            <p:ph idx="1"/>
          </p:nvPr>
        </p:nvSpPr>
        <p:spPr>
          <a:xfrm>
            <a:off x="609600" y="2819400"/>
            <a:ext cx="8229600" cy="868363"/>
          </a:xfrm>
        </p:spPr>
        <p:txBody>
          <a:bodyPr/>
          <a:lstStyle/>
          <a:p>
            <a:pPr marL="0" indent="0" algn="ctr">
              <a:buNone/>
            </a:pPr>
            <a:r>
              <a:rPr lang="en-US" dirty="0"/>
              <a:t>ECAL clustering</a:t>
            </a:r>
          </a:p>
        </p:txBody>
      </p:sp>
      <p:sp>
        <p:nvSpPr>
          <p:cNvPr id="4" name="Date Placeholder 3">
            <a:extLst>
              <a:ext uri="{FF2B5EF4-FFF2-40B4-BE49-F238E27FC236}">
                <a16:creationId xmlns:a16="http://schemas.microsoft.com/office/drawing/2014/main" id="{99B94D15-7634-2F40-ACFC-7ACB5240842A}"/>
              </a:ext>
            </a:extLst>
          </p:cNvPr>
          <p:cNvSpPr>
            <a:spLocks noGrp="1"/>
          </p:cNvSpPr>
          <p:nvPr>
            <p:ph type="dt" sz="half" idx="10"/>
          </p:nvPr>
        </p:nvSpPr>
        <p:spPr/>
        <p:txBody>
          <a:bodyPr/>
          <a:lstStyle/>
          <a:p>
            <a:fld id="{EF650231-25D8-B044-B6C9-DEDF47EA99CF}" type="datetime1">
              <a:rPr lang="de-DE" smtClean="0"/>
              <a:t>06.09.22</a:t>
            </a:fld>
            <a:endParaRPr lang="en-US"/>
          </a:p>
        </p:txBody>
      </p:sp>
      <p:sp>
        <p:nvSpPr>
          <p:cNvPr id="5" name="Footer Placeholder 4">
            <a:extLst>
              <a:ext uri="{FF2B5EF4-FFF2-40B4-BE49-F238E27FC236}">
                <a16:creationId xmlns:a16="http://schemas.microsoft.com/office/drawing/2014/main" id="{99F1512B-7948-B141-9449-00C5A45E79A8}"/>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CA743944-1509-C84E-A1CB-33AEDC7DACDD}"/>
              </a:ext>
            </a:extLst>
          </p:cNvPr>
          <p:cNvSpPr>
            <a:spLocks noGrp="1"/>
          </p:cNvSpPr>
          <p:nvPr>
            <p:ph type="sldNum" sz="quarter" idx="12"/>
          </p:nvPr>
        </p:nvSpPr>
        <p:spPr/>
        <p:txBody>
          <a:bodyPr/>
          <a:lstStyle/>
          <a:p>
            <a:fld id="{77D966E6-12FF-4108-9947-A2150C6B7188}" type="slidenum">
              <a:rPr lang="en-US" smtClean="0"/>
              <a:t>12</a:t>
            </a:fld>
            <a:endParaRPr lang="en-US"/>
          </a:p>
        </p:txBody>
      </p:sp>
    </p:spTree>
    <p:extLst>
      <p:ext uri="{BB962C8B-B14F-4D97-AF65-F5344CB8AC3E}">
        <p14:creationId xmlns:p14="http://schemas.microsoft.com/office/powerpoint/2010/main" val="4254640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BB24C-8681-314B-BD2A-19F21DAFA36E}"/>
              </a:ext>
            </a:extLst>
          </p:cNvPr>
          <p:cNvSpPr>
            <a:spLocks noGrp="1"/>
          </p:cNvSpPr>
          <p:nvPr>
            <p:ph type="title"/>
          </p:nvPr>
        </p:nvSpPr>
        <p:spPr/>
        <p:txBody>
          <a:bodyPr/>
          <a:lstStyle/>
          <a:p>
            <a:r>
              <a:rPr lang="en-US" dirty="0"/>
              <a:t>Improving the ECAL SC algorithm</a:t>
            </a:r>
          </a:p>
        </p:txBody>
      </p:sp>
      <p:pic>
        <p:nvPicPr>
          <p:cNvPr id="8" name="Content Placeholder 7">
            <a:extLst>
              <a:ext uri="{FF2B5EF4-FFF2-40B4-BE49-F238E27FC236}">
                <a16:creationId xmlns:a16="http://schemas.microsoft.com/office/drawing/2014/main" id="{1E7E2205-C96D-FD4A-9801-EC6665BCD234}"/>
              </a:ext>
            </a:extLst>
          </p:cNvPr>
          <p:cNvPicPr>
            <a:picLocks noGrp="1" noChangeAspect="1"/>
          </p:cNvPicPr>
          <p:nvPr>
            <p:ph idx="1"/>
          </p:nvPr>
        </p:nvPicPr>
        <p:blipFill>
          <a:blip r:embed="rId2"/>
          <a:stretch>
            <a:fillRect/>
          </a:stretch>
        </p:blipFill>
        <p:spPr>
          <a:xfrm>
            <a:off x="838200" y="1143000"/>
            <a:ext cx="8229600" cy="2316373"/>
          </a:xfrm>
          <a:prstGeom prst="rect">
            <a:avLst/>
          </a:prstGeom>
        </p:spPr>
      </p:pic>
      <p:sp>
        <p:nvSpPr>
          <p:cNvPr id="4" name="Date Placeholder 3">
            <a:extLst>
              <a:ext uri="{FF2B5EF4-FFF2-40B4-BE49-F238E27FC236}">
                <a16:creationId xmlns:a16="http://schemas.microsoft.com/office/drawing/2014/main" id="{A58C7FA2-6C9E-C049-8308-A52F0BD3ADE9}"/>
              </a:ext>
            </a:extLst>
          </p:cNvPr>
          <p:cNvSpPr>
            <a:spLocks noGrp="1"/>
          </p:cNvSpPr>
          <p:nvPr>
            <p:ph type="dt" sz="half" idx="10"/>
          </p:nvPr>
        </p:nvSpPr>
        <p:spPr/>
        <p:txBody>
          <a:bodyPr/>
          <a:lstStyle/>
          <a:p>
            <a:fld id="{236C9464-1A6B-CA48-AD60-748F6A043CEF}" type="datetime1">
              <a:rPr lang="de-DE" smtClean="0"/>
              <a:t>06.09.22</a:t>
            </a:fld>
            <a:endParaRPr lang="en-US"/>
          </a:p>
        </p:txBody>
      </p:sp>
      <p:sp>
        <p:nvSpPr>
          <p:cNvPr id="5" name="Footer Placeholder 4">
            <a:extLst>
              <a:ext uri="{FF2B5EF4-FFF2-40B4-BE49-F238E27FC236}">
                <a16:creationId xmlns:a16="http://schemas.microsoft.com/office/drawing/2014/main" id="{EBD1378E-2286-E940-AEEC-CCC40EB9E3B9}"/>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8D5871C1-D607-734E-8296-EA08AB86395B}"/>
              </a:ext>
            </a:extLst>
          </p:cNvPr>
          <p:cNvSpPr>
            <a:spLocks noGrp="1"/>
          </p:cNvSpPr>
          <p:nvPr>
            <p:ph type="sldNum" sz="quarter" idx="12"/>
          </p:nvPr>
        </p:nvSpPr>
        <p:spPr/>
        <p:txBody>
          <a:bodyPr/>
          <a:lstStyle/>
          <a:p>
            <a:fld id="{77D966E6-12FF-4108-9947-A2150C6B7188}" type="slidenum">
              <a:rPr lang="en-US" smtClean="0"/>
              <a:t>13</a:t>
            </a:fld>
            <a:endParaRPr lang="en-US"/>
          </a:p>
        </p:txBody>
      </p:sp>
      <p:sp>
        <p:nvSpPr>
          <p:cNvPr id="9" name="Google Shape;127;p17">
            <a:extLst>
              <a:ext uri="{FF2B5EF4-FFF2-40B4-BE49-F238E27FC236}">
                <a16:creationId xmlns:a16="http://schemas.microsoft.com/office/drawing/2014/main" id="{F526B08D-09A2-1A44-9ADE-2C3092DB50F8}"/>
              </a:ext>
            </a:extLst>
          </p:cNvPr>
          <p:cNvSpPr txBox="1"/>
          <p:nvPr/>
        </p:nvSpPr>
        <p:spPr>
          <a:xfrm>
            <a:off x="533400" y="742350"/>
            <a:ext cx="2743200"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dirty="0">
                <a:solidFill>
                  <a:srgbClr val="1155CC"/>
                </a:solidFill>
              </a:rPr>
              <a:t>Mustache SC (currently used) </a:t>
            </a:r>
            <a:endParaRPr sz="1100" b="1" dirty="0">
              <a:solidFill>
                <a:srgbClr val="1155CC"/>
              </a:solidFill>
            </a:endParaRPr>
          </a:p>
        </p:txBody>
      </p:sp>
      <p:sp>
        <p:nvSpPr>
          <p:cNvPr id="10" name="Google Shape;127;p17">
            <a:extLst>
              <a:ext uri="{FF2B5EF4-FFF2-40B4-BE49-F238E27FC236}">
                <a16:creationId xmlns:a16="http://schemas.microsoft.com/office/drawing/2014/main" id="{D4997A0F-4C59-A94F-A36E-46AF5481BE12}"/>
              </a:ext>
            </a:extLst>
          </p:cNvPr>
          <p:cNvSpPr txBox="1"/>
          <p:nvPr/>
        </p:nvSpPr>
        <p:spPr>
          <a:xfrm>
            <a:off x="5181600" y="789087"/>
            <a:ext cx="2743200"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dirty="0">
                <a:solidFill>
                  <a:srgbClr val="1155CC"/>
                </a:solidFill>
              </a:rPr>
              <a:t>GNN based </a:t>
            </a:r>
            <a:r>
              <a:rPr lang="en" sz="1100" b="1" dirty="0" err="1">
                <a:solidFill>
                  <a:srgbClr val="1155CC"/>
                </a:solidFill>
              </a:rPr>
              <a:t>DeepSC</a:t>
            </a:r>
            <a:r>
              <a:rPr lang="en" sz="1100" b="1" dirty="0">
                <a:solidFill>
                  <a:srgbClr val="1155CC"/>
                </a:solidFill>
              </a:rPr>
              <a:t> (proposed) </a:t>
            </a:r>
            <a:endParaRPr sz="1100" b="1" dirty="0">
              <a:solidFill>
                <a:srgbClr val="1155CC"/>
              </a:solidFill>
            </a:endParaRPr>
          </a:p>
        </p:txBody>
      </p:sp>
      <p:sp>
        <p:nvSpPr>
          <p:cNvPr id="11" name="Google Shape;163;p20">
            <a:extLst>
              <a:ext uri="{FF2B5EF4-FFF2-40B4-BE49-F238E27FC236}">
                <a16:creationId xmlns:a16="http://schemas.microsoft.com/office/drawing/2014/main" id="{F11621BF-B74F-7D4B-B0A6-4D8A39BF2357}"/>
              </a:ext>
            </a:extLst>
          </p:cNvPr>
          <p:cNvSpPr txBox="1">
            <a:spLocks/>
          </p:cNvSpPr>
          <p:nvPr/>
        </p:nvSpPr>
        <p:spPr>
          <a:xfrm>
            <a:off x="8860" y="3547747"/>
            <a:ext cx="4105940" cy="2339072"/>
          </a:xfrm>
          <a:prstGeom prst="rect">
            <a:avLst/>
          </a:prstGeom>
          <a:ln>
            <a:solidFill>
              <a:schemeClr val="tx1"/>
            </a:solidFill>
          </a:ln>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a:spcBef>
                <a:spcPts val="0"/>
              </a:spcBef>
              <a:buSzPts val="1800"/>
              <a:buFont typeface="Arial"/>
              <a:buChar char="●"/>
            </a:pPr>
            <a:r>
              <a:rPr lang="en-GB" sz="2000" dirty="0"/>
              <a:t>Evaluated on one cluster at a time.</a:t>
            </a:r>
          </a:p>
          <a:p>
            <a:pPr marL="457200">
              <a:spcBef>
                <a:spcPts val="0"/>
              </a:spcBef>
              <a:buSzPts val="1800"/>
              <a:buFont typeface="Arial"/>
              <a:buChar char="●"/>
            </a:pPr>
            <a:endParaRPr lang="en-GB" sz="2000" dirty="0"/>
          </a:p>
          <a:p>
            <a:pPr marL="457200">
              <a:spcBef>
                <a:spcPts val="0"/>
              </a:spcBef>
              <a:buSzPts val="1800"/>
              <a:buFont typeface="Arial"/>
              <a:buChar char="●"/>
            </a:pPr>
            <a:r>
              <a:rPr lang="en-GB" sz="2000" dirty="0"/>
              <a:t>Large efficiency for signal, but also large pileup and noise contamination.</a:t>
            </a:r>
          </a:p>
          <a:p>
            <a:pPr marL="571500" lvl="1" indent="0">
              <a:spcBef>
                <a:spcPts val="0"/>
              </a:spcBef>
              <a:buSzPts val="1800"/>
              <a:buNone/>
            </a:pPr>
            <a:endParaRPr lang="en-GB" sz="1600" dirty="0"/>
          </a:p>
        </p:txBody>
      </p:sp>
      <p:sp>
        <p:nvSpPr>
          <p:cNvPr id="12" name="Google Shape;163;p20">
            <a:extLst>
              <a:ext uri="{FF2B5EF4-FFF2-40B4-BE49-F238E27FC236}">
                <a16:creationId xmlns:a16="http://schemas.microsoft.com/office/drawing/2014/main" id="{7B53509C-0AA4-B541-8D0C-821FEC3517FE}"/>
              </a:ext>
            </a:extLst>
          </p:cNvPr>
          <p:cNvSpPr txBox="1">
            <a:spLocks/>
          </p:cNvSpPr>
          <p:nvPr/>
        </p:nvSpPr>
        <p:spPr>
          <a:xfrm>
            <a:off x="4572000" y="3560832"/>
            <a:ext cx="4495800" cy="2462182"/>
          </a:xfrm>
          <a:prstGeom prst="rect">
            <a:avLst/>
          </a:prstGeom>
          <a:ln>
            <a:solidFill>
              <a:schemeClr val="tx1"/>
            </a:solidFill>
          </a:ln>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a:spcBef>
                <a:spcPts val="0"/>
              </a:spcBef>
              <a:buSzPts val="1800"/>
              <a:buFont typeface="Arial"/>
              <a:buChar char="●"/>
            </a:pPr>
            <a:r>
              <a:rPr lang="en-GB" sz="2000" dirty="0"/>
              <a:t>Evaluated on all the clusters together in a region around the seed.</a:t>
            </a:r>
          </a:p>
          <a:p>
            <a:pPr marL="457200">
              <a:spcBef>
                <a:spcPts val="0"/>
              </a:spcBef>
              <a:buSzPts val="1800"/>
              <a:buFont typeface="Arial"/>
              <a:buChar char="●"/>
            </a:pPr>
            <a:endParaRPr lang="en-GB" sz="2000" dirty="0"/>
          </a:p>
          <a:p>
            <a:pPr marL="457200">
              <a:spcBef>
                <a:spcPts val="0"/>
              </a:spcBef>
              <a:buSzPts val="1800"/>
              <a:buFont typeface="Arial"/>
              <a:buChar char="●"/>
            </a:pPr>
            <a:r>
              <a:rPr lang="en-GB" sz="2000" dirty="0"/>
              <a:t>Noise an pileup are filtered for each cluster :</a:t>
            </a:r>
          </a:p>
          <a:p>
            <a:pPr marL="571500" lvl="1" indent="0">
              <a:spcBef>
                <a:spcPts val="0"/>
              </a:spcBef>
              <a:buSzPts val="1800"/>
              <a:buNone/>
            </a:pPr>
            <a:r>
              <a:rPr lang="en-GB" sz="1600" dirty="0">
                <a:sym typeface="Wingdings" pitchFamily="2" charset="2"/>
              </a:rPr>
              <a:t> For the same signal efficiency as the current algorithm provides clusters with higher purity.</a:t>
            </a:r>
            <a:endParaRPr lang="en-GB" sz="1600" dirty="0"/>
          </a:p>
        </p:txBody>
      </p:sp>
      <p:sp>
        <p:nvSpPr>
          <p:cNvPr id="3" name="Rectangle 2">
            <a:extLst>
              <a:ext uri="{FF2B5EF4-FFF2-40B4-BE49-F238E27FC236}">
                <a16:creationId xmlns:a16="http://schemas.microsoft.com/office/drawing/2014/main" id="{BF41CDA4-6F5A-5C49-8E43-238B9C97B3B0}"/>
              </a:ext>
            </a:extLst>
          </p:cNvPr>
          <p:cNvSpPr/>
          <p:nvPr/>
        </p:nvSpPr>
        <p:spPr>
          <a:xfrm>
            <a:off x="4572000" y="2676733"/>
            <a:ext cx="1371600" cy="2874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E5B9A05-C1F0-4D4C-BB1D-1547E48F2EE5}"/>
              </a:ext>
            </a:extLst>
          </p:cNvPr>
          <p:cNvSpPr/>
          <p:nvPr/>
        </p:nvSpPr>
        <p:spPr>
          <a:xfrm>
            <a:off x="7010400" y="2667000"/>
            <a:ext cx="1371600" cy="2874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After NN application</a:t>
            </a:r>
          </a:p>
        </p:txBody>
      </p:sp>
    </p:spTree>
    <p:extLst>
      <p:ext uri="{BB962C8B-B14F-4D97-AF65-F5344CB8AC3E}">
        <p14:creationId xmlns:p14="http://schemas.microsoft.com/office/powerpoint/2010/main" val="1724402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60926-96E2-6443-8B81-C6C840A4ED9A}"/>
              </a:ext>
            </a:extLst>
          </p:cNvPr>
          <p:cNvSpPr>
            <a:spLocks noGrp="1"/>
          </p:cNvSpPr>
          <p:nvPr>
            <p:ph type="title"/>
          </p:nvPr>
        </p:nvSpPr>
        <p:spPr/>
        <p:txBody>
          <a:bodyPr/>
          <a:lstStyle/>
          <a:p>
            <a:r>
              <a:rPr lang="en-US" dirty="0"/>
              <a:t>GNN based </a:t>
            </a:r>
            <a:r>
              <a:rPr lang="en-US" dirty="0" err="1"/>
              <a:t>DeepSC</a:t>
            </a:r>
            <a:r>
              <a:rPr lang="en-US" dirty="0"/>
              <a:t> algorithm for the ECAL</a:t>
            </a:r>
          </a:p>
        </p:txBody>
      </p:sp>
      <p:sp>
        <p:nvSpPr>
          <p:cNvPr id="4" name="Date Placeholder 3">
            <a:extLst>
              <a:ext uri="{FF2B5EF4-FFF2-40B4-BE49-F238E27FC236}">
                <a16:creationId xmlns:a16="http://schemas.microsoft.com/office/drawing/2014/main" id="{2AA5E293-72C7-1143-BE2C-EACBEFF19792}"/>
              </a:ext>
            </a:extLst>
          </p:cNvPr>
          <p:cNvSpPr>
            <a:spLocks noGrp="1"/>
          </p:cNvSpPr>
          <p:nvPr>
            <p:ph type="dt" sz="half" idx="10"/>
          </p:nvPr>
        </p:nvSpPr>
        <p:spPr/>
        <p:txBody>
          <a:bodyPr/>
          <a:lstStyle/>
          <a:p>
            <a:fld id="{0186FE68-3EC9-0745-9038-1C087FF606D8}" type="datetime1">
              <a:rPr lang="de-DE" smtClean="0"/>
              <a:t>06.09.22</a:t>
            </a:fld>
            <a:endParaRPr lang="en-US"/>
          </a:p>
        </p:txBody>
      </p:sp>
      <p:sp>
        <p:nvSpPr>
          <p:cNvPr id="5" name="Footer Placeholder 4">
            <a:extLst>
              <a:ext uri="{FF2B5EF4-FFF2-40B4-BE49-F238E27FC236}">
                <a16:creationId xmlns:a16="http://schemas.microsoft.com/office/drawing/2014/main" id="{29FDF48C-DC85-9B45-AE00-93FF5CCC5895}"/>
              </a:ext>
            </a:extLst>
          </p:cNvPr>
          <p:cNvSpPr>
            <a:spLocks noGrp="1"/>
          </p:cNvSpPr>
          <p:nvPr>
            <p:ph type="ftr" sz="quarter" idx="11"/>
          </p:nvPr>
        </p:nvSpPr>
        <p:spPr/>
        <p:txBody>
          <a:bodyPr/>
          <a:lstStyle/>
          <a:p>
            <a:r>
              <a:rPr lang="pt-BR" dirty="0"/>
              <a:t>ICNFP 2022</a:t>
            </a:r>
            <a:endParaRPr lang="en-US" dirty="0"/>
          </a:p>
        </p:txBody>
      </p:sp>
      <p:sp>
        <p:nvSpPr>
          <p:cNvPr id="6" name="Slide Number Placeholder 5">
            <a:extLst>
              <a:ext uri="{FF2B5EF4-FFF2-40B4-BE49-F238E27FC236}">
                <a16:creationId xmlns:a16="http://schemas.microsoft.com/office/drawing/2014/main" id="{598E8E82-D6F5-B949-AF3A-88DFFB765A5E}"/>
              </a:ext>
            </a:extLst>
          </p:cNvPr>
          <p:cNvSpPr>
            <a:spLocks noGrp="1"/>
          </p:cNvSpPr>
          <p:nvPr>
            <p:ph type="sldNum" sz="quarter" idx="12"/>
          </p:nvPr>
        </p:nvSpPr>
        <p:spPr/>
        <p:txBody>
          <a:bodyPr/>
          <a:lstStyle/>
          <a:p>
            <a:fld id="{77D966E6-12FF-4108-9947-A2150C6B7188}" type="slidenum">
              <a:rPr lang="en-US" smtClean="0"/>
              <a:t>14</a:t>
            </a:fld>
            <a:endParaRPr lang="en-US"/>
          </a:p>
        </p:txBody>
      </p:sp>
      <p:sp>
        <p:nvSpPr>
          <p:cNvPr id="9" name="Rectangle 8">
            <a:extLst>
              <a:ext uri="{FF2B5EF4-FFF2-40B4-BE49-F238E27FC236}">
                <a16:creationId xmlns:a16="http://schemas.microsoft.com/office/drawing/2014/main" id="{8AE93538-AC0E-7F4A-B54E-0EA227AF9B0C}"/>
              </a:ext>
            </a:extLst>
          </p:cNvPr>
          <p:cNvSpPr/>
          <p:nvPr/>
        </p:nvSpPr>
        <p:spPr>
          <a:xfrm>
            <a:off x="152400" y="1143000"/>
            <a:ext cx="8991600" cy="502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dirty="0">
                <a:solidFill>
                  <a:schemeClr val="tx1"/>
                </a:solidFill>
              </a:rPr>
              <a:t>Windows of variable dimensions along </a:t>
            </a:r>
            <a:r>
              <a:rPr lang="en-US" dirty="0" err="1">
                <a:solidFill>
                  <a:schemeClr val="tx1"/>
                </a:solidFill>
              </a:rPr>
              <a:t>η</a:t>
            </a:r>
            <a:r>
              <a:rPr lang="en-US" dirty="0">
                <a:solidFill>
                  <a:schemeClr val="tx1"/>
                </a:solidFill>
              </a:rPr>
              <a:t> are opened around all clusters with E</a:t>
            </a:r>
            <a:r>
              <a:rPr lang="en-US" baseline="-25000" dirty="0">
                <a:solidFill>
                  <a:schemeClr val="tx1"/>
                </a:solidFill>
              </a:rPr>
              <a:t>T</a:t>
            </a:r>
            <a:r>
              <a:rPr lang="en-US" dirty="0">
                <a:solidFill>
                  <a:schemeClr val="tx1"/>
                </a:solidFill>
              </a:rPr>
              <a:t> &gt; 1 GeV (seeds)</a:t>
            </a: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r>
              <a:rPr lang="en-US" b="1" u="sng" dirty="0">
                <a:solidFill>
                  <a:schemeClr val="tx1"/>
                </a:solidFill>
              </a:rPr>
              <a:t>Input features </a:t>
            </a:r>
          </a:p>
          <a:p>
            <a:pPr lvl="1"/>
            <a:r>
              <a:rPr lang="en-US" dirty="0">
                <a:solidFill>
                  <a:schemeClr val="tx1"/>
                </a:solidFill>
              </a:rPr>
              <a:t>-- Cluster information : E, E</a:t>
            </a:r>
            <a:r>
              <a:rPr lang="en-US" baseline="-25000" dirty="0">
                <a:solidFill>
                  <a:schemeClr val="tx1"/>
                </a:solidFill>
              </a:rPr>
              <a:t>T</a:t>
            </a:r>
            <a:r>
              <a:rPr lang="en-US" dirty="0">
                <a:solidFill>
                  <a:schemeClr val="tx1"/>
                </a:solidFill>
              </a:rPr>
              <a:t>, </a:t>
            </a:r>
            <a:r>
              <a:rPr lang="en-US" dirty="0" err="1">
                <a:solidFill>
                  <a:schemeClr val="tx1"/>
                </a:solidFill>
              </a:rPr>
              <a:t>η</a:t>
            </a:r>
            <a:r>
              <a:rPr lang="en-US" dirty="0">
                <a:solidFill>
                  <a:schemeClr val="tx1"/>
                </a:solidFill>
              </a:rPr>
              <a:t>, </a:t>
            </a:r>
            <a:r>
              <a:rPr lang="en-US" dirty="0" err="1">
                <a:solidFill>
                  <a:schemeClr val="tx1"/>
                </a:solidFill>
              </a:rPr>
              <a:t>φ</a:t>
            </a:r>
            <a:r>
              <a:rPr lang="en-US" dirty="0">
                <a:solidFill>
                  <a:schemeClr val="tx1"/>
                </a:solidFill>
              </a:rPr>
              <a:t>, z, #crystals; relative to the seed : ΔE, ΔE</a:t>
            </a:r>
            <a:r>
              <a:rPr lang="en-US" baseline="-25000" dirty="0">
                <a:solidFill>
                  <a:schemeClr val="tx1"/>
                </a:solidFill>
              </a:rPr>
              <a:t>T</a:t>
            </a:r>
            <a:r>
              <a:rPr lang="en-US" dirty="0">
                <a:solidFill>
                  <a:schemeClr val="tx1"/>
                </a:solidFill>
              </a:rPr>
              <a:t>, </a:t>
            </a:r>
            <a:r>
              <a:rPr lang="en-US" dirty="0" err="1">
                <a:solidFill>
                  <a:schemeClr val="tx1"/>
                </a:solidFill>
              </a:rPr>
              <a:t>Δη</a:t>
            </a:r>
            <a:r>
              <a:rPr lang="en-US" dirty="0">
                <a:solidFill>
                  <a:schemeClr val="tx1"/>
                </a:solidFill>
              </a:rPr>
              <a:t>, </a:t>
            </a:r>
            <a:r>
              <a:rPr lang="en-US" dirty="0" err="1">
                <a:solidFill>
                  <a:schemeClr val="tx1"/>
                </a:solidFill>
              </a:rPr>
              <a:t>Δφ</a:t>
            </a:r>
            <a:endParaRPr lang="en-US" dirty="0">
              <a:solidFill>
                <a:schemeClr val="tx1"/>
              </a:solidFill>
            </a:endParaRPr>
          </a:p>
          <a:p>
            <a:pPr lvl="1"/>
            <a:r>
              <a:rPr lang="en-US" dirty="0">
                <a:solidFill>
                  <a:schemeClr val="tx1"/>
                </a:solidFill>
              </a:rPr>
              <a:t>-- List of </a:t>
            </a:r>
            <a:r>
              <a:rPr lang="en-US" dirty="0" err="1">
                <a:solidFill>
                  <a:schemeClr val="tx1"/>
                </a:solidFill>
              </a:rPr>
              <a:t>Rechits</a:t>
            </a:r>
            <a:r>
              <a:rPr lang="en-US" dirty="0">
                <a:solidFill>
                  <a:schemeClr val="tx1"/>
                </a:solidFill>
              </a:rPr>
              <a:t> for each cluster</a:t>
            </a:r>
          </a:p>
          <a:p>
            <a:pPr lvl="1"/>
            <a:r>
              <a:rPr lang="en-US" dirty="0">
                <a:solidFill>
                  <a:schemeClr val="tx1"/>
                </a:solidFill>
              </a:rPr>
              <a:t>-- Summary of window features : min, max , mean of the crystal variables (E, E</a:t>
            </a:r>
            <a:r>
              <a:rPr lang="en-US" baseline="-25000" dirty="0">
                <a:solidFill>
                  <a:schemeClr val="tx1"/>
                </a:solidFill>
              </a:rPr>
              <a:t>T</a:t>
            </a:r>
            <a:r>
              <a:rPr lang="en-US" dirty="0">
                <a:solidFill>
                  <a:schemeClr val="tx1"/>
                </a:solidFill>
              </a:rPr>
              <a:t>, ΔE, ΔE</a:t>
            </a:r>
            <a:r>
              <a:rPr lang="en-US" baseline="-25000" dirty="0">
                <a:solidFill>
                  <a:schemeClr val="tx1"/>
                </a:solidFill>
              </a:rPr>
              <a:t>T</a:t>
            </a:r>
            <a:r>
              <a:rPr lang="en-US" dirty="0">
                <a:solidFill>
                  <a:schemeClr val="tx1"/>
                </a:solidFill>
              </a:rPr>
              <a:t>, </a:t>
            </a:r>
            <a:r>
              <a:rPr lang="en-US" dirty="0" err="1">
                <a:solidFill>
                  <a:schemeClr val="tx1"/>
                </a:solidFill>
              </a:rPr>
              <a:t>Δη</a:t>
            </a:r>
            <a:r>
              <a:rPr lang="en-US" dirty="0">
                <a:solidFill>
                  <a:schemeClr val="tx1"/>
                </a:solidFill>
              </a:rPr>
              <a:t>, </a:t>
            </a:r>
            <a:r>
              <a:rPr lang="en-US" dirty="0" err="1">
                <a:solidFill>
                  <a:schemeClr val="tx1"/>
                </a:solidFill>
              </a:rPr>
              <a:t>Δφ</a:t>
            </a:r>
            <a:r>
              <a:rPr lang="en-US" dirty="0">
                <a:solidFill>
                  <a:schemeClr val="tx1"/>
                </a:solidFill>
              </a:rPr>
              <a:t>)</a:t>
            </a:r>
          </a:p>
          <a:p>
            <a:pPr lvl="1"/>
            <a:endParaRPr lang="en-US" dirty="0">
              <a:solidFill>
                <a:schemeClr val="tx1"/>
              </a:solidFill>
            </a:endParaRPr>
          </a:p>
          <a:p>
            <a:pPr marL="285750" indent="-285750">
              <a:buFont typeface="Arial" panose="020B0604020202020204" pitchFamily="34" charset="0"/>
              <a:buChar char="•"/>
            </a:pPr>
            <a:r>
              <a:rPr lang="en-US" b="1" dirty="0">
                <a:solidFill>
                  <a:schemeClr val="tx1"/>
                </a:solidFill>
              </a:rPr>
              <a:t>Outputs : </a:t>
            </a:r>
            <a:r>
              <a:rPr lang="en-US" dirty="0">
                <a:solidFill>
                  <a:schemeClr val="tx1"/>
                </a:solidFill>
              </a:rPr>
              <a:t>Cluster classification (whether in/out of SC), window classification (electron/photon/jet)</a:t>
            </a: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r>
              <a:rPr lang="en-US" b="1" dirty="0">
                <a:solidFill>
                  <a:schemeClr val="tx1"/>
                </a:solidFill>
              </a:rPr>
              <a:t>Training and testing :</a:t>
            </a:r>
          </a:p>
          <a:p>
            <a:pPr lvl="1"/>
            <a:r>
              <a:rPr lang="en-US" b="1" dirty="0">
                <a:solidFill>
                  <a:schemeClr val="tx1"/>
                </a:solidFill>
              </a:rPr>
              <a:t>-- </a:t>
            </a:r>
            <a:r>
              <a:rPr lang="en-US" dirty="0">
                <a:solidFill>
                  <a:schemeClr val="tx1"/>
                </a:solidFill>
              </a:rPr>
              <a:t>Electron and photon guns uniform in </a:t>
            </a:r>
            <a:r>
              <a:rPr lang="en-US" dirty="0" err="1">
                <a:solidFill>
                  <a:schemeClr val="tx1"/>
                </a:solidFill>
              </a:rPr>
              <a:t>pT</a:t>
            </a:r>
            <a:r>
              <a:rPr lang="en-US" dirty="0">
                <a:solidFill>
                  <a:schemeClr val="tx1"/>
                </a:solidFill>
              </a:rPr>
              <a:t> in the range 1-100 GeV; Pileup uniformly distributed between 55-75 interactions.</a:t>
            </a: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36425577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B5C90-2996-FD40-92B4-2DB28E915B0D}"/>
              </a:ext>
            </a:extLst>
          </p:cNvPr>
          <p:cNvSpPr>
            <a:spLocks noGrp="1"/>
          </p:cNvSpPr>
          <p:nvPr>
            <p:ph type="title"/>
          </p:nvPr>
        </p:nvSpPr>
        <p:spPr/>
        <p:txBody>
          <a:bodyPr/>
          <a:lstStyle/>
          <a:p>
            <a:r>
              <a:rPr lang="en-US" dirty="0"/>
              <a:t>GNN network architecture</a:t>
            </a:r>
          </a:p>
        </p:txBody>
      </p:sp>
      <p:sp>
        <p:nvSpPr>
          <p:cNvPr id="4" name="Date Placeholder 3">
            <a:extLst>
              <a:ext uri="{FF2B5EF4-FFF2-40B4-BE49-F238E27FC236}">
                <a16:creationId xmlns:a16="http://schemas.microsoft.com/office/drawing/2014/main" id="{EDD58D3F-61E5-1C45-9887-A63E80DEBD4E}"/>
              </a:ext>
            </a:extLst>
          </p:cNvPr>
          <p:cNvSpPr>
            <a:spLocks noGrp="1"/>
          </p:cNvSpPr>
          <p:nvPr>
            <p:ph type="dt" sz="half" idx="10"/>
          </p:nvPr>
        </p:nvSpPr>
        <p:spPr/>
        <p:txBody>
          <a:bodyPr/>
          <a:lstStyle/>
          <a:p>
            <a:fld id="{4360FCB4-5C7A-FA41-BBC4-7BB9BA923FB7}" type="datetime1">
              <a:rPr lang="de-DE" smtClean="0"/>
              <a:t>06.09.22</a:t>
            </a:fld>
            <a:endParaRPr lang="en-US"/>
          </a:p>
        </p:txBody>
      </p:sp>
      <p:sp>
        <p:nvSpPr>
          <p:cNvPr id="5" name="Footer Placeholder 4">
            <a:extLst>
              <a:ext uri="{FF2B5EF4-FFF2-40B4-BE49-F238E27FC236}">
                <a16:creationId xmlns:a16="http://schemas.microsoft.com/office/drawing/2014/main" id="{6426D036-4283-1F4D-AAC9-30FAEEADF057}"/>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87C82110-09DA-AA44-9F77-BFAA78CA3DFA}"/>
              </a:ext>
            </a:extLst>
          </p:cNvPr>
          <p:cNvSpPr>
            <a:spLocks noGrp="1"/>
          </p:cNvSpPr>
          <p:nvPr>
            <p:ph type="sldNum" sz="quarter" idx="12"/>
          </p:nvPr>
        </p:nvSpPr>
        <p:spPr/>
        <p:txBody>
          <a:bodyPr/>
          <a:lstStyle/>
          <a:p>
            <a:fld id="{77D966E6-12FF-4108-9947-A2150C6B7188}" type="slidenum">
              <a:rPr lang="en-US" smtClean="0"/>
              <a:t>15</a:t>
            </a:fld>
            <a:endParaRPr lang="en-US"/>
          </a:p>
        </p:txBody>
      </p:sp>
      <p:pic>
        <p:nvPicPr>
          <p:cNvPr id="7" name="Picture 6">
            <a:extLst>
              <a:ext uri="{FF2B5EF4-FFF2-40B4-BE49-F238E27FC236}">
                <a16:creationId xmlns:a16="http://schemas.microsoft.com/office/drawing/2014/main" id="{3B8D86CD-4B8D-884A-83B3-82DA4EF7C35E}"/>
              </a:ext>
            </a:extLst>
          </p:cNvPr>
          <p:cNvPicPr>
            <a:picLocks noChangeAspect="1"/>
          </p:cNvPicPr>
          <p:nvPr/>
        </p:nvPicPr>
        <p:blipFill>
          <a:blip r:embed="rId2"/>
          <a:stretch>
            <a:fillRect/>
          </a:stretch>
        </p:blipFill>
        <p:spPr>
          <a:xfrm>
            <a:off x="0" y="990600"/>
            <a:ext cx="6308436" cy="4429327"/>
          </a:xfrm>
          <a:prstGeom prst="rect">
            <a:avLst/>
          </a:prstGeom>
        </p:spPr>
      </p:pic>
      <p:sp>
        <p:nvSpPr>
          <p:cNvPr id="8" name="Rectangle 7">
            <a:extLst>
              <a:ext uri="{FF2B5EF4-FFF2-40B4-BE49-F238E27FC236}">
                <a16:creationId xmlns:a16="http://schemas.microsoft.com/office/drawing/2014/main" id="{C5DD43FF-07E1-1C45-976E-E9A8F5ED004F}"/>
              </a:ext>
            </a:extLst>
          </p:cNvPr>
          <p:cNvSpPr/>
          <p:nvPr/>
        </p:nvSpPr>
        <p:spPr>
          <a:xfrm>
            <a:off x="2590800" y="2438400"/>
            <a:ext cx="2743200" cy="2743200"/>
          </a:xfrm>
          <a:prstGeom prst="rect">
            <a:avLst/>
          </a:prstGeom>
          <a:solidFill>
            <a:srgbClr val="7030A0">
              <a:alpha val="0"/>
            </a:srgb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ç</a:t>
            </a:r>
            <a:r>
              <a:rPr lang="en-US" dirty="0"/>
              <a:t>√</a:t>
            </a:r>
          </a:p>
        </p:txBody>
      </p:sp>
      <p:sp>
        <p:nvSpPr>
          <p:cNvPr id="9" name="Google Shape;127;p17">
            <a:extLst>
              <a:ext uri="{FF2B5EF4-FFF2-40B4-BE49-F238E27FC236}">
                <a16:creationId xmlns:a16="http://schemas.microsoft.com/office/drawing/2014/main" id="{FA3A2210-B2FA-0640-96C0-A474CB80D1C6}"/>
              </a:ext>
            </a:extLst>
          </p:cNvPr>
          <p:cNvSpPr txBox="1"/>
          <p:nvPr/>
        </p:nvSpPr>
        <p:spPr>
          <a:xfrm>
            <a:off x="2590800" y="5132487"/>
            <a:ext cx="2743200"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100" b="1" dirty="0">
                <a:solidFill>
                  <a:srgbClr val="7030A0"/>
                </a:solidFill>
              </a:rPr>
              <a:t>Graph decoder : classification/ID outputs</a:t>
            </a:r>
            <a:endParaRPr sz="1100" b="1" dirty="0">
              <a:solidFill>
                <a:srgbClr val="7030A0"/>
              </a:solidFill>
            </a:endParaRPr>
          </a:p>
        </p:txBody>
      </p:sp>
      <p:sp>
        <p:nvSpPr>
          <p:cNvPr id="10" name="Rectangle 9">
            <a:extLst>
              <a:ext uri="{FF2B5EF4-FFF2-40B4-BE49-F238E27FC236}">
                <a16:creationId xmlns:a16="http://schemas.microsoft.com/office/drawing/2014/main" id="{115B9ED1-6473-8745-94FE-3388A9A7D9D2}"/>
              </a:ext>
            </a:extLst>
          </p:cNvPr>
          <p:cNvSpPr/>
          <p:nvPr/>
        </p:nvSpPr>
        <p:spPr>
          <a:xfrm>
            <a:off x="5410200" y="1752600"/>
            <a:ext cx="898236" cy="1524000"/>
          </a:xfrm>
          <a:prstGeom prst="rect">
            <a:avLst/>
          </a:prstGeom>
          <a:solidFill>
            <a:srgbClr val="00B050">
              <a:alpha val="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ç</a:t>
            </a:r>
            <a:r>
              <a:rPr lang="en-US" dirty="0"/>
              <a:t>√</a:t>
            </a:r>
          </a:p>
        </p:txBody>
      </p:sp>
      <p:pic>
        <p:nvPicPr>
          <p:cNvPr id="12" name="Picture 11">
            <a:extLst>
              <a:ext uri="{FF2B5EF4-FFF2-40B4-BE49-F238E27FC236}">
                <a16:creationId xmlns:a16="http://schemas.microsoft.com/office/drawing/2014/main" id="{916EB56B-5B79-DD4C-A590-5556B5B96FEC}"/>
              </a:ext>
            </a:extLst>
          </p:cNvPr>
          <p:cNvPicPr>
            <a:picLocks noChangeAspect="1"/>
          </p:cNvPicPr>
          <p:nvPr/>
        </p:nvPicPr>
        <p:blipFill>
          <a:blip r:embed="rId3"/>
          <a:stretch>
            <a:fillRect/>
          </a:stretch>
        </p:blipFill>
        <p:spPr>
          <a:xfrm>
            <a:off x="6551051" y="762000"/>
            <a:ext cx="2669149" cy="5638800"/>
          </a:xfrm>
          <a:prstGeom prst="rect">
            <a:avLst/>
          </a:prstGeom>
        </p:spPr>
      </p:pic>
      <p:sp>
        <p:nvSpPr>
          <p:cNvPr id="13" name="Google Shape;127;p17">
            <a:extLst>
              <a:ext uri="{FF2B5EF4-FFF2-40B4-BE49-F238E27FC236}">
                <a16:creationId xmlns:a16="http://schemas.microsoft.com/office/drawing/2014/main" id="{249A9219-651D-9748-B6BA-BE444F998826}"/>
              </a:ext>
            </a:extLst>
          </p:cNvPr>
          <p:cNvSpPr txBox="1"/>
          <p:nvPr/>
        </p:nvSpPr>
        <p:spPr>
          <a:xfrm>
            <a:off x="5410200" y="3276600"/>
            <a:ext cx="2743200" cy="35391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100" b="1" dirty="0">
                <a:solidFill>
                  <a:srgbClr val="00B050"/>
                </a:solidFill>
              </a:rPr>
              <a:t>Additional correction</a:t>
            </a:r>
            <a:endParaRPr sz="1100" b="1" dirty="0">
              <a:solidFill>
                <a:srgbClr val="00B050"/>
              </a:solidFill>
            </a:endParaRPr>
          </a:p>
        </p:txBody>
      </p:sp>
    </p:spTree>
    <p:extLst>
      <p:ext uri="{BB962C8B-B14F-4D97-AF65-F5344CB8AC3E}">
        <p14:creationId xmlns:p14="http://schemas.microsoft.com/office/powerpoint/2010/main" val="756367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FCBDF-9812-EB44-9B60-E0DCA697AA80}"/>
              </a:ext>
            </a:extLst>
          </p:cNvPr>
          <p:cNvSpPr>
            <a:spLocks noGrp="1"/>
          </p:cNvSpPr>
          <p:nvPr>
            <p:ph type="title"/>
          </p:nvPr>
        </p:nvSpPr>
        <p:spPr/>
        <p:txBody>
          <a:bodyPr/>
          <a:lstStyle/>
          <a:p>
            <a:r>
              <a:rPr lang="en-GB" dirty="0"/>
              <a:t>Energy scale and resolution performance: Photons</a:t>
            </a:r>
            <a:endParaRPr lang="en-US" dirty="0"/>
          </a:p>
        </p:txBody>
      </p:sp>
      <p:sp>
        <p:nvSpPr>
          <p:cNvPr id="3" name="Content Placeholder 2">
            <a:extLst>
              <a:ext uri="{FF2B5EF4-FFF2-40B4-BE49-F238E27FC236}">
                <a16:creationId xmlns:a16="http://schemas.microsoft.com/office/drawing/2014/main" id="{3E238063-C901-A641-B668-2DBB1BAB5F63}"/>
              </a:ext>
            </a:extLst>
          </p:cNvPr>
          <p:cNvSpPr>
            <a:spLocks noGrp="1"/>
          </p:cNvSpPr>
          <p:nvPr>
            <p:ph idx="1"/>
          </p:nvPr>
        </p:nvSpPr>
        <p:spPr>
          <a:xfrm>
            <a:off x="76200" y="5029197"/>
            <a:ext cx="8610600" cy="1371603"/>
          </a:xfrm>
        </p:spPr>
        <p:txBody>
          <a:bodyPr>
            <a:normAutofit/>
          </a:bodyPr>
          <a:lstStyle/>
          <a:p>
            <a:r>
              <a:rPr lang="en-US" sz="2000" dirty="0"/>
              <a:t>The energy response of photons is estimated by fitting the calibrated photon energy divided by the true energy with a </a:t>
            </a:r>
            <a:r>
              <a:rPr lang="en-US" sz="2000" dirty="0" err="1"/>
              <a:t>Cruijff</a:t>
            </a:r>
            <a:r>
              <a:rPr lang="en-US" sz="2000" dirty="0"/>
              <a:t> function.</a:t>
            </a:r>
          </a:p>
          <a:p>
            <a:r>
              <a:rPr lang="en-US" sz="2000" dirty="0"/>
              <a:t>The energy scale is found to be stable for all energies and the resolution either comparable or better compared to the current Mustache algorithm</a:t>
            </a:r>
          </a:p>
        </p:txBody>
      </p:sp>
      <p:sp>
        <p:nvSpPr>
          <p:cNvPr id="4" name="Date Placeholder 3">
            <a:extLst>
              <a:ext uri="{FF2B5EF4-FFF2-40B4-BE49-F238E27FC236}">
                <a16:creationId xmlns:a16="http://schemas.microsoft.com/office/drawing/2014/main" id="{EFFB8F39-5F9B-5D4F-9C7B-150B3B83607E}"/>
              </a:ext>
            </a:extLst>
          </p:cNvPr>
          <p:cNvSpPr>
            <a:spLocks noGrp="1"/>
          </p:cNvSpPr>
          <p:nvPr>
            <p:ph type="dt" sz="half" idx="10"/>
          </p:nvPr>
        </p:nvSpPr>
        <p:spPr/>
        <p:txBody>
          <a:bodyPr/>
          <a:lstStyle/>
          <a:p>
            <a:fld id="{5039D064-6BBF-B641-AEC6-FA1528ABAB42}" type="datetime1">
              <a:rPr lang="de-DE" smtClean="0"/>
              <a:t>06.09.22</a:t>
            </a:fld>
            <a:endParaRPr lang="en-US"/>
          </a:p>
        </p:txBody>
      </p:sp>
      <p:sp>
        <p:nvSpPr>
          <p:cNvPr id="5" name="Footer Placeholder 4">
            <a:extLst>
              <a:ext uri="{FF2B5EF4-FFF2-40B4-BE49-F238E27FC236}">
                <a16:creationId xmlns:a16="http://schemas.microsoft.com/office/drawing/2014/main" id="{E434F29B-2187-0846-B6A6-9BAF93BFB480}"/>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94940E32-FA1C-694B-ACC7-569C4D518949}"/>
              </a:ext>
            </a:extLst>
          </p:cNvPr>
          <p:cNvSpPr>
            <a:spLocks noGrp="1"/>
          </p:cNvSpPr>
          <p:nvPr>
            <p:ph type="sldNum" sz="quarter" idx="12"/>
          </p:nvPr>
        </p:nvSpPr>
        <p:spPr/>
        <p:txBody>
          <a:bodyPr/>
          <a:lstStyle/>
          <a:p>
            <a:fld id="{77D966E6-12FF-4108-9947-A2150C6B7188}" type="slidenum">
              <a:rPr lang="en-US" smtClean="0"/>
              <a:t>16</a:t>
            </a:fld>
            <a:endParaRPr lang="en-US"/>
          </a:p>
        </p:txBody>
      </p:sp>
      <p:pic>
        <p:nvPicPr>
          <p:cNvPr id="7" name="Google Shape;268;p39">
            <a:extLst>
              <a:ext uri="{FF2B5EF4-FFF2-40B4-BE49-F238E27FC236}">
                <a16:creationId xmlns:a16="http://schemas.microsoft.com/office/drawing/2014/main" id="{EA64444B-D65C-F540-BA63-9039431DD6B3}"/>
              </a:ext>
            </a:extLst>
          </p:cNvPr>
          <p:cNvPicPr preferRelativeResize="0"/>
          <p:nvPr/>
        </p:nvPicPr>
        <p:blipFill>
          <a:blip r:embed="rId2">
            <a:alphaModFix/>
          </a:blip>
          <a:stretch>
            <a:fillRect/>
          </a:stretch>
        </p:blipFill>
        <p:spPr>
          <a:xfrm>
            <a:off x="457200" y="423798"/>
            <a:ext cx="4093700" cy="4605399"/>
          </a:xfrm>
          <a:prstGeom prst="rect">
            <a:avLst/>
          </a:prstGeom>
          <a:noFill/>
          <a:ln>
            <a:noFill/>
          </a:ln>
        </p:spPr>
      </p:pic>
      <p:pic>
        <p:nvPicPr>
          <p:cNvPr id="8" name="Google Shape;269;p39">
            <a:extLst>
              <a:ext uri="{FF2B5EF4-FFF2-40B4-BE49-F238E27FC236}">
                <a16:creationId xmlns:a16="http://schemas.microsoft.com/office/drawing/2014/main" id="{645C8F88-86B5-564A-AC99-DB7E26E281F5}"/>
              </a:ext>
            </a:extLst>
          </p:cNvPr>
          <p:cNvPicPr preferRelativeResize="0"/>
          <p:nvPr/>
        </p:nvPicPr>
        <p:blipFill>
          <a:blip r:embed="rId3">
            <a:alphaModFix/>
          </a:blip>
          <a:stretch>
            <a:fillRect/>
          </a:stretch>
        </p:blipFill>
        <p:spPr>
          <a:xfrm>
            <a:off x="4419600" y="423798"/>
            <a:ext cx="4161412" cy="4681602"/>
          </a:xfrm>
          <a:prstGeom prst="rect">
            <a:avLst/>
          </a:prstGeom>
          <a:noFill/>
          <a:ln>
            <a:noFill/>
          </a:ln>
        </p:spPr>
      </p:pic>
      <p:sp>
        <p:nvSpPr>
          <p:cNvPr id="9" name="Google Shape;346;p34">
            <a:extLst>
              <a:ext uri="{FF2B5EF4-FFF2-40B4-BE49-F238E27FC236}">
                <a16:creationId xmlns:a16="http://schemas.microsoft.com/office/drawing/2014/main" id="{0B78A033-EE46-004C-8392-38B3ACB18C55}"/>
              </a:ext>
            </a:extLst>
          </p:cNvPr>
          <p:cNvSpPr txBox="1"/>
          <p:nvPr/>
        </p:nvSpPr>
        <p:spPr>
          <a:xfrm rot="5400000">
            <a:off x="6910560" y="3052561"/>
            <a:ext cx="300000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400" b="1" dirty="0"/>
              <a:t>CMS-DP-2022/032</a:t>
            </a:r>
            <a:endParaRPr sz="1400" b="1" dirty="0"/>
          </a:p>
        </p:txBody>
      </p:sp>
    </p:spTree>
    <p:extLst>
      <p:ext uri="{BB962C8B-B14F-4D97-AF65-F5344CB8AC3E}">
        <p14:creationId xmlns:p14="http://schemas.microsoft.com/office/powerpoint/2010/main" val="2091690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FCBDF-9812-EB44-9B60-E0DCA697AA80}"/>
              </a:ext>
            </a:extLst>
          </p:cNvPr>
          <p:cNvSpPr>
            <a:spLocks noGrp="1"/>
          </p:cNvSpPr>
          <p:nvPr>
            <p:ph type="title"/>
          </p:nvPr>
        </p:nvSpPr>
        <p:spPr/>
        <p:txBody>
          <a:bodyPr/>
          <a:lstStyle/>
          <a:p>
            <a:r>
              <a:rPr lang="en-GB" dirty="0"/>
              <a:t>Energy scale and resolution performance: Electrons</a:t>
            </a:r>
            <a:endParaRPr lang="en-US" dirty="0"/>
          </a:p>
        </p:txBody>
      </p:sp>
      <p:sp>
        <p:nvSpPr>
          <p:cNvPr id="3" name="Content Placeholder 2">
            <a:extLst>
              <a:ext uri="{FF2B5EF4-FFF2-40B4-BE49-F238E27FC236}">
                <a16:creationId xmlns:a16="http://schemas.microsoft.com/office/drawing/2014/main" id="{3E238063-C901-A641-B668-2DBB1BAB5F63}"/>
              </a:ext>
            </a:extLst>
          </p:cNvPr>
          <p:cNvSpPr>
            <a:spLocks noGrp="1"/>
          </p:cNvSpPr>
          <p:nvPr>
            <p:ph idx="1"/>
          </p:nvPr>
        </p:nvSpPr>
        <p:spPr>
          <a:xfrm>
            <a:off x="76200" y="5029197"/>
            <a:ext cx="8610600" cy="1371603"/>
          </a:xfrm>
        </p:spPr>
        <p:txBody>
          <a:bodyPr>
            <a:normAutofit/>
          </a:bodyPr>
          <a:lstStyle/>
          <a:p>
            <a:r>
              <a:rPr lang="en-US" sz="2000" dirty="0"/>
              <a:t>The energy response of photons is estimated by fitting the calibrated electron energy divided by the true energy with a </a:t>
            </a:r>
            <a:r>
              <a:rPr lang="en-US" sz="2000" dirty="0" err="1"/>
              <a:t>Cruijff</a:t>
            </a:r>
            <a:r>
              <a:rPr lang="en-US" sz="2000" dirty="0"/>
              <a:t> function.</a:t>
            </a:r>
          </a:p>
          <a:p>
            <a:r>
              <a:rPr lang="en-US" sz="2000" dirty="0"/>
              <a:t>The energy scale is found to be stable for all energies and the resolution either comparable or better compared to the current Mustache algorithm</a:t>
            </a:r>
          </a:p>
        </p:txBody>
      </p:sp>
      <p:sp>
        <p:nvSpPr>
          <p:cNvPr id="4" name="Date Placeholder 3">
            <a:extLst>
              <a:ext uri="{FF2B5EF4-FFF2-40B4-BE49-F238E27FC236}">
                <a16:creationId xmlns:a16="http://schemas.microsoft.com/office/drawing/2014/main" id="{EFFB8F39-5F9B-5D4F-9C7B-150B3B83607E}"/>
              </a:ext>
            </a:extLst>
          </p:cNvPr>
          <p:cNvSpPr>
            <a:spLocks noGrp="1"/>
          </p:cNvSpPr>
          <p:nvPr>
            <p:ph type="dt" sz="half" idx="10"/>
          </p:nvPr>
        </p:nvSpPr>
        <p:spPr/>
        <p:txBody>
          <a:bodyPr/>
          <a:lstStyle/>
          <a:p>
            <a:fld id="{8E1F4C35-7618-1844-9C54-7B4CF14ED515}" type="datetime1">
              <a:rPr lang="de-DE" smtClean="0"/>
              <a:t>06.09.22</a:t>
            </a:fld>
            <a:endParaRPr lang="en-US"/>
          </a:p>
        </p:txBody>
      </p:sp>
      <p:sp>
        <p:nvSpPr>
          <p:cNvPr id="5" name="Footer Placeholder 4">
            <a:extLst>
              <a:ext uri="{FF2B5EF4-FFF2-40B4-BE49-F238E27FC236}">
                <a16:creationId xmlns:a16="http://schemas.microsoft.com/office/drawing/2014/main" id="{E434F29B-2187-0846-B6A6-9BAF93BFB480}"/>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94940E32-FA1C-694B-ACC7-569C4D518949}"/>
              </a:ext>
            </a:extLst>
          </p:cNvPr>
          <p:cNvSpPr>
            <a:spLocks noGrp="1"/>
          </p:cNvSpPr>
          <p:nvPr>
            <p:ph type="sldNum" sz="quarter" idx="12"/>
          </p:nvPr>
        </p:nvSpPr>
        <p:spPr/>
        <p:txBody>
          <a:bodyPr/>
          <a:lstStyle/>
          <a:p>
            <a:fld id="{77D966E6-12FF-4108-9947-A2150C6B7188}" type="slidenum">
              <a:rPr lang="en-US" smtClean="0"/>
              <a:t>17</a:t>
            </a:fld>
            <a:endParaRPr lang="en-US"/>
          </a:p>
        </p:txBody>
      </p:sp>
      <p:pic>
        <p:nvPicPr>
          <p:cNvPr id="9" name="Google Shape;253;p37">
            <a:extLst>
              <a:ext uri="{FF2B5EF4-FFF2-40B4-BE49-F238E27FC236}">
                <a16:creationId xmlns:a16="http://schemas.microsoft.com/office/drawing/2014/main" id="{E8D3699C-7521-D44E-B945-79F2DAFA5A56}"/>
              </a:ext>
            </a:extLst>
          </p:cNvPr>
          <p:cNvPicPr preferRelativeResize="0"/>
          <p:nvPr/>
        </p:nvPicPr>
        <p:blipFill>
          <a:blip r:embed="rId2">
            <a:alphaModFix/>
          </a:blip>
          <a:stretch>
            <a:fillRect/>
          </a:stretch>
        </p:blipFill>
        <p:spPr>
          <a:xfrm>
            <a:off x="457200" y="357548"/>
            <a:ext cx="4152576" cy="4671648"/>
          </a:xfrm>
          <a:prstGeom prst="rect">
            <a:avLst/>
          </a:prstGeom>
          <a:noFill/>
          <a:ln>
            <a:noFill/>
          </a:ln>
        </p:spPr>
      </p:pic>
      <p:pic>
        <p:nvPicPr>
          <p:cNvPr id="10" name="Google Shape;254;p37">
            <a:extLst>
              <a:ext uri="{FF2B5EF4-FFF2-40B4-BE49-F238E27FC236}">
                <a16:creationId xmlns:a16="http://schemas.microsoft.com/office/drawing/2014/main" id="{5CFA6C2A-4403-3645-B756-CFFC84A453C4}"/>
              </a:ext>
            </a:extLst>
          </p:cNvPr>
          <p:cNvPicPr preferRelativeResize="0"/>
          <p:nvPr/>
        </p:nvPicPr>
        <p:blipFill>
          <a:blip r:embed="rId3">
            <a:alphaModFix/>
          </a:blip>
          <a:stretch>
            <a:fillRect/>
          </a:stretch>
        </p:blipFill>
        <p:spPr>
          <a:xfrm>
            <a:off x="4458525" y="357539"/>
            <a:ext cx="4152576" cy="4671661"/>
          </a:xfrm>
          <a:prstGeom prst="rect">
            <a:avLst/>
          </a:prstGeom>
          <a:noFill/>
          <a:ln>
            <a:noFill/>
          </a:ln>
        </p:spPr>
      </p:pic>
      <p:sp>
        <p:nvSpPr>
          <p:cNvPr id="11" name="Google Shape;346;p34">
            <a:extLst>
              <a:ext uri="{FF2B5EF4-FFF2-40B4-BE49-F238E27FC236}">
                <a16:creationId xmlns:a16="http://schemas.microsoft.com/office/drawing/2014/main" id="{0D172976-8A27-CF42-91FA-374116884951}"/>
              </a:ext>
            </a:extLst>
          </p:cNvPr>
          <p:cNvSpPr txBox="1"/>
          <p:nvPr/>
        </p:nvSpPr>
        <p:spPr>
          <a:xfrm rot="5400000">
            <a:off x="6986760" y="3052561"/>
            <a:ext cx="300000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400" b="1" dirty="0"/>
              <a:t>CMS-DP-2022/032</a:t>
            </a:r>
            <a:endParaRPr sz="1400" b="1" dirty="0"/>
          </a:p>
        </p:txBody>
      </p:sp>
    </p:spTree>
    <p:extLst>
      <p:ext uri="{BB962C8B-B14F-4D97-AF65-F5344CB8AC3E}">
        <p14:creationId xmlns:p14="http://schemas.microsoft.com/office/powerpoint/2010/main" val="4050252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D8350-D8FC-5F4F-A1C5-6C45536C659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3214B4D-9637-6D46-8637-DEDBC37CCA1C}"/>
              </a:ext>
            </a:extLst>
          </p:cNvPr>
          <p:cNvSpPr>
            <a:spLocks noGrp="1"/>
          </p:cNvSpPr>
          <p:nvPr>
            <p:ph idx="1"/>
          </p:nvPr>
        </p:nvSpPr>
        <p:spPr>
          <a:xfrm>
            <a:off x="228600" y="2819400"/>
            <a:ext cx="8610600" cy="868363"/>
          </a:xfrm>
        </p:spPr>
        <p:txBody>
          <a:bodyPr>
            <a:normAutofit fontScale="92500"/>
          </a:bodyPr>
          <a:lstStyle/>
          <a:p>
            <a:pPr marL="0" indent="0" algn="ctr">
              <a:buNone/>
            </a:pPr>
            <a:r>
              <a:rPr lang="en-US" dirty="0"/>
              <a:t>A regression to correct electron and photon energies</a:t>
            </a:r>
          </a:p>
        </p:txBody>
      </p:sp>
      <p:sp>
        <p:nvSpPr>
          <p:cNvPr id="4" name="Date Placeholder 3">
            <a:extLst>
              <a:ext uri="{FF2B5EF4-FFF2-40B4-BE49-F238E27FC236}">
                <a16:creationId xmlns:a16="http://schemas.microsoft.com/office/drawing/2014/main" id="{99B94D15-7634-2F40-ACFC-7ACB5240842A}"/>
              </a:ext>
            </a:extLst>
          </p:cNvPr>
          <p:cNvSpPr>
            <a:spLocks noGrp="1"/>
          </p:cNvSpPr>
          <p:nvPr>
            <p:ph type="dt" sz="half" idx="10"/>
          </p:nvPr>
        </p:nvSpPr>
        <p:spPr/>
        <p:txBody>
          <a:bodyPr/>
          <a:lstStyle/>
          <a:p>
            <a:fld id="{676F84F1-A6EB-1245-B187-AC00244CB2CB}" type="datetime1">
              <a:rPr lang="de-DE" smtClean="0"/>
              <a:t>06.09.22</a:t>
            </a:fld>
            <a:endParaRPr lang="en-US"/>
          </a:p>
        </p:txBody>
      </p:sp>
      <p:sp>
        <p:nvSpPr>
          <p:cNvPr id="5" name="Footer Placeholder 4">
            <a:extLst>
              <a:ext uri="{FF2B5EF4-FFF2-40B4-BE49-F238E27FC236}">
                <a16:creationId xmlns:a16="http://schemas.microsoft.com/office/drawing/2014/main" id="{99F1512B-7948-B141-9449-00C5A45E79A8}"/>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CA743944-1509-C84E-A1CB-33AEDC7DACDD}"/>
              </a:ext>
            </a:extLst>
          </p:cNvPr>
          <p:cNvSpPr>
            <a:spLocks noGrp="1"/>
          </p:cNvSpPr>
          <p:nvPr>
            <p:ph type="sldNum" sz="quarter" idx="12"/>
          </p:nvPr>
        </p:nvSpPr>
        <p:spPr/>
        <p:txBody>
          <a:bodyPr/>
          <a:lstStyle/>
          <a:p>
            <a:fld id="{77D966E6-12FF-4108-9947-A2150C6B7188}" type="slidenum">
              <a:rPr lang="en-US" smtClean="0"/>
              <a:t>18</a:t>
            </a:fld>
            <a:endParaRPr lang="en-US"/>
          </a:p>
        </p:txBody>
      </p:sp>
    </p:spTree>
    <p:extLst>
      <p:ext uri="{BB962C8B-B14F-4D97-AF65-F5344CB8AC3E}">
        <p14:creationId xmlns:p14="http://schemas.microsoft.com/office/powerpoint/2010/main" val="4095081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B0E99-5B4A-D345-BE81-06DFF8BE78D5}"/>
              </a:ext>
            </a:extLst>
          </p:cNvPr>
          <p:cNvSpPr>
            <a:spLocks noGrp="1"/>
          </p:cNvSpPr>
          <p:nvPr>
            <p:ph type="title"/>
          </p:nvPr>
        </p:nvSpPr>
        <p:spPr/>
        <p:txBody>
          <a:bodyPr/>
          <a:lstStyle/>
          <a:p>
            <a:r>
              <a:rPr lang="en-US" dirty="0"/>
              <a:t>Why do we need this regression</a:t>
            </a:r>
          </a:p>
        </p:txBody>
      </p:sp>
      <p:sp>
        <p:nvSpPr>
          <p:cNvPr id="4" name="Date Placeholder 3">
            <a:extLst>
              <a:ext uri="{FF2B5EF4-FFF2-40B4-BE49-F238E27FC236}">
                <a16:creationId xmlns:a16="http://schemas.microsoft.com/office/drawing/2014/main" id="{A53BE826-92FA-C844-9306-BC8567E419F6}"/>
              </a:ext>
            </a:extLst>
          </p:cNvPr>
          <p:cNvSpPr>
            <a:spLocks noGrp="1"/>
          </p:cNvSpPr>
          <p:nvPr>
            <p:ph type="dt" sz="half" idx="10"/>
          </p:nvPr>
        </p:nvSpPr>
        <p:spPr/>
        <p:txBody>
          <a:bodyPr/>
          <a:lstStyle/>
          <a:p>
            <a:fld id="{D5353356-0F0C-634E-90B3-6EB6431B61FA}" type="datetime1">
              <a:rPr lang="de-DE" smtClean="0"/>
              <a:t>07.09.22</a:t>
            </a:fld>
            <a:endParaRPr lang="en-US"/>
          </a:p>
        </p:txBody>
      </p:sp>
      <p:sp>
        <p:nvSpPr>
          <p:cNvPr id="5" name="Footer Placeholder 4">
            <a:extLst>
              <a:ext uri="{FF2B5EF4-FFF2-40B4-BE49-F238E27FC236}">
                <a16:creationId xmlns:a16="http://schemas.microsoft.com/office/drawing/2014/main" id="{FAEFFDCD-A82A-EA4E-8795-50A4C0C286A0}"/>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231A5082-B2AE-F949-A1F8-A3E19D9A606C}"/>
              </a:ext>
            </a:extLst>
          </p:cNvPr>
          <p:cNvSpPr>
            <a:spLocks noGrp="1"/>
          </p:cNvSpPr>
          <p:nvPr>
            <p:ph type="sldNum" sz="quarter" idx="12"/>
          </p:nvPr>
        </p:nvSpPr>
        <p:spPr/>
        <p:txBody>
          <a:bodyPr/>
          <a:lstStyle/>
          <a:p>
            <a:fld id="{77D966E6-12FF-4108-9947-A2150C6B7188}" type="slidenum">
              <a:rPr lang="en-US" smtClean="0"/>
              <a:t>19</a:t>
            </a:fld>
            <a:endParaRPr lang="en-US"/>
          </a:p>
        </p:txBody>
      </p:sp>
      <p:sp>
        <p:nvSpPr>
          <p:cNvPr id="7" name="Google Shape;228;p26">
            <a:extLst>
              <a:ext uri="{FF2B5EF4-FFF2-40B4-BE49-F238E27FC236}">
                <a16:creationId xmlns:a16="http://schemas.microsoft.com/office/drawing/2014/main" id="{6F782BEC-3399-0844-B810-19382C3BD964}"/>
              </a:ext>
            </a:extLst>
          </p:cNvPr>
          <p:cNvSpPr txBox="1">
            <a:spLocks/>
          </p:cNvSpPr>
          <p:nvPr/>
        </p:nvSpPr>
        <p:spPr>
          <a:xfrm>
            <a:off x="-76200" y="609600"/>
            <a:ext cx="6096000" cy="6093946"/>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a:spcBef>
                <a:spcPts val="0"/>
              </a:spcBef>
              <a:buSzPts val="1800"/>
              <a:buFont typeface="Arial"/>
              <a:buChar char="●"/>
            </a:pPr>
            <a:r>
              <a:rPr lang="en-GB" sz="2400" dirty="0"/>
              <a:t>Electron/photon energies measured from the ECAL supercluster are  subject to losses:</a:t>
            </a:r>
          </a:p>
          <a:p>
            <a:pPr marL="914400" lvl="1" indent="-317500">
              <a:spcBef>
                <a:spcPts val="0"/>
              </a:spcBef>
              <a:buSzPts val="1400"/>
              <a:buFont typeface="Arial"/>
              <a:buChar char="○"/>
            </a:pPr>
            <a:r>
              <a:rPr lang="en-GB" sz="2000" dirty="0"/>
              <a:t>Energy lost in gaps and upstream material</a:t>
            </a:r>
          </a:p>
          <a:p>
            <a:pPr marL="914400" lvl="1" indent="-317500">
              <a:spcBef>
                <a:spcPts val="0"/>
              </a:spcBef>
              <a:buSzPts val="1400"/>
              <a:buFont typeface="Arial"/>
              <a:buChar char="○"/>
            </a:pPr>
            <a:r>
              <a:rPr lang="en-GB" sz="2000" dirty="0"/>
              <a:t>Longitudinal energy leakage</a:t>
            </a:r>
          </a:p>
          <a:p>
            <a:pPr marL="914400" lvl="1" indent="-317500">
              <a:spcBef>
                <a:spcPts val="0"/>
              </a:spcBef>
              <a:buSzPts val="1400"/>
              <a:buFont typeface="Arial"/>
              <a:buChar char="○"/>
            </a:pPr>
            <a:r>
              <a:rPr lang="en-GB" sz="2000" dirty="0"/>
              <a:t>Finite thresholds to suppress noise</a:t>
            </a:r>
          </a:p>
          <a:p>
            <a:pPr marL="914400" lvl="1" indent="-317500">
              <a:spcBef>
                <a:spcPts val="0"/>
              </a:spcBef>
              <a:buSzPts val="1400"/>
              <a:buFont typeface="Arial"/>
              <a:buChar char="○"/>
            </a:pPr>
            <a:r>
              <a:rPr lang="en-GB" sz="2000" dirty="0"/>
              <a:t>pileup and noise contamination</a:t>
            </a:r>
          </a:p>
          <a:p>
            <a:pPr marL="457200">
              <a:spcBef>
                <a:spcPts val="0"/>
              </a:spcBef>
              <a:buSzPts val="1800"/>
              <a:buFont typeface="Arial"/>
              <a:buChar char="●"/>
            </a:pPr>
            <a:r>
              <a:rPr lang="en-GB" sz="2400" dirty="0"/>
              <a:t>Compensated per-particle using a ML regression</a:t>
            </a:r>
          </a:p>
          <a:p>
            <a:pPr marL="457200">
              <a:spcBef>
                <a:spcPts val="0"/>
              </a:spcBef>
              <a:buSzPts val="1800"/>
              <a:buFont typeface="Arial"/>
              <a:buChar char="●"/>
            </a:pPr>
            <a:r>
              <a:rPr lang="en-GB" sz="2400" dirty="0"/>
              <a:t>Run-2 corrections implemented as a BDT </a:t>
            </a:r>
          </a:p>
          <a:p>
            <a:pPr marL="914400" lvl="1" indent="-317500">
              <a:spcBef>
                <a:spcPts val="0"/>
              </a:spcBef>
              <a:buSzPts val="1400"/>
              <a:buFont typeface="Arial"/>
              <a:buChar char="○"/>
            </a:pPr>
            <a:r>
              <a:rPr lang="en-GB" sz="2000" dirty="0"/>
              <a:t>Uses ~30 high-level input features to describe EM shower</a:t>
            </a:r>
          </a:p>
          <a:p>
            <a:pPr marL="457200">
              <a:spcBef>
                <a:spcPts val="0"/>
              </a:spcBef>
              <a:buSzPts val="1800"/>
              <a:buFont typeface="Arial"/>
              <a:buChar char="●"/>
            </a:pPr>
            <a:r>
              <a:rPr lang="en-GB" sz="2400" dirty="0"/>
              <a:t>BDT corrections first developed for Higgs discovery in 2012</a:t>
            </a:r>
          </a:p>
          <a:p>
            <a:pPr marL="457200">
              <a:spcBef>
                <a:spcPts val="0"/>
              </a:spcBef>
              <a:buSzPts val="1800"/>
              <a:buFont typeface="Arial"/>
              <a:buChar char="●"/>
            </a:pPr>
            <a:r>
              <a:rPr lang="en-GB" sz="2400" dirty="0"/>
              <a:t>BDT energy corrections have supported all physics analyses using electrons/photons in CMS during LHC Run 2</a:t>
            </a:r>
          </a:p>
          <a:p>
            <a:pPr marL="457200">
              <a:spcBef>
                <a:spcPts val="0"/>
              </a:spcBef>
              <a:buSzPts val="1800"/>
              <a:buFont typeface="Arial"/>
              <a:buChar char="●"/>
            </a:pPr>
            <a:r>
              <a:rPr lang="en-GB" sz="2400" dirty="0"/>
              <a:t>Can we do better using a GNN?</a:t>
            </a:r>
          </a:p>
        </p:txBody>
      </p:sp>
      <p:pic>
        <p:nvPicPr>
          <p:cNvPr id="8" name="Google Shape;148;p19">
            <a:extLst>
              <a:ext uri="{FF2B5EF4-FFF2-40B4-BE49-F238E27FC236}">
                <a16:creationId xmlns:a16="http://schemas.microsoft.com/office/drawing/2014/main" id="{DACB5FE8-E08B-494E-AF38-B7A1786933F0}"/>
              </a:ext>
            </a:extLst>
          </p:cNvPr>
          <p:cNvPicPr preferRelativeResize="0"/>
          <p:nvPr/>
        </p:nvPicPr>
        <p:blipFill>
          <a:blip r:embed="rId2">
            <a:alphaModFix/>
          </a:blip>
          <a:stretch>
            <a:fillRect/>
          </a:stretch>
        </p:blipFill>
        <p:spPr>
          <a:xfrm>
            <a:off x="5943600" y="685800"/>
            <a:ext cx="3200400" cy="2895300"/>
          </a:xfrm>
          <a:prstGeom prst="rect">
            <a:avLst/>
          </a:prstGeom>
          <a:noFill/>
          <a:ln>
            <a:noFill/>
          </a:ln>
        </p:spPr>
      </p:pic>
      <p:pic>
        <p:nvPicPr>
          <p:cNvPr id="9" name="Google Shape;88;p14">
            <a:extLst>
              <a:ext uri="{FF2B5EF4-FFF2-40B4-BE49-F238E27FC236}">
                <a16:creationId xmlns:a16="http://schemas.microsoft.com/office/drawing/2014/main" id="{A4D687FE-DB58-4947-8A0C-9B670280F8C9}"/>
              </a:ext>
            </a:extLst>
          </p:cNvPr>
          <p:cNvPicPr preferRelativeResize="0"/>
          <p:nvPr/>
        </p:nvPicPr>
        <p:blipFill>
          <a:blip r:embed="rId3">
            <a:alphaModFix/>
          </a:blip>
          <a:stretch>
            <a:fillRect/>
          </a:stretch>
        </p:blipFill>
        <p:spPr>
          <a:xfrm>
            <a:off x="5943600" y="3650536"/>
            <a:ext cx="3090274" cy="2826464"/>
          </a:xfrm>
          <a:prstGeom prst="rect">
            <a:avLst/>
          </a:prstGeom>
          <a:noFill/>
          <a:ln>
            <a:noFill/>
          </a:ln>
        </p:spPr>
      </p:pic>
    </p:spTree>
    <p:extLst>
      <p:ext uri="{BB962C8B-B14F-4D97-AF65-F5344CB8AC3E}">
        <p14:creationId xmlns:p14="http://schemas.microsoft.com/office/powerpoint/2010/main" val="3613161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a:xfrm>
            <a:off x="76200" y="1066800"/>
            <a:ext cx="5410200" cy="4525963"/>
          </a:xfrm>
        </p:spPr>
        <p:txBody>
          <a:bodyPr>
            <a:normAutofit fontScale="70000" lnSpcReduction="20000"/>
          </a:bodyPr>
          <a:lstStyle/>
          <a:p>
            <a:r>
              <a:rPr lang="en-US" dirty="0"/>
              <a:t>Calorimetry in CMS</a:t>
            </a:r>
          </a:p>
          <a:p>
            <a:r>
              <a:rPr lang="en-US" dirty="0"/>
              <a:t>Why use Graph Neural Networks (GNNs)?</a:t>
            </a:r>
          </a:p>
          <a:p>
            <a:r>
              <a:rPr lang="en-US" dirty="0"/>
              <a:t>How do GNNs work?</a:t>
            </a:r>
          </a:p>
          <a:p>
            <a:r>
              <a:rPr lang="en-US" dirty="0"/>
              <a:t>Four examples:</a:t>
            </a:r>
          </a:p>
          <a:p>
            <a:pPr lvl="1"/>
            <a:r>
              <a:rPr lang="en-US" dirty="0"/>
              <a:t>Clustering energy deposits in the CMS electromagnetic calorimeter (ECAL)</a:t>
            </a:r>
          </a:p>
          <a:p>
            <a:pPr lvl="1"/>
            <a:r>
              <a:rPr lang="en-US" dirty="0"/>
              <a:t>Electron/photon energy reconstruction in the CMS ECAL</a:t>
            </a:r>
          </a:p>
          <a:p>
            <a:pPr lvl="1"/>
            <a:r>
              <a:rPr lang="en-US" dirty="0"/>
              <a:t>Pion energy reconstruction in the prototype HGCAL </a:t>
            </a:r>
            <a:r>
              <a:rPr lang="en-US" dirty="0" err="1"/>
              <a:t>testbeam</a:t>
            </a:r>
            <a:endParaRPr lang="en-US" dirty="0"/>
          </a:p>
          <a:p>
            <a:pPr lvl="1"/>
            <a:r>
              <a:rPr lang="en-US" dirty="0"/>
              <a:t>Hit-to-particle reconstruction in the CMS HGCAL</a:t>
            </a:r>
          </a:p>
          <a:p>
            <a:r>
              <a:rPr lang="en-US" dirty="0"/>
              <a:t>Conclusions</a:t>
            </a:r>
          </a:p>
          <a:p>
            <a:endParaRPr lang="en-US" dirty="0"/>
          </a:p>
        </p:txBody>
      </p:sp>
      <p:sp>
        <p:nvSpPr>
          <p:cNvPr id="4" name="Date Placeholder 3"/>
          <p:cNvSpPr>
            <a:spLocks noGrp="1"/>
          </p:cNvSpPr>
          <p:nvPr>
            <p:ph type="dt" sz="half" idx="10"/>
          </p:nvPr>
        </p:nvSpPr>
        <p:spPr/>
        <p:txBody>
          <a:bodyPr/>
          <a:lstStyle/>
          <a:p>
            <a:fld id="{EF66BBCD-4490-6744-B78A-37F0EBECD800}" type="datetime1">
              <a:rPr lang="de-DE" smtClean="0"/>
              <a:t>06.09.22</a:t>
            </a:fld>
            <a:endParaRPr lang="en-US"/>
          </a:p>
        </p:txBody>
      </p:sp>
      <p:sp>
        <p:nvSpPr>
          <p:cNvPr id="5" name="Footer Placeholder 4"/>
          <p:cNvSpPr>
            <a:spLocks noGrp="1"/>
          </p:cNvSpPr>
          <p:nvPr>
            <p:ph type="ftr" sz="quarter" idx="11"/>
          </p:nvPr>
        </p:nvSpPr>
        <p:spPr/>
        <p:txBody>
          <a:bodyPr/>
          <a:lstStyle/>
          <a:p>
            <a:r>
              <a:rPr lang="pt-BR"/>
              <a:t>ICNFP 2022</a:t>
            </a:r>
            <a:endParaRPr lang="en-US"/>
          </a:p>
        </p:txBody>
      </p:sp>
      <p:sp>
        <p:nvSpPr>
          <p:cNvPr id="6" name="Slide Number Placeholder 5"/>
          <p:cNvSpPr>
            <a:spLocks noGrp="1"/>
          </p:cNvSpPr>
          <p:nvPr>
            <p:ph type="sldNum" sz="quarter" idx="12"/>
          </p:nvPr>
        </p:nvSpPr>
        <p:spPr/>
        <p:txBody>
          <a:bodyPr/>
          <a:lstStyle/>
          <a:p>
            <a:fld id="{77D966E6-12FF-4108-9947-A2150C6B7188}" type="slidenum">
              <a:rPr lang="en-US" smtClean="0"/>
              <a:t>2</a:t>
            </a:fld>
            <a:endParaRPr lang="en-US"/>
          </a:p>
        </p:txBody>
      </p:sp>
      <p:pic>
        <p:nvPicPr>
          <p:cNvPr id="7" name="Google Shape;94;p14">
            <a:extLst>
              <a:ext uri="{FF2B5EF4-FFF2-40B4-BE49-F238E27FC236}">
                <a16:creationId xmlns:a16="http://schemas.microsoft.com/office/drawing/2014/main" id="{AD8F0E76-0A54-D94B-9F52-3A0998D4C400}"/>
              </a:ext>
            </a:extLst>
          </p:cNvPr>
          <p:cNvPicPr preferRelativeResize="0"/>
          <p:nvPr/>
        </p:nvPicPr>
        <p:blipFill>
          <a:blip r:embed="rId2">
            <a:alphaModFix/>
          </a:blip>
          <a:stretch>
            <a:fillRect/>
          </a:stretch>
        </p:blipFill>
        <p:spPr>
          <a:xfrm>
            <a:off x="4953000" y="4511124"/>
            <a:ext cx="4098308" cy="2118276"/>
          </a:xfrm>
          <a:prstGeom prst="rect">
            <a:avLst/>
          </a:prstGeom>
          <a:noFill/>
          <a:ln>
            <a:noFill/>
          </a:ln>
        </p:spPr>
      </p:pic>
      <p:pic>
        <p:nvPicPr>
          <p:cNvPr id="8" name="Google Shape;88;p14">
            <a:extLst>
              <a:ext uri="{FF2B5EF4-FFF2-40B4-BE49-F238E27FC236}">
                <a16:creationId xmlns:a16="http://schemas.microsoft.com/office/drawing/2014/main" id="{DA370D6C-606B-3545-9A10-AC8DE31C3A2B}"/>
              </a:ext>
            </a:extLst>
          </p:cNvPr>
          <p:cNvPicPr preferRelativeResize="0"/>
          <p:nvPr/>
        </p:nvPicPr>
        <p:blipFill>
          <a:blip r:embed="rId3">
            <a:alphaModFix/>
          </a:blip>
          <a:stretch>
            <a:fillRect/>
          </a:stretch>
        </p:blipFill>
        <p:spPr>
          <a:xfrm>
            <a:off x="5772550" y="762000"/>
            <a:ext cx="3261324" cy="2887525"/>
          </a:xfrm>
          <a:prstGeom prst="rect">
            <a:avLst/>
          </a:prstGeom>
          <a:noFill/>
          <a:ln>
            <a:noFill/>
          </a:ln>
        </p:spPr>
      </p:pic>
      <p:cxnSp>
        <p:nvCxnSpPr>
          <p:cNvPr id="9" name="Google Shape;90;p14">
            <a:extLst>
              <a:ext uri="{FF2B5EF4-FFF2-40B4-BE49-F238E27FC236}">
                <a16:creationId xmlns:a16="http://schemas.microsoft.com/office/drawing/2014/main" id="{4977637A-7836-8A44-9549-0D1606420BA8}"/>
              </a:ext>
            </a:extLst>
          </p:cNvPr>
          <p:cNvCxnSpPr>
            <a:cxnSpLocks/>
          </p:cNvCxnSpPr>
          <p:nvPr/>
        </p:nvCxnSpPr>
        <p:spPr>
          <a:xfrm flipH="1" flipV="1">
            <a:off x="7623951" y="1057350"/>
            <a:ext cx="529449" cy="427500"/>
          </a:xfrm>
          <a:prstGeom prst="straightConnector1">
            <a:avLst/>
          </a:prstGeom>
          <a:noFill/>
          <a:ln w="9525" cap="flat" cmpd="sng">
            <a:solidFill>
              <a:schemeClr val="dk2"/>
            </a:solidFill>
            <a:prstDash val="solid"/>
            <a:round/>
            <a:headEnd type="none" w="med" len="med"/>
            <a:tailEnd type="triangle" w="med" len="med"/>
          </a:ln>
        </p:spPr>
      </p:cxnSp>
      <p:sp>
        <p:nvSpPr>
          <p:cNvPr id="10" name="Google Shape;91;p14">
            <a:extLst>
              <a:ext uri="{FF2B5EF4-FFF2-40B4-BE49-F238E27FC236}">
                <a16:creationId xmlns:a16="http://schemas.microsoft.com/office/drawing/2014/main" id="{98872433-4BAE-E74C-BFD0-29209C0F13A9}"/>
              </a:ext>
            </a:extLst>
          </p:cNvPr>
          <p:cNvSpPr txBox="1"/>
          <p:nvPr/>
        </p:nvSpPr>
        <p:spPr>
          <a:xfrm>
            <a:off x="7879975" y="1330977"/>
            <a:ext cx="1187825" cy="338524"/>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b="1" dirty="0"/>
              <a:t>GNN</a:t>
            </a:r>
            <a:endParaRPr sz="800" b="1" dirty="0"/>
          </a:p>
        </p:txBody>
      </p:sp>
      <p:cxnSp>
        <p:nvCxnSpPr>
          <p:cNvPr id="14" name="Google Shape;95;p14">
            <a:extLst>
              <a:ext uri="{FF2B5EF4-FFF2-40B4-BE49-F238E27FC236}">
                <a16:creationId xmlns:a16="http://schemas.microsoft.com/office/drawing/2014/main" id="{923F03A1-E7AD-644D-8783-3EDA13FBAD3E}"/>
              </a:ext>
            </a:extLst>
          </p:cNvPr>
          <p:cNvCxnSpPr>
            <a:cxnSpLocks/>
          </p:cNvCxnSpPr>
          <p:nvPr/>
        </p:nvCxnSpPr>
        <p:spPr>
          <a:xfrm flipV="1">
            <a:off x="4800600" y="5257801"/>
            <a:ext cx="1066800" cy="228599"/>
          </a:xfrm>
          <a:prstGeom prst="straightConnector1">
            <a:avLst/>
          </a:prstGeom>
          <a:noFill/>
          <a:ln w="9525" cap="flat" cmpd="sng">
            <a:solidFill>
              <a:schemeClr val="dk2"/>
            </a:solidFill>
            <a:prstDash val="solid"/>
            <a:round/>
            <a:headEnd type="none" w="med" len="med"/>
            <a:tailEnd type="triangle" w="med" len="med"/>
          </a:ln>
        </p:spPr>
      </p:cxnSp>
      <p:sp>
        <p:nvSpPr>
          <p:cNvPr id="15" name="Google Shape;96;p14">
            <a:extLst>
              <a:ext uri="{FF2B5EF4-FFF2-40B4-BE49-F238E27FC236}">
                <a16:creationId xmlns:a16="http://schemas.microsoft.com/office/drawing/2014/main" id="{FC455D0A-31F7-A04C-8370-1CF11AD7A3DF}"/>
              </a:ext>
            </a:extLst>
          </p:cNvPr>
          <p:cNvSpPr txBox="1"/>
          <p:nvPr/>
        </p:nvSpPr>
        <p:spPr>
          <a:xfrm>
            <a:off x="4343400" y="5334000"/>
            <a:ext cx="617700" cy="35391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b="1" dirty="0"/>
              <a:t>GNN</a:t>
            </a:r>
            <a:endParaRPr sz="1100" b="1" dirty="0"/>
          </a:p>
        </p:txBody>
      </p:sp>
    </p:spTree>
    <p:extLst>
      <p:ext uri="{BB962C8B-B14F-4D97-AF65-F5344CB8AC3E}">
        <p14:creationId xmlns:p14="http://schemas.microsoft.com/office/powerpoint/2010/main" val="1765798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8846C-C5FD-DD4A-8C90-3DE37244D8EC}"/>
              </a:ext>
            </a:extLst>
          </p:cNvPr>
          <p:cNvSpPr>
            <a:spLocks noGrp="1"/>
          </p:cNvSpPr>
          <p:nvPr>
            <p:ph type="title"/>
          </p:nvPr>
        </p:nvSpPr>
        <p:spPr/>
        <p:txBody>
          <a:bodyPr/>
          <a:lstStyle/>
          <a:p>
            <a:r>
              <a:rPr lang="en" dirty="0"/>
              <a:t>The Dynamic Reduction Network</a:t>
            </a:r>
            <a:endParaRPr lang="en-US" dirty="0"/>
          </a:p>
        </p:txBody>
      </p:sp>
      <p:sp>
        <p:nvSpPr>
          <p:cNvPr id="4" name="Date Placeholder 3">
            <a:extLst>
              <a:ext uri="{FF2B5EF4-FFF2-40B4-BE49-F238E27FC236}">
                <a16:creationId xmlns:a16="http://schemas.microsoft.com/office/drawing/2014/main" id="{9D472CC2-4BDC-A84F-8E02-AD28C7AAEA00}"/>
              </a:ext>
            </a:extLst>
          </p:cNvPr>
          <p:cNvSpPr>
            <a:spLocks noGrp="1"/>
          </p:cNvSpPr>
          <p:nvPr>
            <p:ph type="dt" sz="half" idx="10"/>
          </p:nvPr>
        </p:nvSpPr>
        <p:spPr/>
        <p:txBody>
          <a:bodyPr/>
          <a:lstStyle/>
          <a:p>
            <a:fld id="{C0C7B591-557B-4E4F-9618-D77842D96483}" type="datetime1">
              <a:rPr lang="de-DE" smtClean="0"/>
              <a:t>06.09.22</a:t>
            </a:fld>
            <a:endParaRPr lang="en-US"/>
          </a:p>
        </p:txBody>
      </p:sp>
      <p:sp>
        <p:nvSpPr>
          <p:cNvPr id="5" name="Footer Placeholder 4">
            <a:extLst>
              <a:ext uri="{FF2B5EF4-FFF2-40B4-BE49-F238E27FC236}">
                <a16:creationId xmlns:a16="http://schemas.microsoft.com/office/drawing/2014/main" id="{823CC5B0-D5DE-C24D-A094-9726EF922436}"/>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C5846F71-B7B4-B942-8FA7-D1CD3C08C0AE}"/>
              </a:ext>
            </a:extLst>
          </p:cNvPr>
          <p:cNvSpPr>
            <a:spLocks noGrp="1"/>
          </p:cNvSpPr>
          <p:nvPr>
            <p:ph type="sldNum" sz="quarter" idx="12"/>
          </p:nvPr>
        </p:nvSpPr>
        <p:spPr/>
        <p:txBody>
          <a:bodyPr/>
          <a:lstStyle/>
          <a:p>
            <a:fld id="{77D966E6-12FF-4108-9947-A2150C6B7188}" type="slidenum">
              <a:rPr lang="en-US" smtClean="0"/>
              <a:t>20</a:t>
            </a:fld>
            <a:endParaRPr lang="en-US"/>
          </a:p>
        </p:txBody>
      </p:sp>
      <p:sp>
        <p:nvSpPr>
          <p:cNvPr id="7" name="Google Shape;235;p27">
            <a:extLst>
              <a:ext uri="{FF2B5EF4-FFF2-40B4-BE49-F238E27FC236}">
                <a16:creationId xmlns:a16="http://schemas.microsoft.com/office/drawing/2014/main" id="{E1F13CA5-D8A7-C24F-833C-1948B05F5ADA}"/>
              </a:ext>
            </a:extLst>
          </p:cNvPr>
          <p:cNvSpPr txBox="1">
            <a:spLocks/>
          </p:cNvSpPr>
          <p:nvPr/>
        </p:nvSpPr>
        <p:spPr>
          <a:xfrm>
            <a:off x="76200" y="838200"/>
            <a:ext cx="9067800" cy="2708403"/>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317500">
              <a:spcBef>
                <a:spcPts val="0"/>
              </a:spcBef>
              <a:buSzPts val="1400"/>
              <a:buFont typeface="Arial"/>
              <a:buChar char="●"/>
            </a:pPr>
            <a:r>
              <a:rPr lang="en-GB" sz="1800" dirty="0"/>
              <a:t>New architecture: Dynamic Reduction Network (DRN)</a:t>
            </a:r>
            <a:r>
              <a:rPr lang="en-GB" sz="1800" baseline="30000" dirty="0"/>
              <a:t>[1]</a:t>
            </a:r>
            <a:r>
              <a:rPr lang="en-GB" sz="1800" dirty="0"/>
              <a:t>, based on dynamic GNNs</a:t>
            </a:r>
          </a:p>
          <a:p>
            <a:pPr marL="914400" lvl="1" indent="-304800">
              <a:spcBef>
                <a:spcPts val="0"/>
              </a:spcBef>
              <a:buSzPts val="1200"/>
              <a:buFont typeface="Arial"/>
              <a:buChar char="○"/>
            </a:pPr>
            <a:r>
              <a:rPr lang="en-GB" sz="1400" dirty="0"/>
              <a:t>Graph operations take place in a high-dimensional latent space</a:t>
            </a:r>
          </a:p>
          <a:p>
            <a:pPr marL="914400" lvl="1" indent="-304800">
              <a:spcBef>
                <a:spcPts val="0"/>
              </a:spcBef>
              <a:buSzPts val="1200"/>
              <a:buFont typeface="Arial"/>
              <a:buChar char="○"/>
            </a:pPr>
            <a:r>
              <a:rPr lang="en-GB" sz="1400" dirty="0"/>
              <a:t>Added clustering and pooling step to aggregate information across the graph</a:t>
            </a:r>
          </a:p>
          <a:p>
            <a:pPr marL="609600" lvl="1" indent="0">
              <a:spcBef>
                <a:spcPts val="0"/>
              </a:spcBef>
              <a:buSzPts val="1200"/>
              <a:buNone/>
            </a:pPr>
            <a:endParaRPr lang="en-GB" sz="1400" dirty="0"/>
          </a:p>
          <a:p>
            <a:pPr marL="457200" indent="-317500">
              <a:spcBef>
                <a:spcPts val="0"/>
              </a:spcBef>
              <a:buSzPts val="1400"/>
              <a:buFont typeface="Arial"/>
              <a:buChar char="●"/>
            </a:pPr>
            <a:r>
              <a:rPr lang="en-GB" sz="1800" dirty="0"/>
              <a:t>Input includes hits from both ECAL and ECAL </a:t>
            </a:r>
            <a:r>
              <a:rPr lang="en-GB" sz="1800" dirty="0" err="1"/>
              <a:t>preshower</a:t>
            </a:r>
            <a:r>
              <a:rPr lang="en-GB" sz="1800" dirty="0"/>
              <a:t>, as well as additional features to describe information not encoded in the hit collection (pileup, leakage into HCAL)</a:t>
            </a:r>
          </a:p>
          <a:p>
            <a:pPr marL="139700" indent="0">
              <a:spcBef>
                <a:spcPts val="0"/>
              </a:spcBef>
              <a:buSzPts val="1400"/>
              <a:buNone/>
            </a:pPr>
            <a:endParaRPr lang="en-GB" sz="1800" dirty="0"/>
          </a:p>
          <a:p>
            <a:pPr marL="457200" indent="-317500">
              <a:spcBef>
                <a:spcPts val="0"/>
              </a:spcBef>
              <a:buSzPts val="1400"/>
              <a:buFont typeface="Arial"/>
              <a:buChar char="●"/>
            </a:pPr>
            <a:r>
              <a:rPr lang="en-GB" sz="1800" dirty="0"/>
              <a:t>Outputs parametrization of double-sided crystal ball probability density for energy correction factor.</a:t>
            </a:r>
          </a:p>
          <a:p>
            <a:pPr marL="539750" lvl="1" indent="0">
              <a:spcBef>
                <a:spcPts val="0"/>
              </a:spcBef>
              <a:buSzPts val="1400"/>
              <a:buNone/>
            </a:pPr>
            <a:r>
              <a:rPr lang="en-GB" sz="1400" dirty="0">
                <a:sym typeface="Wingdings" pitchFamily="2" charset="2"/>
              </a:rPr>
              <a:t> </a:t>
            </a:r>
            <a:r>
              <a:rPr lang="en-GB" sz="1400" b="1" dirty="0">
                <a:sym typeface="Wingdings" pitchFamily="2" charset="2"/>
              </a:rPr>
              <a:t>Thus obtain in addition to the energy correction factor the uncertainty associated with the correction</a:t>
            </a:r>
            <a:endParaRPr lang="en-GB" sz="1400" b="1" dirty="0"/>
          </a:p>
        </p:txBody>
      </p:sp>
      <p:pic>
        <p:nvPicPr>
          <p:cNvPr id="8" name="Google Shape;237;p27">
            <a:extLst>
              <a:ext uri="{FF2B5EF4-FFF2-40B4-BE49-F238E27FC236}">
                <a16:creationId xmlns:a16="http://schemas.microsoft.com/office/drawing/2014/main" id="{6F46C907-147D-F849-92EF-1DCA4897387C}"/>
              </a:ext>
            </a:extLst>
          </p:cNvPr>
          <p:cNvPicPr preferRelativeResize="0"/>
          <p:nvPr/>
        </p:nvPicPr>
        <p:blipFill rotWithShape="1">
          <a:blip r:embed="rId2">
            <a:alphaModFix/>
          </a:blip>
          <a:srcRect t="1709" b="1709"/>
          <a:stretch/>
        </p:blipFill>
        <p:spPr>
          <a:xfrm>
            <a:off x="1844677" y="4114800"/>
            <a:ext cx="6223382" cy="1645293"/>
          </a:xfrm>
          <a:prstGeom prst="rect">
            <a:avLst/>
          </a:prstGeom>
          <a:noFill/>
          <a:ln>
            <a:noFill/>
          </a:ln>
        </p:spPr>
      </p:pic>
      <p:pic>
        <p:nvPicPr>
          <p:cNvPr id="9" name="Google Shape;239;p27">
            <a:extLst>
              <a:ext uri="{FF2B5EF4-FFF2-40B4-BE49-F238E27FC236}">
                <a16:creationId xmlns:a16="http://schemas.microsoft.com/office/drawing/2014/main" id="{C2D34FE0-618E-2141-9800-3E60C5F8F3EB}"/>
              </a:ext>
            </a:extLst>
          </p:cNvPr>
          <p:cNvPicPr preferRelativeResize="0"/>
          <p:nvPr/>
        </p:nvPicPr>
        <p:blipFill rotWithShape="1">
          <a:blip r:embed="rId3">
            <a:alphaModFix/>
          </a:blip>
          <a:srcRect l="33039" t="25962" r="36676" b="12045"/>
          <a:stretch/>
        </p:blipFill>
        <p:spPr>
          <a:xfrm>
            <a:off x="0" y="4255923"/>
            <a:ext cx="1473183" cy="1191646"/>
          </a:xfrm>
          <a:prstGeom prst="rect">
            <a:avLst/>
          </a:prstGeom>
          <a:noFill/>
          <a:ln>
            <a:noFill/>
          </a:ln>
        </p:spPr>
      </p:pic>
      <p:sp>
        <p:nvSpPr>
          <p:cNvPr id="10" name="Google Shape;240;p27">
            <a:extLst>
              <a:ext uri="{FF2B5EF4-FFF2-40B4-BE49-F238E27FC236}">
                <a16:creationId xmlns:a16="http://schemas.microsoft.com/office/drawing/2014/main" id="{4D69AB33-4DA8-D244-86F3-8391EC77629E}"/>
              </a:ext>
            </a:extLst>
          </p:cNvPr>
          <p:cNvSpPr/>
          <p:nvPr/>
        </p:nvSpPr>
        <p:spPr>
          <a:xfrm>
            <a:off x="1309046" y="4694907"/>
            <a:ext cx="623728" cy="563361"/>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 name="Google Shape;242;p27">
            <a:extLst>
              <a:ext uri="{FF2B5EF4-FFF2-40B4-BE49-F238E27FC236}">
                <a16:creationId xmlns:a16="http://schemas.microsoft.com/office/drawing/2014/main" id="{3B2D07CF-51EB-E44F-9CF1-2A327ACF25F1}"/>
              </a:ext>
            </a:extLst>
          </p:cNvPr>
          <p:cNvPicPr preferRelativeResize="0"/>
          <p:nvPr/>
        </p:nvPicPr>
        <p:blipFill rotWithShape="1">
          <a:blip r:embed="rId4">
            <a:alphaModFix/>
          </a:blip>
          <a:srcRect t="11229"/>
          <a:stretch/>
        </p:blipFill>
        <p:spPr>
          <a:xfrm>
            <a:off x="7471850" y="3810000"/>
            <a:ext cx="1595950" cy="1419075"/>
          </a:xfrm>
          <a:prstGeom prst="rect">
            <a:avLst/>
          </a:prstGeom>
          <a:noFill/>
          <a:ln>
            <a:noFill/>
          </a:ln>
        </p:spPr>
      </p:pic>
      <p:sp>
        <p:nvSpPr>
          <p:cNvPr id="12" name="Google Shape;240;p27">
            <a:extLst>
              <a:ext uri="{FF2B5EF4-FFF2-40B4-BE49-F238E27FC236}">
                <a16:creationId xmlns:a16="http://schemas.microsoft.com/office/drawing/2014/main" id="{C259E649-6A1D-344D-ACA4-622E2C12C97F}"/>
              </a:ext>
            </a:extLst>
          </p:cNvPr>
          <p:cNvSpPr/>
          <p:nvPr/>
        </p:nvSpPr>
        <p:spPr>
          <a:xfrm>
            <a:off x="6708612" y="4650282"/>
            <a:ext cx="623728" cy="563361"/>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38;p27">
            <a:extLst>
              <a:ext uri="{FF2B5EF4-FFF2-40B4-BE49-F238E27FC236}">
                <a16:creationId xmlns:a16="http://schemas.microsoft.com/office/drawing/2014/main" id="{15DA41DF-C2DB-9045-92D7-226754E3B02F}"/>
              </a:ext>
            </a:extLst>
          </p:cNvPr>
          <p:cNvSpPr txBox="1"/>
          <p:nvPr/>
        </p:nvSpPr>
        <p:spPr>
          <a:xfrm>
            <a:off x="7599900" y="6016800"/>
            <a:ext cx="1315500" cy="3385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dirty="0"/>
              <a:t>[1]: </a:t>
            </a:r>
            <a:r>
              <a:rPr lang="en" sz="1000" u="sng" dirty="0">
                <a:solidFill>
                  <a:schemeClr val="hlink"/>
                </a:solidFill>
                <a:hlinkClick r:id="rId5"/>
              </a:rPr>
              <a:t>arXiv:2003.08013</a:t>
            </a:r>
            <a:endParaRPr sz="1000" dirty="0"/>
          </a:p>
        </p:txBody>
      </p:sp>
    </p:spTree>
    <p:extLst>
      <p:ext uri="{BB962C8B-B14F-4D97-AF65-F5344CB8AC3E}">
        <p14:creationId xmlns:p14="http://schemas.microsoft.com/office/powerpoint/2010/main" val="22792163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187A5-0C70-2B48-B6CA-83DCD8DD0C80}"/>
              </a:ext>
            </a:extLst>
          </p:cNvPr>
          <p:cNvSpPr>
            <a:spLocks noGrp="1"/>
          </p:cNvSpPr>
          <p:nvPr>
            <p:ph type="title"/>
          </p:nvPr>
        </p:nvSpPr>
        <p:spPr/>
        <p:txBody>
          <a:bodyPr/>
          <a:lstStyle/>
          <a:p>
            <a:r>
              <a:rPr lang="en-US" dirty="0"/>
              <a:t>Performance with the DRN</a:t>
            </a:r>
          </a:p>
        </p:txBody>
      </p:sp>
      <p:sp>
        <p:nvSpPr>
          <p:cNvPr id="4" name="Date Placeholder 3">
            <a:extLst>
              <a:ext uri="{FF2B5EF4-FFF2-40B4-BE49-F238E27FC236}">
                <a16:creationId xmlns:a16="http://schemas.microsoft.com/office/drawing/2014/main" id="{EA08A92A-A249-F643-8607-6E44F3802730}"/>
              </a:ext>
            </a:extLst>
          </p:cNvPr>
          <p:cNvSpPr>
            <a:spLocks noGrp="1"/>
          </p:cNvSpPr>
          <p:nvPr>
            <p:ph type="dt" sz="half" idx="10"/>
          </p:nvPr>
        </p:nvSpPr>
        <p:spPr/>
        <p:txBody>
          <a:bodyPr/>
          <a:lstStyle/>
          <a:p>
            <a:fld id="{3EDC3532-DF7E-174D-96B6-17D98B2AD3BD}" type="datetime1">
              <a:rPr lang="de-DE" smtClean="0"/>
              <a:t>06.09.22</a:t>
            </a:fld>
            <a:endParaRPr lang="en-US"/>
          </a:p>
        </p:txBody>
      </p:sp>
      <p:sp>
        <p:nvSpPr>
          <p:cNvPr id="5" name="Footer Placeholder 4">
            <a:extLst>
              <a:ext uri="{FF2B5EF4-FFF2-40B4-BE49-F238E27FC236}">
                <a16:creationId xmlns:a16="http://schemas.microsoft.com/office/drawing/2014/main" id="{584DAC30-01CB-594E-8444-942EBB5A3D8E}"/>
              </a:ext>
            </a:extLst>
          </p:cNvPr>
          <p:cNvSpPr>
            <a:spLocks noGrp="1"/>
          </p:cNvSpPr>
          <p:nvPr>
            <p:ph type="ftr" sz="quarter" idx="11"/>
          </p:nvPr>
        </p:nvSpPr>
        <p:spPr/>
        <p:txBody>
          <a:bodyPr/>
          <a:lstStyle/>
          <a:p>
            <a:r>
              <a:rPr lang="pt-BR" dirty="0"/>
              <a:t>ICNFP 2022</a:t>
            </a:r>
            <a:endParaRPr lang="en-US" dirty="0"/>
          </a:p>
        </p:txBody>
      </p:sp>
      <p:sp>
        <p:nvSpPr>
          <p:cNvPr id="6" name="Slide Number Placeholder 5">
            <a:extLst>
              <a:ext uri="{FF2B5EF4-FFF2-40B4-BE49-F238E27FC236}">
                <a16:creationId xmlns:a16="http://schemas.microsoft.com/office/drawing/2014/main" id="{F331D780-EC23-274D-86EC-9CE4BDDC5CCB}"/>
              </a:ext>
            </a:extLst>
          </p:cNvPr>
          <p:cNvSpPr>
            <a:spLocks noGrp="1"/>
          </p:cNvSpPr>
          <p:nvPr>
            <p:ph type="sldNum" sz="quarter" idx="12"/>
          </p:nvPr>
        </p:nvSpPr>
        <p:spPr/>
        <p:txBody>
          <a:bodyPr/>
          <a:lstStyle/>
          <a:p>
            <a:fld id="{77D966E6-12FF-4108-9947-A2150C6B7188}" type="slidenum">
              <a:rPr lang="en-US" smtClean="0"/>
              <a:t>21</a:t>
            </a:fld>
            <a:endParaRPr lang="en-US"/>
          </a:p>
        </p:txBody>
      </p:sp>
      <p:pic>
        <p:nvPicPr>
          <p:cNvPr id="10" name="Google Shape;250;p28">
            <a:extLst>
              <a:ext uri="{FF2B5EF4-FFF2-40B4-BE49-F238E27FC236}">
                <a16:creationId xmlns:a16="http://schemas.microsoft.com/office/drawing/2014/main" id="{CCEFC02A-0127-ED43-B4DF-DF31A508EE06}"/>
              </a:ext>
            </a:extLst>
          </p:cNvPr>
          <p:cNvPicPr preferRelativeResize="0"/>
          <p:nvPr/>
        </p:nvPicPr>
        <p:blipFill rotWithShape="1">
          <a:blip r:embed="rId2">
            <a:alphaModFix/>
          </a:blip>
          <a:srcRect t="922" b="922"/>
          <a:stretch/>
        </p:blipFill>
        <p:spPr>
          <a:xfrm>
            <a:off x="3048000" y="973525"/>
            <a:ext cx="3053568" cy="2988879"/>
          </a:xfrm>
          <a:prstGeom prst="rect">
            <a:avLst/>
          </a:prstGeom>
          <a:noFill/>
          <a:ln>
            <a:noFill/>
          </a:ln>
        </p:spPr>
      </p:pic>
      <p:pic>
        <p:nvPicPr>
          <p:cNvPr id="11" name="Google Shape;251;p28">
            <a:extLst>
              <a:ext uri="{FF2B5EF4-FFF2-40B4-BE49-F238E27FC236}">
                <a16:creationId xmlns:a16="http://schemas.microsoft.com/office/drawing/2014/main" id="{008FD1FC-CD3E-1348-B6D5-94F7FE7BCBE2}"/>
              </a:ext>
            </a:extLst>
          </p:cNvPr>
          <p:cNvPicPr preferRelativeResize="0"/>
          <p:nvPr/>
        </p:nvPicPr>
        <p:blipFill rotWithShape="1">
          <a:blip r:embed="rId3">
            <a:alphaModFix/>
          </a:blip>
          <a:srcRect l="49" r="59"/>
          <a:stretch/>
        </p:blipFill>
        <p:spPr>
          <a:xfrm>
            <a:off x="6090432" y="973521"/>
            <a:ext cx="3053568" cy="2988879"/>
          </a:xfrm>
          <a:prstGeom prst="rect">
            <a:avLst/>
          </a:prstGeom>
          <a:noFill/>
          <a:ln>
            <a:noFill/>
          </a:ln>
        </p:spPr>
      </p:pic>
      <p:pic>
        <p:nvPicPr>
          <p:cNvPr id="12" name="Google Shape;254;p28">
            <a:extLst>
              <a:ext uri="{FF2B5EF4-FFF2-40B4-BE49-F238E27FC236}">
                <a16:creationId xmlns:a16="http://schemas.microsoft.com/office/drawing/2014/main" id="{CC25BAF6-7A17-AD47-890B-53CA36608026}"/>
              </a:ext>
            </a:extLst>
          </p:cNvPr>
          <p:cNvPicPr preferRelativeResize="0"/>
          <p:nvPr/>
        </p:nvPicPr>
        <p:blipFill>
          <a:blip r:embed="rId4">
            <a:alphaModFix/>
          </a:blip>
          <a:stretch>
            <a:fillRect/>
          </a:stretch>
        </p:blipFill>
        <p:spPr>
          <a:xfrm>
            <a:off x="152400" y="973525"/>
            <a:ext cx="2851422" cy="2988879"/>
          </a:xfrm>
          <a:prstGeom prst="rect">
            <a:avLst/>
          </a:prstGeom>
          <a:noFill/>
          <a:ln>
            <a:noFill/>
          </a:ln>
        </p:spPr>
      </p:pic>
      <p:sp>
        <p:nvSpPr>
          <p:cNvPr id="13" name="Google Shape;255;p28">
            <a:extLst>
              <a:ext uri="{FF2B5EF4-FFF2-40B4-BE49-F238E27FC236}">
                <a16:creationId xmlns:a16="http://schemas.microsoft.com/office/drawing/2014/main" id="{BABFF17C-1BEE-D749-83FB-E343BF5C5D25}"/>
              </a:ext>
            </a:extLst>
          </p:cNvPr>
          <p:cNvSpPr txBox="1"/>
          <p:nvPr/>
        </p:nvSpPr>
        <p:spPr>
          <a:xfrm>
            <a:off x="1193922" y="1128657"/>
            <a:ext cx="878400" cy="532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n" sz="1050" b="1" dirty="0">
                <a:latin typeface="Times New Roman"/>
                <a:ea typeface="Times New Roman"/>
                <a:cs typeface="Times New Roman"/>
                <a:sym typeface="Times New Roman"/>
              </a:rPr>
              <a:t>Photon gun Simulation</a:t>
            </a:r>
            <a:endParaRPr sz="1050" b="1" dirty="0">
              <a:latin typeface="Times New Roman"/>
              <a:ea typeface="Times New Roman"/>
              <a:cs typeface="Times New Roman"/>
              <a:sym typeface="Times New Roman"/>
            </a:endParaRPr>
          </a:p>
        </p:txBody>
      </p:sp>
      <p:sp>
        <p:nvSpPr>
          <p:cNvPr id="14" name="Google Shape;252;p28">
            <a:extLst>
              <a:ext uri="{FF2B5EF4-FFF2-40B4-BE49-F238E27FC236}">
                <a16:creationId xmlns:a16="http://schemas.microsoft.com/office/drawing/2014/main" id="{7D00AAC5-84DD-0B44-8893-3189E7C080C8}"/>
              </a:ext>
            </a:extLst>
          </p:cNvPr>
          <p:cNvSpPr txBox="1"/>
          <p:nvPr/>
        </p:nvSpPr>
        <p:spPr>
          <a:xfrm>
            <a:off x="5075432" y="1400825"/>
            <a:ext cx="878400" cy="532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n" sz="1050" b="1" dirty="0" err="1">
                <a:latin typeface="Times New Roman"/>
                <a:ea typeface="Times New Roman"/>
                <a:cs typeface="Times New Roman"/>
                <a:sym typeface="Times New Roman"/>
              </a:rPr>
              <a:t>ggH→γγ</a:t>
            </a:r>
            <a:br>
              <a:rPr lang="en" sz="1050" b="1" dirty="0">
                <a:latin typeface="Times New Roman"/>
                <a:ea typeface="Times New Roman"/>
                <a:cs typeface="Times New Roman"/>
                <a:sym typeface="Times New Roman"/>
              </a:rPr>
            </a:br>
            <a:r>
              <a:rPr lang="en" sz="1050" b="1" dirty="0">
                <a:latin typeface="Times New Roman"/>
                <a:ea typeface="Times New Roman"/>
                <a:cs typeface="Times New Roman"/>
                <a:sym typeface="Times New Roman"/>
              </a:rPr>
              <a:t>Simulation</a:t>
            </a:r>
            <a:endParaRPr sz="1050" b="1" dirty="0">
              <a:latin typeface="Times New Roman"/>
              <a:ea typeface="Times New Roman"/>
              <a:cs typeface="Times New Roman"/>
              <a:sym typeface="Times New Roman"/>
            </a:endParaRPr>
          </a:p>
        </p:txBody>
      </p:sp>
      <p:sp>
        <p:nvSpPr>
          <p:cNvPr id="15" name="Google Shape;253;p28">
            <a:extLst>
              <a:ext uri="{FF2B5EF4-FFF2-40B4-BE49-F238E27FC236}">
                <a16:creationId xmlns:a16="http://schemas.microsoft.com/office/drawing/2014/main" id="{80A9A146-0C09-C749-A91C-925DA4A3732A}"/>
              </a:ext>
            </a:extLst>
          </p:cNvPr>
          <p:cNvSpPr txBox="1"/>
          <p:nvPr/>
        </p:nvSpPr>
        <p:spPr>
          <a:xfrm>
            <a:off x="8189400" y="1453647"/>
            <a:ext cx="878400" cy="532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n" sz="1050" b="1" dirty="0">
                <a:latin typeface="Times New Roman"/>
                <a:ea typeface="Times New Roman"/>
                <a:cs typeface="Times New Roman"/>
                <a:sym typeface="Times New Roman"/>
              </a:rPr>
              <a:t>DY </a:t>
            </a:r>
            <a:r>
              <a:rPr lang="en" sz="1050" b="1" dirty="0" err="1">
                <a:latin typeface="Times New Roman"/>
                <a:ea typeface="Times New Roman"/>
                <a:cs typeface="Times New Roman"/>
                <a:sym typeface="Times New Roman"/>
              </a:rPr>
              <a:t>Z→ee</a:t>
            </a:r>
            <a:br>
              <a:rPr lang="en" sz="1050" b="1" dirty="0">
                <a:latin typeface="Times New Roman"/>
                <a:ea typeface="Times New Roman"/>
                <a:cs typeface="Times New Roman"/>
                <a:sym typeface="Times New Roman"/>
              </a:rPr>
            </a:br>
            <a:r>
              <a:rPr lang="en" sz="1050" b="1" dirty="0">
                <a:latin typeface="Times New Roman"/>
                <a:ea typeface="Times New Roman"/>
                <a:cs typeface="Times New Roman"/>
                <a:sym typeface="Times New Roman"/>
              </a:rPr>
              <a:t>2018 DATA</a:t>
            </a:r>
            <a:endParaRPr sz="1050" b="1" dirty="0">
              <a:latin typeface="Times New Roman"/>
              <a:ea typeface="Times New Roman"/>
              <a:cs typeface="Times New Roman"/>
              <a:sym typeface="Times New Roman"/>
            </a:endParaRPr>
          </a:p>
        </p:txBody>
      </p:sp>
      <p:sp>
        <p:nvSpPr>
          <p:cNvPr id="16" name="Google Shape;248;p28">
            <a:extLst>
              <a:ext uri="{FF2B5EF4-FFF2-40B4-BE49-F238E27FC236}">
                <a16:creationId xmlns:a16="http://schemas.microsoft.com/office/drawing/2014/main" id="{32441A35-F2CE-4C43-909E-BA5876027D38}"/>
              </a:ext>
            </a:extLst>
          </p:cNvPr>
          <p:cNvSpPr txBox="1">
            <a:spLocks/>
          </p:cNvSpPr>
          <p:nvPr/>
        </p:nvSpPr>
        <p:spPr>
          <a:xfrm>
            <a:off x="536314" y="4392812"/>
            <a:ext cx="8520600" cy="2215961"/>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317500">
              <a:spcBef>
                <a:spcPts val="0"/>
              </a:spcBef>
              <a:buSzPts val="1400"/>
              <a:buFont typeface="Arial"/>
              <a:buChar char="●"/>
            </a:pPr>
            <a:r>
              <a:rPr lang="en-GB" sz="2000" dirty="0"/>
              <a:t>Improved per-object energy resolution by ~10%  for both electrons and photons</a:t>
            </a:r>
          </a:p>
          <a:p>
            <a:pPr marL="457200" indent="-317500">
              <a:spcBef>
                <a:spcPts val="0"/>
              </a:spcBef>
              <a:buSzPts val="1400"/>
              <a:buFont typeface="Arial"/>
              <a:buChar char="●"/>
            </a:pPr>
            <a:r>
              <a:rPr lang="en-GB" sz="2000" dirty="0"/>
              <a:t>Translates to improved invariant mass resolution by  ~5%, confirmed in Run 2 data.</a:t>
            </a:r>
          </a:p>
          <a:p>
            <a:pPr marL="457200" indent="-317500">
              <a:spcBef>
                <a:spcPts val="0"/>
              </a:spcBef>
              <a:buSzPts val="1400"/>
              <a:buFont typeface="Arial"/>
              <a:buChar char="●"/>
            </a:pPr>
            <a:r>
              <a:rPr lang="en-GB" sz="2000" dirty="0"/>
              <a:t>First major change to energy regression algorithm since 2012</a:t>
            </a:r>
          </a:p>
          <a:p>
            <a:pPr marL="914400" lvl="1" indent="-304800">
              <a:spcBef>
                <a:spcPts val="0"/>
              </a:spcBef>
              <a:buSzPts val="1200"/>
              <a:buFont typeface="Arial"/>
              <a:buChar char="○"/>
            </a:pPr>
            <a:r>
              <a:rPr lang="en-GB" sz="1800" dirty="0"/>
              <a:t>In process of being deployed for Run 3</a:t>
            </a:r>
          </a:p>
          <a:p>
            <a:pPr marL="914400" lvl="1" indent="-304800">
              <a:spcBef>
                <a:spcPts val="0"/>
              </a:spcBef>
              <a:buSzPts val="1200"/>
              <a:buFont typeface="Arial"/>
              <a:buChar char="○"/>
            </a:pPr>
            <a:endParaRPr lang="en-GB" sz="1400" dirty="0"/>
          </a:p>
        </p:txBody>
      </p:sp>
      <p:sp>
        <p:nvSpPr>
          <p:cNvPr id="17" name="Google Shape;346;p34">
            <a:extLst>
              <a:ext uri="{FF2B5EF4-FFF2-40B4-BE49-F238E27FC236}">
                <a16:creationId xmlns:a16="http://schemas.microsoft.com/office/drawing/2014/main" id="{FC2A17E6-4FF8-9540-B8D9-B39F2A30691A}"/>
              </a:ext>
            </a:extLst>
          </p:cNvPr>
          <p:cNvSpPr txBox="1"/>
          <p:nvPr/>
        </p:nvSpPr>
        <p:spPr>
          <a:xfrm>
            <a:off x="6601200" y="590521"/>
            <a:ext cx="300000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400" b="1" dirty="0"/>
              <a:t>CMS-DP-2022/009</a:t>
            </a:r>
            <a:endParaRPr sz="1400" b="1" dirty="0"/>
          </a:p>
        </p:txBody>
      </p:sp>
    </p:spTree>
    <p:extLst>
      <p:ext uri="{BB962C8B-B14F-4D97-AF65-F5344CB8AC3E}">
        <p14:creationId xmlns:p14="http://schemas.microsoft.com/office/powerpoint/2010/main" val="15515578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D8350-D8FC-5F4F-A1C5-6C45536C659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3214B4D-9637-6D46-8637-DEDBC37CCA1C}"/>
              </a:ext>
            </a:extLst>
          </p:cNvPr>
          <p:cNvSpPr>
            <a:spLocks noGrp="1"/>
          </p:cNvSpPr>
          <p:nvPr>
            <p:ph idx="1"/>
          </p:nvPr>
        </p:nvSpPr>
        <p:spPr>
          <a:xfrm>
            <a:off x="228600" y="2819400"/>
            <a:ext cx="8610600" cy="868363"/>
          </a:xfrm>
        </p:spPr>
        <p:txBody>
          <a:bodyPr>
            <a:normAutofit/>
          </a:bodyPr>
          <a:lstStyle/>
          <a:p>
            <a:pPr marL="0" indent="0" algn="ctr">
              <a:buNone/>
            </a:pPr>
            <a:r>
              <a:rPr lang="en-US" sz="2800" dirty="0"/>
              <a:t>Pion reconstruction with the HGCAL beam test prototype</a:t>
            </a:r>
          </a:p>
        </p:txBody>
      </p:sp>
      <p:sp>
        <p:nvSpPr>
          <p:cNvPr id="4" name="Date Placeholder 3">
            <a:extLst>
              <a:ext uri="{FF2B5EF4-FFF2-40B4-BE49-F238E27FC236}">
                <a16:creationId xmlns:a16="http://schemas.microsoft.com/office/drawing/2014/main" id="{99B94D15-7634-2F40-ACFC-7ACB5240842A}"/>
              </a:ext>
            </a:extLst>
          </p:cNvPr>
          <p:cNvSpPr>
            <a:spLocks noGrp="1"/>
          </p:cNvSpPr>
          <p:nvPr>
            <p:ph type="dt" sz="half" idx="10"/>
          </p:nvPr>
        </p:nvSpPr>
        <p:spPr/>
        <p:txBody>
          <a:bodyPr/>
          <a:lstStyle/>
          <a:p>
            <a:fld id="{77B2F9CF-EA96-F948-B12F-C876FCD60056}" type="datetime1">
              <a:rPr lang="de-DE" smtClean="0"/>
              <a:t>06.09.22</a:t>
            </a:fld>
            <a:endParaRPr lang="en-US"/>
          </a:p>
        </p:txBody>
      </p:sp>
      <p:sp>
        <p:nvSpPr>
          <p:cNvPr id="5" name="Footer Placeholder 4">
            <a:extLst>
              <a:ext uri="{FF2B5EF4-FFF2-40B4-BE49-F238E27FC236}">
                <a16:creationId xmlns:a16="http://schemas.microsoft.com/office/drawing/2014/main" id="{99F1512B-7948-B141-9449-00C5A45E79A8}"/>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CA743944-1509-C84E-A1CB-33AEDC7DACDD}"/>
              </a:ext>
            </a:extLst>
          </p:cNvPr>
          <p:cNvSpPr>
            <a:spLocks noGrp="1"/>
          </p:cNvSpPr>
          <p:nvPr>
            <p:ph type="sldNum" sz="quarter" idx="12"/>
          </p:nvPr>
        </p:nvSpPr>
        <p:spPr/>
        <p:txBody>
          <a:bodyPr/>
          <a:lstStyle/>
          <a:p>
            <a:fld id="{77D966E6-12FF-4108-9947-A2150C6B7188}" type="slidenum">
              <a:rPr lang="en-US" smtClean="0"/>
              <a:t>22</a:t>
            </a:fld>
            <a:endParaRPr lang="en-US"/>
          </a:p>
        </p:txBody>
      </p:sp>
    </p:spTree>
    <p:extLst>
      <p:ext uri="{BB962C8B-B14F-4D97-AF65-F5344CB8AC3E}">
        <p14:creationId xmlns:p14="http://schemas.microsoft.com/office/powerpoint/2010/main" val="3802143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7D0EC-B2FE-0544-BE85-063D8643EC72}"/>
              </a:ext>
            </a:extLst>
          </p:cNvPr>
          <p:cNvSpPr>
            <a:spLocks noGrp="1"/>
          </p:cNvSpPr>
          <p:nvPr>
            <p:ph type="title"/>
          </p:nvPr>
        </p:nvSpPr>
        <p:spPr/>
        <p:txBody>
          <a:bodyPr/>
          <a:lstStyle/>
          <a:p>
            <a:r>
              <a:rPr lang="en-US" dirty="0"/>
              <a:t>A pion event display</a:t>
            </a:r>
          </a:p>
        </p:txBody>
      </p:sp>
      <p:sp>
        <p:nvSpPr>
          <p:cNvPr id="4" name="Date Placeholder 3">
            <a:extLst>
              <a:ext uri="{FF2B5EF4-FFF2-40B4-BE49-F238E27FC236}">
                <a16:creationId xmlns:a16="http://schemas.microsoft.com/office/drawing/2014/main" id="{4BF89F02-62D3-574F-B9F7-7ECF1B89C469}"/>
              </a:ext>
            </a:extLst>
          </p:cNvPr>
          <p:cNvSpPr>
            <a:spLocks noGrp="1"/>
          </p:cNvSpPr>
          <p:nvPr>
            <p:ph type="dt" sz="half" idx="10"/>
          </p:nvPr>
        </p:nvSpPr>
        <p:spPr/>
        <p:txBody>
          <a:bodyPr/>
          <a:lstStyle/>
          <a:p>
            <a:fld id="{9C6B5DFC-B554-C143-853B-81200ADA03FD}" type="datetime1">
              <a:rPr lang="de-DE" smtClean="0"/>
              <a:t>07.09.22</a:t>
            </a:fld>
            <a:endParaRPr lang="en-US"/>
          </a:p>
        </p:txBody>
      </p:sp>
      <p:sp>
        <p:nvSpPr>
          <p:cNvPr id="5" name="Footer Placeholder 4">
            <a:extLst>
              <a:ext uri="{FF2B5EF4-FFF2-40B4-BE49-F238E27FC236}">
                <a16:creationId xmlns:a16="http://schemas.microsoft.com/office/drawing/2014/main" id="{4C462BD5-154E-1342-B3E5-9E236CBE1C97}"/>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3D7A94E4-9E86-1B47-A9B6-11E07B535524}"/>
              </a:ext>
            </a:extLst>
          </p:cNvPr>
          <p:cNvSpPr>
            <a:spLocks noGrp="1"/>
          </p:cNvSpPr>
          <p:nvPr>
            <p:ph type="sldNum" sz="quarter" idx="12"/>
          </p:nvPr>
        </p:nvSpPr>
        <p:spPr/>
        <p:txBody>
          <a:bodyPr/>
          <a:lstStyle/>
          <a:p>
            <a:fld id="{77D966E6-12FF-4108-9947-A2150C6B7188}" type="slidenum">
              <a:rPr lang="en-US" smtClean="0"/>
              <a:t>23</a:t>
            </a:fld>
            <a:endParaRPr lang="en-US"/>
          </a:p>
        </p:txBody>
      </p:sp>
      <p:pic>
        <p:nvPicPr>
          <p:cNvPr id="7" name="Google Shape;488;p47">
            <a:extLst>
              <a:ext uri="{FF2B5EF4-FFF2-40B4-BE49-F238E27FC236}">
                <a16:creationId xmlns:a16="http://schemas.microsoft.com/office/drawing/2014/main" id="{BA0CA046-2DB0-8843-A403-4CE4B8C85EE5}"/>
              </a:ext>
            </a:extLst>
          </p:cNvPr>
          <p:cNvPicPr preferRelativeResize="0"/>
          <p:nvPr/>
        </p:nvPicPr>
        <p:blipFill>
          <a:blip r:embed="rId2">
            <a:alphaModFix/>
          </a:blip>
          <a:stretch>
            <a:fillRect/>
          </a:stretch>
        </p:blipFill>
        <p:spPr>
          <a:xfrm>
            <a:off x="457200" y="1371600"/>
            <a:ext cx="8676127" cy="3200400"/>
          </a:xfrm>
          <a:prstGeom prst="rect">
            <a:avLst/>
          </a:prstGeom>
          <a:noFill/>
          <a:ln>
            <a:noFill/>
          </a:ln>
        </p:spPr>
      </p:pic>
      <p:cxnSp>
        <p:nvCxnSpPr>
          <p:cNvPr id="9" name="Google Shape;492;p47">
            <a:extLst>
              <a:ext uri="{FF2B5EF4-FFF2-40B4-BE49-F238E27FC236}">
                <a16:creationId xmlns:a16="http://schemas.microsoft.com/office/drawing/2014/main" id="{404BE931-1631-6C42-83B2-7C4231581176}"/>
              </a:ext>
            </a:extLst>
          </p:cNvPr>
          <p:cNvCxnSpPr/>
          <p:nvPr/>
        </p:nvCxnSpPr>
        <p:spPr>
          <a:xfrm rot="10800000" flipH="1">
            <a:off x="14726" y="3529200"/>
            <a:ext cx="741300" cy="52200"/>
          </a:xfrm>
          <a:prstGeom prst="straightConnector1">
            <a:avLst/>
          </a:prstGeom>
          <a:noFill/>
          <a:ln w="9525" cap="flat" cmpd="sng">
            <a:solidFill>
              <a:schemeClr val="dk2"/>
            </a:solidFill>
            <a:prstDash val="solid"/>
            <a:round/>
            <a:headEnd type="none" w="med" len="med"/>
            <a:tailEnd type="triangle" w="med" len="med"/>
          </a:ln>
        </p:spPr>
      </p:cxnSp>
      <p:sp>
        <p:nvSpPr>
          <p:cNvPr id="10" name="Google Shape;493;p47">
            <a:extLst>
              <a:ext uri="{FF2B5EF4-FFF2-40B4-BE49-F238E27FC236}">
                <a16:creationId xmlns:a16="http://schemas.microsoft.com/office/drawing/2014/main" id="{16BC4997-4A0B-FD4E-84A1-9B174A4F17CE}"/>
              </a:ext>
            </a:extLst>
          </p:cNvPr>
          <p:cNvSpPr txBox="1"/>
          <p:nvPr/>
        </p:nvSpPr>
        <p:spPr>
          <a:xfrm rot="-159759">
            <a:off x="-220963" y="3173936"/>
            <a:ext cx="1130120" cy="251986"/>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b="1" dirty="0">
                <a:solidFill>
                  <a:schemeClr val="dk2"/>
                </a:solidFill>
                <a:latin typeface="Open Sans"/>
                <a:ea typeface="Open Sans"/>
                <a:cs typeface="Open Sans"/>
                <a:sym typeface="Open Sans"/>
              </a:rPr>
              <a:t>300 GeV π⁻</a:t>
            </a:r>
            <a:endParaRPr sz="1100" b="1" dirty="0">
              <a:solidFill>
                <a:schemeClr val="dk2"/>
              </a:solidFill>
              <a:latin typeface="Open Sans"/>
              <a:ea typeface="Open Sans"/>
              <a:cs typeface="Open Sans"/>
              <a:sym typeface="Open Sans"/>
            </a:endParaRPr>
          </a:p>
        </p:txBody>
      </p:sp>
      <p:sp>
        <p:nvSpPr>
          <p:cNvPr id="11" name="Google Shape;489;p47">
            <a:extLst>
              <a:ext uri="{FF2B5EF4-FFF2-40B4-BE49-F238E27FC236}">
                <a16:creationId xmlns:a16="http://schemas.microsoft.com/office/drawing/2014/main" id="{B6274895-7FAE-464A-9BAF-10FA98CF42D6}"/>
              </a:ext>
            </a:extLst>
          </p:cNvPr>
          <p:cNvSpPr txBox="1"/>
          <p:nvPr/>
        </p:nvSpPr>
        <p:spPr>
          <a:xfrm>
            <a:off x="5875452" y="1752600"/>
            <a:ext cx="678300" cy="36930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dirty="0">
                <a:latin typeface="Open Sans"/>
                <a:ea typeface="Open Sans"/>
                <a:cs typeface="Open Sans"/>
                <a:sym typeface="Open Sans"/>
              </a:rPr>
              <a:t>AHCAL</a:t>
            </a:r>
            <a:endParaRPr sz="1200" b="1" dirty="0">
              <a:latin typeface="Open Sans"/>
              <a:ea typeface="Open Sans"/>
              <a:cs typeface="Open Sans"/>
              <a:sym typeface="Open Sans"/>
            </a:endParaRPr>
          </a:p>
        </p:txBody>
      </p:sp>
      <p:sp>
        <p:nvSpPr>
          <p:cNvPr id="12" name="Google Shape;490;p47">
            <a:extLst>
              <a:ext uri="{FF2B5EF4-FFF2-40B4-BE49-F238E27FC236}">
                <a16:creationId xmlns:a16="http://schemas.microsoft.com/office/drawing/2014/main" id="{6E6C8F59-9096-F847-B81B-A75435987CAF}"/>
              </a:ext>
            </a:extLst>
          </p:cNvPr>
          <p:cNvSpPr txBox="1"/>
          <p:nvPr/>
        </p:nvSpPr>
        <p:spPr>
          <a:xfrm>
            <a:off x="2971800" y="2133600"/>
            <a:ext cx="489600" cy="369302"/>
          </a:xfrm>
          <a:prstGeom prst="rect">
            <a:avLst/>
          </a:prstGeom>
          <a:solidFill>
            <a:srgbClr val="FFFFFF"/>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dirty="0">
                <a:latin typeface="Open Sans"/>
                <a:ea typeface="Open Sans"/>
                <a:cs typeface="Open Sans"/>
                <a:sym typeface="Open Sans"/>
              </a:rPr>
              <a:t>CE-H</a:t>
            </a:r>
            <a:endParaRPr sz="900" b="1" dirty="0">
              <a:latin typeface="Open Sans"/>
              <a:ea typeface="Open Sans"/>
              <a:cs typeface="Open Sans"/>
              <a:sym typeface="Open Sans"/>
            </a:endParaRPr>
          </a:p>
        </p:txBody>
      </p:sp>
      <p:sp>
        <p:nvSpPr>
          <p:cNvPr id="13" name="Google Shape;491;p47">
            <a:extLst>
              <a:ext uri="{FF2B5EF4-FFF2-40B4-BE49-F238E27FC236}">
                <a16:creationId xmlns:a16="http://schemas.microsoft.com/office/drawing/2014/main" id="{E29B9792-8AE3-374A-B44D-05F7FC1F5522}"/>
              </a:ext>
            </a:extLst>
          </p:cNvPr>
          <p:cNvSpPr txBox="1"/>
          <p:nvPr/>
        </p:nvSpPr>
        <p:spPr>
          <a:xfrm>
            <a:off x="1066800" y="2674800"/>
            <a:ext cx="450600" cy="2208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b="1" dirty="0">
                <a:latin typeface="Open Sans"/>
                <a:ea typeface="Open Sans"/>
                <a:cs typeface="Open Sans"/>
                <a:sym typeface="Open Sans"/>
              </a:rPr>
              <a:t>CE-E</a:t>
            </a:r>
            <a:endParaRPr sz="1100" b="1" dirty="0">
              <a:latin typeface="Open Sans"/>
              <a:ea typeface="Open Sans"/>
              <a:cs typeface="Open Sans"/>
              <a:sym typeface="Open Sans"/>
            </a:endParaRPr>
          </a:p>
        </p:txBody>
      </p:sp>
      <p:sp>
        <p:nvSpPr>
          <p:cNvPr id="14" name="Google Shape;494;p47">
            <a:extLst>
              <a:ext uri="{FF2B5EF4-FFF2-40B4-BE49-F238E27FC236}">
                <a16:creationId xmlns:a16="http://schemas.microsoft.com/office/drawing/2014/main" id="{79DF1738-E450-0E45-B83F-DD3155A55BCC}"/>
              </a:ext>
            </a:extLst>
          </p:cNvPr>
          <p:cNvSpPr txBox="1"/>
          <p:nvPr/>
        </p:nvSpPr>
        <p:spPr>
          <a:xfrm>
            <a:off x="2057400" y="4191000"/>
            <a:ext cx="5191170" cy="36930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dirty="0"/>
              <a:t>Pion shower in HGCAL prototype </a:t>
            </a:r>
            <a:r>
              <a:rPr lang="en" sz="1200" b="1" dirty="0" err="1"/>
              <a:t>testbeam</a:t>
            </a:r>
            <a:r>
              <a:rPr lang="en" sz="1200" b="1" dirty="0"/>
              <a:t>. Each square is a detector hit </a:t>
            </a:r>
            <a:endParaRPr sz="1200" b="1" dirty="0"/>
          </a:p>
        </p:txBody>
      </p:sp>
    </p:spTree>
    <p:extLst>
      <p:ext uri="{BB962C8B-B14F-4D97-AF65-F5344CB8AC3E}">
        <p14:creationId xmlns:p14="http://schemas.microsoft.com/office/powerpoint/2010/main" val="31827563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A1F68-1D0A-454D-92F0-EC386E2D7DCE}"/>
              </a:ext>
            </a:extLst>
          </p:cNvPr>
          <p:cNvSpPr>
            <a:spLocks noGrp="1"/>
          </p:cNvSpPr>
          <p:nvPr>
            <p:ph type="title"/>
          </p:nvPr>
        </p:nvSpPr>
        <p:spPr/>
        <p:txBody>
          <a:bodyPr/>
          <a:lstStyle/>
          <a:p>
            <a:r>
              <a:rPr lang="en-US" dirty="0"/>
              <a:t>Baseline energy reconstruction</a:t>
            </a:r>
          </a:p>
        </p:txBody>
      </p:sp>
      <p:sp>
        <p:nvSpPr>
          <p:cNvPr id="4" name="Date Placeholder 3">
            <a:extLst>
              <a:ext uri="{FF2B5EF4-FFF2-40B4-BE49-F238E27FC236}">
                <a16:creationId xmlns:a16="http://schemas.microsoft.com/office/drawing/2014/main" id="{A6F4CCF4-BE3A-4648-BE4D-0FBA83BFFA37}"/>
              </a:ext>
            </a:extLst>
          </p:cNvPr>
          <p:cNvSpPr>
            <a:spLocks noGrp="1"/>
          </p:cNvSpPr>
          <p:nvPr>
            <p:ph type="dt" sz="half" idx="10"/>
          </p:nvPr>
        </p:nvSpPr>
        <p:spPr/>
        <p:txBody>
          <a:bodyPr/>
          <a:lstStyle/>
          <a:p>
            <a:fld id="{BC56D085-0372-2740-AD20-7B238D035B32}" type="datetime1">
              <a:rPr lang="de-DE" smtClean="0"/>
              <a:t>06.09.22</a:t>
            </a:fld>
            <a:endParaRPr lang="en-US"/>
          </a:p>
        </p:txBody>
      </p:sp>
      <p:sp>
        <p:nvSpPr>
          <p:cNvPr id="5" name="Footer Placeholder 4">
            <a:extLst>
              <a:ext uri="{FF2B5EF4-FFF2-40B4-BE49-F238E27FC236}">
                <a16:creationId xmlns:a16="http://schemas.microsoft.com/office/drawing/2014/main" id="{B39DF68D-140D-5F4D-A41C-2205F8A22C88}"/>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92DFADE5-A5A4-A441-8AE8-D2152AF5F765}"/>
              </a:ext>
            </a:extLst>
          </p:cNvPr>
          <p:cNvSpPr>
            <a:spLocks noGrp="1"/>
          </p:cNvSpPr>
          <p:nvPr>
            <p:ph type="sldNum" sz="quarter" idx="12"/>
          </p:nvPr>
        </p:nvSpPr>
        <p:spPr/>
        <p:txBody>
          <a:bodyPr/>
          <a:lstStyle/>
          <a:p>
            <a:fld id="{77D966E6-12FF-4108-9947-A2150C6B7188}" type="slidenum">
              <a:rPr lang="en-US" smtClean="0"/>
              <a:t>24</a:t>
            </a:fld>
            <a:endParaRPr lang="en-US"/>
          </a:p>
        </p:txBody>
      </p:sp>
      <p:pic>
        <p:nvPicPr>
          <p:cNvPr id="8" name="Google Shape;277;p30">
            <a:extLst>
              <a:ext uri="{FF2B5EF4-FFF2-40B4-BE49-F238E27FC236}">
                <a16:creationId xmlns:a16="http://schemas.microsoft.com/office/drawing/2014/main" id="{EBECDFB6-B814-8F46-AB2C-20724E8DDC39}"/>
              </a:ext>
            </a:extLst>
          </p:cNvPr>
          <p:cNvPicPr preferRelativeResize="0"/>
          <p:nvPr/>
        </p:nvPicPr>
        <p:blipFill>
          <a:blip r:embed="rId2">
            <a:alphaModFix/>
          </a:blip>
          <a:stretch>
            <a:fillRect/>
          </a:stretch>
        </p:blipFill>
        <p:spPr>
          <a:xfrm>
            <a:off x="5791200" y="1143001"/>
            <a:ext cx="3200400" cy="2590800"/>
          </a:xfrm>
          <a:prstGeom prst="rect">
            <a:avLst/>
          </a:prstGeom>
          <a:noFill/>
          <a:ln>
            <a:noFill/>
          </a:ln>
        </p:spPr>
      </p:pic>
      <p:grpSp>
        <p:nvGrpSpPr>
          <p:cNvPr id="9" name="Google Shape;285;p30">
            <a:extLst>
              <a:ext uri="{FF2B5EF4-FFF2-40B4-BE49-F238E27FC236}">
                <a16:creationId xmlns:a16="http://schemas.microsoft.com/office/drawing/2014/main" id="{3B3152AE-4D4D-7041-8E2D-1017EB35787E}"/>
              </a:ext>
            </a:extLst>
          </p:cNvPr>
          <p:cNvGrpSpPr/>
          <p:nvPr/>
        </p:nvGrpSpPr>
        <p:grpSpPr>
          <a:xfrm>
            <a:off x="4724400" y="4038601"/>
            <a:ext cx="4343400" cy="2209800"/>
            <a:chOff x="1361325" y="886300"/>
            <a:chExt cx="6270101" cy="2554484"/>
          </a:xfrm>
        </p:grpSpPr>
        <p:pic>
          <p:nvPicPr>
            <p:cNvPr id="10" name="Google Shape;286;p30">
              <a:extLst>
                <a:ext uri="{FF2B5EF4-FFF2-40B4-BE49-F238E27FC236}">
                  <a16:creationId xmlns:a16="http://schemas.microsoft.com/office/drawing/2014/main" id="{7B5AED5A-A7C9-654A-9E72-4120ECFF2741}"/>
                </a:ext>
              </a:extLst>
            </p:cNvPr>
            <p:cNvPicPr preferRelativeResize="0"/>
            <p:nvPr/>
          </p:nvPicPr>
          <p:blipFill>
            <a:blip r:embed="rId3">
              <a:alphaModFix/>
            </a:blip>
            <a:stretch>
              <a:fillRect/>
            </a:stretch>
          </p:blipFill>
          <p:spPr>
            <a:xfrm>
              <a:off x="1361325" y="886300"/>
              <a:ext cx="6270101" cy="2421141"/>
            </a:xfrm>
            <a:prstGeom prst="rect">
              <a:avLst/>
            </a:prstGeom>
            <a:noFill/>
            <a:ln>
              <a:noFill/>
            </a:ln>
          </p:spPr>
        </p:pic>
        <p:sp>
          <p:nvSpPr>
            <p:cNvPr id="11" name="Google Shape;287;p30">
              <a:extLst>
                <a:ext uri="{FF2B5EF4-FFF2-40B4-BE49-F238E27FC236}">
                  <a16:creationId xmlns:a16="http://schemas.microsoft.com/office/drawing/2014/main" id="{AF6E7AE8-A31F-464B-AA23-030B6A657462}"/>
                </a:ext>
              </a:extLst>
            </p:cNvPr>
            <p:cNvSpPr txBox="1"/>
            <p:nvPr/>
          </p:nvSpPr>
          <p:spPr>
            <a:xfrm rot="-357213">
              <a:off x="2168911" y="3070744"/>
              <a:ext cx="2611787" cy="234880"/>
            </a:xfrm>
            <a:prstGeom prst="rect">
              <a:avLst/>
            </a:prstGeom>
            <a:solidFill>
              <a:srgbClr val="D9D9D9"/>
            </a:solidFill>
            <a:ln>
              <a:noFill/>
            </a:ln>
          </p:spPr>
          <p:txBody>
            <a:bodyPr spcFirstLastPara="1" wrap="square" lIns="0" tIns="0" rIns="0" bIns="0" anchor="t" anchorCtr="0">
              <a:spAutoFit/>
            </a:bodyPr>
            <a:lstStyle/>
            <a:p>
              <a:pPr marL="45720" lvl="0" indent="-45720" algn="ctr" rtl="0">
                <a:lnSpc>
                  <a:spcPct val="115000"/>
                </a:lnSpc>
                <a:spcBef>
                  <a:spcPts val="0"/>
                </a:spcBef>
                <a:spcAft>
                  <a:spcPts val="0"/>
                </a:spcAft>
                <a:buNone/>
              </a:pPr>
              <a:r>
                <a:rPr lang="en" sz="900" b="1">
                  <a:solidFill>
                    <a:srgbClr val="000000"/>
                  </a:solidFill>
                  <a:latin typeface="Open Sans"/>
                  <a:ea typeface="Open Sans"/>
                  <a:cs typeface="Open Sans"/>
                  <a:sym typeface="Open Sans"/>
                </a:rPr>
                <a:t>Passive material</a:t>
              </a:r>
              <a:endParaRPr sz="900" b="1"/>
            </a:p>
          </p:txBody>
        </p:sp>
        <p:sp>
          <p:nvSpPr>
            <p:cNvPr id="12" name="Google Shape;288;p30">
              <a:extLst>
                <a:ext uri="{FF2B5EF4-FFF2-40B4-BE49-F238E27FC236}">
                  <a16:creationId xmlns:a16="http://schemas.microsoft.com/office/drawing/2014/main" id="{9D1C69C0-71EE-C141-92B6-1B434D0234F0}"/>
                </a:ext>
              </a:extLst>
            </p:cNvPr>
            <p:cNvSpPr txBox="1"/>
            <p:nvPr/>
          </p:nvSpPr>
          <p:spPr>
            <a:xfrm rot="-358891">
              <a:off x="3074304" y="2354650"/>
              <a:ext cx="883812" cy="208761"/>
            </a:xfrm>
            <a:prstGeom prst="rect">
              <a:avLst/>
            </a:prstGeom>
            <a:noFill/>
            <a:ln>
              <a:noFill/>
            </a:ln>
          </p:spPr>
          <p:txBody>
            <a:bodyPr spcFirstLastPara="1" wrap="square" lIns="0" tIns="0" rIns="0" bIns="0" anchor="t" anchorCtr="0">
              <a:spAutoFit/>
            </a:bodyPr>
            <a:lstStyle/>
            <a:p>
              <a:pPr marL="45720" lvl="0" indent="-45720" algn="l" rtl="0">
                <a:lnSpc>
                  <a:spcPct val="115000"/>
                </a:lnSpc>
                <a:spcBef>
                  <a:spcPts val="0"/>
                </a:spcBef>
                <a:spcAft>
                  <a:spcPts val="0"/>
                </a:spcAft>
                <a:buNone/>
              </a:pPr>
              <a:r>
                <a:rPr lang="en" sz="800">
                  <a:solidFill>
                    <a:srgbClr val="FFFFFF"/>
                  </a:solidFill>
                  <a:latin typeface="Open Sans"/>
                  <a:ea typeface="Open Sans"/>
                  <a:cs typeface="Open Sans"/>
                  <a:sym typeface="Open Sans"/>
                </a:rPr>
                <a:t>modules</a:t>
              </a:r>
              <a:endParaRPr sz="800">
                <a:solidFill>
                  <a:srgbClr val="FFFFFF"/>
                </a:solidFill>
              </a:endParaRPr>
            </a:p>
          </p:txBody>
        </p:sp>
        <p:sp>
          <p:nvSpPr>
            <p:cNvPr id="13" name="Google Shape;289;p30">
              <a:extLst>
                <a:ext uri="{FF2B5EF4-FFF2-40B4-BE49-F238E27FC236}">
                  <a16:creationId xmlns:a16="http://schemas.microsoft.com/office/drawing/2014/main" id="{321C02A9-0DE9-0C49-8485-4FD80AB48FF1}"/>
                </a:ext>
              </a:extLst>
            </p:cNvPr>
            <p:cNvSpPr txBox="1"/>
            <p:nvPr/>
          </p:nvSpPr>
          <p:spPr>
            <a:xfrm rot="-358648">
              <a:off x="2066303" y="2493110"/>
              <a:ext cx="884409" cy="208761"/>
            </a:xfrm>
            <a:prstGeom prst="rect">
              <a:avLst/>
            </a:prstGeom>
            <a:noFill/>
            <a:ln>
              <a:noFill/>
            </a:ln>
          </p:spPr>
          <p:txBody>
            <a:bodyPr spcFirstLastPara="1" wrap="square" lIns="0" tIns="0" rIns="0" bIns="0" anchor="t" anchorCtr="0">
              <a:spAutoFit/>
            </a:bodyPr>
            <a:lstStyle/>
            <a:p>
              <a:pPr marL="45720" lvl="0" indent="-45720" algn="l" rtl="0">
                <a:lnSpc>
                  <a:spcPct val="115000"/>
                </a:lnSpc>
                <a:spcBef>
                  <a:spcPts val="0"/>
                </a:spcBef>
                <a:spcAft>
                  <a:spcPts val="0"/>
                </a:spcAft>
                <a:buNone/>
              </a:pPr>
              <a:r>
                <a:rPr lang="en" sz="800">
                  <a:solidFill>
                    <a:srgbClr val="FFFFFF"/>
                  </a:solidFill>
                  <a:latin typeface="Open Sans"/>
                  <a:ea typeface="Open Sans"/>
                  <a:cs typeface="Open Sans"/>
                  <a:sym typeface="Open Sans"/>
                </a:rPr>
                <a:t>modules</a:t>
              </a:r>
              <a:endParaRPr sz="800">
                <a:solidFill>
                  <a:srgbClr val="FFFFFF"/>
                </a:solidFill>
              </a:endParaRPr>
            </a:p>
          </p:txBody>
        </p:sp>
      </p:grpSp>
      <p:sp>
        <p:nvSpPr>
          <p:cNvPr id="14" name="Google Shape;276;p30">
            <a:extLst>
              <a:ext uri="{FF2B5EF4-FFF2-40B4-BE49-F238E27FC236}">
                <a16:creationId xmlns:a16="http://schemas.microsoft.com/office/drawing/2014/main" id="{358E5A96-344D-5547-AA8A-6F6E66C41A7B}"/>
              </a:ext>
            </a:extLst>
          </p:cNvPr>
          <p:cNvSpPr txBox="1"/>
          <p:nvPr/>
        </p:nvSpPr>
        <p:spPr>
          <a:xfrm>
            <a:off x="-76200" y="1239150"/>
            <a:ext cx="5456400" cy="4570452"/>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dk2"/>
              </a:buClr>
              <a:buSzPts val="1400"/>
              <a:buChar char="●"/>
            </a:pPr>
            <a:r>
              <a:rPr lang="en" dirty="0">
                <a:solidFill>
                  <a:schemeClr val="dk2"/>
                </a:solidFill>
              </a:rPr>
              <a:t>Prototype detector with 3 different sections</a:t>
            </a:r>
            <a:endParaRPr dirty="0">
              <a:solidFill>
                <a:schemeClr val="dk2"/>
              </a:solidFill>
            </a:endParaRPr>
          </a:p>
          <a:p>
            <a:pPr marL="914400" lvl="1" indent="-317500" algn="l" rtl="0">
              <a:spcBef>
                <a:spcPts val="0"/>
              </a:spcBef>
              <a:spcAft>
                <a:spcPts val="0"/>
              </a:spcAft>
              <a:buClr>
                <a:schemeClr val="dk2"/>
              </a:buClr>
              <a:buSzPts val="1400"/>
              <a:buChar char="○"/>
            </a:pPr>
            <a:r>
              <a:rPr lang="en" dirty="0">
                <a:solidFill>
                  <a:schemeClr val="dk2"/>
                </a:solidFill>
              </a:rPr>
              <a:t>Si CE-E, CE-H, scintillator-tile CALICE AHCAL</a:t>
            </a:r>
            <a:endParaRPr dirty="0">
              <a:solidFill>
                <a:schemeClr val="dk2"/>
              </a:solidFill>
            </a:endParaRPr>
          </a:p>
          <a:p>
            <a:pPr marL="457200" lvl="0" indent="-317500" algn="l" rtl="0">
              <a:spcBef>
                <a:spcPts val="0"/>
              </a:spcBef>
              <a:spcAft>
                <a:spcPts val="0"/>
              </a:spcAft>
              <a:buClr>
                <a:schemeClr val="dk2"/>
              </a:buClr>
              <a:buSzPts val="1400"/>
              <a:buChar char="●"/>
            </a:pPr>
            <a:r>
              <a:rPr lang="en" b="1" dirty="0">
                <a:solidFill>
                  <a:schemeClr val="dk2"/>
                </a:solidFill>
              </a:rPr>
              <a:t>Detector-level calibration:</a:t>
            </a:r>
            <a:endParaRPr b="1" dirty="0">
              <a:solidFill>
                <a:schemeClr val="dk2"/>
              </a:solidFill>
            </a:endParaRPr>
          </a:p>
          <a:p>
            <a:pPr marL="914400" lvl="1" indent="-317500" algn="l" rtl="0">
              <a:spcBef>
                <a:spcPts val="0"/>
              </a:spcBef>
              <a:spcAft>
                <a:spcPts val="0"/>
              </a:spcAft>
              <a:buClr>
                <a:schemeClr val="dk2"/>
              </a:buClr>
              <a:buSzPts val="1400"/>
              <a:buChar char="○"/>
            </a:pPr>
            <a:r>
              <a:rPr lang="en" dirty="0">
                <a:solidFill>
                  <a:schemeClr val="dk2"/>
                </a:solidFill>
              </a:rPr>
              <a:t>CE-E (CE-H+AHCAL) calibrated with 50 GeV e</a:t>
            </a:r>
            <a:r>
              <a:rPr lang="en" baseline="30000" dirty="0">
                <a:solidFill>
                  <a:schemeClr val="dk2"/>
                </a:solidFill>
              </a:rPr>
              <a:t>+</a:t>
            </a:r>
            <a:r>
              <a:rPr lang="en" dirty="0">
                <a:solidFill>
                  <a:schemeClr val="dk2"/>
                </a:solidFill>
              </a:rPr>
              <a:t> (π</a:t>
            </a:r>
            <a:r>
              <a:rPr lang="en" baseline="30000" dirty="0">
                <a:solidFill>
                  <a:schemeClr val="dk2"/>
                </a:solidFill>
              </a:rPr>
              <a:t>–</a:t>
            </a:r>
            <a:r>
              <a:rPr lang="en" dirty="0">
                <a:solidFill>
                  <a:schemeClr val="dk2"/>
                </a:solidFill>
              </a:rPr>
              <a:t>) beam</a:t>
            </a:r>
            <a:endParaRPr dirty="0">
              <a:solidFill>
                <a:schemeClr val="dk2"/>
              </a:solidFill>
            </a:endParaRPr>
          </a:p>
          <a:p>
            <a:pPr marL="0" lvl="0" indent="0" algn="l" rtl="0">
              <a:spcBef>
                <a:spcPts val="0"/>
              </a:spcBef>
              <a:spcAft>
                <a:spcPts val="0"/>
              </a:spcAft>
              <a:buNone/>
            </a:pPr>
            <a:endParaRPr sz="400" dirty="0">
              <a:solidFill>
                <a:schemeClr val="dk2"/>
              </a:solidFill>
            </a:endParaRPr>
          </a:p>
          <a:p>
            <a:pPr marL="0" lvl="0" indent="0" algn="l" rtl="0">
              <a:spcBef>
                <a:spcPts val="0"/>
              </a:spcBef>
              <a:spcAft>
                <a:spcPts val="0"/>
              </a:spcAft>
              <a:buNone/>
            </a:pPr>
            <a:endParaRPr dirty="0">
              <a:solidFill>
                <a:schemeClr val="dk2"/>
              </a:solidFill>
            </a:endParaRPr>
          </a:p>
          <a:p>
            <a:pPr marL="457200" lvl="0" indent="-317500" algn="l" rtl="0">
              <a:spcBef>
                <a:spcPts val="0"/>
              </a:spcBef>
              <a:spcAft>
                <a:spcPts val="0"/>
              </a:spcAft>
              <a:buClr>
                <a:schemeClr val="dk2"/>
              </a:buClr>
              <a:buSzPts val="1400"/>
              <a:buChar char="●"/>
            </a:pPr>
            <a:r>
              <a:rPr lang="en" b="1" dirty="0">
                <a:solidFill>
                  <a:schemeClr val="dk2"/>
                </a:solidFill>
              </a:rPr>
              <a:t>χ</a:t>
            </a:r>
            <a:r>
              <a:rPr lang="en" b="1" baseline="30000" dirty="0">
                <a:solidFill>
                  <a:schemeClr val="dk2"/>
                </a:solidFill>
              </a:rPr>
              <a:t>2</a:t>
            </a:r>
            <a:r>
              <a:rPr lang="en" b="1" dirty="0">
                <a:solidFill>
                  <a:schemeClr val="dk2"/>
                </a:solidFill>
              </a:rPr>
              <a:t>-method : </a:t>
            </a:r>
            <a:endParaRPr b="1" dirty="0">
              <a:solidFill>
                <a:schemeClr val="dk2"/>
              </a:solidFill>
            </a:endParaRPr>
          </a:p>
          <a:p>
            <a:pPr marL="914400" lvl="1" indent="-317500" algn="l" rtl="0">
              <a:spcBef>
                <a:spcPts val="0"/>
              </a:spcBef>
              <a:spcAft>
                <a:spcPts val="0"/>
              </a:spcAft>
              <a:buClr>
                <a:schemeClr val="dk2"/>
              </a:buClr>
              <a:buSzPts val="1400"/>
              <a:buChar char="○"/>
            </a:pPr>
            <a:r>
              <a:rPr lang="en" dirty="0">
                <a:solidFill>
                  <a:schemeClr val="dk2"/>
                </a:solidFill>
              </a:rPr>
              <a:t>CE-E, CE-H, AHCAL combined with energy-dependent weights</a:t>
            </a:r>
            <a:endParaRPr dirty="0">
              <a:solidFill>
                <a:schemeClr val="dk2"/>
              </a:solidFill>
            </a:endParaRPr>
          </a:p>
          <a:p>
            <a:pPr marL="0" lvl="0" indent="0" algn="l" rtl="0">
              <a:spcBef>
                <a:spcPts val="0"/>
              </a:spcBef>
              <a:spcAft>
                <a:spcPts val="0"/>
              </a:spcAft>
              <a:buNone/>
            </a:pPr>
            <a:endParaRPr dirty="0">
              <a:solidFill>
                <a:schemeClr val="dk2"/>
              </a:solidFill>
            </a:endParaRPr>
          </a:p>
          <a:p>
            <a:pPr marL="1371600" lvl="2" indent="-298450" algn="l" rtl="0">
              <a:spcBef>
                <a:spcPts val="0"/>
              </a:spcBef>
              <a:spcAft>
                <a:spcPts val="0"/>
              </a:spcAft>
              <a:buClr>
                <a:schemeClr val="dk2"/>
              </a:buClr>
              <a:buSzPts val="1100"/>
              <a:buChar char="■"/>
            </a:pPr>
            <a:r>
              <a:rPr lang="en" sz="1100" dirty="0">
                <a:solidFill>
                  <a:schemeClr val="dk2"/>
                </a:solidFill>
              </a:rPr>
              <a:t>MIP-like in CE-E optimized separately</a:t>
            </a:r>
            <a:endParaRPr sz="1100" dirty="0">
              <a:solidFill>
                <a:schemeClr val="dk2"/>
              </a:solidFill>
            </a:endParaRPr>
          </a:p>
          <a:p>
            <a:pPr marL="914400" lvl="1" indent="-317500" algn="l" rtl="0">
              <a:spcBef>
                <a:spcPts val="0"/>
              </a:spcBef>
              <a:spcAft>
                <a:spcPts val="0"/>
              </a:spcAft>
              <a:buClr>
                <a:schemeClr val="dk2"/>
              </a:buClr>
              <a:buSzPts val="1400"/>
              <a:buChar char="○"/>
            </a:pPr>
            <a:r>
              <a:rPr lang="en" dirty="0">
                <a:solidFill>
                  <a:schemeClr val="dk2"/>
                </a:solidFill>
              </a:rPr>
              <a:t>Very simple baseline </a:t>
            </a:r>
            <a:endParaRPr dirty="0">
              <a:solidFill>
                <a:schemeClr val="dk2"/>
              </a:solidFill>
            </a:endParaRPr>
          </a:p>
          <a:p>
            <a:pPr marL="1371600" lvl="2" indent="-317500" algn="l" rtl="0">
              <a:spcBef>
                <a:spcPts val="0"/>
              </a:spcBef>
              <a:spcAft>
                <a:spcPts val="0"/>
              </a:spcAft>
              <a:buClr>
                <a:schemeClr val="dk2"/>
              </a:buClr>
              <a:buSzPts val="1400"/>
              <a:buChar char="■"/>
            </a:pPr>
            <a:r>
              <a:rPr lang="en" dirty="0">
                <a:solidFill>
                  <a:schemeClr val="dk2"/>
                </a:solidFill>
              </a:rPr>
              <a:t>No corrections for  event-by-event fluctuations, leakage, </a:t>
            </a:r>
            <a:r>
              <a:rPr lang="en" dirty="0" err="1">
                <a:solidFill>
                  <a:schemeClr val="dk2"/>
                </a:solidFill>
              </a:rPr>
              <a:t>etc</a:t>
            </a:r>
            <a:endParaRPr dirty="0">
              <a:solidFill>
                <a:schemeClr val="dk2"/>
              </a:solidFill>
            </a:endParaRPr>
          </a:p>
          <a:p>
            <a:pPr marL="1371600" lvl="2" indent="-317500" algn="l" rtl="0">
              <a:spcBef>
                <a:spcPts val="0"/>
              </a:spcBef>
              <a:spcAft>
                <a:spcPts val="0"/>
              </a:spcAft>
              <a:buClr>
                <a:schemeClr val="dk2"/>
              </a:buClr>
              <a:buSzPts val="1400"/>
              <a:buChar char="■"/>
            </a:pPr>
            <a:r>
              <a:rPr lang="en" dirty="0">
                <a:solidFill>
                  <a:schemeClr val="dk2"/>
                </a:solidFill>
              </a:rPr>
              <a:t>Doesn’t exploit the  high granularity of the detector</a:t>
            </a:r>
            <a:endParaRPr dirty="0">
              <a:solidFill>
                <a:schemeClr val="dk2"/>
              </a:solidFill>
            </a:endParaRPr>
          </a:p>
        </p:txBody>
      </p:sp>
      <p:pic>
        <p:nvPicPr>
          <p:cNvPr id="15" name="Google Shape;279;p30" title="This is the rendered form of the equation. You can not edit this directly. Right click will give you the option to save the image, and in most browsers you can drag the image onto your desktop or another program.">
            <a:extLst>
              <a:ext uri="{FF2B5EF4-FFF2-40B4-BE49-F238E27FC236}">
                <a16:creationId xmlns:a16="http://schemas.microsoft.com/office/drawing/2014/main" id="{E0F0E1CE-E9A6-0045-860D-C6163FB6729C}"/>
              </a:ext>
            </a:extLst>
          </p:cNvPr>
          <p:cNvPicPr preferRelativeResize="0"/>
          <p:nvPr/>
        </p:nvPicPr>
        <p:blipFill rotWithShape="1">
          <a:blip r:embed="rId4">
            <a:alphaModFix/>
          </a:blip>
          <a:srcRect b="51059"/>
          <a:stretch/>
        </p:blipFill>
        <p:spPr>
          <a:xfrm>
            <a:off x="1731512" y="2743200"/>
            <a:ext cx="3564930" cy="304975"/>
          </a:xfrm>
          <a:prstGeom prst="rect">
            <a:avLst/>
          </a:prstGeom>
          <a:noFill/>
          <a:ln>
            <a:noFill/>
          </a:ln>
        </p:spPr>
      </p:pic>
      <p:pic>
        <p:nvPicPr>
          <p:cNvPr id="16" name="Google Shape;280;p30" title="This is the rendered form of the equation. You can not edit this directly. Right click will give you the option to save the image, and in most browsers you can drag the image onto your desktop or another program.">
            <a:extLst>
              <a:ext uri="{FF2B5EF4-FFF2-40B4-BE49-F238E27FC236}">
                <a16:creationId xmlns:a16="http://schemas.microsoft.com/office/drawing/2014/main" id="{3CF02E6E-3DB7-6A43-83B4-E03BEFBDFF5B}"/>
              </a:ext>
            </a:extLst>
          </p:cNvPr>
          <p:cNvPicPr preferRelativeResize="0"/>
          <p:nvPr/>
        </p:nvPicPr>
        <p:blipFill rotWithShape="1">
          <a:blip r:embed="rId4">
            <a:alphaModFix/>
          </a:blip>
          <a:srcRect t="51059"/>
          <a:stretch/>
        </p:blipFill>
        <p:spPr>
          <a:xfrm>
            <a:off x="1921575" y="3809825"/>
            <a:ext cx="3564825" cy="304975"/>
          </a:xfrm>
          <a:prstGeom prst="rect">
            <a:avLst/>
          </a:prstGeom>
          <a:noFill/>
          <a:ln>
            <a:noFill/>
          </a:ln>
        </p:spPr>
      </p:pic>
    </p:spTree>
    <p:extLst>
      <p:ext uri="{BB962C8B-B14F-4D97-AF65-F5344CB8AC3E}">
        <p14:creationId xmlns:p14="http://schemas.microsoft.com/office/powerpoint/2010/main" val="23432613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22080-27DD-BE42-978F-4C92056BC3AB}"/>
              </a:ext>
            </a:extLst>
          </p:cNvPr>
          <p:cNvSpPr>
            <a:spLocks noGrp="1"/>
          </p:cNvSpPr>
          <p:nvPr>
            <p:ph type="title"/>
          </p:nvPr>
        </p:nvSpPr>
        <p:spPr/>
        <p:txBody>
          <a:bodyPr/>
          <a:lstStyle/>
          <a:p>
            <a:r>
              <a:rPr lang="en-GB" dirty="0"/>
              <a:t>Energy resolution &amp; response of charged </a:t>
            </a:r>
            <a:r>
              <a:rPr lang="en-GB" dirty="0" err="1"/>
              <a:t>pions</a:t>
            </a:r>
            <a:endParaRPr lang="en-US" dirty="0"/>
          </a:p>
        </p:txBody>
      </p:sp>
      <p:sp>
        <p:nvSpPr>
          <p:cNvPr id="4" name="Date Placeholder 3">
            <a:extLst>
              <a:ext uri="{FF2B5EF4-FFF2-40B4-BE49-F238E27FC236}">
                <a16:creationId xmlns:a16="http://schemas.microsoft.com/office/drawing/2014/main" id="{86EACA92-0EC9-314C-A388-398B562D26E0}"/>
              </a:ext>
            </a:extLst>
          </p:cNvPr>
          <p:cNvSpPr>
            <a:spLocks noGrp="1"/>
          </p:cNvSpPr>
          <p:nvPr>
            <p:ph type="dt" sz="half" idx="10"/>
          </p:nvPr>
        </p:nvSpPr>
        <p:spPr/>
        <p:txBody>
          <a:bodyPr/>
          <a:lstStyle/>
          <a:p>
            <a:fld id="{DF2ECC01-3FA6-E94A-A863-F38046FC4BF7}" type="datetime1">
              <a:rPr lang="de-DE" smtClean="0"/>
              <a:t>06.09.22</a:t>
            </a:fld>
            <a:endParaRPr lang="en-US"/>
          </a:p>
        </p:txBody>
      </p:sp>
      <p:sp>
        <p:nvSpPr>
          <p:cNvPr id="5" name="Footer Placeholder 4">
            <a:extLst>
              <a:ext uri="{FF2B5EF4-FFF2-40B4-BE49-F238E27FC236}">
                <a16:creationId xmlns:a16="http://schemas.microsoft.com/office/drawing/2014/main" id="{DDEED438-2CAD-764E-A47C-192F104C086D}"/>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CE350ABF-9FC5-B94A-ADCC-55BDF77FFD55}"/>
              </a:ext>
            </a:extLst>
          </p:cNvPr>
          <p:cNvSpPr>
            <a:spLocks noGrp="1"/>
          </p:cNvSpPr>
          <p:nvPr>
            <p:ph type="sldNum" sz="quarter" idx="12"/>
          </p:nvPr>
        </p:nvSpPr>
        <p:spPr/>
        <p:txBody>
          <a:bodyPr/>
          <a:lstStyle/>
          <a:p>
            <a:fld id="{77D966E6-12FF-4108-9947-A2150C6B7188}" type="slidenum">
              <a:rPr lang="en-US" smtClean="0"/>
              <a:t>25</a:t>
            </a:fld>
            <a:endParaRPr lang="en-US"/>
          </a:p>
        </p:txBody>
      </p:sp>
      <p:pic>
        <p:nvPicPr>
          <p:cNvPr id="7" name="Google Shape;297;p31">
            <a:extLst>
              <a:ext uri="{FF2B5EF4-FFF2-40B4-BE49-F238E27FC236}">
                <a16:creationId xmlns:a16="http://schemas.microsoft.com/office/drawing/2014/main" id="{946EC17C-23B8-244C-B1EA-5D6FB23DE7CD}"/>
              </a:ext>
            </a:extLst>
          </p:cNvPr>
          <p:cNvPicPr preferRelativeResize="0"/>
          <p:nvPr/>
        </p:nvPicPr>
        <p:blipFill>
          <a:blip r:embed="rId2">
            <a:alphaModFix/>
          </a:blip>
          <a:stretch>
            <a:fillRect/>
          </a:stretch>
        </p:blipFill>
        <p:spPr>
          <a:xfrm>
            <a:off x="4684835" y="990600"/>
            <a:ext cx="4001965" cy="3352800"/>
          </a:xfrm>
          <a:prstGeom prst="rect">
            <a:avLst/>
          </a:prstGeom>
          <a:noFill/>
          <a:ln>
            <a:noFill/>
          </a:ln>
        </p:spPr>
      </p:pic>
      <p:pic>
        <p:nvPicPr>
          <p:cNvPr id="8" name="Google Shape;298;p31">
            <a:extLst>
              <a:ext uri="{FF2B5EF4-FFF2-40B4-BE49-F238E27FC236}">
                <a16:creationId xmlns:a16="http://schemas.microsoft.com/office/drawing/2014/main" id="{96B470E1-8CD6-AF4D-87CD-7CE31351ECCF}"/>
              </a:ext>
            </a:extLst>
          </p:cNvPr>
          <p:cNvPicPr preferRelativeResize="0"/>
          <p:nvPr/>
        </p:nvPicPr>
        <p:blipFill>
          <a:blip r:embed="rId3">
            <a:alphaModFix/>
          </a:blip>
          <a:stretch>
            <a:fillRect/>
          </a:stretch>
        </p:blipFill>
        <p:spPr>
          <a:xfrm>
            <a:off x="152400" y="988694"/>
            <a:ext cx="3886200" cy="3278506"/>
          </a:xfrm>
          <a:prstGeom prst="rect">
            <a:avLst/>
          </a:prstGeom>
          <a:noFill/>
          <a:ln>
            <a:noFill/>
          </a:ln>
        </p:spPr>
      </p:pic>
      <p:sp>
        <p:nvSpPr>
          <p:cNvPr id="9" name="Google Shape;299;p31">
            <a:extLst>
              <a:ext uri="{FF2B5EF4-FFF2-40B4-BE49-F238E27FC236}">
                <a16:creationId xmlns:a16="http://schemas.microsoft.com/office/drawing/2014/main" id="{2EDC5F88-7729-4D44-A7FA-1255EA91B4BB}"/>
              </a:ext>
            </a:extLst>
          </p:cNvPr>
          <p:cNvSpPr txBox="1">
            <a:spLocks/>
          </p:cNvSpPr>
          <p:nvPr/>
        </p:nvSpPr>
        <p:spPr>
          <a:xfrm>
            <a:off x="166200" y="4419392"/>
            <a:ext cx="8520600" cy="2031295"/>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311150">
              <a:spcBef>
                <a:spcPts val="0"/>
              </a:spcBef>
              <a:buSzPts val="1300"/>
              <a:buFont typeface="Arial"/>
              <a:buChar char="●"/>
            </a:pPr>
            <a:r>
              <a:rPr lang="en-GB" sz="2000" dirty="0"/>
              <a:t>Use same Dynamic Reduction Network as in ECAL regressions</a:t>
            </a:r>
          </a:p>
          <a:p>
            <a:pPr marL="146050" indent="0">
              <a:spcBef>
                <a:spcPts val="0"/>
              </a:spcBef>
              <a:buSzPts val="1300"/>
              <a:buNone/>
            </a:pPr>
            <a:endParaRPr lang="en-GB" sz="2000" dirty="0"/>
          </a:p>
          <a:p>
            <a:pPr marL="457200" indent="-311150">
              <a:spcBef>
                <a:spcPts val="0"/>
              </a:spcBef>
              <a:buSzPts val="1300"/>
              <a:buFont typeface="Arial"/>
              <a:buChar char="●"/>
            </a:pPr>
            <a:r>
              <a:rPr lang="en-GB" sz="2000" dirty="0"/>
              <a:t>Dramatic improvement in energy resolution </a:t>
            </a:r>
            <a:r>
              <a:rPr lang="en-GB" sz="2000" dirty="0" err="1"/>
              <a:t>w.r.t.</a:t>
            </a:r>
            <a:r>
              <a:rPr lang="en-GB" sz="2000" dirty="0"/>
              <a:t> </a:t>
            </a:r>
            <a:r>
              <a:rPr lang="el-GR" sz="2000" dirty="0"/>
              <a:t>χ</a:t>
            </a:r>
            <a:r>
              <a:rPr lang="el-GR" sz="2000" baseline="30000" dirty="0"/>
              <a:t>2</a:t>
            </a:r>
            <a:r>
              <a:rPr lang="el-GR" sz="2000" dirty="0"/>
              <a:t> </a:t>
            </a:r>
            <a:r>
              <a:rPr lang="en-GB" sz="2000" dirty="0"/>
              <a:t>method</a:t>
            </a:r>
          </a:p>
          <a:p>
            <a:pPr marL="457200" indent="-311150">
              <a:spcBef>
                <a:spcPts val="0"/>
              </a:spcBef>
              <a:buSzPts val="1300"/>
              <a:buFont typeface="Arial"/>
              <a:buChar char="●"/>
            </a:pPr>
            <a:endParaRPr lang="en-GB" sz="2000" dirty="0"/>
          </a:p>
          <a:p>
            <a:pPr marL="457200" indent="-311150">
              <a:spcBef>
                <a:spcPts val="0"/>
              </a:spcBef>
              <a:buSzPts val="1300"/>
              <a:buFont typeface="Arial"/>
              <a:buChar char="●"/>
            </a:pPr>
            <a:r>
              <a:rPr lang="en-GB" sz="2000" dirty="0"/>
              <a:t>Good agreement between the DRN predictions of the energy response and the relative resolution between beam test data and simulation</a:t>
            </a:r>
          </a:p>
        </p:txBody>
      </p:sp>
      <p:sp>
        <p:nvSpPr>
          <p:cNvPr id="11" name="Google Shape;346;p34">
            <a:extLst>
              <a:ext uri="{FF2B5EF4-FFF2-40B4-BE49-F238E27FC236}">
                <a16:creationId xmlns:a16="http://schemas.microsoft.com/office/drawing/2014/main" id="{D7010072-A0FC-724E-B4BD-0A5712236962}"/>
              </a:ext>
            </a:extLst>
          </p:cNvPr>
          <p:cNvSpPr txBox="1"/>
          <p:nvPr/>
        </p:nvSpPr>
        <p:spPr>
          <a:xfrm>
            <a:off x="6601200" y="590521"/>
            <a:ext cx="300000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400" b="1" dirty="0"/>
              <a:t>CMS-DP-2022/022</a:t>
            </a:r>
            <a:endParaRPr sz="1400" b="1" dirty="0"/>
          </a:p>
        </p:txBody>
      </p:sp>
    </p:spTree>
    <p:extLst>
      <p:ext uri="{BB962C8B-B14F-4D97-AF65-F5344CB8AC3E}">
        <p14:creationId xmlns:p14="http://schemas.microsoft.com/office/powerpoint/2010/main" val="25695231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DE3D9-C5A4-964A-A75B-9678377E9530}"/>
              </a:ext>
            </a:extLst>
          </p:cNvPr>
          <p:cNvSpPr>
            <a:spLocks noGrp="1"/>
          </p:cNvSpPr>
          <p:nvPr>
            <p:ph type="title"/>
          </p:nvPr>
        </p:nvSpPr>
        <p:spPr/>
        <p:txBody>
          <a:bodyPr/>
          <a:lstStyle/>
          <a:p>
            <a:r>
              <a:rPr lang="en-GB" dirty="0"/>
              <a:t>Training DRN with different input features</a:t>
            </a:r>
            <a:endParaRPr lang="en-US" dirty="0"/>
          </a:p>
        </p:txBody>
      </p:sp>
      <p:sp>
        <p:nvSpPr>
          <p:cNvPr id="4" name="Date Placeholder 3">
            <a:extLst>
              <a:ext uri="{FF2B5EF4-FFF2-40B4-BE49-F238E27FC236}">
                <a16:creationId xmlns:a16="http://schemas.microsoft.com/office/drawing/2014/main" id="{95F34F3E-C8CB-5C4C-90FF-1AC1ECA4100B}"/>
              </a:ext>
            </a:extLst>
          </p:cNvPr>
          <p:cNvSpPr>
            <a:spLocks noGrp="1"/>
          </p:cNvSpPr>
          <p:nvPr>
            <p:ph type="dt" sz="half" idx="10"/>
          </p:nvPr>
        </p:nvSpPr>
        <p:spPr/>
        <p:txBody>
          <a:bodyPr/>
          <a:lstStyle/>
          <a:p>
            <a:fld id="{9C6B5DFC-B554-C143-853B-81200ADA03FD}" type="datetime1">
              <a:rPr lang="de-DE" smtClean="0"/>
              <a:t>06.09.22</a:t>
            </a:fld>
            <a:endParaRPr lang="en-US"/>
          </a:p>
        </p:txBody>
      </p:sp>
      <p:sp>
        <p:nvSpPr>
          <p:cNvPr id="5" name="Footer Placeholder 4">
            <a:extLst>
              <a:ext uri="{FF2B5EF4-FFF2-40B4-BE49-F238E27FC236}">
                <a16:creationId xmlns:a16="http://schemas.microsoft.com/office/drawing/2014/main" id="{3AF4AEB4-03B6-2F4B-972E-9659FF381A4D}"/>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C59FF69F-454A-BA49-A944-1F61E32CB386}"/>
              </a:ext>
            </a:extLst>
          </p:cNvPr>
          <p:cNvSpPr>
            <a:spLocks noGrp="1"/>
          </p:cNvSpPr>
          <p:nvPr>
            <p:ph type="sldNum" sz="quarter" idx="12"/>
          </p:nvPr>
        </p:nvSpPr>
        <p:spPr/>
        <p:txBody>
          <a:bodyPr/>
          <a:lstStyle/>
          <a:p>
            <a:fld id="{77D966E6-12FF-4108-9947-A2150C6B7188}" type="slidenum">
              <a:rPr lang="en-US" smtClean="0"/>
              <a:t>26</a:t>
            </a:fld>
            <a:endParaRPr lang="en-US"/>
          </a:p>
        </p:txBody>
      </p:sp>
      <p:pic>
        <p:nvPicPr>
          <p:cNvPr id="2050" name="Picture 2">
            <a:extLst>
              <a:ext uri="{FF2B5EF4-FFF2-40B4-BE49-F238E27FC236}">
                <a16:creationId xmlns:a16="http://schemas.microsoft.com/office/drawing/2014/main" id="{1F46A242-81DC-8249-AB7C-C10CA9FB1A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685800"/>
            <a:ext cx="4394199" cy="355286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2F7D0E28-D6F5-214D-AFAC-F2D0A8CFBD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1201" y="685800"/>
            <a:ext cx="4317999" cy="3657600"/>
          </a:xfrm>
          <a:prstGeom prst="rect">
            <a:avLst/>
          </a:prstGeom>
          <a:noFill/>
          <a:extLst>
            <a:ext uri="{909E8E84-426E-40DD-AFC4-6F175D3DCCD1}">
              <a14:hiddenFill xmlns:a14="http://schemas.microsoft.com/office/drawing/2010/main">
                <a:solidFill>
                  <a:srgbClr val="FFFFFF"/>
                </a:solidFill>
              </a14:hiddenFill>
            </a:ext>
          </a:extLst>
        </p:spPr>
      </p:pic>
      <p:sp>
        <p:nvSpPr>
          <p:cNvPr id="9" name="Google Shape;299;p31">
            <a:extLst>
              <a:ext uri="{FF2B5EF4-FFF2-40B4-BE49-F238E27FC236}">
                <a16:creationId xmlns:a16="http://schemas.microsoft.com/office/drawing/2014/main" id="{B9D568C2-3CB4-7B44-AB9A-6F5BA971423A}"/>
              </a:ext>
            </a:extLst>
          </p:cNvPr>
          <p:cNvSpPr txBox="1">
            <a:spLocks/>
          </p:cNvSpPr>
          <p:nvPr/>
        </p:nvSpPr>
        <p:spPr>
          <a:xfrm>
            <a:off x="166200" y="4134952"/>
            <a:ext cx="8520600" cy="2646848"/>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146050" indent="0">
              <a:spcBef>
                <a:spcPts val="0"/>
              </a:spcBef>
              <a:buSzPts val="1300"/>
              <a:buNone/>
            </a:pPr>
            <a:r>
              <a:rPr lang="en-GB" sz="2000" dirty="0"/>
              <a:t>To understand the massive improvement in energy resolution with the DRN additional trainings were performed with different input features. </a:t>
            </a:r>
          </a:p>
          <a:p>
            <a:pPr marL="457200" indent="-311150">
              <a:spcBef>
                <a:spcPts val="0"/>
              </a:spcBef>
              <a:buSzPts val="1300"/>
              <a:buFont typeface="Arial"/>
              <a:buChar char="●"/>
            </a:pPr>
            <a:r>
              <a:rPr lang="en-GB" sz="1800" dirty="0"/>
              <a:t>The improvement from </a:t>
            </a:r>
            <a:r>
              <a:rPr lang="el-GR" sz="1800" dirty="0">
                <a:solidFill>
                  <a:schemeClr val="accent6">
                    <a:lumMod val="75000"/>
                  </a:schemeClr>
                </a:solidFill>
              </a:rPr>
              <a:t>χ² </a:t>
            </a:r>
            <a:r>
              <a:rPr lang="en-GB" sz="1800" dirty="0">
                <a:solidFill>
                  <a:schemeClr val="accent6">
                    <a:lumMod val="75000"/>
                  </a:schemeClr>
                </a:solidFill>
              </a:rPr>
              <a:t>method </a:t>
            </a:r>
            <a:r>
              <a:rPr lang="en-GB" sz="1800" dirty="0"/>
              <a:t>to </a:t>
            </a:r>
            <a:r>
              <a:rPr lang="en-GB" sz="1800" dirty="0">
                <a:solidFill>
                  <a:srgbClr val="00B050"/>
                </a:solidFill>
              </a:rPr>
              <a:t>DRN (E) </a:t>
            </a:r>
            <a:r>
              <a:rPr lang="en-GB" sz="1800" dirty="0"/>
              <a:t>comes from learning event-by-event fluctuations in EM fraction.</a:t>
            </a:r>
          </a:p>
          <a:p>
            <a:pPr marL="457200" indent="-311150">
              <a:spcBef>
                <a:spcPts val="0"/>
              </a:spcBef>
              <a:buSzPts val="1300"/>
              <a:buFont typeface="Arial"/>
              <a:buChar char="●"/>
            </a:pPr>
            <a:r>
              <a:rPr lang="en-GB" sz="1800" dirty="0"/>
              <a:t>Adding the spatial coordinates gives the DRN information about the spatial development of the shower.</a:t>
            </a:r>
          </a:p>
          <a:p>
            <a:pPr marL="546100" lvl="1" indent="0">
              <a:spcBef>
                <a:spcPts val="0"/>
              </a:spcBef>
              <a:buSzPts val="1300"/>
              <a:buNone/>
            </a:pPr>
            <a:r>
              <a:rPr lang="en-GB" sz="1600" b="1" dirty="0">
                <a:sym typeface="Wingdings" pitchFamily="2" charset="2"/>
              </a:rPr>
              <a:t> </a:t>
            </a:r>
            <a:r>
              <a:rPr lang="en-GB" sz="1600" b="1" dirty="0"/>
              <a:t>Helps the DRN to better compensate for per event fluctuations and also learn about transverse leakage along with longitudinal leakage.</a:t>
            </a:r>
            <a:br>
              <a:rPr lang="en-GB" sz="1600" b="1" dirty="0"/>
            </a:br>
            <a:endParaRPr lang="en-GB" sz="1600" b="1" dirty="0"/>
          </a:p>
        </p:txBody>
      </p:sp>
      <p:sp>
        <p:nvSpPr>
          <p:cNvPr id="10" name="Google Shape;346;p34">
            <a:extLst>
              <a:ext uri="{FF2B5EF4-FFF2-40B4-BE49-F238E27FC236}">
                <a16:creationId xmlns:a16="http://schemas.microsoft.com/office/drawing/2014/main" id="{BFC998C1-D6D8-5048-8D09-781CF8E66DEE}"/>
              </a:ext>
            </a:extLst>
          </p:cNvPr>
          <p:cNvSpPr txBox="1"/>
          <p:nvPr/>
        </p:nvSpPr>
        <p:spPr>
          <a:xfrm rot="5400000">
            <a:off x="7367760" y="2643360"/>
            <a:ext cx="300000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400" b="1" dirty="0"/>
              <a:t>CMS-DP-2022/022</a:t>
            </a:r>
            <a:endParaRPr sz="1400" b="1" dirty="0"/>
          </a:p>
        </p:txBody>
      </p:sp>
    </p:spTree>
    <p:extLst>
      <p:ext uri="{BB962C8B-B14F-4D97-AF65-F5344CB8AC3E}">
        <p14:creationId xmlns:p14="http://schemas.microsoft.com/office/powerpoint/2010/main" val="4857983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D8350-D8FC-5F4F-A1C5-6C45536C659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3214B4D-9637-6D46-8637-DEDBC37CCA1C}"/>
              </a:ext>
            </a:extLst>
          </p:cNvPr>
          <p:cNvSpPr>
            <a:spLocks noGrp="1"/>
          </p:cNvSpPr>
          <p:nvPr>
            <p:ph idx="1"/>
          </p:nvPr>
        </p:nvSpPr>
        <p:spPr>
          <a:xfrm>
            <a:off x="228600" y="2667000"/>
            <a:ext cx="8610600" cy="868363"/>
          </a:xfrm>
        </p:spPr>
        <p:txBody>
          <a:bodyPr>
            <a:normAutofit/>
          </a:bodyPr>
          <a:lstStyle/>
          <a:p>
            <a:pPr marL="0" indent="0" algn="ctr">
              <a:buNone/>
            </a:pPr>
            <a:r>
              <a:rPr lang="en-US" sz="2800" dirty="0"/>
              <a:t>CMS HGCAL hits </a:t>
            </a:r>
            <a:r>
              <a:rPr lang="en-US" sz="2800" dirty="0">
                <a:sym typeface="Wingdings" pitchFamily="2" charset="2"/>
              </a:rPr>
              <a:t> particle reconstruction</a:t>
            </a:r>
            <a:endParaRPr lang="en-US" sz="2800" dirty="0"/>
          </a:p>
        </p:txBody>
      </p:sp>
      <p:sp>
        <p:nvSpPr>
          <p:cNvPr id="4" name="Date Placeholder 3">
            <a:extLst>
              <a:ext uri="{FF2B5EF4-FFF2-40B4-BE49-F238E27FC236}">
                <a16:creationId xmlns:a16="http://schemas.microsoft.com/office/drawing/2014/main" id="{99B94D15-7634-2F40-ACFC-7ACB5240842A}"/>
              </a:ext>
            </a:extLst>
          </p:cNvPr>
          <p:cNvSpPr>
            <a:spLocks noGrp="1"/>
          </p:cNvSpPr>
          <p:nvPr>
            <p:ph type="dt" sz="half" idx="10"/>
          </p:nvPr>
        </p:nvSpPr>
        <p:spPr/>
        <p:txBody>
          <a:bodyPr/>
          <a:lstStyle/>
          <a:p>
            <a:fld id="{689F7C4F-DDC5-0143-8EC4-3C79CAFC30CD}" type="datetime1">
              <a:rPr lang="de-DE" smtClean="0"/>
              <a:t>06.09.22</a:t>
            </a:fld>
            <a:endParaRPr lang="en-US"/>
          </a:p>
        </p:txBody>
      </p:sp>
      <p:sp>
        <p:nvSpPr>
          <p:cNvPr id="5" name="Footer Placeholder 4">
            <a:extLst>
              <a:ext uri="{FF2B5EF4-FFF2-40B4-BE49-F238E27FC236}">
                <a16:creationId xmlns:a16="http://schemas.microsoft.com/office/drawing/2014/main" id="{99F1512B-7948-B141-9449-00C5A45E79A8}"/>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CA743944-1509-C84E-A1CB-33AEDC7DACDD}"/>
              </a:ext>
            </a:extLst>
          </p:cNvPr>
          <p:cNvSpPr>
            <a:spLocks noGrp="1"/>
          </p:cNvSpPr>
          <p:nvPr>
            <p:ph type="sldNum" sz="quarter" idx="12"/>
          </p:nvPr>
        </p:nvSpPr>
        <p:spPr/>
        <p:txBody>
          <a:bodyPr/>
          <a:lstStyle/>
          <a:p>
            <a:fld id="{77D966E6-12FF-4108-9947-A2150C6B7188}" type="slidenum">
              <a:rPr lang="en-US" smtClean="0"/>
              <a:t>27</a:t>
            </a:fld>
            <a:endParaRPr lang="en-US"/>
          </a:p>
        </p:txBody>
      </p:sp>
      <p:pic>
        <p:nvPicPr>
          <p:cNvPr id="7" name="Google Shape;310;p32">
            <a:extLst>
              <a:ext uri="{FF2B5EF4-FFF2-40B4-BE49-F238E27FC236}">
                <a16:creationId xmlns:a16="http://schemas.microsoft.com/office/drawing/2014/main" id="{5DE8CB4F-1F11-634A-B9CF-7BFD861E094F}"/>
              </a:ext>
            </a:extLst>
          </p:cNvPr>
          <p:cNvPicPr preferRelativeResize="0"/>
          <p:nvPr/>
        </p:nvPicPr>
        <p:blipFill>
          <a:blip r:embed="rId2">
            <a:alphaModFix/>
          </a:blip>
          <a:stretch>
            <a:fillRect/>
          </a:stretch>
        </p:blipFill>
        <p:spPr>
          <a:xfrm>
            <a:off x="5867400" y="3200401"/>
            <a:ext cx="2971800" cy="3200400"/>
          </a:xfrm>
          <a:prstGeom prst="rect">
            <a:avLst/>
          </a:prstGeom>
          <a:noFill/>
          <a:ln>
            <a:noFill/>
          </a:ln>
        </p:spPr>
      </p:pic>
    </p:spTree>
    <p:extLst>
      <p:ext uri="{BB962C8B-B14F-4D97-AF65-F5344CB8AC3E}">
        <p14:creationId xmlns:p14="http://schemas.microsoft.com/office/powerpoint/2010/main" val="1221113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4311E-01A8-FA44-B795-3AB0391BB526}"/>
              </a:ext>
            </a:extLst>
          </p:cNvPr>
          <p:cNvSpPr>
            <a:spLocks noGrp="1"/>
          </p:cNvSpPr>
          <p:nvPr>
            <p:ph type="title"/>
          </p:nvPr>
        </p:nvSpPr>
        <p:spPr/>
        <p:txBody>
          <a:bodyPr/>
          <a:lstStyle/>
          <a:p>
            <a:r>
              <a:rPr lang="en-US" dirty="0"/>
              <a:t>Complexity of the problem</a:t>
            </a:r>
          </a:p>
        </p:txBody>
      </p:sp>
      <p:sp>
        <p:nvSpPr>
          <p:cNvPr id="4" name="Date Placeholder 3">
            <a:extLst>
              <a:ext uri="{FF2B5EF4-FFF2-40B4-BE49-F238E27FC236}">
                <a16:creationId xmlns:a16="http://schemas.microsoft.com/office/drawing/2014/main" id="{E239B62B-45CF-2543-9B4F-0CABA56F0178}"/>
              </a:ext>
            </a:extLst>
          </p:cNvPr>
          <p:cNvSpPr>
            <a:spLocks noGrp="1"/>
          </p:cNvSpPr>
          <p:nvPr>
            <p:ph type="dt" sz="half" idx="10"/>
          </p:nvPr>
        </p:nvSpPr>
        <p:spPr/>
        <p:txBody>
          <a:bodyPr/>
          <a:lstStyle/>
          <a:p>
            <a:fld id="{0F54B789-D1F5-EB43-93FD-6A9A6EC81E9F}" type="datetime1">
              <a:rPr lang="de-DE" smtClean="0"/>
              <a:t>06.09.22</a:t>
            </a:fld>
            <a:endParaRPr lang="en-US"/>
          </a:p>
        </p:txBody>
      </p:sp>
      <p:sp>
        <p:nvSpPr>
          <p:cNvPr id="5" name="Footer Placeholder 4">
            <a:extLst>
              <a:ext uri="{FF2B5EF4-FFF2-40B4-BE49-F238E27FC236}">
                <a16:creationId xmlns:a16="http://schemas.microsoft.com/office/drawing/2014/main" id="{19B5FC20-AE8F-4A42-A377-67BA49190A95}"/>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D8B0CF6F-C25F-FF4A-BED0-A9022EC224ED}"/>
              </a:ext>
            </a:extLst>
          </p:cNvPr>
          <p:cNvSpPr>
            <a:spLocks noGrp="1"/>
          </p:cNvSpPr>
          <p:nvPr>
            <p:ph type="sldNum" sz="quarter" idx="12"/>
          </p:nvPr>
        </p:nvSpPr>
        <p:spPr/>
        <p:txBody>
          <a:bodyPr/>
          <a:lstStyle/>
          <a:p>
            <a:fld id="{77D966E6-12FF-4108-9947-A2150C6B7188}" type="slidenum">
              <a:rPr lang="en-US" smtClean="0"/>
              <a:t>28</a:t>
            </a:fld>
            <a:endParaRPr lang="en-US"/>
          </a:p>
        </p:txBody>
      </p:sp>
      <p:sp>
        <p:nvSpPr>
          <p:cNvPr id="7" name="Google Shape;319;p33">
            <a:extLst>
              <a:ext uri="{FF2B5EF4-FFF2-40B4-BE49-F238E27FC236}">
                <a16:creationId xmlns:a16="http://schemas.microsoft.com/office/drawing/2014/main" id="{1CF58D4F-113B-954B-80EC-93327240AB80}"/>
              </a:ext>
            </a:extLst>
          </p:cNvPr>
          <p:cNvSpPr txBox="1">
            <a:spLocks/>
          </p:cNvSpPr>
          <p:nvPr/>
        </p:nvSpPr>
        <p:spPr>
          <a:xfrm>
            <a:off x="152400" y="1059538"/>
            <a:ext cx="8839200" cy="1877407"/>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323850">
              <a:spcBef>
                <a:spcPts val="0"/>
              </a:spcBef>
              <a:buSzPts val="1500"/>
              <a:buFont typeface="Arial"/>
              <a:buChar char="●"/>
            </a:pPr>
            <a:r>
              <a:rPr lang="en-GB" sz="1800" dirty="0"/>
              <a:t>HGCAL detector poses challenging problems for event reconstruction</a:t>
            </a:r>
          </a:p>
          <a:p>
            <a:pPr marL="914400" lvl="1" indent="-311150">
              <a:spcBef>
                <a:spcPts val="0"/>
              </a:spcBef>
              <a:buSzPts val="1300"/>
              <a:buFont typeface="Arial"/>
              <a:buChar char="○"/>
            </a:pPr>
            <a:r>
              <a:rPr lang="en-GB" sz="1400" dirty="0"/>
              <a:t>~3 million readout channels per endcap</a:t>
            </a:r>
          </a:p>
          <a:p>
            <a:pPr marL="914400" lvl="1" indent="-311150">
              <a:spcBef>
                <a:spcPts val="0"/>
              </a:spcBef>
              <a:buSzPts val="1300"/>
              <a:buFont typeface="Arial"/>
              <a:buChar char="○"/>
            </a:pPr>
            <a:r>
              <a:rPr lang="en-GB" sz="1400" dirty="0"/>
              <a:t>~200,000 hits per event in HL-LHC conditions</a:t>
            </a:r>
          </a:p>
          <a:p>
            <a:pPr marL="457200" indent="-323850">
              <a:spcBef>
                <a:spcPts val="0"/>
              </a:spcBef>
              <a:buSzPts val="1500"/>
              <a:buFont typeface="Arial"/>
              <a:buChar char="●"/>
            </a:pPr>
            <a:r>
              <a:rPr lang="en-GB" sz="1800" dirty="0"/>
              <a:t>Need to perform “particle tracking” for showers</a:t>
            </a:r>
          </a:p>
          <a:p>
            <a:pPr marL="914400" lvl="1" indent="-311150">
              <a:spcBef>
                <a:spcPts val="0"/>
              </a:spcBef>
              <a:buSzPts val="1300"/>
              <a:buFont typeface="Arial"/>
              <a:buChar char="○"/>
            </a:pPr>
            <a:r>
              <a:rPr lang="en-GB" sz="1400" dirty="0"/>
              <a:t>Not simple helical trajectories </a:t>
            </a:r>
          </a:p>
          <a:p>
            <a:pPr marL="457200" indent="-323850">
              <a:spcBef>
                <a:spcPts val="0"/>
              </a:spcBef>
              <a:buSzPts val="1500"/>
              <a:buFont typeface="Arial"/>
              <a:buChar char="●"/>
            </a:pPr>
            <a:r>
              <a:rPr lang="en-GB" sz="1800" dirty="0"/>
              <a:t>How do we go from these  &gt;100,000 hits to collection of particles and their properties?</a:t>
            </a:r>
          </a:p>
          <a:p>
            <a:pPr marL="914400" lvl="1" indent="-311150">
              <a:spcBef>
                <a:spcPts val="0"/>
              </a:spcBef>
              <a:buSzPts val="1300"/>
              <a:buFont typeface="Arial"/>
              <a:buChar char="○"/>
            </a:pPr>
            <a:r>
              <a:rPr lang="en-GB" sz="1400" dirty="0"/>
              <a:t>No viable pre-existing algorithm for this task</a:t>
            </a:r>
          </a:p>
        </p:txBody>
      </p:sp>
      <p:pic>
        <p:nvPicPr>
          <p:cNvPr id="8" name="Google Shape;321;p33">
            <a:extLst>
              <a:ext uri="{FF2B5EF4-FFF2-40B4-BE49-F238E27FC236}">
                <a16:creationId xmlns:a16="http://schemas.microsoft.com/office/drawing/2014/main" id="{1BE5688D-DA65-A648-98D1-55A69950D824}"/>
              </a:ext>
            </a:extLst>
          </p:cNvPr>
          <p:cNvPicPr preferRelativeResize="0"/>
          <p:nvPr/>
        </p:nvPicPr>
        <p:blipFill rotWithShape="1">
          <a:blip r:embed="rId2">
            <a:alphaModFix/>
          </a:blip>
          <a:srcRect t="4489"/>
          <a:stretch/>
        </p:blipFill>
        <p:spPr>
          <a:xfrm>
            <a:off x="1066800" y="3429000"/>
            <a:ext cx="6934200" cy="2667000"/>
          </a:xfrm>
          <a:prstGeom prst="rect">
            <a:avLst/>
          </a:prstGeom>
          <a:noFill/>
          <a:ln>
            <a:noFill/>
          </a:ln>
        </p:spPr>
      </p:pic>
      <p:sp>
        <p:nvSpPr>
          <p:cNvPr id="9" name="Google Shape;322;p33">
            <a:extLst>
              <a:ext uri="{FF2B5EF4-FFF2-40B4-BE49-F238E27FC236}">
                <a16:creationId xmlns:a16="http://schemas.microsoft.com/office/drawing/2014/main" id="{601A509A-8EA8-0A43-92F3-F5033CDC4C52}"/>
              </a:ext>
            </a:extLst>
          </p:cNvPr>
          <p:cNvSpPr txBox="1"/>
          <p:nvPr/>
        </p:nvSpPr>
        <p:spPr>
          <a:xfrm>
            <a:off x="5791200" y="3410665"/>
            <a:ext cx="2592648" cy="34621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50" b="1" dirty="0">
                <a:solidFill>
                  <a:schemeClr val="accent1"/>
                </a:solidFill>
              </a:rPr>
              <a:t>Truth-level particle associations</a:t>
            </a:r>
            <a:endParaRPr sz="1050" b="1" dirty="0">
              <a:solidFill>
                <a:schemeClr val="accent1"/>
              </a:solidFill>
            </a:endParaRPr>
          </a:p>
        </p:txBody>
      </p:sp>
      <p:sp>
        <p:nvSpPr>
          <p:cNvPr id="10" name="Google Shape;324;p33">
            <a:extLst>
              <a:ext uri="{FF2B5EF4-FFF2-40B4-BE49-F238E27FC236}">
                <a16:creationId xmlns:a16="http://schemas.microsoft.com/office/drawing/2014/main" id="{E0C7E0FC-0C81-7843-9F62-B03A1982CD7A}"/>
              </a:ext>
            </a:extLst>
          </p:cNvPr>
          <p:cNvSpPr txBox="1"/>
          <p:nvPr/>
        </p:nvSpPr>
        <p:spPr>
          <a:xfrm rot="-5400000">
            <a:off x="890049" y="4417683"/>
            <a:ext cx="305400" cy="461635"/>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dirty="0" err="1">
                <a:solidFill>
                  <a:schemeClr val="dk2"/>
                </a:solidFill>
              </a:rPr>
              <a:t>η</a:t>
            </a:r>
            <a:endParaRPr b="1" dirty="0">
              <a:solidFill>
                <a:schemeClr val="dk2"/>
              </a:solidFill>
            </a:endParaRPr>
          </a:p>
        </p:txBody>
      </p:sp>
      <p:sp>
        <p:nvSpPr>
          <p:cNvPr id="11" name="Google Shape;325;p33">
            <a:extLst>
              <a:ext uri="{FF2B5EF4-FFF2-40B4-BE49-F238E27FC236}">
                <a16:creationId xmlns:a16="http://schemas.microsoft.com/office/drawing/2014/main" id="{75588B6C-AC24-6B4E-809C-C423E923AB8C}"/>
              </a:ext>
            </a:extLst>
          </p:cNvPr>
          <p:cNvSpPr txBox="1"/>
          <p:nvPr/>
        </p:nvSpPr>
        <p:spPr>
          <a:xfrm>
            <a:off x="4342800" y="6019800"/>
            <a:ext cx="305400"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dirty="0" err="1">
                <a:solidFill>
                  <a:schemeClr val="dk2"/>
                </a:solidFill>
              </a:rPr>
              <a:t>ɸ</a:t>
            </a:r>
            <a:endParaRPr b="1" dirty="0">
              <a:solidFill>
                <a:schemeClr val="dk2"/>
              </a:solidFill>
            </a:endParaRPr>
          </a:p>
        </p:txBody>
      </p:sp>
    </p:spTree>
    <p:extLst>
      <p:ext uri="{BB962C8B-B14F-4D97-AF65-F5344CB8AC3E}">
        <p14:creationId xmlns:p14="http://schemas.microsoft.com/office/powerpoint/2010/main" val="408774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FF006-221F-E042-891F-6BE7D8C3B9CC}"/>
              </a:ext>
            </a:extLst>
          </p:cNvPr>
          <p:cNvSpPr>
            <a:spLocks noGrp="1"/>
          </p:cNvSpPr>
          <p:nvPr>
            <p:ph type="title"/>
          </p:nvPr>
        </p:nvSpPr>
        <p:spPr/>
        <p:txBody>
          <a:bodyPr/>
          <a:lstStyle/>
          <a:p>
            <a:r>
              <a:rPr lang="en" dirty="0"/>
              <a:t>Graph-based approach</a:t>
            </a:r>
            <a:endParaRPr lang="en-US" dirty="0"/>
          </a:p>
        </p:txBody>
      </p:sp>
      <p:sp>
        <p:nvSpPr>
          <p:cNvPr id="4" name="Date Placeholder 3">
            <a:extLst>
              <a:ext uri="{FF2B5EF4-FFF2-40B4-BE49-F238E27FC236}">
                <a16:creationId xmlns:a16="http://schemas.microsoft.com/office/drawing/2014/main" id="{517C933A-69FE-4949-AFA2-B52CEA9F2094}"/>
              </a:ext>
            </a:extLst>
          </p:cNvPr>
          <p:cNvSpPr>
            <a:spLocks noGrp="1"/>
          </p:cNvSpPr>
          <p:nvPr>
            <p:ph type="dt" sz="half" idx="10"/>
          </p:nvPr>
        </p:nvSpPr>
        <p:spPr/>
        <p:txBody>
          <a:bodyPr/>
          <a:lstStyle/>
          <a:p>
            <a:fld id="{A8677F8E-55D7-6642-8027-2D758C99B643}" type="datetime1">
              <a:rPr lang="de-DE" smtClean="0"/>
              <a:t>06.09.22</a:t>
            </a:fld>
            <a:endParaRPr lang="en-US"/>
          </a:p>
        </p:txBody>
      </p:sp>
      <p:sp>
        <p:nvSpPr>
          <p:cNvPr id="5" name="Footer Placeholder 4">
            <a:extLst>
              <a:ext uri="{FF2B5EF4-FFF2-40B4-BE49-F238E27FC236}">
                <a16:creationId xmlns:a16="http://schemas.microsoft.com/office/drawing/2014/main" id="{6CBBA37D-8229-2D40-824B-FE0462C09B13}"/>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D7982B0D-56AF-A447-981B-93E0B5FDD519}"/>
              </a:ext>
            </a:extLst>
          </p:cNvPr>
          <p:cNvSpPr>
            <a:spLocks noGrp="1"/>
          </p:cNvSpPr>
          <p:nvPr>
            <p:ph type="sldNum" sz="quarter" idx="12"/>
          </p:nvPr>
        </p:nvSpPr>
        <p:spPr/>
        <p:txBody>
          <a:bodyPr/>
          <a:lstStyle/>
          <a:p>
            <a:fld id="{77D966E6-12FF-4108-9947-A2150C6B7188}" type="slidenum">
              <a:rPr lang="en-US" smtClean="0"/>
              <a:t>29</a:t>
            </a:fld>
            <a:endParaRPr lang="en-US"/>
          </a:p>
        </p:txBody>
      </p:sp>
      <p:sp>
        <p:nvSpPr>
          <p:cNvPr id="7" name="Google Shape;332;p34">
            <a:extLst>
              <a:ext uri="{FF2B5EF4-FFF2-40B4-BE49-F238E27FC236}">
                <a16:creationId xmlns:a16="http://schemas.microsoft.com/office/drawing/2014/main" id="{1B0E4AC2-D962-D54B-BDDD-10B915732D6D}"/>
              </a:ext>
            </a:extLst>
          </p:cNvPr>
          <p:cNvSpPr txBox="1">
            <a:spLocks/>
          </p:cNvSpPr>
          <p:nvPr/>
        </p:nvSpPr>
        <p:spPr>
          <a:xfrm>
            <a:off x="-152400" y="762000"/>
            <a:ext cx="6324600" cy="5416837"/>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a:spcBef>
                <a:spcPts val="0"/>
              </a:spcBef>
              <a:buSzPts val="1800"/>
              <a:buFont typeface="Arial"/>
              <a:buChar char="●"/>
            </a:pPr>
            <a:r>
              <a:rPr lang="en-GB" sz="2400" dirty="0"/>
              <a:t>Huge number of channels requires novel computational techniques</a:t>
            </a:r>
          </a:p>
          <a:p>
            <a:pPr marL="457200">
              <a:spcBef>
                <a:spcPts val="0"/>
              </a:spcBef>
              <a:buSzPts val="1800"/>
              <a:buFont typeface="Arial"/>
              <a:buChar char="●"/>
            </a:pPr>
            <a:r>
              <a:rPr lang="en-GB" sz="2400" dirty="0"/>
              <a:t>Modified graph architecture</a:t>
            </a:r>
            <a:r>
              <a:rPr lang="en-GB" sz="2400" baseline="30000" dirty="0"/>
              <a:t>[1]</a:t>
            </a:r>
            <a:endParaRPr lang="en-GB" sz="2400" dirty="0"/>
          </a:p>
          <a:p>
            <a:pPr marL="914400" lvl="1" indent="-317500">
              <a:spcBef>
                <a:spcPts val="0"/>
              </a:spcBef>
              <a:buSzPts val="1400"/>
              <a:buFont typeface="Arial"/>
              <a:buChar char="○"/>
            </a:pPr>
            <a:r>
              <a:rPr lang="en-GB" sz="2000" dirty="0"/>
              <a:t>High-dimensional information is projected into low-dimensional space for graph generation</a:t>
            </a:r>
          </a:p>
          <a:p>
            <a:pPr marL="914400" lvl="1" indent="-317500">
              <a:spcBef>
                <a:spcPts val="0"/>
              </a:spcBef>
              <a:buSzPts val="1400"/>
              <a:buFont typeface="Arial"/>
              <a:buChar char="○"/>
            </a:pPr>
            <a:r>
              <a:rPr lang="en-GB" sz="2000" dirty="0"/>
              <a:t>Add distance weighting to graph message passing</a:t>
            </a:r>
          </a:p>
          <a:p>
            <a:pPr marL="457200">
              <a:spcBef>
                <a:spcPts val="0"/>
              </a:spcBef>
              <a:buSzPts val="1800"/>
              <a:buFont typeface="Arial"/>
              <a:buChar char="●"/>
            </a:pPr>
            <a:r>
              <a:rPr lang="en-GB" sz="2400" dirty="0"/>
              <a:t>Novel loss function allows identification of arbitrary number of particles and reconstruction of their energies</a:t>
            </a:r>
            <a:r>
              <a:rPr lang="en-GB" sz="2400" baseline="30000" dirty="0"/>
              <a:t>[2]</a:t>
            </a:r>
          </a:p>
          <a:p>
            <a:pPr marL="457200">
              <a:spcBef>
                <a:spcPts val="0"/>
              </a:spcBef>
              <a:buSzPts val="1800"/>
              <a:buFont typeface="Arial"/>
              <a:buChar char="●"/>
            </a:pPr>
            <a:r>
              <a:rPr lang="en-GB" sz="2400" dirty="0"/>
              <a:t>Input: all 5D HGCAL hits (x, y, z, energy, </a:t>
            </a:r>
            <a:r>
              <a:rPr lang="en-GB" sz="2400" b="1" dirty="0"/>
              <a:t>time</a:t>
            </a:r>
            <a:r>
              <a:rPr lang="en-GB" sz="2400" dirty="0"/>
              <a:t>)  in a given event</a:t>
            </a:r>
          </a:p>
          <a:p>
            <a:pPr marL="457200">
              <a:spcBef>
                <a:spcPts val="0"/>
              </a:spcBef>
              <a:buSzPts val="1800"/>
              <a:buFont typeface="Arial"/>
              <a:buChar char="●"/>
            </a:pPr>
            <a:r>
              <a:rPr lang="en-GB" sz="2400" dirty="0"/>
              <a:t>Output: clustering of hits into particles with corrected energies</a:t>
            </a:r>
          </a:p>
          <a:p>
            <a:pPr marL="914400" lvl="1" indent="-317500">
              <a:spcBef>
                <a:spcPts val="0"/>
              </a:spcBef>
              <a:buSzPts val="1400"/>
              <a:buFont typeface="Arial"/>
              <a:buChar char="○"/>
            </a:pPr>
            <a:r>
              <a:rPr lang="en-GB" sz="2000" dirty="0"/>
              <a:t>Alternatively could apply separate dedicated corrections with e.g. DRN</a:t>
            </a:r>
          </a:p>
        </p:txBody>
      </p:sp>
      <p:pic>
        <p:nvPicPr>
          <p:cNvPr id="8" name="Google Shape;330;p34">
            <a:extLst>
              <a:ext uri="{FF2B5EF4-FFF2-40B4-BE49-F238E27FC236}">
                <a16:creationId xmlns:a16="http://schemas.microsoft.com/office/drawing/2014/main" id="{C4E7C884-7000-354B-8275-407B69DAE19B}"/>
              </a:ext>
            </a:extLst>
          </p:cNvPr>
          <p:cNvPicPr preferRelativeResize="0"/>
          <p:nvPr/>
        </p:nvPicPr>
        <p:blipFill rotWithShape="1">
          <a:blip r:embed="rId2">
            <a:alphaModFix/>
          </a:blip>
          <a:srcRect l="1681" t="4122"/>
          <a:stretch/>
        </p:blipFill>
        <p:spPr>
          <a:xfrm>
            <a:off x="6451262" y="838200"/>
            <a:ext cx="2235538" cy="1828800"/>
          </a:xfrm>
          <a:prstGeom prst="rect">
            <a:avLst/>
          </a:prstGeom>
          <a:noFill/>
          <a:ln>
            <a:noFill/>
          </a:ln>
        </p:spPr>
      </p:pic>
      <p:sp>
        <p:nvSpPr>
          <p:cNvPr id="9" name="Google Shape;335;p34">
            <a:extLst>
              <a:ext uri="{FF2B5EF4-FFF2-40B4-BE49-F238E27FC236}">
                <a16:creationId xmlns:a16="http://schemas.microsoft.com/office/drawing/2014/main" id="{474CB87F-94C4-6445-BB15-0DB667CD04C6}"/>
              </a:ext>
            </a:extLst>
          </p:cNvPr>
          <p:cNvSpPr txBox="1"/>
          <p:nvPr/>
        </p:nvSpPr>
        <p:spPr>
          <a:xfrm rot="-2701672">
            <a:off x="5928453" y="1429385"/>
            <a:ext cx="872287" cy="30801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b="1" dirty="0">
                <a:solidFill>
                  <a:srgbClr val="FF9900"/>
                </a:solidFill>
              </a:rPr>
              <a:t>Input features</a:t>
            </a:r>
            <a:endParaRPr sz="800" b="1" dirty="0">
              <a:solidFill>
                <a:srgbClr val="FF9900"/>
              </a:solidFill>
            </a:endParaRPr>
          </a:p>
        </p:txBody>
      </p:sp>
      <p:sp>
        <p:nvSpPr>
          <p:cNvPr id="10" name="Google Shape;336;p34">
            <a:extLst>
              <a:ext uri="{FF2B5EF4-FFF2-40B4-BE49-F238E27FC236}">
                <a16:creationId xmlns:a16="http://schemas.microsoft.com/office/drawing/2014/main" id="{F52DC06F-20C0-984D-BF93-E9E5442B89E9}"/>
              </a:ext>
            </a:extLst>
          </p:cNvPr>
          <p:cNvSpPr txBox="1"/>
          <p:nvPr/>
        </p:nvSpPr>
        <p:spPr>
          <a:xfrm rot="-2700700">
            <a:off x="8229453" y="1143293"/>
            <a:ext cx="1041356" cy="43105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b="1" dirty="0">
                <a:solidFill>
                  <a:srgbClr val="CC0000"/>
                </a:solidFill>
              </a:rPr>
              <a:t>Low-dimensional clustering space</a:t>
            </a:r>
            <a:endParaRPr sz="800" b="1" dirty="0">
              <a:solidFill>
                <a:srgbClr val="CC0000"/>
              </a:solidFill>
            </a:endParaRPr>
          </a:p>
        </p:txBody>
      </p:sp>
      <p:sp>
        <p:nvSpPr>
          <p:cNvPr id="11" name="Google Shape;337;p34">
            <a:extLst>
              <a:ext uri="{FF2B5EF4-FFF2-40B4-BE49-F238E27FC236}">
                <a16:creationId xmlns:a16="http://schemas.microsoft.com/office/drawing/2014/main" id="{AC79B523-D74E-B149-BF47-7ABC3558ABDA}"/>
              </a:ext>
            </a:extLst>
          </p:cNvPr>
          <p:cNvSpPr txBox="1"/>
          <p:nvPr/>
        </p:nvSpPr>
        <p:spPr>
          <a:xfrm rot="-2702101">
            <a:off x="8364152" y="2039736"/>
            <a:ext cx="1041356" cy="55408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b="1" dirty="0">
                <a:solidFill>
                  <a:srgbClr val="38761D"/>
                </a:solidFill>
              </a:rPr>
              <a:t>Additional high-dimensional features</a:t>
            </a:r>
            <a:endParaRPr sz="800" b="1" dirty="0">
              <a:solidFill>
                <a:srgbClr val="38761D"/>
              </a:solidFill>
            </a:endParaRPr>
          </a:p>
        </p:txBody>
      </p:sp>
      <p:pic>
        <p:nvPicPr>
          <p:cNvPr id="12" name="Google Shape;334;p34">
            <a:extLst>
              <a:ext uri="{FF2B5EF4-FFF2-40B4-BE49-F238E27FC236}">
                <a16:creationId xmlns:a16="http://schemas.microsoft.com/office/drawing/2014/main" id="{4073F973-7219-3B45-A92A-FD3309614A0B}"/>
              </a:ext>
            </a:extLst>
          </p:cNvPr>
          <p:cNvPicPr preferRelativeResize="0"/>
          <p:nvPr/>
        </p:nvPicPr>
        <p:blipFill>
          <a:blip r:embed="rId3">
            <a:alphaModFix/>
          </a:blip>
          <a:stretch>
            <a:fillRect/>
          </a:stretch>
        </p:blipFill>
        <p:spPr>
          <a:xfrm>
            <a:off x="6400800" y="3276600"/>
            <a:ext cx="2438400" cy="1981200"/>
          </a:xfrm>
          <a:prstGeom prst="rect">
            <a:avLst/>
          </a:prstGeom>
          <a:noFill/>
          <a:ln>
            <a:noFill/>
          </a:ln>
        </p:spPr>
      </p:pic>
      <p:sp>
        <p:nvSpPr>
          <p:cNvPr id="13" name="Google Shape;339;p34">
            <a:extLst>
              <a:ext uri="{FF2B5EF4-FFF2-40B4-BE49-F238E27FC236}">
                <a16:creationId xmlns:a16="http://schemas.microsoft.com/office/drawing/2014/main" id="{DC73439D-B65A-A444-AC6C-6964E6C10B05}"/>
              </a:ext>
            </a:extLst>
          </p:cNvPr>
          <p:cNvSpPr/>
          <p:nvPr/>
        </p:nvSpPr>
        <p:spPr>
          <a:xfrm>
            <a:off x="6248400" y="3962400"/>
            <a:ext cx="639600" cy="401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41;p34">
            <a:extLst>
              <a:ext uri="{FF2B5EF4-FFF2-40B4-BE49-F238E27FC236}">
                <a16:creationId xmlns:a16="http://schemas.microsoft.com/office/drawing/2014/main" id="{9B7BF821-99ED-A347-8893-85D23A9B96FA}"/>
              </a:ext>
            </a:extLst>
          </p:cNvPr>
          <p:cNvSpPr txBox="1"/>
          <p:nvPr/>
        </p:nvSpPr>
        <p:spPr>
          <a:xfrm rot="-1821220">
            <a:off x="7190570" y="4035446"/>
            <a:ext cx="381726" cy="3231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b="1" dirty="0" err="1">
                <a:solidFill>
                  <a:srgbClr val="FF0000"/>
                </a:solidFill>
              </a:rPr>
              <a:t>d</a:t>
            </a:r>
            <a:r>
              <a:rPr lang="en" sz="900" b="1" baseline="-25000" dirty="0" err="1">
                <a:solidFill>
                  <a:srgbClr val="FF0000"/>
                </a:solidFill>
              </a:rPr>
              <a:t>bd</a:t>
            </a:r>
            <a:endParaRPr sz="900" b="1" baseline="-25000" dirty="0">
              <a:solidFill>
                <a:srgbClr val="FF0000"/>
              </a:solidFill>
            </a:endParaRPr>
          </a:p>
        </p:txBody>
      </p:sp>
      <p:sp>
        <p:nvSpPr>
          <p:cNvPr id="15" name="Google Shape;342;p34">
            <a:extLst>
              <a:ext uri="{FF2B5EF4-FFF2-40B4-BE49-F238E27FC236}">
                <a16:creationId xmlns:a16="http://schemas.microsoft.com/office/drawing/2014/main" id="{91DEC437-67CA-DE49-B632-C70575950066}"/>
              </a:ext>
            </a:extLst>
          </p:cNvPr>
          <p:cNvSpPr txBox="1"/>
          <p:nvPr/>
        </p:nvSpPr>
        <p:spPr>
          <a:xfrm rot="1736456">
            <a:off x="7285911" y="3732874"/>
            <a:ext cx="381891" cy="3231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b="1" dirty="0">
                <a:solidFill>
                  <a:srgbClr val="FF0000"/>
                </a:solidFill>
              </a:rPr>
              <a:t>d</a:t>
            </a:r>
            <a:r>
              <a:rPr lang="en" sz="900" b="1" baseline="-25000" dirty="0">
                <a:solidFill>
                  <a:srgbClr val="FF0000"/>
                </a:solidFill>
              </a:rPr>
              <a:t>ba</a:t>
            </a:r>
            <a:endParaRPr sz="900" b="1" baseline="-25000" dirty="0">
              <a:solidFill>
                <a:srgbClr val="FF0000"/>
              </a:solidFill>
            </a:endParaRPr>
          </a:p>
        </p:txBody>
      </p:sp>
      <p:sp>
        <p:nvSpPr>
          <p:cNvPr id="16" name="Google Shape;343;p34">
            <a:extLst>
              <a:ext uri="{FF2B5EF4-FFF2-40B4-BE49-F238E27FC236}">
                <a16:creationId xmlns:a16="http://schemas.microsoft.com/office/drawing/2014/main" id="{8252F622-E1D6-6E4D-8581-B618A34F09FB}"/>
              </a:ext>
            </a:extLst>
          </p:cNvPr>
          <p:cNvSpPr txBox="1"/>
          <p:nvPr/>
        </p:nvSpPr>
        <p:spPr>
          <a:xfrm rot="2701">
            <a:off x="7788311" y="3718633"/>
            <a:ext cx="381900" cy="3231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b="1" dirty="0" err="1">
                <a:solidFill>
                  <a:srgbClr val="FF0000"/>
                </a:solidFill>
              </a:rPr>
              <a:t>d</a:t>
            </a:r>
            <a:r>
              <a:rPr lang="en" sz="900" b="1" baseline="-25000" dirty="0" err="1">
                <a:solidFill>
                  <a:srgbClr val="FF0000"/>
                </a:solidFill>
              </a:rPr>
              <a:t>bc</a:t>
            </a:r>
            <a:endParaRPr sz="700" b="1" baseline="-25000" dirty="0">
              <a:solidFill>
                <a:srgbClr val="FF0000"/>
              </a:solidFill>
            </a:endParaRPr>
          </a:p>
        </p:txBody>
      </p:sp>
      <p:sp>
        <p:nvSpPr>
          <p:cNvPr id="17" name="Google Shape;344;p34">
            <a:extLst>
              <a:ext uri="{FF2B5EF4-FFF2-40B4-BE49-F238E27FC236}">
                <a16:creationId xmlns:a16="http://schemas.microsoft.com/office/drawing/2014/main" id="{B99B090F-3858-9D4A-8124-2917511BBD8A}"/>
              </a:ext>
            </a:extLst>
          </p:cNvPr>
          <p:cNvSpPr txBox="1"/>
          <p:nvPr/>
        </p:nvSpPr>
        <p:spPr>
          <a:xfrm rot="2703820">
            <a:off x="7591196" y="4248247"/>
            <a:ext cx="381838" cy="3231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b="1" dirty="0" err="1">
                <a:solidFill>
                  <a:srgbClr val="FF0000"/>
                </a:solidFill>
              </a:rPr>
              <a:t>d</a:t>
            </a:r>
            <a:r>
              <a:rPr lang="en" sz="900" b="1" baseline="-25000" dirty="0" err="1">
                <a:solidFill>
                  <a:srgbClr val="FF0000"/>
                </a:solidFill>
              </a:rPr>
              <a:t>be</a:t>
            </a:r>
            <a:endParaRPr sz="900" b="1" baseline="-25000" dirty="0">
              <a:solidFill>
                <a:srgbClr val="FF0000"/>
              </a:solidFill>
            </a:endParaRPr>
          </a:p>
        </p:txBody>
      </p:sp>
      <p:sp>
        <p:nvSpPr>
          <p:cNvPr id="19" name="Google Shape;340;p34">
            <a:extLst>
              <a:ext uri="{FF2B5EF4-FFF2-40B4-BE49-F238E27FC236}">
                <a16:creationId xmlns:a16="http://schemas.microsoft.com/office/drawing/2014/main" id="{01BAD1C2-FB6C-E14B-B787-A6DD502D1207}"/>
              </a:ext>
            </a:extLst>
          </p:cNvPr>
          <p:cNvSpPr/>
          <p:nvPr/>
        </p:nvSpPr>
        <p:spPr>
          <a:xfrm>
            <a:off x="7247700" y="4876800"/>
            <a:ext cx="905700" cy="2514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45;p34">
            <a:extLst>
              <a:ext uri="{FF2B5EF4-FFF2-40B4-BE49-F238E27FC236}">
                <a16:creationId xmlns:a16="http://schemas.microsoft.com/office/drawing/2014/main" id="{CB0E1BB1-240F-E94E-8D28-729F746B4A23}"/>
              </a:ext>
            </a:extLst>
          </p:cNvPr>
          <p:cNvSpPr txBox="1"/>
          <p:nvPr/>
        </p:nvSpPr>
        <p:spPr>
          <a:xfrm rot="4954">
            <a:off x="7010472" y="4694378"/>
            <a:ext cx="1117417" cy="46163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b="1" dirty="0">
                <a:solidFill>
                  <a:srgbClr val="FF0000"/>
                </a:solidFill>
              </a:rPr>
              <a:t>Distance-weighted message passing</a:t>
            </a:r>
            <a:endParaRPr sz="900" b="1" baseline="-25000" dirty="0">
              <a:solidFill>
                <a:srgbClr val="FF0000"/>
              </a:solidFill>
            </a:endParaRPr>
          </a:p>
        </p:txBody>
      </p:sp>
      <p:sp>
        <p:nvSpPr>
          <p:cNvPr id="21" name="Google Shape;346;p34">
            <a:extLst>
              <a:ext uri="{FF2B5EF4-FFF2-40B4-BE49-F238E27FC236}">
                <a16:creationId xmlns:a16="http://schemas.microsoft.com/office/drawing/2014/main" id="{5ABA0169-BA45-6546-AC03-038BBA806BF5}"/>
              </a:ext>
            </a:extLst>
          </p:cNvPr>
          <p:cNvSpPr txBox="1"/>
          <p:nvPr/>
        </p:nvSpPr>
        <p:spPr>
          <a:xfrm>
            <a:off x="7231572" y="5823940"/>
            <a:ext cx="3000000"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400" dirty="0"/>
              <a:t>[1]: </a:t>
            </a:r>
            <a:r>
              <a:rPr lang="en" sz="1400" u="sng" dirty="0">
                <a:solidFill>
                  <a:schemeClr val="hlink"/>
                </a:solidFill>
                <a:hlinkClick r:id="rId4"/>
              </a:rPr>
              <a:t>arXiv:2204.01681</a:t>
            </a:r>
            <a:endParaRPr sz="1400" dirty="0"/>
          </a:p>
          <a:p>
            <a:pPr marL="0" lvl="0" indent="0" algn="l" rtl="0">
              <a:spcBef>
                <a:spcPts val="0"/>
              </a:spcBef>
              <a:spcAft>
                <a:spcPts val="0"/>
              </a:spcAft>
              <a:buNone/>
            </a:pPr>
            <a:r>
              <a:rPr lang="en" sz="1400" dirty="0"/>
              <a:t>[2]: </a:t>
            </a:r>
            <a:r>
              <a:rPr lang="en" sz="1400" u="sng" dirty="0">
                <a:solidFill>
                  <a:schemeClr val="hlink"/>
                </a:solidFill>
                <a:hlinkClick r:id="rId5"/>
              </a:rPr>
              <a:t>arXiv:2002.03605</a:t>
            </a:r>
            <a:endParaRPr sz="1400" dirty="0"/>
          </a:p>
        </p:txBody>
      </p:sp>
    </p:spTree>
    <p:extLst>
      <p:ext uri="{BB962C8B-B14F-4D97-AF65-F5344CB8AC3E}">
        <p14:creationId xmlns:p14="http://schemas.microsoft.com/office/powerpoint/2010/main" val="827153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Calorimetry in CMS</a:t>
            </a:r>
          </a:p>
        </p:txBody>
      </p:sp>
      <p:sp>
        <p:nvSpPr>
          <p:cNvPr id="4" name="Date Placeholder 3"/>
          <p:cNvSpPr>
            <a:spLocks noGrp="1"/>
          </p:cNvSpPr>
          <p:nvPr>
            <p:ph type="dt" sz="half" idx="10"/>
          </p:nvPr>
        </p:nvSpPr>
        <p:spPr/>
        <p:txBody>
          <a:bodyPr/>
          <a:lstStyle/>
          <a:p>
            <a:fld id="{E86E5FF6-CAD0-F547-8B17-C8DD50F4F5FC}" type="datetime1">
              <a:rPr lang="de-DE" smtClean="0"/>
              <a:t>06.09.22</a:t>
            </a:fld>
            <a:endParaRPr lang="en-US"/>
          </a:p>
        </p:txBody>
      </p:sp>
      <p:sp>
        <p:nvSpPr>
          <p:cNvPr id="5" name="Footer Placeholder 4"/>
          <p:cNvSpPr>
            <a:spLocks noGrp="1"/>
          </p:cNvSpPr>
          <p:nvPr>
            <p:ph type="ftr" sz="quarter" idx="11"/>
          </p:nvPr>
        </p:nvSpPr>
        <p:spPr/>
        <p:txBody>
          <a:bodyPr/>
          <a:lstStyle/>
          <a:p>
            <a:r>
              <a:rPr lang="pt-BR"/>
              <a:t>ICNFP 2022</a:t>
            </a:r>
            <a:endParaRPr lang="en-US"/>
          </a:p>
        </p:txBody>
      </p:sp>
      <p:sp>
        <p:nvSpPr>
          <p:cNvPr id="6" name="Slide Number Placeholder 5"/>
          <p:cNvSpPr>
            <a:spLocks noGrp="1"/>
          </p:cNvSpPr>
          <p:nvPr>
            <p:ph type="sldNum" sz="quarter" idx="12"/>
          </p:nvPr>
        </p:nvSpPr>
        <p:spPr/>
        <p:txBody>
          <a:bodyPr/>
          <a:lstStyle/>
          <a:p>
            <a:fld id="{77D966E6-12FF-4108-9947-A2150C6B7188}" type="slidenum">
              <a:rPr lang="en-US" smtClean="0"/>
              <a:t>3</a:t>
            </a:fld>
            <a:endParaRPr lang="en-US"/>
          </a:p>
        </p:txBody>
      </p:sp>
      <p:sp>
        <p:nvSpPr>
          <p:cNvPr id="7" name="Google Shape;105;p15">
            <a:extLst>
              <a:ext uri="{FF2B5EF4-FFF2-40B4-BE49-F238E27FC236}">
                <a16:creationId xmlns:a16="http://schemas.microsoft.com/office/drawing/2014/main" id="{DC639364-2C4E-AF49-A6A2-9DB074714F05}"/>
              </a:ext>
            </a:extLst>
          </p:cNvPr>
          <p:cNvSpPr txBox="1">
            <a:spLocks/>
          </p:cNvSpPr>
          <p:nvPr/>
        </p:nvSpPr>
        <p:spPr>
          <a:xfrm>
            <a:off x="-76201" y="685800"/>
            <a:ext cx="5562601" cy="5909280"/>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323850">
              <a:spcBef>
                <a:spcPts val="0"/>
              </a:spcBef>
              <a:buSzPts val="1500"/>
              <a:buFont typeface="Arial"/>
              <a:buChar char="●"/>
            </a:pPr>
            <a:r>
              <a:rPr lang="en-GB" sz="2000" dirty="0"/>
              <a:t>Phase 1 detector:</a:t>
            </a:r>
          </a:p>
          <a:p>
            <a:pPr marL="914400" lvl="1" indent="-304800">
              <a:spcBef>
                <a:spcPts val="0"/>
              </a:spcBef>
              <a:buSzPts val="1200"/>
              <a:buFont typeface="Arial"/>
              <a:buChar char="○"/>
            </a:pPr>
            <a:r>
              <a:rPr lang="en-GB" sz="1800" b="1" dirty="0"/>
              <a:t>Crystal ECAL:</a:t>
            </a:r>
            <a:r>
              <a:rPr lang="en-GB" sz="1800" dirty="0"/>
              <a:t> homogeneous calorimeter composed of ~75k scintillating PbWO</a:t>
            </a:r>
            <a:r>
              <a:rPr lang="en-GB" sz="1800" baseline="-25000" dirty="0"/>
              <a:t>4</a:t>
            </a:r>
            <a:r>
              <a:rPr lang="en-GB" sz="1800" dirty="0"/>
              <a:t> crystals</a:t>
            </a:r>
          </a:p>
          <a:p>
            <a:pPr marL="914400" lvl="1" indent="-304800">
              <a:spcBef>
                <a:spcPts val="0"/>
              </a:spcBef>
              <a:buSzPts val="1200"/>
              <a:buFont typeface="Arial"/>
              <a:buChar char="○"/>
            </a:pPr>
            <a:r>
              <a:rPr lang="en-GB" sz="1800" b="1" dirty="0" err="1"/>
              <a:t>Preshower</a:t>
            </a:r>
            <a:r>
              <a:rPr lang="en-GB" sz="1800" dirty="0"/>
              <a:t>: Si based sampling calorimeter, in front of ECAL endcaps</a:t>
            </a:r>
          </a:p>
          <a:p>
            <a:pPr marL="914400" lvl="1" indent="-304800">
              <a:spcBef>
                <a:spcPts val="0"/>
              </a:spcBef>
              <a:buSzPts val="1200"/>
              <a:buFont typeface="Arial"/>
              <a:buChar char="○"/>
            </a:pPr>
            <a:r>
              <a:rPr lang="en-GB" sz="1800" b="1" dirty="0"/>
              <a:t>HCAL: </a:t>
            </a:r>
            <a:r>
              <a:rPr lang="en-GB" sz="1800" dirty="0"/>
              <a:t>Sampling plastic scintillator based hadronic calorimeter situated just outside ECAL</a:t>
            </a:r>
          </a:p>
          <a:p>
            <a:pPr marL="609600" lvl="1" indent="0">
              <a:spcBef>
                <a:spcPts val="0"/>
              </a:spcBef>
              <a:buSzPts val="1200"/>
              <a:buNone/>
            </a:pPr>
            <a:endParaRPr lang="en-GB" sz="1800" dirty="0"/>
          </a:p>
          <a:p>
            <a:pPr marL="457200" indent="-323850">
              <a:spcBef>
                <a:spcPts val="0"/>
              </a:spcBef>
              <a:buSzPts val="1500"/>
              <a:buFont typeface="Arial"/>
              <a:buChar char="●"/>
            </a:pPr>
            <a:r>
              <a:rPr lang="en-GB" sz="2000" dirty="0"/>
              <a:t>Phase 2 detector:</a:t>
            </a:r>
          </a:p>
          <a:p>
            <a:pPr marL="914400" lvl="1" indent="-304800">
              <a:spcBef>
                <a:spcPts val="0"/>
              </a:spcBef>
              <a:buSzPts val="1200"/>
              <a:buFont typeface="Arial"/>
              <a:buChar char="○"/>
            </a:pPr>
            <a:r>
              <a:rPr lang="en-GB" sz="1800" dirty="0"/>
              <a:t>Add </a:t>
            </a:r>
            <a:r>
              <a:rPr lang="en-GB" sz="1800" b="1" dirty="0"/>
              <a:t>HGCAL: </a:t>
            </a:r>
            <a:r>
              <a:rPr lang="en-GB" sz="1800" dirty="0"/>
              <a:t>Replaces endcap calorimeters (both ECAL and HCAL). Silicon and scintillator tile sampling calorimeter with unprecedented granularity (~6 million readout channels)</a:t>
            </a:r>
          </a:p>
          <a:p>
            <a:pPr marL="609600" lvl="1" indent="0">
              <a:spcBef>
                <a:spcPts val="0"/>
              </a:spcBef>
              <a:buSzPts val="1200"/>
              <a:buNone/>
            </a:pPr>
            <a:endParaRPr lang="en-GB" sz="1800" dirty="0"/>
          </a:p>
          <a:p>
            <a:pPr marL="457200" indent="-323850">
              <a:spcBef>
                <a:spcPts val="0"/>
              </a:spcBef>
              <a:buSzPts val="1500"/>
              <a:buFont typeface="Arial"/>
              <a:buChar char="●"/>
            </a:pPr>
            <a:r>
              <a:rPr lang="en-GB" sz="2000" dirty="0"/>
              <a:t>Today focus on ECAL and HGCAL reconstruction</a:t>
            </a:r>
          </a:p>
          <a:p>
            <a:pPr marL="914400" lvl="1" indent="-298450">
              <a:spcBef>
                <a:spcPts val="0"/>
              </a:spcBef>
              <a:buSzPts val="1100"/>
              <a:buFont typeface="Arial"/>
              <a:buChar char="○"/>
            </a:pPr>
            <a:r>
              <a:rPr lang="en-GB" sz="1800" dirty="0"/>
              <a:t>Similar work also in progress in HCAL</a:t>
            </a:r>
          </a:p>
          <a:p>
            <a:pPr marL="615950" lvl="1" indent="0">
              <a:spcBef>
                <a:spcPts val="0"/>
              </a:spcBef>
              <a:buSzPts val="1100"/>
              <a:buNone/>
            </a:pPr>
            <a:endParaRPr lang="en-GB" sz="1800" dirty="0"/>
          </a:p>
          <a:p>
            <a:pPr marL="457200" indent="-323850">
              <a:spcBef>
                <a:spcPts val="0"/>
              </a:spcBef>
              <a:buSzPts val="1500"/>
              <a:buFont typeface="Arial"/>
              <a:buChar char="●"/>
            </a:pPr>
            <a:r>
              <a:rPr lang="en-GB" sz="2000" dirty="0"/>
              <a:t>Performance of energy measurements from the calorimeters are critical for nearly all physics in CMS</a:t>
            </a:r>
          </a:p>
        </p:txBody>
      </p:sp>
      <p:pic>
        <p:nvPicPr>
          <p:cNvPr id="8" name="Google Shape;107;p15">
            <a:extLst>
              <a:ext uri="{FF2B5EF4-FFF2-40B4-BE49-F238E27FC236}">
                <a16:creationId xmlns:a16="http://schemas.microsoft.com/office/drawing/2014/main" id="{ADF7E4CA-1879-1744-9DD0-F726B5291BF1}"/>
              </a:ext>
            </a:extLst>
          </p:cNvPr>
          <p:cNvPicPr preferRelativeResize="0"/>
          <p:nvPr/>
        </p:nvPicPr>
        <p:blipFill>
          <a:blip r:embed="rId2">
            <a:alphaModFix/>
          </a:blip>
          <a:stretch>
            <a:fillRect/>
          </a:stretch>
        </p:blipFill>
        <p:spPr>
          <a:xfrm>
            <a:off x="5791201" y="2672236"/>
            <a:ext cx="3173450" cy="3576164"/>
          </a:xfrm>
          <a:prstGeom prst="rect">
            <a:avLst/>
          </a:prstGeom>
          <a:noFill/>
          <a:ln>
            <a:noFill/>
          </a:ln>
        </p:spPr>
      </p:pic>
      <p:pic>
        <p:nvPicPr>
          <p:cNvPr id="9" name="Google Shape;108;p15">
            <a:extLst>
              <a:ext uri="{FF2B5EF4-FFF2-40B4-BE49-F238E27FC236}">
                <a16:creationId xmlns:a16="http://schemas.microsoft.com/office/drawing/2014/main" id="{BB8B8C16-8992-8A48-BC7B-C77AF5527B8F}"/>
              </a:ext>
            </a:extLst>
          </p:cNvPr>
          <p:cNvPicPr preferRelativeResize="0"/>
          <p:nvPr/>
        </p:nvPicPr>
        <p:blipFill rotWithShape="1">
          <a:blip r:embed="rId3">
            <a:alphaModFix/>
          </a:blip>
          <a:srcRect t="15347"/>
          <a:stretch/>
        </p:blipFill>
        <p:spPr>
          <a:xfrm>
            <a:off x="5486400" y="685800"/>
            <a:ext cx="3581400" cy="2943382"/>
          </a:xfrm>
          <a:prstGeom prst="rect">
            <a:avLst/>
          </a:prstGeom>
          <a:noFill/>
          <a:ln>
            <a:noFill/>
          </a:ln>
        </p:spPr>
      </p:pic>
    </p:spTree>
    <p:extLst>
      <p:ext uri="{BB962C8B-B14F-4D97-AF65-F5344CB8AC3E}">
        <p14:creationId xmlns:p14="http://schemas.microsoft.com/office/powerpoint/2010/main" val="19560499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80B8C-F3B8-1B42-8396-CCC35BC6E807}"/>
              </a:ext>
            </a:extLst>
          </p:cNvPr>
          <p:cNvSpPr>
            <a:spLocks noGrp="1"/>
          </p:cNvSpPr>
          <p:nvPr>
            <p:ph type="title"/>
          </p:nvPr>
        </p:nvSpPr>
        <p:spPr/>
        <p:txBody>
          <a:bodyPr/>
          <a:lstStyle/>
          <a:p>
            <a:r>
              <a:rPr lang="en-US" dirty="0"/>
              <a:t>Performance</a:t>
            </a:r>
          </a:p>
        </p:txBody>
      </p:sp>
      <p:sp>
        <p:nvSpPr>
          <p:cNvPr id="4" name="Date Placeholder 3">
            <a:extLst>
              <a:ext uri="{FF2B5EF4-FFF2-40B4-BE49-F238E27FC236}">
                <a16:creationId xmlns:a16="http://schemas.microsoft.com/office/drawing/2014/main" id="{C160DBAD-1E14-4449-929E-E38408E4BEE4}"/>
              </a:ext>
            </a:extLst>
          </p:cNvPr>
          <p:cNvSpPr>
            <a:spLocks noGrp="1"/>
          </p:cNvSpPr>
          <p:nvPr>
            <p:ph type="dt" sz="half" idx="10"/>
          </p:nvPr>
        </p:nvSpPr>
        <p:spPr/>
        <p:txBody>
          <a:bodyPr/>
          <a:lstStyle/>
          <a:p>
            <a:fld id="{FF583E83-CDA3-CA44-8962-20D96F5B453C}" type="datetime1">
              <a:rPr lang="de-DE" smtClean="0"/>
              <a:t>06.09.22</a:t>
            </a:fld>
            <a:endParaRPr lang="en-US"/>
          </a:p>
        </p:txBody>
      </p:sp>
      <p:sp>
        <p:nvSpPr>
          <p:cNvPr id="5" name="Footer Placeholder 4">
            <a:extLst>
              <a:ext uri="{FF2B5EF4-FFF2-40B4-BE49-F238E27FC236}">
                <a16:creationId xmlns:a16="http://schemas.microsoft.com/office/drawing/2014/main" id="{C670E644-7418-EC4B-B12A-7F4F33046BE1}"/>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9C2B6834-0B0A-C747-8323-0CFEFE77E9AB}"/>
              </a:ext>
            </a:extLst>
          </p:cNvPr>
          <p:cNvSpPr>
            <a:spLocks noGrp="1"/>
          </p:cNvSpPr>
          <p:nvPr>
            <p:ph type="sldNum" sz="quarter" idx="12"/>
          </p:nvPr>
        </p:nvSpPr>
        <p:spPr/>
        <p:txBody>
          <a:bodyPr/>
          <a:lstStyle/>
          <a:p>
            <a:fld id="{77D966E6-12FF-4108-9947-A2150C6B7188}" type="slidenum">
              <a:rPr lang="en-US" smtClean="0"/>
              <a:t>30</a:t>
            </a:fld>
            <a:endParaRPr lang="en-US"/>
          </a:p>
        </p:txBody>
      </p:sp>
      <p:pic>
        <p:nvPicPr>
          <p:cNvPr id="9" name="Google Shape;355;p35">
            <a:extLst>
              <a:ext uri="{FF2B5EF4-FFF2-40B4-BE49-F238E27FC236}">
                <a16:creationId xmlns:a16="http://schemas.microsoft.com/office/drawing/2014/main" id="{7AF7FEF1-645A-0E4E-964C-268475D2AC11}"/>
              </a:ext>
            </a:extLst>
          </p:cNvPr>
          <p:cNvPicPr preferRelativeResize="0"/>
          <p:nvPr/>
        </p:nvPicPr>
        <p:blipFill rotWithShape="1">
          <a:blip r:embed="rId2">
            <a:alphaModFix/>
          </a:blip>
          <a:srcRect l="537" t="1078"/>
          <a:stretch/>
        </p:blipFill>
        <p:spPr>
          <a:xfrm>
            <a:off x="3048000" y="838200"/>
            <a:ext cx="6096000" cy="3657600"/>
          </a:xfrm>
          <a:prstGeom prst="rect">
            <a:avLst/>
          </a:prstGeom>
          <a:noFill/>
          <a:ln>
            <a:noFill/>
          </a:ln>
        </p:spPr>
      </p:pic>
      <p:sp>
        <p:nvSpPr>
          <p:cNvPr id="10" name="Google Shape;356;p35">
            <a:extLst>
              <a:ext uri="{FF2B5EF4-FFF2-40B4-BE49-F238E27FC236}">
                <a16:creationId xmlns:a16="http://schemas.microsoft.com/office/drawing/2014/main" id="{7CA65A34-3EA2-014E-822E-FA991402160E}"/>
              </a:ext>
            </a:extLst>
          </p:cNvPr>
          <p:cNvSpPr txBox="1"/>
          <p:nvPr/>
        </p:nvSpPr>
        <p:spPr>
          <a:xfrm>
            <a:off x="6629400" y="4505100"/>
            <a:ext cx="18810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b="1" dirty="0">
                <a:solidFill>
                  <a:srgbClr val="9E9E9E"/>
                </a:solidFill>
              </a:rPr>
              <a:t>Gray hits are noise</a:t>
            </a:r>
            <a:endParaRPr sz="900" b="1" dirty="0">
              <a:solidFill>
                <a:srgbClr val="9E9E9E"/>
              </a:solidFill>
            </a:endParaRPr>
          </a:p>
          <a:p>
            <a:pPr marL="0" lvl="0" indent="0" algn="l" rtl="0">
              <a:spcBef>
                <a:spcPts val="0"/>
              </a:spcBef>
              <a:spcAft>
                <a:spcPts val="0"/>
              </a:spcAft>
              <a:buNone/>
            </a:pPr>
            <a:r>
              <a:rPr lang="en" sz="900" b="1" dirty="0">
                <a:solidFill>
                  <a:schemeClr val="accent1"/>
                </a:solidFill>
              </a:rPr>
              <a:t>Colored hits are due to individual incident particles</a:t>
            </a:r>
            <a:endParaRPr sz="900" b="1" dirty="0">
              <a:solidFill>
                <a:schemeClr val="accent1"/>
              </a:solidFill>
            </a:endParaRPr>
          </a:p>
        </p:txBody>
      </p:sp>
      <p:pic>
        <p:nvPicPr>
          <p:cNvPr id="11" name="Google Shape;357;p35">
            <a:extLst>
              <a:ext uri="{FF2B5EF4-FFF2-40B4-BE49-F238E27FC236}">
                <a16:creationId xmlns:a16="http://schemas.microsoft.com/office/drawing/2014/main" id="{11D803C9-D928-424C-BF0F-5A3D6FC32DFC}"/>
              </a:ext>
            </a:extLst>
          </p:cNvPr>
          <p:cNvPicPr preferRelativeResize="0"/>
          <p:nvPr/>
        </p:nvPicPr>
        <p:blipFill>
          <a:blip r:embed="rId3">
            <a:alphaModFix/>
          </a:blip>
          <a:stretch>
            <a:fillRect/>
          </a:stretch>
        </p:blipFill>
        <p:spPr>
          <a:xfrm>
            <a:off x="0" y="1143000"/>
            <a:ext cx="3048000" cy="3124200"/>
          </a:xfrm>
          <a:prstGeom prst="rect">
            <a:avLst/>
          </a:prstGeom>
          <a:noFill/>
          <a:ln>
            <a:noFill/>
          </a:ln>
        </p:spPr>
      </p:pic>
      <p:sp>
        <p:nvSpPr>
          <p:cNvPr id="12" name="Google Shape;359;p35">
            <a:extLst>
              <a:ext uri="{FF2B5EF4-FFF2-40B4-BE49-F238E27FC236}">
                <a16:creationId xmlns:a16="http://schemas.microsoft.com/office/drawing/2014/main" id="{E165EB99-DB5C-DF45-A3B6-757F83AC5FB3}"/>
              </a:ext>
            </a:extLst>
          </p:cNvPr>
          <p:cNvSpPr txBox="1"/>
          <p:nvPr/>
        </p:nvSpPr>
        <p:spPr>
          <a:xfrm>
            <a:off x="5591327" y="914400"/>
            <a:ext cx="1154700" cy="346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n" sz="1050" b="1" dirty="0" err="1">
                <a:latin typeface="Times New Roman"/>
                <a:ea typeface="Times New Roman"/>
                <a:cs typeface="Times New Roman"/>
                <a:sym typeface="Times New Roman"/>
              </a:rPr>
              <a:t>ττ</a:t>
            </a:r>
            <a:r>
              <a:rPr lang="en" sz="1050" b="1" dirty="0">
                <a:latin typeface="Times New Roman"/>
                <a:ea typeface="Times New Roman"/>
                <a:cs typeface="Times New Roman"/>
                <a:sym typeface="Times New Roman"/>
              </a:rPr>
              <a:t> gun</a:t>
            </a:r>
            <a:endParaRPr sz="1050" b="1" dirty="0">
              <a:latin typeface="Times New Roman"/>
              <a:ea typeface="Times New Roman"/>
              <a:cs typeface="Times New Roman"/>
              <a:sym typeface="Times New Roman"/>
            </a:endParaRPr>
          </a:p>
        </p:txBody>
      </p:sp>
      <p:sp>
        <p:nvSpPr>
          <p:cNvPr id="13" name="Google Shape;353;p35">
            <a:extLst>
              <a:ext uri="{FF2B5EF4-FFF2-40B4-BE49-F238E27FC236}">
                <a16:creationId xmlns:a16="http://schemas.microsoft.com/office/drawing/2014/main" id="{71C336EA-8E78-8B4A-9652-6F294E608FA7}"/>
              </a:ext>
            </a:extLst>
          </p:cNvPr>
          <p:cNvSpPr txBox="1">
            <a:spLocks/>
          </p:cNvSpPr>
          <p:nvPr/>
        </p:nvSpPr>
        <p:spPr>
          <a:xfrm>
            <a:off x="311688" y="4572000"/>
            <a:ext cx="8520600" cy="1384964"/>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323850">
              <a:spcBef>
                <a:spcPts val="0"/>
              </a:spcBef>
              <a:buSzPts val="1500"/>
              <a:buFont typeface="Arial"/>
              <a:buChar char="●"/>
            </a:pPr>
            <a:r>
              <a:rPr lang="en-GB" sz="2000" dirty="0"/>
              <a:t>Efficiently recovers hadronic and EM energy deposits</a:t>
            </a:r>
          </a:p>
          <a:p>
            <a:pPr marL="457200" indent="-323850">
              <a:spcBef>
                <a:spcPts val="0"/>
              </a:spcBef>
              <a:buSzPts val="1500"/>
              <a:buFont typeface="Arial"/>
              <a:buChar char="●"/>
            </a:pPr>
            <a:r>
              <a:rPr lang="en-GB" sz="2000" dirty="0"/>
              <a:t>Clear (qualitative) separation between particles</a:t>
            </a:r>
          </a:p>
          <a:p>
            <a:pPr marL="457200" indent="-323850">
              <a:spcBef>
                <a:spcPts val="0"/>
              </a:spcBef>
              <a:buSzPts val="1500"/>
              <a:buFont typeface="Arial"/>
              <a:buChar char="●"/>
            </a:pPr>
            <a:r>
              <a:rPr lang="en-GB" sz="2000" dirty="0"/>
              <a:t>Performance very good even in dense areas; </a:t>
            </a:r>
          </a:p>
          <a:p>
            <a:pPr marL="914400" lvl="1" indent="-311150">
              <a:spcBef>
                <a:spcPts val="0"/>
              </a:spcBef>
              <a:buSzPts val="1300"/>
              <a:buFont typeface="Arial"/>
              <a:buChar char="○"/>
            </a:pPr>
            <a:r>
              <a:rPr lang="en-GB" sz="1800" dirty="0"/>
              <a:t>Expected to work well for pileup, substructure, etc</a:t>
            </a:r>
          </a:p>
        </p:txBody>
      </p:sp>
      <p:sp>
        <p:nvSpPr>
          <p:cNvPr id="14" name="Google Shape;346;p34">
            <a:extLst>
              <a:ext uri="{FF2B5EF4-FFF2-40B4-BE49-F238E27FC236}">
                <a16:creationId xmlns:a16="http://schemas.microsoft.com/office/drawing/2014/main" id="{B873B854-188B-614A-94E7-597764178FF2}"/>
              </a:ext>
            </a:extLst>
          </p:cNvPr>
          <p:cNvSpPr txBox="1"/>
          <p:nvPr/>
        </p:nvSpPr>
        <p:spPr>
          <a:xfrm>
            <a:off x="6829800" y="609600"/>
            <a:ext cx="300000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400" b="1" dirty="0"/>
              <a:t>CMS-DP-2022/004</a:t>
            </a:r>
            <a:endParaRPr sz="1400" b="1" dirty="0"/>
          </a:p>
        </p:txBody>
      </p:sp>
    </p:spTree>
    <p:extLst>
      <p:ext uri="{BB962C8B-B14F-4D97-AF65-F5344CB8AC3E}">
        <p14:creationId xmlns:p14="http://schemas.microsoft.com/office/powerpoint/2010/main" val="4255465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42920-2BA2-9F4D-B9A0-47F4720ACF54}"/>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D4FCBCEF-CB83-1743-90D9-103BA498F946}"/>
              </a:ext>
            </a:extLst>
          </p:cNvPr>
          <p:cNvSpPr>
            <a:spLocks noGrp="1"/>
          </p:cNvSpPr>
          <p:nvPr>
            <p:ph idx="1"/>
          </p:nvPr>
        </p:nvSpPr>
        <p:spPr>
          <a:xfrm>
            <a:off x="0" y="914400"/>
            <a:ext cx="8991600" cy="5181600"/>
          </a:xfrm>
        </p:spPr>
        <p:txBody>
          <a:bodyPr>
            <a:normAutofit/>
          </a:bodyPr>
          <a:lstStyle/>
          <a:p>
            <a:r>
              <a:rPr lang="en-US" sz="2400" dirty="0"/>
              <a:t>The performance of physics analyses in any experiment is intimately linked to the performance of the underlying detectors and the reconstruction of physics objects.</a:t>
            </a:r>
          </a:p>
          <a:p>
            <a:r>
              <a:rPr lang="en-US" sz="2400" dirty="0"/>
              <a:t>In order to extract more from a given amount of data it is imperative that we update our detector reconstruction using state-of-the-art tools.</a:t>
            </a:r>
          </a:p>
          <a:p>
            <a:r>
              <a:rPr lang="en-US" sz="2400" dirty="0"/>
              <a:t>One of the promising approaches underway in CMS in this regard is to incorporate low level calorimeter hits as input features into GNNs, that are uniquely suited for high energy physics problems.</a:t>
            </a:r>
          </a:p>
          <a:p>
            <a:r>
              <a:rPr lang="en-US" sz="2400" dirty="0"/>
              <a:t>Today we have seen a few examples amongst the many being used CMS wide.</a:t>
            </a:r>
          </a:p>
          <a:p>
            <a:r>
              <a:rPr lang="en-GB" sz="2400" dirty="0"/>
              <a:t>These methods being developed are general and applicable to any detector.</a:t>
            </a:r>
          </a:p>
          <a:p>
            <a:endParaRPr lang="en-US" sz="2400" dirty="0"/>
          </a:p>
        </p:txBody>
      </p:sp>
      <p:sp>
        <p:nvSpPr>
          <p:cNvPr id="4" name="Date Placeholder 3">
            <a:extLst>
              <a:ext uri="{FF2B5EF4-FFF2-40B4-BE49-F238E27FC236}">
                <a16:creationId xmlns:a16="http://schemas.microsoft.com/office/drawing/2014/main" id="{3E0CDEA5-9AF8-C944-82C1-D354D58B5E20}"/>
              </a:ext>
            </a:extLst>
          </p:cNvPr>
          <p:cNvSpPr>
            <a:spLocks noGrp="1"/>
          </p:cNvSpPr>
          <p:nvPr>
            <p:ph type="dt" sz="half" idx="10"/>
          </p:nvPr>
        </p:nvSpPr>
        <p:spPr/>
        <p:txBody>
          <a:bodyPr/>
          <a:lstStyle/>
          <a:p>
            <a:fld id="{8216A714-59AA-AC40-AD34-985097F35C5E}" type="datetime1">
              <a:rPr lang="de-DE" smtClean="0"/>
              <a:t>06.09.22</a:t>
            </a:fld>
            <a:endParaRPr lang="en-US"/>
          </a:p>
        </p:txBody>
      </p:sp>
      <p:sp>
        <p:nvSpPr>
          <p:cNvPr id="5" name="Footer Placeholder 4">
            <a:extLst>
              <a:ext uri="{FF2B5EF4-FFF2-40B4-BE49-F238E27FC236}">
                <a16:creationId xmlns:a16="http://schemas.microsoft.com/office/drawing/2014/main" id="{3118A9DB-9BC6-7044-908F-940CC5528596}"/>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768A2402-5B93-8545-BEF7-200583C817D5}"/>
              </a:ext>
            </a:extLst>
          </p:cNvPr>
          <p:cNvSpPr>
            <a:spLocks noGrp="1"/>
          </p:cNvSpPr>
          <p:nvPr>
            <p:ph type="sldNum" sz="quarter" idx="12"/>
          </p:nvPr>
        </p:nvSpPr>
        <p:spPr/>
        <p:txBody>
          <a:bodyPr/>
          <a:lstStyle/>
          <a:p>
            <a:fld id="{77D966E6-12FF-4108-9947-A2150C6B7188}" type="slidenum">
              <a:rPr lang="en-US" smtClean="0"/>
              <a:t>31</a:t>
            </a:fld>
            <a:endParaRPr lang="en-US"/>
          </a:p>
        </p:txBody>
      </p:sp>
    </p:spTree>
    <p:extLst>
      <p:ext uri="{BB962C8B-B14F-4D97-AF65-F5344CB8AC3E}">
        <p14:creationId xmlns:p14="http://schemas.microsoft.com/office/powerpoint/2010/main" val="25419800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EB75E-D86C-F94D-AF47-CE56E7BEDF3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7568CB8-6E1F-BB4B-9AAE-4753A6B1E8DA}"/>
              </a:ext>
            </a:extLst>
          </p:cNvPr>
          <p:cNvSpPr>
            <a:spLocks noGrp="1"/>
          </p:cNvSpPr>
          <p:nvPr>
            <p:ph idx="1"/>
          </p:nvPr>
        </p:nvSpPr>
        <p:spPr>
          <a:xfrm>
            <a:off x="457200" y="3124200"/>
            <a:ext cx="8229600" cy="715963"/>
          </a:xfrm>
        </p:spPr>
        <p:txBody>
          <a:bodyPr/>
          <a:lstStyle/>
          <a:p>
            <a:pPr marL="0" indent="0" algn="ctr">
              <a:buNone/>
            </a:pPr>
            <a:r>
              <a:rPr lang="en-US" b="1" dirty="0"/>
              <a:t>BACKUP</a:t>
            </a:r>
          </a:p>
        </p:txBody>
      </p:sp>
      <p:sp>
        <p:nvSpPr>
          <p:cNvPr id="4" name="Date Placeholder 3">
            <a:extLst>
              <a:ext uri="{FF2B5EF4-FFF2-40B4-BE49-F238E27FC236}">
                <a16:creationId xmlns:a16="http://schemas.microsoft.com/office/drawing/2014/main" id="{46380560-020D-8548-BC9D-635AE99EC8D4}"/>
              </a:ext>
            </a:extLst>
          </p:cNvPr>
          <p:cNvSpPr>
            <a:spLocks noGrp="1"/>
          </p:cNvSpPr>
          <p:nvPr>
            <p:ph type="dt" sz="half" idx="10"/>
          </p:nvPr>
        </p:nvSpPr>
        <p:spPr/>
        <p:txBody>
          <a:bodyPr/>
          <a:lstStyle/>
          <a:p>
            <a:fld id="{9C6B5DFC-B554-C143-853B-81200ADA03FD}" type="datetime1">
              <a:rPr lang="de-DE" smtClean="0"/>
              <a:t>06.09.22</a:t>
            </a:fld>
            <a:endParaRPr lang="en-US"/>
          </a:p>
        </p:txBody>
      </p:sp>
      <p:sp>
        <p:nvSpPr>
          <p:cNvPr id="5" name="Footer Placeholder 4">
            <a:extLst>
              <a:ext uri="{FF2B5EF4-FFF2-40B4-BE49-F238E27FC236}">
                <a16:creationId xmlns:a16="http://schemas.microsoft.com/office/drawing/2014/main" id="{5DD97A61-D0D9-AA46-A366-EAC9AD0E2068}"/>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E5D35487-F4E1-EA48-B0DE-05632F60A3A7}"/>
              </a:ext>
            </a:extLst>
          </p:cNvPr>
          <p:cNvSpPr>
            <a:spLocks noGrp="1"/>
          </p:cNvSpPr>
          <p:nvPr>
            <p:ph type="sldNum" sz="quarter" idx="12"/>
          </p:nvPr>
        </p:nvSpPr>
        <p:spPr/>
        <p:txBody>
          <a:bodyPr/>
          <a:lstStyle/>
          <a:p>
            <a:fld id="{77D966E6-12FF-4108-9947-A2150C6B7188}" type="slidenum">
              <a:rPr lang="en-US" smtClean="0"/>
              <a:t>32</a:t>
            </a:fld>
            <a:endParaRPr lang="en-US"/>
          </a:p>
        </p:txBody>
      </p:sp>
    </p:spTree>
    <p:extLst>
      <p:ext uri="{BB962C8B-B14F-4D97-AF65-F5344CB8AC3E}">
        <p14:creationId xmlns:p14="http://schemas.microsoft.com/office/powerpoint/2010/main" val="42102767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87147-88D2-5F47-940E-38A384D6836C}"/>
              </a:ext>
            </a:extLst>
          </p:cNvPr>
          <p:cNvSpPr>
            <a:spLocks noGrp="1"/>
          </p:cNvSpPr>
          <p:nvPr>
            <p:ph type="title"/>
          </p:nvPr>
        </p:nvSpPr>
        <p:spPr/>
        <p:txBody>
          <a:bodyPr/>
          <a:lstStyle/>
          <a:p>
            <a:r>
              <a:rPr lang="en-US" dirty="0"/>
              <a:t>Mustache SC algorithm</a:t>
            </a:r>
          </a:p>
        </p:txBody>
      </p:sp>
      <p:sp>
        <p:nvSpPr>
          <p:cNvPr id="3" name="Content Placeholder 2">
            <a:extLst>
              <a:ext uri="{FF2B5EF4-FFF2-40B4-BE49-F238E27FC236}">
                <a16:creationId xmlns:a16="http://schemas.microsoft.com/office/drawing/2014/main" id="{054C49E8-436E-944B-83E1-56BB17F5F961}"/>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2A7E3698-1C57-E64B-8363-1B71994C7106}"/>
              </a:ext>
            </a:extLst>
          </p:cNvPr>
          <p:cNvSpPr>
            <a:spLocks noGrp="1"/>
          </p:cNvSpPr>
          <p:nvPr>
            <p:ph type="dt" sz="half" idx="10"/>
          </p:nvPr>
        </p:nvSpPr>
        <p:spPr/>
        <p:txBody>
          <a:bodyPr/>
          <a:lstStyle/>
          <a:p>
            <a:fld id="{9C6B5DFC-B554-C143-853B-81200ADA03FD}" type="datetime1">
              <a:rPr lang="de-DE" smtClean="0"/>
              <a:t>07.09.22</a:t>
            </a:fld>
            <a:endParaRPr lang="en-US"/>
          </a:p>
        </p:txBody>
      </p:sp>
      <p:sp>
        <p:nvSpPr>
          <p:cNvPr id="5" name="Footer Placeholder 4">
            <a:extLst>
              <a:ext uri="{FF2B5EF4-FFF2-40B4-BE49-F238E27FC236}">
                <a16:creationId xmlns:a16="http://schemas.microsoft.com/office/drawing/2014/main" id="{A4A62915-574E-D948-8CE9-A161A9B64942}"/>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38C86690-E8EB-FC45-97FE-037915965F28}"/>
              </a:ext>
            </a:extLst>
          </p:cNvPr>
          <p:cNvSpPr>
            <a:spLocks noGrp="1"/>
          </p:cNvSpPr>
          <p:nvPr>
            <p:ph type="sldNum" sz="quarter" idx="12"/>
          </p:nvPr>
        </p:nvSpPr>
        <p:spPr/>
        <p:txBody>
          <a:bodyPr/>
          <a:lstStyle/>
          <a:p>
            <a:fld id="{77D966E6-12FF-4108-9947-A2150C6B7188}" type="slidenum">
              <a:rPr lang="en-US" smtClean="0"/>
              <a:t>33</a:t>
            </a:fld>
            <a:endParaRPr lang="en-US"/>
          </a:p>
        </p:txBody>
      </p:sp>
      <p:pic>
        <p:nvPicPr>
          <p:cNvPr id="7" name="Picture 6">
            <a:extLst>
              <a:ext uri="{FF2B5EF4-FFF2-40B4-BE49-F238E27FC236}">
                <a16:creationId xmlns:a16="http://schemas.microsoft.com/office/drawing/2014/main" id="{A6095990-8224-DF41-9715-8297E3A1E8AD}"/>
              </a:ext>
            </a:extLst>
          </p:cNvPr>
          <p:cNvPicPr>
            <a:picLocks noChangeAspect="1"/>
          </p:cNvPicPr>
          <p:nvPr/>
        </p:nvPicPr>
        <p:blipFill>
          <a:blip r:embed="rId2"/>
          <a:stretch>
            <a:fillRect/>
          </a:stretch>
        </p:blipFill>
        <p:spPr>
          <a:xfrm>
            <a:off x="0" y="600230"/>
            <a:ext cx="9144000" cy="5876770"/>
          </a:xfrm>
          <a:prstGeom prst="rect">
            <a:avLst/>
          </a:prstGeom>
        </p:spPr>
      </p:pic>
    </p:spTree>
    <p:extLst>
      <p:ext uri="{BB962C8B-B14F-4D97-AF65-F5344CB8AC3E}">
        <p14:creationId xmlns:p14="http://schemas.microsoft.com/office/powerpoint/2010/main" val="37442595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E10A0-6FC6-E642-8338-F3D95EFD2E9F}"/>
              </a:ext>
            </a:extLst>
          </p:cNvPr>
          <p:cNvSpPr>
            <a:spLocks noGrp="1"/>
          </p:cNvSpPr>
          <p:nvPr>
            <p:ph type="title"/>
          </p:nvPr>
        </p:nvSpPr>
        <p:spPr>
          <a:xfrm>
            <a:off x="0" y="-1"/>
            <a:ext cx="8229600" cy="678437"/>
          </a:xfrm>
        </p:spPr>
        <p:txBody>
          <a:bodyPr anchor="ctr">
            <a:normAutofit/>
          </a:bodyPr>
          <a:lstStyle/>
          <a:p>
            <a:r>
              <a:rPr lang="en-US" dirty="0" err="1"/>
              <a:t>cruijff</a:t>
            </a:r>
            <a:r>
              <a:rPr lang="en-US" dirty="0"/>
              <a:t> function for fitting calorimeter response</a:t>
            </a:r>
          </a:p>
        </p:txBody>
      </p:sp>
      <p:pic>
        <p:nvPicPr>
          <p:cNvPr id="1028" name="Picture 2">
            <a:extLst>
              <a:ext uri="{FF2B5EF4-FFF2-40B4-BE49-F238E27FC236}">
                <a16:creationId xmlns:a16="http://schemas.microsoft.com/office/drawing/2014/main" id="{DAC766E5-8C9A-FB46-B33C-08B5240D9A14}"/>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6248400" y="2286000"/>
            <a:ext cx="2793723" cy="2940760"/>
          </a:xfrm>
          <a:prstGeom prst="rect">
            <a:avLst/>
          </a:prstGeom>
          <a:solidFill>
            <a:srgbClr val="FFFFFF"/>
          </a:solidFill>
        </p:spPr>
      </p:pic>
      <p:sp>
        <p:nvSpPr>
          <p:cNvPr id="3" name="Content Placeholder 2">
            <a:extLst>
              <a:ext uri="{FF2B5EF4-FFF2-40B4-BE49-F238E27FC236}">
                <a16:creationId xmlns:a16="http://schemas.microsoft.com/office/drawing/2014/main" id="{ACA3CE18-3355-314E-B59D-205E73BA1728}"/>
              </a:ext>
            </a:extLst>
          </p:cNvPr>
          <p:cNvSpPr>
            <a:spLocks noGrp="1"/>
          </p:cNvSpPr>
          <p:nvPr>
            <p:ph idx="1"/>
          </p:nvPr>
        </p:nvSpPr>
        <p:spPr>
          <a:xfrm>
            <a:off x="457200" y="1600200"/>
            <a:ext cx="5486400" cy="4525963"/>
          </a:xfrm>
        </p:spPr>
        <p:txBody>
          <a:bodyPr/>
          <a:lstStyle/>
          <a:p>
            <a:r>
              <a:rPr lang="en-US" dirty="0"/>
              <a:t>The response (</a:t>
            </a:r>
            <a:r>
              <a:rPr lang="en-US" dirty="0" err="1"/>
              <a:t>E</a:t>
            </a:r>
            <a:r>
              <a:rPr lang="en-US" baseline="-25000" dirty="0" err="1"/>
              <a:t>pred</a:t>
            </a:r>
            <a:r>
              <a:rPr lang="en-US" dirty="0"/>
              <a:t>/</a:t>
            </a:r>
            <a:r>
              <a:rPr lang="en-US" dirty="0" err="1"/>
              <a:t>E</a:t>
            </a:r>
            <a:r>
              <a:rPr lang="en-US" baseline="-25000" dirty="0" err="1"/>
              <a:t>true</a:t>
            </a:r>
            <a:r>
              <a:rPr lang="en-US" dirty="0"/>
              <a:t>) is fitted with a </a:t>
            </a:r>
            <a:r>
              <a:rPr lang="en-US" dirty="0" err="1"/>
              <a:t>cruijff</a:t>
            </a:r>
            <a:r>
              <a:rPr lang="en-US" dirty="0"/>
              <a:t> function :</a:t>
            </a:r>
          </a:p>
          <a:p>
            <a:endParaRPr lang="en-US" dirty="0"/>
          </a:p>
          <a:p>
            <a:endParaRPr lang="en-US" dirty="0"/>
          </a:p>
          <a:p>
            <a:endParaRPr lang="en-US" dirty="0"/>
          </a:p>
          <a:p>
            <a:endParaRPr lang="en-US" dirty="0"/>
          </a:p>
          <a:p>
            <a:pPr fontAlgn="base"/>
            <a:r>
              <a:rPr lang="en-GB" dirty="0"/>
              <a:t>Mean is extracted as </a:t>
            </a:r>
            <a:r>
              <a:rPr lang="en-GB" dirty="0" err="1"/>
              <a:t>Cruijff</a:t>
            </a:r>
            <a:r>
              <a:rPr lang="en-GB" dirty="0"/>
              <a:t> </a:t>
            </a:r>
            <a:r>
              <a:rPr lang="el-GR" dirty="0"/>
              <a:t>μ</a:t>
            </a:r>
          </a:p>
          <a:p>
            <a:pPr fontAlgn="base"/>
            <a:r>
              <a:rPr lang="en-GB" dirty="0"/>
              <a:t>Relative resolution extracted as </a:t>
            </a:r>
            <a:r>
              <a:rPr lang="el-GR" dirty="0"/>
              <a:t>σ/μ</a:t>
            </a:r>
          </a:p>
          <a:p>
            <a:pPr marL="0" indent="0">
              <a:buNone/>
            </a:pPr>
            <a:endParaRPr lang="en-US" dirty="0"/>
          </a:p>
          <a:p>
            <a:pPr marL="0" indent="0">
              <a:buNone/>
            </a:pPr>
            <a:endParaRPr lang="en-US" dirty="0"/>
          </a:p>
        </p:txBody>
      </p:sp>
      <p:sp>
        <p:nvSpPr>
          <p:cNvPr id="4" name="Date Placeholder 3">
            <a:extLst>
              <a:ext uri="{FF2B5EF4-FFF2-40B4-BE49-F238E27FC236}">
                <a16:creationId xmlns:a16="http://schemas.microsoft.com/office/drawing/2014/main" id="{F577B4C4-DF27-2140-B238-65AA8D2CF9CE}"/>
              </a:ext>
            </a:extLst>
          </p:cNvPr>
          <p:cNvSpPr>
            <a:spLocks noGrp="1"/>
          </p:cNvSpPr>
          <p:nvPr>
            <p:ph type="dt" sz="half" idx="10"/>
          </p:nvPr>
        </p:nvSpPr>
        <p:spPr>
          <a:xfrm>
            <a:off x="0" y="6553200"/>
            <a:ext cx="3124200" cy="304800"/>
          </a:xfrm>
        </p:spPr>
        <p:txBody>
          <a:bodyPr anchor="ctr">
            <a:normAutofit/>
          </a:bodyPr>
          <a:lstStyle/>
          <a:p>
            <a:pPr>
              <a:spcAft>
                <a:spcPts val="600"/>
              </a:spcAft>
            </a:pPr>
            <a:fld id="{9C6B5DFC-B554-C143-853B-81200ADA03FD}" type="datetime1">
              <a:rPr lang="de-DE" smtClean="0"/>
              <a:pPr>
                <a:spcAft>
                  <a:spcPts val="600"/>
                </a:spcAft>
              </a:pPr>
              <a:t>06.09.22</a:t>
            </a:fld>
            <a:endParaRPr lang="en-US"/>
          </a:p>
        </p:txBody>
      </p:sp>
      <p:sp>
        <p:nvSpPr>
          <p:cNvPr id="5" name="Footer Placeholder 4">
            <a:extLst>
              <a:ext uri="{FF2B5EF4-FFF2-40B4-BE49-F238E27FC236}">
                <a16:creationId xmlns:a16="http://schemas.microsoft.com/office/drawing/2014/main" id="{E78A909F-EC41-6049-B1F0-97FFB84EA78E}"/>
              </a:ext>
            </a:extLst>
          </p:cNvPr>
          <p:cNvSpPr>
            <a:spLocks noGrp="1"/>
          </p:cNvSpPr>
          <p:nvPr>
            <p:ph type="ftr" sz="quarter" idx="11"/>
          </p:nvPr>
        </p:nvSpPr>
        <p:spPr>
          <a:xfrm>
            <a:off x="3124200" y="6553200"/>
            <a:ext cx="3886200" cy="304800"/>
          </a:xfrm>
        </p:spPr>
        <p:txBody>
          <a:bodyPr anchor="ctr">
            <a:normAutofit/>
          </a:bodyPr>
          <a:lstStyle/>
          <a:p>
            <a:pPr>
              <a:spcAft>
                <a:spcPts val="600"/>
              </a:spcAft>
            </a:pPr>
            <a:r>
              <a:rPr lang="pt-BR"/>
              <a:t>ICNFP 2022</a:t>
            </a:r>
            <a:endParaRPr lang="en-US"/>
          </a:p>
        </p:txBody>
      </p:sp>
      <p:sp>
        <p:nvSpPr>
          <p:cNvPr id="6" name="Slide Number Placeholder 5">
            <a:extLst>
              <a:ext uri="{FF2B5EF4-FFF2-40B4-BE49-F238E27FC236}">
                <a16:creationId xmlns:a16="http://schemas.microsoft.com/office/drawing/2014/main" id="{70AE5195-96A7-5C43-BC66-3954174EA12A}"/>
              </a:ext>
            </a:extLst>
          </p:cNvPr>
          <p:cNvSpPr>
            <a:spLocks noGrp="1"/>
          </p:cNvSpPr>
          <p:nvPr>
            <p:ph type="sldNum" sz="quarter" idx="12"/>
          </p:nvPr>
        </p:nvSpPr>
        <p:spPr>
          <a:xfrm>
            <a:off x="7010400" y="6553200"/>
            <a:ext cx="2133600" cy="304800"/>
          </a:xfrm>
        </p:spPr>
        <p:txBody>
          <a:bodyPr anchor="ctr">
            <a:normAutofit/>
          </a:bodyPr>
          <a:lstStyle/>
          <a:p>
            <a:pPr>
              <a:spcAft>
                <a:spcPts val="600"/>
              </a:spcAft>
            </a:pPr>
            <a:fld id="{77D966E6-12FF-4108-9947-A2150C6B7188}" type="slidenum">
              <a:rPr lang="en-US" smtClean="0"/>
              <a:pPr>
                <a:spcAft>
                  <a:spcPts val="600"/>
                </a:spcAft>
              </a:pPr>
              <a:t>34</a:t>
            </a:fld>
            <a:endParaRPr lang="en-US"/>
          </a:p>
        </p:txBody>
      </p:sp>
      <p:pic>
        <p:nvPicPr>
          <p:cNvPr id="1030" name="Picture 6">
            <a:extLst>
              <a:ext uri="{FF2B5EF4-FFF2-40B4-BE49-F238E27FC236}">
                <a16:creationId xmlns:a16="http://schemas.microsoft.com/office/drawing/2014/main" id="{BB61DCD0-2DD7-7A47-AA1C-2E12BF676A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105" y="2514600"/>
            <a:ext cx="4570295" cy="2127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23600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36D22-4460-BE44-8995-4A95E634AA2C}"/>
              </a:ext>
            </a:extLst>
          </p:cNvPr>
          <p:cNvSpPr>
            <a:spLocks noGrp="1"/>
          </p:cNvSpPr>
          <p:nvPr>
            <p:ph type="title"/>
          </p:nvPr>
        </p:nvSpPr>
        <p:spPr/>
        <p:txBody>
          <a:bodyPr/>
          <a:lstStyle/>
          <a:p>
            <a:r>
              <a:rPr lang="en-US" dirty="0"/>
              <a:t>Material budget upstream of ECAL</a:t>
            </a:r>
          </a:p>
        </p:txBody>
      </p:sp>
      <p:sp>
        <p:nvSpPr>
          <p:cNvPr id="5" name="Date Placeholder 4">
            <a:extLst>
              <a:ext uri="{FF2B5EF4-FFF2-40B4-BE49-F238E27FC236}">
                <a16:creationId xmlns:a16="http://schemas.microsoft.com/office/drawing/2014/main" id="{68BCB48B-83B2-1841-8B53-48C23E8ABAA9}"/>
              </a:ext>
            </a:extLst>
          </p:cNvPr>
          <p:cNvSpPr>
            <a:spLocks noGrp="1"/>
          </p:cNvSpPr>
          <p:nvPr>
            <p:ph type="dt" sz="half" idx="10"/>
          </p:nvPr>
        </p:nvSpPr>
        <p:spPr/>
        <p:txBody>
          <a:bodyPr/>
          <a:lstStyle/>
          <a:p>
            <a:fld id="{D2E164A7-97BD-264D-8E14-9C6A2227D9F0}" type="datetime1">
              <a:rPr lang="de-DE" smtClean="0"/>
              <a:t>06.09.22</a:t>
            </a:fld>
            <a:endParaRPr lang="en-US"/>
          </a:p>
        </p:txBody>
      </p:sp>
      <p:sp>
        <p:nvSpPr>
          <p:cNvPr id="6" name="Footer Placeholder 5">
            <a:extLst>
              <a:ext uri="{FF2B5EF4-FFF2-40B4-BE49-F238E27FC236}">
                <a16:creationId xmlns:a16="http://schemas.microsoft.com/office/drawing/2014/main" id="{3DFA75F2-9D14-444D-ACCC-79AFA1B43D0A}"/>
              </a:ext>
            </a:extLst>
          </p:cNvPr>
          <p:cNvSpPr>
            <a:spLocks noGrp="1"/>
          </p:cNvSpPr>
          <p:nvPr>
            <p:ph type="ftr" sz="quarter" idx="11"/>
          </p:nvPr>
        </p:nvSpPr>
        <p:spPr/>
        <p:txBody>
          <a:bodyPr/>
          <a:lstStyle/>
          <a:p>
            <a:r>
              <a:rPr lang="pt-BR"/>
              <a:t>ICNFP 2022</a:t>
            </a:r>
            <a:endParaRPr lang="en-US"/>
          </a:p>
        </p:txBody>
      </p:sp>
      <p:sp>
        <p:nvSpPr>
          <p:cNvPr id="7" name="Slide Number Placeholder 6">
            <a:extLst>
              <a:ext uri="{FF2B5EF4-FFF2-40B4-BE49-F238E27FC236}">
                <a16:creationId xmlns:a16="http://schemas.microsoft.com/office/drawing/2014/main" id="{A7553E13-A7A0-2243-A842-F767E02E7A77}"/>
              </a:ext>
            </a:extLst>
          </p:cNvPr>
          <p:cNvSpPr>
            <a:spLocks noGrp="1"/>
          </p:cNvSpPr>
          <p:nvPr>
            <p:ph type="sldNum" sz="quarter" idx="12"/>
          </p:nvPr>
        </p:nvSpPr>
        <p:spPr/>
        <p:txBody>
          <a:bodyPr/>
          <a:lstStyle/>
          <a:p>
            <a:fld id="{77D966E6-12FF-4108-9947-A2150C6B7188}" type="slidenum">
              <a:rPr lang="en-US" smtClean="0"/>
              <a:t>35</a:t>
            </a:fld>
            <a:endParaRPr lang="en-US"/>
          </a:p>
        </p:txBody>
      </p:sp>
      <p:pic>
        <p:nvPicPr>
          <p:cNvPr id="8" name="Picture 7">
            <a:extLst>
              <a:ext uri="{FF2B5EF4-FFF2-40B4-BE49-F238E27FC236}">
                <a16:creationId xmlns:a16="http://schemas.microsoft.com/office/drawing/2014/main" id="{2656B689-735F-0D46-A754-6B198B8945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9971" y="1828800"/>
            <a:ext cx="7369629" cy="3336418"/>
          </a:xfrm>
          <a:prstGeom prst="rect">
            <a:avLst/>
          </a:prstGeom>
        </p:spPr>
      </p:pic>
    </p:spTree>
    <p:extLst>
      <p:ext uri="{BB962C8B-B14F-4D97-AF65-F5344CB8AC3E}">
        <p14:creationId xmlns:p14="http://schemas.microsoft.com/office/powerpoint/2010/main" val="17448228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8E40B-E89E-DC4C-8B86-7E7C54BDC1B8}"/>
              </a:ext>
            </a:extLst>
          </p:cNvPr>
          <p:cNvSpPr>
            <a:spLocks noGrp="1"/>
          </p:cNvSpPr>
          <p:nvPr>
            <p:ph type="title"/>
          </p:nvPr>
        </p:nvSpPr>
        <p:spPr/>
        <p:txBody>
          <a:bodyPr/>
          <a:lstStyle/>
          <a:p>
            <a:r>
              <a:rPr lang="en-US" dirty="0"/>
              <a:t>HGCAL beam test</a:t>
            </a:r>
          </a:p>
        </p:txBody>
      </p:sp>
      <p:sp>
        <p:nvSpPr>
          <p:cNvPr id="5" name="Date Placeholder 4">
            <a:extLst>
              <a:ext uri="{FF2B5EF4-FFF2-40B4-BE49-F238E27FC236}">
                <a16:creationId xmlns:a16="http://schemas.microsoft.com/office/drawing/2014/main" id="{C07EAEC2-E4A9-DF48-9903-522592AF0F9F}"/>
              </a:ext>
            </a:extLst>
          </p:cNvPr>
          <p:cNvSpPr>
            <a:spLocks noGrp="1"/>
          </p:cNvSpPr>
          <p:nvPr>
            <p:ph type="dt" sz="half" idx="10"/>
          </p:nvPr>
        </p:nvSpPr>
        <p:spPr/>
        <p:txBody>
          <a:bodyPr/>
          <a:lstStyle/>
          <a:p>
            <a:fld id="{D2E164A7-97BD-264D-8E14-9C6A2227D9F0}" type="datetime1">
              <a:rPr lang="de-DE" smtClean="0"/>
              <a:t>07.09.22</a:t>
            </a:fld>
            <a:endParaRPr lang="en-US"/>
          </a:p>
        </p:txBody>
      </p:sp>
      <p:sp>
        <p:nvSpPr>
          <p:cNvPr id="6" name="Footer Placeholder 5">
            <a:extLst>
              <a:ext uri="{FF2B5EF4-FFF2-40B4-BE49-F238E27FC236}">
                <a16:creationId xmlns:a16="http://schemas.microsoft.com/office/drawing/2014/main" id="{411A5596-3370-8F4F-9927-B25A0C648D4E}"/>
              </a:ext>
            </a:extLst>
          </p:cNvPr>
          <p:cNvSpPr>
            <a:spLocks noGrp="1"/>
          </p:cNvSpPr>
          <p:nvPr>
            <p:ph type="ftr" sz="quarter" idx="11"/>
          </p:nvPr>
        </p:nvSpPr>
        <p:spPr/>
        <p:txBody>
          <a:bodyPr/>
          <a:lstStyle/>
          <a:p>
            <a:r>
              <a:rPr lang="pt-BR"/>
              <a:t>ICNFP 2022</a:t>
            </a:r>
            <a:endParaRPr lang="en-US"/>
          </a:p>
        </p:txBody>
      </p:sp>
      <p:sp>
        <p:nvSpPr>
          <p:cNvPr id="7" name="Slide Number Placeholder 6">
            <a:extLst>
              <a:ext uri="{FF2B5EF4-FFF2-40B4-BE49-F238E27FC236}">
                <a16:creationId xmlns:a16="http://schemas.microsoft.com/office/drawing/2014/main" id="{D173FF34-81A2-B047-9607-33EE94291268}"/>
              </a:ext>
            </a:extLst>
          </p:cNvPr>
          <p:cNvSpPr>
            <a:spLocks noGrp="1"/>
          </p:cNvSpPr>
          <p:nvPr>
            <p:ph type="sldNum" sz="quarter" idx="12"/>
          </p:nvPr>
        </p:nvSpPr>
        <p:spPr/>
        <p:txBody>
          <a:bodyPr/>
          <a:lstStyle/>
          <a:p>
            <a:fld id="{77D966E6-12FF-4108-9947-A2150C6B7188}" type="slidenum">
              <a:rPr lang="en-US" smtClean="0"/>
              <a:t>36</a:t>
            </a:fld>
            <a:endParaRPr lang="en-US"/>
          </a:p>
        </p:txBody>
      </p:sp>
      <p:grpSp>
        <p:nvGrpSpPr>
          <p:cNvPr id="9" name="Google Shape;472;p46">
            <a:extLst>
              <a:ext uri="{FF2B5EF4-FFF2-40B4-BE49-F238E27FC236}">
                <a16:creationId xmlns:a16="http://schemas.microsoft.com/office/drawing/2014/main" id="{324F9C63-47A1-7F41-8AA2-71855DA5ED8A}"/>
              </a:ext>
            </a:extLst>
          </p:cNvPr>
          <p:cNvGrpSpPr/>
          <p:nvPr/>
        </p:nvGrpSpPr>
        <p:grpSpPr>
          <a:xfrm>
            <a:off x="4063370" y="4095824"/>
            <a:ext cx="4957769" cy="2076376"/>
            <a:chOff x="1361325" y="886300"/>
            <a:chExt cx="6270101" cy="2485784"/>
          </a:xfrm>
        </p:grpSpPr>
        <p:pic>
          <p:nvPicPr>
            <p:cNvPr id="10" name="Google Shape;473;p46">
              <a:extLst>
                <a:ext uri="{FF2B5EF4-FFF2-40B4-BE49-F238E27FC236}">
                  <a16:creationId xmlns:a16="http://schemas.microsoft.com/office/drawing/2014/main" id="{916CE466-B874-8F43-B289-C9F99681FCB8}"/>
                </a:ext>
              </a:extLst>
            </p:cNvPr>
            <p:cNvPicPr preferRelativeResize="0"/>
            <p:nvPr/>
          </p:nvPicPr>
          <p:blipFill>
            <a:blip r:embed="rId2">
              <a:alphaModFix/>
            </a:blip>
            <a:stretch>
              <a:fillRect/>
            </a:stretch>
          </p:blipFill>
          <p:spPr>
            <a:xfrm>
              <a:off x="1361325" y="886300"/>
              <a:ext cx="6270101" cy="2421141"/>
            </a:xfrm>
            <a:prstGeom prst="rect">
              <a:avLst/>
            </a:prstGeom>
            <a:noFill/>
            <a:ln>
              <a:noFill/>
            </a:ln>
          </p:spPr>
        </p:pic>
        <p:sp>
          <p:nvSpPr>
            <p:cNvPr id="11" name="Google Shape;474;p46">
              <a:extLst>
                <a:ext uri="{FF2B5EF4-FFF2-40B4-BE49-F238E27FC236}">
                  <a16:creationId xmlns:a16="http://schemas.microsoft.com/office/drawing/2014/main" id="{EE95C0F9-840B-0541-9C56-C661DFF7FED2}"/>
                </a:ext>
              </a:extLst>
            </p:cNvPr>
            <p:cNvSpPr txBox="1"/>
            <p:nvPr/>
          </p:nvSpPr>
          <p:spPr>
            <a:xfrm rot="-357213">
              <a:off x="2166511" y="3070828"/>
              <a:ext cx="2611787" cy="166013"/>
            </a:xfrm>
            <a:prstGeom prst="rect">
              <a:avLst/>
            </a:prstGeom>
            <a:solidFill>
              <a:srgbClr val="D9D9D9"/>
            </a:solidFill>
            <a:ln>
              <a:noFill/>
            </a:ln>
          </p:spPr>
          <p:txBody>
            <a:bodyPr spcFirstLastPara="1" wrap="square" lIns="0" tIns="0" rIns="0" bIns="0" anchor="t" anchorCtr="0">
              <a:spAutoFit/>
            </a:bodyPr>
            <a:lstStyle/>
            <a:p>
              <a:pPr marL="45720" lvl="0" indent="-45720" algn="ctr" rtl="0">
                <a:lnSpc>
                  <a:spcPct val="115000"/>
                </a:lnSpc>
                <a:spcBef>
                  <a:spcPts val="0"/>
                </a:spcBef>
                <a:spcAft>
                  <a:spcPts val="0"/>
                </a:spcAft>
                <a:buNone/>
              </a:pPr>
              <a:r>
                <a:rPr lang="en" sz="900" b="1">
                  <a:solidFill>
                    <a:srgbClr val="000000"/>
                  </a:solidFill>
                  <a:latin typeface="Open Sans"/>
                  <a:ea typeface="Open Sans"/>
                  <a:cs typeface="Open Sans"/>
                  <a:sym typeface="Open Sans"/>
                </a:rPr>
                <a:t>Passive material</a:t>
              </a:r>
              <a:endParaRPr sz="900" b="1"/>
            </a:p>
          </p:txBody>
        </p:sp>
        <p:sp>
          <p:nvSpPr>
            <p:cNvPr id="12" name="Google Shape;475;p46">
              <a:extLst>
                <a:ext uri="{FF2B5EF4-FFF2-40B4-BE49-F238E27FC236}">
                  <a16:creationId xmlns:a16="http://schemas.microsoft.com/office/drawing/2014/main" id="{4C75B78A-8E77-064F-AE38-DC19E6161257}"/>
                </a:ext>
              </a:extLst>
            </p:cNvPr>
            <p:cNvSpPr txBox="1"/>
            <p:nvPr/>
          </p:nvSpPr>
          <p:spPr>
            <a:xfrm rot="-358891">
              <a:off x="3072054" y="2354733"/>
              <a:ext cx="883812" cy="147695"/>
            </a:xfrm>
            <a:prstGeom prst="rect">
              <a:avLst/>
            </a:prstGeom>
            <a:noFill/>
            <a:ln>
              <a:noFill/>
            </a:ln>
          </p:spPr>
          <p:txBody>
            <a:bodyPr spcFirstLastPara="1" wrap="square" lIns="0" tIns="0" rIns="0" bIns="0" anchor="t" anchorCtr="0">
              <a:spAutoFit/>
            </a:bodyPr>
            <a:lstStyle/>
            <a:p>
              <a:pPr marL="45720" lvl="0" indent="-45720" algn="l" rtl="0">
                <a:lnSpc>
                  <a:spcPct val="115000"/>
                </a:lnSpc>
                <a:spcBef>
                  <a:spcPts val="0"/>
                </a:spcBef>
                <a:spcAft>
                  <a:spcPts val="0"/>
                </a:spcAft>
                <a:buNone/>
              </a:pPr>
              <a:r>
                <a:rPr lang="en" sz="800">
                  <a:solidFill>
                    <a:srgbClr val="FFFFFF"/>
                  </a:solidFill>
                  <a:latin typeface="Open Sans"/>
                  <a:ea typeface="Open Sans"/>
                  <a:cs typeface="Open Sans"/>
                  <a:sym typeface="Open Sans"/>
                </a:rPr>
                <a:t>modules</a:t>
              </a:r>
              <a:endParaRPr sz="800">
                <a:solidFill>
                  <a:srgbClr val="FFFFFF"/>
                </a:solidFill>
              </a:endParaRPr>
            </a:p>
          </p:txBody>
        </p:sp>
        <p:sp>
          <p:nvSpPr>
            <p:cNvPr id="13" name="Google Shape;476;p46">
              <a:extLst>
                <a:ext uri="{FF2B5EF4-FFF2-40B4-BE49-F238E27FC236}">
                  <a16:creationId xmlns:a16="http://schemas.microsoft.com/office/drawing/2014/main" id="{E4A5A9DF-54C7-B24D-809C-6041D0C3A743}"/>
                </a:ext>
              </a:extLst>
            </p:cNvPr>
            <p:cNvSpPr txBox="1"/>
            <p:nvPr/>
          </p:nvSpPr>
          <p:spPr>
            <a:xfrm rot="-358648">
              <a:off x="2064053" y="2493193"/>
              <a:ext cx="884409" cy="147695"/>
            </a:xfrm>
            <a:prstGeom prst="rect">
              <a:avLst/>
            </a:prstGeom>
            <a:noFill/>
            <a:ln>
              <a:noFill/>
            </a:ln>
          </p:spPr>
          <p:txBody>
            <a:bodyPr spcFirstLastPara="1" wrap="square" lIns="0" tIns="0" rIns="0" bIns="0" anchor="t" anchorCtr="0">
              <a:spAutoFit/>
            </a:bodyPr>
            <a:lstStyle/>
            <a:p>
              <a:pPr marL="45720" lvl="0" indent="-45720" algn="l" rtl="0">
                <a:lnSpc>
                  <a:spcPct val="115000"/>
                </a:lnSpc>
                <a:spcBef>
                  <a:spcPts val="0"/>
                </a:spcBef>
                <a:spcAft>
                  <a:spcPts val="0"/>
                </a:spcAft>
                <a:buNone/>
              </a:pPr>
              <a:r>
                <a:rPr lang="en" sz="800">
                  <a:solidFill>
                    <a:srgbClr val="FFFFFF"/>
                  </a:solidFill>
                  <a:latin typeface="Open Sans"/>
                  <a:ea typeface="Open Sans"/>
                  <a:cs typeface="Open Sans"/>
                  <a:sym typeface="Open Sans"/>
                </a:rPr>
                <a:t>modules</a:t>
              </a:r>
              <a:endParaRPr sz="800">
                <a:solidFill>
                  <a:srgbClr val="FFFFFF"/>
                </a:solidFill>
              </a:endParaRPr>
            </a:p>
          </p:txBody>
        </p:sp>
      </p:grpSp>
      <p:sp>
        <p:nvSpPr>
          <p:cNvPr id="14" name="Google Shape;477;p46">
            <a:extLst>
              <a:ext uri="{FF2B5EF4-FFF2-40B4-BE49-F238E27FC236}">
                <a16:creationId xmlns:a16="http://schemas.microsoft.com/office/drawing/2014/main" id="{8C526EE9-1BE0-DD46-A3CF-C63954BB1E87}"/>
              </a:ext>
            </a:extLst>
          </p:cNvPr>
          <p:cNvSpPr txBox="1"/>
          <p:nvPr/>
        </p:nvSpPr>
        <p:spPr>
          <a:xfrm>
            <a:off x="324600" y="990600"/>
            <a:ext cx="2190000" cy="12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solidFill>
                  <a:schemeClr val="dk2"/>
                </a:solidFill>
              </a:rPr>
              <a:t>CE-E</a:t>
            </a:r>
            <a:endParaRPr dirty="0">
              <a:solidFill>
                <a:schemeClr val="dk2"/>
              </a:solidFill>
            </a:endParaRPr>
          </a:p>
          <a:p>
            <a:pPr marL="457200" lvl="0" indent="-317500" algn="l" rtl="0">
              <a:spcBef>
                <a:spcPts val="0"/>
              </a:spcBef>
              <a:spcAft>
                <a:spcPts val="0"/>
              </a:spcAft>
              <a:buClr>
                <a:schemeClr val="dk2"/>
              </a:buClr>
              <a:buSzPts val="1400"/>
              <a:buChar char="●"/>
            </a:pPr>
            <a:r>
              <a:rPr lang="en" dirty="0">
                <a:solidFill>
                  <a:schemeClr val="dk2"/>
                </a:solidFill>
              </a:rPr>
              <a:t>Si sensors</a:t>
            </a:r>
            <a:endParaRPr dirty="0">
              <a:solidFill>
                <a:schemeClr val="dk2"/>
              </a:solidFill>
            </a:endParaRPr>
          </a:p>
          <a:p>
            <a:pPr marL="457200" lvl="0" indent="-317500" algn="l" rtl="0">
              <a:spcBef>
                <a:spcPts val="0"/>
              </a:spcBef>
              <a:spcAft>
                <a:spcPts val="0"/>
              </a:spcAft>
              <a:buClr>
                <a:schemeClr val="dk2"/>
              </a:buClr>
              <a:buSzPts val="1400"/>
              <a:buChar char="●"/>
            </a:pPr>
            <a:r>
              <a:rPr lang="en" dirty="0">
                <a:solidFill>
                  <a:schemeClr val="dk2"/>
                </a:solidFill>
              </a:rPr>
              <a:t>Cu/</a:t>
            </a:r>
            <a:r>
              <a:rPr lang="en" dirty="0" err="1">
                <a:solidFill>
                  <a:schemeClr val="dk2"/>
                </a:solidFill>
              </a:rPr>
              <a:t>CuW</a:t>
            </a:r>
            <a:r>
              <a:rPr lang="en" dirty="0">
                <a:solidFill>
                  <a:schemeClr val="dk2"/>
                </a:solidFill>
              </a:rPr>
              <a:t> &amp; Pb absorbers</a:t>
            </a:r>
            <a:endParaRPr dirty="0">
              <a:solidFill>
                <a:schemeClr val="dk2"/>
              </a:solidFill>
            </a:endParaRPr>
          </a:p>
          <a:p>
            <a:pPr marL="457200" lvl="0" indent="-317500" algn="l" rtl="0">
              <a:spcBef>
                <a:spcPts val="0"/>
              </a:spcBef>
              <a:spcAft>
                <a:spcPts val="0"/>
              </a:spcAft>
              <a:buClr>
                <a:schemeClr val="dk2"/>
              </a:buClr>
              <a:buSzPts val="1400"/>
              <a:buChar char="●"/>
            </a:pPr>
            <a:r>
              <a:rPr lang="en" dirty="0">
                <a:solidFill>
                  <a:schemeClr val="dk2"/>
                </a:solidFill>
              </a:rPr>
              <a:t>28 sampling layers</a:t>
            </a:r>
            <a:endParaRPr dirty="0">
              <a:solidFill>
                <a:schemeClr val="dk2"/>
              </a:solidFill>
            </a:endParaRPr>
          </a:p>
        </p:txBody>
      </p:sp>
      <p:sp>
        <p:nvSpPr>
          <p:cNvPr id="15" name="Google Shape;478;p46">
            <a:extLst>
              <a:ext uri="{FF2B5EF4-FFF2-40B4-BE49-F238E27FC236}">
                <a16:creationId xmlns:a16="http://schemas.microsoft.com/office/drawing/2014/main" id="{D7DCD5A7-56F8-954D-999A-64BE6AE1B3A2}"/>
              </a:ext>
            </a:extLst>
          </p:cNvPr>
          <p:cNvSpPr txBox="1"/>
          <p:nvPr/>
        </p:nvSpPr>
        <p:spPr>
          <a:xfrm>
            <a:off x="2915400" y="990600"/>
            <a:ext cx="2190000" cy="12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dk2"/>
                </a:solidFill>
              </a:rPr>
              <a:t>CE-H</a:t>
            </a:r>
            <a:endParaRPr>
              <a:solidFill>
                <a:schemeClr val="dk2"/>
              </a:solidFill>
            </a:endParaRPr>
          </a:p>
          <a:p>
            <a:pPr marL="457200" lvl="0" indent="-317500" algn="l" rtl="0">
              <a:spcBef>
                <a:spcPts val="0"/>
              </a:spcBef>
              <a:spcAft>
                <a:spcPts val="0"/>
              </a:spcAft>
              <a:buClr>
                <a:schemeClr val="dk2"/>
              </a:buClr>
              <a:buSzPts val="1400"/>
              <a:buChar char="●"/>
            </a:pPr>
            <a:r>
              <a:rPr lang="en">
                <a:solidFill>
                  <a:schemeClr val="dk2"/>
                </a:solidFill>
              </a:rPr>
              <a:t>Si sensors</a:t>
            </a:r>
            <a:endParaRPr>
              <a:solidFill>
                <a:schemeClr val="dk2"/>
              </a:solidFill>
            </a:endParaRPr>
          </a:p>
          <a:p>
            <a:pPr marL="457200" lvl="0" indent="-317500" algn="l" rtl="0">
              <a:spcBef>
                <a:spcPts val="0"/>
              </a:spcBef>
              <a:spcAft>
                <a:spcPts val="0"/>
              </a:spcAft>
              <a:buClr>
                <a:schemeClr val="dk2"/>
              </a:buClr>
              <a:buSzPts val="1400"/>
              <a:buChar char="●"/>
            </a:pPr>
            <a:r>
              <a:rPr lang="en">
                <a:solidFill>
                  <a:schemeClr val="dk2"/>
                </a:solidFill>
              </a:rPr>
              <a:t>Cu/CuW &amp; Steel absorbers</a:t>
            </a:r>
            <a:endParaRPr>
              <a:solidFill>
                <a:schemeClr val="dk2"/>
              </a:solidFill>
            </a:endParaRPr>
          </a:p>
          <a:p>
            <a:pPr marL="457200" lvl="0" indent="-317500" algn="l" rtl="0">
              <a:spcBef>
                <a:spcPts val="0"/>
              </a:spcBef>
              <a:spcAft>
                <a:spcPts val="0"/>
              </a:spcAft>
              <a:buClr>
                <a:schemeClr val="dk2"/>
              </a:buClr>
              <a:buSzPts val="1400"/>
              <a:buChar char="●"/>
            </a:pPr>
            <a:r>
              <a:rPr lang="en">
                <a:solidFill>
                  <a:schemeClr val="dk2"/>
                </a:solidFill>
              </a:rPr>
              <a:t>12 sampling layers</a:t>
            </a:r>
            <a:endParaRPr>
              <a:solidFill>
                <a:schemeClr val="dk2"/>
              </a:solidFill>
            </a:endParaRPr>
          </a:p>
        </p:txBody>
      </p:sp>
      <p:sp>
        <p:nvSpPr>
          <p:cNvPr id="16" name="Google Shape;479;p46">
            <a:extLst>
              <a:ext uri="{FF2B5EF4-FFF2-40B4-BE49-F238E27FC236}">
                <a16:creationId xmlns:a16="http://schemas.microsoft.com/office/drawing/2014/main" id="{5769287B-1EA1-7742-8D2D-402A67AC186E}"/>
              </a:ext>
            </a:extLst>
          </p:cNvPr>
          <p:cNvSpPr txBox="1"/>
          <p:nvPr/>
        </p:nvSpPr>
        <p:spPr>
          <a:xfrm>
            <a:off x="5232000" y="990600"/>
            <a:ext cx="4140600" cy="147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solidFill>
                  <a:schemeClr val="dk2"/>
                </a:solidFill>
              </a:rPr>
              <a:t>CALICE AHCAL</a:t>
            </a:r>
            <a:endParaRPr dirty="0">
              <a:solidFill>
                <a:schemeClr val="dk2"/>
              </a:solidFill>
            </a:endParaRPr>
          </a:p>
          <a:p>
            <a:pPr marL="457200" lvl="0" indent="-317500" algn="l" rtl="0">
              <a:spcBef>
                <a:spcPts val="0"/>
              </a:spcBef>
              <a:spcAft>
                <a:spcPts val="0"/>
              </a:spcAft>
              <a:buClr>
                <a:schemeClr val="dk2"/>
              </a:buClr>
              <a:buSzPts val="1400"/>
              <a:buChar char="●"/>
            </a:pPr>
            <a:r>
              <a:rPr lang="en" dirty="0">
                <a:solidFill>
                  <a:schemeClr val="dk2"/>
                </a:solidFill>
              </a:rPr>
              <a:t>Scintillator tiles on SIPMs</a:t>
            </a:r>
            <a:endParaRPr dirty="0">
              <a:solidFill>
                <a:schemeClr val="dk2"/>
              </a:solidFill>
            </a:endParaRPr>
          </a:p>
          <a:p>
            <a:pPr marL="457200" lvl="0" indent="-317500" algn="l" rtl="0">
              <a:spcBef>
                <a:spcPts val="0"/>
              </a:spcBef>
              <a:spcAft>
                <a:spcPts val="0"/>
              </a:spcAft>
              <a:buClr>
                <a:schemeClr val="dk2"/>
              </a:buClr>
              <a:buSzPts val="1400"/>
              <a:buChar char="●"/>
            </a:pPr>
            <a:r>
              <a:rPr lang="en" dirty="0">
                <a:solidFill>
                  <a:schemeClr val="dk2"/>
                </a:solidFill>
              </a:rPr>
              <a:t>Steel absorbers</a:t>
            </a:r>
            <a:endParaRPr dirty="0">
              <a:solidFill>
                <a:schemeClr val="dk2"/>
              </a:solidFill>
            </a:endParaRPr>
          </a:p>
          <a:p>
            <a:pPr marL="457200" lvl="0" indent="-317500" algn="l" rtl="0">
              <a:spcBef>
                <a:spcPts val="0"/>
              </a:spcBef>
              <a:spcAft>
                <a:spcPts val="0"/>
              </a:spcAft>
              <a:buClr>
                <a:schemeClr val="dk2"/>
              </a:buClr>
              <a:buSzPts val="1400"/>
              <a:buChar char="●"/>
            </a:pPr>
            <a:r>
              <a:rPr lang="en" dirty="0">
                <a:solidFill>
                  <a:schemeClr val="dk2"/>
                </a:solidFill>
              </a:rPr>
              <a:t>39 sampling layers</a:t>
            </a:r>
            <a:endParaRPr dirty="0">
              <a:solidFill>
                <a:schemeClr val="dk2"/>
              </a:solidFill>
            </a:endParaRPr>
          </a:p>
          <a:p>
            <a:pPr marL="914400" lvl="1" indent="-317500" algn="l" rtl="0">
              <a:spcBef>
                <a:spcPts val="0"/>
              </a:spcBef>
              <a:spcAft>
                <a:spcPts val="0"/>
              </a:spcAft>
              <a:buClr>
                <a:schemeClr val="dk2"/>
              </a:buClr>
              <a:buSzPts val="1400"/>
              <a:buChar char="○"/>
            </a:pPr>
            <a:r>
              <a:rPr lang="en" dirty="0" err="1">
                <a:solidFill>
                  <a:schemeClr val="dk2"/>
                </a:solidFill>
              </a:rPr>
              <a:t>Downsample</a:t>
            </a:r>
            <a:r>
              <a:rPr lang="en" dirty="0">
                <a:solidFill>
                  <a:schemeClr val="dk2"/>
                </a:solidFill>
              </a:rPr>
              <a:t> to only every fourth layer to match final HGCAL </a:t>
            </a:r>
            <a:r>
              <a:rPr lang="en" dirty="0" err="1">
                <a:solidFill>
                  <a:schemeClr val="dk2"/>
                </a:solidFill>
              </a:rPr>
              <a:t>geom</a:t>
            </a:r>
            <a:endParaRPr dirty="0">
              <a:solidFill>
                <a:schemeClr val="dk2"/>
              </a:solidFill>
            </a:endParaRPr>
          </a:p>
        </p:txBody>
      </p:sp>
      <p:sp>
        <p:nvSpPr>
          <p:cNvPr id="17" name="Google Shape;480;p46">
            <a:extLst>
              <a:ext uri="{FF2B5EF4-FFF2-40B4-BE49-F238E27FC236}">
                <a16:creationId xmlns:a16="http://schemas.microsoft.com/office/drawing/2014/main" id="{70E69159-A7B2-AD4A-891B-1600F7B46814}"/>
              </a:ext>
            </a:extLst>
          </p:cNvPr>
          <p:cNvSpPr txBox="1"/>
          <p:nvPr/>
        </p:nvSpPr>
        <p:spPr>
          <a:xfrm>
            <a:off x="311700" y="3273000"/>
            <a:ext cx="3487800" cy="19086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dk2"/>
              </a:buClr>
              <a:buSzPts val="1400"/>
              <a:buChar char="●"/>
            </a:pPr>
            <a:r>
              <a:rPr lang="en" dirty="0">
                <a:solidFill>
                  <a:schemeClr val="dk2"/>
                </a:solidFill>
              </a:rPr>
              <a:t>Total of ~17k readout channels (after </a:t>
            </a:r>
            <a:r>
              <a:rPr lang="en" dirty="0" err="1">
                <a:solidFill>
                  <a:schemeClr val="dk2"/>
                </a:solidFill>
              </a:rPr>
              <a:t>downsampling</a:t>
            </a:r>
            <a:r>
              <a:rPr lang="en" dirty="0">
                <a:solidFill>
                  <a:schemeClr val="dk2"/>
                </a:solidFill>
              </a:rPr>
              <a:t> AHCAL)</a:t>
            </a:r>
            <a:endParaRPr dirty="0">
              <a:solidFill>
                <a:schemeClr val="dk2"/>
              </a:solidFill>
            </a:endParaRPr>
          </a:p>
          <a:p>
            <a:pPr marL="0" lvl="0" indent="0" algn="l" rtl="0">
              <a:spcBef>
                <a:spcPts val="0"/>
              </a:spcBef>
              <a:spcAft>
                <a:spcPts val="0"/>
              </a:spcAft>
              <a:buNone/>
            </a:pPr>
            <a:endParaRPr dirty="0">
              <a:solidFill>
                <a:schemeClr val="dk2"/>
              </a:solidFill>
            </a:endParaRPr>
          </a:p>
          <a:p>
            <a:pPr marL="0" lvl="0" indent="0" algn="l" rtl="0">
              <a:spcBef>
                <a:spcPts val="0"/>
              </a:spcBef>
              <a:spcAft>
                <a:spcPts val="0"/>
              </a:spcAft>
              <a:buNone/>
            </a:pPr>
            <a:endParaRPr dirty="0">
              <a:solidFill>
                <a:schemeClr val="dk2"/>
              </a:solidFill>
            </a:endParaRPr>
          </a:p>
          <a:p>
            <a:pPr marL="457200" lvl="0" indent="-317500" algn="l" rtl="0">
              <a:spcBef>
                <a:spcPts val="0"/>
              </a:spcBef>
              <a:spcAft>
                <a:spcPts val="0"/>
              </a:spcAft>
              <a:buClr>
                <a:schemeClr val="dk2"/>
              </a:buClr>
              <a:buSzPts val="1400"/>
              <a:buChar char="●"/>
            </a:pPr>
            <a:r>
              <a:rPr lang="en" dirty="0" err="1">
                <a:solidFill>
                  <a:schemeClr val="dk2"/>
                </a:solidFill>
              </a:rPr>
              <a:t>Testbeam</a:t>
            </a:r>
            <a:r>
              <a:rPr lang="en" dirty="0">
                <a:solidFill>
                  <a:schemeClr val="dk2"/>
                </a:solidFill>
              </a:rPr>
              <a:t> Oct. 2018 </a:t>
            </a:r>
            <a:endParaRPr dirty="0">
              <a:solidFill>
                <a:schemeClr val="dk2"/>
              </a:solidFill>
            </a:endParaRPr>
          </a:p>
          <a:p>
            <a:pPr marL="914400" lvl="1" indent="-317500" algn="l" rtl="0">
              <a:spcBef>
                <a:spcPts val="0"/>
              </a:spcBef>
              <a:spcAft>
                <a:spcPts val="0"/>
              </a:spcAft>
              <a:buClr>
                <a:schemeClr val="dk2"/>
              </a:buClr>
              <a:buSzPts val="1400"/>
              <a:buChar char="○"/>
            </a:pPr>
            <a:r>
              <a:rPr lang="en" dirty="0">
                <a:solidFill>
                  <a:schemeClr val="dk2"/>
                </a:solidFill>
              </a:rPr>
              <a:t>At H2 Beamline, CERN</a:t>
            </a:r>
            <a:endParaRPr dirty="0">
              <a:solidFill>
                <a:schemeClr val="dk2"/>
              </a:solidFill>
            </a:endParaRPr>
          </a:p>
          <a:p>
            <a:pPr marL="457200" lvl="0" indent="-317500" algn="l" rtl="0">
              <a:spcBef>
                <a:spcPts val="0"/>
              </a:spcBef>
              <a:spcAft>
                <a:spcPts val="0"/>
              </a:spcAft>
              <a:buClr>
                <a:schemeClr val="dk2"/>
              </a:buClr>
              <a:buSzPts val="1400"/>
              <a:buChar char="●"/>
            </a:pPr>
            <a:r>
              <a:rPr lang="en" dirty="0">
                <a:solidFill>
                  <a:schemeClr val="dk2"/>
                </a:solidFill>
              </a:rPr>
              <a:t>Exposed to e</a:t>
            </a:r>
            <a:r>
              <a:rPr lang="en" baseline="30000" dirty="0">
                <a:solidFill>
                  <a:schemeClr val="dk2"/>
                </a:solidFill>
              </a:rPr>
              <a:t>+</a:t>
            </a:r>
            <a:r>
              <a:rPr lang="en" dirty="0">
                <a:solidFill>
                  <a:schemeClr val="dk2"/>
                </a:solidFill>
              </a:rPr>
              <a:t> and π</a:t>
            </a:r>
            <a:r>
              <a:rPr lang="en" baseline="30000" dirty="0">
                <a:solidFill>
                  <a:schemeClr val="dk2"/>
                </a:solidFill>
              </a:rPr>
              <a:t>–</a:t>
            </a:r>
            <a:r>
              <a:rPr lang="en" dirty="0">
                <a:solidFill>
                  <a:schemeClr val="dk2"/>
                </a:solidFill>
              </a:rPr>
              <a:t>  beams with energies ranging from 20–300 GeV</a:t>
            </a:r>
            <a:endParaRPr dirty="0">
              <a:solidFill>
                <a:schemeClr val="dk2"/>
              </a:solidFill>
            </a:endParaRPr>
          </a:p>
        </p:txBody>
      </p:sp>
    </p:spTree>
    <p:extLst>
      <p:ext uri="{BB962C8B-B14F-4D97-AF65-F5344CB8AC3E}">
        <p14:creationId xmlns:p14="http://schemas.microsoft.com/office/powerpoint/2010/main" val="23360269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27AC4-B9B6-4E45-B33E-AD9D8C2C8D92}"/>
              </a:ext>
            </a:extLst>
          </p:cNvPr>
          <p:cNvSpPr>
            <a:spLocks noGrp="1"/>
          </p:cNvSpPr>
          <p:nvPr>
            <p:ph type="title"/>
          </p:nvPr>
        </p:nvSpPr>
        <p:spPr/>
        <p:txBody>
          <a:bodyPr/>
          <a:lstStyle/>
          <a:p>
            <a:r>
              <a:rPr lang="en-US" dirty="0"/>
              <a:t>DRN electron regression (EB)</a:t>
            </a:r>
          </a:p>
        </p:txBody>
      </p:sp>
      <p:sp>
        <p:nvSpPr>
          <p:cNvPr id="5" name="Date Placeholder 4">
            <a:extLst>
              <a:ext uri="{FF2B5EF4-FFF2-40B4-BE49-F238E27FC236}">
                <a16:creationId xmlns:a16="http://schemas.microsoft.com/office/drawing/2014/main" id="{9F818D23-C976-2B41-8984-02171067C906}"/>
              </a:ext>
            </a:extLst>
          </p:cNvPr>
          <p:cNvSpPr>
            <a:spLocks noGrp="1"/>
          </p:cNvSpPr>
          <p:nvPr>
            <p:ph type="dt" sz="half" idx="10"/>
          </p:nvPr>
        </p:nvSpPr>
        <p:spPr/>
        <p:txBody>
          <a:bodyPr/>
          <a:lstStyle/>
          <a:p>
            <a:fld id="{D2E164A7-97BD-264D-8E14-9C6A2227D9F0}" type="datetime1">
              <a:rPr lang="de-DE" smtClean="0"/>
              <a:t>07.09.22</a:t>
            </a:fld>
            <a:endParaRPr lang="en-US"/>
          </a:p>
        </p:txBody>
      </p:sp>
      <p:sp>
        <p:nvSpPr>
          <p:cNvPr id="6" name="Footer Placeholder 5">
            <a:extLst>
              <a:ext uri="{FF2B5EF4-FFF2-40B4-BE49-F238E27FC236}">
                <a16:creationId xmlns:a16="http://schemas.microsoft.com/office/drawing/2014/main" id="{C7EFB4EF-0A69-7D42-B288-27EBA11307B6}"/>
              </a:ext>
            </a:extLst>
          </p:cNvPr>
          <p:cNvSpPr>
            <a:spLocks noGrp="1"/>
          </p:cNvSpPr>
          <p:nvPr>
            <p:ph type="ftr" sz="quarter" idx="11"/>
          </p:nvPr>
        </p:nvSpPr>
        <p:spPr/>
        <p:txBody>
          <a:bodyPr/>
          <a:lstStyle/>
          <a:p>
            <a:r>
              <a:rPr lang="pt-BR"/>
              <a:t>ICNFP 2022</a:t>
            </a:r>
            <a:endParaRPr lang="en-US"/>
          </a:p>
        </p:txBody>
      </p:sp>
      <p:sp>
        <p:nvSpPr>
          <p:cNvPr id="7" name="Slide Number Placeholder 6">
            <a:extLst>
              <a:ext uri="{FF2B5EF4-FFF2-40B4-BE49-F238E27FC236}">
                <a16:creationId xmlns:a16="http://schemas.microsoft.com/office/drawing/2014/main" id="{066FD592-492F-3C4F-A386-C74391E8EDC1}"/>
              </a:ext>
            </a:extLst>
          </p:cNvPr>
          <p:cNvSpPr>
            <a:spLocks noGrp="1"/>
          </p:cNvSpPr>
          <p:nvPr>
            <p:ph type="sldNum" sz="quarter" idx="12"/>
          </p:nvPr>
        </p:nvSpPr>
        <p:spPr/>
        <p:txBody>
          <a:bodyPr/>
          <a:lstStyle/>
          <a:p>
            <a:fld id="{77D966E6-12FF-4108-9947-A2150C6B7188}" type="slidenum">
              <a:rPr lang="en-US" smtClean="0"/>
              <a:t>37</a:t>
            </a:fld>
            <a:endParaRPr lang="en-US"/>
          </a:p>
        </p:txBody>
      </p:sp>
      <p:pic>
        <p:nvPicPr>
          <p:cNvPr id="8" name="Google Shape;397;p39">
            <a:extLst>
              <a:ext uri="{FF2B5EF4-FFF2-40B4-BE49-F238E27FC236}">
                <a16:creationId xmlns:a16="http://schemas.microsoft.com/office/drawing/2014/main" id="{D33045AD-47AC-5148-9155-F19A3983E991}"/>
              </a:ext>
            </a:extLst>
          </p:cNvPr>
          <p:cNvPicPr preferRelativeResize="0"/>
          <p:nvPr/>
        </p:nvPicPr>
        <p:blipFill rotWithShape="1">
          <a:blip r:embed="rId2">
            <a:alphaModFix/>
          </a:blip>
          <a:srcRect/>
          <a:stretch/>
        </p:blipFill>
        <p:spPr>
          <a:xfrm>
            <a:off x="0" y="1043950"/>
            <a:ext cx="3333475" cy="3451850"/>
          </a:xfrm>
          <a:prstGeom prst="rect">
            <a:avLst/>
          </a:prstGeom>
          <a:noFill/>
          <a:ln>
            <a:noFill/>
          </a:ln>
        </p:spPr>
      </p:pic>
      <p:pic>
        <p:nvPicPr>
          <p:cNvPr id="9" name="Google Shape;398;p39">
            <a:extLst>
              <a:ext uri="{FF2B5EF4-FFF2-40B4-BE49-F238E27FC236}">
                <a16:creationId xmlns:a16="http://schemas.microsoft.com/office/drawing/2014/main" id="{83F3D523-F137-3D46-B494-98F79EC628C6}"/>
              </a:ext>
            </a:extLst>
          </p:cNvPr>
          <p:cNvPicPr preferRelativeResize="0"/>
          <p:nvPr/>
        </p:nvPicPr>
        <p:blipFill rotWithShape="1">
          <a:blip r:embed="rId3">
            <a:alphaModFix/>
          </a:blip>
          <a:srcRect l="159" r="149"/>
          <a:stretch/>
        </p:blipFill>
        <p:spPr>
          <a:xfrm>
            <a:off x="3352799" y="1043940"/>
            <a:ext cx="3219725" cy="3451850"/>
          </a:xfrm>
          <a:prstGeom prst="rect">
            <a:avLst/>
          </a:prstGeom>
          <a:noFill/>
          <a:ln>
            <a:noFill/>
          </a:ln>
        </p:spPr>
      </p:pic>
      <p:sp>
        <p:nvSpPr>
          <p:cNvPr id="12" name="Google Shape;399;p39">
            <a:extLst>
              <a:ext uri="{FF2B5EF4-FFF2-40B4-BE49-F238E27FC236}">
                <a16:creationId xmlns:a16="http://schemas.microsoft.com/office/drawing/2014/main" id="{A51FAE26-21AF-FC40-95E5-700E70C7075B}"/>
              </a:ext>
            </a:extLst>
          </p:cNvPr>
          <p:cNvSpPr txBox="1"/>
          <p:nvPr/>
        </p:nvSpPr>
        <p:spPr>
          <a:xfrm>
            <a:off x="6724924" y="1228674"/>
            <a:ext cx="2419075" cy="4798206"/>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sz="1400" dirty="0">
                <a:solidFill>
                  <a:srgbClr val="595959"/>
                </a:solidFill>
              </a:rPr>
              <a:t>Dynamic Reduction Network (DRN) and Boosted Decision Tree (BDT) performance in the ECAL barrel as a function of generated transverse momentum. Performance is evaluated on electron gun simulation with ideal detector calibration. Error bars represent fitting uncertainties. </a:t>
            </a:r>
            <a:r>
              <a:rPr lang="en" sz="1400" b="1" dirty="0">
                <a:solidFill>
                  <a:srgbClr val="595959"/>
                </a:solidFill>
              </a:rPr>
              <a:t>Left:</a:t>
            </a:r>
            <a:r>
              <a:rPr lang="en" sz="1400" dirty="0">
                <a:solidFill>
                  <a:srgbClr val="595959"/>
                </a:solidFill>
              </a:rPr>
              <a:t> Mean response </a:t>
            </a:r>
            <a:r>
              <a:rPr lang="en" sz="1400" dirty="0" err="1">
                <a:solidFill>
                  <a:srgbClr val="595959"/>
                </a:solidFill>
              </a:rPr>
              <a:t>E</a:t>
            </a:r>
            <a:r>
              <a:rPr lang="en" sz="1400" baseline="-25000" dirty="0" err="1">
                <a:solidFill>
                  <a:srgbClr val="595959"/>
                </a:solidFill>
              </a:rPr>
              <a:t>Pred</a:t>
            </a:r>
            <a:r>
              <a:rPr lang="en" sz="1400" dirty="0">
                <a:solidFill>
                  <a:srgbClr val="595959"/>
                </a:solidFill>
              </a:rPr>
              <a:t>/</a:t>
            </a:r>
            <a:r>
              <a:rPr lang="en" sz="1400" dirty="0" err="1">
                <a:solidFill>
                  <a:srgbClr val="595959"/>
                </a:solidFill>
              </a:rPr>
              <a:t>E</a:t>
            </a:r>
            <a:r>
              <a:rPr lang="en" sz="1400" baseline="-25000" dirty="0" err="1">
                <a:solidFill>
                  <a:srgbClr val="595959"/>
                </a:solidFill>
              </a:rPr>
              <a:t>True</a:t>
            </a:r>
            <a:r>
              <a:rPr lang="en" sz="1400" dirty="0">
                <a:solidFill>
                  <a:srgbClr val="595959"/>
                </a:solidFill>
              </a:rPr>
              <a:t>. Regression response is stable to within better than 0.5%. </a:t>
            </a:r>
            <a:r>
              <a:rPr lang="en" sz="1400" b="1" dirty="0">
                <a:solidFill>
                  <a:srgbClr val="595959"/>
                </a:solidFill>
              </a:rPr>
              <a:t>Right:</a:t>
            </a:r>
            <a:r>
              <a:rPr lang="en" sz="1400" dirty="0">
                <a:solidFill>
                  <a:srgbClr val="595959"/>
                </a:solidFill>
              </a:rPr>
              <a:t> Relative resolution. The DRN obtains a better resolution than the BDT by  ≈ 10% at all values of </a:t>
            </a:r>
            <a:r>
              <a:rPr lang="en" sz="1400" dirty="0" err="1">
                <a:solidFill>
                  <a:srgbClr val="595959"/>
                </a:solidFill>
              </a:rPr>
              <a:t>p</a:t>
            </a:r>
            <a:r>
              <a:rPr lang="en" sz="1400" baseline="-25000" dirty="0" err="1">
                <a:solidFill>
                  <a:srgbClr val="595959"/>
                </a:solidFill>
              </a:rPr>
              <a:t>T</a:t>
            </a:r>
            <a:r>
              <a:rPr lang="en" sz="1400" dirty="0" err="1">
                <a:solidFill>
                  <a:srgbClr val="595959"/>
                </a:solidFill>
              </a:rPr>
              <a:t>.</a:t>
            </a:r>
            <a:endParaRPr sz="1400" dirty="0">
              <a:solidFill>
                <a:srgbClr val="595959"/>
              </a:solidFill>
            </a:endParaRPr>
          </a:p>
        </p:txBody>
      </p:sp>
    </p:spTree>
    <p:extLst>
      <p:ext uri="{BB962C8B-B14F-4D97-AF65-F5344CB8AC3E}">
        <p14:creationId xmlns:p14="http://schemas.microsoft.com/office/powerpoint/2010/main" val="33421884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27AC4-B9B6-4E45-B33E-AD9D8C2C8D92}"/>
              </a:ext>
            </a:extLst>
          </p:cNvPr>
          <p:cNvSpPr>
            <a:spLocks noGrp="1"/>
          </p:cNvSpPr>
          <p:nvPr>
            <p:ph type="title"/>
          </p:nvPr>
        </p:nvSpPr>
        <p:spPr/>
        <p:txBody>
          <a:bodyPr/>
          <a:lstStyle/>
          <a:p>
            <a:r>
              <a:rPr lang="en-US" dirty="0"/>
              <a:t>DRN electron regression (EE)</a:t>
            </a:r>
          </a:p>
        </p:txBody>
      </p:sp>
      <p:sp>
        <p:nvSpPr>
          <p:cNvPr id="5" name="Date Placeholder 4">
            <a:extLst>
              <a:ext uri="{FF2B5EF4-FFF2-40B4-BE49-F238E27FC236}">
                <a16:creationId xmlns:a16="http://schemas.microsoft.com/office/drawing/2014/main" id="{9F818D23-C976-2B41-8984-02171067C906}"/>
              </a:ext>
            </a:extLst>
          </p:cNvPr>
          <p:cNvSpPr>
            <a:spLocks noGrp="1"/>
          </p:cNvSpPr>
          <p:nvPr>
            <p:ph type="dt" sz="half" idx="10"/>
          </p:nvPr>
        </p:nvSpPr>
        <p:spPr/>
        <p:txBody>
          <a:bodyPr/>
          <a:lstStyle/>
          <a:p>
            <a:fld id="{D2E164A7-97BD-264D-8E14-9C6A2227D9F0}" type="datetime1">
              <a:rPr lang="de-DE" smtClean="0"/>
              <a:t>07.09.22</a:t>
            </a:fld>
            <a:endParaRPr lang="en-US"/>
          </a:p>
        </p:txBody>
      </p:sp>
      <p:sp>
        <p:nvSpPr>
          <p:cNvPr id="6" name="Footer Placeholder 5">
            <a:extLst>
              <a:ext uri="{FF2B5EF4-FFF2-40B4-BE49-F238E27FC236}">
                <a16:creationId xmlns:a16="http://schemas.microsoft.com/office/drawing/2014/main" id="{C7EFB4EF-0A69-7D42-B288-27EBA11307B6}"/>
              </a:ext>
            </a:extLst>
          </p:cNvPr>
          <p:cNvSpPr>
            <a:spLocks noGrp="1"/>
          </p:cNvSpPr>
          <p:nvPr>
            <p:ph type="ftr" sz="quarter" idx="11"/>
          </p:nvPr>
        </p:nvSpPr>
        <p:spPr/>
        <p:txBody>
          <a:bodyPr/>
          <a:lstStyle/>
          <a:p>
            <a:r>
              <a:rPr lang="pt-BR"/>
              <a:t>ICNFP 2022</a:t>
            </a:r>
            <a:endParaRPr lang="en-US"/>
          </a:p>
        </p:txBody>
      </p:sp>
      <p:sp>
        <p:nvSpPr>
          <p:cNvPr id="7" name="Slide Number Placeholder 6">
            <a:extLst>
              <a:ext uri="{FF2B5EF4-FFF2-40B4-BE49-F238E27FC236}">
                <a16:creationId xmlns:a16="http://schemas.microsoft.com/office/drawing/2014/main" id="{066FD592-492F-3C4F-A386-C74391E8EDC1}"/>
              </a:ext>
            </a:extLst>
          </p:cNvPr>
          <p:cNvSpPr>
            <a:spLocks noGrp="1"/>
          </p:cNvSpPr>
          <p:nvPr>
            <p:ph type="sldNum" sz="quarter" idx="12"/>
          </p:nvPr>
        </p:nvSpPr>
        <p:spPr/>
        <p:txBody>
          <a:bodyPr/>
          <a:lstStyle/>
          <a:p>
            <a:fld id="{77D966E6-12FF-4108-9947-A2150C6B7188}" type="slidenum">
              <a:rPr lang="en-US" smtClean="0"/>
              <a:t>38</a:t>
            </a:fld>
            <a:endParaRPr lang="en-US"/>
          </a:p>
        </p:txBody>
      </p:sp>
      <p:sp>
        <p:nvSpPr>
          <p:cNvPr id="12" name="Google Shape;399;p39">
            <a:extLst>
              <a:ext uri="{FF2B5EF4-FFF2-40B4-BE49-F238E27FC236}">
                <a16:creationId xmlns:a16="http://schemas.microsoft.com/office/drawing/2014/main" id="{A51FAE26-21AF-FC40-95E5-700E70C7075B}"/>
              </a:ext>
            </a:extLst>
          </p:cNvPr>
          <p:cNvSpPr txBox="1"/>
          <p:nvPr/>
        </p:nvSpPr>
        <p:spPr>
          <a:xfrm>
            <a:off x="6724924" y="1228674"/>
            <a:ext cx="2419075" cy="5199855"/>
          </a:xfrm>
          <a:prstGeom prst="rect">
            <a:avLst/>
          </a:prstGeom>
          <a:noFill/>
          <a:ln>
            <a:noFill/>
          </a:ln>
        </p:spPr>
        <p:txBody>
          <a:bodyPr spcFirstLastPara="1" wrap="square" lIns="91425" tIns="91425" rIns="91425" bIns="91425" anchor="t" anchorCtr="0">
            <a:spAutoFit/>
          </a:bodyPr>
          <a:lstStyle/>
          <a:p>
            <a:pPr>
              <a:lnSpc>
                <a:spcPct val="115000"/>
              </a:lnSpc>
              <a:spcAft>
                <a:spcPts val="1200"/>
              </a:spcAft>
            </a:pPr>
            <a:r>
              <a:rPr lang="en-GB" sz="1400" dirty="0">
                <a:solidFill>
                  <a:srgbClr val="595959"/>
                </a:solidFill>
              </a:rPr>
              <a:t>Dynamic Reduction Network (DRN) and Boosted Decision Tree (BDT) performance in the ECAL endcaps as a function of generated transverse momentum. Performance is evaluated on electron gun simulation with ideal detector calibration. Error bars represent fitting uncertainties. </a:t>
            </a:r>
            <a:r>
              <a:rPr lang="en-GB" sz="1400" b="1" dirty="0">
                <a:solidFill>
                  <a:srgbClr val="595959"/>
                </a:solidFill>
              </a:rPr>
              <a:t>Left:</a:t>
            </a:r>
            <a:r>
              <a:rPr lang="en-GB" sz="1400" dirty="0">
                <a:solidFill>
                  <a:srgbClr val="595959"/>
                </a:solidFill>
              </a:rPr>
              <a:t> Mean response </a:t>
            </a:r>
            <a:r>
              <a:rPr lang="en-GB" sz="1400" dirty="0" err="1">
                <a:solidFill>
                  <a:srgbClr val="595959"/>
                </a:solidFill>
              </a:rPr>
              <a:t>E</a:t>
            </a:r>
            <a:r>
              <a:rPr lang="en-GB" sz="1400" baseline="-25000" dirty="0" err="1">
                <a:solidFill>
                  <a:srgbClr val="595959"/>
                </a:solidFill>
              </a:rPr>
              <a:t>Pred</a:t>
            </a:r>
            <a:r>
              <a:rPr lang="en-GB" sz="1400" dirty="0">
                <a:solidFill>
                  <a:srgbClr val="595959"/>
                </a:solidFill>
              </a:rPr>
              <a:t>/</a:t>
            </a:r>
            <a:r>
              <a:rPr lang="en-GB" sz="1400" dirty="0" err="1">
                <a:solidFill>
                  <a:srgbClr val="595959"/>
                </a:solidFill>
              </a:rPr>
              <a:t>E</a:t>
            </a:r>
            <a:r>
              <a:rPr lang="en-GB" sz="1400" baseline="-25000" dirty="0" err="1">
                <a:solidFill>
                  <a:srgbClr val="595959"/>
                </a:solidFill>
              </a:rPr>
              <a:t>True</a:t>
            </a:r>
            <a:r>
              <a:rPr lang="en-GB" sz="1400" dirty="0">
                <a:solidFill>
                  <a:srgbClr val="595959"/>
                </a:solidFill>
              </a:rPr>
              <a:t>. Regression response is stable to within better than 0.75%. </a:t>
            </a:r>
            <a:r>
              <a:rPr lang="en-GB" sz="1400" b="1" dirty="0">
                <a:solidFill>
                  <a:srgbClr val="595959"/>
                </a:solidFill>
              </a:rPr>
              <a:t>Right:</a:t>
            </a:r>
            <a:r>
              <a:rPr lang="en-GB" sz="1400" dirty="0">
                <a:solidFill>
                  <a:srgbClr val="595959"/>
                </a:solidFill>
              </a:rPr>
              <a:t> Relative resolution. The DRN obtains a better resolution than the BDT by  ≈ 10% at all values of </a:t>
            </a:r>
            <a:r>
              <a:rPr lang="en-GB" sz="1400" dirty="0" err="1">
                <a:solidFill>
                  <a:srgbClr val="595959"/>
                </a:solidFill>
              </a:rPr>
              <a:t>p</a:t>
            </a:r>
            <a:r>
              <a:rPr lang="en-GB" sz="1400" baseline="-25000" dirty="0" err="1">
                <a:solidFill>
                  <a:srgbClr val="595959"/>
                </a:solidFill>
              </a:rPr>
              <a:t>T</a:t>
            </a:r>
            <a:r>
              <a:rPr lang="en-GB" sz="1400" dirty="0" err="1">
                <a:solidFill>
                  <a:srgbClr val="595959"/>
                </a:solidFill>
              </a:rPr>
              <a:t>.</a:t>
            </a:r>
            <a:endParaRPr lang="en-GB" dirty="0">
              <a:solidFill>
                <a:srgbClr val="595959"/>
              </a:solidFill>
            </a:endParaRPr>
          </a:p>
          <a:p>
            <a:pPr marL="0" lvl="0" indent="0" algn="l" rtl="0">
              <a:lnSpc>
                <a:spcPct val="115000"/>
              </a:lnSpc>
              <a:spcBef>
                <a:spcPts val="0"/>
              </a:spcBef>
              <a:spcAft>
                <a:spcPts val="1200"/>
              </a:spcAft>
              <a:buNone/>
            </a:pPr>
            <a:endParaRPr sz="1400" dirty="0">
              <a:solidFill>
                <a:srgbClr val="595959"/>
              </a:solidFill>
            </a:endParaRPr>
          </a:p>
        </p:txBody>
      </p:sp>
      <p:pic>
        <p:nvPicPr>
          <p:cNvPr id="10" name="Google Shape;408;p40">
            <a:extLst>
              <a:ext uri="{FF2B5EF4-FFF2-40B4-BE49-F238E27FC236}">
                <a16:creationId xmlns:a16="http://schemas.microsoft.com/office/drawing/2014/main" id="{8EBE799B-3DA0-0A4F-87DD-5DA223525575}"/>
              </a:ext>
            </a:extLst>
          </p:cNvPr>
          <p:cNvPicPr preferRelativeResize="0"/>
          <p:nvPr/>
        </p:nvPicPr>
        <p:blipFill rotWithShape="1">
          <a:blip r:embed="rId2">
            <a:alphaModFix/>
          </a:blip>
          <a:srcRect/>
          <a:stretch/>
        </p:blipFill>
        <p:spPr>
          <a:xfrm>
            <a:off x="88075" y="1120150"/>
            <a:ext cx="3298449" cy="3360400"/>
          </a:xfrm>
          <a:prstGeom prst="rect">
            <a:avLst/>
          </a:prstGeom>
          <a:noFill/>
          <a:ln>
            <a:noFill/>
          </a:ln>
        </p:spPr>
      </p:pic>
      <p:pic>
        <p:nvPicPr>
          <p:cNvPr id="11" name="Google Shape;409;p40">
            <a:extLst>
              <a:ext uri="{FF2B5EF4-FFF2-40B4-BE49-F238E27FC236}">
                <a16:creationId xmlns:a16="http://schemas.microsoft.com/office/drawing/2014/main" id="{1B8C2659-134A-A24B-88A0-544CB80FE6C6}"/>
              </a:ext>
            </a:extLst>
          </p:cNvPr>
          <p:cNvPicPr preferRelativeResize="0"/>
          <p:nvPr/>
        </p:nvPicPr>
        <p:blipFill rotWithShape="1">
          <a:blip r:embed="rId3">
            <a:alphaModFix/>
          </a:blip>
          <a:srcRect l="109" r="99"/>
          <a:stretch/>
        </p:blipFill>
        <p:spPr>
          <a:xfrm>
            <a:off x="3429000" y="1120140"/>
            <a:ext cx="3200400" cy="3360419"/>
          </a:xfrm>
          <a:prstGeom prst="rect">
            <a:avLst/>
          </a:prstGeom>
          <a:noFill/>
          <a:ln>
            <a:noFill/>
          </a:ln>
        </p:spPr>
      </p:pic>
    </p:spTree>
    <p:extLst>
      <p:ext uri="{BB962C8B-B14F-4D97-AF65-F5344CB8AC3E}">
        <p14:creationId xmlns:p14="http://schemas.microsoft.com/office/powerpoint/2010/main" val="36956328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27AC4-B9B6-4E45-B33E-AD9D8C2C8D92}"/>
              </a:ext>
            </a:extLst>
          </p:cNvPr>
          <p:cNvSpPr>
            <a:spLocks noGrp="1"/>
          </p:cNvSpPr>
          <p:nvPr>
            <p:ph type="title"/>
          </p:nvPr>
        </p:nvSpPr>
        <p:spPr/>
        <p:txBody>
          <a:bodyPr/>
          <a:lstStyle/>
          <a:p>
            <a:r>
              <a:rPr lang="en-US" dirty="0"/>
              <a:t>DRN regression Z boson </a:t>
            </a:r>
            <a:r>
              <a:rPr lang="en-US" dirty="0" err="1"/>
              <a:t>reco</a:t>
            </a:r>
            <a:r>
              <a:rPr lang="en-US" dirty="0"/>
              <a:t> (EB)</a:t>
            </a:r>
          </a:p>
        </p:txBody>
      </p:sp>
      <p:sp>
        <p:nvSpPr>
          <p:cNvPr id="5" name="Date Placeholder 4">
            <a:extLst>
              <a:ext uri="{FF2B5EF4-FFF2-40B4-BE49-F238E27FC236}">
                <a16:creationId xmlns:a16="http://schemas.microsoft.com/office/drawing/2014/main" id="{9F818D23-C976-2B41-8984-02171067C906}"/>
              </a:ext>
            </a:extLst>
          </p:cNvPr>
          <p:cNvSpPr>
            <a:spLocks noGrp="1"/>
          </p:cNvSpPr>
          <p:nvPr>
            <p:ph type="dt" sz="half" idx="10"/>
          </p:nvPr>
        </p:nvSpPr>
        <p:spPr/>
        <p:txBody>
          <a:bodyPr/>
          <a:lstStyle/>
          <a:p>
            <a:fld id="{D2E164A7-97BD-264D-8E14-9C6A2227D9F0}" type="datetime1">
              <a:rPr lang="de-DE" smtClean="0"/>
              <a:t>07.09.22</a:t>
            </a:fld>
            <a:endParaRPr lang="en-US"/>
          </a:p>
        </p:txBody>
      </p:sp>
      <p:sp>
        <p:nvSpPr>
          <p:cNvPr id="6" name="Footer Placeholder 5">
            <a:extLst>
              <a:ext uri="{FF2B5EF4-FFF2-40B4-BE49-F238E27FC236}">
                <a16:creationId xmlns:a16="http://schemas.microsoft.com/office/drawing/2014/main" id="{C7EFB4EF-0A69-7D42-B288-27EBA11307B6}"/>
              </a:ext>
            </a:extLst>
          </p:cNvPr>
          <p:cNvSpPr>
            <a:spLocks noGrp="1"/>
          </p:cNvSpPr>
          <p:nvPr>
            <p:ph type="ftr" sz="quarter" idx="11"/>
          </p:nvPr>
        </p:nvSpPr>
        <p:spPr/>
        <p:txBody>
          <a:bodyPr/>
          <a:lstStyle/>
          <a:p>
            <a:r>
              <a:rPr lang="pt-BR"/>
              <a:t>ICNFP 2022</a:t>
            </a:r>
            <a:endParaRPr lang="en-US"/>
          </a:p>
        </p:txBody>
      </p:sp>
      <p:sp>
        <p:nvSpPr>
          <p:cNvPr id="7" name="Slide Number Placeholder 6">
            <a:extLst>
              <a:ext uri="{FF2B5EF4-FFF2-40B4-BE49-F238E27FC236}">
                <a16:creationId xmlns:a16="http://schemas.microsoft.com/office/drawing/2014/main" id="{066FD592-492F-3C4F-A386-C74391E8EDC1}"/>
              </a:ext>
            </a:extLst>
          </p:cNvPr>
          <p:cNvSpPr>
            <a:spLocks noGrp="1"/>
          </p:cNvSpPr>
          <p:nvPr>
            <p:ph type="sldNum" sz="quarter" idx="12"/>
          </p:nvPr>
        </p:nvSpPr>
        <p:spPr/>
        <p:txBody>
          <a:bodyPr/>
          <a:lstStyle/>
          <a:p>
            <a:fld id="{77D966E6-12FF-4108-9947-A2150C6B7188}" type="slidenum">
              <a:rPr lang="en-US" smtClean="0"/>
              <a:t>39</a:t>
            </a:fld>
            <a:endParaRPr lang="en-US"/>
          </a:p>
        </p:txBody>
      </p:sp>
      <p:sp>
        <p:nvSpPr>
          <p:cNvPr id="12" name="Google Shape;399;p39">
            <a:extLst>
              <a:ext uri="{FF2B5EF4-FFF2-40B4-BE49-F238E27FC236}">
                <a16:creationId xmlns:a16="http://schemas.microsoft.com/office/drawing/2014/main" id="{A51FAE26-21AF-FC40-95E5-700E70C7075B}"/>
              </a:ext>
            </a:extLst>
          </p:cNvPr>
          <p:cNvSpPr txBox="1"/>
          <p:nvPr/>
        </p:nvSpPr>
        <p:spPr>
          <a:xfrm>
            <a:off x="6477002" y="1451075"/>
            <a:ext cx="2743198" cy="2816125"/>
          </a:xfrm>
          <a:prstGeom prst="rect">
            <a:avLst/>
          </a:prstGeom>
          <a:noFill/>
          <a:ln>
            <a:noFill/>
          </a:ln>
        </p:spPr>
        <p:txBody>
          <a:bodyPr spcFirstLastPara="1" wrap="square" lIns="91425" tIns="91425" rIns="91425" bIns="91425" anchor="t" anchorCtr="0">
            <a:spAutoFit/>
          </a:bodyPr>
          <a:lstStyle/>
          <a:p>
            <a:pPr lvl="0">
              <a:lnSpc>
                <a:spcPct val="115000"/>
              </a:lnSpc>
              <a:spcAft>
                <a:spcPts val="1200"/>
              </a:spcAft>
            </a:pPr>
            <a:r>
              <a:rPr lang="en-GB" sz="1400" dirty="0">
                <a:solidFill>
                  <a:srgbClr val="595959"/>
                </a:solidFill>
              </a:rPr>
              <a:t>Di-electron invariant mass distributions of </a:t>
            </a:r>
            <a:r>
              <a:rPr lang="en-GB" sz="1400" dirty="0" err="1">
                <a:solidFill>
                  <a:srgbClr val="595959"/>
                </a:solidFill>
              </a:rPr>
              <a:t>Z→ee</a:t>
            </a:r>
            <a:r>
              <a:rPr lang="en-GB" sz="1400" dirty="0">
                <a:solidFill>
                  <a:srgbClr val="595959"/>
                </a:solidFill>
              </a:rPr>
              <a:t> events in 2018 Legacy simulation (</a:t>
            </a:r>
            <a:r>
              <a:rPr lang="en-GB" sz="1400" b="1" dirty="0">
                <a:solidFill>
                  <a:srgbClr val="595959"/>
                </a:solidFill>
              </a:rPr>
              <a:t>left</a:t>
            </a:r>
            <a:r>
              <a:rPr lang="en-GB" sz="1400" dirty="0">
                <a:solidFill>
                  <a:srgbClr val="595959"/>
                </a:solidFill>
              </a:rPr>
              <a:t>) and 2018 Legacy data (</a:t>
            </a:r>
            <a:r>
              <a:rPr lang="en-GB" sz="1400" b="1" dirty="0">
                <a:solidFill>
                  <a:srgbClr val="595959"/>
                </a:solidFill>
              </a:rPr>
              <a:t>right</a:t>
            </a:r>
            <a:r>
              <a:rPr lang="en-GB" sz="1400" dirty="0">
                <a:solidFill>
                  <a:srgbClr val="595959"/>
                </a:solidFill>
              </a:rPr>
              <a:t>) for both the Dynamic Reduction Network (DRN) and Boosted Decision Tree (BDT) architectures. The DRN obtains an improved resolution with respect to the BDT by about 5% in both data and simulation. </a:t>
            </a:r>
          </a:p>
        </p:txBody>
      </p:sp>
      <p:pic>
        <p:nvPicPr>
          <p:cNvPr id="10" name="Google Shape;418;p41">
            <a:extLst>
              <a:ext uri="{FF2B5EF4-FFF2-40B4-BE49-F238E27FC236}">
                <a16:creationId xmlns:a16="http://schemas.microsoft.com/office/drawing/2014/main" id="{84470DA1-7984-5A46-BBDC-7F265A4C3ECA}"/>
              </a:ext>
            </a:extLst>
          </p:cNvPr>
          <p:cNvPicPr preferRelativeResize="0"/>
          <p:nvPr/>
        </p:nvPicPr>
        <p:blipFill rotWithShape="1">
          <a:blip r:embed="rId2">
            <a:alphaModFix/>
          </a:blip>
          <a:srcRect l="109" r="119"/>
          <a:stretch/>
        </p:blipFill>
        <p:spPr>
          <a:xfrm>
            <a:off x="0" y="1237489"/>
            <a:ext cx="3200402" cy="3125724"/>
          </a:xfrm>
          <a:prstGeom prst="rect">
            <a:avLst/>
          </a:prstGeom>
          <a:noFill/>
          <a:ln>
            <a:noFill/>
          </a:ln>
        </p:spPr>
      </p:pic>
      <p:pic>
        <p:nvPicPr>
          <p:cNvPr id="11" name="Google Shape;419;p41">
            <a:extLst>
              <a:ext uri="{FF2B5EF4-FFF2-40B4-BE49-F238E27FC236}">
                <a16:creationId xmlns:a16="http://schemas.microsoft.com/office/drawing/2014/main" id="{9AB41795-B9B2-5B4D-B763-D0108A64CEFE}"/>
              </a:ext>
            </a:extLst>
          </p:cNvPr>
          <p:cNvPicPr preferRelativeResize="0"/>
          <p:nvPr/>
        </p:nvPicPr>
        <p:blipFill rotWithShape="1">
          <a:blip r:embed="rId3">
            <a:alphaModFix/>
          </a:blip>
          <a:srcRect l="49" r="59"/>
          <a:stretch/>
        </p:blipFill>
        <p:spPr>
          <a:xfrm>
            <a:off x="3200400" y="1169450"/>
            <a:ext cx="3200399" cy="3265175"/>
          </a:xfrm>
          <a:prstGeom prst="rect">
            <a:avLst/>
          </a:prstGeom>
          <a:noFill/>
          <a:ln>
            <a:noFill/>
          </a:ln>
        </p:spPr>
      </p:pic>
    </p:spTree>
    <p:extLst>
      <p:ext uri="{BB962C8B-B14F-4D97-AF65-F5344CB8AC3E}">
        <p14:creationId xmlns:p14="http://schemas.microsoft.com/office/powerpoint/2010/main" val="3934397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74C85-E599-9E43-9735-5DF046C567A7}"/>
              </a:ext>
            </a:extLst>
          </p:cNvPr>
          <p:cNvSpPr>
            <a:spLocks noGrp="1"/>
          </p:cNvSpPr>
          <p:nvPr>
            <p:ph type="title"/>
          </p:nvPr>
        </p:nvSpPr>
        <p:spPr/>
        <p:txBody>
          <a:bodyPr>
            <a:normAutofit fontScale="90000"/>
          </a:bodyPr>
          <a:lstStyle/>
          <a:p>
            <a:r>
              <a:rPr lang="en-US" dirty="0"/>
              <a:t>Reconstruction of physics objects from calorimeter hits</a:t>
            </a:r>
          </a:p>
        </p:txBody>
      </p:sp>
      <p:sp>
        <p:nvSpPr>
          <p:cNvPr id="4" name="Date Placeholder 3">
            <a:extLst>
              <a:ext uri="{FF2B5EF4-FFF2-40B4-BE49-F238E27FC236}">
                <a16:creationId xmlns:a16="http://schemas.microsoft.com/office/drawing/2014/main" id="{D2D311FD-E652-5047-AE10-BBD1C414AA3A}"/>
              </a:ext>
            </a:extLst>
          </p:cNvPr>
          <p:cNvSpPr>
            <a:spLocks noGrp="1"/>
          </p:cNvSpPr>
          <p:nvPr>
            <p:ph type="dt" sz="half" idx="10"/>
          </p:nvPr>
        </p:nvSpPr>
        <p:spPr/>
        <p:txBody>
          <a:bodyPr/>
          <a:lstStyle/>
          <a:p>
            <a:fld id="{4C9B2772-A25C-4346-B0E7-AD1583B8B269}" type="datetime1">
              <a:rPr lang="de-DE" smtClean="0"/>
              <a:t>06.09.22</a:t>
            </a:fld>
            <a:endParaRPr lang="en-US"/>
          </a:p>
        </p:txBody>
      </p:sp>
      <p:sp>
        <p:nvSpPr>
          <p:cNvPr id="5" name="Footer Placeholder 4">
            <a:extLst>
              <a:ext uri="{FF2B5EF4-FFF2-40B4-BE49-F238E27FC236}">
                <a16:creationId xmlns:a16="http://schemas.microsoft.com/office/drawing/2014/main" id="{59B49275-8C3B-2A48-B477-889E5156B274}"/>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E7D84878-ABEC-4B46-96C7-2714C4655059}"/>
              </a:ext>
            </a:extLst>
          </p:cNvPr>
          <p:cNvSpPr>
            <a:spLocks noGrp="1"/>
          </p:cNvSpPr>
          <p:nvPr>
            <p:ph type="sldNum" sz="quarter" idx="12"/>
          </p:nvPr>
        </p:nvSpPr>
        <p:spPr/>
        <p:txBody>
          <a:bodyPr/>
          <a:lstStyle/>
          <a:p>
            <a:fld id="{77D966E6-12FF-4108-9947-A2150C6B7188}" type="slidenum">
              <a:rPr lang="en-US" smtClean="0"/>
              <a:t>4</a:t>
            </a:fld>
            <a:endParaRPr lang="en-US"/>
          </a:p>
        </p:txBody>
      </p:sp>
      <p:pic>
        <p:nvPicPr>
          <p:cNvPr id="7" name="Google Shape;117;p16">
            <a:extLst>
              <a:ext uri="{FF2B5EF4-FFF2-40B4-BE49-F238E27FC236}">
                <a16:creationId xmlns:a16="http://schemas.microsoft.com/office/drawing/2014/main" id="{875D0F85-FC7A-1B45-A7C2-50F86B1728FD}"/>
              </a:ext>
            </a:extLst>
          </p:cNvPr>
          <p:cNvPicPr preferRelativeResize="0"/>
          <p:nvPr/>
        </p:nvPicPr>
        <p:blipFill>
          <a:blip r:embed="rId2">
            <a:alphaModFix/>
          </a:blip>
          <a:stretch>
            <a:fillRect/>
          </a:stretch>
        </p:blipFill>
        <p:spPr>
          <a:xfrm>
            <a:off x="76200" y="838200"/>
            <a:ext cx="5715000" cy="3124200"/>
          </a:xfrm>
          <a:prstGeom prst="rect">
            <a:avLst/>
          </a:prstGeom>
          <a:noFill/>
          <a:ln>
            <a:noFill/>
          </a:ln>
        </p:spPr>
      </p:pic>
      <p:sp>
        <p:nvSpPr>
          <p:cNvPr id="8" name="Google Shape;115;p16">
            <a:extLst>
              <a:ext uri="{FF2B5EF4-FFF2-40B4-BE49-F238E27FC236}">
                <a16:creationId xmlns:a16="http://schemas.microsoft.com/office/drawing/2014/main" id="{854D6679-F7CB-5A40-B337-453D5894F717}"/>
              </a:ext>
            </a:extLst>
          </p:cNvPr>
          <p:cNvSpPr txBox="1">
            <a:spLocks/>
          </p:cNvSpPr>
          <p:nvPr/>
        </p:nvSpPr>
        <p:spPr>
          <a:xfrm>
            <a:off x="76200" y="4076400"/>
            <a:ext cx="8520600" cy="800189"/>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317500">
              <a:spcBef>
                <a:spcPts val="0"/>
              </a:spcBef>
              <a:buSzPts val="1400"/>
              <a:buFont typeface="Arial"/>
              <a:buChar char="●"/>
            </a:pPr>
            <a:r>
              <a:rPr lang="en-GB" sz="2000" dirty="0"/>
              <a:t>Start with pattern of detector hits</a:t>
            </a:r>
          </a:p>
          <a:p>
            <a:pPr marL="457200" indent="-317500">
              <a:spcBef>
                <a:spcPts val="0"/>
              </a:spcBef>
              <a:buSzPts val="1400"/>
              <a:buFont typeface="Arial"/>
              <a:buChar char="●"/>
            </a:pPr>
            <a:r>
              <a:rPr lang="en-GB" sz="2000" dirty="0"/>
              <a:t>Two main tasks:</a:t>
            </a:r>
          </a:p>
        </p:txBody>
      </p:sp>
    </p:spTree>
    <p:extLst>
      <p:ext uri="{BB962C8B-B14F-4D97-AF65-F5344CB8AC3E}">
        <p14:creationId xmlns:p14="http://schemas.microsoft.com/office/powerpoint/2010/main" val="19052699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27AC4-B9B6-4E45-B33E-AD9D8C2C8D92}"/>
              </a:ext>
            </a:extLst>
          </p:cNvPr>
          <p:cNvSpPr>
            <a:spLocks noGrp="1"/>
          </p:cNvSpPr>
          <p:nvPr>
            <p:ph type="title"/>
          </p:nvPr>
        </p:nvSpPr>
        <p:spPr/>
        <p:txBody>
          <a:bodyPr/>
          <a:lstStyle/>
          <a:p>
            <a:r>
              <a:rPr lang="en-US" dirty="0"/>
              <a:t>DRN regression Z boson </a:t>
            </a:r>
            <a:r>
              <a:rPr lang="en-US" dirty="0" err="1"/>
              <a:t>reco</a:t>
            </a:r>
            <a:r>
              <a:rPr lang="en-US" dirty="0"/>
              <a:t> (EE)</a:t>
            </a:r>
          </a:p>
        </p:txBody>
      </p:sp>
      <p:sp>
        <p:nvSpPr>
          <p:cNvPr id="5" name="Date Placeholder 4">
            <a:extLst>
              <a:ext uri="{FF2B5EF4-FFF2-40B4-BE49-F238E27FC236}">
                <a16:creationId xmlns:a16="http://schemas.microsoft.com/office/drawing/2014/main" id="{9F818D23-C976-2B41-8984-02171067C906}"/>
              </a:ext>
            </a:extLst>
          </p:cNvPr>
          <p:cNvSpPr>
            <a:spLocks noGrp="1"/>
          </p:cNvSpPr>
          <p:nvPr>
            <p:ph type="dt" sz="half" idx="10"/>
          </p:nvPr>
        </p:nvSpPr>
        <p:spPr/>
        <p:txBody>
          <a:bodyPr/>
          <a:lstStyle/>
          <a:p>
            <a:fld id="{D2E164A7-97BD-264D-8E14-9C6A2227D9F0}" type="datetime1">
              <a:rPr lang="de-DE" smtClean="0"/>
              <a:t>07.09.22</a:t>
            </a:fld>
            <a:endParaRPr lang="en-US"/>
          </a:p>
        </p:txBody>
      </p:sp>
      <p:sp>
        <p:nvSpPr>
          <p:cNvPr id="6" name="Footer Placeholder 5">
            <a:extLst>
              <a:ext uri="{FF2B5EF4-FFF2-40B4-BE49-F238E27FC236}">
                <a16:creationId xmlns:a16="http://schemas.microsoft.com/office/drawing/2014/main" id="{C7EFB4EF-0A69-7D42-B288-27EBA11307B6}"/>
              </a:ext>
            </a:extLst>
          </p:cNvPr>
          <p:cNvSpPr>
            <a:spLocks noGrp="1"/>
          </p:cNvSpPr>
          <p:nvPr>
            <p:ph type="ftr" sz="quarter" idx="11"/>
          </p:nvPr>
        </p:nvSpPr>
        <p:spPr/>
        <p:txBody>
          <a:bodyPr/>
          <a:lstStyle/>
          <a:p>
            <a:r>
              <a:rPr lang="pt-BR"/>
              <a:t>ICNFP 2022</a:t>
            </a:r>
            <a:endParaRPr lang="en-US"/>
          </a:p>
        </p:txBody>
      </p:sp>
      <p:sp>
        <p:nvSpPr>
          <p:cNvPr id="7" name="Slide Number Placeholder 6">
            <a:extLst>
              <a:ext uri="{FF2B5EF4-FFF2-40B4-BE49-F238E27FC236}">
                <a16:creationId xmlns:a16="http://schemas.microsoft.com/office/drawing/2014/main" id="{066FD592-492F-3C4F-A386-C74391E8EDC1}"/>
              </a:ext>
            </a:extLst>
          </p:cNvPr>
          <p:cNvSpPr>
            <a:spLocks noGrp="1"/>
          </p:cNvSpPr>
          <p:nvPr>
            <p:ph type="sldNum" sz="quarter" idx="12"/>
          </p:nvPr>
        </p:nvSpPr>
        <p:spPr/>
        <p:txBody>
          <a:bodyPr/>
          <a:lstStyle/>
          <a:p>
            <a:fld id="{77D966E6-12FF-4108-9947-A2150C6B7188}" type="slidenum">
              <a:rPr lang="en-US" smtClean="0"/>
              <a:t>40</a:t>
            </a:fld>
            <a:endParaRPr lang="en-US"/>
          </a:p>
        </p:txBody>
      </p:sp>
      <p:sp>
        <p:nvSpPr>
          <p:cNvPr id="12" name="Google Shape;399;p39">
            <a:extLst>
              <a:ext uri="{FF2B5EF4-FFF2-40B4-BE49-F238E27FC236}">
                <a16:creationId xmlns:a16="http://schemas.microsoft.com/office/drawing/2014/main" id="{A51FAE26-21AF-FC40-95E5-700E70C7075B}"/>
              </a:ext>
            </a:extLst>
          </p:cNvPr>
          <p:cNvSpPr txBox="1"/>
          <p:nvPr/>
        </p:nvSpPr>
        <p:spPr>
          <a:xfrm>
            <a:off x="6400802" y="1451075"/>
            <a:ext cx="2743198" cy="2816125"/>
          </a:xfrm>
          <a:prstGeom prst="rect">
            <a:avLst/>
          </a:prstGeom>
          <a:noFill/>
          <a:ln>
            <a:noFill/>
          </a:ln>
        </p:spPr>
        <p:txBody>
          <a:bodyPr spcFirstLastPara="1" wrap="square" lIns="91425" tIns="91425" rIns="91425" bIns="91425" anchor="t" anchorCtr="0">
            <a:spAutoFit/>
          </a:bodyPr>
          <a:lstStyle/>
          <a:p>
            <a:pPr lvl="0">
              <a:lnSpc>
                <a:spcPct val="115000"/>
              </a:lnSpc>
              <a:spcAft>
                <a:spcPts val="1200"/>
              </a:spcAft>
            </a:pPr>
            <a:r>
              <a:rPr lang="en-GB" sz="1400" dirty="0">
                <a:solidFill>
                  <a:srgbClr val="595959"/>
                </a:solidFill>
              </a:rPr>
              <a:t>Di-electron invariant mass distributions of </a:t>
            </a:r>
            <a:r>
              <a:rPr lang="en-GB" sz="1400" dirty="0" err="1">
                <a:solidFill>
                  <a:srgbClr val="595959"/>
                </a:solidFill>
              </a:rPr>
              <a:t>Z→ee</a:t>
            </a:r>
            <a:r>
              <a:rPr lang="en-GB" sz="1400" dirty="0">
                <a:solidFill>
                  <a:srgbClr val="595959"/>
                </a:solidFill>
              </a:rPr>
              <a:t> events in 2018 Legacy simulation (</a:t>
            </a:r>
            <a:r>
              <a:rPr lang="en-GB" sz="1400" b="1" dirty="0">
                <a:solidFill>
                  <a:srgbClr val="595959"/>
                </a:solidFill>
              </a:rPr>
              <a:t>left</a:t>
            </a:r>
            <a:r>
              <a:rPr lang="en-GB" sz="1400" dirty="0">
                <a:solidFill>
                  <a:srgbClr val="595959"/>
                </a:solidFill>
              </a:rPr>
              <a:t>) and 2018 Legacy data (</a:t>
            </a:r>
            <a:r>
              <a:rPr lang="en-GB" sz="1400" b="1" dirty="0">
                <a:solidFill>
                  <a:srgbClr val="595959"/>
                </a:solidFill>
              </a:rPr>
              <a:t>right</a:t>
            </a:r>
            <a:r>
              <a:rPr lang="en-GB" sz="1400" dirty="0">
                <a:solidFill>
                  <a:srgbClr val="595959"/>
                </a:solidFill>
              </a:rPr>
              <a:t>) for both the Dynamic Reduction Network (DRN) and Boosted Decision Tree (BDT) architectures. The DRN obtains an improved resolution with respect to the BDT by about 5% in both data and simulation. </a:t>
            </a:r>
          </a:p>
        </p:txBody>
      </p:sp>
      <p:pic>
        <p:nvPicPr>
          <p:cNvPr id="9" name="Google Shape;432;p42">
            <a:extLst>
              <a:ext uri="{FF2B5EF4-FFF2-40B4-BE49-F238E27FC236}">
                <a16:creationId xmlns:a16="http://schemas.microsoft.com/office/drawing/2014/main" id="{3A2DDDE1-A4CC-C646-B2F4-80D91D22014E}"/>
              </a:ext>
            </a:extLst>
          </p:cNvPr>
          <p:cNvPicPr preferRelativeResize="0"/>
          <p:nvPr/>
        </p:nvPicPr>
        <p:blipFill rotWithShape="1">
          <a:blip r:embed="rId2">
            <a:alphaModFix/>
          </a:blip>
          <a:srcRect t="738" b="738"/>
          <a:stretch/>
        </p:blipFill>
        <p:spPr>
          <a:xfrm>
            <a:off x="0" y="1237489"/>
            <a:ext cx="3200401" cy="3125724"/>
          </a:xfrm>
          <a:prstGeom prst="rect">
            <a:avLst/>
          </a:prstGeom>
          <a:noFill/>
          <a:ln>
            <a:noFill/>
          </a:ln>
        </p:spPr>
      </p:pic>
      <p:pic>
        <p:nvPicPr>
          <p:cNvPr id="13" name="Google Shape;433;p42">
            <a:extLst>
              <a:ext uri="{FF2B5EF4-FFF2-40B4-BE49-F238E27FC236}">
                <a16:creationId xmlns:a16="http://schemas.microsoft.com/office/drawing/2014/main" id="{9853FB2A-293F-6543-A0CF-E2DF3CCC5E77}"/>
              </a:ext>
            </a:extLst>
          </p:cNvPr>
          <p:cNvPicPr preferRelativeResize="0"/>
          <p:nvPr/>
        </p:nvPicPr>
        <p:blipFill rotWithShape="1">
          <a:blip r:embed="rId3">
            <a:alphaModFix/>
          </a:blip>
          <a:srcRect/>
          <a:stretch/>
        </p:blipFill>
        <p:spPr>
          <a:xfrm>
            <a:off x="3200400" y="1141200"/>
            <a:ext cx="3200401" cy="3318225"/>
          </a:xfrm>
          <a:prstGeom prst="rect">
            <a:avLst/>
          </a:prstGeom>
          <a:noFill/>
          <a:ln>
            <a:noFill/>
          </a:ln>
        </p:spPr>
      </p:pic>
    </p:spTree>
    <p:extLst>
      <p:ext uri="{BB962C8B-B14F-4D97-AF65-F5344CB8AC3E}">
        <p14:creationId xmlns:p14="http://schemas.microsoft.com/office/powerpoint/2010/main" val="39790232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27AC4-B9B6-4E45-B33E-AD9D8C2C8D92}"/>
              </a:ext>
            </a:extLst>
          </p:cNvPr>
          <p:cNvSpPr>
            <a:spLocks noGrp="1"/>
          </p:cNvSpPr>
          <p:nvPr>
            <p:ph type="title"/>
          </p:nvPr>
        </p:nvSpPr>
        <p:spPr/>
        <p:txBody>
          <a:bodyPr/>
          <a:lstStyle/>
          <a:p>
            <a:r>
              <a:rPr lang="en-US" dirty="0"/>
              <a:t>DRN photon regression (EB)</a:t>
            </a:r>
          </a:p>
        </p:txBody>
      </p:sp>
      <p:sp>
        <p:nvSpPr>
          <p:cNvPr id="5" name="Date Placeholder 4">
            <a:extLst>
              <a:ext uri="{FF2B5EF4-FFF2-40B4-BE49-F238E27FC236}">
                <a16:creationId xmlns:a16="http://schemas.microsoft.com/office/drawing/2014/main" id="{9F818D23-C976-2B41-8984-02171067C906}"/>
              </a:ext>
            </a:extLst>
          </p:cNvPr>
          <p:cNvSpPr>
            <a:spLocks noGrp="1"/>
          </p:cNvSpPr>
          <p:nvPr>
            <p:ph type="dt" sz="half" idx="10"/>
          </p:nvPr>
        </p:nvSpPr>
        <p:spPr/>
        <p:txBody>
          <a:bodyPr/>
          <a:lstStyle/>
          <a:p>
            <a:fld id="{D2E164A7-97BD-264D-8E14-9C6A2227D9F0}" type="datetime1">
              <a:rPr lang="de-DE" smtClean="0"/>
              <a:t>07.09.22</a:t>
            </a:fld>
            <a:endParaRPr lang="en-US"/>
          </a:p>
        </p:txBody>
      </p:sp>
      <p:sp>
        <p:nvSpPr>
          <p:cNvPr id="6" name="Footer Placeholder 5">
            <a:extLst>
              <a:ext uri="{FF2B5EF4-FFF2-40B4-BE49-F238E27FC236}">
                <a16:creationId xmlns:a16="http://schemas.microsoft.com/office/drawing/2014/main" id="{C7EFB4EF-0A69-7D42-B288-27EBA11307B6}"/>
              </a:ext>
            </a:extLst>
          </p:cNvPr>
          <p:cNvSpPr>
            <a:spLocks noGrp="1"/>
          </p:cNvSpPr>
          <p:nvPr>
            <p:ph type="ftr" sz="quarter" idx="11"/>
          </p:nvPr>
        </p:nvSpPr>
        <p:spPr/>
        <p:txBody>
          <a:bodyPr/>
          <a:lstStyle/>
          <a:p>
            <a:r>
              <a:rPr lang="pt-BR"/>
              <a:t>ICNFP 2022</a:t>
            </a:r>
            <a:endParaRPr lang="en-US"/>
          </a:p>
        </p:txBody>
      </p:sp>
      <p:sp>
        <p:nvSpPr>
          <p:cNvPr id="7" name="Slide Number Placeholder 6">
            <a:extLst>
              <a:ext uri="{FF2B5EF4-FFF2-40B4-BE49-F238E27FC236}">
                <a16:creationId xmlns:a16="http://schemas.microsoft.com/office/drawing/2014/main" id="{066FD592-492F-3C4F-A386-C74391E8EDC1}"/>
              </a:ext>
            </a:extLst>
          </p:cNvPr>
          <p:cNvSpPr>
            <a:spLocks noGrp="1"/>
          </p:cNvSpPr>
          <p:nvPr>
            <p:ph type="sldNum" sz="quarter" idx="12"/>
          </p:nvPr>
        </p:nvSpPr>
        <p:spPr/>
        <p:txBody>
          <a:bodyPr/>
          <a:lstStyle/>
          <a:p>
            <a:fld id="{77D966E6-12FF-4108-9947-A2150C6B7188}" type="slidenum">
              <a:rPr lang="en-US" smtClean="0"/>
              <a:t>41</a:t>
            </a:fld>
            <a:endParaRPr lang="en-US"/>
          </a:p>
        </p:txBody>
      </p:sp>
      <p:sp>
        <p:nvSpPr>
          <p:cNvPr id="12" name="Google Shape;399;p39">
            <a:extLst>
              <a:ext uri="{FF2B5EF4-FFF2-40B4-BE49-F238E27FC236}">
                <a16:creationId xmlns:a16="http://schemas.microsoft.com/office/drawing/2014/main" id="{A51FAE26-21AF-FC40-95E5-700E70C7075B}"/>
              </a:ext>
            </a:extLst>
          </p:cNvPr>
          <p:cNvSpPr txBox="1"/>
          <p:nvPr/>
        </p:nvSpPr>
        <p:spPr>
          <a:xfrm>
            <a:off x="6477000" y="1295400"/>
            <a:ext cx="2743198" cy="4456574"/>
          </a:xfrm>
          <a:prstGeom prst="rect">
            <a:avLst/>
          </a:prstGeom>
          <a:noFill/>
          <a:ln>
            <a:noFill/>
          </a:ln>
        </p:spPr>
        <p:txBody>
          <a:bodyPr spcFirstLastPara="1" wrap="square" lIns="91425" tIns="91425" rIns="91425" bIns="91425" anchor="t" anchorCtr="0">
            <a:spAutoFit/>
          </a:bodyPr>
          <a:lstStyle/>
          <a:p>
            <a:pPr>
              <a:lnSpc>
                <a:spcPct val="115000"/>
              </a:lnSpc>
              <a:spcAft>
                <a:spcPts val="1200"/>
              </a:spcAft>
            </a:pPr>
            <a:r>
              <a:rPr lang="en-GB" sz="1400" dirty="0">
                <a:solidFill>
                  <a:srgbClr val="595959"/>
                </a:solidFill>
              </a:rPr>
              <a:t>Dynamic Reduction Network (DRN) and Boosted Decision Tree (BDT) performance in the ECAL barrel as a function of generated transverse momentum. Performance is evaluated on photon gun simulation with ideal detector calibration. Error bars represent fitting uncertainties. </a:t>
            </a:r>
            <a:r>
              <a:rPr lang="en-GB" sz="1400" b="1" dirty="0">
                <a:solidFill>
                  <a:srgbClr val="595959"/>
                </a:solidFill>
              </a:rPr>
              <a:t>Left:</a:t>
            </a:r>
            <a:r>
              <a:rPr lang="en-GB" sz="1400" dirty="0">
                <a:solidFill>
                  <a:srgbClr val="595959"/>
                </a:solidFill>
              </a:rPr>
              <a:t> Mean response </a:t>
            </a:r>
            <a:r>
              <a:rPr lang="en-GB" sz="1400" dirty="0" err="1">
                <a:solidFill>
                  <a:srgbClr val="595959"/>
                </a:solidFill>
              </a:rPr>
              <a:t>E</a:t>
            </a:r>
            <a:r>
              <a:rPr lang="en-GB" sz="1400" baseline="-25000" dirty="0" err="1">
                <a:solidFill>
                  <a:srgbClr val="595959"/>
                </a:solidFill>
              </a:rPr>
              <a:t>Pred</a:t>
            </a:r>
            <a:r>
              <a:rPr lang="en-GB" sz="1400" dirty="0">
                <a:solidFill>
                  <a:srgbClr val="595959"/>
                </a:solidFill>
              </a:rPr>
              <a:t>/</a:t>
            </a:r>
            <a:r>
              <a:rPr lang="en-GB" sz="1400" dirty="0" err="1">
                <a:solidFill>
                  <a:srgbClr val="595959"/>
                </a:solidFill>
              </a:rPr>
              <a:t>E</a:t>
            </a:r>
            <a:r>
              <a:rPr lang="en-GB" sz="1400" baseline="-25000" dirty="0" err="1">
                <a:solidFill>
                  <a:srgbClr val="595959"/>
                </a:solidFill>
              </a:rPr>
              <a:t>True</a:t>
            </a:r>
            <a:r>
              <a:rPr lang="en-GB" sz="1400" dirty="0">
                <a:solidFill>
                  <a:srgbClr val="595959"/>
                </a:solidFill>
              </a:rPr>
              <a:t>. Regression response is stable to within better than 0.2%. </a:t>
            </a:r>
            <a:r>
              <a:rPr lang="en-GB" sz="1400" b="1" dirty="0">
                <a:solidFill>
                  <a:srgbClr val="595959"/>
                </a:solidFill>
              </a:rPr>
              <a:t>Right:</a:t>
            </a:r>
            <a:r>
              <a:rPr lang="en-GB" sz="1400" dirty="0">
                <a:solidFill>
                  <a:srgbClr val="595959"/>
                </a:solidFill>
              </a:rPr>
              <a:t> Relative resolution. The DRN obtains a better resolution than the BDT     by ≈ 10% at all values of </a:t>
            </a:r>
            <a:r>
              <a:rPr lang="en-GB" sz="1400" dirty="0" err="1">
                <a:solidFill>
                  <a:srgbClr val="595959"/>
                </a:solidFill>
              </a:rPr>
              <a:t>p</a:t>
            </a:r>
            <a:r>
              <a:rPr lang="en-GB" sz="1400" baseline="-25000" dirty="0" err="1">
                <a:solidFill>
                  <a:srgbClr val="595959"/>
                </a:solidFill>
              </a:rPr>
              <a:t>T</a:t>
            </a:r>
            <a:r>
              <a:rPr lang="en-GB" sz="1400" dirty="0" err="1">
                <a:solidFill>
                  <a:srgbClr val="595959"/>
                </a:solidFill>
              </a:rPr>
              <a:t>.</a:t>
            </a:r>
            <a:endParaRPr lang="en-GB" sz="1400" dirty="0">
              <a:solidFill>
                <a:srgbClr val="595959"/>
              </a:solidFill>
            </a:endParaRPr>
          </a:p>
          <a:p>
            <a:pPr>
              <a:lnSpc>
                <a:spcPct val="115000"/>
              </a:lnSpc>
              <a:spcAft>
                <a:spcPts val="1200"/>
              </a:spcAft>
            </a:pPr>
            <a:endParaRPr lang="en-GB" sz="1400" dirty="0">
              <a:solidFill>
                <a:srgbClr val="595959"/>
              </a:solidFill>
            </a:endParaRPr>
          </a:p>
        </p:txBody>
      </p:sp>
      <p:pic>
        <p:nvPicPr>
          <p:cNvPr id="9" name="Google Shape;444;p43">
            <a:extLst>
              <a:ext uri="{FF2B5EF4-FFF2-40B4-BE49-F238E27FC236}">
                <a16:creationId xmlns:a16="http://schemas.microsoft.com/office/drawing/2014/main" id="{7486CCBB-5D4A-0942-ACD8-68FD085A2E0E}"/>
              </a:ext>
            </a:extLst>
          </p:cNvPr>
          <p:cNvPicPr preferRelativeResize="0"/>
          <p:nvPr/>
        </p:nvPicPr>
        <p:blipFill rotWithShape="1">
          <a:blip r:embed="rId2">
            <a:alphaModFix/>
          </a:blip>
          <a:srcRect/>
          <a:stretch/>
        </p:blipFill>
        <p:spPr>
          <a:xfrm>
            <a:off x="0" y="1120150"/>
            <a:ext cx="3298425" cy="3360400"/>
          </a:xfrm>
          <a:prstGeom prst="rect">
            <a:avLst/>
          </a:prstGeom>
          <a:noFill/>
          <a:ln>
            <a:noFill/>
          </a:ln>
        </p:spPr>
      </p:pic>
      <p:pic>
        <p:nvPicPr>
          <p:cNvPr id="13" name="Google Shape;445;p43">
            <a:extLst>
              <a:ext uri="{FF2B5EF4-FFF2-40B4-BE49-F238E27FC236}">
                <a16:creationId xmlns:a16="http://schemas.microsoft.com/office/drawing/2014/main" id="{98B1F164-E1F6-0245-9E3F-91C0F25FB419}"/>
              </a:ext>
            </a:extLst>
          </p:cNvPr>
          <p:cNvPicPr preferRelativeResize="0"/>
          <p:nvPr/>
        </p:nvPicPr>
        <p:blipFill rotWithShape="1">
          <a:blip r:embed="rId3">
            <a:alphaModFix/>
          </a:blip>
          <a:srcRect l="109" r="99"/>
          <a:stretch/>
        </p:blipFill>
        <p:spPr>
          <a:xfrm>
            <a:off x="3340800" y="1120140"/>
            <a:ext cx="3200400" cy="3360419"/>
          </a:xfrm>
          <a:prstGeom prst="rect">
            <a:avLst/>
          </a:prstGeom>
          <a:noFill/>
          <a:ln>
            <a:noFill/>
          </a:ln>
        </p:spPr>
      </p:pic>
    </p:spTree>
    <p:extLst>
      <p:ext uri="{BB962C8B-B14F-4D97-AF65-F5344CB8AC3E}">
        <p14:creationId xmlns:p14="http://schemas.microsoft.com/office/powerpoint/2010/main" val="42249435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27AC4-B9B6-4E45-B33E-AD9D8C2C8D92}"/>
              </a:ext>
            </a:extLst>
          </p:cNvPr>
          <p:cNvSpPr>
            <a:spLocks noGrp="1"/>
          </p:cNvSpPr>
          <p:nvPr>
            <p:ph type="title"/>
          </p:nvPr>
        </p:nvSpPr>
        <p:spPr/>
        <p:txBody>
          <a:bodyPr/>
          <a:lstStyle/>
          <a:p>
            <a:r>
              <a:rPr lang="en-US" dirty="0"/>
              <a:t>DRN photon regression (EE)</a:t>
            </a:r>
          </a:p>
        </p:txBody>
      </p:sp>
      <p:sp>
        <p:nvSpPr>
          <p:cNvPr id="5" name="Date Placeholder 4">
            <a:extLst>
              <a:ext uri="{FF2B5EF4-FFF2-40B4-BE49-F238E27FC236}">
                <a16:creationId xmlns:a16="http://schemas.microsoft.com/office/drawing/2014/main" id="{9F818D23-C976-2B41-8984-02171067C906}"/>
              </a:ext>
            </a:extLst>
          </p:cNvPr>
          <p:cNvSpPr>
            <a:spLocks noGrp="1"/>
          </p:cNvSpPr>
          <p:nvPr>
            <p:ph type="dt" sz="half" idx="10"/>
          </p:nvPr>
        </p:nvSpPr>
        <p:spPr/>
        <p:txBody>
          <a:bodyPr/>
          <a:lstStyle/>
          <a:p>
            <a:fld id="{D2E164A7-97BD-264D-8E14-9C6A2227D9F0}" type="datetime1">
              <a:rPr lang="de-DE" smtClean="0"/>
              <a:t>07.09.22</a:t>
            </a:fld>
            <a:endParaRPr lang="en-US"/>
          </a:p>
        </p:txBody>
      </p:sp>
      <p:sp>
        <p:nvSpPr>
          <p:cNvPr id="6" name="Footer Placeholder 5">
            <a:extLst>
              <a:ext uri="{FF2B5EF4-FFF2-40B4-BE49-F238E27FC236}">
                <a16:creationId xmlns:a16="http://schemas.microsoft.com/office/drawing/2014/main" id="{C7EFB4EF-0A69-7D42-B288-27EBA11307B6}"/>
              </a:ext>
            </a:extLst>
          </p:cNvPr>
          <p:cNvSpPr>
            <a:spLocks noGrp="1"/>
          </p:cNvSpPr>
          <p:nvPr>
            <p:ph type="ftr" sz="quarter" idx="11"/>
          </p:nvPr>
        </p:nvSpPr>
        <p:spPr/>
        <p:txBody>
          <a:bodyPr/>
          <a:lstStyle/>
          <a:p>
            <a:r>
              <a:rPr lang="pt-BR"/>
              <a:t>ICNFP 2022</a:t>
            </a:r>
            <a:endParaRPr lang="en-US"/>
          </a:p>
        </p:txBody>
      </p:sp>
      <p:sp>
        <p:nvSpPr>
          <p:cNvPr id="7" name="Slide Number Placeholder 6">
            <a:extLst>
              <a:ext uri="{FF2B5EF4-FFF2-40B4-BE49-F238E27FC236}">
                <a16:creationId xmlns:a16="http://schemas.microsoft.com/office/drawing/2014/main" id="{066FD592-492F-3C4F-A386-C74391E8EDC1}"/>
              </a:ext>
            </a:extLst>
          </p:cNvPr>
          <p:cNvSpPr>
            <a:spLocks noGrp="1"/>
          </p:cNvSpPr>
          <p:nvPr>
            <p:ph type="sldNum" sz="quarter" idx="12"/>
          </p:nvPr>
        </p:nvSpPr>
        <p:spPr/>
        <p:txBody>
          <a:bodyPr/>
          <a:lstStyle/>
          <a:p>
            <a:fld id="{77D966E6-12FF-4108-9947-A2150C6B7188}" type="slidenum">
              <a:rPr lang="en-US" smtClean="0"/>
              <a:t>42</a:t>
            </a:fld>
            <a:endParaRPr lang="en-US"/>
          </a:p>
        </p:txBody>
      </p:sp>
      <p:sp>
        <p:nvSpPr>
          <p:cNvPr id="12" name="Google Shape;399;p39">
            <a:extLst>
              <a:ext uri="{FF2B5EF4-FFF2-40B4-BE49-F238E27FC236}">
                <a16:creationId xmlns:a16="http://schemas.microsoft.com/office/drawing/2014/main" id="{A51FAE26-21AF-FC40-95E5-700E70C7075B}"/>
              </a:ext>
            </a:extLst>
          </p:cNvPr>
          <p:cNvSpPr txBox="1"/>
          <p:nvPr/>
        </p:nvSpPr>
        <p:spPr>
          <a:xfrm>
            <a:off x="6477000" y="1295400"/>
            <a:ext cx="2743198" cy="4054926"/>
          </a:xfrm>
          <a:prstGeom prst="rect">
            <a:avLst/>
          </a:prstGeom>
          <a:noFill/>
          <a:ln>
            <a:noFill/>
          </a:ln>
        </p:spPr>
        <p:txBody>
          <a:bodyPr spcFirstLastPara="1" wrap="square" lIns="91425" tIns="91425" rIns="91425" bIns="91425" anchor="t" anchorCtr="0">
            <a:spAutoFit/>
          </a:bodyPr>
          <a:lstStyle/>
          <a:p>
            <a:pPr>
              <a:lnSpc>
                <a:spcPct val="115000"/>
              </a:lnSpc>
              <a:spcAft>
                <a:spcPts val="1200"/>
              </a:spcAft>
            </a:pPr>
            <a:r>
              <a:rPr lang="en-GB" sz="1400" dirty="0">
                <a:solidFill>
                  <a:srgbClr val="595959"/>
                </a:solidFill>
              </a:rPr>
              <a:t>Dynamic Reduction Network (DRN) and Boosted Decision Tree (BDT) performance in the ECAL endcaps as a function of generated transverse momentum. Performance is evaluated on photon gun simulation with ideal detector calibration. Error bars represent fitting uncertainties. </a:t>
            </a:r>
            <a:r>
              <a:rPr lang="en-GB" sz="1400" b="1" dirty="0">
                <a:solidFill>
                  <a:srgbClr val="595959"/>
                </a:solidFill>
              </a:rPr>
              <a:t>Left:</a:t>
            </a:r>
            <a:r>
              <a:rPr lang="en-GB" sz="1400" dirty="0">
                <a:solidFill>
                  <a:srgbClr val="595959"/>
                </a:solidFill>
              </a:rPr>
              <a:t> Mean response </a:t>
            </a:r>
            <a:r>
              <a:rPr lang="en-GB" sz="1400" dirty="0" err="1">
                <a:solidFill>
                  <a:srgbClr val="595959"/>
                </a:solidFill>
              </a:rPr>
              <a:t>E</a:t>
            </a:r>
            <a:r>
              <a:rPr lang="en-GB" sz="1400" baseline="-25000" dirty="0" err="1">
                <a:solidFill>
                  <a:srgbClr val="595959"/>
                </a:solidFill>
              </a:rPr>
              <a:t>Pred</a:t>
            </a:r>
            <a:r>
              <a:rPr lang="en-GB" sz="1400" dirty="0">
                <a:solidFill>
                  <a:srgbClr val="595959"/>
                </a:solidFill>
              </a:rPr>
              <a:t>/</a:t>
            </a:r>
            <a:r>
              <a:rPr lang="en-GB" sz="1400" dirty="0" err="1">
                <a:solidFill>
                  <a:srgbClr val="595959"/>
                </a:solidFill>
              </a:rPr>
              <a:t>E</a:t>
            </a:r>
            <a:r>
              <a:rPr lang="en-GB" sz="1400" baseline="-25000" dirty="0" err="1">
                <a:solidFill>
                  <a:srgbClr val="595959"/>
                </a:solidFill>
              </a:rPr>
              <a:t>True</a:t>
            </a:r>
            <a:r>
              <a:rPr lang="en-GB" sz="1400" dirty="0">
                <a:solidFill>
                  <a:srgbClr val="595959"/>
                </a:solidFill>
              </a:rPr>
              <a:t>. Regression response is stable to within better than 0.4%. </a:t>
            </a:r>
            <a:r>
              <a:rPr lang="en-GB" sz="1400" b="1" dirty="0">
                <a:solidFill>
                  <a:srgbClr val="595959"/>
                </a:solidFill>
              </a:rPr>
              <a:t>Right:</a:t>
            </a:r>
            <a:r>
              <a:rPr lang="en-GB" sz="1400" dirty="0">
                <a:solidFill>
                  <a:srgbClr val="595959"/>
                </a:solidFill>
              </a:rPr>
              <a:t> Relative resolution. The DRN obtains a better resolution than the BDT by ≈ 15% at all values of </a:t>
            </a:r>
            <a:r>
              <a:rPr lang="en-GB" sz="1400" dirty="0" err="1">
                <a:solidFill>
                  <a:srgbClr val="595959"/>
                </a:solidFill>
              </a:rPr>
              <a:t>p</a:t>
            </a:r>
            <a:r>
              <a:rPr lang="en-GB" sz="1400" baseline="-25000" dirty="0" err="1">
                <a:solidFill>
                  <a:srgbClr val="595959"/>
                </a:solidFill>
              </a:rPr>
              <a:t>T</a:t>
            </a:r>
            <a:r>
              <a:rPr lang="en-GB" sz="1400" dirty="0">
                <a:solidFill>
                  <a:srgbClr val="595959"/>
                </a:solidFill>
              </a:rPr>
              <a:t> </a:t>
            </a:r>
          </a:p>
        </p:txBody>
      </p:sp>
      <p:pic>
        <p:nvPicPr>
          <p:cNvPr id="10" name="Google Shape;454;p44">
            <a:extLst>
              <a:ext uri="{FF2B5EF4-FFF2-40B4-BE49-F238E27FC236}">
                <a16:creationId xmlns:a16="http://schemas.microsoft.com/office/drawing/2014/main" id="{7EF3AB05-3ADA-D848-9B66-630191137411}"/>
              </a:ext>
            </a:extLst>
          </p:cNvPr>
          <p:cNvPicPr preferRelativeResize="0"/>
          <p:nvPr/>
        </p:nvPicPr>
        <p:blipFill rotWithShape="1">
          <a:blip r:embed="rId2">
            <a:alphaModFix/>
          </a:blip>
          <a:srcRect/>
          <a:stretch/>
        </p:blipFill>
        <p:spPr>
          <a:xfrm>
            <a:off x="0" y="1120150"/>
            <a:ext cx="3298449" cy="3360400"/>
          </a:xfrm>
          <a:prstGeom prst="rect">
            <a:avLst/>
          </a:prstGeom>
          <a:noFill/>
          <a:ln>
            <a:noFill/>
          </a:ln>
        </p:spPr>
      </p:pic>
      <p:pic>
        <p:nvPicPr>
          <p:cNvPr id="11" name="Google Shape;455;p44">
            <a:extLst>
              <a:ext uri="{FF2B5EF4-FFF2-40B4-BE49-F238E27FC236}">
                <a16:creationId xmlns:a16="http://schemas.microsoft.com/office/drawing/2014/main" id="{89CE6EF4-057D-D548-AEC9-DAD4E685C9AE}"/>
              </a:ext>
            </a:extLst>
          </p:cNvPr>
          <p:cNvPicPr preferRelativeResize="0"/>
          <p:nvPr/>
        </p:nvPicPr>
        <p:blipFill rotWithShape="1">
          <a:blip r:embed="rId3">
            <a:alphaModFix/>
          </a:blip>
          <a:srcRect t="797" b="797"/>
          <a:stretch/>
        </p:blipFill>
        <p:spPr>
          <a:xfrm>
            <a:off x="3276600" y="1120140"/>
            <a:ext cx="3200401" cy="3360419"/>
          </a:xfrm>
          <a:prstGeom prst="rect">
            <a:avLst/>
          </a:prstGeom>
          <a:noFill/>
          <a:ln>
            <a:noFill/>
          </a:ln>
        </p:spPr>
      </p:pic>
    </p:spTree>
    <p:extLst>
      <p:ext uri="{BB962C8B-B14F-4D97-AF65-F5344CB8AC3E}">
        <p14:creationId xmlns:p14="http://schemas.microsoft.com/office/powerpoint/2010/main" val="7279757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3BDA5-BD1D-DD47-B27E-F5A55EE61D30}"/>
              </a:ext>
            </a:extLst>
          </p:cNvPr>
          <p:cNvSpPr>
            <a:spLocks noGrp="1"/>
          </p:cNvSpPr>
          <p:nvPr>
            <p:ph type="title"/>
          </p:nvPr>
        </p:nvSpPr>
        <p:spPr/>
        <p:txBody>
          <a:bodyPr/>
          <a:lstStyle/>
          <a:p>
            <a:r>
              <a:rPr lang="en-US" dirty="0"/>
              <a:t>DRN photon regression Higgs </a:t>
            </a:r>
            <a:r>
              <a:rPr lang="en-US" dirty="0" err="1"/>
              <a:t>reco</a:t>
            </a:r>
            <a:r>
              <a:rPr lang="en-US" dirty="0"/>
              <a:t> (</a:t>
            </a:r>
            <a:r>
              <a:rPr lang="en" dirty="0" err="1"/>
              <a:t>ggH→γγ</a:t>
            </a:r>
            <a:r>
              <a:rPr lang="en-US" dirty="0"/>
              <a:t>)</a:t>
            </a:r>
          </a:p>
        </p:txBody>
      </p:sp>
      <p:sp>
        <p:nvSpPr>
          <p:cNvPr id="5" name="Date Placeholder 4">
            <a:extLst>
              <a:ext uri="{FF2B5EF4-FFF2-40B4-BE49-F238E27FC236}">
                <a16:creationId xmlns:a16="http://schemas.microsoft.com/office/drawing/2014/main" id="{8AEF8DCF-FF93-6841-B897-DD25B7A16633}"/>
              </a:ext>
            </a:extLst>
          </p:cNvPr>
          <p:cNvSpPr>
            <a:spLocks noGrp="1"/>
          </p:cNvSpPr>
          <p:nvPr>
            <p:ph type="dt" sz="half" idx="10"/>
          </p:nvPr>
        </p:nvSpPr>
        <p:spPr/>
        <p:txBody>
          <a:bodyPr/>
          <a:lstStyle/>
          <a:p>
            <a:fld id="{D2E164A7-97BD-264D-8E14-9C6A2227D9F0}" type="datetime1">
              <a:rPr lang="de-DE" smtClean="0"/>
              <a:t>07.09.22</a:t>
            </a:fld>
            <a:endParaRPr lang="en-US"/>
          </a:p>
        </p:txBody>
      </p:sp>
      <p:sp>
        <p:nvSpPr>
          <p:cNvPr id="6" name="Footer Placeholder 5">
            <a:extLst>
              <a:ext uri="{FF2B5EF4-FFF2-40B4-BE49-F238E27FC236}">
                <a16:creationId xmlns:a16="http://schemas.microsoft.com/office/drawing/2014/main" id="{646F32CD-8033-D147-A7E4-FB268E4C559D}"/>
              </a:ext>
            </a:extLst>
          </p:cNvPr>
          <p:cNvSpPr>
            <a:spLocks noGrp="1"/>
          </p:cNvSpPr>
          <p:nvPr>
            <p:ph type="ftr" sz="quarter" idx="11"/>
          </p:nvPr>
        </p:nvSpPr>
        <p:spPr/>
        <p:txBody>
          <a:bodyPr/>
          <a:lstStyle/>
          <a:p>
            <a:r>
              <a:rPr lang="pt-BR"/>
              <a:t>ICNFP 2022</a:t>
            </a:r>
            <a:endParaRPr lang="en-US"/>
          </a:p>
        </p:txBody>
      </p:sp>
      <p:sp>
        <p:nvSpPr>
          <p:cNvPr id="7" name="Slide Number Placeholder 6">
            <a:extLst>
              <a:ext uri="{FF2B5EF4-FFF2-40B4-BE49-F238E27FC236}">
                <a16:creationId xmlns:a16="http://schemas.microsoft.com/office/drawing/2014/main" id="{1548B6C0-FE0E-0D43-8B9A-0142635FF433}"/>
              </a:ext>
            </a:extLst>
          </p:cNvPr>
          <p:cNvSpPr>
            <a:spLocks noGrp="1"/>
          </p:cNvSpPr>
          <p:nvPr>
            <p:ph type="sldNum" sz="quarter" idx="12"/>
          </p:nvPr>
        </p:nvSpPr>
        <p:spPr/>
        <p:txBody>
          <a:bodyPr/>
          <a:lstStyle/>
          <a:p>
            <a:fld id="{77D966E6-12FF-4108-9947-A2150C6B7188}" type="slidenum">
              <a:rPr lang="en-US" smtClean="0"/>
              <a:t>43</a:t>
            </a:fld>
            <a:endParaRPr lang="en-US"/>
          </a:p>
        </p:txBody>
      </p:sp>
      <p:pic>
        <p:nvPicPr>
          <p:cNvPr id="8" name="Google Shape;464;p45">
            <a:extLst>
              <a:ext uri="{FF2B5EF4-FFF2-40B4-BE49-F238E27FC236}">
                <a16:creationId xmlns:a16="http://schemas.microsoft.com/office/drawing/2014/main" id="{B36D01C2-D05D-3847-B9DB-BBEB8CA17611}"/>
              </a:ext>
            </a:extLst>
          </p:cNvPr>
          <p:cNvPicPr preferRelativeResize="0"/>
          <p:nvPr/>
        </p:nvPicPr>
        <p:blipFill rotWithShape="1">
          <a:blip r:embed="rId2">
            <a:alphaModFix/>
          </a:blip>
          <a:srcRect t="951" b="961"/>
          <a:stretch/>
        </p:blipFill>
        <p:spPr>
          <a:xfrm>
            <a:off x="0" y="1313688"/>
            <a:ext cx="3200401" cy="3125723"/>
          </a:xfrm>
          <a:prstGeom prst="rect">
            <a:avLst/>
          </a:prstGeom>
          <a:noFill/>
          <a:ln>
            <a:noFill/>
          </a:ln>
        </p:spPr>
      </p:pic>
      <p:pic>
        <p:nvPicPr>
          <p:cNvPr id="9" name="Google Shape;465;p45">
            <a:extLst>
              <a:ext uri="{FF2B5EF4-FFF2-40B4-BE49-F238E27FC236}">
                <a16:creationId xmlns:a16="http://schemas.microsoft.com/office/drawing/2014/main" id="{306AD67C-ED8F-6B4B-AF7B-BDE262DA1A00}"/>
              </a:ext>
            </a:extLst>
          </p:cNvPr>
          <p:cNvPicPr preferRelativeResize="0"/>
          <p:nvPr/>
        </p:nvPicPr>
        <p:blipFill rotWithShape="1">
          <a:blip r:embed="rId3">
            <a:alphaModFix/>
          </a:blip>
          <a:srcRect t="544" b="544"/>
          <a:stretch/>
        </p:blipFill>
        <p:spPr>
          <a:xfrm>
            <a:off x="3291841" y="1271015"/>
            <a:ext cx="3200399" cy="3211069"/>
          </a:xfrm>
          <a:prstGeom prst="rect">
            <a:avLst/>
          </a:prstGeom>
          <a:noFill/>
          <a:ln>
            <a:noFill/>
          </a:ln>
        </p:spPr>
      </p:pic>
      <p:sp>
        <p:nvSpPr>
          <p:cNvPr id="12" name="Google Shape;463;p45">
            <a:extLst>
              <a:ext uri="{FF2B5EF4-FFF2-40B4-BE49-F238E27FC236}">
                <a16:creationId xmlns:a16="http://schemas.microsoft.com/office/drawing/2014/main" id="{84F32953-0BB1-3C4A-8131-6A660355E483}"/>
              </a:ext>
            </a:extLst>
          </p:cNvPr>
          <p:cNvSpPr txBox="1"/>
          <p:nvPr/>
        </p:nvSpPr>
        <p:spPr>
          <a:xfrm>
            <a:off x="6583680" y="1376700"/>
            <a:ext cx="2560320" cy="4798206"/>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sz="1400" dirty="0">
                <a:solidFill>
                  <a:srgbClr val="595959"/>
                </a:solidFill>
              </a:rPr>
              <a:t>Di-photon invariant mass distributions of </a:t>
            </a:r>
            <a:r>
              <a:rPr lang="en" sz="1400" dirty="0" err="1">
                <a:solidFill>
                  <a:srgbClr val="595959"/>
                </a:solidFill>
              </a:rPr>
              <a:t>H→γγ</a:t>
            </a:r>
            <a:r>
              <a:rPr lang="en" sz="1400" dirty="0">
                <a:solidFill>
                  <a:srgbClr val="595959"/>
                </a:solidFill>
              </a:rPr>
              <a:t> events in 2018 Legacy simulation for both the Dynamic Reduction Network (DRN) and Boosted Decision Tree (BDT) architectures. The Higgs peak is fit with a </a:t>
            </a:r>
            <a:r>
              <a:rPr lang="en" sz="1400" dirty="0" err="1">
                <a:solidFill>
                  <a:srgbClr val="595959"/>
                </a:solidFill>
              </a:rPr>
              <a:t>Cruijff</a:t>
            </a:r>
            <a:r>
              <a:rPr lang="en" sz="1400" dirty="0">
                <a:solidFill>
                  <a:srgbClr val="595959"/>
                </a:solidFill>
              </a:rPr>
              <a:t> function to parameterize the detector response and resolution. </a:t>
            </a:r>
            <a:r>
              <a:rPr lang="en" sz="1400" b="1" dirty="0">
                <a:solidFill>
                  <a:srgbClr val="595959"/>
                </a:solidFill>
              </a:rPr>
              <a:t>Left:</a:t>
            </a:r>
            <a:r>
              <a:rPr lang="en" sz="1400" dirty="0">
                <a:solidFill>
                  <a:srgbClr val="595959"/>
                </a:solidFill>
              </a:rPr>
              <a:t> events in which both photons are detected in the barrel region of the ECAL. </a:t>
            </a:r>
            <a:r>
              <a:rPr lang="en" sz="1400" b="1" dirty="0">
                <a:solidFill>
                  <a:srgbClr val="595959"/>
                </a:solidFill>
              </a:rPr>
              <a:t>Right:</a:t>
            </a:r>
            <a:r>
              <a:rPr lang="en" sz="1400" dirty="0">
                <a:solidFill>
                  <a:srgbClr val="595959"/>
                </a:solidFill>
              </a:rPr>
              <a:t> events in which both photons are detected in the ECAL endcaps. The DRN obtains an improved resolution with respect to the BDT by about 5% in both detector regions. </a:t>
            </a:r>
            <a:endParaRPr sz="1400" dirty="0">
              <a:solidFill>
                <a:srgbClr val="595959"/>
              </a:solidFill>
            </a:endParaRPr>
          </a:p>
        </p:txBody>
      </p:sp>
    </p:spTree>
    <p:extLst>
      <p:ext uri="{BB962C8B-B14F-4D97-AF65-F5344CB8AC3E}">
        <p14:creationId xmlns:p14="http://schemas.microsoft.com/office/powerpoint/2010/main" val="2837529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74C85-E599-9E43-9735-5DF046C567A7}"/>
              </a:ext>
            </a:extLst>
          </p:cNvPr>
          <p:cNvSpPr>
            <a:spLocks noGrp="1"/>
          </p:cNvSpPr>
          <p:nvPr>
            <p:ph type="title"/>
          </p:nvPr>
        </p:nvSpPr>
        <p:spPr/>
        <p:txBody>
          <a:bodyPr>
            <a:normAutofit fontScale="90000"/>
          </a:bodyPr>
          <a:lstStyle/>
          <a:p>
            <a:r>
              <a:rPr lang="en-US" dirty="0"/>
              <a:t>Reconstruction of physics objects from calorimeter hits</a:t>
            </a:r>
          </a:p>
        </p:txBody>
      </p:sp>
      <p:sp>
        <p:nvSpPr>
          <p:cNvPr id="4" name="Date Placeholder 3">
            <a:extLst>
              <a:ext uri="{FF2B5EF4-FFF2-40B4-BE49-F238E27FC236}">
                <a16:creationId xmlns:a16="http://schemas.microsoft.com/office/drawing/2014/main" id="{D2D311FD-E652-5047-AE10-BBD1C414AA3A}"/>
              </a:ext>
            </a:extLst>
          </p:cNvPr>
          <p:cNvSpPr>
            <a:spLocks noGrp="1"/>
          </p:cNvSpPr>
          <p:nvPr>
            <p:ph type="dt" sz="half" idx="10"/>
          </p:nvPr>
        </p:nvSpPr>
        <p:spPr/>
        <p:txBody>
          <a:bodyPr/>
          <a:lstStyle/>
          <a:p>
            <a:fld id="{9F0BA093-AC46-F541-8166-19BFC2210B8C}" type="datetime1">
              <a:rPr lang="de-DE" smtClean="0"/>
              <a:t>06.09.22</a:t>
            </a:fld>
            <a:endParaRPr lang="en-US"/>
          </a:p>
        </p:txBody>
      </p:sp>
      <p:sp>
        <p:nvSpPr>
          <p:cNvPr id="5" name="Footer Placeholder 4">
            <a:extLst>
              <a:ext uri="{FF2B5EF4-FFF2-40B4-BE49-F238E27FC236}">
                <a16:creationId xmlns:a16="http://schemas.microsoft.com/office/drawing/2014/main" id="{59B49275-8C3B-2A48-B477-889E5156B274}"/>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E7D84878-ABEC-4B46-96C7-2714C4655059}"/>
              </a:ext>
            </a:extLst>
          </p:cNvPr>
          <p:cNvSpPr>
            <a:spLocks noGrp="1"/>
          </p:cNvSpPr>
          <p:nvPr>
            <p:ph type="sldNum" sz="quarter" idx="12"/>
          </p:nvPr>
        </p:nvSpPr>
        <p:spPr/>
        <p:txBody>
          <a:bodyPr/>
          <a:lstStyle/>
          <a:p>
            <a:fld id="{77D966E6-12FF-4108-9947-A2150C6B7188}" type="slidenum">
              <a:rPr lang="en-US" smtClean="0"/>
              <a:t>5</a:t>
            </a:fld>
            <a:endParaRPr lang="en-US"/>
          </a:p>
        </p:txBody>
      </p:sp>
      <p:sp>
        <p:nvSpPr>
          <p:cNvPr id="8" name="Google Shape;115;p16">
            <a:extLst>
              <a:ext uri="{FF2B5EF4-FFF2-40B4-BE49-F238E27FC236}">
                <a16:creationId xmlns:a16="http://schemas.microsoft.com/office/drawing/2014/main" id="{854D6679-F7CB-5A40-B337-453D5894F717}"/>
              </a:ext>
            </a:extLst>
          </p:cNvPr>
          <p:cNvSpPr txBox="1">
            <a:spLocks/>
          </p:cNvSpPr>
          <p:nvPr/>
        </p:nvSpPr>
        <p:spPr>
          <a:xfrm>
            <a:off x="76200" y="4076400"/>
            <a:ext cx="8520600" cy="1938962"/>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317500">
              <a:spcBef>
                <a:spcPts val="0"/>
              </a:spcBef>
              <a:buSzPts val="1400"/>
              <a:buFont typeface="Arial"/>
              <a:buChar char="●"/>
            </a:pPr>
            <a:r>
              <a:rPr lang="en-GB" sz="2000" dirty="0"/>
              <a:t>Start with pattern of detector hits</a:t>
            </a:r>
          </a:p>
          <a:p>
            <a:pPr marL="457200" indent="-317500">
              <a:spcBef>
                <a:spcPts val="0"/>
              </a:spcBef>
              <a:buSzPts val="1400"/>
              <a:buFont typeface="Arial"/>
              <a:buChar char="●"/>
            </a:pPr>
            <a:r>
              <a:rPr lang="en-GB" sz="2000" dirty="0"/>
              <a:t>Two main tasks:</a:t>
            </a:r>
          </a:p>
          <a:p>
            <a:pPr marL="857250" lvl="1" indent="-317500">
              <a:spcBef>
                <a:spcPts val="0"/>
              </a:spcBef>
              <a:buSzPts val="1400"/>
              <a:buFont typeface="Arial"/>
              <a:buChar char="●"/>
            </a:pPr>
            <a:r>
              <a:rPr lang="en-GB" sz="1600" dirty="0"/>
              <a:t>Associate each incident particle with a collection of hits using a clustering algorithm</a:t>
            </a:r>
          </a:p>
          <a:p>
            <a:pPr marL="1257300" lvl="2" indent="-317500">
              <a:spcBef>
                <a:spcPts val="0"/>
              </a:spcBef>
              <a:buSzPts val="1400"/>
              <a:buFont typeface="Arial"/>
              <a:buChar char="●"/>
            </a:pPr>
            <a:r>
              <a:rPr lang="en-GB" sz="1400" dirty="0"/>
              <a:t>Hits are gathered together around the crystal with highest energy to form clusters</a:t>
            </a:r>
          </a:p>
          <a:p>
            <a:pPr marL="1257300" lvl="2" indent="-317500">
              <a:spcBef>
                <a:spcPts val="0"/>
              </a:spcBef>
              <a:buSzPts val="1400"/>
              <a:buFont typeface="Arial"/>
              <a:buChar char="●"/>
            </a:pPr>
            <a:r>
              <a:rPr lang="en-GB" sz="1400" dirty="0"/>
              <a:t>In the case of EM particles bremsstrahlung and photon conversion before the ECAL, clusters have to be combined together to form a </a:t>
            </a:r>
            <a:r>
              <a:rPr lang="en-GB" sz="1400" dirty="0" err="1"/>
              <a:t>SuperCluster</a:t>
            </a:r>
            <a:r>
              <a:rPr lang="en-GB" sz="1400" dirty="0"/>
              <a:t> (SC)</a:t>
            </a:r>
          </a:p>
          <a:p>
            <a:pPr marL="539750" lvl="1" indent="0">
              <a:spcBef>
                <a:spcPts val="0"/>
              </a:spcBef>
              <a:buSzPts val="1400"/>
              <a:buNone/>
            </a:pPr>
            <a:endParaRPr lang="en-GB" sz="1600" dirty="0"/>
          </a:p>
        </p:txBody>
      </p:sp>
      <p:pic>
        <p:nvPicPr>
          <p:cNvPr id="9" name="Google Shape;126;p17">
            <a:extLst>
              <a:ext uri="{FF2B5EF4-FFF2-40B4-BE49-F238E27FC236}">
                <a16:creationId xmlns:a16="http://schemas.microsoft.com/office/drawing/2014/main" id="{B28D104A-8AE4-6B4A-BD3D-E968323A526C}"/>
              </a:ext>
            </a:extLst>
          </p:cNvPr>
          <p:cNvPicPr preferRelativeResize="0"/>
          <p:nvPr/>
        </p:nvPicPr>
        <p:blipFill rotWithShape="1">
          <a:blip r:embed="rId2">
            <a:alphaModFix/>
          </a:blip>
          <a:srcRect t="9514" r="4452" b="16383"/>
          <a:stretch/>
        </p:blipFill>
        <p:spPr>
          <a:xfrm>
            <a:off x="304800" y="990601"/>
            <a:ext cx="5334000" cy="2819400"/>
          </a:xfrm>
          <a:prstGeom prst="rect">
            <a:avLst/>
          </a:prstGeom>
          <a:noFill/>
          <a:ln>
            <a:noFill/>
          </a:ln>
        </p:spPr>
      </p:pic>
      <p:sp>
        <p:nvSpPr>
          <p:cNvPr id="10" name="Google Shape;127;p17">
            <a:extLst>
              <a:ext uri="{FF2B5EF4-FFF2-40B4-BE49-F238E27FC236}">
                <a16:creationId xmlns:a16="http://schemas.microsoft.com/office/drawing/2014/main" id="{A5ADA14F-0270-784B-BA48-978B8BD39DE8}"/>
              </a:ext>
            </a:extLst>
          </p:cNvPr>
          <p:cNvSpPr txBox="1"/>
          <p:nvPr/>
        </p:nvSpPr>
        <p:spPr>
          <a:xfrm>
            <a:off x="838200" y="742350"/>
            <a:ext cx="12507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b="1" dirty="0" err="1">
                <a:solidFill>
                  <a:srgbClr val="1155CC"/>
                </a:solidFill>
              </a:rPr>
              <a:t>Unclustered</a:t>
            </a:r>
            <a:r>
              <a:rPr lang="en" sz="800" b="1" dirty="0">
                <a:solidFill>
                  <a:srgbClr val="1155CC"/>
                </a:solidFill>
              </a:rPr>
              <a:t> energy</a:t>
            </a:r>
            <a:endParaRPr sz="800" b="1" dirty="0">
              <a:solidFill>
                <a:srgbClr val="1155CC"/>
              </a:solidFill>
            </a:endParaRPr>
          </a:p>
        </p:txBody>
      </p:sp>
      <p:sp>
        <p:nvSpPr>
          <p:cNvPr id="11" name="Google Shape;128;p17">
            <a:extLst>
              <a:ext uri="{FF2B5EF4-FFF2-40B4-BE49-F238E27FC236}">
                <a16:creationId xmlns:a16="http://schemas.microsoft.com/office/drawing/2014/main" id="{FCBF4C4E-BA6D-DA4D-868F-E4D92CE7210A}"/>
              </a:ext>
            </a:extLst>
          </p:cNvPr>
          <p:cNvSpPr txBox="1"/>
          <p:nvPr/>
        </p:nvSpPr>
        <p:spPr>
          <a:xfrm>
            <a:off x="4077000" y="742350"/>
            <a:ext cx="14856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b="1">
                <a:solidFill>
                  <a:srgbClr val="FF00FF"/>
                </a:solidFill>
              </a:rPr>
              <a:t>Energy shared between particles</a:t>
            </a:r>
            <a:endParaRPr sz="800" b="1">
              <a:solidFill>
                <a:srgbClr val="FF00FF"/>
              </a:solidFill>
            </a:endParaRPr>
          </a:p>
        </p:txBody>
      </p:sp>
      <p:sp>
        <p:nvSpPr>
          <p:cNvPr id="12" name="Google Shape;129;p17">
            <a:extLst>
              <a:ext uri="{FF2B5EF4-FFF2-40B4-BE49-F238E27FC236}">
                <a16:creationId xmlns:a16="http://schemas.microsoft.com/office/drawing/2014/main" id="{1C35A924-EDFD-B744-8D8D-F122E468400C}"/>
              </a:ext>
            </a:extLst>
          </p:cNvPr>
          <p:cNvSpPr txBox="1"/>
          <p:nvPr/>
        </p:nvSpPr>
        <p:spPr>
          <a:xfrm>
            <a:off x="4217400" y="3683700"/>
            <a:ext cx="17262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b="1" dirty="0">
                <a:solidFill>
                  <a:srgbClr val="38761D"/>
                </a:solidFill>
              </a:rPr>
              <a:t>Clusters corresponding to individual incident particles</a:t>
            </a:r>
            <a:endParaRPr sz="800" b="1" dirty="0">
              <a:solidFill>
                <a:srgbClr val="38761D"/>
              </a:solidFill>
            </a:endParaRPr>
          </a:p>
        </p:txBody>
      </p:sp>
    </p:spTree>
    <p:extLst>
      <p:ext uri="{BB962C8B-B14F-4D97-AF65-F5344CB8AC3E}">
        <p14:creationId xmlns:p14="http://schemas.microsoft.com/office/powerpoint/2010/main" val="532383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74C85-E599-9E43-9735-5DF046C567A7}"/>
              </a:ext>
            </a:extLst>
          </p:cNvPr>
          <p:cNvSpPr>
            <a:spLocks noGrp="1"/>
          </p:cNvSpPr>
          <p:nvPr>
            <p:ph type="title"/>
          </p:nvPr>
        </p:nvSpPr>
        <p:spPr/>
        <p:txBody>
          <a:bodyPr>
            <a:normAutofit fontScale="90000"/>
          </a:bodyPr>
          <a:lstStyle/>
          <a:p>
            <a:r>
              <a:rPr lang="en-US" dirty="0"/>
              <a:t>Reconstruction of physics objects from calorimeter hits</a:t>
            </a:r>
          </a:p>
        </p:txBody>
      </p:sp>
      <p:sp>
        <p:nvSpPr>
          <p:cNvPr id="4" name="Date Placeholder 3">
            <a:extLst>
              <a:ext uri="{FF2B5EF4-FFF2-40B4-BE49-F238E27FC236}">
                <a16:creationId xmlns:a16="http://schemas.microsoft.com/office/drawing/2014/main" id="{D2D311FD-E652-5047-AE10-BBD1C414AA3A}"/>
              </a:ext>
            </a:extLst>
          </p:cNvPr>
          <p:cNvSpPr>
            <a:spLocks noGrp="1"/>
          </p:cNvSpPr>
          <p:nvPr>
            <p:ph type="dt" sz="half" idx="10"/>
          </p:nvPr>
        </p:nvSpPr>
        <p:spPr/>
        <p:txBody>
          <a:bodyPr/>
          <a:lstStyle/>
          <a:p>
            <a:fld id="{8833E39B-9661-4246-8A4E-FC7B9982198D}" type="datetime1">
              <a:rPr lang="de-DE" smtClean="0"/>
              <a:t>06.09.22</a:t>
            </a:fld>
            <a:endParaRPr lang="en-US"/>
          </a:p>
        </p:txBody>
      </p:sp>
      <p:sp>
        <p:nvSpPr>
          <p:cNvPr id="5" name="Footer Placeholder 4">
            <a:extLst>
              <a:ext uri="{FF2B5EF4-FFF2-40B4-BE49-F238E27FC236}">
                <a16:creationId xmlns:a16="http://schemas.microsoft.com/office/drawing/2014/main" id="{59B49275-8C3B-2A48-B477-889E5156B274}"/>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E7D84878-ABEC-4B46-96C7-2714C4655059}"/>
              </a:ext>
            </a:extLst>
          </p:cNvPr>
          <p:cNvSpPr>
            <a:spLocks noGrp="1"/>
          </p:cNvSpPr>
          <p:nvPr>
            <p:ph type="sldNum" sz="quarter" idx="12"/>
          </p:nvPr>
        </p:nvSpPr>
        <p:spPr/>
        <p:txBody>
          <a:bodyPr/>
          <a:lstStyle/>
          <a:p>
            <a:fld id="{77D966E6-12FF-4108-9947-A2150C6B7188}" type="slidenum">
              <a:rPr lang="en-US" smtClean="0"/>
              <a:t>6</a:t>
            </a:fld>
            <a:endParaRPr lang="en-US"/>
          </a:p>
        </p:txBody>
      </p:sp>
      <p:sp>
        <p:nvSpPr>
          <p:cNvPr id="8" name="Google Shape;115;p16">
            <a:extLst>
              <a:ext uri="{FF2B5EF4-FFF2-40B4-BE49-F238E27FC236}">
                <a16:creationId xmlns:a16="http://schemas.microsoft.com/office/drawing/2014/main" id="{854D6679-F7CB-5A40-B337-453D5894F717}"/>
              </a:ext>
            </a:extLst>
          </p:cNvPr>
          <p:cNvSpPr txBox="1">
            <a:spLocks/>
          </p:cNvSpPr>
          <p:nvPr/>
        </p:nvSpPr>
        <p:spPr>
          <a:xfrm>
            <a:off x="76200" y="4076400"/>
            <a:ext cx="8520600" cy="2831514"/>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317500">
              <a:spcBef>
                <a:spcPts val="0"/>
              </a:spcBef>
              <a:buSzPts val="1400"/>
              <a:buFont typeface="Arial"/>
              <a:buChar char="●"/>
            </a:pPr>
            <a:r>
              <a:rPr lang="en-GB" sz="2000" dirty="0"/>
              <a:t>Start with pattern of detector hits</a:t>
            </a:r>
          </a:p>
          <a:p>
            <a:pPr marL="457200" indent="-317500">
              <a:spcBef>
                <a:spcPts val="0"/>
              </a:spcBef>
              <a:buSzPts val="1400"/>
              <a:buFont typeface="Arial"/>
              <a:buChar char="●"/>
            </a:pPr>
            <a:r>
              <a:rPr lang="en-GB" sz="2000" dirty="0"/>
              <a:t>Two main tasks:</a:t>
            </a:r>
          </a:p>
          <a:p>
            <a:pPr marL="857250" lvl="1" indent="-317500">
              <a:spcBef>
                <a:spcPts val="0"/>
              </a:spcBef>
              <a:buSzPts val="1400"/>
              <a:buFont typeface="Arial"/>
              <a:buChar char="●"/>
            </a:pPr>
            <a:r>
              <a:rPr lang="en-GB" sz="1600" dirty="0"/>
              <a:t>Associate each incident particle with a collection of hits using a clustering algorithm</a:t>
            </a:r>
          </a:p>
          <a:p>
            <a:pPr marL="1257300" lvl="2" indent="-317500">
              <a:spcBef>
                <a:spcPts val="0"/>
              </a:spcBef>
              <a:buSzPts val="1400"/>
              <a:buFont typeface="Arial"/>
              <a:buChar char="●"/>
            </a:pPr>
            <a:r>
              <a:rPr lang="en-GB" sz="1400" dirty="0"/>
              <a:t>Hits are gathered together around the crystal with highest energy to form clusters</a:t>
            </a:r>
          </a:p>
          <a:p>
            <a:pPr marL="1257300" lvl="2" indent="-317500">
              <a:spcBef>
                <a:spcPts val="0"/>
              </a:spcBef>
              <a:buSzPts val="1400"/>
              <a:buFont typeface="Arial"/>
              <a:buChar char="●"/>
            </a:pPr>
            <a:r>
              <a:rPr lang="en-GB" sz="1400" dirty="0"/>
              <a:t>In the case of EM particles Bremsstrahlung and photon conversion before the ECAL, clusters have to be combined together to form a </a:t>
            </a:r>
            <a:r>
              <a:rPr lang="en-GB" sz="1400" dirty="0" err="1"/>
              <a:t>SuperCluster</a:t>
            </a:r>
            <a:r>
              <a:rPr lang="en-GB" sz="1400" dirty="0"/>
              <a:t> (SC)</a:t>
            </a:r>
          </a:p>
          <a:p>
            <a:pPr marL="857250" lvl="1" indent="-317500">
              <a:spcBef>
                <a:spcPts val="0"/>
              </a:spcBef>
              <a:buSzPts val="1400"/>
              <a:buFont typeface="Arial"/>
              <a:buChar char="●"/>
            </a:pPr>
            <a:r>
              <a:rPr lang="en-GB" sz="1800" dirty="0"/>
              <a:t>Compensate for losses and energy mismeasurement</a:t>
            </a:r>
          </a:p>
          <a:p>
            <a:pPr marL="457200" lvl="0" indent="-317500">
              <a:spcBef>
                <a:spcPts val="0"/>
              </a:spcBef>
              <a:buSzPts val="1400"/>
              <a:buChar char="●"/>
            </a:pPr>
            <a:r>
              <a:rPr lang="en-GB" sz="2000" dirty="0"/>
              <a:t>Both typically done by rule-based algorithms or boosted decision trees (BDTs) --&gt; Rely on high-level human-engineered inputs</a:t>
            </a:r>
          </a:p>
          <a:p>
            <a:pPr marL="539750" lvl="1" indent="0">
              <a:spcBef>
                <a:spcPts val="0"/>
              </a:spcBef>
              <a:buSzPts val="1400"/>
              <a:buNone/>
            </a:pPr>
            <a:endParaRPr lang="en-GB" sz="1600" dirty="0"/>
          </a:p>
        </p:txBody>
      </p:sp>
      <p:pic>
        <p:nvPicPr>
          <p:cNvPr id="9" name="Google Shape;126;p17">
            <a:extLst>
              <a:ext uri="{FF2B5EF4-FFF2-40B4-BE49-F238E27FC236}">
                <a16:creationId xmlns:a16="http://schemas.microsoft.com/office/drawing/2014/main" id="{B28D104A-8AE4-6B4A-BD3D-E968323A526C}"/>
              </a:ext>
            </a:extLst>
          </p:cNvPr>
          <p:cNvPicPr preferRelativeResize="0"/>
          <p:nvPr/>
        </p:nvPicPr>
        <p:blipFill rotWithShape="1">
          <a:blip r:embed="rId2">
            <a:alphaModFix/>
          </a:blip>
          <a:srcRect t="9514" r="4452" b="16383"/>
          <a:stretch/>
        </p:blipFill>
        <p:spPr>
          <a:xfrm>
            <a:off x="304800" y="990601"/>
            <a:ext cx="5334000" cy="2819400"/>
          </a:xfrm>
          <a:prstGeom prst="rect">
            <a:avLst/>
          </a:prstGeom>
          <a:noFill/>
          <a:ln>
            <a:noFill/>
          </a:ln>
        </p:spPr>
      </p:pic>
      <p:sp>
        <p:nvSpPr>
          <p:cNvPr id="10" name="Google Shape;127;p17">
            <a:extLst>
              <a:ext uri="{FF2B5EF4-FFF2-40B4-BE49-F238E27FC236}">
                <a16:creationId xmlns:a16="http://schemas.microsoft.com/office/drawing/2014/main" id="{A5ADA14F-0270-784B-BA48-978B8BD39DE8}"/>
              </a:ext>
            </a:extLst>
          </p:cNvPr>
          <p:cNvSpPr txBox="1"/>
          <p:nvPr/>
        </p:nvSpPr>
        <p:spPr>
          <a:xfrm>
            <a:off x="838200" y="742350"/>
            <a:ext cx="12507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b="1" dirty="0" err="1">
                <a:solidFill>
                  <a:srgbClr val="1155CC"/>
                </a:solidFill>
              </a:rPr>
              <a:t>Unclustered</a:t>
            </a:r>
            <a:r>
              <a:rPr lang="en" sz="800" b="1" dirty="0">
                <a:solidFill>
                  <a:srgbClr val="1155CC"/>
                </a:solidFill>
              </a:rPr>
              <a:t> energy</a:t>
            </a:r>
            <a:endParaRPr sz="800" b="1" dirty="0">
              <a:solidFill>
                <a:srgbClr val="1155CC"/>
              </a:solidFill>
            </a:endParaRPr>
          </a:p>
        </p:txBody>
      </p:sp>
      <p:sp>
        <p:nvSpPr>
          <p:cNvPr id="11" name="Google Shape;128;p17">
            <a:extLst>
              <a:ext uri="{FF2B5EF4-FFF2-40B4-BE49-F238E27FC236}">
                <a16:creationId xmlns:a16="http://schemas.microsoft.com/office/drawing/2014/main" id="{FCBF4C4E-BA6D-DA4D-868F-E4D92CE7210A}"/>
              </a:ext>
            </a:extLst>
          </p:cNvPr>
          <p:cNvSpPr txBox="1"/>
          <p:nvPr/>
        </p:nvSpPr>
        <p:spPr>
          <a:xfrm>
            <a:off x="4077000" y="742350"/>
            <a:ext cx="14856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b="1">
                <a:solidFill>
                  <a:srgbClr val="FF00FF"/>
                </a:solidFill>
              </a:rPr>
              <a:t>Energy shared between particles</a:t>
            </a:r>
            <a:endParaRPr sz="800" b="1">
              <a:solidFill>
                <a:srgbClr val="FF00FF"/>
              </a:solidFill>
            </a:endParaRPr>
          </a:p>
        </p:txBody>
      </p:sp>
      <p:pic>
        <p:nvPicPr>
          <p:cNvPr id="13" name="Google Shape;148;p19">
            <a:extLst>
              <a:ext uri="{FF2B5EF4-FFF2-40B4-BE49-F238E27FC236}">
                <a16:creationId xmlns:a16="http://schemas.microsoft.com/office/drawing/2014/main" id="{273FA14D-D42A-E142-A592-AB4A6D78CB68}"/>
              </a:ext>
            </a:extLst>
          </p:cNvPr>
          <p:cNvPicPr preferRelativeResize="0"/>
          <p:nvPr/>
        </p:nvPicPr>
        <p:blipFill>
          <a:blip r:embed="rId3">
            <a:alphaModFix/>
          </a:blip>
          <a:stretch>
            <a:fillRect/>
          </a:stretch>
        </p:blipFill>
        <p:spPr>
          <a:xfrm>
            <a:off x="5867400" y="990900"/>
            <a:ext cx="3200400" cy="2895300"/>
          </a:xfrm>
          <a:prstGeom prst="rect">
            <a:avLst/>
          </a:prstGeom>
          <a:noFill/>
          <a:ln>
            <a:noFill/>
          </a:ln>
        </p:spPr>
      </p:pic>
      <p:sp>
        <p:nvSpPr>
          <p:cNvPr id="3" name="Rectangle 2">
            <a:extLst>
              <a:ext uri="{FF2B5EF4-FFF2-40B4-BE49-F238E27FC236}">
                <a16:creationId xmlns:a16="http://schemas.microsoft.com/office/drawing/2014/main" id="{1B2D9BCC-FEB8-EF41-87DE-E0D376135D5C}"/>
              </a:ext>
            </a:extLst>
          </p:cNvPr>
          <p:cNvSpPr/>
          <p:nvPr/>
        </p:nvSpPr>
        <p:spPr>
          <a:xfrm rot="5400000">
            <a:off x="8449963" y="2068662"/>
            <a:ext cx="1162498" cy="225575"/>
          </a:xfrm>
          <a:prstGeom prst="rect">
            <a:avLst/>
          </a:prstGeom>
        </p:spPr>
        <p:txBody>
          <a:bodyPr wrap="none">
            <a:spAutoFit/>
          </a:bodyPr>
          <a:lstStyle/>
          <a:p>
            <a:pPr lvl="0">
              <a:lnSpc>
                <a:spcPct val="115000"/>
              </a:lnSpc>
              <a:spcBef>
                <a:spcPts val="1200"/>
              </a:spcBef>
              <a:spcAft>
                <a:spcPts val="1200"/>
              </a:spcAft>
            </a:pPr>
            <a:r>
              <a:rPr lang="en-GB" sz="800" b="1" u="sng" dirty="0">
                <a:solidFill>
                  <a:srgbClr val="0000FF"/>
                </a:solidFill>
                <a:hlinkClick r:id="rId4">
                  <a:extLst>
                    <a:ext uri="{A12FA001-AC4F-418D-AE19-62706E023703}">
                      <ahyp:hlinkClr xmlns:ahyp="http://schemas.microsoft.com/office/drawing/2018/hyperlinkcolor" val="tx"/>
                    </a:ext>
                  </a:extLst>
                </a:hlinkClick>
              </a:rPr>
              <a:t>JINST 16 (2021) P05014</a:t>
            </a:r>
            <a:r>
              <a:rPr lang="en-GB" sz="800" dirty="0">
                <a:solidFill>
                  <a:srgbClr val="000000"/>
                </a:solidFill>
              </a:rPr>
              <a:t>​</a:t>
            </a:r>
          </a:p>
        </p:txBody>
      </p:sp>
      <p:sp>
        <p:nvSpPr>
          <p:cNvPr id="16" name="Google Shape;129;p17">
            <a:extLst>
              <a:ext uri="{FF2B5EF4-FFF2-40B4-BE49-F238E27FC236}">
                <a16:creationId xmlns:a16="http://schemas.microsoft.com/office/drawing/2014/main" id="{F3188CF9-95AE-2E41-B2A9-20A3F0A4CA98}"/>
              </a:ext>
            </a:extLst>
          </p:cNvPr>
          <p:cNvSpPr txBox="1"/>
          <p:nvPr/>
        </p:nvSpPr>
        <p:spPr>
          <a:xfrm>
            <a:off x="4267200" y="3657600"/>
            <a:ext cx="17262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b="1" dirty="0">
                <a:solidFill>
                  <a:srgbClr val="38761D"/>
                </a:solidFill>
              </a:rPr>
              <a:t>Clusters corresponding to individual incident particles</a:t>
            </a:r>
            <a:endParaRPr sz="800" b="1" dirty="0">
              <a:solidFill>
                <a:srgbClr val="38761D"/>
              </a:solidFill>
            </a:endParaRPr>
          </a:p>
        </p:txBody>
      </p:sp>
    </p:spTree>
    <p:extLst>
      <p:ext uri="{BB962C8B-B14F-4D97-AF65-F5344CB8AC3E}">
        <p14:creationId xmlns:p14="http://schemas.microsoft.com/office/powerpoint/2010/main" val="1967952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BB20D-CFEF-634D-A13D-DBA9002C6245}"/>
              </a:ext>
            </a:extLst>
          </p:cNvPr>
          <p:cNvSpPr>
            <a:spLocks noGrp="1"/>
          </p:cNvSpPr>
          <p:nvPr>
            <p:ph type="title"/>
          </p:nvPr>
        </p:nvSpPr>
        <p:spPr/>
        <p:txBody>
          <a:bodyPr/>
          <a:lstStyle/>
          <a:p>
            <a:r>
              <a:rPr lang="en-US" dirty="0"/>
              <a:t>The machine learning approach</a:t>
            </a:r>
          </a:p>
        </p:txBody>
      </p:sp>
      <p:sp>
        <p:nvSpPr>
          <p:cNvPr id="4" name="Date Placeholder 3">
            <a:extLst>
              <a:ext uri="{FF2B5EF4-FFF2-40B4-BE49-F238E27FC236}">
                <a16:creationId xmlns:a16="http://schemas.microsoft.com/office/drawing/2014/main" id="{0C70CA11-BA92-4342-AB6C-3DE49D39E3CF}"/>
              </a:ext>
            </a:extLst>
          </p:cNvPr>
          <p:cNvSpPr>
            <a:spLocks noGrp="1"/>
          </p:cNvSpPr>
          <p:nvPr>
            <p:ph type="dt" sz="half" idx="10"/>
          </p:nvPr>
        </p:nvSpPr>
        <p:spPr/>
        <p:txBody>
          <a:bodyPr/>
          <a:lstStyle/>
          <a:p>
            <a:fld id="{B876B1F2-4BFB-424D-BFEE-B14126340B47}" type="datetime1">
              <a:rPr lang="de-DE" smtClean="0"/>
              <a:t>06.09.22</a:t>
            </a:fld>
            <a:endParaRPr lang="en-US"/>
          </a:p>
        </p:txBody>
      </p:sp>
      <p:sp>
        <p:nvSpPr>
          <p:cNvPr id="5" name="Footer Placeholder 4">
            <a:extLst>
              <a:ext uri="{FF2B5EF4-FFF2-40B4-BE49-F238E27FC236}">
                <a16:creationId xmlns:a16="http://schemas.microsoft.com/office/drawing/2014/main" id="{BF3C8176-A045-F44D-8311-7698EAD65502}"/>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2D936734-D424-4A44-A5C7-0FC4F42757E5}"/>
              </a:ext>
            </a:extLst>
          </p:cNvPr>
          <p:cNvSpPr>
            <a:spLocks noGrp="1"/>
          </p:cNvSpPr>
          <p:nvPr>
            <p:ph type="sldNum" sz="quarter" idx="12"/>
          </p:nvPr>
        </p:nvSpPr>
        <p:spPr/>
        <p:txBody>
          <a:bodyPr/>
          <a:lstStyle/>
          <a:p>
            <a:fld id="{77D966E6-12FF-4108-9947-A2150C6B7188}" type="slidenum">
              <a:rPr lang="en-US" smtClean="0"/>
              <a:t>7</a:t>
            </a:fld>
            <a:endParaRPr lang="en-US"/>
          </a:p>
        </p:txBody>
      </p:sp>
      <p:sp>
        <p:nvSpPr>
          <p:cNvPr id="7" name="Google Shape;163;p20">
            <a:extLst>
              <a:ext uri="{FF2B5EF4-FFF2-40B4-BE49-F238E27FC236}">
                <a16:creationId xmlns:a16="http://schemas.microsoft.com/office/drawing/2014/main" id="{E83E206F-2242-6644-B2A4-A83A266B936C}"/>
              </a:ext>
            </a:extLst>
          </p:cNvPr>
          <p:cNvSpPr txBox="1">
            <a:spLocks/>
          </p:cNvSpPr>
          <p:nvPr/>
        </p:nvSpPr>
        <p:spPr>
          <a:xfrm>
            <a:off x="0" y="990600"/>
            <a:ext cx="5024400" cy="5355282"/>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a:spcBef>
                <a:spcPts val="0"/>
              </a:spcBef>
              <a:buSzPts val="1800"/>
              <a:buFont typeface="Arial"/>
              <a:buChar char="●"/>
            </a:pPr>
            <a:r>
              <a:rPr lang="en-GB" sz="2400" dirty="0"/>
              <a:t>ML is most powerful when applied on low-level inputs and has recently evolved in efficiently using them</a:t>
            </a:r>
          </a:p>
          <a:p>
            <a:pPr marL="914400" lvl="1" indent="-317500">
              <a:spcBef>
                <a:spcPts val="0"/>
              </a:spcBef>
              <a:buSzPts val="1400"/>
              <a:buFont typeface="Arial"/>
              <a:buChar char="○"/>
            </a:pPr>
            <a:r>
              <a:rPr lang="en-GB" sz="2000" dirty="0"/>
              <a:t>Gives model access to full information content of every event</a:t>
            </a:r>
          </a:p>
          <a:p>
            <a:pPr marL="914400" lvl="1" indent="-317500">
              <a:spcBef>
                <a:spcPts val="0"/>
              </a:spcBef>
              <a:buSzPts val="1400"/>
              <a:buFont typeface="Arial"/>
              <a:buChar char="○"/>
            </a:pPr>
            <a:r>
              <a:rPr lang="en-GB" sz="2000" dirty="0"/>
              <a:t>Avoids potential for biases from human feature engineering</a:t>
            </a:r>
          </a:p>
          <a:p>
            <a:pPr marL="457200">
              <a:spcBef>
                <a:spcPts val="0"/>
              </a:spcBef>
              <a:buSzPts val="1800"/>
              <a:buFont typeface="Arial"/>
              <a:buChar char="●"/>
            </a:pPr>
            <a:r>
              <a:rPr lang="en-GB" sz="2400" dirty="0"/>
              <a:t>This has been demonstrated already in CMS e.g. jet tagging</a:t>
            </a:r>
            <a:r>
              <a:rPr lang="en-GB" sz="2400" b="1" dirty="0"/>
              <a:t>*</a:t>
            </a:r>
          </a:p>
          <a:p>
            <a:pPr marL="914400" lvl="1" indent="-317500">
              <a:spcBef>
                <a:spcPts val="0"/>
              </a:spcBef>
              <a:buSzPts val="1400"/>
              <a:buFont typeface="Arial"/>
              <a:buChar char="○"/>
            </a:pPr>
            <a:r>
              <a:rPr lang="en-GB" sz="2000" dirty="0"/>
              <a:t>Train on jet constituents rather than high-level variables</a:t>
            </a:r>
          </a:p>
          <a:p>
            <a:pPr marL="457200">
              <a:spcBef>
                <a:spcPts val="0"/>
              </a:spcBef>
              <a:buSzPts val="1800"/>
              <a:buFont typeface="Arial"/>
              <a:buChar char="●"/>
            </a:pPr>
            <a:r>
              <a:rPr lang="en-GB" sz="2400" dirty="0"/>
              <a:t>Hence we would like to use  low-level calorimeter inputs, the detector hits, as input features</a:t>
            </a:r>
          </a:p>
        </p:txBody>
      </p:sp>
      <p:pic>
        <p:nvPicPr>
          <p:cNvPr id="8" name="Google Shape;165;p20">
            <a:extLst>
              <a:ext uri="{FF2B5EF4-FFF2-40B4-BE49-F238E27FC236}">
                <a16:creationId xmlns:a16="http://schemas.microsoft.com/office/drawing/2014/main" id="{2E83124E-B774-7F4B-971C-6AFB849BB3D0}"/>
              </a:ext>
            </a:extLst>
          </p:cNvPr>
          <p:cNvPicPr preferRelativeResize="0"/>
          <p:nvPr/>
        </p:nvPicPr>
        <p:blipFill>
          <a:blip r:embed="rId2">
            <a:alphaModFix/>
          </a:blip>
          <a:stretch>
            <a:fillRect/>
          </a:stretch>
        </p:blipFill>
        <p:spPr>
          <a:xfrm>
            <a:off x="4953000" y="1250782"/>
            <a:ext cx="4191000" cy="4007018"/>
          </a:xfrm>
          <a:prstGeom prst="rect">
            <a:avLst/>
          </a:prstGeom>
          <a:noFill/>
          <a:ln>
            <a:noFill/>
          </a:ln>
        </p:spPr>
      </p:pic>
      <p:sp>
        <p:nvSpPr>
          <p:cNvPr id="9" name="Google Shape;169;p20">
            <a:extLst>
              <a:ext uri="{FF2B5EF4-FFF2-40B4-BE49-F238E27FC236}">
                <a16:creationId xmlns:a16="http://schemas.microsoft.com/office/drawing/2014/main" id="{5DD4A5D0-503F-FD42-924F-E7A1415AD647}"/>
              </a:ext>
            </a:extLst>
          </p:cNvPr>
          <p:cNvSpPr txBox="1"/>
          <p:nvPr/>
        </p:nvSpPr>
        <p:spPr>
          <a:xfrm rot="5400000">
            <a:off x="7747049" y="2704049"/>
            <a:ext cx="2577000" cy="369302"/>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u="sng" dirty="0">
                <a:solidFill>
                  <a:schemeClr val="hlink"/>
                </a:solidFill>
                <a:hlinkClick r:id="rId3"/>
              </a:rPr>
              <a:t>arXiv:1909.12285</a:t>
            </a:r>
            <a:endParaRPr sz="1200" b="1" dirty="0"/>
          </a:p>
        </p:txBody>
      </p:sp>
      <p:sp>
        <p:nvSpPr>
          <p:cNvPr id="10" name="Google Shape;170;p20">
            <a:extLst>
              <a:ext uri="{FF2B5EF4-FFF2-40B4-BE49-F238E27FC236}">
                <a16:creationId xmlns:a16="http://schemas.microsoft.com/office/drawing/2014/main" id="{E6A7DC35-EBA3-A64E-A096-C68589992D1D}"/>
              </a:ext>
            </a:extLst>
          </p:cNvPr>
          <p:cNvSpPr txBox="1"/>
          <p:nvPr/>
        </p:nvSpPr>
        <p:spPr>
          <a:xfrm>
            <a:off x="1066800" y="6169200"/>
            <a:ext cx="3146700" cy="36930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dirty="0">
                <a:solidFill>
                  <a:schemeClr val="dk2"/>
                </a:solidFill>
              </a:rPr>
              <a:t>*First with </a:t>
            </a:r>
            <a:r>
              <a:rPr lang="en" sz="1200" b="1" dirty="0" err="1">
                <a:solidFill>
                  <a:schemeClr val="dk2"/>
                </a:solidFill>
              </a:rPr>
              <a:t>deepJet</a:t>
            </a:r>
            <a:r>
              <a:rPr lang="en" sz="1200" b="1" dirty="0">
                <a:solidFill>
                  <a:schemeClr val="dk2"/>
                </a:solidFill>
              </a:rPr>
              <a:t>: </a:t>
            </a:r>
            <a:r>
              <a:rPr lang="en" sz="1200" b="1" u="sng" dirty="0">
                <a:solidFill>
                  <a:schemeClr val="hlink"/>
                </a:solidFill>
                <a:hlinkClick r:id="rId4"/>
              </a:rPr>
              <a:t>arXiv:2008.10519</a:t>
            </a:r>
            <a:endParaRPr sz="1200" b="1" dirty="0">
              <a:solidFill>
                <a:schemeClr val="dk2"/>
              </a:solidFill>
            </a:endParaRPr>
          </a:p>
        </p:txBody>
      </p:sp>
    </p:spTree>
    <p:extLst>
      <p:ext uri="{BB962C8B-B14F-4D97-AF65-F5344CB8AC3E}">
        <p14:creationId xmlns:p14="http://schemas.microsoft.com/office/powerpoint/2010/main" val="2067190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2CFE7-0EC6-0B40-959C-C4F9A3EB89EB}"/>
              </a:ext>
            </a:extLst>
          </p:cNvPr>
          <p:cNvSpPr>
            <a:spLocks noGrp="1"/>
          </p:cNvSpPr>
          <p:nvPr>
            <p:ph type="title"/>
          </p:nvPr>
        </p:nvSpPr>
        <p:spPr/>
        <p:txBody>
          <a:bodyPr/>
          <a:lstStyle/>
          <a:p>
            <a:r>
              <a:rPr lang="en-US" dirty="0"/>
              <a:t>Different ML architectures : pros and cons</a:t>
            </a:r>
          </a:p>
        </p:txBody>
      </p:sp>
      <p:sp>
        <p:nvSpPr>
          <p:cNvPr id="4" name="Date Placeholder 3">
            <a:extLst>
              <a:ext uri="{FF2B5EF4-FFF2-40B4-BE49-F238E27FC236}">
                <a16:creationId xmlns:a16="http://schemas.microsoft.com/office/drawing/2014/main" id="{23CD0F07-F9D7-3C41-9FD8-CDC390EEB67C}"/>
              </a:ext>
            </a:extLst>
          </p:cNvPr>
          <p:cNvSpPr>
            <a:spLocks noGrp="1"/>
          </p:cNvSpPr>
          <p:nvPr>
            <p:ph type="dt" sz="half" idx="10"/>
          </p:nvPr>
        </p:nvSpPr>
        <p:spPr/>
        <p:txBody>
          <a:bodyPr/>
          <a:lstStyle/>
          <a:p>
            <a:fld id="{E7649586-F4E9-954A-993B-C0FC75A2BE52}" type="datetime1">
              <a:rPr lang="de-DE" smtClean="0"/>
              <a:t>06.09.22</a:t>
            </a:fld>
            <a:endParaRPr lang="en-US"/>
          </a:p>
        </p:txBody>
      </p:sp>
      <p:sp>
        <p:nvSpPr>
          <p:cNvPr id="5" name="Footer Placeholder 4">
            <a:extLst>
              <a:ext uri="{FF2B5EF4-FFF2-40B4-BE49-F238E27FC236}">
                <a16:creationId xmlns:a16="http://schemas.microsoft.com/office/drawing/2014/main" id="{E5BCE1A9-DE13-8348-9D0B-9744423946FD}"/>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6BB3A910-8A06-FF47-A569-16E4A6BB879D}"/>
              </a:ext>
            </a:extLst>
          </p:cNvPr>
          <p:cNvSpPr>
            <a:spLocks noGrp="1"/>
          </p:cNvSpPr>
          <p:nvPr>
            <p:ph type="sldNum" sz="quarter" idx="12"/>
          </p:nvPr>
        </p:nvSpPr>
        <p:spPr/>
        <p:txBody>
          <a:bodyPr/>
          <a:lstStyle/>
          <a:p>
            <a:fld id="{77D966E6-12FF-4108-9947-A2150C6B7188}" type="slidenum">
              <a:rPr lang="en-US" smtClean="0"/>
              <a:t>8</a:t>
            </a:fld>
            <a:endParaRPr lang="en-US"/>
          </a:p>
        </p:txBody>
      </p:sp>
      <p:sp>
        <p:nvSpPr>
          <p:cNvPr id="11" name="Google Shape;176;p21">
            <a:extLst>
              <a:ext uri="{FF2B5EF4-FFF2-40B4-BE49-F238E27FC236}">
                <a16:creationId xmlns:a16="http://schemas.microsoft.com/office/drawing/2014/main" id="{AC48BE4D-46BD-834C-830B-D2EAF886521F}"/>
              </a:ext>
            </a:extLst>
          </p:cNvPr>
          <p:cNvSpPr txBox="1">
            <a:spLocks/>
          </p:cNvSpPr>
          <p:nvPr/>
        </p:nvSpPr>
        <p:spPr>
          <a:xfrm>
            <a:off x="0" y="609600"/>
            <a:ext cx="9067800" cy="5924669"/>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336550">
              <a:spcBef>
                <a:spcPts val="0"/>
              </a:spcBef>
              <a:buSzPts val="1700"/>
              <a:buFont typeface="Arial"/>
              <a:buChar char="●"/>
            </a:pPr>
            <a:r>
              <a:rPr lang="en-GB" sz="2400" dirty="0"/>
              <a:t>Inputs can be challenging for most architectures</a:t>
            </a:r>
          </a:p>
          <a:p>
            <a:pPr marL="914400" lvl="1" indent="-311150">
              <a:spcBef>
                <a:spcPts val="0"/>
              </a:spcBef>
              <a:buSzPts val="1300"/>
              <a:buFont typeface="Arial"/>
              <a:buChar char="○"/>
            </a:pPr>
            <a:r>
              <a:rPr lang="en-GB" sz="2000" dirty="0"/>
              <a:t>There can be any number of hits (detector is zero-suppressed, so not all channels are active)</a:t>
            </a:r>
          </a:p>
          <a:p>
            <a:pPr marL="914400" lvl="1" indent="-311150">
              <a:spcBef>
                <a:spcPts val="0"/>
              </a:spcBef>
              <a:buSzPts val="1300"/>
              <a:buFont typeface="Arial"/>
              <a:buChar char="○"/>
            </a:pPr>
            <a:r>
              <a:rPr lang="en-GB" sz="2000" dirty="0"/>
              <a:t>They can be distributed across multiple very different detector components</a:t>
            </a:r>
          </a:p>
          <a:p>
            <a:pPr marL="914400" lvl="1" indent="-311150">
              <a:spcBef>
                <a:spcPts val="0"/>
              </a:spcBef>
              <a:buSzPts val="1300"/>
              <a:buFont typeface="Arial"/>
              <a:buChar char="○"/>
            </a:pPr>
            <a:r>
              <a:rPr lang="en-GB" sz="2000" dirty="0"/>
              <a:t>They are naturally represented in at least 4 dimensions (x, y, z, energy), more recent 5 dimensional hits (x, y, z, energy, </a:t>
            </a:r>
            <a:r>
              <a:rPr lang="en-GB" sz="2000" b="1" dirty="0"/>
              <a:t>time</a:t>
            </a:r>
            <a:r>
              <a:rPr lang="en-GB" sz="2000" dirty="0"/>
              <a:t>) are in use</a:t>
            </a:r>
          </a:p>
          <a:p>
            <a:pPr marL="914400" lvl="1" indent="-311150">
              <a:spcBef>
                <a:spcPts val="0"/>
              </a:spcBef>
              <a:buSzPts val="1300"/>
              <a:buFont typeface="Arial"/>
              <a:buChar char="○"/>
            </a:pPr>
            <a:r>
              <a:rPr lang="en-GB" sz="2000" dirty="0"/>
              <a:t>They are in no particular order</a:t>
            </a:r>
          </a:p>
          <a:p>
            <a:pPr marL="914400" lvl="1" indent="-311150">
              <a:spcBef>
                <a:spcPts val="0"/>
              </a:spcBef>
              <a:buSzPts val="1300"/>
              <a:buFont typeface="Arial"/>
              <a:buChar char="○"/>
            </a:pPr>
            <a:endParaRPr lang="en-GB" sz="2000" dirty="0"/>
          </a:p>
          <a:p>
            <a:pPr marL="0" indent="0">
              <a:spcBef>
                <a:spcPts val="1200"/>
              </a:spcBef>
              <a:buFont typeface="Arial"/>
              <a:buNone/>
            </a:pPr>
            <a:endParaRPr lang="en-GB" sz="1300" dirty="0"/>
          </a:p>
          <a:p>
            <a:pPr marL="0" indent="0">
              <a:spcBef>
                <a:spcPts val="1200"/>
              </a:spcBef>
              <a:buFont typeface="Arial"/>
              <a:buNone/>
            </a:pPr>
            <a:endParaRPr lang="en-GB" sz="1300" dirty="0"/>
          </a:p>
          <a:p>
            <a:pPr marL="0" indent="0">
              <a:spcBef>
                <a:spcPts val="1200"/>
              </a:spcBef>
              <a:buFont typeface="Arial"/>
              <a:buNone/>
            </a:pPr>
            <a:endParaRPr lang="en-GB" sz="1300" dirty="0"/>
          </a:p>
          <a:p>
            <a:pPr marL="0" indent="0">
              <a:spcBef>
                <a:spcPts val="1200"/>
              </a:spcBef>
              <a:buFont typeface="Arial"/>
              <a:buNone/>
            </a:pPr>
            <a:endParaRPr lang="en-GB" sz="1300" dirty="0"/>
          </a:p>
          <a:p>
            <a:pPr marL="0" indent="0">
              <a:spcBef>
                <a:spcPts val="1200"/>
              </a:spcBef>
              <a:buFont typeface="Arial"/>
              <a:buNone/>
            </a:pPr>
            <a:endParaRPr lang="en-GB" sz="1300" dirty="0"/>
          </a:p>
          <a:p>
            <a:pPr marL="0" indent="0">
              <a:spcBef>
                <a:spcPts val="1200"/>
              </a:spcBef>
              <a:buFont typeface="Arial"/>
              <a:buNone/>
            </a:pPr>
            <a:endParaRPr lang="en-GB" sz="1200" dirty="0"/>
          </a:p>
          <a:p>
            <a:pPr marL="0" indent="0">
              <a:spcBef>
                <a:spcPts val="1200"/>
              </a:spcBef>
              <a:buFont typeface="Arial"/>
              <a:buNone/>
            </a:pPr>
            <a:endParaRPr lang="en-GB" sz="1200" dirty="0"/>
          </a:p>
          <a:p>
            <a:pPr marL="0" indent="0">
              <a:spcBef>
                <a:spcPts val="1200"/>
              </a:spcBef>
              <a:buFont typeface="Arial"/>
              <a:buNone/>
            </a:pPr>
            <a:endParaRPr lang="en-GB" sz="1300" dirty="0"/>
          </a:p>
          <a:p>
            <a:pPr marL="457200" indent="-336550">
              <a:spcBef>
                <a:spcPts val="1200"/>
              </a:spcBef>
              <a:buClr>
                <a:schemeClr val="accent1"/>
              </a:buClr>
              <a:buSzPts val="1700"/>
              <a:buFont typeface="Arial"/>
              <a:buChar char="●"/>
            </a:pPr>
            <a:r>
              <a:rPr lang="en-GB" sz="1700" b="1" dirty="0">
                <a:solidFill>
                  <a:schemeClr val="accent1"/>
                </a:solidFill>
              </a:rPr>
              <a:t>GNNs are the best option for input types</a:t>
            </a:r>
          </a:p>
        </p:txBody>
      </p:sp>
      <p:graphicFrame>
        <p:nvGraphicFramePr>
          <p:cNvPr id="12" name="Table 11">
            <a:extLst>
              <a:ext uri="{FF2B5EF4-FFF2-40B4-BE49-F238E27FC236}">
                <a16:creationId xmlns:a16="http://schemas.microsoft.com/office/drawing/2014/main" id="{F6C45D45-8BFC-7B40-BEF1-44593A88A9CD}"/>
              </a:ext>
            </a:extLst>
          </p:cNvPr>
          <p:cNvGraphicFramePr>
            <a:graphicFrameLocks noGrp="1"/>
          </p:cNvGraphicFramePr>
          <p:nvPr>
            <p:extLst>
              <p:ext uri="{D42A27DB-BD31-4B8C-83A1-F6EECF244321}">
                <p14:modId xmlns:p14="http://schemas.microsoft.com/office/powerpoint/2010/main" val="2682138170"/>
              </p:ext>
            </p:extLst>
          </p:nvPr>
        </p:nvGraphicFramePr>
        <p:xfrm>
          <a:off x="76200" y="2895600"/>
          <a:ext cx="8991600" cy="3200400"/>
        </p:xfrm>
        <a:graphic>
          <a:graphicData uri="http://schemas.openxmlformats.org/drawingml/2006/table">
            <a:tbl>
              <a:tblPr firstRow="1" bandRow="1">
                <a:tableStyleId>{5C22544A-7EE6-4342-B048-85BDC9FD1C3A}</a:tableStyleId>
              </a:tblPr>
              <a:tblGrid>
                <a:gridCol w="1498600">
                  <a:extLst>
                    <a:ext uri="{9D8B030D-6E8A-4147-A177-3AD203B41FA5}">
                      <a16:colId xmlns:a16="http://schemas.microsoft.com/office/drawing/2014/main" val="1402294072"/>
                    </a:ext>
                  </a:extLst>
                </a:gridCol>
                <a:gridCol w="1498600">
                  <a:extLst>
                    <a:ext uri="{9D8B030D-6E8A-4147-A177-3AD203B41FA5}">
                      <a16:colId xmlns:a16="http://schemas.microsoft.com/office/drawing/2014/main" val="4151088684"/>
                    </a:ext>
                  </a:extLst>
                </a:gridCol>
                <a:gridCol w="1498600">
                  <a:extLst>
                    <a:ext uri="{9D8B030D-6E8A-4147-A177-3AD203B41FA5}">
                      <a16:colId xmlns:a16="http://schemas.microsoft.com/office/drawing/2014/main" val="2862495149"/>
                    </a:ext>
                  </a:extLst>
                </a:gridCol>
                <a:gridCol w="1498600">
                  <a:extLst>
                    <a:ext uri="{9D8B030D-6E8A-4147-A177-3AD203B41FA5}">
                      <a16:colId xmlns:a16="http://schemas.microsoft.com/office/drawing/2014/main" val="2973696066"/>
                    </a:ext>
                  </a:extLst>
                </a:gridCol>
                <a:gridCol w="1498600">
                  <a:extLst>
                    <a:ext uri="{9D8B030D-6E8A-4147-A177-3AD203B41FA5}">
                      <a16:colId xmlns:a16="http://schemas.microsoft.com/office/drawing/2014/main" val="1171656208"/>
                    </a:ext>
                  </a:extLst>
                </a:gridCol>
                <a:gridCol w="1498600">
                  <a:extLst>
                    <a:ext uri="{9D8B030D-6E8A-4147-A177-3AD203B41FA5}">
                      <a16:colId xmlns:a16="http://schemas.microsoft.com/office/drawing/2014/main" val="4072590980"/>
                    </a:ext>
                  </a:extLst>
                </a:gridCol>
              </a:tblGrid>
              <a:tr h="640080">
                <a:tc>
                  <a:txBody>
                    <a:bodyPr/>
                    <a:lstStyle/>
                    <a:p>
                      <a:pPr marL="0" lvl="0" indent="0" algn="l" rtl="0">
                        <a:spcBef>
                          <a:spcPts val="0"/>
                        </a:spcBef>
                        <a:spcAft>
                          <a:spcPts val="0"/>
                        </a:spcAft>
                        <a:buNone/>
                      </a:pPr>
                      <a:r>
                        <a:rPr lang="en" sz="1300" dirty="0"/>
                        <a:t>Can it (easily) handle…</a:t>
                      </a:r>
                      <a:endParaRPr sz="1300" dirty="0"/>
                    </a:p>
                  </a:txBody>
                  <a:tcPr marL="91425" marR="91425" marT="91425" marB="91425"/>
                </a:tc>
                <a:tc>
                  <a:txBody>
                    <a:bodyPr/>
                    <a:lstStyle/>
                    <a:p>
                      <a:pPr marL="0" lvl="0" indent="0" algn="l" rtl="0">
                        <a:spcBef>
                          <a:spcPts val="0"/>
                        </a:spcBef>
                        <a:spcAft>
                          <a:spcPts val="0"/>
                        </a:spcAft>
                        <a:buNone/>
                      </a:pPr>
                      <a:r>
                        <a:rPr lang="en" sz="1300"/>
                        <a:t>BDT</a:t>
                      </a:r>
                      <a:endParaRPr sz="1300"/>
                    </a:p>
                  </a:txBody>
                  <a:tcPr marL="91425" marR="91425" marT="91425" marB="91425"/>
                </a:tc>
                <a:tc>
                  <a:txBody>
                    <a:bodyPr/>
                    <a:lstStyle/>
                    <a:p>
                      <a:pPr marL="0" lvl="0" indent="0" algn="l" rtl="0">
                        <a:spcBef>
                          <a:spcPts val="0"/>
                        </a:spcBef>
                        <a:spcAft>
                          <a:spcPts val="0"/>
                        </a:spcAft>
                        <a:buNone/>
                      </a:pPr>
                      <a:r>
                        <a:rPr lang="en" sz="1300" dirty="0"/>
                        <a:t>MLP</a:t>
                      </a:r>
                      <a:endParaRPr sz="1300" dirty="0"/>
                    </a:p>
                  </a:txBody>
                  <a:tcPr marL="91425" marR="91425" marT="91425" marB="91425"/>
                </a:tc>
                <a:tc>
                  <a:txBody>
                    <a:bodyPr/>
                    <a:lstStyle/>
                    <a:p>
                      <a:pPr marL="0" lvl="0" indent="0" algn="l" rtl="0">
                        <a:spcBef>
                          <a:spcPts val="0"/>
                        </a:spcBef>
                        <a:spcAft>
                          <a:spcPts val="0"/>
                        </a:spcAft>
                        <a:buNone/>
                      </a:pPr>
                      <a:r>
                        <a:rPr lang="en" sz="1300"/>
                        <a:t>CNN</a:t>
                      </a:r>
                      <a:endParaRPr sz="1300"/>
                    </a:p>
                  </a:txBody>
                  <a:tcPr marL="91425" marR="91425" marT="91425" marB="91425"/>
                </a:tc>
                <a:tc>
                  <a:txBody>
                    <a:bodyPr/>
                    <a:lstStyle/>
                    <a:p>
                      <a:pPr marL="0" lvl="0" indent="0" algn="l" rtl="0">
                        <a:spcBef>
                          <a:spcPts val="0"/>
                        </a:spcBef>
                        <a:spcAft>
                          <a:spcPts val="0"/>
                        </a:spcAft>
                        <a:buNone/>
                      </a:pPr>
                      <a:r>
                        <a:rPr lang="en" sz="1300"/>
                        <a:t>RNN</a:t>
                      </a:r>
                      <a:endParaRPr sz="1300"/>
                    </a:p>
                  </a:txBody>
                  <a:tcPr marL="91425" marR="91425" marT="91425" marB="91425"/>
                </a:tc>
                <a:tc>
                  <a:txBody>
                    <a:bodyPr/>
                    <a:lstStyle/>
                    <a:p>
                      <a:pPr marL="0" lvl="0" indent="0" algn="l" rtl="0">
                        <a:spcBef>
                          <a:spcPts val="0"/>
                        </a:spcBef>
                        <a:spcAft>
                          <a:spcPts val="0"/>
                        </a:spcAft>
                        <a:buNone/>
                      </a:pPr>
                      <a:r>
                        <a:rPr lang="en" sz="1300"/>
                        <a:t>GNN</a:t>
                      </a:r>
                      <a:endParaRPr sz="1300"/>
                    </a:p>
                  </a:txBody>
                  <a:tcPr marL="91425" marR="91425" marT="91425" marB="91425"/>
                </a:tc>
                <a:extLst>
                  <a:ext uri="{0D108BD9-81ED-4DB2-BD59-A6C34878D82A}">
                    <a16:rowId xmlns:a16="http://schemas.microsoft.com/office/drawing/2014/main" val="2837640998"/>
                  </a:ext>
                </a:extLst>
              </a:tr>
              <a:tr h="640080">
                <a:tc>
                  <a:txBody>
                    <a:bodyPr/>
                    <a:lstStyle/>
                    <a:p>
                      <a:pPr marL="0" lvl="0" indent="0" algn="l" rtl="0">
                        <a:spcBef>
                          <a:spcPts val="0"/>
                        </a:spcBef>
                        <a:spcAft>
                          <a:spcPts val="0"/>
                        </a:spcAft>
                        <a:buNone/>
                      </a:pPr>
                      <a:r>
                        <a:rPr lang="en" sz="1300"/>
                        <a:t>Variable-size input</a:t>
                      </a:r>
                      <a:endParaRPr sz="13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b="1" dirty="0">
                          <a:solidFill>
                            <a:schemeClr val="dk1"/>
                          </a:solidFill>
                        </a:rPr>
                        <a:t>🇽</a:t>
                      </a:r>
                      <a:endParaRPr sz="1300" b="1" dirty="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b="1" dirty="0">
                          <a:solidFill>
                            <a:schemeClr val="dk1"/>
                          </a:solidFill>
                        </a:rPr>
                        <a:t>🇽</a:t>
                      </a:r>
                      <a:endParaRPr sz="1300" b="1" dirty="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a:solidFill>
                            <a:schemeClr val="dk1"/>
                          </a:solidFill>
                        </a:rPr>
                        <a:t>✅</a:t>
                      </a:r>
                      <a:endParaRPr sz="13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a:solidFill>
                            <a:schemeClr val="dk1"/>
                          </a:solidFill>
                        </a:rPr>
                        <a:t>✅</a:t>
                      </a:r>
                      <a:endParaRPr sz="1300">
                        <a:solidFill>
                          <a:schemeClr val="dk1"/>
                        </a:solidFill>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a:solidFill>
                            <a:schemeClr val="dk1"/>
                          </a:solidFill>
                        </a:rPr>
                        <a:t>✅</a:t>
                      </a:r>
                      <a:endParaRPr sz="1300"/>
                    </a:p>
                  </a:txBody>
                  <a:tcPr marL="91425" marR="91425" marT="91425" marB="91425"/>
                </a:tc>
                <a:extLst>
                  <a:ext uri="{0D108BD9-81ED-4DB2-BD59-A6C34878D82A}">
                    <a16:rowId xmlns:a16="http://schemas.microsoft.com/office/drawing/2014/main" val="1042289"/>
                  </a:ext>
                </a:extLst>
              </a:tr>
              <a:tr h="640080">
                <a:tc>
                  <a:txBody>
                    <a:bodyPr/>
                    <a:lstStyle/>
                    <a:p>
                      <a:pPr marL="0" lvl="0" indent="0" algn="l" rtl="0">
                        <a:spcBef>
                          <a:spcPts val="0"/>
                        </a:spcBef>
                        <a:spcAft>
                          <a:spcPts val="0"/>
                        </a:spcAft>
                        <a:buNone/>
                      </a:pPr>
                      <a:r>
                        <a:rPr lang="en" sz="1300"/>
                        <a:t>Complicated geometries</a:t>
                      </a:r>
                      <a:endParaRPr sz="1300" b="1"/>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a:solidFill>
                            <a:schemeClr val="dk1"/>
                          </a:solidFill>
                        </a:rPr>
                        <a:t>✅</a:t>
                      </a:r>
                      <a:endParaRPr sz="13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a:solidFill>
                            <a:schemeClr val="dk1"/>
                          </a:solidFill>
                        </a:rPr>
                        <a:t>✅</a:t>
                      </a:r>
                      <a:endParaRPr sz="13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b="1" dirty="0">
                          <a:solidFill>
                            <a:schemeClr val="dk1"/>
                          </a:solidFill>
                        </a:rPr>
                        <a:t>🇽*</a:t>
                      </a:r>
                      <a:endParaRPr sz="1300" b="1" dirty="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a:solidFill>
                            <a:schemeClr val="dk1"/>
                          </a:solidFill>
                        </a:rPr>
                        <a:t>✅</a:t>
                      </a:r>
                      <a:endParaRPr sz="1300">
                        <a:solidFill>
                          <a:schemeClr val="dk1"/>
                        </a:solidFill>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a:solidFill>
                            <a:schemeClr val="dk1"/>
                          </a:solidFill>
                        </a:rPr>
                        <a:t>✅</a:t>
                      </a:r>
                      <a:endParaRPr sz="1300"/>
                    </a:p>
                  </a:txBody>
                  <a:tcPr marL="91425" marR="91425" marT="91425" marB="91425"/>
                </a:tc>
                <a:extLst>
                  <a:ext uri="{0D108BD9-81ED-4DB2-BD59-A6C34878D82A}">
                    <a16:rowId xmlns:a16="http://schemas.microsoft.com/office/drawing/2014/main" val="3597884186"/>
                  </a:ext>
                </a:extLst>
              </a:tr>
              <a:tr h="640080">
                <a:tc>
                  <a:txBody>
                    <a:bodyPr/>
                    <a:lstStyle/>
                    <a:p>
                      <a:pPr marL="0" lvl="0" indent="0" algn="l" rtl="0">
                        <a:spcBef>
                          <a:spcPts val="0"/>
                        </a:spcBef>
                        <a:spcAft>
                          <a:spcPts val="0"/>
                        </a:spcAft>
                        <a:buNone/>
                      </a:pPr>
                      <a:r>
                        <a:rPr lang="en" sz="1300" dirty="0"/>
                        <a:t>4D or 5D inputs</a:t>
                      </a:r>
                      <a:endParaRPr sz="1300" dirty="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a:solidFill>
                            <a:schemeClr val="dk1"/>
                          </a:solidFill>
                        </a:rPr>
                        <a:t>✅</a:t>
                      </a:r>
                      <a:endParaRPr sz="13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a:solidFill>
                            <a:schemeClr val="dk1"/>
                          </a:solidFill>
                        </a:rPr>
                        <a:t>✅</a:t>
                      </a:r>
                      <a:endParaRPr sz="13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b="1" dirty="0">
                          <a:solidFill>
                            <a:schemeClr val="dk1"/>
                          </a:solidFill>
                        </a:rPr>
                        <a:t>🇽*</a:t>
                      </a:r>
                      <a:endParaRPr sz="1300" b="1" dirty="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a:solidFill>
                            <a:schemeClr val="dk1"/>
                          </a:solidFill>
                        </a:rPr>
                        <a:t>✅</a:t>
                      </a:r>
                      <a:endParaRPr sz="1300">
                        <a:solidFill>
                          <a:schemeClr val="dk1"/>
                        </a:solidFill>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a:solidFill>
                            <a:schemeClr val="dk1"/>
                          </a:solidFill>
                        </a:rPr>
                        <a:t>✅</a:t>
                      </a:r>
                      <a:endParaRPr sz="1300"/>
                    </a:p>
                  </a:txBody>
                  <a:tcPr marL="91425" marR="91425" marT="91425" marB="91425"/>
                </a:tc>
                <a:extLst>
                  <a:ext uri="{0D108BD9-81ED-4DB2-BD59-A6C34878D82A}">
                    <a16:rowId xmlns:a16="http://schemas.microsoft.com/office/drawing/2014/main" val="320718967"/>
                  </a:ext>
                </a:extLst>
              </a:tr>
              <a:tr h="640080">
                <a:tc>
                  <a:txBody>
                    <a:bodyPr/>
                    <a:lstStyle/>
                    <a:p>
                      <a:pPr marL="0" lvl="0" indent="0" algn="l" rtl="0">
                        <a:spcBef>
                          <a:spcPts val="0"/>
                        </a:spcBef>
                        <a:spcAft>
                          <a:spcPts val="0"/>
                        </a:spcAft>
                        <a:buNone/>
                      </a:pPr>
                      <a:r>
                        <a:rPr lang="en" sz="1300" dirty="0"/>
                        <a:t>Unordered inputs</a:t>
                      </a:r>
                      <a:endParaRPr sz="1300" dirty="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b="1" dirty="0">
                          <a:solidFill>
                            <a:schemeClr val="dk1"/>
                          </a:solidFill>
                        </a:rPr>
                        <a:t>🇽</a:t>
                      </a:r>
                      <a:endParaRPr sz="1300" b="1" dirty="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b="1" dirty="0">
                          <a:solidFill>
                            <a:schemeClr val="dk1"/>
                          </a:solidFill>
                        </a:rPr>
                        <a:t>🇽</a:t>
                      </a:r>
                      <a:endParaRPr sz="1300" b="1" dirty="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a:solidFill>
                            <a:schemeClr val="dk1"/>
                          </a:solidFill>
                        </a:rPr>
                        <a:t>✅</a:t>
                      </a:r>
                      <a:endParaRPr sz="13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b="1" dirty="0">
                          <a:solidFill>
                            <a:schemeClr val="dk1"/>
                          </a:solidFill>
                        </a:rPr>
                        <a:t>🇽</a:t>
                      </a:r>
                      <a:endParaRPr sz="1300" b="1" dirty="0">
                        <a:solidFill>
                          <a:schemeClr val="dk1"/>
                        </a:solidFill>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300" dirty="0">
                          <a:solidFill>
                            <a:schemeClr val="dk1"/>
                          </a:solidFill>
                        </a:rPr>
                        <a:t>✅</a:t>
                      </a:r>
                      <a:endParaRPr sz="1300" dirty="0"/>
                    </a:p>
                  </a:txBody>
                  <a:tcPr marL="91425" marR="91425" marT="91425" marB="91425"/>
                </a:tc>
                <a:extLst>
                  <a:ext uri="{0D108BD9-81ED-4DB2-BD59-A6C34878D82A}">
                    <a16:rowId xmlns:a16="http://schemas.microsoft.com/office/drawing/2014/main" val="4129670731"/>
                  </a:ext>
                </a:extLst>
              </a:tr>
            </a:tbl>
          </a:graphicData>
        </a:graphic>
      </p:graphicFrame>
      <p:sp>
        <p:nvSpPr>
          <p:cNvPr id="13" name="Google Shape;179;p21">
            <a:extLst>
              <a:ext uri="{FF2B5EF4-FFF2-40B4-BE49-F238E27FC236}">
                <a16:creationId xmlns:a16="http://schemas.microsoft.com/office/drawing/2014/main" id="{2D4D27D0-4D36-5848-9C70-9D6A78D2ED2A}"/>
              </a:ext>
            </a:extLst>
          </p:cNvPr>
          <p:cNvSpPr txBox="1"/>
          <p:nvPr/>
        </p:nvSpPr>
        <p:spPr>
          <a:xfrm>
            <a:off x="6400800" y="6248400"/>
            <a:ext cx="3146700" cy="34621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50" b="1" dirty="0"/>
              <a:t>*CNNs work best with rectangular input spaces</a:t>
            </a:r>
            <a:endParaRPr sz="1050" b="1" dirty="0"/>
          </a:p>
        </p:txBody>
      </p:sp>
    </p:spTree>
    <p:extLst>
      <p:ext uri="{BB962C8B-B14F-4D97-AF65-F5344CB8AC3E}">
        <p14:creationId xmlns:p14="http://schemas.microsoft.com/office/powerpoint/2010/main" val="2901771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93891-8D4D-EE4E-8313-4D2291935DF1}"/>
              </a:ext>
            </a:extLst>
          </p:cNvPr>
          <p:cNvSpPr>
            <a:spLocks noGrp="1"/>
          </p:cNvSpPr>
          <p:nvPr>
            <p:ph type="title"/>
          </p:nvPr>
        </p:nvSpPr>
        <p:spPr/>
        <p:txBody>
          <a:bodyPr/>
          <a:lstStyle/>
          <a:p>
            <a:r>
              <a:rPr lang="en-US" dirty="0"/>
              <a:t>How do GNNs work</a:t>
            </a:r>
          </a:p>
        </p:txBody>
      </p:sp>
      <p:sp>
        <p:nvSpPr>
          <p:cNvPr id="4" name="Date Placeholder 3">
            <a:extLst>
              <a:ext uri="{FF2B5EF4-FFF2-40B4-BE49-F238E27FC236}">
                <a16:creationId xmlns:a16="http://schemas.microsoft.com/office/drawing/2014/main" id="{6102FF45-7A64-C64B-B6AE-5FADCBAFA4F4}"/>
              </a:ext>
            </a:extLst>
          </p:cNvPr>
          <p:cNvSpPr>
            <a:spLocks noGrp="1"/>
          </p:cNvSpPr>
          <p:nvPr>
            <p:ph type="dt" sz="half" idx="10"/>
          </p:nvPr>
        </p:nvSpPr>
        <p:spPr/>
        <p:txBody>
          <a:bodyPr/>
          <a:lstStyle/>
          <a:p>
            <a:fld id="{87B78936-4197-5440-A6FC-E0C37CF5278F}" type="datetime1">
              <a:rPr lang="de-DE" smtClean="0"/>
              <a:t>06.09.22</a:t>
            </a:fld>
            <a:endParaRPr lang="en-US"/>
          </a:p>
        </p:txBody>
      </p:sp>
      <p:sp>
        <p:nvSpPr>
          <p:cNvPr id="5" name="Footer Placeholder 4">
            <a:extLst>
              <a:ext uri="{FF2B5EF4-FFF2-40B4-BE49-F238E27FC236}">
                <a16:creationId xmlns:a16="http://schemas.microsoft.com/office/drawing/2014/main" id="{945D34A9-54F9-4D40-933E-EDAA990FCD35}"/>
              </a:ext>
            </a:extLst>
          </p:cNvPr>
          <p:cNvSpPr>
            <a:spLocks noGrp="1"/>
          </p:cNvSpPr>
          <p:nvPr>
            <p:ph type="ftr" sz="quarter" idx="11"/>
          </p:nvPr>
        </p:nvSpPr>
        <p:spPr/>
        <p:txBody>
          <a:bodyPr/>
          <a:lstStyle/>
          <a:p>
            <a:r>
              <a:rPr lang="pt-BR"/>
              <a:t>ICNFP 2022</a:t>
            </a:r>
            <a:endParaRPr lang="en-US"/>
          </a:p>
        </p:txBody>
      </p:sp>
      <p:sp>
        <p:nvSpPr>
          <p:cNvPr id="6" name="Slide Number Placeholder 5">
            <a:extLst>
              <a:ext uri="{FF2B5EF4-FFF2-40B4-BE49-F238E27FC236}">
                <a16:creationId xmlns:a16="http://schemas.microsoft.com/office/drawing/2014/main" id="{08EC94E7-5364-044C-A4A9-1F77FCEA9507}"/>
              </a:ext>
            </a:extLst>
          </p:cNvPr>
          <p:cNvSpPr>
            <a:spLocks noGrp="1"/>
          </p:cNvSpPr>
          <p:nvPr>
            <p:ph type="sldNum" sz="quarter" idx="12"/>
          </p:nvPr>
        </p:nvSpPr>
        <p:spPr/>
        <p:txBody>
          <a:bodyPr/>
          <a:lstStyle/>
          <a:p>
            <a:fld id="{77D966E6-12FF-4108-9947-A2150C6B7188}" type="slidenum">
              <a:rPr lang="en-US" smtClean="0"/>
              <a:t>9</a:t>
            </a:fld>
            <a:endParaRPr lang="en-US"/>
          </a:p>
        </p:txBody>
      </p:sp>
      <p:pic>
        <p:nvPicPr>
          <p:cNvPr id="8" name="Google Shape;187;p22">
            <a:extLst>
              <a:ext uri="{FF2B5EF4-FFF2-40B4-BE49-F238E27FC236}">
                <a16:creationId xmlns:a16="http://schemas.microsoft.com/office/drawing/2014/main" id="{5216E202-B5D7-EC42-8B62-55E6BEE4AE19}"/>
              </a:ext>
            </a:extLst>
          </p:cNvPr>
          <p:cNvPicPr preferRelativeResize="0"/>
          <p:nvPr/>
        </p:nvPicPr>
        <p:blipFill rotWithShape="1">
          <a:blip r:embed="rId2">
            <a:alphaModFix/>
          </a:blip>
          <a:srcRect l="468" t="1199" r="69519" b="13155"/>
          <a:stretch/>
        </p:blipFill>
        <p:spPr>
          <a:xfrm>
            <a:off x="311700" y="4110925"/>
            <a:ext cx="1984275" cy="1756475"/>
          </a:xfrm>
          <a:prstGeom prst="rect">
            <a:avLst/>
          </a:prstGeom>
          <a:noFill/>
          <a:ln>
            <a:noFill/>
          </a:ln>
        </p:spPr>
      </p:pic>
      <p:sp>
        <p:nvSpPr>
          <p:cNvPr id="9" name="Google Shape;185;p22">
            <a:extLst>
              <a:ext uri="{FF2B5EF4-FFF2-40B4-BE49-F238E27FC236}">
                <a16:creationId xmlns:a16="http://schemas.microsoft.com/office/drawing/2014/main" id="{B0953597-F983-4C42-A3A2-F6C2E6C11C04}"/>
              </a:ext>
            </a:extLst>
          </p:cNvPr>
          <p:cNvSpPr txBox="1">
            <a:spLocks/>
          </p:cNvSpPr>
          <p:nvPr/>
        </p:nvSpPr>
        <p:spPr>
          <a:xfrm>
            <a:off x="-76200" y="762000"/>
            <a:ext cx="8991600" cy="553968"/>
          </a:xfrm>
          <a:prstGeom prst="rect">
            <a:avLst/>
          </a:prstGeom>
        </p:spPr>
        <p:txBody>
          <a:bodyPr spcFirstLastPara="1" vert="horz" wrap="square" lIns="91425" tIns="91425" rIns="91425" bIns="91425" rtlCol="0" anchor="t" anchorCtr="0">
            <a:spAutoFit/>
          </a:bodyPr>
          <a:lst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a:lstStyle>
          <a:p>
            <a:pPr marL="457200">
              <a:spcBef>
                <a:spcPts val="0"/>
              </a:spcBef>
              <a:buSzPts val="1800"/>
              <a:buFont typeface="Arial"/>
              <a:buAutoNum type="arabicPeriod"/>
            </a:pPr>
            <a:r>
              <a:rPr lang="en-GB" sz="2400" dirty="0"/>
              <a:t>Collection of hits is represented as a point cloud</a:t>
            </a:r>
          </a:p>
        </p:txBody>
      </p:sp>
    </p:spTree>
    <p:extLst>
      <p:ext uri="{BB962C8B-B14F-4D97-AF65-F5344CB8AC3E}">
        <p14:creationId xmlns:p14="http://schemas.microsoft.com/office/powerpoint/2010/main" val="33784875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23B304-D53A-4274-93F6-82878B642EB4}">
  <ds:schemaRef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94DEABF4-E312-4FB0-9BDE-0A28D3BB3527}">
  <ds:schemaRefs>
    <ds:schemaRef ds:uri="http://schemas.microsoft.com/sharepoint/v3/contenttype/forms"/>
  </ds:schemaRefs>
</ds:datastoreItem>
</file>

<file path=customXml/itemProps3.xml><?xml version="1.0" encoding="utf-8"?>
<ds:datastoreItem xmlns:ds="http://schemas.openxmlformats.org/officeDocument/2006/customXml" ds:itemID="{2B0CEFB6-D8A7-4EFC-B05F-09FFA4025753}">
  <ds:schemaRefs>
    <ds:schemaRef ds:uri="http://schemas.microsoft.com/office/2006/metadata/properties/metaAttributes"/>
    <ds:schemaRef ds:uri="http://schemas.microsoft.com/office/2006/metadata/contentType"/>
    <ds:schemaRef ds:uri="http://schemas.microsoft.com/office/2006/metadata/properties"/>
    <ds:schemaRef ds:uri="http://www.w3.org/2001/XMLSchema"/>
    <ds:schemaRef ds:uri="http://schemas.microsoft.com/internal/obd"/>
    <ds:schemaRef ds:uri="http://purl.org/dc/terms/"/>
    <ds:schemaRef ds:uri="http://purl.org/dc/elements/1.1/"/>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1010</TotalTime>
  <Words>2879</Words>
  <Application>Microsoft Macintosh PowerPoint</Application>
  <PresentationFormat>On-screen Show (4:3)</PresentationFormat>
  <Paragraphs>454</Paragraphs>
  <Slides>43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Calibri</vt:lpstr>
      <vt:lpstr>Open Sans</vt:lpstr>
      <vt:lpstr>Times New Roman</vt:lpstr>
      <vt:lpstr>Office Theme</vt:lpstr>
      <vt:lpstr>PowerPoint Presentation</vt:lpstr>
      <vt:lpstr>Outline</vt:lpstr>
      <vt:lpstr>Calorimetry in CMS</vt:lpstr>
      <vt:lpstr>Reconstruction of physics objects from calorimeter hits</vt:lpstr>
      <vt:lpstr>Reconstruction of physics objects from calorimeter hits</vt:lpstr>
      <vt:lpstr>Reconstruction of physics objects from calorimeter hits</vt:lpstr>
      <vt:lpstr>The machine learning approach</vt:lpstr>
      <vt:lpstr>Different ML architectures : pros and cons</vt:lpstr>
      <vt:lpstr>How do GNNs work</vt:lpstr>
      <vt:lpstr>How do GNNs work</vt:lpstr>
      <vt:lpstr>How do GNNs work</vt:lpstr>
      <vt:lpstr>PowerPoint Presentation</vt:lpstr>
      <vt:lpstr>Improving the ECAL SC algorithm</vt:lpstr>
      <vt:lpstr>GNN based DeepSC algorithm for the ECAL</vt:lpstr>
      <vt:lpstr>GNN network architecture</vt:lpstr>
      <vt:lpstr>Energy scale and resolution performance: Photons</vt:lpstr>
      <vt:lpstr>Energy scale and resolution performance: Electrons</vt:lpstr>
      <vt:lpstr>PowerPoint Presentation</vt:lpstr>
      <vt:lpstr>Why do we need this regression</vt:lpstr>
      <vt:lpstr>The Dynamic Reduction Network</vt:lpstr>
      <vt:lpstr>Performance with the DRN</vt:lpstr>
      <vt:lpstr>PowerPoint Presentation</vt:lpstr>
      <vt:lpstr>A pion event display</vt:lpstr>
      <vt:lpstr>Baseline energy reconstruction</vt:lpstr>
      <vt:lpstr>Energy resolution &amp; response of charged pions</vt:lpstr>
      <vt:lpstr>Training DRN with different input features</vt:lpstr>
      <vt:lpstr>PowerPoint Presentation</vt:lpstr>
      <vt:lpstr>Complexity of the problem</vt:lpstr>
      <vt:lpstr>Graph-based approach</vt:lpstr>
      <vt:lpstr>Performance</vt:lpstr>
      <vt:lpstr>Summary</vt:lpstr>
      <vt:lpstr>PowerPoint Presentation</vt:lpstr>
      <vt:lpstr>Mustache SC algorithm</vt:lpstr>
      <vt:lpstr>cruijff function for fitting calorimeter response</vt:lpstr>
      <vt:lpstr>Material budget upstream of ECAL</vt:lpstr>
      <vt:lpstr>HGCAL beam test</vt:lpstr>
      <vt:lpstr>DRN electron regression (EB)</vt:lpstr>
      <vt:lpstr>DRN electron regression (EE)</vt:lpstr>
      <vt:lpstr>DRN regression Z boson reco (EB)</vt:lpstr>
      <vt:lpstr>DRN regression Z boson reco (EE)</vt:lpstr>
      <vt:lpstr>DRN photon regression (EB)</vt:lpstr>
      <vt:lpstr>DRN photon regression (EE)</vt:lpstr>
      <vt:lpstr>DRN photon regression Higgs reco (ggH→γγ)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Ruchi Gupta</dc:creator>
  <cp:lastModifiedBy>Ruchi Gupta</cp:lastModifiedBy>
  <cp:revision>11</cp:revision>
  <dcterms:created xsi:type="dcterms:W3CDTF">2022-09-06T14:01:23Z</dcterms:created>
  <dcterms:modified xsi:type="dcterms:W3CDTF">2022-09-07T06:51:51Z</dcterms:modified>
</cp:coreProperties>
</file>