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sldIdLst>
    <p:sldId id="269" r:id="rId5"/>
    <p:sldId id="270" r:id="rId6"/>
    <p:sldId id="380" r:id="rId7"/>
    <p:sldId id="382" r:id="rId8"/>
    <p:sldId id="381" r:id="rId9"/>
    <p:sldId id="388" r:id="rId10"/>
    <p:sldId id="393" r:id="rId11"/>
    <p:sldId id="256" r:id="rId12"/>
    <p:sldId id="257" r:id="rId13"/>
    <p:sldId id="258" r:id="rId14"/>
    <p:sldId id="262" r:id="rId15"/>
    <p:sldId id="260" r:id="rId16"/>
    <p:sldId id="267" r:id="rId17"/>
    <p:sldId id="395" r:id="rId18"/>
    <p:sldId id="259" r:id="rId19"/>
    <p:sldId id="268" r:id="rId20"/>
    <p:sldId id="397" r:id="rId21"/>
    <p:sldId id="398" r:id="rId22"/>
    <p:sldId id="399" r:id="rId23"/>
    <p:sldId id="396" r:id="rId2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3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 showGuides="1">
      <p:cViewPr varScale="1">
        <p:scale>
          <a:sx n="58" d="100"/>
          <a:sy n="58" d="100"/>
        </p:scale>
        <p:origin x="868" y="72"/>
      </p:cViewPr>
      <p:guideLst>
        <p:guide orient="horz" pos="2183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4AD49B-CC1D-45DB-98B3-85A42F44202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8D7B922-9B2B-43EC-A683-AFEC186AC68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A114E95-ABDA-4F26-973C-CD929DDE29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54745-E455-40C6-A12D-A408139EAC21}" type="datetimeFigureOut">
              <a:rPr lang="en-GB" smtClean="0"/>
              <a:t>30/03/2022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09CB13D-0EAA-48DB-9E2B-BF2B049132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78C6E8-F304-49CE-8A92-2D6BCE8FC7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BD810-0485-4A62-BCAF-4065584336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91543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20A49E-F36D-494A-8523-04E6BF3D9D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9F96544-3B9F-4E86-A637-3BDEA3C1477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2E244F-EA9E-4BC3-8F93-79BB6377AB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54745-E455-40C6-A12D-A408139EAC21}" type="datetimeFigureOut">
              <a:rPr lang="en-GB" smtClean="0"/>
              <a:t>30/03/2022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3D7C06F-E79B-4715-AEAA-BF5FDFB0DA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1D9930-02F5-41B4-8487-4CA946C7D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BD810-0485-4A62-BCAF-4065584336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99801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3DFF29F-CD68-4235-9EBE-9250BADF97D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D6F7B24-DF29-4D84-8A24-D9018756159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F30F09D-A575-445D-ADB9-34C3B85E3A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54745-E455-40C6-A12D-A408139EAC21}" type="datetimeFigureOut">
              <a:rPr lang="en-GB" smtClean="0"/>
              <a:t>30/03/2022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AA86D11-306E-4E3E-9F03-67065E8E5C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A7BD575-021A-4706-9520-CAD91AA04C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BD810-0485-4A62-BCAF-4065584336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31920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93693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36390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15699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4686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60658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6860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8281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4452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A5A8C3-259C-4792-8909-194D98FA60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271284-6CD8-4532-8048-5ADAF80353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8442599-909F-4B3F-9D72-D789D1FA20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54745-E455-40C6-A12D-A408139EAC21}" type="datetimeFigureOut">
              <a:rPr lang="en-GB" smtClean="0"/>
              <a:t>30/03/2022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855DA9-C90D-4FCC-9288-A731E835D6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C0EF30-E0F6-4B0A-93ED-D76077A0BA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BD810-0485-4A62-BCAF-4065584336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1670638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1726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502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342356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85717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6340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2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7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354001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928345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163606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9196256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9946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FD2AC9-F0AA-4EB8-A89E-147F252C9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72BF251-CE78-4F7A-88F7-7637C4C9B04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7AF134-AD3D-4A1C-BA0D-1BF56F1C20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54745-E455-40C6-A12D-A408139EAC21}" type="datetimeFigureOut">
              <a:rPr lang="en-GB" smtClean="0"/>
              <a:t>30/03/2022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ED6F73A-8A50-4471-BE71-72DC85D186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87B0F2-BDCB-4C51-AA1D-39502032F4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BD810-0485-4A62-BCAF-4065584336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52394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9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8965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9"/>
            <a:ext cx="617220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Drag picture to placeholder or click icon to add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18225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9144581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2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2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5B8BE6-F973-0249-8D22-0190EF42C575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962297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2363"/>
            <a:ext cx="103632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5582-A608-6141-9DA7-A1CC8ADA652F}" type="datetimeFigureOut">
              <a:rPr lang="de-DE" smtClean="0"/>
              <a:t>30.03.2022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20F27-C89D-F345-BCCB-47B43B28B4B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220176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5582-A608-6141-9DA7-A1CC8ADA652F}" type="datetimeFigureOut">
              <a:rPr lang="de-DE" smtClean="0"/>
              <a:t>30.03.2022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20F27-C89D-F345-BCCB-47B43B28B4B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7619593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5582-A608-6141-9DA7-A1CC8ADA652F}" type="datetimeFigureOut">
              <a:rPr lang="de-DE" smtClean="0"/>
              <a:t>30.03.2022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20F27-C89D-F345-BCCB-47B43B28B4B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97853498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5582-A608-6141-9DA7-A1CC8ADA652F}" type="datetimeFigureOut">
              <a:rPr lang="de-DE" smtClean="0"/>
              <a:t>30.03.2022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20F27-C89D-F345-BCCB-47B43B28B4B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120711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5582-A608-6141-9DA7-A1CC8ADA652F}" type="datetimeFigureOut">
              <a:rPr lang="de-DE" smtClean="0"/>
              <a:t>30.03.2022</a:t>
            </a:fld>
            <a:endParaRPr lang="de-D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20F27-C89D-F345-BCCB-47B43B28B4B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898618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5582-A608-6141-9DA7-A1CC8ADA652F}" type="datetimeFigureOut">
              <a:rPr lang="de-DE" smtClean="0"/>
              <a:t>30.03.2022</a:t>
            </a:fld>
            <a:endParaRPr lang="de-D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20F27-C89D-F345-BCCB-47B43B28B4B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08782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4667F1-C6CC-461B-8680-C927269FC3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8809B83-D3D4-4EDB-BFB7-68C03C451A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915DB9-17C5-4CCC-8868-EFF2906620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A73FECF-1196-48A2-8158-2DD6132646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54745-E455-40C6-A12D-A408139EAC21}" type="datetimeFigureOut">
              <a:rPr lang="en-GB" smtClean="0"/>
              <a:t>30/03/2022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1FF107-30FC-46B1-8FE9-83B8C6733D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5FF933-0E8B-4ED0-8069-3E48DF175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BD810-0485-4A62-BCAF-4065584336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490897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5582-A608-6141-9DA7-A1CC8ADA652F}" type="datetimeFigureOut">
              <a:rPr lang="de-DE" smtClean="0"/>
              <a:t>30.03.2022</a:t>
            </a:fld>
            <a:endParaRPr lang="de-D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20F27-C89D-F345-BCCB-47B43B28B4B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5611026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5582-A608-6141-9DA7-A1CC8ADA652F}" type="datetimeFigureOut">
              <a:rPr lang="de-DE" smtClean="0"/>
              <a:t>30.03.2022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20F27-C89D-F345-BCCB-47B43B28B4B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4439949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5582-A608-6141-9DA7-A1CC8ADA652F}" type="datetimeFigureOut">
              <a:rPr lang="de-DE" smtClean="0"/>
              <a:t>30.03.2022</a:t>
            </a:fld>
            <a:endParaRPr lang="de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20F27-C89D-F345-BCCB-47B43B28B4B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377566275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5582-A608-6141-9DA7-A1CC8ADA652F}" type="datetimeFigureOut">
              <a:rPr lang="de-DE" smtClean="0"/>
              <a:t>30.03.2022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20F27-C89D-F345-BCCB-47B43B28B4B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7788829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45582-A608-6141-9DA7-A1CC8ADA652F}" type="datetimeFigureOut">
              <a:rPr lang="de-DE" smtClean="0"/>
              <a:t>30.03.2022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820F27-C89D-F345-BCCB-47B43B28B4B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35459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2AC907-1FEB-49B4-93F0-ED2F17FE42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E40BFD-C8D6-42B7-8D43-9EDB94B5CA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7F0567-9F6E-4E6F-B4BE-23068A40E7B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77654A8-BCDE-45AA-A151-DCDD0A89A7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87DCD7-974B-45D2-BCBF-C283C46D61A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307468E-E66E-4698-9C82-14D792A80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54745-E455-40C6-A12D-A408139EAC21}" type="datetimeFigureOut">
              <a:rPr lang="en-GB" smtClean="0"/>
              <a:t>30/03/2022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73DBAF-1B41-4519-9355-49887E2BC8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39C74A2-97C7-4FB9-A02F-DDF0A9AB85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BD810-0485-4A62-BCAF-4065584336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31961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C36846-36D7-4CB1-A15F-9D6E67D0B9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25919DD-3961-4603-BE9A-140F0037AF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54745-E455-40C6-A12D-A408139EAC21}" type="datetimeFigureOut">
              <a:rPr lang="en-GB" smtClean="0"/>
              <a:t>30/03/2022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5FC545-1640-4DDD-9E08-56B4619894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80BD14-7B84-4E65-8728-06E64ADD81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BD810-0485-4A62-BCAF-4065584336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54210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7E90D43-5139-487D-A6BB-4828C8EAF1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54745-E455-40C6-A12D-A408139EAC21}" type="datetimeFigureOut">
              <a:rPr lang="en-GB" smtClean="0"/>
              <a:t>30/03/2022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76124BE-94A8-4A8D-B782-96FF9C86D2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69931BD-7592-41C4-ACBD-8A8D045593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BD810-0485-4A62-BCAF-4065584336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9616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EC703A-05ED-44CF-B2DD-BE9083F98D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0E869A-D99A-452B-9EA1-A390D78BAD7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F457E8-87B9-4B33-BD7E-43AFB5DF4C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517B2C0-F5FD-461F-A60E-57B142D81D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54745-E455-40C6-A12D-A408139EAC21}" type="datetimeFigureOut">
              <a:rPr lang="en-GB" smtClean="0"/>
              <a:t>30/03/2022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186DBDB-261B-4F72-BC2D-12F5DC9490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869417C-9AD6-4500-9FF3-82AED335F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BD810-0485-4A62-BCAF-4065584336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296708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5284AC-E917-49E7-9504-131405475A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8D501A-BF7B-4DF3-9BFB-ACD1C4020C2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35AA85-5EF9-407C-8F3B-B533515F08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2E0A63B-A818-442A-9375-2F5A8A3D2D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254745-E455-40C6-A12D-A408139EAC21}" type="datetimeFigureOut">
              <a:rPr lang="en-GB" smtClean="0"/>
              <a:t>30/03/2022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8DE08E8-60AC-4549-A3F3-A37FA32597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8DDDE4-28EB-428F-9882-F8312690FE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CBD810-0485-4A62-BCAF-4065584336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7486429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FA112D4-7A1C-4D64-B588-405B3E9F83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DF285C4-F1CB-4CE4-89BA-D78C73DCE5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CD5401-ABA6-4016-881B-7A15265D19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254745-E455-40C6-A12D-A408139EAC21}" type="datetimeFigureOut">
              <a:rPr lang="en-GB" smtClean="0"/>
              <a:t>30/03/2022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FEAD12-03B8-4CA3-928B-DDAE5849AF0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2313FC-0919-4055-8351-B5671A3AD22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BD810-0485-4A62-BCAF-40655843369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8219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B8BE6-F973-0249-8D22-0190EF42C575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92524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5B8BE6-F973-0249-8D22-0190EF42C575}" type="datetimeFigureOut">
              <a:rPr lang="en-US" smtClean="0"/>
              <a:t>3/30/2022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4CF80A-0B76-284B-B3DD-95F236FC5F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028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45582-A608-6141-9DA7-A1CC8ADA652F}" type="datetimeFigureOut">
              <a:rPr lang="de-DE" smtClean="0"/>
              <a:t>30.03.2022</a:t>
            </a:fld>
            <a:endParaRPr lang="de-D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20F27-C89D-F345-BCCB-47B43B28B4B2}" type="slidenum">
              <a:rPr lang="de-DE" smtClean="0"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7653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ccelconf.web.cern.ch/ipac2021/papers/tupab027.pdf" TargetMode="External"/><Relationship Id="rId4" Type="http://schemas.openxmlformats.org/officeDocument/2006/relationships/image" Target="../media/image2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3.jp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40.xml"/><Relationship Id="rId6" Type="http://schemas.openxmlformats.org/officeDocument/2006/relationships/image" Target="../media/image39.png"/><Relationship Id="rId11" Type="http://schemas.openxmlformats.org/officeDocument/2006/relationships/hyperlink" Target="https://indico.cern.ch/event/1096767/" TargetMode="External"/><Relationship Id="rId5" Type="http://schemas.openxmlformats.org/officeDocument/2006/relationships/image" Target="../media/image38.emf"/><Relationship Id="rId10" Type="http://schemas.openxmlformats.org/officeDocument/2006/relationships/image" Target="../media/image43.jpeg"/><Relationship Id="rId4" Type="http://schemas.openxmlformats.org/officeDocument/2006/relationships/image" Target="../media/image37.gif"/><Relationship Id="rId9" Type="http://schemas.openxmlformats.org/officeDocument/2006/relationships/image" Target="../media/image4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7.jpeg"/><Relationship Id="rId4" Type="http://schemas.openxmlformats.org/officeDocument/2006/relationships/image" Target="../media/image4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gsi.de/event/10458/" TargetMode="Externa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event/982987/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3.jp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jpg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956D2C-2427-4314-B52E-30E332A6DE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65123"/>
            <a:ext cx="10515600" cy="1325563"/>
          </a:xfrm>
        </p:spPr>
        <p:txBody>
          <a:bodyPr>
            <a:noAutofit/>
          </a:bodyPr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Welcome to BSW22 Valencia !</a:t>
            </a:r>
            <a:br>
              <a:rPr lang="en-US" dirty="0">
                <a:solidFill>
                  <a:schemeClr val="bg1"/>
                </a:solidFill>
              </a:rPr>
            </a:br>
            <a:br>
              <a:rPr lang="en-US" dirty="0">
                <a:solidFill>
                  <a:schemeClr val="bg1"/>
                </a:solidFill>
              </a:rPr>
            </a:b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BDF9E0C7-26E2-400F-972D-25C5799150B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4205" y="823735"/>
            <a:ext cx="6599303" cy="462936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7457515-0C5E-4B94-8829-8B8C076525A9}"/>
              </a:ext>
            </a:extLst>
          </p:cNvPr>
          <p:cNvSpPr txBox="1"/>
          <p:nvPr/>
        </p:nvSpPr>
        <p:spPr>
          <a:xfrm>
            <a:off x="6954249" y="823735"/>
            <a:ext cx="5131138" cy="29238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chemeClr val="bg1"/>
                </a:solidFill>
              </a:rPr>
              <a:t>ARIES WP6 APEC &amp; </a:t>
            </a:r>
            <a:r>
              <a:rPr lang="en-US" sz="3200" dirty="0" err="1">
                <a:solidFill>
                  <a:schemeClr val="bg1"/>
                </a:solidFill>
              </a:rPr>
              <a:t>iFAST</a:t>
            </a:r>
            <a:r>
              <a:rPr lang="en-US" sz="3200" dirty="0">
                <a:solidFill>
                  <a:schemeClr val="bg1"/>
                </a:solidFill>
              </a:rPr>
              <a:t> WP5.2 SMART PAF  brainstorming &amp; strategy </a:t>
            </a:r>
            <a:r>
              <a:rPr lang="en-US" sz="3200" b="1" i="1" dirty="0">
                <a:solidFill>
                  <a:srgbClr val="FFFF00"/>
                </a:solidFill>
              </a:rPr>
              <a:t>in-person non-virtual </a:t>
            </a:r>
            <a:r>
              <a:rPr lang="en-US" sz="3200" dirty="0">
                <a:solidFill>
                  <a:schemeClr val="bg1"/>
                </a:solidFill>
              </a:rPr>
              <a:t>meeting</a:t>
            </a:r>
          </a:p>
          <a:p>
            <a:pPr algn="ctr"/>
            <a:r>
              <a:rPr lang="en-US" dirty="0">
                <a:solidFill>
                  <a:schemeClr val="bg1"/>
                </a:solidFill>
              </a:rPr>
              <a:t>  </a:t>
            </a:r>
            <a:endParaRPr lang="en-US" sz="3200" dirty="0">
              <a:solidFill>
                <a:schemeClr val="bg1"/>
              </a:solidFill>
            </a:endParaRPr>
          </a:p>
          <a:p>
            <a:pPr algn="ctr"/>
            <a:r>
              <a:rPr lang="en-US" sz="3200" dirty="0">
                <a:solidFill>
                  <a:schemeClr val="bg1"/>
                </a:solidFill>
              </a:rPr>
              <a:t>29 March – 1 April 2022</a:t>
            </a:r>
            <a:endParaRPr lang="en-GB" sz="3200" dirty="0">
              <a:solidFill>
                <a:schemeClr val="bg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4AA5C00-7B3F-453C-AC72-02AA370891C3}"/>
              </a:ext>
            </a:extLst>
          </p:cNvPr>
          <p:cNvSpPr txBox="1"/>
          <p:nvPr/>
        </p:nvSpPr>
        <p:spPr>
          <a:xfrm>
            <a:off x="264205" y="5974245"/>
            <a:ext cx="116077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organizers: Angeles Faus Golfe (</a:t>
            </a:r>
            <a:r>
              <a:rPr lang="en-US" sz="2400" dirty="0" err="1">
                <a:solidFill>
                  <a:schemeClr val="bg1"/>
                </a:solidFill>
              </a:rPr>
              <a:t>IJCLab</a:t>
            </a:r>
            <a:r>
              <a:rPr lang="en-US" sz="2400" dirty="0">
                <a:solidFill>
                  <a:schemeClr val="bg1"/>
                </a:solidFill>
              </a:rPr>
              <a:t>), Giuliano Franchetti (GSI), Frank Zimmermann (CERN)</a:t>
            </a:r>
            <a:endParaRPr lang="en-GB" sz="2400" dirty="0">
              <a:solidFill>
                <a:schemeClr val="bg1"/>
              </a:solidFill>
            </a:endParaRPr>
          </a:p>
        </p:txBody>
      </p:sp>
      <p:pic>
        <p:nvPicPr>
          <p:cNvPr id="4" name="Picture 3" descr="A picture containing sky, outdoor, walking, people&#10;&#10;Description automatically generated">
            <a:extLst>
              <a:ext uri="{FF2B5EF4-FFF2-40B4-BE49-F238E27FC236}">
                <a16:creationId xmlns:a16="http://schemas.microsoft.com/office/drawing/2014/main" id="{A152C0A0-4ADE-4905-9B47-13446607B93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5119" y="3627120"/>
            <a:ext cx="3209398" cy="24071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54850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87E64-0E1D-4863-80E0-986FAFD9B3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9594"/>
            <a:ext cx="10515600" cy="1325563"/>
          </a:xfrm>
        </p:spPr>
        <p:txBody>
          <a:bodyPr/>
          <a:lstStyle/>
          <a:p>
            <a:r>
              <a:rPr lang="en-GB" b="1" dirty="0"/>
              <a:t>Task 5.2 Pushing Accelerator Frontiers (PAF) </a:t>
            </a:r>
            <a:br>
              <a:rPr lang="en-GB" b="1" dirty="0"/>
            </a:b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CD9CF59-8C3F-46B8-BB2E-BA0C380342FF}"/>
              </a:ext>
            </a:extLst>
          </p:cNvPr>
          <p:cNvSpPr/>
          <p:nvPr/>
        </p:nvSpPr>
        <p:spPr>
          <a:xfrm>
            <a:off x="92765" y="842375"/>
            <a:ext cx="12099235" cy="61965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Main tools: </a:t>
            </a:r>
            <a:r>
              <a:rPr lang="en-GB" sz="2400" b="1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topical workshops and dedicated prospective studies</a:t>
            </a:r>
          </a:p>
          <a:p>
            <a:pPr algn="just">
              <a:spcBef>
                <a:spcPts val="200"/>
              </a:spcBef>
              <a:spcAft>
                <a:spcPts val="200"/>
              </a:spcAft>
            </a:pPr>
            <a:r>
              <a:rPr lang="en-GB" sz="1200" b="1" dirty="0">
                <a:solidFill>
                  <a:srgbClr val="00B05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171450" indent="-17145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Overriding goal: </a:t>
            </a:r>
            <a:r>
              <a:rPr lang="en-GB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survey </a:t>
            </a:r>
            <a:r>
              <a:rPr lang="en-GB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frontiers of classical accelerators and develop long-term strategies </a:t>
            </a:r>
            <a:r>
              <a:rPr lang="en-GB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for boosting the performance of </a:t>
            </a:r>
            <a:r>
              <a:rPr lang="en-GB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future facilities</a:t>
            </a:r>
            <a:r>
              <a:rPr lang="en-GB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and for </a:t>
            </a:r>
            <a:r>
              <a:rPr lang="en-GB" sz="2400" b="1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overcoming limitations  </a:t>
            </a:r>
          </a:p>
          <a:p>
            <a:pPr algn="just">
              <a:spcBef>
                <a:spcPts val="200"/>
              </a:spcBef>
              <a:spcAft>
                <a:spcPts val="200"/>
              </a:spcAft>
            </a:pP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171450" indent="-171450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Thrust 1: </a:t>
            </a:r>
            <a:r>
              <a:rPr lang="en-GB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networking on </a:t>
            </a:r>
            <a:r>
              <a:rPr lang="en-GB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novel intense positron sources</a:t>
            </a:r>
            <a:r>
              <a:rPr lang="en-GB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providing a                      </a:t>
            </a:r>
            <a:r>
              <a:rPr lang="en-GB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“condensation point” for the worldwide positron-source community 					</a:t>
            </a:r>
            <a:r>
              <a:rPr lang="en-GB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CNRS – Iryna Chaikovska</a:t>
            </a:r>
            <a:r>
              <a:rPr lang="en-GB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algn="just">
              <a:spcBef>
                <a:spcPts val="200"/>
              </a:spcBef>
              <a:spcAft>
                <a:spcPts val="200"/>
              </a:spcAft>
              <a:tabLst>
                <a:tab pos="450850" algn="l"/>
              </a:tabLst>
            </a:pPr>
            <a:r>
              <a:rPr lang="en-GB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- different methods of e</a:t>
            </a:r>
            <a:r>
              <a:rPr lang="en-GB" sz="2400" baseline="300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+</a:t>
            </a:r>
            <a:r>
              <a:rPr lang="en-GB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production, both classical techniques &amp; especially novel/exotic ones</a:t>
            </a:r>
          </a:p>
          <a:p>
            <a:pPr algn="just">
              <a:spcBef>
                <a:spcPts val="200"/>
              </a:spcBef>
              <a:spcAft>
                <a:spcPts val="200"/>
              </a:spcAft>
              <a:tabLst>
                <a:tab pos="450850" algn="l"/>
              </a:tabLst>
            </a:pPr>
            <a:r>
              <a:rPr lang="en-GB" sz="12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  <a:p>
            <a:pPr marL="171450" indent="-171450" algn="just">
              <a:spcBef>
                <a:spcPts val="200"/>
              </a:spcBef>
              <a:spcAft>
                <a:spcPts val="200"/>
              </a:spcAft>
              <a:buFont typeface="Arial" panose="020B0604020202020204" pitchFamily="34" charset="0"/>
              <a:buChar char="•"/>
            </a:pPr>
            <a:r>
              <a:rPr lang="en-GB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Thrust 2: </a:t>
            </a:r>
            <a:r>
              <a:rPr lang="en-GB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survey extreme beams and ultimate limits</a:t>
            </a:r>
            <a:r>
              <a:rPr lang="en-GB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and examine </a:t>
            </a:r>
            <a:r>
              <a:rPr lang="en-GB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approaches to overcome the present limits on beam brightness  </a:t>
            </a:r>
            <a:r>
              <a:rPr lang="en-GB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en-GB" sz="24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 – Frank Zimmermann, GSI – Giuliano Franchetti</a:t>
            </a:r>
            <a:r>
              <a:rPr lang="en-GB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algn="just" defTabSz="450850">
              <a:spcBef>
                <a:spcPts val="200"/>
              </a:spcBef>
              <a:spcAft>
                <a:spcPts val="200"/>
              </a:spcAft>
            </a:pPr>
            <a:r>
              <a:rPr lang="en-GB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- </a:t>
            </a:r>
            <a:r>
              <a:rPr lang="en-GB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space-charge compensation or cooling, crystalline beams,..</a:t>
            </a:r>
          </a:p>
          <a:p>
            <a:pPr algn="just" defTabSz="450850">
              <a:spcBef>
                <a:spcPts val="200"/>
              </a:spcBef>
              <a:spcAft>
                <a:spcPts val="200"/>
              </a:spcAft>
            </a:pPr>
            <a:r>
              <a:rPr lang="en-GB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- review the ultimate limits on </a:t>
            </a:r>
            <a:r>
              <a:rPr lang="en-GB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high-gradient acceleration, </a:t>
            </a:r>
          </a:p>
          <a:p>
            <a:pPr algn="just" defTabSz="450850">
              <a:spcBef>
                <a:spcPts val="200"/>
              </a:spcBef>
              <a:spcAft>
                <a:spcPts val="200"/>
              </a:spcAft>
            </a:pPr>
            <a:r>
              <a:rPr lang="en-GB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high-field bending, beam size, beam density, and luminosity</a:t>
            </a:r>
            <a:endParaRPr lang="en-GB" sz="2400" b="1" i="1" dirty="0">
              <a:highlight>
                <a:srgbClr val="FFFF00"/>
              </a:highlight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F9F5081-912A-4904-BA14-98439012AEF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8449" y="2473649"/>
            <a:ext cx="1099645" cy="109964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7000255-FF6A-487B-A634-D5650E984F0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68" r="31786" b="28834"/>
          <a:stretch/>
        </p:blipFill>
        <p:spPr>
          <a:xfrm>
            <a:off x="8565980" y="5217063"/>
            <a:ext cx="1106063" cy="112537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618A130-60C6-413C-B09A-342ECFAC4877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9" r="22193" b="17874"/>
          <a:stretch/>
        </p:blipFill>
        <p:spPr>
          <a:xfrm>
            <a:off x="9799855" y="5242788"/>
            <a:ext cx="1026859" cy="1099645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3E2290AC-2A0A-4983-83C5-48EAC6141F7E}"/>
              </a:ext>
            </a:extLst>
          </p:cNvPr>
          <p:cNvSpPr/>
          <p:nvPr/>
        </p:nvSpPr>
        <p:spPr>
          <a:xfrm>
            <a:off x="8968595" y="6396335"/>
            <a:ext cx="226497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400" b="1" i="1" dirty="0">
                <a:solidFill>
                  <a:prstClr val="black"/>
                </a:solidFill>
                <a:highlight>
                  <a:srgbClr val="FFFF00"/>
                </a:highlight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IPAC’21 paper</a:t>
            </a:r>
            <a:endParaRPr lang="en-GB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ED97801E-C6E1-4605-AC9A-816B59525C7B}"/>
              </a:ext>
            </a:extLst>
          </p:cNvPr>
          <p:cNvSpPr txBox="1"/>
          <p:nvPr/>
        </p:nvSpPr>
        <p:spPr>
          <a:xfrm>
            <a:off x="10602899" y="5204568"/>
            <a:ext cx="1653007" cy="12557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lvl="0" indent="-22860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12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F. Zimmermann, R. Assmann, M. Bai, G. Franchetti, </a:t>
            </a:r>
            <a:r>
              <a:rPr kumimoji="0" lang="en-GB" sz="1200" b="1" i="1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5"/>
              </a:rPr>
              <a:t>Review of Accelerator Limitations and Routes to Ultimate Beams</a:t>
            </a:r>
            <a:r>
              <a:rPr kumimoji="0" lang="en-GB" sz="1200" b="0" i="0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IPAC’21</a:t>
            </a:r>
          </a:p>
        </p:txBody>
      </p:sp>
    </p:spTree>
    <p:extLst>
      <p:ext uri="{BB962C8B-B14F-4D97-AF65-F5344CB8AC3E}">
        <p14:creationId xmlns:p14="http://schemas.microsoft.com/office/powerpoint/2010/main" val="20942697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87E64-0E1D-4863-80E0-986FAFD9B3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79594"/>
            <a:ext cx="10770704" cy="1325563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Task 5.2 Pushing Accelerator Frontiers (PAF) – cont’d </a:t>
            </a:r>
            <a:br>
              <a:rPr lang="en-GB" b="1" dirty="0"/>
            </a:b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CD9CF59-8C3F-46B8-BB2E-BA0C380342FF}"/>
              </a:ext>
            </a:extLst>
          </p:cNvPr>
          <p:cNvSpPr/>
          <p:nvPr/>
        </p:nvSpPr>
        <p:spPr>
          <a:xfrm>
            <a:off x="92765" y="976059"/>
            <a:ext cx="12099235" cy="45653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85738" marR="0" lvl="0" indent="-185738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Thrust 3: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artificial intelligence for accelerators,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exploring applications of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machine learning, deep learning, advanced optimization algorithms and neural networks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, for accelerator control and design (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PSI – Rasmus Ischebeck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 </a:t>
            </a:r>
          </a:p>
          <a:p>
            <a:pPr marL="185738" marR="0" lvl="0" indent="-185738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lang="en-GB" sz="24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tabLst/>
              <a:defRPr/>
            </a:pP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5738" marR="0" lvl="0" indent="-185738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GB" sz="24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185738" marR="0" lvl="0" indent="-185738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Thrust 4: 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accelerators for “dark sector”&amp; precision physics </a:t>
            </a:r>
          </a:p>
          <a:p>
            <a:pPr marR="0" lvl="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tabLst/>
              <a:defRPr/>
            </a:pPr>
            <a:r>
              <a:rPr lang="en-GB" sz="2400" b="1" dirty="0">
                <a:solidFill>
                  <a:srgbClr val="0070C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CERN – Christian Carli, GSI – Bernd Lorentz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>
                <a:tab pos="450850" algn="l"/>
              </a:tabLst>
              <a:defRPr/>
            </a:pP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GB" sz="24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accelerator/beam requirements for dark-sector searches in fixed-target experiments 	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>
                <a:tab pos="450850" algn="l"/>
              </a:tabLst>
              <a:defRPr/>
            </a:pPr>
            <a:r>
              <a:rPr lang="en-GB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-</a:t>
            </a:r>
            <a:r>
              <a:rPr lang="en-GB" sz="24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investigating current precision frontier accelerator developments, such as EDM ring designs</a:t>
            </a:r>
            <a:endParaRPr kumimoji="0" lang="en-GB" sz="20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3BC6BFD-D617-4354-AE6D-25FA1A0A83F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29917" y="1760351"/>
            <a:ext cx="1491121" cy="1491121"/>
          </a:xfrm>
          <a:prstGeom prst="rect">
            <a:avLst/>
          </a:prstGeom>
        </p:spPr>
      </p:pic>
      <p:pic>
        <p:nvPicPr>
          <p:cNvPr id="7" name="Picture 6" descr="A picture containing text, person, indoor, older&#10;&#10;Description automatically generated">
            <a:extLst>
              <a:ext uri="{FF2B5EF4-FFF2-40B4-BE49-F238E27FC236}">
                <a16:creationId xmlns:a16="http://schemas.microsoft.com/office/drawing/2014/main" id="{B68F8E3A-53C2-4784-A1F7-B2376E022C7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69" r="13537" b="22812"/>
          <a:stretch/>
        </p:blipFill>
        <p:spPr>
          <a:xfrm>
            <a:off x="8367855" y="2699324"/>
            <a:ext cx="1638663" cy="193104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F55A653-77F2-4BDC-99B1-AE75B33AE61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53482" y="2819068"/>
            <a:ext cx="1691553" cy="1691553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9E62BCC1-0FF4-43E6-BD2E-96969465A8AD}"/>
              </a:ext>
            </a:extLst>
          </p:cNvPr>
          <p:cNvSpPr txBox="1"/>
          <p:nvPr/>
        </p:nvSpPr>
        <p:spPr>
          <a:xfrm flipH="1">
            <a:off x="2899086" y="5968544"/>
            <a:ext cx="6773723" cy="707886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rgbClr val="FF0000"/>
                </a:solidFill>
              </a:rPr>
              <a:t>focus of the Valencia meeting !</a:t>
            </a:r>
            <a:endParaRPr lang="en-GB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96831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87E64-0E1D-4863-80E0-986FAFD9B34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79594"/>
            <a:ext cx="10956235" cy="1325563"/>
          </a:xfrm>
        </p:spPr>
        <p:txBody>
          <a:bodyPr>
            <a:normAutofit fontScale="90000"/>
          </a:bodyPr>
          <a:lstStyle/>
          <a:p>
            <a:r>
              <a:rPr lang="en-GB" b="1" dirty="0"/>
              <a:t>Task 5.2 Pushing Accelerator Frontiers (PAF) – cont’d </a:t>
            </a:r>
            <a:br>
              <a:rPr lang="en-GB" b="1" dirty="0"/>
            </a:br>
            <a:endParaRPr lang="en-GB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CD9CF59-8C3F-46B8-BB2E-BA0C380342FF}"/>
              </a:ext>
            </a:extLst>
          </p:cNvPr>
          <p:cNvSpPr/>
          <p:nvPr/>
        </p:nvSpPr>
        <p:spPr>
          <a:xfrm>
            <a:off x="178904" y="1174536"/>
            <a:ext cx="11834191" cy="60170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GB" sz="2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Thrust </a:t>
            </a:r>
            <a:r>
              <a:rPr lang="en-GB" sz="24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kumimoji="0" lang="en-GB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:  </a:t>
            </a:r>
            <a:r>
              <a:rPr lang="en-GB" sz="2400" b="1" dirty="0">
                <a:solidFill>
                  <a:srgbClr val="00B050"/>
                </a:solidFill>
              </a:rPr>
              <a:t>green accelerators, sustainable accelerator concepts, e.g. energy recovery, energy efficiency, and possibly particle (e.g. positron) recycling </a:t>
            </a:r>
            <a:r>
              <a:rPr lang="en-GB" sz="2400" dirty="0"/>
              <a:t>(</a:t>
            </a:r>
            <a:r>
              <a:rPr lang="en-GB" sz="2400" b="1" dirty="0"/>
              <a:t>CERN, GSI, CNRS, PSI, + JGU – Florian Hug</a:t>
            </a:r>
            <a:r>
              <a:rPr lang="en-GB" sz="2400" dirty="0"/>
              <a:t>)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endParaRPr lang="en-GB" sz="24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endParaRPr lang="en-GB" sz="24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endParaRPr lang="en-GB" sz="24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endParaRPr lang="en-GB" sz="2400" dirty="0">
              <a:solidFill>
                <a:prstClr val="black"/>
              </a:solidFill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WP5 - </a:t>
            </a:r>
            <a:r>
              <a:rPr lang="en-GB" sz="2400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Task 5.2 PAF synergies: </a:t>
            </a:r>
          </a:p>
          <a:p>
            <a:r>
              <a:rPr lang="en-GB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Task 5.1 MUST: positron sources, ultimate limits, and particle recycling ..</a:t>
            </a:r>
          </a:p>
          <a:p>
            <a:r>
              <a:rPr lang="en-GB" sz="2400" b="1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with the Task 5.3 REX: dark sector fixed-target experiments and machine learning …</a:t>
            </a:r>
          </a:p>
          <a:p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GB" sz="3200" dirty="0">
                <a:latin typeface="Calibri" panose="020F0502020204030204" pitchFamily="34" charset="0"/>
                <a:cs typeface="Calibri" panose="020F0502020204030204" pitchFamily="34" charset="0"/>
              </a:rPr>
              <a:t>→ </a:t>
            </a:r>
            <a:r>
              <a:rPr lang="en-GB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PAF will develop a coherent landscape for future accelerators and issue targeted R&amp;D recommendations 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20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0CA3468-67AB-442F-9115-8A7E8F2F9A5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85" r="9451" b="12842"/>
          <a:stretch/>
        </p:blipFill>
        <p:spPr>
          <a:xfrm>
            <a:off x="2191788" y="2061752"/>
            <a:ext cx="1653702" cy="18596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400402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E47A26-7166-482D-BD22-DCDC0198F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120" y="0"/>
            <a:ext cx="10515600" cy="1325563"/>
          </a:xfrm>
        </p:spPr>
        <p:txBody>
          <a:bodyPr/>
          <a:lstStyle/>
          <a:p>
            <a:r>
              <a:rPr lang="en-US" dirty="0"/>
              <a:t>PAF workshops so far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92C2F4-19BF-446B-A8F6-02CD2D523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462" y="1465943"/>
            <a:ext cx="11134536" cy="4351338"/>
          </a:xfrm>
        </p:spPr>
        <p:txBody>
          <a:bodyPr>
            <a:normAutofit/>
          </a:bodyPr>
          <a:lstStyle/>
          <a:p>
            <a:r>
              <a:rPr lang="en-US" sz="3600" b="1" i="1" dirty="0">
                <a:solidFill>
                  <a:srgbClr val="0070C0"/>
                </a:solidFill>
              </a:rPr>
              <a:t>Extreme Storage Rings Workshop (ESRW22) </a:t>
            </a:r>
            <a:r>
              <a:rPr lang="en-US" sz="3600" dirty="0"/>
              <a:t>– virtual – 31 January to 8 February 2022, see next page</a:t>
            </a:r>
          </a:p>
          <a:p>
            <a:pPr marL="0" indent="0">
              <a:buNone/>
            </a:pPr>
            <a:r>
              <a:rPr lang="en-US" sz="3600" dirty="0"/>
              <a:t> 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01837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61AF6F8F-2170-4345-BB6E-5E22377DB3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09212" y="1441768"/>
            <a:ext cx="2520972" cy="1338054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330DA0F-C3BB-514B-ACF6-7C8C75FB4D0D}"/>
              </a:ext>
            </a:extLst>
          </p:cNvPr>
          <p:cNvSpPr txBox="1"/>
          <p:nvPr/>
        </p:nvSpPr>
        <p:spPr>
          <a:xfrm>
            <a:off x="3225463" y="152479"/>
            <a:ext cx="2573879" cy="3570208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solidFill>
              <a:srgbClr val="F79646"/>
            </a:solidFill>
            <a:prstDash val="solid"/>
          </a:ln>
          <a:effectLst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en-GB" kern="0" dirty="0">
                <a:solidFill>
                  <a:prstClr val="black"/>
                </a:solidFill>
                <a:latin typeface="Calibri"/>
              </a:rPr>
              <a:t>Cross-boundary subjects with added value from collaboration and sharing of resources.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en-GB" kern="0" dirty="0">
                <a:solidFill>
                  <a:prstClr val="black"/>
                </a:solidFill>
                <a:latin typeface="Calibri"/>
              </a:rPr>
              <a:t>Collaborative schemes involving laboratories, university and industry.</a:t>
            </a:r>
          </a:p>
          <a:p>
            <a:pPr marL="285750" indent="-285750">
              <a:spcBef>
                <a:spcPts val="600"/>
              </a:spcBef>
              <a:buFont typeface="Wingdings" panose="05000000000000000000" pitchFamily="2" charset="2"/>
              <a:buChar char="Ø"/>
              <a:defRPr/>
            </a:pPr>
            <a:r>
              <a:rPr lang="en-GB" kern="0" dirty="0">
                <a:solidFill>
                  <a:prstClr val="black"/>
                </a:solidFill>
                <a:latin typeface="Calibri"/>
              </a:rPr>
              <a:t>Priority to longer-term high-risk high-gain R&amp;D.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72552A5-6AE5-2844-8017-8035FBBA5242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988" y="284347"/>
            <a:ext cx="2129936" cy="1211891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0F8BCA1F-2A04-9E4F-8D2D-4F1783E382DB}"/>
              </a:ext>
            </a:extLst>
          </p:cNvPr>
          <p:cNvSpPr txBox="1"/>
          <p:nvPr/>
        </p:nvSpPr>
        <p:spPr>
          <a:xfrm>
            <a:off x="5792134" y="3109694"/>
            <a:ext cx="18796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i="1" dirty="0">
                <a:solidFill>
                  <a:prstClr val="black"/>
                </a:solidFill>
                <a:latin typeface="Calibri" panose="020F0502020204030204"/>
              </a:rPr>
              <a:t>Maurizio </a:t>
            </a:r>
            <a:r>
              <a:rPr lang="de-DE" i="1" dirty="0" err="1">
                <a:solidFill>
                  <a:prstClr val="black"/>
                </a:solidFill>
                <a:latin typeface="Calibri" panose="020F0502020204030204"/>
              </a:rPr>
              <a:t>Vretenar</a:t>
            </a:r>
            <a:endParaRPr lang="de-DE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768F6AD-7DEB-4D66-A111-784C9F0D0D3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7332" y="75863"/>
            <a:ext cx="2810129" cy="374683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76F5347-31E7-4541-BBDD-AF47115B99A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28635" y="52270"/>
            <a:ext cx="4017899" cy="251118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F84C294-DDEC-4A29-BE38-F698132FE5B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174100" y="3031365"/>
            <a:ext cx="4017900" cy="158267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3ABA1380-B35B-49BB-8A71-CB2FAB7D4F80}"/>
              </a:ext>
            </a:extLst>
          </p:cNvPr>
          <p:cNvSpPr/>
          <p:nvPr/>
        </p:nvSpPr>
        <p:spPr>
          <a:xfrm>
            <a:off x="9560285" y="2752081"/>
            <a:ext cx="1478290" cy="276999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de-DE" sz="1200" i="1" dirty="0">
                <a:solidFill>
                  <a:srgbClr val="FF0000"/>
                </a:solidFill>
                <a:latin typeface="Liberation Sans"/>
              </a:rPr>
              <a:t>Pantaleo Raimondi</a:t>
            </a:r>
            <a:endParaRPr lang="de-DE" sz="1200" dirty="0">
              <a:solidFill>
                <a:srgbClr val="FF0000"/>
              </a:solidFill>
            </a:endParaRPr>
          </a:p>
        </p:txBody>
      </p:sp>
      <p:pic>
        <p:nvPicPr>
          <p:cNvPr id="13" name="Picture 12" descr="Graphical user interface&#10;&#10;Description automatically generated">
            <a:extLst>
              <a:ext uri="{FF2B5EF4-FFF2-40B4-BE49-F238E27FC236}">
                <a16:creationId xmlns:a16="http://schemas.microsoft.com/office/drawing/2014/main" id="{18A9AA33-BB3F-447A-8933-74C0D6DBE6AD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41540" y="4808825"/>
            <a:ext cx="3356677" cy="170925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CCFF20CC-1F5F-4E61-82EE-BB860A7D5749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9803" y="4200839"/>
            <a:ext cx="5502529" cy="2455743"/>
          </a:xfrm>
          <a:prstGeom prst="rect">
            <a:avLst/>
          </a:pr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CBBDEB7F-3EC2-4994-A23D-ABDA126DFFB2}"/>
              </a:ext>
            </a:extLst>
          </p:cNvPr>
          <p:cNvSpPr/>
          <p:nvPr/>
        </p:nvSpPr>
        <p:spPr>
          <a:xfrm>
            <a:off x="2940870" y="4141728"/>
            <a:ext cx="1045479" cy="276999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de-DE" sz="1200" i="1" dirty="0">
                <a:solidFill>
                  <a:srgbClr val="FF0000"/>
                </a:solidFill>
                <a:latin typeface="Liberation Sans"/>
              </a:rPr>
              <a:t>Kevin Brown</a:t>
            </a:r>
            <a:endParaRPr lang="de-DE" sz="1200" dirty="0">
              <a:solidFill>
                <a:srgbClr val="FF0000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C155065F-C187-49C8-9A1B-9CEE54738BD4}"/>
              </a:ext>
            </a:extLst>
          </p:cNvPr>
          <p:cNvSpPr/>
          <p:nvPr/>
        </p:nvSpPr>
        <p:spPr>
          <a:xfrm>
            <a:off x="8333170" y="6518083"/>
            <a:ext cx="1071127" cy="276999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de-DE" sz="1200" i="1" dirty="0">
                <a:solidFill>
                  <a:srgbClr val="FF0000"/>
                </a:solidFill>
                <a:latin typeface="Liberation Sans"/>
              </a:rPr>
              <a:t>Dima Budker</a:t>
            </a:r>
            <a:endParaRPr lang="de-DE" sz="1200" dirty="0">
              <a:solidFill>
                <a:srgbClr val="FF0000"/>
              </a:solidFill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D136154E-4661-4B12-B153-8FE1325821CF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030830" y="3911756"/>
            <a:ext cx="3077679" cy="794614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67DDAC6D-B45A-43EA-AF31-C92D5CCF5E73}"/>
              </a:ext>
            </a:extLst>
          </p:cNvPr>
          <p:cNvSpPr/>
          <p:nvPr/>
        </p:nvSpPr>
        <p:spPr>
          <a:xfrm>
            <a:off x="6087456" y="3684201"/>
            <a:ext cx="1223668" cy="276999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de-DE" sz="1200" i="1" dirty="0" err="1">
                <a:solidFill>
                  <a:srgbClr val="FF0000"/>
                </a:solidFill>
                <a:latin typeface="Liberation Sans"/>
              </a:rPr>
              <a:t>Danyal</a:t>
            </a:r>
            <a:r>
              <a:rPr lang="de-DE" sz="1200" i="1" dirty="0">
                <a:solidFill>
                  <a:srgbClr val="FF0000"/>
                </a:solidFill>
                <a:latin typeface="Liberation Sans"/>
              </a:rPr>
              <a:t> Winters</a:t>
            </a:r>
            <a:endParaRPr lang="de-DE" sz="1200" dirty="0">
              <a:solidFill>
                <a:srgbClr val="FF0000"/>
              </a:solidFill>
            </a:endParaRPr>
          </a:p>
        </p:txBody>
      </p:sp>
      <p:pic>
        <p:nvPicPr>
          <p:cNvPr id="19" name="Picture 2" descr="page12image22482176">
            <a:extLst>
              <a:ext uri="{FF2B5EF4-FFF2-40B4-BE49-F238E27FC236}">
                <a16:creationId xmlns:a16="http://schemas.microsoft.com/office/drawing/2014/main" id="{74380F1B-F4CA-43AF-A52C-8E652542869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3879" y="4969246"/>
            <a:ext cx="3139718" cy="1918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A9340DBC-E30E-4F80-BE60-1ED082BEC0AD}"/>
              </a:ext>
            </a:extLst>
          </p:cNvPr>
          <p:cNvSpPr/>
          <p:nvPr/>
        </p:nvSpPr>
        <p:spPr>
          <a:xfrm>
            <a:off x="5879182" y="4692247"/>
            <a:ext cx="1228541" cy="276999"/>
          </a:xfrm>
          <a:prstGeom prst="rect">
            <a:avLst/>
          </a:prstGeom>
          <a:solidFill>
            <a:srgbClr val="FFFF00"/>
          </a:solidFill>
        </p:spPr>
        <p:txBody>
          <a:bodyPr wrap="none">
            <a:spAutoFit/>
          </a:bodyPr>
          <a:lstStyle/>
          <a:p>
            <a:r>
              <a:rPr lang="de-DE" sz="1200" i="1" dirty="0">
                <a:solidFill>
                  <a:srgbClr val="FF0000"/>
                </a:solidFill>
                <a:latin typeface="Liberation Sans"/>
              </a:rPr>
              <a:t>Tobias Schaetz</a:t>
            </a:r>
            <a:endParaRPr lang="de-DE" sz="1200" dirty="0">
              <a:solidFill>
                <a:srgbClr val="FF0000"/>
              </a:solidFill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93761DCA-24BD-4657-A2F6-2492B59E6E9E}"/>
              </a:ext>
            </a:extLst>
          </p:cNvPr>
          <p:cNvSpPr txBox="1"/>
          <p:nvPr/>
        </p:nvSpPr>
        <p:spPr>
          <a:xfrm>
            <a:off x="8270596" y="2396872"/>
            <a:ext cx="609783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hlinkClick r:id="rId11"/>
              </a:rPr>
              <a:t>https://indico.cern.ch/event/1096767/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68090499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E89EAF25-7A2D-4D7A-A8EB-1F06AD68C6E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5313282"/>
              </p:ext>
            </p:extLst>
          </p:nvPr>
        </p:nvGraphicFramePr>
        <p:xfrm>
          <a:off x="0" y="1158240"/>
          <a:ext cx="12192000" cy="4541520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0711892">
                  <a:extLst>
                    <a:ext uri="{9D8B030D-6E8A-4147-A177-3AD203B41FA5}">
                      <a16:colId xmlns:a16="http://schemas.microsoft.com/office/drawing/2014/main" val="3326944880"/>
                    </a:ext>
                  </a:extLst>
                </a:gridCol>
                <a:gridCol w="1480108">
                  <a:extLst>
                    <a:ext uri="{9D8B030D-6E8A-4147-A177-3AD203B41FA5}">
                      <a16:colId xmlns:a16="http://schemas.microsoft.com/office/drawing/2014/main" val="2496360890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US" sz="2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D5.1: International collaboration plans towards a multi-</a:t>
                      </a:r>
                      <a:r>
                        <a:rPr lang="en-US" sz="2400" dirty="0" err="1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TeV</a:t>
                      </a:r>
                      <a:r>
                        <a:rPr lang="en-US" sz="2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 muon collider   </a:t>
                      </a:r>
                      <a:endParaRPr lang="en-GB" sz="24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</a:endParaRP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Report on established collaboration and results disseminated by the action [MUST]</a:t>
                      </a:r>
                      <a:endParaRPr lang="en-GB" sz="24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M46</a:t>
                      </a:r>
                      <a:endParaRPr lang="en-GB" sz="24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61696896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8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D5.2: Roadmap for future accelerators</a:t>
                      </a: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8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Strategy for intense positron sources; R&amp;D plan towards ultimate beams; State of the art and possible directions for crystalline beams; </a:t>
                      </a:r>
                      <a:r>
                        <a:rPr lang="en-GB" sz="2800" b="1" dirty="0">
                          <a:solidFill>
                            <a:srgbClr val="FF0000"/>
                          </a:solidFill>
                          <a:effectLst/>
                        </a:rPr>
                        <a:t>Strategy and requirements for EDM ring or other precision experiments</a:t>
                      </a:r>
                      <a:r>
                        <a:rPr lang="en-GB" sz="28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; </a:t>
                      </a:r>
                      <a:r>
                        <a:rPr lang="en-GB" sz="2800" b="1" dirty="0">
                          <a:solidFill>
                            <a:srgbClr val="FF0000"/>
                          </a:solidFill>
                          <a:effectLst/>
                        </a:rPr>
                        <a:t>Roadmap for accelerator AI</a:t>
                      </a:r>
                      <a:r>
                        <a:rPr lang="en-GB" sz="28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; State of the art and future roadmap for green accelerators [PAF]</a:t>
                      </a:r>
                      <a:endParaRPr lang="en-GB" sz="2800" b="1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800" b="1" dirty="0">
                          <a:solidFill>
                            <a:schemeClr val="bg2">
                              <a:lumMod val="10000"/>
                            </a:schemeClr>
                          </a:solidFill>
                          <a:effectLst/>
                        </a:rPr>
                        <a:t>M42</a:t>
                      </a:r>
                      <a:endParaRPr lang="en-GB" sz="2800" b="1" dirty="0">
                        <a:solidFill>
                          <a:schemeClr val="bg2">
                            <a:lumMod val="1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4821795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D5.3: Ripple mitigation for slow extraction beam quality improvement   </a:t>
                      </a:r>
                    </a:p>
                    <a:p>
                      <a:pPr algn="just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Simulation results for improvements including their experimental verifications, and design considerations of the accelerator control with related hardware. [REX]</a:t>
                      </a:r>
                      <a:endParaRPr lang="en-GB" sz="24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2400" dirty="0">
                          <a:solidFill>
                            <a:schemeClr val="tx1">
                              <a:lumMod val="50000"/>
                              <a:lumOff val="50000"/>
                            </a:schemeClr>
                          </a:solidFill>
                          <a:effectLst/>
                        </a:rPr>
                        <a:t>M46</a:t>
                      </a:r>
                      <a:endParaRPr lang="en-GB" sz="2400" dirty="0">
                        <a:solidFill>
                          <a:schemeClr val="tx1">
                            <a:lumMod val="50000"/>
                            <a:lumOff val="50000"/>
                          </a:schemeClr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52622307"/>
                  </a:ext>
                </a:extLst>
              </a:tr>
            </a:tbl>
          </a:graphicData>
        </a:graphic>
      </p:graphicFrame>
      <p:sp>
        <p:nvSpPr>
          <p:cNvPr id="6" name="Title 1">
            <a:extLst>
              <a:ext uri="{FF2B5EF4-FFF2-40B4-BE49-F238E27FC236}">
                <a16:creationId xmlns:a16="http://schemas.microsoft.com/office/drawing/2014/main" id="{AC8EF940-6444-4528-96AC-DA23B06196C1}"/>
              </a:ext>
            </a:extLst>
          </p:cNvPr>
          <p:cNvSpPr txBox="1">
            <a:spLocks/>
          </p:cNvSpPr>
          <p:nvPr/>
        </p:nvSpPr>
        <p:spPr>
          <a:xfrm>
            <a:off x="745436" y="227592"/>
            <a:ext cx="10956235" cy="132556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/>
              <a:t>WP5 deliverables</a:t>
            </a:r>
            <a:br>
              <a:rPr lang="en-GB" b="1" dirty="0"/>
            </a:b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1505408-0717-48AB-98F7-61AA2308435C}"/>
              </a:ext>
            </a:extLst>
          </p:cNvPr>
          <p:cNvSpPr/>
          <p:nvPr/>
        </p:nvSpPr>
        <p:spPr>
          <a:xfrm>
            <a:off x="1" y="1948071"/>
            <a:ext cx="12099234" cy="2637182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768410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9183263-C282-4E4A-B9B8-68D9E7D59F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9130290"/>
              </p:ext>
            </p:extLst>
          </p:nvPr>
        </p:nvGraphicFramePr>
        <p:xfrm>
          <a:off x="147082" y="791223"/>
          <a:ext cx="11897834" cy="5551104"/>
        </p:xfrm>
        <a:graphic>
          <a:graphicData uri="http://schemas.openxmlformats.org/drawingml/2006/table">
            <a:tbl>
              <a:tblPr/>
              <a:tblGrid>
                <a:gridCol w="1697508">
                  <a:extLst>
                    <a:ext uri="{9D8B030D-6E8A-4147-A177-3AD203B41FA5}">
                      <a16:colId xmlns:a16="http://schemas.microsoft.com/office/drawing/2014/main" val="2241222006"/>
                    </a:ext>
                  </a:extLst>
                </a:gridCol>
                <a:gridCol w="7421273">
                  <a:extLst>
                    <a:ext uri="{9D8B030D-6E8A-4147-A177-3AD203B41FA5}">
                      <a16:colId xmlns:a16="http://schemas.microsoft.com/office/drawing/2014/main" val="604142304"/>
                    </a:ext>
                  </a:extLst>
                </a:gridCol>
                <a:gridCol w="1219185">
                  <a:extLst>
                    <a:ext uri="{9D8B030D-6E8A-4147-A177-3AD203B41FA5}">
                      <a16:colId xmlns:a16="http://schemas.microsoft.com/office/drawing/2014/main" val="694428489"/>
                    </a:ext>
                  </a:extLst>
                </a:gridCol>
                <a:gridCol w="1559868">
                  <a:extLst>
                    <a:ext uri="{9D8B030D-6E8A-4147-A177-3AD203B41FA5}">
                      <a16:colId xmlns:a16="http://schemas.microsoft.com/office/drawing/2014/main" val="1773668013"/>
                    </a:ext>
                  </a:extLst>
                </a:gridCol>
              </a:tblGrid>
              <a:tr h="303287">
                <a:tc>
                  <a:txBody>
                    <a:bodyPr/>
                    <a:lstStyle/>
                    <a:p>
                      <a:r>
                        <a:rPr lang="en-GB" sz="3200" dirty="0">
                          <a:solidFill>
                            <a:srgbClr val="333333"/>
                          </a:solidFill>
                          <a:effectLst/>
                        </a:rPr>
                        <a:t>MS15</a:t>
                      </a:r>
                    </a:p>
                  </a:txBody>
                  <a:tcPr marL="15552" marR="15552" marT="15552" marB="15552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E9EC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200" dirty="0">
                          <a:solidFill>
                            <a:srgbClr val="333333"/>
                          </a:solidFill>
                          <a:effectLst/>
                        </a:rPr>
                        <a:t>International workshop on muon source design</a:t>
                      </a:r>
                    </a:p>
                  </a:txBody>
                  <a:tcPr marL="15552" marR="15552" marT="15552" marB="15552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E9EC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rgbClr val="333333"/>
                          </a:solidFill>
                          <a:effectLst/>
                        </a:rPr>
                        <a:t>5.1</a:t>
                      </a:r>
                    </a:p>
                  </a:txBody>
                  <a:tcPr marL="15552" marR="15552" marT="15552" marB="15552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E9EC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200" dirty="0">
                          <a:solidFill>
                            <a:srgbClr val="333333"/>
                          </a:solidFill>
                          <a:effectLst/>
                        </a:rPr>
                        <a:t>M18</a:t>
                      </a:r>
                    </a:p>
                  </a:txBody>
                  <a:tcPr marL="15552" marR="15552" marT="15552" marB="15552" anchor="ctr">
                    <a:lnL>
                      <a:noFill/>
                    </a:lnL>
                    <a:lnR>
                      <a:noFill/>
                    </a:lnR>
                    <a:lnB>
                      <a:noFill/>
                    </a:lnB>
                    <a:solidFill>
                      <a:srgbClr val="E9EC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15815866"/>
                  </a:ext>
                </a:extLst>
              </a:tr>
              <a:tr h="303287">
                <a:tc>
                  <a:txBody>
                    <a:bodyPr/>
                    <a:lstStyle/>
                    <a:p>
                      <a:r>
                        <a:rPr lang="en-GB" sz="3200" b="1" dirty="0">
                          <a:solidFill>
                            <a:srgbClr val="333333"/>
                          </a:solidFill>
                          <a:effectLst/>
                        </a:rPr>
                        <a:t>MS17</a:t>
                      </a:r>
                    </a:p>
                  </a:txBody>
                  <a:tcPr marL="15552" marR="15552" marT="15552" marB="1555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200" b="1" dirty="0">
                          <a:solidFill>
                            <a:srgbClr val="FF0000"/>
                          </a:solidFill>
                          <a:effectLst/>
                        </a:rPr>
                        <a:t>Beam requirements for dark-sector searches</a:t>
                      </a:r>
                    </a:p>
                  </a:txBody>
                  <a:tcPr marL="15552" marR="15552" marT="15552" marB="1555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b="1" dirty="0">
                          <a:solidFill>
                            <a:srgbClr val="333333"/>
                          </a:solidFill>
                          <a:effectLst/>
                        </a:rPr>
                        <a:t>5.2</a:t>
                      </a:r>
                    </a:p>
                  </a:txBody>
                  <a:tcPr marL="15552" marR="15552" marT="15552" marB="1555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200" b="1" dirty="0">
                          <a:solidFill>
                            <a:srgbClr val="FF0000"/>
                          </a:solidFill>
                          <a:effectLst/>
                        </a:rPr>
                        <a:t>M18</a:t>
                      </a:r>
                    </a:p>
                    <a:p>
                      <a:r>
                        <a:rPr lang="en-GB" sz="3200" b="1" dirty="0">
                          <a:solidFill>
                            <a:srgbClr val="FF0000"/>
                          </a:solidFill>
                          <a:effectLst/>
                        </a:rPr>
                        <a:t>Oct. 22</a:t>
                      </a:r>
                    </a:p>
                  </a:txBody>
                  <a:tcPr marL="15552" marR="15552" marT="15552" marB="1555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88792115"/>
                  </a:ext>
                </a:extLst>
              </a:tr>
              <a:tr h="303287">
                <a:tc>
                  <a:txBody>
                    <a:bodyPr/>
                    <a:lstStyle/>
                    <a:p>
                      <a:r>
                        <a:rPr lang="en-GB" sz="3200" b="1">
                          <a:solidFill>
                            <a:srgbClr val="333333"/>
                          </a:solidFill>
                          <a:effectLst/>
                        </a:rPr>
                        <a:t>MS18</a:t>
                      </a:r>
                    </a:p>
                  </a:txBody>
                  <a:tcPr marL="15552" marR="15552" marT="15552" marB="1555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C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200" b="1" dirty="0">
                          <a:solidFill>
                            <a:srgbClr val="FF0000"/>
                          </a:solidFill>
                          <a:effectLst/>
                        </a:rPr>
                        <a:t>Present and future AI accelerator applications</a:t>
                      </a:r>
                    </a:p>
                  </a:txBody>
                  <a:tcPr marL="15552" marR="15552" marT="15552" marB="1555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CE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b="1" dirty="0">
                          <a:solidFill>
                            <a:srgbClr val="333333"/>
                          </a:solidFill>
                          <a:effectLst/>
                        </a:rPr>
                        <a:t>5.2</a:t>
                      </a:r>
                    </a:p>
                  </a:txBody>
                  <a:tcPr marL="15552" marR="15552" marT="15552" marB="1555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CE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200" b="1" dirty="0">
                          <a:solidFill>
                            <a:srgbClr val="FF0000"/>
                          </a:solidFill>
                          <a:effectLst/>
                        </a:rPr>
                        <a:t>M24</a:t>
                      </a:r>
                    </a:p>
                    <a:p>
                      <a:r>
                        <a:rPr lang="en-GB" sz="3200" b="1" dirty="0">
                          <a:solidFill>
                            <a:srgbClr val="FF0000"/>
                          </a:solidFill>
                          <a:effectLst/>
                        </a:rPr>
                        <a:t>May 23</a:t>
                      </a:r>
                    </a:p>
                  </a:txBody>
                  <a:tcPr marL="15552" marR="15552" marT="15552" marB="1555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9ECE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01431809"/>
                  </a:ext>
                </a:extLst>
              </a:tr>
              <a:tr h="578490">
                <a:tc>
                  <a:txBody>
                    <a:bodyPr/>
                    <a:lstStyle/>
                    <a:p>
                      <a:r>
                        <a:rPr lang="en-GB" sz="3200" dirty="0">
                          <a:solidFill>
                            <a:srgbClr val="333333"/>
                          </a:solidFill>
                          <a:effectLst/>
                        </a:rPr>
                        <a:t>MS20</a:t>
                      </a:r>
                    </a:p>
                  </a:txBody>
                  <a:tcPr marL="15552" marR="15552" marT="15552" marB="1555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200" dirty="0">
                          <a:solidFill>
                            <a:srgbClr val="333333"/>
                          </a:solidFill>
                          <a:effectLst/>
                        </a:rPr>
                        <a:t>Engineering design of improved power supply current measurement and RF-amplifier layout</a:t>
                      </a:r>
                    </a:p>
                  </a:txBody>
                  <a:tcPr marL="15552" marR="15552" marT="15552" marB="1555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3200" dirty="0">
                          <a:solidFill>
                            <a:srgbClr val="333333"/>
                          </a:solidFill>
                          <a:effectLst/>
                        </a:rPr>
                        <a:t>5.3</a:t>
                      </a:r>
                    </a:p>
                  </a:txBody>
                  <a:tcPr marL="15552" marR="15552" marT="15552" marB="1555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200" dirty="0">
                          <a:solidFill>
                            <a:srgbClr val="333333"/>
                          </a:solidFill>
                          <a:effectLst/>
                        </a:rPr>
                        <a:t>M24</a:t>
                      </a:r>
                    </a:p>
                  </a:txBody>
                  <a:tcPr marL="15552" marR="15552" marT="15552" marB="1555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51839821"/>
                  </a:ext>
                </a:extLst>
              </a:tr>
              <a:tr h="509037">
                <a:tc>
                  <a:txBody>
                    <a:bodyPr/>
                    <a:lstStyle/>
                    <a:p>
                      <a:r>
                        <a:rPr lang="en-US" sz="3200" dirty="0">
                          <a:solidFill>
                            <a:srgbClr val="333333"/>
                          </a:solidFill>
                          <a:effectLst/>
                        </a:rPr>
                        <a:t>MS16</a:t>
                      </a:r>
                      <a:endParaRPr lang="en-GB" sz="3200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15552" marR="15552" marT="15552" marB="1555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200" dirty="0">
                          <a:solidFill>
                            <a:srgbClr val="333333"/>
                          </a:solidFill>
                          <a:effectLst/>
                        </a:rPr>
                        <a:t>International workshop to define R&amp;D plans	</a:t>
                      </a:r>
                    </a:p>
                  </a:txBody>
                  <a:tcPr marL="15552" marR="15552" marT="15552" marB="1555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dirty="0">
                          <a:solidFill>
                            <a:srgbClr val="333333"/>
                          </a:solidFill>
                          <a:effectLst/>
                        </a:rPr>
                        <a:t>5.1</a:t>
                      </a:r>
                      <a:endParaRPr lang="en-GB" sz="3200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15552" marR="15552" marT="15552" marB="1555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dirty="0">
                          <a:solidFill>
                            <a:srgbClr val="333333"/>
                          </a:solidFill>
                          <a:effectLst/>
                        </a:rPr>
                        <a:t>M36</a:t>
                      </a:r>
                      <a:endParaRPr lang="en-GB" sz="3200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15552" marR="15552" marT="15552" marB="1555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67576255"/>
                  </a:ext>
                </a:extLst>
              </a:tr>
              <a:tr h="509037">
                <a:tc>
                  <a:txBody>
                    <a:bodyPr/>
                    <a:lstStyle/>
                    <a:p>
                      <a:r>
                        <a:rPr lang="en-US" sz="3200" b="1" dirty="0">
                          <a:solidFill>
                            <a:srgbClr val="333333"/>
                          </a:solidFill>
                          <a:effectLst/>
                        </a:rPr>
                        <a:t>MS19</a:t>
                      </a:r>
                      <a:endParaRPr lang="en-GB" sz="3200" b="1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15552" marR="15552" marT="15552" marB="1555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3200" b="1" dirty="0">
                          <a:solidFill>
                            <a:srgbClr val="333333"/>
                          </a:solidFill>
                          <a:effectLst/>
                        </a:rPr>
                        <a:t>Ultimate hadron-beam brightness	</a:t>
                      </a:r>
                    </a:p>
                  </a:txBody>
                  <a:tcPr marL="15552" marR="15552" marT="15552" marB="1555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3200" b="1" dirty="0">
                          <a:solidFill>
                            <a:srgbClr val="333333"/>
                          </a:solidFill>
                          <a:effectLst/>
                        </a:rPr>
                        <a:t>5.2</a:t>
                      </a:r>
                      <a:endParaRPr lang="en-GB" sz="3200" b="1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15552" marR="15552" marT="15552" marB="1555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b="1" dirty="0">
                          <a:solidFill>
                            <a:srgbClr val="333333"/>
                          </a:solidFill>
                          <a:effectLst/>
                        </a:rPr>
                        <a:t>M48</a:t>
                      </a:r>
                      <a:endParaRPr lang="en-GB" sz="3200" b="1" dirty="0">
                        <a:solidFill>
                          <a:srgbClr val="333333"/>
                        </a:solidFill>
                        <a:effectLst/>
                      </a:endParaRPr>
                    </a:p>
                  </a:txBody>
                  <a:tcPr marL="15552" marR="15552" marT="15552" marB="1555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9F9F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4388905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4A0EA166-B028-4300-8B13-A45B617E2DA9}"/>
              </a:ext>
            </a:extLst>
          </p:cNvPr>
          <p:cNvSpPr>
            <a:spLocks noChangeArrowheads="1"/>
          </p:cNvSpPr>
          <p:nvPr/>
        </p:nvSpPr>
        <p:spPr bwMode="auto">
          <a:xfrm>
            <a:off x="-9343572" y="1042085"/>
            <a:ext cx="74950770" cy="6463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US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US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ECA58AB6-80CF-439A-9645-0D24A4B6DF2E}"/>
              </a:ext>
            </a:extLst>
          </p:cNvPr>
          <p:cNvSpPr txBox="1">
            <a:spLocks/>
          </p:cNvSpPr>
          <p:nvPr/>
        </p:nvSpPr>
        <p:spPr>
          <a:xfrm>
            <a:off x="617882" y="128442"/>
            <a:ext cx="10956235" cy="1325563"/>
          </a:xfrm>
          <a:prstGeom prst="rect">
            <a:avLst/>
          </a:prstGeom>
        </p:spPr>
        <p:txBody>
          <a:bodyPr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/>
              <a:t>WP5 milestones</a:t>
            </a:r>
            <a:br>
              <a:rPr lang="en-GB" b="1" dirty="0"/>
            </a:br>
            <a:endParaRPr lang="en-GB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F4F2E35-EC12-4FF7-8443-91882A095F27}"/>
              </a:ext>
            </a:extLst>
          </p:cNvPr>
          <p:cNvSpPr/>
          <p:nvPr/>
        </p:nvSpPr>
        <p:spPr>
          <a:xfrm>
            <a:off x="0" y="1784352"/>
            <a:ext cx="12099234" cy="1996608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E99D23E-795B-48EA-8BCC-ECB2327C6FD0}"/>
              </a:ext>
            </a:extLst>
          </p:cNvPr>
          <p:cNvSpPr/>
          <p:nvPr/>
        </p:nvSpPr>
        <p:spPr>
          <a:xfrm>
            <a:off x="0" y="5782457"/>
            <a:ext cx="12099234" cy="655806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7440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E47A26-7166-482D-BD22-DCDC0198F1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6120" y="0"/>
            <a:ext cx="10515600" cy="1325563"/>
          </a:xfrm>
        </p:spPr>
        <p:txBody>
          <a:bodyPr/>
          <a:lstStyle/>
          <a:p>
            <a:r>
              <a:rPr lang="en-US" dirty="0"/>
              <a:t>PAF workshops so far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92C2F4-19BF-446B-A8F6-02CD2D523B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0462" y="1465943"/>
            <a:ext cx="11134536" cy="4351338"/>
          </a:xfrm>
        </p:spPr>
        <p:txBody>
          <a:bodyPr>
            <a:normAutofit lnSpcReduction="10000"/>
          </a:bodyPr>
          <a:lstStyle/>
          <a:p>
            <a:r>
              <a:rPr lang="en-US" sz="3600" b="1" i="1" dirty="0">
                <a:solidFill>
                  <a:srgbClr val="0070C0"/>
                </a:solidFill>
              </a:rPr>
              <a:t>Extreme Storage Rings Workshop (ESRW22) </a:t>
            </a:r>
            <a:r>
              <a:rPr lang="en-US" sz="3600" dirty="0"/>
              <a:t>– virtual – 31 January to 8 February 2022, see next page</a:t>
            </a:r>
          </a:p>
          <a:p>
            <a:pPr marL="0" indent="0">
              <a:buNone/>
            </a:pPr>
            <a:r>
              <a:rPr lang="en-US" sz="3600" dirty="0"/>
              <a:t> </a:t>
            </a:r>
          </a:p>
          <a:p>
            <a:r>
              <a:rPr lang="en-US" sz="3600" b="1" i="1" dirty="0">
                <a:solidFill>
                  <a:srgbClr val="0070C0"/>
                </a:solidFill>
              </a:rPr>
              <a:t>PAF brainstorming &amp; strategy workshop</a:t>
            </a:r>
            <a:r>
              <a:rPr lang="en-US" sz="3600" dirty="0"/>
              <a:t>, in 30 March – 1 April, 2022 (departure 2 April) – </a:t>
            </a:r>
            <a:r>
              <a:rPr lang="en-US" sz="3600" b="1" i="1" dirty="0">
                <a:solidFill>
                  <a:srgbClr val="FF0000"/>
                </a:solidFill>
              </a:rPr>
              <a:t>this event !!</a:t>
            </a:r>
            <a:endParaRPr lang="en-US" sz="4400" b="1" i="1" dirty="0">
              <a:solidFill>
                <a:srgbClr val="FF0000"/>
              </a:solidFill>
            </a:endParaRPr>
          </a:p>
          <a:p>
            <a:pPr marL="893763" lvl="2" indent="-263525">
              <a:buFontTx/>
              <a:buChar char="-"/>
            </a:pPr>
            <a:r>
              <a:rPr lang="en-US" sz="3600" u="sng" dirty="0"/>
              <a:t>topics:</a:t>
            </a:r>
          </a:p>
          <a:p>
            <a:pPr marL="1076325" lvl="3" indent="0">
              <a:buNone/>
            </a:pPr>
            <a:r>
              <a:rPr lang="en-GB" sz="3200" dirty="0"/>
              <a:t>(1) present and future AI accelerator applications</a:t>
            </a:r>
          </a:p>
          <a:p>
            <a:pPr marL="1076325" lvl="3" indent="0">
              <a:buNone/>
            </a:pPr>
            <a:r>
              <a:rPr lang="en-GB" sz="3200" dirty="0"/>
              <a:t>(2) beam requirements and accelerators for the dark sector</a:t>
            </a:r>
          </a:p>
          <a:p>
            <a:pPr marL="457200" lvl="1" indent="0">
              <a:buNone/>
            </a:pPr>
            <a:endParaRPr lang="en-US" sz="3200" dirty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904186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group of people sitting at a table with food&#10;&#10;Description automatically generated with medium confidence">
            <a:extLst>
              <a:ext uri="{FF2B5EF4-FFF2-40B4-BE49-F238E27FC236}">
                <a16:creationId xmlns:a16="http://schemas.microsoft.com/office/drawing/2014/main" id="{CEE585D0-3B60-4DE4-8794-12240F8C2F0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246564" cy="4685085"/>
          </a:xfrm>
          <a:prstGeom prst="rect">
            <a:avLst/>
          </a:prstGeom>
        </p:spPr>
      </p:pic>
      <p:pic>
        <p:nvPicPr>
          <p:cNvPr id="5" name="Picture 4" descr="A group of people sitting around a table with food&#10;&#10;Description automatically generated with medium confidence">
            <a:extLst>
              <a:ext uri="{FF2B5EF4-FFF2-40B4-BE49-F238E27FC236}">
                <a16:creationId xmlns:a16="http://schemas.microsoft.com/office/drawing/2014/main" id="{D490C04E-16AC-47AF-9199-8BBB5C9CF76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5221" y="1"/>
            <a:ext cx="6246779" cy="4685084"/>
          </a:xfrm>
          <a:prstGeom prst="rect">
            <a:avLst/>
          </a:prstGeom>
        </p:spPr>
      </p:pic>
      <p:pic>
        <p:nvPicPr>
          <p:cNvPr id="7" name="Picture 6" descr="A group of people sitting around a table&#10;&#10;Description automatically generated with medium confidence">
            <a:extLst>
              <a:ext uri="{FF2B5EF4-FFF2-40B4-BE49-F238E27FC236}">
                <a16:creationId xmlns:a16="http://schemas.microsoft.com/office/drawing/2014/main" id="{3EDBD5FD-1841-405F-AF43-B02ED84BC5E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025"/>
          <a:stretch/>
        </p:blipFill>
        <p:spPr>
          <a:xfrm>
            <a:off x="5831174" y="2851882"/>
            <a:ext cx="6360611" cy="4006117"/>
          </a:xfrm>
          <a:prstGeom prst="rect">
            <a:avLst/>
          </a:prstGeom>
        </p:spPr>
      </p:pic>
      <p:pic>
        <p:nvPicPr>
          <p:cNvPr id="9" name="Picture 8" descr="Two people sitting at a table&#10;&#10;Description automatically generated with medium confidence">
            <a:extLst>
              <a:ext uri="{FF2B5EF4-FFF2-40B4-BE49-F238E27FC236}">
                <a16:creationId xmlns:a16="http://schemas.microsoft.com/office/drawing/2014/main" id="{3BA8756C-5224-413D-A0F6-A66C640CB30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521"/>
          <a:stretch/>
        </p:blipFill>
        <p:spPr>
          <a:xfrm>
            <a:off x="0" y="3163424"/>
            <a:ext cx="5831174" cy="369457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4A28379-2DA3-404A-9079-60481B94EEBF}"/>
              </a:ext>
            </a:extLst>
          </p:cNvPr>
          <p:cNvSpPr txBox="1"/>
          <p:nvPr/>
        </p:nvSpPr>
        <p:spPr>
          <a:xfrm flipH="1">
            <a:off x="5830959" y="6050647"/>
            <a:ext cx="624677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different from a zoom meeting</a:t>
            </a:r>
          </a:p>
          <a:p>
            <a:r>
              <a:rPr lang="en-US" sz="2400" dirty="0">
                <a:solidFill>
                  <a:srgbClr val="FFFF00"/>
                </a:solidFill>
              </a:rPr>
              <a:t>but be careful in shady streets (brazen thefts ! )</a:t>
            </a:r>
            <a:endParaRPr lang="en-GB" sz="24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98428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5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5B439E2A-88FF-4A75-B25D-D2D430643164}"/>
              </a:ext>
            </a:extLst>
          </p:cNvPr>
          <p:cNvSpPr txBox="1"/>
          <p:nvPr/>
        </p:nvSpPr>
        <p:spPr>
          <a:xfrm>
            <a:off x="1802601" y="1047139"/>
            <a:ext cx="8157041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dirty="0">
                <a:solidFill>
                  <a:srgbClr val="FFFF00"/>
                </a:solidFill>
              </a:rPr>
              <a:t>already three results from last night</a:t>
            </a:r>
          </a:p>
          <a:p>
            <a:endParaRPr lang="en-US" sz="4000" dirty="0">
              <a:solidFill>
                <a:srgbClr val="FFFF0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FFFF00"/>
                </a:solidFill>
              </a:rPr>
              <a:t>Gamma Factory inevitable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FFFF00"/>
                </a:solidFill>
              </a:rPr>
              <a:t>question marks on AWAKE and </a:t>
            </a:r>
            <a:r>
              <a:rPr lang="en-US" sz="4000" dirty="0" err="1">
                <a:solidFill>
                  <a:srgbClr val="FFFF00"/>
                </a:solidFill>
              </a:rPr>
              <a:t>LHeC</a:t>
            </a:r>
            <a:r>
              <a:rPr lang="en-US" sz="4000" dirty="0">
                <a:solidFill>
                  <a:srgbClr val="FFFF00"/>
                </a:solidFill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4000" dirty="0">
                <a:solidFill>
                  <a:srgbClr val="FFFF00"/>
                </a:solidFill>
              </a:rPr>
              <a:t>solution for powering the FCC</a:t>
            </a:r>
          </a:p>
          <a:p>
            <a:endParaRPr lang="en-GB" sz="400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80764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1005732" y="1792242"/>
            <a:ext cx="10053778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4000" b="1" dirty="0">
                <a:solidFill>
                  <a:prstClr val="black"/>
                </a:solidFill>
                <a:latin typeface="Calibri" panose="020F0502020204030204"/>
              </a:rPr>
              <a:t> </a:t>
            </a:r>
            <a:r>
              <a:rPr lang="en-GB" sz="4000" b="1" i="1" dirty="0">
                <a:solidFill>
                  <a:prstClr val="black"/>
                </a:solidFill>
                <a:latin typeface="Calibri" panose="020F0502020204030204"/>
              </a:rPr>
              <a:t>Accelerator Performance and Concepts (APEC)</a:t>
            </a:r>
          </a:p>
          <a:p>
            <a:pPr algn="ctr"/>
            <a:r>
              <a:rPr lang="en-GB" sz="4000" b="1" i="1" dirty="0">
                <a:solidFill>
                  <a:prstClr val="black"/>
                </a:solidFill>
                <a:latin typeface="Calibri" panose="020F0502020204030204"/>
              </a:rPr>
              <a:t>2017-2021</a:t>
            </a:r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627696" y="3822637"/>
            <a:ext cx="9543408" cy="147710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ts val="1200"/>
              </a:spcBef>
              <a:buNone/>
            </a:pP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coordinators: Alessandro Drago (INFN-LNF), Giuliano Franchetti (GSI &amp; GUF), Johannes Gutleber (CERN), Klaus Höppner (HIT), Florian Hug (JGU), Mauro Migliorati (Sapienza), Marco Zanetti (Padua) and Frank Zimmermann (CERN)</a:t>
            </a:r>
            <a:endParaRPr lang="en-GB" dirty="0">
              <a:solidFill>
                <a:prstClr val="black"/>
              </a:solidFill>
              <a:latin typeface="Calibri" panose="020F0502020204030204"/>
            </a:endParaRPr>
          </a:p>
          <a:p>
            <a:pPr marL="0" indent="0" algn="ctr">
              <a:spcBef>
                <a:spcPts val="1800"/>
              </a:spcBef>
              <a:buNone/>
            </a:pPr>
            <a:endParaRPr lang="en-GB" dirty="0">
              <a:solidFill>
                <a:prstClr val="black"/>
              </a:solidFill>
              <a:latin typeface="Calibri" panose="020F0502020204030204"/>
            </a:endParaRPr>
          </a:p>
          <a:p>
            <a:pPr algn="ctr"/>
            <a:endParaRPr lang="en-GB" dirty="0">
              <a:solidFill>
                <a:prstClr val="black"/>
              </a:solidFill>
              <a:latin typeface="Calibri" panose="020F0502020204030204"/>
            </a:endParaRPr>
          </a:p>
          <a:p>
            <a:pPr algn="ctr"/>
            <a:endParaRPr lang="en-GB" dirty="0">
              <a:solidFill>
                <a:prstClr val="black"/>
              </a:solidFill>
              <a:latin typeface="Calibri" panose="020F0502020204030204"/>
            </a:endParaRPr>
          </a:p>
          <a:p>
            <a:pPr algn="ctr"/>
            <a:endParaRPr lang="en-GB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8715750" y="5421926"/>
            <a:ext cx="272606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cap="all" dirty="0">
                <a:solidFill>
                  <a:srgbClr val="5B9BD5">
                    <a:lumMod val="75000"/>
                  </a:srgbClr>
                </a:solidFill>
                <a:latin typeface="Calibri" panose="020F0502020204030204"/>
              </a:rPr>
              <a:t>HORIZON 2020</a:t>
            </a:r>
            <a:endParaRPr lang="en-US" sz="3200" b="1" dirty="0">
              <a:solidFill>
                <a:srgbClr val="5B9BD5">
                  <a:lumMod val="75000"/>
                </a:srgbClr>
              </a:solidFill>
              <a:latin typeface="Calibri" panose="020F0502020204030204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41452" y="6510709"/>
            <a:ext cx="825902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This project has received funding from the European Union’s Horizon 2020 Research </a:t>
            </a:r>
            <a:r>
              <a:rPr lang="en-US" sz="1000">
                <a:solidFill>
                  <a:prstClr val="black"/>
                </a:solidFill>
                <a:latin typeface="Calibri" panose="020F0502020204030204"/>
              </a:rPr>
              <a:t>and  Innovation </a:t>
            </a:r>
            <a:r>
              <a:rPr lang="en-US" sz="1000" dirty="0" err="1">
                <a:solidFill>
                  <a:prstClr val="black"/>
                </a:solidFill>
                <a:latin typeface="Calibri" panose="020F0502020204030204"/>
              </a:rPr>
              <a:t>programme</a:t>
            </a:r>
            <a:r>
              <a:rPr lang="en-US" sz="1000" dirty="0">
                <a:solidFill>
                  <a:prstClr val="black"/>
                </a:solidFill>
                <a:latin typeface="Calibri" panose="020F0502020204030204"/>
              </a:rPr>
              <a:t> under  Grant  Agreement No 730871.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766638" y="2993545"/>
            <a:ext cx="49491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0318FF"/>
                </a:solidFill>
                <a:latin typeface="Calibri" panose="020F0502020204030204"/>
              </a:rPr>
              <a:t>http://</a:t>
            </a:r>
            <a:r>
              <a:rPr lang="en-US" sz="2400" dirty="0" err="1">
                <a:solidFill>
                  <a:srgbClr val="0318FF"/>
                </a:solidFill>
                <a:latin typeface="Calibri" panose="020F0502020204030204"/>
              </a:rPr>
              <a:t>aries.web.cern.ch</a:t>
            </a:r>
            <a:r>
              <a:rPr lang="en-US" sz="2400" dirty="0">
                <a:solidFill>
                  <a:srgbClr val="0318FF"/>
                </a:solidFill>
                <a:latin typeface="Calibri" panose="020F0502020204030204"/>
              </a:rPr>
              <a:t>/content/wp6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5218" y="85345"/>
            <a:ext cx="2324373" cy="1758289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92295" y="25460"/>
            <a:ext cx="2595031" cy="1818174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24000" y="6440468"/>
            <a:ext cx="621846" cy="414564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337ACA2-F3C5-4FA6-955A-BBED10754962}"/>
              </a:ext>
            </a:extLst>
          </p:cNvPr>
          <p:cNvSpPr txBox="1"/>
          <p:nvPr/>
        </p:nvSpPr>
        <p:spPr>
          <a:xfrm>
            <a:off x="2502736" y="484656"/>
            <a:ext cx="6917147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4800" b="1" dirty="0">
                <a:solidFill>
                  <a:prstClr val="black"/>
                </a:solidFill>
                <a:latin typeface="Calibri" panose="020F0502020204030204"/>
              </a:rPr>
              <a:t>w</a:t>
            </a:r>
            <a:r>
              <a:rPr kumimoji="0" lang="en-GB" sz="48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hat is/was ARIES WP6 ?</a:t>
            </a:r>
            <a:endParaRPr kumimoji="0" lang="en-US" sz="4800" b="1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1399054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2D1699CF-C52D-45C8-AB71-E9076A1EF531}"/>
              </a:ext>
            </a:extLst>
          </p:cNvPr>
          <p:cNvSpPr txBox="1"/>
          <p:nvPr/>
        </p:nvSpPr>
        <p:spPr>
          <a:xfrm>
            <a:off x="484742" y="495759"/>
            <a:ext cx="11037065" cy="6186309"/>
          </a:xfrm>
          <a:prstGeom prst="rect">
            <a:avLst/>
          </a:prstGeom>
          <a:solidFill>
            <a:schemeClr val="tx1"/>
          </a:solidFill>
        </p:spPr>
        <p:txBody>
          <a:bodyPr wrap="square" rtlCol="0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today we will start with the </a:t>
            </a:r>
            <a:r>
              <a:rPr lang="en-US" sz="3600" dirty="0">
                <a:solidFill>
                  <a:schemeClr val="tx1">
                    <a:lumMod val="65000"/>
                    <a:lumOff val="35000"/>
                  </a:schemeClr>
                </a:solidFill>
                <a:highlight>
                  <a:srgbClr val="000000"/>
                </a:highlight>
              </a:rPr>
              <a:t>dark sector</a:t>
            </a:r>
          </a:p>
          <a:p>
            <a:endParaRPr lang="en-US" sz="3600" dirty="0">
              <a:solidFill>
                <a:schemeClr val="bg1"/>
              </a:solidFill>
            </a:endParaRPr>
          </a:p>
          <a:p>
            <a:r>
              <a:rPr lang="en-US" sz="3600" dirty="0">
                <a:solidFill>
                  <a:schemeClr val="bg1"/>
                </a:solidFill>
              </a:rPr>
              <a:t>in recent years more and more ideas and proposals :</a:t>
            </a:r>
          </a:p>
          <a:p>
            <a:pPr marL="285750" indent="-285750">
              <a:buFontTx/>
              <a:buChar char="-"/>
            </a:pPr>
            <a:r>
              <a:rPr lang="en-US" sz="3600" dirty="0">
                <a:solidFill>
                  <a:schemeClr val="bg1"/>
                </a:solidFill>
              </a:rPr>
              <a:t>SHIP</a:t>
            </a:r>
            <a:r>
              <a:rPr lang="en-US" sz="3600">
                <a:solidFill>
                  <a:schemeClr val="bg1"/>
                </a:solidFill>
              </a:rPr>
              <a:t>, FASER</a:t>
            </a:r>
            <a:r>
              <a:rPr lang="en-US" sz="3600" dirty="0">
                <a:solidFill>
                  <a:schemeClr val="bg1"/>
                </a:solidFill>
              </a:rPr>
              <a:t>,… subsequent generations, … g-2, EDM…</a:t>
            </a:r>
          </a:p>
          <a:p>
            <a:pPr marL="285750" indent="-285750">
              <a:buFontTx/>
              <a:buChar char="-"/>
            </a:pPr>
            <a:r>
              <a:rPr lang="en-US" sz="3600" dirty="0">
                <a:solidFill>
                  <a:schemeClr val="bg1"/>
                </a:solidFill>
              </a:rPr>
              <a:t>DASEL, </a:t>
            </a:r>
            <a:r>
              <a:rPr lang="en-US" sz="3600" dirty="0" err="1">
                <a:solidFill>
                  <a:schemeClr val="bg1"/>
                </a:solidFill>
              </a:rPr>
              <a:t>eSPS</a:t>
            </a:r>
            <a:r>
              <a:rPr lang="en-US" sz="3600" dirty="0">
                <a:solidFill>
                  <a:schemeClr val="bg1"/>
                </a:solidFill>
              </a:rPr>
              <a:t>,… what exactly is needed ?</a:t>
            </a:r>
          </a:p>
          <a:p>
            <a:pPr marL="285750" indent="-285750">
              <a:buFontTx/>
              <a:buChar char="-"/>
            </a:pPr>
            <a:r>
              <a:rPr lang="en-US" sz="3600" dirty="0">
                <a:solidFill>
                  <a:schemeClr val="bg1"/>
                </a:solidFill>
              </a:rPr>
              <a:t>can advanced accelerator concepts find a purpose here?</a:t>
            </a:r>
          </a:p>
          <a:p>
            <a:pPr marL="285750" indent="-285750">
              <a:buFontTx/>
              <a:buChar char="-"/>
            </a:pPr>
            <a:endParaRPr lang="en-US" sz="3600" dirty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r>
              <a:rPr lang="en-US" sz="3600" dirty="0">
                <a:solidFill>
                  <a:schemeClr val="bg1"/>
                </a:solidFill>
              </a:rPr>
              <a:t>intra-workshop theme : </a:t>
            </a:r>
          </a:p>
          <a:p>
            <a:r>
              <a:rPr lang="en-US" sz="3600" dirty="0">
                <a:solidFill>
                  <a:schemeClr val="bg1"/>
                </a:solidFill>
              </a:rPr>
              <a:t>	might machine learning help the dark sector	accelerator searches?</a:t>
            </a:r>
          </a:p>
          <a:p>
            <a:endParaRPr lang="en-US" sz="3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1879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AF0D25C-DB61-46B7-AD5E-54EBA5859B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94043" y="1070169"/>
            <a:ext cx="8897957" cy="5644611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FBA872A-CD5D-438A-9FDD-EA974418B277}"/>
              </a:ext>
            </a:extLst>
          </p:cNvPr>
          <p:cNvSpPr/>
          <p:nvPr/>
        </p:nvSpPr>
        <p:spPr>
          <a:xfrm>
            <a:off x="0" y="0"/>
            <a:ext cx="12192000" cy="101566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defTabSz="685800"/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ARIES-APEC workshop on “</a:t>
            </a:r>
            <a:r>
              <a:rPr lang="en-US" sz="2000" b="1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  <a:hlinkClick r:id="rId3"/>
              </a:rPr>
              <a:t>Mitigation Approaches for Hadron Storage Rings and Synchrotrons</a:t>
            </a: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” (Mitigations2020) was held, 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during the covid-19 pandemic, from 22 June to 1 July in a safe virtual space</a:t>
            </a: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r>
              <a:rPr 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chaired by G. Franchetti and F. Zimmermann</a:t>
            </a:r>
            <a:endParaRPr lang="en-GB" sz="3600" dirty="0">
              <a:solidFill>
                <a:prstClr val="black"/>
              </a:solidFill>
              <a:latin typeface="Calibri" panose="020F0502020204030204"/>
            </a:endParaRPr>
          </a:p>
        </p:txBody>
      </p:sp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690D9E65-69BD-498C-A1D7-4C526633912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1028" y="1119158"/>
            <a:ext cx="2472208" cy="2165438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EE552BDB-B2C2-4180-8409-FC979133A525}"/>
              </a:ext>
            </a:extLst>
          </p:cNvPr>
          <p:cNvSpPr/>
          <p:nvPr/>
        </p:nvSpPr>
        <p:spPr>
          <a:xfrm>
            <a:off x="255094" y="5881728"/>
            <a:ext cx="28835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/>
            <a:r>
              <a:rPr lang="en-GB" sz="3200" dirty="0">
                <a:solidFill>
                  <a:prstClr val="black"/>
                </a:solidFill>
                <a:latin typeface="Calibri" panose="020F0502020204030204"/>
              </a:rPr>
              <a:t>118 participants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8A7DEEB-9076-4356-99E9-E3C17208F22D}"/>
              </a:ext>
            </a:extLst>
          </p:cNvPr>
          <p:cNvSpPr txBox="1"/>
          <p:nvPr/>
        </p:nvSpPr>
        <p:spPr>
          <a:xfrm>
            <a:off x="205490" y="3573404"/>
            <a:ext cx="2983415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summary report from scientific secretaries 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(</a:t>
            </a:r>
            <a:r>
              <a:rPr lang="en-GB" dirty="0">
                <a:solidFill>
                  <a:srgbClr val="0318FF"/>
                </a:solidFill>
                <a:latin typeface="Calibri" panose="020F0502020204030204"/>
              </a:rPr>
              <a:t>Alexander </a:t>
            </a:r>
            <a:r>
              <a:rPr lang="en-GB" dirty="0" err="1">
                <a:solidFill>
                  <a:srgbClr val="0318FF"/>
                </a:solidFill>
                <a:latin typeface="Calibri" panose="020F0502020204030204"/>
              </a:rPr>
              <a:t>Engeda</a:t>
            </a:r>
            <a:r>
              <a:rPr lang="en-GB" dirty="0">
                <a:solidFill>
                  <a:srgbClr val="0318FF"/>
                </a:solidFill>
                <a:latin typeface="Calibri" panose="020F0502020204030204"/>
              </a:rPr>
              <a:t>, Elena Fol, Michael Hofer, Annemarie Lauterbach, Giulia Russo, Tirsi </a:t>
            </a:r>
            <a:r>
              <a:rPr lang="en-GB" dirty="0" err="1">
                <a:solidFill>
                  <a:srgbClr val="0318FF"/>
                </a:solidFill>
                <a:latin typeface="Calibri" panose="020F0502020204030204"/>
              </a:rPr>
              <a:t>Prebiba</a:t>
            </a:r>
            <a:r>
              <a:rPr lang="en-US" dirty="0">
                <a:solidFill>
                  <a:prstClr val="black"/>
                </a:solidFill>
                <a:latin typeface="Calibri" panose="020F0502020204030204"/>
              </a:rPr>
              <a:t>) + </a:t>
            </a:r>
            <a:r>
              <a:rPr lang="en-US" b="1" dirty="0">
                <a:solidFill>
                  <a:prstClr val="black"/>
                </a:solidFill>
                <a:latin typeface="Calibri" panose="020F0502020204030204"/>
              </a:rPr>
              <a:t>survey on SC mitigation</a:t>
            </a:r>
          </a:p>
          <a:p>
            <a:endParaRPr lang="en-GB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364588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1B599C90-EDD4-4DA2-8BA8-966007F725C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7317" y="938719"/>
            <a:ext cx="5862039" cy="366377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3FBA872A-CD5D-438A-9FDD-EA974418B277}"/>
              </a:ext>
            </a:extLst>
          </p:cNvPr>
          <p:cNvSpPr/>
          <p:nvPr/>
        </p:nvSpPr>
        <p:spPr>
          <a:xfrm>
            <a:off x="1" y="28056"/>
            <a:ext cx="12192000" cy="646331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ctr" defTabSz="685800">
              <a:defRPr/>
            </a:pPr>
            <a:r>
              <a:rPr lang="en-GB" b="1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ARIES Workshop on Storage Rings and Gravitational Waves (SRGW2021),  </a:t>
            </a:r>
            <a:r>
              <a:rPr lang="en-GB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virtual space, 2 February -18 March 2021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;</a:t>
            </a:r>
            <a:r>
              <a:rPr lang="en-US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dirty="0">
                <a:solidFill>
                  <a:prstClr val="black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chaired by G. Franchetti, Marco Zanetti, and F. Zimmermann</a:t>
            </a:r>
            <a:endParaRPr lang="en-GB" sz="32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E552BDB-B2C2-4180-8409-FC979133A525}"/>
              </a:ext>
            </a:extLst>
          </p:cNvPr>
          <p:cNvSpPr/>
          <p:nvPr/>
        </p:nvSpPr>
        <p:spPr>
          <a:xfrm>
            <a:off x="7039919" y="525874"/>
            <a:ext cx="46558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685800">
              <a:defRPr/>
            </a:pPr>
            <a:r>
              <a:rPr lang="en-GB" sz="3200" dirty="0">
                <a:solidFill>
                  <a:prstClr val="black"/>
                </a:solidFill>
                <a:latin typeface="Calibri" panose="020F0502020204030204"/>
              </a:rPr>
              <a:t>115 registered participants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2BF28297-67A7-45FB-8E52-6F7F395136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7212" y="705317"/>
            <a:ext cx="2623117" cy="2518367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44DC849-DEA8-4B69-867B-5D9E5263A7C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746502"/>
            <a:ext cx="2948989" cy="1755989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06EAC8B7-FF3C-4100-84D2-49816CFCB59B}"/>
              </a:ext>
            </a:extLst>
          </p:cNvPr>
          <p:cNvSpPr/>
          <p:nvPr/>
        </p:nvSpPr>
        <p:spPr>
          <a:xfrm>
            <a:off x="223864" y="4401603"/>
            <a:ext cx="1196813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endParaRPr lang="en-GB" sz="2000" dirty="0">
              <a:solidFill>
                <a:prstClr val="black"/>
              </a:solidFill>
              <a:latin typeface="Calibri" panose="020F0502020204030204"/>
            </a:endParaRPr>
          </a:p>
          <a:p>
            <a:pPr>
              <a:defRPr/>
            </a:pPr>
            <a:r>
              <a:rPr lang="en-GB" sz="2000" b="1" dirty="0">
                <a:solidFill>
                  <a:prstClr val="black"/>
                </a:solidFill>
                <a:latin typeface="Calibri" panose="020F0502020204030204"/>
              </a:rPr>
              <a:t>Sessions: </a:t>
            </a:r>
          </a:p>
          <a:p>
            <a:pPr>
              <a:defRPr/>
            </a:pPr>
            <a:r>
              <a:rPr lang="en-GB" sz="2000" dirty="0">
                <a:solidFill>
                  <a:prstClr val="black"/>
                </a:solidFill>
                <a:latin typeface="Calibri" panose="020F0502020204030204"/>
              </a:rPr>
              <a:t>2/2/2021, </a:t>
            </a:r>
            <a:r>
              <a:rPr lang="en-GB" sz="2000" b="1" dirty="0">
                <a:solidFill>
                  <a:prstClr val="black"/>
                </a:solidFill>
                <a:latin typeface="Calibri" panose="020F0502020204030204"/>
              </a:rPr>
              <a:t>Introduction to Gravitational Waves and their effects,</a:t>
            </a:r>
            <a:r>
              <a:rPr lang="en-GB" sz="2000" dirty="0">
                <a:solidFill>
                  <a:prstClr val="black"/>
                </a:solidFill>
                <a:latin typeface="Calibri" panose="020F0502020204030204"/>
              </a:rPr>
              <a:t> chair: </a:t>
            </a:r>
            <a:r>
              <a:rPr lang="en-GB" sz="2000" i="1" dirty="0">
                <a:solidFill>
                  <a:prstClr val="black"/>
                </a:solidFill>
                <a:latin typeface="Calibri" panose="020F0502020204030204"/>
              </a:rPr>
              <a:t>Pisin Chen / NTU Taiwan</a:t>
            </a:r>
          </a:p>
          <a:p>
            <a:pPr>
              <a:defRPr/>
            </a:pPr>
            <a:r>
              <a:rPr lang="en-GB" sz="2000" dirty="0">
                <a:solidFill>
                  <a:prstClr val="black"/>
                </a:solidFill>
                <a:latin typeface="Calibri" panose="020F0502020204030204"/>
              </a:rPr>
              <a:t>18/2/2021, </a:t>
            </a:r>
            <a:r>
              <a:rPr lang="en-GB" sz="2000" b="1" dirty="0">
                <a:solidFill>
                  <a:prstClr val="black"/>
                </a:solidFill>
                <a:latin typeface="Calibri" panose="020F0502020204030204"/>
              </a:rPr>
              <a:t>Measurements and sensitivity, </a:t>
            </a:r>
            <a:r>
              <a:rPr lang="en-GB" sz="2000" dirty="0">
                <a:solidFill>
                  <a:prstClr val="black"/>
                </a:solidFill>
                <a:latin typeface="Calibri" panose="020F0502020204030204"/>
              </a:rPr>
              <a:t>chair</a:t>
            </a:r>
            <a:r>
              <a:rPr lang="en-GB" sz="2000" b="1" dirty="0">
                <a:solidFill>
                  <a:prstClr val="black"/>
                </a:solidFill>
                <a:latin typeface="Calibri" panose="020F0502020204030204"/>
              </a:rPr>
              <a:t>: </a:t>
            </a:r>
            <a:r>
              <a:rPr lang="en-GB" sz="2000" i="1" dirty="0">
                <a:solidFill>
                  <a:prstClr val="black"/>
                </a:solidFill>
                <a:latin typeface="Calibri" panose="020F0502020204030204"/>
              </a:rPr>
              <a:t>Shyh-Yuan Lee / Indiana U</a:t>
            </a:r>
            <a:endParaRPr lang="en-GB" sz="2000" dirty="0">
              <a:solidFill>
                <a:prstClr val="black"/>
              </a:solidFill>
              <a:latin typeface="Calibri" panose="020F0502020204030204"/>
            </a:endParaRPr>
          </a:p>
          <a:p>
            <a:pPr>
              <a:defRPr/>
            </a:pPr>
            <a:r>
              <a:rPr lang="en-GB" sz="2000" dirty="0">
                <a:solidFill>
                  <a:prstClr val="black"/>
                </a:solidFill>
                <a:latin typeface="Calibri" panose="020F0502020204030204"/>
              </a:rPr>
              <a:t>4/3/2021, </a:t>
            </a:r>
            <a:r>
              <a:rPr lang="en-GB" sz="2000" b="1" dirty="0">
                <a:solidFill>
                  <a:prstClr val="black"/>
                </a:solidFill>
                <a:latin typeface="Calibri" panose="020F0502020204030204"/>
              </a:rPr>
              <a:t>Proposals and Schemes</a:t>
            </a:r>
            <a:r>
              <a:rPr lang="en-GB" sz="2000" dirty="0">
                <a:solidFill>
                  <a:prstClr val="black"/>
                </a:solidFill>
                <a:latin typeface="Calibri" panose="020F0502020204030204"/>
              </a:rPr>
              <a:t>, chair</a:t>
            </a:r>
            <a:r>
              <a:rPr lang="en-GB" sz="2000" i="1" dirty="0">
                <a:solidFill>
                  <a:prstClr val="black"/>
                </a:solidFill>
                <a:latin typeface="Calibri" panose="020F0502020204030204"/>
              </a:rPr>
              <a:t>: Jörg Wenninger / CERN </a:t>
            </a:r>
          </a:p>
          <a:p>
            <a:pPr>
              <a:defRPr/>
            </a:pPr>
            <a:r>
              <a:rPr lang="en-GB" sz="2000" dirty="0">
                <a:solidFill>
                  <a:prstClr val="black"/>
                </a:solidFill>
                <a:latin typeface="Calibri" panose="020F0502020204030204"/>
              </a:rPr>
              <a:t>11/3/2021, </a:t>
            </a:r>
            <a:r>
              <a:rPr lang="en-GB" sz="2000" b="1" dirty="0">
                <a:solidFill>
                  <a:prstClr val="black"/>
                </a:solidFill>
                <a:latin typeface="Calibri" panose="020F0502020204030204"/>
              </a:rPr>
              <a:t>Gravitational wave generation and detection, </a:t>
            </a:r>
            <a:r>
              <a:rPr lang="en-GB" sz="2000" dirty="0">
                <a:solidFill>
                  <a:prstClr val="black"/>
                </a:solidFill>
                <a:latin typeface="Calibri" panose="020F0502020204030204"/>
              </a:rPr>
              <a:t>chair: </a:t>
            </a:r>
            <a:r>
              <a:rPr lang="en-GB" sz="2000" i="1" dirty="0">
                <a:solidFill>
                  <a:prstClr val="black"/>
                </a:solidFill>
                <a:latin typeface="Calibri" panose="020F0502020204030204"/>
              </a:rPr>
              <a:t>Frank Zimmermann / CERN </a:t>
            </a:r>
          </a:p>
          <a:p>
            <a:r>
              <a:rPr lang="en-GB" sz="2000" dirty="0">
                <a:solidFill>
                  <a:prstClr val="black"/>
                </a:solidFill>
                <a:latin typeface="Calibri" panose="020F0502020204030204"/>
              </a:rPr>
              <a:t>18/3/2021, </a:t>
            </a:r>
            <a:r>
              <a:rPr lang="en-GB" sz="2000" b="1" dirty="0">
                <a:solidFill>
                  <a:prstClr val="black"/>
                </a:solidFill>
                <a:latin typeface="Calibri" panose="020F0502020204030204"/>
              </a:rPr>
              <a:t>Ground motion and final discussion, </a:t>
            </a:r>
            <a:r>
              <a:rPr lang="en-GB" sz="2000" dirty="0">
                <a:solidFill>
                  <a:prstClr val="black"/>
                </a:solidFill>
                <a:latin typeface="Calibri" panose="020F0502020204030204"/>
              </a:rPr>
              <a:t>chairs: </a:t>
            </a:r>
            <a:r>
              <a:rPr lang="en-GB" sz="2000" i="1" dirty="0">
                <a:solidFill>
                  <a:prstClr val="black"/>
                </a:solidFill>
                <a:latin typeface="Calibri" panose="020F0502020204030204"/>
              </a:rPr>
              <a:t>Giuliano Franchetti/GSI; John Ellis/CERN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B43C3B6-7748-4E41-B82F-D2556EBE19CF}"/>
              </a:ext>
            </a:extLst>
          </p:cNvPr>
          <p:cNvSpPr txBox="1"/>
          <p:nvPr/>
        </p:nvSpPr>
        <p:spPr>
          <a:xfrm>
            <a:off x="212925" y="3312924"/>
            <a:ext cx="61200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400" b="1" dirty="0">
                <a:solidFill>
                  <a:prstClr val="black"/>
                </a:solidFill>
                <a:latin typeface="Calibri" panose="020F0502020204030204"/>
              </a:rPr>
              <a:t>main focus: </a:t>
            </a:r>
            <a:r>
              <a:rPr lang="en-US" sz="2400" dirty="0">
                <a:solidFill>
                  <a:prstClr val="black"/>
                </a:solidFill>
                <a:latin typeface="Calibri" panose="020F0502020204030204"/>
              </a:rPr>
              <a:t>detection and/or generation of gravitational waves or other gravity effects using storage rings &amp; accelerator technologies</a:t>
            </a:r>
            <a:endParaRPr lang="en-GB" sz="2400" dirty="0">
              <a:solidFill>
                <a:prstClr val="black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6945531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 descr="Text&#10;&#10;Description automatically generated">
            <a:extLst>
              <a:ext uri="{FF2B5EF4-FFF2-40B4-BE49-F238E27FC236}">
                <a16:creationId xmlns:a16="http://schemas.microsoft.com/office/drawing/2014/main" id="{DD68B274-5B05-400C-9D81-2E15F42300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7518" y="3643578"/>
            <a:ext cx="2254927" cy="1420794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4C47A346-F306-4F20-A2A2-783DE16BC23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615" b="56649"/>
          <a:stretch/>
        </p:blipFill>
        <p:spPr>
          <a:xfrm>
            <a:off x="198125" y="761807"/>
            <a:ext cx="2886857" cy="1255088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979267D-0C79-4EFB-9416-4AEC4CB84BA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03" b="56458"/>
          <a:stretch/>
        </p:blipFill>
        <p:spPr>
          <a:xfrm>
            <a:off x="6358033" y="828748"/>
            <a:ext cx="2813035" cy="1167444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4B68FCCA-5D9C-4502-A84C-B7F486C59C67}"/>
              </a:ext>
            </a:extLst>
          </p:cNvPr>
          <p:cNvSpPr txBox="1"/>
          <p:nvPr/>
        </p:nvSpPr>
        <p:spPr>
          <a:xfrm>
            <a:off x="0" y="22494"/>
            <a:ext cx="121920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en-US" sz="3600" b="1" cap="all" dirty="0">
                <a:solidFill>
                  <a:srgbClr val="5B9BD5">
                    <a:lumMod val="75000"/>
                  </a:srgbClr>
                </a:solidFill>
                <a:latin typeface="Calibri" panose="020F0502020204030204"/>
              </a:rPr>
              <a:t>ARIES WP6 </a:t>
            </a:r>
            <a:r>
              <a:rPr lang="en-US" sz="3600" b="1" dirty="0">
                <a:solidFill>
                  <a:srgbClr val="5B9BD5">
                    <a:lumMod val="75000"/>
                  </a:srgbClr>
                </a:solidFill>
                <a:latin typeface="Calibri" panose="020F0502020204030204"/>
              </a:rPr>
              <a:t>milestones and deliverables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FB01D83E-F839-44A7-93CF-3F88AF102E21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3222" y="828748"/>
            <a:ext cx="2182852" cy="1255088"/>
          </a:xfrm>
          <a:prstGeom prst="rect">
            <a:avLst/>
          </a:prstGeom>
        </p:spPr>
      </p:pic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883A169B-3B91-4ADC-9477-990D43AD22D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6571" y="774967"/>
            <a:ext cx="2227379" cy="1320243"/>
          </a:xfrm>
          <a:prstGeom prst="rect">
            <a:avLst/>
          </a:prstGeom>
        </p:spPr>
      </p:pic>
      <p:pic>
        <p:nvPicPr>
          <p:cNvPr id="9" name="Picture 8" descr="A screenshot of a cell phone&#10;&#10;Description automatically generated">
            <a:extLst>
              <a:ext uri="{FF2B5EF4-FFF2-40B4-BE49-F238E27FC236}">
                <a16:creationId xmlns:a16="http://schemas.microsoft.com/office/drawing/2014/main" id="{D7F649F4-3847-48CF-8DCC-406ADCB1B70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1709" y="2417190"/>
            <a:ext cx="2430080" cy="1360751"/>
          </a:xfrm>
          <a:prstGeom prst="rect">
            <a:avLst/>
          </a:prstGeom>
        </p:spPr>
      </p:pic>
      <p:pic>
        <p:nvPicPr>
          <p:cNvPr id="11" name="Picture 10" descr="A screenshot of a cell phone&#10;&#10;Description automatically generated">
            <a:extLst>
              <a:ext uri="{FF2B5EF4-FFF2-40B4-BE49-F238E27FC236}">
                <a16:creationId xmlns:a16="http://schemas.microsoft.com/office/drawing/2014/main" id="{78563FAF-7A5D-4367-B0A1-E80C10971DC3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141" y="2417191"/>
            <a:ext cx="2430081" cy="1159069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1EB05EDA-6C5C-4D41-ACF2-EF539BB26D40}"/>
              </a:ext>
            </a:extLst>
          </p:cNvPr>
          <p:cNvSpPr txBox="1"/>
          <p:nvPr/>
        </p:nvSpPr>
        <p:spPr>
          <a:xfrm rot="19934972">
            <a:off x="487907" y="984043"/>
            <a:ext cx="1247329" cy="415498"/>
          </a:xfrm>
          <a:prstGeom prst="rect">
            <a:avLst/>
          </a:prstGeom>
          <a:solidFill>
            <a:schemeClr val="accent6">
              <a:lumMod val="20000"/>
              <a:lumOff val="80000"/>
              <a:alpha val="70000"/>
            </a:schemeClr>
          </a:solidFill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100" b="1" dirty="0">
                <a:solidFill>
                  <a:srgbClr val="00B050"/>
                </a:solidFill>
                <a:latin typeface="Calibri" panose="020F0502020204030204"/>
              </a:rPr>
              <a:t>approved</a:t>
            </a:r>
            <a:endParaRPr lang="en-GB" sz="2100" b="1" dirty="0">
              <a:solidFill>
                <a:srgbClr val="00B050"/>
              </a:solidFill>
              <a:latin typeface="Calibri" panose="020F0502020204030204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B144140-43B1-45E7-883B-AB086A74EA54}"/>
              </a:ext>
            </a:extLst>
          </p:cNvPr>
          <p:cNvSpPr txBox="1"/>
          <p:nvPr/>
        </p:nvSpPr>
        <p:spPr>
          <a:xfrm rot="19934972">
            <a:off x="6549062" y="998071"/>
            <a:ext cx="1247329" cy="415498"/>
          </a:xfrm>
          <a:prstGeom prst="rect">
            <a:avLst/>
          </a:prstGeom>
          <a:solidFill>
            <a:schemeClr val="accent6">
              <a:lumMod val="20000"/>
              <a:lumOff val="80000"/>
              <a:alpha val="70000"/>
            </a:schemeClr>
          </a:solidFill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100" b="1" dirty="0">
                <a:solidFill>
                  <a:srgbClr val="00B050"/>
                </a:solidFill>
                <a:latin typeface="Calibri" panose="020F0502020204030204"/>
              </a:rPr>
              <a:t>approved</a:t>
            </a:r>
            <a:endParaRPr lang="en-GB" sz="2100" b="1" dirty="0">
              <a:solidFill>
                <a:srgbClr val="00B050"/>
              </a:solidFill>
              <a:latin typeface="Calibri" panose="020F0502020204030204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B425515-0C79-47E8-95A9-E1332BE47F81}"/>
              </a:ext>
            </a:extLst>
          </p:cNvPr>
          <p:cNvSpPr txBox="1"/>
          <p:nvPr/>
        </p:nvSpPr>
        <p:spPr>
          <a:xfrm rot="19934972">
            <a:off x="9658028" y="1342089"/>
            <a:ext cx="1247329" cy="415498"/>
          </a:xfrm>
          <a:prstGeom prst="rect">
            <a:avLst/>
          </a:prstGeom>
          <a:solidFill>
            <a:schemeClr val="accent6">
              <a:lumMod val="20000"/>
              <a:lumOff val="80000"/>
              <a:alpha val="70000"/>
            </a:schemeClr>
          </a:solidFill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100" b="1" dirty="0">
                <a:solidFill>
                  <a:srgbClr val="00B050"/>
                </a:solidFill>
                <a:latin typeface="Calibri" panose="020F0502020204030204"/>
              </a:rPr>
              <a:t>approved</a:t>
            </a:r>
            <a:endParaRPr lang="en-GB" sz="2100" b="1" dirty="0">
              <a:solidFill>
                <a:srgbClr val="00B050"/>
              </a:solidFill>
              <a:latin typeface="Calibri" panose="020F0502020204030204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3E52119-C085-4532-A723-717289F0EE3D}"/>
              </a:ext>
            </a:extLst>
          </p:cNvPr>
          <p:cNvSpPr txBox="1"/>
          <p:nvPr/>
        </p:nvSpPr>
        <p:spPr>
          <a:xfrm rot="19934972">
            <a:off x="3578387" y="1039473"/>
            <a:ext cx="1247329" cy="415498"/>
          </a:xfrm>
          <a:prstGeom prst="rect">
            <a:avLst/>
          </a:prstGeom>
          <a:solidFill>
            <a:schemeClr val="accent6">
              <a:lumMod val="20000"/>
              <a:lumOff val="80000"/>
              <a:alpha val="70000"/>
            </a:schemeClr>
          </a:solidFill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100" b="1" dirty="0">
                <a:solidFill>
                  <a:srgbClr val="00B050"/>
                </a:solidFill>
                <a:latin typeface="Calibri" panose="020F0502020204030204"/>
              </a:rPr>
              <a:t>approved</a:t>
            </a:r>
            <a:endParaRPr lang="en-GB" sz="2100" b="1" dirty="0">
              <a:solidFill>
                <a:srgbClr val="00B050"/>
              </a:solidFill>
              <a:latin typeface="Calibri" panose="020F0502020204030204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FA15AC7-2C71-4917-9FC5-065FD5FCCF62}"/>
              </a:ext>
            </a:extLst>
          </p:cNvPr>
          <p:cNvSpPr txBox="1"/>
          <p:nvPr/>
        </p:nvSpPr>
        <p:spPr>
          <a:xfrm rot="19934972">
            <a:off x="1181517" y="2561286"/>
            <a:ext cx="1247329" cy="415498"/>
          </a:xfrm>
          <a:prstGeom prst="rect">
            <a:avLst/>
          </a:prstGeom>
          <a:solidFill>
            <a:schemeClr val="accent6">
              <a:lumMod val="20000"/>
              <a:lumOff val="80000"/>
              <a:alpha val="70000"/>
            </a:schemeClr>
          </a:solidFill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100" b="1" dirty="0">
                <a:solidFill>
                  <a:srgbClr val="00B050"/>
                </a:solidFill>
                <a:latin typeface="Calibri" panose="020F0502020204030204"/>
              </a:rPr>
              <a:t>approved</a:t>
            </a:r>
            <a:endParaRPr lang="en-GB" sz="2100" b="1" dirty="0">
              <a:solidFill>
                <a:srgbClr val="00B050"/>
              </a:solidFill>
              <a:latin typeface="Calibri" panose="020F0502020204030204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88F0CA7C-01FA-44A1-9A06-582350E63E5D}"/>
              </a:ext>
            </a:extLst>
          </p:cNvPr>
          <p:cNvSpPr txBox="1"/>
          <p:nvPr/>
        </p:nvSpPr>
        <p:spPr>
          <a:xfrm rot="19934972">
            <a:off x="4111712" y="2561286"/>
            <a:ext cx="1247329" cy="415498"/>
          </a:xfrm>
          <a:prstGeom prst="rect">
            <a:avLst/>
          </a:prstGeom>
          <a:solidFill>
            <a:schemeClr val="accent6">
              <a:lumMod val="20000"/>
              <a:lumOff val="80000"/>
              <a:alpha val="70000"/>
            </a:schemeClr>
          </a:solidFill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100" b="1" dirty="0">
                <a:solidFill>
                  <a:srgbClr val="00B050"/>
                </a:solidFill>
                <a:latin typeface="Calibri" panose="020F0502020204030204"/>
              </a:rPr>
              <a:t>approved</a:t>
            </a:r>
            <a:endParaRPr lang="en-GB" sz="2100" b="1" dirty="0">
              <a:solidFill>
                <a:srgbClr val="00B050"/>
              </a:solidFill>
              <a:latin typeface="Calibri" panose="020F0502020204030204"/>
            </a:endParaRPr>
          </a:p>
        </p:txBody>
      </p:sp>
      <p:pic>
        <p:nvPicPr>
          <p:cNvPr id="8" name="Picture 7" descr="A screenshot of a cell phone&#10;&#10;Description automatically generated">
            <a:extLst>
              <a:ext uri="{FF2B5EF4-FFF2-40B4-BE49-F238E27FC236}">
                <a16:creationId xmlns:a16="http://schemas.microsoft.com/office/drawing/2014/main" id="{83B76E0A-1B43-4A66-BD9C-662EA888163C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950"/>
          <a:stretch/>
        </p:blipFill>
        <p:spPr>
          <a:xfrm>
            <a:off x="6487366" y="2254546"/>
            <a:ext cx="2546678" cy="1328771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BC7C6C1-D027-4E92-8F05-635368F55D12}"/>
              </a:ext>
            </a:extLst>
          </p:cNvPr>
          <p:cNvSpPr txBox="1"/>
          <p:nvPr/>
        </p:nvSpPr>
        <p:spPr>
          <a:xfrm rot="19934972">
            <a:off x="6723463" y="2872889"/>
            <a:ext cx="1247329" cy="415498"/>
          </a:xfrm>
          <a:prstGeom prst="rect">
            <a:avLst/>
          </a:prstGeom>
          <a:solidFill>
            <a:schemeClr val="accent6">
              <a:lumMod val="20000"/>
              <a:lumOff val="80000"/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100" b="1" dirty="0">
                <a:solidFill>
                  <a:srgbClr val="00B050"/>
                </a:solidFill>
                <a:latin typeface="Calibri" panose="020F0502020204030204"/>
              </a:rPr>
              <a:t>approved</a:t>
            </a:r>
            <a:endParaRPr lang="en-GB" sz="2100" b="1" dirty="0">
              <a:solidFill>
                <a:srgbClr val="00B050"/>
              </a:solidFill>
              <a:latin typeface="Calibri" panose="020F0502020204030204"/>
            </a:endParaRPr>
          </a:p>
        </p:txBody>
      </p:sp>
      <p:pic>
        <p:nvPicPr>
          <p:cNvPr id="21" name="Picture 20" descr="A screenshot of a cell phone&#10;&#10;Description automatically generated">
            <a:extLst>
              <a:ext uri="{FF2B5EF4-FFF2-40B4-BE49-F238E27FC236}">
                <a16:creationId xmlns:a16="http://schemas.microsoft.com/office/drawing/2014/main" id="{B828F7C2-7A71-486A-BE90-40EF46CA55CF}"/>
              </a:ext>
            </a:extLst>
          </p:cNvPr>
          <p:cNvPicPr>
            <a:picLocks noChangeAspect="1"/>
          </p:cNvPicPr>
          <p:nvPr/>
        </p:nvPicPr>
        <p:blipFill rotWithShape="1"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80"/>
          <a:stretch/>
        </p:blipFill>
        <p:spPr>
          <a:xfrm>
            <a:off x="9779668" y="2366665"/>
            <a:ext cx="2511632" cy="1167444"/>
          </a:xfrm>
          <a:prstGeom prst="rect">
            <a:avLst/>
          </a:prstGeom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0A4BF44-6632-4D97-A85F-58CBD4140A1B}"/>
              </a:ext>
            </a:extLst>
          </p:cNvPr>
          <p:cNvSpPr txBox="1"/>
          <p:nvPr/>
        </p:nvSpPr>
        <p:spPr>
          <a:xfrm rot="19934972">
            <a:off x="10604302" y="2616828"/>
            <a:ext cx="1247329" cy="415498"/>
          </a:xfrm>
          <a:prstGeom prst="rect">
            <a:avLst/>
          </a:prstGeom>
          <a:solidFill>
            <a:schemeClr val="accent6">
              <a:lumMod val="20000"/>
              <a:lumOff val="80000"/>
              <a:alpha val="70000"/>
            </a:schemeClr>
          </a:solidFill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US" sz="2100" b="1" dirty="0">
                <a:solidFill>
                  <a:srgbClr val="00B050"/>
                </a:solidFill>
                <a:latin typeface="Calibri" panose="020F0502020204030204"/>
              </a:rPr>
              <a:t>approved</a:t>
            </a:r>
            <a:endParaRPr lang="en-GB" sz="2100" b="1" dirty="0">
              <a:solidFill>
                <a:srgbClr val="00B050"/>
              </a:solidFill>
              <a:latin typeface="Calibri" panose="020F0502020204030204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2ADF19E-1B07-4D50-86C7-83451B3068F7}"/>
              </a:ext>
            </a:extLst>
          </p:cNvPr>
          <p:cNvSpPr txBox="1"/>
          <p:nvPr/>
        </p:nvSpPr>
        <p:spPr>
          <a:xfrm rot="19934972">
            <a:off x="2947231" y="4297597"/>
            <a:ext cx="1247329" cy="415498"/>
          </a:xfrm>
          <a:prstGeom prst="rect">
            <a:avLst/>
          </a:prstGeom>
          <a:solidFill>
            <a:schemeClr val="accent6">
              <a:lumMod val="20000"/>
              <a:lumOff val="80000"/>
              <a:alpha val="70000"/>
            </a:schemeClr>
          </a:solidFill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100" b="1" dirty="0">
                <a:solidFill>
                  <a:srgbClr val="00B050"/>
                </a:solidFill>
                <a:latin typeface="Calibri" panose="020F0502020204030204"/>
              </a:rPr>
              <a:t>approved</a:t>
            </a:r>
            <a:endParaRPr lang="en-GB" sz="2100" b="1" dirty="0">
              <a:solidFill>
                <a:srgbClr val="00B050"/>
              </a:solidFill>
              <a:latin typeface="Calibri" panose="020F0502020204030204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6DDBDB00-E39F-44B6-957A-EF33516D8FE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918479" y="3908577"/>
            <a:ext cx="2511633" cy="1457902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A79DCF69-5AC7-4C69-9217-97C6548722AA}"/>
              </a:ext>
            </a:extLst>
          </p:cNvPr>
          <p:cNvSpPr txBox="1"/>
          <p:nvPr/>
        </p:nvSpPr>
        <p:spPr>
          <a:xfrm rot="19934972">
            <a:off x="6199296" y="4610697"/>
            <a:ext cx="1247329" cy="415498"/>
          </a:xfrm>
          <a:prstGeom prst="rect">
            <a:avLst/>
          </a:prstGeom>
          <a:solidFill>
            <a:schemeClr val="accent6">
              <a:lumMod val="20000"/>
              <a:lumOff val="80000"/>
              <a:alpha val="70000"/>
            </a:schemeClr>
          </a:solidFill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100" b="1" dirty="0">
                <a:solidFill>
                  <a:srgbClr val="00B050"/>
                </a:solidFill>
                <a:latin typeface="Calibri" panose="020F0502020204030204"/>
              </a:rPr>
              <a:t>approved</a:t>
            </a:r>
            <a:endParaRPr lang="en-GB" sz="2100" b="1" dirty="0">
              <a:solidFill>
                <a:srgbClr val="00B050"/>
              </a:solidFill>
              <a:latin typeface="Calibri" panose="020F0502020204030204"/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BDA64C0-28BA-423E-A5E9-C964F782CB92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t="2892" b="60964"/>
          <a:stretch/>
        </p:blipFill>
        <p:spPr>
          <a:xfrm>
            <a:off x="8129030" y="3943746"/>
            <a:ext cx="2428838" cy="116721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FB8F04EC-6912-4284-9A0A-0C85D2CD54B5}"/>
              </a:ext>
            </a:extLst>
          </p:cNvPr>
          <p:cNvSpPr txBox="1"/>
          <p:nvPr/>
        </p:nvSpPr>
        <p:spPr>
          <a:xfrm rot="19934972">
            <a:off x="9734134" y="4779057"/>
            <a:ext cx="1247329" cy="415498"/>
          </a:xfrm>
          <a:prstGeom prst="rect">
            <a:avLst/>
          </a:prstGeom>
          <a:solidFill>
            <a:schemeClr val="accent6">
              <a:lumMod val="20000"/>
              <a:lumOff val="80000"/>
              <a:alpha val="70000"/>
            </a:schemeClr>
          </a:solidFill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100" b="1" dirty="0">
                <a:solidFill>
                  <a:srgbClr val="00B050"/>
                </a:solidFill>
                <a:latin typeface="Calibri" panose="020F0502020204030204"/>
              </a:rPr>
              <a:t>approved</a:t>
            </a:r>
            <a:endParaRPr lang="en-GB" sz="2100" b="1" dirty="0">
              <a:solidFill>
                <a:srgbClr val="00B050"/>
              </a:solidFill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45516E4-63D9-4DDE-9C12-0EA08177F27C}"/>
              </a:ext>
            </a:extLst>
          </p:cNvPr>
          <p:cNvSpPr txBox="1"/>
          <p:nvPr/>
        </p:nvSpPr>
        <p:spPr>
          <a:xfrm>
            <a:off x="4581372" y="5834039"/>
            <a:ext cx="33297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000" i="1" dirty="0"/>
              <a:t>a job well done</a:t>
            </a:r>
            <a:endParaRPr lang="en-GB" sz="4000" i="1" dirty="0"/>
          </a:p>
        </p:txBody>
      </p:sp>
    </p:spTree>
    <p:extLst>
      <p:ext uri="{BB962C8B-B14F-4D97-AF65-F5344CB8AC3E}">
        <p14:creationId xmlns:p14="http://schemas.microsoft.com/office/powerpoint/2010/main" val="23758607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4" grpId="0" animBg="1"/>
      <p:bldP spid="15" grpId="0" animBg="1"/>
      <p:bldP spid="16" grpId="0" animBg="1"/>
      <p:bldP spid="18" grpId="0" animBg="1"/>
      <p:bldP spid="19" grpId="0" animBg="1"/>
      <p:bldP spid="20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8C1A0F3-C509-468A-A827-50A81350FDE4}"/>
              </a:ext>
            </a:extLst>
          </p:cNvPr>
          <p:cNvSpPr txBox="1"/>
          <p:nvPr/>
        </p:nvSpPr>
        <p:spPr>
          <a:xfrm>
            <a:off x="-1" y="-65495"/>
            <a:ext cx="12327875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1800"/>
              </a:spcBef>
              <a:spcAft>
                <a:spcPts val="1800"/>
              </a:spcAft>
            </a:pPr>
            <a:r>
              <a:rPr lang="en-GB" sz="3600" b="1" dirty="0">
                <a:solidFill>
                  <a:srgbClr val="0058A4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White List of Ranked Far-Future Accelerator Options </a:t>
            </a:r>
            <a:endParaRPr lang="en-GB" sz="3600" b="1" dirty="0">
              <a:solidFill>
                <a:srgbClr val="012545"/>
              </a:solidFill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D598A562-CF88-458C-ACB0-D06B6C4C14A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8235500"/>
              </p:ext>
            </p:extLst>
          </p:nvPr>
        </p:nvGraphicFramePr>
        <p:xfrm>
          <a:off x="627961" y="1134737"/>
          <a:ext cx="9949823" cy="5229327"/>
        </p:xfrm>
        <a:graphic>
          <a:graphicData uri="http://schemas.openxmlformats.org/drawingml/2006/table">
            <a:tbl>
              <a:tblPr firstRow="1" firstCol="1" bandRow="1"/>
              <a:tblGrid>
                <a:gridCol w="3314197">
                  <a:extLst>
                    <a:ext uri="{9D8B030D-6E8A-4147-A177-3AD203B41FA5}">
                      <a16:colId xmlns:a16="http://schemas.microsoft.com/office/drawing/2014/main" val="1139973377"/>
                    </a:ext>
                  </a:extLst>
                </a:gridCol>
                <a:gridCol w="6635626">
                  <a:extLst>
                    <a:ext uri="{9D8B030D-6E8A-4147-A177-3AD203B41FA5}">
                      <a16:colId xmlns:a16="http://schemas.microsoft.com/office/drawing/2014/main" val="1368295068"/>
                    </a:ext>
                  </a:extLst>
                </a:gridCol>
              </a:tblGrid>
              <a:tr h="29750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Time scale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Priority and focus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6610700"/>
                  </a:ext>
                </a:extLst>
              </a:tr>
              <a:tr h="1045865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10-15 years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Energy recovery</a:t>
                      </a: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Crystal bending</a:t>
                      </a: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Gamma Factory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5217117"/>
                  </a:ext>
                </a:extLst>
              </a:tr>
              <a:tr h="179422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15-30 years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Proton based muon collider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it-IT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Plasma acceleration</a:t>
                      </a:r>
                      <a:endParaRPr lang="en-GB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Positron based muon collider</a:t>
                      </a: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Crystal and nanostructure acceleration</a:t>
                      </a:r>
                    </a:p>
                    <a:p>
                      <a:pPr algn="l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Gravitational wave detection using storage rings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0153735"/>
                  </a:ext>
                </a:extLst>
              </a:tr>
              <a:tr h="297508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Low or no priority</a:t>
                      </a:r>
                      <a:endParaRPr lang="en-GB" sz="18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1560210"/>
                  </a:ext>
                </a:extLst>
              </a:tr>
              <a:tr h="1794223"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Photon collider 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Crystalline beams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“</a:t>
                      </a:r>
                      <a:r>
                        <a:rPr lang="en-GB" sz="18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Moessbauer</a:t>
                      </a: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acceleration” using photon entanglement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Gravitational wave generation using accelerators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Bef>
                          <a:spcPts val="200"/>
                        </a:spcBef>
                        <a:spcAft>
                          <a:spcPts val="200"/>
                        </a:spcAft>
                      </a:pPr>
                      <a:r>
                        <a:rPr lang="en-GB" sz="18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Non-electromagnetic acceleration or focusing mechanisms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3484090"/>
                  </a:ext>
                </a:extLst>
              </a:tr>
            </a:tbl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4A813E8E-F1D6-4432-A329-AD0E55EFD1B4}"/>
              </a:ext>
            </a:extLst>
          </p:cNvPr>
          <p:cNvSpPr txBox="1"/>
          <p:nvPr/>
        </p:nvSpPr>
        <p:spPr>
          <a:xfrm>
            <a:off x="9431315" y="632968"/>
            <a:ext cx="11464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  <a:highlight>
                  <a:srgbClr val="00FF00"/>
                </a:highlight>
                <a:latin typeface="Calibri" panose="020F0502020204030204"/>
              </a:rPr>
              <a:t>April 2021</a:t>
            </a:r>
            <a:endParaRPr lang="en-GB" dirty="0">
              <a:solidFill>
                <a:prstClr val="black"/>
              </a:solidFill>
              <a:highlight>
                <a:srgbClr val="00FF00"/>
              </a:highlight>
              <a:latin typeface="Calibri" panose="020F0502020204030204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278901C8-F841-4CB3-9E93-5ED536340C48}"/>
              </a:ext>
            </a:extLst>
          </p:cNvPr>
          <p:cNvSpPr txBox="1"/>
          <p:nvPr/>
        </p:nvSpPr>
        <p:spPr>
          <a:xfrm>
            <a:off x="9033771" y="1012214"/>
            <a:ext cx="15440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en-US" sz="2400" kern="0" dirty="0">
                <a:solidFill>
                  <a:prstClr val="black"/>
                </a:solidFill>
                <a:highlight>
                  <a:srgbClr val="00FF00"/>
                </a:highlight>
                <a:latin typeface="Calibri" panose="020F0502020204030204"/>
              </a:rPr>
              <a:t>ARIES D6.5</a:t>
            </a:r>
            <a:endParaRPr lang="en-GB" sz="2400" kern="0" dirty="0">
              <a:solidFill>
                <a:prstClr val="black"/>
              </a:solidFill>
              <a:highlight>
                <a:srgbClr val="00FF00"/>
              </a:highlight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254317766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8FD8D3C6-9600-43DA-ACC3-DFDF1EBF81F8}"/>
              </a:ext>
            </a:extLst>
          </p:cNvPr>
          <p:cNvSpPr txBox="1"/>
          <p:nvPr/>
        </p:nvSpPr>
        <p:spPr>
          <a:xfrm>
            <a:off x="0" y="1"/>
            <a:ext cx="12192000" cy="646331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1800"/>
              </a:spcBef>
              <a:spcAft>
                <a:spcPts val="1800"/>
              </a:spcAft>
            </a:pPr>
            <a:r>
              <a:rPr lang="en-US" sz="3600" b="1" dirty="0">
                <a:solidFill>
                  <a:srgbClr val="0058A4"/>
                </a:solidFill>
                <a:latin typeface="Tahoma" panose="020B060403050404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key results from WP6 APEC</a:t>
            </a:r>
            <a:endParaRPr lang="en-GB" sz="3600" b="1" dirty="0">
              <a:solidFill>
                <a:srgbClr val="012545"/>
              </a:solidFill>
              <a:latin typeface="Tahoma" panose="020B060403050404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54E32AC-3C85-4179-A667-3F2ABBAD6C29}"/>
              </a:ext>
            </a:extLst>
          </p:cNvPr>
          <p:cNvSpPr txBox="1"/>
          <p:nvPr/>
        </p:nvSpPr>
        <p:spPr>
          <a:xfrm>
            <a:off x="0" y="574531"/>
            <a:ext cx="12191999" cy="6432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Calibri" panose="020F0502020204030204"/>
              </a:rPr>
              <a:t>ERL R&amp;D guidelines </a:t>
            </a:r>
            <a:r>
              <a:rPr lang="en-US" sz="3200" dirty="0">
                <a:solidFill>
                  <a:prstClr val="black"/>
                </a:solidFill>
                <a:latin typeface="Calibri" panose="020F0502020204030204"/>
              </a:rPr>
              <a:t>[D6.4]</a:t>
            </a:r>
          </a:p>
          <a:p>
            <a:pPr>
              <a:tabLst>
                <a:tab pos="355600" algn="l"/>
              </a:tabLst>
            </a:pPr>
            <a:r>
              <a:rPr lang="en-US" sz="2400" dirty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sz="2000" dirty="0">
                <a:solidFill>
                  <a:prstClr val="black"/>
                </a:solidFill>
                <a:latin typeface="Calibri" panose="020F0502020204030204"/>
              </a:rPr>
              <a:t>(1) test facilities</a:t>
            </a:r>
            <a:r>
              <a:rPr lang="en-GB" sz="2000" dirty="0">
                <a:solidFill>
                  <a:prstClr val="black"/>
                </a:solidFill>
                <a:latin typeface="Calibri" panose="020F0502020204030204"/>
              </a:rPr>
              <a:t>, (2) beam dynamics &amp; diagnostics, (3) electron sources &amp; injectors, (4) SRF: high loaded Q cavity operation; HOMs, HOM damping &amp; high current operation; high Q</a:t>
            </a:r>
            <a:r>
              <a:rPr lang="en-GB" sz="2000" baseline="-25000" dirty="0">
                <a:solidFill>
                  <a:prstClr val="black"/>
                </a:solidFill>
                <a:latin typeface="Calibri" panose="020F0502020204030204"/>
              </a:rPr>
              <a:t>0</a:t>
            </a:r>
            <a:r>
              <a:rPr lang="en-GB" sz="2000" dirty="0">
                <a:solidFill>
                  <a:prstClr val="black"/>
                </a:solidFill>
                <a:latin typeface="Calibri" panose="020F0502020204030204"/>
              </a:rPr>
              <a:t> cavity performance</a:t>
            </a:r>
            <a:endParaRPr lang="en-US" sz="2000" dirty="0">
              <a:solidFill>
                <a:prstClr val="black"/>
              </a:solidFill>
              <a:latin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Calibri" panose="020F0502020204030204"/>
              </a:rPr>
              <a:t>optimal RAMS characteristics for accelerators </a:t>
            </a:r>
            <a:r>
              <a:rPr lang="en-US" sz="3200" dirty="0">
                <a:solidFill>
                  <a:prstClr val="black"/>
                </a:solidFill>
                <a:latin typeface="Calibri" panose="020F0502020204030204"/>
              </a:rPr>
              <a:t>[D6.2]</a:t>
            </a:r>
          </a:p>
          <a:p>
            <a:pPr defTabSz="263525"/>
            <a:r>
              <a:rPr lang="en-GB" sz="2000" dirty="0">
                <a:solidFill>
                  <a:prstClr val="black"/>
                </a:solidFill>
                <a:latin typeface="Calibri" panose="020F0502020204030204"/>
              </a:rPr>
              <a:t> availability critical systems and availability model (FCC-</a:t>
            </a:r>
            <a:r>
              <a:rPr lang="en-GB" sz="2000" dirty="0" err="1">
                <a:solidFill>
                  <a:prstClr val="black"/>
                </a:solidFill>
                <a:latin typeface="Calibri" panose="020F0502020204030204"/>
              </a:rPr>
              <a:t>ee</a:t>
            </a:r>
            <a:r>
              <a:rPr lang="en-GB" sz="2000" dirty="0">
                <a:solidFill>
                  <a:prstClr val="black"/>
                </a:solidFill>
                <a:latin typeface="Calibri" panose="020F0502020204030204"/>
              </a:rPr>
              <a:t>); measures to improve reliability of power converters, RF system, and electrical distribution (lead causes of unavailability for CERN’s normal conducting machines); operations modelling platform (FCC-</a:t>
            </a:r>
            <a:r>
              <a:rPr lang="en-GB" sz="2000" dirty="0" err="1">
                <a:solidFill>
                  <a:prstClr val="black"/>
                </a:solidFill>
                <a:latin typeface="Calibri" panose="020F0502020204030204"/>
              </a:rPr>
              <a:t>hh</a:t>
            </a:r>
            <a:r>
              <a:rPr lang="en-GB" sz="2000" dirty="0">
                <a:solidFill>
                  <a:prstClr val="black"/>
                </a:solidFill>
                <a:latin typeface="Calibri" panose="020F0502020204030204"/>
              </a:rPr>
              <a:t>) for allocating availability goals to different sub-machines, fault-tolerant system design</a:t>
            </a:r>
            <a:endParaRPr lang="en-US" sz="2000" dirty="0">
              <a:solidFill>
                <a:prstClr val="black"/>
              </a:solidFill>
              <a:latin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Calibri" panose="020F0502020204030204"/>
              </a:rPr>
              <a:t>performance limitations in hadron synchrotrons </a:t>
            </a:r>
            <a:r>
              <a:rPr lang="en-US" sz="3200" dirty="0">
                <a:solidFill>
                  <a:prstClr val="black"/>
                </a:solidFill>
                <a:latin typeface="Calibri" panose="020F0502020204030204"/>
              </a:rPr>
              <a:t>[D6.1]</a:t>
            </a:r>
          </a:p>
          <a:p>
            <a:pPr defTabSz="355600"/>
            <a:r>
              <a:rPr lang="en-GB" sz="2800" dirty="0">
                <a:solidFill>
                  <a:prstClr val="black"/>
                </a:solidFill>
                <a:latin typeface="Calibri" panose="020F0502020204030204"/>
              </a:rPr>
              <a:t>	</a:t>
            </a:r>
            <a:r>
              <a:rPr lang="en-GB" sz="2400" dirty="0">
                <a:solidFill>
                  <a:prstClr val="black"/>
                </a:solidFill>
                <a:latin typeface="Calibri" panose="020F0502020204030204"/>
              </a:rPr>
              <a:t>beam loss, single-bunch instabilities, &amp; nonlinearities prominent  </a:t>
            </a:r>
            <a:endParaRPr lang="en-US" sz="2400" dirty="0">
              <a:solidFill>
                <a:prstClr val="black"/>
              </a:solidFill>
              <a:latin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Calibri" panose="020F0502020204030204"/>
              </a:rPr>
              <a:t>mitigation measures </a:t>
            </a:r>
            <a:r>
              <a:rPr lang="en-US" sz="3200" dirty="0">
                <a:solidFill>
                  <a:prstClr val="black"/>
                </a:solidFill>
                <a:latin typeface="Calibri" panose="020F0502020204030204"/>
              </a:rPr>
              <a:t>[MS31, D6.3]</a:t>
            </a:r>
          </a:p>
          <a:p>
            <a:pPr defTabSz="355600"/>
            <a:r>
              <a:rPr lang="en-GB" sz="2000" dirty="0">
                <a:solidFill>
                  <a:prstClr val="black"/>
                </a:solidFill>
                <a:latin typeface="Calibri" panose="020F0502020204030204"/>
              </a:rPr>
              <a:t>Landau octupoles, bunch-by-bunch feedback, optimised tunes, and tailored slippage factor; novel techniques emerging ; for </a:t>
            </a:r>
            <a:r>
              <a:rPr lang="en-GB" sz="2000" u="sng" dirty="0">
                <a:solidFill>
                  <a:prstClr val="black"/>
                </a:solidFill>
                <a:latin typeface="Calibri" panose="020F0502020204030204"/>
              </a:rPr>
              <a:t>Space Charge</a:t>
            </a:r>
            <a:r>
              <a:rPr lang="en-GB" sz="2000" dirty="0">
                <a:solidFill>
                  <a:prstClr val="black"/>
                </a:solidFill>
                <a:latin typeface="Calibri" panose="020F0502020204030204"/>
              </a:rPr>
              <a:t>: reduced the peak intensity (CERN, PSB, JPARC),resonance compensation, optimized lattice &amp; working point; future e-lenses ;  </a:t>
            </a:r>
            <a:r>
              <a:rPr lang="en-GB" sz="2000" u="sng" dirty="0">
                <a:solidFill>
                  <a:prstClr val="black"/>
                </a:solidFill>
                <a:latin typeface="Calibri" panose="020F0502020204030204"/>
              </a:rPr>
              <a:t>Impedance</a:t>
            </a:r>
            <a:r>
              <a:rPr lang="en-GB" sz="2000" dirty="0">
                <a:solidFill>
                  <a:prstClr val="black"/>
                </a:solidFill>
                <a:latin typeface="Calibri" panose="020F0502020204030204"/>
              </a:rPr>
              <a:t>: mechanical design optimization, feedback systems, advanced coatings (HTS,…)</a:t>
            </a:r>
            <a:endParaRPr lang="en-US" sz="3200" dirty="0">
              <a:solidFill>
                <a:prstClr val="black"/>
              </a:solidFill>
              <a:latin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3200" b="1" dirty="0">
                <a:solidFill>
                  <a:srgbClr val="0070C0"/>
                </a:solidFill>
                <a:latin typeface="Calibri" panose="020F0502020204030204"/>
              </a:rPr>
              <a:t>ranking of (far-)future accelerator options </a:t>
            </a:r>
            <a:r>
              <a:rPr lang="en-US" sz="3200" dirty="0">
                <a:solidFill>
                  <a:prstClr val="black"/>
                </a:solidFill>
                <a:latin typeface="Calibri" panose="020F0502020204030204"/>
              </a:rPr>
              <a:t>[D6.5]</a:t>
            </a:r>
            <a:endParaRPr lang="en-US" sz="2000" dirty="0">
              <a:solidFill>
                <a:prstClr val="black"/>
              </a:solidFill>
              <a:latin typeface="Calibri" panose="020F0502020204030204"/>
            </a:endParaRPr>
          </a:p>
          <a:p>
            <a:pPr>
              <a:tabLst>
                <a:tab pos="355600" algn="l"/>
              </a:tabLst>
            </a:pPr>
            <a:r>
              <a:rPr lang="en-US" sz="2000" dirty="0">
                <a:solidFill>
                  <a:prstClr val="black"/>
                </a:solidFill>
                <a:latin typeface="Calibri" panose="020F0502020204030204"/>
              </a:rPr>
              <a:t>	(1)  </a:t>
            </a:r>
            <a:r>
              <a:rPr lang="en-US" sz="2000" b="1" dirty="0">
                <a:solidFill>
                  <a:srgbClr val="00B050"/>
                </a:solidFill>
                <a:latin typeface="Calibri" panose="020F0502020204030204"/>
              </a:rPr>
              <a:t>energy recovery </a:t>
            </a:r>
            <a:r>
              <a:rPr lang="en-US" sz="2000" b="1" dirty="0" err="1">
                <a:solidFill>
                  <a:srgbClr val="00B050"/>
                </a:solidFill>
                <a:latin typeface="Calibri" panose="020F0502020204030204"/>
              </a:rPr>
              <a:t>linacs</a:t>
            </a:r>
            <a:r>
              <a:rPr lang="en-US" sz="2000" dirty="0">
                <a:solidFill>
                  <a:prstClr val="black"/>
                </a:solidFill>
                <a:latin typeface="Calibri" panose="020F0502020204030204"/>
              </a:rPr>
              <a:t>, crystal bending, </a:t>
            </a:r>
            <a:r>
              <a:rPr lang="en-US" sz="2000" b="1" dirty="0">
                <a:solidFill>
                  <a:srgbClr val="00B050"/>
                </a:solidFill>
                <a:latin typeface="Calibri" panose="020F0502020204030204"/>
              </a:rPr>
              <a:t>Gamma Factory</a:t>
            </a:r>
          </a:p>
          <a:p>
            <a:pPr>
              <a:tabLst>
                <a:tab pos="355600" algn="l"/>
              </a:tabLst>
            </a:pPr>
            <a:r>
              <a:rPr lang="en-US" sz="2000" dirty="0">
                <a:solidFill>
                  <a:prstClr val="black"/>
                </a:solidFill>
                <a:latin typeface="Calibri" panose="020F0502020204030204"/>
              </a:rPr>
              <a:t>	(2)  </a:t>
            </a:r>
            <a:r>
              <a:rPr lang="en-US" sz="2000" b="1" dirty="0">
                <a:solidFill>
                  <a:srgbClr val="00B050"/>
                </a:solidFill>
                <a:latin typeface="Calibri" panose="020F0502020204030204"/>
              </a:rPr>
              <a:t>muon collider(s), </a:t>
            </a:r>
            <a:r>
              <a:rPr lang="en-US" sz="2000" dirty="0">
                <a:solidFill>
                  <a:prstClr val="black"/>
                </a:solidFill>
                <a:latin typeface="Calibri" panose="020F0502020204030204"/>
              </a:rPr>
              <a:t>plasma &amp; </a:t>
            </a:r>
            <a:r>
              <a:rPr lang="en-US" sz="2000" b="1" dirty="0">
                <a:solidFill>
                  <a:srgbClr val="00B050"/>
                </a:solidFill>
                <a:latin typeface="Calibri" panose="020F0502020204030204"/>
              </a:rPr>
              <a:t>crystal &amp; </a:t>
            </a:r>
            <a:r>
              <a:rPr lang="en-US" sz="2000" b="1" dirty="0" err="1">
                <a:solidFill>
                  <a:srgbClr val="00B050"/>
                </a:solidFill>
                <a:latin typeface="Calibri" panose="020F0502020204030204"/>
              </a:rPr>
              <a:t>nanostr</a:t>
            </a:r>
            <a:r>
              <a:rPr lang="en-US" sz="2000" b="1" dirty="0">
                <a:solidFill>
                  <a:srgbClr val="00B050"/>
                </a:solidFill>
                <a:latin typeface="Calibri" panose="020F0502020204030204"/>
              </a:rPr>
              <a:t>. acceleration,  gravitational wave detection</a:t>
            </a:r>
            <a:endParaRPr lang="en-GB" sz="2000" b="1" dirty="0">
              <a:solidFill>
                <a:srgbClr val="00B050"/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3478239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BAAC39-B9DB-4E1A-9844-5FD661726F7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40614" y="-1001562"/>
            <a:ext cx="9144000" cy="2387600"/>
          </a:xfrm>
        </p:spPr>
        <p:txBody>
          <a:bodyPr/>
          <a:lstStyle/>
          <a:p>
            <a:r>
              <a:rPr lang="en-US" dirty="0"/>
              <a:t>what is </a:t>
            </a:r>
            <a:r>
              <a:rPr lang="en-US" dirty="0" err="1"/>
              <a:t>iFAST</a:t>
            </a:r>
            <a:r>
              <a:rPr lang="en-US" dirty="0"/>
              <a:t> WP5?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ABEA3FC-D081-4227-B96A-492854032EC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762538" y="1934342"/>
            <a:ext cx="9144000" cy="1655762"/>
          </a:xfrm>
        </p:spPr>
        <p:txBody>
          <a:bodyPr>
            <a:normAutofit/>
          </a:bodyPr>
          <a:lstStyle/>
          <a:p>
            <a:r>
              <a:rPr lang="en-GB" sz="3600" dirty="0"/>
              <a:t>WP5: Strategies and Milestones for Accelerator Research and Technologies (SMART)</a:t>
            </a:r>
          </a:p>
        </p:txBody>
      </p:sp>
      <p:pic>
        <p:nvPicPr>
          <p:cNvPr id="5" name="Picture 4" descr="Logo, company name&#10;&#10;Description automatically generated">
            <a:extLst>
              <a:ext uri="{FF2B5EF4-FFF2-40B4-BE49-F238E27FC236}">
                <a16:creationId xmlns:a16="http://schemas.microsoft.com/office/drawing/2014/main" id="{37E602D7-E3AD-4731-8B96-328DBB7BF62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61" y="-11250"/>
            <a:ext cx="2506339" cy="1545760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DCD18E65-7513-4E5F-A133-5C89FEA516E4}"/>
              </a:ext>
            </a:extLst>
          </p:cNvPr>
          <p:cNvSpPr txBox="1"/>
          <p:nvPr/>
        </p:nvSpPr>
        <p:spPr>
          <a:xfrm>
            <a:off x="2084721" y="3129617"/>
            <a:ext cx="850034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Peter Forck (GSI), Giuliano Franchetti (GSI), Nadia Pastrone (INFN), </a:t>
            </a:r>
          </a:p>
          <a:p>
            <a:pPr algn="ctr"/>
            <a:r>
              <a:rPr lang="en-US" sz="2400" dirty="0"/>
              <a:t>Frank Zimmermann (CERN)</a:t>
            </a:r>
          </a:p>
          <a:p>
            <a:pPr algn="ctr"/>
            <a:endParaRPr lang="en-US" sz="2400" dirty="0"/>
          </a:p>
          <a:p>
            <a:pPr algn="ctr"/>
            <a:endParaRPr lang="en-GB" sz="2400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1972EB8-F97B-430F-8FF1-F42282709E1E}"/>
              </a:ext>
            </a:extLst>
          </p:cNvPr>
          <p:cNvSpPr/>
          <p:nvPr/>
        </p:nvSpPr>
        <p:spPr>
          <a:xfrm>
            <a:off x="972999" y="4909304"/>
            <a:ext cx="10137913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/>
              <a:t>Participating Institutes: </a:t>
            </a:r>
          </a:p>
          <a:p>
            <a:r>
              <a:rPr lang="en-GB" sz="2400" dirty="0"/>
              <a:t>INFN, CERN, CEA,  CNRS, KIT, PSI, United Kingdom Research and Innovation, GSI, </a:t>
            </a:r>
            <a:r>
              <a:rPr lang="en-GB" sz="2400" dirty="0" err="1"/>
              <a:t>Bergoz</a:t>
            </a:r>
            <a:r>
              <a:rPr lang="en-GB" sz="2400" dirty="0"/>
              <a:t> Instrumentation, Barthel HF-Technik GmbH, HIT Heidelberg + JGU Mainz 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C8F30227-ADCC-4EA2-A884-B08919462938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098" t="8497" r="15647" b="25973"/>
          <a:stretch/>
        </p:blipFill>
        <p:spPr>
          <a:xfrm>
            <a:off x="8638688" y="3550347"/>
            <a:ext cx="1219200" cy="1188687"/>
          </a:xfrm>
          <a:prstGeom prst="rect">
            <a:avLst/>
          </a:prstGeom>
        </p:spPr>
      </p:pic>
      <p:pic>
        <p:nvPicPr>
          <p:cNvPr id="12" name="Picture 11" descr="A picture containing person, smiling, wall, person&#10;&#10;Description automatically generated">
            <a:extLst>
              <a:ext uri="{FF2B5EF4-FFF2-40B4-BE49-F238E27FC236}">
                <a16:creationId xmlns:a16="http://schemas.microsoft.com/office/drawing/2014/main" id="{934E2C13-86CC-4D4B-B746-71FCBAB58746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85" b="8448"/>
          <a:stretch/>
        </p:blipFill>
        <p:spPr>
          <a:xfrm>
            <a:off x="1261028" y="3510288"/>
            <a:ext cx="923522" cy="118898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45006374-65C9-45E5-B3E3-EB7CC9C3DF8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668" r="31786" b="28834"/>
          <a:stretch/>
        </p:blipFill>
        <p:spPr>
          <a:xfrm>
            <a:off x="2398643" y="3524450"/>
            <a:ext cx="1154671" cy="1174828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1A6C47E3-081F-4F63-A674-806CCD6350E0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9" r="22193" b="17874"/>
          <a:stretch/>
        </p:blipFill>
        <p:spPr>
          <a:xfrm>
            <a:off x="10107279" y="3524450"/>
            <a:ext cx="1154671" cy="1236516"/>
          </a:xfrm>
          <a:prstGeom prst="rect">
            <a:avLst/>
          </a:prstGeom>
        </p:spPr>
      </p:pic>
      <p:pic>
        <p:nvPicPr>
          <p:cNvPr id="18" name="Picture 17" descr="Text, whiteboard&#10;&#10;Description automatically generated">
            <a:extLst>
              <a:ext uri="{FF2B5EF4-FFF2-40B4-BE49-F238E27FC236}">
                <a16:creationId xmlns:a16="http://schemas.microsoft.com/office/drawing/2014/main" id="{B7148A12-001F-4E13-9663-72FF3117233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9824" y="14977"/>
            <a:ext cx="2162176" cy="2018031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D48CE854-91E6-4260-B74F-8A170CDA8D9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9568" y="6319659"/>
            <a:ext cx="648072" cy="432048"/>
          </a:xfrm>
          <a:prstGeom prst="rect">
            <a:avLst/>
          </a:prstGeom>
        </p:spPr>
      </p:pic>
      <p:sp>
        <p:nvSpPr>
          <p:cNvPr id="19" name="Rectangle 18">
            <a:extLst>
              <a:ext uri="{FF2B5EF4-FFF2-40B4-BE49-F238E27FC236}">
                <a16:creationId xmlns:a16="http://schemas.microsoft.com/office/drawing/2014/main" id="{F553B6EA-2CB4-4C8B-8555-FE485E5BC987}"/>
              </a:ext>
            </a:extLst>
          </p:cNvPr>
          <p:cNvSpPr/>
          <p:nvPr/>
        </p:nvSpPr>
        <p:spPr>
          <a:xfrm>
            <a:off x="4077640" y="6236761"/>
            <a:ext cx="5031133" cy="53014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en-GB" sz="1000" dirty="0">
                <a:latin typeface="Montserrat" panose="00000500000000000000" pitchFamily="2" charset="0"/>
                <a:cs typeface="Arial" panose="020B0604020202020204" pitchFamily="34" charset="0"/>
              </a:rPr>
              <a:t>This project receives funding from the European Union’s Horizon 2020 Research and Innovation programme under GA No 101004730.</a:t>
            </a:r>
            <a:endParaRPr lang="en-GB" sz="800" dirty="0"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94354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8BE6A3-7D20-4412-8BB0-C0012FA0DB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0635" y="-199505"/>
            <a:ext cx="10515600" cy="1325563"/>
          </a:xfrm>
        </p:spPr>
        <p:txBody>
          <a:bodyPr/>
          <a:lstStyle/>
          <a:p>
            <a:r>
              <a:rPr lang="en-US" dirty="0"/>
              <a:t>the three SMART pillars</a:t>
            </a: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A2B2B44D-C35C-4FCB-8D8F-D817EF581B5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6030748"/>
              </p:ext>
            </p:extLst>
          </p:nvPr>
        </p:nvGraphicFramePr>
        <p:xfrm>
          <a:off x="0" y="1493520"/>
          <a:ext cx="12192000" cy="53644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064000">
                  <a:extLst>
                    <a:ext uri="{9D8B030D-6E8A-4147-A177-3AD203B41FA5}">
                      <a16:colId xmlns:a16="http://schemas.microsoft.com/office/drawing/2014/main" val="715549241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980823356"/>
                    </a:ext>
                  </a:extLst>
                </a:gridCol>
                <a:gridCol w="4064000">
                  <a:extLst>
                    <a:ext uri="{9D8B030D-6E8A-4147-A177-3AD203B41FA5}">
                      <a16:colId xmlns:a16="http://schemas.microsoft.com/office/drawing/2014/main" val="220218777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Task 5.1 </a:t>
                      </a:r>
                      <a:r>
                        <a:rPr lang="en-GB" sz="20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MUon</a:t>
                      </a:r>
                      <a:r>
                        <a:rPr lang="en-GB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colliders </a:t>
                      </a:r>
                      <a:r>
                        <a:rPr lang="en-GB" sz="20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STrategy</a:t>
                      </a:r>
                      <a:r>
                        <a:rPr lang="en-GB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network (MUST)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Task 5.2 </a:t>
                      </a:r>
                      <a:r>
                        <a:rPr lang="en-GB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Pushing Accelerator Frontiers (PAF) 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Task 5.3 </a:t>
                      </a:r>
                      <a:r>
                        <a:rPr lang="en-GB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Improvement of Resonant slow </a:t>
                      </a:r>
                      <a:r>
                        <a:rPr lang="en-GB" sz="2000" b="1" kern="1200" dirty="0" err="1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EXtraction</a:t>
                      </a:r>
                      <a:r>
                        <a:rPr lang="en-GB" sz="2000" b="1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spill quality (REX) 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316125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Coord.: Nadia Pastrone (INFN)</a:t>
                      </a:r>
                    </a:p>
                    <a:p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Coord.: Frank Zimmermann (CERN),</a:t>
                      </a:r>
                    </a:p>
                    <a:p>
                      <a:r>
                        <a:rPr lang="en-US" sz="2000" dirty="0"/>
                        <a:t>Giuliano Franchetti (GSI)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Coord.: Peter Forck (GSI)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17805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2000" i="1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INFN</a:t>
                      </a:r>
                      <a:r>
                        <a:rPr lang="en-GB" sz="2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CERN, CEA, CNRS, KIT, PSI, UKRI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i="1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CERN, GSI</a:t>
                      </a:r>
                      <a:r>
                        <a:rPr lang="en-GB" sz="2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CNRS, PSI + JGU Mainz</a:t>
                      </a:r>
                      <a:endParaRPr lang="en-GB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000" i="1" u="sng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GSI</a:t>
                      </a:r>
                      <a:r>
                        <a:rPr lang="en-GB" sz="2000" i="1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, BI, BT, CERN, HIT</a:t>
                      </a:r>
                      <a:endParaRPr lang="en-GB" sz="2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4436284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Support the effort to design a muon collider and to project and plan the required R&amp;D.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Significantly improve the performance of lepton and hadron accelerators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Mitigate intensity fluctuations of slowly extracted beam from synchrotrons by means of detailed parameter simulations, related experimental verifications, and active beam control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308203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Consolidate the community devoted to developing an international future facility.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Identify novel accelerator opportunities and possible implementations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Produce a prototype of improved hardware for power supply control to achieve a current stability in the range of ∆I /I &lt; 10</a:t>
                      </a:r>
                      <a:r>
                        <a:rPr lang="en-GB" sz="1800" kern="1200" baseline="300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-6</a:t>
                      </a: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.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3044705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Prepare the platform to disseminate the information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Define a roadmap for long-term accelerator R&amp;D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Design and produce a high-performance RF-amplifier with versatile control for knock-out extraction.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47912548"/>
                  </a:ext>
                </a:extLst>
              </a:tr>
            </a:tbl>
          </a:graphicData>
        </a:graphic>
      </p:graphicFrame>
      <p:sp>
        <p:nvSpPr>
          <p:cNvPr id="5" name="Rectangle 4">
            <a:extLst>
              <a:ext uri="{FF2B5EF4-FFF2-40B4-BE49-F238E27FC236}">
                <a16:creationId xmlns:a16="http://schemas.microsoft.com/office/drawing/2014/main" id="{4CE461C2-459D-4B45-AFAF-895A2D5C8A5F}"/>
              </a:ext>
            </a:extLst>
          </p:cNvPr>
          <p:cNvSpPr/>
          <p:nvPr/>
        </p:nvSpPr>
        <p:spPr>
          <a:xfrm>
            <a:off x="4028661" y="1487515"/>
            <a:ext cx="4088295" cy="5370486"/>
          </a:xfrm>
          <a:prstGeom prst="rect">
            <a:avLst/>
          </a:prstGeom>
          <a:noFill/>
          <a:ln w="762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A8A6DE92-416B-4F42-8C62-F8D22F9CFE1C}"/>
              </a:ext>
            </a:extLst>
          </p:cNvPr>
          <p:cNvSpPr/>
          <p:nvPr/>
        </p:nvSpPr>
        <p:spPr>
          <a:xfrm>
            <a:off x="4075044" y="1487515"/>
            <a:ext cx="4041912" cy="707886"/>
          </a:xfrm>
          <a:prstGeom prst="rect">
            <a:avLst/>
          </a:prstGeom>
          <a:solidFill>
            <a:srgbClr val="0070C0"/>
          </a:solidFill>
        </p:spPr>
        <p:txBody>
          <a:bodyPr wrap="square">
            <a:spAutoFit/>
          </a:bodyPr>
          <a:lstStyle/>
          <a:p>
            <a:r>
              <a:rPr lang="en-GB" sz="2000" b="1" dirty="0">
                <a:solidFill>
                  <a:srgbClr val="FFFF00"/>
                </a:solidFill>
              </a:rPr>
              <a:t>Task 5.2 Pushing Accelerator Frontiers (PAF) </a:t>
            </a:r>
          </a:p>
        </p:txBody>
      </p:sp>
      <p:pic>
        <p:nvPicPr>
          <p:cNvPr id="8" name="Picture 7" descr="Text, whiteboard&#10;&#10;Description automatically generated">
            <a:extLst>
              <a:ext uri="{FF2B5EF4-FFF2-40B4-BE49-F238E27FC236}">
                <a16:creationId xmlns:a16="http://schemas.microsoft.com/office/drawing/2014/main" id="{837BDCEE-DBE0-493D-8E86-744E6112F0C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12843" y="-1"/>
            <a:ext cx="1593766" cy="1487515"/>
          </a:xfrm>
          <a:prstGeom prst="rect">
            <a:avLst/>
          </a:prstGeom>
        </p:spPr>
      </p:pic>
      <p:pic>
        <p:nvPicPr>
          <p:cNvPr id="10" name="Picture 9" descr="Text, whiteboard&#10;&#10;Description automatically generated">
            <a:extLst>
              <a:ext uri="{FF2B5EF4-FFF2-40B4-BE49-F238E27FC236}">
                <a16:creationId xmlns:a16="http://schemas.microsoft.com/office/drawing/2014/main" id="{9AA8493E-BD02-4A06-A545-E95EC91A78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9158" y="574930"/>
            <a:ext cx="4162857" cy="628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89063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2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3_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5008</TotalTime>
  <Words>1850</Words>
  <Application>Microsoft Office PowerPoint</Application>
  <PresentationFormat>Widescreen</PresentationFormat>
  <Paragraphs>214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20</vt:i4>
      </vt:variant>
    </vt:vector>
  </HeadingPairs>
  <TitlesOfParts>
    <vt:vector size="32" baseType="lpstr">
      <vt:lpstr>Arial</vt:lpstr>
      <vt:lpstr>Calibri</vt:lpstr>
      <vt:lpstr>Calibri Light</vt:lpstr>
      <vt:lpstr>Liberation Sans</vt:lpstr>
      <vt:lpstr>Montserrat</vt:lpstr>
      <vt:lpstr>Tahoma</vt:lpstr>
      <vt:lpstr>Times New Roman</vt:lpstr>
      <vt:lpstr>Wingdings</vt:lpstr>
      <vt:lpstr>Office Theme</vt:lpstr>
      <vt:lpstr>1_Office Theme</vt:lpstr>
      <vt:lpstr>2_Office Theme</vt:lpstr>
      <vt:lpstr>3_Office Theme</vt:lpstr>
      <vt:lpstr>Welcome to BSW22 Valencia !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what is iFAST WP5?</vt:lpstr>
      <vt:lpstr>the three SMART pillars</vt:lpstr>
      <vt:lpstr>Task 5.2 Pushing Accelerator Frontiers (PAF)  </vt:lpstr>
      <vt:lpstr>Task 5.2 Pushing Accelerator Frontiers (PAF) – cont’d  </vt:lpstr>
      <vt:lpstr>Task 5.2 Pushing Accelerator Frontiers (PAF) – cont’d  </vt:lpstr>
      <vt:lpstr>PAF workshops so far</vt:lpstr>
      <vt:lpstr>PowerPoint Presentation</vt:lpstr>
      <vt:lpstr>PowerPoint Presentation</vt:lpstr>
      <vt:lpstr>PowerPoint Presentation</vt:lpstr>
      <vt:lpstr>PAF workshops so far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I.FAST Work Package 5</dc:title>
  <dc:creator>Frank Zimmermann</dc:creator>
  <cp:lastModifiedBy>Frank Zimmermann</cp:lastModifiedBy>
  <cp:revision>190</cp:revision>
  <dcterms:created xsi:type="dcterms:W3CDTF">2021-05-01T18:25:47Z</dcterms:created>
  <dcterms:modified xsi:type="dcterms:W3CDTF">2022-03-30T07:33:19Z</dcterms:modified>
</cp:coreProperties>
</file>