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embeddings/oleObject9.bin" ContentType="application/vnd.openxmlformats-officedocument.oleObject"/>
  <Override PartName="/ppt/embeddings/oleObject10.bin" ContentType="application/vnd.openxmlformats-officedocument.oleObject"/>
  <Override PartName="/ppt/embeddings/oleObject11.bin" ContentType="application/vnd.openxmlformats-officedocument.oleObject"/>
  <Override PartName="/ppt/embeddings/oleObject12.bin" ContentType="application/vnd.openxmlformats-officedocument.oleObject"/>
  <Override PartName="/ppt/embeddings/oleObject13.bin" ContentType="application/vnd.openxmlformats-officedocument.oleObject"/>
  <Override PartName="/ppt/embeddings/oleObject14.bin" ContentType="application/vnd.openxmlformats-officedocument.oleObject"/>
  <Override PartName="/ppt/embeddings/oleObject15.bin" ContentType="application/vnd.openxmlformats-officedocument.oleObject"/>
  <Override PartName="/ppt/embeddings/oleObject16.bin" ContentType="application/vnd.openxmlformats-officedocument.oleObject"/>
  <Override PartName="/ppt/embeddings/oleObject17.bin" ContentType="application/vnd.openxmlformats-officedocument.oleObject"/>
  <Override PartName="/ppt/embeddings/oleObject18.bin" ContentType="application/vnd.openxmlformats-officedocument.oleObject"/>
  <Override PartName="/ppt/embeddings/oleObject19.bin" ContentType="application/vnd.openxmlformats-officedocument.oleObject"/>
  <Override PartName="/ppt/embeddings/oleObject20.bin" ContentType="application/vnd.openxmlformats-officedocument.oleObject"/>
  <Override PartName="/ppt/embeddings/oleObject21.bin" ContentType="application/vnd.openxmlformats-officedocument.oleObject"/>
  <Override PartName="/ppt/embeddings/oleObject22.bin" ContentType="application/vnd.openxmlformats-officedocument.oleObject"/>
  <Override PartName="/ppt/embeddings/oleObject23.bin" ContentType="application/vnd.openxmlformats-officedocument.oleObject"/>
  <Override PartName="/ppt/embeddings/oleObject24.bin" ContentType="application/vnd.openxmlformats-officedocument.oleObject"/>
  <Override PartName="/ppt/embeddings/oleObject25.bin" ContentType="application/vnd.openxmlformats-officedocument.oleObject"/>
  <Override PartName="/ppt/embeddings/oleObject26.bin" ContentType="application/vnd.openxmlformats-officedocument.oleObject"/>
  <Override PartName="/ppt/embeddings/oleObject27.bin" ContentType="application/vnd.openxmlformats-officedocument.oleObject"/>
  <Override PartName="/ppt/embeddings/oleObject28.bin" ContentType="application/vnd.openxmlformats-officedocument.oleObject"/>
  <Override PartName="/ppt/embeddings/oleObject29.bin" ContentType="application/vnd.openxmlformats-officedocument.oleObject"/>
  <Override PartName="/ppt/embeddings/oleObject30.bin" ContentType="application/vnd.openxmlformats-officedocument.oleObject"/>
  <Override PartName="/ppt/embeddings/oleObject31.bin" ContentType="application/vnd.openxmlformats-officedocument.oleObject"/>
  <Override PartName="/ppt/embeddings/oleObject32.bin" ContentType="application/vnd.openxmlformats-officedocument.oleObject"/>
  <Override PartName="/ppt/embeddings/oleObject33.bin" ContentType="application/vnd.openxmlformats-officedocument.oleObject"/>
  <Override PartName="/ppt/embeddings/oleObject34.bin" ContentType="application/vnd.openxmlformats-officedocument.oleObject"/>
  <Override PartName="/ppt/embeddings/oleObject35.bin" ContentType="application/vnd.openxmlformats-officedocument.oleObject"/>
  <Override PartName="/ppt/embeddings/oleObject36.bin" ContentType="application/vnd.openxmlformats-officedocument.oleObject"/>
  <Override PartName="/ppt/embeddings/oleObject37.bin" ContentType="application/vnd.openxmlformats-officedocument.oleObject"/>
  <Override PartName="/ppt/embeddings/oleObject38.bin" ContentType="application/vnd.openxmlformats-officedocument.oleObject"/>
  <Override PartName="/ppt/embeddings/oleObject39.bin" ContentType="application/vnd.openxmlformats-officedocument.oleObject"/>
  <Override PartName="/ppt/embeddings/oleObject40.bin" ContentType="application/vnd.openxmlformats-officedocument.oleObject"/>
  <Override PartName="/ppt/embeddings/oleObject41.bin" ContentType="application/vnd.openxmlformats-officedocument.oleObject"/>
  <Override PartName="/ppt/embeddings/oleObject42.bin" ContentType="application/vnd.openxmlformats-officedocument.oleObject"/>
  <Override PartName="/ppt/embeddings/oleObject43.bin" ContentType="application/vnd.openxmlformats-officedocument.oleObject"/>
  <Override PartName="/ppt/embeddings/oleObject44.bin" ContentType="application/vnd.openxmlformats-officedocument.oleObject"/>
  <Override PartName="/ppt/embeddings/oleObject45.bin" ContentType="application/vnd.openxmlformats-officedocument.oleObject"/>
  <Override PartName="/ppt/embeddings/oleObject46.bin" ContentType="application/vnd.openxmlformats-officedocument.oleObject"/>
  <Override PartName="/ppt/embeddings/oleObject47.bin" ContentType="application/vnd.openxmlformats-officedocument.oleObject"/>
  <Override PartName="/ppt/embeddings/oleObject48.bin" ContentType="application/vnd.openxmlformats-officedocument.oleObject"/>
  <Override PartName="/ppt/embeddings/oleObject49.bin" ContentType="application/vnd.openxmlformats-officedocument.oleObject"/>
  <Override PartName="/ppt/embeddings/oleObject50.bin" ContentType="application/vnd.openxmlformats-officedocument.oleObject"/>
  <Override PartName="/ppt/embeddings/oleObject51.bin" ContentType="application/vnd.openxmlformats-officedocument.oleObject"/>
  <Override PartName="/ppt/embeddings/oleObject52.bin" ContentType="application/vnd.openxmlformats-officedocument.oleObject"/>
  <Override PartName="/ppt/embeddings/oleObject53.bin" ContentType="application/vnd.openxmlformats-officedocument.oleObject"/>
  <Override PartName="/ppt/embeddings/oleObject54.bin" ContentType="application/vnd.openxmlformats-officedocument.oleObject"/>
  <Override PartName="/ppt/embeddings/oleObject55.bin" ContentType="application/vnd.openxmlformats-officedocument.oleObject"/>
  <Override PartName="/ppt/embeddings/oleObject56.bin" ContentType="application/vnd.openxmlformats-officedocument.oleObject"/>
  <Override PartName="/ppt/embeddings/oleObject57.bin" ContentType="application/vnd.openxmlformats-officedocument.oleObject"/>
  <Override PartName="/ppt/embeddings/oleObject58.bin" ContentType="application/vnd.openxmlformats-officedocument.oleObject"/>
  <Override PartName="/ppt/embeddings/oleObject59.bin" ContentType="application/vnd.openxmlformats-officedocument.oleObject"/>
  <Override PartName="/ppt/embeddings/oleObject60.bin" ContentType="application/vnd.openxmlformats-officedocument.oleObject"/>
  <Override PartName="/ppt/embeddings/oleObject61.bin" ContentType="application/vnd.openxmlformats-officedocument.oleObject"/>
  <Override PartName="/ppt/embeddings/oleObject62.bin" ContentType="application/vnd.openxmlformats-officedocument.oleObject"/>
  <Override PartName="/ppt/embeddings/oleObject63.bin" ContentType="application/vnd.openxmlformats-officedocument.oleObject"/>
  <Override PartName="/ppt/embeddings/oleObject64.bin" ContentType="application/vnd.openxmlformats-officedocument.oleObject"/>
  <Override PartName="/ppt/embeddings/oleObject65.bin" ContentType="application/vnd.openxmlformats-officedocument.oleObject"/>
  <Override PartName="/ppt/embeddings/oleObject66.bin" ContentType="application/vnd.openxmlformats-officedocument.oleObject"/>
  <Override PartName="/ppt/embeddings/oleObject67.bin" ContentType="application/vnd.openxmlformats-officedocument.oleObject"/>
  <Override PartName="/ppt/embeddings/oleObject68.bin" ContentType="application/vnd.openxmlformats-officedocument.oleObject"/>
  <Override PartName="/ppt/embeddings/oleObject69.bin" ContentType="application/vnd.openxmlformats-officedocument.oleObject"/>
  <Override PartName="/ppt/embeddings/oleObject70.bin" ContentType="application/vnd.openxmlformats-officedocument.oleObject"/>
  <Override PartName="/ppt/embeddings/oleObject71.bin" ContentType="application/vnd.openxmlformats-officedocument.oleObject"/>
  <Override PartName="/ppt/embeddings/oleObject72.bin" ContentType="application/vnd.openxmlformats-officedocument.oleObject"/>
  <Override PartName="/ppt/embeddings/oleObject73.bin" ContentType="application/vnd.openxmlformats-officedocument.oleObject"/>
  <Override PartName="/ppt/embeddings/oleObject74.bin" ContentType="application/vnd.openxmlformats-officedocument.oleObject"/>
  <Override PartName="/ppt/embeddings/oleObject75.bin" ContentType="application/vnd.openxmlformats-officedocument.oleObject"/>
  <Override PartName="/ppt/embeddings/oleObject76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53" r:id="rId4"/>
  </p:sldMasterIdLst>
  <p:notesMasterIdLst>
    <p:notesMasterId r:id="rId19"/>
  </p:notesMasterIdLst>
  <p:handoutMasterIdLst>
    <p:handoutMasterId r:id="rId20"/>
  </p:handoutMasterIdLst>
  <p:sldIdLst>
    <p:sldId id="593" r:id="rId5"/>
    <p:sldId id="602" r:id="rId6"/>
    <p:sldId id="604" r:id="rId7"/>
    <p:sldId id="610" r:id="rId8"/>
    <p:sldId id="607" r:id="rId9"/>
    <p:sldId id="611" r:id="rId10"/>
    <p:sldId id="612" r:id="rId11"/>
    <p:sldId id="608" r:id="rId12"/>
    <p:sldId id="613" r:id="rId13"/>
    <p:sldId id="615" r:id="rId14"/>
    <p:sldId id="617" r:id="rId15"/>
    <p:sldId id="616" r:id="rId16"/>
    <p:sldId id="614" r:id="rId17"/>
    <p:sldId id="603" r:id="rId18"/>
  </p:sldIdLst>
  <p:sldSz cx="9144000" cy="6858000" type="screen4x3"/>
  <p:notesSz cx="6731000" cy="9856788"/>
  <p:custDataLst>
    <p:tags r:id="rId22"/>
  </p:custDataLst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E102"/>
    <a:srgbClr val="E6E3FF"/>
    <a:srgbClr val="DCD4FF"/>
    <a:srgbClr val="1F06AA"/>
    <a:srgbClr val="D5B411"/>
    <a:srgbClr val="FFF101"/>
    <a:srgbClr val="083DAA"/>
    <a:srgbClr val="0E51A9"/>
    <a:srgbClr val="D7D1FF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121" autoAdjust="0"/>
    <p:restoredTop sz="98287" autoAdjust="0"/>
  </p:normalViewPr>
  <p:slideViewPr>
    <p:cSldViewPr snapToGrid="0">
      <p:cViewPr>
        <p:scale>
          <a:sx n="100" d="100"/>
          <a:sy n="100" d="100"/>
        </p:scale>
        <p:origin x="-776" y="-1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5" d="100"/>
          <a:sy n="95" d="100"/>
        </p:scale>
        <p:origin x="-2784" y="-112"/>
      </p:cViewPr>
      <p:guideLst>
        <p:guide orient="horz" pos="3103"/>
        <p:guide pos="211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handoutMaster" Target="handoutMasters/handoutMaster1.xml"/><Relationship Id="rId21" Type="http://schemas.openxmlformats.org/officeDocument/2006/relationships/printerSettings" Target="printerSettings/printerSettings1.bin"/><Relationship Id="rId22" Type="http://schemas.openxmlformats.org/officeDocument/2006/relationships/tags" Target="tags/tag1.xml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drawings/_rels/vmlDrawing1.vml.rels><?xml version="1.0" encoding="UTF-8" standalone="yes"?>
<Relationships xmlns="http://schemas.openxmlformats.org/package/2006/relationships"><Relationship Id="rId11" Type="http://schemas.openxmlformats.org/officeDocument/2006/relationships/image" Target="../media/image12.emf"/><Relationship Id="rId12" Type="http://schemas.openxmlformats.org/officeDocument/2006/relationships/image" Target="../media/image13.emf"/><Relationship Id="rId13" Type="http://schemas.openxmlformats.org/officeDocument/2006/relationships/image" Target="../media/image14.emf"/><Relationship Id="rId14" Type="http://schemas.openxmlformats.org/officeDocument/2006/relationships/image" Target="../media/image15.emf"/><Relationship Id="rId15" Type="http://schemas.openxmlformats.org/officeDocument/2006/relationships/image" Target="../media/image16.emf"/><Relationship Id="rId16" Type="http://schemas.openxmlformats.org/officeDocument/2006/relationships/image" Target="../media/image17.emf"/><Relationship Id="rId17" Type="http://schemas.openxmlformats.org/officeDocument/2006/relationships/image" Target="../media/image18.emf"/><Relationship Id="rId18" Type="http://schemas.openxmlformats.org/officeDocument/2006/relationships/image" Target="../media/image19.emf"/><Relationship Id="rId19" Type="http://schemas.openxmlformats.org/officeDocument/2006/relationships/image" Target="../media/image20.emf"/><Relationship Id="rId1" Type="http://schemas.openxmlformats.org/officeDocument/2006/relationships/image" Target="../media/image2.emf"/><Relationship Id="rId2" Type="http://schemas.openxmlformats.org/officeDocument/2006/relationships/image" Target="../media/image3.emf"/><Relationship Id="rId3" Type="http://schemas.openxmlformats.org/officeDocument/2006/relationships/image" Target="../media/image4.emf"/><Relationship Id="rId4" Type="http://schemas.openxmlformats.org/officeDocument/2006/relationships/image" Target="../media/image5.emf"/><Relationship Id="rId5" Type="http://schemas.openxmlformats.org/officeDocument/2006/relationships/image" Target="../media/image6.emf"/><Relationship Id="rId6" Type="http://schemas.openxmlformats.org/officeDocument/2006/relationships/image" Target="../media/image7.emf"/><Relationship Id="rId7" Type="http://schemas.openxmlformats.org/officeDocument/2006/relationships/image" Target="../media/image8.emf"/><Relationship Id="rId8" Type="http://schemas.openxmlformats.org/officeDocument/2006/relationships/image" Target="../media/image9.emf"/><Relationship Id="rId9" Type="http://schemas.openxmlformats.org/officeDocument/2006/relationships/image" Target="../media/image10.emf"/><Relationship Id="rId10" Type="http://schemas.openxmlformats.org/officeDocument/2006/relationships/image" Target="../media/image11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4" Type="http://schemas.openxmlformats.org/officeDocument/2006/relationships/image" Target="../media/image24.emf"/><Relationship Id="rId5" Type="http://schemas.openxmlformats.org/officeDocument/2006/relationships/image" Target="../media/image25.emf"/><Relationship Id="rId6" Type="http://schemas.openxmlformats.org/officeDocument/2006/relationships/image" Target="../media/image26.emf"/><Relationship Id="rId7" Type="http://schemas.openxmlformats.org/officeDocument/2006/relationships/image" Target="../media/image27.emf"/><Relationship Id="rId8" Type="http://schemas.openxmlformats.org/officeDocument/2006/relationships/image" Target="../media/image28.emf"/><Relationship Id="rId9" Type="http://schemas.openxmlformats.org/officeDocument/2006/relationships/image" Target="../media/image29.emf"/><Relationship Id="rId10" Type="http://schemas.openxmlformats.org/officeDocument/2006/relationships/image" Target="../media/image30.emf"/><Relationship Id="rId1" Type="http://schemas.openxmlformats.org/officeDocument/2006/relationships/image" Target="../media/image21.emf"/><Relationship Id="rId2" Type="http://schemas.openxmlformats.org/officeDocument/2006/relationships/image" Target="../media/image22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4" Type="http://schemas.openxmlformats.org/officeDocument/2006/relationships/image" Target="../media/image34.emf"/><Relationship Id="rId5" Type="http://schemas.openxmlformats.org/officeDocument/2006/relationships/image" Target="../media/image35.emf"/><Relationship Id="rId6" Type="http://schemas.openxmlformats.org/officeDocument/2006/relationships/image" Target="../media/image36.emf"/><Relationship Id="rId7" Type="http://schemas.openxmlformats.org/officeDocument/2006/relationships/image" Target="../media/image37.emf"/><Relationship Id="rId8" Type="http://schemas.openxmlformats.org/officeDocument/2006/relationships/image" Target="../media/image38.emf"/><Relationship Id="rId1" Type="http://schemas.openxmlformats.org/officeDocument/2006/relationships/image" Target="../media/image31.emf"/><Relationship Id="rId2" Type="http://schemas.openxmlformats.org/officeDocument/2006/relationships/image" Target="../media/image32.e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4" Type="http://schemas.openxmlformats.org/officeDocument/2006/relationships/image" Target="../media/image43.emf"/><Relationship Id="rId5" Type="http://schemas.openxmlformats.org/officeDocument/2006/relationships/image" Target="../media/image44.emf"/><Relationship Id="rId1" Type="http://schemas.openxmlformats.org/officeDocument/2006/relationships/image" Target="../media/image40.emf"/><Relationship Id="rId2" Type="http://schemas.openxmlformats.org/officeDocument/2006/relationships/image" Target="../media/image4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e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4" Type="http://schemas.openxmlformats.org/officeDocument/2006/relationships/image" Target="../media/image51.emf"/><Relationship Id="rId5" Type="http://schemas.openxmlformats.org/officeDocument/2006/relationships/image" Target="../media/image52.emf"/><Relationship Id="rId6" Type="http://schemas.openxmlformats.org/officeDocument/2006/relationships/image" Target="../media/image53.emf"/><Relationship Id="rId7" Type="http://schemas.openxmlformats.org/officeDocument/2006/relationships/image" Target="../media/image54.emf"/><Relationship Id="rId1" Type="http://schemas.openxmlformats.org/officeDocument/2006/relationships/image" Target="../media/image48.emf"/><Relationship Id="rId2" Type="http://schemas.openxmlformats.org/officeDocument/2006/relationships/image" Target="../media/image49.emf"/></Relationships>
</file>

<file path=ppt/drawings/_rels/vmlDrawing7.vml.rels><?xml version="1.0" encoding="UTF-8" standalone="yes"?>
<Relationships xmlns="http://schemas.openxmlformats.org/package/2006/relationships"><Relationship Id="rId11" Type="http://schemas.openxmlformats.org/officeDocument/2006/relationships/image" Target="../media/image66.emf"/><Relationship Id="rId12" Type="http://schemas.openxmlformats.org/officeDocument/2006/relationships/image" Target="../media/image67.emf"/><Relationship Id="rId13" Type="http://schemas.openxmlformats.org/officeDocument/2006/relationships/image" Target="../media/image68.emf"/><Relationship Id="rId14" Type="http://schemas.openxmlformats.org/officeDocument/2006/relationships/image" Target="../media/image69.emf"/><Relationship Id="rId15" Type="http://schemas.openxmlformats.org/officeDocument/2006/relationships/image" Target="../media/image70.emf"/><Relationship Id="rId16" Type="http://schemas.openxmlformats.org/officeDocument/2006/relationships/image" Target="../media/image71.emf"/><Relationship Id="rId17" Type="http://schemas.openxmlformats.org/officeDocument/2006/relationships/image" Target="../media/image72.emf"/><Relationship Id="rId18" Type="http://schemas.openxmlformats.org/officeDocument/2006/relationships/image" Target="../media/image73.emf"/><Relationship Id="rId19" Type="http://schemas.openxmlformats.org/officeDocument/2006/relationships/image" Target="../media/image74.emf"/><Relationship Id="rId1" Type="http://schemas.openxmlformats.org/officeDocument/2006/relationships/image" Target="../media/image56.emf"/><Relationship Id="rId2" Type="http://schemas.openxmlformats.org/officeDocument/2006/relationships/image" Target="../media/image57.emf"/><Relationship Id="rId3" Type="http://schemas.openxmlformats.org/officeDocument/2006/relationships/image" Target="../media/image58.emf"/><Relationship Id="rId4" Type="http://schemas.openxmlformats.org/officeDocument/2006/relationships/image" Target="../media/image59.emf"/><Relationship Id="rId5" Type="http://schemas.openxmlformats.org/officeDocument/2006/relationships/image" Target="../media/image60.emf"/><Relationship Id="rId6" Type="http://schemas.openxmlformats.org/officeDocument/2006/relationships/image" Target="../media/image61.emf"/><Relationship Id="rId7" Type="http://schemas.openxmlformats.org/officeDocument/2006/relationships/image" Target="../media/image62.emf"/><Relationship Id="rId8" Type="http://schemas.openxmlformats.org/officeDocument/2006/relationships/image" Target="../media/image63.emf"/><Relationship Id="rId9" Type="http://schemas.openxmlformats.org/officeDocument/2006/relationships/image" Target="../media/image64.emf"/><Relationship Id="rId10" Type="http://schemas.openxmlformats.org/officeDocument/2006/relationships/image" Target="../media/image65.e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77.emf"/><Relationship Id="rId4" Type="http://schemas.openxmlformats.org/officeDocument/2006/relationships/image" Target="../media/image44.emf"/><Relationship Id="rId5" Type="http://schemas.openxmlformats.org/officeDocument/2006/relationships/image" Target="../media/image78.emf"/><Relationship Id="rId1" Type="http://schemas.openxmlformats.org/officeDocument/2006/relationships/image" Target="../media/image75.emf"/><Relationship Id="rId2" Type="http://schemas.openxmlformats.org/officeDocument/2006/relationships/image" Target="../media/image76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82.emf"/><Relationship Id="rId2" Type="http://schemas.openxmlformats.org/officeDocument/2006/relationships/image" Target="../media/image8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62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42" tIns="46422" rIns="92842" bIns="46422" numCol="1" anchor="t" anchorCtr="0" compatLnSpc="1">
            <a:prstTxWarp prst="textNoShape">
              <a:avLst/>
            </a:prstTxWarp>
          </a:bodyPr>
          <a:lstStyle>
            <a:lvl1pPr algn="l" defTabSz="925513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4763" y="0"/>
            <a:ext cx="2916237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42" tIns="46422" rIns="92842" bIns="46422" numCol="1" anchor="t" anchorCtr="0" compatLnSpc="1">
            <a:prstTxWarp prst="textNoShape">
              <a:avLst/>
            </a:prstTxWarp>
          </a:bodyPr>
          <a:lstStyle>
            <a:lvl1pPr algn="r" defTabSz="925513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64663"/>
            <a:ext cx="29162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42" tIns="46422" rIns="92842" bIns="46422" numCol="1" anchor="b" anchorCtr="0" compatLnSpc="1">
            <a:prstTxWarp prst="textNoShape">
              <a:avLst/>
            </a:prstTxWarp>
          </a:bodyPr>
          <a:lstStyle>
            <a:lvl1pPr algn="l" defTabSz="925513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4763" y="9364663"/>
            <a:ext cx="2916237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42" tIns="46422" rIns="92842" bIns="46422" numCol="1" anchor="b" anchorCtr="0" compatLnSpc="1">
            <a:prstTxWarp prst="textNoShape">
              <a:avLst/>
            </a:prstTxWarp>
          </a:bodyPr>
          <a:lstStyle>
            <a:lvl1pPr algn="r" defTabSz="925513" eaLnBrk="1" hangingPunct="1">
              <a:defRPr sz="1200">
                <a:latin typeface="Helvetica" pitchFamily="19" charset="0"/>
              </a:defRPr>
            </a:lvl1pPr>
          </a:lstStyle>
          <a:p>
            <a:fld id="{690E67A0-C371-4388-8D36-F3782D5BC27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5234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37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1" tIns="45655" rIns="91311" bIns="45655" numCol="1" anchor="t" anchorCtr="0" compatLnSpc="1">
            <a:prstTxWarp prst="textNoShape">
              <a:avLst/>
            </a:prstTxWarp>
          </a:bodyPr>
          <a:lstStyle>
            <a:lvl1pPr algn="l" defTabSz="911225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3175" y="0"/>
            <a:ext cx="29337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1" tIns="45655" rIns="91311" bIns="45655" numCol="1" anchor="t" anchorCtr="0" compatLnSpc="1">
            <a:prstTxWarp prst="textNoShape">
              <a:avLst/>
            </a:prstTxWarp>
          </a:bodyPr>
          <a:lstStyle>
            <a:lvl1pPr algn="r" defTabSz="911225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2175" y="725488"/>
            <a:ext cx="4967288" cy="37258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79475" y="4694238"/>
            <a:ext cx="4987925" cy="445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1" tIns="45655" rIns="91311" bIns="4565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90063"/>
            <a:ext cx="29337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1" tIns="45655" rIns="91311" bIns="45655" numCol="1" anchor="b" anchorCtr="0" compatLnSpc="1">
            <a:prstTxWarp prst="textNoShape">
              <a:avLst/>
            </a:prstTxWarp>
          </a:bodyPr>
          <a:lstStyle>
            <a:lvl1pPr algn="l" defTabSz="911225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3175" y="9390063"/>
            <a:ext cx="29337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1" tIns="45655" rIns="91311" bIns="45655" numCol="1" anchor="b" anchorCtr="0" compatLnSpc="1">
            <a:prstTxWarp prst="textNoShape">
              <a:avLst/>
            </a:prstTxWarp>
          </a:bodyPr>
          <a:lstStyle>
            <a:lvl1pPr algn="r" defTabSz="911225" eaLnBrk="1" hangingPunct="1">
              <a:defRPr sz="1200">
                <a:latin typeface="Helvetica" pitchFamily="19" charset="0"/>
              </a:defRPr>
            </a:lvl1pPr>
          </a:lstStyle>
          <a:p>
            <a:fld id="{33C9C627-29B3-4770-BE83-44C76624D4A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28449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ＭＳ Ｐゴシック" pitchFamily="-65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6"/>
          <p:cNvSpPr>
            <a:spLocks noChangeArrowheads="1"/>
          </p:cNvSpPr>
          <p:nvPr userDrawn="1"/>
        </p:nvSpPr>
        <p:spPr bwMode="auto">
          <a:xfrm>
            <a:off x="0" y="990600"/>
            <a:ext cx="9144000" cy="1536700"/>
          </a:xfrm>
          <a:prstGeom prst="rect">
            <a:avLst/>
          </a:prstGeom>
          <a:solidFill>
            <a:srgbClr val="083DAA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>
              <a:latin typeface="Times New Roman" pitchFamily="19" charset="0"/>
              <a:ea typeface="+mn-ea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22940" y="6530046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fld id="{6294C92D-0306-4E69-9CD3-20855E84965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120650" y="163513"/>
            <a:ext cx="7370763" cy="251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422379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1D2FC0AD-A4F4-41C5-8B5E-E34E602980ED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BDC13C86-BB0B-4C6C-BB77-DDED848E5539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88913"/>
            <a:ext cx="2057400" cy="61198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88913"/>
            <a:ext cx="6019800" cy="61198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DB769FE4-7DA1-4436-8E36-8D8E82EE7F18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ChangeArrowheads="1"/>
          </p:cNvSpPr>
          <p:nvPr userDrawn="1"/>
        </p:nvSpPr>
        <p:spPr bwMode="auto">
          <a:xfrm>
            <a:off x="0" y="977900"/>
            <a:ext cx="9144000" cy="2133600"/>
          </a:xfrm>
          <a:prstGeom prst="rect">
            <a:avLst/>
          </a:prstGeom>
          <a:solidFill>
            <a:srgbClr val="083DAA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>
              <a:latin typeface="Times New Roman" pitchFamily="19" charset="0"/>
              <a:ea typeface="+mn-ea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79501"/>
            <a:ext cx="7772400" cy="1943099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457200" indent="-457200" algn="ctr">
              <a:buFont typeface="Wingdings" charset="2"/>
              <a:buChar char="Ø"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 </a:t>
            </a:r>
            <a:r>
              <a:rPr lang="en-US" dirty="0" smtClean="0">
                <a:solidFill>
                  <a:srgbClr val="FFF101"/>
                </a:solidFill>
              </a:rPr>
              <a:t>C. Carli          </a:t>
            </a:r>
            <a:fld id="{DB625280-0E2E-4B83-8BB7-5087E3ADE6DD}" type="slidenum">
              <a:rPr lang="en-US" smtClean="0">
                <a:solidFill>
                  <a:srgbClr val="FFF101"/>
                </a:solidFill>
              </a:rPr>
              <a:pPr/>
              <a:t>‹#›</a:t>
            </a:fld>
            <a:r>
              <a:rPr lang="en-US" dirty="0" smtClean="0">
                <a:solidFill>
                  <a:srgbClr val="FFF101"/>
                </a:solidFill>
              </a:rPr>
              <a:t>/13</a:t>
            </a:r>
            <a:endParaRPr lang="en-US" dirty="0">
              <a:solidFill>
                <a:srgbClr val="FFF101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96975"/>
            <a:ext cx="403860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96975"/>
            <a:ext cx="403860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112BFE92-17FC-499C-B230-771077A29995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47BB038C-9019-475B-84B5-4897B0373272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D704D30C-6730-45DE-B84C-D0EA2535EE71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E913CFCF-4BE0-4F7C-945D-5242B311ED75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210EAFA8-1BC0-452A-B2FC-61A37BEA8ECF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6"/>
          <p:cNvSpPr>
            <a:spLocks noChangeArrowheads="1"/>
          </p:cNvSpPr>
          <p:nvPr userDrawn="1"/>
        </p:nvSpPr>
        <p:spPr bwMode="auto">
          <a:xfrm>
            <a:off x="0" y="6578600"/>
            <a:ext cx="9144000" cy="292100"/>
          </a:xfrm>
          <a:prstGeom prst="rect">
            <a:avLst/>
          </a:prstGeom>
          <a:solidFill>
            <a:srgbClr val="083DAA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>
              <a:latin typeface="Times New Roman" pitchFamily="19" charset="0"/>
              <a:ea typeface="+mn-ea"/>
            </a:endParaRPr>
          </a:p>
        </p:txBody>
      </p:sp>
      <p:sp>
        <p:nvSpPr>
          <p:cNvPr id="733190" name="Rectangle 6"/>
          <p:cNvSpPr>
            <a:spLocks noChangeArrowheads="1"/>
          </p:cNvSpPr>
          <p:nvPr userDrawn="1"/>
        </p:nvSpPr>
        <p:spPr bwMode="auto">
          <a:xfrm>
            <a:off x="0" y="0"/>
            <a:ext cx="9144000" cy="990600"/>
          </a:xfrm>
          <a:prstGeom prst="rect">
            <a:avLst/>
          </a:prstGeom>
          <a:solidFill>
            <a:srgbClr val="083DAA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>
              <a:latin typeface="Times New Roman" pitchFamily="19" charset="0"/>
              <a:ea typeface="+mn-ea"/>
            </a:endParaRPr>
          </a:p>
        </p:txBody>
      </p:sp>
      <p:sp>
        <p:nvSpPr>
          <p:cNvPr id="5" name="Rectangle 4"/>
          <p:cNvSpPr/>
          <p:nvPr userDrawn="1"/>
        </p:nvSpPr>
        <p:spPr bwMode="auto">
          <a:xfrm>
            <a:off x="8102600" y="0"/>
            <a:ext cx="1041400" cy="97790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73318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570663"/>
            <a:ext cx="9144000" cy="28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solidFill>
                  <a:srgbClr val="FFF101"/>
                </a:solidFill>
                <a:ea typeface="+mn-ea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120650" y="163513"/>
            <a:ext cx="7370763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en-US" dirty="0" smtClean="0"/>
          </a:p>
        </p:txBody>
      </p:sp>
      <p:sp>
        <p:nvSpPr>
          <p:cNvPr id="103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96975"/>
            <a:ext cx="8229600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</a:p>
        </p:txBody>
      </p:sp>
      <p:sp>
        <p:nvSpPr>
          <p:cNvPr id="733201" name="Rectangle 17"/>
          <p:cNvSpPr>
            <a:spLocks noChangeArrowheads="1"/>
          </p:cNvSpPr>
          <p:nvPr/>
        </p:nvSpPr>
        <p:spPr bwMode="auto">
          <a:xfrm>
            <a:off x="4060825" y="2971800"/>
            <a:ext cx="914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733202" name="Rectangle 18"/>
          <p:cNvSpPr>
            <a:spLocks noChangeArrowheads="1"/>
          </p:cNvSpPr>
          <p:nvPr/>
        </p:nvSpPr>
        <p:spPr bwMode="auto">
          <a:xfrm>
            <a:off x="3678238" y="2584450"/>
            <a:ext cx="914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>
              <a:ea typeface="+mn-ea"/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14"/>
          <a:srcRect l="1" r="50475"/>
          <a:stretch/>
        </p:blipFill>
        <p:spPr>
          <a:xfrm>
            <a:off x="8051800" y="-114299"/>
            <a:ext cx="1094400" cy="120589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18" r:id="rId1"/>
    <p:sldLayoutId id="2147483907" r:id="rId2"/>
    <p:sldLayoutId id="2147483908" r:id="rId3"/>
    <p:sldLayoutId id="2147483909" r:id="rId4"/>
    <p:sldLayoutId id="2147483910" r:id="rId5"/>
    <p:sldLayoutId id="2147483911" r:id="rId6"/>
    <p:sldLayoutId id="2147483912" r:id="rId7"/>
    <p:sldLayoutId id="2147483913" r:id="rId8"/>
    <p:sldLayoutId id="2147483914" r:id="rId9"/>
    <p:sldLayoutId id="2147483915" r:id="rId10"/>
    <p:sldLayoutId id="2147483916" r:id="rId11"/>
    <p:sldLayoutId id="2147483917" r:id="rId12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101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19" charset="2"/>
        <a:buChar char="n"/>
        <a:defRPr sz="3200">
          <a:solidFill>
            <a:schemeClr val="bg2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19" charset="2"/>
        <a:buChar char="¨"/>
        <a:defRPr sz="2800">
          <a:solidFill>
            <a:schemeClr val="bg2"/>
          </a:solidFill>
          <a:latin typeface="+mn-lt"/>
          <a:ea typeface="ＭＳ Ｐゴシック" pitchFamily="-65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19" charset="2"/>
        <a:buChar char="n"/>
        <a:defRPr sz="2400">
          <a:solidFill>
            <a:schemeClr val="bg2"/>
          </a:solidFill>
          <a:latin typeface="+mn-lt"/>
          <a:ea typeface="ＭＳ Ｐゴシック" pitchFamily="-65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19" charset="2"/>
        <a:buChar char="¨"/>
        <a:defRPr sz="2000">
          <a:solidFill>
            <a:schemeClr val="bg2"/>
          </a:solidFill>
          <a:latin typeface="+mn-lt"/>
          <a:ea typeface="ＭＳ Ｐゴシック" pitchFamily="-65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19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7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80.png"/><Relationship Id="rId3" Type="http://schemas.openxmlformats.org/officeDocument/2006/relationships/image" Target="../media/image8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5.bin"/><Relationship Id="rId4" Type="http://schemas.openxmlformats.org/officeDocument/2006/relationships/image" Target="../media/image82.emf"/><Relationship Id="rId5" Type="http://schemas.openxmlformats.org/officeDocument/2006/relationships/oleObject" Target="../embeddings/oleObject76.bin"/><Relationship Id="rId6" Type="http://schemas.openxmlformats.org/officeDocument/2006/relationships/image" Target="../media/image83.emf"/><Relationship Id="rId1" Type="http://schemas.openxmlformats.org/officeDocument/2006/relationships/vmlDrawing" Target="../drawings/vmlDrawing9.vml"/><Relationship Id="rId2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0" Type="http://schemas.openxmlformats.org/officeDocument/2006/relationships/image" Target="../media/image10.emf"/><Relationship Id="rId21" Type="http://schemas.openxmlformats.org/officeDocument/2006/relationships/oleObject" Target="../embeddings/oleObject10.bin"/><Relationship Id="rId22" Type="http://schemas.openxmlformats.org/officeDocument/2006/relationships/image" Target="../media/image11.emf"/><Relationship Id="rId23" Type="http://schemas.openxmlformats.org/officeDocument/2006/relationships/oleObject" Target="../embeddings/oleObject11.bin"/><Relationship Id="rId24" Type="http://schemas.openxmlformats.org/officeDocument/2006/relationships/image" Target="../media/image12.emf"/><Relationship Id="rId25" Type="http://schemas.openxmlformats.org/officeDocument/2006/relationships/oleObject" Target="../embeddings/oleObject12.bin"/><Relationship Id="rId26" Type="http://schemas.openxmlformats.org/officeDocument/2006/relationships/image" Target="../media/image13.emf"/><Relationship Id="rId27" Type="http://schemas.openxmlformats.org/officeDocument/2006/relationships/oleObject" Target="../embeddings/oleObject13.bin"/><Relationship Id="rId28" Type="http://schemas.openxmlformats.org/officeDocument/2006/relationships/image" Target="../media/image14.emf"/><Relationship Id="rId29" Type="http://schemas.openxmlformats.org/officeDocument/2006/relationships/oleObject" Target="../embeddings/oleObject14.bin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3.xml"/><Relationship Id="rId3" Type="http://schemas.openxmlformats.org/officeDocument/2006/relationships/oleObject" Target="../embeddings/oleObject1.bin"/><Relationship Id="rId4" Type="http://schemas.openxmlformats.org/officeDocument/2006/relationships/image" Target="../media/image2.emf"/><Relationship Id="rId5" Type="http://schemas.openxmlformats.org/officeDocument/2006/relationships/oleObject" Target="../embeddings/oleObject2.bin"/><Relationship Id="rId30" Type="http://schemas.openxmlformats.org/officeDocument/2006/relationships/image" Target="../media/image15.emf"/><Relationship Id="rId31" Type="http://schemas.openxmlformats.org/officeDocument/2006/relationships/oleObject" Target="../embeddings/oleObject15.bin"/><Relationship Id="rId32" Type="http://schemas.openxmlformats.org/officeDocument/2006/relationships/image" Target="../media/image16.emf"/><Relationship Id="rId9" Type="http://schemas.openxmlformats.org/officeDocument/2006/relationships/oleObject" Target="../embeddings/oleObject4.bin"/><Relationship Id="rId6" Type="http://schemas.openxmlformats.org/officeDocument/2006/relationships/image" Target="../media/image3.emf"/><Relationship Id="rId7" Type="http://schemas.openxmlformats.org/officeDocument/2006/relationships/oleObject" Target="../embeddings/oleObject3.bin"/><Relationship Id="rId8" Type="http://schemas.openxmlformats.org/officeDocument/2006/relationships/image" Target="../media/image4.emf"/><Relationship Id="rId33" Type="http://schemas.openxmlformats.org/officeDocument/2006/relationships/oleObject" Target="../embeddings/oleObject16.bin"/><Relationship Id="rId34" Type="http://schemas.openxmlformats.org/officeDocument/2006/relationships/image" Target="../media/image17.emf"/><Relationship Id="rId35" Type="http://schemas.openxmlformats.org/officeDocument/2006/relationships/oleObject" Target="../embeddings/oleObject17.bin"/><Relationship Id="rId36" Type="http://schemas.openxmlformats.org/officeDocument/2006/relationships/image" Target="../media/image18.emf"/><Relationship Id="rId10" Type="http://schemas.openxmlformats.org/officeDocument/2006/relationships/image" Target="../media/image5.emf"/><Relationship Id="rId11" Type="http://schemas.openxmlformats.org/officeDocument/2006/relationships/oleObject" Target="../embeddings/oleObject5.bin"/><Relationship Id="rId12" Type="http://schemas.openxmlformats.org/officeDocument/2006/relationships/image" Target="../media/image6.emf"/><Relationship Id="rId13" Type="http://schemas.openxmlformats.org/officeDocument/2006/relationships/oleObject" Target="../embeddings/oleObject6.bin"/><Relationship Id="rId14" Type="http://schemas.openxmlformats.org/officeDocument/2006/relationships/image" Target="../media/image7.emf"/><Relationship Id="rId15" Type="http://schemas.openxmlformats.org/officeDocument/2006/relationships/oleObject" Target="../embeddings/oleObject7.bin"/><Relationship Id="rId16" Type="http://schemas.openxmlformats.org/officeDocument/2006/relationships/image" Target="../media/image8.emf"/><Relationship Id="rId17" Type="http://schemas.openxmlformats.org/officeDocument/2006/relationships/oleObject" Target="../embeddings/oleObject8.bin"/><Relationship Id="rId18" Type="http://schemas.openxmlformats.org/officeDocument/2006/relationships/image" Target="../media/image9.emf"/><Relationship Id="rId19" Type="http://schemas.openxmlformats.org/officeDocument/2006/relationships/oleObject" Target="../embeddings/oleObject9.bin"/><Relationship Id="rId37" Type="http://schemas.openxmlformats.org/officeDocument/2006/relationships/oleObject" Target="../embeddings/oleObject18.bin"/><Relationship Id="rId38" Type="http://schemas.openxmlformats.org/officeDocument/2006/relationships/image" Target="../media/image19.emf"/><Relationship Id="rId39" Type="http://schemas.openxmlformats.org/officeDocument/2006/relationships/oleObject" Target="../embeddings/oleObject19.bin"/><Relationship Id="rId40" Type="http://schemas.openxmlformats.org/officeDocument/2006/relationships/image" Target="../media/image20.emf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23.bin"/><Relationship Id="rId20" Type="http://schemas.openxmlformats.org/officeDocument/2006/relationships/image" Target="../media/image29.emf"/><Relationship Id="rId21" Type="http://schemas.openxmlformats.org/officeDocument/2006/relationships/oleObject" Target="../embeddings/oleObject29.bin"/><Relationship Id="rId22" Type="http://schemas.openxmlformats.org/officeDocument/2006/relationships/image" Target="../media/image30.emf"/><Relationship Id="rId10" Type="http://schemas.openxmlformats.org/officeDocument/2006/relationships/image" Target="../media/image24.emf"/><Relationship Id="rId11" Type="http://schemas.openxmlformats.org/officeDocument/2006/relationships/oleObject" Target="../embeddings/oleObject24.bin"/><Relationship Id="rId12" Type="http://schemas.openxmlformats.org/officeDocument/2006/relationships/image" Target="../media/image25.emf"/><Relationship Id="rId13" Type="http://schemas.openxmlformats.org/officeDocument/2006/relationships/oleObject" Target="../embeddings/oleObject25.bin"/><Relationship Id="rId14" Type="http://schemas.openxmlformats.org/officeDocument/2006/relationships/image" Target="../media/image26.emf"/><Relationship Id="rId15" Type="http://schemas.openxmlformats.org/officeDocument/2006/relationships/oleObject" Target="../embeddings/oleObject26.bin"/><Relationship Id="rId16" Type="http://schemas.openxmlformats.org/officeDocument/2006/relationships/image" Target="../media/image27.emf"/><Relationship Id="rId17" Type="http://schemas.openxmlformats.org/officeDocument/2006/relationships/oleObject" Target="../embeddings/oleObject27.bin"/><Relationship Id="rId18" Type="http://schemas.openxmlformats.org/officeDocument/2006/relationships/image" Target="../media/image28.emf"/><Relationship Id="rId19" Type="http://schemas.openxmlformats.org/officeDocument/2006/relationships/oleObject" Target="../embeddings/oleObject28.bin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3.xml"/><Relationship Id="rId3" Type="http://schemas.openxmlformats.org/officeDocument/2006/relationships/oleObject" Target="../embeddings/oleObject20.bin"/><Relationship Id="rId4" Type="http://schemas.openxmlformats.org/officeDocument/2006/relationships/image" Target="../media/image21.emf"/><Relationship Id="rId5" Type="http://schemas.openxmlformats.org/officeDocument/2006/relationships/oleObject" Target="../embeddings/oleObject21.bin"/><Relationship Id="rId6" Type="http://schemas.openxmlformats.org/officeDocument/2006/relationships/image" Target="../media/image22.emf"/><Relationship Id="rId7" Type="http://schemas.openxmlformats.org/officeDocument/2006/relationships/oleObject" Target="../embeddings/oleObject22.bin"/><Relationship Id="rId8" Type="http://schemas.openxmlformats.org/officeDocument/2006/relationships/image" Target="../media/image23.emf"/></Relationships>
</file>

<file path=ppt/slides/_rels/slide4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4.emf"/><Relationship Id="rId12" Type="http://schemas.openxmlformats.org/officeDocument/2006/relationships/oleObject" Target="../embeddings/oleObject34.bin"/><Relationship Id="rId13" Type="http://schemas.openxmlformats.org/officeDocument/2006/relationships/image" Target="../media/image35.emf"/><Relationship Id="rId14" Type="http://schemas.openxmlformats.org/officeDocument/2006/relationships/oleObject" Target="../embeddings/oleObject35.bin"/><Relationship Id="rId15" Type="http://schemas.openxmlformats.org/officeDocument/2006/relationships/image" Target="../media/image36.emf"/><Relationship Id="rId16" Type="http://schemas.openxmlformats.org/officeDocument/2006/relationships/oleObject" Target="../embeddings/oleObject36.bin"/><Relationship Id="rId17" Type="http://schemas.openxmlformats.org/officeDocument/2006/relationships/image" Target="../media/image37.emf"/><Relationship Id="rId18" Type="http://schemas.openxmlformats.org/officeDocument/2006/relationships/oleObject" Target="../embeddings/oleObject37.bin"/><Relationship Id="rId19" Type="http://schemas.openxmlformats.org/officeDocument/2006/relationships/image" Target="../media/image38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3.xml"/><Relationship Id="rId3" Type="http://schemas.openxmlformats.org/officeDocument/2006/relationships/oleObject" Target="../embeddings/oleObject30.bin"/><Relationship Id="rId4" Type="http://schemas.openxmlformats.org/officeDocument/2006/relationships/image" Target="../media/image31.emf"/><Relationship Id="rId5" Type="http://schemas.openxmlformats.org/officeDocument/2006/relationships/image" Target="../media/image39.png"/><Relationship Id="rId6" Type="http://schemas.openxmlformats.org/officeDocument/2006/relationships/oleObject" Target="../embeddings/oleObject31.bin"/><Relationship Id="rId7" Type="http://schemas.openxmlformats.org/officeDocument/2006/relationships/image" Target="../media/image32.emf"/><Relationship Id="rId8" Type="http://schemas.openxmlformats.org/officeDocument/2006/relationships/oleObject" Target="../embeddings/oleObject32.bin"/><Relationship Id="rId9" Type="http://schemas.openxmlformats.org/officeDocument/2006/relationships/image" Target="../media/image33.emf"/><Relationship Id="rId10" Type="http://schemas.openxmlformats.org/officeDocument/2006/relationships/oleObject" Target="../embeddings/oleObject33.bin"/></Relationships>
</file>

<file path=ppt/slides/_rels/slide5.xml.rels><?xml version="1.0" encoding="UTF-8" standalone="yes"?>
<Relationships xmlns="http://schemas.openxmlformats.org/package/2006/relationships"><Relationship Id="rId11" Type="http://schemas.openxmlformats.org/officeDocument/2006/relationships/image" Target="../media/image43.emf"/><Relationship Id="rId12" Type="http://schemas.openxmlformats.org/officeDocument/2006/relationships/oleObject" Target="../embeddings/oleObject42.bin"/><Relationship Id="rId13" Type="http://schemas.openxmlformats.org/officeDocument/2006/relationships/image" Target="../media/image44.e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3.xml"/><Relationship Id="rId3" Type="http://schemas.openxmlformats.org/officeDocument/2006/relationships/oleObject" Target="../embeddings/oleObject38.bin"/><Relationship Id="rId4" Type="http://schemas.openxmlformats.org/officeDocument/2006/relationships/image" Target="../media/image40.emf"/><Relationship Id="rId5" Type="http://schemas.openxmlformats.org/officeDocument/2006/relationships/oleObject" Target="../embeddings/oleObject39.bin"/><Relationship Id="rId6" Type="http://schemas.openxmlformats.org/officeDocument/2006/relationships/image" Target="../media/image41.emf"/><Relationship Id="rId7" Type="http://schemas.openxmlformats.org/officeDocument/2006/relationships/oleObject" Target="../embeddings/oleObject40.bin"/><Relationship Id="rId8" Type="http://schemas.openxmlformats.org/officeDocument/2006/relationships/image" Target="../media/image42.emf"/><Relationship Id="rId9" Type="http://schemas.openxmlformats.org/officeDocument/2006/relationships/image" Target="../media/image45.png"/><Relationship Id="rId10" Type="http://schemas.openxmlformats.org/officeDocument/2006/relationships/oleObject" Target="../embeddings/oleObject41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4" Type="http://schemas.openxmlformats.org/officeDocument/2006/relationships/oleObject" Target="../embeddings/oleObject43.bin"/><Relationship Id="rId5" Type="http://schemas.openxmlformats.org/officeDocument/2006/relationships/image" Target="../media/image46.emf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48.bin"/><Relationship Id="rId12" Type="http://schemas.openxmlformats.org/officeDocument/2006/relationships/image" Target="../media/image52.emf"/><Relationship Id="rId13" Type="http://schemas.openxmlformats.org/officeDocument/2006/relationships/image" Target="../media/image55.png"/><Relationship Id="rId14" Type="http://schemas.openxmlformats.org/officeDocument/2006/relationships/oleObject" Target="../embeddings/oleObject49.bin"/><Relationship Id="rId15" Type="http://schemas.openxmlformats.org/officeDocument/2006/relationships/image" Target="../media/image53.emf"/><Relationship Id="rId16" Type="http://schemas.openxmlformats.org/officeDocument/2006/relationships/oleObject" Target="../embeddings/oleObject50.bin"/><Relationship Id="rId17" Type="http://schemas.openxmlformats.org/officeDocument/2006/relationships/image" Target="../media/image54.emf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3.xml"/><Relationship Id="rId3" Type="http://schemas.openxmlformats.org/officeDocument/2006/relationships/oleObject" Target="../embeddings/oleObject44.bin"/><Relationship Id="rId4" Type="http://schemas.openxmlformats.org/officeDocument/2006/relationships/image" Target="../media/image48.emf"/><Relationship Id="rId5" Type="http://schemas.openxmlformats.org/officeDocument/2006/relationships/oleObject" Target="../embeddings/oleObject45.bin"/><Relationship Id="rId6" Type="http://schemas.openxmlformats.org/officeDocument/2006/relationships/image" Target="../media/image49.emf"/><Relationship Id="rId7" Type="http://schemas.openxmlformats.org/officeDocument/2006/relationships/oleObject" Target="../embeddings/oleObject46.bin"/><Relationship Id="rId8" Type="http://schemas.openxmlformats.org/officeDocument/2006/relationships/image" Target="../media/image50.emf"/><Relationship Id="rId9" Type="http://schemas.openxmlformats.org/officeDocument/2006/relationships/oleObject" Target="../embeddings/oleObject47.bin"/><Relationship Id="rId10" Type="http://schemas.openxmlformats.org/officeDocument/2006/relationships/image" Target="../media/image51.emf"/></Relationships>
</file>

<file path=ppt/slides/_rels/slide8.xml.rels><?xml version="1.0" encoding="UTF-8" standalone="yes"?>
<Relationships xmlns="http://schemas.openxmlformats.org/package/2006/relationships"><Relationship Id="rId20" Type="http://schemas.openxmlformats.org/officeDocument/2006/relationships/image" Target="../media/image64.emf"/><Relationship Id="rId21" Type="http://schemas.openxmlformats.org/officeDocument/2006/relationships/oleObject" Target="../embeddings/oleObject60.bin"/><Relationship Id="rId22" Type="http://schemas.openxmlformats.org/officeDocument/2006/relationships/image" Target="../media/image65.emf"/><Relationship Id="rId23" Type="http://schemas.openxmlformats.org/officeDocument/2006/relationships/oleObject" Target="../embeddings/oleObject61.bin"/><Relationship Id="rId24" Type="http://schemas.openxmlformats.org/officeDocument/2006/relationships/image" Target="../media/image66.emf"/><Relationship Id="rId25" Type="http://schemas.openxmlformats.org/officeDocument/2006/relationships/oleObject" Target="../embeddings/oleObject62.bin"/><Relationship Id="rId26" Type="http://schemas.openxmlformats.org/officeDocument/2006/relationships/image" Target="../media/image67.emf"/><Relationship Id="rId27" Type="http://schemas.openxmlformats.org/officeDocument/2006/relationships/oleObject" Target="../embeddings/oleObject63.bin"/><Relationship Id="rId28" Type="http://schemas.openxmlformats.org/officeDocument/2006/relationships/image" Target="../media/image68.emf"/><Relationship Id="rId29" Type="http://schemas.openxmlformats.org/officeDocument/2006/relationships/oleObject" Target="../embeddings/oleObject64.bin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3.xml"/><Relationship Id="rId3" Type="http://schemas.openxmlformats.org/officeDocument/2006/relationships/oleObject" Target="../embeddings/oleObject51.bin"/><Relationship Id="rId4" Type="http://schemas.openxmlformats.org/officeDocument/2006/relationships/image" Target="../media/image56.emf"/><Relationship Id="rId5" Type="http://schemas.openxmlformats.org/officeDocument/2006/relationships/oleObject" Target="../embeddings/oleObject52.bin"/><Relationship Id="rId30" Type="http://schemas.openxmlformats.org/officeDocument/2006/relationships/image" Target="../media/image69.emf"/><Relationship Id="rId31" Type="http://schemas.openxmlformats.org/officeDocument/2006/relationships/oleObject" Target="../embeddings/oleObject65.bin"/><Relationship Id="rId32" Type="http://schemas.openxmlformats.org/officeDocument/2006/relationships/image" Target="../media/image70.emf"/><Relationship Id="rId9" Type="http://schemas.openxmlformats.org/officeDocument/2006/relationships/oleObject" Target="../embeddings/oleObject54.bin"/><Relationship Id="rId6" Type="http://schemas.openxmlformats.org/officeDocument/2006/relationships/image" Target="../media/image57.emf"/><Relationship Id="rId7" Type="http://schemas.openxmlformats.org/officeDocument/2006/relationships/oleObject" Target="../embeddings/oleObject53.bin"/><Relationship Id="rId8" Type="http://schemas.openxmlformats.org/officeDocument/2006/relationships/image" Target="../media/image58.emf"/><Relationship Id="rId33" Type="http://schemas.openxmlformats.org/officeDocument/2006/relationships/oleObject" Target="../embeddings/oleObject66.bin"/><Relationship Id="rId34" Type="http://schemas.openxmlformats.org/officeDocument/2006/relationships/image" Target="../media/image71.emf"/><Relationship Id="rId35" Type="http://schemas.openxmlformats.org/officeDocument/2006/relationships/oleObject" Target="../embeddings/oleObject67.bin"/><Relationship Id="rId36" Type="http://schemas.openxmlformats.org/officeDocument/2006/relationships/image" Target="../media/image72.emf"/><Relationship Id="rId10" Type="http://schemas.openxmlformats.org/officeDocument/2006/relationships/image" Target="../media/image59.emf"/><Relationship Id="rId11" Type="http://schemas.openxmlformats.org/officeDocument/2006/relationships/oleObject" Target="../embeddings/oleObject55.bin"/><Relationship Id="rId12" Type="http://schemas.openxmlformats.org/officeDocument/2006/relationships/image" Target="../media/image60.emf"/><Relationship Id="rId13" Type="http://schemas.openxmlformats.org/officeDocument/2006/relationships/oleObject" Target="../embeddings/oleObject56.bin"/><Relationship Id="rId14" Type="http://schemas.openxmlformats.org/officeDocument/2006/relationships/image" Target="../media/image61.emf"/><Relationship Id="rId15" Type="http://schemas.openxmlformats.org/officeDocument/2006/relationships/oleObject" Target="../embeddings/oleObject57.bin"/><Relationship Id="rId16" Type="http://schemas.openxmlformats.org/officeDocument/2006/relationships/image" Target="../media/image62.emf"/><Relationship Id="rId17" Type="http://schemas.openxmlformats.org/officeDocument/2006/relationships/oleObject" Target="../embeddings/oleObject58.bin"/><Relationship Id="rId18" Type="http://schemas.openxmlformats.org/officeDocument/2006/relationships/image" Target="../media/image63.emf"/><Relationship Id="rId19" Type="http://schemas.openxmlformats.org/officeDocument/2006/relationships/oleObject" Target="../embeddings/oleObject59.bin"/><Relationship Id="rId37" Type="http://schemas.openxmlformats.org/officeDocument/2006/relationships/oleObject" Target="../embeddings/oleObject68.bin"/><Relationship Id="rId38" Type="http://schemas.openxmlformats.org/officeDocument/2006/relationships/image" Target="../media/image73.emf"/><Relationship Id="rId39" Type="http://schemas.openxmlformats.org/officeDocument/2006/relationships/oleObject" Target="../embeddings/oleObject69.bin"/><Relationship Id="rId40" Type="http://schemas.openxmlformats.org/officeDocument/2006/relationships/image" Target="../media/image74.emf"/></Relationships>
</file>

<file path=ppt/slides/_rels/slide9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74.bin"/><Relationship Id="rId12" Type="http://schemas.openxmlformats.org/officeDocument/2006/relationships/image" Target="../media/image78.emf"/><Relationship Id="rId1" Type="http://schemas.openxmlformats.org/officeDocument/2006/relationships/vmlDrawing" Target="../drawings/vmlDrawing8.vml"/><Relationship Id="rId2" Type="http://schemas.openxmlformats.org/officeDocument/2006/relationships/slideLayout" Target="../slideLayouts/slideLayout3.xml"/><Relationship Id="rId3" Type="http://schemas.openxmlformats.org/officeDocument/2006/relationships/oleObject" Target="../embeddings/oleObject70.bin"/><Relationship Id="rId4" Type="http://schemas.openxmlformats.org/officeDocument/2006/relationships/image" Target="../media/image75.emf"/><Relationship Id="rId5" Type="http://schemas.openxmlformats.org/officeDocument/2006/relationships/oleObject" Target="../embeddings/oleObject71.bin"/><Relationship Id="rId6" Type="http://schemas.openxmlformats.org/officeDocument/2006/relationships/image" Target="../media/image76.emf"/><Relationship Id="rId7" Type="http://schemas.openxmlformats.org/officeDocument/2006/relationships/oleObject" Target="../embeddings/oleObject72.bin"/><Relationship Id="rId8" Type="http://schemas.openxmlformats.org/officeDocument/2006/relationships/image" Target="../media/image77.emf"/><Relationship Id="rId9" Type="http://schemas.openxmlformats.org/officeDocument/2006/relationships/oleObject" Target="../embeddings/oleObject73.bin"/><Relationship Id="rId10" Type="http://schemas.openxmlformats.org/officeDocument/2006/relationships/image" Target="../media/image4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965200" y="2857500"/>
            <a:ext cx="6642100" cy="3136900"/>
          </a:xfrm>
        </p:spPr>
        <p:txBody>
          <a:bodyPr/>
          <a:lstStyle/>
          <a:p>
            <a:pPr marL="270000" indent="-306000" algn="l">
              <a:buFont typeface="Wingdings" charset="2"/>
              <a:buChar char="u"/>
            </a:pPr>
            <a:r>
              <a:rPr lang="en-US" sz="2400" dirty="0" smtClean="0">
                <a:solidFill>
                  <a:srgbClr val="000090"/>
                </a:solidFill>
              </a:rPr>
              <a:t>Recap of standard fully electric charged partic</a:t>
            </a:r>
            <a:r>
              <a:rPr lang="en-US" sz="2400" dirty="0" smtClean="0">
                <a:solidFill>
                  <a:srgbClr val="000090"/>
                </a:solidFill>
              </a:rPr>
              <a:t>le Electric Dipole Moment (cpEDM) ring</a:t>
            </a:r>
            <a:endParaRPr lang="en-US" sz="1800" dirty="0" smtClean="0">
              <a:solidFill>
                <a:srgbClr val="000090"/>
              </a:solidFill>
            </a:endParaRPr>
          </a:p>
          <a:p>
            <a:pPr marL="270000" indent="-306000" algn="l">
              <a:buFont typeface="Wingdings" charset="2"/>
              <a:buChar char="u"/>
            </a:pPr>
            <a:r>
              <a:rPr lang="en-US" sz="2400" dirty="0" smtClean="0">
                <a:solidFill>
                  <a:srgbClr val="000090"/>
                </a:solidFill>
              </a:rPr>
              <a:t>Hybrid Ring Concept</a:t>
            </a:r>
          </a:p>
          <a:p>
            <a:pPr marL="270000" indent="-306000" algn="l">
              <a:buFont typeface="Wingdings" charset="2"/>
              <a:buChar char="u"/>
            </a:pPr>
            <a:r>
              <a:rPr lang="en-US" sz="2400" dirty="0" smtClean="0">
                <a:solidFill>
                  <a:srgbClr val="000090"/>
                </a:solidFill>
              </a:rPr>
              <a:t>Hybrid </a:t>
            </a:r>
            <a:r>
              <a:rPr lang="en-US" sz="2400" dirty="0" smtClean="0">
                <a:solidFill>
                  <a:srgbClr val="000090"/>
                </a:solidFill>
              </a:rPr>
              <a:t>Ring with high Periodicity</a:t>
            </a:r>
          </a:p>
          <a:p>
            <a:pPr marL="270000" indent="-306000" algn="l">
              <a:buFont typeface="Wingdings" charset="2"/>
              <a:buChar char="u"/>
            </a:pPr>
            <a:r>
              <a:rPr lang="en-US" sz="2400" dirty="0">
                <a:solidFill>
                  <a:srgbClr val="000090"/>
                </a:solidFill>
              </a:rPr>
              <a:t>Search for oscillating EDMs</a:t>
            </a:r>
            <a:endParaRPr lang="en-US" sz="2400" dirty="0" smtClean="0">
              <a:solidFill>
                <a:srgbClr val="000090"/>
              </a:solidFill>
            </a:endParaRPr>
          </a:p>
          <a:p>
            <a:pPr marL="270000" indent="-306000" algn="l">
              <a:buFont typeface="Wingdings" charset="2"/>
              <a:buChar char="u"/>
            </a:pPr>
            <a:r>
              <a:rPr lang="en-US" sz="2400" dirty="0" smtClean="0">
                <a:solidFill>
                  <a:srgbClr val="000090"/>
                </a:solidFill>
              </a:rPr>
              <a:t>Summary </a:t>
            </a:r>
            <a:r>
              <a:rPr lang="en-US" sz="2400" dirty="0" smtClean="0">
                <a:solidFill>
                  <a:srgbClr val="000090"/>
                </a:solidFill>
              </a:rPr>
              <a:t>and Conclusions</a:t>
            </a:r>
            <a:endParaRPr lang="en-US" sz="2400" dirty="0">
              <a:solidFill>
                <a:srgbClr val="00009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0200" y="150813"/>
            <a:ext cx="8712200" cy="2312987"/>
          </a:xfrm>
        </p:spPr>
        <p:txBody>
          <a:bodyPr/>
          <a:lstStyle/>
          <a:p>
            <a:r>
              <a:rPr lang="en-US" dirty="0" smtClean="0"/>
              <a:t>Hybrid </a:t>
            </a:r>
            <a:r>
              <a:rPr lang="en-US" dirty="0" smtClean="0"/>
              <a:t>EDM </a:t>
            </a:r>
            <a:r>
              <a:rPr lang="en-US" dirty="0" smtClean="0"/>
              <a:t>Ring</a:t>
            </a:r>
            <a:br>
              <a:rPr lang="en-US" dirty="0" smtClean="0"/>
            </a:br>
            <a:r>
              <a:rPr lang="en-US" dirty="0" smtClean="0"/>
              <a:t>and Axions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sz="1600" dirty="0" smtClean="0"/>
              <a:t>Christian </a:t>
            </a:r>
            <a:r>
              <a:rPr lang="en-US" sz="1600" dirty="0" smtClean="0"/>
              <a:t>Carli                                             </a:t>
            </a:r>
            <a:r>
              <a:rPr lang="en-US" sz="1600" dirty="0" smtClean="0"/>
              <a:t>                       </a:t>
            </a:r>
            <a:r>
              <a:rPr lang="en-US" sz="1600" dirty="0" smtClean="0"/>
              <a:t>iFAST BSW22</a:t>
            </a:r>
            <a:r>
              <a:rPr lang="en-US" sz="1600" dirty="0"/>
              <a:t>,</a:t>
            </a:r>
            <a:r>
              <a:rPr lang="en-US" sz="1600" dirty="0" smtClean="0"/>
              <a:t> 29</a:t>
            </a:r>
            <a:r>
              <a:rPr lang="en-US" sz="1600" baseline="30000" dirty="0" smtClean="0"/>
              <a:t>th</a:t>
            </a:r>
            <a:r>
              <a:rPr lang="en-US" sz="1600" dirty="0" smtClean="0"/>
              <a:t> </a:t>
            </a:r>
            <a:r>
              <a:rPr lang="en-US" sz="1600" dirty="0" smtClean="0"/>
              <a:t>Ma</a:t>
            </a:r>
            <a:r>
              <a:rPr lang="en-US" sz="1600" dirty="0" smtClean="0"/>
              <a:t>rch to 1</a:t>
            </a:r>
            <a:r>
              <a:rPr lang="en-US" sz="1600" baseline="30000" dirty="0" smtClean="0"/>
              <a:t>st</a:t>
            </a:r>
            <a:r>
              <a:rPr lang="en-US" sz="1600" dirty="0" smtClean="0"/>
              <a:t> April 2022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6871468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350" y="-1587"/>
            <a:ext cx="7867650" cy="954087"/>
          </a:xfrm>
        </p:spPr>
        <p:txBody>
          <a:bodyPr/>
          <a:lstStyle/>
          <a:p>
            <a:r>
              <a:rPr lang="en-US" sz="2800" dirty="0" smtClean="0"/>
              <a:t>Hybrid Ring Concept </a:t>
            </a:r>
            <a:r>
              <a:rPr lang="en-US" sz="2800" dirty="0"/>
              <a:t>– 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400" dirty="0" smtClean="0"/>
              <a:t>Recent proposal for high periodicity lattice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5900" y="1031874"/>
            <a:ext cx="8737600" cy="5457825"/>
          </a:xfrm>
        </p:spPr>
        <p:txBody>
          <a:bodyPr/>
          <a:lstStyle/>
          <a:p>
            <a:pPr marL="230400" indent="-230400"/>
            <a:r>
              <a:rPr lang="en-US" sz="1800" dirty="0" smtClean="0"/>
              <a:t>“Symmetric-Hybrid” ring</a:t>
            </a:r>
            <a:endParaRPr lang="en-US" sz="2000" dirty="0"/>
          </a:p>
          <a:p>
            <a:pPr marL="478800" lvl="1" indent="-230400"/>
            <a:r>
              <a:rPr lang="en-US" sz="1600" dirty="0" smtClean="0"/>
              <a:t>Each quadrupole is symmetry point</a:t>
            </a:r>
          </a:p>
          <a:p>
            <a:pPr marL="478800" lvl="1" indent="-230400"/>
            <a:r>
              <a:rPr lang="en-US" sz="1600" dirty="0" smtClean="0"/>
              <a:t>“Vertical </a:t>
            </a:r>
            <a:r>
              <a:rPr lang="en-US" sz="1600" dirty="0"/>
              <a:t>v</a:t>
            </a:r>
            <a:r>
              <a:rPr lang="en-US" sz="1600" dirty="0" smtClean="0"/>
              <a:t>elocity effect” due to vertical </a:t>
            </a:r>
            <a:br>
              <a:rPr lang="en-US" sz="1600" dirty="0" smtClean="0"/>
            </a:br>
            <a:r>
              <a:rPr lang="en-US" sz="1600" dirty="0" smtClean="0"/>
              <a:t>quadrupole misalignments disappear</a:t>
            </a:r>
            <a:endParaRPr lang="en-US" sz="1600" dirty="0"/>
          </a:p>
          <a:p>
            <a:pPr marL="622300" lvl="2" indent="-177800"/>
            <a:r>
              <a:rPr lang="en-US" sz="1600" dirty="0" smtClean="0"/>
              <a:t>Vertical velocity </a:t>
            </a:r>
            <a:r>
              <a:rPr lang="en-US" sz="1600" dirty="0"/>
              <a:t>e</a:t>
            </a:r>
            <a:r>
              <a:rPr lang="en-US" sz="1600" dirty="0" smtClean="0"/>
              <a:t>ffect is transfer of</a:t>
            </a:r>
            <a:r>
              <a:rPr lang="en-US" sz="1600" dirty="0"/>
              <a:t> </a:t>
            </a:r>
            <a:r>
              <a:rPr lang="en-US" sz="1600" dirty="0" smtClean="0"/>
              <a:t>radial </a:t>
            </a:r>
            <a:br>
              <a:rPr lang="en-US" sz="1600" dirty="0" smtClean="0"/>
            </a:br>
            <a:r>
              <a:rPr lang="en-US" sz="1600" dirty="0" smtClean="0"/>
              <a:t>spin component into vertical direction</a:t>
            </a:r>
          </a:p>
          <a:p>
            <a:pPr marL="622300" lvl="2" indent="-177800"/>
            <a:r>
              <a:rPr lang="en-US" sz="1600" dirty="0" smtClean="0"/>
              <a:t>Proportional to average slope inside </a:t>
            </a:r>
            <a:br>
              <a:rPr lang="en-US" sz="1600" dirty="0" smtClean="0"/>
            </a:br>
            <a:r>
              <a:rPr lang="en-US" sz="1600" dirty="0" smtClean="0"/>
              <a:t>bending elements</a:t>
            </a:r>
          </a:p>
          <a:p>
            <a:pPr marL="622300" lvl="2" indent="-177800"/>
            <a:r>
              <a:rPr lang="en-US" sz="1600" dirty="0" smtClean="0"/>
              <a:t>(Kind of) rotation around longitudinal axis</a:t>
            </a:r>
          </a:p>
          <a:p>
            <a:pPr marL="622300" lvl="2" indent="-177800"/>
            <a:r>
              <a:rPr lang="en-US" sz="1600" dirty="0" smtClean="0"/>
              <a:t>Misaligned quadrupole at symmetry point</a:t>
            </a:r>
            <a:br>
              <a:rPr lang="en-US" sz="1600" dirty="0" smtClean="0"/>
            </a:br>
            <a:r>
              <a:rPr lang="en-US" sz="1600" dirty="0" smtClean="0"/>
              <a:t>gives vanishing averag</a:t>
            </a:r>
            <a:r>
              <a:rPr lang="en-US" sz="1600" dirty="0" smtClean="0"/>
              <a:t>e slope and effect</a:t>
            </a:r>
            <a:r>
              <a:rPr lang="en-US" sz="1600" dirty="0" smtClean="0"/>
              <a:t> </a:t>
            </a:r>
            <a:br>
              <a:rPr lang="en-US" sz="1600" dirty="0" smtClean="0"/>
            </a:br>
            <a:endParaRPr lang="en-US" sz="1600" dirty="0" smtClean="0"/>
          </a:p>
          <a:p>
            <a:pPr marL="478800" lvl="1" indent="-230400"/>
            <a:r>
              <a:rPr lang="en-US" sz="1600" dirty="0" smtClean="0"/>
              <a:t>Beam based methods for mitigation of </a:t>
            </a:r>
            <a:br>
              <a:rPr lang="en-US" sz="1600" dirty="0" smtClean="0"/>
            </a:br>
            <a:r>
              <a:rPr lang="en-US" sz="1600" dirty="0" smtClean="0"/>
              <a:t>systematic effects</a:t>
            </a:r>
          </a:p>
          <a:p>
            <a:pPr marL="622300" lvl="2" indent="-177800"/>
            <a:r>
              <a:rPr lang="en-US" sz="1600" dirty="0" smtClean="0"/>
              <a:t>Intentional quad movement to </a:t>
            </a:r>
            <a:br>
              <a:rPr lang="en-US" sz="1600" dirty="0" smtClean="0"/>
            </a:br>
            <a:endParaRPr lang="en-US" sz="1600" dirty="0" smtClean="0"/>
          </a:p>
          <a:p>
            <a:pPr marL="478800" lvl="1" indent="-230400"/>
            <a:r>
              <a:rPr lang="en-US" sz="1600" dirty="0" smtClean="0"/>
              <a:t>Many other possible effects not (yet) studied</a:t>
            </a:r>
            <a:br>
              <a:rPr lang="en-US" sz="1600" dirty="0" smtClean="0"/>
            </a:br>
            <a:r>
              <a:rPr lang="en-US" sz="1600" dirty="0" smtClean="0"/>
              <a:t>(see list below with some possible effects)</a:t>
            </a:r>
            <a:endParaRPr lang="en-US" sz="1600" dirty="0"/>
          </a:p>
        </p:txBody>
      </p:sp>
      <p:sp>
        <p:nvSpPr>
          <p:cNvPr id="41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0" y="6570663"/>
            <a:ext cx="9144000" cy="284162"/>
          </a:xfrm>
        </p:spPr>
        <p:txBody>
          <a:bodyPr/>
          <a:lstStyle/>
          <a:p>
            <a:pPr>
              <a:defRPr/>
            </a:pPr>
            <a:r>
              <a:rPr lang="en-US" dirty="0"/>
              <a:t>Hybrid EDM Ring &amp; Axions                                                                           iFAST BSW22, 29</a:t>
            </a:r>
            <a:r>
              <a:rPr lang="en-US" baseline="30000" dirty="0"/>
              <a:t>th</a:t>
            </a:r>
            <a:r>
              <a:rPr lang="en-US" dirty="0"/>
              <a:t> March to 1</a:t>
            </a:r>
            <a:r>
              <a:rPr lang="en-US" baseline="30000" dirty="0"/>
              <a:t>st</a:t>
            </a:r>
            <a:r>
              <a:rPr lang="en-US" dirty="0"/>
              <a:t> April 2022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 rot="364625">
            <a:off x="4735257" y="1030361"/>
            <a:ext cx="432852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6600"/>
                </a:solidFill>
                <a:latin typeface="Times Roman"/>
                <a:cs typeface="Times Roman"/>
              </a:rPr>
              <a:t>Z. Omarov et al.</a:t>
            </a:r>
            <a:r>
              <a:rPr lang="en-US" sz="1600" dirty="0">
                <a:solidFill>
                  <a:srgbClr val="FF6600"/>
                </a:solidFill>
                <a:latin typeface="Times Roman"/>
                <a:cs typeface="Times Roman"/>
              </a:rPr>
              <a:t>, </a:t>
            </a:r>
            <a:endParaRPr lang="en-US" sz="1600" dirty="0" smtClean="0">
              <a:solidFill>
                <a:srgbClr val="FF6600"/>
              </a:solidFill>
              <a:latin typeface="Times Roman"/>
              <a:cs typeface="Times Roman"/>
            </a:endParaRPr>
          </a:p>
          <a:p>
            <a:r>
              <a:rPr lang="en-US" sz="1600" i="1" dirty="0" smtClean="0">
                <a:solidFill>
                  <a:srgbClr val="FF6600"/>
                </a:solidFill>
                <a:latin typeface="Times Roman"/>
                <a:cs typeface="Times Roman"/>
              </a:rPr>
              <a:t>Comprehensive </a:t>
            </a:r>
            <a:r>
              <a:rPr lang="en-US" sz="1600" i="1" dirty="0">
                <a:solidFill>
                  <a:srgbClr val="FF6600"/>
                </a:solidFill>
                <a:latin typeface="Times Roman"/>
                <a:cs typeface="Times Roman"/>
              </a:rPr>
              <a:t>symmetric-hybrid </a:t>
            </a:r>
            <a:r>
              <a:rPr lang="en-US" sz="1600" i="1" dirty="0" smtClean="0">
                <a:solidFill>
                  <a:srgbClr val="FF6600"/>
                </a:solidFill>
                <a:latin typeface="Times Roman"/>
                <a:cs typeface="Times Roman"/>
              </a:rPr>
              <a:t>ring design</a:t>
            </a:r>
          </a:p>
          <a:p>
            <a:r>
              <a:rPr lang="en-US" sz="1600" i="1" dirty="0" smtClean="0">
                <a:solidFill>
                  <a:srgbClr val="FF6600"/>
                </a:solidFill>
                <a:latin typeface="Times Roman"/>
                <a:cs typeface="Times Roman"/>
              </a:rPr>
              <a:t>for </a:t>
            </a:r>
            <a:r>
              <a:rPr lang="en-US" sz="1600" i="1" dirty="0">
                <a:solidFill>
                  <a:srgbClr val="FF6600"/>
                </a:solidFill>
                <a:latin typeface="Times Roman"/>
                <a:cs typeface="Times Roman"/>
              </a:rPr>
              <a:t>a proton </a:t>
            </a:r>
            <a:r>
              <a:rPr lang="en-US" sz="1600" i="1" dirty="0" smtClean="0">
                <a:solidFill>
                  <a:srgbClr val="FF6600"/>
                </a:solidFill>
                <a:latin typeface="Times Roman"/>
                <a:cs typeface="Times Roman"/>
              </a:rPr>
              <a:t>EDM experiment </a:t>
            </a:r>
            <a:r>
              <a:rPr lang="en-US" sz="1600" i="1" dirty="0">
                <a:solidFill>
                  <a:srgbClr val="FF6600"/>
                </a:solidFill>
                <a:latin typeface="Times Roman"/>
                <a:cs typeface="Times Roman"/>
              </a:rPr>
              <a:t>at below </a:t>
            </a:r>
            <a:r>
              <a:rPr lang="en-US" sz="1600" i="1" dirty="0" smtClean="0">
                <a:solidFill>
                  <a:srgbClr val="FF6600"/>
                </a:solidFill>
                <a:latin typeface="Times Roman"/>
                <a:cs typeface="Times Roman"/>
              </a:rPr>
              <a:t>10</a:t>
            </a:r>
            <a:r>
              <a:rPr lang="en-US" sz="1600" i="1" baseline="30000" dirty="0" smtClean="0">
                <a:solidFill>
                  <a:srgbClr val="FF6600"/>
                </a:solidFill>
                <a:latin typeface="Times Roman"/>
                <a:cs typeface="Times Roman"/>
              </a:rPr>
              <a:t>-29</a:t>
            </a:r>
            <a:r>
              <a:rPr lang="en-US" sz="1600" i="1" dirty="0">
                <a:solidFill>
                  <a:srgbClr val="FF6600"/>
                </a:solidFill>
                <a:latin typeface="Times Roman"/>
                <a:cs typeface="Times Roman"/>
              </a:rPr>
              <a:t> </a:t>
            </a:r>
            <a:r>
              <a:rPr lang="en-US" sz="1600" i="1" dirty="0" err="1" smtClean="0">
                <a:solidFill>
                  <a:srgbClr val="FF6600"/>
                </a:solidFill>
                <a:latin typeface="Times Roman"/>
                <a:cs typeface="Times Roman"/>
              </a:rPr>
              <a:t>e.cm</a:t>
            </a:r>
            <a:r>
              <a:rPr lang="en-US" sz="1600" dirty="0" smtClean="0">
                <a:solidFill>
                  <a:srgbClr val="FF6600"/>
                </a:solidFill>
                <a:latin typeface="Times Roman"/>
                <a:cs typeface="Times Roman"/>
              </a:rPr>
              <a:t>, </a:t>
            </a:r>
          </a:p>
          <a:p>
            <a:r>
              <a:rPr lang="en-US" sz="1600" dirty="0" smtClean="0">
                <a:solidFill>
                  <a:srgbClr val="FF6600"/>
                </a:solidFill>
                <a:latin typeface="Times Roman"/>
                <a:cs typeface="Times Roman"/>
              </a:rPr>
              <a:t>Phys. Rev. </a:t>
            </a:r>
            <a:r>
              <a:rPr lang="en-US" sz="1600" dirty="0">
                <a:solidFill>
                  <a:srgbClr val="FF6600"/>
                </a:solidFill>
                <a:latin typeface="Times Roman"/>
                <a:cs typeface="Times Roman"/>
              </a:rPr>
              <a:t>D 105, 032001 (2022)</a:t>
            </a:r>
            <a:endParaRPr lang="en-US" sz="1600" dirty="0" smtClean="0">
              <a:solidFill>
                <a:srgbClr val="FF6600"/>
              </a:solidFill>
              <a:latin typeface="Times Roman"/>
              <a:cs typeface="Times Roman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99812" y="2298700"/>
            <a:ext cx="3382187" cy="37338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997333" y="6045200"/>
            <a:ext cx="34804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Schematic </a:t>
            </a:r>
            <a:r>
              <a:rPr lang="en-US" sz="1600" dirty="0"/>
              <a:t>of </a:t>
            </a:r>
            <a:r>
              <a:rPr lang="en-US" sz="1600" dirty="0" smtClean="0"/>
              <a:t>the </a:t>
            </a:r>
            <a:r>
              <a:rPr lang="en-US" sz="1600" dirty="0"/>
              <a:t>Symmetric-Hybrid </a:t>
            </a:r>
            <a:r>
              <a:rPr lang="en-US" sz="1600" dirty="0" smtClean="0"/>
              <a:t>ring</a:t>
            </a:r>
            <a:r>
              <a:rPr lang="en-US" sz="1600" dirty="0" smtClean="0"/>
              <a:t>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8083433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350" y="-1587"/>
            <a:ext cx="7867650" cy="954087"/>
          </a:xfrm>
        </p:spPr>
        <p:txBody>
          <a:bodyPr/>
          <a:lstStyle/>
          <a:p>
            <a:r>
              <a:rPr lang="en-US" sz="2800" dirty="0" smtClean="0"/>
              <a:t>Hybrid Ring Concept </a:t>
            </a:r>
            <a:r>
              <a:rPr lang="en-US" sz="2800" dirty="0"/>
              <a:t>– 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400" dirty="0" smtClean="0"/>
              <a:t>Recent proposal for high periodicity lattice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9700" y="1397000"/>
            <a:ext cx="8737600" cy="5079999"/>
          </a:xfrm>
        </p:spPr>
        <p:txBody>
          <a:bodyPr/>
          <a:lstStyle/>
          <a:p>
            <a:pPr marL="478800" lvl="1" indent="-230400"/>
            <a:r>
              <a:rPr lang="en-US" sz="1600" dirty="0" smtClean="0"/>
              <a:t>Spin coherence optimization with combined </a:t>
            </a:r>
            <a:br>
              <a:rPr lang="en-US" sz="1600" dirty="0" smtClean="0"/>
            </a:br>
            <a:r>
              <a:rPr lang="en-US" sz="1600" dirty="0" smtClean="0"/>
              <a:t>magnetic and electric sextupoles</a:t>
            </a:r>
            <a:endParaRPr lang="en-US" sz="1600" dirty="0"/>
          </a:p>
          <a:p>
            <a:pPr marL="622300" lvl="2" indent="-177800"/>
            <a:r>
              <a:rPr lang="en-US" sz="1600" dirty="0" smtClean="0"/>
              <a:t>Polarity of quadrupoles swapped between</a:t>
            </a:r>
            <a:br>
              <a:rPr lang="en-US" sz="1600" dirty="0" smtClean="0"/>
            </a:br>
            <a:r>
              <a:rPr lang="en-US" sz="1600" dirty="0" smtClean="0"/>
              <a:t>CW and CCW beam</a:t>
            </a:r>
          </a:p>
          <a:p>
            <a:pPr marL="622300" lvl="2" indent="-177800"/>
            <a:r>
              <a:rPr lang="en-US" sz="1600" dirty="0" smtClean="0"/>
              <a:t>Sextupoles with combined electric and </a:t>
            </a:r>
            <a:br>
              <a:rPr lang="en-US" sz="1600" dirty="0" smtClean="0"/>
            </a:br>
            <a:r>
              <a:rPr lang="en-US" sz="1600" dirty="0" smtClean="0"/>
              <a:t>magnetic components</a:t>
            </a:r>
          </a:p>
          <a:p>
            <a:pPr marL="444500" lvl="2" indent="0">
              <a:buNone/>
            </a:pPr>
            <a:r>
              <a:rPr lang="en-US" sz="1600" dirty="0" smtClean="0"/>
              <a:t>=&gt; Electric part average strength between</a:t>
            </a:r>
            <a:br>
              <a:rPr lang="en-US" sz="1600" dirty="0" smtClean="0"/>
            </a:br>
            <a:r>
              <a:rPr lang="en-US" sz="1600" dirty="0" smtClean="0"/>
              <a:t>      CW and CCW beam</a:t>
            </a:r>
          </a:p>
          <a:p>
            <a:pPr marL="444500" lvl="2" indent="0">
              <a:buNone/>
            </a:pPr>
            <a:r>
              <a:rPr lang="en-US" sz="1600" dirty="0" smtClean="0"/>
              <a:t>=&gt; Magnetic part generating a difference</a:t>
            </a:r>
            <a:r>
              <a:rPr lang="en-US" sz="1600" dirty="0"/>
              <a:t/>
            </a:r>
            <a:br>
              <a:rPr lang="en-US" sz="1600" dirty="0"/>
            </a:br>
            <a:endParaRPr lang="en-US" sz="1600" dirty="0"/>
          </a:p>
          <a:p>
            <a:pPr marL="622300" lvl="2" indent="-177800"/>
            <a:r>
              <a:rPr lang="en-US" sz="1600" dirty="0" smtClean="0"/>
              <a:t>Correction of transverse oscillations to</a:t>
            </a:r>
            <a:br>
              <a:rPr lang="en-US" sz="1600" dirty="0" smtClean="0"/>
            </a:br>
            <a:r>
              <a:rPr lang="en-US" sz="1600" dirty="0" smtClean="0"/>
              <a:t>spin de-coherence only?</a:t>
            </a:r>
          </a:p>
          <a:p>
            <a:pPr marL="730250" lvl="2" indent="-285750">
              <a:buFont typeface="Symbol" charset="0"/>
              <a:buChar char=""/>
            </a:pPr>
            <a:endParaRPr lang="en-US" sz="1600" dirty="0" smtClean="0"/>
          </a:p>
        </p:txBody>
      </p:sp>
      <p:sp>
        <p:nvSpPr>
          <p:cNvPr id="41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0" y="6570663"/>
            <a:ext cx="9144000" cy="284162"/>
          </a:xfrm>
        </p:spPr>
        <p:txBody>
          <a:bodyPr/>
          <a:lstStyle/>
          <a:p>
            <a:pPr>
              <a:defRPr/>
            </a:pPr>
            <a:r>
              <a:rPr lang="en-US" dirty="0"/>
              <a:t>Hybrid EDM Ring &amp; Axions                                                                           iFAST BSW22, 29</a:t>
            </a:r>
            <a:r>
              <a:rPr lang="en-US" baseline="30000" dirty="0"/>
              <a:t>th</a:t>
            </a:r>
            <a:r>
              <a:rPr lang="en-US" dirty="0"/>
              <a:t> March to 1</a:t>
            </a:r>
            <a:r>
              <a:rPr lang="en-US" baseline="30000" dirty="0"/>
              <a:t>st</a:t>
            </a:r>
            <a:r>
              <a:rPr lang="en-US" dirty="0"/>
              <a:t> April 2022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05090" y="4398114"/>
            <a:ext cx="4697610" cy="182488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3600" y="1130300"/>
            <a:ext cx="4089400" cy="2692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85912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350" y="-1587"/>
            <a:ext cx="7867650" cy="954087"/>
          </a:xfrm>
        </p:spPr>
        <p:txBody>
          <a:bodyPr/>
          <a:lstStyle/>
          <a:p>
            <a:r>
              <a:rPr lang="en-US" sz="2800" dirty="0" smtClean="0"/>
              <a:t>Hybrid Ring Concept </a:t>
            </a:r>
            <a:r>
              <a:rPr lang="en-US" sz="2800" dirty="0"/>
              <a:t>– 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400" dirty="0" smtClean="0"/>
              <a:t>Recent proposal for high periodicity lattice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5900" y="1158874"/>
            <a:ext cx="8737600" cy="5457825"/>
          </a:xfrm>
        </p:spPr>
        <p:txBody>
          <a:bodyPr/>
          <a:lstStyle/>
          <a:p>
            <a:pPr marL="230400" indent="-230400"/>
            <a:r>
              <a:rPr lang="en-US" sz="1800" dirty="0" smtClean="0"/>
              <a:t>Potential systematic effects </a:t>
            </a:r>
            <a:r>
              <a:rPr lang="mr-IN" sz="1800" dirty="0" smtClean="0"/>
              <a:t>–</a:t>
            </a:r>
            <a:r>
              <a:rPr lang="en-US" sz="1800" dirty="0" smtClean="0"/>
              <a:t> some ideas, not an exhaustive list!</a:t>
            </a:r>
            <a:endParaRPr lang="en-US" sz="2000" dirty="0"/>
          </a:p>
          <a:p>
            <a:pPr marL="478800" lvl="1" indent="-230400"/>
            <a:r>
              <a:rPr lang="en-US" sz="1600" dirty="0" smtClean="0"/>
              <a:t>Bending elements with (simultaneous) horizontal offset and tilt (around longitudinal axis)</a:t>
            </a:r>
            <a:endParaRPr lang="en-US" sz="1600" dirty="0"/>
          </a:p>
          <a:p>
            <a:pPr marL="622300" lvl="2" indent="-177800"/>
            <a:r>
              <a:rPr lang="en-US" sz="1600" dirty="0" smtClean="0"/>
              <a:t>Offset shifts energy from magic one, vertical field from tilt generates spin rotation with </a:t>
            </a:r>
            <a:br>
              <a:rPr lang="en-US" sz="1600" dirty="0" smtClean="0"/>
            </a:br>
            <a:r>
              <a:rPr lang="en-US" sz="1600" dirty="0" smtClean="0"/>
              <a:t>respect to tangential</a:t>
            </a:r>
            <a:endParaRPr lang="en-US" sz="1600" dirty="0" smtClean="0"/>
          </a:p>
          <a:p>
            <a:pPr marL="478800" lvl="1" indent="-230400"/>
            <a:r>
              <a:rPr lang="en-US" sz="1600" dirty="0" smtClean="0"/>
              <a:t>“Vertical velocity effect” from radial magnetic fields not caused by quadrupole offsets </a:t>
            </a:r>
            <a:br>
              <a:rPr lang="en-US" sz="1600" dirty="0" smtClean="0"/>
            </a:br>
            <a:r>
              <a:rPr lang="en-US" sz="1600" dirty="0" smtClean="0"/>
              <a:t>(residual fields even with state-of-the-art shielding)</a:t>
            </a:r>
          </a:p>
          <a:p>
            <a:pPr marL="478800" lvl="1" indent="-230400"/>
            <a:r>
              <a:rPr lang="en-US" sz="1600" dirty="0" smtClean="0"/>
              <a:t>Geometric phase effects due to bending elements with horizontal offset and </a:t>
            </a:r>
            <a:br>
              <a:rPr lang="en-US" sz="1600" dirty="0" smtClean="0"/>
            </a:br>
            <a:r>
              <a:rPr lang="en-US" sz="1600" dirty="0" smtClean="0"/>
              <a:t>longitudinal magnetic fields</a:t>
            </a:r>
            <a:endParaRPr lang="en-US" sz="1600" dirty="0"/>
          </a:p>
          <a:p>
            <a:pPr marL="622300" lvl="2" indent="-177800"/>
            <a:r>
              <a:rPr lang="en-US" sz="1600" dirty="0" smtClean="0"/>
              <a:t>Offset shifts energy from magic one and generates radial spin component</a:t>
            </a:r>
          </a:p>
          <a:p>
            <a:pPr marL="622300" lvl="2" indent="-177800"/>
            <a:r>
              <a:rPr lang="en-US" sz="1600" dirty="0" smtClean="0"/>
              <a:t>Rotation around longitudinal axis from magnetic field generates vertical spin component</a:t>
            </a:r>
          </a:p>
          <a:p>
            <a:pPr marL="478800" lvl="1" indent="-230400"/>
            <a:r>
              <a:rPr lang="en-US" sz="1600" dirty="0" smtClean="0"/>
              <a:t>Offset of sextupole and beam separation from magnetic fields</a:t>
            </a:r>
          </a:p>
          <a:p>
            <a:pPr marL="622300" lvl="2" indent="-177800"/>
            <a:r>
              <a:rPr lang="en-US" sz="1600" dirty="0" smtClean="0"/>
              <a:t>Sextupole offset generates quadrupolar and skew quadrupolar components</a:t>
            </a:r>
            <a:br>
              <a:rPr lang="en-US" sz="1600" dirty="0" smtClean="0"/>
            </a:br>
            <a:r>
              <a:rPr lang="en-US" sz="1600" dirty="0" smtClean="0"/>
              <a:t>(proportional to offset whereas deflection is proportional to square of offset)</a:t>
            </a:r>
          </a:p>
          <a:p>
            <a:pPr marL="622300" lvl="2" indent="-177800"/>
            <a:r>
              <a:rPr lang="en-US" sz="1600" dirty="0" smtClean="0"/>
              <a:t>With beam separation leads to systematic effects (mimicking EDM)</a:t>
            </a:r>
          </a:p>
          <a:p>
            <a:pPr marL="478800" lvl="1" indent="-230400"/>
            <a:r>
              <a:rPr lang="en-US" sz="1600" dirty="0" smtClean="0"/>
              <a:t>Spin coherence time optimisation with two sextupole families</a:t>
            </a:r>
          </a:p>
          <a:p>
            <a:pPr marL="622300" lvl="2" indent="-177800"/>
            <a:r>
              <a:rPr lang="en-US" sz="1600" dirty="0"/>
              <a:t>O</a:t>
            </a:r>
            <a:r>
              <a:rPr lang="en-US" sz="1600" dirty="0" smtClean="0"/>
              <a:t>scillations in three phase spaces (and emittances), each contributing to spin de-coherence</a:t>
            </a:r>
          </a:p>
          <a:p>
            <a:pPr marL="622300" lvl="2" indent="-177800"/>
            <a:r>
              <a:rPr lang="en-US" sz="1600" dirty="0" smtClean="0"/>
              <a:t>Expect to need three sextupole families for optimisation</a:t>
            </a:r>
          </a:p>
        </p:txBody>
      </p:sp>
      <p:sp>
        <p:nvSpPr>
          <p:cNvPr id="41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0" y="6570663"/>
            <a:ext cx="9144000" cy="284162"/>
          </a:xfrm>
        </p:spPr>
        <p:txBody>
          <a:bodyPr/>
          <a:lstStyle/>
          <a:p>
            <a:pPr>
              <a:defRPr/>
            </a:pPr>
            <a:r>
              <a:rPr lang="en-US" dirty="0"/>
              <a:t>Hybrid EDM Ring &amp; Axions                                                                           iFAST BSW22, 29</a:t>
            </a:r>
            <a:r>
              <a:rPr lang="en-US" baseline="30000" dirty="0"/>
              <a:t>th</a:t>
            </a:r>
            <a:r>
              <a:rPr lang="en-US" dirty="0"/>
              <a:t> March to 1</a:t>
            </a:r>
            <a:r>
              <a:rPr lang="en-US" baseline="30000" dirty="0"/>
              <a:t>st</a:t>
            </a:r>
            <a:r>
              <a:rPr lang="en-US" dirty="0"/>
              <a:t> April 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85912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350" y="-1587"/>
            <a:ext cx="7867650" cy="954087"/>
          </a:xfrm>
        </p:spPr>
        <p:txBody>
          <a:bodyPr/>
          <a:lstStyle/>
          <a:p>
            <a:r>
              <a:rPr lang="en-US" sz="2800" dirty="0" smtClean="0"/>
              <a:t>Search for oscillating EDMs </a:t>
            </a:r>
            <a:r>
              <a:rPr lang="en-US" sz="2800" dirty="0"/>
              <a:t>– 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400" dirty="0" smtClean="0"/>
              <a:t>Signature of coupling from axions 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5900" y="3771900"/>
            <a:ext cx="8737600" cy="2590799"/>
          </a:xfrm>
        </p:spPr>
        <p:txBody>
          <a:bodyPr/>
          <a:lstStyle/>
          <a:p>
            <a:pPr marL="230400" indent="-230400"/>
            <a:r>
              <a:rPr lang="en-US" sz="1800" dirty="0" smtClean="0"/>
              <a:t>Spin </a:t>
            </a:r>
            <a:r>
              <a:rPr lang="en-US" sz="1800" dirty="0"/>
              <a:t>rotation </a:t>
            </a:r>
            <a:r>
              <a:rPr lang="en-US" sz="1800" dirty="0" err="1"/>
              <a:t>w.r.t</a:t>
            </a:r>
            <a:r>
              <a:rPr lang="en-US" sz="1800" dirty="0"/>
              <a:t>. particle direction with frequency equal to EDM oscillation</a:t>
            </a:r>
          </a:p>
          <a:p>
            <a:pPr marL="478800" lvl="1" indent="-230400"/>
            <a:r>
              <a:rPr lang="en-US" sz="1600" dirty="0"/>
              <a:t>Oscillating EDM means that ratio between EDM and spin oscillates </a:t>
            </a:r>
          </a:p>
          <a:p>
            <a:pPr marL="720000" lvl="2" indent="-216000">
              <a:spcBef>
                <a:spcPts val="300"/>
              </a:spcBef>
              <a:buFont typeface="Wingdings" charset="2"/>
              <a:buChar char="u"/>
            </a:pPr>
            <a:r>
              <a:rPr lang="en-US" sz="1600" dirty="0" smtClean="0"/>
              <a:t>Frequency range and stability?</a:t>
            </a:r>
          </a:p>
          <a:p>
            <a:pPr marL="720000" lvl="2" indent="-216000">
              <a:spcBef>
                <a:spcPts val="300"/>
              </a:spcBef>
              <a:buFont typeface="Wingdings" charset="2"/>
              <a:buChar char="u"/>
            </a:pPr>
            <a:r>
              <a:rPr lang="en-US" sz="1600" dirty="0" smtClean="0"/>
              <a:t>Resonance </a:t>
            </a:r>
            <a:r>
              <a:rPr lang="en-US" sz="1600" dirty="0"/>
              <a:t>condition                          </a:t>
            </a:r>
            <a:r>
              <a:rPr lang="en-US" sz="1600" dirty="0" smtClean="0"/>
              <a:t>!</a:t>
            </a:r>
          </a:p>
          <a:p>
            <a:pPr marL="720000" lvl="2" indent="-216000">
              <a:spcBef>
                <a:spcPts val="300"/>
              </a:spcBef>
              <a:buFont typeface="Wingdings" charset="2"/>
              <a:buChar char="u"/>
            </a:pPr>
            <a:r>
              <a:rPr lang="en-US" sz="1600" dirty="0" smtClean="0"/>
              <a:t>Long</a:t>
            </a:r>
            <a:r>
              <a:rPr lang="en-US" sz="1600" dirty="0"/>
              <a:t>-term build up of vertical spin </a:t>
            </a:r>
            <a:r>
              <a:rPr lang="en-US" sz="1600" dirty="0" smtClean="0"/>
              <a:t>component</a:t>
            </a:r>
          </a:p>
          <a:p>
            <a:pPr marL="478800" lvl="1" indent="-230400"/>
            <a:r>
              <a:rPr lang="en-US" sz="1600" dirty="0" smtClean="0"/>
              <a:t>Many systematic effects strongly mitigated!</a:t>
            </a:r>
            <a:endParaRPr lang="en-US" sz="1800" dirty="0" smtClean="0"/>
          </a:p>
          <a:p>
            <a:pPr marL="478800" lvl="1" indent="-230400"/>
            <a:r>
              <a:rPr lang="en-US" sz="1600" dirty="0" smtClean="0"/>
              <a:t>Severely limited by statistics (need for runs with different possible spin oscillation frequencies)?</a:t>
            </a:r>
          </a:p>
          <a:p>
            <a:pPr marL="720000" lvl="2" indent="-216000">
              <a:spcBef>
                <a:spcPts val="300"/>
              </a:spcBef>
              <a:buFont typeface="Wingdings" charset="2"/>
              <a:buChar char="u"/>
            </a:pPr>
            <a:r>
              <a:rPr lang="en-US" sz="1600" dirty="0" smtClean="0"/>
              <a:t>Say frequencies fixed over one 1000 s store</a:t>
            </a:r>
          </a:p>
          <a:p>
            <a:pPr marL="720000" lvl="2" indent="-216000">
              <a:spcBef>
                <a:spcPts val="300"/>
              </a:spcBef>
              <a:buFont typeface="Wingdings" charset="2"/>
              <a:buChar char="u"/>
            </a:pPr>
            <a:r>
              <a:rPr lang="en-US" sz="1600" dirty="0" smtClean="0"/>
              <a:t>Build-up of vertical polarization over full duration for below 1 </a:t>
            </a:r>
            <a:r>
              <a:rPr lang="en-US" sz="1600" dirty="0" err="1" smtClean="0"/>
              <a:t>mHz</a:t>
            </a:r>
            <a:r>
              <a:rPr lang="en-US" sz="1600" dirty="0" smtClean="0"/>
              <a:t> frequency range!</a:t>
            </a:r>
            <a:endParaRPr lang="en-US" sz="1600" dirty="0"/>
          </a:p>
          <a:p>
            <a:pPr marL="230400" indent="-230400"/>
            <a:endParaRPr lang="en-US" sz="1600" dirty="0" smtClean="0"/>
          </a:p>
        </p:txBody>
      </p:sp>
      <p:sp>
        <p:nvSpPr>
          <p:cNvPr id="41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0" y="6570663"/>
            <a:ext cx="9144000" cy="284162"/>
          </a:xfrm>
        </p:spPr>
        <p:txBody>
          <a:bodyPr/>
          <a:lstStyle/>
          <a:p>
            <a:pPr>
              <a:defRPr/>
            </a:pPr>
            <a:r>
              <a:rPr lang="en-US" dirty="0"/>
              <a:t>Hybrid EDM Ring &amp; Axions                                                                           iFAST BSW22, 29</a:t>
            </a:r>
            <a:r>
              <a:rPr lang="en-US" baseline="30000" dirty="0"/>
              <a:t>th</a:t>
            </a:r>
            <a:r>
              <a:rPr lang="en-US" dirty="0"/>
              <a:t> March to 1</a:t>
            </a:r>
            <a:r>
              <a:rPr lang="en-US" baseline="30000" dirty="0"/>
              <a:t>st</a:t>
            </a:r>
            <a:r>
              <a:rPr lang="en-US" dirty="0"/>
              <a:t> April 2022</a:t>
            </a:r>
            <a:endParaRPr lang="en-US" dirty="0"/>
          </a:p>
        </p:txBody>
      </p:sp>
      <p:cxnSp>
        <p:nvCxnSpPr>
          <p:cNvPr id="12" name="Straight Arrow Connector 11"/>
          <p:cNvCxnSpPr>
            <a:cxnSpLocks noChangeAspect="1"/>
          </p:cNvCxnSpPr>
          <p:nvPr/>
        </p:nvCxnSpPr>
        <p:spPr bwMode="auto">
          <a:xfrm>
            <a:off x="7129778" y="1774241"/>
            <a:ext cx="1297230" cy="273102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800000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13" name="Straight Arrow Connector 12"/>
          <p:cNvCxnSpPr/>
          <p:nvPr/>
        </p:nvCxnSpPr>
        <p:spPr bwMode="auto">
          <a:xfrm flipV="1">
            <a:off x="7719907" y="1109133"/>
            <a:ext cx="1693" cy="78558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14" name="Parallelogram 13"/>
          <p:cNvSpPr/>
          <p:nvPr/>
        </p:nvSpPr>
        <p:spPr bwMode="auto">
          <a:xfrm rot="768209" flipH="1">
            <a:off x="5602951" y="1649612"/>
            <a:ext cx="149301" cy="394551"/>
          </a:xfrm>
          <a:prstGeom prst="parallelogram">
            <a:avLst>
              <a:gd name="adj" fmla="val 53812"/>
            </a:avLst>
          </a:prstGeom>
          <a:solidFill>
            <a:srgbClr val="3366FF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5" name="Arc 14"/>
          <p:cNvSpPr/>
          <p:nvPr/>
        </p:nvSpPr>
        <p:spPr bwMode="auto">
          <a:xfrm>
            <a:off x="4982646" y="1811920"/>
            <a:ext cx="3606788" cy="1168423"/>
          </a:xfrm>
          <a:prstGeom prst="arc">
            <a:avLst>
              <a:gd name="adj1" fmla="val 21218878"/>
              <a:gd name="adj2" fmla="val 21024934"/>
            </a:avLst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6" name="Parallelogram 15"/>
          <p:cNvSpPr/>
          <p:nvPr/>
        </p:nvSpPr>
        <p:spPr bwMode="auto">
          <a:xfrm rot="1205323" flipH="1">
            <a:off x="5193065" y="2002944"/>
            <a:ext cx="149301" cy="152400"/>
          </a:xfrm>
          <a:prstGeom prst="parallelogram">
            <a:avLst>
              <a:gd name="adj" fmla="val 37036"/>
            </a:avLst>
          </a:prstGeom>
          <a:solidFill>
            <a:srgbClr val="FF6600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7" name="Parallelogram 16"/>
          <p:cNvSpPr/>
          <p:nvPr/>
        </p:nvSpPr>
        <p:spPr bwMode="auto">
          <a:xfrm rot="768209" flipH="1">
            <a:off x="5755351" y="1802012"/>
            <a:ext cx="149301" cy="394551"/>
          </a:xfrm>
          <a:prstGeom prst="parallelogram">
            <a:avLst>
              <a:gd name="adj" fmla="val 53812"/>
            </a:avLst>
          </a:prstGeom>
          <a:solidFill>
            <a:srgbClr val="3366FF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cxnSp>
        <p:nvCxnSpPr>
          <p:cNvPr id="18" name="Straight Arrow Connector 17"/>
          <p:cNvCxnSpPr/>
          <p:nvPr/>
        </p:nvCxnSpPr>
        <p:spPr bwMode="auto">
          <a:xfrm flipH="1">
            <a:off x="7103534" y="1903252"/>
            <a:ext cx="586800" cy="3132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8000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19" name="TextBox 18"/>
          <p:cNvSpPr txBox="1"/>
          <p:nvPr/>
        </p:nvSpPr>
        <p:spPr>
          <a:xfrm>
            <a:off x="6396772" y="1934683"/>
            <a:ext cx="8611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solidFill>
                  <a:srgbClr val="008000"/>
                </a:solidFill>
                <a:latin typeface="Times New Roman"/>
                <a:cs typeface="Times New Roman"/>
              </a:rPr>
              <a:t>E</a:t>
            </a:r>
            <a:r>
              <a:rPr lang="en-US" sz="1600" i="1" baseline="-25000" dirty="0" smtClean="0">
                <a:solidFill>
                  <a:srgbClr val="008000"/>
                </a:solidFill>
                <a:latin typeface="Times New Roman"/>
                <a:cs typeface="Times New Roman"/>
              </a:rPr>
              <a:t>x </a:t>
            </a:r>
            <a:r>
              <a:rPr lang="en-US" sz="1600" dirty="0" smtClean="0">
                <a:solidFill>
                  <a:srgbClr val="008000"/>
                </a:solidFill>
                <a:latin typeface="Times New Roman"/>
                <a:cs typeface="Times New Roman"/>
              </a:rPr>
              <a:t>(&lt;0</a:t>
            </a:r>
            <a:r>
              <a:rPr lang="en-US" sz="1600" i="1" dirty="0" smtClean="0">
                <a:solidFill>
                  <a:srgbClr val="008000"/>
                </a:solidFill>
                <a:latin typeface="Times New Roman"/>
                <a:cs typeface="Times New Roman"/>
              </a:rPr>
              <a:t>)</a:t>
            </a:r>
            <a:endParaRPr lang="en-US" sz="1600" i="1" dirty="0">
              <a:solidFill>
                <a:srgbClr val="008000"/>
              </a:solidFill>
              <a:latin typeface="Times New Roman"/>
              <a:cs typeface="Times New Roman"/>
            </a:endParaRPr>
          </a:p>
        </p:txBody>
      </p:sp>
      <p:cxnSp>
        <p:nvCxnSpPr>
          <p:cNvPr id="20" name="Straight Connector 19"/>
          <p:cNvCxnSpPr/>
          <p:nvPr/>
        </p:nvCxnSpPr>
        <p:spPr bwMode="auto">
          <a:xfrm flipV="1">
            <a:off x="5202767" y="2081819"/>
            <a:ext cx="54000" cy="324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21" name="Straight Arrow Connector 20"/>
          <p:cNvCxnSpPr/>
          <p:nvPr/>
        </p:nvCxnSpPr>
        <p:spPr bwMode="auto">
          <a:xfrm flipV="1">
            <a:off x="7721600" y="1333500"/>
            <a:ext cx="0" cy="56308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3366FF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22" name="TextBox 21"/>
          <p:cNvSpPr txBox="1"/>
          <p:nvPr/>
        </p:nvSpPr>
        <p:spPr>
          <a:xfrm>
            <a:off x="7396820" y="1308145"/>
            <a:ext cx="4433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solidFill>
                  <a:srgbClr val="3366FF"/>
                </a:solidFill>
                <a:latin typeface="Times New Roman"/>
                <a:cs typeface="Times New Roman"/>
              </a:rPr>
              <a:t>B</a:t>
            </a:r>
            <a:r>
              <a:rPr lang="en-US" sz="1600" i="1" baseline="-25000" dirty="0" smtClean="0">
                <a:solidFill>
                  <a:srgbClr val="3366FF"/>
                </a:solidFill>
                <a:latin typeface="Times New Roman"/>
                <a:cs typeface="Times New Roman"/>
              </a:rPr>
              <a:t>y</a:t>
            </a:r>
            <a:endParaRPr lang="en-US" sz="1600" i="1" dirty="0">
              <a:solidFill>
                <a:srgbClr val="3366FF"/>
              </a:solidFill>
              <a:latin typeface="Times New Roman"/>
              <a:cs typeface="Times New Roman"/>
            </a:endParaRPr>
          </a:p>
        </p:txBody>
      </p:sp>
      <p:cxnSp>
        <p:nvCxnSpPr>
          <p:cNvPr id="23" name="Straight Arrow Connector 22"/>
          <p:cNvCxnSpPr/>
          <p:nvPr/>
        </p:nvCxnSpPr>
        <p:spPr bwMode="auto">
          <a:xfrm flipH="1">
            <a:off x="7713133" y="1909286"/>
            <a:ext cx="8468" cy="41063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2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24" name="TextBox 23"/>
          <p:cNvSpPr txBox="1"/>
          <p:nvPr/>
        </p:nvSpPr>
        <p:spPr>
          <a:xfrm>
            <a:off x="7208270" y="2326522"/>
            <a:ext cx="8100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Symbol" charset="2"/>
                <a:cs typeface="Symbol" charset="2"/>
              </a:rPr>
              <a:t>w</a:t>
            </a:r>
            <a:r>
              <a:rPr lang="en-US" sz="1600" i="1" baseline="-25000" dirty="0" smtClean="0">
                <a:latin typeface="Times New Roman"/>
                <a:cs typeface="Times New Roman"/>
              </a:rPr>
              <a:t>s </a:t>
            </a:r>
            <a:r>
              <a:rPr lang="en-US" sz="1600" b="1" dirty="0" smtClean="0"/>
              <a:t>≠</a:t>
            </a:r>
            <a:r>
              <a:rPr lang="en-US" sz="1600" dirty="0" smtClean="0"/>
              <a:t> </a:t>
            </a:r>
            <a:r>
              <a:rPr lang="en-US" sz="1600" dirty="0">
                <a:latin typeface="Symbol" charset="2"/>
                <a:cs typeface="Symbol" charset="2"/>
              </a:rPr>
              <a:t>w</a:t>
            </a:r>
            <a:r>
              <a:rPr lang="en-US" sz="1600" i="1" baseline="-25000" dirty="0" smtClean="0">
                <a:latin typeface="Times New Roman"/>
                <a:cs typeface="Times New Roman"/>
              </a:rPr>
              <a:t>p</a:t>
            </a:r>
            <a:r>
              <a:rPr lang="en-US" sz="1600" dirty="0" smtClean="0"/>
              <a:t> 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212111" y="1329665"/>
            <a:ext cx="11000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dirty="0" smtClean="0">
                <a:solidFill>
                  <a:srgbClr val="FF6600"/>
                </a:solidFill>
              </a:rPr>
              <a:t>Polarimeter</a:t>
            </a:r>
          </a:p>
        </p:txBody>
      </p:sp>
      <p:cxnSp>
        <p:nvCxnSpPr>
          <p:cNvPr id="26" name="Straight Connector 25"/>
          <p:cNvCxnSpPr>
            <a:endCxn id="17" idx="5"/>
          </p:cNvCxnSpPr>
          <p:nvPr/>
        </p:nvCxnSpPr>
        <p:spPr bwMode="auto">
          <a:xfrm flipV="1">
            <a:off x="5317067" y="2006929"/>
            <a:ext cx="511200" cy="67457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</p:spPr>
      </p:cxnSp>
      <p:cxnSp>
        <p:nvCxnSpPr>
          <p:cNvPr id="27" name="Straight Connector 26"/>
          <p:cNvCxnSpPr/>
          <p:nvPr/>
        </p:nvCxnSpPr>
        <p:spPr bwMode="auto">
          <a:xfrm flipV="1">
            <a:off x="5310820" y="1819820"/>
            <a:ext cx="367200" cy="22320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</p:spPr>
      </p:cxnSp>
      <p:sp>
        <p:nvSpPr>
          <p:cNvPr id="28" name="TextBox 27"/>
          <p:cNvSpPr txBox="1"/>
          <p:nvPr/>
        </p:nvSpPr>
        <p:spPr>
          <a:xfrm>
            <a:off x="7002811" y="1367765"/>
            <a:ext cx="5158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dirty="0" smtClean="0">
                <a:solidFill>
                  <a:srgbClr val="FF6600"/>
                </a:solidFill>
              </a:rPr>
              <a:t>spin</a:t>
            </a:r>
          </a:p>
        </p:txBody>
      </p:sp>
      <p:cxnSp>
        <p:nvCxnSpPr>
          <p:cNvPr id="29" name="Straight Arrow Connector 28"/>
          <p:cNvCxnSpPr>
            <a:cxnSpLocks noChangeAspect="1"/>
          </p:cNvCxnSpPr>
          <p:nvPr/>
        </p:nvCxnSpPr>
        <p:spPr bwMode="auto">
          <a:xfrm flipV="1">
            <a:off x="7735946" y="1464787"/>
            <a:ext cx="757297" cy="4161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30" name="TextBox 29"/>
          <p:cNvSpPr txBox="1"/>
          <p:nvPr/>
        </p:nvSpPr>
        <p:spPr>
          <a:xfrm>
            <a:off x="8196448" y="1151521"/>
            <a:ext cx="3430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latin typeface="Times New Roman"/>
                <a:cs typeface="Times New Roman"/>
              </a:rPr>
              <a:t>x</a:t>
            </a:r>
            <a:endParaRPr lang="en-US" sz="1600" i="1" dirty="0">
              <a:latin typeface="Times New Roman"/>
              <a:cs typeface="Times New Roman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433841" y="994994"/>
            <a:ext cx="3537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latin typeface="Times New Roman"/>
                <a:cs typeface="Times New Roman"/>
              </a:rPr>
              <a:t>y</a:t>
            </a:r>
            <a:endParaRPr lang="en-US" sz="1600" i="1" dirty="0">
              <a:latin typeface="Times New Roman"/>
              <a:cs typeface="Times New Roman"/>
            </a:endParaRPr>
          </a:p>
        </p:txBody>
      </p:sp>
      <p:sp>
        <p:nvSpPr>
          <p:cNvPr id="32" name="Oval 31"/>
          <p:cNvSpPr>
            <a:spLocks/>
          </p:cNvSpPr>
          <p:nvPr/>
        </p:nvSpPr>
        <p:spPr bwMode="auto">
          <a:xfrm>
            <a:off x="7679267" y="1850019"/>
            <a:ext cx="81280" cy="82800"/>
          </a:xfrm>
          <a:prstGeom prst="ellipse">
            <a:avLst/>
          </a:prstGeom>
          <a:solidFill>
            <a:srgbClr val="FF6600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614339" y="2997200"/>
            <a:ext cx="262123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90"/>
                </a:solidFill>
              </a:rPr>
              <a:t>Half an oscillation period later</a:t>
            </a:r>
          </a:p>
          <a:p>
            <a:r>
              <a:rPr lang="en-US" sz="1600" dirty="0" smtClean="0">
                <a:solidFill>
                  <a:srgbClr val="000090"/>
                </a:solidFill>
              </a:rPr>
              <a:t>Spin and EDM antiparallel</a:t>
            </a:r>
          </a:p>
        </p:txBody>
      </p:sp>
      <p:cxnSp>
        <p:nvCxnSpPr>
          <p:cNvPr id="34" name="Straight Arrow Connector 33"/>
          <p:cNvCxnSpPr/>
          <p:nvPr/>
        </p:nvCxnSpPr>
        <p:spPr bwMode="auto">
          <a:xfrm>
            <a:off x="7294879" y="1805992"/>
            <a:ext cx="900854" cy="189654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6600"/>
            </a:solidFill>
            <a:prstDash val="solid"/>
            <a:round/>
            <a:headEnd type="triangle" w="med" len="med"/>
            <a:tailEnd type="none"/>
          </a:ln>
          <a:effectLst/>
        </p:spPr>
      </p:cxnSp>
      <p:sp>
        <p:nvSpPr>
          <p:cNvPr id="35" name="Arc 34"/>
          <p:cNvSpPr/>
          <p:nvPr/>
        </p:nvSpPr>
        <p:spPr bwMode="auto">
          <a:xfrm rot="19824362">
            <a:off x="7335003" y="1257351"/>
            <a:ext cx="827508" cy="1223813"/>
          </a:xfrm>
          <a:prstGeom prst="arc">
            <a:avLst>
              <a:gd name="adj1" fmla="val 9927852"/>
              <a:gd name="adj2" fmla="val 13215011"/>
            </a:avLst>
          </a:prstGeom>
          <a:noFill/>
          <a:ln w="12700" cap="flat" cmpd="sng" algn="ctr">
            <a:solidFill>
              <a:srgbClr val="FF6600"/>
            </a:solidFill>
            <a:prstDash val="sysDot"/>
            <a:round/>
            <a:headEnd type="triangle" w="med" len="med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36" name="Arc 35"/>
          <p:cNvSpPr>
            <a:spLocks noChangeAspect="1"/>
          </p:cNvSpPr>
          <p:nvPr/>
        </p:nvSpPr>
        <p:spPr bwMode="auto">
          <a:xfrm>
            <a:off x="7188202" y="1742500"/>
            <a:ext cx="1060395" cy="343517"/>
          </a:xfrm>
          <a:prstGeom prst="arc">
            <a:avLst>
              <a:gd name="adj1" fmla="val 11593610"/>
              <a:gd name="adj2" fmla="val 1878240"/>
            </a:avLst>
          </a:prstGeom>
          <a:noFill/>
          <a:ln w="12700" cap="flat" cmpd="sng" algn="ctr">
            <a:solidFill>
              <a:srgbClr val="FF6600"/>
            </a:solidFill>
            <a:prstDash val="dash"/>
            <a:round/>
            <a:headEnd type="none" w="sm" len="sm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8361414" y="1799565"/>
            <a:ext cx="6591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dirty="0" smtClean="0">
                <a:solidFill>
                  <a:srgbClr val="800000"/>
                </a:solidFill>
              </a:rPr>
              <a:t>EDM</a:t>
            </a:r>
          </a:p>
        </p:txBody>
      </p:sp>
      <p:cxnSp>
        <p:nvCxnSpPr>
          <p:cNvPr id="38" name="Straight Arrow Connector 37"/>
          <p:cNvCxnSpPr>
            <a:cxnSpLocks noChangeAspect="1"/>
          </p:cNvCxnSpPr>
          <p:nvPr/>
        </p:nvCxnSpPr>
        <p:spPr bwMode="auto">
          <a:xfrm>
            <a:off x="2684778" y="1812341"/>
            <a:ext cx="1297230" cy="273102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800000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39" name="Straight Arrow Connector 38"/>
          <p:cNvCxnSpPr/>
          <p:nvPr/>
        </p:nvCxnSpPr>
        <p:spPr bwMode="auto">
          <a:xfrm flipV="1">
            <a:off x="3274907" y="1147233"/>
            <a:ext cx="1693" cy="78558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40" name="Parallelogram 39"/>
          <p:cNvSpPr/>
          <p:nvPr/>
        </p:nvSpPr>
        <p:spPr bwMode="auto">
          <a:xfrm rot="768209" flipH="1">
            <a:off x="1157951" y="1687712"/>
            <a:ext cx="149301" cy="394551"/>
          </a:xfrm>
          <a:prstGeom prst="parallelogram">
            <a:avLst>
              <a:gd name="adj" fmla="val 53812"/>
            </a:avLst>
          </a:prstGeom>
          <a:solidFill>
            <a:srgbClr val="3366FF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42" name="Arc 41"/>
          <p:cNvSpPr/>
          <p:nvPr/>
        </p:nvSpPr>
        <p:spPr bwMode="auto">
          <a:xfrm>
            <a:off x="537646" y="1850020"/>
            <a:ext cx="3606788" cy="1168423"/>
          </a:xfrm>
          <a:prstGeom prst="arc">
            <a:avLst>
              <a:gd name="adj1" fmla="val 21218878"/>
              <a:gd name="adj2" fmla="val 21024934"/>
            </a:avLst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43" name="Parallelogram 42"/>
          <p:cNvSpPr/>
          <p:nvPr/>
        </p:nvSpPr>
        <p:spPr bwMode="auto">
          <a:xfrm rot="1205323" flipH="1">
            <a:off x="748065" y="2041044"/>
            <a:ext cx="149301" cy="152400"/>
          </a:xfrm>
          <a:prstGeom prst="parallelogram">
            <a:avLst>
              <a:gd name="adj" fmla="val 37036"/>
            </a:avLst>
          </a:prstGeom>
          <a:solidFill>
            <a:srgbClr val="FF6600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44" name="Parallelogram 43"/>
          <p:cNvSpPr/>
          <p:nvPr/>
        </p:nvSpPr>
        <p:spPr bwMode="auto">
          <a:xfrm rot="768209" flipH="1">
            <a:off x="1310351" y="1840112"/>
            <a:ext cx="149301" cy="394551"/>
          </a:xfrm>
          <a:prstGeom prst="parallelogram">
            <a:avLst>
              <a:gd name="adj" fmla="val 53812"/>
            </a:avLst>
          </a:prstGeom>
          <a:solidFill>
            <a:srgbClr val="3366FF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cxnSp>
        <p:nvCxnSpPr>
          <p:cNvPr id="45" name="Straight Arrow Connector 44"/>
          <p:cNvCxnSpPr/>
          <p:nvPr/>
        </p:nvCxnSpPr>
        <p:spPr bwMode="auto">
          <a:xfrm flipH="1">
            <a:off x="2658534" y="1941352"/>
            <a:ext cx="586800" cy="3132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8000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46" name="TextBox 45"/>
          <p:cNvSpPr txBox="1"/>
          <p:nvPr/>
        </p:nvSpPr>
        <p:spPr>
          <a:xfrm>
            <a:off x="1951772" y="1972783"/>
            <a:ext cx="8611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solidFill>
                  <a:srgbClr val="008000"/>
                </a:solidFill>
                <a:latin typeface="Times New Roman"/>
                <a:cs typeface="Times New Roman"/>
              </a:rPr>
              <a:t>E</a:t>
            </a:r>
            <a:r>
              <a:rPr lang="en-US" sz="1600" i="1" baseline="-25000" dirty="0" smtClean="0">
                <a:solidFill>
                  <a:srgbClr val="008000"/>
                </a:solidFill>
                <a:latin typeface="Times New Roman"/>
                <a:cs typeface="Times New Roman"/>
              </a:rPr>
              <a:t>x </a:t>
            </a:r>
            <a:r>
              <a:rPr lang="en-US" sz="1600" dirty="0" smtClean="0">
                <a:solidFill>
                  <a:srgbClr val="008000"/>
                </a:solidFill>
                <a:latin typeface="Times New Roman"/>
                <a:cs typeface="Times New Roman"/>
              </a:rPr>
              <a:t>(&lt;0</a:t>
            </a:r>
            <a:r>
              <a:rPr lang="en-US" sz="1600" i="1" dirty="0" smtClean="0">
                <a:solidFill>
                  <a:srgbClr val="008000"/>
                </a:solidFill>
                <a:latin typeface="Times New Roman"/>
                <a:cs typeface="Times New Roman"/>
              </a:rPr>
              <a:t>)</a:t>
            </a:r>
            <a:endParaRPr lang="en-US" sz="1600" i="1" dirty="0">
              <a:solidFill>
                <a:srgbClr val="008000"/>
              </a:solidFill>
              <a:latin typeface="Times New Roman"/>
              <a:cs typeface="Times New Roman"/>
            </a:endParaRPr>
          </a:p>
        </p:txBody>
      </p:sp>
      <p:cxnSp>
        <p:nvCxnSpPr>
          <p:cNvPr id="47" name="Straight Connector 46"/>
          <p:cNvCxnSpPr/>
          <p:nvPr/>
        </p:nvCxnSpPr>
        <p:spPr bwMode="auto">
          <a:xfrm flipV="1">
            <a:off x="757767" y="2119919"/>
            <a:ext cx="54000" cy="324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48" name="Straight Arrow Connector 47"/>
          <p:cNvCxnSpPr/>
          <p:nvPr/>
        </p:nvCxnSpPr>
        <p:spPr bwMode="auto">
          <a:xfrm flipV="1">
            <a:off x="3276600" y="1371600"/>
            <a:ext cx="0" cy="56308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3366FF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49" name="TextBox 48"/>
          <p:cNvSpPr txBox="1"/>
          <p:nvPr/>
        </p:nvSpPr>
        <p:spPr>
          <a:xfrm>
            <a:off x="2951820" y="1346245"/>
            <a:ext cx="4433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solidFill>
                  <a:srgbClr val="3366FF"/>
                </a:solidFill>
                <a:latin typeface="Times New Roman"/>
                <a:cs typeface="Times New Roman"/>
              </a:rPr>
              <a:t>B</a:t>
            </a:r>
            <a:r>
              <a:rPr lang="en-US" sz="1600" i="1" baseline="-25000" dirty="0" smtClean="0">
                <a:solidFill>
                  <a:srgbClr val="3366FF"/>
                </a:solidFill>
                <a:latin typeface="Times New Roman"/>
                <a:cs typeface="Times New Roman"/>
              </a:rPr>
              <a:t>y</a:t>
            </a:r>
            <a:endParaRPr lang="en-US" sz="1600" i="1" dirty="0">
              <a:solidFill>
                <a:srgbClr val="3366FF"/>
              </a:solidFill>
              <a:latin typeface="Times New Roman"/>
              <a:cs typeface="Times New Roman"/>
            </a:endParaRPr>
          </a:p>
        </p:txBody>
      </p:sp>
      <p:cxnSp>
        <p:nvCxnSpPr>
          <p:cNvPr id="50" name="Straight Arrow Connector 49"/>
          <p:cNvCxnSpPr/>
          <p:nvPr/>
        </p:nvCxnSpPr>
        <p:spPr bwMode="auto">
          <a:xfrm flipH="1">
            <a:off x="3268133" y="1947386"/>
            <a:ext cx="8468" cy="41063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2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51" name="TextBox 50"/>
          <p:cNvSpPr txBox="1"/>
          <p:nvPr/>
        </p:nvSpPr>
        <p:spPr>
          <a:xfrm>
            <a:off x="2763270" y="2364622"/>
            <a:ext cx="8100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Symbol" charset="2"/>
                <a:cs typeface="Symbol" charset="2"/>
              </a:rPr>
              <a:t>w</a:t>
            </a:r>
            <a:r>
              <a:rPr lang="en-US" sz="1600" i="1" baseline="-25000" dirty="0" smtClean="0">
                <a:latin typeface="Times New Roman"/>
                <a:cs typeface="Times New Roman"/>
              </a:rPr>
              <a:t>s </a:t>
            </a:r>
            <a:r>
              <a:rPr lang="en-US" sz="1600" b="1" dirty="0" smtClean="0"/>
              <a:t>≠</a:t>
            </a:r>
            <a:r>
              <a:rPr lang="en-US" sz="1600" dirty="0" smtClean="0"/>
              <a:t> </a:t>
            </a:r>
            <a:r>
              <a:rPr lang="en-US" sz="1600" dirty="0">
                <a:latin typeface="Symbol" charset="2"/>
                <a:cs typeface="Symbol" charset="2"/>
              </a:rPr>
              <a:t>w</a:t>
            </a:r>
            <a:r>
              <a:rPr lang="en-US" sz="1600" i="1" baseline="-25000" dirty="0" smtClean="0">
                <a:latin typeface="Times New Roman"/>
                <a:cs typeface="Times New Roman"/>
              </a:rPr>
              <a:t>p</a:t>
            </a:r>
            <a:r>
              <a:rPr lang="en-US" sz="1600" dirty="0" smtClean="0"/>
              <a:t> 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767111" y="1367765"/>
            <a:ext cx="11000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dirty="0" smtClean="0">
                <a:solidFill>
                  <a:srgbClr val="FF6600"/>
                </a:solidFill>
              </a:rPr>
              <a:t>Polarimeter</a:t>
            </a:r>
          </a:p>
        </p:txBody>
      </p:sp>
      <p:cxnSp>
        <p:nvCxnSpPr>
          <p:cNvPr id="53" name="Straight Connector 52"/>
          <p:cNvCxnSpPr>
            <a:endCxn id="44" idx="5"/>
          </p:cNvCxnSpPr>
          <p:nvPr/>
        </p:nvCxnSpPr>
        <p:spPr bwMode="auto">
          <a:xfrm flipV="1">
            <a:off x="872067" y="2045029"/>
            <a:ext cx="511200" cy="67457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</p:spPr>
      </p:cxnSp>
      <p:cxnSp>
        <p:nvCxnSpPr>
          <p:cNvPr id="54" name="Straight Connector 53"/>
          <p:cNvCxnSpPr/>
          <p:nvPr/>
        </p:nvCxnSpPr>
        <p:spPr bwMode="auto">
          <a:xfrm flipV="1">
            <a:off x="865820" y="1857920"/>
            <a:ext cx="367200" cy="22320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</p:spPr>
      </p:cxnSp>
      <p:sp>
        <p:nvSpPr>
          <p:cNvPr id="55" name="TextBox 54"/>
          <p:cNvSpPr txBox="1"/>
          <p:nvPr/>
        </p:nvSpPr>
        <p:spPr>
          <a:xfrm>
            <a:off x="3396011" y="1659865"/>
            <a:ext cx="5158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dirty="0" smtClean="0">
                <a:solidFill>
                  <a:srgbClr val="FF6600"/>
                </a:solidFill>
              </a:rPr>
              <a:t>spin</a:t>
            </a:r>
          </a:p>
        </p:txBody>
      </p:sp>
      <p:cxnSp>
        <p:nvCxnSpPr>
          <p:cNvPr id="56" name="Straight Arrow Connector 55"/>
          <p:cNvCxnSpPr>
            <a:cxnSpLocks noChangeAspect="1"/>
          </p:cNvCxnSpPr>
          <p:nvPr/>
        </p:nvCxnSpPr>
        <p:spPr bwMode="auto">
          <a:xfrm flipV="1">
            <a:off x="3290946" y="1502887"/>
            <a:ext cx="757297" cy="4161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57" name="TextBox 56"/>
          <p:cNvSpPr txBox="1"/>
          <p:nvPr/>
        </p:nvSpPr>
        <p:spPr>
          <a:xfrm>
            <a:off x="3751448" y="1189621"/>
            <a:ext cx="3430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latin typeface="Times New Roman"/>
                <a:cs typeface="Times New Roman"/>
              </a:rPr>
              <a:t>x</a:t>
            </a:r>
            <a:endParaRPr lang="en-US" sz="1600" i="1" dirty="0">
              <a:latin typeface="Times New Roman"/>
              <a:cs typeface="Times New Roman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2988841" y="1033094"/>
            <a:ext cx="3537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latin typeface="Times New Roman"/>
                <a:cs typeface="Times New Roman"/>
              </a:rPr>
              <a:t>y</a:t>
            </a:r>
            <a:endParaRPr lang="en-US" sz="1600" i="1" dirty="0">
              <a:latin typeface="Times New Roman"/>
              <a:cs typeface="Times New Roman"/>
            </a:endParaRPr>
          </a:p>
        </p:txBody>
      </p:sp>
      <p:sp>
        <p:nvSpPr>
          <p:cNvPr id="59" name="Oval 58"/>
          <p:cNvSpPr>
            <a:spLocks/>
          </p:cNvSpPr>
          <p:nvPr/>
        </p:nvSpPr>
        <p:spPr bwMode="auto">
          <a:xfrm>
            <a:off x="3234267" y="1888119"/>
            <a:ext cx="81280" cy="82800"/>
          </a:xfrm>
          <a:prstGeom prst="ellipse">
            <a:avLst/>
          </a:prstGeom>
          <a:solidFill>
            <a:srgbClr val="FF6600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cxnSp>
        <p:nvCxnSpPr>
          <p:cNvPr id="60" name="Straight Arrow Connector 59"/>
          <p:cNvCxnSpPr/>
          <p:nvPr/>
        </p:nvCxnSpPr>
        <p:spPr bwMode="auto">
          <a:xfrm>
            <a:off x="2849879" y="1844092"/>
            <a:ext cx="900854" cy="189654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6600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61" name="Arc 60"/>
          <p:cNvSpPr/>
          <p:nvPr/>
        </p:nvSpPr>
        <p:spPr bwMode="auto">
          <a:xfrm rot="19824362">
            <a:off x="2858253" y="1301801"/>
            <a:ext cx="827508" cy="1223813"/>
          </a:xfrm>
          <a:prstGeom prst="arc">
            <a:avLst>
              <a:gd name="adj1" fmla="val 2674286"/>
              <a:gd name="adj2" fmla="val 4497792"/>
            </a:avLst>
          </a:prstGeom>
          <a:noFill/>
          <a:ln w="12700" cap="flat" cmpd="sng" algn="ctr">
            <a:solidFill>
              <a:srgbClr val="FF6600"/>
            </a:solidFill>
            <a:prstDash val="sysDot"/>
            <a:round/>
            <a:headEnd type="none" w="sm" len="sm"/>
            <a:tailEnd type="triangl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62" name="Arc 61"/>
          <p:cNvSpPr>
            <a:spLocks noChangeAspect="1"/>
          </p:cNvSpPr>
          <p:nvPr/>
        </p:nvSpPr>
        <p:spPr bwMode="auto">
          <a:xfrm>
            <a:off x="2743202" y="1780600"/>
            <a:ext cx="1060395" cy="343517"/>
          </a:xfrm>
          <a:prstGeom prst="arc">
            <a:avLst>
              <a:gd name="adj1" fmla="val 654998"/>
              <a:gd name="adj2" fmla="val 13965430"/>
            </a:avLst>
          </a:prstGeom>
          <a:noFill/>
          <a:ln w="12700" cap="flat" cmpd="sng" algn="ctr">
            <a:solidFill>
              <a:srgbClr val="FF6600"/>
            </a:solidFill>
            <a:prstDash val="dash"/>
            <a:round/>
            <a:headEnd type="none" w="sm" len="sm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3916414" y="1837665"/>
            <a:ext cx="6591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dirty="0" smtClean="0">
                <a:solidFill>
                  <a:srgbClr val="800000"/>
                </a:solidFill>
              </a:rPr>
              <a:t>EDM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1409447" y="3124200"/>
            <a:ext cx="201399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90"/>
                </a:solidFill>
              </a:rPr>
              <a:t>Initial situation</a:t>
            </a:r>
          </a:p>
          <a:p>
            <a:r>
              <a:rPr lang="en-US" sz="1600" dirty="0" smtClean="0">
                <a:solidFill>
                  <a:srgbClr val="000090"/>
                </a:solidFill>
              </a:rPr>
              <a:t>Spin and EDM parallel</a:t>
            </a:r>
            <a:endParaRPr lang="en-US" sz="1600" dirty="0">
              <a:solidFill>
                <a:srgbClr val="000090"/>
              </a:solidFill>
            </a:endParaRPr>
          </a:p>
        </p:txBody>
      </p:sp>
      <p:graphicFrame>
        <p:nvGraphicFramePr>
          <p:cNvPr id="65" name="Object 6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11793446"/>
              </p:ext>
            </p:extLst>
          </p:nvPr>
        </p:nvGraphicFramePr>
        <p:xfrm>
          <a:off x="6175375" y="4105275"/>
          <a:ext cx="1889125" cy="354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51" name="Equation" r:id="rId3" imgW="1574800" imgH="292100" progId="Equation.3">
                  <p:embed/>
                </p:oleObj>
              </mc:Choice>
              <mc:Fallback>
                <p:oleObj name="Equation" r:id="rId3" imgW="1574800" imgH="292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175375" y="4105275"/>
                        <a:ext cx="1889125" cy="3540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6" name="Object 6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8382968"/>
              </p:ext>
            </p:extLst>
          </p:nvPr>
        </p:nvGraphicFramePr>
        <p:xfrm>
          <a:off x="2765425" y="4676775"/>
          <a:ext cx="1189038" cy="354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52" name="Equation" r:id="rId5" imgW="990600" imgH="292100" progId="Equation.3">
                  <p:embed/>
                </p:oleObj>
              </mc:Choice>
              <mc:Fallback>
                <p:oleObj name="Equation" r:id="rId5" imgW="990600" imgH="292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765425" y="4676775"/>
                        <a:ext cx="1189038" cy="3540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100550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650" y="-26987"/>
            <a:ext cx="7867650" cy="954087"/>
          </a:xfrm>
        </p:spPr>
        <p:txBody>
          <a:bodyPr/>
          <a:lstStyle/>
          <a:p>
            <a:r>
              <a:rPr lang="en-US" sz="3600" dirty="0" smtClean="0"/>
              <a:t>Summary, Conclusion and Outlook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5900" y="1044574"/>
            <a:ext cx="8737600" cy="5534025"/>
          </a:xfrm>
        </p:spPr>
        <p:txBody>
          <a:bodyPr/>
          <a:lstStyle/>
          <a:p>
            <a:pPr marL="230400" indent="-230400"/>
            <a:r>
              <a:rPr lang="en-US" sz="1800" dirty="0" smtClean="0"/>
              <a:t>“</a:t>
            </a:r>
            <a:r>
              <a:rPr lang="en-US" sz="1800" dirty="0"/>
              <a:t>H</a:t>
            </a:r>
            <a:r>
              <a:rPr lang="en-US" sz="1800" dirty="0" smtClean="0"/>
              <a:t>ybrid ring” proposal triggered by </a:t>
            </a:r>
            <a:r>
              <a:rPr lang="en-US" sz="1800" dirty="0" smtClean="0"/>
              <a:t>limitations of scheme to asses average radial field with standard fully electric cpEDM ring</a:t>
            </a:r>
            <a:endParaRPr lang="en-US" sz="1800" dirty="0" smtClean="0"/>
          </a:p>
          <a:p>
            <a:pPr marL="478800" lvl="1" indent="-230400"/>
            <a:r>
              <a:rPr lang="en-US" sz="1600" dirty="0" smtClean="0"/>
              <a:t>Focusing </a:t>
            </a:r>
            <a:r>
              <a:rPr lang="en-US" sz="1600" dirty="0" smtClean="0"/>
              <a:t>using magnetic quadrupoles</a:t>
            </a:r>
          </a:p>
          <a:p>
            <a:pPr marL="622300" lvl="2" indent="-177800"/>
            <a:r>
              <a:rPr lang="en-US" sz="1600" dirty="0" smtClean="0"/>
              <a:t>Different optics for counter-rotating beams</a:t>
            </a:r>
            <a:endParaRPr lang="en-US" sz="1600" dirty="0" smtClean="0"/>
          </a:p>
          <a:p>
            <a:pPr marL="622300" lvl="2" indent="-177800"/>
            <a:r>
              <a:rPr lang="en-US" sz="1600" dirty="0" smtClean="0"/>
              <a:t>Tuning simultaneously for both beams delicate</a:t>
            </a:r>
            <a:endParaRPr lang="en-US" sz="1600" dirty="0" smtClean="0"/>
          </a:p>
          <a:p>
            <a:pPr marL="478800" lvl="1" indent="-230400"/>
            <a:r>
              <a:rPr lang="en-US" sz="1600" dirty="0" smtClean="0"/>
              <a:t>Average </a:t>
            </a:r>
            <a:r>
              <a:rPr lang="en-US" sz="1600" dirty="0" smtClean="0"/>
              <a:t>radial magnetic field not leading in first order to systematic effect mimicking EDM</a:t>
            </a:r>
          </a:p>
          <a:p>
            <a:pPr marL="478800" lvl="1" indent="-230400"/>
            <a:r>
              <a:rPr lang="en-US" sz="1600" dirty="0" smtClean="0"/>
              <a:t>Average vertical electrical fields (tilted bends) generate fast spin rotations around radial axis</a:t>
            </a:r>
          </a:p>
          <a:p>
            <a:pPr marL="622300" lvl="2" indent="-177800"/>
            <a:r>
              <a:rPr lang="en-US" sz="1600" dirty="0" smtClean="0"/>
              <a:t>Can </a:t>
            </a:r>
            <a:r>
              <a:rPr lang="en-US" sz="1600" dirty="0" smtClean="0"/>
              <a:t>be disentangled from EDM combining observations with CW and CCW beam</a:t>
            </a:r>
          </a:p>
          <a:p>
            <a:pPr marL="478800" lvl="1" indent="-230400"/>
            <a:r>
              <a:rPr lang="en-US" sz="1600" dirty="0" smtClean="0"/>
              <a:t>Recent proposal for high periodicity and symmetry lattice</a:t>
            </a:r>
          </a:p>
          <a:p>
            <a:pPr marL="478800" lvl="1" indent="-230400"/>
            <a:r>
              <a:rPr lang="en-US" sz="1600" dirty="0" smtClean="0"/>
              <a:t>Still </a:t>
            </a:r>
            <a:r>
              <a:rPr lang="en-US" sz="1600" dirty="0" smtClean="0"/>
              <a:t>many systematic effects to be understood and evaluated</a:t>
            </a:r>
            <a:endParaRPr lang="en-US" sz="1600" dirty="0" smtClean="0"/>
          </a:p>
          <a:p>
            <a:pPr marL="230400" indent="-230400"/>
            <a:r>
              <a:rPr lang="en-US" sz="1800" dirty="0" smtClean="0"/>
              <a:t>Proposal to search for oscillating EDM from axion coupling</a:t>
            </a:r>
          </a:p>
          <a:p>
            <a:pPr marL="478800" lvl="1" indent="-230400"/>
            <a:r>
              <a:rPr lang="en-US" sz="1600" dirty="0" smtClean="0"/>
              <a:t>Systematic effects strongly mitigated</a:t>
            </a:r>
            <a:endParaRPr lang="en-US" sz="1600" dirty="0" smtClean="0"/>
          </a:p>
          <a:p>
            <a:pPr marL="478800" lvl="1" indent="-230400"/>
            <a:r>
              <a:rPr lang="en-US" sz="1600" dirty="0" smtClean="0"/>
              <a:t>Expect statistical limit orders of magnitudes larger than for static EDMs</a:t>
            </a:r>
            <a:endParaRPr lang="en-US" sz="1600" dirty="0" smtClean="0"/>
          </a:p>
          <a:p>
            <a:pPr marL="230400" indent="-230400"/>
            <a:r>
              <a:rPr lang="en-US" sz="1800" dirty="0" smtClean="0"/>
              <a:t>Conclusion </a:t>
            </a:r>
            <a:r>
              <a:rPr lang="en-US" sz="1800" dirty="0" smtClean="0"/>
              <a:t>and </a:t>
            </a:r>
            <a:r>
              <a:rPr lang="en-US" sz="1800" dirty="0" smtClean="0"/>
              <a:t>Outlook</a:t>
            </a:r>
            <a:endParaRPr lang="en-US" sz="1600" dirty="0" smtClean="0"/>
          </a:p>
          <a:p>
            <a:pPr marL="478800" lvl="1" indent="-230400"/>
            <a:r>
              <a:rPr lang="en-US" sz="1600" dirty="0" smtClean="0"/>
              <a:t>Careful </a:t>
            </a:r>
            <a:r>
              <a:rPr lang="en-US" sz="1600" dirty="0"/>
              <a:t>assessment of different proposals </a:t>
            </a:r>
            <a:r>
              <a:rPr lang="en-US" sz="1600" dirty="0" smtClean="0"/>
              <a:t>to be done to come realistic sensitivity 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estimates and choose best one</a:t>
            </a:r>
          </a:p>
        </p:txBody>
      </p:sp>
      <p:sp>
        <p:nvSpPr>
          <p:cNvPr id="41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0" y="6570663"/>
            <a:ext cx="9144000" cy="284162"/>
          </a:xfrm>
        </p:spPr>
        <p:txBody>
          <a:bodyPr/>
          <a:lstStyle/>
          <a:p>
            <a:pPr>
              <a:defRPr/>
            </a:pPr>
            <a:r>
              <a:rPr lang="en-US" dirty="0"/>
              <a:t>Hybrid EDM Ring &amp; Axions                                                                           iFAST BSW22, 29</a:t>
            </a:r>
            <a:r>
              <a:rPr lang="en-US" baseline="30000" dirty="0"/>
              <a:t>th</a:t>
            </a:r>
            <a:r>
              <a:rPr lang="en-US" dirty="0"/>
              <a:t> March to 1</a:t>
            </a:r>
            <a:r>
              <a:rPr lang="en-US" baseline="30000" dirty="0"/>
              <a:t>st</a:t>
            </a:r>
            <a:r>
              <a:rPr lang="en-US" dirty="0"/>
              <a:t> April 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17660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650" y="-1587"/>
            <a:ext cx="7867650" cy="954087"/>
          </a:xfrm>
        </p:spPr>
        <p:txBody>
          <a:bodyPr/>
          <a:lstStyle/>
          <a:p>
            <a:r>
              <a:rPr lang="en-US" sz="2800" dirty="0"/>
              <a:t>Recap of standard fully electric charged particle Electric Dipole Moment (cpEDM) </a:t>
            </a:r>
            <a:r>
              <a:rPr lang="en-US" sz="2800" dirty="0" smtClean="0"/>
              <a:t>ring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900" y="1031874"/>
            <a:ext cx="8737600" cy="5610225"/>
          </a:xfrm>
        </p:spPr>
        <p:txBody>
          <a:bodyPr/>
          <a:lstStyle/>
          <a:p>
            <a:pPr marL="230400" indent="-230400"/>
            <a:r>
              <a:rPr lang="en-US" sz="1800" dirty="0" smtClean="0"/>
              <a:t>“Frozen spin” concept (for MDM, neglecting EDM)</a:t>
            </a:r>
          </a:p>
          <a:p>
            <a:pPr marL="478800" lvl="1" indent="-230400"/>
            <a:r>
              <a:rPr lang="en-US" sz="1600" dirty="0" smtClean="0"/>
              <a:t>Initial longitudinal polarization is maintained</a:t>
            </a:r>
            <a:endParaRPr lang="en-US" sz="1600" dirty="0" smtClean="0"/>
          </a:p>
          <a:p>
            <a:pPr marL="230400" indent="-230400"/>
            <a:r>
              <a:rPr lang="en-US" sz="1800" dirty="0" smtClean="0"/>
              <a:t>“Magic energy” </a:t>
            </a:r>
            <a:r>
              <a:rPr lang="mr-IN" sz="1800" dirty="0" smtClean="0"/>
              <a:t>–</a:t>
            </a:r>
            <a:r>
              <a:rPr lang="en-US" sz="1800" dirty="0" smtClean="0"/>
              <a:t> ideal case</a:t>
            </a:r>
          </a:p>
          <a:p>
            <a:pPr marL="478800" lvl="1" indent="-230400"/>
            <a:r>
              <a:rPr lang="en-US" sz="1600" dirty="0" smtClean="0"/>
              <a:t>“Frozen spin” with radial electric field only choosing </a:t>
            </a:r>
            <a:br>
              <a:rPr lang="en-US" sz="1600" dirty="0" smtClean="0"/>
            </a:br>
            <a:r>
              <a:rPr lang="en-US" sz="500" dirty="0" smtClean="0"/>
              <a:t> </a:t>
            </a:r>
            <a:br>
              <a:rPr lang="en-US" sz="500" dirty="0" smtClean="0"/>
            </a:br>
            <a:r>
              <a:rPr lang="en-US" sz="1600" dirty="0" smtClean="0"/>
              <a:t>rel. factors                            and</a:t>
            </a:r>
            <a:br>
              <a:rPr lang="en-US" sz="1600" dirty="0" smtClean="0"/>
            </a:br>
            <a:r>
              <a:rPr lang="en-US" sz="400" dirty="0" smtClean="0"/>
              <a:t/>
            </a:r>
            <a:br>
              <a:rPr lang="en-US" sz="400" dirty="0" smtClean="0"/>
            </a:br>
            <a:r>
              <a:rPr lang="en-US" sz="1600" dirty="0" smtClean="0"/>
              <a:t>with                                    describing the proton EDM</a:t>
            </a:r>
            <a:br>
              <a:rPr lang="en-US" sz="1600" dirty="0" smtClean="0"/>
            </a:br>
            <a:r>
              <a:rPr lang="en-US" sz="700" dirty="0" smtClean="0"/>
              <a:t/>
            </a:r>
            <a:br>
              <a:rPr lang="en-US" sz="700" dirty="0" smtClean="0"/>
            </a:br>
            <a:r>
              <a:rPr lang="en-US" sz="1600" dirty="0" smtClean="0"/>
              <a:t>(average) fields                                                 and            with</a:t>
            </a:r>
            <a:br>
              <a:rPr lang="en-US" sz="1600" dirty="0" smtClean="0"/>
            </a:br>
            <a:r>
              <a:rPr lang="en-US" sz="600" dirty="0" smtClean="0"/>
              <a:t/>
            </a:r>
            <a:br>
              <a:rPr lang="en-US" sz="600" dirty="0" smtClean="0"/>
            </a:br>
            <a:r>
              <a:rPr lang="en-US" sz="1600" dirty="0" smtClean="0"/>
              <a:t>   and    the proton mass and charge and                  the circumf.</a:t>
            </a:r>
          </a:p>
          <a:p>
            <a:pPr marL="230400" indent="-230400"/>
            <a:r>
              <a:rPr lang="en-US" sz="1800" dirty="0" smtClean="0"/>
              <a:t>Imperfect machine with average radial magnetic field</a:t>
            </a:r>
          </a:p>
          <a:p>
            <a:pPr marL="478800" lvl="1" indent="-230400"/>
            <a:r>
              <a:rPr lang="en-US" sz="1600" dirty="0" smtClean="0"/>
              <a:t>Vertical electric field                      from quadrupoles compensates resulting vertical deflection</a:t>
            </a:r>
          </a:p>
          <a:p>
            <a:pPr marL="230400" indent="-230400"/>
            <a:r>
              <a:rPr lang="en-US" sz="1800" dirty="0"/>
              <a:t>R</a:t>
            </a:r>
            <a:r>
              <a:rPr lang="en-US" sz="1800" dirty="0" smtClean="0"/>
              <a:t>otation of spin vector      in machine with additional radial magnetic field</a:t>
            </a:r>
          </a:p>
          <a:p>
            <a:pPr marL="478800" lvl="1" indent="-230400"/>
            <a:r>
              <a:rPr lang="en-US" sz="1600" dirty="0" smtClean="0"/>
              <a:t>Described by Thomas-BMT equation (NO subtraction of angular frequency for rotation of direction)</a:t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endParaRPr lang="en-US" sz="1600" dirty="0" smtClean="0"/>
          </a:p>
          <a:p>
            <a:pPr marL="478800" lvl="1" indent="-230400"/>
            <a:r>
              <a:rPr lang="en-US" sz="1600" dirty="0" smtClean="0"/>
              <a:t>Gives</a:t>
            </a:r>
            <a:br>
              <a:rPr lang="en-US" sz="1600" dirty="0" smtClean="0"/>
            </a:br>
            <a:r>
              <a:rPr lang="en-US" sz="1100" dirty="0" smtClean="0"/>
              <a:t/>
            </a:r>
            <a:br>
              <a:rPr lang="en-US" sz="1100" dirty="0" smtClean="0"/>
            </a:br>
            <a:r>
              <a:rPr lang="en-US" sz="1600" dirty="0" smtClean="0"/>
              <a:t>                                                         with                           describing the rotation of the direction</a:t>
            </a:r>
            <a:br>
              <a:rPr lang="en-US" sz="1600" dirty="0" smtClean="0"/>
            </a:br>
            <a:endParaRPr lang="en-US" sz="1200" dirty="0" smtClean="0"/>
          </a:p>
          <a:p>
            <a:pPr marL="478800" lvl="1" indent="-230400"/>
            <a:r>
              <a:rPr lang="en-US" sz="1600" dirty="0" smtClean="0"/>
              <a:t>                     corresponding to an EDM of                        or                     give both 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43976194"/>
              </p:ext>
            </p:extLst>
          </p:nvPr>
        </p:nvGraphicFramePr>
        <p:xfrm>
          <a:off x="630238" y="4810125"/>
          <a:ext cx="914400" cy="500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850" name="Equation" r:id="rId3" imgW="762000" imgH="419100" progId="Equation.3">
                  <p:embed/>
                </p:oleObj>
              </mc:Choice>
              <mc:Fallback>
                <p:oleObj name="Equation" r:id="rId3" imgW="762000" imgH="419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30238" y="4810125"/>
                        <a:ext cx="914400" cy="5000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14682814"/>
              </p:ext>
            </p:extLst>
          </p:nvPr>
        </p:nvGraphicFramePr>
        <p:xfrm>
          <a:off x="2357438" y="4799013"/>
          <a:ext cx="5486400" cy="669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851" name="Equation" r:id="rId5" imgW="4572000" imgH="558800" progId="Equation.3">
                  <p:embed/>
                </p:oleObj>
              </mc:Choice>
              <mc:Fallback>
                <p:oleObj name="Equation" r:id="rId5" imgW="4572000" imgH="558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357438" y="4799013"/>
                        <a:ext cx="5486400" cy="6699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84288093"/>
              </p:ext>
            </p:extLst>
          </p:nvPr>
        </p:nvGraphicFramePr>
        <p:xfrm>
          <a:off x="1577975" y="2273300"/>
          <a:ext cx="1279525" cy="334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852" name="Equation" r:id="rId7" imgW="1066800" imgH="279400" progId="Equation.3">
                  <p:embed/>
                </p:oleObj>
              </mc:Choice>
              <mc:Fallback>
                <p:oleObj name="Equation" r:id="rId7" imgW="1066800" imgH="279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577975" y="2273300"/>
                        <a:ext cx="1279525" cy="3349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18497485"/>
              </p:ext>
            </p:extLst>
          </p:nvPr>
        </p:nvGraphicFramePr>
        <p:xfrm>
          <a:off x="3279775" y="2286000"/>
          <a:ext cx="1355725" cy="334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853" name="Equation" r:id="rId9" imgW="1130300" imgH="279400" progId="Equation.3">
                  <p:embed/>
                </p:oleObj>
              </mc:Choice>
              <mc:Fallback>
                <p:oleObj name="Equation" r:id="rId9" imgW="1130300" imgH="279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3279775" y="2286000"/>
                        <a:ext cx="1355725" cy="3349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8" name="Straight Arrow Connector 7"/>
          <p:cNvCxnSpPr/>
          <p:nvPr/>
        </p:nvCxnSpPr>
        <p:spPr bwMode="auto">
          <a:xfrm flipV="1">
            <a:off x="8062807" y="1155756"/>
            <a:ext cx="5926" cy="94216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9" name="Parallelogram 8"/>
          <p:cNvSpPr/>
          <p:nvPr/>
        </p:nvSpPr>
        <p:spPr bwMode="auto">
          <a:xfrm rot="768209" flipH="1">
            <a:off x="5945851" y="1852812"/>
            <a:ext cx="149301" cy="394551"/>
          </a:xfrm>
          <a:prstGeom prst="parallelogram">
            <a:avLst>
              <a:gd name="adj" fmla="val 53812"/>
            </a:avLst>
          </a:prstGeom>
          <a:solidFill>
            <a:srgbClr val="3366FF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0" name="Arc 9"/>
          <p:cNvSpPr/>
          <p:nvPr/>
        </p:nvSpPr>
        <p:spPr bwMode="auto">
          <a:xfrm>
            <a:off x="5325546" y="2015120"/>
            <a:ext cx="3606788" cy="1168423"/>
          </a:xfrm>
          <a:prstGeom prst="arc">
            <a:avLst>
              <a:gd name="adj1" fmla="val 21218878"/>
              <a:gd name="adj2" fmla="val 21024934"/>
            </a:avLst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1" name="Parallelogram 10"/>
          <p:cNvSpPr/>
          <p:nvPr/>
        </p:nvSpPr>
        <p:spPr bwMode="auto">
          <a:xfrm rot="1205323" flipH="1">
            <a:off x="5535965" y="2206144"/>
            <a:ext cx="149301" cy="152400"/>
          </a:xfrm>
          <a:prstGeom prst="parallelogram">
            <a:avLst>
              <a:gd name="adj" fmla="val 37036"/>
            </a:avLst>
          </a:prstGeom>
          <a:solidFill>
            <a:srgbClr val="FF6600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2" name="Parallelogram 11"/>
          <p:cNvSpPr/>
          <p:nvPr/>
        </p:nvSpPr>
        <p:spPr bwMode="auto">
          <a:xfrm rot="768209" flipH="1">
            <a:off x="6098251" y="2005212"/>
            <a:ext cx="149301" cy="394551"/>
          </a:xfrm>
          <a:prstGeom prst="parallelogram">
            <a:avLst>
              <a:gd name="adj" fmla="val 53812"/>
            </a:avLst>
          </a:prstGeom>
          <a:solidFill>
            <a:srgbClr val="3366FF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cxnSp>
        <p:nvCxnSpPr>
          <p:cNvPr id="13" name="Straight Arrow Connector 12"/>
          <p:cNvCxnSpPr/>
          <p:nvPr/>
        </p:nvCxnSpPr>
        <p:spPr bwMode="auto">
          <a:xfrm flipH="1">
            <a:off x="7446434" y="2106452"/>
            <a:ext cx="586800" cy="3132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8000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14" name="TextBox 13"/>
          <p:cNvSpPr txBox="1"/>
          <p:nvPr/>
        </p:nvSpPr>
        <p:spPr>
          <a:xfrm>
            <a:off x="6739672" y="2137883"/>
            <a:ext cx="8611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solidFill>
                  <a:srgbClr val="008000"/>
                </a:solidFill>
                <a:latin typeface="Times New Roman"/>
                <a:cs typeface="Times New Roman"/>
              </a:rPr>
              <a:t>E</a:t>
            </a:r>
            <a:r>
              <a:rPr lang="en-US" sz="1600" i="1" baseline="-25000" dirty="0" smtClean="0">
                <a:solidFill>
                  <a:srgbClr val="008000"/>
                </a:solidFill>
                <a:latin typeface="Times New Roman"/>
                <a:cs typeface="Times New Roman"/>
              </a:rPr>
              <a:t>x </a:t>
            </a:r>
            <a:r>
              <a:rPr lang="en-US" sz="1600" dirty="0" smtClean="0">
                <a:solidFill>
                  <a:srgbClr val="008000"/>
                </a:solidFill>
                <a:latin typeface="Times New Roman"/>
                <a:cs typeface="Times New Roman"/>
              </a:rPr>
              <a:t>(&lt;0</a:t>
            </a:r>
            <a:r>
              <a:rPr lang="en-US" sz="1600" i="1" dirty="0" smtClean="0">
                <a:solidFill>
                  <a:srgbClr val="008000"/>
                </a:solidFill>
                <a:latin typeface="Times New Roman"/>
                <a:cs typeface="Times New Roman"/>
              </a:rPr>
              <a:t>)</a:t>
            </a:r>
            <a:endParaRPr lang="en-US" sz="1600" i="1" dirty="0">
              <a:solidFill>
                <a:srgbClr val="008000"/>
              </a:solidFill>
              <a:latin typeface="Times New Roman"/>
              <a:cs typeface="Times New Roman"/>
            </a:endParaRPr>
          </a:p>
        </p:txBody>
      </p:sp>
      <p:cxnSp>
        <p:nvCxnSpPr>
          <p:cNvPr id="15" name="Straight Connector 14"/>
          <p:cNvCxnSpPr/>
          <p:nvPr/>
        </p:nvCxnSpPr>
        <p:spPr bwMode="auto">
          <a:xfrm flipV="1">
            <a:off x="5545667" y="2285019"/>
            <a:ext cx="54000" cy="324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6" name="Straight Arrow Connector 15"/>
          <p:cNvCxnSpPr/>
          <p:nvPr/>
        </p:nvCxnSpPr>
        <p:spPr bwMode="auto">
          <a:xfrm flipV="1">
            <a:off x="8064500" y="1456320"/>
            <a:ext cx="0" cy="64346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3366FF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17" name="TextBox 16"/>
          <p:cNvSpPr txBox="1"/>
          <p:nvPr/>
        </p:nvSpPr>
        <p:spPr>
          <a:xfrm>
            <a:off x="7739720" y="1435151"/>
            <a:ext cx="4433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solidFill>
                  <a:srgbClr val="3366FF"/>
                </a:solidFill>
                <a:latin typeface="Times New Roman"/>
                <a:cs typeface="Times New Roman"/>
              </a:rPr>
              <a:t>B</a:t>
            </a:r>
            <a:r>
              <a:rPr lang="en-US" sz="1600" i="1" baseline="-25000" dirty="0" smtClean="0">
                <a:solidFill>
                  <a:srgbClr val="3366FF"/>
                </a:solidFill>
                <a:latin typeface="Times New Roman"/>
                <a:cs typeface="Times New Roman"/>
              </a:rPr>
              <a:t>y</a:t>
            </a:r>
            <a:endParaRPr lang="en-US" sz="1600" i="1" dirty="0">
              <a:solidFill>
                <a:srgbClr val="3366FF"/>
              </a:solidFill>
              <a:latin typeface="Times New Roman"/>
              <a:cs typeface="Times New Roman"/>
            </a:endParaRPr>
          </a:p>
        </p:txBody>
      </p:sp>
      <p:cxnSp>
        <p:nvCxnSpPr>
          <p:cNvPr id="18" name="Straight Arrow Connector 17"/>
          <p:cNvCxnSpPr/>
          <p:nvPr/>
        </p:nvCxnSpPr>
        <p:spPr bwMode="auto">
          <a:xfrm>
            <a:off x="7759700" y="2032052"/>
            <a:ext cx="643467" cy="135467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6600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19" name="Straight Arrow Connector 18"/>
          <p:cNvCxnSpPr/>
          <p:nvPr/>
        </p:nvCxnSpPr>
        <p:spPr bwMode="auto">
          <a:xfrm flipH="1">
            <a:off x="8056033" y="2112486"/>
            <a:ext cx="8468" cy="41063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2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20" name="TextBox 19"/>
          <p:cNvSpPr txBox="1"/>
          <p:nvPr/>
        </p:nvSpPr>
        <p:spPr>
          <a:xfrm>
            <a:off x="7480302" y="2447172"/>
            <a:ext cx="90100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Symbol" charset="2"/>
                <a:cs typeface="Symbol" charset="2"/>
              </a:rPr>
              <a:t>w</a:t>
            </a:r>
            <a:r>
              <a:rPr lang="en-US" sz="1600" i="1" baseline="-25000" dirty="0" smtClean="0">
                <a:latin typeface="Times New Roman"/>
                <a:cs typeface="Times New Roman"/>
              </a:rPr>
              <a:t>s </a:t>
            </a:r>
            <a:r>
              <a:rPr lang="en-US" sz="1600" dirty="0" smtClean="0"/>
              <a:t>= </a:t>
            </a:r>
            <a:r>
              <a:rPr lang="en-US" sz="1600" dirty="0">
                <a:latin typeface="Symbol" charset="2"/>
                <a:cs typeface="Symbol" charset="2"/>
              </a:rPr>
              <a:t>w</a:t>
            </a:r>
            <a:r>
              <a:rPr lang="en-US" sz="1600" i="1" baseline="-25000" dirty="0" smtClean="0">
                <a:latin typeface="Times New Roman"/>
                <a:cs typeface="Times New Roman"/>
              </a:rPr>
              <a:t>p</a:t>
            </a:r>
            <a:r>
              <a:rPr lang="en-US" sz="1600" dirty="0" smtClean="0"/>
              <a:t> </a:t>
            </a:r>
          </a:p>
          <a:p>
            <a:r>
              <a:rPr lang="en-US" sz="1600" dirty="0" smtClean="0"/>
              <a:t>for </a:t>
            </a:r>
            <a:r>
              <a:rPr lang="en-US" sz="1600" dirty="0" smtClean="0">
                <a:latin typeface="Symbol" charset="2"/>
                <a:cs typeface="Symbol" charset="2"/>
              </a:rPr>
              <a:t>h </a:t>
            </a:r>
            <a:r>
              <a:rPr lang="en-US" sz="1600" dirty="0" smtClean="0"/>
              <a:t>= 0</a:t>
            </a:r>
            <a:endParaRPr lang="en-US" sz="1600" dirty="0"/>
          </a:p>
        </p:txBody>
      </p:sp>
      <p:sp>
        <p:nvSpPr>
          <p:cNvPr id="21" name="TextBox 20"/>
          <p:cNvSpPr txBox="1"/>
          <p:nvPr/>
        </p:nvSpPr>
        <p:spPr>
          <a:xfrm>
            <a:off x="5555011" y="1532865"/>
            <a:ext cx="11000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dirty="0" smtClean="0">
                <a:solidFill>
                  <a:srgbClr val="FF6600"/>
                </a:solidFill>
              </a:rPr>
              <a:t>Polarimeter</a:t>
            </a:r>
          </a:p>
        </p:txBody>
      </p:sp>
      <p:cxnSp>
        <p:nvCxnSpPr>
          <p:cNvPr id="22" name="Straight Connector 21"/>
          <p:cNvCxnSpPr>
            <a:endCxn id="12" idx="5"/>
          </p:cNvCxnSpPr>
          <p:nvPr/>
        </p:nvCxnSpPr>
        <p:spPr bwMode="auto">
          <a:xfrm flipV="1">
            <a:off x="5659967" y="2210129"/>
            <a:ext cx="511200" cy="67457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</p:spPr>
      </p:cxnSp>
      <p:cxnSp>
        <p:nvCxnSpPr>
          <p:cNvPr id="23" name="Straight Connector 22"/>
          <p:cNvCxnSpPr/>
          <p:nvPr/>
        </p:nvCxnSpPr>
        <p:spPr bwMode="auto">
          <a:xfrm flipV="1">
            <a:off x="5653720" y="2023020"/>
            <a:ext cx="367200" cy="22320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</p:spPr>
      </p:cxnSp>
      <p:sp>
        <p:nvSpPr>
          <p:cNvPr id="24" name="TextBox 23"/>
          <p:cNvSpPr txBox="1"/>
          <p:nvPr/>
        </p:nvSpPr>
        <p:spPr>
          <a:xfrm>
            <a:off x="8349011" y="1824965"/>
            <a:ext cx="5158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dirty="0" smtClean="0">
                <a:solidFill>
                  <a:srgbClr val="FF6600"/>
                </a:solidFill>
              </a:rPr>
              <a:t>spin</a:t>
            </a:r>
          </a:p>
        </p:txBody>
      </p:sp>
      <p:cxnSp>
        <p:nvCxnSpPr>
          <p:cNvPr id="25" name="Straight Arrow Connector 24"/>
          <p:cNvCxnSpPr>
            <a:cxnSpLocks noChangeAspect="1"/>
          </p:cNvCxnSpPr>
          <p:nvPr/>
        </p:nvCxnSpPr>
        <p:spPr bwMode="auto">
          <a:xfrm flipV="1">
            <a:off x="8078846" y="1667987"/>
            <a:ext cx="757297" cy="4161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26" name="TextBox 25"/>
          <p:cNvSpPr txBox="1"/>
          <p:nvPr/>
        </p:nvSpPr>
        <p:spPr>
          <a:xfrm>
            <a:off x="8546364" y="1303925"/>
            <a:ext cx="4052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latin typeface="Times New Roman"/>
                <a:cs typeface="Times New Roman"/>
              </a:rPr>
              <a:t>e</a:t>
            </a:r>
            <a:r>
              <a:rPr lang="en-US" sz="1600" i="1" baseline="-25000" dirty="0">
                <a:latin typeface="Times New Roman"/>
                <a:cs typeface="Times New Roman"/>
              </a:rPr>
              <a:t>x</a:t>
            </a:r>
            <a:endParaRPr lang="en-US" sz="1600" i="1" dirty="0">
              <a:latin typeface="Times New Roman"/>
              <a:cs typeface="Times New Roman"/>
            </a:endParaRPr>
          </a:p>
        </p:txBody>
      </p:sp>
      <p:sp>
        <p:nvSpPr>
          <p:cNvPr id="27" name="Arc 26"/>
          <p:cNvSpPr/>
          <p:nvPr/>
        </p:nvSpPr>
        <p:spPr bwMode="auto">
          <a:xfrm rot="19824362">
            <a:off x="7765681" y="1644701"/>
            <a:ext cx="591077" cy="874152"/>
          </a:xfrm>
          <a:prstGeom prst="arc">
            <a:avLst>
              <a:gd name="adj1" fmla="val 2674286"/>
              <a:gd name="adj2" fmla="val 4497792"/>
            </a:avLst>
          </a:prstGeom>
          <a:noFill/>
          <a:ln w="12700" cap="flat" cmpd="sng" algn="ctr">
            <a:solidFill>
              <a:srgbClr val="FF6600"/>
            </a:solidFill>
            <a:prstDash val="sysDot"/>
            <a:round/>
            <a:headEnd type="none" w="sm" len="sm"/>
            <a:tailEnd type="triangl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746381" y="1033096"/>
            <a:ext cx="3975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latin typeface="Times New Roman"/>
                <a:cs typeface="Times New Roman"/>
              </a:rPr>
              <a:t>e</a:t>
            </a:r>
            <a:r>
              <a:rPr lang="en-US" sz="1600" i="1" baseline="-25000" dirty="0" smtClean="0">
                <a:latin typeface="Times New Roman"/>
                <a:cs typeface="Times New Roman"/>
              </a:rPr>
              <a:t>y</a:t>
            </a:r>
            <a:endParaRPr lang="en-US" sz="1600" i="1" dirty="0">
              <a:latin typeface="Times New Roman"/>
              <a:cs typeface="Times New Roman"/>
            </a:endParaRPr>
          </a:p>
        </p:txBody>
      </p:sp>
      <p:cxnSp>
        <p:nvCxnSpPr>
          <p:cNvPr id="29" name="Straight Arrow Connector 28"/>
          <p:cNvCxnSpPr/>
          <p:nvPr/>
        </p:nvCxnSpPr>
        <p:spPr>
          <a:xfrm>
            <a:off x="7815923" y="1155767"/>
            <a:ext cx="180000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8609698" y="1426705"/>
            <a:ext cx="180000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Oval 30"/>
          <p:cNvSpPr>
            <a:spLocks/>
          </p:cNvSpPr>
          <p:nvPr/>
        </p:nvSpPr>
        <p:spPr bwMode="auto">
          <a:xfrm>
            <a:off x="8022167" y="2053219"/>
            <a:ext cx="81280" cy="82800"/>
          </a:xfrm>
          <a:prstGeom prst="ellipse">
            <a:avLst/>
          </a:prstGeom>
          <a:solidFill>
            <a:srgbClr val="FF6600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graphicFrame>
        <p:nvGraphicFramePr>
          <p:cNvPr id="32" name="Object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65770302"/>
              </p:ext>
            </p:extLst>
          </p:nvPr>
        </p:nvGraphicFramePr>
        <p:xfrm>
          <a:off x="1052513" y="2646363"/>
          <a:ext cx="1722437" cy="274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854" name="Equation" r:id="rId11" imgW="1435100" imgH="228600" progId="Equation.3">
                  <p:embed/>
                </p:oleObj>
              </mc:Choice>
              <mc:Fallback>
                <p:oleObj name="Equation" r:id="rId11" imgW="14351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1052513" y="2646363"/>
                        <a:ext cx="1722437" cy="2746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69930249"/>
              </p:ext>
            </p:extLst>
          </p:nvPr>
        </p:nvGraphicFramePr>
        <p:xfrm>
          <a:off x="1833563" y="2857500"/>
          <a:ext cx="2422525" cy="565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855" name="Equation" r:id="rId13" imgW="2019300" imgH="469900" progId="Equation.3">
                  <p:embed/>
                </p:oleObj>
              </mc:Choice>
              <mc:Fallback>
                <p:oleObj name="Equation" r:id="rId13" imgW="2019300" imgH="469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1833563" y="2857500"/>
                        <a:ext cx="2422525" cy="5651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" name="Object 3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55582209"/>
              </p:ext>
            </p:extLst>
          </p:nvPr>
        </p:nvGraphicFramePr>
        <p:xfrm>
          <a:off x="4659313" y="2992438"/>
          <a:ext cx="503237" cy="320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856" name="Equation" r:id="rId15" imgW="419100" imgH="266700" progId="Equation.3">
                  <p:embed/>
                </p:oleObj>
              </mc:Choice>
              <mc:Fallback>
                <p:oleObj name="Equation" r:id="rId15" imgW="419100" imgH="266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4659313" y="2992438"/>
                        <a:ext cx="503237" cy="3206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" name="Object 3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88878850"/>
              </p:ext>
            </p:extLst>
          </p:nvPr>
        </p:nvGraphicFramePr>
        <p:xfrm>
          <a:off x="5154613" y="3641725"/>
          <a:ext cx="503237" cy="290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857" name="Equation" r:id="rId17" imgW="419100" imgH="241300" progId="Equation.3">
                  <p:embed/>
                </p:oleObj>
              </mc:Choice>
              <mc:Fallback>
                <p:oleObj name="Equation" r:id="rId17" imgW="419100" imgH="241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5154613" y="3641725"/>
                        <a:ext cx="503237" cy="2905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" name="TextBox 36"/>
          <p:cNvSpPr txBox="1"/>
          <p:nvPr/>
        </p:nvSpPr>
        <p:spPr>
          <a:xfrm>
            <a:off x="5957635" y="3213100"/>
            <a:ext cx="23410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90"/>
                </a:solidFill>
              </a:rPr>
              <a:t>Sketch of a CP-EDM Ring</a:t>
            </a:r>
            <a:endParaRPr lang="en-US" sz="1600" dirty="0">
              <a:solidFill>
                <a:srgbClr val="000090"/>
              </a:solidFill>
            </a:endParaRPr>
          </a:p>
        </p:txBody>
      </p:sp>
      <p:graphicFrame>
        <p:nvGraphicFramePr>
          <p:cNvPr id="38" name="Object 3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27197968"/>
              </p:ext>
            </p:extLst>
          </p:nvPr>
        </p:nvGraphicFramePr>
        <p:xfrm>
          <a:off x="2308225" y="3943350"/>
          <a:ext cx="990600" cy="322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858" name="Equation" r:id="rId19" imgW="825500" imgH="266700" progId="Equation.3">
                  <p:embed/>
                </p:oleObj>
              </mc:Choice>
              <mc:Fallback>
                <p:oleObj name="Equation" r:id="rId19" imgW="825500" imgH="266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2308225" y="3943350"/>
                        <a:ext cx="990600" cy="3222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0238097"/>
              </p:ext>
            </p:extLst>
          </p:nvPr>
        </p:nvGraphicFramePr>
        <p:xfrm>
          <a:off x="2540000" y="4244975"/>
          <a:ext cx="168275" cy="258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859" name="Equation" r:id="rId21" imgW="139700" imgH="215900" progId="Equation.3">
                  <p:embed/>
                </p:oleObj>
              </mc:Choice>
              <mc:Fallback>
                <p:oleObj name="Equation" r:id="rId21" imgW="139700" imgH="215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2540000" y="4244975"/>
                        <a:ext cx="168275" cy="2587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" name="Object 3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77835901"/>
              </p:ext>
            </p:extLst>
          </p:nvPr>
        </p:nvGraphicFramePr>
        <p:xfrm>
          <a:off x="630238" y="5575300"/>
          <a:ext cx="2819400" cy="639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860" name="Equation" r:id="rId23" imgW="2349500" imgH="533400" progId="Equation.3">
                  <p:embed/>
                </p:oleObj>
              </mc:Choice>
              <mc:Fallback>
                <p:oleObj name="Equation" r:id="rId23" imgW="2349500" imgH="533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630238" y="5575300"/>
                        <a:ext cx="2819400" cy="6397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0" y="6570663"/>
            <a:ext cx="9144000" cy="284162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Hybrid </a:t>
            </a:r>
            <a:r>
              <a:rPr lang="en-US" dirty="0" smtClean="0"/>
              <a:t>EDM Ring &amp; Axions                                                                           iFAST BSW22, 29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r>
              <a:rPr lang="en-US" dirty="0" smtClean="0"/>
              <a:t>Ma</a:t>
            </a:r>
            <a:r>
              <a:rPr lang="en-US" dirty="0" smtClean="0"/>
              <a:t>rch to 1</a:t>
            </a:r>
            <a:r>
              <a:rPr lang="en-US" baseline="30000" dirty="0" smtClean="0"/>
              <a:t>st</a:t>
            </a:r>
            <a:r>
              <a:rPr lang="en-US" dirty="0" smtClean="0"/>
              <a:t> April 2022</a:t>
            </a:r>
            <a:endParaRPr lang="en-US" dirty="0"/>
          </a:p>
        </p:txBody>
      </p:sp>
      <p:graphicFrame>
        <p:nvGraphicFramePr>
          <p:cNvPr id="42" name="Object 4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43932722"/>
              </p:ext>
            </p:extLst>
          </p:nvPr>
        </p:nvGraphicFramePr>
        <p:xfrm>
          <a:off x="1133475" y="3398838"/>
          <a:ext cx="138113" cy="168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861" name="Equation" r:id="rId25" imgW="114300" imgH="139700" progId="Equation.3">
                  <p:embed/>
                </p:oleObj>
              </mc:Choice>
              <mc:Fallback>
                <p:oleObj name="Equation" r:id="rId25" imgW="114300" imgH="139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6"/>
                      <a:stretch>
                        <a:fillRect/>
                      </a:stretch>
                    </p:blipFill>
                    <p:spPr>
                      <a:xfrm>
                        <a:off x="1133475" y="3398838"/>
                        <a:ext cx="138113" cy="1682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" name="Object 4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21003094"/>
              </p:ext>
            </p:extLst>
          </p:nvPr>
        </p:nvGraphicFramePr>
        <p:xfrm>
          <a:off x="603250" y="3398838"/>
          <a:ext cx="184150" cy="168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862" name="Equation" r:id="rId27" imgW="152400" imgH="139700" progId="Equation.3">
                  <p:embed/>
                </p:oleObj>
              </mc:Choice>
              <mc:Fallback>
                <p:oleObj name="Equation" r:id="rId27" imgW="152400" imgH="139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8"/>
                      <a:stretch>
                        <a:fillRect/>
                      </a:stretch>
                    </p:blipFill>
                    <p:spPr>
                      <a:xfrm>
                        <a:off x="603250" y="3398838"/>
                        <a:ext cx="184150" cy="1682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" name="Object 4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31106759"/>
              </p:ext>
            </p:extLst>
          </p:nvPr>
        </p:nvGraphicFramePr>
        <p:xfrm>
          <a:off x="3836988" y="3351213"/>
          <a:ext cx="828675" cy="214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863" name="Equation" r:id="rId29" imgW="685800" imgH="177800" progId="Equation.3">
                  <p:embed/>
                </p:oleObj>
              </mc:Choice>
              <mc:Fallback>
                <p:oleObj name="Equation" r:id="rId29" imgW="685800" imgH="177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0"/>
                      <a:stretch>
                        <a:fillRect/>
                      </a:stretch>
                    </p:blipFill>
                    <p:spPr>
                      <a:xfrm>
                        <a:off x="3836988" y="3351213"/>
                        <a:ext cx="828675" cy="2143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" name="Object 4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08563728"/>
              </p:ext>
            </p:extLst>
          </p:nvPr>
        </p:nvGraphicFramePr>
        <p:xfrm>
          <a:off x="4027488" y="5657850"/>
          <a:ext cx="1128712" cy="550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864" name="Equation" r:id="rId31" imgW="939800" imgH="457200" progId="Equation.3">
                  <p:embed/>
                </p:oleObj>
              </mc:Choice>
              <mc:Fallback>
                <p:oleObj name="Equation" r:id="rId31" imgW="939800" imgH="457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2"/>
                      <a:stretch>
                        <a:fillRect/>
                      </a:stretch>
                    </p:blipFill>
                    <p:spPr>
                      <a:xfrm>
                        <a:off x="4027488" y="5657850"/>
                        <a:ext cx="1128712" cy="5508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" name="Object 4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6025527"/>
              </p:ext>
            </p:extLst>
          </p:nvPr>
        </p:nvGraphicFramePr>
        <p:xfrm>
          <a:off x="708025" y="6219825"/>
          <a:ext cx="960438" cy="290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865" name="Equation" r:id="rId33" imgW="800100" imgH="241300" progId="Equation.3">
                  <p:embed/>
                </p:oleObj>
              </mc:Choice>
              <mc:Fallback>
                <p:oleObj name="Equation" r:id="rId33" imgW="800100" imgH="241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4"/>
                      <a:stretch>
                        <a:fillRect/>
                      </a:stretch>
                    </p:blipFill>
                    <p:spPr>
                      <a:xfrm>
                        <a:off x="708025" y="6219825"/>
                        <a:ext cx="960438" cy="2905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" name="Object 4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88564384"/>
              </p:ext>
            </p:extLst>
          </p:nvPr>
        </p:nvGraphicFramePr>
        <p:xfrm>
          <a:off x="4084638" y="6235700"/>
          <a:ext cx="1143000" cy="258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866" name="Equation" r:id="rId35" imgW="952500" imgH="215900" progId="Equation.3">
                  <p:embed/>
                </p:oleObj>
              </mc:Choice>
              <mc:Fallback>
                <p:oleObj name="Equation" r:id="rId35" imgW="952500" imgH="215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6"/>
                      <a:stretch>
                        <a:fillRect/>
                      </a:stretch>
                    </p:blipFill>
                    <p:spPr>
                      <a:xfrm>
                        <a:off x="4084638" y="6235700"/>
                        <a:ext cx="1143000" cy="2587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" name="Object 4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40523709"/>
              </p:ext>
            </p:extLst>
          </p:nvPr>
        </p:nvGraphicFramePr>
        <p:xfrm>
          <a:off x="5476875" y="6246813"/>
          <a:ext cx="974725" cy="288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867" name="Equation" r:id="rId37" imgW="812800" imgH="241300" progId="Equation.3">
                  <p:embed/>
                </p:oleObj>
              </mc:Choice>
              <mc:Fallback>
                <p:oleObj name="Equation" r:id="rId37" imgW="812800" imgH="241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8"/>
                      <a:stretch>
                        <a:fillRect/>
                      </a:stretch>
                    </p:blipFill>
                    <p:spPr>
                      <a:xfrm>
                        <a:off x="5476875" y="6246813"/>
                        <a:ext cx="974725" cy="2889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" name="Object 4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62237987"/>
              </p:ext>
            </p:extLst>
          </p:nvPr>
        </p:nvGraphicFramePr>
        <p:xfrm>
          <a:off x="7318375" y="6234113"/>
          <a:ext cx="1127125" cy="288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868" name="Equation" r:id="rId39" imgW="939800" imgH="241300" progId="Equation.3">
                  <p:embed/>
                </p:oleObj>
              </mc:Choice>
              <mc:Fallback>
                <p:oleObj name="Equation" r:id="rId39" imgW="939800" imgH="241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0"/>
                      <a:stretch>
                        <a:fillRect/>
                      </a:stretch>
                    </p:blipFill>
                    <p:spPr>
                      <a:xfrm>
                        <a:off x="7318375" y="6234113"/>
                        <a:ext cx="1127125" cy="2889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0" name="TextBox 49"/>
          <p:cNvSpPr txBox="1"/>
          <p:nvPr/>
        </p:nvSpPr>
        <p:spPr>
          <a:xfrm>
            <a:off x="6228111" y="5406365"/>
            <a:ext cx="28135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dirty="0" smtClean="0">
                <a:solidFill>
                  <a:srgbClr val="FF6600"/>
                </a:solidFill>
              </a:rPr>
              <a:t>For “magic energy” keep only E</a:t>
            </a:r>
            <a:r>
              <a:rPr lang="en-US" sz="1600" baseline="-25000" dirty="0" smtClean="0">
                <a:solidFill>
                  <a:srgbClr val="FF6600"/>
                </a:solidFill>
              </a:rPr>
              <a:t>x</a:t>
            </a:r>
            <a:endParaRPr lang="en-US" sz="1600" dirty="0" smtClean="0">
              <a:solidFill>
                <a:srgbClr val="FF6600"/>
              </a:solidFill>
            </a:endParaRPr>
          </a:p>
        </p:txBody>
      </p:sp>
      <p:cxnSp>
        <p:nvCxnSpPr>
          <p:cNvPr id="51" name="Straight Arrow Connector 50"/>
          <p:cNvCxnSpPr/>
          <p:nvPr/>
        </p:nvCxnSpPr>
        <p:spPr bwMode="auto">
          <a:xfrm flipH="1" flipV="1">
            <a:off x="6616700" y="5346700"/>
            <a:ext cx="342900" cy="152401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6600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54" name="Straight Arrow Connector 53"/>
          <p:cNvCxnSpPr/>
          <p:nvPr/>
        </p:nvCxnSpPr>
        <p:spPr bwMode="auto">
          <a:xfrm flipV="1">
            <a:off x="7200900" y="5257800"/>
            <a:ext cx="241300" cy="2413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6600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57" name="Straight Arrow Connector 56"/>
          <p:cNvCxnSpPr/>
          <p:nvPr/>
        </p:nvCxnSpPr>
        <p:spPr bwMode="auto">
          <a:xfrm flipH="1" flipV="1">
            <a:off x="7035800" y="5372100"/>
            <a:ext cx="38100" cy="1397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6600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53" name="TextBox 52"/>
          <p:cNvSpPr txBox="1"/>
          <p:nvPr/>
        </p:nvSpPr>
        <p:spPr>
          <a:xfrm rot="169399">
            <a:off x="5720111" y="3615665"/>
            <a:ext cx="15824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dirty="0" smtClean="0">
                <a:solidFill>
                  <a:srgbClr val="FF6600"/>
                </a:solidFill>
              </a:rPr>
              <a:t>Gravity neglected</a:t>
            </a:r>
          </a:p>
        </p:txBody>
      </p:sp>
      <p:cxnSp>
        <p:nvCxnSpPr>
          <p:cNvPr id="55" name="Straight Arrow Connector 54"/>
          <p:cNvCxnSpPr/>
          <p:nvPr/>
        </p:nvCxnSpPr>
        <p:spPr>
          <a:xfrm>
            <a:off x="7600048" y="2557005"/>
            <a:ext cx="180000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>
            <a:off x="8025498" y="2563355"/>
            <a:ext cx="180000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59130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350" y="-1587"/>
            <a:ext cx="7867650" cy="954087"/>
          </a:xfrm>
        </p:spPr>
        <p:txBody>
          <a:bodyPr/>
          <a:lstStyle/>
          <a:p>
            <a:r>
              <a:rPr lang="en-US" sz="2400" dirty="0"/>
              <a:t>Recap of standard fully electric charged particle Electric Dipole Moment (cpEDM) </a:t>
            </a:r>
            <a:r>
              <a:rPr lang="en-US" sz="2400" dirty="0" smtClean="0"/>
              <a:t>ring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900" y="1031874"/>
            <a:ext cx="8737600" cy="5622925"/>
          </a:xfrm>
        </p:spPr>
        <p:txBody>
          <a:bodyPr/>
          <a:lstStyle/>
          <a:p>
            <a:pPr marL="0" indent="0">
              <a:buNone/>
            </a:pPr>
            <a:r>
              <a:rPr lang="en-US" sz="1600" dirty="0" smtClean="0"/>
              <a:t>Orbit difference measurement to assess average radial magnetic field</a:t>
            </a:r>
          </a:p>
          <a:p>
            <a:pPr marL="230400" indent="-230400"/>
            <a:r>
              <a:rPr lang="en-US" sz="1600" dirty="0" smtClean="0"/>
              <a:t>With </a:t>
            </a:r>
            <a:r>
              <a:rPr lang="en-US" sz="1600" dirty="0" smtClean="0"/>
              <a:t>low vertical tune               , a field</a:t>
            </a:r>
            <a:r>
              <a:rPr lang="en-US" sz="1600" dirty="0"/>
              <a:t> </a:t>
            </a:r>
            <a:r>
              <a:rPr lang="en-US" sz="1600" dirty="0" smtClean="0"/>
              <a:t>of                      </a:t>
            </a:r>
            <a:br>
              <a:rPr lang="en-US" sz="1600" dirty="0" smtClean="0"/>
            </a:br>
            <a:r>
              <a:rPr lang="en-US" sz="1600" dirty="0" smtClean="0"/>
              <a:t>(corresponding to an EDM of -10</a:t>
            </a:r>
            <a:r>
              <a:rPr lang="en-US" sz="1600" baseline="30000" dirty="0" smtClean="0"/>
              <a:t>-29</a:t>
            </a:r>
            <a:r>
              <a:rPr lang="en-US" sz="1600" dirty="0" smtClean="0"/>
              <a:t> e.cm) and</a:t>
            </a:r>
            <a:br>
              <a:rPr lang="en-US" sz="1600" dirty="0" smtClean="0"/>
            </a:br>
            <a:r>
              <a:rPr lang="en-US" sz="1600" dirty="0" smtClean="0"/>
              <a:t>smooth focusing</a:t>
            </a:r>
            <a:endParaRPr lang="en-US" sz="1800" dirty="0"/>
          </a:p>
          <a:p>
            <a:pPr marL="478800" lvl="1" indent="-230400"/>
            <a:r>
              <a:rPr lang="en-US" sz="1600" dirty="0" smtClean="0"/>
              <a:t>Orbit</a:t>
            </a:r>
            <a:r>
              <a:rPr lang="en-US" sz="1600" dirty="0"/>
              <a:t> 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separation</a:t>
            </a:r>
            <a:br>
              <a:rPr lang="en-US" sz="1600" dirty="0" smtClean="0"/>
            </a:br>
            <a:r>
              <a:rPr lang="en-US" sz="800" dirty="0" smtClean="0"/>
              <a:t/>
            </a:r>
            <a:br>
              <a:rPr lang="en-US" sz="800" dirty="0" smtClean="0"/>
            </a:br>
            <a:r>
              <a:rPr lang="en-US" sz="1600" dirty="0" smtClean="0"/>
              <a:t>(less than 1% of typical radii of atoms!)</a:t>
            </a:r>
            <a:endParaRPr lang="en-US" sz="1200" dirty="0" smtClean="0"/>
          </a:p>
          <a:p>
            <a:pPr marL="478800" lvl="1" indent="-230400"/>
            <a:r>
              <a:rPr lang="en-US" sz="1600" dirty="0" smtClean="0"/>
              <a:t>Measured with SQUID orbit difference Pick-ups</a:t>
            </a:r>
          </a:p>
          <a:p>
            <a:pPr marL="478800" lvl="1" indent="-230400"/>
            <a:r>
              <a:rPr lang="en-US" sz="1600" dirty="0" smtClean="0"/>
              <a:t>In addition tune modulation</a:t>
            </a:r>
            <a:endParaRPr lang="en-US" sz="1600" dirty="0"/>
          </a:p>
          <a:p>
            <a:pPr marL="622300" lvl="2" indent="-177800"/>
            <a:r>
              <a:rPr lang="en-US" sz="1600" dirty="0"/>
              <a:t>t</a:t>
            </a:r>
            <a:r>
              <a:rPr lang="en-US" sz="1600" dirty="0" smtClean="0"/>
              <a:t>o alleviate requirements on number and precise</a:t>
            </a:r>
            <a:br>
              <a:rPr lang="en-US" sz="1600" dirty="0" smtClean="0"/>
            </a:br>
            <a:r>
              <a:rPr lang="en-US" sz="1600" dirty="0" smtClean="0"/>
              <a:t>spacing of pick-ups with </a:t>
            </a:r>
            <a:r>
              <a:rPr lang="en-US" sz="1600" dirty="0"/>
              <a:t> </a:t>
            </a:r>
            <a:r>
              <a:rPr lang="en-US" sz="1600" dirty="0" smtClean="0"/>
              <a:t>   varying around circumf.</a:t>
            </a:r>
          </a:p>
          <a:p>
            <a:pPr marL="622300" lvl="2" indent="-177800"/>
            <a:r>
              <a:rPr lang="en-US" sz="1600" dirty="0"/>
              <a:t>t</a:t>
            </a:r>
            <a:r>
              <a:rPr lang="en-US" sz="1600" dirty="0" smtClean="0"/>
              <a:t>o measure at a finite frequency with lower </a:t>
            </a:r>
            <a:br>
              <a:rPr lang="en-US" sz="1600" dirty="0" smtClean="0"/>
            </a:br>
            <a:r>
              <a:rPr lang="en-US" sz="1600" dirty="0" smtClean="0"/>
              <a:t>background </a:t>
            </a:r>
            <a:r>
              <a:rPr lang="en-US" sz="1600" dirty="0" smtClean="0"/>
              <a:t>noise</a:t>
            </a:r>
            <a:endParaRPr lang="en-US" sz="1100" dirty="0" smtClean="0"/>
          </a:p>
          <a:p>
            <a:pPr marL="478800" lvl="1" indent="-230400"/>
            <a:r>
              <a:rPr lang="en-US" sz="1600" dirty="0" smtClean="0"/>
              <a:t>On imperfections of orbit difference measurements</a:t>
            </a:r>
          </a:p>
          <a:p>
            <a:pPr marL="622300" lvl="2" indent="-177800"/>
            <a:r>
              <a:rPr lang="en-US" sz="1600" dirty="0" smtClean="0"/>
              <a:t>E.g., 10</a:t>
            </a:r>
            <a:r>
              <a:rPr lang="en-US" sz="1600" baseline="30000" dirty="0" smtClean="0"/>
              <a:t>-6</a:t>
            </a:r>
            <a:r>
              <a:rPr lang="en-US" sz="1600" dirty="0" smtClean="0"/>
              <a:t> relative difference of beam currents and</a:t>
            </a:r>
            <a:br>
              <a:rPr lang="en-US" sz="1600" dirty="0" smtClean="0"/>
            </a:br>
            <a:r>
              <a:rPr lang="en-US" sz="1600" dirty="0" smtClean="0"/>
              <a:t>                 common of both beams </a:t>
            </a:r>
          </a:p>
          <a:p>
            <a:pPr marL="444500" lvl="2" indent="0">
              <a:buNone/>
            </a:pPr>
            <a:r>
              <a:rPr lang="en-US" sz="1600" dirty="0" smtClean="0"/>
              <a:t>=&gt; gives same signal than orbit separation</a:t>
            </a:r>
          </a:p>
          <a:p>
            <a:pPr marL="622300" lvl="2" indent="-177800"/>
            <a:r>
              <a:rPr lang="en-US" sz="1600" dirty="0" smtClean="0"/>
              <a:t>Ensure that signal sufficiently </a:t>
            </a:r>
            <a:r>
              <a:rPr lang="en-US" sz="1600" dirty="0" smtClean="0"/>
              <a:t>low </a:t>
            </a:r>
            <a:r>
              <a:rPr lang="en-US" sz="1600" dirty="0" smtClean="0"/>
              <a:t>with one beam only?</a:t>
            </a:r>
          </a:p>
        </p:txBody>
      </p:sp>
      <p:sp>
        <p:nvSpPr>
          <p:cNvPr id="41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0" y="6570663"/>
            <a:ext cx="9144000" cy="284162"/>
          </a:xfrm>
        </p:spPr>
        <p:txBody>
          <a:bodyPr/>
          <a:lstStyle/>
          <a:p>
            <a:pPr>
              <a:defRPr/>
            </a:pPr>
            <a:r>
              <a:rPr lang="en-US" dirty="0"/>
              <a:t>Hybrid EDM Ring &amp; Axions                                                                           iFAST BSW22, 29</a:t>
            </a:r>
            <a:r>
              <a:rPr lang="en-US" baseline="30000" dirty="0"/>
              <a:t>th</a:t>
            </a:r>
            <a:r>
              <a:rPr lang="en-US" dirty="0"/>
              <a:t> March to 1</a:t>
            </a:r>
            <a:r>
              <a:rPr lang="en-US" baseline="30000" dirty="0"/>
              <a:t>st</a:t>
            </a:r>
            <a:r>
              <a:rPr lang="en-US" dirty="0"/>
              <a:t> April 2022</a:t>
            </a:r>
            <a:endParaRPr lang="en-US" dirty="0"/>
          </a:p>
        </p:txBody>
      </p:sp>
      <p:cxnSp>
        <p:nvCxnSpPr>
          <p:cNvPr id="42" name="Straight Arrow Connector 41"/>
          <p:cNvCxnSpPr/>
          <p:nvPr/>
        </p:nvCxnSpPr>
        <p:spPr bwMode="auto">
          <a:xfrm flipV="1">
            <a:off x="6654237" y="3265900"/>
            <a:ext cx="0" cy="6084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/>
          </a:ln>
          <a:effectLst/>
        </p:spPr>
      </p:cxnSp>
      <p:grpSp>
        <p:nvGrpSpPr>
          <p:cNvPr id="43" name="Group 42"/>
          <p:cNvGrpSpPr/>
          <p:nvPr/>
        </p:nvGrpSpPr>
        <p:grpSpPr>
          <a:xfrm>
            <a:off x="5373308" y="2377378"/>
            <a:ext cx="2596191" cy="1498574"/>
            <a:chOff x="4984404" y="4461857"/>
            <a:chExt cx="2596191" cy="1498574"/>
          </a:xfrm>
        </p:grpSpPr>
        <p:sp>
          <p:nvSpPr>
            <p:cNvPr id="44" name="Oval 43"/>
            <p:cNvSpPr/>
            <p:nvPr/>
          </p:nvSpPr>
          <p:spPr bwMode="auto">
            <a:xfrm rot="20160000">
              <a:off x="7266111" y="4461857"/>
              <a:ext cx="314484" cy="482600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sp>
          <p:nvSpPr>
            <p:cNvPr id="45" name="Rectangle 44"/>
            <p:cNvSpPr/>
            <p:nvPr/>
          </p:nvSpPr>
          <p:spPr bwMode="auto">
            <a:xfrm rot="20160000">
              <a:off x="5042650" y="4971830"/>
              <a:ext cx="2486057" cy="481568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sp>
          <p:nvSpPr>
            <p:cNvPr id="46" name="Oval 45"/>
            <p:cNvSpPr/>
            <p:nvPr/>
          </p:nvSpPr>
          <p:spPr bwMode="auto">
            <a:xfrm rot="20160000">
              <a:off x="4984404" y="5477831"/>
              <a:ext cx="314484" cy="482600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sp>
          <p:nvSpPr>
            <p:cNvPr id="47" name="Rectangle 46"/>
            <p:cNvSpPr/>
            <p:nvPr/>
          </p:nvSpPr>
          <p:spPr bwMode="auto">
            <a:xfrm rot="3905227">
              <a:off x="7178966" y="4673734"/>
              <a:ext cx="465280" cy="72130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</p:grpSp>
      <p:cxnSp>
        <p:nvCxnSpPr>
          <p:cNvPr id="48" name="Straight Arrow Connector 47"/>
          <p:cNvCxnSpPr/>
          <p:nvPr/>
        </p:nvCxnSpPr>
        <p:spPr bwMode="auto">
          <a:xfrm flipV="1">
            <a:off x="5066737" y="1876300"/>
            <a:ext cx="3657600" cy="16272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  <p:graphicFrame>
        <p:nvGraphicFramePr>
          <p:cNvPr id="49" name="Object 4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6319581"/>
              </p:ext>
            </p:extLst>
          </p:nvPr>
        </p:nvGraphicFramePr>
        <p:xfrm>
          <a:off x="4928625" y="2538413"/>
          <a:ext cx="152400" cy="168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71" name="Equation" r:id="rId3" imgW="127000" imgH="139700" progId="Equation.3">
                  <p:embed/>
                </p:oleObj>
              </mc:Choice>
              <mc:Fallback>
                <p:oleObj name="Equation" r:id="rId3" imgW="127000" imgH="139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928625" y="2538413"/>
                        <a:ext cx="152400" cy="1682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" name="Object 4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88319079"/>
              </p:ext>
            </p:extLst>
          </p:nvPr>
        </p:nvGraphicFramePr>
        <p:xfrm>
          <a:off x="8657662" y="1916113"/>
          <a:ext cx="136525" cy="168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72" name="Equation" r:id="rId5" imgW="114300" imgH="139700" progId="Equation.3">
                  <p:embed/>
                </p:oleObj>
              </mc:Choice>
              <mc:Fallback>
                <p:oleObj name="Equation" r:id="rId5" imgW="114300" imgH="139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8657662" y="1916113"/>
                        <a:ext cx="136525" cy="1682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" name="Object 5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52043338"/>
              </p:ext>
            </p:extLst>
          </p:nvPr>
        </p:nvGraphicFramePr>
        <p:xfrm>
          <a:off x="6403412" y="1455738"/>
          <a:ext cx="150813" cy="198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73" name="Equation" r:id="rId7" imgW="127000" imgH="165100" progId="Equation.3">
                  <p:embed/>
                </p:oleObj>
              </mc:Choice>
              <mc:Fallback>
                <p:oleObj name="Equation" r:id="rId7" imgW="1270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403412" y="1455738"/>
                        <a:ext cx="150813" cy="1984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2" name="Straight Arrow Connector 51"/>
          <p:cNvCxnSpPr/>
          <p:nvPr/>
        </p:nvCxnSpPr>
        <p:spPr bwMode="auto">
          <a:xfrm flipV="1">
            <a:off x="6654249" y="2338885"/>
            <a:ext cx="0" cy="6084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/>
          </a:ln>
          <a:effectLst/>
        </p:spPr>
      </p:cxnSp>
      <p:cxnSp>
        <p:nvCxnSpPr>
          <p:cNvPr id="53" name="Straight Arrow Connector 52"/>
          <p:cNvCxnSpPr/>
          <p:nvPr/>
        </p:nvCxnSpPr>
        <p:spPr bwMode="auto">
          <a:xfrm flipH="1" flipV="1">
            <a:off x="4838137" y="2451100"/>
            <a:ext cx="3149600" cy="6096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54" name="TextBox 53"/>
          <p:cNvSpPr txBox="1"/>
          <p:nvPr/>
        </p:nvSpPr>
        <p:spPr>
          <a:xfrm>
            <a:off x="6885394" y="1352550"/>
            <a:ext cx="9796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FF"/>
                </a:solidFill>
              </a:rPr>
              <a:t>CW beam</a:t>
            </a:r>
            <a:endParaRPr lang="en-US" sz="1600" dirty="0">
              <a:solidFill>
                <a:srgbClr val="0000FF"/>
              </a:solidFill>
            </a:endParaRPr>
          </a:p>
        </p:txBody>
      </p:sp>
      <p:cxnSp>
        <p:nvCxnSpPr>
          <p:cNvPr id="55" name="Straight Arrow Connector 54"/>
          <p:cNvCxnSpPr/>
          <p:nvPr/>
        </p:nvCxnSpPr>
        <p:spPr bwMode="auto">
          <a:xfrm flipV="1">
            <a:off x="5993837" y="2724150"/>
            <a:ext cx="1606550" cy="723900"/>
          </a:xfrm>
          <a:prstGeom prst="straightConnector1">
            <a:avLst/>
          </a:prstGeom>
          <a:solidFill>
            <a:schemeClr val="accent1"/>
          </a:solidFill>
          <a:ln w="34925" cap="flat" cmpd="sng" algn="ctr">
            <a:solidFill>
              <a:srgbClr val="800000"/>
            </a:solidFill>
            <a:prstDash val="solid"/>
            <a:round/>
            <a:headEnd type="triangle" w="med" len="med"/>
            <a:tailEnd type="none" w="med" len="med"/>
          </a:ln>
          <a:effectLst/>
        </p:spPr>
      </p:cxnSp>
      <p:sp>
        <p:nvSpPr>
          <p:cNvPr id="56" name="TextBox 55"/>
          <p:cNvSpPr txBox="1"/>
          <p:nvPr/>
        </p:nvSpPr>
        <p:spPr>
          <a:xfrm>
            <a:off x="5620072" y="3727450"/>
            <a:ext cx="11099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CCW beam</a:t>
            </a:r>
            <a:endParaRPr lang="en-US" sz="1600" dirty="0">
              <a:solidFill>
                <a:srgbClr val="FF0000"/>
              </a:solidFill>
            </a:endParaRPr>
          </a:p>
        </p:txBody>
      </p:sp>
      <p:cxnSp>
        <p:nvCxnSpPr>
          <p:cNvPr id="57" name="Straight Arrow Connector 56"/>
          <p:cNvCxnSpPr>
            <a:cxnSpLocks noChangeAspect="1"/>
          </p:cNvCxnSpPr>
          <p:nvPr/>
        </p:nvCxnSpPr>
        <p:spPr bwMode="auto">
          <a:xfrm flipH="1" flipV="1">
            <a:off x="5638437" y="2442650"/>
            <a:ext cx="2425192" cy="469392"/>
          </a:xfrm>
          <a:prstGeom prst="straightConnector1">
            <a:avLst/>
          </a:prstGeom>
          <a:solidFill>
            <a:schemeClr val="accent1"/>
          </a:solidFill>
          <a:ln w="47625" cap="flat" cmpd="sng" algn="ctr">
            <a:solidFill>
              <a:schemeClr val="bg1">
                <a:lumMod val="50000"/>
                <a:alpha val="53000"/>
              </a:schemeClr>
            </a:solidFill>
            <a:prstDash val="solid"/>
            <a:round/>
            <a:headEnd type="none" w="sm" len="sm"/>
            <a:tailEnd type="triangle" w="med" len="med"/>
          </a:ln>
          <a:effectLst/>
        </p:spPr>
      </p:cxnSp>
      <p:cxnSp>
        <p:nvCxnSpPr>
          <p:cNvPr id="58" name="Straight Arrow Connector 57"/>
          <p:cNvCxnSpPr>
            <a:cxnSpLocks noChangeAspect="1"/>
          </p:cNvCxnSpPr>
          <p:nvPr/>
        </p:nvCxnSpPr>
        <p:spPr bwMode="auto">
          <a:xfrm flipH="1" flipV="1">
            <a:off x="5238387" y="2620450"/>
            <a:ext cx="2425192" cy="469392"/>
          </a:xfrm>
          <a:prstGeom prst="straightConnector1">
            <a:avLst/>
          </a:prstGeom>
          <a:solidFill>
            <a:schemeClr val="accent1"/>
          </a:solidFill>
          <a:ln w="47625" cap="flat" cmpd="sng" algn="ctr">
            <a:solidFill>
              <a:schemeClr val="bg1">
                <a:lumMod val="50000"/>
                <a:alpha val="53000"/>
              </a:schemeClr>
            </a:solidFill>
            <a:prstDash val="solid"/>
            <a:round/>
            <a:headEnd type="none" w="sm" len="sm"/>
            <a:tailEnd type="triangle" w="med" len="med"/>
          </a:ln>
          <a:effectLst/>
        </p:spPr>
      </p:cxnSp>
      <p:cxnSp>
        <p:nvCxnSpPr>
          <p:cNvPr id="59" name="Straight Arrow Connector 58"/>
          <p:cNvCxnSpPr>
            <a:cxnSpLocks noChangeAspect="1"/>
          </p:cNvCxnSpPr>
          <p:nvPr/>
        </p:nvCxnSpPr>
        <p:spPr bwMode="auto">
          <a:xfrm flipH="1" flipV="1">
            <a:off x="4851037" y="2823650"/>
            <a:ext cx="2425192" cy="469392"/>
          </a:xfrm>
          <a:prstGeom prst="straightConnector1">
            <a:avLst/>
          </a:prstGeom>
          <a:solidFill>
            <a:schemeClr val="accent1"/>
          </a:solidFill>
          <a:ln w="47625" cap="flat" cmpd="sng" algn="ctr">
            <a:solidFill>
              <a:schemeClr val="bg1">
                <a:lumMod val="50000"/>
                <a:alpha val="53000"/>
              </a:schemeClr>
            </a:solidFill>
            <a:prstDash val="solid"/>
            <a:round/>
            <a:headEnd type="none" w="sm" len="sm"/>
            <a:tailEnd type="triangle" w="med" len="med"/>
          </a:ln>
          <a:effectLst/>
        </p:spPr>
      </p:cxnSp>
      <p:cxnSp>
        <p:nvCxnSpPr>
          <p:cNvPr id="60" name="Straight Arrow Connector 59"/>
          <p:cNvCxnSpPr>
            <a:cxnSpLocks noChangeAspect="1"/>
          </p:cNvCxnSpPr>
          <p:nvPr/>
        </p:nvCxnSpPr>
        <p:spPr bwMode="auto">
          <a:xfrm flipH="1" flipV="1">
            <a:off x="6044837" y="2239450"/>
            <a:ext cx="2425192" cy="469392"/>
          </a:xfrm>
          <a:prstGeom prst="straightConnector1">
            <a:avLst/>
          </a:prstGeom>
          <a:solidFill>
            <a:schemeClr val="accent1"/>
          </a:solidFill>
          <a:ln w="47625" cap="flat" cmpd="sng" algn="ctr">
            <a:solidFill>
              <a:schemeClr val="bg1">
                <a:lumMod val="50000"/>
                <a:alpha val="53000"/>
              </a:schemeClr>
            </a:solidFill>
            <a:prstDash val="solid"/>
            <a:round/>
            <a:headEnd type="none" w="sm" len="sm"/>
            <a:tailEnd type="triangle" w="med" len="med"/>
          </a:ln>
          <a:effectLst/>
        </p:spPr>
      </p:cxnSp>
      <p:grpSp>
        <p:nvGrpSpPr>
          <p:cNvPr id="61" name="Group 60"/>
          <p:cNvGrpSpPr/>
          <p:nvPr/>
        </p:nvGrpSpPr>
        <p:grpSpPr>
          <a:xfrm>
            <a:off x="5369086" y="1675034"/>
            <a:ext cx="2596191" cy="1498574"/>
            <a:chOff x="4984404" y="4461857"/>
            <a:chExt cx="2596191" cy="1498574"/>
          </a:xfrm>
          <a:solidFill>
            <a:schemeClr val="accent1">
              <a:lumMod val="75000"/>
            </a:schemeClr>
          </a:solidFill>
        </p:grpSpPr>
        <p:sp>
          <p:nvSpPr>
            <p:cNvPr id="62" name="Oval 61"/>
            <p:cNvSpPr/>
            <p:nvPr/>
          </p:nvSpPr>
          <p:spPr bwMode="auto">
            <a:xfrm rot="20160000">
              <a:off x="7266111" y="4461857"/>
              <a:ext cx="314484" cy="482600"/>
            </a:xfrm>
            <a:prstGeom prst="ellipse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sp>
          <p:nvSpPr>
            <p:cNvPr id="63" name="Rectangle 62"/>
            <p:cNvSpPr/>
            <p:nvPr/>
          </p:nvSpPr>
          <p:spPr bwMode="auto">
            <a:xfrm rot="20160000">
              <a:off x="5042650" y="4971830"/>
              <a:ext cx="2486057" cy="481568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sp>
          <p:nvSpPr>
            <p:cNvPr id="64" name="Oval 63"/>
            <p:cNvSpPr/>
            <p:nvPr/>
          </p:nvSpPr>
          <p:spPr bwMode="auto">
            <a:xfrm rot="20160000">
              <a:off x="4984404" y="5477831"/>
              <a:ext cx="314484" cy="482600"/>
            </a:xfrm>
            <a:prstGeom prst="ellipse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sp>
          <p:nvSpPr>
            <p:cNvPr id="65" name="Rectangle 64"/>
            <p:cNvSpPr/>
            <p:nvPr/>
          </p:nvSpPr>
          <p:spPr bwMode="auto">
            <a:xfrm rot="3905227">
              <a:off x="7178966" y="4673734"/>
              <a:ext cx="465280" cy="72130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</p:grpSp>
      <p:cxnSp>
        <p:nvCxnSpPr>
          <p:cNvPr id="66" name="Straight Arrow Connector 65"/>
          <p:cNvCxnSpPr/>
          <p:nvPr/>
        </p:nvCxnSpPr>
        <p:spPr bwMode="auto">
          <a:xfrm flipV="1">
            <a:off x="5993837" y="2006600"/>
            <a:ext cx="1606550" cy="723900"/>
          </a:xfrm>
          <a:prstGeom prst="straightConnector1">
            <a:avLst/>
          </a:prstGeom>
          <a:solidFill>
            <a:schemeClr val="accent1"/>
          </a:solidFill>
          <a:ln w="34925" cap="flat" cmpd="sng" algn="ctr">
            <a:solidFill>
              <a:srgbClr val="000090"/>
            </a:solidFill>
            <a:prstDash val="solid"/>
            <a:round/>
            <a:headEnd type="none" w="sm" len="sm"/>
            <a:tailEnd type="triangle" w="med" len="med"/>
          </a:ln>
          <a:effectLst/>
        </p:spPr>
      </p:cxnSp>
      <p:cxnSp>
        <p:nvCxnSpPr>
          <p:cNvPr id="67" name="Straight Arrow Connector 66"/>
          <p:cNvCxnSpPr/>
          <p:nvPr/>
        </p:nvCxnSpPr>
        <p:spPr bwMode="auto">
          <a:xfrm flipV="1">
            <a:off x="6654249" y="1388200"/>
            <a:ext cx="0" cy="8316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68" name="TextBox 67"/>
          <p:cNvSpPr txBox="1"/>
          <p:nvPr/>
        </p:nvSpPr>
        <p:spPr>
          <a:xfrm>
            <a:off x="4908381" y="1835150"/>
            <a:ext cx="126338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</a:rPr>
              <a:t>B</a:t>
            </a:r>
            <a:r>
              <a:rPr lang="en-US" sz="1600" baseline="-25000" dirty="0" smtClean="0">
                <a:solidFill>
                  <a:schemeClr val="bg1">
                    <a:lumMod val="65000"/>
                  </a:schemeClr>
                </a:solidFill>
              </a:rPr>
              <a:t>x</a:t>
            </a:r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</a:rPr>
              <a:t> generated </a:t>
            </a:r>
          </a:p>
          <a:p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</a:rPr>
              <a:t>by beam(s)</a:t>
            </a:r>
            <a:endParaRPr lang="en-US" sz="16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69" name="Arc 68"/>
          <p:cNvSpPr/>
          <p:nvPr/>
        </p:nvSpPr>
        <p:spPr bwMode="auto">
          <a:xfrm rot="712780">
            <a:off x="7575716" y="2491596"/>
            <a:ext cx="643051" cy="1102129"/>
          </a:xfrm>
          <a:prstGeom prst="arc">
            <a:avLst>
              <a:gd name="adj1" fmla="val 2414181"/>
              <a:gd name="adj2" fmla="val 1175219"/>
            </a:avLst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cxnSp>
        <p:nvCxnSpPr>
          <p:cNvPr id="70" name="Straight Connector 69"/>
          <p:cNvCxnSpPr/>
          <p:nvPr/>
        </p:nvCxnSpPr>
        <p:spPr bwMode="auto">
          <a:xfrm>
            <a:off x="8184587" y="3213100"/>
            <a:ext cx="660400" cy="1143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71" name="Straight Connector 70"/>
          <p:cNvCxnSpPr/>
          <p:nvPr/>
        </p:nvCxnSpPr>
        <p:spPr bwMode="auto">
          <a:xfrm>
            <a:off x="8127437" y="3346450"/>
            <a:ext cx="660400" cy="1143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72" name="TextBox 71"/>
          <p:cNvSpPr txBox="1"/>
          <p:nvPr/>
        </p:nvSpPr>
        <p:spPr>
          <a:xfrm>
            <a:off x="7869891" y="3467100"/>
            <a:ext cx="124814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PU coil to measure B</a:t>
            </a:r>
            <a:r>
              <a:rPr lang="en-US" sz="1600" baseline="-25000" dirty="0" smtClean="0"/>
              <a:t>x</a:t>
            </a:r>
            <a:endParaRPr lang="en-US" sz="1600" dirty="0"/>
          </a:p>
        </p:txBody>
      </p:sp>
      <p:cxnSp>
        <p:nvCxnSpPr>
          <p:cNvPr id="73" name="Straight Arrow Connector 72"/>
          <p:cNvCxnSpPr/>
          <p:nvPr/>
        </p:nvCxnSpPr>
        <p:spPr bwMode="auto">
          <a:xfrm flipH="1">
            <a:off x="5523137" y="2927500"/>
            <a:ext cx="0" cy="7560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graphicFrame>
        <p:nvGraphicFramePr>
          <p:cNvPr id="74" name="Object 7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43782931"/>
              </p:ext>
            </p:extLst>
          </p:nvPr>
        </p:nvGraphicFramePr>
        <p:xfrm>
          <a:off x="5160400" y="3046413"/>
          <a:ext cx="273050" cy="244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74" name="Equation" r:id="rId9" imgW="228600" imgH="203200" progId="Equation.3">
                  <p:embed/>
                </p:oleObj>
              </mc:Choice>
              <mc:Fallback>
                <p:oleObj name="Equation" r:id="rId9" imgW="228600" imgH="203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5160400" y="3046413"/>
                        <a:ext cx="273050" cy="2444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5" name="TextBox 74"/>
          <p:cNvSpPr txBox="1"/>
          <p:nvPr/>
        </p:nvSpPr>
        <p:spPr>
          <a:xfrm>
            <a:off x="5271394" y="4038600"/>
            <a:ext cx="3326552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dirty="0" smtClean="0"/>
              <a:t>        Beam separation and B</a:t>
            </a:r>
            <a:r>
              <a:rPr lang="en-US" sz="1600" baseline="-25000" dirty="0" smtClean="0"/>
              <a:t>x</a:t>
            </a:r>
            <a:r>
              <a:rPr lang="en-US" sz="1600" dirty="0" smtClean="0"/>
              <a:t> </a:t>
            </a:r>
            <a:r>
              <a:rPr lang="en-US" sz="1600" dirty="0" smtClean="0"/>
              <a:t>generated</a:t>
            </a:r>
            <a:br>
              <a:rPr lang="en-US" sz="1600" dirty="0" smtClean="0"/>
            </a:br>
            <a:endParaRPr lang="en-US" sz="1600" dirty="0" smtClean="0"/>
          </a:p>
          <a:p>
            <a:pPr algn="l"/>
            <a:r>
              <a:rPr lang="en-US" sz="1600" dirty="0" smtClean="0"/>
              <a:t>Note:</a:t>
            </a:r>
          </a:p>
          <a:p>
            <a:pPr algn="l"/>
            <a:r>
              <a:rPr lang="en-US" sz="1600" dirty="0" smtClean="0"/>
              <a:t>  1) Separation enhances </a:t>
            </a:r>
            <a:r>
              <a:rPr lang="en-US" sz="1600" dirty="0" smtClean="0"/>
              <a:t>magnetic field</a:t>
            </a:r>
            <a:endParaRPr lang="en-US" sz="1600" dirty="0" smtClean="0"/>
          </a:p>
          <a:p>
            <a:pPr algn="l"/>
            <a:r>
              <a:rPr lang="en-US" sz="1600" dirty="0"/>
              <a:t> </a:t>
            </a:r>
            <a:r>
              <a:rPr lang="en-US" sz="1600" dirty="0" smtClean="0"/>
              <a:t> 2) With beam parameters and lattice </a:t>
            </a:r>
          </a:p>
          <a:p>
            <a:pPr algn="l"/>
            <a:r>
              <a:rPr lang="en-US" sz="1600" dirty="0"/>
              <a:t> </a:t>
            </a:r>
            <a:r>
              <a:rPr lang="en-US" sz="1600" dirty="0" smtClean="0"/>
              <a:t>     proposed, beams are not round</a:t>
            </a:r>
            <a:br>
              <a:rPr lang="en-US" sz="1600" dirty="0" smtClean="0"/>
            </a:br>
            <a:r>
              <a:rPr lang="en-US" sz="1600" dirty="0" smtClean="0"/>
              <a:t>      (very large vertical beam size!)</a:t>
            </a:r>
            <a:endParaRPr lang="en-US" sz="1600" dirty="0"/>
          </a:p>
        </p:txBody>
      </p:sp>
      <p:graphicFrame>
        <p:nvGraphicFramePr>
          <p:cNvPr id="76" name="Object 7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74998135"/>
              </p:ext>
            </p:extLst>
          </p:nvPr>
        </p:nvGraphicFramePr>
        <p:xfrm>
          <a:off x="2166938" y="1373188"/>
          <a:ext cx="762000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75" name="Equation" r:id="rId11" imgW="635000" imgH="254000" progId="Equation.3">
                  <p:embed/>
                </p:oleObj>
              </mc:Choice>
              <mc:Fallback>
                <p:oleObj name="Equation" r:id="rId11" imgW="635000" imgH="2540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2166938" y="1373188"/>
                        <a:ext cx="762000" cy="304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7" name="Object 7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06254517"/>
              </p:ext>
            </p:extLst>
          </p:nvPr>
        </p:nvGraphicFramePr>
        <p:xfrm>
          <a:off x="3756025" y="1368425"/>
          <a:ext cx="884238" cy="288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76" name="Equation" r:id="rId13" imgW="736600" imgH="241300" progId="Equation.3">
                  <p:embed/>
                </p:oleObj>
              </mc:Choice>
              <mc:Fallback>
                <p:oleObj name="Equation" r:id="rId13" imgW="736600" imgH="241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3756025" y="1368425"/>
                        <a:ext cx="884238" cy="2889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8" name="Object 7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97487867"/>
              </p:ext>
            </p:extLst>
          </p:nvPr>
        </p:nvGraphicFramePr>
        <p:xfrm>
          <a:off x="1504950" y="2036763"/>
          <a:ext cx="2619375" cy="655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77" name="Equation" r:id="rId15" imgW="2184400" imgH="546100" progId="Equation.3">
                  <p:embed/>
                </p:oleObj>
              </mc:Choice>
              <mc:Fallback>
                <p:oleObj name="Equation" r:id="rId15" imgW="2184400" imgH="546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1504950" y="2036763"/>
                        <a:ext cx="2619375" cy="6556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0" name="Object 7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1616248"/>
              </p:ext>
            </p:extLst>
          </p:nvPr>
        </p:nvGraphicFramePr>
        <p:xfrm>
          <a:off x="2736850" y="3870325"/>
          <a:ext cx="230188" cy="288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78" name="Equation" r:id="rId17" imgW="190500" imgH="241300" progId="Equation.3">
                  <p:embed/>
                </p:oleObj>
              </mc:Choice>
              <mc:Fallback>
                <p:oleObj name="Equation" r:id="rId17" imgW="190500" imgH="241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2736850" y="3870325"/>
                        <a:ext cx="230188" cy="2889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" name="TextBox 80"/>
          <p:cNvSpPr txBox="1"/>
          <p:nvPr/>
        </p:nvSpPr>
        <p:spPr>
          <a:xfrm rot="21540000">
            <a:off x="787080" y="6019059"/>
            <a:ext cx="77037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6600"/>
                </a:solidFill>
              </a:rPr>
              <a:t>c</a:t>
            </a:r>
            <a:r>
              <a:rPr lang="en-US" sz="1400" dirty="0" smtClean="0">
                <a:solidFill>
                  <a:srgbClr val="FF6600"/>
                </a:solidFill>
              </a:rPr>
              <a:t>f. </a:t>
            </a:r>
            <a:r>
              <a:rPr lang="en-US" sz="1400" dirty="0">
                <a:solidFill>
                  <a:srgbClr val="FF6600"/>
                </a:solidFill>
              </a:rPr>
              <a:t>a</a:t>
            </a:r>
            <a:r>
              <a:rPr lang="en-US" sz="1400" dirty="0" smtClean="0">
                <a:solidFill>
                  <a:srgbClr val="FF6600"/>
                </a:solidFill>
              </a:rPr>
              <a:t>nalysis by V. Lebedev of this scheme and other potential limitation in:</a:t>
            </a:r>
          </a:p>
          <a:p>
            <a:pPr marL="0" lvl="2"/>
            <a:r>
              <a:rPr lang="en-US" sz="1400" dirty="0">
                <a:solidFill>
                  <a:srgbClr val="FF6600"/>
                </a:solidFill>
              </a:rPr>
              <a:t>http://collaborations.fz-juelich.de/ikp/jedi/public_files/usual_event/AccPhysLimitationsOnEDMring.pdf) </a:t>
            </a:r>
          </a:p>
        </p:txBody>
      </p:sp>
      <p:graphicFrame>
        <p:nvGraphicFramePr>
          <p:cNvPr id="82" name="Object 8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70340411"/>
              </p:ext>
            </p:extLst>
          </p:nvPr>
        </p:nvGraphicFramePr>
        <p:xfrm>
          <a:off x="776288" y="5241925"/>
          <a:ext cx="823912" cy="288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79" name="Equation" r:id="rId19" imgW="685800" imgH="241300" progId="Equation.3">
                  <p:embed/>
                </p:oleObj>
              </mc:Choice>
              <mc:Fallback>
                <p:oleObj name="Equation" r:id="rId19" imgW="685800" imgH="241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776288" y="5241925"/>
                        <a:ext cx="823912" cy="2889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3" name="Object 8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19542788"/>
              </p:ext>
            </p:extLst>
          </p:nvPr>
        </p:nvGraphicFramePr>
        <p:xfrm>
          <a:off x="4024313" y="5556250"/>
          <a:ext cx="777875" cy="244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80" name="Equation" r:id="rId21" imgW="647700" imgH="203200" progId="Equation.3">
                  <p:embed/>
                </p:oleObj>
              </mc:Choice>
              <mc:Fallback>
                <p:oleObj name="Equation" r:id="rId21" imgW="647700" imgH="203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4024313" y="5556250"/>
                        <a:ext cx="777875" cy="2444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917660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350" y="-1587"/>
            <a:ext cx="7867650" cy="954087"/>
          </a:xfrm>
        </p:spPr>
        <p:txBody>
          <a:bodyPr/>
          <a:lstStyle/>
          <a:p>
            <a:r>
              <a:rPr lang="en-US" sz="2000" dirty="0"/>
              <a:t>Recap of standard fully electric charged particle Electric Dipole Moment (cpEDM) </a:t>
            </a:r>
            <a:r>
              <a:rPr lang="en-US" sz="2000" dirty="0" smtClean="0"/>
              <a:t>ring </a:t>
            </a:r>
            <a:r>
              <a:rPr lang="mr-IN" sz="2000" dirty="0" smtClean="0"/>
              <a:t>–</a:t>
            </a:r>
            <a:r>
              <a:rPr lang="en-US" sz="2000" dirty="0" smtClean="0"/>
              <a:t> limitation of orbit difference measurement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900" y="3568700"/>
            <a:ext cx="8788400" cy="3174999"/>
          </a:xfrm>
        </p:spPr>
        <p:txBody>
          <a:bodyPr/>
          <a:lstStyle/>
          <a:p>
            <a:pPr marL="230400" indent="-230400"/>
            <a:r>
              <a:rPr lang="en-US" sz="1600" dirty="0" smtClean="0"/>
              <a:t>Orbit separation at position    in a real machine with </a:t>
            </a:r>
            <a:r>
              <a:rPr lang="en-US" sz="1600" dirty="0" err="1" smtClean="0"/>
              <a:t>Twiss</a:t>
            </a:r>
            <a:r>
              <a:rPr lang="en-US" sz="1600" dirty="0" smtClean="0"/>
              <a:t> betatron function varying with position  </a:t>
            </a:r>
            <a:br>
              <a:rPr lang="en-US" sz="1600" dirty="0" smtClean="0"/>
            </a:br>
            <a:r>
              <a:rPr lang="en-US" sz="1100" dirty="0" smtClean="0"/>
              <a:t/>
            </a:r>
            <a:br>
              <a:rPr lang="en-US" sz="1100" dirty="0" smtClean="0"/>
            </a:br>
            <a:r>
              <a:rPr lang="en-US" sz="1600" dirty="0" smtClean="0"/>
              <a:t>                                                                                               with         the betatron phase</a:t>
            </a:r>
            <a:br>
              <a:rPr lang="en-US" sz="1600" dirty="0" smtClean="0"/>
            </a:br>
            <a:endParaRPr lang="en-US" sz="1200" dirty="0" smtClean="0"/>
          </a:p>
          <a:p>
            <a:pPr marL="230400" indent="-230400"/>
            <a:r>
              <a:rPr lang="en-US" sz="1600" dirty="0" smtClean="0"/>
              <a:t>Effect of magnetic field on orbit difference weighted with </a:t>
            </a:r>
          </a:p>
          <a:p>
            <a:pPr marL="478800" lvl="1" indent="-230400"/>
            <a:r>
              <a:rPr lang="en-US" sz="1600" dirty="0" smtClean="0"/>
              <a:t>Possible to have finite average separation of beams with vanishing average </a:t>
            </a:r>
          </a:p>
          <a:p>
            <a:pPr marL="622300" lvl="2" indent="-177800"/>
            <a:r>
              <a:rPr lang="en-US" sz="1600" dirty="0" smtClean="0"/>
              <a:t>Say positive (negative)      at positions with large (small) </a:t>
            </a:r>
            <a:br>
              <a:rPr lang="en-US" sz="1600" dirty="0" smtClean="0"/>
            </a:br>
            <a:endParaRPr lang="en-US" sz="1200" dirty="0" smtClean="0"/>
          </a:p>
          <a:p>
            <a:pPr marL="230400" indent="-230400"/>
            <a:r>
              <a:rPr lang="en-US" sz="1600" dirty="0" smtClean="0"/>
              <a:t>Situation similar, somewhat more complicated, in case of tune modulation</a:t>
            </a:r>
            <a:br>
              <a:rPr lang="en-US" sz="1600" dirty="0" smtClean="0"/>
            </a:br>
            <a:endParaRPr lang="en-US" sz="1050" dirty="0" smtClean="0"/>
          </a:p>
          <a:p>
            <a:pPr marL="230400" indent="-230400"/>
            <a:r>
              <a:rPr lang="en-US" sz="1600" dirty="0" smtClean="0"/>
              <a:t>Horizontal separation of beams due to vertical magnetic field and skew quadrupoles (tilted electrodes of bends) yield similar effects</a:t>
            </a:r>
          </a:p>
        </p:txBody>
      </p:sp>
      <p:sp>
        <p:nvSpPr>
          <p:cNvPr id="41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0" y="6570663"/>
            <a:ext cx="9144000" cy="284162"/>
          </a:xfrm>
        </p:spPr>
        <p:txBody>
          <a:bodyPr/>
          <a:lstStyle/>
          <a:p>
            <a:pPr>
              <a:defRPr/>
            </a:pPr>
            <a:r>
              <a:rPr lang="en-US" dirty="0"/>
              <a:t>Hybrid EDM Ring &amp; Axions                                                                           iFAST BSW22, 29</a:t>
            </a:r>
            <a:r>
              <a:rPr lang="en-US" baseline="30000" dirty="0"/>
              <a:t>th</a:t>
            </a:r>
            <a:r>
              <a:rPr lang="en-US" dirty="0"/>
              <a:t> March to 1</a:t>
            </a:r>
            <a:r>
              <a:rPr lang="en-US" baseline="30000" dirty="0"/>
              <a:t>st</a:t>
            </a:r>
            <a:r>
              <a:rPr lang="en-US" dirty="0"/>
              <a:t> April 2022</a:t>
            </a:r>
            <a:endParaRPr lang="en-US" dirty="0"/>
          </a:p>
        </p:txBody>
      </p:sp>
      <p:sp>
        <p:nvSpPr>
          <p:cNvPr id="75" name="TextBox 74"/>
          <p:cNvSpPr txBox="1"/>
          <p:nvPr/>
        </p:nvSpPr>
        <p:spPr>
          <a:xfrm>
            <a:off x="877194" y="3251200"/>
            <a:ext cx="77372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dirty="0" err="1" smtClean="0"/>
              <a:t>Twiss</a:t>
            </a:r>
            <a:r>
              <a:rPr lang="en-US" sz="1600" dirty="0" smtClean="0"/>
              <a:t> parameters for one out of four periods of the “strong focusing” </a:t>
            </a:r>
            <a:r>
              <a:rPr lang="en-US" sz="1600" dirty="0" err="1" smtClean="0"/>
              <a:t>pEDM</a:t>
            </a:r>
            <a:r>
              <a:rPr lang="en-US" sz="1600" dirty="0" smtClean="0"/>
              <a:t> lattice proposal</a:t>
            </a:r>
            <a:endParaRPr lang="en-US" sz="1600" dirty="0"/>
          </a:p>
        </p:txBody>
      </p:sp>
      <p:graphicFrame>
        <p:nvGraphicFramePr>
          <p:cNvPr id="80" name="Object 7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10331730"/>
              </p:ext>
            </p:extLst>
          </p:nvPr>
        </p:nvGraphicFramePr>
        <p:xfrm>
          <a:off x="436563" y="3846513"/>
          <a:ext cx="4681537" cy="668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82" name="Equation" r:id="rId3" imgW="3873500" imgH="558800" progId="Equation.3">
                  <p:embed/>
                </p:oleObj>
              </mc:Choice>
              <mc:Fallback>
                <p:oleObj name="Equation" r:id="rId3" imgW="3873500" imgH="558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36563" y="3846513"/>
                        <a:ext cx="4681537" cy="6683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9100" y="990600"/>
            <a:ext cx="8216900" cy="2346572"/>
          </a:xfrm>
          <a:prstGeom prst="rect">
            <a:avLst/>
          </a:prstGeom>
        </p:spPr>
      </p:pic>
      <p:graphicFrame>
        <p:nvGraphicFramePr>
          <p:cNvPr id="79" name="Object 7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93219137"/>
              </p:ext>
            </p:extLst>
          </p:nvPr>
        </p:nvGraphicFramePr>
        <p:xfrm>
          <a:off x="2617788" y="3689350"/>
          <a:ext cx="138112" cy="166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83" name="Equation" r:id="rId6" imgW="114300" imgH="139700" progId="Equation.3">
                  <p:embed/>
                </p:oleObj>
              </mc:Choice>
              <mc:Fallback>
                <p:oleObj name="Equation" r:id="rId6" imgW="114300" imgH="139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617788" y="3689350"/>
                        <a:ext cx="138112" cy="1666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2" name="Object 8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36043700"/>
              </p:ext>
            </p:extLst>
          </p:nvPr>
        </p:nvGraphicFramePr>
        <p:xfrm>
          <a:off x="8243888" y="3654425"/>
          <a:ext cx="138112" cy="212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84" name="Equation" r:id="rId8" imgW="114300" imgH="177800" progId="Equation.3">
                  <p:embed/>
                </p:oleObj>
              </mc:Choice>
              <mc:Fallback>
                <p:oleObj name="Equation" r:id="rId8" imgW="114300" imgH="177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8243888" y="3654425"/>
                        <a:ext cx="138112" cy="2127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3" name="Object 8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29864138"/>
              </p:ext>
            </p:extLst>
          </p:nvPr>
        </p:nvGraphicFramePr>
        <p:xfrm>
          <a:off x="5634038" y="4057650"/>
          <a:ext cx="379412" cy="244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85" name="Equation" r:id="rId10" imgW="317500" imgH="203200" progId="Equation.3">
                  <p:embed/>
                </p:oleObj>
              </mc:Choice>
              <mc:Fallback>
                <p:oleObj name="Equation" r:id="rId10" imgW="317500" imgH="203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5634038" y="4057650"/>
                        <a:ext cx="379412" cy="2444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85767623"/>
              </p:ext>
            </p:extLst>
          </p:nvPr>
        </p:nvGraphicFramePr>
        <p:xfrm>
          <a:off x="4956175" y="4449763"/>
          <a:ext cx="592138" cy="350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86" name="Equation" r:id="rId12" imgW="495300" imgH="292100" progId="Equation.3">
                  <p:embed/>
                </p:oleObj>
              </mc:Choice>
              <mc:Fallback>
                <p:oleObj name="Equation" r:id="rId12" imgW="495300" imgH="292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4956175" y="4449763"/>
                        <a:ext cx="592138" cy="3508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80059565"/>
              </p:ext>
            </p:extLst>
          </p:nvPr>
        </p:nvGraphicFramePr>
        <p:xfrm>
          <a:off x="5207000" y="5081588"/>
          <a:ext cx="242888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87" name="Equation" r:id="rId14" imgW="203200" imgH="254000" progId="Equation.3">
                  <p:embed/>
                </p:oleObj>
              </mc:Choice>
              <mc:Fallback>
                <p:oleObj name="Equation" r:id="rId14" imgW="203200" imgH="2540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5207000" y="5081588"/>
                        <a:ext cx="242888" cy="304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96821718"/>
              </p:ext>
            </p:extLst>
          </p:nvPr>
        </p:nvGraphicFramePr>
        <p:xfrm>
          <a:off x="6559550" y="4797425"/>
          <a:ext cx="228600" cy="290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88" name="Equation" r:id="rId16" imgW="190500" imgH="241300" progId="Equation.3">
                  <p:embed/>
                </p:oleObj>
              </mc:Choice>
              <mc:Fallback>
                <p:oleObj name="Equation" r:id="rId16" imgW="190500" imgH="241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6559550" y="4797425"/>
                        <a:ext cx="228600" cy="2905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5668019"/>
              </p:ext>
            </p:extLst>
          </p:nvPr>
        </p:nvGraphicFramePr>
        <p:xfrm>
          <a:off x="2559050" y="5089525"/>
          <a:ext cx="228600" cy="290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89" name="Equation" r:id="rId18" imgW="190500" imgH="241300" progId="Equation.3">
                  <p:embed/>
                </p:oleObj>
              </mc:Choice>
              <mc:Fallback>
                <p:oleObj name="Equation" r:id="rId18" imgW="190500" imgH="241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2559050" y="5089525"/>
                        <a:ext cx="228600" cy="2905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112789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2250" y="-1587"/>
            <a:ext cx="7867650" cy="954087"/>
          </a:xfrm>
        </p:spPr>
        <p:txBody>
          <a:bodyPr/>
          <a:lstStyle/>
          <a:p>
            <a:r>
              <a:rPr lang="en-US" sz="2800" dirty="0"/>
              <a:t>Hybrid Ring </a:t>
            </a:r>
            <a:r>
              <a:rPr lang="en-US" sz="2800" dirty="0" smtClean="0"/>
              <a:t>Concept - Proposal 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" y="1031874"/>
            <a:ext cx="8737600" cy="5495925"/>
          </a:xfrm>
        </p:spPr>
        <p:txBody>
          <a:bodyPr/>
          <a:lstStyle/>
          <a:p>
            <a:pPr marL="230400" indent="-230400"/>
            <a:r>
              <a:rPr lang="en-US" sz="1800" dirty="0" smtClean="0"/>
              <a:t>Ring operated at “magic energy” with electro-static bends without gradient (field index         )</a:t>
            </a:r>
            <a:endParaRPr lang="en-US" sz="1800" dirty="0"/>
          </a:p>
          <a:p>
            <a:pPr marL="478800" lvl="1" indent="-230400"/>
            <a:r>
              <a:rPr lang="en-US" sz="1600" dirty="0"/>
              <a:t>Geometry taken from strong focusing “magic energy” electric ring</a:t>
            </a:r>
          </a:p>
          <a:p>
            <a:pPr marL="478800" lvl="1" indent="-230400"/>
            <a:r>
              <a:rPr lang="en-US" sz="1600" dirty="0" smtClean="0"/>
              <a:t>Quadrupoles magnetic with strength                              and                          (length </a:t>
            </a:r>
            <a:r>
              <a:rPr lang="en-US" sz="1600" dirty="0"/>
              <a:t> </a:t>
            </a:r>
            <a:r>
              <a:rPr lang="en-US" sz="1600" dirty="0" smtClean="0"/>
              <a:t>              )</a:t>
            </a:r>
          </a:p>
          <a:p>
            <a:pPr marL="622300" lvl="2" indent="-177800"/>
            <a:r>
              <a:rPr lang="en-US" sz="1600" dirty="0" smtClean="0"/>
              <a:t>Operation with two counter-rotating beams</a:t>
            </a:r>
          </a:p>
          <a:p>
            <a:pPr marL="622300" lvl="2" indent="-177800"/>
            <a:r>
              <a:rPr lang="en-US" sz="1600" dirty="0" smtClean="0"/>
              <a:t>Thus, quadrupole polarity opposite for CW and CCW beam</a:t>
            </a:r>
          </a:p>
          <a:p>
            <a:pPr marL="478800" lvl="1" indent="-230400"/>
            <a:r>
              <a:rPr lang="en-US" sz="1600" dirty="0" smtClean="0"/>
              <a:t>Working point Q</a:t>
            </a:r>
            <a:r>
              <a:rPr lang="en-US" sz="1600" baseline="-25000" dirty="0" smtClean="0"/>
              <a:t>H</a:t>
            </a:r>
            <a:r>
              <a:rPr lang="en-US" sz="1600" dirty="0" smtClean="0"/>
              <a:t> = 1.754, Q</a:t>
            </a:r>
            <a:r>
              <a:rPr lang="en-US" sz="1600" baseline="-25000" dirty="0" smtClean="0"/>
              <a:t>V</a:t>
            </a:r>
            <a:r>
              <a:rPr lang="en-US" sz="1600" dirty="0" smtClean="0"/>
              <a:t> = 0.673 almost identical for two beams</a:t>
            </a:r>
          </a:p>
          <a:p>
            <a:pPr marL="478800" lvl="1" indent="-230400"/>
            <a:r>
              <a:rPr lang="en-US" sz="1600" dirty="0" smtClean="0"/>
              <a:t>Significant variations of horizontal betatron functions with periodicity four and larger dispersion</a:t>
            </a:r>
          </a:p>
          <a:p>
            <a:pPr marL="622300" lvl="2" indent="-177800"/>
            <a:r>
              <a:rPr lang="en-US" sz="1600" dirty="0" smtClean="0"/>
              <a:t>Impact on IBS to be evaluated</a:t>
            </a:r>
          </a:p>
          <a:p>
            <a:pPr marL="478800" lvl="1" indent="-230400"/>
            <a:r>
              <a:rPr lang="en-US" sz="1600" dirty="0" smtClean="0"/>
              <a:t>Tuning of machine for both</a:t>
            </a:r>
            <a:br>
              <a:rPr lang="en-US" sz="1600" dirty="0" smtClean="0"/>
            </a:br>
            <a:r>
              <a:rPr lang="en-US" sz="1600" dirty="0" smtClean="0"/>
              <a:t>beams more delicate</a:t>
            </a:r>
          </a:p>
          <a:p>
            <a:pPr marL="622300" lvl="2" indent="-177800"/>
            <a:r>
              <a:rPr lang="en-US" sz="1600" dirty="0" smtClean="0"/>
              <a:t>Closed orbit</a:t>
            </a:r>
          </a:p>
          <a:p>
            <a:pPr marL="622300" lvl="2" indent="-177800"/>
            <a:r>
              <a:rPr lang="en-US" sz="1600" dirty="0" smtClean="0"/>
              <a:t>Working point</a:t>
            </a:r>
          </a:p>
          <a:p>
            <a:pPr marL="622300" lvl="2" indent="-177800"/>
            <a:r>
              <a:rPr lang="en-US" sz="1600" dirty="0" smtClean="0"/>
              <a:t>Chromaticity and 2</a:t>
            </a:r>
            <a:r>
              <a:rPr lang="en-US" sz="1600" baseline="30000" dirty="0" smtClean="0"/>
              <a:t>nd</a:t>
            </a:r>
            <a:r>
              <a:rPr lang="en-US" sz="1600" dirty="0" smtClean="0"/>
              <a:t> order</a:t>
            </a:r>
            <a:br>
              <a:rPr lang="en-US" sz="1600" dirty="0" smtClean="0"/>
            </a:br>
            <a:r>
              <a:rPr lang="en-US" sz="1600" dirty="0" smtClean="0"/>
              <a:t>dispersion for spin coherence </a:t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endParaRPr lang="en-US" sz="1050" dirty="0" smtClean="0"/>
          </a:p>
          <a:p>
            <a:pPr marL="478800" lvl="1" indent="-230400"/>
            <a:r>
              <a:rPr lang="en-US" sz="1600" dirty="0" smtClean="0"/>
              <a:t>Note some analogies with,</a:t>
            </a:r>
            <a:br>
              <a:rPr lang="en-US" sz="1600" dirty="0" smtClean="0"/>
            </a:br>
            <a:r>
              <a:rPr lang="en-US" sz="1600" dirty="0" smtClean="0"/>
              <a:t>e.g., “doubly magic” proposal</a:t>
            </a:r>
            <a:br>
              <a:rPr lang="en-US" sz="1600" dirty="0" smtClean="0"/>
            </a:br>
            <a:r>
              <a:rPr lang="en-US" sz="1600" dirty="0" smtClean="0"/>
              <a:t>(superposition of electric and</a:t>
            </a:r>
            <a:br>
              <a:rPr lang="en-US" sz="1600" dirty="0" smtClean="0"/>
            </a:br>
            <a:r>
              <a:rPr lang="en-US" sz="1600" dirty="0" smtClean="0"/>
              <a:t> magnetic fields)</a:t>
            </a:r>
          </a:p>
        </p:txBody>
      </p:sp>
      <p:sp>
        <p:nvSpPr>
          <p:cNvPr id="41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0" y="6570663"/>
            <a:ext cx="9144000" cy="284162"/>
          </a:xfrm>
        </p:spPr>
        <p:txBody>
          <a:bodyPr/>
          <a:lstStyle/>
          <a:p>
            <a:pPr>
              <a:defRPr/>
            </a:pPr>
            <a:r>
              <a:rPr lang="en-US" dirty="0"/>
              <a:t>Hybrid EDM Ring &amp; Axions                                                                           iFAST BSW22, 29</a:t>
            </a:r>
            <a:r>
              <a:rPr lang="en-US" baseline="30000" dirty="0"/>
              <a:t>th</a:t>
            </a:r>
            <a:r>
              <a:rPr lang="en-US" dirty="0"/>
              <a:t> March to 1</a:t>
            </a:r>
            <a:r>
              <a:rPr lang="en-US" baseline="30000" dirty="0"/>
              <a:t>st</a:t>
            </a:r>
            <a:r>
              <a:rPr lang="en-US" dirty="0"/>
              <a:t> April 2022</a:t>
            </a:r>
            <a:endParaRPr lang="en-US" dirty="0"/>
          </a:p>
        </p:txBody>
      </p:sp>
      <p:graphicFrame>
        <p:nvGraphicFramePr>
          <p:cNvPr id="78" name="Object 7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36504021"/>
              </p:ext>
            </p:extLst>
          </p:nvPr>
        </p:nvGraphicFramePr>
        <p:xfrm>
          <a:off x="8169275" y="1127125"/>
          <a:ext cx="441325" cy="212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07" name="Equation" r:id="rId3" imgW="368300" imgH="177800" progId="Equation.3">
                  <p:embed/>
                </p:oleObj>
              </mc:Choice>
              <mc:Fallback>
                <p:oleObj name="Equation" r:id="rId3" imgW="368300" imgH="177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169275" y="1127125"/>
                        <a:ext cx="441325" cy="2127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9" name="Object 7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62333343"/>
              </p:ext>
            </p:extLst>
          </p:nvPr>
        </p:nvGraphicFramePr>
        <p:xfrm>
          <a:off x="3560763" y="1682750"/>
          <a:ext cx="1506537" cy="320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08" name="Equation" r:id="rId5" imgW="1257300" imgH="266700" progId="Equation.3">
                  <p:embed/>
                </p:oleObj>
              </mc:Choice>
              <mc:Fallback>
                <p:oleObj name="Equation" r:id="rId5" imgW="1257300" imgH="266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560763" y="1682750"/>
                        <a:ext cx="1506537" cy="3206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0" name="Object 7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8736976"/>
              </p:ext>
            </p:extLst>
          </p:nvPr>
        </p:nvGraphicFramePr>
        <p:xfrm>
          <a:off x="5411788" y="1687513"/>
          <a:ext cx="1231900" cy="258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09" name="Equation" r:id="rId7" imgW="1028700" imgH="215900" progId="Equation.3">
                  <p:embed/>
                </p:oleObj>
              </mc:Choice>
              <mc:Fallback>
                <p:oleObj name="Equation" r:id="rId7" imgW="1028700" imgH="215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411788" y="1687513"/>
                        <a:ext cx="1231900" cy="2587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" name="TextBox 80"/>
          <p:cNvSpPr txBox="1"/>
          <p:nvPr/>
        </p:nvSpPr>
        <p:spPr>
          <a:xfrm>
            <a:off x="4128394" y="5956300"/>
            <a:ext cx="437882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dirty="0" err="1" smtClean="0"/>
              <a:t>Twiss</a:t>
            </a:r>
            <a:r>
              <a:rPr lang="en-US" sz="1600" dirty="0" smtClean="0"/>
              <a:t> parameters for one out of four periods for the </a:t>
            </a:r>
          </a:p>
          <a:p>
            <a:pPr algn="l"/>
            <a:r>
              <a:rPr lang="en-US" sz="1600" dirty="0" smtClean="0"/>
              <a:t>CW (solid lines) and the CCW (dashed lines) beam</a:t>
            </a:r>
            <a:endParaRPr lang="en-US" sz="1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416300" y="3332430"/>
            <a:ext cx="5562600" cy="2674669"/>
          </a:xfrm>
          <a:prstGeom prst="rect">
            <a:avLst/>
          </a:prstGeom>
        </p:spPr>
      </p:pic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83458475"/>
              </p:ext>
            </p:extLst>
          </p:nvPr>
        </p:nvGraphicFramePr>
        <p:xfrm>
          <a:off x="379413" y="5459413"/>
          <a:ext cx="2711450" cy="1123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10" name="Equation" r:id="rId10" imgW="2260600" imgH="939800" progId="Equation.3">
                  <p:embed/>
                </p:oleObj>
              </mc:Choice>
              <mc:Fallback>
                <p:oleObj name="Equation" r:id="rId10" imgW="2260600" imgH="939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379413" y="5459413"/>
                        <a:ext cx="2711450" cy="1123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00252581"/>
              </p:ext>
            </p:extLst>
          </p:nvPr>
        </p:nvGraphicFramePr>
        <p:xfrm>
          <a:off x="7258050" y="1682750"/>
          <a:ext cx="790575" cy="319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11" name="Equation" r:id="rId12" imgW="660400" imgH="266700" progId="Equation.3">
                  <p:embed/>
                </p:oleObj>
              </mc:Choice>
              <mc:Fallback>
                <p:oleObj name="Equation" r:id="rId12" imgW="660400" imgH="266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7258050" y="1682750"/>
                        <a:ext cx="790575" cy="3190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/>
          <p:nvPr/>
        </p:nvSpPr>
        <p:spPr>
          <a:xfrm rot="364625">
            <a:off x="5295372" y="40230"/>
            <a:ext cx="321644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6600"/>
                </a:solidFill>
              </a:rPr>
              <a:t>Hybrid ring proposed by </a:t>
            </a:r>
          </a:p>
          <a:p>
            <a:r>
              <a:rPr lang="en-US" sz="1600" dirty="0" smtClean="0">
                <a:solidFill>
                  <a:srgbClr val="FF6600"/>
                </a:solidFill>
              </a:rPr>
              <a:t>S. Haciomeroglu and Y.K. Semertzidis</a:t>
            </a:r>
          </a:p>
          <a:p>
            <a:r>
              <a:rPr lang="en-US" sz="1600" dirty="0">
                <a:solidFill>
                  <a:srgbClr val="FF6600"/>
                </a:solidFill>
              </a:rPr>
              <a:t>(</a:t>
            </a:r>
            <a:r>
              <a:rPr lang="en-US" sz="1600" dirty="0" smtClean="0">
                <a:solidFill>
                  <a:srgbClr val="FF6600"/>
                </a:solidFill>
              </a:rPr>
              <a:t>see PRAB </a:t>
            </a:r>
            <a:r>
              <a:rPr lang="en-US" sz="1600" dirty="0">
                <a:solidFill>
                  <a:srgbClr val="FF6600"/>
                </a:solidFill>
              </a:rPr>
              <a:t>22, 034001 (2019</a:t>
            </a:r>
            <a:r>
              <a:rPr lang="en-US" sz="1600" dirty="0" smtClean="0">
                <a:solidFill>
                  <a:srgbClr val="FF6600"/>
                </a:solidFill>
              </a:rPr>
              <a:t>)</a:t>
            </a:r>
          </a:p>
          <a:p>
            <a:r>
              <a:rPr lang="en-US" sz="1600" dirty="0">
                <a:solidFill>
                  <a:srgbClr val="FF6600"/>
                </a:solidFill>
              </a:rPr>
              <a:t>a</a:t>
            </a:r>
            <a:r>
              <a:rPr lang="en-US" sz="1600" dirty="0" smtClean="0">
                <a:solidFill>
                  <a:srgbClr val="FF6600"/>
                </a:solidFill>
              </a:rPr>
              <a:t>nd </a:t>
            </a:r>
            <a:r>
              <a:rPr lang="hr-HR" sz="1600" dirty="0" smtClean="0">
                <a:solidFill>
                  <a:srgbClr val="FF6600"/>
                </a:solidFill>
              </a:rPr>
              <a:t> arXiv</a:t>
            </a:r>
            <a:r>
              <a:rPr lang="hr-HR" sz="1600" dirty="0">
                <a:solidFill>
                  <a:srgbClr val="FF6600"/>
                </a:solidFill>
              </a:rPr>
              <a:t>:1806.09319</a:t>
            </a:r>
            <a:r>
              <a:rPr lang="en-US" sz="1600" dirty="0" smtClean="0">
                <a:solidFill>
                  <a:srgbClr val="FF6600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8855653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5900" y="1031874"/>
            <a:ext cx="8737600" cy="5521325"/>
          </a:xfrm>
        </p:spPr>
        <p:txBody>
          <a:bodyPr/>
          <a:lstStyle/>
          <a:p>
            <a:pPr marL="230400" indent="-230400"/>
            <a:r>
              <a:rPr lang="en-US" sz="1600" dirty="0" smtClean="0"/>
              <a:t>Average radial magnetic field (in addition to magnetic field from quadrupoles)</a:t>
            </a:r>
            <a:endParaRPr lang="en-US" sz="1800" dirty="0"/>
          </a:p>
          <a:p>
            <a:pPr marL="478800" lvl="1" indent="-230400"/>
            <a:r>
              <a:rPr lang="en-US" sz="1600" dirty="0" smtClean="0"/>
              <a:t>Again, the vertical acceleration over one turn vanishes (for closed orbit, in average for many turns)</a:t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endParaRPr lang="en-US" sz="1600" dirty="0" smtClean="0"/>
          </a:p>
          <a:p>
            <a:pPr marL="478800" lvl="1" indent="-230400"/>
            <a:r>
              <a:rPr lang="en-US" sz="1600" dirty="0" smtClean="0"/>
              <a:t>With perfect electric bends (field index set to         ), no vertical electric fields </a:t>
            </a:r>
          </a:p>
          <a:p>
            <a:pPr marL="622300" lvl="2" indent="-177800"/>
            <a:r>
              <a:rPr lang="en-US" sz="1600" dirty="0" smtClean="0"/>
              <a:t>Closed orbit such that </a:t>
            </a:r>
            <a:r>
              <a:rPr lang="en-US" sz="1600" dirty="0" smtClean="0">
                <a:solidFill>
                  <a:srgbClr val="FF0000"/>
                </a:solidFill>
              </a:rPr>
              <a:t>average radial magnetic field along closed orbit vanishes</a:t>
            </a:r>
          </a:p>
          <a:p>
            <a:pPr marL="622300" lvl="2" indent="-177800"/>
            <a:r>
              <a:rPr lang="en-US" sz="1600" dirty="0" smtClean="0"/>
              <a:t>For particles executing transverse betatron oscillations, </a:t>
            </a:r>
            <a:r>
              <a:rPr lang="en-US" sz="1600" dirty="0" smtClean="0">
                <a:solidFill>
                  <a:srgbClr val="FF0000"/>
                </a:solidFill>
              </a:rPr>
              <a:t>radial magnetic field vanishes in average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 only (as is the case for perfects hybrid ring) </a:t>
            </a:r>
            <a:br>
              <a:rPr lang="en-US" sz="1600" dirty="0" smtClean="0"/>
            </a:br>
            <a:endParaRPr lang="en-US" sz="1050" dirty="0" smtClean="0"/>
          </a:p>
          <a:p>
            <a:pPr marL="230400" indent="-230400"/>
            <a:r>
              <a:rPr lang="en-US" sz="1800" dirty="0">
                <a:solidFill>
                  <a:srgbClr val="FF0000"/>
                </a:solidFill>
              </a:rPr>
              <a:t>Average radial magnetic field does not lead to a </a:t>
            </a:r>
            <a:r>
              <a:rPr lang="en-US" sz="1800" dirty="0" smtClean="0">
                <a:solidFill>
                  <a:srgbClr val="FF0000"/>
                </a:solidFill>
              </a:rPr>
              <a:t>1</a:t>
            </a:r>
            <a:r>
              <a:rPr lang="en-US" sz="1800" baseline="30000" dirty="0" smtClean="0">
                <a:solidFill>
                  <a:srgbClr val="FF0000"/>
                </a:solidFill>
              </a:rPr>
              <a:t>st</a:t>
            </a:r>
            <a:r>
              <a:rPr lang="en-US" sz="1800" dirty="0" smtClean="0">
                <a:solidFill>
                  <a:srgbClr val="FF0000"/>
                </a:solidFill>
              </a:rPr>
              <a:t> order </a:t>
            </a:r>
            <a:r>
              <a:rPr lang="en-US" sz="1800" dirty="0">
                <a:solidFill>
                  <a:srgbClr val="FF0000"/>
                </a:solidFill>
              </a:rPr>
              <a:t>effect mimicking EDM</a:t>
            </a:r>
            <a:br>
              <a:rPr lang="en-US" sz="1800" dirty="0">
                <a:solidFill>
                  <a:srgbClr val="FF0000"/>
                </a:solidFill>
              </a:rPr>
            </a:br>
            <a:r>
              <a:rPr lang="en-US" sz="1800" dirty="0">
                <a:solidFill>
                  <a:srgbClr val="FF0000"/>
                </a:solidFill>
              </a:rPr>
              <a:t>(vertical spin build up proportional to the average radial magnetic field)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7800" y="1778000"/>
            <a:ext cx="5651500" cy="232179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5100" y="11113"/>
            <a:ext cx="7835900" cy="954087"/>
          </a:xfrm>
        </p:spPr>
        <p:txBody>
          <a:bodyPr/>
          <a:lstStyle/>
          <a:p>
            <a:r>
              <a:rPr lang="en-US" sz="2800" dirty="0"/>
              <a:t>Hybrid Ring </a:t>
            </a:r>
            <a:r>
              <a:rPr lang="en-US" sz="2800" dirty="0" smtClean="0"/>
              <a:t>Concept -</a:t>
            </a:r>
            <a:br>
              <a:rPr lang="en-US" sz="2800" dirty="0" smtClean="0"/>
            </a:br>
            <a:r>
              <a:rPr lang="en-US" sz="2400" dirty="0" smtClean="0"/>
              <a:t>average </a:t>
            </a:r>
            <a:r>
              <a:rPr lang="en-US" sz="2400" dirty="0"/>
              <a:t>radial magnetic </a:t>
            </a:r>
            <a:r>
              <a:rPr lang="en-US" sz="2400" dirty="0" smtClean="0"/>
              <a:t>field </a:t>
            </a:r>
            <a:endParaRPr lang="en-US" sz="3200" dirty="0"/>
          </a:p>
        </p:txBody>
      </p:sp>
      <p:sp>
        <p:nvSpPr>
          <p:cNvPr id="41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0" y="6570663"/>
            <a:ext cx="9144000" cy="284162"/>
          </a:xfrm>
        </p:spPr>
        <p:txBody>
          <a:bodyPr/>
          <a:lstStyle/>
          <a:p>
            <a:pPr>
              <a:defRPr/>
            </a:pPr>
            <a:r>
              <a:rPr lang="en-US" dirty="0"/>
              <a:t>Hybrid EDM Ring &amp; Axions                                                                           iFAST BSW22, 29</a:t>
            </a:r>
            <a:r>
              <a:rPr lang="en-US" baseline="30000" dirty="0"/>
              <a:t>th</a:t>
            </a:r>
            <a:r>
              <a:rPr lang="en-US" dirty="0"/>
              <a:t> March to 1</a:t>
            </a:r>
            <a:r>
              <a:rPr lang="en-US" baseline="30000" dirty="0"/>
              <a:t>st</a:t>
            </a:r>
            <a:r>
              <a:rPr lang="en-US" dirty="0"/>
              <a:t> April 2022</a:t>
            </a:r>
            <a:endParaRPr lang="en-US" dirty="0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81826238"/>
              </p:ext>
            </p:extLst>
          </p:nvPr>
        </p:nvGraphicFramePr>
        <p:xfrm>
          <a:off x="4311650" y="4594225"/>
          <a:ext cx="487363" cy="288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5" name="Equation" r:id="rId4" imgW="406400" imgH="241300" progId="Equation.3">
                  <p:embed/>
                </p:oleObj>
              </mc:Choice>
              <mc:Fallback>
                <p:oleObj name="Equation" r:id="rId4" imgW="406400" imgH="241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311650" y="4594225"/>
                        <a:ext cx="487363" cy="2889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804294" y="4000500"/>
            <a:ext cx="54952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dirty="0" smtClean="0"/>
              <a:t>Vertical closed orbits for a constant radial magnetic field B</a:t>
            </a:r>
            <a:r>
              <a:rPr lang="en-US" sz="1600" baseline="-25000" dirty="0" smtClean="0"/>
              <a:t>r</a:t>
            </a:r>
            <a:r>
              <a:rPr lang="en-US" sz="1600" dirty="0" smtClean="0"/>
              <a:t> = 1 </a:t>
            </a:r>
            <a:r>
              <a:rPr lang="en-US" sz="1600" dirty="0" err="1" smtClean="0"/>
              <a:t>nT</a:t>
            </a:r>
            <a:r>
              <a:rPr lang="en-US" sz="1600" dirty="0" smtClean="0"/>
              <a:t>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1974240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900" y="981074"/>
            <a:ext cx="8737600" cy="5521325"/>
          </a:xfrm>
        </p:spPr>
        <p:txBody>
          <a:bodyPr/>
          <a:lstStyle/>
          <a:p>
            <a:pPr marL="230400" indent="-230400"/>
            <a:r>
              <a:rPr lang="en-US" sz="1600" dirty="0" smtClean="0"/>
              <a:t>Vertical electric generated typically by tilted (rotated around longitudinal axis) </a:t>
            </a:r>
            <a:r>
              <a:rPr lang="en-US" sz="1600" dirty="0" err="1" smtClean="0"/>
              <a:t>bendings</a:t>
            </a:r>
            <a:endParaRPr lang="en-US" sz="1600" dirty="0" smtClean="0"/>
          </a:p>
          <a:p>
            <a:pPr marL="478800" lvl="1" indent="-230400"/>
            <a:r>
              <a:rPr lang="en-US" sz="1600" dirty="0" smtClean="0"/>
              <a:t>E.g. one out of               bends tilted by                  in                 ring generates</a:t>
            </a:r>
            <a:br>
              <a:rPr lang="en-US" sz="1600" dirty="0" smtClean="0"/>
            </a:br>
            <a:r>
              <a:rPr lang="en-US" sz="900" dirty="0" smtClean="0"/>
              <a:t/>
            </a:r>
            <a:br>
              <a:rPr lang="en-US" sz="900" dirty="0" smtClean="0"/>
            </a:br>
            <a:r>
              <a:rPr lang="en-US" sz="1600" dirty="0" smtClean="0"/>
              <a:t>deflection                                               and average electric field</a:t>
            </a:r>
            <a:endParaRPr lang="en-US" sz="800" dirty="0" smtClean="0">
              <a:solidFill>
                <a:srgbClr val="FF0000"/>
              </a:solidFill>
            </a:endParaRPr>
          </a:p>
          <a:p>
            <a:pPr marL="478800" lvl="1" indent="-230400"/>
            <a:r>
              <a:rPr lang="en-US" sz="1600" dirty="0" smtClean="0"/>
              <a:t>Again compensation by </a:t>
            </a:r>
            <a:br>
              <a:rPr lang="en-US" sz="1600" dirty="0" smtClean="0"/>
            </a:br>
            <a:r>
              <a:rPr lang="en-US" sz="1600" dirty="0" smtClean="0"/>
              <a:t>average radial magnetic field</a:t>
            </a:r>
          </a:p>
          <a:p>
            <a:pPr marL="478800" lvl="1" indent="-230400"/>
            <a:r>
              <a:rPr lang="en-US" sz="1600" dirty="0" smtClean="0"/>
              <a:t>Resulting spin rotation </a:t>
            </a:r>
            <a:br>
              <a:rPr lang="en-US" sz="1600" dirty="0" smtClean="0"/>
            </a:br>
            <a:r>
              <a:rPr lang="en-US" sz="1600" dirty="0" smtClean="0"/>
              <a:t>around radial axis</a:t>
            </a:r>
            <a:br>
              <a:rPr lang="en-US" sz="1600" dirty="0" smtClean="0"/>
            </a:br>
            <a:endParaRPr lang="en-US" sz="1100" dirty="0" smtClean="0"/>
          </a:p>
          <a:p>
            <a:pPr marL="478800" lvl="1" indent="-230400"/>
            <a:r>
              <a:rPr lang="en-US" sz="1800" dirty="0" smtClean="0">
                <a:solidFill>
                  <a:srgbClr val="FF0000"/>
                </a:solidFill>
              </a:rPr>
              <a:t>Vertical spin build-up proportional to vertical electric field </a:t>
            </a:r>
            <a:r>
              <a:rPr lang="mr-IN" sz="1800" dirty="0" smtClean="0">
                <a:solidFill>
                  <a:srgbClr val="FF0000"/>
                </a:solidFill>
              </a:rPr>
              <a:t>–</a:t>
            </a:r>
            <a:r>
              <a:rPr lang="en-US" sz="1800" dirty="0" smtClean="0">
                <a:solidFill>
                  <a:srgbClr val="FF0000"/>
                </a:solidFill>
              </a:rPr>
              <a:t> 1</a:t>
            </a:r>
            <a:r>
              <a:rPr lang="en-US" sz="1800" baseline="30000" dirty="0" smtClean="0">
                <a:solidFill>
                  <a:srgbClr val="FF0000"/>
                </a:solidFill>
              </a:rPr>
              <a:t>st</a:t>
            </a:r>
            <a:r>
              <a:rPr lang="en-US" sz="1800" dirty="0" smtClean="0">
                <a:solidFill>
                  <a:srgbClr val="FF0000"/>
                </a:solidFill>
              </a:rPr>
              <a:t> order effect!</a:t>
            </a:r>
            <a:r>
              <a:rPr lang="en-US" sz="1800" dirty="0"/>
              <a:t> </a:t>
            </a:r>
          </a:p>
          <a:p>
            <a:pPr marL="478800" lvl="1" indent="-230400"/>
            <a:r>
              <a:rPr lang="en-US" sz="1600" dirty="0" smtClean="0">
                <a:solidFill>
                  <a:srgbClr val="FF0000"/>
                </a:solidFill>
              </a:rPr>
              <a:t>Can be disentangled from EDM observing CW and CCW beams </a:t>
            </a:r>
            <a:br>
              <a:rPr lang="en-US" sz="1600" dirty="0" smtClean="0">
                <a:solidFill>
                  <a:srgbClr val="FF0000"/>
                </a:solidFill>
              </a:rPr>
            </a:br>
            <a:r>
              <a:rPr lang="en-US" sz="1600" dirty="0" smtClean="0">
                <a:solidFill>
                  <a:srgbClr val="FF0000"/>
                </a:solidFill>
              </a:rPr>
              <a:t>=&gt;does not mimic EDM</a:t>
            </a:r>
          </a:p>
          <a:p>
            <a:pPr marL="230400" indent="-230400"/>
            <a:r>
              <a:rPr lang="en-US" sz="1600" dirty="0" smtClean="0"/>
              <a:t>Vertical closed orbit due to random tilts (</a:t>
            </a:r>
            <a:r>
              <a:rPr lang="en-US" sz="1600" dirty="0" err="1" smtClean="0"/>
              <a:t>rms</a:t>
            </a:r>
            <a:r>
              <a:rPr lang="en-US" sz="1600" dirty="0" smtClean="0"/>
              <a:t> 0.1 </a:t>
            </a:r>
            <a:r>
              <a:rPr lang="en-US" sz="1600" dirty="0" err="1" smtClean="0"/>
              <a:t>mrad</a:t>
            </a:r>
            <a:r>
              <a:rPr lang="en-US" sz="1600" dirty="0" smtClean="0"/>
              <a:t>) of </a:t>
            </a:r>
            <a:r>
              <a:rPr lang="en-US" sz="1600" dirty="0" err="1" smtClean="0"/>
              <a:t>bendings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endParaRPr lang="en-US" sz="16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5100" y="11113"/>
            <a:ext cx="7835900" cy="954087"/>
          </a:xfrm>
        </p:spPr>
        <p:txBody>
          <a:bodyPr/>
          <a:lstStyle/>
          <a:p>
            <a:r>
              <a:rPr lang="en-US" sz="2800" dirty="0"/>
              <a:t>Hybrid Ring </a:t>
            </a:r>
            <a:r>
              <a:rPr lang="en-US" sz="2800" dirty="0" smtClean="0"/>
              <a:t>Concept -</a:t>
            </a:r>
            <a:br>
              <a:rPr lang="en-US" sz="2800" dirty="0" smtClean="0"/>
            </a:br>
            <a:r>
              <a:rPr lang="en-US" sz="2400" dirty="0" smtClean="0"/>
              <a:t>average vertical electric field</a:t>
            </a:r>
            <a:endParaRPr lang="en-US" sz="3200" dirty="0"/>
          </a:p>
        </p:txBody>
      </p:sp>
      <p:sp>
        <p:nvSpPr>
          <p:cNvPr id="41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0" y="6570663"/>
            <a:ext cx="9144000" cy="284162"/>
          </a:xfrm>
        </p:spPr>
        <p:txBody>
          <a:bodyPr/>
          <a:lstStyle/>
          <a:p>
            <a:pPr>
              <a:defRPr/>
            </a:pPr>
            <a:r>
              <a:rPr lang="en-US" dirty="0"/>
              <a:t>Hybrid EDM Ring &amp; Axions                                                                           iFAST BSW22, 29</a:t>
            </a:r>
            <a:r>
              <a:rPr lang="en-US" baseline="30000" dirty="0"/>
              <a:t>th</a:t>
            </a:r>
            <a:r>
              <a:rPr lang="en-US" dirty="0"/>
              <a:t> March to 1</a:t>
            </a:r>
            <a:r>
              <a:rPr lang="en-US" baseline="30000" dirty="0"/>
              <a:t>st</a:t>
            </a:r>
            <a:r>
              <a:rPr lang="en-US" dirty="0"/>
              <a:t> April 2022</a:t>
            </a:r>
            <a:endParaRPr lang="en-US" dirty="0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44365716"/>
              </p:ext>
            </p:extLst>
          </p:nvPr>
        </p:nvGraphicFramePr>
        <p:xfrm>
          <a:off x="5832475" y="1568450"/>
          <a:ext cx="2678113" cy="576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715" name="Equation" r:id="rId3" imgW="2235200" imgH="482600" progId="Equation.3">
                  <p:embed/>
                </p:oleObj>
              </mc:Choice>
              <mc:Fallback>
                <p:oleObj name="Equation" r:id="rId3" imgW="2235200" imgH="482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832475" y="1568450"/>
                        <a:ext cx="2678113" cy="5762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85478350"/>
              </p:ext>
            </p:extLst>
          </p:nvPr>
        </p:nvGraphicFramePr>
        <p:xfrm>
          <a:off x="1846263" y="1319213"/>
          <a:ext cx="715962" cy="287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716" name="Equation" r:id="rId5" imgW="596900" imgH="241300" progId="Equation.3">
                  <p:embed/>
                </p:oleObj>
              </mc:Choice>
              <mc:Fallback>
                <p:oleObj name="Equation" r:id="rId5" imgW="596900" imgH="241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846263" y="1319213"/>
                        <a:ext cx="715962" cy="2873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23942863"/>
              </p:ext>
            </p:extLst>
          </p:nvPr>
        </p:nvGraphicFramePr>
        <p:xfrm>
          <a:off x="3817938" y="1357313"/>
          <a:ext cx="838200" cy="211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717" name="Equation" r:id="rId7" imgW="698500" imgH="177800" progId="Equation.3">
                  <p:embed/>
                </p:oleObj>
              </mc:Choice>
              <mc:Fallback>
                <p:oleObj name="Equation" r:id="rId7" imgW="698500" imgH="177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817938" y="1357313"/>
                        <a:ext cx="838200" cy="2111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4359770"/>
              </p:ext>
            </p:extLst>
          </p:nvPr>
        </p:nvGraphicFramePr>
        <p:xfrm>
          <a:off x="4841875" y="1357313"/>
          <a:ext cx="822325" cy="211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718" name="Equation" r:id="rId9" imgW="685800" imgH="177800" progId="Equation.3">
                  <p:embed/>
                </p:oleObj>
              </mc:Choice>
              <mc:Fallback>
                <p:oleObj name="Equation" r:id="rId9" imgW="685800" imgH="177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841875" y="1357313"/>
                        <a:ext cx="822325" cy="2111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68211272"/>
              </p:ext>
            </p:extLst>
          </p:nvPr>
        </p:nvGraphicFramePr>
        <p:xfrm>
          <a:off x="1543050" y="1700213"/>
          <a:ext cx="2162175" cy="287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719" name="Equation" r:id="rId11" imgW="1803400" imgH="241300" progId="Equation.3">
                  <p:embed/>
                </p:oleObj>
              </mc:Choice>
              <mc:Fallback>
                <p:oleObj name="Equation" r:id="rId11" imgW="1803400" imgH="241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1543050" y="1700213"/>
                        <a:ext cx="2162175" cy="2873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12615" y="4394200"/>
            <a:ext cx="5846885" cy="2171700"/>
          </a:xfrm>
          <a:prstGeom prst="rect">
            <a:avLst/>
          </a:prstGeom>
        </p:spPr>
      </p:pic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43028035"/>
              </p:ext>
            </p:extLst>
          </p:nvPr>
        </p:nvGraphicFramePr>
        <p:xfrm>
          <a:off x="3171825" y="1981200"/>
          <a:ext cx="3195638" cy="561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720" name="Equation" r:id="rId14" imgW="2667000" imgH="469900" progId="Equation.3">
                  <p:embed/>
                </p:oleObj>
              </mc:Choice>
              <mc:Fallback>
                <p:oleObj name="Equation" r:id="rId14" imgW="2667000" imgH="469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3171825" y="1981200"/>
                        <a:ext cx="3195638" cy="5619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81292045"/>
              </p:ext>
            </p:extLst>
          </p:nvPr>
        </p:nvGraphicFramePr>
        <p:xfrm>
          <a:off x="2349500" y="2586038"/>
          <a:ext cx="5402263" cy="622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721" name="Equation" r:id="rId16" imgW="4508500" imgH="520700" progId="Equation.3">
                  <p:embed/>
                </p:oleObj>
              </mc:Choice>
              <mc:Fallback>
                <p:oleObj name="Equation" r:id="rId16" imgW="4508500" imgH="520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2349500" y="2586038"/>
                        <a:ext cx="5402263" cy="622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Box 15"/>
          <p:cNvSpPr txBox="1"/>
          <p:nvPr/>
        </p:nvSpPr>
        <p:spPr>
          <a:xfrm rot="257586">
            <a:off x="6219205" y="5344474"/>
            <a:ext cx="257985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6600"/>
                </a:solidFill>
              </a:rPr>
              <a:t>Separation of CW and CCW </a:t>
            </a:r>
          </a:p>
          <a:p>
            <a:r>
              <a:rPr lang="en-US" sz="1600" dirty="0" smtClean="0">
                <a:solidFill>
                  <a:srgbClr val="FF6600"/>
                </a:solidFill>
              </a:rPr>
              <a:t>orbits (by a few 100 um under </a:t>
            </a:r>
          </a:p>
          <a:p>
            <a:r>
              <a:rPr lang="en-US" sz="1600" dirty="0">
                <a:solidFill>
                  <a:srgbClr val="FF6600"/>
                </a:solidFill>
              </a:rPr>
              <a:t> </a:t>
            </a:r>
            <a:r>
              <a:rPr lang="en-US" sz="1600" dirty="0" smtClean="0">
                <a:solidFill>
                  <a:srgbClr val="FF6600"/>
                </a:solidFill>
              </a:rPr>
              <a:t>the assumptions made)</a:t>
            </a:r>
            <a:endParaRPr lang="en-US" sz="1600" dirty="0">
              <a:solidFill>
                <a:srgbClr val="FF66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 rot="257586">
            <a:off x="5717643" y="3591874"/>
            <a:ext cx="340519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800000"/>
                </a:solidFill>
              </a:rPr>
              <a:t>Fast spin rotations not mimicking EDM</a:t>
            </a:r>
          </a:p>
          <a:p>
            <a:r>
              <a:rPr lang="en-US" sz="1600" dirty="0">
                <a:solidFill>
                  <a:srgbClr val="800000"/>
                </a:solidFill>
              </a:rPr>
              <a:t>a</a:t>
            </a:r>
            <a:r>
              <a:rPr lang="en-US" sz="1600" dirty="0" smtClean="0">
                <a:solidFill>
                  <a:srgbClr val="800000"/>
                </a:solidFill>
              </a:rPr>
              <a:t> feature of proposals combining</a:t>
            </a:r>
          </a:p>
          <a:p>
            <a:r>
              <a:rPr lang="en-US" sz="1600" dirty="0" smtClean="0">
                <a:solidFill>
                  <a:srgbClr val="800000"/>
                </a:solidFill>
              </a:rPr>
              <a:t>electric and magnetic fields for large G</a:t>
            </a:r>
            <a:endParaRPr lang="en-US" sz="1600" dirty="0">
              <a:solidFill>
                <a:srgbClr val="80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 rot="257586">
            <a:off x="6550187" y="2102084"/>
            <a:ext cx="212109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6600"/>
                </a:solidFill>
              </a:rPr>
              <a:t>Sign and direction of B</a:t>
            </a:r>
            <a:r>
              <a:rPr lang="en-US" sz="1600" baseline="-25000" dirty="0" smtClean="0">
                <a:solidFill>
                  <a:srgbClr val="FF6600"/>
                </a:solidFill>
              </a:rPr>
              <a:t>x</a:t>
            </a:r>
            <a:r>
              <a:rPr lang="en-US" sz="1600" dirty="0" smtClean="0">
                <a:solidFill>
                  <a:srgbClr val="FF6600"/>
                </a:solidFill>
              </a:rPr>
              <a:t> </a:t>
            </a:r>
            <a:br>
              <a:rPr lang="en-US" sz="1600" dirty="0" smtClean="0">
                <a:solidFill>
                  <a:srgbClr val="FF6600"/>
                </a:solidFill>
              </a:rPr>
            </a:br>
            <a:r>
              <a:rPr lang="en-US" sz="1600" dirty="0" smtClean="0">
                <a:solidFill>
                  <a:srgbClr val="FF6600"/>
                </a:solidFill>
              </a:rPr>
              <a:t>for CCW beam?!</a:t>
            </a:r>
          </a:p>
        </p:txBody>
      </p:sp>
    </p:spTree>
    <p:extLst>
      <p:ext uri="{BB962C8B-B14F-4D97-AF65-F5344CB8AC3E}">
        <p14:creationId xmlns:p14="http://schemas.microsoft.com/office/powerpoint/2010/main" val="17509761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350" y="-1587"/>
            <a:ext cx="7867650" cy="954087"/>
          </a:xfrm>
        </p:spPr>
        <p:txBody>
          <a:bodyPr/>
          <a:lstStyle/>
          <a:p>
            <a:r>
              <a:rPr lang="en-US" sz="2800" dirty="0"/>
              <a:t>Hybrid Ring </a:t>
            </a:r>
            <a:r>
              <a:rPr lang="en-US" sz="2800" dirty="0" smtClean="0"/>
              <a:t>Concept -</a:t>
            </a:r>
            <a:br>
              <a:rPr lang="en-US" sz="2800" dirty="0" smtClean="0"/>
            </a:br>
            <a:r>
              <a:rPr lang="en-US" sz="2400" dirty="0" smtClean="0"/>
              <a:t>Splitting </a:t>
            </a:r>
            <a:r>
              <a:rPr lang="en-US" sz="2400" dirty="0"/>
              <a:t>of counter-rotating beams and electric </a:t>
            </a:r>
            <a:r>
              <a:rPr lang="en-US" sz="2400" dirty="0" smtClean="0"/>
              <a:t>gradients</a:t>
            </a:r>
            <a:r>
              <a:rPr lang="en-US" sz="2800" dirty="0" smtClean="0"/>
              <a:t> 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5900" y="1031874"/>
            <a:ext cx="8737600" cy="5508626"/>
          </a:xfrm>
        </p:spPr>
        <p:txBody>
          <a:bodyPr/>
          <a:lstStyle/>
          <a:p>
            <a:pPr marL="230400" indent="-230400"/>
            <a:r>
              <a:rPr lang="en-US" sz="1600" dirty="0" smtClean="0"/>
              <a:t>Small field indices say               difficult to control</a:t>
            </a:r>
            <a:endParaRPr lang="en-US" sz="1800" dirty="0"/>
          </a:p>
          <a:p>
            <a:pPr marL="478800" lvl="1" indent="-230400"/>
            <a:r>
              <a:rPr lang="en-US" sz="1600" dirty="0" smtClean="0"/>
              <a:t>For                 and               , </a:t>
            </a:r>
          </a:p>
          <a:p>
            <a:pPr marL="478800" lvl="1" indent="-230400"/>
            <a:r>
              <a:rPr lang="en-US" sz="1600" dirty="0" smtClean="0"/>
              <a:t>Corresponding </a:t>
            </a:r>
            <a:br>
              <a:rPr lang="en-US" sz="1600" dirty="0" smtClean="0"/>
            </a:br>
            <a:r>
              <a:rPr lang="en-US" sz="1600" dirty="0" smtClean="0"/>
              <a:t>gradient </a:t>
            </a:r>
          </a:p>
          <a:p>
            <a:pPr marL="478800" lvl="1" indent="-230400"/>
            <a:endParaRPr lang="en-US" sz="1600" dirty="0"/>
          </a:p>
          <a:p>
            <a:pPr marL="230400" indent="-230400"/>
            <a:r>
              <a:rPr lang="en-US" sz="1600" dirty="0" smtClean="0"/>
              <a:t>One single bending (length    ) with gradient and orbit separation </a:t>
            </a:r>
          </a:p>
          <a:p>
            <a:pPr marL="478800" lvl="1" indent="-230400"/>
            <a:r>
              <a:rPr lang="en-US" sz="1600" dirty="0" smtClean="0"/>
              <a:t>Difference of electric field seen </a:t>
            </a:r>
            <a:br>
              <a:rPr lang="en-US" sz="1600" dirty="0" smtClean="0"/>
            </a:br>
            <a:r>
              <a:rPr lang="en-US" sz="1600" dirty="0" smtClean="0"/>
              <a:t>by CW and CCW beam</a:t>
            </a:r>
          </a:p>
          <a:p>
            <a:pPr marL="478800" lvl="1" indent="-230400"/>
            <a:r>
              <a:rPr lang="en-US" sz="1600" dirty="0" smtClean="0"/>
              <a:t>Compensated by difference of magnetic </a:t>
            </a:r>
            <a:br>
              <a:rPr lang="en-US" sz="1600" dirty="0" smtClean="0"/>
            </a:br>
            <a:r>
              <a:rPr lang="en-US" sz="1600" dirty="0" smtClean="0"/>
              <a:t>field seen by CW and CCW beam</a:t>
            </a:r>
          </a:p>
          <a:p>
            <a:pPr marL="478800" lvl="1" indent="-230400"/>
            <a:r>
              <a:rPr lang="en-US" sz="1600" dirty="0" smtClean="0"/>
              <a:t>Resulting spin rotation cannot be disentangled from EDM</a:t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>
                <a:solidFill>
                  <a:srgbClr val="FF0000"/>
                </a:solidFill>
              </a:rPr>
              <a:t>Effects mimics EDM!</a:t>
            </a:r>
          </a:p>
          <a:p>
            <a:pPr marL="622300" lvl="2" indent="-177800"/>
            <a:r>
              <a:rPr lang="en-US" sz="1600" dirty="0" smtClean="0"/>
              <a:t>For                     (due to 1 </a:t>
            </a:r>
            <a:r>
              <a:rPr lang="en-US" sz="1600" dirty="0" err="1" smtClean="0"/>
              <a:t>nT</a:t>
            </a:r>
            <a:r>
              <a:rPr lang="en-US" sz="1600" dirty="0" smtClean="0"/>
              <a:t> radial magnetic field):</a:t>
            </a:r>
          </a:p>
          <a:p>
            <a:pPr marL="622300" lvl="2" indent="-177800"/>
            <a:r>
              <a:rPr lang="en-US" sz="1600" dirty="0" smtClean="0"/>
              <a:t>For                     (0.1 </a:t>
            </a:r>
            <a:r>
              <a:rPr lang="en-US" sz="1600" dirty="0" err="1" smtClean="0"/>
              <a:t>mrad</a:t>
            </a:r>
            <a:r>
              <a:rPr lang="en-US" sz="1600" dirty="0" smtClean="0"/>
              <a:t> </a:t>
            </a:r>
            <a:r>
              <a:rPr lang="en-US" sz="1600" dirty="0" err="1" smtClean="0"/>
              <a:t>rms</a:t>
            </a:r>
            <a:r>
              <a:rPr lang="en-US" sz="1600" dirty="0" smtClean="0"/>
              <a:t> tilts of bends):</a:t>
            </a:r>
          </a:p>
          <a:p>
            <a:pPr marL="248400" lvl="1" indent="0">
              <a:buNone/>
            </a:pPr>
            <a:r>
              <a:rPr lang="en-US" sz="1600" dirty="0" smtClean="0">
                <a:solidFill>
                  <a:srgbClr val="FF0000"/>
                </a:solidFill>
              </a:rPr>
              <a:t>=&gt; Control of closed orbit and unwanted electric gradients!</a:t>
            </a:r>
          </a:p>
          <a:p>
            <a:pPr marL="230400" indent="-230400"/>
            <a:r>
              <a:rPr lang="en-US" sz="1600" dirty="0" smtClean="0"/>
              <a:t>Similar effect from horizontal orbit separation and skew quadrupolar </a:t>
            </a:r>
            <a:br>
              <a:rPr lang="en-US" sz="1600" dirty="0" smtClean="0"/>
            </a:br>
            <a:r>
              <a:rPr lang="en-US" sz="1600" dirty="0" smtClean="0"/>
              <a:t>components (inner and outer plate of bend not perfectly parallel)</a:t>
            </a:r>
          </a:p>
        </p:txBody>
      </p:sp>
      <p:sp>
        <p:nvSpPr>
          <p:cNvPr id="41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0" y="6570663"/>
            <a:ext cx="9144000" cy="284162"/>
          </a:xfrm>
        </p:spPr>
        <p:txBody>
          <a:bodyPr/>
          <a:lstStyle/>
          <a:p>
            <a:pPr>
              <a:defRPr/>
            </a:pPr>
            <a:r>
              <a:rPr lang="en-US" dirty="0"/>
              <a:t>Hybrid EDM Ring &amp; Axions                                                                           iFAST BSW22, 29</a:t>
            </a:r>
            <a:r>
              <a:rPr lang="en-US" baseline="30000" dirty="0"/>
              <a:t>th</a:t>
            </a:r>
            <a:r>
              <a:rPr lang="en-US" dirty="0"/>
              <a:t> March to 1</a:t>
            </a:r>
            <a:r>
              <a:rPr lang="en-US" baseline="30000" dirty="0"/>
              <a:t>st</a:t>
            </a:r>
            <a:r>
              <a:rPr lang="en-US" dirty="0"/>
              <a:t> April 2022</a:t>
            </a:r>
            <a:endParaRPr lang="en-US" dirty="0"/>
          </a:p>
        </p:txBody>
      </p:sp>
      <p:graphicFrame>
        <p:nvGraphicFramePr>
          <p:cNvPr id="76" name="Object 7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66011084"/>
              </p:ext>
            </p:extLst>
          </p:nvPr>
        </p:nvGraphicFramePr>
        <p:xfrm>
          <a:off x="5649913" y="2486025"/>
          <a:ext cx="349250" cy="288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03" name="Equation" r:id="rId3" imgW="292100" imgH="241300" progId="Equation.3">
                  <p:embed/>
                </p:oleObj>
              </mc:Choice>
              <mc:Fallback>
                <p:oleObj name="Equation" r:id="rId3" imgW="292100" imgH="241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649913" y="2486025"/>
                        <a:ext cx="349250" cy="2889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4057657"/>
              </p:ext>
            </p:extLst>
          </p:nvPr>
        </p:nvGraphicFramePr>
        <p:xfrm>
          <a:off x="2287588" y="1076325"/>
          <a:ext cx="700087" cy="288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04" name="Equation" r:id="rId5" imgW="584200" imgH="241300" progId="Equation.3">
                  <p:embed/>
                </p:oleObj>
              </mc:Choice>
              <mc:Fallback>
                <p:oleObj name="Equation" r:id="rId5" imgW="584200" imgH="241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287588" y="1076325"/>
                        <a:ext cx="700087" cy="2889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" name="Straight Arrow Connector 4"/>
          <p:cNvCxnSpPr/>
          <p:nvPr/>
        </p:nvCxnSpPr>
        <p:spPr bwMode="auto">
          <a:xfrm flipH="1" flipV="1">
            <a:off x="6560025" y="2194301"/>
            <a:ext cx="2266043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 w="med" len="med"/>
          </a:ln>
          <a:effectLst/>
        </p:spPr>
      </p:cxnSp>
      <p:cxnSp>
        <p:nvCxnSpPr>
          <p:cNvPr id="10" name="Straight Arrow Connector 9"/>
          <p:cNvCxnSpPr/>
          <p:nvPr/>
        </p:nvCxnSpPr>
        <p:spPr bwMode="auto">
          <a:xfrm flipH="1" flipV="1">
            <a:off x="7447331" y="1126497"/>
            <a:ext cx="0" cy="15840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 w="med" len="med"/>
          </a:ln>
          <a:effectLst/>
        </p:spPr>
      </p:cxn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9717654"/>
              </p:ext>
            </p:extLst>
          </p:nvPr>
        </p:nvGraphicFramePr>
        <p:xfrm>
          <a:off x="7223416" y="1095146"/>
          <a:ext cx="179168" cy="2228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05" name="Equation" r:id="rId7" imgW="139700" imgH="165100" progId="Equation.3">
                  <p:embed/>
                </p:oleObj>
              </mc:Choice>
              <mc:Fallback>
                <p:oleObj name="Equation" r:id="rId7" imgW="1397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7223416" y="1095146"/>
                        <a:ext cx="179168" cy="2228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83764365"/>
              </p:ext>
            </p:extLst>
          </p:nvPr>
        </p:nvGraphicFramePr>
        <p:xfrm>
          <a:off x="6553200" y="2313733"/>
          <a:ext cx="152400" cy="1676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06" name="Equation" r:id="rId9" imgW="127000" imgH="139700" progId="Equation.3">
                  <p:embed/>
                </p:oleObj>
              </mc:Choice>
              <mc:Fallback>
                <p:oleObj name="Equation" r:id="rId9" imgW="127000" imgH="139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6553200" y="2313733"/>
                        <a:ext cx="152400" cy="1676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Arc 10"/>
          <p:cNvSpPr/>
          <p:nvPr/>
        </p:nvSpPr>
        <p:spPr bwMode="auto">
          <a:xfrm>
            <a:off x="7187961" y="174071"/>
            <a:ext cx="3869536" cy="4042329"/>
          </a:xfrm>
          <a:prstGeom prst="arc">
            <a:avLst>
              <a:gd name="adj1" fmla="val 9917015"/>
              <a:gd name="adj2" fmla="val 11690636"/>
            </a:avLst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6" name="Arc 15"/>
          <p:cNvSpPr/>
          <p:nvPr/>
        </p:nvSpPr>
        <p:spPr bwMode="auto">
          <a:xfrm>
            <a:off x="7697600" y="169313"/>
            <a:ext cx="3869536" cy="4042329"/>
          </a:xfrm>
          <a:prstGeom prst="arc">
            <a:avLst>
              <a:gd name="adj1" fmla="val 9917015"/>
              <a:gd name="adj2" fmla="val 11690636"/>
            </a:avLst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cxnSp>
        <p:nvCxnSpPr>
          <p:cNvPr id="17" name="Straight Arrow Connector 16"/>
          <p:cNvCxnSpPr/>
          <p:nvPr/>
        </p:nvCxnSpPr>
        <p:spPr bwMode="auto">
          <a:xfrm flipH="1" flipV="1">
            <a:off x="7743102" y="1799764"/>
            <a:ext cx="1046565" cy="175877"/>
          </a:xfrm>
          <a:prstGeom prst="straightConnector1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 w="sm" len="sm"/>
          </a:ln>
          <a:effectLst/>
        </p:spPr>
      </p:cxnSp>
      <p:cxnSp>
        <p:nvCxnSpPr>
          <p:cNvPr id="19" name="Straight Connector 18"/>
          <p:cNvCxnSpPr/>
          <p:nvPr/>
        </p:nvCxnSpPr>
        <p:spPr bwMode="auto">
          <a:xfrm>
            <a:off x="6905847" y="1688872"/>
            <a:ext cx="910062" cy="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23" name="Straight Connector 22"/>
          <p:cNvCxnSpPr/>
          <p:nvPr/>
        </p:nvCxnSpPr>
        <p:spPr bwMode="auto">
          <a:xfrm flipV="1">
            <a:off x="6978652" y="1676173"/>
            <a:ext cx="0" cy="522882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triangle" w="sm" len="sm"/>
            <a:tailEnd type="triangle" w="sm" len="sm"/>
          </a:ln>
          <a:effectLst/>
        </p:spPr>
      </p:cxnSp>
      <p:graphicFrame>
        <p:nvGraphicFramePr>
          <p:cNvPr id="26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06760810"/>
              </p:ext>
            </p:extLst>
          </p:nvPr>
        </p:nvGraphicFramePr>
        <p:xfrm>
          <a:off x="6840432" y="1803922"/>
          <a:ext cx="152400" cy="2133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07" name="Equation" r:id="rId11" imgW="127000" imgH="177800" progId="Equation.3">
                  <p:embed/>
                </p:oleObj>
              </mc:Choice>
              <mc:Fallback>
                <p:oleObj name="Equation" r:id="rId11" imgW="127000" imgH="177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6840432" y="1803922"/>
                        <a:ext cx="152400" cy="2133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36689150"/>
              </p:ext>
            </p:extLst>
          </p:nvPr>
        </p:nvGraphicFramePr>
        <p:xfrm>
          <a:off x="8169105" y="1585264"/>
          <a:ext cx="426589" cy="3083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08" name="Equation" r:id="rId13" imgW="330200" imgH="228600" progId="Equation.3">
                  <p:embed/>
                </p:oleObj>
              </mc:Choice>
              <mc:Fallback>
                <p:oleObj name="Equation" r:id="rId13" imgW="3302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8169105" y="1585264"/>
                        <a:ext cx="426589" cy="30838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9" name="Straight Connector 28"/>
          <p:cNvCxnSpPr/>
          <p:nvPr/>
        </p:nvCxnSpPr>
        <p:spPr bwMode="auto">
          <a:xfrm flipV="1">
            <a:off x="7183414" y="1595355"/>
            <a:ext cx="0" cy="689255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32" name="Straight Connector 31"/>
          <p:cNvCxnSpPr/>
          <p:nvPr/>
        </p:nvCxnSpPr>
        <p:spPr bwMode="auto">
          <a:xfrm flipV="1">
            <a:off x="7256226" y="1590615"/>
            <a:ext cx="0" cy="161693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33" name="Straight Connector 32"/>
          <p:cNvCxnSpPr/>
          <p:nvPr/>
        </p:nvCxnSpPr>
        <p:spPr bwMode="auto">
          <a:xfrm>
            <a:off x="7256207" y="1628637"/>
            <a:ext cx="77391" cy="1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triangle" w="sm" len="sm"/>
            <a:tailEnd type="none" w="sm" len="sm"/>
          </a:ln>
          <a:effectLst/>
        </p:spPr>
      </p:cxnSp>
      <p:cxnSp>
        <p:nvCxnSpPr>
          <p:cNvPr id="36" name="Straight Connector 35"/>
          <p:cNvCxnSpPr/>
          <p:nvPr/>
        </p:nvCxnSpPr>
        <p:spPr bwMode="auto">
          <a:xfrm>
            <a:off x="7101522" y="1628650"/>
            <a:ext cx="77391" cy="1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 w="sm" len="sm"/>
          </a:ln>
          <a:effectLst/>
        </p:spPr>
      </p:cxnSp>
      <p:graphicFrame>
        <p:nvGraphicFramePr>
          <p:cNvPr id="38" name="Object 3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55263399"/>
              </p:ext>
            </p:extLst>
          </p:nvPr>
        </p:nvGraphicFramePr>
        <p:xfrm>
          <a:off x="7132795" y="1373154"/>
          <a:ext cx="167640" cy="2133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09" name="Equation" r:id="rId15" imgW="139700" imgH="177800" progId="Equation.3">
                  <p:embed/>
                </p:oleObj>
              </mc:Choice>
              <mc:Fallback>
                <p:oleObj name="Equation" r:id="rId15" imgW="139700" imgH="177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7132795" y="1373154"/>
                        <a:ext cx="167640" cy="2133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" name="TextBox 39"/>
          <p:cNvSpPr txBox="1"/>
          <p:nvPr/>
        </p:nvSpPr>
        <p:spPr>
          <a:xfrm>
            <a:off x="6287394" y="2730500"/>
            <a:ext cx="234811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Cross section of deflectors </a:t>
            </a:r>
            <a:br>
              <a:rPr lang="en-US" sz="1600" dirty="0" smtClean="0"/>
            </a:br>
            <a:r>
              <a:rPr lang="en-US" sz="1600" dirty="0" smtClean="0"/>
              <a:t>with</a:t>
            </a:r>
            <a:r>
              <a:rPr lang="en-US" sz="1600" dirty="0"/>
              <a:t> f</a:t>
            </a:r>
            <a:r>
              <a:rPr lang="en-US" sz="1600" dirty="0" smtClean="0"/>
              <a:t>inite field index m </a:t>
            </a:r>
            <a:endParaRPr lang="en-US" sz="1600" dirty="0"/>
          </a:p>
        </p:txBody>
      </p:sp>
      <p:graphicFrame>
        <p:nvGraphicFramePr>
          <p:cNvPr id="42" name="Object 4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49582825"/>
              </p:ext>
            </p:extLst>
          </p:nvPr>
        </p:nvGraphicFramePr>
        <p:xfrm>
          <a:off x="1120775" y="1384300"/>
          <a:ext cx="777240" cy="2133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10" name="Equation" r:id="rId17" imgW="647700" imgH="177800" progId="Equation.3">
                  <p:embed/>
                </p:oleObj>
              </mc:Choice>
              <mc:Fallback>
                <p:oleObj name="Equation" r:id="rId17" imgW="647700" imgH="177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1120775" y="1384300"/>
                        <a:ext cx="777240" cy="2133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" name="Object 4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41729015"/>
              </p:ext>
            </p:extLst>
          </p:nvPr>
        </p:nvGraphicFramePr>
        <p:xfrm>
          <a:off x="2282826" y="1393825"/>
          <a:ext cx="716280" cy="2438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11" name="Equation" r:id="rId19" imgW="596900" imgH="203200" progId="Equation.3">
                  <p:embed/>
                </p:oleObj>
              </mc:Choice>
              <mc:Fallback>
                <p:oleObj name="Equation" r:id="rId19" imgW="596900" imgH="203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2282826" y="1393825"/>
                        <a:ext cx="716280" cy="2438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" name="Object 4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65841393"/>
              </p:ext>
            </p:extLst>
          </p:nvPr>
        </p:nvGraphicFramePr>
        <p:xfrm>
          <a:off x="3116263" y="1393825"/>
          <a:ext cx="868680" cy="2438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12" name="Equation" r:id="rId21" imgW="723900" imgH="203200" progId="Equation.3">
                  <p:embed/>
                </p:oleObj>
              </mc:Choice>
              <mc:Fallback>
                <p:oleObj name="Equation" r:id="rId21" imgW="723900" imgH="203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3116263" y="1393825"/>
                        <a:ext cx="868680" cy="2438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" name="Object 4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62323553"/>
              </p:ext>
            </p:extLst>
          </p:nvPr>
        </p:nvGraphicFramePr>
        <p:xfrm>
          <a:off x="2108200" y="1731963"/>
          <a:ext cx="2632075" cy="579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13" name="Equation" r:id="rId23" imgW="2197100" imgH="482600" progId="Equation.3">
                  <p:embed/>
                </p:oleObj>
              </mc:Choice>
              <mc:Fallback>
                <p:oleObj name="Equation" r:id="rId23" imgW="2197100" imgH="482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2108200" y="1731963"/>
                        <a:ext cx="2632075" cy="5794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" name="Object 4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99177075"/>
              </p:ext>
            </p:extLst>
          </p:nvPr>
        </p:nvGraphicFramePr>
        <p:xfrm>
          <a:off x="3371850" y="2747963"/>
          <a:ext cx="1427163" cy="577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14" name="Equation" r:id="rId25" imgW="1193800" imgH="482600" progId="Equation.3">
                  <p:embed/>
                </p:oleObj>
              </mc:Choice>
              <mc:Fallback>
                <p:oleObj name="Equation" r:id="rId25" imgW="1193800" imgH="482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6"/>
                      <a:stretch>
                        <a:fillRect/>
                      </a:stretch>
                    </p:blipFill>
                    <p:spPr>
                      <a:xfrm>
                        <a:off x="3371850" y="2747963"/>
                        <a:ext cx="1427163" cy="5778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" name="Object 4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22202537"/>
              </p:ext>
            </p:extLst>
          </p:nvPr>
        </p:nvGraphicFramePr>
        <p:xfrm>
          <a:off x="3924300" y="3313113"/>
          <a:ext cx="2609850" cy="592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15" name="Equation" r:id="rId27" imgW="2184400" imgH="495300" progId="Equation.3">
                  <p:embed/>
                </p:oleObj>
              </mc:Choice>
              <mc:Fallback>
                <p:oleObj name="Equation" r:id="rId27" imgW="2184400" imgH="495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8"/>
                      <a:stretch>
                        <a:fillRect/>
                      </a:stretch>
                    </p:blipFill>
                    <p:spPr>
                      <a:xfrm>
                        <a:off x="3924300" y="3313113"/>
                        <a:ext cx="2609850" cy="5921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8" name="TextBox 47"/>
          <p:cNvSpPr txBox="1"/>
          <p:nvPr/>
        </p:nvSpPr>
        <p:spPr>
          <a:xfrm rot="257586">
            <a:off x="6151441" y="3833174"/>
            <a:ext cx="286779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6600"/>
                </a:solidFill>
              </a:rPr>
              <a:t>Subtlety with the meaning of </a:t>
            </a:r>
            <a:r>
              <a:rPr lang="en-US" sz="1600" dirty="0" smtClean="0">
                <a:solidFill>
                  <a:srgbClr val="FF6600"/>
                </a:solidFill>
                <a:latin typeface="Symbol" charset="2"/>
                <a:cs typeface="Symbol" charset="2"/>
              </a:rPr>
              <a:t>D</a:t>
            </a:r>
            <a:r>
              <a:rPr lang="en-US" sz="1600" dirty="0" smtClean="0">
                <a:solidFill>
                  <a:srgbClr val="FF6600"/>
                </a:solidFill>
              </a:rPr>
              <a:t>B</a:t>
            </a:r>
            <a:r>
              <a:rPr lang="en-US" sz="1600" baseline="-25000" dirty="0" smtClean="0">
                <a:solidFill>
                  <a:srgbClr val="FF6600"/>
                </a:solidFill>
              </a:rPr>
              <a:t>x</a:t>
            </a:r>
            <a:r>
              <a:rPr lang="en-US" sz="1600" dirty="0" smtClean="0">
                <a:solidFill>
                  <a:srgbClr val="FF6600"/>
                </a:solidFill>
              </a:rPr>
              <a:t> </a:t>
            </a:r>
          </a:p>
          <a:p>
            <a:r>
              <a:rPr lang="en-US" sz="1600" dirty="0" smtClean="0">
                <a:solidFill>
                  <a:srgbClr val="FF6600"/>
                </a:solidFill>
              </a:rPr>
              <a:t>and </a:t>
            </a:r>
            <a:r>
              <a:rPr lang="en-US" sz="1600" dirty="0" smtClean="0">
                <a:solidFill>
                  <a:srgbClr val="FF6600"/>
                </a:solidFill>
                <a:latin typeface="Symbol" charset="2"/>
                <a:cs typeface="Symbol" charset="2"/>
              </a:rPr>
              <a:t>Dw</a:t>
            </a:r>
            <a:r>
              <a:rPr lang="en-US" sz="1600" baseline="-25000" dirty="0" smtClean="0">
                <a:solidFill>
                  <a:srgbClr val="FF6600"/>
                </a:solidFill>
              </a:rPr>
              <a:t>x</a:t>
            </a:r>
            <a:r>
              <a:rPr lang="en-US" sz="1600" dirty="0" smtClean="0">
                <a:solidFill>
                  <a:srgbClr val="FF6600"/>
                </a:solidFill>
              </a:rPr>
              <a:t> (radial axis pointing </a:t>
            </a:r>
          </a:p>
          <a:p>
            <a:r>
              <a:rPr lang="en-US" sz="1600" dirty="0" smtClean="0">
                <a:solidFill>
                  <a:srgbClr val="FF6600"/>
                </a:solidFill>
              </a:rPr>
              <a:t>inwards for CCW beam)</a:t>
            </a:r>
          </a:p>
        </p:txBody>
      </p:sp>
      <p:graphicFrame>
        <p:nvGraphicFramePr>
          <p:cNvPr id="50" name="Object 4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46844056"/>
              </p:ext>
            </p:extLst>
          </p:nvPr>
        </p:nvGraphicFramePr>
        <p:xfrm>
          <a:off x="828675" y="4186238"/>
          <a:ext cx="5372100" cy="622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16" name="Equation" r:id="rId29" imgW="4483100" imgH="520700" progId="Equation.3">
                  <p:embed/>
                </p:oleObj>
              </mc:Choice>
              <mc:Fallback>
                <p:oleObj name="Equation" r:id="rId29" imgW="4483100" imgH="520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0"/>
                      <a:stretch>
                        <a:fillRect/>
                      </a:stretch>
                    </p:blipFill>
                    <p:spPr>
                      <a:xfrm>
                        <a:off x="828675" y="4186238"/>
                        <a:ext cx="5372100" cy="622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" name="Object 5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51351006"/>
              </p:ext>
            </p:extLst>
          </p:nvPr>
        </p:nvGraphicFramePr>
        <p:xfrm>
          <a:off x="2662238" y="2486025"/>
          <a:ext cx="227012" cy="288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17" name="Equation" r:id="rId31" imgW="190500" imgH="241300" progId="Equation.3">
                  <p:embed/>
                </p:oleObj>
              </mc:Choice>
              <mc:Fallback>
                <p:oleObj name="Equation" r:id="rId31" imgW="190500" imgH="241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2"/>
                      <a:stretch>
                        <a:fillRect/>
                      </a:stretch>
                    </p:blipFill>
                    <p:spPr>
                      <a:xfrm>
                        <a:off x="2662238" y="2486025"/>
                        <a:ext cx="227012" cy="2889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" name="Object 5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70365027"/>
              </p:ext>
            </p:extLst>
          </p:nvPr>
        </p:nvGraphicFramePr>
        <p:xfrm>
          <a:off x="1239838" y="5114925"/>
          <a:ext cx="1016000" cy="288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18" name="Equation" r:id="rId33" imgW="850900" imgH="241300" progId="Equation.3">
                  <p:embed/>
                </p:oleObj>
              </mc:Choice>
              <mc:Fallback>
                <p:oleObj name="Equation" r:id="rId33" imgW="850900" imgH="241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4"/>
                      <a:stretch>
                        <a:fillRect/>
                      </a:stretch>
                    </p:blipFill>
                    <p:spPr>
                      <a:xfrm>
                        <a:off x="1239838" y="5114925"/>
                        <a:ext cx="1016000" cy="2889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" name="Object 5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46306777"/>
              </p:ext>
            </p:extLst>
          </p:nvPr>
        </p:nvGraphicFramePr>
        <p:xfrm>
          <a:off x="1227138" y="5394325"/>
          <a:ext cx="1092200" cy="288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19" name="Equation" r:id="rId35" imgW="914400" imgH="241300" progId="Equation.3">
                  <p:embed/>
                </p:oleObj>
              </mc:Choice>
              <mc:Fallback>
                <p:oleObj name="Equation" r:id="rId35" imgW="914400" imgH="241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6"/>
                      <a:stretch>
                        <a:fillRect/>
                      </a:stretch>
                    </p:blipFill>
                    <p:spPr>
                      <a:xfrm>
                        <a:off x="1227138" y="5394325"/>
                        <a:ext cx="1092200" cy="2889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4" name="Object 5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47578819"/>
              </p:ext>
            </p:extLst>
          </p:nvPr>
        </p:nvGraphicFramePr>
        <p:xfrm>
          <a:off x="5076825" y="5108575"/>
          <a:ext cx="1093788" cy="301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20" name="Equation" r:id="rId37" imgW="914400" imgH="254000" progId="Equation.3">
                  <p:embed/>
                </p:oleObj>
              </mc:Choice>
              <mc:Fallback>
                <p:oleObj name="Equation" r:id="rId37" imgW="914400" imgH="2540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8"/>
                      <a:stretch>
                        <a:fillRect/>
                      </a:stretch>
                    </p:blipFill>
                    <p:spPr>
                      <a:xfrm>
                        <a:off x="5076825" y="5108575"/>
                        <a:ext cx="1093788" cy="3016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5" name="Object 5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677091"/>
              </p:ext>
            </p:extLst>
          </p:nvPr>
        </p:nvGraphicFramePr>
        <p:xfrm>
          <a:off x="4675188" y="5400675"/>
          <a:ext cx="1033462" cy="301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21" name="Equation" r:id="rId39" imgW="863600" imgH="254000" progId="Equation.3">
                  <p:embed/>
                </p:oleObj>
              </mc:Choice>
              <mc:Fallback>
                <p:oleObj name="Equation" r:id="rId39" imgW="863600" imgH="2540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0"/>
                      <a:stretch>
                        <a:fillRect/>
                      </a:stretch>
                    </p:blipFill>
                    <p:spPr>
                      <a:xfrm>
                        <a:off x="4675188" y="5400675"/>
                        <a:ext cx="1033462" cy="3016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563968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350" y="-1587"/>
            <a:ext cx="7867650" cy="954087"/>
          </a:xfrm>
        </p:spPr>
        <p:txBody>
          <a:bodyPr/>
          <a:lstStyle/>
          <a:p>
            <a:r>
              <a:rPr lang="en-US" sz="2800" dirty="0" smtClean="0"/>
              <a:t>Hybrid Ring Concept </a:t>
            </a:r>
            <a:r>
              <a:rPr lang="en-US" sz="2800" dirty="0"/>
              <a:t>– 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400" dirty="0" smtClean="0"/>
              <a:t>Quadrupole </a:t>
            </a:r>
            <a:r>
              <a:rPr lang="en-US" sz="2400" dirty="0"/>
              <a:t>polarity </a:t>
            </a:r>
            <a:r>
              <a:rPr lang="en-US" sz="2400" dirty="0" smtClean="0"/>
              <a:t>swaps &amp; geometric phase effects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5900" y="1031874"/>
            <a:ext cx="8737600" cy="5457825"/>
          </a:xfrm>
        </p:spPr>
        <p:txBody>
          <a:bodyPr/>
          <a:lstStyle/>
          <a:p>
            <a:pPr marL="230400" indent="-230400"/>
            <a:r>
              <a:rPr lang="en-US" sz="1800" dirty="0" smtClean="0"/>
              <a:t>Runs with opposite (magnetic) quadrupole polarities</a:t>
            </a:r>
            <a:endParaRPr lang="en-US" sz="2000" dirty="0" smtClean="0"/>
          </a:p>
          <a:p>
            <a:pPr marL="478800" lvl="1" indent="-230400"/>
            <a:r>
              <a:rPr lang="en-US" sz="1600" dirty="0" smtClean="0"/>
              <a:t>Important ingredient of concept!</a:t>
            </a:r>
          </a:p>
          <a:p>
            <a:pPr marL="478800" lvl="1" indent="-230400"/>
            <a:r>
              <a:rPr lang="en-US" sz="1600" dirty="0" smtClean="0"/>
              <a:t>Analogy with inversion of all magnetic fields for “frozen spin” rings with electric and magnetic fields</a:t>
            </a:r>
          </a:p>
          <a:p>
            <a:pPr marL="622300" lvl="2" indent="-177800"/>
            <a:r>
              <a:rPr lang="en-US" sz="1600" dirty="0" smtClean="0"/>
              <a:t>Time reversal argument applies to CW beam with one polarity and CCW beam with other polarity</a:t>
            </a:r>
            <a:br>
              <a:rPr lang="en-US" sz="1600" dirty="0" smtClean="0"/>
            </a:br>
            <a:r>
              <a:rPr lang="mr-IN" sz="1600" dirty="0" smtClean="0"/>
              <a:t>…</a:t>
            </a:r>
            <a:r>
              <a:rPr lang="en-US" sz="1600" dirty="0" smtClean="0"/>
              <a:t>. but in addition operation with counter-rotating beams</a:t>
            </a:r>
          </a:p>
          <a:p>
            <a:pPr marL="622300" lvl="2" indent="-177800"/>
            <a:r>
              <a:rPr lang="en-US" sz="1600" dirty="0" smtClean="0"/>
              <a:t>Imperfection of magnetic field inversion limit to sensitivity</a:t>
            </a:r>
          </a:p>
          <a:p>
            <a:pPr marL="478800" lvl="1" indent="-230400"/>
            <a:r>
              <a:rPr lang="en-US" sz="1600" dirty="0" smtClean="0"/>
              <a:t>Quadrupolar fields generated with currents only (no yoke) inside state-of-the-art shielding?</a:t>
            </a:r>
          </a:p>
          <a:p>
            <a:pPr marL="622300" lvl="2" indent="-177800"/>
            <a:r>
              <a:rPr lang="en-US" sz="1600" dirty="0" smtClean="0"/>
              <a:t>General reproducibility (between fills and longer term) of machine</a:t>
            </a:r>
          </a:p>
          <a:p>
            <a:pPr marL="622300" lvl="2" indent="-177800"/>
            <a:r>
              <a:rPr lang="en-US" sz="1600" dirty="0" smtClean="0"/>
              <a:t>Achievable average magnetic field of the two polarities</a:t>
            </a:r>
          </a:p>
          <a:p>
            <a:pPr marL="622300" lvl="2" indent="-177800"/>
            <a:r>
              <a:rPr lang="en-US" sz="1600" dirty="0" smtClean="0"/>
              <a:t>Orbit difference (both transverse planes) measurements?</a:t>
            </a:r>
          </a:p>
          <a:p>
            <a:pPr marL="230400" indent="-230400"/>
            <a:r>
              <a:rPr lang="en-US" sz="1800" dirty="0" smtClean="0"/>
              <a:t>Geometric phase effects</a:t>
            </a:r>
          </a:p>
          <a:p>
            <a:pPr marL="478800" lvl="1" indent="-230400"/>
            <a:r>
              <a:rPr lang="en-US" sz="1600" dirty="0" smtClean="0"/>
              <a:t>Magnetic field due to quadrupole with strength                             , length                 and offset</a:t>
            </a:r>
            <a:br>
              <a:rPr lang="en-US" sz="1600" dirty="0" smtClean="0"/>
            </a:br>
            <a:r>
              <a:rPr lang="en-US" sz="1600" dirty="0" smtClean="0"/>
              <a:t>                     averaged over half-cell length                      :</a:t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endParaRPr lang="en-US" sz="1600" dirty="0" smtClean="0"/>
          </a:p>
          <a:p>
            <a:pPr marL="622300" lvl="2" indent="-177800"/>
            <a:r>
              <a:rPr lang="en-US" sz="1600" dirty="0" smtClean="0"/>
              <a:t>Expect enhanced geometric phase effects </a:t>
            </a:r>
            <a:r>
              <a:rPr lang="mr-IN" sz="1600" dirty="0" smtClean="0"/>
              <a:t>–</a:t>
            </a:r>
            <a:r>
              <a:rPr lang="en-US" sz="1600" dirty="0" smtClean="0"/>
              <a:t> beam based alignment to mitigate?</a:t>
            </a:r>
            <a:endParaRPr lang="en-US" sz="1600" dirty="0" smtClean="0"/>
          </a:p>
          <a:p>
            <a:pPr marL="478800" lvl="1" indent="-230400"/>
            <a:r>
              <a:rPr lang="en-US" sz="1600" dirty="0" smtClean="0"/>
              <a:t>Again cancellations </a:t>
            </a:r>
            <a:r>
              <a:rPr lang="en-US" sz="1600" dirty="0" smtClean="0"/>
              <a:t>combining </a:t>
            </a:r>
            <a:r>
              <a:rPr lang="en-US" sz="1600" dirty="0" smtClean="0"/>
              <a:t>results with different quadrupole polarities and with </a:t>
            </a:r>
            <a:r>
              <a:rPr lang="en-US" sz="1600" dirty="0" smtClean="0"/>
              <a:t>counter-rotating beams</a:t>
            </a:r>
            <a:endParaRPr lang="en-US" sz="1600" dirty="0" smtClean="0"/>
          </a:p>
        </p:txBody>
      </p:sp>
      <p:sp>
        <p:nvSpPr>
          <p:cNvPr id="41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0" y="6570663"/>
            <a:ext cx="9144000" cy="284162"/>
          </a:xfrm>
        </p:spPr>
        <p:txBody>
          <a:bodyPr/>
          <a:lstStyle/>
          <a:p>
            <a:pPr>
              <a:defRPr/>
            </a:pPr>
            <a:r>
              <a:rPr lang="en-US" dirty="0"/>
              <a:t>Hybrid EDM Ring &amp; Axions                                                                           iFAST BSW22, 29</a:t>
            </a:r>
            <a:r>
              <a:rPr lang="en-US" baseline="30000" dirty="0"/>
              <a:t>th</a:t>
            </a:r>
            <a:r>
              <a:rPr lang="en-US" dirty="0"/>
              <a:t> March to 1</a:t>
            </a:r>
            <a:r>
              <a:rPr lang="en-US" baseline="30000" dirty="0"/>
              <a:t>st</a:t>
            </a:r>
            <a:r>
              <a:rPr lang="en-US" dirty="0"/>
              <a:t> April 2022</a:t>
            </a: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9360640"/>
              </p:ext>
            </p:extLst>
          </p:nvPr>
        </p:nvGraphicFramePr>
        <p:xfrm>
          <a:off x="4173538" y="4573588"/>
          <a:ext cx="1093787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70" name="Equation" r:id="rId3" imgW="914400" imgH="254000" progId="Equation.3">
                  <p:embed/>
                </p:oleObj>
              </mc:Choice>
              <mc:Fallback>
                <p:oleObj name="Equation" r:id="rId3" imgW="914400" imgH="2540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173538" y="4573588"/>
                        <a:ext cx="1093787" cy="304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59317570"/>
              </p:ext>
            </p:extLst>
          </p:nvPr>
        </p:nvGraphicFramePr>
        <p:xfrm>
          <a:off x="782638" y="4565650"/>
          <a:ext cx="989012" cy="320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71" name="Equation" r:id="rId5" imgW="825500" imgH="266700" progId="Equation.3">
                  <p:embed/>
                </p:oleObj>
              </mc:Choice>
              <mc:Fallback>
                <p:oleObj name="Equation" r:id="rId5" imgW="825500" imgH="266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82638" y="4565650"/>
                        <a:ext cx="989012" cy="3206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6456797"/>
              </p:ext>
            </p:extLst>
          </p:nvPr>
        </p:nvGraphicFramePr>
        <p:xfrm>
          <a:off x="4487863" y="4324350"/>
          <a:ext cx="1506537" cy="320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72" name="Equation" r:id="rId7" imgW="1257300" imgH="266700" progId="Equation.3">
                  <p:embed/>
                </p:oleObj>
              </mc:Choice>
              <mc:Fallback>
                <p:oleObj name="Equation" r:id="rId7" imgW="1257300" imgH="266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487863" y="4324350"/>
                        <a:ext cx="1506537" cy="3206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11169734"/>
              </p:ext>
            </p:extLst>
          </p:nvPr>
        </p:nvGraphicFramePr>
        <p:xfrm>
          <a:off x="6559550" y="4311650"/>
          <a:ext cx="790575" cy="319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73" name="Equation" r:id="rId9" imgW="660400" imgH="266700" progId="Equation.3">
                  <p:embed/>
                </p:oleObj>
              </mc:Choice>
              <mc:Fallback>
                <p:oleObj name="Equation" r:id="rId9" imgW="660400" imgH="266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6559550" y="4311650"/>
                        <a:ext cx="790575" cy="3190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59764472"/>
              </p:ext>
            </p:extLst>
          </p:nvPr>
        </p:nvGraphicFramePr>
        <p:xfrm>
          <a:off x="871538" y="4911725"/>
          <a:ext cx="2263775" cy="593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74" name="Equation" r:id="rId11" imgW="1892300" imgH="495300" progId="Equation.3">
                  <p:embed/>
                </p:oleObj>
              </mc:Choice>
              <mc:Fallback>
                <p:oleObj name="Equation" r:id="rId11" imgW="1892300" imgH="495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871538" y="4911725"/>
                        <a:ext cx="2263775" cy="5937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5627796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INIT" val=""/>
  <p:tag name="USEAMSFONTS" val="True"/>
  <p:tag name="EMBEDFONTS" val="True"/>
  <p:tag name="USEBOLDAMS" val="True"/>
  <p:tag name="DEFAULTDISPLAYSOURCE" val="\documentclass{slides}\pagestyle{empty}&#10;\begin{document}&#10;\end{document}&#10;"/>
  <p:tag name="TEX2PS" val="latex $(base).tex; dvips -D $(res) -E -o $(base).ps $(base).dvi"/>
  <p:tag name="TEX2PSBATCH" val="latex --interaction=nonstopmode $(base).tex; dvips -D $(res) -E -o $(base).ps $(base).dvi"/>
  <p:tag name="DEFAULTBITMAP" val="bmpmono"/>
  <p:tag name="DEFAULTBLEND" val="False"/>
  <p:tag name="DEFAULTTRANSPARENT" val="False"/>
  <p:tag name="DEFAULTRESOLUTION" val="300"/>
  <p:tag name="DEFAULTMAGNIFICATION" val="2"/>
  <p:tag name="DEFAULTFONTSIZE" val="12"/>
  <p:tag name="DEFAULTWIDTH" val="579"/>
  <p:tag name="DEFAULTHEIGHT" val="493"/>
</p:tagLst>
</file>

<file path=ppt/theme/theme1.xml><?xml version="1.0" encoding="utf-8"?>
<a:theme xmlns:a="http://schemas.openxmlformats.org/drawingml/2006/main" name="1_Pixel">
  <a:themeElements>
    <a:clrScheme name="1_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1_Pixel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aramond" pitchFamily="-6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aramond" pitchFamily="-65" charset="0"/>
          </a:defRPr>
        </a:defPPr>
      </a:lstStyle>
    </a:lnDef>
  </a:objectDefaults>
  <a:extraClrSchemeLst>
    <a:extraClrScheme>
      <a:clrScheme name="1_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F2B1D4EA2F0CA429C573FCBC13FE810" ma:contentTypeVersion="0" ma:contentTypeDescription="Create a new document." ma:contentTypeScope="" ma:versionID="dcfd419fc06d605e07f625f4e6526b99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C611068-1A64-4F47-8FBA-16F3693CB01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A8A66D5D-BD06-49D3-9EB9-FB504C64CF7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18B7B86-601F-4130-AC38-43D13FDDD20D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Macintosh HD:Applications:Microsoft Office 2004:Modèles:Présentations:Contenu:Présentation du projet</Template>
  <TotalTime>148564</TotalTime>
  <Words>1179</Words>
  <Application>Microsoft Macintosh PowerPoint</Application>
  <PresentationFormat>On-screen Show (4:3)</PresentationFormat>
  <Paragraphs>229</Paragraphs>
  <Slides>14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1_Pixel</vt:lpstr>
      <vt:lpstr>Equation</vt:lpstr>
      <vt:lpstr>Hybrid EDM Ring and Axions  Christian Carli                                                                    iFAST BSW22, 29th March to 1st April 2022</vt:lpstr>
      <vt:lpstr>Recap of standard fully electric charged particle Electric Dipole Moment (cpEDM) ring</vt:lpstr>
      <vt:lpstr>Recap of standard fully electric charged particle Electric Dipole Moment (cpEDM) ring</vt:lpstr>
      <vt:lpstr>Recap of standard fully electric charged particle Electric Dipole Moment (cpEDM) ring – limitation of orbit difference measurement</vt:lpstr>
      <vt:lpstr>Hybrid Ring Concept - Proposal </vt:lpstr>
      <vt:lpstr>Hybrid Ring Concept - average radial magnetic field </vt:lpstr>
      <vt:lpstr>Hybrid Ring Concept - average vertical electric field</vt:lpstr>
      <vt:lpstr>Hybrid Ring Concept - Splitting of counter-rotating beams and electric gradients </vt:lpstr>
      <vt:lpstr>Hybrid Ring Concept –  Quadrupole polarity swaps &amp; geometric phase effects</vt:lpstr>
      <vt:lpstr>Hybrid Ring Concept –  Recent proposal for high periodicity lattice</vt:lpstr>
      <vt:lpstr>Hybrid Ring Concept –  Recent proposal for high periodicity lattice</vt:lpstr>
      <vt:lpstr>Hybrid Ring Concept –  Recent proposal for high periodicity lattice</vt:lpstr>
      <vt:lpstr>Search for oscillating EDMs –  Signature of coupling from axions </vt:lpstr>
      <vt:lpstr>Summary, Conclusion and Outlook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ELENA - Project Structure</dc:title>
  <dc:creator>Christian Carli</dc:creator>
  <cp:lastModifiedBy>Christian Carli</cp:lastModifiedBy>
  <cp:revision>2925</cp:revision>
  <cp:lastPrinted>2011-11-21T08:06:28Z</cp:lastPrinted>
  <dcterms:created xsi:type="dcterms:W3CDTF">2009-08-04T11:38:51Z</dcterms:created>
  <dcterms:modified xsi:type="dcterms:W3CDTF">2022-03-31T06:28:11Z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0x0101009F2B1D4EA2F0CA429C573FCBC13FE810</vt:lpwstr>
  </property>
</Properties>
</file>