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media1.mp4" ContentType="video/unknown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0" algn="l" defTabSz="825500" rtl="0" fontAlgn="auto" latinLnBrk="0" hangingPunct="0">
      <a:lnSpc>
        <a:spcPct val="100000"/>
      </a:lnSpc>
      <a:spcBef>
        <a:spcPts val="34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838787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 b="def" i="def"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635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635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Shape 4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47" name="Shape 4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solidFill>
                  <a:srgbClr val="56A3D6"/>
                </a:solidFill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7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" name="PSI Logo inverted with Outlined Fonts.pdf" descr="PSI Logo inverted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999" y="819855"/>
            <a:ext cx="5417046" cy="192407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247890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2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rge 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ine"/>
          <p:cNvSpPr/>
          <p:nvPr/>
        </p:nvSpPr>
        <p:spPr>
          <a:xfrm flipV="1">
            <a:off x="762000" y="3923956"/>
            <a:ext cx="22859999" cy="370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5" name="Title Text"/>
          <p:cNvSpPr txBox="1"/>
          <p:nvPr>
            <p:ph type="title"/>
          </p:nvPr>
        </p:nvSpPr>
        <p:spPr>
          <a:xfrm>
            <a:off x="762000" y="250499"/>
            <a:ext cx="22860000" cy="3453524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56" name="Body Level One…"/>
          <p:cNvSpPr txBox="1"/>
          <p:nvPr>
            <p:ph type="body" idx="1"/>
          </p:nvPr>
        </p:nvSpPr>
        <p:spPr>
          <a:xfrm>
            <a:off x="762000" y="4234575"/>
            <a:ext cx="22860000" cy="8537238"/>
          </a:xfrm>
          <a:prstGeom prst="rect">
            <a:avLst/>
          </a:prstGeom>
        </p:spPr>
        <p:txBody>
          <a:bodyPr/>
          <a:lstStyle>
            <a:lvl1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rgbClr val="56A3D6"/>
              </a:buClr>
              <a:buChar char="▸"/>
              <a:defRPr>
                <a:solidFill>
                  <a:srgbClr val="A4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59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68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9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7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17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"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8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84" name="Image"/>
          <p:cNvSpPr/>
          <p:nvPr>
            <p:ph type="pic" sz="quarter" idx="22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5" name="Image"/>
          <p:cNvSpPr/>
          <p:nvPr>
            <p:ph type="pic" sz="quarter" idx="23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6" name="Image"/>
          <p:cNvSpPr/>
          <p:nvPr>
            <p:ph type="pic" sz="quarter" idx="24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7" name="Image"/>
          <p:cNvSpPr/>
          <p:nvPr>
            <p:ph type="pic" sz="quarter" idx="25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88" name="Electrons flying in a circle"/>
          <p:cNvSpPr txBox="1"/>
          <p:nvPr>
            <p:ph type="body" sz="quarter" idx="26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89" name="Accelerated electrons"/>
          <p:cNvSpPr txBox="1"/>
          <p:nvPr>
            <p:ph type="body" sz="quarter" idx="27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90" name="Protons in LHC"/>
          <p:cNvSpPr txBox="1"/>
          <p:nvPr>
            <p:ph type="body" sz="quarter" idx="28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91" name="All of the above"/>
          <p:cNvSpPr txBox="1"/>
          <p:nvPr>
            <p:ph type="body" sz="quarter" idx="29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9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iz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01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Rasmus Ischebeck"/>
          <p:cNvSpPr txBox="1"/>
          <p:nvPr>
            <p:ph type="body" sz="quarter" idx="21"/>
          </p:nvPr>
        </p:nvSpPr>
        <p:spPr>
          <a:xfrm>
            <a:off x="986359" y="13302365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20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20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Image"/>
          <p:cNvSpPr/>
          <p:nvPr>
            <p:ph type="pic" sz="quarter" idx="23"/>
          </p:nvPr>
        </p:nvSpPr>
        <p:spPr>
          <a:xfrm>
            <a:off x="793151" y="1842961"/>
            <a:ext cx="2232907" cy="223290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7" name="Image"/>
          <p:cNvSpPr/>
          <p:nvPr>
            <p:ph type="pic" sz="quarter" idx="24"/>
          </p:nvPr>
        </p:nvSpPr>
        <p:spPr>
          <a:xfrm>
            <a:off x="709920" y="4602148"/>
            <a:ext cx="2399370" cy="239937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8" name="Image"/>
          <p:cNvSpPr/>
          <p:nvPr>
            <p:ph type="pic" sz="quarter" idx="25"/>
          </p:nvPr>
        </p:nvSpPr>
        <p:spPr>
          <a:xfrm>
            <a:off x="761581" y="7527799"/>
            <a:ext cx="2296049" cy="206644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09" name="Image"/>
          <p:cNvSpPr/>
          <p:nvPr>
            <p:ph type="pic" sz="quarter" idx="26"/>
          </p:nvPr>
        </p:nvSpPr>
        <p:spPr>
          <a:xfrm>
            <a:off x="569287" y="10120523"/>
            <a:ext cx="2680636" cy="26634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10" name="Electrons flying in a circle"/>
          <p:cNvSpPr txBox="1"/>
          <p:nvPr>
            <p:ph type="body" sz="quarter" idx="27"/>
          </p:nvPr>
        </p:nvSpPr>
        <p:spPr>
          <a:xfrm>
            <a:off x="3702702" y="1842961"/>
            <a:ext cx="19919297" cy="218272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211" name="Accelerated electrons"/>
          <p:cNvSpPr txBox="1"/>
          <p:nvPr>
            <p:ph type="body" sz="quarter" idx="28"/>
          </p:nvPr>
        </p:nvSpPr>
        <p:spPr>
          <a:xfrm>
            <a:off x="3702703" y="4602148"/>
            <a:ext cx="19919296" cy="239937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212" name="Protons in LHC"/>
          <p:cNvSpPr txBox="1"/>
          <p:nvPr>
            <p:ph type="body" sz="quarter" idx="29"/>
          </p:nvPr>
        </p:nvSpPr>
        <p:spPr>
          <a:xfrm>
            <a:off x="3702702" y="7527799"/>
            <a:ext cx="19919298" cy="2066443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213" name="All of the above"/>
          <p:cNvSpPr txBox="1"/>
          <p:nvPr>
            <p:ph type="body" sz="quarter" idx="30"/>
          </p:nvPr>
        </p:nvSpPr>
        <p:spPr>
          <a:xfrm>
            <a:off x="3702702" y="10120522"/>
            <a:ext cx="19919297" cy="266341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21212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estions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Nick-Veasey-hands-2009.jpg" descr="Nick-Veasey-hands-2009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3868" y="-2720177"/>
            <a:ext cx="23016264" cy="16469416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Nick Veasey"/>
          <p:cNvSpPr txBox="1"/>
          <p:nvPr>
            <p:ph type="body" sz="quarter" idx="21"/>
          </p:nvPr>
        </p:nvSpPr>
        <p:spPr>
          <a:xfrm>
            <a:off x="199031" y="13256642"/>
            <a:ext cx="2094806" cy="415875"/>
          </a:xfrm>
          <a:prstGeom prst="rect">
            <a:avLst/>
          </a:prstGeom>
          <a:effectLst>
            <a:outerShdw sx="100000" sy="100000" kx="0" ky="0" algn="b" rotWithShape="0" blurRad="101600" dist="63500" dir="2700000">
              <a:srgbClr val="000000">
                <a:alpha val="75000"/>
              </a:srgbClr>
            </a:outerShdw>
          </a:effectLst>
        </p:spPr>
        <p:txBody>
          <a:bodyPr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92929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Nick Veasey</a:t>
            </a:r>
          </a:p>
        </p:txBody>
      </p:sp>
      <p:sp>
        <p:nvSpPr>
          <p:cNvPr id="222" name="Questions?"/>
          <p:cNvSpPr txBox="1"/>
          <p:nvPr>
            <p:ph type="body" sz="quarter" idx="22"/>
          </p:nvPr>
        </p:nvSpPr>
        <p:spPr>
          <a:xfrm>
            <a:off x="683868" y="505377"/>
            <a:ext cx="7717664" cy="1941704"/>
          </a:xfrm>
          <a:prstGeom prst="rect">
            <a:avLst/>
          </a:prstGeom>
        </p:spPr>
        <p:txBody>
          <a:bodyPr wrap="none" lIns="71437" tIns="71437" rIns="71437" bIns="71437" anchor="ctr">
            <a:spAutoFit/>
          </a:bodyPr>
          <a:lstStyle>
            <a:lvl1pPr marL="0" indent="0" defTabSz="584200">
              <a:spcBef>
                <a:spcPts val="0"/>
              </a:spcBef>
              <a:buClrTx/>
              <a:buSzTx/>
              <a:buFontTx/>
              <a:buNone/>
              <a:defRPr cap="all" sz="12000">
                <a:solidFill>
                  <a:srgbClr val="76D6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Questions?</a:t>
            </a:r>
          </a:p>
        </p:txBody>
      </p:sp>
      <p:sp>
        <p:nvSpPr>
          <p:cNvPr id="223" name="Slide Number"/>
          <p:cNvSpPr txBox="1"/>
          <p:nvPr>
            <p:ph type="sldNum" sz="quarter" idx="2"/>
          </p:nvPr>
        </p:nvSpPr>
        <p:spPr>
          <a:xfrm>
            <a:off x="11952882" y="13019484"/>
            <a:ext cx="460376" cy="498476"/>
          </a:xfrm>
          <a:prstGeom prst="rect">
            <a:avLst/>
          </a:prstGeom>
        </p:spPr>
        <p:txBody>
          <a:bodyPr lIns="71437" tIns="71437" rIns="71437" bIns="71437">
            <a:normAutofit fontScale="100000" lnSpcReduction="0"/>
          </a:bodyPr>
          <a:lstStyle>
            <a:lvl1pPr algn="ctr" defTabSz="584200">
              <a:lnSpc>
                <a:spcPct val="100000"/>
              </a:lnSpc>
              <a:defRPr b="0" sz="24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31" name="Callout"/>
          <p:cNvSpPr/>
          <p:nvPr/>
        </p:nvSpPr>
        <p:spPr>
          <a:xfrm>
            <a:off x="876300" y="3314700"/>
            <a:ext cx="22631400" cy="7317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19" y="0"/>
                </a:moveTo>
                <a:cubicBezTo>
                  <a:pt x="54" y="0"/>
                  <a:pt x="0" y="165"/>
                  <a:pt x="0" y="369"/>
                </a:cubicBezTo>
                <a:lnTo>
                  <a:pt x="0" y="19013"/>
                </a:lnTo>
                <a:cubicBezTo>
                  <a:pt x="0" y="19217"/>
                  <a:pt x="54" y="19382"/>
                  <a:pt x="119" y="19382"/>
                </a:cubicBezTo>
                <a:lnTo>
                  <a:pt x="18186" y="19382"/>
                </a:lnTo>
                <a:lnTo>
                  <a:pt x="18717" y="21600"/>
                </a:lnTo>
                <a:lnTo>
                  <a:pt x="19247" y="19382"/>
                </a:lnTo>
                <a:lnTo>
                  <a:pt x="21481" y="19382"/>
                </a:lnTo>
                <a:cubicBezTo>
                  <a:pt x="21546" y="19382"/>
                  <a:pt x="21600" y="19217"/>
                  <a:pt x="21600" y="19013"/>
                </a:cubicBezTo>
                <a:lnTo>
                  <a:pt x="21600" y="369"/>
                </a:lnTo>
                <a:cubicBezTo>
                  <a:pt x="21600" y="165"/>
                  <a:pt x="21546" y="0"/>
                  <a:pt x="21481" y="0"/>
                </a:cubicBezTo>
                <a:lnTo>
                  <a:pt x="119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232" name="Type a quote here."/>
          <p:cNvSpPr txBox="1"/>
          <p:nvPr>
            <p:ph type="body" sz="quarter" idx="21"/>
          </p:nvPr>
        </p:nvSpPr>
        <p:spPr>
          <a:xfrm>
            <a:off x="1676400" y="4089400"/>
            <a:ext cx="21056600" cy="21240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33" name="Johnny Appleseed"/>
          <p:cNvSpPr txBox="1"/>
          <p:nvPr>
            <p:ph type="body" sz="quarter" idx="22"/>
          </p:nvPr>
        </p:nvSpPr>
        <p:spPr>
          <a:xfrm>
            <a:off x="762000" y="10854918"/>
            <a:ext cx="22860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7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234" name="Text"/>
          <p:cNvSpPr txBox="1"/>
          <p:nvPr>
            <p:ph type="body" sz="quarter" idx="23"/>
          </p:nvPr>
        </p:nvSpPr>
        <p:spPr>
          <a:xfrm>
            <a:off x="762000" y="622861"/>
            <a:ext cx="20955000" cy="64714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77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b="1" cap="all" spc="180"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pic>
        <p:nvPicPr>
          <p:cNvPr id="23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191005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 Alt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ype a quote here."/>
          <p:cNvSpPr txBox="1"/>
          <p:nvPr>
            <p:ph type="body" sz="quarter" idx="21"/>
          </p:nvPr>
        </p:nvSpPr>
        <p:spPr>
          <a:xfrm>
            <a:off x="11049000" y="3721100"/>
            <a:ext cx="12573000" cy="378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244" name="Image"/>
          <p:cNvSpPr/>
          <p:nvPr>
            <p:ph type="pic" idx="22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45" name="Johnny Appleseed"/>
          <p:cNvSpPr txBox="1"/>
          <p:nvPr>
            <p:ph type="body" sz="quarter" idx="23"/>
          </p:nvPr>
        </p:nvSpPr>
        <p:spPr>
          <a:xfrm>
            <a:off x="11049000" y="10854918"/>
            <a:ext cx="12573000" cy="1404164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647700">
              <a:spcBef>
                <a:spcPts val="0"/>
              </a:spcBef>
              <a:buClrTx/>
              <a:buSzTx/>
              <a:buFontTx/>
              <a:buNone/>
              <a:defRPr sz="8700">
                <a:solidFill>
                  <a:srgbClr val="232323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pic>
        <p:nvPicPr>
          <p:cNvPr id="24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42022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47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pic>
        <p:nvPicPr>
          <p:cNvPr id="25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65424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518620" y="622861"/>
            <a:ext cx="1403817" cy="498620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Heading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7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sz="quarter" idx="1"/>
          </p:nvPr>
        </p:nvSpPr>
        <p:spPr>
          <a:xfrm>
            <a:off x="762000" y="5994400"/>
            <a:ext cx="22860000" cy="2540000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1pPr>
            <a:lvl2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2pPr>
            <a:lvl3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3pPr>
            <a:lvl4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4pPr>
            <a:lvl5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700">
                <a:solidFill>
                  <a:srgbClr val="A6AAA9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2" name="Group"/>
          <p:cNvGrpSpPr/>
          <p:nvPr/>
        </p:nvGrpSpPr>
        <p:grpSpPr>
          <a:xfrm>
            <a:off x="761999" y="674867"/>
            <a:ext cx="3985087" cy="673101"/>
            <a:chOff x="0" y="0"/>
            <a:chExt cx="3985085" cy="673100"/>
          </a:xfrm>
        </p:grpSpPr>
        <p:pic>
          <p:nvPicPr>
            <p:cNvPr id="30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39815" y="194981"/>
              <a:ext cx="1645271" cy="4781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" name="PSI Logo white with Outlined Fonts.pdf" descr="PSI Logo white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895054" cy="673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4" name="Slide Number"/>
          <p:cNvSpPr txBox="1"/>
          <p:nvPr>
            <p:ph type="sldNum" sz="quarter" idx="2"/>
          </p:nvPr>
        </p:nvSpPr>
        <p:spPr>
          <a:xfrm>
            <a:off x="23794173" y="13267597"/>
            <a:ext cx="368505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" name="Text"/>
          <p:cNvSpPr txBox="1"/>
          <p:nvPr>
            <p:ph type="body" sz="quarter" idx="22"/>
          </p:nvPr>
        </p:nvSpPr>
        <p:spPr>
          <a:xfrm>
            <a:off x="23109707" y="13280297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3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336039" y="726902"/>
            <a:ext cx="1399014" cy="496914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0" name="Title Text"/>
          <p:cNvSpPr txBox="1"/>
          <p:nvPr>
            <p:ph type="title"/>
          </p:nvPr>
        </p:nvSpPr>
        <p:spPr>
          <a:xfrm>
            <a:off x="762000" y="250499"/>
            <a:ext cx="22860000" cy="1016001"/>
          </a:xfrm>
          <a:prstGeom prst="rect">
            <a:avLst/>
          </a:prstGeom>
        </p:spPr>
        <p:txBody>
          <a:bodyPr/>
          <a:lstStyle>
            <a:lvl1pPr>
              <a:spcBef>
                <a:spcPts val="3900"/>
              </a:spcBef>
              <a:defRPr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1" name="Body Level One…"/>
          <p:cNvSpPr txBox="1"/>
          <p:nvPr>
            <p:ph type="body" idx="1"/>
          </p:nvPr>
        </p:nvSpPr>
        <p:spPr>
          <a:xfrm>
            <a:off x="762000" y="1850583"/>
            <a:ext cx="22860000" cy="1092123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1pPr>
            <a:lvl2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2pPr>
            <a:lvl3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3pPr>
            <a:lvl4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4pPr>
            <a:lvl5pPr>
              <a:buClr>
                <a:schemeClr val="accent1"/>
              </a:buClr>
              <a:buChar char="▸"/>
              <a:defRPr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3" name="Text"/>
          <p:cNvSpPr txBox="1"/>
          <p:nvPr>
            <p:ph type="body" sz="quarter" idx="21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12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28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1200"/>
              </a:spcBef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28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white 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lide Number"/>
          <p:cNvSpPr txBox="1"/>
          <p:nvPr>
            <p:ph type="sldNum" sz="quarter" idx="2"/>
          </p:nvPr>
        </p:nvSpPr>
        <p:spPr>
          <a:xfrm>
            <a:off x="23384896" y="13322300"/>
            <a:ext cx="244427" cy="279400"/>
          </a:xfrm>
          <a:prstGeom prst="rect">
            <a:avLst/>
          </a:prstGeom>
        </p:spPr>
        <p:txBody>
          <a:bodyPr lIns="0" tIns="0" rIns="0" bIns="0"/>
          <a:lstStyle>
            <a:lvl1pPr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und Inh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Rectangle"/>
          <p:cNvSpPr/>
          <p:nvPr/>
        </p:nvSpPr>
        <p:spPr>
          <a:xfrm>
            <a:off x="3062700" y="1904999"/>
            <a:ext cx="1081088" cy="109185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68580" tIns="68580" rIns="68580" bIns="68580"/>
          <a:lstStyle/>
          <a:p>
            <a:pPr defTabSz="1828800">
              <a:spcBef>
                <a:spcPts val="0"/>
              </a:spcBef>
              <a:defRPr sz="4600">
                <a:solidFill>
                  <a:srgbClr val="000000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pic>
        <p:nvPicPr>
          <p:cNvPr id="300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03874" y="625077"/>
            <a:ext cx="1524001" cy="542926"/>
          </a:xfrm>
          <a:prstGeom prst="rect">
            <a:avLst/>
          </a:prstGeom>
          <a:ln w="12700">
            <a:miter lim="400000"/>
          </a:ln>
        </p:spPr>
      </p:pic>
      <p:sp>
        <p:nvSpPr>
          <p:cNvPr id="301" name="Body Level One…"/>
          <p:cNvSpPr txBox="1"/>
          <p:nvPr>
            <p:ph type="body" idx="1"/>
          </p:nvPr>
        </p:nvSpPr>
        <p:spPr>
          <a:xfrm>
            <a:off x="4627181" y="1797844"/>
            <a:ext cx="16014281" cy="10793416"/>
          </a:xfrm>
          <a:prstGeom prst="rect">
            <a:avLst/>
          </a:prstGeom>
        </p:spPr>
        <p:txBody>
          <a:bodyPr lIns="0" tIns="0" rIns="0" bIns="0"/>
          <a:lstStyle>
            <a:lvl1pPr marL="316088" indent="-316088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93888" indent="-316088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682977" indent="-327377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855838" indent="-316088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033638" indent="-316088" defTabSz="182880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−"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2" name="Title Text"/>
          <p:cNvSpPr txBox="1"/>
          <p:nvPr>
            <p:ph type="title"/>
          </p:nvPr>
        </p:nvSpPr>
        <p:spPr>
          <a:xfrm>
            <a:off x="6400474" y="633852"/>
            <a:ext cx="14328579" cy="1400616"/>
          </a:xfrm>
          <a:prstGeom prst="rect">
            <a:avLst/>
          </a:prstGeom>
        </p:spPr>
        <p:txBody>
          <a:bodyPr lIns="0" tIns="0" rIns="0" bIns="0"/>
          <a:lstStyle>
            <a:lvl1pPr defTabSz="1828800">
              <a:lnSpc>
                <a:spcPct val="100000"/>
              </a:lnSpc>
              <a:defRPr cap="none" sz="46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3" name="Nicole Hiller                                                                                   6th April 2018 - Machine Learning Strategie Meeting"/>
          <p:cNvSpPr txBox="1"/>
          <p:nvPr/>
        </p:nvSpPr>
        <p:spPr>
          <a:xfrm>
            <a:off x="3663069" y="13229237"/>
            <a:ext cx="1589861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584200">
              <a:spcBef>
                <a:spcPts val="0"/>
              </a:spcBef>
              <a:defRPr sz="1400">
                <a:solidFill>
                  <a:srgbClr val="5F5F5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Nicole Hiller                                                                                   6th April 2018 - Machine Learning Strategie Meeting</a:t>
            </a:r>
          </a:p>
        </p:txBody>
      </p:sp>
      <p:sp>
        <p:nvSpPr>
          <p:cNvPr id="304" name="Text"/>
          <p:cNvSpPr txBox="1"/>
          <p:nvPr/>
        </p:nvSpPr>
        <p:spPr>
          <a:xfrm>
            <a:off x="20777733" y="13221101"/>
            <a:ext cx="200199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normAutofit fontScale="100000" lnSpcReduction="0"/>
          </a:bodyPr>
          <a:lstStyle>
            <a:lvl1pPr algn="ctr" defTabSz="584200">
              <a:spcBef>
                <a:spcPts val="0"/>
              </a:spcBef>
              <a:defRPr sz="1400">
                <a:solidFill>
                  <a:srgbClr val="5F5F5F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05" name="Slide Number"/>
          <p:cNvSpPr txBox="1"/>
          <p:nvPr>
            <p:ph type="sldNum" sz="quarter" idx="2"/>
          </p:nvPr>
        </p:nvSpPr>
        <p:spPr>
          <a:xfrm>
            <a:off x="20608475" y="11706225"/>
            <a:ext cx="218679" cy="241300"/>
          </a:xfrm>
          <a:prstGeom prst="rect">
            <a:avLst/>
          </a:prstGeom>
        </p:spPr>
        <p:txBody>
          <a:bodyPr lIns="0" tIns="0" rIns="0" bIns="0"/>
          <a:lstStyle>
            <a:lvl1pPr algn="l" defTabSz="1828800">
              <a:lnSpc>
                <a:spcPct val="100000"/>
              </a:lnSpc>
              <a:defRPr b="0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bg object 16"/>
          <p:cNvSpPr/>
          <p:nvPr/>
        </p:nvSpPr>
        <p:spPr>
          <a:xfrm>
            <a:off x="-1" y="11847569"/>
            <a:ext cx="24383462" cy="1868423"/>
          </a:xfrm>
          <a:prstGeom prst="rect">
            <a:avLst/>
          </a:prstGeom>
          <a:solidFill>
            <a:srgbClr val="1E5AAD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13" name="Title Text"/>
          <p:cNvSpPr txBox="1"/>
          <p:nvPr>
            <p:ph type="title"/>
          </p:nvPr>
        </p:nvSpPr>
        <p:spPr>
          <a:xfrm>
            <a:off x="529462" y="371499"/>
            <a:ext cx="23325073" cy="1149351"/>
          </a:xfrm>
          <a:prstGeom prst="rect">
            <a:avLst/>
          </a:prstGeom>
        </p:spPr>
        <p:txBody>
          <a:bodyPr lIns="0" tIns="0" rIns="0" bIns="0"/>
          <a:lstStyle>
            <a:lvl1pPr defTabSz="1828800">
              <a:lnSpc>
                <a:spcPct val="100000"/>
              </a:lnSpc>
              <a:defRPr cap="none" sz="72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14" name="Body Level One…"/>
          <p:cNvSpPr txBox="1"/>
          <p:nvPr>
            <p:ph type="body" sz="quarter" idx="1"/>
          </p:nvPr>
        </p:nvSpPr>
        <p:spPr>
          <a:xfrm>
            <a:off x="12350750" y="5951728"/>
            <a:ext cx="10835641" cy="3898901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800">
              <a:spcBef>
                <a:spcPts val="0"/>
              </a:spcBef>
              <a:buClrTx/>
              <a:buSzTx/>
              <a:buFontTx/>
              <a:buNone/>
              <a:defRPr sz="36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defTabSz="1828800">
              <a:spcBef>
                <a:spcPts val="0"/>
              </a:spcBef>
              <a:buClrTx/>
              <a:buSzTx/>
              <a:buFontTx/>
              <a:buNone/>
              <a:defRPr sz="36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defTabSz="1828800">
              <a:spcBef>
                <a:spcPts val="0"/>
              </a:spcBef>
              <a:buClrTx/>
              <a:buSzTx/>
              <a:buFontTx/>
              <a:buNone/>
              <a:defRPr sz="36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defTabSz="1828800">
              <a:spcBef>
                <a:spcPts val="0"/>
              </a:spcBef>
              <a:buClrTx/>
              <a:buSzTx/>
              <a:buFontTx/>
              <a:buNone/>
              <a:defRPr sz="36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defTabSz="1828800">
              <a:spcBef>
                <a:spcPts val="0"/>
              </a:spcBef>
              <a:buClrTx/>
              <a:buSzTx/>
              <a:buFontTx/>
              <a:buNone/>
              <a:defRPr sz="3600" u="sng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5" name="Slide Number"/>
          <p:cNvSpPr txBox="1"/>
          <p:nvPr>
            <p:ph type="sldNum" sz="quarter" idx="2"/>
          </p:nvPr>
        </p:nvSpPr>
        <p:spPr>
          <a:xfrm>
            <a:off x="22497794" y="12888517"/>
            <a:ext cx="591740" cy="451883"/>
          </a:xfrm>
          <a:prstGeom prst="rect">
            <a:avLst/>
          </a:prstGeom>
        </p:spPr>
        <p:txBody>
          <a:bodyPr lIns="0" tIns="0" rIns="0" bIns="0"/>
          <a:lstStyle>
            <a:lvl1pPr indent="129539" algn="l" defTabSz="1828800">
              <a:lnSpc>
                <a:spcPts val="3600"/>
              </a:lnSpc>
              <a:defRPr b="0" spc="-10" sz="3200">
                <a:solidFill>
                  <a:srgbClr val="8899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bg object 16"/>
          <p:cNvSpPr/>
          <p:nvPr/>
        </p:nvSpPr>
        <p:spPr>
          <a:xfrm>
            <a:off x="3048000" y="2825748"/>
            <a:ext cx="1441450" cy="14558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23" name="bg object 17"/>
          <p:cNvSpPr/>
          <p:nvPr/>
        </p:nvSpPr>
        <p:spPr>
          <a:xfrm>
            <a:off x="4673600" y="931516"/>
            <a:ext cx="448592" cy="25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85" y="0"/>
                </a:lnTo>
                <a:lnTo>
                  <a:pt x="2859" y="555"/>
                </a:lnTo>
                <a:lnTo>
                  <a:pt x="1370" y="2072"/>
                </a:lnTo>
                <a:lnTo>
                  <a:pt x="367" y="4327"/>
                </a:lnTo>
                <a:lnTo>
                  <a:pt x="0" y="7096"/>
                </a:lnTo>
                <a:lnTo>
                  <a:pt x="0" y="14504"/>
                </a:lnTo>
                <a:lnTo>
                  <a:pt x="367" y="17273"/>
                </a:lnTo>
                <a:lnTo>
                  <a:pt x="1370" y="19528"/>
                </a:lnTo>
                <a:lnTo>
                  <a:pt x="2859" y="21045"/>
                </a:lnTo>
                <a:lnTo>
                  <a:pt x="4685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324" name="bg object 18" descr="bg object 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66008" y="931516"/>
            <a:ext cx="444309" cy="257949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bg object 19"/>
          <p:cNvSpPr/>
          <p:nvPr/>
        </p:nvSpPr>
        <p:spPr>
          <a:xfrm>
            <a:off x="5289265" y="1110906"/>
            <a:ext cx="299269" cy="78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88" y="21600"/>
                </a:lnTo>
                <a:lnTo>
                  <a:pt x="20628" y="21431"/>
                </a:lnTo>
                <a:lnTo>
                  <a:pt x="21600" y="340"/>
                </a:lnTo>
                <a:lnTo>
                  <a:pt x="0" y="0"/>
                </a:lnTo>
                <a:close/>
              </a:path>
            </a:pathLst>
          </a:cu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26" name="bg object 20"/>
          <p:cNvSpPr/>
          <p:nvPr/>
        </p:nvSpPr>
        <p:spPr>
          <a:xfrm>
            <a:off x="5128311" y="788003"/>
            <a:ext cx="450429" cy="499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399" y="0"/>
                </a:moveTo>
                <a:lnTo>
                  <a:pt x="2172" y="0"/>
                </a:lnTo>
                <a:lnTo>
                  <a:pt x="1325" y="155"/>
                </a:lnTo>
                <a:lnTo>
                  <a:pt x="635" y="578"/>
                </a:lnTo>
                <a:lnTo>
                  <a:pt x="170" y="1207"/>
                </a:lnTo>
                <a:lnTo>
                  <a:pt x="0" y="1978"/>
                </a:lnTo>
                <a:lnTo>
                  <a:pt x="0" y="19622"/>
                </a:lnTo>
                <a:lnTo>
                  <a:pt x="170" y="20393"/>
                </a:lnTo>
                <a:lnTo>
                  <a:pt x="635" y="21022"/>
                </a:lnTo>
                <a:lnTo>
                  <a:pt x="1325" y="21445"/>
                </a:lnTo>
                <a:lnTo>
                  <a:pt x="2172" y="21600"/>
                </a:lnTo>
                <a:lnTo>
                  <a:pt x="5547" y="21600"/>
                </a:lnTo>
                <a:lnTo>
                  <a:pt x="7748" y="14355"/>
                </a:lnTo>
                <a:lnTo>
                  <a:pt x="19399" y="14355"/>
                </a:lnTo>
                <a:lnTo>
                  <a:pt x="20250" y="14200"/>
                </a:lnTo>
                <a:lnTo>
                  <a:pt x="20951" y="13774"/>
                </a:lnTo>
                <a:lnTo>
                  <a:pt x="21425" y="13137"/>
                </a:lnTo>
                <a:lnTo>
                  <a:pt x="21600" y="12351"/>
                </a:lnTo>
                <a:lnTo>
                  <a:pt x="21600" y="1978"/>
                </a:lnTo>
                <a:lnTo>
                  <a:pt x="21425" y="1207"/>
                </a:lnTo>
                <a:lnTo>
                  <a:pt x="20951" y="578"/>
                </a:lnTo>
                <a:lnTo>
                  <a:pt x="20250" y="155"/>
                </a:lnTo>
                <a:lnTo>
                  <a:pt x="19399" y="0"/>
                </a:ln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27" name="bg object 21"/>
          <p:cNvSpPr/>
          <p:nvPr/>
        </p:nvSpPr>
        <p:spPr>
          <a:xfrm>
            <a:off x="5128311" y="788003"/>
            <a:ext cx="450429" cy="499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50"/>
                </a:moveTo>
                <a:lnTo>
                  <a:pt x="21425" y="13137"/>
                </a:lnTo>
                <a:lnTo>
                  <a:pt x="20951" y="13774"/>
                </a:lnTo>
                <a:lnTo>
                  <a:pt x="20250" y="14200"/>
                </a:lnTo>
                <a:lnTo>
                  <a:pt x="19399" y="14355"/>
                </a:lnTo>
                <a:lnTo>
                  <a:pt x="7748" y="14355"/>
                </a:lnTo>
                <a:lnTo>
                  <a:pt x="7748" y="19622"/>
                </a:lnTo>
                <a:lnTo>
                  <a:pt x="7573" y="20393"/>
                </a:lnTo>
                <a:lnTo>
                  <a:pt x="7098" y="21022"/>
                </a:lnTo>
                <a:lnTo>
                  <a:pt x="6398" y="21445"/>
                </a:lnTo>
                <a:lnTo>
                  <a:pt x="5547" y="21600"/>
                </a:lnTo>
                <a:lnTo>
                  <a:pt x="2172" y="21600"/>
                </a:lnTo>
                <a:lnTo>
                  <a:pt x="1325" y="21445"/>
                </a:lnTo>
                <a:lnTo>
                  <a:pt x="635" y="21022"/>
                </a:lnTo>
                <a:lnTo>
                  <a:pt x="170" y="20393"/>
                </a:lnTo>
                <a:lnTo>
                  <a:pt x="0" y="19622"/>
                </a:lnTo>
                <a:lnTo>
                  <a:pt x="0" y="1978"/>
                </a:lnTo>
                <a:lnTo>
                  <a:pt x="170" y="1207"/>
                </a:lnTo>
                <a:lnTo>
                  <a:pt x="635" y="578"/>
                </a:lnTo>
                <a:lnTo>
                  <a:pt x="1325" y="155"/>
                </a:lnTo>
                <a:lnTo>
                  <a:pt x="2172" y="0"/>
                </a:lnTo>
                <a:lnTo>
                  <a:pt x="19399" y="0"/>
                </a:lnTo>
                <a:lnTo>
                  <a:pt x="20250" y="155"/>
                </a:lnTo>
                <a:lnTo>
                  <a:pt x="20951" y="578"/>
                </a:lnTo>
                <a:lnTo>
                  <a:pt x="21425" y="1207"/>
                </a:lnTo>
                <a:lnTo>
                  <a:pt x="21600" y="1978"/>
                </a:lnTo>
                <a:lnTo>
                  <a:pt x="21600" y="1235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330" name="bg object 22"/>
          <p:cNvGrpSpPr/>
          <p:nvPr/>
        </p:nvGrpSpPr>
        <p:grpSpPr>
          <a:xfrm>
            <a:off x="5578740" y="788003"/>
            <a:ext cx="686049" cy="499817"/>
            <a:chOff x="0" y="0"/>
            <a:chExt cx="686047" cy="499816"/>
          </a:xfrm>
        </p:grpSpPr>
        <p:sp>
          <p:nvSpPr>
            <p:cNvPr id="328" name="Shape"/>
            <p:cNvSpPr/>
            <p:nvPr/>
          </p:nvSpPr>
          <p:spPr>
            <a:xfrm>
              <a:off x="452877" y="0"/>
              <a:ext cx="233171" cy="49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78"/>
                  </a:moveTo>
                  <a:lnTo>
                    <a:pt x="328" y="1207"/>
                  </a:lnTo>
                  <a:lnTo>
                    <a:pt x="1226" y="578"/>
                  </a:lnTo>
                  <a:lnTo>
                    <a:pt x="2559" y="155"/>
                  </a:lnTo>
                  <a:lnTo>
                    <a:pt x="4195" y="0"/>
                  </a:lnTo>
                  <a:lnTo>
                    <a:pt x="17348" y="0"/>
                  </a:lnTo>
                  <a:lnTo>
                    <a:pt x="18993" y="155"/>
                  </a:lnTo>
                  <a:lnTo>
                    <a:pt x="20346" y="578"/>
                  </a:lnTo>
                  <a:lnTo>
                    <a:pt x="21262" y="1207"/>
                  </a:lnTo>
                  <a:lnTo>
                    <a:pt x="21600" y="1978"/>
                  </a:lnTo>
                  <a:lnTo>
                    <a:pt x="21600" y="19622"/>
                  </a:lnTo>
                  <a:lnTo>
                    <a:pt x="21262" y="20393"/>
                  </a:lnTo>
                  <a:lnTo>
                    <a:pt x="20346" y="21022"/>
                  </a:lnTo>
                  <a:lnTo>
                    <a:pt x="18993" y="21445"/>
                  </a:lnTo>
                  <a:lnTo>
                    <a:pt x="17348" y="21600"/>
                  </a:lnTo>
                  <a:lnTo>
                    <a:pt x="4195" y="21600"/>
                  </a:lnTo>
                  <a:lnTo>
                    <a:pt x="2559" y="21445"/>
                  </a:lnTo>
                  <a:lnTo>
                    <a:pt x="1226" y="21022"/>
                  </a:lnTo>
                  <a:lnTo>
                    <a:pt x="328" y="20393"/>
                  </a:lnTo>
                  <a:lnTo>
                    <a:pt x="0" y="19622"/>
                  </a:lnTo>
                  <a:lnTo>
                    <a:pt x="0" y="1978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9" name="Shape"/>
            <p:cNvSpPr/>
            <p:nvPr/>
          </p:nvSpPr>
          <p:spPr>
            <a:xfrm>
              <a:off x="0" y="0"/>
              <a:ext cx="452878" cy="49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11" y="7191"/>
                  </a:moveTo>
                  <a:lnTo>
                    <a:pt x="20258" y="7350"/>
                  </a:lnTo>
                  <a:lnTo>
                    <a:pt x="20954" y="7782"/>
                  </a:lnTo>
                  <a:lnTo>
                    <a:pt x="21426" y="8420"/>
                  </a:lnTo>
                  <a:lnTo>
                    <a:pt x="21600" y="9196"/>
                  </a:lnTo>
                  <a:lnTo>
                    <a:pt x="21600" y="19622"/>
                  </a:lnTo>
                  <a:lnTo>
                    <a:pt x="21426" y="20393"/>
                  </a:lnTo>
                  <a:lnTo>
                    <a:pt x="20954" y="21022"/>
                  </a:lnTo>
                  <a:lnTo>
                    <a:pt x="20258" y="21445"/>
                  </a:lnTo>
                  <a:lnTo>
                    <a:pt x="19411" y="21600"/>
                  </a:lnTo>
                  <a:lnTo>
                    <a:pt x="2160" y="21600"/>
                  </a:lnTo>
                  <a:lnTo>
                    <a:pt x="1318" y="21445"/>
                  </a:lnTo>
                  <a:lnTo>
                    <a:pt x="631" y="21022"/>
                  </a:lnTo>
                  <a:lnTo>
                    <a:pt x="169" y="20393"/>
                  </a:lnTo>
                  <a:lnTo>
                    <a:pt x="0" y="19622"/>
                  </a:lnTo>
                  <a:lnTo>
                    <a:pt x="0" y="16360"/>
                  </a:lnTo>
                  <a:lnTo>
                    <a:pt x="14886" y="14355"/>
                  </a:lnTo>
                  <a:lnTo>
                    <a:pt x="2160" y="14355"/>
                  </a:lnTo>
                  <a:lnTo>
                    <a:pt x="1318" y="14200"/>
                  </a:lnTo>
                  <a:lnTo>
                    <a:pt x="631" y="13774"/>
                  </a:lnTo>
                  <a:lnTo>
                    <a:pt x="169" y="13137"/>
                  </a:lnTo>
                  <a:lnTo>
                    <a:pt x="0" y="12350"/>
                  </a:lnTo>
                  <a:lnTo>
                    <a:pt x="0" y="1978"/>
                  </a:lnTo>
                  <a:lnTo>
                    <a:pt x="169" y="1207"/>
                  </a:lnTo>
                  <a:lnTo>
                    <a:pt x="631" y="578"/>
                  </a:lnTo>
                  <a:lnTo>
                    <a:pt x="1318" y="155"/>
                  </a:lnTo>
                  <a:lnTo>
                    <a:pt x="2160" y="0"/>
                  </a:lnTo>
                  <a:lnTo>
                    <a:pt x="19411" y="0"/>
                  </a:lnTo>
                  <a:lnTo>
                    <a:pt x="20258" y="155"/>
                  </a:lnTo>
                  <a:lnTo>
                    <a:pt x="20954" y="578"/>
                  </a:lnTo>
                  <a:lnTo>
                    <a:pt x="21426" y="1207"/>
                  </a:lnTo>
                  <a:lnTo>
                    <a:pt x="21600" y="1978"/>
                  </a:lnTo>
                  <a:lnTo>
                    <a:pt x="21600" y="5213"/>
                  </a:lnTo>
                  <a:lnTo>
                    <a:pt x="6830" y="7191"/>
                  </a:lnTo>
                  <a:lnTo>
                    <a:pt x="19411" y="7191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331" name="bg object 23"/>
          <p:cNvSpPr/>
          <p:nvPr/>
        </p:nvSpPr>
        <p:spPr>
          <a:xfrm>
            <a:off x="5275190" y="954403"/>
            <a:ext cx="154837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336" name="bg object 24"/>
          <p:cNvGrpSpPr/>
          <p:nvPr/>
        </p:nvGrpSpPr>
        <p:grpSpPr>
          <a:xfrm>
            <a:off x="4748250" y="574598"/>
            <a:ext cx="329869" cy="117527"/>
            <a:chOff x="0" y="0"/>
            <a:chExt cx="329868" cy="117525"/>
          </a:xfrm>
        </p:grpSpPr>
        <p:sp>
          <p:nvSpPr>
            <p:cNvPr id="332" name="Shape"/>
            <p:cNvSpPr/>
            <p:nvPr/>
          </p:nvSpPr>
          <p:spPr>
            <a:xfrm>
              <a:off x="0" y="0"/>
              <a:ext cx="4772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32"/>
                  </a:moveTo>
                  <a:lnTo>
                    <a:pt x="14404" y="9"/>
                  </a:lnTo>
                  <a:lnTo>
                    <a:pt x="14404" y="8433"/>
                  </a:lnTo>
                  <a:lnTo>
                    <a:pt x="12737" y="9818"/>
                  </a:lnTo>
                  <a:lnTo>
                    <a:pt x="6920" y="9590"/>
                  </a:lnTo>
                  <a:lnTo>
                    <a:pt x="6920" y="2428"/>
                  </a:lnTo>
                  <a:lnTo>
                    <a:pt x="13013" y="2428"/>
                  </a:lnTo>
                  <a:lnTo>
                    <a:pt x="14404" y="4046"/>
                  </a:lnTo>
                  <a:lnTo>
                    <a:pt x="14404" y="9"/>
                  </a:lnTo>
                  <a:lnTo>
                    <a:pt x="14128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920" y="21600"/>
                  </a:lnTo>
                  <a:lnTo>
                    <a:pt x="6920" y="12014"/>
                  </a:lnTo>
                  <a:lnTo>
                    <a:pt x="17450" y="12247"/>
                  </a:lnTo>
                  <a:lnTo>
                    <a:pt x="17910" y="12014"/>
                  </a:lnTo>
                  <a:lnTo>
                    <a:pt x="21600" y="10165"/>
                  </a:lnTo>
                  <a:lnTo>
                    <a:pt x="21600" y="23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3" name="Shape"/>
            <p:cNvSpPr/>
            <p:nvPr/>
          </p:nvSpPr>
          <p:spPr>
            <a:xfrm>
              <a:off x="79551" y="0"/>
              <a:ext cx="61216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33" y="17445"/>
                  </a:lnTo>
                  <a:lnTo>
                    <a:pt x="19010" y="15135"/>
                  </a:lnTo>
                  <a:lnTo>
                    <a:pt x="14618" y="4159"/>
                  </a:lnTo>
                  <a:lnTo>
                    <a:pt x="13820" y="2163"/>
                  </a:lnTo>
                  <a:lnTo>
                    <a:pt x="13820" y="15135"/>
                  </a:lnTo>
                  <a:lnTo>
                    <a:pt x="7565" y="15135"/>
                  </a:lnTo>
                  <a:lnTo>
                    <a:pt x="10800" y="4159"/>
                  </a:lnTo>
                  <a:lnTo>
                    <a:pt x="12745" y="12014"/>
                  </a:lnTo>
                  <a:lnTo>
                    <a:pt x="13820" y="15135"/>
                  </a:lnTo>
                  <a:lnTo>
                    <a:pt x="13820" y="2163"/>
                  </a:lnTo>
                  <a:lnTo>
                    <a:pt x="12960" y="0"/>
                  </a:lnTo>
                  <a:lnTo>
                    <a:pt x="8640" y="0"/>
                  </a:lnTo>
                  <a:lnTo>
                    <a:pt x="0" y="21600"/>
                  </a:lnTo>
                  <a:lnTo>
                    <a:pt x="5189" y="21600"/>
                  </a:lnTo>
                  <a:lnTo>
                    <a:pt x="6695" y="17445"/>
                  </a:lnTo>
                  <a:lnTo>
                    <a:pt x="14690" y="17445"/>
                  </a:lnTo>
                  <a:lnTo>
                    <a:pt x="16196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4" name="Shape"/>
            <p:cNvSpPr/>
            <p:nvPr/>
          </p:nvSpPr>
          <p:spPr>
            <a:xfrm>
              <a:off x="184810" y="0"/>
              <a:ext cx="52654" cy="117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17" y="0"/>
                  </a:lnTo>
                  <a:lnTo>
                    <a:pt x="15317" y="17623"/>
                  </a:lnTo>
                  <a:lnTo>
                    <a:pt x="14817" y="18874"/>
                  </a:lnTo>
                  <a:lnTo>
                    <a:pt x="8044" y="18874"/>
                  </a:lnTo>
                  <a:lnTo>
                    <a:pt x="6283" y="18304"/>
                  </a:lnTo>
                  <a:lnTo>
                    <a:pt x="6283" y="0"/>
                  </a:lnTo>
                  <a:lnTo>
                    <a:pt x="0" y="0"/>
                  </a:lnTo>
                  <a:lnTo>
                    <a:pt x="94" y="18874"/>
                  </a:lnTo>
                  <a:lnTo>
                    <a:pt x="761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5" name="Shape"/>
            <p:cNvSpPr/>
            <p:nvPr/>
          </p:nvSpPr>
          <p:spPr>
            <a:xfrm>
              <a:off x="289482" y="0"/>
              <a:ext cx="4038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9177"/>
                  </a:moveTo>
                  <a:lnTo>
                    <a:pt x="8179" y="19177"/>
                  </a:lnTo>
                  <a:lnTo>
                    <a:pt x="817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45" name="bg object 25"/>
          <p:cNvGrpSpPr/>
          <p:nvPr/>
        </p:nvGrpSpPr>
        <p:grpSpPr>
          <a:xfrm>
            <a:off x="5179693" y="572741"/>
            <a:ext cx="708101" cy="119383"/>
            <a:chOff x="0" y="0"/>
            <a:chExt cx="708100" cy="119381"/>
          </a:xfrm>
        </p:grpSpPr>
        <p:sp>
          <p:nvSpPr>
            <p:cNvPr id="337" name="Shape"/>
            <p:cNvSpPr/>
            <p:nvPr/>
          </p:nvSpPr>
          <p:spPr>
            <a:xfrm>
              <a:off x="0" y="0"/>
              <a:ext cx="47752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08"/>
                  </a:moveTo>
                  <a:lnTo>
                    <a:pt x="18831" y="11866"/>
                  </a:lnTo>
                  <a:lnTo>
                    <a:pt x="14120" y="9963"/>
                  </a:lnTo>
                  <a:lnTo>
                    <a:pt x="8858" y="7610"/>
                  </a:lnTo>
                  <a:lnTo>
                    <a:pt x="7479" y="6940"/>
                  </a:lnTo>
                  <a:lnTo>
                    <a:pt x="6928" y="6268"/>
                  </a:lnTo>
                  <a:lnTo>
                    <a:pt x="6928" y="3920"/>
                  </a:lnTo>
                  <a:lnTo>
                    <a:pt x="9421" y="2688"/>
                  </a:lnTo>
                  <a:lnTo>
                    <a:pt x="15511" y="2688"/>
                  </a:lnTo>
                  <a:lnTo>
                    <a:pt x="17164" y="3024"/>
                  </a:lnTo>
                  <a:lnTo>
                    <a:pt x="19107" y="3580"/>
                  </a:lnTo>
                  <a:lnTo>
                    <a:pt x="19107" y="671"/>
                  </a:lnTo>
                  <a:lnTo>
                    <a:pt x="16889" y="225"/>
                  </a:lnTo>
                  <a:lnTo>
                    <a:pt x="14396" y="0"/>
                  </a:lnTo>
                  <a:lnTo>
                    <a:pt x="3883" y="0"/>
                  </a:lnTo>
                  <a:lnTo>
                    <a:pt x="0" y="2463"/>
                  </a:lnTo>
                  <a:lnTo>
                    <a:pt x="0" y="5372"/>
                  </a:lnTo>
                  <a:lnTo>
                    <a:pt x="2298" y="8750"/>
                  </a:lnTo>
                  <a:lnTo>
                    <a:pt x="7341" y="11135"/>
                  </a:lnTo>
                  <a:lnTo>
                    <a:pt x="12385" y="13272"/>
                  </a:lnTo>
                  <a:lnTo>
                    <a:pt x="14671" y="15892"/>
                  </a:lnTo>
                  <a:lnTo>
                    <a:pt x="14671" y="17459"/>
                  </a:lnTo>
                  <a:lnTo>
                    <a:pt x="12741" y="18806"/>
                  </a:lnTo>
                  <a:lnTo>
                    <a:pt x="5813" y="18806"/>
                  </a:lnTo>
                  <a:lnTo>
                    <a:pt x="3883" y="18355"/>
                  </a:lnTo>
                  <a:lnTo>
                    <a:pt x="1666" y="17799"/>
                  </a:lnTo>
                  <a:lnTo>
                    <a:pt x="1666" y="20593"/>
                  </a:lnTo>
                  <a:lnTo>
                    <a:pt x="3883" y="21264"/>
                  </a:lnTo>
                  <a:lnTo>
                    <a:pt x="6652" y="21600"/>
                  </a:lnTo>
                  <a:lnTo>
                    <a:pt x="16889" y="21600"/>
                  </a:lnTo>
                  <a:lnTo>
                    <a:pt x="21600" y="19026"/>
                  </a:lnTo>
                  <a:lnTo>
                    <a:pt x="2160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8" name="Shape"/>
            <p:cNvSpPr/>
            <p:nvPr/>
          </p:nvSpPr>
          <p:spPr>
            <a:xfrm>
              <a:off x="91210" y="0"/>
              <a:ext cx="47119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71"/>
                  </a:moveTo>
                  <a:lnTo>
                    <a:pt x="19632" y="115"/>
                  </a:lnTo>
                  <a:lnTo>
                    <a:pt x="17956" y="0"/>
                  </a:lnTo>
                  <a:lnTo>
                    <a:pt x="15708" y="0"/>
                  </a:lnTo>
                  <a:lnTo>
                    <a:pt x="7219" y="1149"/>
                  </a:lnTo>
                  <a:lnTo>
                    <a:pt x="2480" y="3989"/>
                  </a:lnTo>
                  <a:lnTo>
                    <a:pt x="443" y="7601"/>
                  </a:lnTo>
                  <a:lnTo>
                    <a:pt x="0" y="11080"/>
                  </a:lnTo>
                  <a:lnTo>
                    <a:pt x="524" y="14614"/>
                  </a:lnTo>
                  <a:lnTo>
                    <a:pt x="2760" y="18020"/>
                  </a:lnTo>
                  <a:lnTo>
                    <a:pt x="7685" y="20589"/>
                  </a:lnTo>
                  <a:lnTo>
                    <a:pt x="16267" y="21600"/>
                  </a:lnTo>
                  <a:lnTo>
                    <a:pt x="18234" y="21600"/>
                  </a:lnTo>
                  <a:lnTo>
                    <a:pt x="19911" y="21379"/>
                  </a:lnTo>
                  <a:lnTo>
                    <a:pt x="21600" y="20929"/>
                  </a:lnTo>
                  <a:lnTo>
                    <a:pt x="21600" y="18581"/>
                  </a:lnTo>
                  <a:lnTo>
                    <a:pt x="20470" y="18806"/>
                  </a:lnTo>
                  <a:lnTo>
                    <a:pt x="19073" y="18916"/>
                  </a:lnTo>
                  <a:lnTo>
                    <a:pt x="8128" y="18916"/>
                  </a:lnTo>
                  <a:lnTo>
                    <a:pt x="7662" y="14614"/>
                  </a:lnTo>
                  <a:lnTo>
                    <a:pt x="7569" y="2688"/>
                  </a:lnTo>
                  <a:lnTo>
                    <a:pt x="18794" y="2688"/>
                  </a:lnTo>
                  <a:lnTo>
                    <a:pt x="20470" y="2909"/>
                  </a:lnTo>
                  <a:lnTo>
                    <a:pt x="21600" y="3134"/>
                  </a:lnTo>
                  <a:lnTo>
                    <a:pt x="21600" y="67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9" name="Shape"/>
            <p:cNvSpPr/>
            <p:nvPr/>
          </p:nvSpPr>
          <p:spPr>
            <a:xfrm>
              <a:off x="184226" y="1854"/>
              <a:ext cx="53238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96" y="0"/>
                  </a:lnTo>
                  <a:lnTo>
                    <a:pt x="15396" y="8433"/>
                  </a:lnTo>
                  <a:lnTo>
                    <a:pt x="5956" y="8433"/>
                  </a:lnTo>
                  <a:lnTo>
                    <a:pt x="595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5956" y="21600"/>
                  </a:lnTo>
                  <a:lnTo>
                    <a:pt x="5956" y="10857"/>
                  </a:lnTo>
                  <a:lnTo>
                    <a:pt x="15396" y="10857"/>
                  </a:lnTo>
                  <a:lnTo>
                    <a:pt x="15396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0" name="Shape"/>
            <p:cNvSpPr/>
            <p:nvPr/>
          </p:nvSpPr>
          <p:spPr>
            <a:xfrm>
              <a:off x="289481" y="1854"/>
              <a:ext cx="4099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lnTo>
                    <a:pt x="8057" y="19177"/>
                  </a:lnTo>
                  <a:lnTo>
                    <a:pt x="8057" y="11782"/>
                  </a:lnTo>
                  <a:lnTo>
                    <a:pt x="20315" y="11782"/>
                  </a:lnTo>
                  <a:lnTo>
                    <a:pt x="20315" y="9244"/>
                  </a:lnTo>
                  <a:lnTo>
                    <a:pt x="8057" y="9244"/>
                  </a:lnTo>
                  <a:lnTo>
                    <a:pt x="8057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1" name="Shape"/>
            <p:cNvSpPr/>
            <p:nvPr/>
          </p:nvSpPr>
          <p:spPr>
            <a:xfrm>
              <a:off x="375765" y="1854"/>
              <a:ext cx="52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962" y="11089"/>
                  </a:lnTo>
                  <a:lnTo>
                    <a:pt x="14291" y="10975"/>
                  </a:lnTo>
                  <a:lnTo>
                    <a:pt x="18299" y="10629"/>
                  </a:lnTo>
                  <a:lnTo>
                    <a:pt x="18678" y="9704"/>
                  </a:lnTo>
                  <a:lnTo>
                    <a:pt x="19575" y="7508"/>
                  </a:lnTo>
                  <a:lnTo>
                    <a:pt x="19575" y="118"/>
                  </a:lnTo>
                  <a:lnTo>
                    <a:pt x="12709" y="9"/>
                  </a:lnTo>
                  <a:lnTo>
                    <a:pt x="12709" y="8319"/>
                  </a:lnTo>
                  <a:lnTo>
                    <a:pt x="11190" y="9704"/>
                  </a:lnTo>
                  <a:lnTo>
                    <a:pt x="6360" y="9590"/>
                  </a:lnTo>
                  <a:lnTo>
                    <a:pt x="6360" y="2428"/>
                  </a:lnTo>
                  <a:lnTo>
                    <a:pt x="7373" y="2428"/>
                  </a:lnTo>
                  <a:lnTo>
                    <a:pt x="12203" y="2310"/>
                  </a:lnTo>
                  <a:lnTo>
                    <a:pt x="12709" y="4046"/>
                  </a:lnTo>
                  <a:lnTo>
                    <a:pt x="12709" y="9"/>
                  </a:lnTo>
                  <a:lnTo>
                    <a:pt x="1220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60" y="21600"/>
                  </a:lnTo>
                  <a:lnTo>
                    <a:pt x="6360" y="10975"/>
                  </a:lnTo>
                  <a:lnTo>
                    <a:pt x="6613" y="10975"/>
                  </a:lnTo>
                  <a:lnTo>
                    <a:pt x="15251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2" name="Shape"/>
            <p:cNvSpPr/>
            <p:nvPr/>
          </p:nvSpPr>
          <p:spPr>
            <a:xfrm>
              <a:off x="473073" y="1854"/>
              <a:ext cx="52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709" y="11089"/>
                  </a:lnTo>
                  <a:lnTo>
                    <a:pt x="14038" y="10975"/>
                  </a:lnTo>
                  <a:lnTo>
                    <a:pt x="18046" y="10629"/>
                  </a:lnTo>
                  <a:lnTo>
                    <a:pt x="18425" y="9704"/>
                  </a:lnTo>
                  <a:lnTo>
                    <a:pt x="19321" y="7508"/>
                  </a:lnTo>
                  <a:lnTo>
                    <a:pt x="19321" y="118"/>
                  </a:lnTo>
                  <a:lnTo>
                    <a:pt x="12709" y="9"/>
                  </a:lnTo>
                  <a:lnTo>
                    <a:pt x="12709" y="8319"/>
                  </a:lnTo>
                  <a:lnTo>
                    <a:pt x="10926" y="9704"/>
                  </a:lnTo>
                  <a:lnTo>
                    <a:pt x="6360" y="9590"/>
                  </a:lnTo>
                  <a:lnTo>
                    <a:pt x="6360" y="2428"/>
                  </a:lnTo>
                  <a:lnTo>
                    <a:pt x="7372" y="2428"/>
                  </a:lnTo>
                  <a:lnTo>
                    <a:pt x="12203" y="2310"/>
                  </a:lnTo>
                  <a:lnTo>
                    <a:pt x="12709" y="4046"/>
                  </a:lnTo>
                  <a:lnTo>
                    <a:pt x="12709" y="9"/>
                  </a:lnTo>
                  <a:lnTo>
                    <a:pt x="1220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60" y="21600"/>
                  </a:lnTo>
                  <a:lnTo>
                    <a:pt x="6360" y="10975"/>
                  </a:lnTo>
                  <a:lnTo>
                    <a:pt x="14997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3" name="Shape"/>
            <p:cNvSpPr/>
            <p:nvPr/>
          </p:nvSpPr>
          <p:spPr>
            <a:xfrm>
              <a:off x="569772" y="1854"/>
              <a:ext cx="41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lnTo>
                    <a:pt x="8065" y="19177"/>
                  </a:lnTo>
                  <a:lnTo>
                    <a:pt x="8065" y="11782"/>
                  </a:lnTo>
                  <a:lnTo>
                    <a:pt x="20304" y="11782"/>
                  </a:lnTo>
                  <a:lnTo>
                    <a:pt x="20304" y="9244"/>
                  </a:lnTo>
                  <a:lnTo>
                    <a:pt x="8065" y="9244"/>
                  </a:lnTo>
                  <a:lnTo>
                    <a:pt x="8065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4" name="Shape"/>
            <p:cNvSpPr/>
            <p:nvPr/>
          </p:nvSpPr>
          <p:spPr>
            <a:xfrm>
              <a:off x="656081" y="1854"/>
              <a:ext cx="52020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951" y="11089"/>
                  </a:lnTo>
                  <a:lnTo>
                    <a:pt x="14291" y="10975"/>
                  </a:lnTo>
                  <a:lnTo>
                    <a:pt x="18288" y="10629"/>
                  </a:lnTo>
                  <a:lnTo>
                    <a:pt x="18668" y="9704"/>
                  </a:lnTo>
                  <a:lnTo>
                    <a:pt x="19564" y="7508"/>
                  </a:lnTo>
                  <a:lnTo>
                    <a:pt x="19564" y="118"/>
                  </a:lnTo>
                  <a:lnTo>
                    <a:pt x="12698" y="9"/>
                  </a:lnTo>
                  <a:lnTo>
                    <a:pt x="12698" y="8319"/>
                  </a:lnTo>
                  <a:lnTo>
                    <a:pt x="11180" y="9704"/>
                  </a:lnTo>
                  <a:lnTo>
                    <a:pt x="6349" y="9590"/>
                  </a:lnTo>
                  <a:lnTo>
                    <a:pt x="6349" y="2428"/>
                  </a:lnTo>
                  <a:lnTo>
                    <a:pt x="7361" y="2428"/>
                  </a:lnTo>
                  <a:lnTo>
                    <a:pt x="12192" y="2310"/>
                  </a:lnTo>
                  <a:lnTo>
                    <a:pt x="12698" y="4046"/>
                  </a:lnTo>
                  <a:lnTo>
                    <a:pt x="12698" y="9"/>
                  </a:lnTo>
                  <a:lnTo>
                    <a:pt x="12192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49" y="21600"/>
                  </a:lnTo>
                  <a:lnTo>
                    <a:pt x="6349" y="10975"/>
                  </a:lnTo>
                  <a:lnTo>
                    <a:pt x="6602" y="10975"/>
                  </a:lnTo>
                  <a:lnTo>
                    <a:pt x="1524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54" name="bg object 26"/>
          <p:cNvGrpSpPr/>
          <p:nvPr/>
        </p:nvGrpSpPr>
        <p:grpSpPr>
          <a:xfrm>
            <a:off x="5992900" y="572741"/>
            <a:ext cx="643358" cy="119383"/>
            <a:chOff x="0" y="0"/>
            <a:chExt cx="643357" cy="119381"/>
          </a:xfrm>
        </p:grpSpPr>
        <p:sp>
          <p:nvSpPr>
            <p:cNvPr id="346" name="Rectangle"/>
            <p:cNvSpPr/>
            <p:nvPr/>
          </p:nvSpPr>
          <p:spPr>
            <a:xfrm>
              <a:off x="0" y="1854"/>
              <a:ext cx="25400" cy="11567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7" name="Shape"/>
            <p:cNvSpPr/>
            <p:nvPr/>
          </p:nvSpPr>
          <p:spPr>
            <a:xfrm>
              <a:off x="72364" y="1854"/>
              <a:ext cx="53239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96" y="0"/>
                  </a:lnTo>
                  <a:lnTo>
                    <a:pt x="15396" y="7741"/>
                  </a:lnTo>
                  <a:lnTo>
                    <a:pt x="16880" y="16406"/>
                  </a:lnTo>
                  <a:lnTo>
                    <a:pt x="9264" y="4966"/>
                  </a:lnTo>
                  <a:lnTo>
                    <a:pt x="595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204" y="21600"/>
                  </a:lnTo>
                  <a:lnTo>
                    <a:pt x="6204" y="13632"/>
                  </a:lnTo>
                  <a:lnTo>
                    <a:pt x="5214" y="6356"/>
                  </a:lnTo>
                  <a:lnTo>
                    <a:pt x="4967" y="4966"/>
                  </a:lnTo>
                  <a:lnTo>
                    <a:pt x="15891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8" name="Shape"/>
            <p:cNvSpPr/>
            <p:nvPr/>
          </p:nvSpPr>
          <p:spPr>
            <a:xfrm>
              <a:off x="171501" y="0"/>
              <a:ext cx="47117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08"/>
                  </a:moveTo>
                  <a:lnTo>
                    <a:pt x="18805" y="11866"/>
                  </a:lnTo>
                  <a:lnTo>
                    <a:pt x="14311" y="9963"/>
                  </a:lnTo>
                  <a:lnTo>
                    <a:pt x="8977" y="7610"/>
                  </a:lnTo>
                  <a:lnTo>
                    <a:pt x="7580" y="6940"/>
                  </a:lnTo>
                  <a:lnTo>
                    <a:pt x="7022" y="6268"/>
                  </a:lnTo>
                  <a:lnTo>
                    <a:pt x="7022" y="3920"/>
                  </a:lnTo>
                  <a:lnTo>
                    <a:pt x="9257" y="2688"/>
                  </a:lnTo>
                  <a:lnTo>
                    <a:pt x="15428" y="2688"/>
                  </a:lnTo>
                  <a:lnTo>
                    <a:pt x="17117" y="3024"/>
                  </a:lnTo>
                  <a:lnTo>
                    <a:pt x="19085" y="3580"/>
                  </a:lnTo>
                  <a:lnTo>
                    <a:pt x="19085" y="671"/>
                  </a:lnTo>
                  <a:lnTo>
                    <a:pt x="16838" y="225"/>
                  </a:lnTo>
                  <a:lnTo>
                    <a:pt x="14311" y="0"/>
                  </a:lnTo>
                  <a:lnTo>
                    <a:pt x="3935" y="0"/>
                  </a:lnTo>
                  <a:lnTo>
                    <a:pt x="0" y="2463"/>
                  </a:lnTo>
                  <a:lnTo>
                    <a:pt x="0" y="5372"/>
                  </a:lnTo>
                  <a:lnTo>
                    <a:pt x="2282" y="8750"/>
                  </a:lnTo>
                  <a:lnTo>
                    <a:pt x="7301" y="11135"/>
                  </a:lnTo>
                  <a:lnTo>
                    <a:pt x="12308" y="13272"/>
                  </a:lnTo>
                  <a:lnTo>
                    <a:pt x="14590" y="15892"/>
                  </a:lnTo>
                  <a:lnTo>
                    <a:pt x="14590" y="17459"/>
                  </a:lnTo>
                  <a:lnTo>
                    <a:pt x="12913" y="18806"/>
                  </a:lnTo>
                  <a:lnTo>
                    <a:pt x="5892" y="18806"/>
                  </a:lnTo>
                  <a:lnTo>
                    <a:pt x="3645" y="18355"/>
                  </a:lnTo>
                  <a:lnTo>
                    <a:pt x="1688" y="17799"/>
                  </a:lnTo>
                  <a:lnTo>
                    <a:pt x="1688" y="20593"/>
                  </a:lnTo>
                  <a:lnTo>
                    <a:pt x="3645" y="21264"/>
                  </a:lnTo>
                  <a:lnTo>
                    <a:pt x="6450" y="21600"/>
                  </a:lnTo>
                  <a:lnTo>
                    <a:pt x="17117" y="21600"/>
                  </a:lnTo>
                  <a:lnTo>
                    <a:pt x="21600" y="19026"/>
                  </a:lnTo>
                  <a:lnTo>
                    <a:pt x="2160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49" name="Shape"/>
            <p:cNvSpPr/>
            <p:nvPr/>
          </p:nvSpPr>
          <p:spPr>
            <a:xfrm>
              <a:off x="255345" y="1854"/>
              <a:ext cx="50193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1" y="2428"/>
                  </a:lnTo>
                  <a:lnTo>
                    <a:pt x="7641" y="21600"/>
                  </a:lnTo>
                  <a:lnTo>
                    <a:pt x="14221" y="21600"/>
                  </a:lnTo>
                  <a:lnTo>
                    <a:pt x="14221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50" name="Rectangle"/>
            <p:cNvSpPr/>
            <p:nvPr/>
          </p:nvSpPr>
          <p:spPr>
            <a:xfrm>
              <a:off x="343013" y="1854"/>
              <a:ext cx="25401" cy="11567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51" name="Shape"/>
            <p:cNvSpPr/>
            <p:nvPr/>
          </p:nvSpPr>
          <p:spPr>
            <a:xfrm>
              <a:off x="405890" y="1854"/>
              <a:ext cx="5019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2" y="2428"/>
                  </a:lnTo>
                  <a:lnTo>
                    <a:pt x="7642" y="21600"/>
                  </a:lnTo>
                  <a:lnTo>
                    <a:pt x="14222" y="21600"/>
                  </a:lnTo>
                  <a:lnTo>
                    <a:pt x="14222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52" name="Shape"/>
            <p:cNvSpPr/>
            <p:nvPr/>
          </p:nvSpPr>
          <p:spPr>
            <a:xfrm>
              <a:off x="498323" y="1854"/>
              <a:ext cx="52629" cy="117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14" y="0"/>
                  </a:lnTo>
                  <a:lnTo>
                    <a:pt x="15314" y="17622"/>
                  </a:lnTo>
                  <a:lnTo>
                    <a:pt x="14813" y="18874"/>
                  </a:lnTo>
                  <a:lnTo>
                    <a:pt x="8037" y="18874"/>
                  </a:lnTo>
                  <a:lnTo>
                    <a:pt x="6275" y="18304"/>
                  </a:lnTo>
                  <a:lnTo>
                    <a:pt x="6275" y="0"/>
                  </a:lnTo>
                  <a:lnTo>
                    <a:pt x="0" y="0"/>
                  </a:lnTo>
                  <a:lnTo>
                    <a:pt x="83" y="18874"/>
                  </a:lnTo>
                  <a:lnTo>
                    <a:pt x="75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53" name="Shape"/>
            <p:cNvSpPr/>
            <p:nvPr/>
          </p:nvSpPr>
          <p:spPr>
            <a:xfrm>
              <a:off x="593165" y="1854"/>
              <a:ext cx="50193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1" y="2428"/>
                  </a:lnTo>
                  <a:lnTo>
                    <a:pt x="7641" y="21600"/>
                  </a:lnTo>
                  <a:lnTo>
                    <a:pt x="14221" y="21600"/>
                  </a:lnTo>
                  <a:lnTo>
                    <a:pt x="14221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355" name="Title Text"/>
          <p:cNvSpPr txBox="1"/>
          <p:nvPr>
            <p:ph type="title"/>
          </p:nvPr>
        </p:nvSpPr>
        <p:spPr>
          <a:xfrm>
            <a:off x="5811287" y="494783"/>
            <a:ext cx="12761423" cy="812801"/>
          </a:xfrm>
          <a:prstGeom prst="rect">
            <a:avLst/>
          </a:prstGeom>
        </p:spPr>
        <p:txBody>
          <a:bodyPr lIns="0" tIns="0" rIns="0" bIns="0"/>
          <a:lstStyle>
            <a:lvl1pPr defTabSz="1828800">
              <a:lnSpc>
                <a:spcPct val="100000"/>
              </a:lnSpc>
              <a:defRPr cap="none" sz="5000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6" name="Body Level One…"/>
          <p:cNvSpPr txBox="1"/>
          <p:nvPr>
            <p:ph type="body" sz="half" idx="1"/>
          </p:nvPr>
        </p:nvSpPr>
        <p:spPr>
          <a:xfrm>
            <a:off x="3700143" y="2100782"/>
            <a:ext cx="16983712" cy="6181091"/>
          </a:xfrm>
          <a:prstGeom prst="rect">
            <a:avLst/>
          </a:prstGeom>
        </p:spPr>
        <p:txBody>
          <a:bodyPr lIns="0" tIns="0" rIns="0" bIns="0"/>
          <a:lstStyle>
            <a:lvl1pPr marL="0" indent="0" defTabSz="1828800">
              <a:spcBef>
                <a:spcPts val="0"/>
              </a:spcBef>
              <a:buClrTx/>
              <a:buSzTx/>
              <a:buFontTx/>
              <a:buNone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defTabSz="1828800">
              <a:spcBef>
                <a:spcPts val="0"/>
              </a:spcBef>
              <a:buClrTx/>
              <a:buSzTx/>
              <a:buFontTx/>
              <a:buNone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defTabSz="1828800">
              <a:spcBef>
                <a:spcPts val="0"/>
              </a:spcBef>
              <a:buClrTx/>
              <a:buSzTx/>
              <a:buFontTx/>
              <a:buNone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defTabSz="1828800">
              <a:spcBef>
                <a:spcPts val="0"/>
              </a:spcBef>
              <a:buClrTx/>
              <a:buSzTx/>
              <a:buFontTx/>
              <a:buNone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defTabSz="1828800">
              <a:spcBef>
                <a:spcPts val="0"/>
              </a:spcBef>
              <a:buClrTx/>
              <a:buSzTx/>
              <a:buFontTx/>
              <a:buNone/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7" name="Slide Number"/>
          <p:cNvSpPr txBox="1"/>
          <p:nvPr>
            <p:ph type="sldNum" sz="quarter" idx="2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bg object 16"/>
          <p:cNvSpPr/>
          <p:nvPr/>
        </p:nvSpPr>
        <p:spPr>
          <a:xfrm>
            <a:off x="3048000" y="2825748"/>
            <a:ext cx="1441450" cy="1455804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65" name="bg object 17"/>
          <p:cNvSpPr/>
          <p:nvPr/>
        </p:nvSpPr>
        <p:spPr>
          <a:xfrm>
            <a:off x="4673600" y="931516"/>
            <a:ext cx="448592" cy="257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4685" y="0"/>
                </a:lnTo>
                <a:lnTo>
                  <a:pt x="2859" y="555"/>
                </a:lnTo>
                <a:lnTo>
                  <a:pt x="1370" y="2072"/>
                </a:lnTo>
                <a:lnTo>
                  <a:pt x="367" y="4327"/>
                </a:lnTo>
                <a:lnTo>
                  <a:pt x="0" y="7096"/>
                </a:lnTo>
                <a:lnTo>
                  <a:pt x="0" y="14504"/>
                </a:lnTo>
                <a:lnTo>
                  <a:pt x="367" y="17273"/>
                </a:lnTo>
                <a:lnTo>
                  <a:pt x="1370" y="19528"/>
                </a:lnTo>
                <a:lnTo>
                  <a:pt x="2859" y="21045"/>
                </a:lnTo>
                <a:lnTo>
                  <a:pt x="4685" y="21600"/>
                </a:lnTo>
                <a:lnTo>
                  <a:pt x="216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366" name="bg object 18" descr="bg object 1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66008" y="931516"/>
            <a:ext cx="444309" cy="257949"/>
          </a:xfrm>
          <a:prstGeom prst="rect">
            <a:avLst/>
          </a:prstGeom>
          <a:ln w="12700">
            <a:miter lim="400000"/>
          </a:ln>
        </p:spPr>
      </p:pic>
      <p:sp>
        <p:nvSpPr>
          <p:cNvPr id="367" name="bg object 19"/>
          <p:cNvSpPr/>
          <p:nvPr/>
        </p:nvSpPr>
        <p:spPr>
          <a:xfrm>
            <a:off x="5289265" y="1110906"/>
            <a:ext cx="299269" cy="785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88" y="21600"/>
                </a:lnTo>
                <a:lnTo>
                  <a:pt x="20628" y="21431"/>
                </a:lnTo>
                <a:lnTo>
                  <a:pt x="21600" y="340"/>
                </a:lnTo>
                <a:lnTo>
                  <a:pt x="0" y="0"/>
                </a:lnTo>
                <a:close/>
              </a:path>
            </a:pathLst>
          </a:custGeom>
          <a:solidFill>
            <a:srgbClr val="B9B9B9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68" name="bg object 20"/>
          <p:cNvSpPr/>
          <p:nvPr/>
        </p:nvSpPr>
        <p:spPr>
          <a:xfrm>
            <a:off x="5128311" y="788003"/>
            <a:ext cx="450429" cy="4998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399" y="0"/>
                </a:moveTo>
                <a:lnTo>
                  <a:pt x="2172" y="0"/>
                </a:lnTo>
                <a:lnTo>
                  <a:pt x="1325" y="155"/>
                </a:lnTo>
                <a:lnTo>
                  <a:pt x="635" y="578"/>
                </a:lnTo>
                <a:lnTo>
                  <a:pt x="170" y="1207"/>
                </a:lnTo>
                <a:lnTo>
                  <a:pt x="0" y="1978"/>
                </a:lnTo>
                <a:lnTo>
                  <a:pt x="0" y="19622"/>
                </a:lnTo>
                <a:lnTo>
                  <a:pt x="170" y="20393"/>
                </a:lnTo>
                <a:lnTo>
                  <a:pt x="635" y="21022"/>
                </a:lnTo>
                <a:lnTo>
                  <a:pt x="1325" y="21445"/>
                </a:lnTo>
                <a:lnTo>
                  <a:pt x="2172" y="21600"/>
                </a:lnTo>
                <a:lnTo>
                  <a:pt x="5547" y="21600"/>
                </a:lnTo>
                <a:lnTo>
                  <a:pt x="7748" y="14355"/>
                </a:lnTo>
                <a:lnTo>
                  <a:pt x="19399" y="14355"/>
                </a:lnTo>
                <a:lnTo>
                  <a:pt x="20250" y="14200"/>
                </a:lnTo>
                <a:lnTo>
                  <a:pt x="20951" y="13774"/>
                </a:lnTo>
                <a:lnTo>
                  <a:pt x="21425" y="13137"/>
                </a:lnTo>
                <a:lnTo>
                  <a:pt x="21600" y="12351"/>
                </a:lnTo>
                <a:lnTo>
                  <a:pt x="21600" y="1978"/>
                </a:lnTo>
                <a:lnTo>
                  <a:pt x="21425" y="1207"/>
                </a:lnTo>
                <a:lnTo>
                  <a:pt x="20951" y="578"/>
                </a:lnTo>
                <a:lnTo>
                  <a:pt x="20250" y="155"/>
                </a:lnTo>
                <a:lnTo>
                  <a:pt x="19399" y="0"/>
                </a:lnTo>
                <a:close/>
              </a:path>
            </a:pathLst>
          </a:custGeom>
          <a:solidFill>
            <a:srgbClr val="FEFEFE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369" name="bg object 21"/>
          <p:cNvSpPr/>
          <p:nvPr/>
        </p:nvSpPr>
        <p:spPr>
          <a:xfrm>
            <a:off x="5128311" y="788003"/>
            <a:ext cx="450429" cy="499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12350"/>
                </a:moveTo>
                <a:lnTo>
                  <a:pt x="21425" y="13137"/>
                </a:lnTo>
                <a:lnTo>
                  <a:pt x="20951" y="13774"/>
                </a:lnTo>
                <a:lnTo>
                  <a:pt x="20250" y="14200"/>
                </a:lnTo>
                <a:lnTo>
                  <a:pt x="19399" y="14355"/>
                </a:lnTo>
                <a:lnTo>
                  <a:pt x="7748" y="14355"/>
                </a:lnTo>
                <a:lnTo>
                  <a:pt x="7748" y="19622"/>
                </a:lnTo>
                <a:lnTo>
                  <a:pt x="7573" y="20393"/>
                </a:lnTo>
                <a:lnTo>
                  <a:pt x="7098" y="21022"/>
                </a:lnTo>
                <a:lnTo>
                  <a:pt x="6398" y="21445"/>
                </a:lnTo>
                <a:lnTo>
                  <a:pt x="5547" y="21600"/>
                </a:lnTo>
                <a:lnTo>
                  <a:pt x="2172" y="21600"/>
                </a:lnTo>
                <a:lnTo>
                  <a:pt x="1325" y="21445"/>
                </a:lnTo>
                <a:lnTo>
                  <a:pt x="635" y="21022"/>
                </a:lnTo>
                <a:lnTo>
                  <a:pt x="170" y="20393"/>
                </a:lnTo>
                <a:lnTo>
                  <a:pt x="0" y="19622"/>
                </a:lnTo>
                <a:lnTo>
                  <a:pt x="0" y="1978"/>
                </a:lnTo>
                <a:lnTo>
                  <a:pt x="170" y="1207"/>
                </a:lnTo>
                <a:lnTo>
                  <a:pt x="635" y="578"/>
                </a:lnTo>
                <a:lnTo>
                  <a:pt x="1325" y="155"/>
                </a:lnTo>
                <a:lnTo>
                  <a:pt x="2172" y="0"/>
                </a:lnTo>
                <a:lnTo>
                  <a:pt x="19399" y="0"/>
                </a:lnTo>
                <a:lnTo>
                  <a:pt x="20250" y="155"/>
                </a:lnTo>
                <a:lnTo>
                  <a:pt x="20951" y="578"/>
                </a:lnTo>
                <a:lnTo>
                  <a:pt x="21425" y="1207"/>
                </a:lnTo>
                <a:lnTo>
                  <a:pt x="21600" y="1978"/>
                </a:lnTo>
                <a:lnTo>
                  <a:pt x="21600" y="12350"/>
                </a:lnTo>
                <a:close/>
              </a:path>
            </a:pathLst>
          </a:cu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372" name="bg object 22"/>
          <p:cNvGrpSpPr/>
          <p:nvPr/>
        </p:nvGrpSpPr>
        <p:grpSpPr>
          <a:xfrm>
            <a:off x="5578740" y="788003"/>
            <a:ext cx="686049" cy="499817"/>
            <a:chOff x="0" y="0"/>
            <a:chExt cx="686047" cy="499816"/>
          </a:xfrm>
        </p:grpSpPr>
        <p:sp>
          <p:nvSpPr>
            <p:cNvPr id="370" name="Shape"/>
            <p:cNvSpPr/>
            <p:nvPr/>
          </p:nvSpPr>
          <p:spPr>
            <a:xfrm>
              <a:off x="452877" y="0"/>
              <a:ext cx="233171" cy="49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78"/>
                  </a:moveTo>
                  <a:lnTo>
                    <a:pt x="328" y="1207"/>
                  </a:lnTo>
                  <a:lnTo>
                    <a:pt x="1226" y="578"/>
                  </a:lnTo>
                  <a:lnTo>
                    <a:pt x="2559" y="155"/>
                  </a:lnTo>
                  <a:lnTo>
                    <a:pt x="4195" y="0"/>
                  </a:lnTo>
                  <a:lnTo>
                    <a:pt x="17348" y="0"/>
                  </a:lnTo>
                  <a:lnTo>
                    <a:pt x="18993" y="155"/>
                  </a:lnTo>
                  <a:lnTo>
                    <a:pt x="20346" y="578"/>
                  </a:lnTo>
                  <a:lnTo>
                    <a:pt x="21262" y="1207"/>
                  </a:lnTo>
                  <a:lnTo>
                    <a:pt x="21600" y="1978"/>
                  </a:lnTo>
                  <a:lnTo>
                    <a:pt x="21600" y="19622"/>
                  </a:lnTo>
                  <a:lnTo>
                    <a:pt x="21262" y="20393"/>
                  </a:lnTo>
                  <a:lnTo>
                    <a:pt x="20346" y="21022"/>
                  </a:lnTo>
                  <a:lnTo>
                    <a:pt x="18993" y="21445"/>
                  </a:lnTo>
                  <a:lnTo>
                    <a:pt x="17348" y="21600"/>
                  </a:lnTo>
                  <a:lnTo>
                    <a:pt x="4195" y="21600"/>
                  </a:lnTo>
                  <a:lnTo>
                    <a:pt x="2559" y="21445"/>
                  </a:lnTo>
                  <a:lnTo>
                    <a:pt x="1226" y="21022"/>
                  </a:lnTo>
                  <a:lnTo>
                    <a:pt x="328" y="20393"/>
                  </a:lnTo>
                  <a:lnTo>
                    <a:pt x="0" y="19622"/>
                  </a:lnTo>
                  <a:lnTo>
                    <a:pt x="0" y="1978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71" name="Shape"/>
            <p:cNvSpPr/>
            <p:nvPr/>
          </p:nvSpPr>
          <p:spPr>
            <a:xfrm>
              <a:off x="0" y="0"/>
              <a:ext cx="452878" cy="499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9411" y="7191"/>
                  </a:moveTo>
                  <a:lnTo>
                    <a:pt x="20258" y="7350"/>
                  </a:lnTo>
                  <a:lnTo>
                    <a:pt x="20954" y="7782"/>
                  </a:lnTo>
                  <a:lnTo>
                    <a:pt x="21426" y="8420"/>
                  </a:lnTo>
                  <a:lnTo>
                    <a:pt x="21600" y="9196"/>
                  </a:lnTo>
                  <a:lnTo>
                    <a:pt x="21600" y="19622"/>
                  </a:lnTo>
                  <a:lnTo>
                    <a:pt x="21426" y="20393"/>
                  </a:lnTo>
                  <a:lnTo>
                    <a:pt x="20954" y="21022"/>
                  </a:lnTo>
                  <a:lnTo>
                    <a:pt x="20258" y="21445"/>
                  </a:lnTo>
                  <a:lnTo>
                    <a:pt x="19411" y="21600"/>
                  </a:lnTo>
                  <a:lnTo>
                    <a:pt x="2160" y="21600"/>
                  </a:lnTo>
                  <a:lnTo>
                    <a:pt x="1318" y="21445"/>
                  </a:lnTo>
                  <a:lnTo>
                    <a:pt x="631" y="21022"/>
                  </a:lnTo>
                  <a:lnTo>
                    <a:pt x="169" y="20393"/>
                  </a:lnTo>
                  <a:lnTo>
                    <a:pt x="0" y="19622"/>
                  </a:lnTo>
                  <a:lnTo>
                    <a:pt x="0" y="16360"/>
                  </a:lnTo>
                  <a:lnTo>
                    <a:pt x="14886" y="14355"/>
                  </a:lnTo>
                  <a:lnTo>
                    <a:pt x="2160" y="14355"/>
                  </a:lnTo>
                  <a:lnTo>
                    <a:pt x="1318" y="14200"/>
                  </a:lnTo>
                  <a:lnTo>
                    <a:pt x="631" y="13774"/>
                  </a:lnTo>
                  <a:lnTo>
                    <a:pt x="169" y="13137"/>
                  </a:lnTo>
                  <a:lnTo>
                    <a:pt x="0" y="12350"/>
                  </a:lnTo>
                  <a:lnTo>
                    <a:pt x="0" y="1978"/>
                  </a:lnTo>
                  <a:lnTo>
                    <a:pt x="169" y="1207"/>
                  </a:lnTo>
                  <a:lnTo>
                    <a:pt x="631" y="578"/>
                  </a:lnTo>
                  <a:lnTo>
                    <a:pt x="1318" y="155"/>
                  </a:lnTo>
                  <a:lnTo>
                    <a:pt x="2160" y="0"/>
                  </a:lnTo>
                  <a:lnTo>
                    <a:pt x="19411" y="0"/>
                  </a:lnTo>
                  <a:lnTo>
                    <a:pt x="20258" y="155"/>
                  </a:lnTo>
                  <a:lnTo>
                    <a:pt x="20954" y="578"/>
                  </a:lnTo>
                  <a:lnTo>
                    <a:pt x="21426" y="1207"/>
                  </a:lnTo>
                  <a:lnTo>
                    <a:pt x="21600" y="1978"/>
                  </a:lnTo>
                  <a:lnTo>
                    <a:pt x="21600" y="5213"/>
                  </a:lnTo>
                  <a:lnTo>
                    <a:pt x="6830" y="7191"/>
                  </a:lnTo>
                  <a:lnTo>
                    <a:pt x="19411" y="7191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373" name="bg object 23"/>
          <p:cNvSpPr/>
          <p:nvPr/>
        </p:nvSpPr>
        <p:spPr>
          <a:xfrm>
            <a:off x="5275190" y="954403"/>
            <a:ext cx="154837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378" name="bg object 24"/>
          <p:cNvGrpSpPr/>
          <p:nvPr/>
        </p:nvGrpSpPr>
        <p:grpSpPr>
          <a:xfrm>
            <a:off x="4748250" y="574598"/>
            <a:ext cx="329869" cy="117527"/>
            <a:chOff x="0" y="0"/>
            <a:chExt cx="329868" cy="117525"/>
          </a:xfrm>
        </p:grpSpPr>
        <p:sp>
          <p:nvSpPr>
            <p:cNvPr id="374" name="Shape"/>
            <p:cNvSpPr/>
            <p:nvPr/>
          </p:nvSpPr>
          <p:spPr>
            <a:xfrm>
              <a:off x="0" y="0"/>
              <a:ext cx="4772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32"/>
                  </a:moveTo>
                  <a:lnTo>
                    <a:pt x="14404" y="9"/>
                  </a:lnTo>
                  <a:lnTo>
                    <a:pt x="14404" y="8433"/>
                  </a:lnTo>
                  <a:lnTo>
                    <a:pt x="12737" y="9818"/>
                  </a:lnTo>
                  <a:lnTo>
                    <a:pt x="6920" y="9590"/>
                  </a:lnTo>
                  <a:lnTo>
                    <a:pt x="6920" y="2428"/>
                  </a:lnTo>
                  <a:lnTo>
                    <a:pt x="13013" y="2428"/>
                  </a:lnTo>
                  <a:lnTo>
                    <a:pt x="14404" y="4046"/>
                  </a:lnTo>
                  <a:lnTo>
                    <a:pt x="14404" y="9"/>
                  </a:lnTo>
                  <a:lnTo>
                    <a:pt x="14128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920" y="21600"/>
                  </a:lnTo>
                  <a:lnTo>
                    <a:pt x="6920" y="12014"/>
                  </a:lnTo>
                  <a:lnTo>
                    <a:pt x="17450" y="12247"/>
                  </a:lnTo>
                  <a:lnTo>
                    <a:pt x="17910" y="12014"/>
                  </a:lnTo>
                  <a:lnTo>
                    <a:pt x="21600" y="10165"/>
                  </a:lnTo>
                  <a:lnTo>
                    <a:pt x="21600" y="232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75" name="Shape"/>
            <p:cNvSpPr/>
            <p:nvPr/>
          </p:nvSpPr>
          <p:spPr>
            <a:xfrm>
              <a:off x="79551" y="0"/>
              <a:ext cx="61216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9933" y="17445"/>
                  </a:lnTo>
                  <a:lnTo>
                    <a:pt x="19010" y="15135"/>
                  </a:lnTo>
                  <a:lnTo>
                    <a:pt x="14618" y="4159"/>
                  </a:lnTo>
                  <a:lnTo>
                    <a:pt x="13820" y="2163"/>
                  </a:lnTo>
                  <a:lnTo>
                    <a:pt x="13820" y="15135"/>
                  </a:lnTo>
                  <a:lnTo>
                    <a:pt x="7565" y="15135"/>
                  </a:lnTo>
                  <a:lnTo>
                    <a:pt x="10800" y="4159"/>
                  </a:lnTo>
                  <a:lnTo>
                    <a:pt x="12745" y="12014"/>
                  </a:lnTo>
                  <a:lnTo>
                    <a:pt x="13820" y="15135"/>
                  </a:lnTo>
                  <a:lnTo>
                    <a:pt x="13820" y="2163"/>
                  </a:lnTo>
                  <a:lnTo>
                    <a:pt x="12960" y="0"/>
                  </a:lnTo>
                  <a:lnTo>
                    <a:pt x="8640" y="0"/>
                  </a:lnTo>
                  <a:lnTo>
                    <a:pt x="0" y="21600"/>
                  </a:lnTo>
                  <a:lnTo>
                    <a:pt x="5189" y="21600"/>
                  </a:lnTo>
                  <a:lnTo>
                    <a:pt x="6695" y="17445"/>
                  </a:lnTo>
                  <a:lnTo>
                    <a:pt x="14690" y="17445"/>
                  </a:lnTo>
                  <a:lnTo>
                    <a:pt x="16196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76" name="Shape"/>
            <p:cNvSpPr/>
            <p:nvPr/>
          </p:nvSpPr>
          <p:spPr>
            <a:xfrm>
              <a:off x="184810" y="0"/>
              <a:ext cx="52654" cy="117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17" y="0"/>
                  </a:lnTo>
                  <a:lnTo>
                    <a:pt x="15317" y="17623"/>
                  </a:lnTo>
                  <a:lnTo>
                    <a:pt x="14817" y="18874"/>
                  </a:lnTo>
                  <a:lnTo>
                    <a:pt x="8044" y="18874"/>
                  </a:lnTo>
                  <a:lnTo>
                    <a:pt x="6283" y="18304"/>
                  </a:lnTo>
                  <a:lnTo>
                    <a:pt x="6283" y="0"/>
                  </a:lnTo>
                  <a:lnTo>
                    <a:pt x="0" y="0"/>
                  </a:lnTo>
                  <a:lnTo>
                    <a:pt x="94" y="18874"/>
                  </a:lnTo>
                  <a:lnTo>
                    <a:pt x="761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77" name="Shape"/>
            <p:cNvSpPr/>
            <p:nvPr/>
          </p:nvSpPr>
          <p:spPr>
            <a:xfrm>
              <a:off x="289482" y="0"/>
              <a:ext cx="4038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9177"/>
                  </a:moveTo>
                  <a:lnTo>
                    <a:pt x="8179" y="19177"/>
                  </a:lnTo>
                  <a:lnTo>
                    <a:pt x="8179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87" name="bg object 25"/>
          <p:cNvGrpSpPr/>
          <p:nvPr/>
        </p:nvGrpSpPr>
        <p:grpSpPr>
          <a:xfrm>
            <a:off x="5179693" y="572741"/>
            <a:ext cx="708101" cy="119383"/>
            <a:chOff x="0" y="0"/>
            <a:chExt cx="708100" cy="119381"/>
          </a:xfrm>
        </p:grpSpPr>
        <p:sp>
          <p:nvSpPr>
            <p:cNvPr id="379" name="Shape"/>
            <p:cNvSpPr/>
            <p:nvPr/>
          </p:nvSpPr>
          <p:spPr>
            <a:xfrm>
              <a:off x="0" y="0"/>
              <a:ext cx="47752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08"/>
                  </a:moveTo>
                  <a:lnTo>
                    <a:pt x="18831" y="11866"/>
                  </a:lnTo>
                  <a:lnTo>
                    <a:pt x="14120" y="9963"/>
                  </a:lnTo>
                  <a:lnTo>
                    <a:pt x="8858" y="7610"/>
                  </a:lnTo>
                  <a:lnTo>
                    <a:pt x="7479" y="6940"/>
                  </a:lnTo>
                  <a:lnTo>
                    <a:pt x="6928" y="6268"/>
                  </a:lnTo>
                  <a:lnTo>
                    <a:pt x="6928" y="3920"/>
                  </a:lnTo>
                  <a:lnTo>
                    <a:pt x="9421" y="2688"/>
                  </a:lnTo>
                  <a:lnTo>
                    <a:pt x="15511" y="2688"/>
                  </a:lnTo>
                  <a:lnTo>
                    <a:pt x="17164" y="3024"/>
                  </a:lnTo>
                  <a:lnTo>
                    <a:pt x="19107" y="3580"/>
                  </a:lnTo>
                  <a:lnTo>
                    <a:pt x="19107" y="671"/>
                  </a:lnTo>
                  <a:lnTo>
                    <a:pt x="16889" y="225"/>
                  </a:lnTo>
                  <a:lnTo>
                    <a:pt x="14396" y="0"/>
                  </a:lnTo>
                  <a:lnTo>
                    <a:pt x="3883" y="0"/>
                  </a:lnTo>
                  <a:lnTo>
                    <a:pt x="0" y="2463"/>
                  </a:lnTo>
                  <a:lnTo>
                    <a:pt x="0" y="5372"/>
                  </a:lnTo>
                  <a:lnTo>
                    <a:pt x="2298" y="8750"/>
                  </a:lnTo>
                  <a:lnTo>
                    <a:pt x="7341" y="11135"/>
                  </a:lnTo>
                  <a:lnTo>
                    <a:pt x="12385" y="13272"/>
                  </a:lnTo>
                  <a:lnTo>
                    <a:pt x="14671" y="15892"/>
                  </a:lnTo>
                  <a:lnTo>
                    <a:pt x="14671" y="17459"/>
                  </a:lnTo>
                  <a:lnTo>
                    <a:pt x="12741" y="18806"/>
                  </a:lnTo>
                  <a:lnTo>
                    <a:pt x="5813" y="18806"/>
                  </a:lnTo>
                  <a:lnTo>
                    <a:pt x="3883" y="18355"/>
                  </a:lnTo>
                  <a:lnTo>
                    <a:pt x="1666" y="17799"/>
                  </a:lnTo>
                  <a:lnTo>
                    <a:pt x="1666" y="20593"/>
                  </a:lnTo>
                  <a:lnTo>
                    <a:pt x="3883" y="21264"/>
                  </a:lnTo>
                  <a:lnTo>
                    <a:pt x="6652" y="21600"/>
                  </a:lnTo>
                  <a:lnTo>
                    <a:pt x="16889" y="21600"/>
                  </a:lnTo>
                  <a:lnTo>
                    <a:pt x="21600" y="19026"/>
                  </a:lnTo>
                  <a:lnTo>
                    <a:pt x="2160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0" name="Shape"/>
            <p:cNvSpPr/>
            <p:nvPr/>
          </p:nvSpPr>
          <p:spPr>
            <a:xfrm>
              <a:off x="91210" y="0"/>
              <a:ext cx="47119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671"/>
                  </a:moveTo>
                  <a:lnTo>
                    <a:pt x="19632" y="115"/>
                  </a:lnTo>
                  <a:lnTo>
                    <a:pt x="17956" y="0"/>
                  </a:lnTo>
                  <a:lnTo>
                    <a:pt x="15708" y="0"/>
                  </a:lnTo>
                  <a:lnTo>
                    <a:pt x="7219" y="1149"/>
                  </a:lnTo>
                  <a:lnTo>
                    <a:pt x="2480" y="3989"/>
                  </a:lnTo>
                  <a:lnTo>
                    <a:pt x="443" y="7601"/>
                  </a:lnTo>
                  <a:lnTo>
                    <a:pt x="0" y="11080"/>
                  </a:lnTo>
                  <a:lnTo>
                    <a:pt x="524" y="14614"/>
                  </a:lnTo>
                  <a:lnTo>
                    <a:pt x="2760" y="18020"/>
                  </a:lnTo>
                  <a:lnTo>
                    <a:pt x="7685" y="20589"/>
                  </a:lnTo>
                  <a:lnTo>
                    <a:pt x="16267" y="21600"/>
                  </a:lnTo>
                  <a:lnTo>
                    <a:pt x="18234" y="21600"/>
                  </a:lnTo>
                  <a:lnTo>
                    <a:pt x="19911" y="21379"/>
                  </a:lnTo>
                  <a:lnTo>
                    <a:pt x="21600" y="20929"/>
                  </a:lnTo>
                  <a:lnTo>
                    <a:pt x="21600" y="18581"/>
                  </a:lnTo>
                  <a:lnTo>
                    <a:pt x="20470" y="18806"/>
                  </a:lnTo>
                  <a:lnTo>
                    <a:pt x="19073" y="18916"/>
                  </a:lnTo>
                  <a:lnTo>
                    <a:pt x="8128" y="18916"/>
                  </a:lnTo>
                  <a:lnTo>
                    <a:pt x="7662" y="14614"/>
                  </a:lnTo>
                  <a:lnTo>
                    <a:pt x="7569" y="2688"/>
                  </a:lnTo>
                  <a:lnTo>
                    <a:pt x="18794" y="2688"/>
                  </a:lnTo>
                  <a:lnTo>
                    <a:pt x="20470" y="2909"/>
                  </a:lnTo>
                  <a:lnTo>
                    <a:pt x="21600" y="3134"/>
                  </a:lnTo>
                  <a:lnTo>
                    <a:pt x="21600" y="671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1" name="Shape"/>
            <p:cNvSpPr/>
            <p:nvPr/>
          </p:nvSpPr>
          <p:spPr>
            <a:xfrm>
              <a:off x="184226" y="1854"/>
              <a:ext cx="53238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96" y="0"/>
                  </a:lnTo>
                  <a:lnTo>
                    <a:pt x="15396" y="8433"/>
                  </a:lnTo>
                  <a:lnTo>
                    <a:pt x="5956" y="8433"/>
                  </a:lnTo>
                  <a:lnTo>
                    <a:pt x="595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5956" y="21600"/>
                  </a:lnTo>
                  <a:lnTo>
                    <a:pt x="5956" y="10857"/>
                  </a:lnTo>
                  <a:lnTo>
                    <a:pt x="15396" y="10857"/>
                  </a:lnTo>
                  <a:lnTo>
                    <a:pt x="15396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2" name="Shape"/>
            <p:cNvSpPr/>
            <p:nvPr/>
          </p:nvSpPr>
          <p:spPr>
            <a:xfrm>
              <a:off x="289481" y="1854"/>
              <a:ext cx="40997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lnTo>
                    <a:pt x="8057" y="19177"/>
                  </a:lnTo>
                  <a:lnTo>
                    <a:pt x="8057" y="11782"/>
                  </a:lnTo>
                  <a:lnTo>
                    <a:pt x="20315" y="11782"/>
                  </a:lnTo>
                  <a:lnTo>
                    <a:pt x="20315" y="9244"/>
                  </a:lnTo>
                  <a:lnTo>
                    <a:pt x="8057" y="9244"/>
                  </a:lnTo>
                  <a:lnTo>
                    <a:pt x="8057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3" name="Shape"/>
            <p:cNvSpPr/>
            <p:nvPr/>
          </p:nvSpPr>
          <p:spPr>
            <a:xfrm>
              <a:off x="375765" y="1854"/>
              <a:ext cx="52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962" y="11089"/>
                  </a:lnTo>
                  <a:lnTo>
                    <a:pt x="14291" y="10975"/>
                  </a:lnTo>
                  <a:lnTo>
                    <a:pt x="18299" y="10629"/>
                  </a:lnTo>
                  <a:lnTo>
                    <a:pt x="18678" y="9704"/>
                  </a:lnTo>
                  <a:lnTo>
                    <a:pt x="19575" y="7508"/>
                  </a:lnTo>
                  <a:lnTo>
                    <a:pt x="19575" y="118"/>
                  </a:lnTo>
                  <a:lnTo>
                    <a:pt x="12709" y="9"/>
                  </a:lnTo>
                  <a:lnTo>
                    <a:pt x="12709" y="8319"/>
                  </a:lnTo>
                  <a:lnTo>
                    <a:pt x="11190" y="9704"/>
                  </a:lnTo>
                  <a:lnTo>
                    <a:pt x="6360" y="9590"/>
                  </a:lnTo>
                  <a:lnTo>
                    <a:pt x="6360" y="2428"/>
                  </a:lnTo>
                  <a:lnTo>
                    <a:pt x="7373" y="2428"/>
                  </a:lnTo>
                  <a:lnTo>
                    <a:pt x="12203" y="2310"/>
                  </a:lnTo>
                  <a:lnTo>
                    <a:pt x="12709" y="4046"/>
                  </a:lnTo>
                  <a:lnTo>
                    <a:pt x="12709" y="9"/>
                  </a:lnTo>
                  <a:lnTo>
                    <a:pt x="1220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60" y="21600"/>
                  </a:lnTo>
                  <a:lnTo>
                    <a:pt x="6360" y="10975"/>
                  </a:lnTo>
                  <a:lnTo>
                    <a:pt x="6613" y="10975"/>
                  </a:lnTo>
                  <a:lnTo>
                    <a:pt x="15251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4" name="Shape"/>
            <p:cNvSpPr/>
            <p:nvPr/>
          </p:nvSpPr>
          <p:spPr>
            <a:xfrm>
              <a:off x="473073" y="1854"/>
              <a:ext cx="52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709" y="11089"/>
                  </a:lnTo>
                  <a:lnTo>
                    <a:pt x="14038" y="10975"/>
                  </a:lnTo>
                  <a:lnTo>
                    <a:pt x="18046" y="10629"/>
                  </a:lnTo>
                  <a:lnTo>
                    <a:pt x="18425" y="9704"/>
                  </a:lnTo>
                  <a:lnTo>
                    <a:pt x="19321" y="7508"/>
                  </a:lnTo>
                  <a:lnTo>
                    <a:pt x="19321" y="118"/>
                  </a:lnTo>
                  <a:lnTo>
                    <a:pt x="12709" y="9"/>
                  </a:lnTo>
                  <a:lnTo>
                    <a:pt x="12709" y="8319"/>
                  </a:lnTo>
                  <a:lnTo>
                    <a:pt x="10926" y="9704"/>
                  </a:lnTo>
                  <a:lnTo>
                    <a:pt x="6360" y="9590"/>
                  </a:lnTo>
                  <a:lnTo>
                    <a:pt x="6360" y="2428"/>
                  </a:lnTo>
                  <a:lnTo>
                    <a:pt x="7372" y="2428"/>
                  </a:lnTo>
                  <a:lnTo>
                    <a:pt x="12203" y="2310"/>
                  </a:lnTo>
                  <a:lnTo>
                    <a:pt x="12709" y="4046"/>
                  </a:lnTo>
                  <a:lnTo>
                    <a:pt x="12709" y="9"/>
                  </a:lnTo>
                  <a:lnTo>
                    <a:pt x="12203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60" y="21600"/>
                  </a:lnTo>
                  <a:lnTo>
                    <a:pt x="6360" y="10975"/>
                  </a:lnTo>
                  <a:lnTo>
                    <a:pt x="14997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5" name="Shape"/>
            <p:cNvSpPr/>
            <p:nvPr/>
          </p:nvSpPr>
          <p:spPr>
            <a:xfrm>
              <a:off x="569772" y="1854"/>
              <a:ext cx="4102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19177"/>
                  </a:lnTo>
                  <a:lnTo>
                    <a:pt x="8065" y="19177"/>
                  </a:lnTo>
                  <a:lnTo>
                    <a:pt x="8065" y="11782"/>
                  </a:lnTo>
                  <a:lnTo>
                    <a:pt x="20304" y="11782"/>
                  </a:lnTo>
                  <a:lnTo>
                    <a:pt x="20304" y="9244"/>
                  </a:lnTo>
                  <a:lnTo>
                    <a:pt x="8065" y="9244"/>
                  </a:lnTo>
                  <a:lnTo>
                    <a:pt x="8065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6" name="Shape"/>
            <p:cNvSpPr/>
            <p:nvPr/>
          </p:nvSpPr>
          <p:spPr>
            <a:xfrm>
              <a:off x="656081" y="1854"/>
              <a:ext cx="52020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2951" y="11089"/>
                  </a:lnTo>
                  <a:lnTo>
                    <a:pt x="14291" y="10975"/>
                  </a:lnTo>
                  <a:lnTo>
                    <a:pt x="18288" y="10629"/>
                  </a:lnTo>
                  <a:lnTo>
                    <a:pt x="18668" y="9704"/>
                  </a:lnTo>
                  <a:lnTo>
                    <a:pt x="19564" y="7508"/>
                  </a:lnTo>
                  <a:lnTo>
                    <a:pt x="19564" y="118"/>
                  </a:lnTo>
                  <a:lnTo>
                    <a:pt x="12698" y="9"/>
                  </a:lnTo>
                  <a:lnTo>
                    <a:pt x="12698" y="8319"/>
                  </a:lnTo>
                  <a:lnTo>
                    <a:pt x="11180" y="9704"/>
                  </a:lnTo>
                  <a:lnTo>
                    <a:pt x="6349" y="9590"/>
                  </a:lnTo>
                  <a:lnTo>
                    <a:pt x="6349" y="2428"/>
                  </a:lnTo>
                  <a:lnTo>
                    <a:pt x="7361" y="2428"/>
                  </a:lnTo>
                  <a:lnTo>
                    <a:pt x="12192" y="2310"/>
                  </a:lnTo>
                  <a:lnTo>
                    <a:pt x="12698" y="4046"/>
                  </a:lnTo>
                  <a:lnTo>
                    <a:pt x="12698" y="9"/>
                  </a:lnTo>
                  <a:lnTo>
                    <a:pt x="12192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349" y="21600"/>
                  </a:lnTo>
                  <a:lnTo>
                    <a:pt x="6349" y="10975"/>
                  </a:lnTo>
                  <a:lnTo>
                    <a:pt x="6602" y="10975"/>
                  </a:lnTo>
                  <a:lnTo>
                    <a:pt x="1524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96" name="bg object 26"/>
          <p:cNvGrpSpPr/>
          <p:nvPr/>
        </p:nvGrpSpPr>
        <p:grpSpPr>
          <a:xfrm>
            <a:off x="5992900" y="572741"/>
            <a:ext cx="643358" cy="119383"/>
            <a:chOff x="0" y="0"/>
            <a:chExt cx="643357" cy="119381"/>
          </a:xfrm>
        </p:grpSpPr>
        <p:sp>
          <p:nvSpPr>
            <p:cNvPr id="388" name="Rectangle"/>
            <p:cNvSpPr/>
            <p:nvPr/>
          </p:nvSpPr>
          <p:spPr>
            <a:xfrm>
              <a:off x="0" y="1854"/>
              <a:ext cx="25400" cy="11567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89" name="Shape"/>
            <p:cNvSpPr/>
            <p:nvPr/>
          </p:nvSpPr>
          <p:spPr>
            <a:xfrm>
              <a:off x="72364" y="1854"/>
              <a:ext cx="53239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96" y="0"/>
                  </a:lnTo>
                  <a:lnTo>
                    <a:pt x="15396" y="7741"/>
                  </a:lnTo>
                  <a:lnTo>
                    <a:pt x="16880" y="16406"/>
                  </a:lnTo>
                  <a:lnTo>
                    <a:pt x="9264" y="4966"/>
                  </a:lnTo>
                  <a:lnTo>
                    <a:pt x="5956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6204" y="21600"/>
                  </a:lnTo>
                  <a:lnTo>
                    <a:pt x="6204" y="13632"/>
                  </a:lnTo>
                  <a:lnTo>
                    <a:pt x="5214" y="6356"/>
                  </a:lnTo>
                  <a:lnTo>
                    <a:pt x="4967" y="4966"/>
                  </a:lnTo>
                  <a:lnTo>
                    <a:pt x="15891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0" name="Shape"/>
            <p:cNvSpPr/>
            <p:nvPr/>
          </p:nvSpPr>
          <p:spPr>
            <a:xfrm>
              <a:off x="171501" y="0"/>
              <a:ext cx="47117" cy="1193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13208"/>
                  </a:moveTo>
                  <a:lnTo>
                    <a:pt x="18805" y="11866"/>
                  </a:lnTo>
                  <a:lnTo>
                    <a:pt x="14311" y="9963"/>
                  </a:lnTo>
                  <a:lnTo>
                    <a:pt x="8977" y="7610"/>
                  </a:lnTo>
                  <a:lnTo>
                    <a:pt x="7580" y="6940"/>
                  </a:lnTo>
                  <a:lnTo>
                    <a:pt x="7022" y="6268"/>
                  </a:lnTo>
                  <a:lnTo>
                    <a:pt x="7022" y="3920"/>
                  </a:lnTo>
                  <a:lnTo>
                    <a:pt x="9257" y="2688"/>
                  </a:lnTo>
                  <a:lnTo>
                    <a:pt x="15428" y="2688"/>
                  </a:lnTo>
                  <a:lnTo>
                    <a:pt x="17117" y="3024"/>
                  </a:lnTo>
                  <a:lnTo>
                    <a:pt x="19085" y="3580"/>
                  </a:lnTo>
                  <a:lnTo>
                    <a:pt x="19085" y="671"/>
                  </a:lnTo>
                  <a:lnTo>
                    <a:pt x="16838" y="225"/>
                  </a:lnTo>
                  <a:lnTo>
                    <a:pt x="14311" y="0"/>
                  </a:lnTo>
                  <a:lnTo>
                    <a:pt x="3935" y="0"/>
                  </a:lnTo>
                  <a:lnTo>
                    <a:pt x="0" y="2463"/>
                  </a:lnTo>
                  <a:lnTo>
                    <a:pt x="0" y="5372"/>
                  </a:lnTo>
                  <a:lnTo>
                    <a:pt x="2282" y="8750"/>
                  </a:lnTo>
                  <a:lnTo>
                    <a:pt x="7301" y="11135"/>
                  </a:lnTo>
                  <a:lnTo>
                    <a:pt x="12308" y="13272"/>
                  </a:lnTo>
                  <a:lnTo>
                    <a:pt x="14590" y="15892"/>
                  </a:lnTo>
                  <a:lnTo>
                    <a:pt x="14590" y="17459"/>
                  </a:lnTo>
                  <a:lnTo>
                    <a:pt x="12913" y="18806"/>
                  </a:lnTo>
                  <a:lnTo>
                    <a:pt x="5892" y="18806"/>
                  </a:lnTo>
                  <a:lnTo>
                    <a:pt x="3645" y="18355"/>
                  </a:lnTo>
                  <a:lnTo>
                    <a:pt x="1688" y="17799"/>
                  </a:lnTo>
                  <a:lnTo>
                    <a:pt x="1688" y="20593"/>
                  </a:lnTo>
                  <a:lnTo>
                    <a:pt x="3645" y="21264"/>
                  </a:lnTo>
                  <a:lnTo>
                    <a:pt x="6450" y="21600"/>
                  </a:lnTo>
                  <a:lnTo>
                    <a:pt x="17117" y="21600"/>
                  </a:lnTo>
                  <a:lnTo>
                    <a:pt x="21600" y="19026"/>
                  </a:lnTo>
                  <a:lnTo>
                    <a:pt x="2160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1" name="Shape"/>
            <p:cNvSpPr/>
            <p:nvPr/>
          </p:nvSpPr>
          <p:spPr>
            <a:xfrm>
              <a:off x="255345" y="1854"/>
              <a:ext cx="50193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1" y="2428"/>
                  </a:lnTo>
                  <a:lnTo>
                    <a:pt x="7641" y="21600"/>
                  </a:lnTo>
                  <a:lnTo>
                    <a:pt x="14221" y="21600"/>
                  </a:lnTo>
                  <a:lnTo>
                    <a:pt x="14221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2" name="Rectangle"/>
            <p:cNvSpPr/>
            <p:nvPr/>
          </p:nvSpPr>
          <p:spPr>
            <a:xfrm>
              <a:off x="343013" y="1854"/>
              <a:ext cx="25401" cy="115672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3" name="Shape"/>
            <p:cNvSpPr/>
            <p:nvPr/>
          </p:nvSpPr>
          <p:spPr>
            <a:xfrm>
              <a:off x="405890" y="1854"/>
              <a:ext cx="50191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2" y="2428"/>
                  </a:lnTo>
                  <a:lnTo>
                    <a:pt x="7642" y="21600"/>
                  </a:lnTo>
                  <a:lnTo>
                    <a:pt x="14222" y="21600"/>
                  </a:lnTo>
                  <a:lnTo>
                    <a:pt x="14222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4" name="Shape"/>
            <p:cNvSpPr/>
            <p:nvPr/>
          </p:nvSpPr>
          <p:spPr>
            <a:xfrm>
              <a:off x="498323" y="1854"/>
              <a:ext cx="52629" cy="1175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5314" y="0"/>
                  </a:lnTo>
                  <a:lnTo>
                    <a:pt x="15314" y="17622"/>
                  </a:lnTo>
                  <a:lnTo>
                    <a:pt x="14813" y="18874"/>
                  </a:lnTo>
                  <a:lnTo>
                    <a:pt x="8037" y="18874"/>
                  </a:lnTo>
                  <a:lnTo>
                    <a:pt x="6275" y="18304"/>
                  </a:lnTo>
                  <a:lnTo>
                    <a:pt x="6275" y="0"/>
                  </a:lnTo>
                  <a:lnTo>
                    <a:pt x="0" y="0"/>
                  </a:lnTo>
                  <a:lnTo>
                    <a:pt x="83" y="18874"/>
                  </a:lnTo>
                  <a:lnTo>
                    <a:pt x="75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95" name="Shape"/>
            <p:cNvSpPr/>
            <p:nvPr/>
          </p:nvSpPr>
          <p:spPr>
            <a:xfrm>
              <a:off x="593165" y="1854"/>
              <a:ext cx="50193" cy="115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0" y="0"/>
                  </a:lnTo>
                  <a:lnTo>
                    <a:pt x="0" y="2428"/>
                  </a:lnTo>
                  <a:lnTo>
                    <a:pt x="7641" y="2428"/>
                  </a:lnTo>
                  <a:lnTo>
                    <a:pt x="7641" y="21600"/>
                  </a:lnTo>
                  <a:lnTo>
                    <a:pt x="14221" y="21600"/>
                  </a:lnTo>
                  <a:lnTo>
                    <a:pt x="14221" y="2428"/>
                  </a:lnTo>
                  <a:lnTo>
                    <a:pt x="21600" y="2428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397" name="Slide Number"/>
          <p:cNvSpPr txBox="1"/>
          <p:nvPr>
            <p:ph type="sldNum" sz="quarter" idx="2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05" name="Callout"/>
          <p:cNvSpPr/>
          <p:nvPr/>
        </p:nvSpPr>
        <p:spPr>
          <a:xfrm>
            <a:off x="876300" y="3314700"/>
            <a:ext cx="12875816" cy="71731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0" y="0"/>
                </a:moveTo>
                <a:cubicBezTo>
                  <a:pt x="94" y="0"/>
                  <a:pt x="0" y="169"/>
                  <a:pt x="0" y="376"/>
                </a:cubicBezTo>
                <a:lnTo>
                  <a:pt x="0" y="19395"/>
                </a:lnTo>
                <a:cubicBezTo>
                  <a:pt x="0" y="19603"/>
                  <a:pt x="94" y="19772"/>
                  <a:pt x="210" y="19772"/>
                </a:cubicBezTo>
                <a:lnTo>
                  <a:pt x="2917" y="19772"/>
                </a:lnTo>
                <a:lnTo>
                  <a:pt x="3848" y="21600"/>
                </a:lnTo>
                <a:lnTo>
                  <a:pt x="4780" y="19772"/>
                </a:lnTo>
                <a:lnTo>
                  <a:pt x="21391" y="19772"/>
                </a:lnTo>
                <a:cubicBezTo>
                  <a:pt x="21507" y="19772"/>
                  <a:pt x="21600" y="19603"/>
                  <a:pt x="21600" y="19395"/>
                </a:cubicBezTo>
                <a:lnTo>
                  <a:pt x="21600" y="376"/>
                </a:lnTo>
                <a:cubicBezTo>
                  <a:pt x="21600" y="169"/>
                  <a:pt x="21507" y="0"/>
                  <a:pt x="21391" y="0"/>
                </a:cubicBezTo>
                <a:lnTo>
                  <a:pt x="210" y="0"/>
                </a:ln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06" name="Type a quote here."/>
          <p:cNvSpPr txBox="1"/>
          <p:nvPr>
            <p:ph type="body" sz="quarter" idx="21"/>
          </p:nvPr>
        </p:nvSpPr>
        <p:spPr>
          <a:xfrm>
            <a:off x="1676400" y="4089400"/>
            <a:ext cx="11275616" cy="3789660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cap="all" sz="13400">
                <a:solidFill>
                  <a:srgbClr val="FFFFFF"/>
                </a:solidFill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Type a quote here.</a:t>
            </a:r>
          </a:p>
        </p:txBody>
      </p:sp>
      <p:sp>
        <p:nvSpPr>
          <p:cNvPr id="407" name="Johnny Appleseed"/>
          <p:cNvSpPr txBox="1"/>
          <p:nvPr>
            <p:ph type="body" sz="quarter" idx="22"/>
          </p:nvPr>
        </p:nvSpPr>
        <p:spPr>
          <a:xfrm>
            <a:off x="762000" y="10861090"/>
            <a:ext cx="12875817" cy="1391820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600">
                <a:latin typeface="Helvetica Neue Bold Condensed"/>
                <a:ea typeface="Helvetica Neue Bold Condensed"/>
                <a:cs typeface="Helvetica Neue Bold Condensed"/>
                <a:sym typeface="Helvetica Neue Bold Condensed"/>
              </a:defRPr>
            </a:lvl1pPr>
          </a:lstStyle>
          <a:p>
            <a:pPr/>
            <a:r>
              <a:t>Johnny Appleseed</a:t>
            </a:r>
          </a:p>
        </p:txBody>
      </p:sp>
      <p:sp>
        <p:nvSpPr>
          <p:cNvPr id="408" name="Text"/>
          <p:cNvSpPr txBox="1"/>
          <p:nvPr>
            <p:ph type="body" sz="quarter" idx="23"/>
          </p:nvPr>
        </p:nvSpPr>
        <p:spPr>
          <a:xfrm>
            <a:off x="762000" y="622861"/>
            <a:ext cx="20955000" cy="647140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770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b="1" cap="all" spc="180" sz="3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Text</a:t>
            </a:r>
          </a:p>
        </p:txBody>
      </p:sp>
      <p:grpSp>
        <p:nvGrpSpPr>
          <p:cNvPr id="411" name="Group"/>
          <p:cNvGrpSpPr/>
          <p:nvPr/>
        </p:nvGrpSpPr>
        <p:grpSpPr>
          <a:xfrm>
            <a:off x="20669930" y="622861"/>
            <a:ext cx="2952069" cy="498620"/>
            <a:chOff x="0" y="0"/>
            <a:chExt cx="2952067" cy="498618"/>
          </a:xfrm>
        </p:grpSpPr>
        <p:pic>
          <p:nvPicPr>
            <p:cNvPr id="409" name="epfl-logo.pdf" descr="epfl-logo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733286" y="144437"/>
              <a:ext cx="1218782" cy="3541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10" name="PSI Logo white with Outlined Fonts.pdf" descr="PSI Logo white with Outlined Fonts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403816" cy="4986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12" name="Slide Number"/>
          <p:cNvSpPr txBox="1"/>
          <p:nvPr>
            <p:ph type="sldNum" sz="quarter" idx="2"/>
          </p:nvPr>
        </p:nvSpPr>
        <p:spPr>
          <a:xfrm>
            <a:off x="23244343" y="609600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lide Number"/>
          <p:cNvSpPr txBox="1"/>
          <p:nvPr>
            <p:ph type="sldNum" sz="quarter" idx="2"/>
          </p:nvPr>
        </p:nvSpPr>
        <p:spPr>
          <a:xfrm>
            <a:off x="23431137" y="587153"/>
            <a:ext cx="351731" cy="345630"/>
          </a:xfrm>
          <a:prstGeom prst="rect">
            <a:avLst/>
          </a:prstGeom>
        </p:spPr>
        <p:txBody>
          <a:bodyPr lIns="0" tIns="0" rIns="0" bIns="0"/>
          <a:lstStyle>
            <a:lvl1pPr defTabSz="914400">
              <a:lnSpc>
                <a:spcPct val="100000"/>
              </a:lnSpc>
              <a:defRPr b="0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20" name="Gerader Verbinder 10"/>
          <p:cNvSpPr/>
          <p:nvPr/>
        </p:nvSpPr>
        <p:spPr>
          <a:xfrm>
            <a:off x="1247777" y="678593"/>
            <a:ext cx="10585450" cy="1"/>
          </a:xfrm>
          <a:prstGeom prst="line">
            <a:avLst/>
          </a:prstGeom>
          <a:ln w="12700">
            <a:solidFill>
              <a:srgbClr val="0D1546"/>
            </a:solidFill>
            <a:miter/>
          </a:ln>
        </p:spPr>
        <p:txBody>
          <a:bodyPr tIns="91439" bIns="91439"/>
          <a:lstStyle/>
          <a:p>
            <a:pPr defTabSz="914400">
              <a:spcBef>
                <a:spcPts val="0"/>
              </a:spcBef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421" name="Gerader Verbinder 12"/>
          <p:cNvSpPr/>
          <p:nvPr/>
        </p:nvSpPr>
        <p:spPr>
          <a:xfrm>
            <a:off x="12550778" y="678593"/>
            <a:ext cx="10585453" cy="1"/>
          </a:xfrm>
          <a:prstGeom prst="line">
            <a:avLst/>
          </a:prstGeom>
          <a:ln w="12700">
            <a:solidFill>
              <a:srgbClr val="0D1546"/>
            </a:solidFill>
            <a:miter/>
          </a:ln>
        </p:spPr>
        <p:txBody>
          <a:bodyPr tIns="91439" bIns="91439"/>
          <a:lstStyle/>
          <a:p>
            <a:pPr defTabSz="914400">
              <a:spcBef>
                <a:spcPts val="0"/>
              </a:spcBef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422" name="Grafik 9" descr="Grafik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7775" y="12827912"/>
            <a:ext cx="4550402" cy="240897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Rechteck 6"/>
          <p:cNvSpPr txBox="1"/>
          <p:nvPr/>
        </p:nvSpPr>
        <p:spPr>
          <a:xfrm>
            <a:off x="1247775" y="762001"/>
            <a:ext cx="10585451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Challenges and potential ML needs and applications for FEL Facilities</a:t>
            </a:r>
          </a:p>
        </p:txBody>
      </p:sp>
      <p:sp>
        <p:nvSpPr>
          <p:cNvPr id="424" name="Rechteck 7"/>
          <p:cNvSpPr txBox="1"/>
          <p:nvPr/>
        </p:nvSpPr>
        <p:spPr>
          <a:xfrm>
            <a:off x="12550778" y="762001"/>
            <a:ext cx="10585449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spcBef>
                <a:spcPts val="0"/>
              </a:spcBef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Raimund Kammering, DESY</a:t>
            </a:r>
          </a:p>
        </p:txBody>
      </p:sp>
      <p:pic>
        <p:nvPicPr>
          <p:cNvPr id="425" name="Picture 19" descr="Picture 1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696796" y="12107912"/>
            <a:ext cx="1439431" cy="1440001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Title Text"/>
          <p:cNvSpPr txBox="1"/>
          <p:nvPr>
            <p:ph type="title"/>
          </p:nvPr>
        </p:nvSpPr>
        <p:spPr>
          <a:xfrm>
            <a:off x="1222378" y="1300894"/>
            <a:ext cx="21913849" cy="775039"/>
          </a:xfrm>
          <a:prstGeom prst="rect">
            <a:avLst/>
          </a:prstGeom>
        </p:spPr>
        <p:txBody>
          <a:bodyPr lIns="0" tIns="0" rIns="0" bIns="0" anchor="b"/>
          <a:lstStyle>
            <a:lvl1pPr defTabSz="1828800">
              <a:lnSpc>
                <a:spcPct val="100000"/>
              </a:lnSpc>
              <a:defRPr b="1" cap="none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7" name="Body Level One…"/>
          <p:cNvSpPr txBox="1"/>
          <p:nvPr>
            <p:ph type="body" idx="1"/>
          </p:nvPr>
        </p:nvSpPr>
        <p:spPr>
          <a:xfrm>
            <a:off x="1247778" y="2520780"/>
            <a:ext cx="21888449" cy="9587132"/>
          </a:xfrm>
          <a:prstGeom prst="rect">
            <a:avLst/>
          </a:prstGeom>
        </p:spPr>
        <p:txBody>
          <a:bodyPr lIns="0" tIns="0" rIns="0" bIns="0"/>
          <a:lstStyle>
            <a:lvl1pPr marL="714376" indent="-714376" defTabSz="1828800">
              <a:lnSpc>
                <a:spcPct val="114000"/>
              </a:lnSpc>
              <a:spcBef>
                <a:spcPts val="3600"/>
              </a:spcBef>
              <a:buClrTx/>
              <a:buSzPct val="100000"/>
              <a:buFontTx/>
              <a:buBlip>
                <a:blip r:embed="rId4"/>
              </a:buBlip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071562" indent="-714375" defTabSz="1828800">
              <a:lnSpc>
                <a:spcPct val="114000"/>
              </a:lnSpc>
              <a:spcBef>
                <a:spcPts val="3600"/>
              </a:spcBef>
              <a:buClrTx/>
              <a:buSzPct val="100000"/>
              <a:buFontTx/>
              <a:buBlip>
                <a:blip r:embed="rId5"/>
              </a:buBlip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50950" indent="-536575" defTabSz="1828800">
              <a:lnSpc>
                <a:spcPct val="114000"/>
              </a:lnSpc>
              <a:spcBef>
                <a:spcPts val="3600"/>
              </a:spcBef>
              <a:buClrTx/>
              <a:buSzPct val="100000"/>
              <a:buFontTx/>
              <a:buChar char="►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35087" indent="-346075" defTabSz="1828800">
              <a:lnSpc>
                <a:spcPct val="114000"/>
              </a:lnSpc>
              <a:spcBef>
                <a:spcPts val="3600"/>
              </a:spcBef>
              <a:buClrTx/>
              <a:buSzPct val="100000"/>
              <a:buFontTx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528762" indent="-361950" defTabSz="1828800">
              <a:lnSpc>
                <a:spcPct val="114000"/>
              </a:lnSpc>
              <a:spcBef>
                <a:spcPts val="3600"/>
              </a:spcBef>
              <a:buClrTx/>
              <a:buSzPct val="100000"/>
              <a:buFontTx/>
              <a:buChar char="•"/>
              <a:defRPr sz="4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4" name="Immagine 2" descr="Immagin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1842" y="69156"/>
            <a:ext cx="18297606" cy="13718884"/>
          </a:xfrm>
          <a:prstGeom prst="rect">
            <a:avLst/>
          </a:prstGeom>
          <a:ln w="12700">
            <a:miter lim="400000"/>
          </a:ln>
        </p:spPr>
      </p:pic>
      <p:pic>
        <p:nvPicPr>
          <p:cNvPr id="435" name="Immagine 1" descr="Immagine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93566" y="406294"/>
            <a:ext cx="3924621" cy="1956547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Text Box 7"/>
          <p:cNvSpPr txBox="1"/>
          <p:nvPr/>
        </p:nvSpPr>
        <p:spPr>
          <a:xfrm>
            <a:off x="14653345" y="13047488"/>
            <a:ext cx="5782664" cy="42257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88900" dir="5400000">
              <a:srgbClr val="808080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1673" tIns="81673" rIns="81673" bIns="81673">
            <a:spAutoFit/>
          </a:bodyPr>
          <a:lstStyle>
            <a:lvl1pPr algn="r" defTabSz="812586">
              <a:lnSpc>
                <a:spcPct val="93000"/>
              </a:lnSpc>
              <a:spcBef>
                <a:spcPts val="0"/>
              </a:spcBef>
              <a:tabLst>
                <a:tab pos="800100" algn="l"/>
                <a:tab pos="1612900" algn="l"/>
                <a:tab pos="2438400" algn="l"/>
                <a:tab pos="3238500" algn="l"/>
                <a:tab pos="4051300" algn="l"/>
                <a:tab pos="4876800" algn="l"/>
                <a:tab pos="5689600" algn="l"/>
                <a:tab pos="6489700" algn="l"/>
                <a:tab pos="7327900" algn="l"/>
                <a:tab pos="8128000" algn="l"/>
                <a:tab pos="8966200" algn="l"/>
                <a:tab pos="9766300" algn="l"/>
                <a:tab pos="10579100" algn="l"/>
                <a:tab pos="11404600" algn="l"/>
                <a:tab pos="12217400" algn="l"/>
                <a:tab pos="13017500" algn="l"/>
                <a:tab pos="13843000" algn="l"/>
                <a:tab pos="14655800" algn="l"/>
                <a:tab pos="15481300" algn="l"/>
                <a:tab pos="16294100" algn="l"/>
              </a:tabLst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Giulio Gaio – Experience with tuning at FERMI@Elettra</a:t>
            </a:r>
          </a:p>
        </p:txBody>
      </p:sp>
      <p:sp>
        <p:nvSpPr>
          <p:cNvPr id="437" name="Text Box 7"/>
          <p:cNvSpPr txBox="1"/>
          <p:nvPr/>
        </p:nvSpPr>
        <p:spPr>
          <a:xfrm>
            <a:off x="3118117" y="13056134"/>
            <a:ext cx="6538450" cy="42257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88900" dist="88900" dir="5400000">
              <a:srgbClr val="808080">
                <a:alpha val="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1673" tIns="81673" rIns="81673" bIns="81673">
            <a:spAutoFit/>
          </a:bodyPr>
          <a:lstStyle>
            <a:lvl1pPr defTabSz="812586">
              <a:lnSpc>
                <a:spcPct val="93000"/>
              </a:lnSpc>
              <a:spcBef>
                <a:spcPts val="0"/>
              </a:spcBef>
              <a:tabLst>
                <a:tab pos="800100" algn="l"/>
                <a:tab pos="1612900" algn="l"/>
                <a:tab pos="2438400" algn="l"/>
                <a:tab pos="3238500" algn="l"/>
                <a:tab pos="4051300" algn="l"/>
                <a:tab pos="4876800" algn="l"/>
                <a:tab pos="5689600" algn="l"/>
                <a:tab pos="6489700" algn="l"/>
                <a:tab pos="7327900" algn="l"/>
                <a:tab pos="8128000" algn="l"/>
                <a:tab pos="8966200" algn="l"/>
                <a:tab pos="9766300" algn="l"/>
                <a:tab pos="10579100" algn="l"/>
                <a:tab pos="11404600" algn="l"/>
                <a:tab pos="12217400" algn="l"/>
                <a:tab pos="13017500" algn="l"/>
                <a:tab pos="13843000" algn="l"/>
                <a:tab pos="14655800" algn="l"/>
                <a:tab pos="15481300" algn="l"/>
                <a:tab pos="16294100" algn="l"/>
              </a:tabLst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IFCA Machine Learning Workshop, SLAC, 28/02 – 02/03 2018 </a:t>
            </a:r>
          </a:p>
        </p:txBody>
      </p:sp>
      <p:sp>
        <p:nvSpPr>
          <p:cNvPr id="438" name="Body Level One…"/>
          <p:cNvSpPr txBox="1"/>
          <p:nvPr>
            <p:ph type="body" idx="1"/>
          </p:nvPr>
        </p:nvSpPr>
        <p:spPr>
          <a:xfrm>
            <a:off x="3966721" y="3201746"/>
            <a:ext cx="16467847" cy="9055730"/>
          </a:xfrm>
          <a:prstGeom prst="rect">
            <a:avLst/>
          </a:prstGeom>
        </p:spPr>
        <p:txBody>
          <a:bodyPr lIns="91476" tIns="91476" rIns="91476" bIns="91476"/>
          <a:lstStyle>
            <a:lvl1pPr marL="619526" indent="-619526" defTabSz="812586">
              <a:lnSpc>
                <a:spcPct val="93000"/>
              </a:lnSpc>
              <a:spcBef>
                <a:spcPts val="2500"/>
              </a:spcBef>
              <a:buClrTx/>
              <a:buSzTx/>
              <a:buFontTx/>
              <a:buNone/>
              <a:defRPr sz="5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19526" indent="-162326" defTabSz="812586">
              <a:lnSpc>
                <a:spcPct val="93000"/>
              </a:lnSpc>
              <a:spcBef>
                <a:spcPts val="2500"/>
              </a:spcBef>
              <a:buClrTx/>
              <a:buSzTx/>
              <a:buFontTx/>
              <a:buNone/>
              <a:defRPr sz="5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619526" indent="294873" defTabSz="812586">
              <a:lnSpc>
                <a:spcPct val="93000"/>
              </a:lnSpc>
              <a:spcBef>
                <a:spcPts val="2500"/>
              </a:spcBef>
              <a:buClrTx/>
              <a:buSzTx/>
              <a:buFontTx/>
              <a:buNone/>
              <a:defRPr sz="5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619526" indent="752073" defTabSz="812586">
              <a:lnSpc>
                <a:spcPct val="93000"/>
              </a:lnSpc>
              <a:spcBef>
                <a:spcPts val="2500"/>
              </a:spcBef>
              <a:buClrTx/>
              <a:buSzTx/>
              <a:buFontTx/>
              <a:buNone/>
              <a:defRPr sz="5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619526" indent="1209273" defTabSz="812586">
              <a:lnSpc>
                <a:spcPct val="93000"/>
              </a:lnSpc>
              <a:spcBef>
                <a:spcPts val="2500"/>
              </a:spcBef>
              <a:buClrTx/>
              <a:buSzTx/>
              <a:buFontTx/>
              <a:buNone/>
              <a:defRPr sz="5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9" name="Title Text"/>
          <p:cNvSpPr txBox="1"/>
          <p:nvPr>
            <p:ph type="title"/>
          </p:nvPr>
        </p:nvSpPr>
        <p:spPr>
          <a:xfrm>
            <a:off x="3966721" y="549505"/>
            <a:ext cx="16467847" cy="2286962"/>
          </a:xfrm>
          <a:prstGeom prst="rect">
            <a:avLst/>
          </a:prstGeom>
        </p:spPr>
        <p:txBody>
          <a:bodyPr lIns="91476" tIns="91476" rIns="91476" bIns="91476"/>
          <a:lstStyle>
            <a:lvl1pPr algn="ctr" defTabSz="812586">
              <a:lnSpc>
                <a:spcPct val="93000"/>
              </a:lnSpc>
              <a:defRPr cap="none" sz="7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0" name="Slide Number"/>
          <p:cNvSpPr txBox="1"/>
          <p:nvPr>
            <p:ph type="sldNum" sz="quarter" idx="2"/>
          </p:nvPr>
        </p:nvSpPr>
        <p:spPr>
          <a:xfrm>
            <a:off x="16152734" y="12712700"/>
            <a:ext cx="4265409" cy="736601"/>
          </a:xfrm>
          <a:prstGeom prst="rect">
            <a:avLst/>
          </a:prstGeom>
        </p:spPr>
        <p:txBody>
          <a:bodyPr lIns="0" tIns="0" rIns="0" bIns="0"/>
          <a:lstStyle>
            <a:lvl1pPr algn="l" defTabSz="812586">
              <a:lnSpc>
                <a:spcPct val="93000"/>
              </a:lnSpc>
              <a:tabLst>
                <a:tab pos="800100" algn="l"/>
                <a:tab pos="1612900" algn="l"/>
                <a:tab pos="2413000" algn="l"/>
                <a:tab pos="3238500" algn="l"/>
                <a:tab pos="4051300" algn="l"/>
                <a:tab pos="4876800" algn="l"/>
                <a:tab pos="5689600" algn="l"/>
                <a:tab pos="6489700" algn="l"/>
                <a:tab pos="7327900" algn="l"/>
                <a:tab pos="8128000" algn="l"/>
                <a:tab pos="8940800" algn="l"/>
                <a:tab pos="9766300" algn="l"/>
                <a:tab pos="10579100" algn="l"/>
                <a:tab pos="11404600" algn="l"/>
                <a:tab pos="12217400" algn="l"/>
                <a:tab pos="13017500" algn="l"/>
                <a:tab pos="13843000" algn="l"/>
                <a:tab pos="14655800" algn="l"/>
                <a:tab pos="15455900" algn="l"/>
                <a:tab pos="16294100" algn="l"/>
              </a:tabLst>
              <a:defRPr b="0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S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45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46" name="Title Text"/>
          <p:cNvSpPr txBox="1"/>
          <p:nvPr>
            <p:ph type="title"/>
          </p:nvPr>
        </p:nvSpPr>
        <p:spPr>
          <a:xfrm>
            <a:off x="762000" y="9042400"/>
            <a:ext cx="22860000" cy="3810000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 anchor="b"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4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asmus Ischebeck"/>
          <p:cNvSpPr txBox="1"/>
          <p:nvPr>
            <p:ph type="body" sz="quarter" idx="22"/>
          </p:nvPr>
        </p:nvSpPr>
        <p:spPr>
          <a:xfrm>
            <a:off x="984360" y="13296899"/>
            <a:ext cx="1985620" cy="374370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marL="0" indent="0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49" name="Text"/>
          <p:cNvSpPr txBox="1"/>
          <p:nvPr>
            <p:ph type="body" sz="quarter" idx="23"/>
          </p:nvPr>
        </p:nvSpPr>
        <p:spPr>
          <a:xfrm>
            <a:off x="23173207" y="13296899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xfrm>
            <a:off x="23772807" y="13296900"/>
            <a:ext cx="368504" cy="38707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NW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Image"/>
          <p:cNvSpPr/>
          <p:nvPr>
            <p:ph type="pic" idx="21"/>
          </p:nvPr>
        </p:nvSpPr>
        <p:spPr>
          <a:xfrm>
            <a:off x="-38100" y="-1219200"/>
            <a:ext cx="24460200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58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0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mage"/>
          <p:cNvSpPr/>
          <p:nvPr>
            <p:ph type="pic" idx="21"/>
          </p:nvPr>
        </p:nvSpPr>
        <p:spPr>
          <a:xfrm>
            <a:off x="-197553" y="0"/>
            <a:ext cx="1288839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1" name="Image"/>
          <p:cNvSpPr/>
          <p:nvPr>
            <p:ph type="pic" idx="22"/>
          </p:nvPr>
        </p:nvSpPr>
        <p:spPr>
          <a:xfrm>
            <a:off x="10646568" y="-1219200"/>
            <a:ext cx="13758864" cy="161459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73" name="Title Text"/>
          <p:cNvSpPr txBox="1"/>
          <p:nvPr>
            <p:ph type="title"/>
          </p:nvPr>
        </p:nvSpPr>
        <p:spPr>
          <a:xfrm>
            <a:off x="762000" y="672147"/>
            <a:ext cx="22860000" cy="3810001"/>
          </a:xfrm>
          <a:prstGeom prst="rect">
            <a:avLst/>
          </a:prstGeom>
          <a:effectLst>
            <a:outerShdw sx="100000" sy="100000" kx="0" ky="0" algn="b" rotWithShape="0" blurRad="127000" dist="25400" dir="5400000">
              <a:srgbClr val="000000">
                <a:alpha val="80000"/>
              </a:srgbClr>
            </a:outerShdw>
          </a:effectLst>
        </p:spPr>
        <p:txBody>
          <a:bodyPr/>
          <a:lstStyle>
            <a:lvl1pPr>
              <a:defRPr sz="12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Text"/>
          <p:cNvSpPr txBox="1"/>
          <p:nvPr>
            <p:ph type="body" sz="quarter" idx="23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76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Image"/>
          <p:cNvSpPr/>
          <p:nvPr>
            <p:ph type="pic" sz="half" idx="21"/>
          </p:nvPr>
        </p:nvSpPr>
        <p:spPr>
          <a:xfrm>
            <a:off x="12192000" y="-177800"/>
            <a:ext cx="12192000" cy="7162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sz="half" idx="22"/>
          </p:nvPr>
        </p:nvSpPr>
        <p:spPr>
          <a:xfrm>
            <a:off x="12192000" y="6451600"/>
            <a:ext cx="12192000" cy="82973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6" name="Image"/>
          <p:cNvSpPr/>
          <p:nvPr>
            <p:ph type="pic" idx="23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5" name="Title Text"/>
          <p:cNvSpPr txBox="1"/>
          <p:nvPr>
            <p:ph type="title"/>
          </p:nvPr>
        </p:nvSpPr>
        <p:spPr>
          <a:xfrm>
            <a:off x="11049000" y="9042400"/>
            <a:ext cx="12573000" cy="3810000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98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303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7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08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9" name="Body Level One…"/>
          <p:cNvSpPr txBox="1"/>
          <p:nvPr>
            <p:ph type="body" sz="half" idx="1"/>
          </p:nvPr>
        </p:nvSpPr>
        <p:spPr>
          <a:xfrm>
            <a:off x="11048999" y="4487975"/>
            <a:ext cx="12573001" cy="853890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635000">
              <a:lnSpc>
                <a:spcPct val="80000"/>
              </a:lnSpc>
              <a:spcBef>
                <a:spcPts val="3200"/>
              </a:spcBef>
              <a:buClr>
                <a:srgbClr val="56A3D6"/>
              </a:buClr>
              <a:buSzPct val="100000"/>
              <a:buFontTx/>
              <a:buChar char="▸"/>
              <a:defRPr>
                <a:solidFill>
                  <a:srgbClr val="A6AA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1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112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2569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Rasmus Ischebeck"/>
          <p:cNvSpPr txBox="1"/>
          <p:nvPr/>
        </p:nvSpPr>
        <p:spPr>
          <a:xfrm>
            <a:off x="1116386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Vertical and Qui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/>
          <p:nvPr>
            <p:ph type="title"/>
          </p:nvPr>
        </p:nvSpPr>
        <p:spPr>
          <a:xfrm>
            <a:off x="11049000" y="271575"/>
            <a:ext cx="12573000" cy="3810001"/>
          </a:xfrm>
          <a:prstGeom prst="rect">
            <a:avLst/>
          </a:prstGeom>
        </p:spPr>
        <p:txBody>
          <a:bodyPr/>
          <a:lstStyle>
            <a:lvl1pPr>
              <a:defRPr sz="9000">
                <a:latin typeface="Helvetica Neue Black Condensed"/>
                <a:ea typeface="Helvetica Neue Black Condensed"/>
                <a:cs typeface="Helvetica Neue Black Condensed"/>
                <a:sym typeface="Helvetica Neue Black Condensed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1" name="Line"/>
          <p:cNvSpPr/>
          <p:nvPr/>
        </p:nvSpPr>
        <p:spPr>
          <a:xfrm flipV="1">
            <a:off x="11049000" y="4014337"/>
            <a:ext cx="12572997" cy="203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22" name="Image"/>
          <p:cNvSpPr/>
          <p:nvPr>
            <p:ph type="pic" idx="21"/>
          </p:nvPr>
        </p:nvSpPr>
        <p:spPr>
          <a:xfrm>
            <a:off x="-190500" y="0"/>
            <a:ext cx="12428272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Text"/>
          <p:cNvSpPr txBox="1"/>
          <p:nvPr>
            <p:ph type="body" sz="quarter" idx="22"/>
          </p:nvPr>
        </p:nvSpPr>
        <p:spPr>
          <a:xfrm>
            <a:off x="23177500" y="13302365"/>
            <a:ext cx="512293" cy="37437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125" name="Image"/>
          <p:cNvSpPr/>
          <p:nvPr>
            <p:ph type="pic" sz="quarter" idx="23"/>
          </p:nvPr>
        </p:nvSpPr>
        <p:spPr>
          <a:xfrm>
            <a:off x="10987657" y="4435025"/>
            <a:ext cx="1711764" cy="1711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sz="quarter" idx="24"/>
          </p:nvPr>
        </p:nvSpPr>
        <p:spPr>
          <a:xfrm>
            <a:off x="10923851" y="6550239"/>
            <a:ext cx="1839376" cy="18393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Image"/>
          <p:cNvSpPr/>
          <p:nvPr>
            <p:ph type="pic" sz="quarter" idx="25"/>
          </p:nvPr>
        </p:nvSpPr>
        <p:spPr>
          <a:xfrm>
            <a:off x="10963454" y="8793066"/>
            <a:ext cx="1760169" cy="158415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8" name="Image"/>
          <p:cNvSpPr/>
          <p:nvPr>
            <p:ph type="pic" sz="quarter" idx="26"/>
          </p:nvPr>
        </p:nvSpPr>
        <p:spPr>
          <a:xfrm>
            <a:off x="10816040" y="10780668"/>
            <a:ext cx="2054997" cy="204179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9" name="Electrons flying in a circle"/>
          <p:cNvSpPr txBox="1"/>
          <p:nvPr>
            <p:ph type="body" sz="quarter" idx="27"/>
          </p:nvPr>
        </p:nvSpPr>
        <p:spPr>
          <a:xfrm>
            <a:off x="13218140" y="4435025"/>
            <a:ext cx="10403860" cy="16732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Electrons flying in a circle</a:t>
            </a:r>
          </a:p>
        </p:txBody>
      </p:sp>
      <p:sp>
        <p:nvSpPr>
          <p:cNvPr id="130" name="Accelerated electrons"/>
          <p:cNvSpPr txBox="1"/>
          <p:nvPr>
            <p:ph type="body" sz="quarter" idx="28"/>
          </p:nvPr>
        </p:nvSpPr>
        <p:spPr>
          <a:xfrm>
            <a:off x="13218142" y="6550239"/>
            <a:ext cx="10403857" cy="1839376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Accelerated electrons</a:t>
            </a:r>
          </a:p>
        </p:txBody>
      </p:sp>
      <p:sp>
        <p:nvSpPr>
          <p:cNvPr id="131" name="Protons in LHC"/>
          <p:cNvSpPr txBox="1"/>
          <p:nvPr>
            <p:ph type="body" sz="quarter" idx="29"/>
          </p:nvPr>
        </p:nvSpPr>
        <p:spPr>
          <a:xfrm>
            <a:off x="13218140" y="8793066"/>
            <a:ext cx="10403860" cy="158415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Protons in LHC</a:t>
            </a:r>
          </a:p>
        </p:txBody>
      </p:sp>
      <p:sp>
        <p:nvSpPr>
          <p:cNvPr id="132" name="All of the above"/>
          <p:cNvSpPr txBox="1"/>
          <p:nvPr>
            <p:ph type="body" sz="quarter" idx="30"/>
          </p:nvPr>
        </p:nvSpPr>
        <p:spPr>
          <a:xfrm>
            <a:off x="13218140" y="10780668"/>
            <a:ext cx="10403860" cy="2041795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defTabSz="1828800">
              <a:spcBef>
                <a:spcPts val="1900"/>
              </a:spcBef>
              <a:buClrTx/>
              <a:buSzTx/>
              <a:buFontTx/>
              <a:buNone/>
              <a:defRPr>
                <a:solidFill>
                  <a:srgbClr val="A9A9A9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All of the above</a:t>
            </a:r>
          </a:p>
        </p:txBody>
      </p:sp>
      <p:pic>
        <p:nvPicPr>
          <p:cNvPr id="13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81646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Rasmus Ischebeck"/>
          <p:cNvSpPr txBox="1"/>
          <p:nvPr/>
        </p:nvSpPr>
        <p:spPr>
          <a:xfrm>
            <a:off x="11219811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6.xml"/><Relationship Id="rId29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28.xml"/><Relationship Id="rId31" Type="http://schemas.openxmlformats.org/officeDocument/2006/relationships/slideLayout" Target="../slideLayouts/slideLayout2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222222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774399" y="13296900"/>
            <a:ext cx="368505" cy="3870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b="1" sz="1800"/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Text"/>
          <p:cNvSpPr txBox="1"/>
          <p:nvPr/>
        </p:nvSpPr>
        <p:spPr>
          <a:xfrm>
            <a:off x="23173207" y="13296899"/>
            <a:ext cx="512293" cy="37437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 algn="r"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sp>
        <p:nvSpPr>
          <p:cNvPr id="7" name="Title Text"/>
          <p:cNvSpPr txBox="1"/>
          <p:nvPr>
            <p:ph type="title"/>
          </p:nvPr>
        </p:nvSpPr>
        <p:spPr>
          <a:xfrm>
            <a:off x="762000" y="2159000"/>
            <a:ext cx="228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762000" y="3860800"/>
            <a:ext cx="22860000" cy="8585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</p:sldLayoutIdLst>
  <p:transition xmlns:p14="http://schemas.microsoft.com/office/powerpoint/2010/main" spd="med" advClick="1"/>
  <p:txStyles>
    <p:titleStyle>
      <a:lvl1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1pPr>
      <a:lvl2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2pPr>
      <a:lvl3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3pPr>
      <a:lvl4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4pPr>
      <a:lvl5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5pPr>
      <a:lvl6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6pPr>
      <a:lvl7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7pPr>
      <a:lvl8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8pPr>
      <a:lvl9pPr marL="0" marR="0" indent="0" algn="l" defTabSz="82550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8700" u="none">
          <a:solidFill>
            <a:schemeClr val="accent1"/>
          </a:solidFill>
          <a:uFillTx/>
          <a:latin typeface="+mn-lt"/>
          <a:ea typeface="+mn-ea"/>
          <a:cs typeface="+mn-cs"/>
          <a:sym typeface="DIN Condensed Bold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1pPr>
      <a:lvl2pPr marL="127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2pPr>
      <a:lvl3pPr marL="190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3pPr>
      <a:lvl4pPr marL="254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4pPr>
      <a:lvl5pPr marL="317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5pPr>
      <a:lvl6pPr marL="381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6pPr>
      <a:lvl7pPr marL="444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7pPr>
      <a:lvl8pPr marL="5080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8pPr>
      <a:lvl9pPr marL="5715000" marR="0" indent="-635000" algn="l" defTabSz="825500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 Regular"/>
        <a:buChar char="‣"/>
        <a:tabLst/>
        <a:defRPr b="0" baseline="0" cap="none" i="0" spc="0" strike="noStrike" sz="4800" u="none">
          <a:solidFill>
            <a:srgbClr val="838787"/>
          </a:solidFill>
          <a:uFillTx/>
          <a:latin typeface="Helvetica Neue Thin"/>
          <a:ea typeface="Helvetica Neue Thin"/>
          <a:cs typeface="Helvetica Neue Thin"/>
          <a:sym typeface="Helvetica Neue Thin"/>
        </a:defRPr>
      </a:lvl9pPr>
    </p:bodyStyle>
    <p:otherStyle>
      <a:lvl1pPr marL="0" marR="0" indent="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video" Target="../media/media1.mp4"/><Relationship Id="rId4" Type="http://schemas.microsoft.com/office/2007/relationships/media" Target="../media/media1.mp4"/><Relationship Id="rId5" Type="http://schemas.openxmlformats.org/officeDocument/2006/relationships/image" Target="../media/image1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hyperlink" Target="https://unsplash.com/@amandavickcreative?utm_source=unsplash&amp;utm_medium=referral&amp;utm_content=creditCopyText" TargetMode="External"/><Relationship Id="rId3" Type="http://schemas.openxmlformats.org/officeDocument/2006/relationships/hyperlink" Target="https://unsplash.com/s/photos/tiktok?utm_source=unsplash&amp;utm_medium=referral&amp;utm_content=creditCopyText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9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tif"/><Relationship Id="rId3" Type="http://schemas.openxmlformats.org/officeDocument/2006/relationships/image" Target="../media/image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jpeg"/><Relationship Id="rId3" Type="http://schemas.openxmlformats.org/officeDocument/2006/relationships/image" Target="../media/image1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19.png"/><Relationship Id="rId3" Type="http://schemas.openxmlformats.org/officeDocument/2006/relationships/image" Target="../media/image3.tif"/><Relationship Id="rId4" Type="http://schemas.openxmlformats.org/officeDocument/2006/relationships/image" Target="../media/image4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image" Target="../media/image20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4.png"/><Relationship Id="rId3" Type="http://schemas.openxmlformats.org/officeDocument/2006/relationships/image" Target="../media/image22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11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23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3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2.jpeg"/><Relationship Id="rId5" Type="http://schemas.openxmlformats.org/officeDocument/2006/relationships/image" Target="../media/image24.png"/><Relationship Id="rId6" Type="http://schemas.openxmlformats.org/officeDocument/2006/relationships/image" Target="../media/image13.jpe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6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14.jpeg"/><Relationship Id="rId4" Type="http://schemas.openxmlformats.org/officeDocument/2006/relationships/image" Target="../media/image15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0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Relationship Id="rId3" Type="http://schemas.openxmlformats.org/officeDocument/2006/relationships/image" Target="../media/image1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7.jpe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8.jpe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31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19.jpe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0.jpe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Relationship Id="rId3" Type="http://schemas.openxmlformats.org/officeDocument/2006/relationships/image" Target="../media/image32.png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33.png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Relationship Id="rId3" Type="http://schemas.openxmlformats.org/officeDocument/2006/relationships/image" Target="../media/image1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12.png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22.jpeg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tif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jpeg"/><Relationship Id="rId7" Type="http://schemas.openxmlformats.org/officeDocument/2006/relationships/image" Target="../media/image26.jpeg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27.jpeg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6.tif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3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17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Line"/>
          <p:cNvSpPr/>
          <p:nvPr/>
        </p:nvSpPr>
        <p:spPr>
          <a:xfrm flipV="1">
            <a:off x="762000" y="8635632"/>
            <a:ext cx="22859999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0" name="Machine Learning in Particle Accelerator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354965">
              <a:defRPr sz="13029"/>
            </a:lvl1pPr>
          </a:lstStyle>
          <a:p>
            <a:pPr/>
            <a:r>
              <a:t>Machine Learning in Particle Accelerators</a:t>
            </a:r>
          </a:p>
        </p:txBody>
      </p:sp>
      <p:sp>
        <p:nvSpPr>
          <p:cNvPr id="451" name="Rasmus Ischebeck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pic>
        <p:nvPicPr>
          <p:cNvPr id="452" name="PSI Logo inverted with Outlined Fonts.pdf" descr="PSI Logo inverted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1999" y="819855"/>
            <a:ext cx="5417046" cy="19240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49" name="Machine Learning Outside the Accelerator Worl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Outside the Accelerator World</a:t>
            </a:r>
          </a:p>
        </p:txBody>
      </p:sp>
      <p:sp>
        <p:nvSpPr>
          <p:cNvPr id="550" name="Image recognition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Image recognition</a:t>
            </a:r>
          </a:p>
        </p:txBody>
      </p:sp>
      <p:sp>
        <p:nvSpPr>
          <p:cNvPr id="551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2" name="Thắng Phùng Đình"/>
          <p:cNvSpPr txBox="1"/>
          <p:nvPr>
            <p:ph type="body" idx="21"/>
          </p:nvPr>
        </p:nvSpPr>
        <p:spPr>
          <a:xfrm>
            <a:off x="21746235" y="13302365"/>
            <a:ext cx="1943558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Thắng Phùng Đình</a:t>
            </a:r>
          </a:p>
        </p:txBody>
      </p:sp>
      <p:sp>
        <p:nvSpPr>
          <p:cNvPr id="553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554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y2mate.com - Vehicle detection tracking and speed estimation from front view_1080p.mp4" descr="y2mate.com - Vehicle detection tracking and speed estimation from front view_1080p.mp4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2965321" y="2686823"/>
            <a:ext cx="18453358" cy="103800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2" fill="hold"/>
                                        <p:tgtEl>
                                          <p:spTgt spid="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555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555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55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58" name="Machine Learning Outside the Accelerator Worl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Outside the Accelerator World</a:t>
            </a:r>
          </a:p>
        </p:txBody>
      </p:sp>
      <p:sp>
        <p:nvSpPr>
          <p:cNvPr id="559" name="Social media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Social media</a:t>
            </a:r>
          </a:p>
        </p:txBody>
      </p:sp>
      <p:sp>
        <p:nvSpPr>
          <p:cNvPr id="5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61" name="Photo by Amanda Vick on Unsplash"/>
          <p:cNvSpPr txBox="1"/>
          <p:nvPr>
            <p:ph type="body" idx="21"/>
          </p:nvPr>
        </p:nvSpPr>
        <p:spPr>
          <a:xfrm>
            <a:off x="20923821" y="13345811"/>
            <a:ext cx="2765972" cy="28747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0" indent="0" algn="r" defTabSz="457200">
              <a:spcBef>
                <a:spcPts val="0"/>
              </a:spcBef>
              <a:buClrTx/>
              <a:buSzTx/>
              <a:buFontTx/>
              <a:buNone/>
              <a:defRPr sz="1300" u="sng">
                <a:solidFill>
                  <a:srgbClr val="767676"/>
                </a:solidFill>
                <a:uFill>
                  <a:solidFill>
                    <a:srgbClr val="767676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u="none">
                <a:solidFill>
                  <a:srgbClr val="111111"/>
                </a:solidFill>
              </a:rPr>
              <a:t>Photo by </a:t>
            </a:r>
            <a:r>
              <a:rPr>
                <a:solidFill>
                  <a:schemeClr val="accent1"/>
                </a:solidFill>
                <a:hlinkClick r:id="rId2" invalidUrl="" action="" tgtFrame="" tooltip="" history="1" highlightClick="0" endSnd="0"/>
              </a:rPr>
              <a:t>Amanda Vick</a:t>
            </a:r>
            <a:r>
              <a:rPr u="none">
                <a:solidFill>
                  <a:srgbClr val="111111"/>
                </a:solidFill>
              </a:rPr>
              <a:t> on </a:t>
            </a:r>
            <a:r>
              <a:rPr>
                <a:solidFill>
                  <a:schemeClr val="accent1"/>
                </a:solidFill>
                <a:hlinkClick r:id="rId3" invalidUrl="" action="" tgtFrame="" tooltip="" history="1" highlightClick="0" endSnd="0"/>
              </a:rPr>
              <a:t>Unsplash</a:t>
            </a:r>
          </a:p>
        </p:txBody>
      </p:sp>
      <p:sp>
        <p:nvSpPr>
          <p:cNvPr id="56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563" name="PSI Logo with Outlined Fonts.pdf" descr="PSI Logo with Outlined Font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amanda-vick-pPV-kqfs5wA-unsplash.jpg" descr="amanda-vick-pPV-kqfs5wA-unsplash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55599" y="1527133"/>
            <a:ext cx="8072802" cy="1210920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6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1487"/>
          <a:stretch>
            <a:fillRect/>
          </a:stretch>
        </p:blipFill>
        <p:spPr>
          <a:xfrm>
            <a:off x="6524426" y="1913555"/>
            <a:ext cx="11335148" cy="10921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6465"/>
                </a:lnTo>
                <a:lnTo>
                  <a:pt x="0" y="12930"/>
                </a:lnTo>
                <a:lnTo>
                  <a:pt x="491" y="12937"/>
                </a:lnTo>
                <a:cubicBezTo>
                  <a:pt x="761" y="12941"/>
                  <a:pt x="1018" y="12913"/>
                  <a:pt x="1063" y="12875"/>
                </a:cubicBezTo>
                <a:cubicBezTo>
                  <a:pt x="1107" y="12838"/>
                  <a:pt x="1240" y="12819"/>
                  <a:pt x="1359" y="12832"/>
                </a:cubicBezTo>
                <a:cubicBezTo>
                  <a:pt x="1478" y="12846"/>
                  <a:pt x="1590" y="12831"/>
                  <a:pt x="1609" y="12800"/>
                </a:cubicBezTo>
                <a:cubicBezTo>
                  <a:pt x="1627" y="12769"/>
                  <a:pt x="1777" y="12749"/>
                  <a:pt x="1941" y="12757"/>
                </a:cubicBezTo>
                <a:cubicBezTo>
                  <a:pt x="2105" y="12765"/>
                  <a:pt x="2273" y="12751"/>
                  <a:pt x="2315" y="12727"/>
                </a:cubicBezTo>
                <a:cubicBezTo>
                  <a:pt x="2357" y="12703"/>
                  <a:pt x="2534" y="12671"/>
                  <a:pt x="2708" y="12656"/>
                </a:cubicBezTo>
                <a:cubicBezTo>
                  <a:pt x="2882" y="12640"/>
                  <a:pt x="3272" y="12599"/>
                  <a:pt x="3574" y="12564"/>
                </a:cubicBezTo>
                <a:cubicBezTo>
                  <a:pt x="3877" y="12528"/>
                  <a:pt x="4424" y="12507"/>
                  <a:pt x="4791" y="12517"/>
                </a:cubicBezTo>
                <a:cubicBezTo>
                  <a:pt x="5158" y="12526"/>
                  <a:pt x="5494" y="12508"/>
                  <a:pt x="5537" y="12475"/>
                </a:cubicBezTo>
                <a:cubicBezTo>
                  <a:pt x="5581" y="12442"/>
                  <a:pt x="5739" y="12418"/>
                  <a:pt x="5891" y="12422"/>
                </a:cubicBezTo>
                <a:cubicBezTo>
                  <a:pt x="6150" y="12430"/>
                  <a:pt x="6165" y="12445"/>
                  <a:pt x="6152" y="12695"/>
                </a:cubicBezTo>
                <a:cubicBezTo>
                  <a:pt x="6138" y="12942"/>
                  <a:pt x="6155" y="12960"/>
                  <a:pt x="6392" y="12960"/>
                </a:cubicBezTo>
                <a:cubicBezTo>
                  <a:pt x="6539" y="12960"/>
                  <a:pt x="6757" y="13045"/>
                  <a:pt x="6910" y="13163"/>
                </a:cubicBezTo>
                <a:cubicBezTo>
                  <a:pt x="7055" y="13274"/>
                  <a:pt x="7213" y="13337"/>
                  <a:pt x="7259" y="13303"/>
                </a:cubicBezTo>
                <a:cubicBezTo>
                  <a:pt x="7306" y="13269"/>
                  <a:pt x="7450" y="13252"/>
                  <a:pt x="7579" y="13264"/>
                </a:cubicBezTo>
                <a:cubicBezTo>
                  <a:pt x="8008" y="13304"/>
                  <a:pt x="8616" y="13283"/>
                  <a:pt x="9701" y="13191"/>
                </a:cubicBezTo>
                <a:cubicBezTo>
                  <a:pt x="9787" y="13184"/>
                  <a:pt x="9916" y="13206"/>
                  <a:pt x="9989" y="13239"/>
                </a:cubicBezTo>
                <a:cubicBezTo>
                  <a:pt x="10097" y="13288"/>
                  <a:pt x="10113" y="13265"/>
                  <a:pt x="10075" y="13109"/>
                </a:cubicBezTo>
                <a:cubicBezTo>
                  <a:pt x="10050" y="13005"/>
                  <a:pt x="9982" y="12890"/>
                  <a:pt x="9924" y="12854"/>
                </a:cubicBezTo>
                <a:cubicBezTo>
                  <a:pt x="9866" y="12818"/>
                  <a:pt x="9818" y="12749"/>
                  <a:pt x="9818" y="12700"/>
                </a:cubicBezTo>
                <a:cubicBezTo>
                  <a:pt x="9818" y="12651"/>
                  <a:pt x="9757" y="12564"/>
                  <a:pt x="9681" y="12506"/>
                </a:cubicBezTo>
                <a:cubicBezTo>
                  <a:pt x="9555" y="12411"/>
                  <a:pt x="9563" y="12394"/>
                  <a:pt x="9774" y="12310"/>
                </a:cubicBezTo>
                <a:cubicBezTo>
                  <a:pt x="9901" y="12260"/>
                  <a:pt x="10166" y="12229"/>
                  <a:pt x="10363" y="12243"/>
                </a:cubicBezTo>
                <a:cubicBezTo>
                  <a:pt x="10654" y="12262"/>
                  <a:pt x="10717" y="12294"/>
                  <a:pt x="10698" y="12410"/>
                </a:cubicBezTo>
                <a:cubicBezTo>
                  <a:pt x="10685" y="12494"/>
                  <a:pt x="10725" y="12553"/>
                  <a:pt x="10795" y="12553"/>
                </a:cubicBezTo>
                <a:cubicBezTo>
                  <a:pt x="10861" y="12553"/>
                  <a:pt x="10974" y="12647"/>
                  <a:pt x="11046" y="12762"/>
                </a:cubicBezTo>
                <a:cubicBezTo>
                  <a:pt x="11163" y="12946"/>
                  <a:pt x="11224" y="12968"/>
                  <a:pt x="11573" y="12949"/>
                </a:cubicBezTo>
                <a:cubicBezTo>
                  <a:pt x="11900" y="12931"/>
                  <a:pt x="12003" y="12961"/>
                  <a:pt x="12180" y="13130"/>
                </a:cubicBezTo>
                <a:cubicBezTo>
                  <a:pt x="12364" y="13305"/>
                  <a:pt x="12404" y="13316"/>
                  <a:pt x="12473" y="13207"/>
                </a:cubicBezTo>
                <a:cubicBezTo>
                  <a:pt x="12544" y="13095"/>
                  <a:pt x="12577" y="13096"/>
                  <a:pt x="12787" y="13216"/>
                </a:cubicBezTo>
                <a:cubicBezTo>
                  <a:pt x="13001" y="13338"/>
                  <a:pt x="13034" y="13339"/>
                  <a:pt x="13146" y="13222"/>
                </a:cubicBezTo>
                <a:cubicBezTo>
                  <a:pt x="13258" y="13106"/>
                  <a:pt x="13273" y="13106"/>
                  <a:pt x="13319" y="13230"/>
                </a:cubicBezTo>
                <a:cubicBezTo>
                  <a:pt x="13346" y="13305"/>
                  <a:pt x="13407" y="13343"/>
                  <a:pt x="13452" y="13314"/>
                </a:cubicBezTo>
                <a:cubicBezTo>
                  <a:pt x="13564" y="13243"/>
                  <a:pt x="14092" y="13247"/>
                  <a:pt x="14207" y="13320"/>
                </a:cubicBezTo>
                <a:cubicBezTo>
                  <a:pt x="14262" y="13356"/>
                  <a:pt x="14291" y="13336"/>
                  <a:pt x="14278" y="13272"/>
                </a:cubicBezTo>
                <a:cubicBezTo>
                  <a:pt x="14264" y="13206"/>
                  <a:pt x="14333" y="13162"/>
                  <a:pt x="14455" y="13160"/>
                </a:cubicBezTo>
                <a:cubicBezTo>
                  <a:pt x="14564" y="13157"/>
                  <a:pt x="14690" y="13132"/>
                  <a:pt x="14736" y="13102"/>
                </a:cubicBezTo>
                <a:cubicBezTo>
                  <a:pt x="14782" y="13073"/>
                  <a:pt x="14963" y="13015"/>
                  <a:pt x="15138" y="12974"/>
                </a:cubicBezTo>
                <a:cubicBezTo>
                  <a:pt x="15468" y="12897"/>
                  <a:pt x="15662" y="12957"/>
                  <a:pt x="15678" y="13140"/>
                </a:cubicBezTo>
                <a:cubicBezTo>
                  <a:pt x="15702" y="13427"/>
                  <a:pt x="15825" y="13618"/>
                  <a:pt x="16013" y="13665"/>
                </a:cubicBezTo>
                <a:cubicBezTo>
                  <a:pt x="16127" y="13693"/>
                  <a:pt x="16261" y="13750"/>
                  <a:pt x="16311" y="13791"/>
                </a:cubicBezTo>
                <a:cubicBezTo>
                  <a:pt x="16362" y="13832"/>
                  <a:pt x="16538" y="13876"/>
                  <a:pt x="16704" y="13889"/>
                </a:cubicBezTo>
                <a:cubicBezTo>
                  <a:pt x="16894" y="13903"/>
                  <a:pt x="16997" y="13949"/>
                  <a:pt x="16984" y="14013"/>
                </a:cubicBezTo>
                <a:cubicBezTo>
                  <a:pt x="16970" y="14075"/>
                  <a:pt x="17000" y="14089"/>
                  <a:pt x="17061" y="14050"/>
                </a:cubicBezTo>
                <a:cubicBezTo>
                  <a:pt x="17215" y="13951"/>
                  <a:pt x="17466" y="13950"/>
                  <a:pt x="17583" y="14047"/>
                </a:cubicBezTo>
                <a:cubicBezTo>
                  <a:pt x="17664" y="14114"/>
                  <a:pt x="17716" y="14099"/>
                  <a:pt x="17795" y="13987"/>
                </a:cubicBezTo>
                <a:cubicBezTo>
                  <a:pt x="17941" y="13780"/>
                  <a:pt x="18286" y="13603"/>
                  <a:pt x="18347" y="13704"/>
                </a:cubicBezTo>
                <a:cubicBezTo>
                  <a:pt x="18373" y="13749"/>
                  <a:pt x="18494" y="13762"/>
                  <a:pt x="18616" y="13734"/>
                </a:cubicBezTo>
                <a:cubicBezTo>
                  <a:pt x="18746" y="13704"/>
                  <a:pt x="18859" y="13722"/>
                  <a:pt x="18891" y="13776"/>
                </a:cubicBezTo>
                <a:cubicBezTo>
                  <a:pt x="18921" y="13826"/>
                  <a:pt x="19057" y="13860"/>
                  <a:pt x="19193" y="13851"/>
                </a:cubicBezTo>
                <a:cubicBezTo>
                  <a:pt x="19329" y="13842"/>
                  <a:pt x="19499" y="13861"/>
                  <a:pt x="19572" y="13893"/>
                </a:cubicBezTo>
                <a:cubicBezTo>
                  <a:pt x="19644" y="13925"/>
                  <a:pt x="19767" y="13963"/>
                  <a:pt x="19846" y="13979"/>
                </a:cubicBezTo>
                <a:cubicBezTo>
                  <a:pt x="19925" y="13995"/>
                  <a:pt x="19990" y="14014"/>
                  <a:pt x="19990" y="14022"/>
                </a:cubicBezTo>
                <a:cubicBezTo>
                  <a:pt x="19990" y="14030"/>
                  <a:pt x="20156" y="14045"/>
                  <a:pt x="20359" y="14054"/>
                </a:cubicBezTo>
                <a:cubicBezTo>
                  <a:pt x="20562" y="14064"/>
                  <a:pt x="20712" y="14044"/>
                  <a:pt x="20692" y="14010"/>
                </a:cubicBezTo>
                <a:cubicBezTo>
                  <a:pt x="20672" y="13977"/>
                  <a:pt x="20692" y="13926"/>
                  <a:pt x="20736" y="13897"/>
                </a:cubicBezTo>
                <a:cubicBezTo>
                  <a:pt x="20781" y="13869"/>
                  <a:pt x="20799" y="13814"/>
                  <a:pt x="20776" y="13775"/>
                </a:cubicBezTo>
                <a:cubicBezTo>
                  <a:pt x="20727" y="13694"/>
                  <a:pt x="21048" y="13438"/>
                  <a:pt x="21131" y="13492"/>
                </a:cubicBezTo>
                <a:cubicBezTo>
                  <a:pt x="21162" y="13511"/>
                  <a:pt x="21186" y="13390"/>
                  <a:pt x="21183" y="13223"/>
                </a:cubicBezTo>
                <a:cubicBezTo>
                  <a:pt x="21180" y="12943"/>
                  <a:pt x="21196" y="12921"/>
                  <a:pt x="21390" y="12935"/>
                </a:cubicBezTo>
                <a:lnTo>
                  <a:pt x="21600" y="12950"/>
                </a:lnTo>
                <a:lnTo>
                  <a:pt x="21600" y="6475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8233" y="15444"/>
                </a:moveTo>
                <a:cubicBezTo>
                  <a:pt x="8117" y="15441"/>
                  <a:pt x="8038" y="15466"/>
                  <a:pt x="8058" y="15499"/>
                </a:cubicBezTo>
                <a:cubicBezTo>
                  <a:pt x="8103" y="15575"/>
                  <a:pt x="7813" y="15743"/>
                  <a:pt x="7750" y="15678"/>
                </a:cubicBezTo>
                <a:cubicBezTo>
                  <a:pt x="7725" y="15651"/>
                  <a:pt x="7580" y="15706"/>
                  <a:pt x="7428" y="15799"/>
                </a:cubicBezTo>
                <a:cubicBezTo>
                  <a:pt x="7269" y="15896"/>
                  <a:pt x="7132" y="15935"/>
                  <a:pt x="7105" y="15890"/>
                </a:cubicBezTo>
                <a:cubicBezTo>
                  <a:pt x="7052" y="15801"/>
                  <a:pt x="6600" y="15810"/>
                  <a:pt x="6479" y="15903"/>
                </a:cubicBezTo>
                <a:cubicBezTo>
                  <a:pt x="6435" y="15937"/>
                  <a:pt x="6230" y="15927"/>
                  <a:pt x="6022" y="15881"/>
                </a:cubicBezTo>
                <a:cubicBezTo>
                  <a:pt x="5705" y="15811"/>
                  <a:pt x="5622" y="15819"/>
                  <a:pt x="5501" y="15933"/>
                </a:cubicBezTo>
                <a:cubicBezTo>
                  <a:pt x="5405" y="16023"/>
                  <a:pt x="5340" y="16039"/>
                  <a:pt x="5305" y="15980"/>
                </a:cubicBezTo>
                <a:cubicBezTo>
                  <a:pt x="5276" y="15931"/>
                  <a:pt x="5222" y="15911"/>
                  <a:pt x="5184" y="15935"/>
                </a:cubicBezTo>
                <a:cubicBezTo>
                  <a:pt x="5147" y="15959"/>
                  <a:pt x="5095" y="15944"/>
                  <a:pt x="5070" y="15901"/>
                </a:cubicBezTo>
                <a:cubicBezTo>
                  <a:pt x="5021" y="15819"/>
                  <a:pt x="4668" y="15832"/>
                  <a:pt x="4584" y="15919"/>
                </a:cubicBezTo>
                <a:cubicBezTo>
                  <a:pt x="4556" y="15948"/>
                  <a:pt x="4430" y="15894"/>
                  <a:pt x="4304" y="15801"/>
                </a:cubicBezTo>
                <a:cubicBezTo>
                  <a:pt x="4060" y="15620"/>
                  <a:pt x="3459" y="15542"/>
                  <a:pt x="3175" y="15653"/>
                </a:cubicBezTo>
                <a:cubicBezTo>
                  <a:pt x="3085" y="15688"/>
                  <a:pt x="2961" y="15685"/>
                  <a:pt x="2900" y="15645"/>
                </a:cubicBezTo>
                <a:cubicBezTo>
                  <a:pt x="2823" y="15596"/>
                  <a:pt x="2771" y="15618"/>
                  <a:pt x="2735" y="15714"/>
                </a:cubicBezTo>
                <a:cubicBezTo>
                  <a:pt x="2637" y="15970"/>
                  <a:pt x="2669" y="16046"/>
                  <a:pt x="2887" y="16072"/>
                </a:cubicBezTo>
                <a:cubicBezTo>
                  <a:pt x="3080" y="16095"/>
                  <a:pt x="3102" y="16131"/>
                  <a:pt x="3102" y="16404"/>
                </a:cubicBezTo>
                <a:cubicBezTo>
                  <a:pt x="3102" y="16572"/>
                  <a:pt x="3138" y="16716"/>
                  <a:pt x="3181" y="16722"/>
                </a:cubicBezTo>
                <a:cubicBezTo>
                  <a:pt x="3224" y="16729"/>
                  <a:pt x="3295" y="16739"/>
                  <a:pt x="3338" y="16744"/>
                </a:cubicBezTo>
                <a:cubicBezTo>
                  <a:pt x="3381" y="16750"/>
                  <a:pt x="3457" y="16781"/>
                  <a:pt x="3507" y="16813"/>
                </a:cubicBezTo>
                <a:cubicBezTo>
                  <a:pt x="3557" y="16846"/>
                  <a:pt x="3618" y="16814"/>
                  <a:pt x="3645" y="16740"/>
                </a:cubicBezTo>
                <a:cubicBezTo>
                  <a:pt x="3680" y="16647"/>
                  <a:pt x="3744" y="16626"/>
                  <a:pt x="3869" y="16667"/>
                </a:cubicBezTo>
                <a:cubicBezTo>
                  <a:pt x="3966" y="16699"/>
                  <a:pt x="4188" y="16733"/>
                  <a:pt x="4363" y="16743"/>
                </a:cubicBezTo>
                <a:cubicBezTo>
                  <a:pt x="4538" y="16753"/>
                  <a:pt x="4721" y="16787"/>
                  <a:pt x="4770" y="16818"/>
                </a:cubicBezTo>
                <a:cubicBezTo>
                  <a:pt x="4819" y="16850"/>
                  <a:pt x="4881" y="16837"/>
                  <a:pt x="4909" y="16791"/>
                </a:cubicBezTo>
                <a:cubicBezTo>
                  <a:pt x="4937" y="16744"/>
                  <a:pt x="5001" y="16734"/>
                  <a:pt x="5052" y="16768"/>
                </a:cubicBezTo>
                <a:cubicBezTo>
                  <a:pt x="5191" y="16859"/>
                  <a:pt x="6230" y="16868"/>
                  <a:pt x="6335" y="16779"/>
                </a:cubicBezTo>
                <a:cubicBezTo>
                  <a:pt x="6394" y="16729"/>
                  <a:pt x="6445" y="16733"/>
                  <a:pt x="6480" y="16791"/>
                </a:cubicBezTo>
                <a:cubicBezTo>
                  <a:pt x="6541" y="16893"/>
                  <a:pt x="7583" y="16882"/>
                  <a:pt x="7791" y="16777"/>
                </a:cubicBezTo>
                <a:cubicBezTo>
                  <a:pt x="7870" y="16736"/>
                  <a:pt x="7945" y="16744"/>
                  <a:pt x="7975" y="16795"/>
                </a:cubicBezTo>
                <a:cubicBezTo>
                  <a:pt x="8010" y="16854"/>
                  <a:pt x="8056" y="16854"/>
                  <a:pt x="8124" y="16795"/>
                </a:cubicBezTo>
                <a:cubicBezTo>
                  <a:pt x="8178" y="16749"/>
                  <a:pt x="8245" y="16734"/>
                  <a:pt x="8272" y="16762"/>
                </a:cubicBezTo>
                <a:cubicBezTo>
                  <a:pt x="8300" y="16791"/>
                  <a:pt x="8368" y="16775"/>
                  <a:pt x="8423" y="16727"/>
                </a:cubicBezTo>
                <a:cubicBezTo>
                  <a:pt x="8568" y="16603"/>
                  <a:pt x="8941" y="17001"/>
                  <a:pt x="8809" y="17138"/>
                </a:cubicBezTo>
                <a:cubicBezTo>
                  <a:pt x="8671" y="17281"/>
                  <a:pt x="8693" y="18217"/>
                  <a:pt x="8837" y="18341"/>
                </a:cubicBezTo>
                <a:cubicBezTo>
                  <a:pt x="9005" y="18485"/>
                  <a:pt x="8837" y="18676"/>
                  <a:pt x="8585" y="18629"/>
                </a:cubicBezTo>
                <a:cubicBezTo>
                  <a:pt x="8427" y="18599"/>
                  <a:pt x="8408" y="18613"/>
                  <a:pt x="8483" y="18707"/>
                </a:cubicBezTo>
                <a:cubicBezTo>
                  <a:pt x="8633" y="18895"/>
                  <a:pt x="8497" y="18992"/>
                  <a:pt x="8084" y="18992"/>
                </a:cubicBezTo>
                <a:cubicBezTo>
                  <a:pt x="7746" y="18992"/>
                  <a:pt x="7683" y="18965"/>
                  <a:pt x="7607" y="18791"/>
                </a:cubicBezTo>
                <a:lnTo>
                  <a:pt x="7518" y="18591"/>
                </a:lnTo>
                <a:lnTo>
                  <a:pt x="7367" y="18791"/>
                </a:lnTo>
                <a:cubicBezTo>
                  <a:pt x="7283" y="18902"/>
                  <a:pt x="7149" y="18992"/>
                  <a:pt x="7068" y="18992"/>
                </a:cubicBezTo>
                <a:cubicBezTo>
                  <a:pt x="6987" y="18992"/>
                  <a:pt x="6899" y="19030"/>
                  <a:pt x="6871" y="19077"/>
                </a:cubicBezTo>
                <a:cubicBezTo>
                  <a:pt x="6836" y="19136"/>
                  <a:pt x="6784" y="19133"/>
                  <a:pt x="6709" y="19068"/>
                </a:cubicBezTo>
                <a:cubicBezTo>
                  <a:pt x="6624" y="18994"/>
                  <a:pt x="6556" y="19002"/>
                  <a:pt x="6409" y="19102"/>
                </a:cubicBezTo>
                <a:cubicBezTo>
                  <a:pt x="6245" y="19213"/>
                  <a:pt x="6208" y="19215"/>
                  <a:pt x="6126" y="19113"/>
                </a:cubicBezTo>
                <a:cubicBezTo>
                  <a:pt x="6052" y="19020"/>
                  <a:pt x="5807" y="18997"/>
                  <a:pt x="4965" y="19004"/>
                </a:cubicBezTo>
                <a:cubicBezTo>
                  <a:pt x="3905" y="19013"/>
                  <a:pt x="3897" y="19012"/>
                  <a:pt x="3720" y="18799"/>
                </a:cubicBezTo>
                <a:cubicBezTo>
                  <a:pt x="3557" y="18602"/>
                  <a:pt x="3312" y="18489"/>
                  <a:pt x="3412" y="18656"/>
                </a:cubicBezTo>
                <a:cubicBezTo>
                  <a:pt x="3435" y="18696"/>
                  <a:pt x="3404" y="18772"/>
                  <a:pt x="3343" y="18825"/>
                </a:cubicBezTo>
                <a:cubicBezTo>
                  <a:pt x="3281" y="18878"/>
                  <a:pt x="3160" y="19063"/>
                  <a:pt x="3073" y="19236"/>
                </a:cubicBezTo>
                <a:cubicBezTo>
                  <a:pt x="2901" y="19577"/>
                  <a:pt x="2927" y="19640"/>
                  <a:pt x="3327" y="19847"/>
                </a:cubicBezTo>
                <a:cubicBezTo>
                  <a:pt x="3478" y="19925"/>
                  <a:pt x="3496" y="20001"/>
                  <a:pt x="3496" y="20581"/>
                </a:cubicBezTo>
                <a:lnTo>
                  <a:pt x="3496" y="21228"/>
                </a:lnTo>
                <a:lnTo>
                  <a:pt x="3770" y="21251"/>
                </a:lnTo>
                <a:cubicBezTo>
                  <a:pt x="3921" y="21264"/>
                  <a:pt x="4087" y="21333"/>
                  <a:pt x="4138" y="21405"/>
                </a:cubicBezTo>
                <a:cubicBezTo>
                  <a:pt x="4189" y="21476"/>
                  <a:pt x="4266" y="21512"/>
                  <a:pt x="4309" y="21485"/>
                </a:cubicBezTo>
                <a:cubicBezTo>
                  <a:pt x="4352" y="21457"/>
                  <a:pt x="4410" y="21472"/>
                  <a:pt x="4437" y="21518"/>
                </a:cubicBezTo>
                <a:cubicBezTo>
                  <a:pt x="4464" y="21563"/>
                  <a:pt x="4507" y="21600"/>
                  <a:pt x="4531" y="21600"/>
                </a:cubicBezTo>
                <a:cubicBezTo>
                  <a:pt x="4555" y="21600"/>
                  <a:pt x="4534" y="21550"/>
                  <a:pt x="4485" y="21489"/>
                </a:cubicBezTo>
                <a:cubicBezTo>
                  <a:pt x="4331" y="21296"/>
                  <a:pt x="4554" y="21223"/>
                  <a:pt x="5224" y="21246"/>
                </a:cubicBezTo>
                <a:cubicBezTo>
                  <a:pt x="6596" y="21294"/>
                  <a:pt x="6986" y="21261"/>
                  <a:pt x="7077" y="21093"/>
                </a:cubicBezTo>
                <a:cubicBezTo>
                  <a:pt x="7145" y="20968"/>
                  <a:pt x="7177" y="20974"/>
                  <a:pt x="7436" y="21157"/>
                </a:cubicBezTo>
                <a:cubicBezTo>
                  <a:pt x="7691" y="21336"/>
                  <a:pt x="7740" y="21345"/>
                  <a:pt x="7890" y="21244"/>
                </a:cubicBezTo>
                <a:cubicBezTo>
                  <a:pt x="8034" y="21146"/>
                  <a:pt x="8088" y="21146"/>
                  <a:pt x="8271" y="21245"/>
                </a:cubicBezTo>
                <a:cubicBezTo>
                  <a:pt x="8426" y="21330"/>
                  <a:pt x="8525" y="21338"/>
                  <a:pt x="8635" y="21277"/>
                </a:cubicBezTo>
                <a:cubicBezTo>
                  <a:pt x="8738" y="21220"/>
                  <a:pt x="8854" y="21219"/>
                  <a:pt x="8995" y="21275"/>
                </a:cubicBezTo>
                <a:cubicBezTo>
                  <a:pt x="9110" y="21320"/>
                  <a:pt x="9241" y="21333"/>
                  <a:pt x="9287" y="21303"/>
                </a:cubicBezTo>
                <a:cubicBezTo>
                  <a:pt x="9421" y="21218"/>
                  <a:pt x="9891" y="21200"/>
                  <a:pt x="9938" y="21278"/>
                </a:cubicBezTo>
                <a:cubicBezTo>
                  <a:pt x="9962" y="21318"/>
                  <a:pt x="10051" y="21277"/>
                  <a:pt x="10136" y="21189"/>
                </a:cubicBezTo>
                <a:cubicBezTo>
                  <a:pt x="10277" y="21043"/>
                  <a:pt x="10308" y="21039"/>
                  <a:pt x="10468" y="21147"/>
                </a:cubicBezTo>
                <a:cubicBezTo>
                  <a:pt x="10658" y="21277"/>
                  <a:pt x="10979" y="21289"/>
                  <a:pt x="11129" y="21173"/>
                </a:cubicBezTo>
                <a:cubicBezTo>
                  <a:pt x="11186" y="21128"/>
                  <a:pt x="11293" y="21149"/>
                  <a:pt x="11411" y="21229"/>
                </a:cubicBezTo>
                <a:cubicBezTo>
                  <a:pt x="11581" y="21344"/>
                  <a:pt x="11629" y="21345"/>
                  <a:pt x="11883" y="21235"/>
                </a:cubicBezTo>
                <a:cubicBezTo>
                  <a:pt x="12155" y="21117"/>
                  <a:pt x="12322" y="21173"/>
                  <a:pt x="12219" y="21346"/>
                </a:cubicBezTo>
                <a:cubicBezTo>
                  <a:pt x="12195" y="21386"/>
                  <a:pt x="12227" y="21462"/>
                  <a:pt x="12288" y="21514"/>
                </a:cubicBezTo>
                <a:cubicBezTo>
                  <a:pt x="12377" y="21591"/>
                  <a:pt x="12416" y="21577"/>
                  <a:pt x="12483" y="21448"/>
                </a:cubicBezTo>
                <a:cubicBezTo>
                  <a:pt x="12539" y="21340"/>
                  <a:pt x="12643" y="21287"/>
                  <a:pt x="12792" y="21292"/>
                </a:cubicBezTo>
                <a:cubicBezTo>
                  <a:pt x="12915" y="21295"/>
                  <a:pt x="13058" y="21271"/>
                  <a:pt x="13109" y="21238"/>
                </a:cubicBezTo>
                <a:cubicBezTo>
                  <a:pt x="13161" y="21205"/>
                  <a:pt x="13252" y="21222"/>
                  <a:pt x="13313" y="21274"/>
                </a:cubicBezTo>
                <a:cubicBezTo>
                  <a:pt x="13374" y="21327"/>
                  <a:pt x="13462" y="21346"/>
                  <a:pt x="13509" y="21316"/>
                </a:cubicBezTo>
                <a:cubicBezTo>
                  <a:pt x="13725" y="21177"/>
                  <a:pt x="14386" y="21146"/>
                  <a:pt x="14590" y="21265"/>
                </a:cubicBezTo>
                <a:cubicBezTo>
                  <a:pt x="14665" y="21308"/>
                  <a:pt x="14803" y="21305"/>
                  <a:pt x="14932" y="21259"/>
                </a:cubicBezTo>
                <a:cubicBezTo>
                  <a:pt x="15078" y="21206"/>
                  <a:pt x="15201" y="21210"/>
                  <a:pt x="15311" y="21271"/>
                </a:cubicBezTo>
                <a:cubicBezTo>
                  <a:pt x="15427" y="21336"/>
                  <a:pt x="15518" y="21337"/>
                  <a:pt x="15631" y="21274"/>
                </a:cubicBezTo>
                <a:cubicBezTo>
                  <a:pt x="15743" y="21212"/>
                  <a:pt x="15834" y="21212"/>
                  <a:pt x="15947" y="21275"/>
                </a:cubicBezTo>
                <a:cubicBezTo>
                  <a:pt x="16034" y="21324"/>
                  <a:pt x="16138" y="21342"/>
                  <a:pt x="16178" y="21317"/>
                </a:cubicBezTo>
                <a:cubicBezTo>
                  <a:pt x="16217" y="21291"/>
                  <a:pt x="16285" y="21335"/>
                  <a:pt x="16327" y="21414"/>
                </a:cubicBezTo>
                <a:cubicBezTo>
                  <a:pt x="16370" y="21493"/>
                  <a:pt x="16430" y="21531"/>
                  <a:pt x="16462" y="21498"/>
                </a:cubicBezTo>
                <a:cubicBezTo>
                  <a:pt x="16494" y="21465"/>
                  <a:pt x="16567" y="21479"/>
                  <a:pt x="16624" y="21529"/>
                </a:cubicBezTo>
                <a:cubicBezTo>
                  <a:pt x="16703" y="21596"/>
                  <a:pt x="16799" y="21585"/>
                  <a:pt x="17001" y="21485"/>
                </a:cubicBezTo>
                <a:cubicBezTo>
                  <a:pt x="17151" y="21412"/>
                  <a:pt x="17293" y="21319"/>
                  <a:pt x="17316" y="21279"/>
                </a:cubicBezTo>
                <a:cubicBezTo>
                  <a:pt x="17355" y="21215"/>
                  <a:pt x="17591" y="21221"/>
                  <a:pt x="18105" y="21301"/>
                </a:cubicBezTo>
                <a:cubicBezTo>
                  <a:pt x="18309" y="21333"/>
                  <a:pt x="18555" y="21207"/>
                  <a:pt x="18493" y="21103"/>
                </a:cubicBezTo>
                <a:cubicBezTo>
                  <a:pt x="18424" y="20987"/>
                  <a:pt x="18608" y="20785"/>
                  <a:pt x="18782" y="20785"/>
                </a:cubicBezTo>
                <a:cubicBezTo>
                  <a:pt x="18941" y="20785"/>
                  <a:pt x="18980" y="20664"/>
                  <a:pt x="18849" y="20580"/>
                </a:cubicBezTo>
                <a:cubicBezTo>
                  <a:pt x="18806" y="20552"/>
                  <a:pt x="18794" y="20489"/>
                  <a:pt x="18824" y="20440"/>
                </a:cubicBezTo>
                <a:cubicBezTo>
                  <a:pt x="18853" y="20391"/>
                  <a:pt x="18882" y="20261"/>
                  <a:pt x="18887" y="20153"/>
                </a:cubicBezTo>
                <a:cubicBezTo>
                  <a:pt x="18893" y="20044"/>
                  <a:pt x="18980" y="19890"/>
                  <a:pt x="19082" y="19810"/>
                </a:cubicBezTo>
                <a:cubicBezTo>
                  <a:pt x="19287" y="19650"/>
                  <a:pt x="19365" y="19264"/>
                  <a:pt x="19227" y="19092"/>
                </a:cubicBezTo>
                <a:cubicBezTo>
                  <a:pt x="19177" y="19029"/>
                  <a:pt x="19027" y="18992"/>
                  <a:pt x="18881" y="19005"/>
                </a:cubicBezTo>
                <a:cubicBezTo>
                  <a:pt x="18740" y="19018"/>
                  <a:pt x="18601" y="19004"/>
                  <a:pt x="18574" y="18976"/>
                </a:cubicBezTo>
                <a:cubicBezTo>
                  <a:pt x="18547" y="18948"/>
                  <a:pt x="18515" y="18721"/>
                  <a:pt x="18504" y="18473"/>
                </a:cubicBezTo>
                <a:cubicBezTo>
                  <a:pt x="18493" y="18224"/>
                  <a:pt x="18441" y="17968"/>
                  <a:pt x="18388" y="17902"/>
                </a:cubicBezTo>
                <a:cubicBezTo>
                  <a:pt x="18311" y="17806"/>
                  <a:pt x="18317" y="17768"/>
                  <a:pt x="18418" y="17710"/>
                </a:cubicBezTo>
                <a:cubicBezTo>
                  <a:pt x="18494" y="17665"/>
                  <a:pt x="18523" y="17583"/>
                  <a:pt x="18492" y="17499"/>
                </a:cubicBezTo>
                <a:cubicBezTo>
                  <a:pt x="18426" y="17320"/>
                  <a:pt x="18109" y="17396"/>
                  <a:pt x="17796" y="17667"/>
                </a:cubicBezTo>
                <a:lnTo>
                  <a:pt x="17566" y="17864"/>
                </a:lnTo>
                <a:lnTo>
                  <a:pt x="17429" y="17677"/>
                </a:lnTo>
                <a:cubicBezTo>
                  <a:pt x="17354" y="17573"/>
                  <a:pt x="17305" y="17468"/>
                  <a:pt x="17320" y="17442"/>
                </a:cubicBezTo>
                <a:cubicBezTo>
                  <a:pt x="17335" y="17417"/>
                  <a:pt x="17263" y="17389"/>
                  <a:pt x="17161" y="17380"/>
                </a:cubicBezTo>
                <a:cubicBezTo>
                  <a:pt x="17058" y="17371"/>
                  <a:pt x="16954" y="17398"/>
                  <a:pt x="16929" y="17439"/>
                </a:cubicBezTo>
                <a:cubicBezTo>
                  <a:pt x="16885" y="17514"/>
                  <a:pt x="16259" y="17136"/>
                  <a:pt x="16259" y="17034"/>
                </a:cubicBezTo>
                <a:cubicBezTo>
                  <a:pt x="16259" y="17004"/>
                  <a:pt x="16331" y="16911"/>
                  <a:pt x="16420" y="16828"/>
                </a:cubicBezTo>
                <a:cubicBezTo>
                  <a:pt x="16557" y="16699"/>
                  <a:pt x="16607" y="16692"/>
                  <a:pt x="16742" y="16780"/>
                </a:cubicBezTo>
                <a:cubicBezTo>
                  <a:pt x="16877" y="16867"/>
                  <a:pt x="16926" y="16862"/>
                  <a:pt x="17050" y="16745"/>
                </a:cubicBezTo>
                <a:cubicBezTo>
                  <a:pt x="17188" y="16616"/>
                  <a:pt x="17202" y="16616"/>
                  <a:pt x="17248" y="16741"/>
                </a:cubicBezTo>
                <a:cubicBezTo>
                  <a:pt x="17288" y="16849"/>
                  <a:pt x="17322" y="16857"/>
                  <a:pt x="17412" y="16779"/>
                </a:cubicBezTo>
                <a:cubicBezTo>
                  <a:pt x="17501" y="16702"/>
                  <a:pt x="17586" y="16703"/>
                  <a:pt x="17801" y="16784"/>
                </a:cubicBezTo>
                <a:cubicBezTo>
                  <a:pt x="18039" y="16873"/>
                  <a:pt x="18096" y="16869"/>
                  <a:pt x="18220" y="16752"/>
                </a:cubicBezTo>
                <a:cubicBezTo>
                  <a:pt x="18304" y="16673"/>
                  <a:pt x="18384" y="16650"/>
                  <a:pt x="18412" y="16696"/>
                </a:cubicBezTo>
                <a:cubicBezTo>
                  <a:pt x="18437" y="16740"/>
                  <a:pt x="18529" y="16757"/>
                  <a:pt x="18614" y="16733"/>
                </a:cubicBezTo>
                <a:cubicBezTo>
                  <a:pt x="18700" y="16710"/>
                  <a:pt x="18833" y="16720"/>
                  <a:pt x="18909" y="16754"/>
                </a:cubicBezTo>
                <a:cubicBezTo>
                  <a:pt x="19132" y="16854"/>
                  <a:pt x="19272" y="16875"/>
                  <a:pt x="19446" y="16834"/>
                </a:cubicBezTo>
                <a:cubicBezTo>
                  <a:pt x="19588" y="16800"/>
                  <a:pt x="19607" y="16740"/>
                  <a:pt x="19595" y="16365"/>
                </a:cubicBezTo>
                <a:cubicBezTo>
                  <a:pt x="19588" y="16129"/>
                  <a:pt x="19577" y="15914"/>
                  <a:pt x="19570" y="15887"/>
                </a:cubicBezTo>
                <a:cubicBezTo>
                  <a:pt x="19550" y="15805"/>
                  <a:pt x="18998" y="15813"/>
                  <a:pt x="18844" y="15898"/>
                </a:cubicBezTo>
                <a:cubicBezTo>
                  <a:pt x="18686" y="15986"/>
                  <a:pt x="18488" y="15903"/>
                  <a:pt x="18160" y="15611"/>
                </a:cubicBezTo>
                <a:cubicBezTo>
                  <a:pt x="18005" y="15473"/>
                  <a:pt x="17986" y="15470"/>
                  <a:pt x="18030" y="15590"/>
                </a:cubicBezTo>
                <a:cubicBezTo>
                  <a:pt x="18091" y="15754"/>
                  <a:pt x="17880" y="15872"/>
                  <a:pt x="17731" y="15756"/>
                </a:cubicBezTo>
                <a:cubicBezTo>
                  <a:pt x="17677" y="15715"/>
                  <a:pt x="17581" y="15685"/>
                  <a:pt x="17516" y="15690"/>
                </a:cubicBezTo>
                <a:cubicBezTo>
                  <a:pt x="17336" y="15705"/>
                  <a:pt x="16988" y="15873"/>
                  <a:pt x="16927" y="15975"/>
                </a:cubicBezTo>
                <a:cubicBezTo>
                  <a:pt x="16888" y="16040"/>
                  <a:pt x="16824" y="16033"/>
                  <a:pt x="16702" y="15950"/>
                </a:cubicBezTo>
                <a:cubicBezTo>
                  <a:pt x="16587" y="15872"/>
                  <a:pt x="16391" y="15845"/>
                  <a:pt x="16109" y="15868"/>
                </a:cubicBezTo>
                <a:cubicBezTo>
                  <a:pt x="15752" y="15897"/>
                  <a:pt x="15664" y="15875"/>
                  <a:pt x="15527" y="15722"/>
                </a:cubicBezTo>
                <a:lnTo>
                  <a:pt x="15365" y="15543"/>
                </a:lnTo>
                <a:lnTo>
                  <a:pt x="15253" y="15718"/>
                </a:lnTo>
                <a:cubicBezTo>
                  <a:pt x="15191" y="15815"/>
                  <a:pt x="15081" y="15894"/>
                  <a:pt x="15008" y="15894"/>
                </a:cubicBezTo>
                <a:cubicBezTo>
                  <a:pt x="14936" y="15894"/>
                  <a:pt x="14838" y="15935"/>
                  <a:pt x="14790" y="15984"/>
                </a:cubicBezTo>
                <a:cubicBezTo>
                  <a:pt x="14728" y="16048"/>
                  <a:pt x="14648" y="16034"/>
                  <a:pt x="14500" y="15934"/>
                </a:cubicBezTo>
                <a:cubicBezTo>
                  <a:pt x="14362" y="15840"/>
                  <a:pt x="14225" y="15812"/>
                  <a:pt x="14080" y="15849"/>
                </a:cubicBezTo>
                <a:cubicBezTo>
                  <a:pt x="13713" y="15942"/>
                  <a:pt x="13483" y="15901"/>
                  <a:pt x="13202" y="15693"/>
                </a:cubicBezTo>
                <a:lnTo>
                  <a:pt x="12932" y="15494"/>
                </a:lnTo>
                <a:lnTo>
                  <a:pt x="12527" y="15726"/>
                </a:lnTo>
                <a:cubicBezTo>
                  <a:pt x="12228" y="15896"/>
                  <a:pt x="12086" y="15935"/>
                  <a:pt x="11987" y="15878"/>
                </a:cubicBezTo>
                <a:cubicBezTo>
                  <a:pt x="11896" y="15825"/>
                  <a:pt x="11816" y="15832"/>
                  <a:pt x="11739" y="15898"/>
                </a:cubicBezTo>
                <a:cubicBezTo>
                  <a:pt x="11650" y="15974"/>
                  <a:pt x="11574" y="15974"/>
                  <a:pt x="11396" y="15897"/>
                </a:cubicBezTo>
                <a:cubicBezTo>
                  <a:pt x="11234" y="15828"/>
                  <a:pt x="11124" y="15824"/>
                  <a:pt x="11016" y="15884"/>
                </a:cubicBezTo>
                <a:cubicBezTo>
                  <a:pt x="10908" y="15944"/>
                  <a:pt x="10837" y="15941"/>
                  <a:pt x="10773" y="15875"/>
                </a:cubicBezTo>
                <a:cubicBezTo>
                  <a:pt x="10723" y="15823"/>
                  <a:pt x="10682" y="15807"/>
                  <a:pt x="10682" y="15840"/>
                </a:cubicBezTo>
                <a:cubicBezTo>
                  <a:pt x="10682" y="15873"/>
                  <a:pt x="10611" y="15861"/>
                  <a:pt x="10525" y="15813"/>
                </a:cubicBezTo>
                <a:cubicBezTo>
                  <a:pt x="10439" y="15765"/>
                  <a:pt x="10368" y="15672"/>
                  <a:pt x="10368" y="15606"/>
                </a:cubicBezTo>
                <a:cubicBezTo>
                  <a:pt x="10368" y="15541"/>
                  <a:pt x="10313" y="15487"/>
                  <a:pt x="10245" y="15487"/>
                </a:cubicBezTo>
                <a:cubicBezTo>
                  <a:pt x="10178" y="15487"/>
                  <a:pt x="10145" y="15524"/>
                  <a:pt x="10173" y="15570"/>
                </a:cubicBezTo>
                <a:cubicBezTo>
                  <a:pt x="10237" y="15679"/>
                  <a:pt x="9905" y="16235"/>
                  <a:pt x="9812" y="16175"/>
                </a:cubicBezTo>
                <a:cubicBezTo>
                  <a:pt x="9772" y="16150"/>
                  <a:pt x="9740" y="16063"/>
                  <a:pt x="9740" y="15981"/>
                </a:cubicBezTo>
                <a:cubicBezTo>
                  <a:pt x="9740" y="15851"/>
                  <a:pt x="9675" y="15835"/>
                  <a:pt x="9209" y="15849"/>
                </a:cubicBezTo>
                <a:cubicBezTo>
                  <a:pt x="8617" y="15866"/>
                  <a:pt x="8389" y="15790"/>
                  <a:pt x="8422" y="15586"/>
                </a:cubicBezTo>
                <a:cubicBezTo>
                  <a:pt x="8438" y="15487"/>
                  <a:pt x="8385" y="15447"/>
                  <a:pt x="8233" y="15444"/>
                </a:cubicBezTo>
                <a:close/>
                <a:moveTo>
                  <a:pt x="5788" y="17365"/>
                </a:moveTo>
                <a:cubicBezTo>
                  <a:pt x="5756" y="17368"/>
                  <a:pt x="5724" y="17393"/>
                  <a:pt x="5694" y="17445"/>
                </a:cubicBezTo>
                <a:cubicBezTo>
                  <a:pt x="5667" y="17490"/>
                  <a:pt x="5610" y="17505"/>
                  <a:pt x="5568" y="17478"/>
                </a:cubicBezTo>
                <a:cubicBezTo>
                  <a:pt x="5526" y="17451"/>
                  <a:pt x="5440" y="17474"/>
                  <a:pt x="5377" y="17528"/>
                </a:cubicBezTo>
                <a:cubicBezTo>
                  <a:pt x="5303" y="17592"/>
                  <a:pt x="5229" y="17599"/>
                  <a:pt x="5165" y="17548"/>
                </a:cubicBezTo>
                <a:cubicBezTo>
                  <a:pt x="5111" y="17505"/>
                  <a:pt x="4828" y="17467"/>
                  <a:pt x="4536" y="17462"/>
                </a:cubicBezTo>
                <a:cubicBezTo>
                  <a:pt x="4245" y="17457"/>
                  <a:pt x="3976" y="17434"/>
                  <a:pt x="3939" y="17410"/>
                </a:cubicBezTo>
                <a:cubicBezTo>
                  <a:pt x="3861" y="17360"/>
                  <a:pt x="3873" y="17903"/>
                  <a:pt x="3952" y="17985"/>
                </a:cubicBezTo>
                <a:cubicBezTo>
                  <a:pt x="3981" y="18015"/>
                  <a:pt x="3961" y="18096"/>
                  <a:pt x="3907" y="18164"/>
                </a:cubicBezTo>
                <a:cubicBezTo>
                  <a:pt x="3825" y="18269"/>
                  <a:pt x="3832" y="18280"/>
                  <a:pt x="3945" y="18237"/>
                </a:cubicBezTo>
                <a:cubicBezTo>
                  <a:pt x="4019" y="18208"/>
                  <a:pt x="4102" y="18221"/>
                  <a:pt x="4129" y="18266"/>
                </a:cubicBezTo>
                <a:cubicBezTo>
                  <a:pt x="4161" y="18320"/>
                  <a:pt x="4210" y="18320"/>
                  <a:pt x="4275" y="18263"/>
                </a:cubicBezTo>
                <a:cubicBezTo>
                  <a:pt x="4329" y="18217"/>
                  <a:pt x="4393" y="18198"/>
                  <a:pt x="4416" y="18222"/>
                </a:cubicBezTo>
                <a:cubicBezTo>
                  <a:pt x="4439" y="18247"/>
                  <a:pt x="4595" y="18277"/>
                  <a:pt x="4762" y="18290"/>
                </a:cubicBezTo>
                <a:cubicBezTo>
                  <a:pt x="4947" y="18304"/>
                  <a:pt x="5058" y="18352"/>
                  <a:pt x="5046" y="18411"/>
                </a:cubicBezTo>
                <a:cubicBezTo>
                  <a:pt x="5032" y="18478"/>
                  <a:pt x="5080" y="18472"/>
                  <a:pt x="5203" y="18392"/>
                </a:cubicBezTo>
                <a:cubicBezTo>
                  <a:pt x="5395" y="18267"/>
                  <a:pt x="5581" y="18270"/>
                  <a:pt x="5891" y="18401"/>
                </a:cubicBezTo>
                <a:cubicBezTo>
                  <a:pt x="6030" y="18461"/>
                  <a:pt x="6121" y="18457"/>
                  <a:pt x="6205" y="18390"/>
                </a:cubicBezTo>
                <a:cubicBezTo>
                  <a:pt x="6340" y="18282"/>
                  <a:pt x="6514" y="18274"/>
                  <a:pt x="6659" y="18368"/>
                </a:cubicBezTo>
                <a:cubicBezTo>
                  <a:pt x="6714" y="18404"/>
                  <a:pt x="6749" y="18402"/>
                  <a:pt x="6737" y="18364"/>
                </a:cubicBezTo>
                <a:cubicBezTo>
                  <a:pt x="6725" y="18327"/>
                  <a:pt x="6809" y="18191"/>
                  <a:pt x="6924" y="18063"/>
                </a:cubicBezTo>
                <a:lnTo>
                  <a:pt x="7132" y="17830"/>
                </a:lnTo>
                <a:lnTo>
                  <a:pt x="7232" y="18024"/>
                </a:lnTo>
                <a:cubicBezTo>
                  <a:pt x="7286" y="18130"/>
                  <a:pt x="7325" y="18236"/>
                  <a:pt x="7318" y="18259"/>
                </a:cubicBezTo>
                <a:cubicBezTo>
                  <a:pt x="7310" y="18281"/>
                  <a:pt x="7500" y="18303"/>
                  <a:pt x="7740" y="18309"/>
                </a:cubicBezTo>
                <a:cubicBezTo>
                  <a:pt x="8144" y="18318"/>
                  <a:pt x="8183" y="18302"/>
                  <a:pt x="8292" y="18084"/>
                </a:cubicBezTo>
                <a:cubicBezTo>
                  <a:pt x="8381" y="17906"/>
                  <a:pt x="8389" y="17809"/>
                  <a:pt x="8324" y="17683"/>
                </a:cubicBezTo>
                <a:cubicBezTo>
                  <a:pt x="8216" y="17474"/>
                  <a:pt x="7861" y="17323"/>
                  <a:pt x="7750" y="17438"/>
                </a:cubicBezTo>
                <a:cubicBezTo>
                  <a:pt x="7696" y="17494"/>
                  <a:pt x="7633" y="17489"/>
                  <a:pt x="7557" y="17423"/>
                </a:cubicBezTo>
                <a:cubicBezTo>
                  <a:pt x="7465" y="17344"/>
                  <a:pt x="7408" y="17371"/>
                  <a:pt x="7259" y="17565"/>
                </a:cubicBezTo>
                <a:lnTo>
                  <a:pt x="7075" y="17806"/>
                </a:lnTo>
                <a:lnTo>
                  <a:pt x="6856" y="17591"/>
                </a:lnTo>
                <a:cubicBezTo>
                  <a:pt x="6604" y="17344"/>
                  <a:pt x="6260" y="17339"/>
                  <a:pt x="6082" y="17580"/>
                </a:cubicBezTo>
                <a:cubicBezTo>
                  <a:pt x="5977" y="17722"/>
                  <a:pt x="5970" y="17720"/>
                  <a:pt x="5922" y="17545"/>
                </a:cubicBezTo>
                <a:cubicBezTo>
                  <a:pt x="5889" y="17423"/>
                  <a:pt x="5840" y="17361"/>
                  <a:pt x="5788" y="1736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56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68" name="Machine Learning Outside the Accelerator Worl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Outside the Accelerator World</a:t>
            </a:r>
          </a:p>
        </p:txBody>
      </p:sp>
      <p:sp>
        <p:nvSpPr>
          <p:cNvPr id="569" name="Marketing"/>
          <p:cNvSpPr txBox="1"/>
          <p:nvPr>
            <p:ph type="body" idx="1"/>
          </p:nvPr>
        </p:nvSpPr>
        <p:spPr>
          <a:xfrm>
            <a:off x="762000" y="1850583"/>
            <a:ext cx="22860000" cy="8624157"/>
          </a:xfrm>
          <a:prstGeom prst="rect">
            <a:avLst/>
          </a:prstGeom>
        </p:spPr>
        <p:txBody>
          <a:bodyPr/>
          <a:lstStyle/>
          <a:p>
            <a:pPr/>
            <a:r>
              <a:t>Marketing</a:t>
            </a:r>
          </a:p>
        </p:txBody>
      </p:sp>
      <p:sp>
        <p:nvSpPr>
          <p:cNvPr id="5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7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573" name="PSI Logo with Outlined Fonts.pdf" descr="PSI Logo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Oval"/>
          <p:cNvSpPr/>
          <p:nvPr/>
        </p:nvSpPr>
        <p:spPr>
          <a:xfrm>
            <a:off x="8739462" y="3216577"/>
            <a:ext cx="6905076" cy="4589090"/>
          </a:xfrm>
          <a:prstGeom prst="ellipse">
            <a:avLst/>
          </a:prstGeom>
          <a:solidFill>
            <a:srgbClr val="EBEBE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76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77" name="Use of Machine Learning for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Use of Machine Learning for Accelerators</a:t>
            </a:r>
          </a:p>
        </p:txBody>
      </p:sp>
      <p:sp>
        <p:nvSpPr>
          <p:cNvPr id="5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9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80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581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582" name="Artificial Intelligence Machine Learning Deep Learning"/>
          <p:cNvSpPr txBox="1"/>
          <p:nvPr/>
        </p:nvSpPr>
        <p:spPr>
          <a:xfrm>
            <a:off x="9420301" y="4383006"/>
            <a:ext cx="5543398" cy="225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>
                <a:solidFill>
                  <a:schemeClr val="accent1"/>
                </a:solidFill>
              </a:defRPr>
            </a:pPr>
            <a:r>
              <a:t>Artificial Intelligence</a:t>
            </a:r>
            <a:br/>
            <a:r>
              <a:t>Machine Learning</a:t>
            </a:r>
            <a:br/>
            <a:r>
              <a:t>Deep Learning</a:t>
            </a:r>
          </a:p>
        </p:txBody>
      </p:sp>
      <p:sp>
        <p:nvSpPr>
          <p:cNvPr id="583" name="Optimization"/>
          <p:cNvSpPr txBox="1"/>
          <p:nvPr/>
        </p:nvSpPr>
        <p:spPr>
          <a:xfrm>
            <a:off x="2288716" y="2550324"/>
            <a:ext cx="355793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4800"/>
            </a:lvl1pPr>
          </a:lstStyle>
          <a:p>
            <a:pPr/>
            <a:r>
              <a:t>Optimization</a:t>
            </a:r>
          </a:p>
        </p:txBody>
      </p:sp>
      <p:sp>
        <p:nvSpPr>
          <p:cNvPr id="584" name="Instrumentation Surrogate Diagnostics"/>
          <p:cNvSpPr txBox="1"/>
          <p:nvPr/>
        </p:nvSpPr>
        <p:spPr>
          <a:xfrm>
            <a:off x="990572" y="5564991"/>
            <a:ext cx="6154218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Instrumentation</a:t>
            </a:r>
            <a:br/>
            <a:r>
              <a:t>Surrogate Diagnostics</a:t>
            </a:r>
          </a:p>
        </p:txBody>
      </p:sp>
      <p:sp>
        <p:nvSpPr>
          <p:cNvPr id="585" name="Modeling Surrogate Models Accelerator Design"/>
          <p:cNvSpPr txBox="1"/>
          <p:nvPr/>
        </p:nvSpPr>
        <p:spPr>
          <a:xfrm>
            <a:off x="3506136" y="8971964"/>
            <a:ext cx="5284319" cy="225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Modeling</a:t>
            </a:r>
            <a:br/>
            <a:r>
              <a:t>Surrogate Models</a:t>
            </a:r>
            <a:br/>
            <a:r>
              <a:t>Accelerator Design</a:t>
            </a:r>
          </a:p>
        </p:txBody>
      </p:sp>
      <p:sp>
        <p:nvSpPr>
          <p:cNvPr id="586" name="Fault Detection"/>
          <p:cNvSpPr txBox="1"/>
          <p:nvPr/>
        </p:nvSpPr>
        <p:spPr>
          <a:xfrm>
            <a:off x="17266069" y="2773799"/>
            <a:ext cx="4246779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>
              <a:defRPr sz="4800"/>
            </a:lvl1pPr>
          </a:lstStyle>
          <a:p>
            <a:pPr/>
            <a:r>
              <a:t>Fault Detection</a:t>
            </a:r>
          </a:p>
        </p:txBody>
      </p:sp>
      <p:sp>
        <p:nvSpPr>
          <p:cNvPr id="587" name="Data Acquisition Data Reduction Data Analysis"/>
          <p:cNvSpPr txBox="1"/>
          <p:nvPr/>
        </p:nvSpPr>
        <p:spPr>
          <a:xfrm>
            <a:off x="17560646" y="7862504"/>
            <a:ext cx="4574135" cy="22562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Data Acquisition</a:t>
            </a:r>
            <a:br/>
            <a:r>
              <a:t>Data Reduction</a:t>
            </a:r>
            <a:br/>
            <a:r>
              <a:t>Data Analysis</a:t>
            </a:r>
          </a:p>
        </p:txBody>
      </p:sp>
      <p:sp>
        <p:nvSpPr>
          <p:cNvPr id="588" name="Line"/>
          <p:cNvSpPr/>
          <p:nvPr/>
        </p:nvSpPr>
        <p:spPr>
          <a:xfrm>
            <a:off x="6106175" y="3058928"/>
            <a:ext cx="3183892" cy="1238952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89" name="Line"/>
          <p:cNvSpPr/>
          <p:nvPr/>
        </p:nvSpPr>
        <p:spPr>
          <a:xfrm flipV="1">
            <a:off x="6807661" y="5810307"/>
            <a:ext cx="1982320" cy="195876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0" name="Line"/>
          <p:cNvSpPr/>
          <p:nvPr/>
        </p:nvSpPr>
        <p:spPr>
          <a:xfrm flipV="1">
            <a:off x="7511155" y="7397455"/>
            <a:ext cx="2708235" cy="1562690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1" name="Line"/>
          <p:cNvSpPr/>
          <p:nvPr/>
        </p:nvSpPr>
        <p:spPr>
          <a:xfrm flipV="1">
            <a:off x="15114950" y="3294588"/>
            <a:ext cx="1974979" cy="992937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592" name="Line"/>
          <p:cNvSpPr/>
          <p:nvPr/>
        </p:nvSpPr>
        <p:spPr>
          <a:xfrm>
            <a:off x="15003326" y="6827625"/>
            <a:ext cx="2299827" cy="1251529"/>
          </a:xfrm>
          <a:prstGeom prst="line">
            <a:avLst/>
          </a:prstGeom>
          <a:ln w="25400">
            <a:solidFill>
              <a:schemeClr val="accent1"/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595" name="Examples of Applications of AI/ML/D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Examples of Applications of AI/ML/DL</a:t>
            </a:r>
          </a:p>
        </p:txBody>
      </p:sp>
      <p:sp>
        <p:nvSpPr>
          <p:cNvPr id="596" name="Cases of problems that could be solved only with AI/ML/D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Cases of problems that could be solved only with AI/ML/DL</a:t>
            </a:r>
          </a:p>
          <a:p>
            <a:pPr lvl="1"/>
            <a:r>
              <a:t>… ?</a:t>
            </a:r>
          </a:p>
          <a:p>
            <a:pPr/>
            <a:r>
              <a:t>Applications enabled by AI/ML/DL that took less effort than manual coding</a:t>
            </a:r>
          </a:p>
          <a:p>
            <a:pPr lvl="1"/>
            <a:r>
              <a:t>Safe optimization of accelerators</a:t>
            </a:r>
          </a:p>
          <a:p>
            <a:pPr lvl="1"/>
            <a:r>
              <a:t>Virtual diagnostics</a:t>
            </a:r>
          </a:p>
          <a:p>
            <a:pPr lvl="1"/>
            <a:r>
              <a:t>Detection of faulty diagnostics</a:t>
            </a:r>
          </a:p>
          <a:p>
            <a:pPr lvl="1"/>
            <a:r>
              <a:t>Use of ML for accelerator design</a:t>
            </a:r>
          </a:p>
          <a:p>
            <a:pPr lvl="1"/>
            <a:r>
              <a:t>Use for data analysis</a:t>
            </a:r>
          </a:p>
        </p:txBody>
      </p:sp>
      <p:sp>
        <p:nvSpPr>
          <p:cNvPr id="5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8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599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600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2" name="_D720057.jpg" descr="_D720057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60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604" name="Applications of ML to Accelerator Ope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Applications of ML to Accelerator Operation</a:t>
            </a:r>
          </a:p>
        </p:txBody>
      </p:sp>
      <p:pic>
        <p:nvPicPr>
          <p:cNvPr id="60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06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607" name="Text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6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11" name="Safe Optimization of Accelerator Perform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Safe Optimization of Accelerator Performance</a:t>
            </a:r>
          </a:p>
        </p:txBody>
      </p:sp>
      <p:sp>
        <p:nvSpPr>
          <p:cNvPr id="612" name="Two examples from PSI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Two examples from PSI:</a:t>
            </a:r>
          </a:p>
          <a:p>
            <a:pPr lvl="1"/>
            <a:r>
              <a:t>SwissFEL: optimization of the pulse energy while keeping losses in the undulators low</a:t>
            </a:r>
          </a:p>
          <a:p>
            <a:pPr lvl="1"/>
            <a:r>
              <a:t>HIPA: optimization of an accelerator that is limited by beam loss</a:t>
            </a:r>
          </a:p>
          <a:p>
            <a:pPr/>
            <a:r>
              <a:t>One example from Elettra</a:t>
            </a:r>
          </a:p>
          <a:p>
            <a:pPr lvl="1"/>
            <a:r>
              <a:t>Optimization of the FEL by straightening the trajectory</a:t>
            </a:r>
          </a:p>
        </p:txBody>
      </p:sp>
      <p:sp>
        <p:nvSpPr>
          <p:cNvPr id="6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14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61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1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How does Safe Bayesian Optimization work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does Safe Bayesian Optimization work?</a:t>
            </a:r>
          </a:p>
        </p:txBody>
      </p:sp>
      <p:pic>
        <p:nvPicPr>
          <p:cNvPr id="61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13887" y="3133195"/>
            <a:ext cx="17156226" cy="8403711"/>
          </a:xfrm>
          <a:prstGeom prst="rect">
            <a:avLst/>
          </a:prstGeom>
          <a:ln w="12700">
            <a:miter lim="400000"/>
          </a:ln>
        </p:spPr>
      </p:pic>
      <p:sp>
        <p:nvSpPr>
          <p:cNvPr id="620" name="Figure courtesy of J. Kirschner"/>
          <p:cNvSpPr txBox="1"/>
          <p:nvPr/>
        </p:nvSpPr>
        <p:spPr>
          <a:xfrm>
            <a:off x="15394714" y="12923715"/>
            <a:ext cx="461223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828800">
              <a:spcBef>
                <a:spcPts val="1900"/>
              </a:spcBef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Figure courtesy of J. Kirschner</a:t>
            </a:r>
          </a:p>
        </p:txBody>
      </p:sp>
      <p:grpSp>
        <p:nvGrpSpPr>
          <p:cNvPr id="623" name="Group"/>
          <p:cNvGrpSpPr/>
          <p:nvPr/>
        </p:nvGrpSpPr>
        <p:grpSpPr>
          <a:xfrm>
            <a:off x="17944700" y="266434"/>
            <a:ext cx="4802324" cy="2135452"/>
            <a:chOff x="0" y="0"/>
            <a:chExt cx="4802323" cy="2135450"/>
          </a:xfrm>
        </p:grpSpPr>
        <p:pic>
          <p:nvPicPr>
            <p:cNvPr id="621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124869"/>
              <a:ext cx="4802324" cy="10105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22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024574" y="0"/>
              <a:ext cx="2753177" cy="12514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First Resul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First Results</a:t>
            </a:r>
          </a:p>
        </p:txBody>
      </p:sp>
      <p:sp>
        <p:nvSpPr>
          <p:cNvPr id="626" name="Figure courtesy of J. Kirschner"/>
          <p:cNvSpPr txBox="1"/>
          <p:nvPr/>
        </p:nvSpPr>
        <p:spPr>
          <a:xfrm>
            <a:off x="15394714" y="12923715"/>
            <a:ext cx="4612234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828800">
              <a:spcBef>
                <a:spcPts val="1900"/>
              </a:spcBef>
              <a:defRPr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Figure courtesy of J. Kirschner</a:t>
            </a:r>
          </a:p>
        </p:txBody>
      </p:sp>
      <p:pic>
        <p:nvPicPr>
          <p:cNvPr id="6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48158" y="1390370"/>
            <a:ext cx="17887683" cy="112210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76273" y="21212"/>
            <a:ext cx="18288018" cy="13716001"/>
          </a:xfrm>
          <a:prstGeom prst="rect">
            <a:avLst/>
          </a:prstGeom>
          <a:ln w="12700">
            <a:miter lim="400000"/>
          </a:ln>
        </p:spPr>
      </p:pic>
      <p:sp>
        <p:nvSpPr>
          <p:cNvPr id="630" name="Johannes Kirschner"/>
          <p:cNvSpPr txBox="1"/>
          <p:nvPr/>
        </p:nvSpPr>
        <p:spPr>
          <a:xfrm>
            <a:off x="17393651" y="12882752"/>
            <a:ext cx="3185717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Johannes Kirschner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55" name="Machine Learning Landsca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Landscape</a:t>
            </a:r>
          </a:p>
        </p:txBody>
      </p:sp>
      <p:sp>
        <p:nvSpPr>
          <p:cNvPr id="456" name="Before we start, a bit of contex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Before we start, a bit of context</a:t>
            </a:r>
          </a:p>
        </p:txBody>
      </p:sp>
      <p:sp>
        <p:nvSpPr>
          <p:cNvPr id="457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8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459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60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Deep Learning"/>
          <p:cNvSpPr txBox="1"/>
          <p:nvPr/>
        </p:nvSpPr>
        <p:spPr>
          <a:xfrm>
            <a:off x="15875465" y="6360908"/>
            <a:ext cx="2485036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Deep</a:t>
            </a:r>
            <a:br/>
            <a:r>
              <a:t>Learning</a:t>
            </a:r>
          </a:p>
        </p:txBody>
      </p:sp>
      <p:sp>
        <p:nvSpPr>
          <p:cNvPr id="462" name="Machine Learning"/>
          <p:cNvSpPr txBox="1"/>
          <p:nvPr/>
        </p:nvSpPr>
        <p:spPr>
          <a:xfrm>
            <a:off x="11230798" y="6360908"/>
            <a:ext cx="2485035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Machine</a:t>
            </a:r>
            <a:br/>
            <a:r>
              <a:t>Learning</a:t>
            </a:r>
          </a:p>
        </p:txBody>
      </p:sp>
      <p:sp>
        <p:nvSpPr>
          <p:cNvPr id="463" name="Artificial  Intelligence"/>
          <p:cNvSpPr txBox="1"/>
          <p:nvPr/>
        </p:nvSpPr>
        <p:spPr>
          <a:xfrm>
            <a:off x="5249497" y="5685585"/>
            <a:ext cx="3207411" cy="1532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>
              <a:defRPr sz="4800"/>
            </a:pPr>
            <a:r>
              <a:t>Artificial </a:t>
            </a:r>
            <a:br/>
            <a:r>
              <a:t>Intelligence</a:t>
            </a:r>
          </a:p>
        </p:txBody>
      </p:sp>
      <p:grpSp>
        <p:nvGrpSpPr>
          <p:cNvPr id="467" name="Drawing"/>
          <p:cNvGrpSpPr/>
          <p:nvPr/>
        </p:nvGrpSpPr>
        <p:grpSpPr>
          <a:xfrm>
            <a:off x="3294940" y="3020313"/>
            <a:ext cx="18957781" cy="8845677"/>
            <a:chOff x="0" y="0"/>
            <a:chExt cx="18957779" cy="8845676"/>
          </a:xfrm>
        </p:grpSpPr>
        <p:sp>
          <p:nvSpPr>
            <p:cNvPr id="464" name="Line"/>
            <p:cNvSpPr/>
            <p:nvPr/>
          </p:nvSpPr>
          <p:spPr>
            <a:xfrm>
              <a:off x="11651695" y="2447290"/>
              <a:ext cx="4530371" cy="3147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3" h="21555" fill="norm" stroke="1" extrusionOk="0">
                  <a:moveTo>
                    <a:pt x="1985" y="6438"/>
                  </a:moveTo>
                  <a:cubicBezTo>
                    <a:pt x="1966" y="6026"/>
                    <a:pt x="1947" y="5614"/>
                    <a:pt x="2023" y="5216"/>
                  </a:cubicBezTo>
                  <a:cubicBezTo>
                    <a:pt x="2099" y="4818"/>
                    <a:pt x="2271" y="4434"/>
                    <a:pt x="2490" y="3995"/>
                  </a:cubicBezTo>
                  <a:cubicBezTo>
                    <a:pt x="2709" y="3556"/>
                    <a:pt x="2976" y="3062"/>
                    <a:pt x="3291" y="2623"/>
                  </a:cubicBezTo>
                  <a:cubicBezTo>
                    <a:pt x="3605" y="2184"/>
                    <a:pt x="3967" y="1799"/>
                    <a:pt x="4292" y="1580"/>
                  </a:cubicBezTo>
                  <a:cubicBezTo>
                    <a:pt x="4616" y="1360"/>
                    <a:pt x="4902" y="1305"/>
                    <a:pt x="5149" y="1347"/>
                  </a:cubicBezTo>
                  <a:cubicBezTo>
                    <a:pt x="5397" y="1388"/>
                    <a:pt x="5607" y="1525"/>
                    <a:pt x="5779" y="1731"/>
                  </a:cubicBezTo>
                  <a:cubicBezTo>
                    <a:pt x="5950" y="1937"/>
                    <a:pt x="6084" y="2211"/>
                    <a:pt x="6169" y="2417"/>
                  </a:cubicBezTo>
                  <a:cubicBezTo>
                    <a:pt x="6255" y="2623"/>
                    <a:pt x="6293" y="2760"/>
                    <a:pt x="6322" y="2897"/>
                  </a:cubicBezTo>
                  <a:cubicBezTo>
                    <a:pt x="6351" y="3035"/>
                    <a:pt x="6370" y="3172"/>
                    <a:pt x="6427" y="3144"/>
                  </a:cubicBezTo>
                  <a:cubicBezTo>
                    <a:pt x="6484" y="3117"/>
                    <a:pt x="6579" y="2925"/>
                    <a:pt x="6779" y="2650"/>
                  </a:cubicBezTo>
                  <a:cubicBezTo>
                    <a:pt x="6980" y="2376"/>
                    <a:pt x="7285" y="2019"/>
                    <a:pt x="7656" y="1690"/>
                  </a:cubicBezTo>
                  <a:cubicBezTo>
                    <a:pt x="8028" y="1360"/>
                    <a:pt x="8467" y="1058"/>
                    <a:pt x="8962" y="798"/>
                  </a:cubicBezTo>
                  <a:cubicBezTo>
                    <a:pt x="9458" y="537"/>
                    <a:pt x="10011" y="317"/>
                    <a:pt x="10478" y="180"/>
                  </a:cubicBezTo>
                  <a:cubicBezTo>
                    <a:pt x="10945" y="43"/>
                    <a:pt x="11326" y="-12"/>
                    <a:pt x="11669" y="2"/>
                  </a:cubicBezTo>
                  <a:cubicBezTo>
                    <a:pt x="12013" y="15"/>
                    <a:pt x="12318" y="98"/>
                    <a:pt x="12594" y="304"/>
                  </a:cubicBezTo>
                  <a:cubicBezTo>
                    <a:pt x="12871" y="509"/>
                    <a:pt x="13118" y="839"/>
                    <a:pt x="13242" y="1209"/>
                  </a:cubicBezTo>
                  <a:cubicBezTo>
                    <a:pt x="13366" y="1580"/>
                    <a:pt x="13366" y="1992"/>
                    <a:pt x="13357" y="2280"/>
                  </a:cubicBezTo>
                  <a:cubicBezTo>
                    <a:pt x="13347" y="2568"/>
                    <a:pt x="13328" y="2733"/>
                    <a:pt x="13347" y="2760"/>
                  </a:cubicBezTo>
                  <a:cubicBezTo>
                    <a:pt x="13366" y="2787"/>
                    <a:pt x="13423" y="2678"/>
                    <a:pt x="13585" y="2527"/>
                  </a:cubicBezTo>
                  <a:cubicBezTo>
                    <a:pt x="13748" y="2376"/>
                    <a:pt x="14014" y="2184"/>
                    <a:pt x="14462" y="2046"/>
                  </a:cubicBezTo>
                  <a:cubicBezTo>
                    <a:pt x="14910" y="1909"/>
                    <a:pt x="15540" y="1827"/>
                    <a:pt x="16197" y="1813"/>
                  </a:cubicBezTo>
                  <a:cubicBezTo>
                    <a:pt x="16855" y="1799"/>
                    <a:pt x="17541" y="1854"/>
                    <a:pt x="18066" y="1992"/>
                  </a:cubicBezTo>
                  <a:cubicBezTo>
                    <a:pt x="18590" y="2129"/>
                    <a:pt x="18952" y="2348"/>
                    <a:pt x="19248" y="2746"/>
                  </a:cubicBezTo>
                  <a:cubicBezTo>
                    <a:pt x="19543" y="3144"/>
                    <a:pt x="19772" y="3721"/>
                    <a:pt x="19867" y="4338"/>
                  </a:cubicBezTo>
                  <a:cubicBezTo>
                    <a:pt x="19963" y="4956"/>
                    <a:pt x="19924" y="5614"/>
                    <a:pt x="19867" y="6081"/>
                  </a:cubicBezTo>
                  <a:cubicBezTo>
                    <a:pt x="19810" y="6548"/>
                    <a:pt x="19734" y="6822"/>
                    <a:pt x="19657" y="7083"/>
                  </a:cubicBezTo>
                  <a:cubicBezTo>
                    <a:pt x="19581" y="7344"/>
                    <a:pt x="19505" y="7591"/>
                    <a:pt x="19515" y="7700"/>
                  </a:cubicBezTo>
                  <a:cubicBezTo>
                    <a:pt x="19524" y="7810"/>
                    <a:pt x="19619" y="7783"/>
                    <a:pt x="19762" y="7796"/>
                  </a:cubicBezTo>
                  <a:cubicBezTo>
                    <a:pt x="19905" y="7810"/>
                    <a:pt x="20096" y="7865"/>
                    <a:pt x="20325" y="8071"/>
                  </a:cubicBezTo>
                  <a:cubicBezTo>
                    <a:pt x="20554" y="8277"/>
                    <a:pt x="20820" y="8633"/>
                    <a:pt x="21040" y="9155"/>
                  </a:cubicBezTo>
                  <a:cubicBezTo>
                    <a:pt x="21259" y="9676"/>
                    <a:pt x="21430" y="10363"/>
                    <a:pt x="21507" y="11159"/>
                  </a:cubicBezTo>
                  <a:cubicBezTo>
                    <a:pt x="21583" y="11954"/>
                    <a:pt x="21564" y="12860"/>
                    <a:pt x="21459" y="13711"/>
                  </a:cubicBezTo>
                  <a:cubicBezTo>
                    <a:pt x="21354" y="14562"/>
                    <a:pt x="21164" y="15358"/>
                    <a:pt x="20916" y="16003"/>
                  </a:cubicBezTo>
                  <a:cubicBezTo>
                    <a:pt x="20668" y="16648"/>
                    <a:pt x="20363" y="17142"/>
                    <a:pt x="19972" y="17499"/>
                  </a:cubicBezTo>
                  <a:cubicBezTo>
                    <a:pt x="19581" y="17855"/>
                    <a:pt x="19105" y="18075"/>
                    <a:pt x="18695" y="18157"/>
                  </a:cubicBezTo>
                  <a:cubicBezTo>
                    <a:pt x="18285" y="18240"/>
                    <a:pt x="17942" y="18185"/>
                    <a:pt x="17703" y="18047"/>
                  </a:cubicBezTo>
                  <a:cubicBezTo>
                    <a:pt x="17465" y="17910"/>
                    <a:pt x="17332" y="17691"/>
                    <a:pt x="17255" y="17499"/>
                  </a:cubicBezTo>
                  <a:cubicBezTo>
                    <a:pt x="17179" y="17306"/>
                    <a:pt x="17160" y="17142"/>
                    <a:pt x="17151" y="17142"/>
                  </a:cubicBezTo>
                  <a:cubicBezTo>
                    <a:pt x="17141" y="17142"/>
                    <a:pt x="17141" y="17306"/>
                    <a:pt x="16969" y="17581"/>
                  </a:cubicBezTo>
                  <a:cubicBezTo>
                    <a:pt x="16798" y="17855"/>
                    <a:pt x="16455" y="18240"/>
                    <a:pt x="15959" y="18610"/>
                  </a:cubicBezTo>
                  <a:cubicBezTo>
                    <a:pt x="15463" y="18981"/>
                    <a:pt x="14815" y="19337"/>
                    <a:pt x="14281" y="19667"/>
                  </a:cubicBezTo>
                  <a:cubicBezTo>
                    <a:pt x="13748" y="19996"/>
                    <a:pt x="13328" y="20298"/>
                    <a:pt x="12813" y="20614"/>
                  </a:cubicBezTo>
                  <a:cubicBezTo>
                    <a:pt x="12299" y="20929"/>
                    <a:pt x="11689" y="21259"/>
                    <a:pt x="11107" y="21423"/>
                  </a:cubicBezTo>
                  <a:cubicBezTo>
                    <a:pt x="10526" y="21588"/>
                    <a:pt x="9973" y="21588"/>
                    <a:pt x="9553" y="21478"/>
                  </a:cubicBezTo>
                  <a:cubicBezTo>
                    <a:pt x="9134" y="21368"/>
                    <a:pt x="8848" y="21149"/>
                    <a:pt x="8638" y="20820"/>
                  </a:cubicBezTo>
                  <a:cubicBezTo>
                    <a:pt x="8429" y="20490"/>
                    <a:pt x="8295" y="20051"/>
                    <a:pt x="8257" y="19612"/>
                  </a:cubicBezTo>
                  <a:cubicBezTo>
                    <a:pt x="8219" y="19173"/>
                    <a:pt x="8276" y="18734"/>
                    <a:pt x="8352" y="18391"/>
                  </a:cubicBezTo>
                  <a:cubicBezTo>
                    <a:pt x="8429" y="18047"/>
                    <a:pt x="8524" y="17800"/>
                    <a:pt x="8638" y="17622"/>
                  </a:cubicBezTo>
                  <a:cubicBezTo>
                    <a:pt x="8753" y="17444"/>
                    <a:pt x="8886" y="17334"/>
                    <a:pt x="8943" y="17348"/>
                  </a:cubicBezTo>
                  <a:cubicBezTo>
                    <a:pt x="9000" y="17361"/>
                    <a:pt x="8981" y="17499"/>
                    <a:pt x="8886" y="17649"/>
                  </a:cubicBezTo>
                  <a:cubicBezTo>
                    <a:pt x="8791" y="17800"/>
                    <a:pt x="8619" y="17965"/>
                    <a:pt x="8228" y="18198"/>
                  </a:cubicBezTo>
                  <a:cubicBezTo>
                    <a:pt x="7838" y="18432"/>
                    <a:pt x="7227" y="18734"/>
                    <a:pt x="6589" y="18939"/>
                  </a:cubicBezTo>
                  <a:cubicBezTo>
                    <a:pt x="5950" y="19145"/>
                    <a:pt x="5283" y="19255"/>
                    <a:pt x="4721" y="19214"/>
                  </a:cubicBezTo>
                  <a:cubicBezTo>
                    <a:pt x="4158" y="19173"/>
                    <a:pt x="3701" y="18981"/>
                    <a:pt x="3329" y="18734"/>
                  </a:cubicBezTo>
                  <a:cubicBezTo>
                    <a:pt x="2957" y="18487"/>
                    <a:pt x="2671" y="18185"/>
                    <a:pt x="2433" y="17828"/>
                  </a:cubicBezTo>
                  <a:cubicBezTo>
                    <a:pt x="2194" y="17471"/>
                    <a:pt x="2004" y="17059"/>
                    <a:pt x="1889" y="16593"/>
                  </a:cubicBezTo>
                  <a:cubicBezTo>
                    <a:pt x="1775" y="16126"/>
                    <a:pt x="1737" y="15605"/>
                    <a:pt x="1804" y="15124"/>
                  </a:cubicBezTo>
                  <a:cubicBezTo>
                    <a:pt x="1870" y="14644"/>
                    <a:pt x="2042" y="14205"/>
                    <a:pt x="2166" y="13931"/>
                  </a:cubicBezTo>
                  <a:cubicBezTo>
                    <a:pt x="2290" y="13656"/>
                    <a:pt x="2366" y="13546"/>
                    <a:pt x="2461" y="13450"/>
                  </a:cubicBezTo>
                  <a:cubicBezTo>
                    <a:pt x="2557" y="13354"/>
                    <a:pt x="2671" y="13272"/>
                    <a:pt x="2681" y="13286"/>
                  </a:cubicBezTo>
                  <a:cubicBezTo>
                    <a:pt x="2690" y="13299"/>
                    <a:pt x="2595" y="13409"/>
                    <a:pt x="2395" y="13491"/>
                  </a:cubicBezTo>
                  <a:cubicBezTo>
                    <a:pt x="2194" y="13574"/>
                    <a:pt x="1889" y="13629"/>
                    <a:pt x="1603" y="13587"/>
                  </a:cubicBezTo>
                  <a:cubicBezTo>
                    <a:pt x="1318" y="13546"/>
                    <a:pt x="1051" y="13409"/>
                    <a:pt x="831" y="13121"/>
                  </a:cubicBezTo>
                  <a:cubicBezTo>
                    <a:pt x="612" y="12833"/>
                    <a:pt x="441" y="12394"/>
                    <a:pt x="307" y="11762"/>
                  </a:cubicBezTo>
                  <a:cubicBezTo>
                    <a:pt x="174" y="11131"/>
                    <a:pt x="78" y="10308"/>
                    <a:pt x="31" y="9814"/>
                  </a:cubicBezTo>
                  <a:cubicBezTo>
                    <a:pt x="-17" y="9320"/>
                    <a:pt x="-17" y="9155"/>
                    <a:pt x="88" y="8922"/>
                  </a:cubicBezTo>
                  <a:cubicBezTo>
                    <a:pt x="193" y="8688"/>
                    <a:pt x="402" y="8386"/>
                    <a:pt x="812" y="8057"/>
                  </a:cubicBezTo>
                  <a:cubicBezTo>
                    <a:pt x="1222" y="7728"/>
                    <a:pt x="1832" y="7371"/>
                    <a:pt x="2442" y="7014"/>
                  </a:cubicBezTo>
                </a:path>
              </a:pathLst>
            </a:custGeom>
            <a:noFill/>
            <a:ln w="88900" cap="rnd">
              <a:solidFill>
                <a:srgbClr val="147EF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5" name="Line"/>
            <p:cNvSpPr/>
            <p:nvPr/>
          </p:nvSpPr>
          <p:spPr>
            <a:xfrm>
              <a:off x="6029359" y="1166530"/>
              <a:ext cx="11337551" cy="5926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571" fill="norm" stroke="1" extrusionOk="0">
                  <a:moveTo>
                    <a:pt x="9278" y="3138"/>
                  </a:moveTo>
                  <a:cubicBezTo>
                    <a:pt x="9408" y="2876"/>
                    <a:pt x="9538" y="2613"/>
                    <a:pt x="9702" y="2351"/>
                  </a:cubicBezTo>
                  <a:cubicBezTo>
                    <a:pt x="9866" y="2088"/>
                    <a:pt x="10064" y="1826"/>
                    <a:pt x="10251" y="1643"/>
                  </a:cubicBezTo>
                  <a:cubicBezTo>
                    <a:pt x="10438" y="1461"/>
                    <a:pt x="10614" y="1359"/>
                    <a:pt x="10782" y="1323"/>
                  </a:cubicBezTo>
                  <a:cubicBezTo>
                    <a:pt x="10949" y="1286"/>
                    <a:pt x="11110" y="1315"/>
                    <a:pt x="11232" y="1425"/>
                  </a:cubicBezTo>
                  <a:cubicBezTo>
                    <a:pt x="11354" y="1534"/>
                    <a:pt x="11438" y="1724"/>
                    <a:pt x="11483" y="1855"/>
                  </a:cubicBezTo>
                  <a:cubicBezTo>
                    <a:pt x="11529" y="1986"/>
                    <a:pt x="11537" y="2059"/>
                    <a:pt x="11537" y="2132"/>
                  </a:cubicBezTo>
                  <a:cubicBezTo>
                    <a:pt x="11537" y="2205"/>
                    <a:pt x="11529" y="2278"/>
                    <a:pt x="11510" y="2336"/>
                  </a:cubicBezTo>
                  <a:cubicBezTo>
                    <a:pt x="11491" y="2394"/>
                    <a:pt x="11461" y="2438"/>
                    <a:pt x="11449" y="2416"/>
                  </a:cubicBezTo>
                  <a:cubicBezTo>
                    <a:pt x="11438" y="2394"/>
                    <a:pt x="11445" y="2307"/>
                    <a:pt x="11503" y="2117"/>
                  </a:cubicBezTo>
                  <a:cubicBezTo>
                    <a:pt x="11560" y="1928"/>
                    <a:pt x="11667" y="1636"/>
                    <a:pt x="11815" y="1381"/>
                  </a:cubicBezTo>
                  <a:cubicBezTo>
                    <a:pt x="11964" y="1126"/>
                    <a:pt x="12155" y="907"/>
                    <a:pt x="12372" y="695"/>
                  </a:cubicBezTo>
                  <a:cubicBezTo>
                    <a:pt x="12590" y="484"/>
                    <a:pt x="12834" y="280"/>
                    <a:pt x="13048" y="156"/>
                  </a:cubicBezTo>
                  <a:cubicBezTo>
                    <a:pt x="13261" y="32"/>
                    <a:pt x="13444" y="-12"/>
                    <a:pt x="13586" y="3"/>
                  </a:cubicBezTo>
                  <a:cubicBezTo>
                    <a:pt x="13727" y="17"/>
                    <a:pt x="13826" y="90"/>
                    <a:pt x="13910" y="287"/>
                  </a:cubicBezTo>
                  <a:cubicBezTo>
                    <a:pt x="13994" y="484"/>
                    <a:pt x="14062" y="805"/>
                    <a:pt x="14120" y="1104"/>
                  </a:cubicBezTo>
                  <a:cubicBezTo>
                    <a:pt x="14177" y="1403"/>
                    <a:pt x="14223" y="1680"/>
                    <a:pt x="14245" y="1855"/>
                  </a:cubicBezTo>
                  <a:cubicBezTo>
                    <a:pt x="14268" y="2030"/>
                    <a:pt x="14268" y="2103"/>
                    <a:pt x="14261" y="2088"/>
                  </a:cubicBezTo>
                  <a:cubicBezTo>
                    <a:pt x="14253" y="2074"/>
                    <a:pt x="14238" y="1972"/>
                    <a:pt x="14249" y="1848"/>
                  </a:cubicBezTo>
                  <a:cubicBezTo>
                    <a:pt x="14261" y="1724"/>
                    <a:pt x="14299" y="1578"/>
                    <a:pt x="14410" y="1388"/>
                  </a:cubicBezTo>
                  <a:cubicBezTo>
                    <a:pt x="14520" y="1199"/>
                    <a:pt x="14703" y="965"/>
                    <a:pt x="14902" y="805"/>
                  </a:cubicBezTo>
                  <a:cubicBezTo>
                    <a:pt x="15100" y="644"/>
                    <a:pt x="15314" y="557"/>
                    <a:pt x="15523" y="520"/>
                  </a:cubicBezTo>
                  <a:cubicBezTo>
                    <a:pt x="15733" y="484"/>
                    <a:pt x="15939" y="498"/>
                    <a:pt x="16092" y="586"/>
                  </a:cubicBezTo>
                  <a:cubicBezTo>
                    <a:pt x="16245" y="673"/>
                    <a:pt x="16344" y="834"/>
                    <a:pt x="16401" y="987"/>
                  </a:cubicBezTo>
                  <a:cubicBezTo>
                    <a:pt x="16458" y="1140"/>
                    <a:pt x="16473" y="1286"/>
                    <a:pt x="16473" y="1432"/>
                  </a:cubicBezTo>
                  <a:cubicBezTo>
                    <a:pt x="16473" y="1578"/>
                    <a:pt x="16458" y="1724"/>
                    <a:pt x="16435" y="1833"/>
                  </a:cubicBezTo>
                  <a:cubicBezTo>
                    <a:pt x="16412" y="1942"/>
                    <a:pt x="16382" y="2015"/>
                    <a:pt x="16378" y="2015"/>
                  </a:cubicBezTo>
                  <a:cubicBezTo>
                    <a:pt x="16374" y="2015"/>
                    <a:pt x="16397" y="1942"/>
                    <a:pt x="16473" y="1840"/>
                  </a:cubicBezTo>
                  <a:cubicBezTo>
                    <a:pt x="16550" y="1738"/>
                    <a:pt x="16679" y="1607"/>
                    <a:pt x="16878" y="1512"/>
                  </a:cubicBezTo>
                  <a:cubicBezTo>
                    <a:pt x="17076" y="1417"/>
                    <a:pt x="17343" y="1359"/>
                    <a:pt x="17603" y="1323"/>
                  </a:cubicBezTo>
                  <a:cubicBezTo>
                    <a:pt x="17862" y="1286"/>
                    <a:pt x="18114" y="1271"/>
                    <a:pt x="18343" y="1308"/>
                  </a:cubicBezTo>
                  <a:cubicBezTo>
                    <a:pt x="18572" y="1344"/>
                    <a:pt x="18778" y="1432"/>
                    <a:pt x="18923" y="1621"/>
                  </a:cubicBezTo>
                  <a:cubicBezTo>
                    <a:pt x="19068" y="1811"/>
                    <a:pt x="19151" y="2103"/>
                    <a:pt x="19190" y="2402"/>
                  </a:cubicBezTo>
                  <a:cubicBezTo>
                    <a:pt x="19228" y="2701"/>
                    <a:pt x="19220" y="3007"/>
                    <a:pt x="19212" y="3219"/>
                  </a:cubicBezTo>
                  <a:cubicBezTo>
                    <a:pt x="19205" y="3430"/>
                    <a:pt x="19197" y="3547"/>
                    <a:pt x="19209" y="3583"/>
                  </a:cubicBezTo>
                  <a:cubicBezTo>
                    <a:pt x="19220" y="3620"/>
                    <a:pt x="19251" y="3576"/>
                    <a:pt x="19323" y="3547"/>
                  </a:cubicBezTo>
                  <a:cubicBezTo>
                    <a:pt x="19396" y="3518"/>
                    <a:pt x="19510" y="3503"/>
                    <a:pt x="19647" y="3554"/>
                  </a:cubicBezTo>
                  <a:cubicBezTo>
                    <a:pt x="19785" y="3605"/>
                    <a:pt x="19945" y="3722"/>
                    <a:pt x="20109" y="3919"/>
                  </a:cubicBezTo>
                  <a:cubicBezTo>
                    <a:pt x="20273" y="4115"/>
                    <a:pt x="20441" y="4393"/>
                    <a:pt x="20574" y="4706"/>
                  </a:cubicBezTo>
                  <a:cubicBezTo>
                    <a:pt x="20708" y="5020"/>
                    <a:pt x="20807" y="5370"/>
                    <a:pt x="20861" y="5727"/>
                  </a:cubicBezTo>
                  <a:cubicBezTo>
                    <a:pt x="20914" y="6084"/>
                    <a:pt x="20922" y="6449"/>
                    <a:pt x="20887" y="6784"/>
                  </a:cubicBezTo>
                  <a:cubicBezTo>
                    <a:pt x="20853" y="7120"/>
                    <a:pt x="20777" y="7426"/>
                    <a:pt x="20677" y="7638"/>
                  </a:cubicBezTo>
                  <a:cubicBezTo>
                    <a:pt x="20578" y="7849"/>
                    <a:pt x="20456" y="7966"/>
                    <a:pt x="20353" y="8017"/>
                  </a:cubicBezTo>
                  <a:cubicBezTo>
                    <a:pt x="20250" y="8068"/>
                    <a:pt x="20166" y="8053"/>
                    <a:pt x="20113" y="8010"/>
                  </a:cubicBezTo>
                  <a:cubicBezTo>
                    <a:pt x="20059" y="7966"/>
                    <a:pt x="20037" y="7893"/>
                    <a:pt x="20044" y="7842"/>
                  </a:cubicBezTo>
                  <a:cubicBezTo>
                    <a:pt x="20052" y="7791"/>
                    <a:pt x="20090" y="7762"/>
                    <a:pt x="20170" y="7754"/>
                  </a:cubicBezTo>
                  <a:cubicBezTo>
                    <a:pt x="20250" y="7747"/>
                    <a:pt x="20372" y="7762"/>
                    <a:pt x="20521" y="7900"/>
                  </a:cubicBezTo>
                  <a:cubicBezTo>
                    <a:pt x="20670" y="8039"/>
                    <a:pt x="20845" y="8301"/>
                    <a:pt x="21006" y="8608"/>
                  </a:cubicBezTo>
                  <a:cubicBezTo>
                    <a:pt x="21166" y="8914"/>
                    <a:pt x="21311" y="9264"/>
                    <a:pt x="21414" y="9680"/>
                  </a:cubicBezTo>
                  <a:cubicBezTo>
                    <a:pt x="21517" y="10095"/>
                    <a:pt x="21578" y="10577"/>
                    <a:pt x="21585" y="11014"/>
                  </a:cubicBezTo>
                  <a:cubicBezTo>
                    <a:pt x="21593" y="11452"/>
                    <a:pt x="21547" y="11845"/>
                    <a:pt x="21463" y="12210"/>
                  </a:cubicBezTo>
                  <a:cubicBezTo>
                    <a:pt x="21379" y="12575"/>
                    <a:pt x="21257" y="12910"/>
                    <a:pt x="21139" y="13143"/>
                  </a:cubicBezTo>
                  <a:cubicBezTo>
                    <a:pt x="21021" y="13377"/>
                    <a:pt x="20906" y="13508"/>
                    <a:pt x="20811" y="13559"/>
                  </a:cubicBezTo>
                  <a:cubicBezTo>
                    <a:pt x="20716" y="13610"/>
                    <a:pt x="20639" y="13581"/>
                    <a:pt x="20586" y="13545"/>
                  </a:cubicBezTo>
                  <a:cubicBezTo>
                    <a:pt x="20532" y="13508"/>
                    <a:pt x="20502" y="13464"/>
                    <a:pt x="20506" y="13442"/>
                  </a:cubicBezTo>
                  <a:cubicBezTo>
                    <a:pt x="20510" y="13421"/>
                    <a:pt x="20548" y="13421"/>
                    <a:pt x="20616" y="13508"/>
                  </a:cubicBezTo>
                  <a:cubicBezTo>
                    <a:pt x="20685" y="13596"/>
                    <a:pt x="20784" y="13771"/>
                    <a:pt x="20849" y="14048"/>
                  </a:cubicBezTo>
                  <a:cubicBezTo>
                    <a:pt x="20914" y="14325"/>
                    <a:pt x="20944" y="14704"/>
                    <a:pt x="20933" y="15134"/>
                  </a:cubicBezTo>
                  <a:cubicBezTo>
                    <a:pt x="20922" y="15565"/>
                    <a:pt x="20868" y="16046"/>
                    <a:pt x="20792" y="16469"/>
                  </a:cubicBezTo>
                  <a:cubicBezTo>
                    <a:pt x="20716" y="16892"/>
                    <a:pt x="20616" y="17256"/>
                    <a:pt x="20487" y="17548"/>
                  </a:cubicBezTo>
                  <a:cubicBezTo>
                    <a:pt x="20357" y="17840"/>
                    <a:pt x="20197" y="18058"/>
                    <a:pt x="19998" y="18241"/>
                  </a:cubicBezTo>
                  <a:cubicBezTo>
                    <a:pt x="19800" y="18423"/>
                    <a:pt x="19563" y="18569"/>
                    <a:pt x="19361" y="18642"/>
                  </a:cubicBezTo>
                  <a:cubicBezTo>
                    <a:pt x="19159" y="18715"/>
                    <a:pt x="18991" y="18715"/>
                    <a:pt x="18865" y="18678"/>
                  </a:cubicBezTo>
                  <a:cubicBezTo>
                    <a:pt x="18739" y="18642"/>
                    <a:pt x="18656" y="18569"/>
                    <a:pt x="18602" y="18496"/>
                  </a:cubicBezTo>
                  <a:cubicBezTo>
                    <a:pt x="18549" y="18423"/>
                    <a:pt x="18526" y="18350"/>
                    <a:pt x="18533" y="18314"/>
                  </a:cubicBezTo>
                  <a:cubicBezTo>
                    <a:pt x="18541" y="18277"/>
                    <a:pt x="18579" y="18277"/>
                    <a:pt x="18625" y="18372"/>
                  </a:cubicBezTo>
                  <a:cubicBezTo>
                    <a:pt x="18671" y="18467"/>
                    <a:pt x="18724" y="18656"/>
                    <a:pt x="18728" y="18941"/>
                  </a:cubicBezTo>
                  <a:cubicBezTo>
                    <a:pt x="18732" y="19225"/>
                    <a:pt x="18686" y="19604"/>
                    <a:pt x="18598" y="19918"/>
                  </a:cubicBezTo>
                  <a:cubicBezTo>
                    <a:pt x="18511" y="20232"/>
                    <a:pt x="18381" y="20480"/>
                    <a:pt x="18202" y="20691"/>
                  </a:cubicBezTo>
                  <a:cubicBezTo>
                    <a:pt x="18022" y="20903"/>
                    <a:pt x="17793" y="21078"/>
                    <a:pt x="17530" y="21202"/>
                  </a:cubicBezTo>
                  <a:cubicBezTo>
                    <a:pt x="17267" y="21325"/>
                    <a:pt x="16969" y="21398"/>
                    <a:pt x="16691" y="21428"/>
                  </a:cubicBezTo>
                  <a:cubicBezTo>
                    <a:pt x="16412" y="21457"/>
                    <a:pt x="16153" y="21442"/>
                    <a:pt x="15901" y="21355"/>
                  </a:cubicBezTo>
                  <a:cubicBezTo>
                    <a:pt x="15649" y="21267"/>
                    <a:pt x="15405" y="21107"/>
                    <a:pt x="15199" y="20924"/>
                  </a:cubicBezTo>
                  <a:cubicBezTo>
                    <a:pt x="14993" y="20742"/>
                    <a:pt x="14825" y="20538"/>
                    <a:pt x="14688" y="20312"/>
                  </a:cubicBezTo>
                  <a:cubicBezTo>
                    <a:pt x="14551" y="20086"/>
                    <a:pt x="14444" y="19838"/>
                    <a:pt x="14383" y="19677"/>
                  </a:cubicBezTo>
                  <a:cubicBezTo>
                    <a:pt x="14322" y="19517"/>
                    <a:pt x="14307" y="19444"/>
                    <a:pt x="14276" y="19378"/>
                  </a:cubicBezTo>
                  <a:cubicBezTo>
                    <a:pt x="14245" y="19313"/>
                    <a:pt x="14200" y="19254"/>
                    <a:pt x="14162" y="19284"/>
                  </a:cubicBezTo>
                  <a:cubicBezTo>
                    <a:pt x="14123" y="19313"/>
                    <a:pt x="14093" y="19429"/>
                    <a:pt x="14013" y="19685"/>
                  </a:cubicBezTo>
                  <a:cubicBezTo>
                    <a:pt x="13933" y="19940"/>
                    <a:pt x="13803" y="20334"/>
                    <a:pt x="13658" y="20633"/>
                  </a:cubicBezTo>
                  <a:cubicBezTo>
                    <a:pt x="13513" y="20932"/>
                    <a:pt x="13353" y="21136"/>
                    <a:pt x="13147" y="21289"/>
                  </a:cubicBezTo>
                  <a:cubicBezTo>
                    <a:pt x="12941" y="21442"/>
                    <a:pt x="12689" y="21544"/>
                    <a:pt x="12430" y="21566"/>
                  </a:cubicBezTo>
                  <a:cubicBezTo>
                    <a:pt x="12170" y="21588"/>
                    <a:pt x="11903" y="21530"/>
                    <a:pt x="11674" y="21347"/>
                  </a:cubicBezTo>
                  <a:cubicBezTo>
                    <a:pt x="11445" y="21165"/>
                    <a:pt x="11255" y="20859"/>
                    <a:pt x="11140" y="20582"/>
                  </a:cubicBezTo>
                  <a:cubicBezTo>
                    <a:pt x="11026" y="20305"/>
                    <a:pt x="10988" y="20057"/>
                    <a:pt x="10980" y="19831"/>
                  </a:cubicBezTo>
                  <a:cubicBezTo>
                    <a:pt x="10972" y="19604"/>
                    <a:pt x="10995" y="19400"/>
                    <a:pt x="11022" y="19276"/>
                  </a:cubicBezTo>
                  <a:cubicBezTo>
                    <a:pt x="11049" y="19152"/>
                    <a:pt x="11079" y="19109"/>
                    <a:pt x="11106" y="19123"/>
                  </a:cubicBezTo>
                  <a:cubicBezTo>
                    <a:pt x="11133" y="19138"/>
                    <a:pt x="11155" y="19211"/>
                    <a:pt x="11148" y="19335"/>
                  </a:cubicBezTo>
                  <a:cubicBezTo>
                    <a:pt x="11140" y="19459"/>
                    <a:pt x="11102" y="19634"/>
                    <a:pt x="10980" y="19852"/>
                  </a:cubicBezTo>
                  <a:cubicBezTo>
                    <a:pt x="10858" y="20071"/>
                    <a:pt x="10652" y="20334"/>
                    <a:pt x="10442" y="20531"/>
                  </a:cubicBezTo>
                  <a:cubicBezTo>
                    <a:pt x="10232" y="20728"/>
                    <a:pt x="10019" y="20859"/>
                    <a:pt x="9778" y="20946"/>
                  </a:cubicBezTo>
                  <a:cubicBezTo>
                    <a:pt x="9538" y="21034"/>
                    <a:pt x="9271" y="21078"/>
                    <a:pt x="9023" y="21056"/>
                  </a:cubicBezTo>
                  <a:cubicBezTo>
                    <a:pt x="8775" y="21034"/>
                    <a:pt x="8546" y="20946"/>
                    <a:pt x="8332" y="20779"/>
                  </a:cubicBezTo>
                  <a:cubicBezTo>
                    <a:pt x="8119" y="20611"/>
                    <a:pt x="7920" y="20363"/>
                    <a:pt x="7791" y="20078"/>
                  </a:cubicBezTo>
                  <a:cubicBezTo>
                    <a:pt x="7661" y="19794"/>
                    <a:pt x="7600" y="19473"/>
                    <a:pt x="7569" y="19276"/>
                  </a:cubicBezTo>
                  <a:cubicBezTo>
                    <a:pt x="7539" y="19079"/>
                    <a:pt x="7539" y="19007"/>
                    <a:pt x="7543" y="18934"/>
                  </a:cubicBezTo>
                  <a:cubicBezTo>
                    <a:pt x="7547" y="18861"/>
                    <a:pt x="7554" y="18788"/>
                    <a:pt x="7539" y="18766"/>
                  </a:cubicBezTo>
                  <a:cubicBezTo>
                    <a:pt x="7524" y="18744"/>
                    <a:pt x="7485" y="18773"/>
                    <a:pt x="7386" y="18926"/>
                  </a:cubicBezTo>
                  <a:cubicBezTo>
                    <a:pt x="7287" y="19079"/>
                    <a:pt x="7127" y="19357"/>
                    <a:pt x="6944" y="19568"/>
                  </a:cubicBezTo>
                  <a:cubicBezTo>
                    <a:pt x="6761" y="19779"/>
                    <a:pt x="6555" y="19925"/>
                    <a:pt x="6326" y="20013"/>
                  </a:cubicBezTo>
                  <a:cubicBezTo>
                    <a:pt x="6097" y="20100"/>
                    <a:pt x="5845" y="20130"/>
                    <a:pt x="5574" y="20064"/>
                  </a:cubicBezTo>
                  <a:cubicBezTo>
                    <a:pt x="5303" y="19998"/>
                    <a:pt x="5013" y="19838"/>
                    <a:pt x="4773" y="19641"/>
                  </a:cubicBezTo>
                  <a:cubicBezTo>
                    <a:pt x="4533" y="19444"/>
                    <a:pt x="4342" y="19211"/>
                    <a:pt x="4197" y="18941"/>
                  </a:cubicBezTo>
                  <a:cubicBezTo>
                    <a:pt x="4052" y="18671"/>
                    <a:pt x="3953" y="18365"/>
                    <a:pt x="3926" y="18058"/>
                  </a:cubicBezTo>
                  <a:cubicBezTo>
                    <a:pt x="3899" y="17752"/>
                    <a:pt x="3945" y="17446"/>
                    <a:pt x="4022" y="17220"/>
                  </a:cubicBezTo>
                  <a:cubicBezTo>
                    <a:pt x="4098" y="16994"/>
                    <a:pt x="4205" y="16848"/>
                    <a:pt x="4292" y="16768"/>
                  </a:cubicBezTo>
                  <a:cubicBezTo>
                    <a:pt x="4380" y="16688"/>
                    <a:pt x="4449" y="16673"/>
                    <a:pt x="4487" y="16702"/>
                  </a:cubicBezTo>
                  <a:cubicBezTo>
                    <a:pt x="4525" y="16731"/>
                    <a:pt x="4533" y="16804"/>
                    <a:pt x="4525" y="16870"/>
                  </a:cubicBezTo>
                  <a:cubicBezTo>
                    <a:pt x="4517" y="16935"/>
                    <a:pt x="4495" y="16994"/>
                    <a:pt x="4411" y="17081"/>
                  </a:cubicBezTo>
                  <a:cubicBezTo>
                    <a:pt x="4327" y="17169"/>
                    <a:pt x="4182" y="17286"/>
                    <a:pt x="3976" y="17337"/>
                  </a:cubicBezTo>
                  <a:cubicBezTo>
                    <a:pt x="3770" y="17388"/>
                    <a:pt x="3503" y="17373"/>
                    <a:pt x="3239" y="17293"/>
                  </a:cubicBezTo>
                  <a:cubicBezTo>
                    <a:pt x="2976" y="17213"/>
                    <a:pt x="2717" y="17067"/>
                    <a:pt x="2488" y="16914"/>
                  </a:cubicBezTo>
                  <a:cubicBezTo>
                    <a:pt x="2259" y="16760"/>
                    <a:pt x="2061" y="16600"/>
                    <a:pt x="1889" y="16396"/>
                  </a:cubicBezTo>
                  <a:cubicBezTo>
                    <a:pt x="1717" y="16192"/>
                    <a:pt x="1572" y="15944"/>
                    <a:pt x="1469" y="15608"/>
                  </a:cubicBezTo>
                  <a:cubicBezTo>
                    <a:pt x="1366" y="15273"/>
                    <a:pt x="1305" y="14850"/>
                    <a:pt x="1290" y="14463"/>
                  </a:cubicBezTo>
                  <a:cubicBezTo>
                    <a:pt x="1275" y="14077"/>
                    <a:pt x="1305" y="13727"/>
                    <a:pt x="1351" y="13486"/>
                  </a:cubicBezTo>
                  <a:cubicBezTo>
                    <a:pt x="1397" y="13246"/>
                    <a:pt x="1458" y="13114"/>
                    <a:pt x="1508" y="13027"/>
                  </a:cubicBezTo>
                  <a:cubicBezTo>
                    <a:pt x="1557" y="12939"/>
                    <a:pt x="1595" y="12895"/>
                    <a:pt x="1641" y="12881"/>
                  </a:cubicBezTo>
                  <a:cubicBezTo>
                    <a:pt x="1687" y="12866"/>
                    <a:pt x="1740" y="12881"/>
                    <a:pt x="1748" y="12917"/>
                  </a:cubicBezTo>
                  <a:cubicBezTo>
                    <a:pt x="1755" y="12954"/>
                    <a:pt x="1717" y="13012"/>
                    <a:pt x="1614" y="13085"/>
                  </a:cubicBezTo>
                  <a:cubicBezTo>
                    <a:pt x="1511" y="13158"/>
                    <a:pt x="1343" y="13246"/>
                    <a:pt x="1149" y="13275"/>
                  </a:cubicBezTo>
                  <a:cubicBezTo>
                    <a:pt x="954" y="13304"/>
                    <a:pt x="733" y="13275"/>
                    <a:pt x="554" y="13143"/>
                  </a:cubicBezTo>
                  <a:cubicBezTo>
                    <a:pt x="374" y="13012"/>
                    <a:pt x="237" y="12779"/>
                    <a:pt x="146" y="12494"/>
                  </a:cubicBezTo>
                  <a:cubicBezTo>
                    <a:pt x="54" y="12210"/>
                    <a:pt x="8" y="11875"/>
                    <a:pt x="1" y="11561"/>
                  </a:cubicBezTo>
                  <a:cubicBezTo>
                    <a:pt x="-7" y="11247"/>
                    <a:pt x="24" y="10956"/>
                    <a:pt x="119" y="10635"/>
                  </a:cubicBezTo>
                  <a:cubicBezTo>
                    <a:pt x="214" y="10314"/>
                    <a:pt x="374" y="9964"/>
                    <a:pt x="493" y="9745"/>
                  </a:cubicBezTo>
                  <a:cubicBezTo>
                    <a:pt x="611" y="9526"/>
                    <a:pt x="687" y="9439"/>
                    <a:pt x="745" y="9388"/>
                  </a:cubicBezTo>
                  <a:cubicBezTo>
                    <a:pt x="802" y="9337"/>
                    <a:pt x="840" y="9322"/>
                    <a:pt x="882" y="9322"/>
                  </a:cubicBezTo>
                  <a:cubicBezTo>
                    <a:pt x="924" y="9322"/>
                    <a:pt x="970" y="9337"/>
                    <a:pt x="973" y="9344"/>
                  </a:cubicBezTo>
                  <a:cubicBezTo>
                    <a:pt x="977" y="9351"/>
                    <a:pt x="939" y="9351"/>
                    <a:pt x="863" y="9264"/>
                  </a:cubicBezTo>
                  <a:cubicBezTo>
                    <a:pt x="786" y="9176"/>
                    <a:pt x="672" y="9001"/>
                    <a:pt x="573" y="8724"/>
                  </a:cubicBezTo>
                  <a:cubicBezTo>
                    <a:pt x="474" y="8447"/>
                    <a:pt x="390" y="8068"/>
                    <a:pt x="348" y="7660"/>
                  </a:cubicBezTo>
                  <a:cubicBezTo>
                    <a:pt x="306" y="7251"/>
                    <a:pt x="306" y="6814"/>
                    <a:pt x="344" y="6420"/>
                  </a:cubicBezTo>
                  <a:cubicBezTo>
                    <a:pt x="382" y="6026"/>
                    <a:pt x="458" y="5676"/>
                    <a:pt x="580" y="5355"/>
                  </a:cubicBezTo>
                  <a:cubicBezTo>
                    <a:pt x="703" y="5034"/>
                    <a:pt x="870" y="4743"/>
                    <a:pt x="1008" y="4560"/>
                  </a:cubicBezTo>
                  <a:cubicBezTo>
                    <a:pt x="1145" y="4378"/>
                    <a:pt x="1252" y="4305"/>
                    <a:pt x="1366" y="4305"/>
                  </a:cubicBezTo>
                  <a:cubicBezTo>
                    <a:pt x="1481" y="4305"/>
                    <a:pt x="1603" y="4378"/>
                    <a:pt x="1687" y="4429"/>
                  </a:cubicBezTo>
                  <a:cubicBezTo>
                    <a:pt x="1771" y="4480"/>
                    <a:pt x="1817" y="4509"/>
                    <a:pt x="1866" y="4538"/>
                  </a:cubicBezTo>
                  <a:cubicBezTo>
                    <a:pt x="1916" y="4568"/>
                    <a:pt x="1969" y="4597"/>
                    <a:pt x="1977" y="4582"/>
                  </a:cubicBezTo>
                  <a:cubicBezTo>
                    <a:pt x="1984" y="4568"/>
                    <a:pt x="1946" y="4509"/>
                    <a:pt x="1908" y="4349"/>
                  </a:cubicBezTo>
                  <a:cubicBezTo>
                    <a:pt x="1870" y="4188"/>
                    <a:pt x="1832" y="3926"/>
                    <a:pt x="1855" y="3620"/>
                  </a:cubicBezTo>
                  <a:cubicBezTo>
                    <a:pt x="1878" y="3313"/>
                    <a:pt x="1961" y="2963"/>
                    <a:pt x="2091" y="2657"/>
                  </a:cubicBezTo>
                  <a:cubicBezTo>
                    <a:pt x="2221" y="2351"/>
                    <a:pt x="2396" y="2088"/>
                    <a:pt x="2606" y="1862"/>
                  </a:cubicBezTo>
                  <a:cubicBezTo>
                    <a:pt x="2816" y="1636"/>
                    <a:pt x="3060" y="1446"/>
                    <a:pt x="3323" y="1308"/>
                  </a:cubicBezTo>
                  <a:cubicBezTo>
                    <a:pt x="3587" y="1169"/>
                    <a:pt x="3869" y="1082"/>
                    <a:pt x="4140" y="1096"/>
                  </a:cubicBezTo>
                  <a:cubicBezTo>
                    <a:pt x="4411" y="1111"/>
                    <a:pt x="4670" y="1228"/>
                    <a:pt x="4876" y="1425"/>
                  </a:cubicBezTo>
                  <a:cubicBezTo>
                    <a:pt x="5082" y="1621"/>
                    <a:pt x="5235" y="1899"/>
                    <a:pt x="5341" y="2147"/>
                  </a:cubicBezTo>
                  <a:cubicBezTo>
                    <a:pt x="5448" y="2394"/>
                    <a:pt x="5509" y="2613"/>
                    <a:pt x="5544" y="2788"/>
                  </a:cubicBezTo>
                  <a:cubicBezTo>
                    <a:pt x="5578" y="2963"/>
                    <a:pt x="5586" y="3095"/>
                    <a:pt x="5589" y="3124"/>
                  </a:cubicBezTo>
                  <a:cubicBezTo>
                    <a:pt x="5593" y="3153"/>
                    <a:pt x="5593" y="3080"/>
                    <a:pt x="5605" y="2817"/>
                  </a:cubicBezTo>
                  <a:cubicBezTo>
                    <a:pt x="5616" y="2555"/>
                    <a:pt x="5639" y="2103"/>
                    <a:pt x="5712" y="1694"/>
                  </a:cubicBezTo>
                  <a:cubicBezTo>
                    <a:pt x="5784" y="1286"/>
                    <a:pt x="5906" y="921"/>
                    <a:pt x="6055" y="659"/>
                  </a:cubicBezTo>
                  <a:cubicBezTo>
                    <a:pt x="6204" y="396"/>
                    <a:pt x="6379" y="236"/>
                    <a:pt x="6593" y="134"/>
                  </a:cubicBezTo>
                  <a:cubicBezTo>
                    <a:pt x="6806" y="32"/>
                    <a:pt x="7058" y="-12"/>
                    <a:pt x="7302" y="39"/>
                  </a:cubicBezTo>
                  <a:cubicBezTo>
                    <a:pt x="7547" y="90"/>
                    <a:pt x="7783" y="236"/>
                    <a:pt x="7951" y="440"/>
                  </a:cubicBezTo>
                  <a:cubicBezTo>
                    <a:pt x="8119" y="644"/>
                    <a:pt x="8218" y="907"/>
                    <a:pt x="8313" y="1162"/>
                  </a:cubicBezTo>
                  <a:cubicBezTo>
                    <a:pt x="8409" y="1417"/>
                    <a:pt x="8500" y="1665"/>
                    <a:pt x="8569" y="1869"/>
                  </a:cubicBezTo>
                  <a:cubicBezTo>
                    <a:pt x="8638" y="2074"/>
                    <a:pt x="8683" y="2234"/>
                    <a:pt x="8710" y="2351"/>
                  </a:cubicBezTo>
                  <a:cubicBezTo>
                    <a:pt x="8737" y="2467"/>
                    <a:pt x="8744" y="2540"/>
                    <a:pt x="8752" y="2584"/>
                  </a:cubicBezTo>
                  <a:cubicBezTo>
                    <a:pt x="8760" y="2628"/>
                    <a:pt x="8767" y="2642"/>
                    <a:pt x="8775" y="2657"/>
                  </a:cubicBezTo>
                </a:path>
              </a:pathLst>
            </a:custGeom>
            <a:noFill/>
            <a:ln w="88900" cap="rnd">
              <a:solidFill>
                <a:srgbClr val="147EF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466" name="Line"/>
            <p:cNvSpPr/>
            <p:nvPr/>
          </p:nvSpPr>
          <p:spPr>
            <a:xfrm>
              <a:off x="-1" y="0"/>
              <a:ext cx="18957781" cy="8845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1565" fill="norm" stroke="1" extrusionOk="0">
                  <a:moveTo>
                    <a:pt x="1915" y="15760"/>
                  </a:moveTo>
                  <a:cubicBezTo>
                    <a:pt x="1906" y="15887"/>
                    <a:pt x="1896" y="16014"/>
                    <a:pt x="1887" y="16200"/>
                  </a:cubicBezTo>
                  <a:cubicBezTo>
                    <a:pt x="1878" y="16386"/>
                    <a:pt x="1869" y="16630"/>
                    <a:pt x="1878" y="16845"/>
                  </a:cubicBezTo>
                  <a:cubicBezTo>
                    <a:pt x="1887" y="17060"/>
                    <a:pt x="1915" y="17245"/>
                    <a:pt x="1958" y="17387"/>
                  </a:cubicBezTo>
                  <a:cubicBezTo>
                    <a:pt x="2001" y="17529"/>
                    <a:pt x="2061" y="17626"/>
                    <a:pt x="2152" y="17695"/>
                  </a:cubicBezTo>
                  <a:cubicBezTo>
                    <a:pt x="2243" y="17763"/>
                    <a:pt x="2366" y="17802"/>
                    <a:pt x="2476" y="17778"/>
                  </a:cubicBezTo>
                  <a:cubicBezTo>
                    <a:pt x="2585" y="17753"/>
                    <a:pt x="2681" y="17665"/>
                    <a:pt x="2754" y="17553"/>
                  </a:cubicBezTo>
                  <a:cubicBezTo>
                    <a:pt x="2827" y="17441"/>
                    <a:pt x="2877" y="17304"/>
                    <a:pt x="2902" y="17192"/>
                  </a:cubicBezTo>
                  <a:cubicBezTo>
                    <a:pt x="2927" y="17079"/>
                    <a:pt x="2927" y="16991"/>
                    <a:pt x="2923" y="16991"/>
                  </a:cubicBezTo>
                  <a:cubicBezTo>
                    <a:pt x="2918" y="16991"/>
                    <a:pt x="2909" y="17079"/>
                    <a:pt x="2904" y="17275"/>
                  </a:cubicBezTo>
                  <a:cubicBezTo>
                    <a:pt x="2900" y="17470"/>
                    <a:pt x="2900" y="17773"/>
                    <a:pt x="2925" y="18003"/>
                  </a:cubicBezTo>
                  <a:cubicBezTo>
                    <a:pt x="2950" y="18232"/>
                    <a:pt x="3000" y="18388"/>
                    <a:pt x="3080" y="18506"/>
                  </a:cubicBezTo>
                  <a:cubicBezTo>
                    <a:pt x="3160" y="18623"/>
                    <a:pt x="3269" y="18701"/>
                    <a:pt x="3365" y="18706"/>
                  </a:cubicBezTo>
                  <a:cubicBezTo>
                    <a:pt x="3461" y="18711"/>
                    <a:pt x="3543" y="18642"/>
                    <a:pt x="3620" y="18501"/>
                  </a:cubicBezTo>
                  <a:cubicBezTo>
                    <a:pt x="3698" y="18359"/>
                    <a:pt x="3771" y="18144"/>
                    <a:pt x="3814" y="17978"/>
                  </a:cubicBezTo>
                  <a:cubicBezTo>
                    <a:pt x="3858" y="17812"/>
                    <a:pt x="3871" y="17695"/>
                    <a:pt x="3876" y="17612"/>
                  </a:cubicBezTo>
                  <a:cubicBezTo>
                    <a:pt x="3880" y="17529"/>
                    <a:pt x="3876" y="17480"/>
                    <a:pt x="3876" y="17480"/>
                  </a:cubicBezTo>
                  <a:cubicBezTo>
                    <a:pt x="3876" y="17480"/>
                    <a:pt x="3880" y="17529"/>
                    <a:pt x="3908" y="17670"/>
                  </a:cubicBezTo>
                  <a:cubicBezTo>
                    <a:pt x="3935" y="17812"/>
                    <a:pt x="3985" y="18047"/>
                    <a:pt x="4051" y="18305"/>
                  </a:cubicBezTo>
                  <a:cubicBezTo>
                    <a:pt x="4118" y="18564"/>
                    <a:pt x="4200" y="18848"/>
                    <a:pt x="4289" y="19063"/>
                  </a:cubicBezTo>
                  <a:cubicBezTo>
                    <a:pt x="4378" y="19277"/>
                    <a:pt x="4473" y="19424"/>
                    <a:pt x="4576" y="19517"/>
                  </a:cubicBezTo>
                  <a:cubicBezTo>
                    <a:pt x="4679" y="19610"/>
                    <a:pt x="4788" y="19649"/>
                    <a:pt x="4877" y="19619"/>
                  </a:cubicBezTo>
                  <a:cubicBezTo>
                    <a:pt x="4966" y="19590"/>
                    <a:pt x="5034" y="19492"/>
                    <a:pt x="5084" y="19360"/>
                  </a:cubicBezTo>
                  <a:cubicBezTo>
                    <a:pt x="5135" y="19229"/>
                    <a:pt x="5167" y="19063"/>
                    <a:pt x="5176" y="18940"/>
                  </a:cubicBezTo>
                  <a:cubicBezTo>
                    <a:pt x="5185" y="18818"/>
                    <a:pt x="5171" y="18740"/>
                    <a:pt x="5164" y="18730"/>
                  </a:cubicBezTo>
                  <a:cubicBezTo>
                    <a:pt x="5157" y="18721"/>
                    <a:pt x="5157" y="18779"/>
                    <a:pt x="5182" y="18921"/>
                  </a:cubicBezTo>
                  <a:cubicBezTo>
                    <a:pt x="5208" y="19063"/>
                    <a:pt x="5258" y="19287"/>
                    <a:pt x="5342" y="19473"/>
                  </a:cubicBezTo>
                  <a:cubicBezTo>
                    <a:pt x="5426" y="19658"/>
                    <a:pt x="5545" y="19805"/>
                    <a:pt x="5666" y="19888"/>
                  </a:cubicBezTo>
                  <a:cubicBezTo>
                    <a:pt x="5787" y="19971"/>
                    <a:pt x="5910" y="19991"/>
                    <a:pt x="6026" y="19956"/>
                  </a:cubicBezTo>
                  <a:cubicBezTo>
                    <a:pt x="6143" y="19922"/>
                    <a:pt x="6252" y="19834"/>
                    <a:pt x="6334" y="19732"/>
                  </a:cubicBezTo>
                  <a:cubicBezTo>
                    <a:pt x="6416" y="19629"/>
                    <a:pt x="6471" y="19512"/>
                    <a:pt x="6503" y="19404"/>
                  </a:cubicBezTo>
                  <a:cubicBezTo>
                    <a:pt x="6535" y="19297"/>
                    <a:pt x="6544" y="19199"/>
                    <a:pt x="6548" y="19126"/>
                  </a:cubicBezTo>
                  <a:cubicBezTo>
                    <a:pt x="6553" y="19053"/>
                    <a:pt x="6553" y="19004"/>
                    <a:pt x="6562" y="18965"/>
                  </a:cubicBezTo>
                  <a:cubicBezTo>
                    <a:pt x="6571" y="18926"/>
                    <a:pt x="6589" y="18896"/>
                    <a:pt x="6610" y="18921"/>
                  </a:cubicBezTo>
                  <a:cubicBezTo>
                    <a:pt x="6631" y="18945"/>
                    <a:pt x="6653" y="19023"/>
                    <a:pt x="6692" y="19165"/>
                  </a:cubicBezTo>
                  <a:cubicBezTo>
                    <a:pt x="6731" y="19307"/>
                    <a:pt x="6786" y="19512"/>
                    <a:pt x="6856" y="19727"/>
                  </a:cubicBezTo>
                  <a:cubicBezTo>
                    <a:pt x="6927" y="19942"/>
                    <a:pt x="7014" y="20166"/>
                    <a:pt x="7130" y="20347"/>
                  </a:cubicBezTo>
                  <a:cubicBezTo>
                    <a:pt x="7246" y="20528"/>
                    <a:pt x="7392" y="20665"/>
                    <a:pt x="7543" y="20738"/>
                  </a:cubicBezTo>
                  <a:cubicBezTo>
                    <a:pt x="7693" y="20811"/>
                    <a:pt x="7848" y="20821"/>
                    <a:pt x="7985" y="20772"/>
                  </a:cubicBezTo>
                  <a:cubicBezTo>
                    <a:pt x="8122" y="20723"/>
                    <a:pt x="8241" y="20616"/>
                    <a:pt x="8332" y="20464"/>
                  </a:cubicBezTo>
                  <a:cubicBezTo>
                    <a:pt x="8423" y="20313"/>
                    <a:pt x="8487" y="20118"/>
                    <a:pt x="8523" y="19952"/>
                  </a:cubicBezTo>
                  <a:cubicBezTo>
                    <a:pt x="8560" y="19785"/>
                    <a:pt x="8569" y="19649"/>
                    <a:pt x="8573" y="19556"/>
                  </a:cubicBezTo>
                  <a:cubicBezTo>
                    <a:pt x="8578" y="19463"/>
                    <a:pt x="8578" y="19414"/>
                    <a:pt x="8578" y="19414"/>
                  </a:cubicBezTo>
                  <a:cubicBezTo>
                    <a:pt x="8578" y="19414"/>
                    <a:pt x="8578" y="19463"/>
                    <a:pt x="8594" y="19600"/>
                  </a:cubicBezTo>
                  <a:cubicBezTo>
                    <a:pt x="8610" y="19737"/>
                    <a:pt x="8642" y="19961"/>
                    <a:pt x="8687" y="20142"/>
                  </a:cubicBezTo>
                  <a:cubicBezTo>
                    <a:pt x="8733" y="20323"/>
                    <a:pt x="8792" y="20460"/>
                    <a:pt x="8886" y="20591"/>
                  </a:cubicBezTo>
                  <a:cubicBezTo>
                    <a:pt x="8979" y="20723"/>
                    <a:pt x="9107" y="20850"/>
                    <a:pt x="9239" y="20928"/>
                  </a:cubicBezTo>
                  <a:cubicBezTo>
                    <a:pt x="9372" y="21007"/>
                    <a:pt x="9508" y="21036"/>
                    <a:pt x="9634" y="20982"/>
                  </a:cubicBezTo>
                  <a:cubicBezTo>
                    <a:pt x="9759" y="20928"/>
                    <a:pt x="9873" y="20792"/>
                    <a:pt x="9958" y="20640"/>
                  </a:cubicBezTo>
                  <a:cubicBezTo>
                    <a:pt x="10042" y="20489"/>
                    <a:pt x="10097" y="20323"/>
                    <a:pt x="10131" y="20215"/>
                  </a:cubicBezTo>
                  <a:cubicBezTo>
                    <a:pt x="10165" y="20108"/>
                    <a:pt x="10179" y="20059"/>
                    <a:pt x="10197" y="20020"/>
                  </a:cubicBezTo>
                  <a:cubicBezTo>
                    <a:pt x="10215" y="19981"/>
                    <a:pt x="10238" y="19952"/>
                    <a:pt x="10259" y="19952"/>
                  </a:cubicBezTo>
                  <a:cubicBezTo>
                    <a:pt x="10279" y="19952"/>
                    <a:pt x="10297" y="19981"/>
                    <a:pt x="10350" y="20103"/>
                  </a:cubicBezTo>
                  <a:cubicBezTo>
                    <a:pt x="10402" y="20225"/>
                    <a:pt x="10489" y="20440"/>
                    <a:pt x="10594" y="20616"/>
                  </a:cubicBezTo>
                  <a:cubicBezTo>
                    <a:pt x="10699" y="20792"/>
                    <a:pt x="10822" y="20928"/>
                    <a:pt x="10956" y="21036"/>
                  </a:cubicBezTo>
                  <a:cubicBezTo>
                    <a:pt x="11091" y="21143"/>
                    <a:pt x="11237" y="21222"/>
                    <a:pt x="11385" y="21265"/>
                  </a:cubicBezTo>
                  <a:cubicBezTo>
                    <a:pt x="11533" y="21309"/>
                    <a:pt x="11684" y="21319"/>
                    <a:pt x="11812" y="21256"/>
                  </a:cubicBezTo>
                  <a:cubicBezTo>
                    <a:pt x="11939" y="21192"/>
                    <a:pt x="12044" y="21055"/>
                    <a:pt x="12110" y="20884"/>
                  </a:cubicBezTo>
                  <a:cubicBezTo>
                    <a:pt x="12176" y="20714"/>
                    <a:pt x="12204" y="20508"/>
                    <a:pt x="12215" y="20381"/>
                  </a:cubicBezTo>
                  <a:cubicBezTo>
                    <a:pt x="12227" y="20254"/>
                    <a:pt x="12222" y="20206"/>
                    <a:pt x="12211" y="20157"/>
                  </a:cubicBezTo>
                  <a:cubicBezTo>
                    <a:pt x="12199" y="20108"/>
                    <a:pt x="12181" y="20059"/>
                    <a:pt x="12174" y="20059"/>
                  </a:cubicBezTo>
                  <a:cubicBezTo>
                    <a:pt x="12167" y="20059"/>
                    <a:pt x="12172" y="20108"/>
                    <a:pt x="12206" y="20225"/>
                  </a:cubicBezTo>
                  <a:cubicBezTo>
                    <a:pt x="12240" y="20342"/>
                    <a:pt x="12304" y="20528"/>
                    <a:pt x="12400" y="20714"/>
                  </a:cubicBezTo>
                  <a:cubicBezTo>
                    <a:pt x="12496" y="20899"/>
                    <a:pt x="12623" y="21085"/>
                    <a:pt x="12772" y="21231"/>
                  </a:cubicBezTo>
                  <a:cubicBezTo>
                    <a:pt x="12920" y="21378"/>
                    <a:pt x="13089" y="21485"/>
                    <a:pt x="13244" y="21534"/>
                  </a:cubicBezTo>
                  <a:cubicBezTo>
                    <a:pt x="13399" y="21583"/>
                    <a:pt x="13540" y="21573"/>
                    <a:pt x="13656" y="21505"/>
                  </a:cubicBezTo>
                  <a:cubicBezTo>
                    <a:pt x="13773" y="21436"/>
                    <a:pt x="13864" y="21309"/>
                    <a:pt x="13926" y="21158"/>
                  </a:cubicBezTo>
                  <a:cubicBezTo>
                    <a:pt x="13987" y="21007"/>
                    <a:pt x="14019" y="20831"/>
                    <a:pt x="14033" y="20640"/>
                  </a:cubicBezTo>
                  <a:cubicBezTo>
                    <a:pt x="14046" y="20450"/>
                    <a:pt x="14042" y="20245"/>
                    <a:pt x="14030" y="20108"/>
                  </a:cubicBezTo>
                  <a:cubicBezTo>
                    <a:pt x="14019" y="19971"/>
                    <a:pt x="14001" y="19903"/>
                    <a:pt x="14003" y="19893"/>
                  </a:cubicBezTo>
                  <a:cubicBezTo>
                    <a:pt x="14005" y="19883"/>
                    <a:pt x="14028" y="19932"/>
                    <a:pt x="14083" y="20039"/>
                  </a:cubicBezTo>
                  <a:cubicBezTo>
                    <a:pt x="14138" y="20147"/>
                    <a:pt x="14224" y="20313"/>
                    <a:pt x="14331" y="20455"/>
                  </a:cubicBezTo>
                  <a:cubicBezTo>
                    <a:pt x="14439" y="20596"/>
                    <a:pt x="14566" y="20714"/>
                    <a:pt x="14699" y="20806"/>
                  </a:cubicBezTo>
                  <a:cubicBezTo>
                    <a:pt x="14831" y="20899"/>
                    <a:pt x="14968" y="20968"/>
                    <a:pt x="15109" y="21002"/>
                  </a:cubicBezTo>
                  <a:cubicBezTo>
                    <a:pt x="15250" y="21036"/>
                    <a:pt x="15396" y="21036"/>
                    <a:pt x="15538" y="20982"/>
                  </a:cubicBezTo>
                  <a:cubicBezTo>
                    <a:pt x="15679" y="20928"/>
                    <a:pt x="15816" y="20821"/>
                    <a:pt x="15916" y="20679"/>
                  </a:cubicBezTo>
                  <a:cubicBezTo>
                    <a:pt x="16017" y="20538"/>
                    <a:pt x="16081" y="20362"/>
                    <a:pt x="16117" y="20196"/>
                  </a:cubicBezTo>
                  <a:cubicBezTo>
                    <a:pt x="16154" y="20030"/>
                    <a:pt x="16163" y="19873"/>
                    <a:pt x="16156" y="19771"/>
                  </a:cubicBezTo>
                  <a:cubicBezTo>
                    <a:pt x="16149" y="19668"/>
                    <a:pt x="16126" y="19619"/>
                    <a:pt x="16117" y="19619"/>
                  </a:cubicBezTo>
                  <a:cubicBezTo>
                    <a:pt x="16108" y="19619"/>
                    <a:pt x="16112" y="19668"/>
                    <a:pt x="16144" y="19820"/>
                  </a:cubicBezTo>
                  <a:cubicBezTo>
                    <a:pt x="16176" y="19971"/>
                    <a:pt x="16236" y="20225"/>
                    <a:pt x="16315" y="20425"/>
                  </a:cubicBezTo>
                  <a:cubicBezTo>
                    <a:pt x="16395" y="20626"/>
                    <a:pt x="16496" y="20772"/>
                    <a:pt x="16610" y="20855"/>
                  </a:cubicBezTo>
                  <a:cubicBezTo>
                    <a:pt x="16724" y="20938"/>
                    <a:pt x="16851" y="20958"/>
                    <a:pt x="16952" y="20938"/>
                  </a:cubicBezTo>
                  <a:cubicBezTo>
                    <a:pt x="17052" y="20919"/>
                    <a:pt x="17125" y="20860"/>
                    <a:pt x="17196" y="20753"/>
                  </a:cubicBezTo>
                  <a:cubicBezTo>
                    <a:pt x="17266" y="20645"/>
                    <a:pt x="17335" y="20489"/>
                    <a:pt x="17376" y="20274"/>
                  </a:cubicBezTo>
                  <a:cubicBezTo>
                    <a:pt x="17417" y="20059"/>
                    <a:pt x="17431" y="19785"/>
                    <a:pt x="17437" y="19624"/>
                  </a:cubicBezTo>
                  <a:cubicBezTo>
                    <a:pt x="17444" y="19463"/>
                    <a:pt x="17444" y="19414"/>
                    <a:pt x="17442" y="19360"/>
                  </a:cubicBezTo>
                  <a:cubicBezTo>
                    <a:pt x="17440" y="19307"/>
                    <a:pt x="17435" y="19248"/>
                    <a:pt x="17447" y="19224"/>
                  </a:cubicBezTo>
                  <a:cubicBezTo>
                    <a:pt x="17458" y="19199"/>
                    <a:pt x="17485" y="19209"/>
                    <a:pt x="17556" y="19282"/>
                  </a:cubicBezTo>
                  <a:cubicBezTo>
                    <a:pt x="17627" y="19356"/>
                    <a:pt x="17741" y="19492"/>
                    <a:pt x="17873" y="19575"/>
                  </a:cubicBezTo>
                  <a:cubicBezTo>
                    <a:pt x="18005" y="19658"/>
                    <a:pt x="18156" y="19688"/>
                    <a:pt x="18288" y="19663"/>
                  </a:cubicBezTo>
                  <a:cubicBezTo>
                    <a:pt x="18420" y="19639"/>
                    <a:pt x="18534" y="19561"/>
                    <a:pt x="18628" y="19453"/>
                  </a:cubicBezTo>
                  <a:cubicBezTo>
                    <a:pt x="18721" y="19346"/>
                    <a:pt x="18794" y="19209"/>
                    <a:pt x="18851" y="19019"/>
                  </a:cubicBezTo>
                  <a:cubicBezTo>
                    <a:pt x="18908" y="18828"/>
                    <a:pt x="18949" y="18584"/>
                    <a:pt x="18968" y="18388"/>
                  </a:cubicBezTo>
                  <a:cubicBezTo>
                    <a:pt x="18986" y="18193"/>
                    <a:pt x="18981" y="18047"/>
                    <a:pt x="18972" y="17949"/>
                  </a:cubicBezTo>
                  <a:cubicBezTo>
                    <a:pt x="18963" y="17851"/>
                    <a:pt x="18949" y="17802"/>
                    <a:pt x="18952" y="17797"/>
                  </a:cubicBezTo>
                  <a:cubicBezTo>
                    <a:pt x="18954" y="17792"/>
                    <a:pt x="18972" y="17832"/>
                    <a:pt x="19050" y="17876"/>
                  </a:cubicBezTo>
                  <a:cubicBezTo>
                    <a:pt x="19127" y="17919"/>
                    <a:pt x="19264" y="17968"/>
                    <a:pt x="19401" y="17973"/>
                  </a:cubicBezTo>
                  <a:cubicBezTo>
                    <a:pt x="19538" y="17978"/>
                    <a:pt x="19674" y="17939"/>
                    <a:pt x="19809" y="17876"/>
                  </a:cubicBezTo>
                  <a:cubicBezTo>
                    <a:pt x="19944" y="17812"/>
                    <a:pt x="20076" y="17724"/>
                    <a:pt x="20188" y="17597"/>
                  </a:cubicBezTo>
                  <a:cubicBezTo>
                    <a:pt x="20299" y="17470"/>
                    <a:pt x="20391" y="17304"/>
                    <a:pt x="20448" y="17118"/>
                  </a:cubicBezTo>
                  <a:cubicBezTo>
                    <a:pt x="20505" y="16933"/>
                    <a:pt x="20527" y="16728"/>
                    <a:pt x="20530" y="16527"/>
                  </a:cubicBezTo>
                  <a:cubicBezTo>
                    <a:pt x="20532" y="16327"/>
                    <a:pt x="20514" y="16132"/>
                    <a:pt x="20463" y="15985"/>
                  </a:cubicBezTo>
                  <a:cubicBezTo>
                    <a:pt x="20413" y="15839"/>
                    <a:pt x="20331" y="15741"/>
                    <a:pt x="20279" y="15692"/>
                  </a:cubicBezTo>
                  <a:cubicBezTo>
                    <a:pt x="20226" y="15643"/>
                    <a:pt x="20204" y="15643"/>
                    <a:pt x="20178" y="15643"/>
                  </a:cubicBezTo>
                  <a:cubicBezTo>
                    <a:pt x="20153" y="15643"/>
                    <a:pt x="20126" y="15643"/>
                    <a:pt x="20128" y="15633"/>
                  </a:cubicBezTo>
                  <a:cubicBezTo>
                    <a:pt x="20131" y="15624"/>
                    <a:pt x="20162" y="15604"/>
                    <a:pt x="20242" y="15541"/>
                  </a:cubicBezTo>
                  <a:cubicBezTo>
                    <a:pt x="20322" y="15477"/>
                    <a:pt x="20450" y="15370"/>
                    <a:pt x="20571" y="15238"/>
                  </a:cubicBezTo>
                  <a:cubicBezTo>
                    <a:pt x="20692" y="15106"/>
                    <a:pt x="20806" y="14950"/>
                    <a:pt x="20899" y="14735"/>
                  </a:cubicBezTo>
                  <a:cubicBezTo>
                    <a:pt x="20993" y="14520"/>
                    <a:pt x="21066" y="14246"/>
                    <a:pt x="21111" y="13953"/>
                  </a:cubicBezTo>
                  <a:cubicBezTo>
                    <a:pt x="21157" y="13660"/>
                    <a:pt x="21175" y="13347"/>
                    <a:pt x="21154" y="13049"/>
                  </a:cubicBezTo>
                  <a:cubicBezTo>
                    <a:pt x="21134" y="12752"/>
                    <a:pt x="21075" y="12468"/>
                    <a:pt x="21018" y="12258"/>
                  </a:cubicBezTo>
                  <a:cubicBezTo>
                    <a:pt x="20961" y="12048"/>
                    <a:pt x="20906" y="11911"/>
                    <a:pt x="20872" y="11823"/>
                  </a:cubicBezTo>
                  <a:cubicBezTo>
                    <a:pt x="20837" y="11736"/>
                    <a:pt x="20824" y="11696"/>
                    <a:pt x="20824" y="11652"/>
                  </a:cubicBezTo>
                  <a:cubicBezTo>
                    <a:pt x="20824" y="11609"/>
                    <a:pt x="20837" y="11560"/>
                    <a:pt x="20885" y="11472"/>
                  </a:cubicBezTo>
                  <a:cubicBezTo>
                    <a:pt x="20933" y="11384"/>
                    <a:pt x="21015" y="11257"/>
                    <a:pt x="21109" y="11086"/>
                  </a:cubicBezTo>
                  <a:cubicBezTo>
                    <a:pt x="21202" y="10915"/>
                    <a:pt x="21307" y="10700"/>
                    <a:pt x="21392" y="10475"/>
                  </a:cubicBezTo>
                  <a:cubicBezTo>
                    <a:pt x="21476" y="10251"/>
                    <a:pt x="21540" y="10016"/>
                    <a:pt x="21565" y="9777"/>
                  </a:cubicBezTo>
                  <a:cubicBezTo>
                    <a:pt x="21590" y="9537"/>
                    <a:pt x="21576" y="9293"/>
                    <a:pt x="21515" y="9093"/>
                  </a:cubicBezTo>
                  <a:cubicBezTo>
                    <a:pt x="21453" y="8893"/>
                    <a:pt x="21344" y="8736"/>
                    <a:pt x="21232" y="8614"/>
                  </a:cubicBezTo>
                  <a:cubicBezTo>
                    <a:pt x="21120" y="8492"/>
                    <a:pt x="21006" y="8404"/>
                    <a:pt x="20931" y="8326"/>
                  </a:cubicBezTo>
                  <a:cubicBezTo>
                    <a:pt x="20856" y="8248"/>
                    <a:pt x="20819" y="8179"/>
                    <a:pt x="20810" y="8077"/>
                  </a:cubicBezTo>
                  <a:cubicBezTo>
                    <a:pt x="20801" y="7974"/>
                    <a:pt x="20819" y="7838"/>
                    <a:pt x="20869" y="7642"/>
                  </a:cubicBezTo>
                  <a:cubicBezTo>
                    <a:pt x="20920" y="7447"/>
                    <a:pt x="21002" y="7193"/>
                    <a:pt x="21066" y="6949"/>
                  </a:cubicBezTo>
                  <a:cubicBezTo>
                    <a:pt x="21129" y="6704"/>
                    <a:pt x="21175" y="6470"/>
                    <a:pt x="21191" y="6245"/>
                  </a:cubicBezTo>
                  <a:cubicBezTo>
                    <a:pt x="21207" y="6020"/>
                    <a:pt x="21193" y="5806"/>
                    <a:pt x="21141" y="5591"/>
                  </a:cubicBezTo>
                  <a:cubicBezTo>
                    <a:pt x="21088" y="5376"/>
                    <a:pt x="20997" y="5161"/>
                    <a:pt x="20904" y="5000"/>
                  </a:cubicBezTo>
                  <a:cubicBezTo>
                    <a:pt x="20810" y="4838"/>
                    <a:pt x="20714" y="4731"/>
                    <a:pt x="20623" y="4667"/>
                  </a:cubicBezTo>
                  <a:cubicBezTo>
                    <a:pt x="20532" y="4604"/>
                    <a:pt x="20445" y="4584"/>
                    <a:pt x="20391" y="4584"/>
                  </a:cubicBezTo>
                  <a:cubicBezTo>
                    <a:pt x="20336" y="4584"/>
                    <a:pt x="20313" y="4604"/>
                    <a:pt x="20283" y="4619"/>
                  </a:cubicBezTo>
                  <a:cubicBezTo>
                    <a:pt x="20254" y="4633"/>
                    <a:pt x="20217" y="4643"/>
                    <a:pt x="20206" y="4623"/>
                  </a:cubicBezTo>
                  <a:cubicBezTo>
                    <a:pt x="20194" y="4604"/>
                    <a:pt x="20208" y="4555"/>
                    <a:pt x="20226" y="4394"/>
                  </a:cubicBezTo>
                  <a:cubicBezTo>
                    <a:pt x="20245" y="4233"/>
                    <a:pt x="20267" y="3959"/>
                    <a:pt x="20240" y="3690"/>
                  </a:cubicBezTo>
                  <a:cubicBezTo>
                    <a:pt x="20213" y="3422"/>
                    <a:pt x="20135" y="3158"/>
                    <a:pt x="20037" y="2933"/>
                  </a:cubicBezTo>
                  <a:cubicBezTo>
                    <a:pt x="19939" y="2709"/>
                    <a:pt x="19820" y="2523"/>
                    <a:pt x="19704" y="2386"/>
                  </a:cubicBezTo>
                  <a:cubicBezTo>
                    <a:pt x="19588" y="2249"/>
                    <a:pt x="19474" y="2162"/>
                    <a:pt x="19383" y="2122"/>
                  </a:cubicBezTo>
                  <a:cubicBezTo>
                    <a:pt x="19291" y="2083"/>
                    <a:pt x="19223" y="2093"/>
                    <a:pt x="19134" y="2181"/>
                  </a:cubicBezTo>
                  <a:cubicBezTo>
                    <a:pt x="19045" y="2269"/>
                    <a:pt x="18936" y="2435"/>
                    <a:pt x="18872" y="2533"/>
                  </a:cubicBezTo>
                  <a:cubicBezTo>
                    <a:pt x="18808" y="2630"/>
                    <a:pt x="18790" y="2660"/>
                    <a:pt x="18774" y="2650"/>
                  </a:cubicBezTo>
                  <a:cubicBezTo>
                    <a:pt x="18758" y="2640"/>
                    <a:pt x="18744" y="2591"/>
                    <a:pt x="18730" y="2479"/>
                  </a:cubicBezTo>
                  <a:cubicBezTo>
                    <a:pt x="18717" y="2367"/>
                    <a:pt x="18703" y="2191"/>
                    <a:pt x="18664" y="1995"/>
                  </a:cubicBezTo>
                  <a:cubicBezTo>
                    <a:pt x="18625" y="1800"/>
                    <a:pt x="18562" y="1585"/>
                    <a:pt x="18468" y="1395"/>
                  </a:cubicBezTo>
                  <a:cubicBezTo>
                    <a:pt x="18375" y="1204"/>
                    <a:pt x="18251" y="1038"/>
                    <a:pt x="18128" y="906"/>
                  </a:cubicBezTo>
                  <a:cubicBezTo>
                    <a:pt x="18005" y="774"/>
                    <a:pt x="17882" y="677"/>
                    <a:pt x="17752" y="613"/>
                  </a:cubicBezTo>
                  <a:cubicBezTo>
                    <a:pt x="17622" y="550"/>
                    <a:pt x="17485" y="520"/>
                    <a:pt x="17371" y="564"/>
                  </a:cubicBezTo>
                  <a:cubicBezTo>
                    <a:pt x="17257" y="608"/>
                    <a:pt x="17166" y="725"/>
                    <a:pt x="17093" y="867"/>
                  </a:cubicBezTo>
                  <a:cubicBezTo>
                    <a:pt x="17020" y="1009"/>
                    <a:pt x="16965" y="1175"/>
                    <a:pt x="16938" y="1287"/>
                  </a:cubicBezTo>
                  <a:cubicBezTo>
                    <a:pt x="16911" y="1400"/>
                    <a:pt x="16911" y="1458"/>
                    <a:pt x="16899" y="1444"/>
                  </a:cubicBezTo>
                  <a:cubicBezTo>
                    <a:pt x="16888" y="1429"/>
                    <a:pt x="16865" y="1341"/>
                    <a:pt x="16803" y="1199"/>
                  </a:cubicBezTo>
                  <a:cubicBezTo>
                    <a:pt x="16742" y="1058"/>
                    <a:pt x="16642" y="862"/>
                    <a:pt x="16516" y="696"/>
                  </a:cubicBezTo>
                  <a:cubicBezTo>
                    <a:pt x="16391" y="530"/>
                    <a:pt x="16240" y="393"/>
                    <a:pt x="16094" y="286"/>
                  </a:cubicBezTo>
                  <a:cubicBezTo>
                    <a:pt x="15948" y="178"/>
                    <a:pt x="15807" y="100"/>
                    <a:pt x="15695" y="61"/>
                  </a:cubicBezTo>
                  <a:cubicBezTo>
                    <a:pt x="15583" y="22"/>
                    <a:pt x="15501" y="22"/>
                    <a:pt x="15417" y="100"/>
                  </a:cubicBezTo>
                  <a:cubicBezTo>
                    <a:pt x="15333" y="178"/>
                    <a:pt x="15246" y="335"/>
                    <a:pt x="15189" y="491"/>
                  </a:cubicBezTo>
                  <a:cubicBezTo>
                    <a:pt x="15132" y="647"/>
                    <a:pt x="15105" y="804"/>
                    <a:pt x="15089" y="906"/>
                  </a:cubicBezTo>
                  <a:cubicBezTo>
                    <a:pt x="15073" y="1009"/>
                    <a:pt x="15068" y="1058"/>
                    <a:pt x="15057" y="1063"/>
                  </a:cubicBezTo>
                  <a:cubicBezTo>
                    <a:pt x="15045" y="1067"/>
                    <a:pt x="15027" y="1028"/>
                    <a:pt x="14991" y="950"/>
                  </a:cubicBezTo>
                  <a:cubicBezTo>
                    <a:pt x="14954" y="872"/>
                    <a:pt x="14899" y="755"/>
                    <a:pt x="14810" y="623"/>
                  </a:cubicBezTo>
                  <a:cubicBezTo>
                    <a:pt x="14721" y="491"/>
                    <a:pt x="14598" y="344"/>
                    <a:pt x="14464" y="232"/>
                  </a:cubicBezTo>
                  <a:cubicBezTo>
                    <a:pt x="14329" y="120"/>
                    <a:pt x="14183" y="42"/>
                    <a:pt x="14062" y="12"/>
                  </a:cubicBezTo>
                  <a:cubicBezTo>
                    <a:pt x="13942" y="-17"/>
                    <a:pt x="13846" y="3"/>
                    <a:pt x="13739" y="95"/>
                  </a:cubicBezTo>
                  <a:cubicBezTo>
                    <a:pt x="13631" y="188"/>
                    <a:pt x="13513" y="354"/>
                    <a:pt x="13440" y="486"/>
                  </a:cubicBezTo>
                  <a:cubicBezTo>
                    <a:pt x="13367" y="618"/>
                    <a:pt x="13339" y="716"/>
                    <a:pt x="13319" y="813"/>
                  </a:cubicBezTo>
                  <a:cubicBezTo>
                    <a:pt x="13298" y="911"/>
                    <a:pt x="13285" y="1009"/>
                    <a:pt x="13264" y="1048"/>
                  </a:cubicBezTo>
                  <a:cubicBezTo>
                    <a:pt x="13244" y="1087"/>
                    <a:pt x="13216" y="1067"/>
                    <a:pt x="13148" y="975"/>
                  </a:cubicBezTo>
                  <a:cubicBezTo>
                    <a:pt x="13080" y="882"/>
                    <a:pt x="12970" y="716"/>
                    <a:pt x="12851" y="569"/>
                  </a:cubicBezTo>
                  <a:cubicBezTo>
                    <a:pt x="12733" y="423"/>
                    <a:pt x="12605" y="296"/>
                    <a:pt x="12468" y="232"/>
                  </a:cubicBezTo>
                  <a:cubicBezTo>
                    <a:pt x="12332" y="169"/>
                    <a:pt x="12186" y="169"/>
                    <a:pt x="12072" y="227"/>
                  </a:cubicBezTo>
                  <a:cubicBezTo>
                    <a:pt x="11958" y="286"/>
                    <a:pt x="11875" y="403"/>
                    <a:pt x="11823" y="550"/>
                  </a:cubicBezTo>
                  <a:cubicBezTo>
                    <a:pt x="11771" y="696"/>
                    <a:pt x="11748" y="872"/>
                    <a:pt x="11736" y="984"/>
                  </a:cubicBezTo>
                  <a:cubicBezTo>
                    <a:pt x="11725" y="1097"/>
                    <a:pt x="11725" y="1146"/>
                    <a:pt x="11732" y="1209"/>
                  </a:cubicBezTo>
                  <a:cubicBezTo>
                    <a:pt x="11739" y="1273"/>
                    <a:pt x="11752" y="1351"/>
                    <a:pt x="11750" y="1370"/>
                  </a:cubicBezTo>
                  <a:cubicBezTo>
                    <a:pt x="11748" y="1390"/>
                    <a:pt x="11730" y="1351"/>
                    <a:pt x="11654" y="1253"/>
                  </a:cubicBezTo>
                  <a:cubicBezTo>
                    <a:pt x="11579" y="1155"/>
                    <a:pt x="11447" y="999"/>
                    <a:pt x="11308" y="867"/>
                  </a:cubicBezTo>
                  <a:cubicBezTo>
                    <a:pt x="11169" y="735"/>
                    <a:pt x="11023" y="628"/>
                    <a:pt x="10868" y="559"/>
                  </a:cubicBezTo>
                  <a:cubicBezTo>
                    <a:pt x="10712" y="491"/>
                    <a:pt x="10548" y="462"/>
                    <a:pt x="10398" y="486"/>
                  </a:cubicBezTo>
                  <a:cubicBezTo>
                    <a:pt x="10247" y="511"/>
                    <a:pt x="10110" y="589"/>
                    <a:pt x="10010" y="691"/>
                  </a:cubicBezTo>
                  <a:cubicBezTo>
                    <a:pt x="9910" y="794"/>
                    <a:pt x="9846" y="921"/>
                    <a:pt x="9809" y="1063"/>
                  </a:cubicBezTo>
                  <a:cubicBezTo>
                    <a:pt x="9773" y="1204"/>
                    <a:pt x="9764" y="1360"/>
                    <a:pt x="9768" y="1468"/>
                  </a:cubicBezTo>
                  <a:cubicBezTo>
                    <a:pt x="9773" y="1575"/>
                    <a:pt x="9791" y="1634"/>
                    <a:pt x="9798" y="1639"/>
                  </a:cubicBezTo>
                  <a:cubicBezTo>
                    <a:pt x="9805" y="1644"/>
                    <a:pt x="9800" y="1595"/>
                    <a:pt x="9773" y="1527"/>
                  </a:cubicBezTo>
                  <a:cubicBezTo>
                    <a:pt x="9746" y="1458"/>
                    <a:pt x="9695" y="1370"/>
                    <a:pt x="9588" y="1233"/>
                  </a:cubicBezTo>
                  <a:cubicBezTo>
                    <a:pt x="9481" y="1097"/>
                    <a:pt x="9317" y="911"/>
                    <a:pt x="9155" y="794"/>
                  </a:cubicBezTo>
                  <a:cubicBezTo>
                    <a:pt x="8993" y="677"/>
                    <a:pt x="8833" y="628"/>
                    <a:pt x="8683" y="647"/>
                  </a:cubicBezTo>
                  <a:cubicBezTo>
                    <a:pt x="8532" y="667"/>
                    <a:pt x="8391" y="755"/>
                    <a:pt x="8291" y="857"/>
                  </a:cubicBezTo>
                  <a:cubicBezTo>
                    <a:pt x="8190" y="960"/>
                    <a:pt x="8131" y="1077"/>
                    <a:pt x="8099" y="1185"/>
                  </a:cubicBezTo>
                  <a:cubicBezTo>
                    <a:pt x="8067" y="1292"/>
                    <a:pt x="8063" y="1390"/>
                    <a:pt x="8065" y="1483"/>
                  </a:cubicBezTo>
                  <a:cubicBezTo>
                    <a:pt x="8067" y="1575"/>
                    <a:pt x="8076" y="1663"/>
                    <a:pt x="8072" y="1688"/>
                  </a:cubicBezTo>
                  <a:cubicBezTo>
                    <a:pt x="8067" y="1712"/>
                    <a:pt x="8049" y="1673"/>
                    <a:pt x="7981" y="1571"/>
                  </a:cubicBezTo>
                  <a:cubicBezTo>
                    <a:pt x="7912" y="1468"/>
                    <a:pt x="7794" y="1302"/>
                    <a:pt x="7650" y="1150"/>
                  </a:cubicBezTo>
                  <a:cubicBezTo>
                    <a:pt x="7506" y="999"/>
                    <a:pt x="7337" y="862"/>
                    <a:pt x="7187" y="789"/>
                  </a:cubicBezTo>
                  <a:cubicBezTo>
                    <a:pt x="7036" y="716"/>
                    <a:pt x="6904" y="706"/>
                    <a:pt x="6765" y="774"/>
                  </a:cubicBezTo>
                  <a:cubicBezTo>
                    <a:pt x="6626" y="843"/>
                    <a:pt x="6480" y="989"/>
                    <a:pt x="6384" y="1180"/>
                  </a:cubicBezTo>
                  <a:cubicBezTo>
                    <a:pt x="6288" y="1370"/>
                    <a:pt x="6243" y="1605"/>
                    <a:pt x="6236" y="1790"/>
                  </a:cubicBezTo>
                  <a:cubicBezTo>
                    <a:pt x="6229" y="1976"/>
                    <a:pt x="6261" y="2113"/>
                    <a:pt x="6286" y="2201"/>
                  </a:cubicBezTo>
                  <a:cubicBezTo>
                    <a:pt x="6311" y="2289"/>
                    <a:pt x="6330" y="2328"/>
                    <a:pt x="6352" y="2362"/>
                  </a:cubicBezTo>
                  <a:cubicBezTo>
                    <a:pt x="6375" y="2396"/>
                    <a:pt x="6403" y="2425"/>
                    <a:pt x="6407" y="2411"/>
                  </a:cubicBezTo>
                  <a:cubicBezTo>
                    <a:pt x="6412" y="2396"/>
                    <a:pt x="6393" y="2337"/>
                    <a:pt x="6320" y="2230"/>
                  </a:cubicBezTo>
                  <a:cubicBezTo>
                    <a:pt x="6247" y="2122"/>
                    <a:pt x="6120" y="1966"/>
                    <a:pt x="5981" y="1829"/>
                  </a:cubicBezTo>
                  <a:cubicBezTo>
                    <a:pt x="5842" y="1693"/>
                    <a:pt x="5691" y="1575"/>
                    <a:pt x="5541" y="1512"/>
                  </a:cubicBezTo>
                  <a:cubicBezTo>
                    <a:pt x="5390" y="1448"/>
                    <a:pt x="5239" y="1439"/>
                    <a:pt x="5105" y="1478"/>
                  </a:cubicBezTo>
                  <a:cubicBezTo>
                    <a:pt x="4970" y="1517"/>
                    <a:pt x="4852" y="1605"/>
                    <a:pt x="4783" y="1663"/>
                  </a:cubicBezTo>
                  <a:cubicBezTo>
                    <a:pt x="4715" y="1722"/>
                    <a:pt x="4697" y="1751"/>
                    <a:pt x="4685" y="1820"/>
                  </a:cubicBezTo>
                  <a:cubicBezTo>
                    <a:pt x="4674" y="1888"/>
                    <a:pt x="4669" y="1995"/>
                    <a:pt x="4685" y="2132"/>
                  </a:cubicBezTo>
                  <a:cubicBezTo>
                    <a:pt x="4701" y="2269"/>
                    <a:pt x="4738" y="2435"/>
                    <a:pt x="4767" y="2533"/>
                  </a:cubicBezTo>
                  <a:cubicBezTo>
                    <a:pt x="4797" y="2630"/>
                    <a:pt x="4820" y="2660"/>
                    <a:pt x="4820" y="2635"/>
                  </a:cubicBezTo>
                  <a:cubicBezTo>
                    <a:pt x="4820" y="2611"/>
                    <a:pt x="4797" y="2533"/>
                    <a:pt x="4729" y="2430"/>
                  </a:cubicBezTo>
                  <a:cubicBezTo>
                    <a:pt x="4660" y="2328"/>
                    <a:pt x="4546" y="2201"/>
                    <a:pt x="4400" y="2103"/>
                  </a:cubicBezTo>
                  <a:cubicBezTo>
                    <a:pt x="4254" y="2005"/>
                    <a:pt x="4076" y="1937"/>
                    <a:pt x="3915" y="1893"/>
                  </a:cubicBezTo>
                  <a:cubicBezTo>
                    <a:pt x="3753" y="1849"/>
                    <a:pt x="3607" y="1829"/>
                    <a:pt x="3465" y="1844"/>
                  </a:cubicBezTo>
                  <a:cubicBezTo>
                    <a:pt x="3324" y="1859"/>
                    <a:pt x="3187" y="1908"/>
                    <a:pt x="3082" y="1971"/>
                  </a:cubicBezTo>
                  <a:cubicBezTo>
                    <a:pt x="2977" y="2035"/>
                    <a:pt x="2904" y="2113"/>
                    <a:pt x="2861" y="2201"/>
                  </a:cubicBezTo>
                  <a:cubicBezTo>
                    <a:pt x="2818" y="2289"/>
                    <a:pt x="2804" y="2386"/>
                    <a:pt x="2813" y="2538"/>
                  </a:cubicBezTo>
                  <a:cubicBezTo>
                    <a:pt x="2822" y="2689"/>
                    <a:pt x="2854" y="2894"/>
                    <a:pt x="2898" y="3026"/>
                  </a:cubicBezTo>
                  <a:cubicBezTo>
                    <a:pt x="2941" y="3158"/>
                    <a:pt x="2996" y="3217"/>
                    <a:pt x="3039" y="3246"/>
                  </a:cubicBezTo>
                  <a:cubicBezTo>
                    <a:pt x="3082" y="3275"/>
                    <a:pt x="3114" y="3275"/>
                    <a:pt x="3142" y="3265"/>
                  </a:cubicBezTo>
                  <a:cubicBezTo>
                    <a:pt x="3169" y="3256"/>
                    <a:pt x="3192" y="3236"/>
                    <a:pt x="3187" y="3202"/>
                  </a:cubicBezTo>
                  <a:cubicBezTo>
                    <a:pt x="3183" y="3168"/>
                    <a:pt x="3151" y="3119"/>
                    <a:pt x="3073" y="3055"/>
                  </a:cubicBezTo>
                  <a:cubicBezTo>
                    <a:pt x="2996" y="2992"/>
                    <a:pt x="2872" y="2914"/>
                    <a:pt x="2722" y="2860"/>
                  </a:cubicBezTo>
                  <a:cubicBezTo>
                    <a:pt x="2571" y="2806"/>
                    <a:pt x="2394" y="2777"/>
                    <a:pt x="2218" y="2777"/>
                  </a:cubicBezTo>
                  <a:cubicBezTo>
                    <a:pt x="2042" y="2777"/>
                    <a:pt x="1869" y="2806"/>
                    <a:pt x="1721" y="2875"/>
                  </a:cubicBezTo>
                  <a:cubicBezTo>
                    <a:pt x="1573" y="2943"/>
                    <a:pt x="1449" y="3051"/>
                    <a:pt x="1358" y="3163"/>
                  </a:cubicBezTo>
                  <a:cubicBezTo>
                    <a:pt x="1267" y="3275"/>
                    <a:pt x="1208" y="3392"/>
                    <a:pt x="1176" y="3559"/>
                  </a:cubicBezTo>
                  <a:cubicBezTo>
                    <a:pt x="1144" y="3725"/>
                    <a:pt x="1139" y="3940"/>
                    <a:pt x="1158" y="4145"/>
                  </a:cubicBezTo>
                  <a:cubicBezTo>
                    <a:pt x="1176" y="4350"/>
                    <a:pt x="1217" y="4545"/>
                    <a:pt x="1256" y="4677"/>
                  </a:cubicBezTo>
                  <a:cubicBezTo>
                    <a:pt x="1294" y="4809"/>
                    <a:pt x="1331" y="4877"/>
                    <a:pt x="1370" y="4931"/>
                  </a:cubicBezTo>
                  <a:cubicBezTo>
                    <a:pt x="1408" y="4985"/>
                    <a:pt x="1449" y="5024"/>
                    <a:pt x="1459" y="5048"/>
                  </a:cubicBezTo>
                  <a:cubicBezTo>
                    <a:pt x="1468" y="5073"/>
                    <a:pt x="1445" y="5083"/>
                    <a:pt x="1365" y="5097"/>
                  </a:cubicBezTo>
                  <a:cubicBezTo>
                    <a:pt x="1285" y="5112"/>
                    <a:pt x="1148" y="5131"/>
                    <a:pt x="1016" y="5185"/>
                  </a:cubicBezTo>
                  <a:cubicBezTo>
                    <a:pt x="884" y="5239"/>
                    <a:pt x="756" y="5327"/>
                    <a:pt x="624" y="5464"/>
                  </a:cubicBezTo>
                  <a:cubicBezTo>
                    <a:pt x="492" y="5600"/>
                    <a:pt x="355" y="5786"/>
                    <a:pt x="268" y="5957"/>
                  </a:cubicBezTo>
                  <a:cubicBezTo>
                    <a:pt x="182" y="6128"/>
                    <a:pt x="145" y="6284"/>
                    <a:pt x="141" y="6460"/>
                  </a:cubicBezTo>
                  <a:cubicBezTo>
                    <a:pt x="136" y="6636"/>
                    <a:pt x="163" y="6831"/>
                    <a:pt x="213" y="6978"/>
                  </a:cubicBezTo>
                  <a:cubicBezTo>
                    <a:pt x="264" y="7124"/>
                    <a:pt x="337" y="7222"/>
                    <a:pt x="437" y="7281"/>
                  </a:cubicBezTo>
                  <a:cubicBezTo>
                    <a:pt x="537" y="7339"/>
                    <a:pt x="665" y="7359"/>
                    <a:pt x="740" y="7369"/>
                  </a:cubicBezTo>
                  <a:cubicBezTo>
                    <a:pt x="816" y="7378"/>
                    <a:pt x="838" y="7378"/>
                    <a:pt x="861" y="7383"/>
                  </a:cubicBezTo>
                  <a:cubicBezTo>
                    <a:pt x="884" y="7388"/>
                    <a:pt x="907" y="7398"/>
                    <a:pt x="914" y="7427"/>
                  </a:cubicBezTo>
                  <a:cubicBezTo>
                    <a:pt x="920" y="7457"/>
                    <a:pt x="911" y="7505"/>
                    <a:pt x="857" y="7584"/>
                  </a:cubicBezTo>
                  <a:cubicBezTo>
                    <a:pt x="802" y="7662"/>
                    <a:pt x="701" y="7769"/>
                    <a:pt x="585" y="7916"/>
                  </a:cubicBezTo>
                  <a:cubicBezTo>
                    <a:pt x="469" y="8062"/>
                    <a:pt x="337" y="8248"/>
                    <a:pt x="234" y="8419"/>
                  </a:cubicBezTo>
                  <a:cubicBezTo>
                    <a:pt x="131" y="8590"/>
                    <a:pt x="58" y="8746"/>
                    <a:pt x="24" y="8941"/>
                  </a:cubicBezTo>
                  <a:cubicBezTo>
                    <a:pt x="-10" y="9137"/>
                    <a:pt x="-5" y="9371"/>
                    <a:pt x="24" y="9591"/>
                  </a:cubicBezTo>
                  <a:cubicBezTo>
                    <a:pt x="54" y="9811"/>
                    <a:pt x="109" y="10016"/>
                    <a:pt x="193" y="10187"/>
                  </a:cubicBezTo>
                  <a:cubicBezTo>
                    <a:pt x="277" y="10358"/>
                    <a:pt x="391" y="10495"/>
                    <a:pt x="530" y="10563"/>
                  </a:cubicBezTo>
                  <a:cubicBezTo>
                    <a:pt x="670" y="10632"/>
                    <a:pt x="834" y="10632"/>
                    <a:pt x="939" y="10627"/>
                  </a:cubicBezTo>
                  <a:cubicBezTo>
                    <a:pt x="1044" y="10622"/>
                    <a:pt x="1089" y="10612"/>
                    <a:pt x="1132" y="10612"/>
                  </a:cubicBezTo>
                  <a:cubicBezTo>
                    <a:pt x="1176" y="10612"/>
                    <a:pt x="1217" y="10622"/>
                    <a:pt x="1231" y="10646"/>
                  </a:cubicBezTo>
                  <a:cubicBezTo>
                    <a:pt x="1244" y="10671"/>
                    <a:pt x="1231" y="10710"/>
                    <a:pt x="1169" y="10803"/>
                  </a:cubicBezTo>
                  <a:cubicBezTo>
                    <a:pt x="1107" y="10895"/>
                    <a:pt x="998" y="11042"/>
                    <a:pt x="886" y="11237"/>
                  </a:cubicBezTo>
                  <a:cubicBezTo>
                    <a:pt x="774" y="11433"/>
                    <a:pt x="660" y="11677"/>
                    <a:pt x="567" y="11941"/>
                  </a:cubicBezTo>
                  <a:cubicBezTo>
                    <a:pt x="473" y="12204"/>
                    <a:pt x="400" y="12488"/>
                    <a:pt x="380" y="12722"/>
                  </a:cubicBezTo>
                  <a:cubicBezTo>
                    <a:pt x="359" y="12957"/>
                    <a:pt x="391" y="13142"/>
                    <a:pt x="464" y="13308"/>
                  </a:cubicBezTo>
                  <a:cubicBezTo>
                    <a:pt x="537" y="13474"/>
                    <a:pt x="651" y="13621"/>
                    <a:pt x="777" y="13709"/>
                  </a:cubicBezTo>
                  <a:cubicBezTo>
                    <a:pt x="902" y="13797"/>
                    <a:pt x="1039" y="13826"/>
                    <a:pt x="1164" y="13797"/>
                  </a:cubicBezTo>
                  <a:cubicBezTo>
                    <a:pt x="1290" y="13768"/>
                    <a:pt x="1404" y="13680"/>
                    <a:pt x="1481" y="13616"/>
                  </a:cubicBezTo>
                  <a:cubicBezTo>
                    <a:pt x="1559" y="13553"/>
                    <a:pt x="1600" y="13514"/>
                    <a:pt x="1607" y="13499"/>
                  </a:cubicBezTo>
                  <a:cubicBezTo>
                    <a:pt x="1614" y="13484"/>
                    <a:pt x="1586" y="13494"/>
                    <a:pt x="1493" y="13567"/>
                  </a:cubicBezTo>
                  <a:cubicBezTo>
                    <a:pt x="1399" y="13641"/>
                    <a:pt x="1240" y="13777"/>
                    <a:pt x="1101" y="13963"/>
                  </a:cubicBezTo>
                  <a:cubicBezTo>
                    <a:pt x="961" y="14149"/>
                    <a:pt x="843" y="14383"/>
                    <a:pt x="756" y="14647"/>
                  </a:cubicBezTo>
                  <a:cubicBezTo>
                    <a:pt x="670" y="14911"/>
                    <a:pt x="615" y="15204"/>
                    <a:pt x="599" y="15453"/>
                  </a:cubicBezTo>
                  <a:cubicBezTo>
                    <a:pt x="583" y="15702"/>
                    <a:pt x="606" y="15907"/>
                    <a:pt x="660" y="16083"/>
                  </a:cubicBezTo>
                  <a:cubicBezTo>
                    <a:pt x="715" y="16259"/>
                    <a:pt x="802" y="16405"/>
                    <a:pt x="895" y="16469"/>
                  </a:cubicBezTo>
                  <a:cubicBezTo>
                    <a:pt x="989" y="16532"/>
                    <a:pt x="1089" y="16513"/>
                    <a:pt x="1212" y="16420"/>
                  </a:cubicBezTo>
                  <a:cubicBezTo>
                    <a:pt x="1335" y="16327"/>
                    <a:pt x="1481" y="16161"/>
                    <a:pt x="1630" y="15966"/>
                  </a:cubicBezTo>
                  <a:cubicBezTo>
                    <a:pt x="1778" y="15770"/>
                    <a:pt x="1928" y="15546"/>
                    <a:pt x="2026" y="15394"/>
                  </a:cubicBezTo>
                  <a:cubicBezTo>
                    <a:pt x="2124" y="15243"/>
                    <a:pt x="2170" y="15165"/>
                    <a:pt x="2216" y="15086"/>
                  </a:cubicBezTo>
                </a:path>
              </a:pathLst>
            </a:custGeom>
            <a:noFill/>
            <a:ln w="88900" cap="rnd">
              <a:solidFill>
                <a:srgbClr val="147EF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spcBef>
                  <a:spcPts val="0"/>
                </a:spcBef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33" name="Comparison of Optimization Algorithm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Comparison of Optimization Algorithms</a:t>
            </a:r>
          </a:p>
        </p:txBody>
      </p:sp>
      <p:sp>
        <p:nvSpPr>
          <p:cNvPr id="63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5" name="Nicole Hiller"/>
          <p:cNvSpPr txBox="1"/>
          <p:nvPr>
            <p:ph type="body" idx="21"/>
          </p:nvPr>
        </p:nvSpPr>
        <p:spPr>
          <a:xfrm>
            <a:off x="22423577" y="13302365"/>
            <a:ext cx="1266216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12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Nicole Hiller</a:t>
            </a:r>
          </a:p>
        </p:txBody>
      </p:sp>
      <p:sp>
        <p:nvSpPr>
          <p:cNvPr id="636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spcBef>
                <a:spcPts val="1200"/>
              </a:spcBef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637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63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75611" y="1527133"/>
            <a:ext cx="15632778" cy="115726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41" name="object 2"/>
          <p:cNvSpPr txBox="1"/>
          <p:nvPr/>
        </p:nvSpPr>
        <p:spPr>
          <a:xfrm>
            <a:off x="5108573" y="2822545"/>
            <a:ext cx="10707372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368300" indent="-355600" defTabSz="1828800">
              <a:spcBef>
                <a:spcPts val="600"/>
              </a:spcBef>
              <a:buSzPct val="100000"/>
              <a:buFont typeface="Arial"/>
              <a:buChar char="•"/>
              <a:tabLst>
                <a:tab pos="381000" algn="l"/>
              </a:tabLst>
              <a:defRPr spc="-30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safe</a:t>
            </a:r>
            <a:r>
              <a:rPr spc="-50"/>
              <a:t> </a:t>
            </a:r>
            <a:r>
              <a:rPr spc="-20"/>
              <a:t>variants</a:t>
            </a:r>
            <a:r>
              <a:rPr spc="-40"/>
              <a:t> </a:t>
            </a:r>
            <a:r>
              <a:rPr spc="-10"/>
              <a:t>competitive</a:t>
            </a:r>
            <a:endParaRPr spc="-10"/>
          </a:p>
          <a:p>
            <a:pPr marL="368300" indent="-355600" defTabSz="1828800">
              <a:spcBef>
                <a:spcPts val="400"/>
              </a:spcBef>
              <a:buSzPct val="100000"/>
              <a:buFont typeface="Arial"/>
              <a:buChar char="•"/>
              <a:tabLst>
                <a:tab pos="381000" algn="l"/>
              </a:tabLst>
              <a:defRPr spc="-20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non-safe</a:t>
            </a:r>
            <a:r>
              <a:rPr spc="10"/>
              <a:t> </a:t>
            </a:r>
            <a:r>
              <a:rPr spc="-10"/>
              <a:t>methods</a:t>
            </a:r>
            <a:r>
              <a:rPr spc="10"/>
              <a:t> </a:t>
            </a:r>
            <a:r>
              <a:rPr spc="-30"/>
              <a:t>create</a:t>
            </a:r>
            <a:r>
              <a:rPr spc="10"/>
              <a:t> </a:t>
            </a:r>
            <a:r>
              <a:t>interlocks</a:t>
            </a:r>
            <a:r>
              <a:rPr spc="20"/>
              <a:t> </a:t>
            </a:r>
            <a:r>
              <a:t>(violate</a:t>
            </a:r>
            <a:r>
              <a:rPr spc="10"/>
              <a:t> </a:t>
            </a:r>
            <a:r>
              <a:t>constraints)</a:t>
            </a:r>
          </a:p>
          <a:p>
            <a:pPr lvl="1" marL="546100" indent="-355600" defTabSz="1828800">
              <a:spcBef>
                <a:spcPts val="400"/>
              </a:spcBef>
              <a:buSzPct val="100000"/>
              <a:buFont typeface="Arial"/>
              <a:buChar char="•"/>
              <a:tabLst>
                <a:tab pos="736600" algn="l"/>
              </a:tabLst>
              <a:defRPr spc="-20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proves</a:t>
            </a:r>
            <a:r>
              <a:rPr spc="-40"/>
              <a:t> </a:t>
            </a:r>
            <a:r>
              <a:t>constraints</a:t>
            </a:r>
            <a:r>
              <a:rPr spc="-40"/>
              <a:t> </a:t>
            </a:r>
            <a:r>
              <a:t>are</a:t>
            </a:r>
            <a:r>
              <a:rPr spc="-40"/>
              <a:t> </a:t>
            </a:r>
            <a:r>
              <a:rPr spc="-10"/>
              <a:t>working</a:t>
            </a:r>
          </a:p>
        </p:txBody>
      </p:sp>
      <p:sp>
        <p:nvSpPr>
          <p:cNvPr id="642" name="object 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indent="8762" defTabSz="569594">
              <a:spcBef>
                <a:spcPts val="2600"/>
              </a:spcBef>
              <a:defRPr sz="6003"/>
            </a:pPr>
            <a:r>
              <a:t>HIPA</a:t>
            </a:r>
            <a:r>
              <a:rPr spc="-240"/>
              <a:t> results</a:t>
            </a:r>
          </a:p>
        </p:txBody>
      </p:sp>
      <p:sp>
        <p:nvSpPr>
          <p:cNvPr id="643" name="Double-click to edit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45" name="Jochem Snuverink"/>
          <p:cNvSpPr txBox="1"/>
          <p:nvPr>
            <p:ph type="body" idx="21"/>
          </p:nvPr>
        </p:nvSpPr>
        <p:spPr>
          <a:xfrm>
            <a:off x="21754693" y="13302365"/>
            <a:ext cx="1935100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Jochem Snuverink</a:t>
            </a:r>
          </a:p>
        </p:txBody>
      </p:sp>
      <p:sp>
        <p:nvSpPr>
          <p:cNvPr id="646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647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648" name="object 4" descr="object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7542" y="5350382"/>
            <a:ext cx="21898908" cy="61029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Rectangle 2"/>
          <p:cNvSpPr txBox="1"/>
          <p:nvPr>
            <p:ph type="sldNum" sz="quarter" idx="4294967295"/>
          </p:nvPr>
        </p:nvSpPr>
        <p:spPr>
          <a:xfrm>
            <a:off x="20317865" y="13266484"/>
            <a:ext cx="323479" cy="32106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l" defTabSz="824112">
              <a:lnSpc>
                <a:spcPct val="100000"/>
              </a:lnSpc>
              <a:defRPr b="0" sz="2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51" name="Rectangle 11"/>
          <p:cNvSpPr/>
          <p:nvPr/>
        </p:nvSpPr>
        <p:spPr>
          <a:xfrm>
            <a:off x="4619835" y="2548286"/>
            <a:ext cx="13741935" cy="2505085"/>
          </a:xfrm>
          <a:prstGeom prst="rect">
            <a:avLst/>
          </a:prstGeom>
          <a:ln w="38100">
            <a:solidFill>
              <a:srgbClr val="6699FF"/>
            </a:solidFill>
            <a:bevel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389" tIns="65389" rIns="65389" bIns="65389" anchor="ctr">
            <a:spAutoFit/>
          </a:bodyPr>
          <a:lstStyle/>
          <a:p>
            <a:pPr marL="265288" indent="-265288" defTabSz="815468">
              <a:spcBef>
                <a:spcPts val="0"/>
              </a:spcBef>
              <a:buSzPct val="100000"/>
              <a:buChar char="•"/>
              <a:defRPr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13 Beam Position Monitors (26 variables)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65288" indent="-265288" defTabSz="815468">
              <a:spcBef>
                <a:spcPts val="0"/>
              </a:spcBef>
              <a:buSzPct val="100000"/>
              <a:buChar char="•"/>
              <a:defRPr b="1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Objective function:</a:t>
            </a:r>
            <a:r>
              <a:rPr b="0"/>
              <a:t> FEL-2 intensity estimated by a photocurrent of a mirror installed in front of the experimental chamber 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65288" indent="-265288" defTabSz="815468">
              <a:spcBef>
                <a:spcPts val="0"/>
              </a:spcBef>
              <a:buSzPct val="100000"/>
              <a:buChar char="•"/>
              <a:defRPr b="1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Passive mode</a:t>
            </a:r>
            <a:r>
              <a:rPr b="0"/>
              <a:t> (no excitation)</a:t>
            </a:r>
          </a:p>
          <a:p>
            <a:pPr marL="265288" indent="-265288" defTabSz="815468">
              <a:spcBef>
                <a:spcPts val="0"/>
              </a:spcBef>
              <a:buSzPct val="100000"/>
              <a:buChar char="•"/>
              <a:defRPr b="1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3X</a:t>
            </a:r>
            <a:r>
              <a:rPr b="0"/>
              <a:t> average FEL energy</a:t>
            </a:r>
          </a:p>
        </p:txBody>
      </p:sp>
      <p:sp>
        <p:nvSpPr>
          <p:cNvPr id="652" name="Rectangle 13"/>
          <p:cNvSpPr txBox="1"/>
          <p:nvPr>
            <p:ph type="title"/>
          </p:nvPr>
        </p:nvSpPr>
        <p:spPr>
          <a:xfrm>
            <a:off x="8417218" y="322729"/>
            <a:ext cx="12814088" cy="1728909"/>
          </a:xfrm>
          <a:prstGeom prst="rect">
            <a:avLst/>
          </a:prstGeom>
        </p:spPr>
        <p:txBody>
          <a:bodyPr lIns="0" tIns="0" rIns="0" bIns="0" anchor="ctr"/>
          <a:lstStyle>
            <a:lvl1pPr algn="l">
              <a:spcBef>
                <a:spcPts val="2500"/>
              </a:spcBef>
              <a:defRPr sz="5000">
                <a:solidFill>
                  <a:srgbClr val="1F497D"/>
                </a:solidFill>
              </a:defRPr>
            </a:lvl1pPr>
          </a:lstStyle>
          <a:p>
            <a:pPr/>
            <a:r>
              <a:t>Statistical Optimization of the electron beam trajectory in the undulators</a:t>
            </a:r>
          </a:p>
        </p:txBody>
      </p:sp>
      <p:pic>
        <p:nvPicPr>
          <p:cNvPr id="653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19835" y="5549009"/>
            <a:ext cx="15553279" cy="6563861"/>
          </a:xfrm>
          <a:prstGeom prst="rect">
            <a:avLst/>
          </a:prstGeom>
          <a:ln w="12700">
            <a:miter lim="400000"/>
          </a:ln>
        </p:spPr>
      </p:pic>
      <p:sp>
        <p:nvSpPr>
          <p:cNvPr id="654" name="Line 5"/>
          <p:cNvSpPr/>
          <p:nvPr/>
        </p:nvSpPr>
        <p:spPr>
          <a:xfrm flipV="1">
            <a:off x="11571898" y="7856156"/>
            <a:ext cx="4066392" cy="1521434"/>
          </a:xfrm>
          <a:prstGeom prst="line">
            <a:avLst/>
          </a:prstGeom>
          <a:ln w="114300">
            <a:solidFill>
              <a:srgbClr val="FFFF00"/>
            </a:solidFill>
            <a:tailEnd type="triangle"/>
          </a:ln>
          <a:effectLst>
            <a:outerShdw sx="100000" sy="100000" kx="0" ky="0" algn="b" rotWithShape="0" blurRad="88900" dist="63500" dir="2700000">
              <a:srgbClr val="000000">
                <a:alpha val="40000"/>
              </a:srgbClr>
            </a:outerShdw>
          </a:effectLst>
        </p:spPr>
        <p:txBody>
          <a:bodyPr lIns="82987" tIns="82987" rIns="82987" bIns="82987"/>
          <a:lstStyle/>
          <a:p>
            <a:pPr defTabSz="812586">
              <a:spcBef>
                <a:spcPts val="0"/>
              </a:spcBef>
              <a:defRPr sz="4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5" name="Line 6"/>
          <p:cNvSpPr/>
          <p:nvPr/>
        </p:nvSpPr>
        <p:spPr>
          <a:xfrm>
            <a:off x="11547125" y="10128470"/>
            <a:ext cx="3921109" cy="1"/>
          </a:xfrm>
          <a:prstGeom prst="line">
            <a:avLst/>
          </a:prstGeom>
          <a:ln w="114300">
            <a:solidFill>
              <a:srgbClr val="FFFF00"/>
            </a:solidFill>
            <a:headEnd type="triangle"/>
            <a:tailEnd type="triangle"/>
          </a:ln>
          <a:effectLst>
            <a:outerShdw sx="100000" sy="100000" kx="0" ky="0" algn="b" rotWithShape="0" blurRad="88900" dist="63500" dir="2700000">
              <a:srgbClr val="000000">
                <a:alpha val="40000"/>
              </a:srgbClr>
            </a:outerShdw>
          </a:effectLst>
        </p:spPr>
        <p:txBody>
          <a:bodyPr lIns="82987" tIns="82987" rIns="82987" bIns="82987"/>
          <a:lstStyle/>
          <a:p>
            <a:pPr defTabSz="812586">
              <a:spcBef>
                <a:spcPts val="0"/>
              </a:spcBef>
              <a:defRPr sz="4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sp>
        <p:nvSpPr>
          <p:cNvPr id="656" name="Rectangle 7"/>
          <p:cNvSpPr/>
          <p:nvPr/>
        </p:nvSpPr>
        <p:spPr>
          <a:xfrm>
            <a:off x="11325114" y="11176872"/>
            <a:ext cx="5851269" cy="711627"/>
          </a:xfrm>
          <a:prstGeom prst="rect">
            <a:avLst/>
          </a:prstGeom>
          <a:solidFill>
            <a:srgbClr val="A6A6A6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83043" tIns="83043" rIns="83043" bIns="83043">
            <a:spAutoFit/>
          </a:bodyPr>
          <a:lstStyle>
            <a:lvl1pPr defTabSz="812586">
              <a:spcBef>
                <a:spcPts val="0"/>
              </a:spcBef>
              <a:defRPr b="1" sz="3600">
                <a:solidFill>
                  <a:srgbClr val="FFFF00"/>
                </a:solidFill>
                <a:effectLst>
                  <a:outerShdw sx="100000" sy="100000" kx="0" ky="0" algn="b" rotWithShape="0" blurRad="38100" dist="38100" dir="270000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/>
            <a:r>
              <a:t>8 min – 10Hz – 8 iterations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659" name="Detection of Faulty Diagno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Detection of Faulty Diagnostics</a:t>
            </a:r>
          </a:p>
        </p:txBody>
      </p:sp>
      <p:sp>
        <p:nvSpPr>
          <p:cNvPr id="660" name="One example from CERN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One example from CERN: </a:t>
            </a:r>
          </a:p>
          <a:p>
            <a:pPr lvl="1"/>
            <a:r>
              <a:t>Detection of faulty beam position monitors</a:t>
            </a:r>
          </a:p>
          <a:p>
            <a:pPr/>
            <a:r>
              <a:t>One example from DESY:</a:t>
            </a:r>
          </a:p>
          <a:p>
            <a:pPr lvl="1"/>
            <a:r>
              <a:t>Detection of faults in the superconducting RF system</a:t>
            </a:r>
          </a:p>
        </p:txBody>
      </p:sp>
      <p:sp>
        <p:nvSpPr>
          <p:cNvPr id="6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62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663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664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" name="object 2"/>
          <p:cNvGrpSpPr/>
          <p:nvPr/>
        </p:nvGrpSpPr>
        <p:grpSpPr>
          <a:xfrm>
            <a:off x="-1" y="11902440"/>
            <a:ext cx="2310385" cy="1813561"/>
            <a:chOff x="0" y="0"/>
            <a:chExt cx="2310383" cy="1813560"/>
          </a:xfrm>
        </p:grpSpPr>
        <p:pic>
          <p:nvPicPr>
            <p:cNvPr id="666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29595" y="619662"/>
              <a:ext cx="715189" cy="2016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69" name="object 4"/>
            <p:cNvGrpSpPr/>
            <p:nvPr/>
          </p:nvGrpSpPr>
          <p:grpSpPr>
            <a:xfrm>
              <a:off x="320343" y="248792"/>
              <a:ext cx="1348412" cy="1334162"/>
              <a:chOff x="0" y="0"/>
              <a:chExt cx="1348410" cy="1334161"/>
            </a:xfrm>
          </p:grpSpPr>
          <p:sp>
            <p:nvSpPr>
              <p:cNvPr id="667" name="Shape"/>
              <p:cNvSpPr/>
              <p:nvPr/>
            </p:nvSpPr>
            <p:spPr>
              <a:xfrm>
                <a:off x="0" y="0"/>
                <a:ext cx="1348411" cy="1334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81"/>
                    </a:moveTo>
                    <a:lnTo>
                      <a:pt x="8075" y="0"/>
                    </a:lnTo>
                    <a:lnTo>
                      <a:pt x="7718" y="6"/>
                    </a:lnTo>
                    <a:lnTo>
                      <a:pt x="7428" y="20"/>
                    </a:lnTo>
                    <a:lnTo>
                      <a:pt x="7214" y="34"/>
                    </a:lnTo>
                    <a:lnTo>
                      <a:pt x="7081" y="40"/>
                    </a:lnTo>
                    <a:lnTo>
                      <a:pt x="5623" y="295"/>
                    </a:lnTo>
                    <a:lnTo>
                      <a:pt x="4279" y="825"/>
                    </a:lnTo>
                    <a:lnTo>
                      <a:pt x="3074" y="1594"/>
                    </a:lnTo>
                    <a:lnTo>
                      <a:pt x="2034" y="2569"/>
                    </a:lnTo>
                    <a:lnTo>
                      <a:pt x="1181" y="3714"/>
                    </a:lnTo>
                    <a:lnTo>
                      <a:pt x="541" y="4994"/>
                    </a:lnTo>
                    <a:lnTo>
                      <a:pt x="139" y="6373"/>
                    </a:lnTo>
                    <a:lnTo>
                      <a:pt x="0" y="7818"/>
                    </a:lnTo>
                    <a:lnTo>
                      <a:pt x="51" y="8699"/>
                    </a:lnTo>
                    <a:lnTo>
                      <a:pt x="453" y="10748"/>
                    </a:lnTo>
                    <a:lnTo>
                      <a:pt x="1281" y="13706"/>
                    </a:lnTo>
                    <a:lnTo>
                      <a:pt x="1730" y="15288"/>
                    </a:lnTo>
                    <a:lnTo>
                      <a:pt x="2188" y="16885"/>
                    </a:lnTo>
                    <a:lnTo>
                      <a:pt x="2586" y="16885"/>
                    </a:lnTo>
                    <a:lnTo>
                      <a:pt x="1074" y="11686"/>
                    </a:lnTo>
                    <a:lnTo>
                      <a:pt x="1909" y="12928"/>
                    </a:lnTo>
                    <a:lnTo>
                      <a:pt x="3043" y="14002"/>
                    </a:lnTo>
                    <a:lnTo>
                      <a:pt x="4419" y="14846"/>
                    </a:lnTo>
                    <a:lnTo>
                      <a:pt x="5982" y="15398"/>
                    </a:lnTo>
                    <a:lnTo>
                      <a:pt x="7677" y="15595"/>
                    </a:lnTo>
                    <a:lnTo>
                      <a:pt x="8822" y="15513"/>
                    </a:lnTo>
                    <a:lnTo>
                      <a:pt x="9915" y="15273"/>
                    </a:lnTo>
                    <a:lnTo>
                      <a:pt x="10124" y="15193"/>
                    </a:lnTo>
                    <a:lnTo>
                      <a:pt x="10933" y="14881"/>
                    </a:lnTo>
                    <a:lnTo>
                      <a:pt x="11854" y="14346"/>
                    </a:lnTo>
                    <a:lnTo>
                      <a:pt x="5132" y="21600"/>
                    </a:lnTo>
                    <a:lnTo>
                      <a:pt x="5649" y="21600"/>
                    </a:lnTo>
                    <a:lnTo>
                      <a:pt x="11974" y="14789"/>
                    </a:lnTo>
                    <a:lnTo>
                      <a:pt x="13405" y="13147"/>
                    </a:lnTo>
                    <a:lnTo>
                      <a:pt x="14454" y="11606"/>
                    </a:lnTo>
                    <a:lnTo>
                      <a:pt x="15223" y="9512"/>
                    </a:lnTo>
                    <a:lnTo>
                      <a:pt x="15355" y="8019"/>
                    </a:lnTo>
                    <a:lnTo>
                      <a:pt x="15394" y="8019"/>
                    </a:lnTo>
                    <a:lnTo>
                      <a:pt x="18338" y="21600"/>
                    </a:lnTo>
                    <a:lnTo>
                      <a:pt x="18775" y="21600"/>
                    </a:lnTo>
                    <a:lnTo>
                      <a:pt x="18377" y="19826"/>
                    </a:lnTo>
                    <a:lnTo>
                      <a:pt x="17463" y="15752"/>
                    </a:lnTo>
                    <a:lnTo>
                      <a:pt x="16460" y="11246"/>
                    </a:lnTo>
                    <a:lnTo>
                      <a:pt x="15792" y="8180"/>
                    </a:lnTo>
                    <a:lnTo>
                      <a:pt x="15754" y="8019"/>
                    </a:lnTo>
                    <a:lnTo>
                      <a:pt x="15420" y="6620"/>
                    </a:lnTo>
                    <a:lnTo>
                      <a:pt x="15022" y="5365"/>
                    </a:lnTo>
                    <a:lnTo>
                      <a:pt x="14161" y="3667"/>
                    </a:lnTo>
                    <a:lnTo>
                      <a:pt x="13644" y="3385"/>
                    </a:lnTo>
                    <a:lnTo>
                      <a:pt x="13485" y="3385"/>
                    </a:lnTo>
                    <a:lnTo>
                      <a:pt x="14090" y="4304"/>
                    </a:lnTo>
                    <a:lnTo>
                      <a:pt x="14569" y="5390"/>
                    </a:lnTo>
                    <a:lnTo>
                      <a:pt x="14884" y="6581"/>
                    </a:lnTo>
                    <a:lnTo>
                      <a:pt x="14997" y="7818"/>
                    </a:lnTo>
                    <a:lnTo>
                      <a:pt x="14849" y="9304"/>
                    </a:lnTo>
                    <a:lnTo>
                      <a:pt x="14424" y="10687"/>
                    </a:lnTo>
                    <a:lnTo>
                      <a:pt x="13753" y="11940"/>
                    </a:lnTo>
                    <a:lnTo>
                      <a:pt x="12863" y="13032"/>
                    </a:lnTo>
                    <a:lnTo>
                      <a:pt x="11786" y="13932"/>
                    </a:lnTo>
                    <a:lnTo>
                      <a:pt x="10550" y="14613"/>
                    </a:lnTo>
                    <a:lnTo>
                      <a:pt x="9183" y="15043"/>
                    </a:lnTo>
                    <a:lnTo>
                      <a:pt x="7717" y="15193"/>
                    </a:lnTo>
                    <a:lnTo>
                      <a:pt x="6250" y="15043"/>
                    </a:lnTo>
                    <a:lnTo>
                      <a:pt x="4885" y="14613"/>
                    </a:lnTo>
                    <a:lnTo>
                      <a:pt x="3648" y="13932"/>
                    </a:lnTo>
                    <a:lnTo>
                      <a:pt x="2571" y="13032"/>
                    </a:lnTo>
                    <a:lnTo>
                      <a:pt x="1681" y="11940"/>
                    </a:lnTo>
                    <a:lnTo>
                      <a:pt x="1545" y="11686"/>
                    </a:lnTo>
                    <a:lnTo>
                      <a:pt x="1010" y="10687"/>
                    </a:lnTo>
                    <a:lnTo>
                      <a:pt x="585" y="9304"/>
                    </a:lnTo>
                    <a:lnTo>
                      <a:pt x="437" y="7818"/>
                    </a:lnTo>
                    <a:lnTo>
                      <a:pt x="585" y="6331"/>
                    </a:lnTo>
                    <a:lnTo>
                      <a:pt x="1010" y="4943"/>
                    </a:lnTo>
                    <a:lnTo>
                      <a:pt x="1681" y="3683"/>
                    </a:lnTo>
                    <a:lnTo>
                      <a:pt x="2571" y="2584"/>
                    </a:lnTo>
                    <a:lnTo>
                      <a:pt x="3648" y="1676"/>
                    </a:lnTo>
                    <a:lnTo>
                      <a:pt x="4885" y="989"/>
                    </a:lnTo>
                    <a:lnTo>
                      <a:pt x="6250" y="554"/>
                    </a:lnTo>
                    <a:lnTo>
                      <a:pt x="7717" y="403"/>
                    </a:lnTo>
                    <a:lnTo>
                      <a:pt x="9027" y="527"/>
                    </a:lnTo>
                    <a:lnTo>
                      <a:pt x="10258" y="881"/>
                    </a:lnTo>
                    <a:lnTo>
                      <a:pt x="11392" y="1440"/>
                    </a:lnTo>
                    <a:lnTo>
                      <a:pt x="12411" y="2176"/>
                    </a:lnTo>
                    <a:lnTo>
                      <a:pt x="12625" y="2213"/>
                    </a:lnTo>
                    <a:lnTo>
                      <a:pt x="12839" y="2262"/>
                    </a:lnTo>
                    <a:lnTo>
                      <a:pt x="13037" y="2318"/>
                    </a:lnTo>
                    <a:lnTo>
                      <a:pt x="13206" y="2377"/>
                    </a:lnTo>
                    <a:lnTo>
                      <a:pt x="13206" y="2337"/>
                    </a:lnTo>
                    <a:lnTo>
                      <a:pt x="12477" y="1712"/>
                    </a:lnTo>
                    <a:lnTo>
                      <a:pt x="11670" y="1174"/>
                    </a:lnTo>
                    <a:lnTo>
                      <a:pt x="10796" y="734"/>
                    </a:lnTo>
                    <a:lnTo>
                      <a:pt x="9865" y="403"/>
                    </a:lnTo>
                    <a:lnTo>
                      <a:pt x="9865" y="363"/>
                    </a:lnTo>
                    <a:lnTo>
                      <a:pt x="21600" y="443"/>
                    </a:lnTo>
                    <a:lnTo>
                      <a:pt x="21600" y="81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68" name="Shape"/>
              <p:cNvSpPr/>
              <p:nvPr/>
            </p:nvSpPr>
            <p:spPr>
              <a:xfrm>
                <a:off x="208584" y="647166"/>
                <a:ext cx="99315" cy="238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4131" y="15628"/>
                    </a:lnTo>
                    <a:lnTo>
                      <a:pt x="9248" y="9955"/>
                    </a:lnTo>
                    <a:lnTo>
                      <a:pt x="6491" y="4702"/>
                    </a:lnTo>
                    <a:lnTo>
                      <a:pt x="5403" y="0"/>
                    </a:lnTo>
                    <a:lnTo>
                      <a:pt x="0" y="0"/>
                    </a:lnTo>
                    <a:lnTo>
                      <a:pt x="3375" y="9730"/>
                    </a:lnTo>
                    <a:lnTo>
                      <a:pt x="12419" y="19800"/>
                    </a:lnTo>
                    <a:lnTo>
                      <a:pt x="14578" y="20475"/>
                    </a:ln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670" name="object 5" descr="object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43185" y="1179712"/>
              <a:ext cx="725122" cy="1916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74" name="object 6"/>
            <p:cNvGrpSpPr/>
            <p:nvPr/>
          </p:nvGrpSpPr>
          <p:grpSpPr>
            <a:xfrm>
              <a:off x="650635" y="368262"/>
              <a:ext cx="906401" cy="786539"/>
              <a:chOff x="0" y="0"/>
              <a:chExt cx="906400" cy="786538"/>
            </a:xfrm>
          </p:grpSpPr>
          <p:sp>
            <p:nvSpPr>
              <p:cNvPr id="671" name="Shape"/>
              <p:cNvSpPr/>
              <p:nvPr/>
            </p:nvSpPr>
            <p:spPr>
              <a:xfrm>
                <a:off x="357594" y="47265"/>
                <a:ext cx="501886" cy="739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286" y="0"/>
                    </a:moveTo>
                    <a:lnTo>
                      <a:pt x="0" y="0"/>
                    </a:lnTo>
                    <a:lnTo>
                      <a:pt x="4173" y="285"/>
                    </a:lnTo>
                    <a:lnTo>
                      <a:pt x="7941" y="1089"/>
                    </a:lnTo>
                    <a:lnTo>
                      <a:pt x="11257" y="2341"/>
                    </a:lnTo>
                    <a:lnTo>
                      <a:pt x="14076" y="3966"/>
                    </a:lnTo>
                    <a:lnTo>
                      <a:pt x="16352" y="5892"/>
                    </a:lnTo>
                    <a:lnTo>
                      <a:pt x="18160" y="8305"/>
                    </a:lnTo>
                    <a:lnTo>
                      <a:pt x="19277" y="10855"/>
                    </a:lnTo>
                    <a:lnTo>
                      <a:pt x="19733" y="13377"/>
                    </a:lnTo>
                    <a:lnTo>
                      <a:pt x="19557" y="15709"/>
                    </a:lnTo>
                    <a:lnTo>
                      <a:pt x="19322" y="16585"/>
                    </a:lnTo>
                    <a:lnTo>
                      <a:pt x="18876" y="17746"/>
                    </a:lnTo>
                    <a:lnTo>
                      <a:pt x="18130" y="19126"/>
                    </a:lnTo>
                    <a:lnTo>
                      <a:pt x="16993" y="20655"/>
                    </a:lnTo>
                    <a:lnTo>
                      <a:pt x="17313" y="21600"/>
                    </a:lnTo>
                    <a:lnTo>
                      <a:pt x="18809" y="19785"/>
                    </a:lnTo>
                    <a:lnTo>
                      <a:pt x="19985" y="17719"/>
                    </a:lnTo>
                    <a:lnTo>
                      <a:pt x="20920" y="15065"/>
                    </a:lnTo>
                    <a:lnTo>
                      <a:pt x="21600" y="11928"/>
                    </a:lnTo>
                    <a:lnTo>
                      <a:pt x="20626" y="11928"/>
                    </a:lnTo>
                    <a:lnTo>
                      <a:pt x="20122" y="9961"/>
                    </a:lnTo>
                    <a:lnTo>
                      <a:pt x="17831" y="6108"/>
                    </a:lnTo>
                    <a:lnTo>
                      <a:pt x="12955" y="2311"/>
                    </a:lnTo>
                    <a:lnTo>
                      <a:pt x="9084" y="664"/>
                    </a:lnTo>
                    <a:lnTo>
                      <a:pt x="628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72" name="Shape"/>
              <p:cNvSpPr/>
              <p:nvPr/>
            </p:nvSpPr>
            <p:spPr>
              <a:xfrm>
                <a:off x="836848" y="0"/>
                <a:ext cx="69553" cy="4554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880" y="0"/>
                    </a:lnTo>
                    <a:lnTo>
                      <a:pt x="0" y="21600"/>
                    </a:lnTo>
                    <a:lnTo>
                      <a:pt x="7029" y="21600"/>
                    </a:lnTo>
                    <a:lnTo>
                      <a:pt x="7711" y="2089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673" name="Shape"/>
              <p:cNvSpPr/>
              <p:nvPr/>
            </p:nvSpPr>
            <p:spPr>
              <a:xfrm>
                <a:off x="0" y="22389"/>
                <a:ext cx="503659" cy="179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336" y="0"/>
                    </a:moveTo>
                    <a:lnTo>
                      <a:pt x="10903" y="1359"/>
                    </a:lnTo>
                    <a:lnTo>
                      <a:pt x="6789" y="5250"/>
                    </a:lnTo>
                    <a:lnTo>
                      <a:pt x="3115" y="11391"/>
                    </a:lnTo>
                    <a:lnTo>
                      <a:pt x="0" y="19501"/>
                    </a:lnTo>
                    <a:lnTo>
                      <a:pt x="852" y="21600"/>
                    </a:lnTo>
                    <a:lnTo>
                      <a:pt x="3774" y="13883"/>
                    </a:lnTo>
                    <a:lnTo>
                      <a:pt x="7215" y="8023"/>
                    </a:lnTo>
                    <a:lnTo>
                      <a:pt x="11096" y="4301"/>
                    </a:lnTo>
                    <a:lnTo>
                      <a:pt x="15336" y="2998"/>
                    </a:lnTo>
                    <a:lnTo>
                      <a:pt x="21600" y="2998"/>
                    </a:lnTo>
                    <a:lnTo>
                      <a:pt x="20051" y="1476"/>
                    </a:lnTo>
                    <a:lnTo>
                      <a:pt x="1533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675" name="object 7"/>
            <p:cNvSpPr/>
            <p:nvPr/>
          </p:nvSpPr>
          <p:spPr>
            <a:xfrm>
              <a:off x="0" y="0"/>
              <a:ext cx="2310384" cy="1813561"/>
            </a:xfrm>
            <a:prstGeom prst="rect">
              <a:avLst/>
            </a:prstGeom>
            <a:solidFill>
              <a:srgbClr val="1E5AA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677" name="object 8"/>
          <p:cNvSpPr txBox="1"/>
          <p:nvPr>
            <p:ph type="title"/>
          </p:nvPr>
        </p:nvSpPr>
        <p:spPr>
          <a:xfrm>
            <a:off x="993849" y="312926"/>
            <a:ext cx="7019292" cy="1027431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200"/>
              </a:spcBef>
              <a:defRPr sz="6400" u="none"/>
            </a:pPr>
            <a:r>
              <a:t>Measuring</a:t>
            </a:r>
            <a:r>
              <a:rPr spc="-200"/>
              <a:t> </a:t>
            </a:r>
            <a:r>
              <a:t>the</a:t>
            </a:r>
            <a:r>
              <a:rPr spc="-200"/>
              <a:t> optics</a:t>
            </a:r>
          </a:p>
        </p:txBody>
      </p:sp>
      <p:sp>
        <p:nvSpPr>
          <p:cNvPr id="678" name="object 9"/>
          <p:cNvSpPr/>
          <p:nvPr/>
        </p:nvSpPr>
        <p:spPr>
          <a:xfrm flipV="1">
            <a:off x="926589" y="1536189"/>
            <a:ext cx="21401534" cy="67057"/>
          </a:xfrm>
          <a:prstGeom prst="line">
            <a:avLst/>
          </a:prstGeom>
          <a:ln w="12700">
            <a:solidFill>
              <a:srgbClr val="00549F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679" name="object 10" descr="object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58238" y="2727960"/>
            <a:ext cx="6028945" cy="2944368"/>
          </a:xfrm>
          <a:prstGeom prst="rect">
            <a:avLst/>
          </a:prstGeom>
          <a:ln w="12700">
            <a:miter lim="400000"/>
          </a:ln>
        </p:spPr>
      </p:pic>
      <p:sp>
        <p:nvSpPr>
          <p:cNvPr id="680" name="object 11"/>
          <p:cNvSpPr txBox="1"/>
          <p:nvPr/>
        </p:nvSpPr>
        <p:spPr>
          <a:xfrm>
            <a:off x="1788160" y="1760979"/>
            <a:ext cx="470662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0"/>
              </a:spcBef>
              <a:defRPr b="1" spc="-30" sz="3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Turn-by-turn</a:t>
            </a:r>
            <a:r>
              <a:rPr spc="60"/>
              <a:t> </a:t>
            </a:r>
            <a:r>
              <a:rPr spc="-10"/>
              <a:t>beam</a:t>
            </a:r>
            <a:r>
              <a:t> </a:t>
            </a:r>
            <a:r>
              <a:rPr spc="-10"/>
              <a:t>position</a:t>
            </a:r>
          </a:p>
        </p:txBody>
      </p:sp>
      <p:sp>
        <p:nvSpPr>
          <p:cNvPr id="681" name="object 12"/>
          <p:cNvSpPr txBox="1"/>
          <p:nvPr/>
        </p:nvSpPr>
        <p:spPr>
          <a:xfrm rot="16200000">
            <a:off x="-262793" y="3803326"/>
            <a:ext cx="2082801" cy="3799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lnSpc>
                <a:spcPts val="2800"/>
              </a:lnSpc>
              <a:spcBef>
                <a:spcPts val="0"/>
              </a:spcBef>
              <a:defRPr spc="-10" sz="28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Position</a:t>
            </a:r>
            <a:r>
              <a:rPr spc="-110"/>
              <a:t> </a:t>
            </a:r>
            <a:r>
              <a:t>[mm]</a:t>
            </a:r>
          </a:p>
        </p:txBody>
      </p:sp>
      <p:sp>
        <p:nvSpPr>
          <p:cNvPr id="682" name="object 13"/>
          <p:cNvSpPr txBox="1"/>
          <p:nvPr/>
        </p:nvSpPr>
        <p:spPr>
          <a:xfrm>
            <a:off x="980437" y="5731800"/>
            <a:ext cx="7743192" cy="166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347469" algn="ctr" defTabSz="1828800">
              <a:spcBef>
                <a:spcPts val="800"/>
              </a:spcBef>
              <a:defRPr spc="-50" sz="28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Turn</a:t>
            </a:r>
            <a:r>
              <a:rPr spc="-70"/>
              <a:t> </a:t>
            </a:r>
            <a:r>
              <a:rPr spc="-10"/>
              <a:t>no.</a:t>
            </a:r>
          </a:p>
          <a:p>
            <a:pPr marL="586105" marR="10160" indent="-574040" defTabSz="1828800">
              <a:spcBef>
                <a:spcPts val="8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3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Excite</a:t>
            </a:r>
            <a:r>
              <a:rPr spc="10"/>
              <a:t> </a:t>
            </a:r>
            <a:r>
              <a:rPr spc="0"/>
              <a:t>the</a:t>
            </a:r>
            <a:r>
              <a:rPr spc="-20"/>
              <a:t> </a:t>
            </a:r>
            <a:r>
              <a:rPr spc="0"/>
              <a:t>beam</a:t>
            </a:r>
            <a:r>
              <a:rPr spc="10"/>
              <a:t> </a:t>
            </a:r>
            <a:r>
              <a:rPr spc="-20"/>
              <a:t>to</a:t>
            </a:r>
            <a:r>
              <a:t> </a:t>
            </a:r>
            <a:r>
              <a:rPr spc="-20"/>
              <a:t>perform</a:t>
            </a:r>
            <a:r>
              <a:t> transverse </a:t>
            </a:r>
            <a:r>
              <a:rPr spc="-780"/>
              <a:t> </a:t>
            </a:r>
            <a:r>
              <a:rPr spc="-20"/>
              <a:t>oscillations.</a:t>
            </a:r>
          </a:p>
        </p:txBody>
      </p:sp>
      <p:pic>
        <p:nvPicPr>
          <p:cNvPr id="683" name="object 14" descr="object 1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028176" y="2630422"/>
            <a:ext cx="6208777" cy="3063239"/>
          </a:xfrm>
          <a:prstGeom prst="rect">
            <a:avLst/>
          </a:prstGeom>
          <a:ln w="12700">
            <a:miter lim="400000"/>
          </a:ln>
        </p:spPr>
      </p:pic>
      <p:sp>
        <p:nvSpPr>
          <p:cNvPr id="684" name="object 15"/>
          <p:cNvSpPr txBox="1"/>
          <p:nvPr/>
        </p:nvSpPr>
        <p:spPr>
          <a:xfrm>
            <a:off x="11304016" y="1760979"/>
            <a:ext cx="166497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0"/>
              </a:spcBef>
              <a:defRPr b="1" spc="-10" sz="3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Spectr</a:t>
            </a:r>
            <a:r>
              <a:rPr spc="-30"/>
              <a:t>u</a:t>
            </a:r>
            <a:r>
              <a:t>m</a:t>
            </a:r>
          </a:p>
        </p:txBody>
      </p:sp>
      <p:sp>
        <p:nvSpPr>
          <p:cNvPr id="685" name="object 16"/>
          <p:cNvSpPr txBox="1"/>
          <p:nvPr/>
        </p:nvSpPr>
        <p:spPr>
          <a:xfrm>
            <a:off x="11462004" y="5657848"/>
            <a:ext cx="155702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-20" sz="28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Frequency</a:t>
            </a:r>
          </a:p>
        </p:txBody>
      </p:sp>
      <p:sp>
        <p:nvSpPr>
          <p:cNvPr id="686" name="object 17"/>
          <p:cNvSpPr txBox="1"/>
          <p:nvPr/>
        </p:nvSpPr>
        <p:spPr>
          <a:xfrm rot="16200000">
            <a:off x="7897489" y="3972835"/>
            <a:ext cx="1560831" cy="379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lnSpc>
                <a:spcPts val="2800"/>
              </a:lnSpc>
              <a:spcBef>
                <a:spcPts val="0"/>
              </a:spcBef>
              <a:defRPr spc="-10" sz="28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Amplitude</a:t>
            </a:r>
          </a:p>
        </p:txBody>
      </p:sp>
      <p:grpSp>
        <p:nvGrpSpPr>
          <p:cNvPr id="689" name="object 18"/>
          <p:cNvGrpSpPr/>
          <p:nvPr/>
        </p:nvGrpSpPr>
        <p:grpSpPr>
          <a:xfrm>
            <a:off x="7630668" y="3509769"/>
            <a:ext cx="545591" cy="1386842"/>
            <a:chOff x="0" y="0"/>
            <a:chExt cx="545590" cy="1386840"/>
          </a:xfrm>
        </p:grpSpPr>
        <p:sp>
          <p:nvSpPr>
            <p:cNvPr id="687" name="object 19"/>
            <p:cNvSpPr/>
            <p:nvPr/>
          </p:nvSpPr>
          <p:spPr>
            <a:xfrm>
              <a:off x="0" y="0"/>
              <a:ext cx="545591" cy="1386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589A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88" name="object 20"/>
            <p:cNvSpPr/>
            <p:nvPr/>
          </p:nvSpPr>
          <p:spPr>
            <a:xfrm>
              <a:off x="0" y="0"/>
              <a:ext cx="545591" cy="1386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10800"/>
                  </a:ln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694" name="object 21"/>
          <p:cNvGrpSpPr/>
          <p:nvPr/>
        </p:nvGrpSpPr>
        <p:grpSpPr>
          <a:xfrm>
            <a:off x="15595090" y="2825494"/>
            <a:ext cx="7690402" cy="2734055"/>
            <a:chOff x="0" y="0"/>
            <a:chExt cx="7690401" cy="2734054"/>
          </a:xfrm>
        </p:grpSpPr>
        <p:sp>
          <p:nvSpPr>
            <p:cNvPr id="690" name="object 22"/>
            <p:cNvSpPr/>
            <p:nvPr/>
          </p:nvSpPr>
          <p:spPr>
            <a:xfrm>
              <a:off x="0" y="684275"/>
              <a:ext cx="545592" cy="1386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B589A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91" name="object 23"/>
            <p:cNvSpPr/>
            <p:nvPr/>
          </p:nvSpPr>
          <p:spPr>
            <a:xfrm>
              <a:off x="0" y="684275"/>
              <a:ext cx="545592" cy="1386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10800"/>
                  </a:lnTo>
                  <a:lnTo>
                    <a:pt x="0" y="21600"/>
                  </a:lnTo>
                </a:path>
              </a:pathLst>
            </a:custGeom>
            <a:noFill/>
            <a:ln w="381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692" name="object 24" descr="object 24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908617" y="0"/>
              <a:ext cx="6781785" cy="27340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93" name="object 25"/>
            <p:cNvSpPr/>
            <p:nvPr/>
          </p:nvSpPr>
          <p:spPr>
            <a:xfrm>
              <a:off x="544067" y="67055"/>
              <a:ext cx="551689" cy="16642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695" name="object 26"/>
          <p:cNvSpPr txBox="1"/>
          <p:nvPr/>
        </p:nvSpPr>
        <p:spPr>
          <a:xfrm>
            <a:off x="2490216" y="9168382"/>
            <a:ext cx="3923029" cy="990601"/>
          </a:xfrm>
          <a:prstGeom prst="rect">
            <a:avLst/>
          </a:prstGeom>
          <a:solidFill>
            <a:srgbClr val="1E5AAD">
              <a:alpha val="5019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45769" marR="635000" indent="-123189" defTabSz="1828800">
              <a:spcBef>
                <a:spcPts val="200"/>
              </a:spcBef>
              <a:defRPr spc="-20"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Denoising </a:t>
            </a:r>
            <a:r>
              <a:rPr spc="-30"/>
              <a:t>(SVD) </a:t>
            </a:r>
            <a:r>
              <a:rPr spc="-700"/>
              <a:t> </a:t>
            </a:r>
            <a:r>
              <a:rPr spc="-10"/>
              <a:t>Signal</a:t>
            </a:r>
            <a:r>
              <a:rPr spc="-80"/>
              <a:t> </a:t>
            </a:r>
            <a:r>
              <a:rPr spc="-10"/>
              <a:t>cuts</a:t>
            </a:r>
          </a:p>
        </p:txBody>
      </p:sp>
      <p:sp>
        <p:nvSpPr>
          <p:cNvPr id="696" name="object 34"/>
          <p:cNvSpPr txBox="1"/>
          <p:nvPr/>
        </p:nvSpPr>
        <p:spPr>
          <a:xfrm>
            <a:off x="518361" y="12867485"/>
            <a:ext cx="10460992" cy="5428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lnSpc>
                <a:spcPts val="4000"/>
              </a:lnSpc>
              <a:spcBef>
                <a:spcPts val="0"/>
              </a:spcBef>
              <a:defRPr i="1" spc="-9"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What</a:t>
            </a:r>
            <a:r>
              <a:rPr spc="-60"/>
              <a:t> </a:t>
            </a:r>
            <a:r>
              <a:t>are </a:t>
            </a:r>
            <a:r>
              <a:rPr spc="0"/>
              <a:t>the</a:t>
            </a:r>
            <a:r>
              <a:rPr spc="-39"/>
              <a:t> </a:t>
            </a:r>
            <a:r>
              <a:t>limitations</a:t>
            </a:r>
            <a:r>
              <a:rPr spc="19"/>
              <a:t> </a:t>
            </a:r>
            <a:r>
              <a:t>of</a:t>
            </a:r>
            <a:r>
              <a:rPr spc="0"/>
              <a:t> </a:t>
            </a:r>
            <a:r>
              <a:t>traditional</a:t>
            </a:r>
            <a:r>
              <a:rPr spc="-19"/>
              <a:t> </a:t>
            </a:r>
            <a:r>
              <a:t>techniques?</a:t>
            </a:r>
          </a:p>
        </p:txBody>
      </p:sp>
      <p:sp>
        <p:nvSpPr>
          <p:cNvPr id="697" name="object 35"/>
          <p:cNvSpPr txBox="1"/>
          <p:nvPr>
            <p:ph type="sldNum" sz="quarter" idx="4294967295"/>
          </p:nvPr>
        </p:nvSpPr>
        <p:spPr>
          <a:xfrm>
            <a:off x="22497794" y="12888517"/>
            <a:ext cx="500301" cy="4112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ts val="3200"/>
              </a:lnSpc>
              <a:defRPr b="0" spc="-10" sz="3200">
                <a:solidFill>
                  <a:srgbClr val="8899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98" name="object 27"/>
          <p:cNvSpPr txBox="1"/>
          <p:nvPr/>
        </p:nvSpPr>
        <p:spPr>
          <a:xfrm>
            <a:off x="10250421" y="8622792"/>
            <a:ext cx="4227831" cy="1485901"/>
          </a:xfrm>
          <a:prstGeom prst="rect">
            <a:avLst/>
          </a:prstGeom>
          <a:solidFill>
            <a:srgbClr val="1E5AAD">
              <a:alpha val="5019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441958" indent="229234" algn="ctr" defTabSz="1828800">
              <a:spcBef>
                <a:spcPts val="800"/>
              </a:spcBef>
              <a:defRPr spc="-20"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Semi-automatic </a:t>
            </a:r>
            <a:r>
              <a:rPr spc="-10"/>
              <a:t>and </a:t>
            </a:r>
            <a:r>
              <a:rPr spc="-700"/>
              <a:t> </a:t>
            </a:r>
            <a:r>
              <a:rPr spc="-10"/>
              <a:t>manual cleaning </a:t>
            </a:r>
            <a:r>
              <a:t>of </a:t>
            </a:r>
            <a:r>
              <a:rPr spc="-10"/>
              <a:t> </a:t>
            </a:r>
            <a:r>
              <a:t>outliers</a:t>
            </a:r>
          </a:p>
        </p:txBody>
      </p:sp>
      <p:sp>
        <p:nvSpPr>
          <p:cNvPr id="699" name="object 28"/>
          <p:cNvSpPr txBox="1"/>
          <p:nvPr/>
        </p:nvSpPr>
        <p:spPr>
          <a:xfrm>
            <a:off x="19566636" y="1760979"/>
            <a:ext cx="111252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0"/>
              </a:spcBef>
              <a:defRPr b="1" spc="-20" sz="3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Optics</a:t>
            </a:r>
          </a:p>
        </p:txBody>
      </p:sp>
      <p:sp>
        <p:nvSpPr>
          <p:cNvPr id="700" name="object 29"/>
          <p:cNvSpPr txBox="1"/>
          <p:nvPr/>
        </p:nvSpPr>
        <p:spPr>
          <a:xfrm>
            <a:off x="18083784" y="8610600"/>
            <a:ext cx="4231641" cy="990600"/>
          </a:xfrm>
          <a:prstGeom prst="rect">
            <a:avLst/>
          </a:prstGeom>
          <a:solidFill>
            <a:srgbClr val="C00000">
              <a:alpha val="5019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69900" marR="254000" indent="-334009" defTabSz="1828800">
              <a:spcBef>
                <a:spcPts val="2800"/>
              </a:spcBef>
              <a:defRPr b="1" spc="-20"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Unphysical values </a:t>
            </a:r>
            <a:r>
              <a:rPr spc="-10"/>
              <a:t>still </a:t>
            </a:r>
            <a:r>
              <a:rPr spc="-700"/>
              <a:t> </a:t>
            </a:r>
            <a:r>
              <a:t>can</a:t>
            </a:r>
            <a:r>
              <a:rPr spc="-10"/>
              <a:t> be </a:t>
            </a:r>
            <a:r>
              <a:t>observed</a:t>
            </a:r>
          </a:p>
        </p:txBody>
      </p:sp>
      <p:sp>
        <p:nvSpPr>
          <p:cNvPr id="701" name="object 30"/>
          <p:cNvSpPr txBox="1"/>
          <p:nvPr/>
        </p:nvSpPr>
        <p:spPr>
          <a:xfrm>
            <a:off x="17595085" y="6370318"/>
            <a:ext cx="549910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marR="10160" indent="-57404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2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Compute</a:t>
            </a:r>
            <a:r>
              <a:rPr spc="770"/>
              <a:t> </a:t>
            </a:r>
            <a:r>
              <a:t>beta-beating </a:t>
            </a:r>
            <a:r>
              <a:rPr spc="-10"/>
              <a:t> </a:t>
            </a:r>
            <a:r>
              <a:rPr spc="0"/>
              <a:t>and</a:t>
            </a:r>
            <a:r>
              <a:t> </a:t>
            </a:r>
            <a:r>
              <a:rPr spc="-10"/>
              <a:t>other</a:t>
            </a:r>
            <a:r>
              <a:rPr spc="-50"/>
              <a:t> </a:t>
            </a:r>
            <a:r>
              <a:t>optics</a:t>
            </a:r>
            <a:r>
              <a:rPr spc="0"/>
              <a:t> </a:t>
            </a:r>
            <a:r>
              <a:rPr spc="-10"/>
              <a:t>functions</a:t>
            </a:r>
          </a:p>
        </p:txBody>
      </p:sp>
      <p:sp>
        <p:nvSpPr>
          <p:cNvPr id="702" name="object 31"/>
          <p:cNvSpPr txBox="1"/>
          <p:nvPr/>
        </p:nvSpPr>
        <p:spPr>
          <a:xfrm rot="16200000">
            <a:off x="16010372" y="3833761"/>
            <a:ext cx="782321" cy="352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lnSpc>
                <a:spcPts val="2800"/>
              </a:lnSpc>
              <a:spcBef>
                <a:spcPts val="0"/>
              </a:spcBef>
              <a:defRPr spc="20" sz="2400">
                <a:solidFill>
                  <a:srgbClr val="252525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:r>
              <a:t>Δ𝛽</a:t>
            </a:r>
            <a:r>
              <a:rPr>
                <a:latin typeface="Arial"/>
                <a:ea typeface="Arial"/>
                <a:cs typeface="Arial"/>
                <a:sym typeface="Arial"/>
              </a:rPr>
              <a:t>/</a:t>
            </a:r>
            <a:r>
              <a:rPr spc="-15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spc="0"/>
              <a:t>𝛽</a:t>
            </a:r>
          </a:p>
        </p:txBody>
      </p:sp>
      <p:sp>
        <p:nvSpPr>
          <p:cNvPr id="703" name="object 32"/>
          <p:cNvSpPr txBox="1"/>
          <p:nvPr/>
        </p:nvSpPr>
        <p:spPr>
          <a:xfrm>
            <a:off x="9973818" y="6344665"/>
            <a:ext cx="5807711" cy="111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marR="10160" indent="-57404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1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Harmonic</a:t>
            </a:r>
            <a:r>
              <a:rPr spc="120"/>
              <a:t> </a:t>
            </a:r>
            <a:r>
              <a:t>analysis</a:t>
            </a:r>
            <a:r>
              <a:rPr spc="80"/>
              <a:t> </a:t>
            </a:r>
            <a:r>
              <a:t>using </a:t>
            </a:r>
            <a:r>
              <a:rPr spc="0"/>
              <a:t> </a:t>
            </a:r>
            <a:r>
              <a:rPr spc="-40"/>
              <a:t>Fast</a:t>
            </a:r>
            <a:r>
              <a:rPr spc="-30"/>
              <a:t> </a:t>
            </a:r>
            <a:r>
              <a:rPr spc="-20"/>
              <a:t>Fourier</a:t>
            </a:r>
            <a:r>
              <a:t> </a:t>
            </a:r>
            <a:r>
              <a:rPr spc="-50"/>
              <a:t>Transform</a:t>
            </a:r>
            <a:r>
              <a:rPr spc="-90"/>
              <a:t> </a:t>
            </a:r>
            <a:r>
              <a:t>(FFT)</a:t>
            </a:r>
          </a:p>
        </p:txBody>
      </p:sp>
      <p:sp>
        <p:nvSpPr>
          <p:cNvPr id="704" name="object 33"/>
          <p:cNvSpPr txBox="1"/>
          <p:nvPr/>
        </p:nvSpPr>
        <p:spPr>
          <a:xfrm>
            <a:off x="980437" y="7362190"/>
            <a:ext cx="8322310" cy="1137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74040" marR="10160" indent="-561975" defTabSz="1828800">
              <a:spcBef>
                <a:spcPts val="200"/>
              </a:spcBef>
              <a:defRPr spc="-320" sz="3600">
                <a:solidFill>
                  <a:srgbClr val="00549F"/>
                </a:solidFill>
                <a:latin typeface="Wingdings"/>
                <a:ea typeface="Wingdings"/>
                <a:cs typeface="Wingdings"/>
                <a:sym typeface="Wingdings"/>
              </a:defRPr>
            </a:pPr>
            <a:r>
              <a:t>➔</a:t>
            </a:r>
            <a:r>
              <a:rPr spc="8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Beam </a:t>
            </a:r>
            <a:r>
              <a:rPr b="1" spc="-40"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ositi</a:t>
            </a:r>
            <a:r>
              <a:rPr b="1" spc="-2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b="1" spc="-2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Moni</a:t>
            </a:r>
            <a:r>
              <a:rPr b="1" spc="-3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b="1" spc="-20"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1" spc="-60"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spc="-3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(BPMs)</a:t>
            </a:r>
            <a:r>
              <a:rPr b="1" spc="-4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-30"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o  </a:t>
            </a:r>
            <a:r>
              <a:rPr b="1" spc="-10">
                <a:latin typeface="Calibri"/>
                <a:ea typeface="Calibri"/>
                <a:cs typeface="Calibri"/>
                <a:sym typeface="Calibri"/>
              </a:rPr>
              <a:t>measure</a:t>
            </a:r>
            <a:r>
              <a:rPr b="1" spc="-9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the</a:t>
            </a:r>
            <a:r>
              <a:rPr b="1" spc="-3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0">
                <a:latin typeface="Calibri"/>
                <a:ea typeface="Calibri"/>
                <a:cs typeface="Calibri"/>
                <a:sym typeface="Calibri"/>
              </a:rPr>
              <a:t>beam</a:t>
            </a:r>
            <a:r>
              <a:rPr b="1" spc="-69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-10">
                <a:latin typeface="Calibri"/>
                <a:ea typeface="Calibri"/>
                <a:cs typeface="Calibri"/>
                <a:sym typeface="Calibri"/>
              </a:rPr>
              <a:t>centroid</a:t>
            </a:r>
            <a:r>
              <a:rPr b="1" spc="-9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spc="-10">
                <a:latin typeface="Calibri"/>
                <a:ea typeface="Calibri"/>
                <a:cs typeface="Calibri"/>
                <a:sym typeface="Calibri"/>
              </a:rPr>
              <a:t>turn-by-turn</a:t>
            </a:r>
          </a:p>
        </p:txBody>
      </p:sp>
      <p:sp>
        <p:nvSpPr>
          <p:cNvPr id="705" name="Elena Fol"/>
          <p:cNvSpPr txBox="1"/>
          <p:nvPr/>
        </p:nvSpPr>
        <p:spPr>
          <a:xfrm>
            <a:off x="22681895" y="13302365"/>
            <a:ext cx="100789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1800">
                <a:solidFill>
                  <a:srgbClr val="EBEBEB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Elena Fol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" name="object 2"/>
          <p:cNvGrpSpPr/>
          <p:nvPr/>
        </p:nvGrpSpPr>
        <p:grpSpPr>
          <a:xfrm>
            <a:off x="320343" y="12151231"/>
            <a:ext cx="1348411" cy="1334163"/>
            <a:chOff x="0" y="0"/>
            <a:chExt cx="1348410" cy="1334161"/>
          </a:xfrm>
        </p:grpSpPr>
        <p:pic>
          <p:nvPicPr>
            <p:cNvPr id="707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9252" y="370869"/>
              <a:ext cx="715189" cy="2016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10" name="object 4"/>
            <p:cNvGrpSpPr/>
            <p:nvPr/>
          </p:nvGrpSpPr>
          <p:grpSpPr>
            <a:xfrm>
              <a:off x="0" y="0"/>
              <a:ext cx="1348411" cy="1334162"/>
              <a:chOff x="0" y="0"/>
              <a:chExt cx="1348410" cy="1334161"/>
            </a:xfrm>
          </p:grpSpPr>
          <p:sp>
            <p:nvSpPr>
              <p:cNvPr id="708" name="Shape"/>
              <p:cNvSpPr/>
              <p:nvPr/>
            </p:nvSpPr>
            <p:spPr>
              <a:xfrm>
                <a:off x="0" y="0"/>
                <a:ext cx="1348411" cy="1334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81"/>
                    </a:moveTo>
                    <a:lnTo>
                      <a:pt x="8075" y="0"/>
                    </a:lnTo>
                    <a:lnTo>
                      <a:pt x="7718" y="6"/>
                    </a:lnTo>
                    <a:lnTo>
                      <a:pt x="7428" y="20"/>
                    </a:lnTo>
                    <a:lnTo>
                      <a:pt x="7214" y="34"/>
                    </a:lnTo>
                    <a:lnTo>
                      <a:pt x="7081" y="40"/>
                    </a:lnTo>
                    <a:lnTo>
                      <a:pt x="5623" y="295"/>
                    </a:lnTo>
                    <a:lnTo>
                      <a:pt x="4279" y="825"/>
                    </a:lnTo>
                    <a:lnTo>
                      <a:pt x="3074" y="1594"/>
                    </a:lnTo>
                    <a:lnTo>
                      <a:pt x="2034" y="2569"/>
                    </a:lnTo>
                    <a:lnTo>
                      <a:pt x="1181" y="3714"/>
                    </a:lnTo>
                    <a:lnTo>
                      <a:pt x="541" y="4994"/>
                    </a:lnTo>
                    <a:lnTo>
                      <a:pt x="139" y="6373"/>
                    </a:lnTo>
                    <a:lnTo>
                      <a:pt x="0" y="7818"/>
                    </a:lnTo>
                    <a:lnTo>
                      <a:pt x="51" y="8699"/>
                    </a:lnTo>
                    <a:lnTo>
                      <a:pt x="453" y="10748"/>
                    </a:lnTo>
                    <a:lnTo>
                      <a:pt x="1281" y="13706"/>
                    </a:lnTo>
                    <a:lnTo>
                      <a:pt x="1730" y="15288"/>
                    </a:lnTo>
                    <a:lnTo>
                      <a:pt x="2188" y="16885"/>
                    </a:lnTo>
                    <a:lnTo>
                      <a:pt x="2586" y="16885"/>
                    </a:lnTo>
                    <a:lnTo>
                      <a:pt x="1074" y="11686"/>
                    </a:lnTo>
                    <a:lnTo>
                      <a:pt x="1909" y="12928"/>
                    </a:lnTo>
                    <a:lnTo>
                      <a:pt x="3043" y="14002"/>
                    </a:lnTo>
                    <a:lnTo>
                      <a:pt x="4419" y="14846"/>
                    </a:lnTo>
                    <a:lnTo>
                      <a:pt x="5982" y="15398"/>
                    </a:lnTo>
                    <a:lnTo>
                      <a:pt x="7677" y="15595"/>
                    </a:lnTo>
                    <a:lnTo>
                      <a:pt x="8822" y="15513"/>
                    </a:lnTo>
                    <a:lnTo>
                      <a:pt x="9915" y="15273"/>
                    </a:lnTo>
                    <a:lnTo>
                      <a:pt x="10124" y="15193"/>
                    </a:lnTo>
                    <a:lnTo>
                      <a:pt x="10933" y="14881"/>
                    </a:lnTo>
                    <a:lnTo>
                      <a:pt x="11854" y="14346"/>
                    </a:lnTo>
                    <a:lnTo>
                      <a:pt x="5132" y="21600"/>
                    </a:lnTo>
                    <a:lnTo>
                      <a:pt x="5649" y="21600"/>
                    </a:lnTo>
                    <a:lnTo>
                      <a:pt x="11974" y="14789"/>
                    </a:lnTo>
                    <a:lnTo>
                      <a:pt x="13405" y="13147"/>
                    </a:lnTo>
                    <a:lnTo>
                      <a:pt x="14454" y="11606"/>
                    </a:lnTo>
                    <a:lnTo>
                      <a:pt x="15223" y="9512"/>
                    </a:lnTo>
                    <a:lnTo>
                      <a:pt x="15355" y="8019"/>
                    </a:lnTo>
                    <a:lnTo>
                      <a:pt x="15394" y="8019"/>
                    </a:lnTo>
                    <a:lnTo>
                      <a:pt x="18338" y="21600"/>
                    </a:lnTo>
                    <a:lnTo>
                      <a:pt x="18775" y="21600"/>
                    </a:lnTo>
                    <a:lnTo>
                      <a:pt x="18377" y="19826"/>
                    </a:lnTo>
                    <a:lnTo>
                      <a:pt x="17463" y="15752"/>
                    </a:lnTo>
                    <a:lnTo>
                      <a:pt x="16460" y="11246"/>
                    </a:lnTo>
                    <a:lnTo>
                      <a:pt x="15792" y="8180"/>
                    </a:lnTo>
                    <a:lnTo>
                      <a:pt x="15754" y="8019"/>
                    </a:lnTo>
                    <a:lnTo>
                      <a:pt x="15420" y="6620"/>
                    </a:lnTo>
                    <a:lnTo>
                      <a:pt x="15022" y="5365"/>
                    </a:lnTo>
                    <a:lnTo>
                      <a:pt x="14161" y="3667"/>
                    </a:lnTo>
                    <a:lnTo>
                      <a:pt x="13644" y="3385"/>
                    </a:lnTo>
                    <a:lnTo>
                      <a:pt x="13485" y="3385"/>
                    </a:lnTo>
                    <a:lnTo>
                      <a:pt x="14090" y="4304"/>
                    </a:lnTo>
                    <a:lnTo>
                      <a:pt x="14569" y="5390"/>
                    </a:lnTo>
                    <a:lnTo>
                      <a:pt x="14884" y="6581"/>
                    </a:lnTo>
                    <a:lnTo>
                      <a:pt x="14997" y="7818"/>
                    </a:lnTo>
                    <a:lnTo>
                      <a:pt x="14849" y="9304"/>
                    </a:lnTo>
                    <a:lnTo>
                      <a:pt x="14424" y="10687"/>
                    </a:lnTo>
                    <a:lnTo>
                      <a:pt x="13753" y="11940"/>
                    </a:lnTo>
                    <a:lnTo>
                      <a:pt x="12863" y="13032"/>
                    </a:lnTo>
                    <a:lnTo>
                      <a:pt x="11786" y="13932"/>
                    </a:lnTo>
                    <a:lnTo>
                      <a:pt x="10550" y="14613"/>
                    </a:lnTo>
                    <a:lnTo>
                      <a:pt x="9183" y="15043"/>
                    </a:lnTo>
                    <a:lnTo>
                      <a:pt x="7717" y="15193"/>
                    </a:lnTo>
                    <a:lnTo>
                      <a:pt x="6250" y="15043"/>
                    </a:lnTo>
                    <a:lnTo>
                      <a:pt x="4885" y="14613"/>
                    </a:lnTo>
                    <a:lnTo>
                      <a:pt x="3648" y="13932"/>
                    </a:lnTo>
                    <a:lnTo>
                      <a:pt x="2571" y="13032"/>
                    </a:lnTo>
                    <a:lnTo>
                      <a:pt x="1681" y="11940"/>
                    </a:lnTo>
                    <a:lnTo>
                      <a:pt x="1545" y="11686"/>
                    </a:lnTo>
                    <a:lnTo>
                      <a:pt x="1010" y="10687"/>
                    </a:lnTo>
                    <a:lnTo>
                      <a:pt x="585" y="9304"/>
                    </a:lnTo>
                    <a:lnTo>
                      <a:pt x="437" y="7818"/>
                    </a:lnTo>
                    <a:lnTo>
                      <a:pt x="585" y="6331"/>
                    </a:lnTo>
                    <a:lnTo>
                      <a:pt x="1010" y="4943"/>
                    </a:lnTo>
                    <a:lnTo>
                      <a:pt x="1681" y="3683"/>
                    </a:lnTo>
                    <a:lnTo>
                      <a:pt x="2571" y="2584"/>
                    </a:lnTo>
                    <a:lnTo>
                      <a:pt x="3648" y="1676"/>
                    </a:lnTo>
                    <a:lnTo>
                      <a:pt x="4885" y="989"/>
                    </a:lnTo>
                    <a:lnTo>
                      <a:pt x="6250" y="554"/>
                    </a:lnTo>
                    <a:lnTo>
                      <a:pt x="7717" y="403"/>
                    </a:lnTo>
                    <a:lnTo>
                      <a:pt x="9027" y="527"/>
                    </a:lnTo>
                    <a:lnTo>
                      <a:pt x="10258" y="881"/>
                    </a:lnTo>
                    <a:lnTo>
                      <a:pt x="11392" y="1440"/>
                    </a:lnTo>
                    <a:lnTo>
                      <a:pt x="12411" y="2176"/>
                    </a:lnTo>
                    <a:lnTo>
                      <a:pt x="12625" y="2213"/>
                    </a:lnTo>
                    <a:lnTo>
                      <a:pt x="12839" y="2262"/>
                    </a:lnTo>
                    <a:lnTo>
                      <a:pt x="13037" y="2318"/>
                    </a:lnTo>
                    <a:lnTo>
                      <a:pt x="13206" y="2377"/>
                    </a:lnTo>
                    <a:lnTo>
                      <a:pt x="13206" y="2337"/>
                    </a:lnTo>
                    <a:lnTo>
                      <a:pt x="12477" y="1712"/>
                    </a:lnTo>
                    <a:lnTo>
                      <a:pt x="11670" y="1174"/>
                    </a:lnTo>
                    <a:lnTo>
                      <a:pt x="10796" y="734"/>
                    </a:lnTo>
                    <a:lnTo>
                      <a:pt x="9865" y="403"/>
                    </a:lnTo>
                    <a:lnTo>
                      <a:pt x="9865" y="363"/>
                    </a:lnTo>
                    <a:lnTo>
                      <a:pt x="21600" y="443"/>
                    </a:lnTo>
                    <a:lnTo>
                      <a:pt x="21600" y="81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09" name="Shape"/>
              <p:cNvSpPr/>
              <p:nvPr/>
            </p:nvSpPr>
            <p:spPr>
              <a:xfrm>
                <a:off x="208584" y="647166"/>
                <a:ext cx="99315" cy="238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4131" y="15628"/>
                    </a:lnTo>
                    <a:lnTo>
                      <a:pt x="9248" y="9955"/>
                    </a:lnTo>
                    <a:lnTo>
                      <a:pt x="6491" y="4702"/>
                    </a:lnTo>
                    <a:lnTo>
                      <a:pt x="5403" y="0"/>
                    </a:lnTo>
                    <a:lnTo>
                      <a:pt x="0" y="0"/>
                    </a:lnTo>
                    <a:lnTo>
                      <a:pt x="3375" y="9730"/>
                    </a:lnTo>
                    <a:lnTo>
                      <a:pt x="12419" y="19800"/>
                    </a:lnTo>
                    <a:lnTo>
                      <a:pt x="14578" y="20475"/>
                    </a:ln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711" name="object 5" descr="object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22842" y="930920"/>
              <a:ext cx="725121" cy="1916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15" name="object 6"/>
            <p:cNvGrpSpPr/>
            <p:nvPr/>
          </p:nvGrpSpPr>
          <p:grpSpPr>
            <a:xfrm>
              <a:off x="330292" y="119469"/>
              <a:ext cx="906401" cy="786539"/>
              <a:chOff x="0" y="0"/>
              <a:chExt cx="906400" cy="786538"/>
            </a:xfrm>
          </p:grpSpPr>
          <p:sp>
            <p:nvSpPr>
              <p:cNvPr id="712" name="Shape"/>
              <p:cNvSpPr/>
              <p:nvPr/>
            </p:nvSpPr>
            <p:spPr>
              <a:xfrm>
                <a:off x="357594" y="47265"/>
                <a:ext cx="501886" cy="739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286" y="0"/>
                    </a:moveTo>
                    <a:lnTo>
                      <a:pt x="0" y="0"/>
                    </a:lnTo>
                    <a:lnTo>
                      <a:pt x="4173" y="285"/>
                    </a:lnTo>
                    <a:lnTo>
                      <a:pt x="7941" y="1089"/>
                    </a:lnTo>
                    <a:lnTo>
                      <a:pt x="11257" y="2341"/>
                    </a:lnTo>
                    <a:lnTo>
                      <a:pt x="14076" y="3966"/>
                    </a:lnTo>
                    <a:lnTo>
                      <a:pt x="16352" y="5892"/>
                    </a:lnTo>
                    <a:lnTo>
                      <a:pt x="18160" y="8305"/>
                    </a:lnTo>
                    <a:lnTo>
                      <a:pt x="19277" y="10855"/>
                    </a:lnTo>
                    <a:lnTo>
                      <a:pt x="19733" y="13377"/>
                    </a:lnTo>
                    <a:lnTo>
                      <a:pt x="19557" y="15709"/>
                    </a:lnTo>
                    <a:lnTo>
                      <a:pt x="19322" y="16585"/>
                    </a:lnTo>
                    <a:lnTo>
                      <a:pt x="18876" y="17746"/>
                    </a:lnTo>
                    <a:lnTo>
                      <a:pt x="18130" y="19126"/>
                    </a:lnTo>
                    <a:lnTo>
                      <a:pt x="16993" y="20655"/>
                    </a:lnTo>
                    <a:lnTo>
                      <a:pt x="17313" y="21600"/>
                    </a:lnTo>
                    <a:lnTo>
                      <a:pt x="18809" y="19785"/>
                    </a:lnTo>
                    <a:lnTo>
                      <a:pt x="19985" y="17719"/>
                    </a:lnTo>
                    <a:lnTo>
                      <a:pt x="20920" y="15065"/>
                    </a:lnTo>
                    <a:lnTo>
                      <a:pt x="21600" y="11928"/>
                    </a:lnTo>
                    <a:lnTo>
                      <a:pt x="20626" y="11928"/>
                    </a:lnTo>
                    <a:lnTo>
                      <a:pt x="20122" y="9961"/>
                    </a:lnTo>
                    <a:lnTo>
                      <a:pt x="17831" y="6108"/>
                    </a:lnTo>
                    <a:lnTo>
                      <a:pt x="12955" y="2311"/>
                    </a:lnTo>
                    <a:lnTo>
                      <a:pt x="9084" y="664"/>
                    </a:lnTo>
                    <a:lnTo>
                      <a:pt x="628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13" name="Shape"/>
              <p:cNvSpPr/>
              <p:nvPr/>
            </p:nvSpPr>
            <p:spPr>
              <a:xfrm>
                <a:off x="836848" y="0"/>
                <a:ext cx="69553" cy="4554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880" y="0"/>
                    </a:lnTo>
                    <a:lnTo>
                      <a:pt x="0" y="21600"/>
                    </a:lnTo>
                    <a:lnTo>
                      <a:pt x="7029" y="21600"/>
                    </a:lnTo>
                    <a:lnTo>
                      <a:pt x="7711" y="2089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14" name="Shape"/>
              <p:cNvSpPr/>
              <p:nvPr/>
            </p:nvSpPr>
            <p:spPr>
              <a:xfrm>
                <a:off x="0" y="22389"/>
                <a:ext cx="503659" cy="179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336" y="0"/>
                    </a:moveTo>
                    <a:lnTo>
                      <a:pt x="10903" y="1359"/>
                    </a:lnTo>
                    <a:lnTo>
                      <a:pt x="6789" y="5250"/>
                    </a:lnTo>
                    <a:lnTo>
                      <a:pt x="3115" y="11391"/>
                    </a:lnTo>
                    <a:lnTo>
                      <a:pt x="0" y="19501"/>
                    </a:lnTo>
                    <a:lnTo>
                      <a:pt x="852" y="21600"/>
                    </a:lnTo>
                    <a:lnTo>
                      <a:pt x="3774" y="13883"/>
                    </a:lnTo>
                    <a:lnTo>
                      <a:pt x="7215" y="8023"/>
                    </a:lnTo>
                    <a:lnTo>
                      <a:pt x="11096" y="4301"/>
                    </a:lnTo>
                    <a:lnTo>
                      <a:pt x="15336" y="2998"/>
                    </a:lnTo>
                    <a:lnTo>
                      <a:pt x="21600" y="2998"/>
                    </a:lnTo>
                    <a:lnTo>
                      <a:pt x="20051" y="1476"/>
                    </a:lnTo>
                    <a:lnTo>
                      <a:pt x="1533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717" name="object 7"/>
          <p:cNvSpPr txBox="1"/>
          <p:nvPr/>
        </p:nvSpPr>
        <p:spPr>
          <a:xfrm>
            <a:off x="1260854" y="1702054"/>
            <a:ext cx="15191738" cy="2216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indent="-57404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2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Faulty</a:t>
            </a:r>
            <a:r>
              <a:rPr spc="-10"/>
              <a:t> BPMs</a:t>
            </a:r>
            <a:r>
              <a:rPr spc="0"/>
              <a:t> </a:t>
            </a:r>
            <a:r>
              <a:rPr b="1"/>
              <a:t>are</a:t>
            </a:r>
            <a:r>
              <a:rPr b="1" spc="10"/>
              <a:t> </a:t>
            </a:r>
            <a:r>
              <a:rPr b="1" spc="-10"/>
              <a:t>a-priori</a:t>
            </a:r>
            <a:r>
              <a:rPr b="1" spc="-60"/>
              <a:t> </a:t>
            </a:r>
            <a:r>
              <a:rPr b="1" spc="0"/>
              <a:t>unknown</a:t>
            </a:r>
            <a:r>
              <a:rPr spc="0"/>
              <a:t>:</a:t>
            </a:r>
            <a:r>
              <a:rPr spc="-40"/>
              <a:t> </a:t>
            </a:r>
            <a:r>
              <a:rPr spc="-10"/>
              <a:t>no</a:t>
            </a:r>
            <a:r>
              <a:rPr spc="30"/>
              <a:t> </a:t>
            </a:r>
            <a:r>
              <a:t>ground</a:t>
            </a:r>
            <a:r>
              <a:rPr spc="10"/>
              <a:t> </a:t>
            </a:r>
            <a:r>
              <a:rPr spc="-10"/>
              <a:t>truth</a:t>
            </a:r>
            <a:r>
              <a:rPr spc="50"/>
              <a:t> </a:t>
            </a:r>
            <a:r>
              <a:rPr spc="-320">
                <a:latin typeface="Wingdings"/>
                <a:ea typeface="Wingdings"/>
                <a:cs typeface="Wingdings"/>
                <a:sym typeface="Wingdings"/>
              </a:rPr>
              <a:t>➔</a:t>
            </a:r>
            <a:r>
              <a:rPr spc="-8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spc="-10"/>
              <a:t>Unsupervised</a:t>
            </a:r>
            <a:r>
              <a:rPr b="1" spc="-40"/>
              <a:t> </a:t>
            </a:r>
            <a:r>
              <a:rPr b="1" spc="-10"/>
              <a:t>Learning</a:t>
            </a:r>
            <a:endParaRPr b="1" spc="-10"/>
          </a:p>
          <a:p>
            <a:pPr defTabSz="1828800">
              <a:spcBef>
                <a:spcPts val="0"/>
              </a:spcBef>
              <a:buClr>
                <a:srgbClr val="00549F"/>
              </a:buClr>
              <a:buSzPct val="100000"/>
              <a:buFont typeface="Arial"/>
              <a:buChar char="•"/>
              <a:defRPr sz="3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586105" indent="-57404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1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Applied</a:t>
            </a:r>
            <a:r>
              <a:rPr spc="30"/>
              <a:t> </a:t>
            </a:r>
            <a:r>
              <a:rPr spc="-20"/>
              <a:t>clustering</a:t>
            </a:r>
            <a:r>
              <a:rPr spc="60"/>
              <a:t> </a:t>
            </a:r>
            <a:r>
              <a:t>algorithms:</a:t>
            </a:r>
            <a:r>
              <a:rPr spc="30"/>
              <a:t> </a:t>
            </a:r>
            <a:r>
              <a:t>DBSCAN[1],</a:t>
            </a:r>
            <a:r>
              <a:rPr spc="-20"/>
              <a:t> Local</a:t>
            </a:r>
            <a:r>
              <a:rPr spc="20"/>
              <a:t> </a:t>
            </a:r>
            <a:r>
              <a:t>Outlier</a:t>
            </a:r>
            <a:r>
              <a:rPr spc="50"/>
              <a:t> </a:t>
            </a:r>
            <a:r>
              <a:rPr spc="-20"/>
              <a:t>Factor[2],</a:t>
            </a:r>
            <a:endParaRPr spc="-20"/>
          </a:p>
          <a:p>
            <a:pPr indent="299084" defTabSz="1828800">
              <a:spcBef>
                <a:spcPts val="0"/>
              </a:spcBef>
              <a:defRPr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anomaly</a:t>
            </a:r>
            <a:r>
              <a:rPr spc="-20"/>
              <a:t> detection</a:t>
            </a:r>
            <a:r>
              <a:rPr spc="69"/>
              <a:t> </a:t>
            </a:r>
            <a:r>
              <a:rPr spc="-10"/>
              <a:t>using</a:t>
            </a:r>
            <a:r>
              <a:rPr spc="30"/>
              <a:t> </a:t>
            </a:r>
            <a:r>
              <a:rPr b="1" spc="-10">
                <a:solidFill>
                  <a:srgbClr val="00AF50"/>
                </a:solidFill>
              </a:rPr>
              <a:t>Isolation</a:t>
            </a:r>
            <a:r>
              <a:rPr b="1" spc="-20">
                <a:solidFill>
                  <a:srgbClr val="00AF50"/>
                </a:solidFill>
              </a:rPr>
              <a:t> Forest</a:t>
            </a:r>
            <a:r>
              <a:rPr spc="-20"/>
              <a:t>[3]</a:t>
            </a:r>
            <a:r>
              <a:rPr spc="-90"/>
              <a:t> </a:t>
            </a:r>
            <a:r>
              <a:rPr spc="-10"/>
              <a:t>implemented</a:t>
            </a:r>
            <a:r>
              <a:rPr spc="30"/>
              <a:t> </a:t>
            </a:r>
            <a:r>
              <a:rPr spc="-10"/>
              <a:t>with</a:t>
            </a:r>
            <a:r>
              <a:rPr spc="20"/>
              <a:t> </a:t>
            </a:r>
            <a:r>
              <a:rPr i="1" spc="-10"/>
              <a:t>Scikit-Learn.</a:t>
            </a:r>
          </a:p>
        </p:txBody>
      </p:sp>
      <p:sp>
        <p:nvSpPr>
          <p:cNvPr id="718" name="object 8"/>
          <p:cNvSpPr txBox="1"/>
          <p:nvPr/>
        </p:nvSpPr>
        <p:spPr>
          <a:xfrm>
            <a:off x="22548594" y="12811302"/>
            <a:ext cx="45974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0"/>
              </a:spcBef>
              <a:defRPr spc="-20" sz="3200">
                <a:solidFill>
                  <a:srgbClr val="8899BD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17</a:t>
            </a:r>
          </a:p>
        </p:txBody>
      </p:sp>
      <p:sp>
        <p:nvSpPr>
          <p:cNvPr id="719" name="object 9"/>
          <p:cNvSpPr txBox="1"/>
          <p:nvPr>
            <p:ph type="title"/>
          </p:nvPr>
        </p:nvSpPr>
        <p:spPr>
          <a:xfrm>
            <a:off x="1161490" y="157987"/>
            <a:ext cx="21819870" cy="1148082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200"/>
              </a:spcBef>
              <a:tabLst>
                <a:tab pos="21793200" algn="l"/>
              </a:tabLst>
              <a:defRPr spc="-200">
                <a:uFill>
                  <a:solidFill>
                    <a:srgbClr val="00549F"/>
                  </a:solidFill>
                </a:uFill>
              </a:defRPr>
            </a:pPr>
            <a:r>
              <a:t>Detection of faulty </a:t>
            </a:r>
            <a:r>
              <a:rPr spc="0"/>
              <a:t>Beam</a:t>
            </a:r>
            <a:r>
              <a:t> Position Monitors	</a:t>
            </a:r>
          </a:p>
        </p:txBody>
      </p:sp>
      <p:sp>
        <p:nvSpPr>
          <p:cNvPr id="720" name="object 10"/>
          <p:cNvSpPr/>
          <p:nvPr/>
        </p:nvSpPr>
        <p:spPr>
          <a:xfrm>
            <a:off x="0" y="11902440"/>
            <a:ext cx="2310384" cy="1813561"/>
          </a:xfrm>
          <a:prstGeom prst="rect">
            <a:avLst/>
          </a:prstGeom>
          <a:solidFill>
            <a:srgbClr val="1E5AAD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21" name="object 11"/>
          <p:cNvSpPr txBox="1"/>
          <p:nvPr/>
        </p:nvSpPr>
        <p:spPr>
          <a:xfrm>
            <a:off x="518361" y="12765631"/>
            <a:ext cx="668401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i="1" spc="-9"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Instrumentation</a:t>
            </a:r>
            <a:r>
              <a:rPr spc="-120"/>
              <a:t> </a:t>
            </a:r>
            <a:r>
              <a:rPr spc="-19"/>
              <a:t>faults</a:t>
            </a:r>
            <a:r>
              <a:rPr spc="-100"/>
              <a:t> </a:t>
            </a:r>
            <a:r>
              <a:t>detection</a:t>
            </a:r>
          </a:p>
        </p:txBody>
      </p:sp>
      <p:sp>
        <p:nvSpPr>
          <p:cNvPr id="722" name="object 12"/>
          <p:cNvSpPr txBox="1"/>
          <p:nvPr/>
        </p:nvSpPr>
        <p:spPr>
          <a:xfrm>
            <a:off x="297688" y="10368534"/>
            <a:ext cx="462915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0160" indent="12700" defTabSz="1828800">
              <a:spcBef>
                <a:spcPts val="0"/>
              </a:spcBef>
              <a:defRPr spc="-10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1.</a:t>
            </a:r>
            <a:r>
              <a:rPr spc="40"/>
              <a:t> </a:t>
            </a:r>
            <a:r>
              <a:t>“A Density-Based</a:t>
            </a:r>
            <a:r>
              <a:rPr spc="0"/>
              <a:t> </a:t>
            </a:r>
            <a:r>
              <a:rPr spc="-20"/>
              <a:t>Algorithm</a:t>
            </a:r>
            <a:r>
              <a:rPr spc="80"/>
              <a:t> </a:t>
            </a:r>
            <a:r>
              <a:t>for</a:t>
            </a:r>
            <a:r>
              <a:rPr spc="10"/>
              <a:t> </a:t>
            </a:r>
            <a:r>
              <a:t>Discovering</a:t>
            </a:r>
            <a:r>
              <a:rPr spc="50"/>
              <a:t> </a:t>
            </a:r>
            <a:r>
              <a:t>Clusters</a:t>
            </a:r>
            <a:r>
              <a:rPr spc="50"/>
              <a:t> </a:t>
            </a:r>
            <a:r>
              <a:t>in</a:t>
            </a:r>
            <a:r>
              <a:rPr spc="0"/>
              <a:t> </a:t>
            </a:r>
            <a:r>
              <a:t>Large </a:t>
            </a:r>
            <a:r>
              <a:rPr spc="-290"/>
              <a:t> </a:t>
            </a:r>
            <a:r>
              <a:t>Spatial</a:t>
            </a:r>
            <a:r>
              <a:rPr spc="60"/>
              <a:t> </a:t>
            </a:r>
            <a:r>
              <a:t>Databases</a:t>
            </a:r>
            <a:r>
              <a:rPr spc="20"/>
              <a:t> </a:t>
            </a:r>
            <a:r>
              <a:rPr spc="-20"/>
              <a:t>with</a:t>
            </a:r>
            <a:r>
              <a:rPr spc="50"/>
              <a:t> </a:t>
            </a:r>
            <a:r>
              <a:t>Noise”</a:t>
            </a:r>
            <a:r>
              <a:rPr spc="30"/>
              <a:t> </a:t>
            </a:r>
            <a:r>
              <a:t>Ester,</a:t>
            </a:r>
            <a:r>
              <a:rPr spc="50"/>
              <a:t> </a:t>
            </a:r>
            <a:r>
              <a:t>M.,</a:t>
            </a:r>
            <a:r>
              <a:rPr spc="0"/>
              <a:t> </a:t>
            </a:r>
            <a:r>
              <a:t>H.</a:t>
            </a:r>
            <a:r>
              <a:rPr spc="0"/>
              <a:t> </a:t>
            </a:r>
            <a:r>
              <a:t>P.</a:t>
            </a:r>
            <a:r>
              <a:rPr spc="50"/>
              <a:t> </a:t>
            </a:r>
            <a:r>
              <a:t>Kriegel,</a:t>
            </a:r>
            <a:r>
              <a:rPr spc="50"/>
              <a:t> </a:t>
            </a:r>
            <a:r>
              <a:rPr spc="0"/>
              <a:t>J. </a:t>
            </a:r>
            <a:r>
              <a:rPr spc="-20"/>
              <a:t>Sander</a:t>
            </a:r>
          </a:p>
        </p:txBody>
      </p:sp>
      <p:sp>
        <p:nvSpPr>
          <p:cNvPr id="723" name="object 13"/>
          <p:cNvSpPr txBox="1"/>
          <p:nvPr/>
        </p:nvSpPr>
        <p:spPr>
          <a:xfrm>
            <a:off x="253185" y="10975846"/>
            <a:ext cx="713613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2700" marR="10160" defTabSz="1828800">
              <a:spcBef>
                <a:spcPts val="0"/>
              </a:spcBef>
              <a:buSzPct val="100000"/>
              <a:buAutoNum type="arabicPeriod" startAt="2"/>
              <a:tabLst>
                <a:tab pos="177800" algn="l"/>
              </a:tabLst>
              <a:defRPr spc="-20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Breunig,</a:t>
            </a:r>
            <a:r>
              <a:rPr spc="60"/>
              <a:t> </a:t>
            </a:r>
            <a:r>
              <a:rPr spc="-10"/>
              <a:t>M.</a:t>
            </a:r>
            <a:r>
              <a:rPr spc="20"/>
              <a:t> </a:t>
            </a:r>
            <a:r>
              <a:rPr spc="-10"/>
              <a:t>M.,</a:t>
            </a:r>
            <a:r>
              <a:rPr spc="20"/>
              <a:t> </a:t>
            </a:r>
            <a:r>
              <a:rPr spc="-10"/>
              <a:t>Kriegel,</a:t>
            </a:r>
            <a:r>
              <a:rPr spc="70"/>
              <a:t> </a:t>
            </a:r>
            <a:r>
              <a:rPr spc="-10"/>
              <a:t>H.</a:t>
            </a:r>
            <a:r>
              <a:rPr spc="30"/>
              <a:t> </a:t>
            </a:r>
            <a:r>
              <a:rPr spc="-10"/>
              <a:t>P.,</a:t>
            </a:r>
            <a:r>
              <a:rPr spc="20"/>
              <a:t> </a:t>
            </a:r>
            <a:r>
              <a:t>Ng,</a:t>
            </a:r>
            <a:r>
              <a:rPr spc="10"/>
              <a:t> </a:t>
            </a:r>
            <a:r>
              <a:rPr spc="0"/>
              <a:t>R.</a:t>
            </a:r>
            <a:r>
              <a:rPr spc="10"/>
              <a:t> </a:t>
            </a:r>
            <a:r>
              <a:rPr spc="-10"/>
              <a:t>T.,</a:t>
            </a:r>
            <a:r>
              <a:rPr spc="20"/>
              <a:t> </a:t>
            </a:r>
            <a:r>
              <a:rPr spc="-10"/>
              <a:t>&amp;</a:t>
            </a:r>
            <a:r>
              <a:rPr spc="10"/>
              <a:t> </a:t>
            </a:r>
            <a:r>
              <a:rPr spc="-10"/>
              <a:t>Sander,</a:t>
            </a:r>
            <a:r>
              <a:rPr spc="70"/>
              <a:t> </a:t>
            </a:r>
            <a:r>
              <a:rPr spc="0"/>
              <a:t>J.</a:t>
            </a:r>
            <a:r>
              <a:t> (2000,</a:t>
            </a:r>
            <a:r>
              <a:rPr spc="50"/>
              <a:t> </a:t>
            </a:r>
            <a:r>
              <a:rPr spc="-10"/>
              <a:t>May)., </a:t>
            </a:r>
            <a:r>
              <a:t>LOF:</a:t>
            </a:r>
            <a:r>
              <a:rPr spc="70"/>
              <a:t> </a:t>
            </a:r>
            <a:r>
              <a:t>identifying</a:t>
            </a:r>
            <a:r>
              <a:rPr spc="100"/>
              <a:t> </a:t>
            </a:r>
            <a:r>
              <a:rPr spc="-10"/>
              <a:t>density-based </a:t>
            </a:r>
            <a:r>
              <a:rPr spc="0"/>
              <a:t> </a:t>
            </a:r>
            <a:r>
              <a:rPr spc="-10"/>
              <a:t>local</a:t>
            </a:r>
            <a:r>
              <a:rPr spc="20"/>
              <a:t> </a:t>
            </a:r>
            <a:r>
              <a:rPr spc="-10"/>
              <a:t>outliers</a:t>
            </a:r>
          </a:p>
          <a:p>
            <a:pPr marL="186054" indent="-173989" defTabSz="1828800">
              <a:spcBef>
                <a:spcPts val="0"/>
              </a:spcBef>
              <a:buSzPct val="100000"/>
              <a:buAutoNum type="arabicPeriod" startAt="2"/>
              <a:tabLst>
                <a:tab pos="177800" algn="l"/>
              </a:tabLst>
              <a:defRPr spc="-20" sz="1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Liu,</a:t>
            </a:r>
            <a:r>
              <a:rPr spc="60"/>
              <a:t> </a:t>
            </a:r>
            <a:r>
              <a:rPr spc="-10"/>
              <a:t>Fei</a:t>
            </a:r>
            <a:r>
              <a:rPr spc="30"/>
              <a:t> </a:t>
            </a:r>
            <a:r>
              <a:t>Tony,</a:t>
            </a:r>
            <a:r>
              <a:rPr spc="50"/>
              <a:t> </a:t>
            </a:r>
            <a:r>
              <a:t>Ting,</a:t>
            </a:r>
            <a:r>
              <a:rPr spc="50"/>
              <a:t> </a:t>
            </a:r>
            <a:r>
              <a:rPr spc="-10"/>
              <a:t>Kai</a:t>
            </a:r>
            <a:r>
              <a:rPr spc="50"/>
              <a:t> </a:t>
            </a:r>
            <a:r>
              <a:t>Ming</a:t>
            </a:r>
            <a:r>
              <a:rPr spc="20"/>
              <a:t> </a:t>
            </a:r>
            <a:r>
              <a:t>and</a:t>
            </a:r>
            <a:r>
              <a:rPr spc="20"/>
              <a:t> </a:t>
            </a:r>
            <a:r>
              <a:t>Zhou,</a:t>
            </a:r>
            <a:r>
              <a:rPr spc="70"/>
              <a:t> </a:t>
            </a:r>
            <a:r>
              <a:t>Zhi-Hua.</a:t>
            </a:r>
            <a:r>
              <a:rPr spc="70"/>
              <a:t> </a:t>
            </a:r>
            <a:r>
              <a:rPr spc="-10"/>
              <a:t>“Isolation</a:t>
            </a:r>
            <a:r>
              <a:rPr spc="40"/>
              <a:t> </a:t>
            </a:r>
            <a:r>
              <a:rPr spc="-10"/>
              <a:t>forest.”</a:t>
            </a:r>
            <a:r>
              <a:rPr spc="50"/>
              <a:t> </a:t>
            </a:r>
            <a:r>
              <a:rPr spc="-10"/>
              <a:t>Data</a:t>
            </a:r>
            <a:r>
              <a:rPr spc="60"/>
              <a:t> </a:t>
            </a:r>
            <a:r>
              <a:t>Mining,</a:t>
            </a:r>
            <a:r>
              <a:rPr spc="70"/>
              <a:t> </a:t>
            </a:r>
            <a:r>
              <a:t>2008.</a:t>
            </a:r>
            <a:r>
              <a:rPr spc="40"/>
              <a:t> </a:t>
            </a:r>
            <a:r>
              <a:rPr spc="-10"/>
              <a:t>ICDM‘08.</a:t>
            </a:r>
          </a:p>
        </p:txBody>
      </p:sp>
      <p:sp>
        <p:nvSpPr>
          <p:cNvPr id="724" name="object 14"/>
          <p:cNvSpPr txBox="1"/>
          <p:nvPr/>
        </p:nvSpPr>
        <p:spPr>
          <a:xfrm>
            <a:off x="896923" y="4774438"/>
            <a:ext cx="5590542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-1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Harmonic analysis</a:t>
            </a:r>
            <a:r>
              <a:rPr spc="-40"/>
              <a:t> </a:t>
            </a:r>
            <a:r>
              <a:t>of</a:t>
            </a:r>
            <a:r>
              <a:rPr spc="0"/>
              <a:t> all</a:t>
            </a:r>
            <a:r>
              <a:rPr spc="-40"/>
              <a:t> </a:t>
            </a:r>
            <a:r>
              <a:rPr spc="0"/>
              <a:t>BPMs</a:t>
            </a:r>
          </a:p>
        </p:txBody>
      </p:sp>
      <p:pic>
        <p:nvPicPr>
          <p:cNvPr id="725" name="object 15" descr="object 1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38373" y="4367784"/>
            <a:ext cx="6445813" cy="5422241"/>
          </a:xfrm>
          <a:prstGeom prst="rect">
            <a:avLst/>
          </a:prstGeom>
          <a:ln w="12700">
            <a:miter lim="400000"/>
          </a:ln>
        </p:spPr>
      </p:pic>
      <p:sp>
        <p:nvSpPr>
          <p:cNvPr id="726" name="object 16"/>
          <p:cNvSpPr txBox="1"/>
          <p:nvPr/>
        </p:nvSpPr>
        <p:spPr>
          <a:xfrm>
            <a:off x="8103106" y="4543044"/>
            <a:ext cx="4828541" cy="927101"/>
          </a:xfrm>
          <a:prstGeom prst="rect">
            <a:avLst/>
          </a:prstGeom>
          <a:solidFill>
            <a:srgbClr val="FFFFFF"/>
          </a:solidFill>
          <a:ln w="38100">
            <a:solidFill>
              <a:srgbClr val="252525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90169" defTabSz="1828800">
              <a:spcBef>
                <a:spcPts val="400"/>
              </a:spcBef>
              <a:defRPr spc="-10" sz="280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Detection</a:t>
            </a:r>
            <a:r>
              <a:rPr spc="0"/>
              <a:t> </a:t>
            </a:r>
            <a:r>
              <a:t>of</a:t>
            </a:r>
            <a:r>
              <a:rPr spc="-50"/>
              <a:t> </a:t>
            </a:r>
            <a:r>
              <a:t>faulty</a:t>
            </a:r>
            <a:r>
              <a:rPr spc="-30"/>
              <a:t> </a:t>
            </a:r>
            <a:r>
              <a:t>signal</a:t>
            </a:r>
          </a:p>
          <a:p>
            <a:pPr indent="90169" defTabSz="1828800">
              <a:spcBef>
                <a:spcPts val="0"/>
              </a:spcBef>
              <a:defRPr b="1" sz="280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prior</a:t>
            </a:r>
            <a:r>
              <a:rPr spc="-40"/>
              <a:t> </a:t>
            </a:r>
            <a:r>
              <a:rPr spc="-10"/>
              <a:t>to</a:t>
            </a:r>
            <a:r>
              <a:rPr spc="-40"/>
              <a:t> </a:t>
            </a:r>
            <a:r>
              <a:t>optics</a:t>
            </a:r>
            <a:r>
              <a:rPr spc="-70"/>
              <a:t> </a:t>
            </a:r>
            <a:r>
              <a:rPr spc="-10"/>
              <a:t>computation</a:t>
            </a:r>
          </a:p>
        </p:txBody>
      </p:sp>
      <p:grpSp>
        <p:nvGrpSpPr>
          <p:cNvPr id="730" name="object 17"/>
          <p:cNvGrpSpPr/>
          <p:nvPr/>
        </p:nvGrpSpPr>
        <p:grpSpPr>
          <a:xfrm>
            <a:off x="2958082" y="5785101"/>
            <a:ext cx="1223011" cy="228601"/>
            <a:chOff x="0" y="0"/>
            <a:chExt cx="1223010" cy="228600"/>
          </a:xfrm>
        </p:grpSpPr>
        <p:sp>
          <p:nvSpPr>
            <p:cNvPr id="727" name="Shape"/>
            <p:cNvSpPr/>
            <p:nvPr/>
          </p:nvSpPr>
          <p:spPr>
            <a:xfrm>
              <a:off x="994410" y="0"/>
              <a:ext cx="152401" cy="22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4400"/>
                  </a:lnTo>
                  <a:lnTo>
                    <a:pt x="5400" y="14400"/>
                  </a:lnTo>
                  <a:lnTo>
                    <a:pt x="5400" y="7200"/>
                  </a:lnTo>
                  <a:lnTo>
                    <a:pt x="21600" y="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28" name="Rectangle"/>
            <p:cNvSpPr/>
            <p:nvPr/>
          </p:nvSpPr>
          <p:spPr>
            <a:xfrm>
              <a:off x="-1" y="76200"/>
              <a:ext cx="994412" cy="76200"/>
            </a:xfrm>
            <a:prstGeom prst="rect">
              <a:avLst/>
            </a:pr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29" name="Shape"/>
            <p:cNvSpPr/>
            <p:nvPr/>
          </p:nvSpPr>
          <p:spPr>
            <a:xfrm>
              <a:off x="1032510" y="76200"/>
              <a:ext cx="190501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6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2960" y="21600"/>
                  </a:lnTo>
                  <a:lnTo>
                    <a:pt x="21600" y="10800"/>
                  </a:lnTo>
                  <a:lnTo>
                    <a:pt x="12960" y="0"/>
                  </a:lnTo>
                  <a:close/>
                </a:path>
              </a:pathLst>
            </a:cu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pic>
        <p:nvPicPr>
          <p:cNvPr id="731" name="object 18" descr="object 1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64918" y="6236208"/>
            <a:ext cx="4584190" cy="2240281"/>
          </a:xfrm>
          <a:prstGeom prst="rect">
            <a:avLst/>
          </a:prstGeom>
          <a:ln w="12700">
            <a:miter lim="400000"/>
          </a:ln>
        </p:spPr>
      </p:pic>
      <p:sp>
        <p:nvSpPr>
          <p:cNvPr id="732" name="object 19"/>
          <p:cNvSpPr txBox="1"/>
          <p:nvPr/>
        </p:nvSpPr>
        <p:spPr>
          <a:xfrm>
            <a:off x="7840218" y="9935970"/>
            <a:ext cx="8055609" cy="167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indent="-57404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10" sz="3600">
                <a:solidFill>
                  <a:srgbClr val="1E5AA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Outlier</a:t>
            </a:r>
            <a:r>
              <a:rPr spc="0"/>
              <a:t> </a:t>
            </a:r>
            <a:r>
              <a:rPr spc="-20"/>
              <a:t>detection</a:t>
            </a:r>
            <a:r>
              <a:rPr spc="40"/>
              <a:t> </a:t>
            </a:r>
            <a:r>
              <a:t>based on</a:t>
            </a:r>
          </a:p>
          <a:p>
            <a:pPr indent="299084" defTabSz="1828800">
              <a:spcBef>
                <a:spcPts val="0"/>
              </a:spcBef>
              <a:defRPr spc="-20" sz="3600">
                <a:solidFill>
                  <a:srgbClr val="1E5AA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combination</a:t>
            </a:r>
            <a:r>
              <a:rPr spc="40"/>
              <a:t> </a:t>
            </a:r>
            <a:r>
              <a:rPr spc="-10"/>
              <a:t>of</a:t>
            </a:r>
            <a:r>
              <a:rPr spc="0"/>
              <a:t> </a:t>
            </a:r>
            <a:r>
              <a:t>several </a:t>
            </a:r>
            <a:r>
              <a:rPr spc="-10"/>
              <a:t>signal</a:t>
            </a:r>
            <a:r>
              <a:rPr spc="10"/>
              <a:t> </a:t>
            </a:r>
            <a:r>
              <a:t>properties</a:t>
            </a:r>
          </a:p>
          <a:p>
            <a:pPr marL="586105" indent="-57404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10" sz="3600">
                <a:solidFill>
                  <a:srgbClr val="1E5AA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Immediate</a:t>
            </a:r>
            <a:r>
              <a:rPr spc="-60"/>
              <a:t> </a:t>
            </a:r>
            <a:r>
              <a:rPr spc="-20"/>
              <a:t>results</a:t>
            </a:r>
          </a:p>
        </p:txBody>
      </p:sp>
      <p:pic>
        <p:nvPicPr>
          <p:cNvPr id="733" name="object 20" descr="object 2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023619" y="5477312"/>
            <a:ext cx="7775419" cy="3806895"/>
          </a:xfrm>
          <a:prstGeom prst="rect">
            <a:avLst/>
          </a:prstGeom>
          <a:ln w="12700">
            <a:miter lim="400000"/>
          </a:ln>
        </p:spPr>
      </p:pic>
      <p:sp>
        <p:nvSpPr>
          <p:cNvPr id="734" name="object 21"/>
          <p:cNvSpPr txBox="1"/>
          <p:nvPr/>
        </p:nvSpPr>
        <p:spPr>
          <a:xfrm>
            <a:off x="16853913" y="4122420"/>
            <a:ext cx="4828542" cy="930208"/>
          </a:xfrm>
          <a:prstGeom prst="rect">
            <a:avLst/>
          </a:prstGeom>
          <a:ln w="38100">
            <a:solidFill>
              <a:srgbClr val="252525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218440" indent="529589" defTabSz="1828800">
              <a:lnSpc>
                <a:spcPct val="100699"/>
              </a:lnSpc>
              <a:spcBef>
                <a:spcPts val="400"/>
              </a:spcBef>
              <a:defRPr spc="-20" sz="280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Avoid </a:t>
            </a:r>
            <a:r>
              <a:rPr spc="-10"/>
              <a:t>the appearance of </a:t>
            </a:r>
            <a:r>
              <a:rPr spc="0"/>
              <a:t> </a:t>
            </a:r>
            <a:r>
              <a:rPr spc="-10"/>
              <a:t>erroneous</a:t>
            </a:r>
            <a:r>
              <a:rPr spc="-30"/>
              <a:t> </a:t>
            </a:r>
            <a:r>
              <a:rPr spc="-10"/>
              <a:t>optics</a:t>
            </a:r>
            <a:r>
              <a:t> computation</a:t>
            </a:r>
          </a:p>
        </p:txBody>
      </p:sp>
      <p:grpSp>
        <p:nvGrpSpPr>
          <p:cNvPr id="738" name="object 22"/>
          <p:cNvGrpSpPr/>
          <p:nvPr/>
        </p:nvGrpSpPr>
        <p:grpSpPr>
          <a:xfrm>
            <a:off x="15354299" y="4620766"/>
            <a:ext cx="1223012" cy="228601"/>
            <a:chOff x="0" y="0"/>
            <a:chExt cx="1223010" cy="228600"/>
          </a:xfrm>
        </p:grpSpPr>
        <p:sp>
          <p:nvSpPr>
            <p:cNvPr id="735" name="Shape"/>
            <p:cNvSpPr/>
            <p:nvPr/>
          </p:nvSpPr>
          <p:spPr>
            <a:xfrm>
              <a:off x="994409" y="0"/>
              <a:ext cx="152401" cy="228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4400"/>
                  </a:lnTo>
                  <a:lnTo>
                    <a:pt x="5400" y="14400"/>
                  </a:lnTo>
                  <a:lnTo>
                    <a:pt x="5400" y="7200"/>
                  </a:lnTo>
                  <a:lnTo>
                    <a:pt x="21600" y="7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36" name="Rectangle"/>
            <p:cNvSpPr/>
            <p:nvPr/>
          </p:nvSpPr>
          <p:spPr>
            <a:xfrm>
              <a:off x="-1" y="76200"/>
              <a:ext cx="994411" cy="76200"/>
            </a:xfrm>
            <a:prstGeom prst="rect">
              <a:avLst/>
            </a:pr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37" name="Shape"/>
            <p:cNvSpPr/>
            <p:nvPr/>
          </p:nvSpPr>
          <p:spPr>
            <a:xfrm>
              <a:off x="1032509" y="76200"/>
              <a:ext cx="190502" cy="76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296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2960" y="21600"/>
                  </a:lnTo>
                  <a:lnTo>
                    <a:pt x="21600" y="10800"/>
                  </a:lnTo>
                  <a:lnTo>
                    <a:pt x="12960" y="0"/>
                  </a:lnTo>
                  <a:close/>
                </a:path>
              </a:pathLst>
            </a:custGeom>
            <a:solidFill>
              <a:srgbClr val="3B3B3B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739" name="Elena Fol"/>
          <p:cNvSpPr txBox="1"/>
          <p:nvPr/>
        </p:nvSpPr>
        <p:spPr>
          <a:xfrm>
            <a:off x="22681895" y="13302365"/>
            <a:ext cx="100789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1800">
                <a:solidFill>
                  <a:srgbClr val="EBEBEB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Elena Fol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object 2"/>
          <p:cNvSpPr txBox="1"/>
          <p:nvPr/>
        </p:nvSpPr>
        <p:spPr>
          <a:xfrm>
            <a:off x="22548594" y="12811302"/>
            <a:ext cx="459741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0"/>
              </a:spcBef>
              <a:defRPr spc="-20" sz="3200">
                <a:solidFill>
                  <a:srgbClr val="8899BD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19</a:t>
            </a:r>
          </a:p>
        </p:txBody>
      </p:sp>
      <p:sp>
        <p:nvSpPr>
          <p:cNvPr id="742" name="object 3"/>
          <p:cNvSpPr txBox="1"/>
          <p:nvPr>
            <p:ph type="title"/>
          </p:nvPr>
        </p:nvSpPr>
        <p:spPr>
          <a:xfrm>
            <a:off x="1382774" y="112928"/>
            <a:ext cx="16078201" cy="1149351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200"/>
              </a:spcBef>
              <a:defRPr spc="-200" u="none"/>
            </a:pPr>
            <a:r>
              <a:t>Detection of faulty </a:t>
            </a:r>
            <a:r>
              <a:rPr spc="0"/>
              <a:t>Beam</a:t>
            </a:r>
            <a:r>
              <a:t> Position Monitors</a:t>
            </a:r>
          </a:p>
        </p:txBody>
      </p:sp>
      <p:sp>
        <p:nvSpPr>
          <p:cNvPr id="743" name="object 4"/>
          <p:cNvSpPr/>
          <p:nvPr/>
        </p:nvSpPr>
        <p:spPr>
          <a:xfrm>
            <a:off x="1210053" y="1359408"/>
            <a:ext cx="21745704" cy="1"/>
          </a:xfrm>
          <a:prstGeom prst="line">
            <a:avLst/>
          </a:prstGeom>
          <a:ln w="12700">
            <a:solidFill>
              <a:srgbClr val="00549F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744" name="object 5"/>
          <p:cNvSpPr txBox="1"/>
          <p:nvPr/>
        </p:nvSpPr>
        <p:spPr>
          <a:xfrm>
            <a:off x="518361" y="12765631"/>
            <a:ext cx="6684010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i="1" spc="-9"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Instrumentation</a:t>
            </a:r>
            <a:r>
              <a:rPr spc="-120"/>
              <a:t> </a:t>
            </a:r>
            <a:r>
              <a:rPr spc="-19"/>
              <a:t>faults</a:t>
            </a:r>
            <a:r>
              <a:rPr spc="-100"/>
              <a:t> </a:t>
            </a:r>
            <a:r>
              <a:t>detection</a:t>
            </a:r>
          </a:p>
        </p:txBody>
      </p:sp>
      <p:sp>
        <p:nvSpPr>
          <p:cNvPr id="745" name="object 6"/>
          <p:cNvSpPr txBox="1"/>
          <p:nvPr/>
        </p:nvSpPr>
        <p:spPr>
          <a:xfrm>
            <a:off x="5067299" y="8292082"/>
            <a:ext cx="13935712" cy="1320801"/>
          </a:xfrm>
          <a:prstGeom prst="rect">
            <a:avLst/>
          </a:prstGeom>
          <a:ln w="76200">
            <a:solidFill>
              <a:srgbClr val="00AF5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852804" indent="-763269" defTabSz="1828800">
              <a:spcBef>
                <a:spcPts val="400"/>
              </a:spcBef>
              <a:buSzPct val="100000"/>
              <a:buChar char="✓"/>
              <a:tabLst>
                <a:tab pos="939800" algn="l"/>
                <a:tab pos="939800" algn="l"/>
              </a:tabLst>
              <a:defRPr b="1" sz="40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Fully</a:t>
            </a:r>
            <a:r>
              <a:rPr spc="-50"/>
              <a:t> </a:t>
            </a:r>
            <a:r>
              <a:rPr spc="-39"/>
              <a:t>integrated</a:t>
            </a:r>
            <a:r>
              <a:t> </a:t>
            </a:r>
            <a:r>
              <a:rPr b="0" spc="-30"/>
              <a:t>into</a:t>
            </a:r>
            <a:r>
              <a:rPr b="0" spc="-9"/>
              <a:t> optics</a:t>
            </a:r>
            <a:r>
              <a:rPr b="0"/>
              <a:t> </a:t>
            </a:r>
            <a:r>
              <a:rPr b="0" spc="-9"/>
              <a:t>measurements</a:t>
            </a:r>
            <a:r>
              <a:rPr b="0" spc="70"/>
              <a:t> </a:t>
            </a:r>
            <a:r>
              <a:rPr b="0" spc="-30"/>
              <a:t>at</a:t>
            </a:r>
            <a:r>
              <a:rPr b="0"/>
              <a:t> </a:t>
            </a:r>
            <a:r>
              <a:rPr b="0" spc="-9"/>
              <a:t>LHC</a:t>
            </a:r>
          </a:p>
          <a:p>
            <a:pPr marL="852804" indent="-763269" defTabSz="1828800">
              <a:spcBef>
                <a:spcPts val="0"/>
              </a:spcBef>
              <a:buSzPct val="100000"/>
              <a:buChar char="✓"/>
              <a:tabLst>
                <a:tab pos="939800" algn="l"/>
                <a:tab pos="939800" algn="l"/>
              </a:tabLst>
              <a:defRPr b="1" spc="-9" sz="40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Successfully</a:t>
            </a:r>
            <a:r>
              <a:rPr spc="-60"/>
              <a:t> </a:t>
            </a:r>
            <a:r>
              <a:rPr spc="0"/>
              <a:t>used</a:t>
            </a:r>
            <a:r>
              <a:rPr spc="19"/>
              <a:t> </a:t>
            </a:r>
            <a:r>
              <a:rPr spc="0"/>
              <a:t>in</a:t>
            </a:r>
            <a:r>
              <a:rPr spc="9"/>
              <a:t> </a:t>
            </a:r>
            <a:r>
              <a:rPr spc="-19"/>
              <a:t>operation</a:t>
            </a:r>
            <a:r>
              <a:rPr spc="-30"/>
              <a:t> </a:t>
            </a:r>
            <a:r>
              <a:rPr b="0"/>
              <a:t>under</a:t>
            </a:r>
            <a:r>
              <a:rPr b="0" spc="-19"/>
              <a:t> </a:t>
            </a:r>
            <a:r>
              <a:rPr b="0" spc="-30"/>
              <a:t>different</a:t>
            </a:r>
            <a:r>
              <a:rPr b="0" spc="39"/>
              <a:t> </a:t>
            </a:r>
            <a:r>
              <a:rPr b="0"/>
              <a:t>optics</a:t>
            </a:r>
            <a:r>
              <a:rPr b="0" spc="9"/>
              <a:t> </a:t>
            </a:r>
            <a:r>
              <a:rPr b="0"/>
              <a:t>settings.</a:t>
            </a:r>
          </a:p>
        </p:txBody>
      </p:sp>
      <p:sp>
        <p:nvSpPr>
          <p:cNvPr id="746" name="object 7"/>
          <p:cNvSpPr txBox="1"/>
          <p:nvPr/>
        </p:nvSpPr>
        <p:spPr>
          <a:xfrm>
            <a:off x="12748258" y="3201160"/>
            <a:ext cx="90043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marR="10160" indent="-57404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pc="-19" sz="4000">
                <a:solidFill>
                  <a:srgbClr val="1E5AA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Instant</a:t>
            </a:r>
            <a:r>
              <a:rPr spc="-9"/>
              <a:t> faults detection </a:t>
            </a:r>
            <a:r>
              <a:t>instead</a:t>
            </a:r>
            <a:r>
              <a:rPr spc="19"/>
              <a:t> </a:t>
            </a:r>
            <a:r>
              <a:rPr spc="-9"/>
              <a:t>of</a:t>
            </a:r>
            <a:r>
              <a:rPr spc="-30"/>
              <a:t> </a:t>
            </a:r>
            <a:r>
              <a:t>offline </a:t>
            </a:r>
            <a:r>
              <a:rPr spc="-868"/>
              <a:t> </a:t>
            </a:r>
            <a:r>
              <a:rPr spc="-9"/>
              <a:t>diagnostics.</a:t>
            </a:r>
          </a:p>
        </p:txBody>
      </p:sp>
      <p:sp>
        <p:nvSpPr>
          <p:cNvPr id="747" name="object 8"/>
          <p:cNvSpPr txBox="1"/>
          <p:nvPr/>
        </p:nvSpPr>
        <p:spPr>
          <a:xfrm>
            <a:off x="12748258" y="5030470"/>
            <a:ext cx="9781541" cy="248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6105" marR="10160" indent="-574040" algn="just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584200" algn="l"/>
              </a:tabLst>
              <a:defRPr sz="4000">
                <a:solidFill>
                  <a:srgbClr val="1E5AAD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Full </a:t>
            </a:r>
            <a:r>
              <a:rPr spc="-9"/>
              <a:t>optics analysis </a:t>
            </a:r>
            <a:r>
              <a:t>is </a:t>
            </a:r>
            <a:r>
              <a:rPr spc="-9"/>
              <a:t>possible directly during </a:t>
            </a:r>
            <a:r>
              <a:rPr spc="-880"/>
              <a:t> </a:t>
            </a:r>
            <a:r>
              <a:rPr spc="-19"/>
              <a:t>dedicated </a:t>
            </a:r>
            <a:r>
              <a:rPr spc="-9"/>
              <a:t>measurements session </a:t>
            </a:r>
            <a:r>
              <a:rPr spc="-19"/>
              <a:t>instead </a:t>
            </a:r>
            <a:r>
              <a:rPr spc="-9"/>
              <a:t>of </a:t>
            </a:r>
            <a:r>
              <a:t> </a:t>
            </a:r>
            <a:r>
              <a:rPr spc="-30"/>
              <a:t>iterative</a:t>
            </a:r>
            <a:r>
              <a:rPr spc="50"/>
              <a:t> </a:t>
            </a:r>
            <a:r>
              <a:rPr spc="-19"/>
              <a:t>procedure</a:t>
            </a:r>
            <a:r>
              <a:rPr spc="-30"/>
              <a:t> </a:t>
            </a:r>
            <a:r>
              <a:rPr spc="-9"/>
              <a:t>of</a:t>
            </a:r>
            <a:r>
              <a:rPr spc="-30"/>
              <a:t> </a:t>
            </a:r>
            <a:r>
              <a:t>cleaning</a:t>
            </a:r>
            <a:r>
              <a:rPr spc="-19"/>
              <a:t> </a:t>
            </a:r>
            <a:r>
              <a:t>and</a:t>
            </a:r>
            <a:r>
              <a:rPr spc="-9"/>
              <a:t> analysis.</a:t>
            </a:r>
          </a:p>
        </p:txBody>
      </p:sp>
      <p:sp>
        <p:nvSpPr>
          <p:cNvPr id="748" name="object 9"/>
          <p:cNvSpPr txBox="1"/>
          <p:nvPr/>
        </p:nvSpPr>
        <p:spPr>
          <a:xfrm>
            <a:off x="853032" y="10761218"/>
            <a:ext cx="1815465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0"/>
              </a:spcBef>
              <a:defRPr b="1" i="1" spc="-20" sz="320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Published</a:t>
            </a:r>
            <a:r>
              <a:rPr spc="50"/>
              <a:t> </a:t>
            </a:r>
            <a:r>
              <a:rPr spc="-10"/>
              <a:t>in:</a:t>
            </a:r>
            <a:r>
              <a:rPr spc="10"/>
              <a:t> </a:t>
            </a:r>
            <a:r>
              <a:rPr b="0"/>
              <a:t>Physical</a:t>
            </a:r>
            <a:r>
              <a:rPr b="0" spc="30"/>
              <a:t> </a:t>
            </a:r>
            <a:r>
              <a:rPr b="0" spc="-30"/>
              <a:t>Review</a:t>
            </a:r>
            <a:r>
              <a:rPr b="0" spc="0"/>
              <a:t> </a:t>
            </a:r>
            <a:r>
              <a:rPr b="0"/>
              <a:t>Accelerators</a:t>
            </a:r>
            <a:r>
              <a:rPr b="0" spc="30"/>
              <a:t> </a:t>
            </a:r>
            <a:r>
              <a:rPr b="0"/>
              <a:t>and</a:t>
            </a:r>
            <a:r>
              <a:rPr b="0" spc="50"/>
              <a:t> </a:t>
            </a:r>
            <a:r>
              <a:rPr b="0"/>
              <a:t>Beams:</a:t>
            </a:r>
          </a:p>
          <a:p>
            <a:pPr indent="12700" defTabSz="1828800">
              <a:spcBef>
                <a:spcPts val="0"/>
              </a:spcBef>
              <a:defRPr i="1" spc="-10" sz="3200">
                <a:solidFill>
                  <a:srgbClr val="252525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“Detection of</a:t>
            </a:r>
            <a:r>
              <a:rPr spc="20"/>
              <a:t> </a:t>
            </a:r>
            <a:r>
              <a:rPr spc="-20"/>
              <a:t>faulty</a:t>
            </a:r>
            <a:r>
              <a:rPr spc="20"/>
              <a:t> </a:t>
            </a:r>
            <a:r>
              <a:rPr spc="-20"/>
              <a:t>beam</a:t>
            </a:r>
            <a:r>
              <a:rPr spc="10"/>
              <a:t> </a:t>
            </a:r>
            <a:r>
              <a:t>position</a:t>
            </a:r>
            <a:r>
              <a:rPr spc="40"/>
              <a:t> </a:t>
            </a:r>
            <a:r>
              <a:rPr spc="-20"/>
              <a:t>monitors</a:t>
            </a:r>
            <a:r>
              <a:rPr spc="50"/>
              <a:t> </a:t>
            </a:r>
            <a:r>
              <a:rPr spc="-20"/>
              <a:t>using</a:t>
            </a:r>
            <a:r>
              <a:rPr spc="50"/>
              <a:t> </a:t>
            </a:r>
            <a:r>
              <a:t>unsupervised</a:t>
            </a:r>
            <a:r>
              <a:rPr spc="40"/>
              <a:t> </a:t>
            </a:r>
            <a:r>
              <a:rPr spc="-40"/>
              <a:t>learning”,</a:t>
            </a:r>
            <a:r>
              <a:rPr spc="60"/>
              <a:t> </a:t>
            </a:r>
            <a:r>
              <a:rPr spc="-20"/>
              <a:t>Phys.</a:t>
            </a:r>
            <a:r>
              <a:rPr spc="20"/>
              <a:t> </a:t>
            </a:r>
            <a:r>
              <a:rPr spc="-90"/>
              <a:t>Rev.</a:t>
            </a:r>
            <a:r>
              <a:rPr spc="30"/>
              <a:t> </a:t>
            </a:r>
            <a:r>
              <a:rPr spc="-20"/>
              <a:t>Accel.</a:t>
            </a:r>
            <a:r>
              <a:rPr spc="0"/>
              <a:t> </a:t>
            </a:r>
            <a:r>
              <a:t>Beams</a:t>
            </a:r>
            <a:r>
              <a:rPr spc="40"/>
              <a:t> </a:t>
            </a:r>
            <a:r>
              <a:t>23,</a:t>
            </a:r>
            <a:r>
              <a:rPr spc="50"/>
              <a:t> </a:t>
            </a:r>
            <a:r>
              <a:rPr spc="-20"/>
              <a:t>102805.</a:t>
            </a:r>
          </a:p>
        </p:txBody>
      </p:sp>
      <p:pic>
        <p:nvPicPr>
          <p:cNvPr id="749" name="object 10" descr="object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9633" y="3350054"/>
            <a:ext cx="8954943" cy="3590110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object 11"/>
          <p:cNvSpPr txBox="1"/>
          <p:nvPr/>
        </p:nvSpPr>
        <p:spPr>
          <a:xfrm>
            <a:off x="2745232" y="2167887"/>
            <a:ext cx="83947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0160" indent="463550" defTabSz="1828800">
              <a:spcBef>
                <a:spcPts val="200"/>
              </a:spcBef>
              <a:defRPr b="1" i="1" spc="-10" sz="2800">
                <a:solidFill>
                  <a:srgbClr val="2F525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Reduction of non-physical outliers </a:t>
            </a:r>
            <a:r>
              <a:rPr spc="0"/>
              <a:t>in </a:t>
            </a:r>
            <a:r>
              <a:t>beta-beating: </a:t>
            </a:r>
            <a:r>
              <a:rPr spc="0"/>
              <a:t> </a:t>
            </a:r>
            <a:r>
              <a:rPr spc="-20"/>
              <a:t>Averaged</a:t>
            </a:r>
            <a:r>
              <a:rPr spc="-30"/>
              <a:t> </a:t>
            </a:r>
            <a:r>
              <a:rPr spc="0"/>
              <a:t>cleaning</a:t>
            </a:r>
            <a:r>
              <a:rPr spc="-50"/>
              <a:t> </a:t>
            </a:r>
            <a:r>
              <a:t>results,</a:t>
            </a:r>
            <a:r>
              <a:rPr spc="-40"/>
              <a:t> </a:t>
            </a:r>
            <a:r>
              <a:rPr spc="0"/>
              <a:t>optics</a:t>
            </a:r>
            <a:r>
              <a:rPr spc="-60"/>
              <a:t> </a:t>
            </a:r>
            <a:r>
              <a:t>measurements</a:t>
            </a:r>
            <a:r>
              <a:rPr spc="-60"/>
              <a:t> </a:t>
            </a:r>
            <a:r>
              <a:rPr spc="0"/>
              <a:t>in</a:t>
            </a:r>
            <a:r>
              <a:t> 2018.</a:t>
            </a:r>
          </a:p>
        </p:txBody>
      </p:sp>
      <p:sp>
        <p:nvSpPr>
          <p:cNvPr id="751" name="object 12"/>
          <p:cNvSpPr txBox="1"/>
          <p:nvPr/>
        </p:nvSpPr>
        <p:spPr>
          <a:xfrm>
            <a:off x="6970776" y="3889245"/>
            <a:ext cx="3907791" cy="7266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92075" defTabSz="1828800">
              <a:spcBef>
                <a:spcPts val="0"/>
              </a:spcBef>
              <a:defRPr spc="-10" sz="24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Observed</a:t>
            </a:r>
            <a:r>
              <a:rPr spc="-80"/>
              <a:t> </a:t>
            </a:r>
            <a:r>
              <a:t>outliers</a:t>
            </a:r>
          </a:p>
          <a:p>
            <a:pPr indent="94614" defTabSz="1828800">
              <a:spcBef>
                <a:spcPts val="200"/>
              </a:spcBef>
              <a:defRPr sz="2400">
                <a:solidFill>
                  <a:srgbClr val="25252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IF-identified</a:t>
            </a:r>
            <a:r>
              <a:rPr spc="-130"/>
              <a:t> </a:t>
            </a:r>
            <a:r>
              <a:t>bad</a:t>
            </a:r>
            <a:r>
              <a:rPr spc="-90"/>
              <a:t> </a:t>
            </a:r>
            <a:r>
              <a:rPr spc="-10"/>
              <a:t>BPMs</a:t>
            </a:r>
          </a:p>
        </p:txBody>
      </p:sp>
      <p:sp>
        <p:nvSpPr>
          <p:cNvPr id="752" name="Elena Fol"/>
          <p:cNvSpPr txBox="1"/>
          <p:nvPr/>
        </p:nvSpPr>
        <p:spPr>
          <a:xfrm>
            <a:off x="22681895" y="13302365"/>
            <a:ext cx="100789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1800">
                <a:solidFill>
                  <a:srgbClr val="EBEBEB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Elena Fol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Textfeld 8"/>
          <p:cNvSpPr txBox="1"/>
          <p:nvPr>
            <p:ph type="sldNum" sz="quarter" idx="2"/>
          </p:nvPr>
        </p:nvSpPr>
        <p:spPr>
          <a:xfrm>
            <a:off x="23431137" y="587153"/>
            <a:ext cx="351731" cy="34563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55" name="Title 1"/>
          <p:cNvSpPr txBox="1"/>
          <p:nvPr>
            <p:ph type="title"/>
          </p:nvPr>
        </p:nvSpPr>
        <p:spPr>
          <a:xfrm>
            <a:off x="1222377" y="1300894"/>
            <a:ext cx="21913850" cy="775039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r>
              <a:t>Areas for potential ML applications – Anomaly detection for the cavity signals </a:t>
            </a:r>
          </a:p>
        </p:txBody>
      </p:sp>
      <p:sp>
        <p:nvSpPr>
          <p:cNvPr id="756" name="Content Placeholder 2"/>
          <p:cNvSpPr txBox="1"/>
          <p:nvPr>
            <p:ph type="body" idx="1"/>
          </p:nvPr>
        </p:nvSpPr>
        <p:spPr>
          <a:xfrm>
            <a:off x="1247777" y="2520780"/>
            <a:ext cx="21888450" cy="9587132"/>
          </a:xfrm>
          <a:prstGeom prst="rect">
            <a:avLst/>
          </a:prstGeom>
        </p:spPr>
        <p:txBody>
          <a:bodyPr/>
          <a:lstStyle/>
          <a:p>
            <a:pPr marL="529166" indent="-529166">
              <a:lnSpc>
                <a:spcPct val="100000"/>
              </a:lnSpc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Cavity fault detection requires: U</a:t>
            </a:r>
            <a:r>
              <a:rPr baseline="-15500"/>
              <a:t>for</a:t>
            </a:r>
            <a:r>
              <a:t>, U</a:t>
            </a:r>
            <a:r>
              <a:rPr baseline="-15500"/>
              <a:t>ref</a:t>
            </a:r>
            <a:r>
              <a:t>, U</a:t>
            </a:r>
            <a:r>
              <a:rPr baseline="-15500"/>
              <a:t>probe</a:t>
            </a:r>
            <a:endParaRPr baseline="-15500"/>
          </a:p>
          <a:p>
            <a:pPr marL="529166" indent="-529166">
              <a:lnSpc>
                <a:spcPct val="100000"/>
              </a:lnSpc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Data rates to DAQ per cavity per pulse: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2048 x 2 x 3 x 16bit = 24.6kB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Pulses per Day = 864000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700 cavities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b="1"/>
              <a:t>604 Mio </a:t>
            </a:r>
            <a:r>
              <a:t>events/day</a:t>
            </a:r>
          </a:p>
          <a:p>
            <a:pPr lvl="1" marL="1164166" indent="-529166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Total data/day = </a:t>
            </a:r>
            <a:r>
              <a:rPr b="1"/>
              <a:t>14.8 TB</a:t>
            </a:r>
            <a:endParaRPr b="1"/>
          </a:p>
          <a:p>
            <a:pPr marL="529166" indent="-529166">
              <a:lnSpc>
                <a:spcPct val="100000"/>
              </a:lnSpc>
              <a:buClr>
                <a:schemeClr val="accent1"/>
              </a:buClr>
              <a:buSzPct val="104999"/>
              <a:buFont typeface="Avenir Next Regular"/>
              <a:buChar char="‣"/>
              <a:defRPr b="1"/>
            </a:pPr>
            <a:r>
              <a:t>Good statistics </a:t>
            </a:r>
            <a:r>
              <a:rPr b="0"/>
              <a:t>(ensemble &amp; events)</a:t>
            </a:r>
            <a:endParaRPr b="0"/>
          </a:p>
          <a:p>
            <a:pPr marL="0" indent="0">
              <a:lnSpc>
                <a:spcPct val="100000"/>
              </a:lnSpc>
              <a:buSzTx/>
              <a:buNone/>
              <a:defRPr b="1"/>
            </a:pPr>
            <a:r>
              <a:t>Questions we like to address: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How many cav./pulses behave normally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Cav/Pulses out of nominal operation range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Reliably quench detection and reaction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</a:pPr>
            <a:r>
              <a:t>Anomalies: due to parameter changes</a:t>
            </a:r>
          </a:p>
          <a:p>
            <a:pPr lvl="1" marL="1164166" indent="-529166">
              <a:spcBef>
                <a:spcPts val="0"/>
              </a:spcBef>
              <a:buClr>
                <a:schemeClr val="accent1"/>
              </a:buClr>
              <a:buSzPct val="104999"/>
              <a:buFont typeface="Avenir Next Regular"/>
              <a:buChar char="‣"/>
              <a:defRPr>
                <a:solidFill>
                  <a:srgbClr val="FFFFFF"/>
                </a:solidFill>
              </a:defRPr>
            </a:pPr>
            <a:r>
              <a:t>Anomalies:</a:t>
            </a:r>
            <a:r>
              <a:rPr>
                <a:solidFill>
                  <a:srgbClr val="000000"/>
                </a:solidFill>
              </a:rPr>
              <a:t> due to digital / communication/ readout </a:t>
            </a:r>
          </a:p>
        </p:txBody>
      </p:sp>
      <p:grpSp>
        <p:nvGrpSpPr>
          <p:cNvPr id="759" name="Group 26"/>
          <p:cNvGrpSpPr/>
          <p:nvPr/>
        </p:nvGrpSpPr>
        <p:grpSpPr>
          <a:xfrm>
            <a:off x="16292075" y="2520780"/>
            <a:ext cx="6844151" cy="5582297"/>
            <a:chOff x="0" y="0"/>
            <a:chExt cx="6844149" cy="5582296"/>
          </a:xfrm>
        </p:grpSpPr>
        <p:pic>
          <p:nvPicPr>
            <p:cNvPr id="757" name="Picture 9" descr="Picture 9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150554" cy="5582297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584200" dist="279400" dir="2700000">
                <a:srgbClr val="333333">
                  <a:alpha val="64999"/>
                </a:srgbClr>
              </a:outerShdw>
            </a:effectLst>
          </p:spPr>
        </p:pic>
        <p:pic>
          <p:nvPicPr>
            <p:cNvPr id="758" name="Picture 25" descr="Picture 2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010731" y="775038"/>
              <a:ext cx="1833419" cy="1060765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sx="100000" sy="100000" kx="0" ky="0" algn="b" rotWithShape="0" blurRad="584200" dist="279400" dir="2700000">
                <a:srgbClr val="333333">
                  <a:alpha val="64999"/>
                </a:srgbClr>
              </a:outerShdw>
            </a:effectLst>
          </p:spPr>
        </p:pic>
      </p:grpSp>
      <p:pic>
        <p:nvPicPr>
          <p:cNvPr id="760" name="Picture 28" descr="Picture 2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3690889" y="5596613"/>
            <a:ext cx="7611920" cy="5902619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84200" dist="279400" dir="270000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7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7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7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75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75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75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56" grpId="1"/>
      <p:bldP build="whole" bldLvl="1" animBg="1" rev="0" advAuto="0" spid="760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63" name="Virtual Diagno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Virtual Diagnostics</a:t>
            </a:r>
          </a:p>
        </p:txBody>
      </p:sp>
      <p:sp>
        <p:nvSpPr>
          <p:cNvPr id="764" name="Use ML to predict the response of an instrumen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ML to predict the response of an instrument</a:t>
            </a:r>
          </a:p>
          <a:p>
            <a:pPr lvl="1"/>
            <a:r>
              <a:t>Invasive instruments (e.g. spectrometers, screens…)</a:t>
            </a:r>
          </a:p>
          <a:p>
            <a:pPr lvl="1"/>
            <a:r>
              <a:t>Fragile instruments</a:t>
            </a:r>
          </a:p>
          <a:p>
            <a:pPr lvl="1"/>
            <a:r>
              <a:t>Broken instruments</a:t>
            </a:r>
          </a:p>
        </p:txBody>
      </p:sp>
      <p:sp>
        <p:nvSpPr>
          <p:cNvPr id="7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6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767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768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71" name="Virtual Diagnostics at SINQ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Virtual Diagnostics at SINQ</a:t>
            </a:r>
          </a:p>
        </p:txBody>
      </p:sp>
      <p:sp>
        <p:nvSpPr>
          <p:cNvPr id="7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73" name="Jaime Coello de Portugal"/>
          <p:cNvSpPr txBox="1"/>
          <p:nvPr>
            <p:ph type="body" idx="21"/>
          </p:nvPr>
        </p:nvSpPr>
        <p:spPr>
          <a:xfrm>
            <a:off x="21110727" y="13302365"/>
            <a:ext cx="2579066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Jaime Coello de Portugal</a:t>
            </a:r>
          </a:p>
        </p:txBody>
      </p:sp>
      <p:sp>
        <p:nvSpPr>
          <p:cNvPr id="77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77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776" name="object 4" descr="object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39071" y="4682340"/>
            <a:ext cx="7082255" cy="5392333"/>
          </a:xfrm>
          <a:prstGeom prst="rect">
            <a:avLst/>
          </a:prstGeom>
          <a:ln w="12700">
            <a:miter lim="400000"/>
          </a:ln>
        </p:spPr>
      </p:pic>
      <p:sp>
        <p:nvSpPr>
          <p:cNvPr id="777" name="object 5"/>
          <p:cNvSpPr/>
          <p:nvPr/>
        </p:nvSpPr>
        <p:spPr>
          <a:xfrm>
            <a:off x="3839072" y="4682340"/>
            <a:ext cx="7082255" cy="5392333"/>
          </a:xfrm>
          <a:prstGeom prst="rect">
            <a:avLst/>
          </a:prstGeom>
          <a:ln w="762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grpSp>
        <p:nvGrpSpPr>
          <p:cNvPr id="786" name="object 6"/>
          <p:cNvGrpSpPr/>
          <p:nvPr/>
        </p:nvGrpSpPr>
        <p:grpSpPr>
          <a:xfrm>
            <a:off x="11066884" y="6210823"/>
            <a:ext cx="2557491" cy="2580296"/>
            <a:chOff x="0" y="0"/>
            <a:chExt cx="2557490" cy="2580294"/>
          </a:xfrm>
        </p:grpSpPr>
        <p:sp>
          <p:nvSpPr>
            <p:cNvPr id="778" name="object 7"/>
            <p:cNvSpPr/>
            <p:nvPr/>
          </p:nvSpPr>
          <p:spPr>
            <a:xfrm>
              <a:off x="0" y="662353"/>
              <a:ext cx="433249" cy="1010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21600"/>
                  </a:moveTo>
                  <a:lnTo>
                    <a:pt x="10800" y="16200"/>
                  </a:lnTo>
                  <a:lnTo>
                    <a:pt x="0" y="16200"/>
                  </a:lnTo>
                  <a:lnTo>
                    <a:pt x="0" y="5400"/>
                  </a:lnTo>
                  <a:lnTo>
                    <a:pt x="10800" y="5400"/>
                  </a:lnTo>
                  <a:lnTo>
                    <a:pt x="10800" y="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79" name="object 8"/>
            <p:cNvSpPr/>
            <p:nvPr/>
          </p:nvSpPr>
          <p:spPr>
            <a:xfrm>
              <a:off x="536505" y="0"/>
              <a:ext cx="2020986" cy="258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0" y="0"/>
                  </a:moveTo>
                  <a:lnTo>
                    <a:pt x="3600" y="0"/>
                  </a:lnTo>
                  <a:lnTo>
                    <a:pt x="2643" y="101"/>
                  </a:lnTo>
                  <a:lnTo>
                    <a:pt x="1783" y="385"/>
                  </a:lnTo>
                  <a:lnTo>
                    <a:pt x="1054" y="826"/>
                  </a:lnTo>
                  <a:lnTo>
                    <a:pt x="492" y="1397"/>
                  </a:lnTo>
                  <a:lnTo>
                    <a:pt x="129" y="2070"/>
                  </a:lnTo>
                  <a:lnTo>
                    <a:pt x="0" y="2820"/>
                  </a:lnTo>
                  <a:lnTo>
                    <a:pt x="0" y="18780"/>
                  </a:lnTo>
                  <a:lnTo>
                    <a:pt x="129" y="19530"/>
                  </a:lnTo>
                  <a:lnTo>
                    <a:pt x="492" y="20203"/>
                  </a:lnTo>
                  <a:lnTo>
                    <a:pt x="1054" y="20774"/>
                  </a:lnTo>
                  <a:lnTo>
                    <a:pt x="1783" y="21215"/>
                  </a:lnTo>
                  <a:lnTo>
                    <a:pt x="2643" y="21499"/>
                  </a:lnTo>
                  <a:lnTo>
                    <a:pt x="3600" y="21600"/>
                  </a:lnTo>
                  <a:lnTo>
                    <a:pt x="18000" y="21600"/>
                  </a:lnTo>
                  <a:lnTo>
                    <a:pt x="18957" y="21499"/>
                  </a:lnTo>
                  <a:lnTo>
                    <a:pt x="19817" y="21215"/>
                  </a:lnTo>
                  <a:lnTo>
                    <a:pt x="20546" y="20774"/>
                  </a:lnTo>
                  <a:lnTo>
                    <a:pt x="21108" y="20203"/>
                  </a:lnTo>
                  <a:lnTo>
                    <a:pt x="21471" y="19530"/>
                  </a:lnTo>
                  <a:lnTo>
                    <a:pt x="21600" y="18780"/>
                  </a:lnTo>
                  <a:lnTo>
                    <a:pt x="21600" y="2820"/>
                  </a:lnTo>
                  <a:lnTo>
                    <a:pt x="21471" y="2070"/>
                  </a:lnTo>
                  <a:lnTo>
                    <a:pt x="21108" y="1397"/>
                  </a:lnTo>
                  <a:lnTo>
                    <a:pt x="20546" y="826"/>
                  </a:lnTo>
                  <a:lnTo>
                    <a:pt x="19817" y="385"/>
                  </a:lnTo>
                  <a:lnTo>
                    <a:pt x="18957" y="101"/>
                  </a:lnTo>
                  <a:lnTo>
                    <a:pt x="18000" y="0"/>
                  </a:lnTo>
                  <a:close/>
                </a:path>
              </a:pathLst>
            </a:cu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0" name="object 9"/>
            <p:cNvSpPr/>
            <p:nvPr/>
          </p:nvSpPr>
          <p:spPr>
            <a:xfrm>
              <a:off x="536505" y="0"/>
              <a:ext cx="2020986" cy="258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0"/>
                  </a:moveTo>
                  <a:lnTo>
                    <a:pt x="18000" y="0"/>
                  </a:lnTo>
                  <a:lnTo>
                    <a:pt x="18957" y="101"/>
                  </a:lnTo>
                  <a:lnTo>
                    <a:pt x="19817" y="385"/>
                  </a:lnTo>
                  <a:lnTo>
                    <a:pt x="20546" y="826"/>
                  </a:lnTo>
                  <a:lnTo>
                    <a:pt x="21108" y="1397"/>
                  </a:lnTo>
                  <a:lnTo>
                    <a:pt x="21471" y="2070"/>
                  </a:lnTo>
                  <a:lnTo>
                    <a:pt x="21600" y="2820"/>
                  </a:lnTo>
                  <a:lnTo>
                    <a:pt x="21600" y="18780"/>
                  </a:lnTo>
                  <a:lnTo>
                    <a:pt x="21471" y="19530"/>
                  </a:lnTo>
                  <a:lnTo>
                    <a:pt x="21108" y="20203"/>
                  </a:lnTo>
                  <a:lnTo>
                    <a:pt x="20546" y="20774"/>
                  </a:lnTo>
                  <a:lnTo>
                    <a:pt x="19817" y="21215"/>
                  </a:lnTo>
                  <a:lnTo>
                    <a:pt x="18957" y="21499"/>
                  </a:lnTo>
                  <a:lnTo>
                    <a:pt x="18000" y="21600"/>
                  </a:lnTo>
                  <a:lnTo>
                    <a:pt x="3600" y="21600"/>
                  </a:lnTo>
                  <a:lnTo>
                    <a:pt x="2643" y="21499"/>
                  </a:lnTo>
                  <a:lnTo>
                    <a:pt x="1783" y="21215"/>
                  </a:lnTo>
                  <a:lnTo>
                    <a:pt x="1054" y="20774"/>
                  </a:lnTo>
                  <a:lnTo>
                    <a:pt x="492" y="20203"/>
                  </a:lnTo>
                  <a:lnTo>
                    <a:pt x="129" y="19530"/>
                  </a:lnTo>
                  <a:lnTo>
                    <a:pt x="0" y="18780"/>
                  </a:lnTo>
                  <a:lnTo>
                    <a:pt x="0" y="2820"/>
                  </a:lnTo>
                  <a:lnTo>
                    <a:pt x="129" y="2070"/>
                  </a:lnTo>
                  <a:lnTo>
                    <a:pt x="492" y="1397"/>
                  </a:lnTo>
                  <a:lnTo>
                    <a:pt x="1054" y="826"/>
                  </a:lnTo>
                  <a:lnTo>
                    <a:pt x="1783" y="385"/>
                  </a:lnTo>
                  <a:lnTo>
                    <a:pt x="2643" y="101"/>
                  </a:lnTo>
                  <a:lnTo>
                    <a:pt x="3600" y="0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1" name="object 10"/>
            <p:cNvSpPr/>
            <p:nvPr/>
          </p:nvSpPr>
          <p:spPr>
            <a:xfrm>
              <a:off x="896170" y="479640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2" name="object 11"/>
            <p:cNvSpPr/>
            <p:nvPr/>
          </p:nvSpPr>
          <p:spPr>
            <a:xfrm>
              <a:off x="896170" y="876481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3" name="object 12"/>
            <p:cNvSpPr/>
            <p:nvPr/>
          </p:nvSpPr>
          <p:spPr>
            <a:xfrm>
              <a:off x="896170" y="1290147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4" name="object 13"/>
            <p:cNvSpPr/>
            <p:nvPr/>
          </p:nvSpPr>
          <p:spPr>
            <a:xfrm>
              <a:off x="896170" y="1686879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5" name="object 14"/>
            <p:cNvSpPr/>
            <p:nvPr/>
          </p:nvSpPr>
          <p:spPr>
            <a:xfrm>
              <a:off x="896170" y="2100547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794" name="object 15"/>
          <p:cNvGrpSpPr/>
          <p:nvPr/>
        </p:nvGrpSpPr>
        <p:grpSpPr>
          <a:xfrm>
            <a:off x="18609048" y="8275935"/>
            <a:ext cx="2020985" cy="2580295"/>
            <a:chOff x="0" y="0"/>
            <a:chExt cx="2020984" cy="2580294"/>
          </a:xfrm>
        </p:grpSpPr>
        <p:sp>
          <p:nvSpPr>
            <p:cNvPr id="787" name="object 16"/>
            <p:cNvSpPr/>
            <p:nvPr/>
          </p:nvSpPr>
          <p:spPr>
            <a:xfrm>
              <a:off x="0" y="0"/>
              <a:ext cx="2020985" cy="258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000" y="0"/>
                  </a:moveTo>
                  <a:lnTo>
                    <a:pt x="3600" y="0"/>
                  </a:lnTo>
                  <a:lnTo>
                    <a:pt x="2643" y="101"/>
                  </a:lnTo>
                  <a:lnTo>
                    <a:pt x="1783" y="385"/>
                  </a:lnTo>
                  <a:lnTo>
                    <a:pt x="1054" y="826"/>
                  </a:lnTo>
                  <a:lnTo>
                    <a:pt x="492" y="1397"/>
                  </a:lnTo>
                  <a:lnTo>
                    <a:pt x="129" y="2070"/>
                  </a:lnTo>
                  <a:lnTo>
                    <a:pt x="0" y="2820"/>
                  </a:lnTo>
                  <a:lnTo>
                    <a:pt x="0" y="18780"/>
                  </a:lnTo>
                  <a:lnTo>
                    <a:pt x="129" y="19530"/>
                  </a:lnTo>
                  <a:lnTo>
                    <a:pt x="492" y="20203"/>
                  </a:lnTo>
                  <a:lnTo>
                    <a:pt x="1054" y="20774"/>
                  </a:lnTo>
                  <a:lnTo>
                    <a:pt x="1783" y="21215"/>
                  </a:lnTo>
                  <a:lnTo>
                    <a:pt x="2643" y="21499"/>
                  </a:lnTo>
                  <a:lnTo>
                    <a:pt x="3600" y="21600"/>
                  </a:lnTo>
                  <a:lnTo>
                    <a:pt x="18000" y="21600"/>
                  </a:lnTo>
                  <a:lnTo>
                    <a:pt x="18957" y="21499"/>
                  </a:lnTo>
                  <a:lnTo>
                    <a:pt x="19817" y="21215"/>
                  </a:lnTo>
                  <a:lnTo>
                    <a:pt x="20546" y="20774"/>
                  </a:lnTo>
                  <a:lnTo>
                    <a:pt x="21108" y="20203"/>
                  </a:lnTo>
                  <a:lnTo>
                    <a:pt x="21471" y="19530"/>
                  </a:lnTo>
                  <a:lnTo>
                    <a:pt x="21600" y="18780"/>
                  </a:lnTo>
                  <a:lnTo>
                    <a:pt x="21600" y="2820"/>
                  </a:lnTo>
                  <a:lnTo>
                    <a:pt x="21471" y="2070"/>
                  </a:lnTo>
                  <a:lnTo>
                    <a:pt x="21108" y="1397"/>
                  </a:lnTo>
                  <a:lnTo>
                    <a:pt x="20546" y="826"/>
                  </a:lnTo>
                  <a:lnTo>
                    <a:pt x="19817" y="385"/>
                  </a:lnTo>
                  <a:lnTo>
                    <a:pt x="18957" y="101"/>
                  </a:lnTo>
                  <a:lnTo>
                    <a:pt x="18000" y="0"/>
                  </a:lnTo>
                  <a:close/>
                </a:path>
              </a:pathLst>
            </a:cu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8" name="object 17"/>
            <p:cNvSpPr/>
            <p:nvPr/>
          </p:nvSpPr>
          <p:spPr>
            <a:xfrm>
              <a:off x="0" y="0"/>
              <a:ext cx="2020985" cy="25802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3600" y="0"/>
                  </a:moveTo>
                  <a:lnTo>
                    <a:pt x="18000" y="0"/>
                  </a:lnTo>
                  <a:lnTo>
                    <a:pt x="18957" y="101"/>
                  </a:lnTo>
                  <a:lnTo>
                    <a:pt x="19817" y="385"/>
                  </a:lnTo>
                  <a:lnTo>
                    <a:pt x="20546" y="826"/>
                  </a:lnTo>
                  <a:lnTo>
                    <a:pt x="21108" y="1397"/>
                  </a:lnTo>
                  <a:lnTo>
                    <a:pt x="21471" y="2070"/>
                  </a:lnTo>
                  <a:lnTo>
                    <a:pt x="21600" y="2820"/>
                  </a:lnTo>
                  <a:lnTo>
                    <a:pt x="21600" y="18780"/>
                  </a:lnTo>
                  <a:lnTo>
                    <a:pt x="21471" y="19530"/>
                  </a:lnTo>
                  <a:lnTo>
                    <a:pt x="21108" y="20203"/>
                  </a:lnTo>
                  <a:lnTo>
                    <a:pt x="20546" y="20774"/>
                  </a:lnTo>
                  <a:lnTo>
                    <a:pt x="19817" y="21215"/>
                  </a:lnTo>
                  <a:lnTo>
                    <a:pt x="18957" y="21499"/>
                  </a:lnTo>
                  <a:lnTo>
                    <a:pt x="18000" y="21600"/>
                  </a:lnTo>
                  <a:lnTo>
                    <a:pt x="3600" y="21600"/>
                  </a:lnTo>
                  <a:lnTo>
                    <a:pt x="2643" y="21499"/>
                  </a:lnTo>
                  <a:lnTo>
                    <a:pt x="1783" y="21215"/>
                  </a:lnTo>
                  <a:lnTo>
                    <a:pt x="1054" y="20774"/>
                  </a:lnTo>
                  <a:lnTo>
                    <a:pt x="492" y="20203"/>
                  </a:lnTo>
                  <a:lnTo>
                    <a:pt x="129" y="19530"/>
                  </a:lnTo>
                  <a:lnTo>
                    <a:pt x="0" y="18780"/>
                  </a:lnTo>
                  <a:lnTo>
                    <a:pt x="0" y="2820"/>
                  </a:lnTo>
                  <a:lnTo>
                    <a:pt x="129" y="2070"/>
                  </a:lnTo>
                  <a:lnTo>
                    <a:pt x="492" y="1397"/>
                  </a:lnTo>
                  <a:lnTo>
                    <a:pt x="1054" y="826"/>
                  </a:lnTo>
                  <a:lnTo>
                    <a:pt x="1783" y="385"/>
                  </a:lnTo>
                  <a:lnTo>
                    <a:pt x="2643" y="101"/>
                  </a:lnTo>
                  <a:lnTo>
                    <a:pt x="3600" y="0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lg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9" name="object 18"/>
            <p:cNvSpPr/>
            <p:nvPr/>
          </p:nvSpPr>
          <p:spPr>
            <a:xfrm>
              <a:off x="359664" y="479637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0" name="object 19"/>
            <p:cNvSpPr/>
            <p:nvPr/>
          </p:nvSpPr>
          <p:spPr>
            <a:xfrm>
              <a:off x="359664" y="876480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1" name="object 20"/>
            <p:cNvSpPr/>
            <p:nvPr/>
          </p:nvSpPr>
          <p:spPr>
            <a:xfrm>
              <a:off x="359664" y="1290147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2" name="object 21"/>
            <p:cNvSpPr/>
            <p:nvPr/>
          </p:nvSpPr>
          <p:spPr>
            <a:xfrm>
              <a:off x="359664" y="1686879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3" name="object 22"/>
            <p:cNvSpPr/>
            <p:nvPr/>
          </p:nvSpPr>
          <p:spPr>
            <a:xfrm>
              <a:off x="359664" y="2100547"/>
              <a:ext cx="130165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799" name="object 23"/>
          <p:cNvGrpSpPr/>
          <p:nvPr/>
        </p:nvGrpSpPr>
        <p:grpSpPr>
          <a:xfrm>
            <a:off x="14728083" y="5786065"/>
            <a:ext cx="2767214" cy="7929934"/>
            <a:chOff x="0" y="0"/>
            <a:chExt cx="2767212" cy="7929932"/>
          </a:xfrm>
        </p:grpSpPr>
        <p:sp>
          <p:nvSpPr>
            <p:cNvPr id="795" name="object 24"/>
            <p:cNvSpPr/>
            <p:nvPr/>
          </p:nvSpPr>
          <p:spPr>
            <a:xfrm>
              <a:off x="0" y="0"/>
              <a:ext cx="2767213" cy="7929933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grpSp>
          <p:nvGrpSpPr>
            <p:cNvPr id="798" name="object 25"/>
            <p:cNvGrpSpPr/>
            <p:nvPr/>
          </p:nvGrpSpPr>
          <p:grpSpPr>
            <a:xfrm>
              <a:off x="0" y="0"/>
              <a:ext cx="2767213" cy="7929933"/>
              <a:chOff x="0" y="0"/>
              <a:chExt cx="2767212" cy="7929932"/>
            </a:xfrm>
          </p:grpSpPr>
          <p:sp>
            <p:nvSpPr>
              <p:cNvPr id="796" name="Line"/>
              <p:cNvSpPr/>
              <p:nvPr/>
            </p:nvSpPr>
            <p:spPr>
              <a:xfrm>
                <a:off x="0" y="0"/>
                <a:ext cx="2767213" cy="79299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797" name="Line"/>
              <p:cNvSpPr/>
              <p:nvPr/>
            </p:nvSpPr>
            <p:spPr>
              <a:xfrm flipV="1">
                <a:off x="-1" y="0"/>
                <a:ext cx="2" cy="7929933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</p:grpSp>
      <p:sp>
        <p:nvSpPr>
          <p:cNvPr id="800" name="object 26"/>
          <p:cNvSpPr txBox="1"/>
          <p:nvPr/>
        </p:nvSpPr>
        <p:spPr>
          <a:xfrm>
            <a:off x="15368044" y="9041895"/>
            <a:ext cx="1488441" cy="1460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8890" marR="10160" indent="3174" algn="just" defTabSz="1828800">
              <a:lnSpc>
                <a:spcPts val="3800"/>
              </a:lnSpc>
              <a:spcBef>
                <a:spcPts val="200"/>
              </a:spcBef>
              <a:defRPr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Ma</a:t>
            </a:r>
            <a:r>
              <a:rPr spc="-10"/>
              <a:t>c</a:t>
            </a:r>
            <a:r>
              <a:t>hine  Lea</a:t>
            </a:r>
            <a:r>
              <a:rPr spc="-10"/>
              <a:t>r</a:t>
            </a:r>
            <a:r>
              <a:t>ning  Model</a:t>
            </a:r>
          </a:p>
        </p:txBody>
      </p:sp>
      <p:sp>
        <p:nvSpPr>
          <p:cNvPr id="801" name="object 27"/>
          <p:cNvSpPr txBox="1"/>
          <p:nvPr/>
        </p:nvSpPr>
        <p:spPr>
          <a:xfrm>
            <a:off x="5108574" y="1945986"/>
            <a:ext cx="15452089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584200" indent="-571500" defTabSz="1828800">
              <a:spcBef>
                <a:spcPts val="6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The VIMOS </a:t>
            </a:r>
            <a:r>
              <a:rPr spc="-40"/>
              <a:t>system</a:t>
            </a:r>
            <a:r>
              <a:t> </a:t>
            </a:r>
            <a:r>
              <a:rPr spc="-20"/>
              <a:t>monitors</a:t>
            </a:r>
            <a:r>
              <a:t> the</a:t>
            </a:r>
            <a:r>
              <a:rPr spc="10"/>
              <a:t> </a:t>
            </a:r>
            <a:r>
              <a:rPr spc="-10"/>
              <a:t>SINQ</a:t>
            </a:r>
            <a:r>
              <a:t> </a:t>
            </a:r>
            <a:r>
              <a:rPr spc="-30"/>
              <a:t>target</a:t>
            </a:r>
            <a:r>
              <a:t> beam</a:t>
            </a:r>
            <a:r>
              <a:rPr spc="-10"/>
              <a:t> spot</a:t>
            </a:r>
            <a:r>
              <a:rPr spc="10"/>
              <a:t> </a:t>
            </a:r>
            <a:r>
              <a:rPr spc="-10"/>
              <a:t>with</a:t>
            </a:r>
            <a:r>
              <a:t> a </a:t>
            </a:r>
            <a:r>
              <a:rPr spc="-20"/>
              <a:t>metal</a:t>
            </a:r>
            <a:r>
              <a:t> </a:t>
            </a:r>
            <a:r>
              <a:rPr spc="-10"/>
              <a:t>grid.</a:t>
            </a:r>
            <a:endParaRPr spc="-10"/>
          </a:p>
          <a:p>
            <a:pPr marL="584200" indent="-571500" defTabSz="1828800">
              <a:spcBef>
                <a:spcPts val="4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If the</a:t>
            </a:r>
            <a:r>
              <a:rPr spc="10"/>
              <a:t> </a:t>
            </a:r>
            <a:r>
              <a:t>beam</a:t>
            </a:r>
            <a:r>
              <a:rPr spc="-10"/>
              <a:t> </a:t>
            </a:r>
            <a:r>
              <a:t>is</a:t>
            </a:r>
            <a:r>
              <a:rPr spc="10"/>
              <a:t> </a:t>
            </a:r>
            <a:r>
              <a:rPr spc="-20"/>
              <a:t>focussed</a:t>
            </a:r>
            <a:r>
              <a:t> </a:t>
            </a:r>
            <a:r>
              <a:rPr spc="-20"/>
              <a:t>too</a:t>
            </a:r>
            <a:r>
              <a:rPr spc="10"/>
              <a:t> </a:t>
            </a:r>
            <a:r>
              <a:rPr spc="-10"/>
              <a:t>much</a:t>
            </a:r>
            <a:r>
              <a:t> </a:t>
            </a:r>
            <a:r>
              <a:rPr spc="-10"/>
              <a:t>or</a:t>
            </a:r>
            <a:r>
              <a:rPr spc="10"/>
              <a:t> </a:t>
            </a:r>
            <a:r>
              <a:rPr spc="-10"/>
              <a:t>changes</a:t>
            </a:r>
            <a:r>
              <a:t> </a:t>
            </a:r>
            <a:r>
              <a:rPr spc="-20"/>
              <a:t>too</a:t>
            </a:r>
            <a:r>
              <a:rPr spc="10"/>
              <a:t> </a:t>
            </a:r>
            <a:r>
              <a:rPr spc="-30"/>
              <a:t>fast</a:t>
            </a:r>
            <a:r>
              <a:rPr spc="10"/>
              <a:t> </a:t>
            </a:r>
            <a:r>
              <a:rPr spc="-20"/>
              <a:t>interlocks</a:t>
            </a:r>
            <a:r>
              <a:t> </a:t>
            </a:r>
            <a:r>
              <a:rPr spc="-20"/>
              <a:t>are</a:t>
            </a:r>
            <a:r>
              <a:rPr spc="10"/>
              <a:t> </a:t>
            </a:r>
            <a:r>
              <a:rPr spc="-10"/>
              <a:t>triggered.</a:t>
            </a:r>
            <a:endParaRPr spc="-10"/>
          </a:p>
          <a:p>
            <a:pPr marL="584200" indent="-571500" defTabSz="1828800">
              <a:spcBef>
                <a:spcPts val="4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This</a:t>
            </a:r>
            <a:r>
              <a:rPr spc="-10"/>
              <a:t> grid </a:t>
            </a:r>
            <a:r>
              <a:t>is </a:t>
            </a:r>
            <a:r>
              <a:rPr spc="-10"/>
              <a:t>degrading </a:t>
            </a:r>
            <a:r>
              <a:rPr spc="-20"/>
              <a:t>over</a:t>
            </a:r>
            <a:r>
              <a:rPr spc="-10"/>
              <a:t> time</a:t>
            </a:r>
            <a:r>
              <a:t> and</a:t>
            </a:r>
            <a:r>
              <a:rPr spc="-10"/>
              <a:t> cannot </a:t>
            </a:r>
            <a:r>
              <a:t>be</a:t>
            </a:r>
            <a:r>
              <a:rPr spc="-10"/>
              <a:t> replaced</a:t>
            </a:r>
            <a:endParaRPr spc="-10"/>
          </a:p>
          <a:p>
            <a:pPr marL="584200" indent="-571500" defTabSz="1828800">
              <a:spcBef>
                <a:spcPts val="400"/>
              </a:spcBef>
              <a:buSzPct val="100000"/>
              <a:buFont typeface="Arial"/>
              <a:buChar char="•"/>
              <a:tabLst>
                <a:tab pos="584200" algn="l"/>
                <a:tab pos="584200" algn="l"/>
              </a:tabLst>
              <a:defRPr b="1" spc="-10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Can</a:t>
            </a:r>
            <a:r>
              <a:rPr spc="-20"/>
              <a:t> we </a:t>
            </a:r>
            <a:r>
              <a:t>use</a:t>
            </a:r>
            <a:r>
              <a:rPr spc="0"/>
              <a:t> </a:t>
            </a:r>
            <a:r>
              <a:t>other</a:t>
            </a:r>
            <a:r>
              <a:rPr spc="-20"/>
              <a:t> </a:t>
            </a:r>
            <a:r>
              <a:t>sensors</a:t>
            </a:r>
            <a:r>
              <a:rPr spc="0"/>
              <a:t> </a:t>
            </a:r>
            <a:r>
              <a:rPr spc="-20"/>
              <a:t>to predict</a:t>
            </a:r>
            <a:r>
              <a:t> the</a:t>
            </a:r>
            <a:r>
              <a:rPr spc="-20"/>
              <a:t> images?</a:t>
            </a:r>
          </a:p>
        </p:txBody>
      </p:sp>
      <p:sp>
        <p:nvSpPr>
          <p:cNvPr id="802" name="object 28"/>
          <p:cNvSpPr txBox="1"/>
          <p:nvPr/>
        </p:nvSpPr>
        <p:spPr>
          <a:xfrm>
            <a:off x="11650394" y="8851058"/>
            <a:ext cx="2208531" cy="67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b="1" spc="-360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</a:t>
            </a:r>
            <a:r>
              <a:rPr spc="0"/>
              <a:t>ar</a:t>
            </a:r>
            <a:r>
              <a:rPr spc="-10"/>
              <a:t>g</a:t>
            </a:r>
            <a:r>
              <a:rPr spc="0"/>
              <a:t>ets</a:t>
            </a:r>
          </a:p>
        </p:txBody>
      </p:sp>
      <p:grpSp>
        <p:nvGrpSpPr>
          <p:cNvPr id="805" name="object 29"/>
          <p:cNvGrpSpPr/>
          <p:nvPr/>
        </p:nvGrpSpPr>
        <p:grpSpPr>
          <a:xfrm>
            <a:off x="9251982" y="11652925"/>
            <a:ext cx="1147509" cy="1147705"/>
            <a:chOff x="0" y="0"/>
            <a:chExt cx="1147508" cy="1147703"/>
          </a:xfrm>
        </p:grpSpPr>
        <p:sp>
          <p:nvSpPr>
            <p:cNvPr id="803" name="object 30"/>
            <p:cNvSpPr/>
            <p:nvPr/>
          </p:nvSpPr>
          <p:spPr>
            <a:xfrm>
              <a:off x="0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9147" y="127"/>
                  </a:lnTo>
                  <a:lnTo>
                    <a:pt x="7525" y="506"/>
                  </a:lnTo>
                  <a:lnTo>
                    <a:pt x="5966" y="1139"/>
                  </a:lnTo>
                  <a:lnTo>
                    <a:pt x="4502" y="2024"/>
                  </a:lnTo>
                  <a:lnTo>
                    <a:pt x="3163" y="3163"/>
                  </a:lnTo>
                  <a:lnTo>
                    <a:pt x="2024" y="4502"/>
                  </a:lnTo>
                  <a:lnTo>
                    <a:pt x="1139" y="5966"/>
                  </a:lnTo>
                  <a:lnTo>
                    <a:pt x="506" y="7525"/>
                  </a:lnTo>
                  <a:lnTo>
                    <a:pt x="126" y="9147"/>
                  </a:lnTo>
                  <a:lnTo>
                    <a:pt x="0" y="10800"/>
                  </a:lnTo>
                  <a:lnTo>
                    <a:pt x="126" y="12453"/>
                  </a:lnTo>
                  <a:lnTo>
                    <a:pt x="506" y="14075"/>
                  </a:lnTo>
                  <a:lnTo>
                    <a:pt x="1139" y="15634"/>
                  </a:lnTo>
                  <a:lnTo>
                    <a:pt x="2024" y="17098"/>
                  </a:lnTo>
                  <a:lnTo>
                    <a:pt x="3163" y="18437"/>
                  </a:lnTo>
                  <a:lnTo>
                    <a:pt x="4502" y="19576"/>
                  </a:lnTo>
                  <a:lnTo>
                    <a:pt x="5966" y="20461"/>
                  </a:lnTo>
                  <a:lnTo>
                    <a:pt x="7525" y="21094"/>
                  </a:lnTo>
                  <a:lnTo>
                    <a:pt x="9147" y="21473"/>
                  </a:lnTo>
                  <a:lnTo>
                    <a:pt x="10800" y="21600"/>
                  </a:lnTo>
                  <a:lnTo>
                    <a:pt x="12453" y="21473"/>
                  </a:lnTo>
                  <a:lnTo>
                    <a:pt x="14075" y="21094"/>
                  </a:lnTo>
                  <a:lnTo>
                    <a:pt x="15634" y="20461"/>
                  </a:lnTo>
                  <a:lnTo>
                    <a:pt x="17098" y="19576"/>
                  </a:lnTo>
                  <a:lnTo>
                    <a:pt x="18437" y="18437"/>
                  </a:lnTo>
                  <a:lnTo>
                    <a:pt x="19576" y="17098"/>
                  </a:lnTo>
                  <a:lnTo>
                    <a:pt x="20461" y="15634"/>
                  </a:lnTo>
                  <a:lnTo>
                    <a:pt x="21094" y="14075"/>
                  </a:lnTo>
                  <a:lnTo>
                    <a:pt x="21473" y="12453"/>
                  </a:lnTo>
                  <a:lnTo>
                    <a:pt x="21600" y="10800"/>
                  </a:lnTo>
                  <a:lnTo>
                    <a:pt x="21473" y="9147"/>
                  </a:lnTo>
                  <a:lnTo>
                    <a:pt x="21094" y="7525"/>
                  </a:lnTo>
                  <a:lnTo>
                    <a:pt x="20461" y="5966"/>
                  </a:lnTo>
                  <a:lnTo>
                    <a:pt x="19576" y="4502"/>
                  </a:lnTo>
                  <a:lnTo>
                    <a:pt x="18437" y="3163"/>
                  </a:lnTo>
                  <a:lnTo>
                    <a:pt x="17098" y="2024"/>
                  </a:lnTo>
                  <a:lnTo>
                    <a:pt x="15634" y="1139"/>
                  </a:lnTo>
                  <a:lnTo>
                    <a:pt x="14075" y="506"/>
                  </a:lnTo>
                  <a:lnTo>
                    <a:pt x="12453" y="127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4" name="object 31"/>
            <p:cNvSpPr/>
            <p:nvPr/>
          </p:nvSpPr>
          <p:spPr>
            <a:xfrm>
              <a:off x="0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37" y="3163"/>
                  </a:moveTo>
                  <a:lnTo>
                    <a:pt x="19576" y="4502"/>
                  </a:lnTo>
                  <a:lnTo>
                    <a:pt x="20461" y="5966"/>
                  </a:lnTo>
                  <a:lnTo>
                    <a:pt x="21094" y="7525"/>
                  </a:lnTo>
                  <a:lnTo>
                    <a:pt x="21473" y="9147"/>
                  </a:lnTo>
                  <a:lnTo>
                    <a:pt x="21600" y="10800"/>
                  </a:lnTo>
                  <a:lnTo>
                    <a:pt x="21473" y="12453"/>
                  </a:lnTo>
                  <a:lnTo>
                    <a:pt x="21094" y="14075"/>
                  </a:lnTo>
                  <a:lnTo>
                    <a:pt x="20461" y="15634"/>
                  </a:lnTo>
                  <a:lnTo>
                    <a:pt x="19576" y="17098"/>
                  </a:lnTo>
                  <a:lnTo>
                    <a:pt x="18437" y="18437"/>
                  </a:lnTo>
                  <a:lnTo>
                    <a:pt x="17098" y="19576"/>
                  </a:lnTo>
                  <a:lnTo>
                    <a:pt x="15634" y="20461"/>
                  </a:lnTo>
                  <a:lnTo>
                    <a:pt x="14075" y="21094"/>
                  </a:lnTo>
                  <a:lnTo>
                    <a:pt x="12453" y="21473"/>
                  </a:lnTo>
                  <a:lnTo>
                    <a:pt x="10800" y="21600"/>
                  </a:lnTo>
                  <a:lnTo>
                    <a:pt x="9147" y="21473"/>
                  </a:lnTo>
                  <a:lnTo>
                    <a:pt x="7525" y="21094"/>
                  </a:lnTo>
                  <a:lnTo>
                    <a:pt x="5966" y="20461"/>
                  </a:lnTo>
                  <a:lnTo>
                    <a:pt x="4502" y="19576"/>
                  </a:lnTo>
                  <a:lnTo>
                    <a:pt x="3163" y="18437"/>
                  </a:lnTo>
                  <a:lnTo>
                    <a:pt x="2024" y="17098"/>
                  </a:lnTo>
                  <a:lnTo>
                    <a:pt x="1139" y="15634"/>
                  </a:lnTo>
                  <a:lnTo>
                    <a:pt x="506" y="14075"/>
                  </a:lnTo>
                  <a:lnTo>
                    <a:pt x="126" y="12453"/>
                  </a:lnTo>
                  <a:lnTo>
                    <a:pt x="0" y="10800"/>
                  </a:lnTo>
                  <a:lnTo>
                    <a:pt x="126" y="9147"/>
                  </a:lnTo>
                  <a:lnTo>
                    <a:pt x="506" y="7525"/>
                  </a:lnTo>
                  <a:lnTo>
                    <a:pt x="1139" y="5966"/>
                  </a:lnTo>
                  <a:lnTo>
                    <a:pt x="2024" y="4502"/>
                  </a:lnTo>
                  <a:lnTo>
                    <a:pt x="3163" y="3163"/>
                  </a:lnTo>
                  <a:lnTo>
                    <a:pt x="4502" y="2024"/>
                  </a:lnTo>
                  <a:lnTo>
                    <a:pt x="5966" y="1139"/>
                  </a:lnTo>
                  <a:lnTo>
                    <a:pt x="7525" y="506"/>
                  </a:lnTo>
                  <a:lnTo>
                    <a:pt x="9147" y="127"/>
                  </a:lnTo>
                  <a:lnTo>
                    <a:pt x="10800" y="0"/>
                  </a:lnTo>
                  <a:lnTo>
                    <a:pt x="12453" y="127"/>
                  </a:lnTo>
                  <a:lnTo>
                    <a:pt x="14075" y="506"/>
                  </a:lnTo>
                  <a:lnTo>
                    <a:pt x="15634" y="1139"/>
                  </a:lnTo>
                  <a:lnTo>
                    <a:pt x="17098" y="2024"/>
                  </a:lnTo>
                  <a:lnTo>
                    <a:pt x="18437" y="3163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808" name="object 32"/>
          <p:cNvGrpSpPr/>
          <p:nvPr/>
        </p:nvGrpSpPr>
        <p:grpSpPr>
          <a:xfrm>
            <a:off x="10744883" y="11652925"/>
            <a:ext cx="1147511" cy="1147705"/>
            <a:chOff x="0" y="0"/>
            <a:chExt cx="1147510" cy="1147703"/>
          </a:xfrm>
        </p:grpSpPr>
        <p:sp>
          <p:nvSpPr>
            <p:cNvPr id="806" name="object 33"/>
            <p:cNvSpPr/>
            <p:nvPr/>
          </p:nvSpPr>
          <p:spPr>
            <a:xfrm>
              <a:off x="0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9147" y="127"/>
                  </a:lnTo>
                  <a:lnTo>
                    <a:pt x="7525" y="506"/>
                  </a:lnTo>
                  <a:lnTo>
                    <a:pt x="5966" y="1139"/>
                  </a:lnTo>
                  <a:lnTo>
                    <a:pt x="4502" y="2024"/>
                  </a:lnTo>
                  <a:lnTo>
                    <a:pt x="3163" y="3163"/>
                  </a:lnTo>
                  <a:lnTo>
                    <a:pt x="2024" y="4502"/>
                  </a:lnTo>
                  <a:lnTo>
                    <a:pt x="1139" y="5966"/>
                  </a:lnTo>
                  <a:lnTo>
                    <a:pt x="506" y="7525"/>
                  </a:lnTo>
                  <a:lnTo>
                    <a:pt x="126" y="9147"/>
                  </a:lnTo>
                  <a:lnTo>
                    <a:pt x="0" y="10800"/>
                  </a:lnTo>
                  <a:lnTo>
                    <a:pt x="126" y="12453"/>
                  </a:lnTo>
                  <a:lnTo>
                    <a:pt x="506" y="14075"/>
                  </a:lnTo>
                  <a:lnTo>
                    <a:pt x="1139" y="15634"/>
                  </a:lnTo>
                  <a:lnTo>
                    <a:pt x="2024" y="17098"/>
                  </a:lnTo>
                  <a:lnTo>
                    <a:pt x="3163" y="18437"/>
                  </a:lnTo>
                  <a:lnTo>
                    <a:pt x="4502" y="19576"/>
                  </a:lnTo>
                  <a:lnTo>
                    <a:pt x="5966" y="20461"/>
                  </a:lnTo>
                  <a:lnTo>
                    <a:pt x="7525" y="21094"/>
                  </a:lnTo>
                  <a:lnTo>
                    <a:pt x="9147" y="21473"/>
                  </a:lnTo>
                  <a:lnTo>
                    <a:pt x="10800" y="21600"/>
                  </a:lnTo>
                  <a:lnTo>
                    <a:pt x="12453" y="21473"/>
                  </a:lnTo>
                  <a:lnTo>
                    <a:pt x="14075" y="21094"/>
                  </a:lnTo>
                  <a:lnTo>
                    <a:pt x="15634" y="20461"/>
                  </a:lnTo>
                  <a:lnTo>
                    <a:pt x="17098" y="19576"/>
                  </a:lnTo>
                  <a:lnTo>
                    <a:pt x="18437" y="18437"/>
                  </a:lnTo>
                  <a:lnTo>
                    <a:pt x="19576" y="17098"/>
                  </a:lnTo>
                  <a:lnTo>
                    <a:pt x="20461" y="15634"/>
                  </a:lnTo>
                  <a:lnTo>
                    <a:pt x="21094" y="14075"/>
                  </a:lnTo>
                  <a:lnTo>
                    <a:pt x="21473" y="12453"/>
                  </a:lnTo>
                  <a:lnTo>
                    <a:pt x="21600" y="10800"/>
                  </a:lnTo>
                  <a:lnTo>
                    <a:pt x="21473" y="9147"/>
                  </a:lnTo>
                  <a:lnTo>
                    <a:pt x="21094" y="7525"/>
                  </a:lnTo>
                  <a:lnTo>
                    <a:pt x="20461" y="5966"/>
                  </a:lnTo>
                  <a:lnTo>
                    <a:pt x="19576" y="4502"/>
                  </a:lnTo>
                  <a:lnTo>
                    <a:pt x="18437" y="3163"/>
                  </a:lnTo>
                  <a:lnTo>
                    <a:pt x="17098" y="2024"/>
                  </a:lnTo>
                  <a:lnTo>
                    <a:pt x="15634" y="1139"/>
                  </a:lnTo>
                  <a:lnTo>
                    <a:pt x="14075" y="506"/>
                  </a:lnTo>
                  <a:lnTo>
                    <a:pt x="12453" y="127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7" name="object 34"/>
            <p:cNvSpPr/>
            <p:nvPr/>
          </p:nvSpPr>
          <p:spPr>
            <a:xfrm>
              <a:off x="2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37" y="3163"/>
                  </a:moveTo>
                  <a:lnTo>
                    <a:pt x="19576" y="4502"/>
                  </a:lnTo>
                  <a:lnTo>
                    <a:pt x="20461" y="5966"/>
                  </a:lnTo>
                  <a:lnTo>
                    <a:pt x="21094" y="7525"/>
                  </a:lnTo>
                  <a:lnTo>
                    <a:pt x="21473" y="9147"/>
                  </a:lnTo>
                  <a:lnTo>
                    <a:pt x="21600" y="10800"/>
                  </a:lnTo>
                  <a:lnTo>
                    <a:pt x="21473" y="12453"/>
                  </a:lnTo>
                  <a:lnTo>
                    <a:pt x="21094" y="14075"/>
                  </a:lnTo>
                  <a:lnTo>
                    <a:pt x="20461" y="15634"/>
                  </a:lnTo>
                  <a:lnTo>
                    <a:pt x="19576" y="17098"/>
                  </a:lnTo>
                  <a:lnTo>
                    <a:pt x="18437" y="18437"/>
                  </a:lnTo>
                  <a:lnTo>
                    <a:pt x="17098" y="19576"/>
                  </a:lnTo>
                  <a:lnTo>
                    <a:pt x="15634" y="20461"/>
                  </a:lnTo>
                  <a:lnTo>
                    <a:pt x="14075" y="21094"/>
                  </a:lnTo>
                  <a:lnTo>
                    <a:pt x="12453" y="21473"/>
                  </a:lnTo>
                  <a:lnTo>
                    <a:pt x="10800" y="21600"/>
                  </a:lnTo>
                  <a:lnTo>
                    <a:pt x="9147" y="21473"/>
                  </a:lnTo>
                  <a:lnTo>
                    <a:pt x="7525" y="21094"/>
                  </a:lnTo>
                  <a:lnTo>
                    <a:pt x="5966" y="20461"/>
                  </a:lnTo>
                  <a:lnTo>
                    <a:pt x="4502" y="19576"/>
                  </a:lnTo>
                  <a:lnTo>
                    <a:pt x="3163" y="18437"/>
                  </a:lnTo>
                  <a:lnTo>
                    <a:pt x="2024" y="17098"/>
                  </a:lnTo>
                  <a:lnTo>
                    <a:pt x="1139" y="15634"/>
                  </a:lnTo>
                  <a:lnTo>
                    <a:pt x="506" y="14075"/>
                  </a:lnTo>
                  <a:lnTo>
                    <a:pt x="126" y="12453"/>
                  </a:lnTo>
                  <a:lnTo>
                    <a:pt x="0" y="10800"/>
                  </a:lnTo>
                  <a:lnTo>
                    <a:pt x="126" y="9147"/>
                  </a:lnTo>
                  <a:lnTo>
                    <a:pt x="506" y="7525"/>
                  </a:lnTo>
                  <a:lnTo>
                    <a:pt x="1139" y="5966"/>
                  </a:lnTo>
                  <a:lnTo>
                    <a:pt x="2024" y="4502"/>
                  </a:lnTo>
                  <a:lnTo>
                    <a:pt x="3163" y="3163"/>
                  </a:lnTo>
                  <a:lnTo>
                    <a:pt x="4502" y="2024"/>
                  </a:lnTo>
                  <a:lnTo>
                    <a:pt x="5966" y="1139"/>
                  </a:lnTo>
                  <a:lnTo>
                    <a:pt x="7525" y="506"/>
                  </a:lnTo>
                  <a:lnTo>
                    <a:pt x="9147" y="127"/>
                  </a:lnTo>
                  <a:lnTo>
                    <a:pt x="10800" y="0"/>
                  </a:lnTo>
                  <a:lnTo>
                    <a:pt x="12453" y="127"/>
                  </a:lnTo>
                  <a:lnTo>
                    <a:pt x="14075" y="506"/>
                  </a:lnTo>
                  <a:lnTo>
                    <a:pt x="15634" y="1139"/>
                  </a:lnTo>
                  <a:lnTo>
                    <a:pt x="17098" y="2024"/>
                  </a:lnTo>
                  <a:lnTo>
                    <a:pt x="18437" y="3163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811" name="object 35"/>
          <p:cNvGrpSpPr/>
          <p:nvPr/>
        </p:nvGrpSpPr>
        <p:grpSpPr>
          <a:xfrm>
            <a:off x="12317711" y="11652925"/>
            <a:ext cx="1147509" cy="1147705"/>
            <a:chOff x="0" y="0"/>
            <a:chExt cx="1147508" cy="1147703"/>
          </a:xfrm>
        </p:grpSpPr>
        <p:sp>
          <p:nvSpPr>
            <p:cNvPr id="809" name="object 36"/>
            <p:cNvSpPr/>
            <p:nvPr/>
          </p:nvSpPr>
          <p:spPr>
            <a:xfrm>
              <a:off x="0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9147" y="127"/>
                  </a:lnTo>
                  <a:lnTo>
                    <a:pt x="7525" y="506"/>
                  </a:lnTo>
                  <a:lnTo>
                    <a:pt x="5966" y="1139"/>
                  </a:lnTo>
                  <a:lnTo>
                    <a:pt x="4502" y="2024"/>
                  </a:lnTo>
                  <a:lnTo>
                    <a:pt x="3163" y="3163"/>
                  </a:lnTo>
                  <a:lnTo>
                    <a:pt x="2024" y="4502"/>
                  </a:lnTo>
                  <a:lnTo>
                    <a:pt x="1139" y="5966"/>
                  </a:lnTo>
                  <a:lnTo>
                    <a:pt x="506" y="7525"/>
                  </a:lnTo>
                  <a:lnTo>
                    <a:pt x="126" y="9147"/>
                  </a:lnTo>
                  <a:lnTo>
                    <a:pt x="0" y="10800"/>
                  </a:lnTo>
                  <a:lnTo>
                    <a:pt x="126" y="12453"/>
                  </a:lnTo>
                  <a:lnTo>
                    <a:pt x="506" y="14075"/>
                  </a:lnTo>
                  <a:lnTo>
                    <a:pt x="1139" y="15634"/>
                  </a:lnTo>
                  <a:lnTo>
                    <a:pt x="2024" y="17098"/>
                  </a:lnTo>
                  <a:lnTo>
                    <a:pt x="3163" y="18437"/>
                  </a:lnTo>
                  <a:lnTo>
                    <a:pt x="4502" y="19576"/>
                  </a:lnTo>
                  <a:lnTo>
                    <a:pt x="5966" y="20461"/>
                  </a:lnTo>
                  <a:lnTo>
                    <a:pt x="7525" y="21094"/>
                  </a:lnTo>
                  <a:lnTo>
                    <a:pt x="9147" y="21473"/>
                  </a:lnTo>
                  <a:lnTo>
                    <a:pt x="10800" y="21600"/>
                  </a:lnTo>
                  <a:lnTo>
                    <a:pt x="12453" y="21473"/>
                  </a:lnTo>
                  <a:lnTo>
                    <a:pt x="14075" y="21094"/>
                  </a:lnTo>
                  <a:lnTo>
                    <a:pt x="15634" y="20461"/>
                  </a:lnTo>
                  <a:lnTo>
                    <a:pt x="17098" y="19576"/>
                  </a:lnTo>
                  <a:lnTo>
                    <a:pt x="18437" y="18437"/>
                  </a:lnTo>
                  <a:lnTo>
                    <a:pt x="19576" y="17098"/>
                  </a:lnTo>
                  <a:lnTo>
                    <a:pt x="20461" y="15634"/>
                  </a:lnTo>
                  <a:lnTo>
                    <a:pt x="21094" y="14075"/>
                  </a:lnTo>
                  <a:lnTo>
                    <a:pt x="21473" y="12453"/>
                  </a:lnTo>
                  <a:lnTo>
                    <a:pt x="21600" y="10800"/>
                  </a:lnTo>
                  <a:lnTo>
                    <a:pt x="21473" y="9147"/>
                  </a:lnTo>
                  <a:lnTo>
                    <a:pt x="21094" y="7525"/>
                  </a:lnTo>
                  <a:lnTo>
                    <a:pt x="20461" y="5966"/>
                  </a:lnTo>
                  <a:lnTo>
                    <a:pt x="19576" y="4502"/>
                  </a:lnTo>
                  <a:lnTo>
                    <a:pt x="18437" y="3163"/>
                  </a:lnTo>
                  <a:lnTo>
                    <a:pt x="17098" y="2024"/>
                  </a:lnTo>
                  <a:lnTo>
                    <a:pt x="15634" y="1139"/>
                  </a:lnTo>
                  <a:lnTo>
                    <a:pt x="14075" y="506"/>
                  </a:lnTo>
                  <a:lnTo>
                    <a:pt x="12453" y="127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0" name="object 37"/>
            <p:cNvSpPr/>
            <p:nvPr/>
          </p:nvSpPr>
          <p:spPr>
            <a:xfrm>
              <a:off x="0" y="0"/>
              <a:ext cx="1147509" cy="11477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8437" y="3163"/>
                  </a:moveTo>
                  <a:lnTo>
                    <a:pt x="19576" y="4502"/>
                  </a:lnTo>
                  <a:lnTo>
                    <a:pt x="20461" y="5966"/>
                  </a:lnTo>
                  <a:lnTo>
                    <a:pt x="21094" y="7525"/>
                  </a:lnTo>
                  <a:lnTo>
                    <a:pt x="21473" y="9147"/>
                  </a:lnTo>
                  <a:lnTo>
                    <a:pt x="21600" y="10800"/>
                  </a:lnTo>
                  <a:lnTo>
                    <a:pt x="21473" y="12453"/>
                  </a:lnTo>
                  <a:lnTo>
                    <a:pt x="21094" y="14075"/>
                  </a:lnTo>
                  <a:lnTo>
                    <a:pt x="20461" y="15634"/>
                  </a:lnTo>
                  <a:lnTo>
                    <a:pt x="19576" y="17098"/>
                  </a:lnTo>
                  <a:lnTo>
                    <a:pt x="18437" y="18437"/>
                  </a:lnTo>
                  <a:lnTo>
                    <a:pt x="17098" y="19576"/>
                  </a:lnTo>
                  <a:lnTo>
                    <a:pt x="15634" y="20461"/>
                  </a:lnTo>
                  <a:lnTo>
                    <a:pt x="14075" y="21094"/>
                  </a:lnTo>
                  <a:lnTo>
                    <a:pt x="12453" y="21473"/>
                  </a:lnTo>
                  <a:lnTo>
                    <a:pt x="10800" y="21600"/>
                  </a:lnTo>
                  <a:lnTo>
                    <a:pt x="9147" y="21473"/>
                  </a:lnTo>
                  <a:lnTo>
                    <a:pt x="7525" y="21094"/>
                  </a:lnTo>
                  <a:lnTo>
                    <a:pt x="5966" y="20461"/>
                  </a:lnTo>
                  <a:lnTo>
                    <a:pt x="4502" y="19576"/>
                  </a:lnTo>
                  <a:lnTo>
                    <a:pt x="3163" y="18437"/>
                  </a:lnTo>
                  <a:lnTo>
                    <a:pt x="2024" y="17098"/>
                  </a:lnTo>
                  <a:lnTo>
                    <a:pt x="1139" y="15634"/>
                  </a:lnTo>
                  <a:lnTo>
                    <a:pt x="506" y="14075"/>
                  </a:lnTo>
                  <a:lnTo>
                    <a:pt x="126" y="12453"/>
                  </a:lnTo>
                  <a:lnTo>
                    <a:pt x="0" y="10800"/>
                  </a:lnTo>
                  <a:lnTo>
                    <a:pt x="126" y="9147"/>
                  </a:lnTo>
                  <a:lnTo>
                    <a:pt x="506" y="7525"/>
                  </a:lnTo>
                  <a:lnTo>
                    <a:pt x="1139" y="5966"/>
                  </a:lnTo>
                  <a:lnTo>
                    <a:pt x="2024" y="4502"/>
                  </a:lnTo>
                  <a:lnTo>
                    <a:pt x="3163" y="3163"/>
                  </a:lnTo>
                  <a:lnTo>
                    <a:pt x="4502" y="2024"/>
                  </a:lnTo>
                  <a:lnTo>
                    <a:pt x="5966" y="1139"/>
                  </a:lnTo>
                  <a:lnTo>
                    <a:pt x="7525" y="506"/>
                  </a:lnTo>
                  <a:lnTo>
                    <a:pt x="9147" y="127"/>
                  </a:lnTo>
                  <a:lnTo>
                    <a:pt x="10800" y="0"/>
                  </a:lnTo>
                  <a:lnTo>
                    <a:pt x="12453" y="127"/>
                  </a:lnTo>
                  <a:lnTo>
                    <a:pt x="14075" y="506"/>
                  </a:lnTo>
                  <a:lnTo>
                    <a:pt x="15634" y="1139"/>
                  </a:lnTo>
                  <a:lnTo>
                    <a:pt x="17098" y="2024"/>
                  </a:lnTo>
                  <a:lnTo>
                    <a:pt x="18437" y="3163"/>
                  </a:lnTo>
                  <a:close/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812" name="object 38"/>
          <p:cNvSpPr txBox="1"/>
          <p:nvPr/>
        </p:nvSpPr>
        <p:spPr>
          <a:xfrm>
            <a:off x="10700370" y="10707494"/>
            <a:ext cx="1236981" cy="1213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1270" marR="10160" indent="10159" algn="ctr" defTabSz="1828800">
              <a:lnSpc>
                <a:spcPts val="3200"/>
              </a:lnSpc>
              <a:spcBef>
                <a:spcPts val="400"/>
              </a:spcBef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Loss </a:t>
            </a:r>
            <a:r>
              <a:rPr spc="10"/>
              <a:t> </a:t>
            </a:r>
            <a:r>
              <a:t>monitor  s</a:t>
            </a:r>
          </a:p>
        </p:txBody>
      </p:sp>
      <p:sp>
        <p:nvSpPr>
          <p:cNvPr id="813" name="object 39"/>
          <p:cNvSpPr txBox="1"/>
          <p:nvPr/>
        </p:nvSpPr>
        <p:spPr>
          <a:xfrm>
            <a:off x="12273194" y="10722948"/>
            <a:ext cx="1236981" cy="1213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R="10160" indent="12700" algn="ctr" defTabSz="1828800">
              <a:lnSpc>
                <a:spcPts val="3200"/>
              </a:lnSpc>
              <a:spcBef>
                <a:spcPts val="400"/>
              </a:spcBef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Current  monitor  s</a:t>
            </a:r>
          </a:p>
        </p:txBody>
      </p:sp>
      <p:sp>
        <p:nvSpPr>
          <p:cNvPr id="814" name="object 40"/>
          <p:cNvSpPr txBox="1"/>
          <p:nvPr/>
        </p:nvSpPr>
        <p:spPr>
          <a:xfrm>
            <a:off x="9155098" y="10706244"/>
            <a:ext cx="1316991" cy="1213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0160" indent="12064" algn="ctr" defTabSz="1828800">
              <a:lnSpc>
                <a:spcPts val="3200"/>
              </a:lnSpc>
              <a:spcBef>
                <a:spcPts val="400"/>
              </a:spcBef>
              <a:defRPr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Position  monitor </a:t>
            </a:r>
            <a:r>
              <a:rPr spc="-750"/>
              <a:t> </a:t>
            </a:r>
            <a:r>
              <a:t>s</a:t>
            </a:r>
          </a:p>
        </p:txBody>
      </p:sp>
      <p:sp>
        <p:nvSpPr>
          <p:cNvPr id="815" name="object 41"/>
          <p:cNvSpPr txBox="1"/>
          <p:nvPr/>
        </p:nvSpPr>
        <p:spPr>
          <a:xfrm>
            <a:off x="10174802" y="12871984"/>
            <a:ext cx="2592071" cy="6785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b="1" spc="-10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Features</a:t>
            </a:r>
          </a:p>
        </p:txBody>
      </p:sp>
      <p:sp>
        <p:nvSpPr>
          <p:cNvPr id="816" name="object 42"/>
          <p:cNvSpPr/>
          <p:nvPr/>
        </p:nvSpPr>
        <p:spPr>
          <a:xfrm>
            <a:off x="13937733" y="5786063"/>
            <a:ext cx="401341" cy="79299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4204" y="7"/>
                </a:lnTo>
                <a:lnTo>
                  <a:pt x="7637" y="27"/>
                </a:lnTo>
                <a:lnTo>
                  <a:pt x="9951" y="56"/>
                </a:lnTo>
                <a:lnTo>
                  <a:pt x="10800" y="91"/>
                </a:lnTo>
                <a:lnTo>
                  <a:pt x="10800" y="10783"/>
                </a:lnTo>
                <a:lnTo>
                  <a:pt x="11649" y="10819"/>
                </a:lnTo>
                <a:lnTo>
                  <a:pt x="13963" y="10848"/>
                </a:lnTo>
                <a:lnTo>
                  <a:pt x="17396" y="10867"/>
                </a:lnTo>
                <a:lnTo>
                  <a:pt x="21600" y="10875"/>
                </a:lnTo>
                <a:lnTo>
                  <a:pt x="17396" y="10882"/>
                </a:lnTo>
                <a:lnTo>
                  <a:pt x="13963" y="10901"/>
                </a:lnTo>
                <a:lnTo>
                  <a:pt x="11649" y="10930"/>
                </a:lnTo>
                <a:lnTo>
                  <a:pt x="10800" y="10966"/>
                </a:lnTo>
                <a:lnTo>
                  <a:pt x="10800" y="21600"/>
                </a:lnTo>
              </a:path>
            </a:pathLst>
          </a:cu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17" name="object 43"/>
          <p:cNvSpPr/>
          <p:nvPr/>
        </p:nvSpPr>
        <p:spPr>
          <a:xfrm>
            <a:off x="17618278" y="9273082"/>
            <a:ext cx="787841" cy="1010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21600"/>
                </a:moveTo>
                <a:lnTo>
                  <a:pt x="10800" y="16200"/>
                </a:lnTo>
                <a:lnTo>
                  <a:pt x="0" y="16200"/>
                </a:lnTo>
                <a:lnTo>
                  <a:pt x="0" y="5400"/>
                </a:lnTo>
                <a:lnTo>
                  <a:pt x="10800" y="5400"/>
                </a:ln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ln w="508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818" name="object 44" descr="object 4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983087" y="9962818"/>
            <a:ext cx="4215529" cy="37531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70" name="Machine Learning Landsca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Landscape</a:t>
            </a:r>
          </a:p>
        </p:txBody>
      </p:sp>
      <p:sp>
        <p:nvSpPr>
          <p:cNvPr id="471" name="What is an “eight”?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is an “eight”?</a:t>
            </a:r>
          </a:p>
        </p:txBody>
      </p:sp>
      <p:sp>
        <p:nvSpPr>
          <p:cNvPr id="472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73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47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7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8  9"/>
          <p:cNvSpPr txBox="1"/>
          <p:nvPr/>
        </p:nvSpPr>
        <p:spPr>
          <a:xfrm>
            <a:off x="4205053" y="1047750"/>
            <a:ext cx="17139345" cy="1426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828800">
              <a:spcBef>
                <a:spcPts val="1900"/>
              </a:spcBef>
              <a:defRPr sz="92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8  9</a:t>
            </a:r>
          </a:p>
        </p:txBody>
      </p:sp>
      <p:sp>
        <p:nvSpPr>
          <p:cNvPr id="477" name="Circle"/>
          <p:cNvSpPr/>
          <p:nvPr/>
        </p:nvSpPr>
        <p:spPr>
          <a:xfrm>
            <a:off x="6957168" y="6320551"/>
            <a:ext cx="437151" cy="437151"/>
          </a:xfrm>
          <a:prstGeom prst="ellipse">
            <a:avLst/>
          </a:prstGeom>
          <a:solidFill>
            <a:srgbClr val="FF2600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78" name="Line"/>
          <p:cNvSpPr/>
          <p:nvPr/>
        </p:nvSpPr>
        <p:spPr>
          <a:xfrm>
            <a:off x="7493051" y="6521937"/>
            <a:ext cx="4024448" cy="1"/>
          </a:xfrm>
          <a:prstGeom prst="line">
            <a:avLst/>
          </a:prstGeom>
          <a:ln w="50800">
            <a:solidFill>
              <a:srgbClr val="FDCA00"/>
            </a:solidFill>
            <a:tailEnd type="triangle"/>
          </a:ln>
          <a:effectLst>
            <a:outerShdw sx="100000" sy="100000" kx="0" ky="0" algn="b" rotWithShape="0" blurRad="76200" dist="381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79" name="Line"/>
          <p:cNvSpPr/>
          <p:nvPr/>
        </p:nvSpPr>
        <p:spPr>
          <a:xfrm flipV="1">
            <a:off x="7175743" y="3147172"/>
            <a:ext cx="1" cy="3088474"/>
          </a:xfrm>
          <a:prstGeom prst="line">
            <a:avLst/>
          </a:prstGeom>
          <a:ln w="50800">
            <a:solidFill>
              <a:srgbClr val="FDCA00"/>
            </a:solidFill>
            <a:tailEnd type="triangle"/>
          </a:ln>
          <a:effectLst>
            <a:outerShdw sx="100000" sy="100000" kx="0" ky="0" algn="b" rotWithShape="0" blurRad="76200" dist="381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80" name="Line"/>
          <p:cNvSpPr/>
          <p:nvPr/>
        </p:nvSpPr>
        <p:spPr>
          <a:xfrm flipH="1">
            <a:off x="3039601" y="6539126"/>
            <a:ext cx="3818835" cy="1"/>
          </a:xfrm>
          <a:prstGeom prst="line">
            <a:avLst/>
          </a:prstGeom>
          <a:ln w="50800">
            <a:solidFill>
              <a:srgbClr val="FDCA00"/>
            </a:solidFill>
            <a:tailEnd type="triangle"/>
          </a:ln>
          <a:effectLst>
            <a:outerShdw sx="100000" sy="100000" kx="0" ky="0" algn="b" rotWithShape="0" blurRad="76200" dist="381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81" name="Line"/>
          <p:cNvSpPr/>
          <p:nvPr/>
        </p:nvSpPr>
        <p:spPr>
          <a:xfrm>
            <a:off x="7201120" y="6873087"/>
            <a:ext cx="1" cy="2459026"/>
          </a:xfrm>
          <a:prstGeom prst="line">
            <a:avLst/>
          </a:prstGeom>
          <a:ln w="50800">
            <a:solidFill>
              <a:srgbClr val="FDCA00"/>
            </a:solidFill>
            <a:tailEnd type="triangle"/>
          </a:ln>
          <a:effectLst>
            <a:outerShdw sx="100000" sy="100000" kx="0" ky="0" algn="b" rotWithShape="0" blurRad="76200" dist="381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482" name="Circle"/>
          <p:cNvSpPr/>
          <p:nvPr/>
        </p:nvSpPr>
        <p:spPr>
          <a:xfrm>
            <a:off x="6982545" y="10195376"/>
            <a:ext cx="437150" cy="437151"/>
          </a:xfrm>
          <a:prstGeom prst="ellipse">
            <a:avLst/>
          </a:prstGeom>
          <a:solidFill>
            <a:srgbClr val="941751"/>
          </a:solidFill>
          <a:ln w="12700">
            <a:miter lim="400000"/>
          </a:ln>
        </p:spPr>
        <p:txBody>
          <a:bodyPr tIns="91439" bIns="91439"/>
          <a:lstStyle/>
          <a:p>
            <a:pPr defTabSz="1828800">
              <a:spcBef>
                <a:spcPts val="1900"/>
              </a:spcBef>
              <a:defRPr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5387" y="-9460"/>
            <a:ext cx="18288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" name="caspar-camille-rubin-7SDoly3FV_0-unsplash.jpg" descr="caspar-camille-rubin-7SDoly3FV_0-unsplash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82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824" name="Applications of ML to Accelerator Simul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Applications of ML to Accelerator Simulation</a:t>
            </a:r>
          </a:p>
        </p:txBody>
      </p:sp>
      <p:pic>
        <p:nvPicPr>
          <p:cNvPr id="82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826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827" name="Photo by Caspar Camille Rubin on Unsplash"/>
          <p:cNvSpPr txBox="1"/>
          <p:nvPr>
            <p:ph type="body" idx="23"/>
          </p:nvPr>
        </p:nvSpPr>
        <p:spPr>
          <a:xfrm>
            <a:off x="19201739" y="13296899"/>
            <a:ext cx="4483762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Photo by Caspar Camille Rubin on Unsplash</a:t>
            </a:r>
          </a:p>
        </p:txBody>
      </p:sp>
      <p:sp>
        <p:nvSpPr>
          <p:cNvPr id="8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object 2"/>
          <p:cNvSpPr txBox="1"/>
          <p:nvPr/>
        </p:nvSpPr>
        <p:spPr>
          <a:xfrm>
            <a:off x="5108574" y="2667407"/>
            <a:ext cx="62611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68300" indent="-35560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3810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831" name="object 3" descr="object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12219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832" name="object 4"/>
          <p:cNvSpPr txBox="1"/>
          <p:nvPr>
            <p:ph type="sldNum" sz="quarter" idx="4294967295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" name="object 2"/>
          <p:cNvSpPr txBox="1"/>
          <p:nvPr/>
        </p:nvSpPr>
        <p:spPr>
          <a:xfrm>
            <a:off x="5108574" y="2667407"/>
            <a:ext cx="62611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68300" indent="-35560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3810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835" name="object 3" descr="object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28843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836" name="object 4"/>
          <p:cNvSpPr txBox="1"/>
          <p:nvPr>
            <p:ph type="sldNum" sz="quarter" idx="4294967295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39" name="Optimization of the LCLS-II Inj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Optimization of the LCLS-II Injector</a:t>
            </a:r>
          </a:p>
        </p:txBody>
      </p:sp>
      <p:sp>
        <p:nvSpPr>
          <p:cNvPr id="8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41" name="Lipi Gupta et al 2021 Mach. Learn.: Sci. Technol. 2 045025"/>
          <p:cNvSpPr txBox="1"/>
          <p:nvPr>
            <p:ph type="body" idx="21"/>
          </p:nvPr>
        </p:nvSpPr>
        <p:spPr>
          <a:xfrm>
            <a:off x="17699558" y="13302365"/>
            <a:ext cx="5990235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Lipi Gupta et al 2021 Mach. Learn.: Sci. Technol. 2 045025 </a:t>
            </a:r>
          </a:p>
        </p:txBody>
      </p:sp>
      <p:sp>
        <p:nvSpPr>
          <p:cNvPr id="84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84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84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0209" y="1835495"/>
            <a:ext cx="22604017" cy="95881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object 2"/>
          <p:cNvSpPr txBox="1"/>
          <p:nvPr/>
        </p:nvSpPr>
        <p:spPr>
          <a:xfrm>
            <a:off x="5108574" y="2667407"/>
            <a:ext cx="62611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68300" indent="-35560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3810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847" name="object 3" descr="object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105684"/>
          </a:xfrm>
          <a:prstGeom prst="rect">
            <a:avLst/>
          </a:prstGeom>
          <a:ln w="12700">
            <a:miter lim="400000"/>
          </a:ln>
        </p:spPr>
      </p:pic>
      <p:sp>
        <p:nvSpPr>
          <p:cNvPr id="848" name="object 4"/>
          <p:cNvSpPr txBox="1"/>
          <p:nvPr>
            <p:ph type="sldNum" sz="quarter" idx="4294967295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object 2"/>
          <p:cNvSpPr txBox="1"/>
          <p:nvPr/>
        </p:nvSpPr>
        <p:spPr>
          <a:xfrm>
            <a:off x="5133974" y="2683567"/>
            <a:ext cx="575311" cy="5291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1828800">
              <a:lnSpc>
                <a:spcPts val="4000"/>
              </a:lnSpc>
              <a:spcBef>
                <a:spcPts val="0"/>
              </a:spcBef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</a:t>
            </a:r>
            <a:r>
              <a:rPr spc="340"/>
              <a:t> </a:t>
            </a:r>
            <a:r>
              <a:rPr>
                <a:latin typeface="Calibri"/>
                <a:ea typeface="Calibri"/>
                <a:cs typeface="Calibri"/>
                <a:sym typeface="Calibri"/>
              </a:rPr>
              <a:t>a</a:t>
            </a:r>
          </a:p>
        </p:txBody>
      </p:sp>
      <p:pic>
        <p:nvPicPr>
          <p:cNvPr id="851" name="object 3" descr="object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8288000" cy="13231934"/>
          </a:xfrm>
          <a:prstGeom prst="rect">
            <a:avLst/>
          </a:prstGeom>
          <a:ln w="12700">
            <a:miter lim="400000"/>
          </a:ln>
        </p:spPr>
      </p:pic>
      <p:sp>
        <p:nvSpPr>
          <p:cNvPr id="852" name="object 4"/>
          <p:cNvSpPr/>
          <p:nvPr/>
        </p:nvSpPr>
        <p:spPr>
          <a:xfrm>
            <a:off x="13920192" y="12635058"/>
            <a:ext cx="7056783" cy="991691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53" name="object 5"/>
          <p:cNvSpPr txBox="1"/>
          <p:nvPr/>
        </p:nvSpPr>
        <p:spPr>
          <a:xfrm>
            <a:off x="13904315" y="12623400"/>
            <a:ext cx="62445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-30"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https://arxiv.org/abs/2008.04151</a:t>
            </a:r>
          </a:p>
        </p:txBody>
      </p:sp>
      <p:sp>
        <p:nvSpPr>
          <p:cNvPr id="854" name="object 6"/>
          <p:cNvSpPr txBox="1"/>
          <p:nvPr>
            <p:ph type="sldNum" sz="quarter" idx="4294967295"/>
          </p:nvPr>
        </p:nvSpPr>
        <p:spPr>
          <a:xfrm>
            <a:off x="20236355" y="13297245"/>
            <a:ext cx="282526" cy="279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ct val="100000"/>
              </a:lnSpc>
              <a:defRPr b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57" name="Inverse Design of Accelerating Struc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Inverse Design of Accelerating Structures</a:t>
            </a:r>
          </a:p>
        </p:txBody>
      </p:sp>
      <p:sp>
        <p:nvSpPr>
          <p:cNvPr id="8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9" name="Jelena Vučković, Neil Sapra: Science 367, 79–83 (2020)"/>
          <p:cNvSpPr txBox="1"/>
          <p:nvPr>
            <p:ph type="body" idx="21"/>
          </p:nvPr>
        </p:nvSpPr>
        <p:spPr>
          <a:xfrm>
            <a:off x="18073091" y="13302365"/>
            <a:ext cx="5616703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Jelena Vučković, Neil Sapra: Science 367, 79–83 (2020)</a:t>
            </a:r>
          </a:p>
        </p:txBody>
      </p:sp>
      <p:pic>
        <p:nvPicPr>
          <p:cNvPr id="860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861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862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1413" t="13719" r="1413" b="12361"/>
          <a:stretch>
            <a:fillRect/>
          </a:stretch>
        </p:blipFill>
        <p:spPr>
          <a:xfrm>
            <a:off x="762000" y="1847488"/>
            <a:ext cx="22860118" cy="1086852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65" name="Inverse Design of THz Struc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569594">
              <a:spcBef>
                <a:spcPts val="2600"/>
              </a:spcBef>
              <a:defRPr sz="6003"/>
            </a:pPr>
            <a:r>
              <a:t>Inverse Design of </a:t>
            </a:r>
            <a:r>
              <a:rPr cap="none"/>
              <a:t>THz</a:t>
            </a:r>
            <a:r>
              <a:t> Structures</a:t>
            </a:r>
          </a:p>
        </p:txBody>
      </p:sp>
      <p:sp>
        <p:nvSpPr>
          <p:cNvPr id="86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67" name="Benedikt Hermann"/>
          <p:cNvSpPr txBox="1"/>
          <p:nvPr>
            <p:ph type="body" idx="21"/>
          </p:nvPr>
        </p:nvSpPr>
        <p:spPr>
          <a:xfrm>
            <a:off x="21737777" y="13302365"/>
            <a:ext cx="1952016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Benedikt Hermann</a:t>
            </a:r>
          </a:p>
        </p:txBody>
      </p:sp>
      <p:sp>
        <p:nvSpPr>
          <p:cNvPr id="868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869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" name="Figure1_32.pdf" descr="Figure1_3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7177" y="1850583"/>
            <a:ext cx="22495006" cy="112475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2" name="Beam Line Scientist SLAC.jpg" descr="Beam Line Scientist SLAC.jpg"/>
          <p:cNvPicPr>
            <a:picLocks noChangeAspect="1"/>
          </p:cNvPicPr>
          <p:nvPr>
            <p:ph type="pic" idx="21"/>
          </p:nvPr>
        </p:nvPicPr>
        <p:blipFill>
          <a:blip r:embed="rId2">
            <a:extLst/>
          </a:blip>
          <a:srcRect l="0" t="7812" r="0" b="7812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873" name="Rectangle"/>
          <p:cNvSpPr/>
          <p:nvPr/>
        </p:nvSpPr>
        <p:spPr>
          <a:xfrm>
            <a:off x="0" y="13180832"/>
            <a:ext cx="24384000" cy="535168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cap="all" sz="4000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 Bold"/>
              </a:defRPr>
            </a:pPr>
          </a:p>
        </p:txBody>
      </p:sp>
      <p:sp>
        <p:nvSpPr>
          <p:cNvPr id="874" name="Data Acquisition and Analysi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Data Acquisition and Analysis</a:t>
            </a:r>
          </a:p>
        </p:txBody>
      </p:sp>
      <p:pic>
        <p:nvPicPr>
          <p:cNvPr id="87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876" name="Rasmus Ischebeck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Rasmus Ischebeck</a:t>
            </a:r>
          </a:p>
        </p:txBody>
      </p:sp>
      <p:sp>
        <p:nvSpPr>
          <p:cNvPr id="877" name="Text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8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85" name="Machine Learning Landsca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Landscape</a:t>
            </a:r>
          </a:p>
        </p:txBody>
      </p:sp>
      <p:sp>
        <p:nvSpPr>
          <p:cNvPr id="486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7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488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489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490" name="Screen Shot 2022-03-31 at 08.34.50.png" descr="Screen Shot 2022-03-31 at 08.34.50.png"/>
          <p:cNvPicPr>
            <a:picLocks noChangeAspect="1"/>
          </p:cNvPicPr>
          <p:nvPr/>
        </p:nvPicPr>
        <p:blipFill>
          <a:blip r:embed="rId3">
            <a:extLst/>
          </a:blip>
          <a:srcRect l="0" t="24607" r="0" b="24607"/>
          <a:stretch>
            <a:fillRect/>
          </a:stretch>
        </p:blipFill>
        <p:spPr>
          <a:xfrm>
            <a:off x="274439" y="2705196"/>
            <a:ext cx="23835274" cy="75655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81" name="Machine Learning for HEP Data Analysi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Machine Learning for HEP Data Analysis</a:t>
            </a:r>
          </a:p>
        </p:txBody>
      </p:sp>
      <p:sp>
        <p:nvSpPr>
          <p:cNvPr id="88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83" name="Peter Wienemann"/>
          <p:cNvSpPr txBox="1"/>
          <p:nvPr>
            <p:ph type="body" idx="21"/>
          </p:nvPr>
        </p:nvSpPr>
        <p:spPr>
          <a:xfrm>
            <a:off x="21821216" y="13302365"/>
            <a:ext cx="1868577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Peter Wienemann</a:t>
            </a:r>
          </a:p>
        </p:txBody>
      </p:sp>
      <p:sp>
        <p:nvSpPr>
          <p:cNvPr id="884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885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6" name="IMG_4FE9BA6A1AE8-1.jpeg" descr="IMG_4FE9BA6A1AE8-1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291902" y="1738879"/>
            <a:ext cx="8471440" cy="11234308"/>
          </a:xfrm>
          <a:prstGeom prst="rect">
            <a:avLst/>
          </a:prstGeom>
          <a:ln w="12700">
            <a:miter lim="400000"/>
          </a:ln>
        </p:spPr>
      </p:pic>
      <p:sp>
        <p:nvSpPr>
          <p:cNvPr id="887" name="Improving interpretation of detector data (2002)"/>
          <p:cNvSpPr txBox="1"/>
          <p:nvPr>
            <p:ph type="body" idx="1"/>
          </p:nvPr>
        </p:nvSpPr>
        <p:spPr>
          <a:xfrm>
            <a:off x="761999" y="1850583"/>
            <a:ext cx="12858945" cy="10921230"/>
          </a:xfrm>
          <a:prstGeom prst="rect">
            <a:avLst/>
          </a:prstGeom>
        </p:spPr>
        <p:txBody>
          <a:bodyPr/>
          <a:lstStyle/>
          <a:p>
            <a:pPr/>
            <a:r>
              <a:t>Improving interpretation of detector data (2002)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890" name="We have a Problem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We have a Problem…</a:t>
            </a:r>
          </a:p>
        </p:txBody>
      </p:sp>
      <p:sp>
        <p:nvSpPr>
          <p:cNvPr id="8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92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893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894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895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12526" r="0" b="0"/>
          <a:stretch>
            <a:fillRect/>
          </a:stretch>
        </p:blipFill>
        <p:spPr>
          <a:xfrm>
            <a:off x="4832746" y="1903246"/>
            <a:ext cx="14718684" cy="11158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object 2" descr="object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0"/>
            <a:ext cx="1472415" cy="13651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898" name="object 3" descr="object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92602" y="673262"/>
            <a:ext cx="1216343" cy="512737"/>
          </a:xfrm>
          <a:prstGeom prst="rect">
            <a:avLst/>
          </a:prstGeom>
          <a:ln w="12700">
            <a:miter lim="400000"/>
          </a:ln>
        </p:spPr>
      </p:pic>
      <p:pic>
        <p:nvPicPr>
          <p:cNvPr id="899" name="object 4" descr="object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28698" y="3525360"/>
            <a:ext cx="3184895" cy="1826623"/>
          </a:xfrm>
          <a:prstGeom prst="rect">
            <a:avLst/>
          </a:prstGeom>
          <a:ln w="12700">
            <a:miter lim="400000"/>
          </a:ln>
        </p:spPr>
      </p:pic>
      <p:pic>
        <p:nvPicPr>
          <p:cNvPr id="900" name="object 5" descr="object 5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93730" y="3365127"/>
            <a:ext cx="3264919" cy="2211178"/>
          </a:xfrm>
          <a:prstGeom prst="rect">
            <a:avLst/>
          </a:prstGeom>
          <a:ln w="12700">
            <a:miter lim="400000"/>
          </a:ln>
        </p:spPr>
      </p:pic>
      <p:pic>
        <p:nvPicPr>
          <p:cNvPr id="901" name="object 6" descr="object 6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536418" y="11616983"/>
            <a:ext cx="6833922" cy="1073543"/>
          </a:xfrm>
          <a:prstGeom prst="rect">
            <a:avLst/>
          </a:prstGeom>
          <a:ln w="12700">
            <a:miter lim="400000"/>
          </a:ln>
        </p:spPr>
      </p:pic>
      <p:pic>
        <p:nvPicPr>
          <p:cNvPr id="902" name="object 7" descr="object 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3386910" y="4999478"/>
            <a:ext cx="7458100" cy="5159411"/>
          </a:xfrm>
          <a:prstGeom prst="rect">
            <a:avLst/>
          </a:prstGeom>
          <a:ln w="12700">
            <a:miter lim="400000"/>
          </a:ln>
        </p:spPr>
      </p:pic>
      <p:sp>
        <p:nvSpPr>
          <p:cNvPr id="903" name="object 8"/>
          <p:cNvSpPr/>
          <p:nvPr/>
        </p:nvSpPr>
        <p:spPr>
          <a:xfrm flipV="1">
            <a:off x="4920526" y="7819531"/>
            <a:ext cx="1" cy="435826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4" name="object 9"/>
          <p:cNvSpPr/>
          <p:nvPr/>
        </p:nvSpPr>
        <p:spPr>
          <a:xfrm flipV="1">
            <a:off x="5304634" y="8075897"/>
            <a:ext cx="1" cy="4101895"/>
          </a:xfrm>
          <a:prstGeom prst="line">
            <a:avLst/>
          </a:prstGeom>
          <a:ln w="762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5" name="object 10"/>
          <p:cNvSpPr/>
          <p:nvPr/>
        </p:nvSpPr>
        <p:spPr>
          <a:xfrm flipV="1">
            <a:off x="8745602" y="3429221"/>
            <a:ext cx="1" cy="2691868"/>
          </a:xfrm>
          <a:prstGeom prst="line">
            <a:avLst/>
          </a:prstGeom>
          <a:ln w="889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6" name="object 11"/>
          <p:cNvSpPr/>
          <p:nvPr/>
        </p:nvSpPr>
        <p:spPr>
          <a:xfrm flipV="1">
            <a:off x="9049684" y="5512213"/>
            <a:ext cx="1" cy="1474119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7" name="object 12"/>
          <p:cNvSpPr/>
          <p:nvPr/>
        </p:nvSpPr>
        <p:spPr>
          <a:xfrm flipV="1">
            <a:off x="11290316" y="7819532"/>
            <a:ext cx="1" cy="378143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8" name="object 13"/>
          <p:cNvSpPr/>
          <p:nvPr/>
        </p:nvSpPr>
        <p:spPr>
          <a:xfrm flipV="1">
            <a:off x="12346612" y="5608354"/>
            <a:ext cx="1" cy="157025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09" name="object 14"/>
          <p:cNvSpPr/>
          <p:nvPr/>
        </p:nvSpPr>
        <p:spPr>
          <a:xfrm flipV="1">
            <a:off x="12698710" y="3076716"/>
            <a:ext cx="1" cy="3557111"/>
          </a:xfrm>
          <a:prstGeom prst="line">
            <a:avLst/>
          </a:prstGeom>
          <a:ln w="635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0" name="object 15"/>
          <p:cNvSpPr/>
          <p:nvPr/>
        </p:nvSpPr>
        <p:spPr>
          <a:xfrm flipV="1">
            <a:off x="14043087" y="4102189"/>
            <a:ext cx="1" cy="89729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1" name="object 16"/>
          <p:cNvSpPr/>
          <p:nvPr/>
        </p:nvSpPr>
        <p:spPr>
          <a:xfrm flipV="1">
            <a:off x="17500060" y="10158893"/>
            <a:ext cx="1" cy="1634345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2" name="object 17"/>
          <p:cNvSpPr/>
          <p:nvPr/>
        </p:nvSpPr>
        <p:spPr>
          <a:xfrm flipV="1">
            <a:off x="17500060" y="4102189"/>
            <a:ext cx="1" cy="89729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3" name="object 18"/>
          <p:cNvSpPr/>
          <p:nvPr/>
        </p:nvSpPr>
        <p:spPr>
          <a:xfrm flipV="1">
            <a:off x="20957032" y="6473597"/>
            <a:ext cx="1" cy="5351689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4" name="object 19"/>
          <p:cNvSpPr/>
          <p:nvPr/>
        </p:nvSpPr>
        <p:spPr>
          <a:xfrm>
            <a:off x="16939902" y="4134236"/>
            <a:ext cx="1120317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5" name="object 20"/>
          <p:cNvSpPr/>
          <p:nvPr/>
        </p:nvSpPr>
        <p:spPr>
          <a:xfrm>
            <a:off x="4904520" y="7835554"/>
            <a:ext cx="6433807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6" name="object 21"/>
          <p:cNvSpPr/>
          <p:nvPr/>
        </p:nvSpPr>
        <p:spPr>
          <a:xfrm>
            <a:off x="17836154" y="11761193"/>
            <a:ext cx="3136883" cy="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17" name="object 22"/>
          <p:cNvSpPr txBox="1"/>
          <p:nvPr/>
        </p:nvSpPr>
        <p:spPr>
          <a:xfrm>
            <a:off x="4490718" y="7856405"/>
            <a:ext cx="33147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70" sz="1600">
                <a:solidFill>
                  <a:srgbClr val="69696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</a:t>
            </a:r>
            <a:r>
              <a:rPr spc="30">
                <a:solidFill>
                  <a:srgbClr val="909090"/>
                </a:solidFill>
              </a:rPr>
              <a:t>.</a:t>
            </a:r>
            <a:r>
              <a:t>4</a:t>
            </a:r>
          </a:p>
        </p:txBody>
      </p:sp>
      <p:sp>
        <p:nvSpPr>
          <p:cNvPr id="918" name="object 23"/>
          <p:cNvSpPr txBox="1"/>
          <p:nvPr/>
        </p:nvSpPr>
        <p:spPr>
          <a:xfrm>
            <a:off x="4490718" y="8465281"/>
            <a:ext cx="33020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2.2</a:t>
            </a:r>
          </a:p>
        </p:txBody>
      </p:sp>
      <p:sp>
        <p:nvSpPr>
          <p:cNvPr id="919" name="object 24"/>
          <p:cNvSpPr txBox="1"/>
          <p:nvPr/>
        </p:nvSpPr>
        <p:spPr>
          <a:xfrm>
            <a:off x="5361026" y="8338590"/>
            <a:ext cx="2235201" cy="3828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520" sz="2600">
                <a:solidFill>
                  <a:srgbClr val="0A080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.,_BA</a:t>
            </a:r>
            <a:r>
              <a:rPr spc="900"/>
              <a:t>M</a:t>
            </a:r>
            <a:r>
              <a:rPr spc="-329"/>
              <a:t> </a:t>
            </a:r>
            <a:r>
              <a:rPr spc="110">
                <a:solidFill>
                  <a:srgbClr val="2A262F"/>
                </a:solidFill>
              </a:rPr>
              <a:t>070</a:t>
            </a:r>
          </a:p>
        </p:txBody>
      </p:sp>
      <p:sp>
        <p:nvSpPr>
          <p:cNvPr id="920" name="object 25"/>
          <p:cNvSpPr txBox="1"/>
          <p:nvPr/>
        </p:nvSpPr>
        <p:spPr>
          <a:xfrm>
            <a:off x="4490449" y="9093403"/>
            <a:ext cx="33782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4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</a:t>
            </a:r>
            <a:r>
              <a:rPr spc="20">
                <a:solidFill>
                  <a:srgbClr val="A5A5A5"/>
                </a:solidFill>
              </a:rPr>
              <a:t>.</a:t>
            </a:r>
            <a:r>
              <a:t>0</a:t>
            </a:r>
          </a:p>
        </p:txBody>
      </p:sp>
      <p:sp>
        <p:nvSpPr>
          <p:cNvPr id="921" name="object 26"/>
          <p:cNvSpPr txBox="1"/>
          <p:nvPr/>
        </p:nvSpPr>
        <p:spPr>
          <a:xfrm>
            <a:off x="4487295" y="9747119"/>
            <a:ext cx="32004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3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1.8</a:t>
            </a:r>
          </a:p>
        </p:txBody>
      </p:sp>
      <p:sp>
        <p:nvSpPr>
          <p:cNvPr id="922" name="object 27"/>
          <p:cNvSpPr txBox="1"/>
          <p:nvPr/>
        </p:nvSpPr>
        <p:spPr>
          <a:xfrm>
            <a:off x="4487295" y="10372018"/>
            <a:ext cx="32004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3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1.6</a:t>
            </a:r>
          </a:p>
        </p:txBody>
      </p:sp>
      <p:sp>
        <p:nvSpPr>
          <p:cNvPr id="923" name="object 28"/>
          <p:cNvSpPr txBox="1"/>
          <p:nvPr/>
        </p:nvSpPr>
        <p:spPr>
          <a:xfrm>
            <a:off x="4488777" y="11009711"/>
            <a:ext cx="327661" cy="195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110" sz="14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</a:t>
            </a:r>
            <a:r>
              <a:rPr spc="50">
                <a:solidFill>
                  <a:srgbClr val="A5A5A5"/>
                </a:solidFill>
              </a:rPr>
              <a:t>.</a:t>
            </a:r>
            <a:r>
              <a:rPr>
                <a:solidFill>
                  <a:srgbClr val="696969"/>
                </a:solidFill>
              </a:rPr>
              <a:t>4</a:t>
            </a:r>
          </a:p>
        </p:txBody>
      </p:sp>
      <p:sp>
        <p:nvSpPr>
          <p:cNvPr id="924" name="object 29"/>
          <p:cNvSpPr/>
          <p:nvPr/>
        </p:nvSpPr>
        <p:spPr>
          <a:xfrm>
            <a:off x="5261990" y="577123"/>
            <a:ext cx="720203" cy="1"/>
          </a:xfrm>
          <a:prstGeom prst="line">
            <a:avLst/>
          </a:prstGeom>
          <a:ln w="25400">
            <a:solidFill>
              <a:srgbClr val="7B7B7B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25" name="object 30"/>
          <p:cNvSpPr txBox="1"/>
          <p:nvPr/>
        </p:nvSpPr>
        <p:spPr>
          <a:xfrm>
            <a:off x="4807625" y="412043"/>
            <a:ext cx="1944372" cy="1728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170" sz="1200">
                <a:solidFill>
                  <a:srgbClr val="69696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'4Ul</a:t>
            </a:r>
            <a:r>
              <a:rPr spc="40"/>
              <a:t> </a:t>
            </a:r>
            <a:r>
              <a:rPr spc="90">
                <a:solidFill>
                  <a:srgbClr val="7B7B7B"/>
                </a:solidFill>
              </a:rPr>
              <a:t>l(K(RREI</a:t>
            </a:r>
            <a:r>
              <a:rPr spc="60">
                <a:solidFill>
                  <a:srgbClr val="7B7B7B"/>
                </a:solidFill>
              </a:rPr>
              <a:t> </a:t>
            </a:r>
            <a:r>
              <a:rPr spc="70" u="sng">
                <a:uFill>
                  <a:solidFill>
                    <a:srgbClr val="909090"/>
                  </a:solidFill>
                </a:uFill>
              </a:rPr>
              <a:t>INI</a:t>
            </a:r>
            <a:r>
              <a:rPr spc="70" u="sng">
                <a:solidFill>
                  <a:srgbClr val="909090"/>
                </a:solidFill>
                <a:uFill>
                  <a:solidFill>
                    <a:srgbClr val="909090"/>
                  </a:solidFill>
                </a:uFill>
              </a:rPr>
              <a:t>I</a:t>
            </a:r>
            <a:r>
              <a:rPr spc="70" u="sng">
                <a:uFill>
                  <a:solidFill>
                    <a:srgbClr val="909090"/>
                  </a:solidFill>
                </a:uFill>
              </a:rPr>
              <a:t>ITU</a:t>
            </a:r>
            <a:r>
              <a:rPr spc="70" u="sng">
                <a:solidFill>
                  <a:srgbClr val="909090"/>
                </a:solidFill>
                <a:uFill>
                  <a:solidFill>
                    <a:srgbClr val="909090"/>
                  </a:solidFill>
                </a:uFill>
              </a:rPr>
              <a:t>I</a:t>
            </a:r>
          </a:p>
        </p:txBody>
      </p:sp>
      <p:sp>
        <p:nvSpPr>
          <p:cNvPr id="926" name="object 31"/>
          <p:cNvSpPr txBox="1"/>
          <p:nvPr/>
        </p:nvSpPr>
        <p:spPr>
          <a:xfrm>
            <a:off x="7263311" y="457035"/>
            <a:ext cx="11248391" cy="11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600"/>
              </a:spcBef>
              <a:defRPr spc="19" sz="4000">
                <a:solidFill>
                  <a:srgbClr val="69696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SwissFEL</a:t>
            </a:r>
            <a:r>
              <a:rPr spc="50"/>
              <a:t> </a:t>
            </a:r>
            <a:r>
              <a:rPr spc="140"/>
              <a:t>Pump-Probe</a:t>
            </a:r>
            <a:r>
              <a:rPr spc="79"/>
              <a:t> </a:t>
            </a:r>
            <a:r>
              <a:t>Delay</a:t>
            </a:r>
            <a:r>
              <a:rPr spc="-9"/>
              <a:t> </a:t>
            </a:r>
            <a:r>
              <a:rPr spc="100"/>
              <a:t>Prediction </a:t>
            </a:r>
            <a:r>
              <a:rPr spc="150"/>
              <a:t>using</a:t>
            </a:r>
            <a:r>
              <a:rPr spc="-280"/>
              <a:t> </a:t>
            </a:r>
            <a:r>
              <a:rPr spc="70"/>
              <a:t>ML</a:t>
            </a:r>
          </a:p>
          <a:p>
            <a:pPr indent="13334" defTabSz="1828800">
              <a:spcBef>
                <a:spcPts val="400"/>
              </a:spcBef>
              <a:defRPr sz="3800">
                <a:solidFill>
                  <a:srgbClr val="69696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Sve</a:t>
            </a:r>
            <a:r>
              <a:rPr spc="10"/>
              <a:t>n</a:t>
            </a:r>
            <a:r>
              <a:rPr spc="-200"/>
              <a:t> </a:t>
            </a:r>
            <a:r>
              <a:rPr spc="29"/>
              <a:t>Augusti</a:t>
            </a:r>
            <a:r>
              <a:rPr spc="50"/>
              <a:t>n</a:t>
            </a:r>
            <a:r>
              <a:rPr spc="-10"/>
              <a:t> </a:t>
            </a:r>
            <a:r>
              <a:rPr spc="29"/>
              <a:t>-</a:t>
            </a:r>
            <a:r>
              <a:t> </a:t>
            </a:r>
            <a:r>
              <a:rPr spc="-80"/>
              <a:t> </a:t>
            </a:r>
            <a:r>
              <a:rPr spc="80"/>
              <a:t>PS</a:t>
            </a:r>
            <a:r>
              <a:rPr spc="50"/>
              <a:t>I</a:t>
            </a:r>
            <a:r>
              <a:rPr spc="-280"/>
              <a:t> </a:t>
            </a:r>
            <a:r>
              <a:t>Fello</a:t>
            </a:r>
            <a:r>
              <a:rPr spc="10"/>
              <a:t>w</a:t>
            </a:r>
            <a:r>
              <a:rPr spc="-200"/>
              <a:t> </a:t>
            </a:r>
            <a:r>
              <a:rPr spc="-20"/>
              <a:t>(</a:t>
            </a:r>
            <a:r>
              <a:rPr spc="-40"/>
              <a:t>LSF</a:t>
            </a:r>
            <a:r>
              <a:rPr spc="-20"/>
              <a:t>)</a:t>
            </a:r>
          </a:p>
        </p:txBody>
      </p:sp>
      <p:sp>
        <p:nvSpPr>
          <p:cNvPr id="927" name="object 32"/>
          <p:cNvSpPr txBox="1"/>
          <p:nvPr/>
        </p:nvSpPr>
        <p:spPr>
          <a:xfrm>
            <a:off x="5493595" y="2544821"/>
            <a:ext cx="7453631" cy="4566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-20" sz="3200" u="sng">
                <a:solidFill>
                  <a:srgbClr val="0A080A"/>
                </a:solidFill>
                <a:uFill>
                  <a:solidFill>
                    <a:srgbClr val="0A080A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t>Trends</a:t>
            </a:r>
            <a:r>
              <a:rPr spc="20"/>
              <a:t> </a:t>
            </a:r>
            <a:r>
              <a:rPr spc="10"/>
              <a:t>are </a:t>
            </a:r>
            <a:r>
              <a:rPr spc="90"/>
              <a:t>followed</a:t>
            </a:r>
            <a:r>
              <a:rPr spc="270"/>
              <a:t> </a:t>
            </a:r>
            <a:r>
              <a:rPr spc="130"/>
              <a:t>with</a:t>
            </a:r>
            <a:r>
              <a:rPr spc="-10"/>
              <a:t> </a:t>
            </a:r>
            <a:r>
              <a:rPr spc="150"/>
              <a:t>tiny</a:t>
            </a:r>
            <a:r>
              <a:rPr spc="60"/>
              <a:t> </a:t>
            </a:r>
            <a:r>
              <a:rPr spc="100"/>
              <a:t>residual:</a:t>
            </a:r>
          </a:p>
        </p:txBody>
      </p:sp>
      <p:sp>
        <p:nvSpPr>
          <p:cNvPr id="928" name="object 33"/>
          <p:cNvSpPr txBox="1"/>
          <p:nvPr/>
        </p:nvSpPr>
        <p:spPr>
          <a:xfrm>
            <a:off x="5531260" y="3035081"/>
            <a:ext cx="370841" cy="419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-4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.,,</a:t>
            </a:r>
          </a:p>
        </p:txBody>
      </p:sp>
      <p:sp>
        <p:nvSpPr>
          <p:cNvPr id="929" name="object 34"/>
          <p:cNvSpPr txBox="1"/>
          <p:nvPr/>
        </p:nvSpPr>
        <p:spPr>
          <a:xfrm>
            <a:off x="5466356" y="5636233"/>
            <a:ext cx="353061" cy="602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800"/>
              </a:spcBef>
              <a:defRPr spc="-30" sz="18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</a:t>
            </a:r>
            <a:r>
              <a:rPr spc="-20"/>
              <a:t>.</a:t>
            </a:r>
            <a:r>
              <a:rPr spc="-80"/>
              <a:t> </a:t>
            </a:r>
            <a:r>
              <a:rPr>
                <a:solidFill>
                  <a:srgbClr val="A5A5A5"/>
                </a:solidFill>
              </a:rPr>
              <a:t>,.</a:t>
            </a:r>
          </a:p>
          <a:p>
            <a:pPr indent="12700" defTabSz="1828800">
              <a:spcBef>
                <a:spcPts val="600"/>
              </a:spcBef>
              <a:defRPr spc="-50" sz="18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</a:t>
            </a:r>
            <a:r>
              <a:rPr spc="-40"/>
              <a:t>. </a:t>
            </a:r>
            <a:r>
              <a:t>,,</a:t>
            </a:r>
          </a:p>
        </p:txBody>
      </p:sp>
      <p:sp>
        <p:nvSpPr>
          <p:cNvPr id="930" name="object 35"/>
          <p:cNvSpPr txBox="1"/>
          <p:nvPr/>
        </p:nvSpPr>
        <p:spPr>
          <a:xfrm>
            <a:off x="6766864" y="5542253"/>
            <a:ext cx="1139191" cy="614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0160" indent="12700" defTabSz="1828800">
              <a:lnSpc>
                <a:spcPct val="134300"/>
              </a:lnSpc>
              <a:spcBef>
                <a:spcPts val="200"/>
              </a:spcBef>
              <a:defRPr b="1" spc="50" sz="1800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Data </a:t>
            </a:r>
            <a:r>
              <a:rPr spc="60"/>
              <a:t> </a:t>
            </a:r>
            <a:r>
              <a:rPr spc="-139"/>
              <a:t>Pred1ct1on</a:t>
            </a:r>
          </a:p>
        </p:txBody>
      </p:sp>
      <p:sp>
        <p:nvSpPr>
          <p:cNvPr id="931" name="object 36"/>
          <p:cNvSpPr txBox="1"/>
          <p:nvPr/>
        </p:nvSpPr>
        <p:spPr>
          <a:xfrm>
            <a:off x="4972572" y="7240945"/>
            <a:ext cx="3794758" cy="53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tabLst>
                <a:tab pos="2311400" algn="l"/>
              </a:tabLst>
              <a:defRPr spc="-20" sz="3200">
                <a:solidFill>
                  <a:srgbClr val="0A080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Featur</a:t>
            </a:r>
            <a:r>
              <a:rPr spc="-10"/>
              <a:t>e</a:t>
            </a:r>
            <a:r>
              <a:rPr spc="-90"/>
              <a:t> </a:t>
            </a:r>
            <a:r>
              <a:rPr spc="-140" sz="3800">
                <a:latin typeface="Times New Roman"/>
                <a:ea typeface="Times New Roman"/>
                <a:cs typeface="Times New Roman"/>
                <a:sym typeface="Times New Roman"/>
              </a:rPr>
              <a:t>Im</a:t>
            </a:r>
            <a:r>
              <a:rPr spc="0" sz="3800"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spc="30"/>
              <a:t>ortance</a:t>
            </a:r>
          </a:p>
        </p:txBody>
      </p:sp>
      <p:sp>
        <p:nvSpPr>
          <p:cNvPr id="932" name="object 37"/>
          <p:cNvSpPr txBox="1"/>
          <p:nvPr/>
        </p:nvSpPr>
        <p:spPr>
          <a:xfrm>
            <a:off x="9134270" y="5779542"/>
            <a:ext cx="3214371" cy="9146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201929" defTabSz="1828800">
              <a:spcBef>
                <a:spcPts val="1200"/>
              </a:spcBef>
              <a:tabLst>
                <a:tab pos="965200" algn="l"/>
              </a:tabLst>
              <a:defRPr spc="10" sz="1800">
                <a:solidFill>
                  <a:srgbClr val="3885B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--	</a:t>
            </a:r>
            <a:r>
              <a:rPr b="1" spc="-69">
                <a:solidFill>
                  <a:srgbClr val="7B7B7B"/>
                </a:solidFill>
              </a:rPr>
              <a:t>Residual</a:t>
            </a:r>
          </a:p>
          <a:p>
            <a:pPr defTabSz="1828800">
              <a:spcBef>
                <a:spcPts val="0"/>
              </a:spcBef>
              <a:defRPr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</a:p>
          <a:p>
            <a:pPr indent="12700" defTabSz="1828800">
              <a:spcBef>
                <a:spcPts val="0"/>
              </a:spcBef>
              <a:defRPr spc="1879">
                <a:solidFill>
                  <a:srgbClr val="AACCE2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"'</a:t>
            </a:r>
            <a:r>
              <a:rPr spc="880"/>
              <a:t> </a:t>
            </a:r>
            <a:r>
              <a:rPr spc="70"/>
              <a:t>.</a:t>
            </a:r>
            <a:r>
              <a:rPr b="1" spc="70"/>
              <a:t>"</a:t>
            </a:r>
            <a:r>
              <a:rPr spc="70"/>
              <a:t>.</a:t>
            </a:r>
            <a:r>
              <a:rPr b="1" spc="70"/>
              <a:t>'·w•</a:t>
            </a:r>
            <a:r>
              <a:rPr b="1" spc="-60"/>
              <a:t> </a:t>
            </a:r>
            <a:r>
              <a:rPr i="1" spc="-360" sz="2600"/>
              <a:t>vJIN1-{¥,</a:t>
            </a:r>
          </a:p>
        </p:txBody>
      </p:sp>
      <p:sp>
        <p:nvSpPr>
          <p:cNvPr id="933" name="object 38"/>
          <p:cNvSpPr txBox="1"/>
          <p:nvPr/>
        </p:nvSpPr>
        <p:spPr>
          <a:xfrm>
            <a:off x="8900062" y="6004190"/>
            <a:ext cx="12192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-80" sz="1800">
                <a:solidFill>
                  <a:srgbClr val="CDCFC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•</a:t>
            </a:r>
          </a:p>
        </p:txBody>
      </p:sp>
      <p:sp>
        <p:nvSpPr>
          <p:cNvPr id="934" name="object 39"/>
          <p:cNvSpPr txBox="1"/>
          <p:nvPr/>
        </p:nvSpPr>
        <p:spPr>
          <a:xfrm>
            <a:off x="5809933" y="6287752"/>
            <a:ext cx="3021331" cy="41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23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------</a:t>
            </a:r>
            <a:r>
              <a:rPr>
                <a:solidFill>
                  <a:srgbClr val="CDCFCF"/>
                </a:solidFill>
              </a:rPr>
              <a:t>-</a:t>
            </a:r>
          </a:p>
        </p:txBody>
      </p:sp>
      <p:sp>
        <p:nvSpPr>
          <p:cNvPr id="935" name="object 40"/>
          <p:cNvSpPr txBox="1"/>
          <p:nvPr/>
        </p:nvSpPr>
        <p:spPr>
          <a:xfrm>
            <a:off x="5291649" y="9378701"/>
            <a:ext cx="4939031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-110" sz="2000">
                <a:solidFill>
                  <a:srgbClr val="2A262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BAM</a:t>
            </a:r>
            <a:r>
              <a:rPr spc="-240"/>
              <a:t> </a:t>
            </a:r>
            <a:r>
              <a:rPr spc="0"/>
              <a:t>070</a:t>
            </a:r>
            <a:r>
              <a:rPr spc="-250"/>
              <a:t> </a:t>
            </a:r>
            <a:r>
              <a:rPr spc="-39">
                <a:solidFill>
                  <a:srgbClr val="0A080A"/>
                </a:solidFill>
              </a:rPr>
              <a:t>h</a:t>
            </a:r>
            <a:r>
              <a:rPr spc="-39">
                <a:solidFill>
                  <a:srgbClr val="483F4B"/>
                </a:solidFill>
              </a:rPr>
              <a:t>u</a:t>
            </a:r>
            <a:r>
              <a:rPr spc="-39"/>
              <a:t>m</a:t>
            </a:r>
            <a:r>
              <a:rPr spc="-39">
                <a:solidFill>
                  <a:srgbClr val="483F4B"/>
                </a:solidFill>
              </a:rPr>
              <a:t>i</a:t>
            </a:r>
            <a:r>
              <a:rPr spc="-39"/>
              <a:t>d</a:t>
            </a:r>
            <a:r>
              <a:rPr spc="-39">
                <a:solidFill>
                  <a:srgbClr val="483F4B"/>
                </a:solidFill>
              </a:rPr>
              <a:t>i</a:t>
            </a:r>
            <a:r>
              <a:rPr spc="-39">
                <a:solidFill>
                  <a:srgbClr val="1A183B"/>
                </a:solidFill>
              </a:rPr>
              <a:t>ty</a:t>
            </a:r>
            <a:r>
              <a:rPr spc="-39">
                <a:solidFill>
                  <a:srgbClr val="1F131F"/>
                </a:solidFill>
              </a:rPr>
              <a:t>,</a:t>
            </a:r>
            <a:r>
              <a:rPr spc="-280">
                <a:solidFill>
                  <a:srgbClr val="1F131F"/>
                </a:solidFill>
              </a:rPr>
              <a:t> </a:t>
            </a:r>
            <a:r>
              <a:rPr spc="-60"/>
              <a:t>p</a:t>
            </a:r>
            <a:r>
              <a:rPr spc="-60">
                <a:solidFill>
                  <a:srgbClr val="0A080A"/>
                </a:solidFill>
              </a:rPr>
              <a:t>r</a:t>
            </a:r>
            <a:r>
              <a:rPr spc="-60"/>
              <a:t>essu</a:t>
            </a:r>
            <a:r>
              <a:rPr spc="-60">
                <a:solidFill>
                  <a:srgbClr val="483F4B"/>
                </a:solidFill>
              </a:rPr>
              <a:t>r</a:t>
            </a:r>
            <a:r>
              <a:rPr spc="-60"/>
              <a:t>es,</a:t>
            </a:r>
            <a:r>
              <a:rPr spc="-300"/>
              <a:t> </a:t>
            </a:r>
            <a:r>
              <a:rPr spc="-39">
                <a:solidFill>
                  <a:srgbClr val="1A183B"/>
                </a:solidFill>
              </a:rPr>
              <a:t>tempe</a:t>
            </a:r>
            <a:r>
              <a:rPr spc="-39">
                <a:solidFill>
                  <a:srgbClr val="0A080A"/>
                </a:solidFill>
              </a:rPr>
              <a:t>r</a:t>
            </a:r>
            <a:r>
              <a:rPr spc="-39"/>
              <a:t>atu</a:t>
            </a:r>
            <a:r>
              <a:rPr spc="-39">
                <a:solidFill>
                  <a:srgbClr val="0A080A"/>
                </a:solidFill>
              </a:rPr>
              <a:t>r</a:t>
            </a:r>
            <a:r>
              <a:rPr spc="-39"/>
              <a:t>es</a:t>
            </a:r>
          </a:p>
        </p:txBody>
      </p:sp>
      <p:sp>
        <p:nvSpPr>
          <p:cNvPr id="936" name="object 41"/>
          <p:cNvSpPr txBox="1"/>
          <p:nvPr/>
        </p:nvSpPr>
        <p:spPr>
          <a:xfrm>
            <a:off x="4485812" y="11625040"/>
            <a:ext cx="34290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</a:t>
            </a:r>
            <a:r>
              <a:rPr spc="30">
                <a:solidFill>
                  <a:srgbClr val="A5A5A5"/>
                </a:solidFill>
              </a:rPr>
              <a:t>.</a:t>
            </a:r>
            <a:r>
              <a:t>2</a:t>
            </a:r>
          </a:p>
        </p:txBody>
      </p:sp>
      <p:sp>
        <p:nvSpPr>
          <p:cNvPr id="937" name="object 42"/>
          <p:cNvSpPr txBox="1"/>
          <p:nvPr/>
        </p:nvSpPr>
        <p:spPr>
          <a:xfrm>
            <a:off x="13660977" y="3374771"/>
            <a:ext cx="359411" cy="4367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29209" defTabSz="1828800">
              <a:spcBef>
                <a:spcPts val="200"/>
              </a:spcBef>
              <a:defRPr spc="-240" sz="2800">
                <a:solidFill>
                  <a:srgbClr val="A5A5A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,</a:t>
            </a:r>
            <a:r>
              <a:rPr spc="-690" sz="6000"/>
              <a:t>..</a:t>
            </a:r>
            <a:endParaRPr spc="-514" sz="6000"/>
          </a:p>
          <a:p>
            <a:pPr indent="26669" defTabSz="1828800">
              <a:spcBef>
                <a:spcPts val="3600"/>
              </a:spcBef>
              <a:defRPr spc="50" sz="26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.,,</a:t>
            </a:r>
          </a:p>
          <a:p>
            <a:pPr indent="12700" defTabSz="1828800">
              <a:spcBef>
                <a:spcPts val="1200"/>
              </a:spcBef>
              <a:defRPr spc="-650" sz="58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...</a:t>
            </a:r>
          </a:p>
          <a:p>
            <a:pPr indent="26669" defTabSz="1828800">
              <a:defRPr spc="-310" sz="26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.,,</a:t>
            </a:r>
          </a:p>
        </p:txBody>
      </p:sp>
      <p:sp>
        <p:nvSpPr>
          <p:cNvPr id="938" name="object 43"/>
          <p:cNvSpPr txBox="1"/>
          <p:nvPr/>
        </p:nvSpPr>
        <p:spPr>
          <a:xfrm>
            <a:off x="14106503" y="3265856"/>
            <a:ext cx="6649719" cy="456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160" sz="3200">
                <a:solidFill>
                  <a:srgbClr val="0A080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Input</a:t>
            </a:r>
            <a:r>
              <a:rPr spc="-228"/>
              <a:t> </a:t>
            </a:r>
            <a:r>
              <a:rPr spc="150">
                <a:solidFill>
                  <a:srgbClr val="1F131F"/>
                </a:solidFill>
              </a:rPr>
              <a:t>and</a:t>
            </a:r>
            <a:r>
              <a:rPr spc="-100">
                <a:solidFill>
                  <a:srgbClr val="1F131F"/>
                </a:solidFill>
              </a:rPr>
              <a:t> </a:t>
            </a:r>
            <a:r>
              <a:rPr spc="150"/>
              <a:t>output</a:t>
            </a:r>
            <a:r>
              <a:rPr spc="10"/>
              <a:t> </a:t>
            </a:r>
            <a:r>
              <a:rPr spc="70"/>
              <a:t>nicely</a:t>
            </a:r>
            <a:r>
              <a:rPr spc="-50"/>
              <a:t> </a:t>
            </a:r>
            <a:r>
              <a:rPr spc="60"/>
              <a:t>correlated</a:t>
            </a:r>
          </a:p>
        </p:txBody>
      </p:sp>
      <p:sp>
        <p:nvSpPr>
          <p:cNvPr id="939" name="object 44"/>
          <p:cNvSpPr txBox="1"/>
          <p:nvPr/>
        </p:nvSpPr>
        <p:spPr>
          <a:xfrm>
            <a:off x="20098824" y="3909983"/>
            <a:ext cx="534671" cy="875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300" sz="62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7</a:t>
            </a:r>
          </a:p>
        </p:txBody>
      </p:sp>
      <p:sp>
        <p:nvSpPr>
          <p:cNvPr id="940" name="object 45"/>
          <p:cNvSpPr txBox="1"/>
          <p:nvPr/>
        </p:nvSpPr>
        <p:spPr>
          <a:xfrm>
            <a:off x="7916389" y="10484289"/>
            <a:ext cx="2282191" cy="283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-90" sz="2000">
                <a:solidFill>
                  <a:srgbClr val="483F4B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L</a:t>
            </a:r>
            <a:r>
              <a:rPr>
                <a:solidFill>
                  <a:srgbClr val="2A262F"/>
                </a:solidFill>
              </a:rPr>
              <a:t>ase</a:t>
            </a:r>
            <a:r>
              <a:rPr spc="-60"/>
              <a:t>r</a:t>
            </a:r>
            <a:r>
              <a:rPr spc="-280"/>
              <a:t> </a:t>
            </a:r>
            <a:r>
              <a:rPr spc="-9"/>
              <a:t>l</a:t>
            </a:r>
            <a:r>
              <a:rPr spc="-9">
                <a:solidFill>
                  <a:srgbClr val="2A262F"/>
                </a:solidFill>
              </a:rPr>
              <a:t>a</a:t>
            </a:r>
            <a:r>
              <a:rPr spc="209">
                <a:solidFill>
                  <a:srgbClr val="2A262F"/>
                </a:solidFill>
              </a:rPr>
              <a:t>b</a:t>
            </a:r>
            <a:r>
              <a:rPr spc="-19">
                <a:solidFill>
                  <a:srgbClr val="545252"/>
                </a:solidFill>
              </a:rPr>
              <a:t>hu</a:t>
            </a:r>
            <a:r>
              <a:rPr spc="-30">
                <a:solidFill>
                  <a:srgbClr val="2A262F"/>
                </a:solidFill>
              </a:rPr>
              <a:t>m</a:t>
            </a:r>
            <a:r>
              <a:rPr spc="-9"/>
              <a:t>i</a:t>
            </a:r>
            <a:r>
              <a:rPr spc="-19">
                <a:solidFill>
                  <a:srgbClr val="2A262F"/>
                </a:solidFill>
              </a:rPr>
              <a:t>d</a:t>
            </a:r>
            <a:r>
              <a:rPr spc="-9">
                <a:solidFill>
                  <a:srgbClr val="0A080A"/>
                </a:solidFill>
              </a:rPr>
              <a:t>i</a:t>
            </a:r>
            <a:r>
              <a:rPr spc="-9">
                <a:solidFill>
                  <a:srgbClr val="545252"/>
                </a:solidFill>
              </a:rPr>
              <a:t>ti</a:t>
            </a:r>
            <a:r>
              <a:rPr spc="-19">
                <a:solidFill>
                  <a:srgbClr val="2A262F"/>
                </a:solidFill>
              </a:rPr>
              <a:t>es</a:t>
            </a:r>
          </a:p>
        </p:txBody>
      </p:sp>
      <p:sp>
        <p:nvSpPr>
          <p:cNvPr id="941" name="object 46"/>
          <p:cNvSpPr txBox="1"/>
          <p:nvPr/>
        </p:nvSpPr>
        <p:spPr>
          <a:xfrm>
            <a:off x="6556006" y="10740659"/>
            <a:ext cx="4767580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tabLst>
                <a:tab pos="1371600" algn="l"/>
              </a:tabLst>
              <a:defRPr spc="-170" sz="2000">
                <a:solidFill>
                  <a:srgbClr val="2A262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BPM</a:t>
            </a:r>
            <a:r>
              <a:rPr spc="-110"/>
              <a:t>s</a:t>
            </a:r>
            <a:r>
              <a:rPr spc="0"/>
              <a:t>	</a:t>
            </a:r>
            <a:r>
              <a:rPr spc="-39">
                <a:solidFill>
                  <a:srgbClr val="483F4B"/>
                </a:solidFill>
              </a:rPr>
              <a:t>(</a:t>
            </a:r>
            <a:r>
              <a:rPr spc="-60"/>
              <a:t>a</a:t>
            </a:r>
            <a:r>
              <a:rPr spc="-60">
                <a:solidFill>
                  <a:srgbClr val="0A080A"/>
                </a:solidFill>
              </a:rPr>
              <a:t>n</a:t>
            </a:r>
            <a:r>
              <a:rPr spc="-60"/>
              <a:t>d</a:t>
            </a:r>
            <a:r>
              <a:rPr spc="-228"/>
              <a:t> </a:t>
            </a:r>
            <a:r>
              <a:rPr spc="-70"/>
              <a:t>p</a:t>
            </a:r>
            <a:r>
              <a:rPr spc="-39">
                <a:solidFill>
                  <a:srgbClr val="0A080A"/>
                </a:solidFill>
              </a:rPr>
              <a:t>r</a:t>
            </a:r>
            <a:r>
              <a:rPr spc="-60"/>
              <a:t>essu</a:t>
            </a:r>
            <a:r>
              <a:rPr spc="-39">
                <a:solidFill>
                  <a:srgbClr val="483F4B"/>
                </a:solidFill>
              </a:rPr>
              <a:t>r</a:t>
            </a:r>
            <a:r>
              <a:rPr spc="-60"/>
              <a:t>es,</a:t>
            </a:r>
            <a:r>
              <a:rPr spc="-310"/>
              <a:t> </a:t>
            </a:r>
            <a:r>
              <a:rPr spc="-39">
                <a:solidFill>
                  <a:srgbClr val="1A183B"/>
                </a:solidFill>
              </a:rPr>
              <a:t>te</a:t>
            </a:r>
            <a:r>
              <a:rPr spc="-70">
                <a:solidFill>
                  <a:srgbClr val="1A183B"/>
                </a:solidFill>
              </a:rPr>
              <a:t>m</a:t>
            </a:r>
            <a:r>
              <a:rPr spc="-60">
                <a:solidFill>
                  <a:srgbClr val="1A183B"/>
                </a:solidFill>
              </a:rPr>
              <a:t>pe</a:t>
            </a:r>
            <a:r>
              <a:rPr spc="-39">
                <a:solidFill>
                  <a:srgbClr val="0A080A"/>
                </a:solidFill>
              </a:rPr>
              <a:t>r</a:t>
            </a:r>
            <a:r>
              <a:rPr spc="-50"/>
              <a:t>atu</a:t>
            </a:r>
            <a:r>
              <a:rPr spc="-39">
                <a:solidFill>
                  <a:srgbClr val="0A080A"/>
                </a:solidFill>
              </a:rPr>
              <a:t>r</a:t>
            </a:r>
            <a:r>
              <a:rPr spc="-50"/>
              <a:t>es</a:t>
            </a:r>
            <a:r>
              <a:rPr spc="-39">
                <a:solidFill>
                  <a:srgbClr val="382D4F"/>
                </a:solidFill>
              </a:rPr>
              <a:t>)</a:t>
            </a:r>
          </a:p>
        </p:txBody>
      </p:sp>
      <p:sp>
        <p:nvSpPr>
          <p:cNvPr id="942" name="object 47"/>
          <p:cNvSpPr/>
          <p:nvPr/>
        </p:nvSpPr>
        <p:spPr>
          <a:xfrm>
            <a:off x="5779096" y="11697102"/>
            <a:ext cx="1830397" cy="1"/>
          </a:xfrm>
          <a:prstGeom prst="line">
            <a:avLst/>
          </a:prstGeom>
          <a:ln w="25400">
            <a:solidFill>
              <a:srgbClr val="0A080A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43" name="object 48"/>
          <p:cNvSpPr txBox="1"/>
          <p:nvPr/>
        </p:nvSpPr>
        <p:spPr>
          <a:xfrm>
            <a:off x="5753696" y="11023982"/>
            <a:ext cx="2957831" cy="7403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b="1" spc="-170" sz="5200">
                <a:solidFill>
                  <a:srgbClr val="0A080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</a:t>
            </a:r>
            <a:r>
              <a:rPr b="0" spc="-290"/>
              <a:t>■</a:t>
            </a:r>
            <a:r>
              <a:rPr spc="-160"/>
              <a:t>--</a:t>
            </a:r>
            <a:r>
              <a:rPr spc="-180"/>
              <a:t>•</a:t>
            </a:r>
            <a:r>
              <a:rPr spc="-120"/>
              <a:t> </a:t>
            </a:r>
            <a:r>
              <a:t>-</a:t>
            </a:r>
            <a:r>
              <a:rPr spc="-50"/>
              <a:t> </a:t>
            </a:r>
            <a:r>
              <a:rPr spc="770"/>
              <a:t>....</a:t>
            </a:r>
          </a:p>
        </p:txBody>
      </p:sp>
      <p:sp>
        <p:nvSpPr>
          <p:cNvPr id="944" name="object 49"/>
          <p:cNvSpPr/>
          <p:nvPr/>
        </p:nvSpPr>
        <p:spPr>
          <a:xfrm>
            <a:off x="8511832" y="11697102"/>
            <a:ext cx="1984561" cy="1"/>
          </a:xfrm>
          <a:prstGeom prst="line">
            <a:avLst/>
          </a:prstGeom>
          <a:ln w="25400">
            <a:solidFill>
              <a:srgbClr val="0A080A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945" name="object 50"/>
          <p:cNvSpPr txBox="1"/>
          <p:nvPr/>
        </p:nvSpPr>
        <p:spPr>
          <a:xfrm>
            <a:off x="8486433" y="10387984"/>
            <a:ext cx="2067561" cy="2929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b="1" spc="-889" sz="10200">
                <a:solidFill>
                  <a:srgbClr val="0A080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-r</a:t>
            </a:r>
            <a:r>
              <a:rPr spc="-850"/>
              <a:t>•</a:t>
            </a:r>
            <a:r>
              <a:rPr spc="-680"/>
              <a:t> </a:t>
            </a:r>
            <a:r>
              <a:rPr spc="-810"/>
              <a:t>--</a:t>
            </a:r>
          </a:p>
        </p:txBody>
      </p:sp>
      <p:sp>
        <p:nvSpPr>
          <p:cNvPr id="946" name="object 51"/>
          <p:cNvSpPr txBox="1"/>
          <p:nvPr/>
        </p:nvSpPr>
        <p:spPr>
          <a:xfrm>
            <a:off x="15377145" y="8623775"/>
            <a:ext cx="455931" cy="34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-209" sz="2400">
                <a:solidFill>
                  <a:srgbClr val="4F185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•</a:t>
            </a:r>
            <a:r>
              <a:rPr spc="968"/>
              <a:t> </a:t>
            </a:r>
            <a:r>
              <a:t>•</a:t>
            </a:r>
          </a:p>
        </p:txBody>
      </p:sp>
      <p:sp>
        <p:nvSpPr>
          <p:cNvPr id="947" name="object 52"/>
          <p:cNvSpPr txBox="1"/>
          <p:nvPr/>
        </p:nvSpPr>
        <p:spPr>
          <a:xfrm>
            <a:off x="14635308" y="7970040"/>
            <a:ext cx="533401" cy="14254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91770" defTabSz="1828800">
              <a:lnSpc>
                <a:spcPts val="5600"/>
              </a:lnSpc>
              <a:spcBef>
                <a:spcPts val="200"/>
              </a:spcBef>
              <a:defRPr spc="-360" sz="5400">
                <a:solidFill>
                  <a:srgbClr val="4F185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</a:t>
            </a:r>
          </a:p>
          <a:p>
            <a:pPr defTabSz="1828800">
              <a:lnSpc>
                <a:spcPts val="5600"/>
              </a:lnSpc>
              <a:spcBef>
                <a:spcPts val="0"/>
              </a:spcBef>
              <a:defRPr spc="-360" sz="5400">
                <a:solidFill>
                  <a:srgbClr val="4F185D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</a:t>
            </a:r>
          </a:p>
        </p:txBody>
      </p:sp>
      <p:sp>
        <p:nvSpPr>
          <p:cNvPr id="948" name="object 53"/>
          <p:cNvSpPr txBox="1"/>
          <p:nvPr/>
        </p:nvSpPr>
        <p:spPr>
          <a:xfrm>
            <a:off x="14682341" y="9408903"/>
            <a:ext cx="85091" cy="345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1828800">
              <a:spcBef>
                <a:spcPts val="200"/>
              </a:spcBef>
              <a:defRPr spc="-209" sz="2400">
                <a:solidFill>
                  <a:srgbClr val="4F185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•</a:t>
            </a:r>
          </a:p>
        </p:txBody>
      </p:sp>
      <p:sp>
        <p:nvSpPr>
          <p:cNvPr id="949" name="object 54"/>
          <p:cNvSpPr txBox="1"/>
          <p:nvPr/>
        </p:nvSpPr>
        <p:spPr>
          <a:xfrm>
            <a:off x="18401999" y="8639798"/>
            <a:ext cx="135891" cy="345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-209" sz="2400">
                <a:solidFill>
                  <a:srgbClr val="4F185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•</a:t>
            </a:r>
          </a:p>
        </p:txBody>
      </p:sp>
      <p:sp>
        <p:nvSpPr>
          <p:cNvPr id="950" name="object 55"/>
          <p:cNvSpPr txBox="1"/>
          <p:nvPr/>
        </p:nvSpPr>
        <p:spPr>
          <a:xfrm>
            <a:off x="13576594" y="8318275"/>
            <a:ext cx="459741" cy="323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1000"/>
              </a:spcBef>
              <a:defRPr spc="-610" sz="48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....</a:t>
            </a:r>
          </a:p>
          <a:p>
            <a:pPr indent="15875" defTabSz="1828800">
              <a:spcBef>
                <a:spcPts val="1000"/>
              </a:spcBef>
              <a:defRPr spc="-630" sz="54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....</a:t>
            </a:r>
          </a:p>
          <a:p>
            <a:pPr indent="15875" defTabSz="1828800">
              <a:spcBef>
                <a:spcPts val="600"/>
              </a:spcBef>
              <a:defRPr spc="-520" sz="54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</a:t>
            </a:r>
            <a:r>
              <a:rPr spc="-490"/>
              <a:t>.</a:t>
            </a:r>
            <a:r>
              <a:rPr spc="0" sz="2800">
                <a:solidFill>
                  <a:srgbClr val="A5A5A5"/>
                </a:solidFill>
              </a:rPr>
              <a:t>,,</a:t>
            </a:r>
          </a:p>
        </p:txBody>
      </p:sp>
      <p:sp>
        <p:nvSpPr>
          <p:cNvPr id="951" name="object 56"/>
          <p:cNvSpPr txBox="1"/>
          <p:nvPr/>
        </p:nvSpPr>
        <p:spPr>
          <a:xfrm>
            <a:off x="13609990" y="10921612"/>
            <a:ext cx="3580129" cy="851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tabLst>
                <a:tab pos="3098800" algn="l"/>
              </a:tabLst>
              <a:defRPr spc="70" sz="2600">
                <a:solidFill>
                  <a:srgbClr val="CDCFC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.</a:t>
            </a:r>
            <a:r>
              <a:rPr spc="-500">
                <a:solidFill>
                  <a:srgbClr val="A5A5A5"/>
                </a:solidFill>
              </a:rPr>
              <a:t>,</a:t>
            </a:r>
            <a:r>
              <a:rPr spc="-720" sz="60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spc="-800" sz="60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spc="40" sz="32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rPr>
              <a:t>..</a:t>
            </a:r>
            <a:r>
              <a:rPr spc="140" sz="32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rPr>
              <a:t>_</a:t>
            </a:r>
            <a:r>
              <a:rPr spc="10" sz="6000" u="sng">
                <a:solidFill>
                  <a:srgbClr val="A5A5A5"/>
                </a:solidFill>
                <a:uFill>
                  <a:solidFill>
                    <a:srgbClr val="B4B4B4"/>
                  </a:solidFill>
                </a:u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pc="0" sz="6000" u="sng">
                <a:solidFill>
                  <a:srgbClr val="A5A5A5"/>
                </a:solidFill>
                <a:uFill>
                  <a:solidFill>
                    <a:srgbClr val="B4B4B4"/>
                  </a:solidFill>
                </a:u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spc="209" sz="58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rPr>
              <a:t>_</a:t>
            </a:r>
          </a:p>
        </p:txBody>
      </p:sp>
      <p:sp>
        <p:nvSpPr>
          <p:cNvPr id="952" name="object 57"/>
          <p:cNvSpPr txBox="1"/>
          <p:nvPr/>
        </p:nvSpPr>
        <p:spPr>
          <a:xfrm>
            <a:off x="13862023" y="11777436"/>
            <a:ext cx="1040131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tabLst>
                <a:tab pos="914400" algn="l"/>
              </a:tabLst>
              <a:defRPr sz="1000">
                <a:solidFill>
                  <a:srgbClr val="CDCFC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.</a:t>
            </a:r>
            <a:r>
              <a:rPr spc="50"/>
              <a:t>.</a:t>
            </a:r>
            <a:r>
              <a:rPr>
                <a:solidFill>
                  <a:srgbClr val="A5A5A5"/>
                </a:solidFill>
              </a:rPr>
              <a:t>,</a:t>
            </a:r>
            <a:r>
              <a:rPr spc="9">
                <a:solidFill>
                  <a:srgbClr val="A5A5A5"/>
                </a:solidFill>
              </a:rPr>
              <a:t>.</a:t>
            </a:r>
            <a:r>
              <a:rPr>
                <a:solidFill>
                  <a:srgbClr val="A5A5A5"/>
                </a:solidFill>
              </a:rPr>
              <a:t>	</a:t>
            </a:r>
            <a:r>
              <a:rPr>
                <a:solidFill>
                  <a:srgbClr val="B5B5B5"/>
                </a:solidFill>
              </a:rPr>
              <a:t>,,</a:t>
            </a:r>
          </a:p>
        </p:txBody>
      </p:sp>
      <p:sp>
        <p:nvSpPr>
          <p:cNvPr id="953" name="object 58"/>
          <p:cNvSpPr txBox="1"/>
          <p:nvPr/>
        </p:nvSpPr>
        <p:spPr>
          <a:xfrm>
            <a:off x="19076604" y="11701929"/>
            <a:ext cx="26035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140" sz="16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.,.</a:t>
            </a:r>
          </a:p>
        </p:txBody>
      </p:sp>
      <p:sp>
        <p:nvSpPr>
          <p:cNvPr id="954" name="object 59"/>
          <p:cNvSpPr txBox="1"/>
          <p:nvPr/>
        </p:nvSpPr>
        <p:spPr>
          <a:xfrm>
            <a:off x="19940846" y="11701929"/>
            <a:ext cx="26035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140" sz="16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.,,</a:t>
            </a:r>
          </a:p>
        </p:txBody>
      </p:sp>
      <p:sp>
        <p:nvSpPr>
          <p:cNvPr id="955" name="object 60"/>
          <p:cNvSpPr txBox="1"/>
          <p:nvPr/>
        </p:nvSpPr>
        <p:spPr>
          <a:xfrm>
            <a:off x="20819403" y="11701929"/>
            <a:ext cx="26035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220" sz="1600">
                <a:solidFill>
                  <a:srgbClr val="B5B5B5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u,</a:t>
            </a:r>
          </a:p>
        </p:txBody>
      </p:sp>
      <p:sp>
        <p:nvSpPr>
          <p:cNvPr id="956" name="object 61"/>
          <p:cNvSpPr txBox="1"/>
          <p:nvPr/>
        </p:nvSpPr>
        <p:spPr>
          <a:xfrm>
            <a:off x="15584165" y="11701929"/>
            <a:ext cx="2965451" cy="549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tabLst>
                <a:tab pos="863600" algn="l"/>
                <a:tab pos="1778000" algn="l"/>
                <a:tab pos="2641600" algn="l"/>
              </a:tabLst>
              <a:defRPr spc="260" sz="1000">
                <a:solidFill>
                  <a:srgbClr val="B5B5B5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◄M	</a:t>
            </a:r>
            <a:r>
              <a:rPr spc="360"/>
              <a:t>◄</a:t>
            </a:r>
            <a:r>
              <a:rPr spc="130" sz="800">
                <a:latin typeface="Times New Roman"/>
                <a:ea typeface="Times New Roman"/>
                <a:cs typeface="Times New Roman"/>
                <a:sym typeface="Times New Roman"/>
              </a:rPr>
              <a:t>2)	</a:t>
            </a:r>
            <a:r>
              <a:rPr spc="250"/>
              <a:t>H</a:t>
            </a:r>
            <a:r>
              <a:rPr spc="280"/>
              <a:t>O</a:t>
            </a:r>
            <a:r>
              <a:rPr spc="0"/>
              <a:t>	</a:t>
            </a:r>
            <a:r>
              <a:rPr spc="290" sz="1600">
                <a:latin typeface="Times New Roman"/>
                <a:ea typeface="Times New Roman"/>
                <a:cs typeface="Times New Roman"/>
                <a:sym typeface="Times New Roman"/>
              </a:rPr>
              <a:t>on</a:t>
            </a:r>
            <a:endParaRPr spc="416"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810894" defTabSz="1828800">
              <a:spcBef>
                <a:spcPts val="0"/>
              </a:spcBef>
              <a:defRPr spc="70" sz="2200">
                <a:solidFill>
                  <a:srgbClr val="696969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Data</a:t>
            </a:r>
          </a:p>
        </p:txBody>
      </p:sp>
      <p:sp>
        <p:nvSpPr>
          <p:cNvPr id="957" name="object 62"/>
          <p:cNvSpPr txBox="1"/>
          <p:nvPr/>
        </p:nvSpPr>
        <p:spPr>
          <a:xfrm>
            <a:off x="5143375" y="12650513"/>
            <a:ext cx="16764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0</a:t>
            </a:r>
          </a:p>
        </p:txBody>
      </p:sp>
      <p:sp>
        <p:nvSpPr>
          <p:cNvPr id="958" name="object 63"/>
          <p:cNvSpPr txBox="1"/>
          <p:nvPr/>
        </p:nvSpPr>
        <p:spPr>
          <a:xfrm>
            <a:off x="5876973" y="12650513"/>
            <a:ext cx="28448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50</a:t>
            </a:r>
          </a:p>
        </p:txBody>
      </p:sp>
      <p:sp>
        <p:nvSpPr>
          <p:cNvPr id="959" name="object 64"/>
          <p:cNvSpPr txBox="1"/>
          <p:nvPr/>
        </p:nvSpPr>
        <p:spPr>
          <a:xfrm>
            <a:off x="6614414" y="12650513"/>
            <a:ext cx="40005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100</a:t>
            </a:r>
          </a:p>
        </p:txBody>
      </p:sp>
      <p:sp>
        <p:nvSpPr>
          <p:cNvPr id="960" name="object 65"/>
          <p:cNvSpPr txBox="1"/>
          <p:nvPr/>
        </p:nvSpPr>
        <p:spPr>
          <a:xfrm>
            <a:off x="7430642" y="12650513"/>
            <a:ext cx="400051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6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150</a:t>
            </a:r>
          </a:p>
        </p:txBody>
      </p:sp>
      <p:sp>
        <p:nvSpPr>
          <p:cNvPr id="961" name="object 66"/>
          <p:cNvSpPr txBox="1"/>
          <p:nvPr/>
        </p:nvSpPr>
        <p:spPr>
          <a:xfrm>
            <a:off x="8235503" y="12650513"/>
            <a:ext cx="410209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9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200</a:t>
            </a:r>
          </a:p>
        </p:txBody>
      </p:sp>
      <p:sp>
        <p:nvSpPr>
          <p:cNvPr id="962" name="object 67"/>
          <p:cNvSpPr txBox="1"/>
          <p:nvPr/>
        </p:nvSpPr>
        <p:spPr>
          <a:xfrm>
            <a:off x="9035727" y="12650513"/>
            <a:ext cx="410209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9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250</a:t>
            </a:r>
          </a:p>
        </p:txBody>
      </p:sp>
      <p:sp>
        <p:nvSpPr>
          <p:cNvPr id="963" name="object 68"/>
          <p:cNvSpPr txBox="1"/>
          <p:nvPr/>
        </p:nvSpPr>
        <p:spPr>
          <a:xfrm>
            <a:off x="9831826" y="12650513"/>
            <a:ext cx="410209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9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300</a:t>
            </a:r>
          </a:p>
        </p:txBody>
      </p:sp>
      <p:sp>
        <p:nvSpPr>
          <p:cNvPr id="964" name="object 69"/>
          <p:cNvSpPr txBox="1"/>
          <p:nvPr/>
        </p:nvSpPr>
        <p:spPr>
          <a:xfrm>
            <a:off x="10632054" y="12650513"/>
            <a:ext cx="410209" cy="219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spc="90" sz="1600">
                <a:solidFill>
                  <a:srgbClr val="7B7B7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350</a:t>
            </a:r>
          </a:p>
        </p:txBody>
      </p:sp>
      <p:sp>
        <p:nvSpPr>
          <p:cNvPr id="965" name="object 70"/>
          <p:cNvSpPr txBox="1"/>
          <p:nvPr/>
        </p:nvSpPr>
        <p:spPr>
          <a:xfrm>
            <a:off x="11890199" y="12959670"/>
            <a:ext cx="9227819" cy="391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spc="120" sz="2600">
                <a:solidFill>
                  <a:srgbClr val="264664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I</a:t>
            </a:r>
            <a:r>
              <a:rPr>
                <a:solidFill>
                  <a:srgbClr val="1C2D44"/>
                </a:solidFill>
              </a:rPr>
              <a:t>n</a:t>
            </a:r>
            <a:r>
              <a:rPr spc="-110">
                <a:solidFill>
                  <a:srgbClr val="1C2D44"/>
                </a:solidFill>
              </a:rPr>
              <a:t> </a:t>
            </a:r>
            <a:r>
              <a:rPr spc="60">
                <a:solidFill>
                  <a:srgbClr val="2A262F"/>
                </a:solidFill>
              </a:rPr>
              <a:t>collaboration</a:t>
            </a:r>
            <a:r>
              <a:rPr spc="50">
                <a:solidFill>
                  <a:srgbClr val="2A262F"/>
                </a:solidFill>
              </a:rPr>
              <a:t> </a:t>
            </a:r>
            <a:r>
              <a:rPr spc="140">
                <a:solidFill>
                  <a:srgbClr val="1F131F"/>
                </a:solidFill>
              </a:rPr>
              <a:t>w</a:t>
            </a:r>
            <a:r>
              <a:rPr spc="140">
                <a:solidFill>
                  <a:srgbClr val="1C2D44"/>
                </a:solidFill>
              </a:rPr>
              <a:t>ith</a:t>
            </a:r>
            <a:r>
              <a:rPr spc="-120">
                <a:solidFill>
                  <a:srgbClr val="1C2D44"/>
                </a:solidFill>
              </a:rPr>
              <a:t> </a:t>
            </a:r>
            <a:r>
              <a:rPr spc="90">
                <a:solidFill>
                  <a:srgbClr val="1F131F"/>
                </a:solidFill>
              </a:rPr>
              <a:t>A.A</a:t>
            </a:r>
            <a:r>
              <a:rPr spc="90">
                <a:solidFill>
                  <a:srgbClr val="1A183B"/>
                </a:solidFill>
              </a:rPr>
              <a:t>de</a:t>
            </a:r>
            <a:r>
              <a:rPr spc="90">
                <a:solidFill>
                  <a:srgbClr val="1F131F"/>
                </a:solidFill>
              </a:rPr>
              <a:t>lma</a:t>
            </a:r>
            <a:r>
              <a:rPr spc="90">
                <a:solidFill>
                  <a:srgbClr val="1C2D44"/>
                </a:solidFill>
              </a:rPr>
              <a:t>nn</a:t>
            </a:r>
            <a:r>
              <a:rPr spc="-160">
                <a:solidFill>
                  <a:srgbClr val="1C2D44"/>
                </a:solidFill>
              </a:rPr>
              <a:t> </a:t>
            </a:r>
            <a:r>
              <a:rPr spc="-70">
                <a:solidFill>
                  <a:srgbClr val="1F131F"/>
                </a:solidFill>
              </a:rPr>
              <a:t>(LSM)</a:t>
            </a:r>
            <a:r>
              <a:rPr spc="140">
                <a:solidFill>
                  <a:srgbClr val="1F131F"/>
                </a:solidFill>
              </a:rPr>
              <a:t> </a:t>
            </a:r>
            <a:r>
              <a:rPr spc="40">
                <a:solidFill>
                  <a:srgbClr val="2A262F"/>
                </a:solidFill>
              </a:rPr>
              <a:t>and</a:t>
            </a:r>
            <a:r>
              <a:rPr spc="-70">
                <a:solidFill>
                  <a:srgbClr val="2A262F"/>
                </a:solidFill>
              </a:rPr>
              <a:t> </a:t>
            </a:r>
            <a:r>
              <a:rPr spc="-30" sz="2800">
                <a:solidFill>
                  <a:srgbClr val="1F131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C.</a:t>
            </a:r>
            <a:r>
              <a:rPr spc="-419" sz="2800">
                <a:solidFill>
                  <a:srgbClr val="1F131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pc="70">
                <a:solidFill>
                  <a:srgbClr val="1F131F"/>
                </a:solidFill>
              </a:rPr>
              <a:t>Bostedt</a:t>
            </a:r>
            <a:r>
              <a:rPr spc="-120">
                <a:solidFill>
                  <a:srgbClr val="1F131F"/>
                </a:solidFill>
              </a:rPr>
              <a:t> </a:t>
            </a:r>
            <a:r>
              <a:rPr spc="-160">
                <a:solidFill>
                  <a:srgbClr val="1F131F"/>
                </a:solidFill>
              </a:rPr>
              <a:t>(LSF)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7" name="object 2"/>
          <p:cNvSpPr txBox="1"/>
          <p:nvPr/>
        </p:nvSpPr>
        <p:spPr>
          <a:xfrm>
            <a:off x="5108574" y="2667407"/>
            <a:ext cx="62611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368300" indent="-35560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381000" algn="l"/>
              </a:tabLst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</a:t>
            </a:r>
          </a:p>
        </p:txBody>
      </p:sp>
      <p:pic>
        <p:nvPicPr>
          <p:cNvPr id="968" name="object 3" descr="object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0" y="58440"/>
            <a:ext cx="18288000" cy="1365755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1" name="Summa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Summary</a:t>
            </a:r>
          </a:p>
        </p:txBody>
      </p:sp>
      <p:sp>
        <p:nvSpPr>
          <p:cNvPr id="972" name="Use machine learning…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Use machine learning…</a:t>
            </a:r>
          </a:p>
          <a:p>
            <a:pPr lvl="1"/>
            <a:r>
              <a:t>…when you have lots of data, and the algorithm to analyze it is not obvious</a:t>
            </a:r>
          </a:p>
          <a:p>
            <a:pPr lvl="1"/>
            <a:r>
              <a:t>…when you have pre-classified cases (be it from simulations, from other detectors, or from manual classification)</a:t>
            </a:r>
          </a:p>
          <a:p>
            <a:pPr lvl="1"/>
            <a:r>
              <a:t>…when speed matters</a:t>
            </a:r>
          </a:p>
          <a:p>
            <a:pPr lvl="1"/>
            <a:r>
              <a:t>…when other methods are more effort, or more expensive</a:t>
            </a:r>
          </a:p>
          <a:p>
            <a:pPr lvl="1"/>
          </a:p>
          <a:p>
            <a:pPr/>
            <a:r>
              <a:t>ML is easy and cheap</a:t>
            </a:r>
          </a:p>
        </p:txBody>
      </p:sp>
      <p:sp>
        <p:nvSpPr>
          <p:cNvPr id="9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74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pic>
        <p:nvPicPr>
          <p:cNvPr id="975" name="PSI Logo white with Outlined Fonts.pdf" descr="PSI Logo white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195" y="13355896"/>
            <a:ext cx="628323" cy="223173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Rasmus Ischebeck"/>
          <p:cNvSpPr txBox="1"/>
          <p:nvPr/>
        </p:nvSpPr>
        <p:spPr>
          <a:xfrm>
            <a:off x="984360" y="13296899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79" name="Large Variety of Open Source Librar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Large Variety of Open Source Libraries</a:t>
            </a:r>
          </a:p>
        </p:txBody>
      </p:sp>
      <p:sp>
        <p:nvSpPr>
          <p:cNvPr id="980" name="Slide Number"/>
          <p:cNvSpPr txBox="1"/>
          <p:nvPr>
            <p:ph type="sldNum" sz="quarter" idx="2"/>
          </p:nvPr>
        </p:nvSpPr>
        <p:spPr>
          <a:xfrm>
            <a:off x="23876126" y="13296900"/>
            <a:ext cx="266778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81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98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98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98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16482" y="1850583"/>
            <a:ext cx="15072576" cy="104608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987" name="Thank Yo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Thank You</a:t>
            </a:r>
          </a:p>
        </p:txBody>
      </p:sp>
      <p:sp>
        <p:nvSpPr>
          <p:cNvPr id="988" name="Andreas Adelmann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69900" indent="-469900" defTabSz="610870">
              <a:spcBef>
                <a:spcPts val="1400"/>
              </a:spcBef>
              <a:defRPr sz="3552"/>
            </a:pPr>
            <a:r>
              <a:t>Andreas Adelmann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Andreas Krause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Andreas Streun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Auralee Edelen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Benedikt Hermann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Elena Fol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Giulio Gaio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Jelena Vučković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Jochem Snuverink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Johannes Kirschner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Neil Sapra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Nicole Hiller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Peter Wienemann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Raimund Kammering</a:t>
            </a:r>
          </a:p>
          <a:p>
            <a:pPr marL="469900" indent="-469900" defTabSz="610870">
              <a:spcBef>
                <a:spcPts val="1400"/>
              </a:spcBef>
              <a:defRPr sz="3552"/>
            </a:pPr>
            <a:r>
              <a:t>Sven Augustin</a:t>
            </a:r>
          </a:p>
        </p:txBody>
      </p:sp>
      <p:sp>
        <p:nvSpPr>
          <p:cNvPr id="9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0" name="Text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</p:txBody>
      </p:sp>
      <p:sp>
        <p:nvSpPr>
          <p:cNvPr id="991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992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1234567890"/>
          <p:cNvSpPr txBox="1"/>
          <p:nvPr/>
        </p:nvSpPr>
        <p:spPr>
          <a:xfrm>
            <a:off x="658569" y="2550205"/>
            <a:ext cx="23349586" cy="4075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828800">
              <a:spcBef>
                <a:spcPts val="1900"/>
              </a:spcBef>
              <a:defRPr sz="25700">
                <a:solidFill>
                  <a:srgbClr val="000000"/>
                </a:solidFill>
                <a:latin typeface="OCRA"/>
                <a:ea typeface="OCRA"/>
                <a:cs typeface="OCRA"/>
                <a:sym typeface="OCRA"/>
              </a:defRPr>
            </a:lvl1pPr>
          </a:lstStyle>
          <a:p>
            <a:pPr/>
            <a:r>
              <a:t>1234567890</a:t>
            </a:r>
          </a:p>
        </p:txBody>
      </p:sp>
      <p:pic>
        <p:nvPicPr>
          <p:cNvPr id="493" name="MICR_char.pdf" descr="MICR_char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5205" y="7782059"/>
            <a:ext cx="36916994" cy="22907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5" name="MnistExamples.png" descr="MnistExamp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94985" y="-396521"/>
            <a:ext cx="24503617" cy="148919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Line"/>
          <p:cNvSpPr/>
          <p:nvPr/>
        </p:nvSpPr>
        <p:spPr>
          <a:xfrm flipV="1">
            <a:off x="762000" y="1396632"/>
            <a:ext cx="22859999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498" name="Applications to Accelera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9594">
              <a:spcBef>
                <a:spcPts val="2600"/>
              </a:spcBef>
              <a:defRPr sz="6003"/>
            </a:lvl1pPr>
          </a:lstStyle>
          <a:p>
            <a:pPr/>
            <a:r>
              <a:t>Applications to Accelerators</a:t>
            </a:r>
          </a:p>
        </p:txBody>
      </p:sp>
      <p:sp>
        <p:nvSpPr>
          <p:cNvPr id="499" name="What is a “faulty BPM”?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What is a “faulty BPM”?</a:t>
            </a:r>
          </a:p>
        </p:txBody>
      </p:sp>
      <p:sp>
        <p:nvSpPr>
          <p:cNvPr id="500" name="Slide Number"/>
          <p:cNvSpPr txBox="1"/>
          <p:nvPr>
            <p:ph type="sldNum" sz="quarter" idx="2"/>
          </p:nvPr>
        </p:nvSpPr>
        <p:spPr>
          <a:xfrm>
            <a:off x="23901501" y="13296900"/>
            <a:ext cx="241403" cy="3870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01" name="Elena Fol"/>
          <p:cNvSpPr txBox="1"/>
          <p:nvPr>
            <p:ph type="body" idx="21"/>
          </p:nvPr>
        </p:nvSpPr>
        <p:spPr>
          <a:xfrm>
            <a:off x="22681895" y="13302365"/>
            <a:ext cx="1007898" cy="3743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marL="0" indent="0" algn="r">
              <a:spcBef>
                <a:spcPts val="3400"/>
              </a:spcBef>
              <a:buClrTx/>
              <a:buSzTx/>
              <a:buFontTx/>
              <a:buNone/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Elena Fol</a:t>
            </a:r>
          </a:p>
        </p:txBody>
      </p:sp>
      <p:sp>
        <p:nvSpPr>
          <p:cNvPr id="502" name="Rasmus Ischebeck"/>
          <p:cNvSpPr txBox="1"/>
          <p:nvPr/>
        </p:nvSpPr>
        <p:spPr>
          <a:xfrm>
            <a:off x="986359" y="13302365"/>
            <a:ext cx="1985620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Rasmus Ischebeck</a:t>
            </a:r>
          </a:p>
        </p:txBody>
      </p:sp>
      <p:pic>
        <p:nvPicPr>
          <p:cNvPr id="503" name="PSI Logo with Outlined Fonts.pdf" descr="PSI Logo with Outlined Fonts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1300" y="13360400"/>
            <a:ext cx="622300" cy="22103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12" name="Group"/>
          <p:cNvGrpSpPr/>
          <p:nvPr/>
        </p:nvGrpSpPr>
        <p:grpSpPr>
          <a:xfrm>
            <a:off x="264718" y="1850583"/>
            <a:ext cx="23355909" cy="9559773"/>
            <a:chOff x="0" y="0"/>
            <a:chExt cx="23355907" cy="9559772"/>
          </a:xfrm>
        </p:grpSpPr>
        <p:pic>
          <p:nvPicPr>
            <p:cNvPr id="504" name="object 7" descr="object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4601" y="4401258"/>
              <a:ext cx="11371314" cy="45823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5" name="object 11"/>
            <p:cNvSpPr txBox="1"/>
            <p:nvPr/>
          </p:nvSpPr>
          <p:spPr>
            <a:xfrm>
              <a:off x="0" y="7322285"/>
              <a:ext cx="5814720" cy="887598"/>
            </a:xfrm>
            <a:prstGeom prst="rect">
              <a:avLst/>
            </a:prstGeom>
            <a:solidFill>
              <a:srgbClr val="D9D9D9"/>
            </a:solidFill>
            <a:ln w="9525" cap="flat">
              <a:solidFill>
                <a:srgbClr val="4D4D4D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R="222250" indent="291464" defTabSz="914400">
                <a:spcBef>
                  <a:spcPts val="200"/>
                </a:spcBef>
                <a:defRPr b="1" spc="-8" sz="2400">
                  <a:solidFill>
                    <a:srgbClr val="00549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Local </a:t>
              </a:r>
              <a:r>
                <a:rPr spc="0"/>
                <a:t>outliers </a:t>
              </a:r>
              <a:r>
                <a:rPr b="0" spc="0"/>
                <a:t>while global </a:t>
              </a:r>
              <a:r>
                <a:rPr b="0" spc="-17"/>
                <a:t>beta- </a:t>
              </a:r>
              <a:r>
                <a:rPr b="0"/>
                <a:t> beating</a:t>
              </a:r>
              <a:r>
                <a:rPr b="0" spc="8"/>
                <a:t> </a:t>
              </a:r>
              <a:r>
                <a:rPr b="0" spc="0"/>
                <a:t>is</a:t>
              </a:r>
              <a:r>
                <a:rPr b="0" spc="-17"/>
                <a:t> expected</a:t>
              </a:r>
              <a:r>
                <a:rPr b="0" spc="17"/>
                <a:t> </a:t>
              </a:r>
              <a:r>
                <a:rPr b="0" spc="-17"/>
                <a:t>to </a:t>
              </a:r>
              <a:r>
                <a:rPr b="0"/>
                <a:t>be uniform</a:t>
              </a:r>
            </a:p>
          </p:txBody>
        </p:sp>
        <p:pic>
          <p:nvPicPr>
            <p:cNvPr id="506" name="object 12" descr="object 12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3127767" y="0"/>
              <a:ext cx="10228141" cy="43000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09" name="object 13"/>
            <p:cNvGrpSpPr/>
            <p:nvPr/>
          </p:nvGrpSpPr>
          <p:grpSpPr>
            <a:xfrm>
              <a:off x="13084843" y="4615860"/>
              <a:ext cx="10243493" cy="4943913"/>
              <a:chOff x="0" y="0"/>
              <a:chExt cx="10243491" cy="4943911"/>
            </a:xfrm>
          </p:grpSpPr>
          <p:pic>
            <p:nvPicPr>
              <p:cNvPr id="507" name="object 14" descr="object 14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266662" y="0"/>
                <a:ext cx="9976830" cy="49439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08" name="object 15" descr="object 15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0" y="79648"/>
                <a:ext cx="680447" cy="44934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510" name="object 16"/>
            <p:cNvSpPr txBox="1"/>
            <p:nvPr/>
          </p:nvSpPr>
          <p:spPr>
            <a:xfrm>
              <a:off x="19055626" y="186768"/>
              <a:ext cx="4119984" cy="887598"/>
            </a:xfrm>
            <a:prstGeom prst="rect">
              <a:avLst/>
            </a:prstGeom>
            <a:solidFill>
              <a:srgbClr val="D9D9D9"/>
            </a:solidFill>
            <a:ln w="9525" cap="flat">
              <a:solidFill>
                <a:srgbClr val="4D4D4D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R="245109" indent="484504" defTabSz="914400">
                <a:spcBef>
                  <a:spcPts val="200"/>
                </a:spcBef>
                <a:defRPr b="1" spc="-8" sz="2400">
                  <a:solidFill>
                    <a:srgbClr val="00549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Causes </a:t>
              </a:r>
              <a:r>
                <a:rPr spc="0"/>
                <a:t>a </a:t>
              </a:r>
              <a:r>
                <a:rPr spc="-25"/>
                <a:t>spike, </a:t>
              </a:r>
              <a:r>
                <a:rPr spc="-17"/>
                <a:t> </a:t>
              </a:r>
              <a:r>
                <a:rPr spc="-25"/>
                <a:t>obviously,</a:t>
              </a:r>
              <a:r>
                <a:rPr spc="-42"/>
                <a:t> </a:t>
              </a:r>
              <a:r>
                <a:rPr spc="0"/>
                <a:t>a</a:t>
              </a:r>
              <a:r>
                <a:t> bad</a:t>
              </a:r>
              <a:r>
                <a:rPr spc="-25"/>
                <a:t> </a:t>
              </a:r>
              <a:r>
                <a:t>BPM</a:t>
              </a:r>
            </a:p>
          </p:txBody>
        </p:sp>
        <p:sp>
          <p:nvSpPr>
            <p:cNvPr id="511" name="object 17"/>
            <p:cNvSpPr txBox="1"/>
            <p:nvPr/>
          </p:nvSpPr>
          <p:spPr>
            <a:xfrm>
              <a:off x="17164467" y="4808914"/>
              <a:ext cx="6011396" cy="1321819"/>
            </a:xfrm>
            <a:prstGeom prst="rect">
              <a:avLst/>
            </a:prstGeom>
            <a:solidFill>
              <a:srgbClr val="D9D9D9"/>
            </a:solidFill>
            <a:ln w="9525" cap="flat">
              <a:solidFill>
                <a:srgbClr val="4D4D4D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marL="144779" marR="279400" indent="143509" defTabSz="914400">
                <a:spcBef>
                  <a:spcPts val="200"/>
                </a:spcBef>
                <a:defRPr spc="-8" sz="2400">
                  <a:solidFill>
                    <a:srgbClr val="00549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t>Causes</a:t>
              </a:r>
              <a:r>
                <a:rPr spc="0"/>
                <a:t> a </a:t>
              </a:r>
              <a:r>
                <a:rPr spc="-25"/>
                <a:t>spike,</a:t>
              </a:r>
              <a:r>
                <a:rPr spc="0"/>
                <a:t> </a:t>
              </a:r>
              <a:r>
                <a:t>but how</a:t>
              </a:r>
              <a:r>
                <a:rPr spc="-17"/>
                <a:t> to detect </a:t>
              </a:r>
              <a:r>
                <a:rPr spc="-514"/>
                <a:t> </a:t>
              </a:r>
              <a:r>
                <a:rPr spc="-17"/>
                <a:t>before</a:t>
              </a:r>
              <a:r>
                <a:rPr spc="-42"/>
                <a:t> </a:t>
              </a:r>
              <a:r>
                <a:t>computing the</a:t>
              </a:r>
              <a:r>
                <a:rPr spc="0"/>
                <a:t> </a:t>
              </a:r>
              <a:r>
                <a:t>optics?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“An observation which deviates so much from  other observations as to arouse suspicions that it  was generated by a different mechanism.&quot;"/>
          <p:cNvSpPr txBox="1"/>
          <p:nvPr>
            <p:ph type="body" idx="21"/>
          </p:nvPr>
        </p:nvSpPr>
        <p:spPr>
          <a:xfrm>
            <a:off x="1676400" y="3739519"/>
            <a:ext cx="11275616" cy="5753101"/>
          </a:xfrm>
          <a:prstGeom prst="rect">
            <a:avLst/>
          </a:prstGeom>
        </p:spPr>
        <p:txBody>
          <a:bodyPr/>
          <a:lstStyle>
            <a:lvl1pPr>
              <a:defRPr sz="7400"/>
            </a:lvl1pPr>
          </a:lstStyle>
          <a:p>
            <a:pPr/>
            <a:r>
              <a:t>“An observation which deviates so much from  other observations as to arouse suspicions that it  was generated by a different mechanism."</a:t>
            </a:r>
          </a:p>
        </p:txBody>
      </p:sp>
      <p:sp>
        <p:nvSpPr>
          <p:cNvPr id="515" name="Stephen Hawking"/>
          <p:cNvSpPr txBox="1"/>
          <p:nvPr>
            <p:ph type="body" idx="22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Stephen Hawking</a:t>
            </a:r>
          </a:p>
        </p:txBody>
      </p:sp>
      <p:sp>
        <p:nvSpPr>
          <p:cNvPr id="516" name="Anomaly Detection"/>
          <p:cNvSpPr txBox="1"/>
          <p:nvPr>
            <p:ph type="body" idx="2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Anomaly Detection</a:t>
            </a:r>
          </a:p>
        </p:txBody>
      </p:sp>
      <p:sp>
        <p:nvSpPr>
          <p:cNvPr id="517" name="Slide Number"/>
          <p:cNvSpPr txBox="1"/>
          <p:nvPr>
            <p:ph type="sldNum" sz="quarter" idx="2"/>
          </p:nvPr>
        </p:nvSpPr>
        <p:spPr>
          <a:xfrm>
            <a:off x="23371445" y="609600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311808" y="1809434"/>
            <a:ext cx="7115170" cy="102173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0" name="object 2"/>
          <p:cNvGrpSpPr/>
          <p:nvPr/>
        </p:nvGrpSpPr>
        <p:grpSpPr>
          <a:xfrm>
            <a:off x="-1" y="11902440"/>
            <a:ext cx="2310385" cy="1813561"/>
            <a:chOff x="0" y="0"/>
            <a:chExt cx="2310383" cy="1813560"/>
          </a:xfrm>
        </p:grpSpPr>
        <p:pic>
          <p:nvPicPr>
            <p:cNvPr id="520" name="object 3" descr="object 3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429595" y="619662"/>
              <a:ext cx="715189" cy="2016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23" name="object 4"/>
            <p:cNvGrpSpPr/>
            <p:nvPr/>
          </p:nvGrpSpPr>
          <p:grpSpPr>
            <a:xfrm>
              <a:off x="320343" y="248792"/>
              <a:ext cx="1348412" cy="1334162"/>
              <a:chOff x="0" y="0"/>
              <a:chExt cx="1348410" cy="1334161"/>
            </a:xfrm>
          </p:grpSpPr>
          <p:sp>
            <p:nvSpPr>
              <p:cNvPr id="521" name="Shape"/>
              <p:cNvSpPr/>
              <p:nvPr/>
            </p:nvSpPr>
            <p:spPr>
              <a:xfrm>
                <a:off x="0" y="0"/>
                <a:ext cx="1348411" cy="1334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81"/>
                    </a:moveTo>
                    <a:lnTo>
                      <a:pt x="8075" y="0"/>
                    </a:lnTo>
                    <a:lnTo>
                      <a:pt x="7718" y="6"/>
                    </a:lnTo>
                    <a:lnTo>
                      <a:pt x="7428" y="20"/>
                    </a:lnTo>
                    <a:lnTo>
                      <a:pt x="7214" y="34"/>
                    </a:lnTo>
                    <a:lnTo>
                      <a:pt x="7081" y="40"/>
                    </a:lnTo>
                    <a:lnTo>
                      <a:pt x="5623" y="295"/>
                    </a:lnTo>
                    <a:lnTo>
                      <a:pt x="4279" y="825"/>
                    </a:lnTo>
                    <a:lnTo>
                      <a:pt x="3074" y="1594"/>
                    </a:lnTo>
                    <a:lnTo>
                      <a:pt x="2034" y="2569"/>
                    </a:lnTo>
                    <a:lnTo>
                      <a:pt x="1181" y="3714"/>
                    </a:lnTo>
                    <a:lnTo>
                      <a:pt x="541" y="4994"/>
                    </a:lnTo>
                    <a:lnTo>
                      <a:pt x="139" y="6373"/>
                    </a:lnTo>
                    <a:lnTo>
                      <a:pt x="0" y="7818"/>
                    </a:lnTo>
                    <a:lnTo>
                      <a:pt x="51" y="8699"/>
                    </a:lnTo>
                    <a:lnTo>
                      <a:pt x="453" y="10748"/>
                    </a:lnTo>
                    <a:lnTo>
                      <a:pt x="1281" y="13706"/>
                    </a:lnTo>
                    <a:lnTo>
                      <a:pt x="1730" y="15288"/>
                    </a:lnTo>
                    <a:lnTo>
                      <a:pt x="2188" y="16885"/>
                    </a:lnTo>
                    <a:lnTo>
                      <a:pt x="2586" y="16885"/>
                    </a:lnTo>
                    <a:lnTo>
                      <a:pt x="1074" y="11686"/>
                    </a:lnTo>
                    <a:lnTo>
                      <a:pt x="1909" y="12928"/>
                    </a:lnTo>
                    <a:lnTo>
                      <a:pt x="3043" y="14002"/>
                    </a:lnTo>
                    <a:lnTo>
                      <a:pt x="4419" y="14846"/>
                    </a:lnTo>
                    <a:lnTo>
                      <a:pt x="5982" y="15398"/>
                    </a:lnTo>
                    <a:lnTo>
                      <a:pt x="7677" y="15595"/>
                    </a:lnTo>
                    <a:lnTo>
                      <a:pt x="8822" y="15513"/>
                    </a:lnTo>
                    <a:lnTo>
                      <a:pt x="9915" y="15273"/>
                    </a:lnTo>
                    <a:lnTo>
                      <a:pt x="10124" y="15193"/>
                    </a:lnTo>
                    <a:lnTo>
                      <a:pt x="10933" y="14881"/>
                    </a:lnTo>
                    <a:lnTo>
                      <a:pt x="11854" y="14346"/>
                    </a:lnTo>
                    <a:lnTo>
                      <a:pt x="5132" y="21600"/>
                    </a:lnTo>
                    <a:lnTo>
                      <a:pt x="5649" y="21600"/>
                    </a:lnTo>
                    <a:lnTo>
                      <a:pt x="11974" y="14789"/>
                    </a:lnTo>
                    <a:lnTo>
                      <a:pt x="13405" y="13147"/>
                    </a:lnTo>
                    <a:lnTo>
                      <a:pt x="14454" y="11606"/>
                    </a:lnTo>
                    <a:lnTo>
                      <a:pt x="15223" y="9512"/>
                    </a:lnTo>
                    <a:lnTo>
                      <a:pt x="15355" y="8019"/>
                    </a:lnTo>
                    <a:lnTo>
                      <a:pt x="15394" y="8019"/>
                    </a:lnTo>
                    <a:lnTo>
                      <a:pt x="18338" y="21600"/>
                    </a:lnTo>
                    <a:lnTo>
                      <a:pt x="18775" y="21600"/>
                    </a:lnTo>
                    <a:lnTo>
                      <a:pt x="18377" y="19826"/>
                    </a:lnTo>
                    <a:lnTo>
                      <a:pt x="17463" y="15752"/>
                    </a:lnTo>
                    <a:lnTo>
                      <a:pt x="16460" y="11246"/>
                    </a:lnTo>
                    <a:lnTo>
                      <a:pt x="15792" y="8180"/>
                    </a:lnTo>
                    <a:lnTo>
                      <a:pt x="15754" y="8019"/>
                    </a:lnTo>
                    <a:lnTo>
                      <a:pt x="15420" y="6620"/>
                    </a:lnTo>
                    <a:lnTo>
                      <a:pt x="15022" y="5365"/>
                    </a:lnTo>
                    <a:lnTo>
                      <a:pt x="14161" y="3667"/>
                    </a:lnTo>
                    <a:lnTo>
                      <a:pt x="13644" y="3385"/>
                    </a:lnTo>
                    <a:lnTo>
                      <a:pt x="13485" y="3385"/>
                    </a:lnTo>
                    <a:lnTo>
                      <a:pt x="14090" y="4304"/>
                    </a:lnTo>
                    <a:lnTo>
                      <a:pt x="14569" y="5390"/>
                    </a:lnTo>
                    <a:lnTo>
                      <a:pt x="14884" y="6581"/>
                    </a:lnTo>
                    <a:lnTo>
                      <a:pt x="14997" y="7818"/>
                    </a:lnTo>
                    <a:lnTo>
                      <a:pt x="14849" y="9304"/>
                    </a:lnTo>
                    <a:lnTo>
                      <a:pt x="14424" y="10687"/>
                    </a:lnTo>
                    <a:lnTo>
                      <a:pt x="13753" y="11940"/>
                    </a:lnTo>
                    <a:lnTo>
                      <a:pt x="12863" y="13032"/>
                    </a:lnTo>
                    <a:lnTo>
                      <a:pt x="11786" y="13932"/>
                    </a:lnTo>
                    <a:lnTo>
                      <a:pt x="10550" y="14613"/>
                    </a:lnTo>
                    <a:lnTo>
                      <a:pt x="9183" y="15043"/>
                    </a:lnTo>
                    <a:lnTo>
                      <a:pt x="7717" y="15193"/>
                    </a:lnTo>
                    <a:lnTo>
                      <a:pt x="6250" y="15043"/>
                    </a:lnTo>
                    <a:lnTo>
                      <a:pt x="4885" y="14613"/>
                    </a:lnTo>
                    <a:lnTo>
                      <a:pt x="3648" y="13932"/>
                    </a:lnTo>
                    <a:lnTo>
                      <a:pt x="2571" y="13032"/>
                    </a:lnTo>
                    <a:lnTo>
                      <a:pt x="1681" y="11940"/>
                    </a:lnTo>
                    <a:lnTo>
                      <a:pt x="1545" y="11686"/>
                    </a:lnTo>
                    <a:lnTo>
                      <a:pt x="1010" y="10687"/>
                    </a:lnTo>
                    <a:lnTo>
                      <a:pt x="585" y="9304"/>
                    </a:lnTo>
                    <a:lnTo>
                      <a:pt x="437" y="7818"/>
                    </a:lnTo>
                    <a:lnTo>
                      <a:pt x="585" y="6331"/>
                    </a:lnTo>
                    <a:lnTo>
                      <a:pt x="1010" y="4943"/>
                    </a:lnTo>
                    <a:lnTo>
                      <a:pt x="1681" y="3683"/>
                    </a:lnTo>
                    <a:lnTo>
                      <a:pt x="2571" y="2584"/>
                    </a:lnTo>
                    <a:lnTo>
                      <a:pt x="3648" y="1676"/>
                    </a:lnTo>
                    <a:lnTo>
                      <a:pt x="4885" y="989"/>
                    </a:lnTo>
                    <a:lnTo>
                      <a:pt x="6250" y="554"/>
                    </a:lnTo>
                    <a:lnTo>
                      <a:pt x="7717" y="403"/>
                    </a:lnTo>
                    <a:lnTo>
                      <a:pt x="9027" y="527"/>
                    </a:lnTo>
                    <a:lnTo>
                      <a:pt x="10258" y="881"/>
                    </a:lnTo>
                    <a:lnTo>
                      <a:pt x="11392" y="1440"/>
                    </a:lnTo>
                    <a:lnTo>
                      <a:pt x="12411" y="2176"/>
                    </a:lnTo>
                    <a:lnTo>
                      <a:pt x="12625" y="2213"/>
                    </a:lnTo>
                    <a:lnTo>
                      <a:pt x="12839" y="2262"/>
                    </a:lnTo>
                    <a:lnTo>
                      <a:pt x="13037" y="2318"/>
                    </a:lnTo>
                    <a:lnTo>
                      <a:pt x="13206" y="2377"/>
                    </a:lnTo>
                    <a:lnTo>
                      <a:pt x="13206" y="2337"/>
                    </a:lnTo>
                    <a:lnTo>
                      <a:pt x="12477" y="1712"/>
                    </a:lnTo>
                    <a:lnTo>
                      <a:pt x="11670" y="1174"/>
                    </a:lnTo>
                    <a:lnTo>
                      <a:pt x="10796" y="734"/>
                    </a:lnTo>
                    <a:lnTo>
                      <a:pt x="9865" y="403"/>
                    </a:lnTo>
                    <a:lnTo>
                      <a:pt x="9865" y="363"/>
                    </a:lnTo>
                    <a:lnTo>
                      <a:pt x="21600" y="443"/>
                    </a:lnTo>
                    <a:lnTo>
                      <a:pt x="21600" y="81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22" name="Shape"/>
              <p:cNvSpPr/>
              <p:nvPr/>
            </p:nvSpPr>
            <p:spPr>
              <a:xfrm>
                <a:off x="208584" y="647166"/>
                <a:ext cx="99315" cy="2389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21600"/>
                    </a:moveTo>
                    <a:lnTo>
                      <a:pt x="14131" y="15628"/>
                    </a:lnTo>
                    <a:lnTo>
                      <a:pt x="9248" y="9955"/>
                    </a:lnTo>
                    <a:lnTo>
                      <a:pt x="6491" y="4702"/>
                    </a:lnTo>
                    <a:lnTo>
                      <a:pt x="5403" y="0"/>
                    </a:lnTo>
                    <a:lnTo>
                      <a:pt x="0" y="0"/>
                    </a:lnTo>
                    <a:lnTo>
                      <a:pt x="3375" y="9730"/>
                    </a:lnTo>
                    <a:lnTo>
                      <a:pt x="12419" y="19800"/>
                    </a:lnTo>
                    <a:lnTo>
                      <a:pt x="14578" y="20475"/>
                    </a:lnTo>
                    <a:lnTo>
                      <a:pt x="21600" y="2160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pic>
          <p:nvPicPr>
            <p:cNvPr id="524" name="object 5" descr="object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43185" y="1179712"/>
              <a:ext cx="725122" cy="1916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28" name="object 6"/>
            <p:cNvGrpSpPr/>
            <p:nvPr/>
          </p:nvGrpSpPr>
          <p:grpSpPr>
            <a:xfrm>
              <a:off x="650635" y="368262"/>
              <a:ext cx="906401" cy="786539"/>
              <a:chOff x="0" y="0"/>
              <a:chExt cx="906400" cy="786538"/>
            </a:xfrm>
          </p:grpSpPr>
          <p:sp>
            <p:nvSpPr>
              <p:cNvPr id="525" name="Shape"/>
              <p:cNvSpPr/>
              <p:nvPr/>
            </p:nvSpPr>
            <p:spPr>
              <a:xfrm>
                <a:off x="357594" y="47265"/>
                <a:ext cx="501886" cy="7392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6286" y="0"/>
                    </a:moveTo>
                    <a:lnTo>
                      <a:pt x="0" y="0"/>
                    </a:lnTo>
                    <a:lnTo>
                      <a:pt x="4173" y="285"/>
                    </a:lnTo>
                    <a:lnTo>
                      <a:pt x="7941" y="1089"/>
                    </a:lnTo>
                    <a:lnTo>
                      <a:pt x="11257" y="2341"/>
                    </a:lnTo>
                    <a:lnTo>
                      <a:pt x="14076" y="3966"/>
                    </a:lnTo>
                    <a:lnTo>
                      <a:pt x="16352" y="5892"/>
                    </a:lnTo>
                    <a:lnTo>
                      <a:pt x="18160" y="8305"/>
                    </a:lnTo>
                    <a:lnTo>
                      <a:pt x="19277" y="10855"/>
                    </a:lnTo>
                    <a:lnTo>
                      <a:pt x="19733" y="13377"/>
                    </a:lnTo>
                    <a:lnTo>
                      <a:pt x="19557" y="15709"/>
                    </a:lnTo>
                    <a:lnTo>
                      <a:pt x="19322" y="16585"/>
                    </a:lnTo>
                    <a:lnTo>
                      <a:pt x="18876" y="17746"/>
                    </a:lnTo>
                    <a:lnTo>
                      <a:pt x="18130" y="19126"/>
                    </a:lnTo>
                    <a:lnTo>
                      <a:pt x="16993" y="20655"/>
                    </a:lnTo>
                    <a:lnTo>
                      <a:pt x="17313" y="21600"/>
                    </a:lnTo>
                    <a:lnTo>
                      <a:pt x="18809" y="19785"/>
                    </a:lnTo>
                    <a:lnTo>
                      <a:pt x="19985" y="17719"/>
                    </a:lnTo>
                    <a:lnTo>
                      <a:pt x="20920" y="15065"/>
                    </a:lnTo>
                    <a:lnTo>
                      <a:pt x="21600" y="11928"/>
                    </a:lnTo>
                    <a:lnTo>
                      <a:pt x="20626" y="11928"/>
                    </a:lnTo>
                    <a:lnTo>
                      <a:pt x="20122" y="9961"/>
                    </a:lnTo>
                    <a:lnTo>
                      <a:pt x="17831" y="6108"/>
                    </a:lnTo>
                    <a:lnTo>
                      <a:pt x="12955" y="2311"/>
                    </a:lnTo>
                    <a:lnTo>
                      <a:pt x="9084" y="664"/>
                    </a:lnTo>
                    <a:lnTo>
                      <a:pt x="628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26" name="Shape"/>
              <p:cNvSpPr/>
              <p:nvPr/>
            </p:nvSpPr>
            <p:spPr>
              <a:xfrm>
                <a:off x="836848" y="0"/>
                <a:ext cx="69553" cy="4554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1600" y="0"/>
                    </a:moveTo>
                    <a:lnTo>
                      <a:pt x="13880" y="0"/>
                    </a:lnTo>
                    <a:lnTo>
                      <a:pt x="0" y="21600"/>
                    </a:lnTo>
                    <a:lnTo>
                      <a:pt x="7029" y="21600"/>
                    </a:lnTo>
                    <a:lnTo>
                      <a:pt x="7711" y="20892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527" name="Shape"/>
              <p:cNvSpPr/>
              <p:nvPr/>
            </p:nvSpPr>
            <p:spPr>
              <a:xfrm>
                <a:off x="0" y="22389"/>
                <a:ext cx="503659" cy="1792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5336" y="0"/>
                    </a:moveTo>
                    <a:lnTo>
                      <a:pt x="10903" y="1359"/>
                    </a:lnTo>
                    <a:lnTo>
                      <a:pt x="6789" y="5250"/>
                    </a:lnTo>
                    <a:lnTo>
                      <a:pt x="3115" y="11391"/>
                    </a:lnTo>
                    <a:lnTo>
                      <a:pt x="0" y="19501"/>
                    </a:lnTo>
                    <a:lnTo>
                      <a:pt x="852" y="21600"/>
                    </a:lnTo>
                    <a:lnTo>
                      <a:pt x="3774" y="13883"/>
                    </a:lnTo>
                    <a:lnTo>
                      <a:pt x="7215" y="8023"/>
                    </a:lnTo>
                    <a:lnTo>
                      <a:pt x="11096" y="4301"/>
                    </a:lnTo>
                    <a:lnTo>
                      <a:pt x="15336" y="2998"/>
                    </a:lnTo>
                    <a:lnTo>
                      <a:pt x="21600" y="2998"/>
                    </a:lnTo>
                    <a:lnTo>
                      <a:pt x="20051" y="1476"/>
                    </a:lnTo>
                    <a:lnTo>
                      <a:pt x="15336" y="0"/>
                    </a:lnTo>
                    <a:close/>
                  </a:path>
                </a:pathLst>
              </a:custGeom>
              <a:solidFill>
                <a:srgbClr val="FDFDF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defTabSz="1828800">
                  <a:spcBef>
                    <a:spcPts val="0"/>
                  </a:spcBef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</p:grpSp>
        <p:sp>
          <p:nvSpPr>
            <p:cNvPr id="529" name="object 7"/>
            <p:cNvSpPr/>
            <p:nvPr/>
          </p:nvSpPr>
          <p:spPr>
            <a:xfrm>
              <a:off x="0" y="0"/>
              <a:ext cx="2310384" cy="1813561"/>
            </a:xfrm>
            <a:prstGeom prst="rect">
              <a:avLst/>
            </a:prstGeom>
            <a:solidFill>
              <a:srgbClr val="1E5AAD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pPr defTabSz="1828800">
                <a:spcBef>
                  <a:spcPts val="0"/>
                </a:spcBef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531" name="object 8"/>
          <p:cNvSpPr txBox="1"/>
          <p:nvPr>
            <p:ph type="title"/>
          </p:nvPr>
        </p:nvSpPr>
        <p:spPr>
          <a:xfrm>
            <a:off x="1288895" y="592834"/>
            <a:ext cx="13412470" cy="1108711"/>
          </a:xfrm>
          <a:prstGeom prst="rect">
            <a:avLst/>
          </a:prstGeom>
        </p:spPr>
        <p:txBody>
          <a:bodyPr/>
          <a:lstStyle/>
          <a:p>
            <a:pPr indent="12700">
              <a:spcBef>
                <a:spcPts val="200"/>
              </a:spcBef>
              <a:defRPr spc="-200" sz="6800" u="none"/>
            </a:pPr>
            <a:r>
              <a:t>Relevant </a:t>
            </a:r>
            <a:r>
              <a:rPr spc="0"/>
              <a:t>ML concepts</a:t>
            </a:r>
            <a:r>
              <a:t> </a:t>
            </a:r>
            <a:r>
              <a:rPr spc="0"/>
              <a:t>and</a:t>
            </a:r>
            <a:r>
              <a:t> definitions</a:t>
            </a:r>
          </a:p>
        </p:txBody>
      </p:sp>
      <p:sp>
        <p:nvSpPr>
          <p:cNvPr id="532" name="object 9"/>
          <p:cNvSpPr txBox="1"/>
          <p:nvPr/>
        </p:nvSpPr>
        <p:spPr>
          <a:xfrm>
            <a:off x="3517646" y="2337460"/>
            <a:ext cx="459867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spcBef>
                <a:spcPts val="200"/>
              </a:spcBef>
              <a:defRPr b="1" spc="30" sz="4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Supervised</a:t>
            </a:r>
            <a:r>
              <a:rPr spc="-80"/>
              <a:t> </a:t>
            </a:r>
            <a:r>
              <a:t>Learning</a:t>
            </a:r>
          </a:p>
        </p:txBody>
      </p:sp>
      <p:sp>
        <p:nvSpPr>
          <p:cNvPr id="533" name="object 10"/>
          <p:cNvSpPr/>
          <p:nvPr/>
        </p:nvSpPr>
        <p:spPr>
          <a:xfrm>
            <a:off x="2144265" y="3332988"/>
            <a:ext cx="7802882" cy="30571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600"/>
                </a:moveTo>
                <a:lnTo>
                  <a:pt x="23" y="2953"/>
                </a:lnTo>
                <a:lnTo>
                  <a:pt x="88" y="2344"/>
                </a:lnTo>
                <a:lnTo>
                  <a:pt x="193" y="1783"/>
                </a:lnTo>
                <a:lnTo>
                  <a:pt x="332" y="1280"/>
                </a:lnTo>
                <a:lnTo>
                  <a:pt x="502" y="847"/>
                </a:lnTo>
                <a:lnTo>
                  <a:pt x="699" y="491"/>
                </a:lnTo>
                <a:lnTo>
                  <a:pt x="918" y="225"/>
                </a:lnTo>
                <a:lnTo>
                  <a:pt x="1157" y="58"/>
                </a:lnTo>
                <a:lnTo>
                  <a:pt x="1410" y="0"/>
                </a:lnTo>
                <a:lnTo>
                  <a:pt x="20190" y="0"/>
                </a:lnTo>
                <a:lnTo>
                  <a:pt x="20443" y="58"/>
                </a:lnTo>
                <a:lnTo>
                  <a:pt x="20682" y="225"/>
                </a:lnTo>
                <a:lnTo>
                  <a:pt x="20901" y="491"/>
                </a:lnTo>
                <a:lnTo>
                  <a:pt x="21098" y="847"/>
                </a:lnTo>
                <a:lnTo>
                  <a:pt x="21268" y="1280"/>
                </a:lnTo>
                <a:lnTo>
                  <a:pt x="21407" y="1783"/>
                </a:lnTo>
                <a:lnTo>
                  <a:pt x="21512" y="2344"/>
                </a:lnTo>
                <a:lnTo>
                  <a:pt x="21577" y="2953"/>
                </a:lnTo>
                <a:lnTo>
                  <a:pt x="21600" y="3600"/>
                </a:lnTo>
                <a:lnTo>
                  <a:pt x="21600" y="18000"/>
                </a:lnTo>
                <a:lnTo>
                  <a:pt x="21577" y="18647"/>
                </a:lnTo>
                <a:lnTo>
                  <a:pt x="21512" y="19256"/>
                </a:lnTo>
                <a:lnTo>
                  <a:pt x="21407" y="19817"/>
                </a:lnTo>
                <a:lnTo>
                  <a:pt x="21268" y="20320"/>
                </a:lnTo>
                <a:lnTo>
                  <a:pt x="21098" y="20753"/>
                </a:lnTo>
                <a:lnTo>
                  <a:pt x="20901" y="21109"/>
                </a:lnTo>
                <a:lnTo>
                  <a:pt x="20682" y="21375"/>
                </a:lnTo>
                <a:lnTo>
                  <a:pt x="20443" y="21542"/>
                </a:lnTo>
                <a:lnTo>
                  <a:pt x="20190" y="21600"/>
                </a:lnTo>
                <a:lnTo>
                  <a:pt x="1410" y="21600"/>
                </a:lnTo>
                <a:lnTo>
                  <a:pt x="1157" y="21542"/>
                </a:lnTo>
                <a:lnTo>
                  <a:pt x="918" y="21375"/>
                </a:lnTo>
                <a:lnTo>
                  <a:pt x="699" y="21109"/>
                </a:lnTo>
                <a:lnTo>
                  <a:pt x="502" y="20753"/>
                </a:lnTo>
                <a:lnTo>
                  <a:pt x="332" y="20320"/>
                </a:lnTo>
                <a:lnTo>
                  <a:pt x="193" y="19817"/>
                </a:lnTo>
                <a:lnTo>
                  <a:pt x="88" y="19256"/>
                </a:lnTo>
                <a:lnTo>
                  <a:pt x="23" y="18647"/>
                </a:lnTo>
                <a:lnTo>
                  <a:pt x="0" y="18000"/>
                </a:lnTo>
                <a:lnTo>
                  <a:pt x="0" y="3600"/>
                </a:lnTo>
                <a:close/>
              </a:path>
            </a:pathLst>
          </a:custGeom>
          <a:ln w="38100">
            <a:solidFill>
              <a:srgbClr val="00549F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34" name="object 11"/>
          <p:cNvSpPr txBox="1"/>
          <p:nvPr/>
        </p:nvSpPr>
        <p:spPr>
          <a:xfrm>
            <a:off x="2450183" y="3697476"/>
            <a:ext cx="6983732" cy="223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69265" indent="-457200" defTabSz="1828800">
              <a:spcBef>
                <a:spcPts val="200"/>
              </a:spcBef>
              <a:buSzPct val="100000"/>
              <a:buFont typeface="Arial"/>
              <a:buChar char="•"/>
              <a:tabLst>
                <a:tab pos="457200" algn="l"/>
                <a:tab pos="482600" algn="l"/>
              </a:tabLst>
              <a:defRPr b="1" spc="1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Input/output</a:t>
            </a:r>
            <a:r>
              <a:rPr spc="-110"/>
              <a:t> </a:t>
            </a:r>
            <a:r>
              <a:rPr spc="0"/>
              <a:t>pairs</a:t>
            </a:r>
            <a:r>
              <a:rPr spc="-20"/>
              <a:t> </a:t>
            </a:r>
            <a:r>
              <a:rPr b="0" spc="0"/>
              <a:t>available</a:t>
            </a:r>
            <a:endParaRPr b="0" spc="0"/>
          </a:p>
          <a:p>
            <a:pPr marL="469265" indent="-45720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457200" algn="l"/>
                <a:tab pos="482600" algn="l"/>
              </a:tabLst>
              <a:defRPr spc="2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Learn</a:t>
            </a:r>
            <a:r>
              <a:rPr spc="-60"/>
              <a:t> </a:t>
            </a:r>
            <a:r>
              <a:t>a</a:t>
            </a:r>
            <a:r>
              <a:rPr spc="-10"/>
              <a:t> </a:t>
            </a:r>
            <a:r>
              <a:t>mapping</a:t>
            </a:r>
            <a:r>
              <a:rPr spc="-110"/>
              <a:t> </a:t>
            </a:r>
            <a:r>
              <a:rPr spc="0"/>
              <a:t>function,</a:t>
            </a:r>
            <a:endParaRPr spc="0"/>
          </a:p>
          <a:p>
            <a:pPr indent="240665" defTabSz="1828800">
              <a:spcBef>
                <a:spcPts val="0"/>
              </a:spcBef>
              <a:defRPr b="1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generalizing</a:t>
            </a:r>
            <a:r>
              <a:rPr spc="-50"/>
              <a:t> </a:t>
            </a:r>
            <a:r>
              <a:rPr spc="-10"/>
              <a:t>for</a:t>
            </a:r>
            <a:r>
              <a:rPr spc="-40"/>
              <a:t> </a:t>
            </a:r>
            <a:r>
              <a:rPr spc="10"/>
              <a:t>all</a:t>
            </a:r>
            <a:r>
              <a:t> </a:t>
            </a:r>
            <a:r>
              <a:rPr spc="10"/>
              <a:t>provided</a:t>
            </a:r>
            <a:r>
              <a:rPr spc="-30"/>
              <a:t> </a:t>
            </a:r>
            <a:r>
              <a:t>data</a:t>
            </a:r>
          </a:p>
          <a:p>
            <a:pPr marL="469265" indent="-45720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457200" algn="l"/>
                <a:tab pos="482600" algn="l"/>
              </a:tabLst>
              <a:defRPr spc="1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Predict</a:t>
            </a:r>
            <a:r>
              <a:rPr spc="-110"/>
              <a:t> </a:t>
            </a:r>
            <a:r>
              <a:rPr spc="0"/>
              <a:t>from</a:t>
            </a:r>
            <a:r>
              <a:rPr spc="-50"/>
              <a:t> </a:t>
            </a:r>
            <a:r>
              <a:rPr b="1" spc="20"/>
              <a:t>unseen</a:t>
            </a:r>
            <a:r>
              <a:rPr b="1" spc="-60"/>
              <a:t> </a:t>
            </a:r>
            <a:r>
              <a:rPr b="1" spc="0"/>
              <a:t>data</a:t>
            </a:r>
          </a:p>
        </p:txBody>
      </p:sp>
      <p:sp>
        <p:nvSpPr>
          <p:cNvPr id="535" name="object 12"/>
          <p:cNvSpPr/>
          <p:nvPr/>
        </p:nvSpPr>
        <p:spPr>
          <a:xfrm>
            <a:off x="2232660" y="8529828"/>
            <a:ext cx="7827263" cy="2081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3600"/>
                </a:moveTo>
                <a:lnTo>
                  <a:pt x="34" y="2643"/>
                </a:lnTo>
                <a:lnTo>
                  <a:pt x="131" y="1784"/>
                </a:lnTo>
                <a:lnTo>
                  <a:pt x="280" y="1055"/>
                </a:lnTo>
                <a:lnTo>
                  <a:pt x="474" y="492"/>
                </a:lnTo>
                <a:lnTo>
                  <a:pt x="703" y="129"/>
                </a:lnTo>
                <a:lnTo>
                  <a:pt x="957" y="0"/>
                </a:lnTo>
                <a:lnTo>
                  <a:pt x="20643" y="0"/>
                </a:lnTo>
                <a:lnTo>
                  <a:pt x="20897" y="129"/>
                </a:lnTo>
                <a:lnTo>
                  <a:pt x="21126" y="492"/>
                </a:lnTo>
                <a:lnTo>
                  <a:pt x="21319" y="1055"/>
                </a:lnTo>
                <a:lnTo>
                  <a:pt x="21469" y="1784"/>
                </a:lnTo>
                <a:lnTo>
                  <a:pt x="21566" y="2643"/>
                </a:lnTo>
                <a:lnTo>
                  <a:pt x="21600" y="3600"/>
                </a:lnTo>
                <a:lnTo>
                  <a:pt x="21600" y="18000"/>
                </a:lnTo>
                <a:lnTo>
                  <a:pt x="21566" y="18957"/>
                </a:lnTo>
                <a:lnTo>
                  <a:pt x="21469" y="19816"/>
                </a:lnTo>
                <a:lnTo>
                  <a:pt x="21319" y="20545"/>
                </a:lnTo>
                <a:lnTo>
                  <a:pt x="21126" y="21108"/>
                </a:lnTo>
                <a:lnTo>
                  <a:pt x="20897" y="21471"/>
                </a:lnTo>
                <a:lnTo>
                  <a:pt x="20643" y="21600"/>
                </a:lnTo>
                <a:lnTo>
                  <a:pt x="957" y="21600"/>
                </a:lnTo>
                <a:lnTo>
                  <a:pt x="703" y="21471"/>
                </a:lnTo>
                <a:lnTo>
                  <a:pt x="474" y="21108"/>
                </a:lnTo>
                <a:lnTo>
                  <a:pt x="280" y="20545"/>
                </a:lnTo>
                <a:lnTo>
                  <a:pt x="131" y="19816"/>
                </a:lnTo>
                <a:lnTo>
                  <a:pt x="34" y="18957"/>
                </a:lnTo>
                <a:lnTo>
                  <a:pt x="0" y="18000"/>
                </a:lnTo>
                <a:lnTo>
                  <a:pt x="0" y="3600"/>
                </a:lnTo>
                <a:close/>
              </a:path>
            </a:pathLst>
          </a:custGeom>
          <a:ln w="38100">
            <a:solidFill>
              <a:srgbClr val="00549F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36" name="object 13"/>
          <p:cNvSpPr txBox="1"/>
          <p:nvPr/>
        </p:nvSpPr>
        <p:spPr>
          <a:xfrm>
            <a:off x="2489807" y="7496047"/>
            <a:ext cx="7052310" cy="254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R="12700" algn="ctr" defTabSz="1828800">
              <a:spcBef>
                <a:spcPts val="200"/>
              </a:spcBef>
              <a:defRPr b="1" spc="30" sz="4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Unsupervised</a:t>
            </a:r>
            <a:r>
              <a:rPr spc="-130"/>
              <a:t> </a:t>
            </a:r>
            <a:r>
              <a:t>Learning</a:t>
            </a:r>
          </a:p>
          <a:p>
            <a:pPr defTabSz="1828800">
              <a:spcBef>
                <a:spcPts val="0"/>
              </a:spcBef>
              <a:defRPr sz="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  <a:p>
            <a:pPr marL="774065" indent="-76200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762000" algn="l"/>
                <a:tab pos="787400" algn="l"/>
              </a:tabLst>
              <a:defRPr b="1" spc="20"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Only</a:t>
            </a:r>
            <a:r>
              <a:rPr spc="-50"/>
              <a:t> </a:t>
            </a:r>
            <a:r>
              <a:rPr spc="10"/>
              <a:t>input</a:t>
            </a:r>
            <a:r>
              <a:rPr spc="-10"/>
              <a:t> </a:t>
            </a:r>
            <a:r>
              <a:rPr b="0" spc="-10"/>
              <a:t>data</a:t>
            </a:r>
            <a:r>
              <a:rPr b="0" spc="-40"/>
              <a:t> </a:t>
            </a:r>
            <a:r>
              <a:rPr b="0" spc="10"/>
              <a:t>is</a:t>
            </a:r>
            <a:r>
              <a:rPr b="0" spc="-40"/>
              <a:t> </a:t>
            </a:r>
            <a:r>
              <a:rPr b="0" spc="0"/>
              <a:t>given</a:t>
            </a:r>
            <a:endParaRPr b="0" spc="0"/>
          </a:p>
          <a:p>
            <a:pPr marL="774065" indent="-762000" defTabSz="1828800">
              <a:spcBef>
                <a:spcPts val="0"/>
              </a:spcBef>
              <a:buSzPct val="100000"/>
              <a:buFont typeface="Arial"/>
              <a:buChar char="•"/>
              <a:tabLst>
                <a:tab pos="762000" algn="l"/>
                <a:tab pos="787400" algn="l"/>
              </a:tabLst>
              <a:defRPr sz="36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Discover</a:t>
            </a:r>
            <a:r>
              <a:rPr spc="-100"/>
              <a:t> </a:t>
            </a:r>
            <a:r>
              <a:t>structures</a:t>
            </a:r>
            <a:r>
              <a:rPr spc="-50"/>
              <a:t> </a:t>
            </a:r>
            <a:r>
              <a:rPr spc="20"/>
              <a:t>and</a:t>
            </a:r>
            <a:r>
              <a:rPr spc="-50"/>
              <a:t> </a:t>
            </a:r>
            <a:r>
              <a:rPr spc="-10"/>
              <a:t>patterns</a:t>
            </a:r>
          </a:p>
        </p:txBody>
      </p:sp>
      <p:sp>
        <p:nvSpPr>
          <p:cNvPr id="537" name="object 14"/>
          <p:cNvSpPr/>
          <p:nvPr/>
        </p:nvSpPr>
        <p:spPr>
          <a:xfrm flipV="1">
            <a:off x="1210053" y="1941576"/>
            <a:ext cx="21139659" cy="67055"/>
          </a:xfrm>
          <a:prstGeom prst="line">
            <a:avLst/>
          </a:prstGeom>
          <a:ln w="12700">
            <a:solidFill>
              <a:srgbClr val="00549F"/>
            </a:solidFill>
          </a:ln>
        </p:spPr>
        <p:txBody>
          <a:bodyPr tIns="91439" bIns="91439"/>
          <a:lstStyle/>
          <a:p>
            <a:pPr defTabSz="1828800">
              <a:spcBef>
                <a:spcPts val="0"/>
              </a:spcBef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538" name="object 15"/>
          <p:cNvSpPr txBox="1"/>
          <p:nvPr/>
        </p:nvSpPr>
        <p:spPr>
          <a:xfrm>
            <a:off x="16130778" y="2314954"/>
            <a:ext cx="248666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b="1" spc="10" sz="4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Regression</a:t>
            </a:r>
          </a:p>
        </p:txBody>
      </p:sp>
      <p:pic>
        <p:nvPicPr>
          <p:cNvPr id="539" name="object 16" descr="object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553942" y="2935222"/>
            <a:ext cx="3825241" cy="3215639"/>
          </a:xfrm>
          <a:prstGeom prst="rect">
            <a:avLst/>
          </a:prstGeom>
          <a:ln w="12700">
            <a:miter lim="400000"/>
          </a:ln>
        </p:spPr>
      </p:pic>
      <p:sp>
        <p:nvSpPr>
          <p:cNvPr id="540" name="object 17"/>
          <p:cNvSpPr txBox="1"/>
          <p:nvPr/>
        </p:nvSpPr>
        <p:spPr>
          <a:xfrm>
            <a:off x="12796266" y="6390892"/>
            <a:ext cx="300101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b="1" spc="10" sz="4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Classification</a:t>
            </a:r>
          </a:p>
        </p:txBody>
      </p:sp>
      <p:sp>
        <p:nvSpPr>
          <p:cNvPr id="541" name="object 18"/>
          <p:cNvSpPr txBox="1"/>
          <p:nvPr/>
        </p:nvSpPr>
        <p:spPr>
          <a:xfrm>
            <a:off x="19372580" y="6502400"/>
            <a:ext cx="2305051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12700" defTabSz="1828800">
              <a:spcBef>
                <a:spcPts val="200"/>
              </a:spcBef>
              <a:defRPr b="1" spc="10" sz="4200">
                <a:solidFill>
                  <a:srgbClr val="00549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Clustering</a:t>
            </a:r>
          </a:p>
        </p:txBody>
      </p:sp>
      <p:pic>
        <p:nvPicPr>
          <p:cNvPr id="542" name="object 19" descr="object 1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489547" y="7687978"/>
            <a:ext cx="3719365" cy="312152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object 20" descr="object 2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717248" y="7872907"/>
            <a:ext cx="3654409" cy="2475497"/>
          </a:xfrm>
          <a:prstGeom prst="rect">
            <a:avLst/>
          </a:prstGeom>
          <a:ln w="12700">
            <a:miter lim="400000"/>
          </a:ln>
        </p:spPr>
      </p:pic>
      <p:sp>
        <p:nvSpPr>
          <p:cNvPr id="544" name="object 21"/>
          <p:cNvSpPr txBox="1"/>
          <p:nvPr/>
        </p:nvSpPr>
        <p:spPr>
          <a:xfrm>
            <a:off x="518361" y="12546838"/>
            <a:ext cx="4192272" cy="542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12700" defTabSz="1828800">
              <a:lnSpc>
                <a:spcPts val="4000"/>
              </a:lnSpc>
              <a:spcBef>
                <a:spcPts val="0"/>
              </a:spcBef>
              <a:defRPr i="1" spc="-9" sz="4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What</a:t>
            </a:r>
            <a:r>
              <a:rPr spc="-110"/>
              <a:t> </a:t>
            </a:r>
            <a:r>
              <a:rPr spc="0"/>
              <a:t>is</a:t>
            </a:r>
            <a:r>
              <a:rPr spc="-50"/>
              <a:t> </a:t>
            </a:r>
            <a:r>
              <a:t>“Learning”?</a:t>
            </a:r>
          </a:p>
        </p:txBody>
      </p:sp>
      <p:sp>
        <p:nvSpPr>
          <p:cNvPr id="545" name="object 22"/>
          <p:cNvSpPr txBox="1"/>
          <p:nvPr>
            <p:ph type="sldNum" sz="quarter" idx="4294967295"/>
          </p:nvPr>
        </p:nvSpPr>
        <p:spPr>
          <a:xfrm>
            <a:off x="22497794" y="12888517"/>
            <a:ext cx="275551" cy="41124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indent="38100" algn="l" defTabSz="1828800">
              <a:lnSpc>
                <a:spcPts val="3200"/>
              </a:lnSpc>
              <a:defRPr b="0" spc="-10" sz="3200">
                <a:solidFill>
                  <a:srgbClr val="8899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46" name="Elena Fol"/>
          <p:cNvSpPr txBox="1"/>
          <p:nvPr/>
        </p:nvSpPr>
        <p:spPr>
          <a:xfrm>
            <a:off x="22681895" y="13302365"/>
            <a:ext cx="100789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r">
              <a:defRPr sz="1800">
                <a:solidFill>
                  <a:srgbClr val="EBEBEB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Elena Fol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 Bold"/>
        <a:ea typeface="DIN Condensed Bold"/>
        <a:cs typeface="DIN Condensed Bold"/>
      </a:majorFont>
      <a:minorFont>
        <a:latin typeface="DIN Condensed Bold"/>
        <a:ea typeface="DIN Condensed Bold"/>
        <a:cs typeface="DIN Condensed Bol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all" i="0" spc="0" strike="noStrike" sz="40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825500" rtl="0" fontAlgn="auto" latinLnBrk="0" hangingPunct="0">
          <a:lnSpc>
            <a:spcPct val="100000"/>
          </a:lnSpc>
          <a:spcBef>
            <a:spcPts val="3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838787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