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1" r:id="rId2"/>
    <p:sldId id="269" r:id="rId3"/>
    <p:sldId id="265" r:id="rId4"/>
    <p:sldId id="264" r:id="rId5"/>
    <p:sldId id="268" r:id="rId6"/>
    <p:sldId id="266" r:id="rId7"/>
    <p:sldId id="277" r:id="rId8"/>
    <p:sldId id="270" r:id="rId9"/>
    <p:sldId id="262" r:id="rId10"/>
    <p:sldId id="275" r:id="rId11"/>
    <p:sldId id="278" r:id="rId12"/>
    <p:sldId id="276" r:id="rId13"/>
    <p:sldId id="267" r:id="rId14"/>
    <p:sldId id="272" r:id="rId15"/>
    <p:sldId id="271" r:id="rId16"/>
    <p:sldId id="273" r:id="rId17"/>
    <p:sldId id="263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4D"/>
    <a:srgbClr val="80FF99"/>
    <a:srgbClr val="FF96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5C4FB-DDAA-470E-9A7D-BF7DD0548C0B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494D6-551E-470A-BEBB-72DA8A56F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54242"/>
            <a:ext cx="9144000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F569B-026E-944A-BDB9-8720408B98C1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21789-B941-3A48-B0B6-BCDB9A6A3C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854242"/>
            <a:ext cx="9144000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2400"/>
            <a:ext cx="7772400" cy="2463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ICFA Seminar</a:t>
            </a:r>
            <a:br>
              <a:rPr lang="en-US" dirty="0" smtClean="0"/>
            </a:br>
            <a:r>
              <a:rPr lang="en-US" dirty="0" smtClean="0"/>
              <a:t>Matrix Summary</a:t>
            </a:r>
            <a:br>
              <a:rPr lang="en-US" dirty="0" smtClean="0"/>
            </a:br>
            <a:r>
              <a:rPr lang="en-US" dirty="0" smtClean="0"/>
              <a:t>October 6,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55886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Hugh Montgomery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Jefferson Lab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7314"/>
          </a:xfrm>
        </p:spPr>
        <p:txBody>
          <a:bodyPr/>
          <a:lstStyle/>
          <a:p>
            <a:r>
              <a:rPr lang="en-US" dirty="0" smtClean="0"/>
              <a:t>Precision Sub-Frontier</a:t>
            </a:r>
            <a:endParaRPr lang="en-US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4171" y="1045029"/>
            <a:ext cx="879565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CH" sz="2400" b="1" dirty="0">
                <a:latin typeface="Calibri" pitchFamily="34" charset="0"/>
              </a:rPr>
              <a:t>PVES</a:t>
            </a:r>
            <a:r>
              <a:rPr lang="de-CH" sz="2400" dirty="0">
                <a:latin typeface="Calibri" pitchFamily="34" charset="0"/>
              </a:rPr>
              <a:t>: parity violating electron scattering </a:t>
            </a:r>
            <a:r>
              <a:rPr lang="de-CH" sz="2400" dirty="0" smtClean="0">
                <a:latin typeface="Calibri" pitchFamily="34" charset="0"/>
              </a:rPr>
              <a:t>experiments</a:t>
            </a:r>
          </a:p>
          <a:p>
            <a:endParaRPr lang="de-CH" sz="2400" dirty="0">
              <a:latin typeface="Calibri" pitchFamily="34" charset="0"/>
            </a:endParaRPr>
          </a:p>
          <a:p>
            <a:r>
              <a:rPr lang="de-CH" sz="2400" b="1" dirty="0">
                <a:latin typeface="Calibri" pitchFamily="34" charset="0"/>
              </a:rPr>
              <a:t>EDM</a:t>
            </a:r>
            <a:r>
              <a:rPr lang="de-CH" sz="2400" dirty="0">
                <a:latin typeface="Calibri" pitchFamily="34" charset="0"/>
              </a:rPr>
              <a:t>: electric dipole moment searches of neutrons, muons, nuclei, atoms, </a:t>
            </a:r>
            <a:r>
              <a:rPr lang="de-CH" sz="2400" dirty="0" smtClean="0">
                <a:latin typeface="Calibri" pitchFamily="34" charset="0"/>
              </a:rPr>
              <a:t>molecules</a:t>
            </a:r>
          </a:p>
          <a:p>
            <a:endParaRPr lang="de-CH" sz="2400" dirty="0">
              <a:latin typeface="Calibri" pitchFamily="34" charset="0"/>
            </a:endParaRPr>
          </a:p>
          <a:p>
            <a:r>
              <a:rPr lang="de-CH" sz="2400" b="1" dirty="0">
                <a:latin typeface="Calibri" pitchFamily="34" charset="0"/>
              </a:rPr>
              <a:t>MFVD</a:t>
            </a:r>
            <a:r>
              <a:rPr lang="de-CH" sz="2400" dirty="0">
                <a:latin typeface="Calibri" pitchFamily="34" charset="0"/>
              </a:rPr>
              <a:t>: muon flavor violating decay: </a:t>
            </a:r>
            <a:r>
              <a:rPr lang="de-CH" sz="2400" dirty="0">
                <a:latin typeface="Symbol" pitchFamily="18" charset="2"/>
              </a:rPr>
              <a:t>m</a:t>
            </a:r>
            <a:r>
              <a:rPr lang="de-CH" sz="2400" dirty="0">
                <a:latin typeface="Calibri" pitchFamily="34" charset="0"/>
                <a:sym typeface="Wingdings" pitchFamily="2" charset="2"/>
              </a:rPr>
              <a:t>e</a:t>
            </a:r>
            <a:r>
              <a:rPr lang="de-CH" sz="2400" dirty="0">
                <a:latin typeface="Symbol" pitchFamily="18" charset="2"/>
                <a:sym typeface="Wingdings" pitchFamily="2" charset="2"/>
              </a:rPr>
              <a:t>g</a:t>
            </a:r>
            <a:r>
              <a:rPr lang="de-CH" sz="2400" dirty="0">
                <a:latin typeface="Calibri" pitchFamily="34" charset="0"/>
                <a:sym typeface="Wingdings" pitchFamily="2" charset="2"/>
              </a:rPr>
              <a:t>, </a:t>
            </a:r>
            <a:r>
              <a:rPr lang="de-CH" sz="2400" dirty="0">
                <a:latin typeface="Symbol" pitchFamily="18" charset="2"/>
                <a:sym typeface="Wingdings" pitchFamily="2" charset="2"/>
              </a:rPr>
              <a:t>m</a:t>
            </a:r>
            <a:r>
              <a:rPr lang="de-CH" sz="2400" dirty="0">
                <a:latin typeface="Calibri" pitchFamily="34" charset="0"/>
                <a:sym typeface="Wingdings" pitchFamily="2" charset="2"/>
              </a:rPr>
              <a:t>eee, </a:t>
            </a:r>
            <a:r>
              <a:rPr lang="de-CH" sz="2400" dirty="0">
                <a:latin typeface="Symbol" pitchFamily="18" charset="2"/>
                <a:sym typeface="Wingdings" pitchFamily="2" charset="2"/>
              </a:rPr>
              <a:t>m</a:t>
            </a:r>
            <a:r>
              <a:rPr lang="de-CH" sz="2400" dirty="0">
                <a:latin typeface="Calibri" pitchFamily="34" charset="0"/>
                <a:sym typeface="Wingdings" pitchFamily="2" charset="2"/>
              </a:rPr>
              <a:t>e </a:t>
            </a:r>
            <a:r>
              <a:rPr lang="de-CH" sz="2400" dirty="0" smtClean="0">
                <a:latin typeface="Calibri" pitchFamily="34" charset="0"/>
                <a:sym typeface="Wingdings" pitchFamily="2" charset="2"/>
              </a:rPr>
              <a:t>conversion</a:t>
            </a:r>
          </a:p>
          <a:p>
            <a:endParaRPr lang="de-CH" sz="2400" dirty="0">
              <a:latin typeface="Calibri" pitchFamily="34" charset="0"/>
            </a:endParaRPr>
          </a:p>
          <a:p>
            <a:r>
              <a:rPr lang="de-CH" sz="2400" b="1" dirty="0">
                <a:latin typeface="Calibri" pitchFamily="34" charset="0"/>
              </a:rPr>
              <a:t>DPA</a:t>
            </a:r>
            <a:r>
              <a:rPr lang="de-CH" sz="2400" dirty="0">
                <a:latin typeface="Calibri" pitchFamily="34" charset="0"/>
              </a:rPr>
              <a:t>: dark photon/axion </a:t>
            </a:r>
            <a:r>
              <a:rPr lang="de-CH" sz="2400" dirty="0" smtClean="0">
                <a:latin typeface="Calibri" pitchFamily="34" charset="0"/>
              </a:rPr>
              <a:t>searches</a:t>
            </a:r>
          </a:p>
          <a:p>
            <a:endParaRPr lang="de-CH" sz="2400" dirty="0">
              <a:latin typeface="Calibri" pitchFamily="34" charset="0"/>
            </a:endParaRPr>
          </a:p>
          <a:p>
            <a:r>
              <a:rPr lang="de-CH" sz="2400" b="1" dirty="0">
                <a:latin typeface="Calibri" pitchFamily="34" charset="0"/>
              </a:rPr>
              <a:t>nnpd</a:t>
            </a:r>
            <a:r>
              <a:rPr lang="de-CH" sz="2400" dirty="0">
                <a:latin typeface="Calibri" pitchFamily="34" charset="0"/>
              </a:rPr>
              <a:t>: nuclear, neutron and pion decay studies; lepton universality, exotic </a:t>
            </a:r>
            <a:r>
              <a:rPr lang="de-CH" sz="2400" dirty="0" smtClean="0">
                <a:latin typeface="Calibri" pitchFamily="34" charset="0"/>
              </a:rPr>
              <a:t>interactions</a:t>
            </a:r>
          </a:p>
          <a:p>
            <a:endParaRPr lang="de-CH" sz="2400" dirty="0">
              <a:latin typeface="Calibri" pitchFamily="34" charset="0"/>
            </a:endParaRPr>
          </a:p>
          <a:p>
            <a:r>
              <a:rPr lang="de-CH" sz="2400" b="1" dirty="0">
                <a:solidFill>
                  <a:srgbClr val="000000"/>
                </a:solidFill>
              </a:rPr>
              <a:t>exat:</a:t>
            </a:r>
            <a:r>
              <a:rPr lang="de-CH" sz="2400" dirty="0">
                <a:solidFill>
                  <a:srgbClr val="000000"/>
                </a:solidFill>
              </a:rPr>
              <a:t> exotic atoms (</a:t>
            </a:r>
            <a:r>
              <a:rPr lang="de-CH" sz="2400" dirty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de-CH" sz="2400" dirty="0">
                <a:solidFill>
                  <a:srgbClr val="000000"/>
                </a:solidFill>
              </a:rPr>
              <a:t>/pbar)</a:t>
            </a:r>
            <a:endParaRPr lang="en-US" sz="2400" dirty="0">
              <a:solidFill>
                <a:srgbClr val="000000"/>
              </a:solidFill>
            </a:endParaRPr>
          </a:p>
          <a:p>
            <a:endParaRPr lang="en-US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85" name="Group 73"/>
          <p:cNvGraphicFramePr>
            <a:graphicFrameLocks noGrp="1"/>
          </p:cNvGraphicFramePr>
          <p:nvPr/>
        </p:nvGraphicFramePr>
        <p:xfrm>
          <a:off x="100013" y="141288"/>
          <a:ext cx="8929687" cy="5216208"/>
        </p:xfrm>
        <a:graphic>
          <a:graphicData uri="http://schemas.openxmlformats.org/drawingml/2006/table">
            <a:tbl>
              <a:tblPr/>
              <a:tblGrid>
                <a:gridCol w="3236912"/>
                <a:gridCol w="957263"/>
                <a:gridCol w="936625"/>
                <a:gridCol w="939800"/>
                <a:gridCol w="954087"/>
                <a:gridCol w="939800"/>
                <a:gridCol w="9652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University labs &amp; reactors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T-Violation</a:t>
                      </a:r>
                      <a:endParaRPr kumimoji="0" lang="en-US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EDM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PSI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EDM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PSI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EDM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BNL, COSY, FNAL, J-PARC, PSI, RCNP, SNS, TRIUMF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EDM, nnpd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Charged lepton flavor violation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MFVD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PSI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MFVD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FNAL, J-PARC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MFVD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FNAL, J-PARC, PSI, RCNP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New flavor conserving interactions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g-2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FNAL, J-PARC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g-2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FNAL, J-PARC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Qweak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J-LAB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PVES, </a:t>
                      </a:r>
                      <a:r>
                        <a:rPr kumimoji="0" lang="de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g-2</a:t>
                      </a:r>
                      <a:br>
                        <a:rPr kumimoji="0" lang="de-CH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J-LAB, MAMI,</a:t>
                      </a:r>
                      <a:b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Super(KEK)B, BINP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g-2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New charged current interactions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nnpd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J-PARC,</a:t>
                      </a: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LANL,</a:t>
                      </a: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PSI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nnpd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nnpd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PSI, SNS, TRIUMF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nnpd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Bound state QED, CPT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exat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CERN, PSI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exat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CERN, PSI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exat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CERN, J-PARC, PSI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atoms and 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Other exotic interactions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DPA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CERN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DPA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DESY, J-LAB, MAMI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DPA</a:t>
                      </a:r>
                      <a:b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DESY, J-LAB, MAMI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DPA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3379" name="TextBox 2"/>
          <p:cNvSpPr txBox="1">
            <a:spLocks noChangeArrowheads="1"/>
          </p:cNvSpPr>
          <p:nvPr/>
        </p:nvSpPr>
        <p:spPr bwMode="auto">
          <a:xfrm>
            <a:off x="95250" y="5378450"/>
            <a:ext cx="246856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color code:</a:t>
            </a:r>
          </a:p>
          <a:p>
            <a:r>
              <a:rPr lang="en-US" sz="1600">
                <a:latin typeface="Calibri" pitchFamily="34" charset="0"/>
              </a:rPr>
              <a:t>Green:  running</a:t>
            </a:r>
          </a:p>
          <a:p>
            <a:r>
              <a:rPr lang="en-US" sz="1600">
                <a:latin typeface="Calibri" pitchFamily="34" charset="0"/>
              </a:rPr>
              <a:t>Orange: under construction</a:t>
            </a:r>
          </a:p>
          <a:p>
            <a:r>
              <a:rPr lang="en-US" sz="1600">
                <a:latin typeface="Calibri" pitchFamily="34" charset="0"/>
              </a:rPr>
              <a:t>Blue: proposed</a:t>
            </a:r>
          </a:p>
          <a:p>
            <a:endParaRPr lang="de-CH" sz="1600">
              <a:latin typeface="Calibri" pitchFamily="34" charset="0"/>
            </a:endParaRPr>
          </a:p>
        </p:txBody>
      </p:sp>
      <p:grpSp>
        <p:nvGrpSpPr>
          <p:cNvPr id="2" name="Group 114"/>
          <p:cNvGrpSpPr>
            <a:grpSpLocks/>
          </p:cNvGrpSpPr>
          <p:nvPr/>
        </p:nvGrpSpPr>
        <p:grpSpPr bwMode="auto">
          <a:xfrm>
            <a:off x="3338513" y="139700"/>
            <a:ext cx="4724400" cy="809625"/>
            <a:chOff x="2103" y="243"/>
            <a:chExt cx="2976" cy="510"/>
          </a:xfrm>
        </p:grpSpPr>
        <p:sp>
          <p:nvSpPr>
            <p:cNvPr id="13382" name="Rectangle 69"/>
            <p:cNvSpPr>
              <a:spLocks noChangeArrowheads="1"/>
            </p:cNvSpPr>
            <p:nvPr/>
          </p:nvSpPr>
          <p:spPr bwMode="auto">
            <a:xfrm>
              <a:off x="2103" y="243"/>
              <a:ext cx="1780" cy="50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b="1">
                  <a:solidFill>
                    <a:schemeClr val="bg1"/>
                  </a:solidFill>
                </a:rPr>
                <a:t>p-beam-facilities</a:t>
              </a:r>
            </a:p>
            <a:p>
              <a:pPr algn="ctr"/>
              <a:r>
                <a:rPr lang="de-CH" sz="1200">
                  <a:solidFill>
                    <a:schemeClr val="bg1"/>
                  </a:solidFill>
                </a:rPr>
                <a:t>BNL, CERN, COSY, FNAL, J-PARC,</a:t>
              </a:r>
              <a:br>
                <a:rPr lang="de-CH" sz="1200">
                  <a:solidFill>
                    <a:schemeClr val="bg1"/>
                  </a:solidFill>
                </a:rPr>
              </a:br>
              <a:r>
                <a:rPr lang="de-CH" sz="1200">
                  <a:solidFill>
                    <a:schemeClr val="bg1"/>
                  </a:solidFill>
                </a:rPr>
                <a:t>LANL, PSI, RCNP, SNS, TRIUMF, ...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13383" name="Rectangle 70"/>
            <p:cNvSpPr>
              <a:spLocks noChangeArrowheads="1"/>
            </p:cNvSpPr>
            <p:nvPr/>
          </p:nvSpPr>
          <p:spPr bwMode="auto">
            <a:xfrm>
              <a:off x="3884" y="244"/>
              <a:ext cx="1195" cy="50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b="1">
                  <a:solidFill>
                    <a:schemeClr val="bg1"/>
                  </a:solidFill>
                </a:rPr>
                <a:t>e-beam-facilities</a:t>
              </a:r>
            </a:p>
            <a:p>
              <a:pPr algn="ctr"/>
              <a:r>
                <a:rPr lang="de-CH" sz="1200">
                  <a:solidFill>
                    <a:schemeClr val="bg1"/>
                  </a:solidFill>
                </a:rPr>
                <a:t>BINP, DESY, J-LAB, </a:t>
              </a:r>
              <a:br>
                <a:rPr lang="de-CH" sz="1200">
                  <a:solidFill>
                    <a:schemeClr val="bg1"/>
                  </a:solidFill>
                </a:rPr>
              </a:br>
              <a:r>
                <a:rPr lang="de-CH" sz="1200">
                  <a:solidFill>
                    <a:schemeClr val="bg1"/>
                  </a:solidFill>
                </a:rPr>
                <a:t>MAMI, Super(KEK)B</a:t>
              </a:r>
              <a:endParaRPr 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13381" name="TextBox 2"/>
          <p:cNvSpPr txBox="1">
            <a:spLocks noChangeArrowheads="1"/>
          </p:cNvSpPr>
          <p:nvPr/>
        </p:nvSpPr>
        <p:spPr bwMode="auto">
          <a:xfrm>
            <a:off x="2795588" y="5395913"/>
            <a:ext cx="641508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400">
                <a:latin typeface="Calibri" pitchFamily="34" charset="0"/>
              </a:rPr>
              <a:t>PVES: parity violating electron scattering experiments</a:t>
            </a:r>
          </a:p>
          <a:p>
            <a:r>
              <a:rPr lang="de-CH" sz="1400">
                <a:latin typeface="Calibri" pitchFamily="34" charset="0"/>
              </a:rPr>
              <a:t>EDM: electric dipole moment searches of neutrons, muons, nuclei, atoms, molecules</a:t>
            </a:r>
          </a:p>
          <a:p>
            <a:r>
              <a:rPr lang="de-CH" sz="1400">
                <a:latin typeface="Calibri" pitchFamily="34" charset="0"/>
              </a:rPr>
              <a:t>MFVD: muon flavor violating decay: </a:t>
            </a:r>
            <a:r>
              <a:rPr lang="de-CH" sz="1400">
                <a:latin typeface="Symbol" pitchFamily="18" charset="2"/>
              </a:rPr>
              <a:t>m</a:t>
            </a:r>
            <a:r>
              <a:rPr lang="de-CH" sz="1400">
                <a:latin typeface="Calibri" pitchFamily="34" charset="0"/>
                <a:sym typeface="Wingdings" pitchFamily="2" charset="2"/>
              </a:rPr>
              <a:t>e</a:t>
            </a:r>
            <a:r>
              <a:rPr lang="de-CH" sz="1400">
                <a:latin typeface="Symbol" pitchFamily="18" charset="2"/>
                <a:sym typeface="Wingdings" pitchFamily="2" charset="2"/>
              </a:rPr>
              <a:t>g</a:t>
            </a:r>
            <a:r>
              <a:rPr lang="de-CH" sz="1400">
                <a:latin typeface="Calibri" pitchFamily="34" charset="0"/>
                <a:sym typeface="Wingdings" pitchFamily="2" charset="2"/>
              </a:rPr>
              <a:t>, </a:t>
            </a:r>
            <a:r>
              <a:rPr lang="de-CH" sz="1400">
                <a:latin typeface="Symbol" pitchFamily="18" charset="2"/>
                <a:sym typeface="Wingdings" pitchFamily="2" charset="2"/>
              </a:rPr>
              <a:t>m</a:t>
            </a:r>
            <a:r>
              <a:rPr lang="de-CH" sz="1400">
                <a:latin typeface="Calibri" pitchFamily="34" charset="0"/>
                <a:sym typeface="Wingdings" pitchFamily="2" charset="2"/>
              </a:rPr>
              <a:t>eee, </a:t>
            </a:r>
            <a:r>
              <a:rPr lang="de-CH" sz="1400">
                <a:latin typeface="Symbol" pitchFamily="18" charset="2"/>
                <a:sym typeface="Wingdings" pitchFamily="2" charset="2"/>
              </a:rPr>
              <a:t>m</a:t>
            </a:r>
            <a:r>
              <a:rPr lang="de-CH" sz="1400">
                <a:latin typeface="Calibri" pitchFamily="34" charset="0"/>
                <a:sym typeface="Wingdings" pitchFamily="2" charset="2"/>
              </a:rPr>
              <a:t>e conversion</a:t>
            </a:r>
            <a:endParaRPr lang="de-CH" sz="1400">
              <a:latin typeface="Calibri" pitchFamily="34" charset="0"/>
            </a:endParaRPr>
          </a:p>
          <a:p>
            <a:r>
              <a:rPr lang="de-CH" sz="1400">
                <a:latin typeface="Calibri" pitchFamily="34" charset="0"/>
              </a:rPr>
              <a:t>DPA: dark photon/axion searches</a:t>
            </a:r>
          </a:p>
          <a:p>
            <a:r>
              <a:rPr lang="de-CH" sz="1400">
                <a:latin typeface="Calibri" pitchFamily="34" charset="0"/>
              </a:rPr>
              <a:t>nnpd: nuclear, neutron and pion decay studies; lepton universality, exotic interactions</a:t>
            </a:r>
          </a:p>
          <a:p>
            <a:r>
              <a:rPr lang="de-CH" sz="1400">
                <a:solidFill>
                  <a:srgbClr val="000000"/>
                </a:solidFill>
              </a:rPr>
              <a:t>exat: exotic atoms (</a:t>
            </a:r>
            <a:r>
              <a:rPr lang="de-CH" sz="14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de-CH" sz="1400">
                <a:solidFill>
                  <a:srgbClr val="000000"/>
                </a:solidFill>
              </a:rPr>
              <a:t>/pbar)</a:t>
            </a:r>
            <a:endParaRPr lang="en-US" sz="1400">
              <a:solidFill>
                <a:srgbClr val="000000"/>
              </a:solidFill>
            </a:endParaRPr>
          </a:p>
          <a:p>
            <a:endParaRPr lang="en-US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6343"/>
          </a:xfrm>
        </p:spPr>
        <p:txBody>
          <a:bodyPr/>
          <a:lstStyle/>
          <a:p>
            <a:r>
              <a:rPr lang="en-US" dirty="0" smtClean="0"/>
              <a:t>Special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Please include: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PROTON DECAY</a:t>
            </a:r>
          </a:p>
          <a:p>
            <a:pPr algn="ct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(Sachio </a:t>
            </a:r>
            <a:r>
              <a:rPr lang="en-US" dirty="0" err="1" smtClean="0"/>
              <a:t>Komamiya</a:t>
            </a:r>
            <a:r>
              <a:rPr lang="en-US" dirty="0" smtClean="0"/>
              <a:t>)</a:t>
            </a:r>
          </a:p>
          <a:p>
            <a:pPr algn="ctr">
              <a:buNone/>
            </a:pPr>
            <a:r>
              <a:rPr lang="en-US" dirty="0" smtClean="0"/>
              <a:t>I think it likely fits with the big neutrino detectors, but it is interesting how their technology decisions interact with this issue.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5371"/>
          </a:xfrm>
        </p:spPr>
        <p:txBody>
          <a:bodyPr/>
          <a:lstStyle/>
          <a:p>
            <a:r>
              <a:rPr lang="en-US" dirty="0" smtClean="0"/>
              <a:t>Cosmic Frontier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71"/>
            <a:ext cx="8229600" cy="5442857"/>
          </a:xfrm>
        </p:spPr>
        <p:txBody>
          <a:bodyPr/>
          <a:lstStyle/>
          <a:p>
            <a:r>
              <a:rPr lang="en-US" dirty="0" smtClean="0"/>
              <a:t>This is a field which extends beyond particle physics</a:t>
            </a:r>
          </a:p>
          <a:p>
            <a:pPr lvl="1"/>
            <a:r>
              <a:rPr lang="en-US" dirty="0" smtClean="0"/>
              <a:t>By definition, this seminar is not exhaustive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Nevertheless the ratio of numbers of projects  to topics is the highest of the week.</a:t>
            </a:r>
          </a:p>
          <a:p>
            <a:endParaRPr lang="en-US" dirty="0" smtClean="0"/>
          </a:p>
          <a:p>
            <a:r>
              <a:rPr lang="en-US" dirty="0" smtClean="0"/>
              <a:t>In Dark Energy, as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Lahav</a:t>
            </a:r>
            <a:r>
              <a:rPr lang="en-US" dirty="0" smtClean="0"/>
              <a:t> argued, the legacy surveys have lasting value often beyond their original motivation.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6343"/>
          </a:xfrm>
        </p:spPr>
        <p:txBody>
          <a:bodyPr/>
          <a:lstStyle/>
          <a:p>
            <a:r>
              <a:rPr lang="en-US" dirty="0" smtClean="0"/>
              <a:t>Cosmic Frontier: Facility Matrix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28415"/>
          <a:ext cx="8229600" cy="2228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Underground laboratories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Ground based observatories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Space based observatories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Accelerators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What is dark matter?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8500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36000">
                          <a:srgbClr val="FF6600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8500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36000">
                          <a:srgbClr val="FF6600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8500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36000">
                          <a:srgbClr val="FF6600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8500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36000">
                          <a:srgbClr val="FF6600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What is dark energy?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8500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36000">
                          <a:srgbClr val="FF6600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00B050">
                            <a:alpha val="72000"/>
                          </a:srgbClr>
                        </a:gs>
                        <a:gs pos="30000">
                          <a:schemeClr val="tx2">
                            <a:lumMod val="60000"/>
                            <a:lumOff val="40000"/>
                          </a:schemeClr>
                        </a:gs>
                        <a:gs pos="62000">
                          <a:srgbClr val="FF6600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5555" y="935974"/>
            <a:ext cx="4294163" cy="289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7085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Nobel Prize for Acceleration of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64000"/>
            <a:ext cx="3733800" cy="2062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Now the hard work begins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5200" y="1600200"/>
            <a:ext cx="3424133" cy="205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to the </a:t>
            </a:r>
            <a:r>
              <a:rPr lang="en-US" dirty="0" err="1" smtClean="0"/>
              <a:t>organisers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to the support staff</a:t>
            </a:r>
          </a:p>
          <a:p>
            <a:endParaRPr lang="en-US" dirty="0" smtClean="0"/>
          </a:p>
          <a:p>
            <a:r>
              <a:rPr lang="en-US" dirty="0" smtClean="0"/>
              <a:t>Thanks to the </a:t>
            </a:r>
            <a:r>
              <a:rPr lang="en-US" dirty="0" err="1" smtClean="0"/>
              <a:t>Convenors</a:t>
            </a:r>
            <a:r>
              <a:rPr lang="en-US" dirty="0" smtClean="0"/>
              <a:t> and Speakers</a:t>
            </a:r>
          </a:p>
          <a:p>
            <a:endParaRPr lang="en-US" dirty="0" smtClean="0"/>
          </a:p>
          <a:p>
            <a:r>
              <a:rPr lang="en-US" dirty="0" smtClean="0"/>
              <a:t>Thanks to the participants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731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085"/>
            <a:ext cx="8229600" cy="5515429"/>
          </a:xfrm>
        </p:spPr>
        <p:txBody>
          <a:bodyPr>
            <a:normAutofit/>
          </a:bodyPr>
          <a:lstStyle/>
          <a:p>
            <a:r>
              <a:rPr lang="en-US" dirty="0" smtClean="0"/>
              <a:t>One might have imagined that with the advent of </a:t>
            </a:r>
            <a:r>
              <a:rPr lang="en-US" smtClean="0"/>
              <a:t>the LHC, </a:t>
            </a:r>
            <a:r>
              <a:rPr lang="en-US" dirty="0" smtClean="0"/>
              <a:t>that would be the only game in town.</a:t>
            </a:r>
          </a:p>
          <a:p>
            <a:r>
              <a:rPr lang="en-US" dirty="0" smtClean="0"/>
              <a:t>This week we have seen how far such a view is from the truth.</a:t>
            </a:r>
          </a:p>
          <a:p>
            <a:r>
              <a:rPr lang="en-US" dirty="0" smtClean="0"/>
              <a:t>The LHC can and will do much.</a:t>
            </a:r>
          </a:p>
          <a:p>
            <a:r>
              <a:rPr lang="en-US" dirty="0" smtClean="0"/>
              <a:t>But there is a plethora of physics problems at all scales, a fount of ingenuity in the field and numerous facilities either in operation, in construction and in dreams.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5371"/>
          </a:xfrm>
        </p:spPr>
        <p:txBody>
          <a:bodyPr/>
          <a:lstStyle/>
          <a:p>
            <a:r>
              <a:rPr lang="en-US" dirty="0" smtClean="0"/>
              <a:t>The Frontier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71"/>
            <a:ext cx="8229600" cy="54428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Energy Frontier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Intensity Frontier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Cosmic Frontier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Note that when funding agencies put us in boxes, we object. Even when we choose the boxes ourselves the boundaries are not perfect.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5371"/>
          </a:xfrm>
        </p:spPr>
        <p:txBody>
          <a:bodyPr/>
          <a:lstStyle/>
          <a:p>
            <a:r>
              <a:rPr lang="en-US" dirty="0" smtClean="0"/>
              <a:t>General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72"/>
            <a:ext cx="8229600" cy="3251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idea is to display opportunities</a:t>
            </a:r>
          </a:p>
          <a:p>
            <a:r>
              <a:rPr lang="en-US" dirty="0" smtClean="0"/>
              <a:t>The level is necessarily high</a:t>
            </a:r>
          </a:p>
          <a:p>
            <a:pPr lvl="1"/>
            <a:r>
              <a:rPr lang="en-US" dirty="0" smtClean="0"/>
              <a:t>When granularity is less, topics may seem to have disappeared in this process</a:t>
            </a:r>
          </a:p>
          <a:p>
            <a:r>
              <a:rPr lang="en-US" dirty="0" smtClean="0"/>
              <a:t>For each Matrix, there will be a few remarks intended to explain these concatenations and nuances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83542" y="4659086"/>
          <a:ext cx="5762171" cy="1959428"/>
        </p:xfrm>
        <a:graphic>
          <a:graphicData uri="http://schemas.openxmlformats.org/drawingml/2006/table">
            <a:tbl>
              <a:tblPr/>
              <a:tblGrid>
                <a:gridCol w="1199342"/>
                <a:gridCol w="4562829"/>
              </a:tblGrid>
              <a:tr h="48985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Running facilities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985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 Construction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985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Proposed/planned facilities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985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Exp. Input 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Needed (not used)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5152571"/>
            <a:ext cx="1814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Color Code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5371"/>
          </a:xfrm>
        </p:spPr>
        <p:txBody>
          <a:bodyPr/>
          <a:lstStyle/>
          <a:p>
            <a:r>
              <a:rPr lang="en-US" dirty="0" smtClean="0"/>
              <a:t>Energy Frontier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71"/>
            <a:ext cx="8229600" cy="5442857"/>
          </a:xfrm>
        </p:spPr>
        <p:txBody>
          <a:bodyPr/>
          <a:lstStyle/>
          <a:p>
            <a:r>
              <a:rPr lang="en-US" dirty="0" smtClean="0"/>
              <a:t>Note we didn’t get to the LHC energies without predecessors</a:t>
            </a:r>
          </a:p>
          <a:p>
            <a:r>
              <a:rPr lang="en-US" dirty="0" smtClean="0"/>
              <a:t>For example  LEP/SLC, HERA, not included </a:t>
            </a:r>
          </a:p>
          <a:p>
            <a:r>
              <a:rPr lang="en-US" dirty="0" err="1" smtClean="0"/>
              <a:t>Tevatron</a:t>
            </a:r>
            <a:r>
              <a:rPr lang="en-US" dirty="0" smtClean="0"/>
              <a:t> still warm so appears in the matrix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convenors</a:t>
            </a:r>
            <a:r>
              <a:rPr lang="en-US" dirty="0" smtClean="0"/>
              <a:t> were brave enough to suggest that some facilities need a clarification of the physics case.</a:t>
            </a:r>
          </a:p>
          <a:p>
            <a:r>
              <a:rPr lang="en-US" dirty="0" smtClean="0"/>
              <a:t>I did not include a separate phase for LHC Upgrade for Heavy Ions. This was discussed by Jurgen </a:t>
            </a:r>
            <a:r>
              <a:rPr lang="en-US" dirty="0" err="1" smtClean="0"/>
              <a:t>Schucraft</a:t>
            </a:r>
            <a:r>
              <a:rPr lang="en-US" dirty="0" smtClean="0"/>
              <a:t> in the earlier presentation.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513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Energy Frontier Facility Matrix </a:t>
            </a: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23021" y="1447800"/>
            <a:ext cx="502626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0062" y="971490"/>
            <a:ext cx="3370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Time / </a:t>
            </a:r>
            <a:r>
              <a:rPr lang="de-DE" sz="2000" b="1" dirty="0" err="1" smtClean="0">
                <a:solidFill>
                  <a:srgbClr val="FF0000"/>
                </a:solidFill>
              </a:rPr>
              <a:t>preparation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needed</a:t>
            </a:r>
            <a:endParaRPr lang="de-DE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5738" y="1643065"/>
          <a:ext cx="8763545" cy="4386260"/>
        </p:xfrm>
        <a:graphic>
          <a:graphicData uri="http://schemas.openxmlformats.org/drawingml/2006/table">
            <a:tbl>
              <a:tblPr/>
              <a:tblGrid>
                <a:gridCol w="2205029"/>
                <a:gridCol w="728724"/>
                <a:gridCol w="728724"/>
                <a:gridCol w="728724"/>
                <a:gridCol w="728724"/>
                <a:gridCol w="728724"/>
                <a:gridCol w="728724"/>
                <a:gridCol w="728724"/>
                <a:gridCol w="728724"/>
                <a:gridCol w="728724"/>
              </a:tblGrid>
              <a:tr h="206450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                                                                                               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rtl="0" fontAlgn="t"/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rtl="0" fontAlgn="t"/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rtl="0" fontAlgn="t"/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rtl="0" fontAlgn="t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Topic/Facility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RHIC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Tevatron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LHC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LHC                       High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Lum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Linear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Collider     &lt;500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LHeC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Linear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Collider    &gt; 500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 LHC                    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 Energy  </a:t>
                      </a: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 µ-Collider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96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QCD/EW Meas.</a:t>
                      </a:r>
                    </a:p>
                  </a:txBody>
                  <a:tcPr marL="61232" marR="6804" marT="68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896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Higgs </a:t>
                      </a:r>
                    </a:p>
                  </a:txBody>
                  <a:tcPr marL="61232" marR="6804" marT="68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896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SUSY </a:t>
                      </a:r>
                    </a:p>
                  </a:txBody>
                  <a:tcPr marL="61232" marR="6804" marT="68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896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 BSM </a:t>
                      </a:r>
                    </a:p>
                  </a:txBody>
                  <a:tcPr marL="61232" marR="6804" marT="68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896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QGP Prop High T</a:t>
                      </a:r>
                    </a:p>
                  </a:txBody>
                  <a:tcPr marL="61232" marR="6804" marT="68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25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Color Glass C, Sat, IS</a:t>
                      </a:r>
                    </a:p>
                  </a:txBody>
                  <a:tcPr marL="6804" marR="6804" marT="680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716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5371"/>
          </a:xfrm>
        </p:spPr>
        <p:txBody>
          <a:bodyPr/>
          <a:lstStyle/>
          <a:p>
            <a:r>
              <a:rPr lang="en-US" dirty="0" smtClean="0"/>
              <a:t>Intensity Frontier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571"/>
            <a:ext cx="8229600" cy="54428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most difficult to pull together at the levels attempted here.</a:t>
            </a:r>
          </a:p>
          <a:p>
            <a:endParaRPr lang="en-US" dirty="0" smtClean="0"/>
          </a:p>
          <a:p>
            <a:r>
              <a:rPr lang="en-US" dirty="0" smtClean="0"/>
              <a:t>I have assumed that (all) FAIR Facilities are Orange; this is different than the assumption by the Heavy Ion Group.</a:t>
            </a:r>
          </a:p>
          <a:p>
            <a:endParaRPr lang="en-US" dirty="0" smtClean="0"/>
          </a:p>
          <a:p>
            <a:r>
              <a:rPr lang="en-US" dirty="0" smtClean="0"/>
              <a:t>I do not have the multi-color-in-single-cell technology.</a:t>
            </a:r>
          </a:p>
          <a:p>
            <a:endParaRPr lang="en-US" dirty="0" smtClean="0"/>
          </a:p>
          <a:p>
            <a:r>
              <a:rPr lang="en-US" dirty="0" smtClean="0"/>
              <a:t>For Low Energy Tests I did not combine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Intensity Frontier Notes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84217"/>
            <a:ext cx="77724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For QCD</a:t>
            </a:r>
          </a:p>
          <a:p>
            <a:pPr lvl="1"/>
            <a:r>
              <a:rPr lang="en-US" sz="2000" dirty="0" smtClean="0"/>
              <a:t>Nucleon Structure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Spin and Semi Inclusive Deep Inelastic Scattering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High Energy Phenomena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(Light)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Spectroscopy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For Heavy Ion</a:t>
            </a:r>
          </a:p>
          <a:p>
            <a:pPr lvl="1"/>
            <a:r>
              <a:rPr lang="en-US" sz="2000" dirty="0" smtClean="0"/>
              <a:t>phase transition at large density </a:t>
            </a:r>
            <a:r>
              <a:rPr lang="en-US" sz="2000" b="1" dirty="0" err="1" smtClean="0">
                <a:latin typeface="Symbol" pitchFamily="18" charset="2"/>
              </a:rPr>
              <a:t>r</a:t>
            </a:r>
            <a:r>
              <a:rPr lang="en-US" sz="2000" b="1" baseline="-25000" dirty="0" err="1" smtClean="0"/>
              <a:t>B</a:t>
            </a:r>
            <a:r>
              <a:rPr lang="en-US" sz="2000" b="1" baseline="-25000" dirty="0" smtClean="0"/>
              <a:t>,</a:t>
            </a:r>
            <a:r>
              <a:rPr lang="en-US" sz="2000" b="1" dirty="0" smtClean="0"/>
              <a:t> </a:t>
            </a:r>
            <a:r>
              <a:rPr lang="en-US" sz="2000" dirty="0" smtClean="0"/>
              <a:t>QCD critical point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QGP properties at high temperature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CGC/saturation/initial state</a:t>
            </a:r>
            <a:endParaRPr lang="en-US" sz="12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Intensity Frontier Notes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43" y="1084217"/>
            <a:ext cx="8389257" cy="5562600"/>
          </a:xfrm>
        </p:spPr>
        <p:txBody>
          <a:bodyPr>
            <a:normAutofit fontScale="92500" lnSpcReduction="20000"/>
          </a:bodyPr>
          <a:lstStyle/>
          <a:p>
            <a:r>
              <a:rPr lang="en-US" sz="2200" b="1" dirty="0" smtClean="0"/>
              <a:t>Neutrinos</a:t>
            </a:r>
          </a:p>
          <a:p>
            <a:pPr lvl="1"/>
            <a:r>
              <a:rPr lang="en-US" sz="1700" b="1" dirty="0" smtClean="0"/>
              <a:t>Neutrino mixing</a:t>
            </a:r>
            <a:endParaRPr lang="en-US" sz="1700" dirty="0" smtClean="0"/>
          </a:p>
          <a:p>
            <a:pPr lvl="2"/>
            <a:r>
              <a:rPr lang="en-US" sz="1300" dirty="0" smtClean="0"/>
              <a:t>Theta_13 by electron neutrino appearance (accelerators and reactors)</a:t>
            </a:r>
          </a:p>
          <a:p>
            <a:pPr lvl="2"/>
            <a:r>
              <a:rPr lang="en-US" sz="1300" dirty="0" smtClean="0"/>
              <a:t>Theta_23 </a:t>
            </a:r>
            <a:r>
              <a:rPr lang="en-US" altLang="ja-JP" sz="1300" dirty="0" smtClean="0"/>
              <a:t>by </a:t>
            </a:r>
            <a:r>
              <a:rPr lang="en-US" altLang="ja-JP" sz="1300" dirty="0" err="1" smtClean="0"/>
              <a:t>muon</a:t>
            </a:r>
            <a:r>
              <a:rPr lang="en-US" altLang="ja-JP" sz="1300" dirty="0" smtClean="0"/>
              <a:t> neutrino disappearance</a:t>
            </a:r>
            <a:endParaRPr lang="en-US" sz="1300" dirty="0" smtClean="0"/>
          </a:p>
          <a:p>
            <a:pPr lvl="2"/>
            <a:r>
              <a:rPr lang="en-US" sz="1300" dirty="0" smtClean="0"/>
              <a:t>Theta_12 by electron neutrino </a:t>
            </a:r>
            <a:r>
              <a:rPr lang="en-US" sz="1300" dirty="0" err="1" smtClean="0"/>
              <a:t>disappearance in</a:t>
            </a:r>
            <a:r>
              <a:rPr lang="en-US" sz="1300" dirty="0" smtClean="0"/>
              <a:t> solar and reactor neutrinos</a:t>
            </a:r>
            <a:r>
              <a:rPr lang="en-US" altLang="ja-JP" sz="1700" dirty="0" smtClean="0"/>
              <a:t> </a:t>
            </a:r>
            <a:endParaRPr lang="en-US" sz="1700" dirty="0" smtClean="0"/>
          </a:p>
          <a:p>
            <a:pPr lvl="1"/>
            <a:r>
              <a:rPr lang="en-US" sz="1700" b="1" dirty="0" smtClean="0"/>
              <a:t>Neutrino masses</a:t>
            </a:r>
            <a:endParaRPr lang="en-US" sz="1700" dirty="0" smtClean="0"/>
          </a:p>
          <a:p>
            <a:pPr lvl="2"/>
            <a:r>
              <a:rPr lang="en-US" sz="1300" dirty="0" smtClean="0"/>
              <a:t>Neutrinoless double beta decay</a:t>
            </a:r>
          </a:p>
          <a:p>
            <a:pPr lvl="2"/>
            <a:r>
              <a:rPr lang="en-US" sz="1300" dirty="0" smtClean="0"/>
              <a:t>Neutrino propagation in matter</a:t>
            </a:r>
            <a:endParaRPr lang="en-US" sz="1700" b="1" dirty="0" smtClean="0"/>
          </a:p>
          <a:p>
            <a:pPr lvl="1"/>
            <a:r>
              <a:rPr lang="en-US" sz="1700" b="1" dirty="0" smtClean="0"/>
              <a:t>CP Violation               </a:t>
            </a:r>
            <a:r>
              <a:rPr lang="en-US" sz="1700" dirty="0" smtClean="0"/>
              <a:t>  </a:t>
            </a:r>
          </a:p>
          <a:p>
            <a:pPr lvl="2"/>
            <a:r>
              <a:rPr lang="en-US" sz="1300" dirty="0" smtClean="0"/>
              <a:t>Prospects for MNS-matrix phase</a:t>
            </a:r>
          </a:p>
          <a:p>
            <a:pPr lvl="1"/>
            <a:r>
              <a:rPr lang="en-US" sz="1700" b="1" dirty="0" smtClean="0"/>
              <a:t> Short baseline oscillations  </a:t>
            </a:r>
          </a:p>
          <a:p>
            <a:pPr lvl="2"/>
            <a:r>
              <a:rPr lang="en-US" sz="1300" dirty="0" smtClean="0"/>
              <a:t>Fourth generation/sterile neutrinos</a:t>
            </a:r>
            <a:r>
              <a:rPr lang="en-US" sz="1100" b="1" dirty="0" smtClean="0"/>
              <a:t> </a:t>
            </a:r>
            <a:endParaRPr lang="en-US" sz="1500" b="1" dirty="0" smtClean="0"/>
          </a:p>
          <a:p>
            <a:pPr lvl="1"/>
            <a:endParaRPr lang="en-US" sz="1200" b="1" dirty="0" smtClean="0"/>
          </a:p>
          <a:p>
            <a:pPr lvl="1"/>
            <a:endParaRPr lang="en-US" sz="1200" b="1" dirty="0" smtClean="0"/>
          </a:p>
          <a:p>
            <a:r>
              <a:rPr lang="en-US" sz="2200" b="1" dirty="0" smtClean="0"/>
              <a:t>Quark Flavor</a:t>
            </a:r>
          </a:p>
          <a:p>
            <a:pPr lvl="1"/>
            <a:r>
              <a:rPr lang="en-GB" sz="1700" dirty="0" smtClean="0">
                <a:latin typeface="Times"/>
                <a:cs typeface="Times"/>
              </a:rPr>
              <a:t>CKM parameter extraction from trees (|</a:t>
            </a:r>
            <a:r>
              <a:rPr lang="en-GB" sz="1700" i="1" dirty="0" err="1" smtClean="0">
                <a:latin typeface="Times"/>
                <a:cs typeface="Times"/>
              </a:rPr>
              <a:t>V</a:t>
            </a:r>
            <a:r>
              <a:rPr lang="en-GB" sz="1700" baseline="-25000" dirty="0" err="1" smtClean="0">
                <a:latin typeface="Times"/>
                <a:cs typeface="Times"/>
              </a:rPr>
              <a:t>ub</a:t>
            </a:r>
            <a:r>
              <a:rPr lang="en-GB" sz="1700" dirty="0" smtClean="0">
                <a:latin typeface="Times"/>
                <a:cs typeface="Times"/>
              </a:rPr>
              <a:t>| and </a:t>
            </a:r>
            <a:r>
              <a:rPr lang="en-GB" sz="1700" dirty="0" err="1" smtClean="0">
                <a:latin typeface="Symbol" charset="2"/>
                <a:cs typeface="Symbol" charset="2"/>
              </a:rPr>
              <a:t>d</a:t>
            </a:r>
            <a:r>
              <a:rPr lang="en-GB" sz="1700" baseline="-25000" dirty="0" err="1" smtClean="0">
                <a:latin typeface="Times"/>
                <a:cs typeface="Times"/>
              </a:rPr>
              <a:t>KM</a:t>
            </a:r>
            <a:r>
              <a:rPr lang="en-GB" sz="1700" dirty="0" smtClean="0">
                <a:latin typeface="Times"/>
                <a:cs typeface="Times"/>
              </a:rPr>
              <a:t>)</a:t>
            </a:r>
          </a:p>
          <a:p>
            <a:pPr lvl="1"/>
            <a:endParaRPr lang="en-GB" sz="1700" dirty="0" smtClean="0">
              <a:latin typeface="Times"/>
              <a:cs typeface="Times"/>
            </a:endParaRPr>
          </a:p>
          <a:p>
            <a:pPr lvl="1"/>
            <a:r>
              <a:rPr lang="en-US" sz="1700" b="1" dirty="0" smtClean="0"/>
              <a:t> </a:t>
            </a:r>
            <a:r>
              <a:rPr lang="en-GB" sz="1700" dirty="0" smtClean="0">
                <a:latin typeface="Times"/>
                <a:cs typeface="Times"/>
              </a:rPr>
              <a:t>Search for deviations from SM in loops and their flavour dependence </a:t>
            </a:r>
          </a:p>
          <a:p>
            <a:pPr lvl="1"/>
            <a:endParaRPr lang="en-GB" sz="1700" dirty="0" smtClean="0">
              <a:latin typeface="Times"/>
              <a:cs typeface="Times"/>
            </a:endParaRPr>
          </a:p>
          <a:p>
            <a:pPr lvl="1"/>
            <a:r>
              <a:rPr lang="en-US" sz="1700" b="1" dirty="0" smtClean="0"/>
              <a:t> </a:t>
            </a:r>
            <a:r>
              <a:rPr lang="en-GB" sz="1700" dirty="0" smtClean="0">
                <a:latin typeface="Times"/>
                <a:cs typeface="Times"/>
              </a:rPr>
              <a:t>Search for deviation from SM due to charged Higgs</a:t>
            </a:r>
          </a:p>
          <a:p>
            <a:pPr lvl="1"/>
            <a:endParaRPr lang="en-GB" sz="1700" dirty="0" smtClean="0">
              <a:latin typeface="Times"/>
              <a:cs typeface="Times"/>
            </a:endParaRPr>
          </a:p>
          <a:p>
            <a:pPr lvl="1"/>
            <a:r>
              <a:rPr lang="en-GB" sz="1700" dirty="0" smtClean="0">
                <a:latin typeface="Times"/>
                <a:cs typeface="Times"/>
              </a:rPr>
              <a:t>LF number violating </a:t>
            </a:r>
            <a:r>
              <a:rPr lang="en-GB" sz="1700" dirty="0" smtClean="0">
                <a:latin typeface="Symbol" charset="2"/>
                <a:cs typeface="Symbol" charset="2"/>
              </a:rPr>
              <a:t>t</a:t>
            </a:r>
            <a:r>
              <a:rPr lang="en-GB" sz="1700" dirty="0" smtClean="0">
                <a:latin typeface="Times"/>
                <a:cs typeface="Times"/>
              </a:rPr>
              <a:t> decay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600" dirty="0" smtClean="0"/>
              <a:t>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Intensity Frontier Matrix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0048" y="914400"/>
          <a:ext cx="8758214" cy="5791212"/>
        </p:xfrm>
        <a:graphic>
          <a:graphicData uri="http://schemas.openxmlformats.org/drawingml/2006/table">
            <a:tbl>
              <a:tblPr/>
              <a:tblGrid>
                <a:gridCol w="885043"/>
                <a:gridCol w="1880717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  <a:gridCol w="230479"/>
              </a:tblGrid>
              <a:tr h="176465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TOPIC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BNL/RHIC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FT/LHC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Fermilab/BO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Fermilab/MI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IHEP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Protvino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U70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BEPC/BES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DAPHNE/KLOE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KEK/BELLEII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SuperB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SuperK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Kamland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JPARC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JLab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12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EIC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GSI/FAIR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Dubna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/NICA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SNOLAB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Double Beta Decay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Reactors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SUSEL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LBNE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FNAL/Project X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CERN/LBNO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 Factory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c-tau Factory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LHC-B Upgrade</a:t>
                      </a:r>
                    </a:p>
                  </a:txBody>
                  <a:tcPr marL="4813" marR="4813" marT="481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QCD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Nucleon Structure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QCD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Spin and Semi-Inclusive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QCD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Phen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                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QCD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Hadron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Spectroscopy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Heavy Ions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Trans Critical Pt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Heavy Ions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QGP at high Temp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Heavy Ions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Color Glass C, Sat, IS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Neutrinos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Neutrino Mixing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Neutrinos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Neutrino Masses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Neutrinos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CP Violation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Neutrinos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Short Baseline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Osc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Quark Flavor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CKM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Vub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dKM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Quark Flavor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BSM in loops (K)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Quark Flavor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BSM H+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16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Quark Flavor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LFV tau</a:t>
                      </a:r>
                    </a:p>
                  </a:txBody>
                  <a:tcPr marL="4813" marR="4813" marT="48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13" marR="4813" marT="48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34&quot;&gt;&lt;property id=&quot;20148&quot; value=&quot;5&quot;/&gt;&lt;property id=&quot;20300&quot; value=&quot;Slide 3&quot;/&gt;&lt;property id=&quot;20307&quot; value=&quot;25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4028</TotalTime>
  <Words>933</Words>
  <Application>Microsoft Office PowerPoint</Application>
  <PresentationFormat>On-screen Show (4:3)</PresentationFormat>
  <Paragraphs>709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ICFA Seminar Matrix Summary October 6, 2011</vt:lpstr>
      <vt:lpstr>The Frontier Convention</vt:lpstr>
      <vt:lpstr>General Remarks</vt:lpstr>
      <vt:lpstr>Energy Frontier</vt:lpstr>
      <vt:lpstr>Energy Frontier Facility Matrix </vt:lpstr>
      <vt:lpstr>Intensity Frontier</vt:lpstr>
      <vt:lpstr>Intensity Frontier Notes</vt:lpstr>
      <vt:lpstr>Intensity Frontier Notes</vt:lpstr>
      <vt:lpstr>Intensity Frontier Matrix </vt:lpstr>
      <vt:lpstr>Precision Sub-Frontier</vt:lpstr>
      <vt:lpstr>Slide 11</vt:lpstr>
      <vt:lpstr>Special Request</vt:lpstr>
      <vt:lpstr>Cosmic Frontier</vt:lpstr>
      <vt:lpstr>Cosmic Frontier: Facility Matrix</vt:lpstr>
      <vt:lpstr>Nobel Prize for Acceleration of Expansion</vt:lpstr>
      <vt:lpstr>Slide 16</vt:lpstr>
      <vt:lpstr>Conclusion</vt:lpstr>
    </vt:vector>
  </TitlesOfParts>
  <Company>Argonne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Kawtar Hafidi</dc:creator>
  <cp:lastModifiedBy>Hugh Montgomery</cp:lastModifiedBy>
  <cp:revision>94</cp:revision>
  <dcterms:created xsi:type="dcterms:W3CDTF">2010-07-23T19:20:07Z</dcterms:created>
  <dcterms:modified xsi:type="dcterms:W3CDTF">2011-10-18T19:55:10Z</dcterms:modified>
</cp:coreProperties>
</file>