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6405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03.03.22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03.03.22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457200" indent="-457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03.03.22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AuthorizationW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3937438" TargetMode="External"/><Relationship Id="rId2" Type="http://schemas.openxmlformats.org/officeDocument/2006/relationships/hyperlink" Target="https://zenodo.org/record/346025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document/d/11fcZU8fEsfjDiSkjh95nVr4tNXLPCA_xwr2SwriBpiw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go-iam.github.i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26111/?note=18826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ridcf.org/" TargetMode="External"/><Relationship Id="rId2" Type="http://schemas.openxmlformats.org/officeDocument/2006/relationships/hyperlink" Target="https://htcondor-wiki.cs.wisc.edu/index.cgi/wiki?p=PlanToReplaceGridCommunityToolki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GlobusRetire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Tokens &amp; Globus </a:t>
            </a:r>
          </a:p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5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Ops Coordination meeting</a:t>
            </a:r>
          </a:p>
          <a:p>
            <a:b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March 2022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v1.2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22CBF-9D34-2144-A9D2-C3EB900F9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hlinkClick r:id="rId2"/>
              </a:rPr>
              <a:t>https://twiki.cern.ch/twiki/bin/view/LCG/WLCGAuthorizationWG</a:t>
            </a:r>
            <a:endParaRPr lang="en-GB" dirty="0"/>
          </a:p>
          <a:p>
            <a:endParaRPr lang="en-GB" dirty="0"/>
          </a:p>
          <a:p>
            <a:r>
              <a:rPr lang="en-GB" dirty="0"/>
              <a:t>Started 26 July 2017</a:t>
            </a:r>
          </a:p>
          <a:p>
            <a:endParaRPr lang="en-GB" dirty="0"/>
          </a:p>
          <a:p>
            <a:r>
              <a:rPr lang="en-GB" dirty="0"/>
              <a:t>Comprises LHC experiment reps, security experts, MW devs</a:t>
            </a:r>
            <a:r>
              <a:rPr lang="en-CH"/>
              <a:t>, </a:t>
            </a:r>
            <a:br>
              <a:rPr lang="en-CH"/>
            </a:br>
            <a:r>
              <a:rPr lang="en-GB" dirty="0"/>
              <a:t>site and infrastructure reps</a:t>
            </a:r>
          </a:p>
          <a:p>
            <a:pPr lvl="1"/>
            <a:r>
              <a:rPr lang="en-GB" dirty="0"/>
              <a:t>Good coverage already</a:t>
            </a:r>
          </a:p>
          <a:p>
            <a:pPr lvl="1"/>
            <a:r>
              <a:rPr lang="en-GB" dirty="0"/>
              <a:t>More people still welcome</a:t>
            </a:r>
          </a:p>
          <a:p>
            <a:endParaRPr lang="en-GB" dirty="0"/>
          </a:p>
          <a:p>
            <a:r>
              <a:rPr lang="en-GB" dirty="0"/>
              <a:t>Mandate: guide WLCG transition from X509- to token-based authZ</a:t>
            </a:r>
          </a:p>
          <a:p>
            <a:pPr lvl="1"/>
            <a:r>
              <a:rPr lang="en-GB" dirty="0"/>
              <a:t>Define WLCG profile for token contents</a:t>
            </a:r>
          </a:p>
          <a:p>
            <a:pPr lvl="1"/>
            <a:r>
              <a:rPr lang="en-GB" dirty="0"/>
              <a:t>Define token workflows for users and services</a:t>
            </a:r>
          </a:p>
          <a:p>
            <a:pPr lvl="1"/>
            <a:r>
              <a:rPr lang="en-GB" dirty="0"/>
              <a:t>Integrate </a:t>
            </a:r>
            <a:r>
              <a:rPr lang="en-GB" i="1" dirty="0">
                <a:solidFill>
                  <a:schemeClr val="tx1"/>
                </a:solidFill>
              </a:rPr>
              <a:t>federated identities</a:t>
            </a:r>
            <a:r>
              <a:rPr lang="en-GB" dirty="0"/>
              <a:t> for authN</a:t>
            </a:r>
          </a:p>
          <a:p>
            <a:pPr lvl="1"/>
            <a:r>
              <a:rPr lang="en-GB" dirty="0"/>
              <a:t>Aim for wide interoperability and reusability through standards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0E6B60-6A43-6E48-B75B-B4F5CCE7A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AuthZ WG recap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30378-4179-634E-B4D4-7CAA17320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927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4C9BBF-8D7C-2E4F-A543-051FA401A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Meetings are typically held on 1</a:t>
            </a:r>
            <a:r>
              <a:rPr lang="en-GB" baseline="30000" dirty="0"/>
              <a:t>st</a:t>
            </a:r>
            <a:r>
              <a:rPr lang="en-GB" dirty="0"/>
              <a:t> and 3</a:t>
            </a:r>
            <a:r>
              <a:rPr lang="en-GB" baseline="30000" dirty="0"/>
              <a:t>rd</a:t>
            </a:r>
            <a:r>
              <a:rPr lang="en-GB" dirty="0"/>
              <a:t> Thu of each month</a:t>
            </a:r>
          </a:p>
          <a:p>
            <a:pPr lvl="1"/>
            <a:r>
              <a:rPr lang="en-GB" dirty="0"/>
              <a:t>To discuss technical aspects about token contents, workflows,</a:t>
            </a:r>
            <a:r>
              <a:rPr lang="en-CH"/>
              <a:t> </a:t>
            </a:r>
            <a:r>
              <a:rPr lang="en-GB" dirty="0"/>
              <a:t>implementations, deployment, ...</a:t>
            </a:r>
          </a:p>
          <a:p>
            <a:pPr lvl="1"/>
            <a:r>
              <a:rPr lang="en-GB" dirty="0"/>
              <a:t>The mailing list, Google Docs and GitHub are also used for that</a:t>
            </a:r>
          </a:p>
          <a:p>
            <a:pPr lvl="1"/>
            <a:endParaRPr lang="en-GB" dirty="0"/>
          </a:p>
          <a:p>
            <a:r>
              <a:rPr lang="en-GB" dirty="0">
                <a:hlinkClick r:id="rId2"/>
              </a:rPr>
              <a:t>WLCG token profile v1.0</a:t>
            </a:r>
            <a:r>
              <a:rPr lang="en-GB" dirty="0"/>
              <a:t> published on Sep 25, 2019</a:t>
            </a:r>
          </a:p>
          <a:p>
            <a:pPr lvl="1"/>
            <a:r>
              <a:rPr lang="en-GB" dirty="0"/>
              <a:t>Some enhancements have already been agreed</a:t>
            </a:r>
          </a:p>
          <a:p>
            <a:pPr lvl="1"/>
            <a:endParaRPr lang="en-GB" dirty="0"/>
          </a:p>
          <a:p>
            <a:r>
              <a:rPr lang="en-GB" dirty="0">
                <a:hlinkClick r:id="rId3"/>
              </a:rPr>
              <a:t>WLCG bearer token discovery</a:t>
            </a:r>
            <a:r>
              <a:rPr lang="en-GB" dirty="0"/>
              <a:t> spec published on July 9, 2020</a:t>
            </a:r>
          </a:p>
          <a:p>
            <a:endParaRPr lang="en-GB" dirty="0"/>
          </a:p>
          <a:p>
            <a:r>
              <a:rPr lang="en-GB" dirty="0">
                <a:hlinkClick r:id="rId4"/>
              </a:rPr>
              <a:t>Token transition timeline</a:t>
            </a:r>
            <a:r>
              <a:rPr lang="en-GB" dirty="0"/>
              <a:t> with tentative milestones</a:t>
            </a:r>
          </a:p>
          <a:p>
            <a:pPr lvl="1"/>
            <a:r>
              <a:rPr lang="en-GB" dirty="0"/>
              <a:t>An evolving document that intends to capture all deployment intricacies</a:t>
            </a:r>
          </a:p>
          <a:p>
            <a:pPr lvl="1"/>
            <a:r>
              <a:rPr lang="en-GB" dirty="0"/>
              <a:t>Steady progress, though several milestones had to be postponed</a:t>
            </a:r>
          </a:p>
          <a:p>
            <a:pPr lvl="2"/>
            <a:r>
              <a:rPr lang="en-GB" dirty="0"/>
              <a:t>See next pages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8D1C89-A3E0-8D4D-BCB5-98D2EEA4F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</a:t>
            </a:r>
            <a:r>
              <a:rPr lang="en-CH"/>
              <a:t>iscussions &amp; deliverables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0E55C-0F17-A946-80AC-42670310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7048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69FEA6-5C41-E245-86EE-90C2ED6E9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H">
                <a:hlinkClick r:id="rId2"/>
              </a:rPr>
              <a:t>INDIGO IAM</a:t>
            </a:r>
            <a:r>
              <a:rPr lang="en-CH"/>
              <a:t> </a:t>
            </a:r>
            <a:r>
              <a:rPr lang="en-GB" dirty="0"/>
              <a:t>will replace VOMS(-Admin)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</a:t>
            </a:r>
            <a:r>
              <a:rPr lang="en-GB" dirty="0"/>
              <a:t>dentity and </a:t>
            </a:r>
            <a:r>
              <a:rPr lang="en-GB" dirty="0">
                <a:solidFill>
                  <a:schemeClr val="tx1"/>
                </a:solidFill>
              </a:rPr>
              <a:t>A</a:t>
            </a:r>
            <a:r>
              <a:rPr lang="en-GB" dirty="0"/>
              <a:t>ccess </a:t>
            </a:r>
            <a:r>
              <a:rPr lang="en-GB" dirty="0">
                <a:solidFill>
                  <a:schemeClr val="tx1"/>
                </a:solidFill>
              </a:rPr>
              <a:t>M</a:t>
            </a:r>
            <a:r>
              <a:rPr lang="en-GB" dirty="0"/>
              <a:t>anagement</a:t>
            </a:r>
          </a:p>
          <a:p>
            <a:pPr lvl="1"/>
            <a:endParaRPr lang="en-GB" dirty="0"/>
          </a:p>
          <a:p>
            <a:r>
              <a:rPr lang="en-GB" dirty="0"/>
              <a:t>Integrates federated identities through CERN SSO plugin</a:t>
            </a:r>
          </a:p>
          <a:p>
            <a:pPr lvl="1"/>
            <a:endParaRPr lang="en-GB" dirty="0"/>
          </a:p>
          <a:p>
            <a:r>
              <a:rPr lang="en-GB" dirty="0"/>
              <a:t>Obtains LHC experiment membership details from the CERN HR DB</a:t>
            </a:r>
          </a:p>
          <a:p>
            <a:pPr lvl="1"/>
            <a:r>
              <a:rPr lang="en-GB" dirty="0"/>
              <a:t>Just like VOMS-Admin</a:t>
            </a:r>
          </a:p>
          <a:p>
            <a:pPr lvl="1"/>
            <a:endParaRPr lang="en-GB" dirty="0"/>
          </a:p>
          <a:p>
            <a:r>
              <a:rPr lang="en-GB" dirty="0"/>
              <a:t>Can issue fine-grained tokens to users and services</a:t>
            </a:r>
          </a:p>
          <a:p>
            <a:pPr lvl="1"/>
            <a:r>
              <a:rPr lang="en-GB" dirty="0"/>
              <a:t>Details depend on the configuration per VO and per workflow</a:t>
            </a:r>
          </a:p>
          <a:p>
            <a:pPr lvl="1"/>
            <a:endParaRPr lang="en-GB" dirty="0"/>
          </a:p>
          <a:p>
            <a:r>
              <a:rPr lang="en-GB" dirty="0"/>
              <a:t>Also has a VOMS endpoint for backward compatibility</a:t>
            </a:r>
          </a:p>
          <a:p>
            <a:pPr lvl="1"/>
            <a:r>
              <a:rPr lang="en-GB" dirty="0"/>
              <a:t>Users will still have their X509 certificates linked for now</a:t>
            </a:r>
          </a:p>
          <a:p>
            <a:pPr lvl="1"/>
            <a:endParaRPr lang="en-GB" dirty="0"/>
          </a:p>
          <a:p>
            <a:r>
              <a:rPr lang="en-GB" dirty="0"/>
              <a:t>It does </a:t>
            </a:r>
            <a:r>
              <a:rPr lang="en-GB" b="1" dirty="0"/>
              <a:t>not</a:t>
            </a:r>
            <a:r>
              <a:rPr lang="en-GB" dirty="0"/>
              <a:t> have a VOMS-Admin endpoint</a:t>
            </a:r>
          </a:p>
          <a:p>
            <a:pPr lvl="1"/>
            <a:r>
              <a:rPr lang="en-GB" dirty="0"/>
              <a:t>Classic grid-mapfiles etc. have to be constructed using the IAM SCIM API</a:t>
            </a:r>
          </a:p>
          <a:p>
            <a:pPr lvl="1"/>
            <a:r>
              <a:rPr lang="en-GB" dirty="0"/>
              <a:t>For any IAM instance, all SCIM API clients have to be </a:t>
            </a:r>
            <a:r>
              <a:rPr lang="en-GB" b="1" dirty="0"/>
              <a:t>registered</a:t>
            </a:r>
          </a:p>
          <a:p>
            <a:endParaRPr lang="en-GB" dirty="0"/>
          </a:p>
          <a:p>
            <a:pPr lvl="1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7C8E69-01A1-2A41-93D0-6ADA36E7B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INDIGO IAM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24576-4B92-844A-A766-29ADFF4E7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01233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F44BBE-94F0-0E43-A2EC-74885E279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IAM is in production for ATLAS and CMS</a:t>
            </a:r>
          </a:p>
          <a:p>
            <a:pPr lvl="1"/>
            <a:r>
              <a:rPr lang="en-GB" dirty="0"/>
              <a:t>Contents automatically replicated </a:t>
            </a:r>
            <a:r>
              <a:rPr lang="en-GB" i="1" dirty="0">
                <a:solidFill>
                  <a:schemeClr val="tx1"/>
                </a:solidFill>
              </a:rPr>
              <a:t>from</a:t>
            </a:r>
            <a:r>
              <a:rPr lang="en-GB" dirty="0"/>
              <a:t> VOMS-Admin</a:t>
            </a:r>
          </a:p>
          <a:p>
            <a:pPr lvl="1"/>
            <a:r>
              <a:rPr lang="en-GB" dirty="0"/>
              <a:t>IAM VOMS endpoints are used alongside the legacy VOMS services</a:t>
            </a:r>
          </a:p>
          <a:p>
            <a:pPr lvl="1"/>
            <a:r>
              <a:rPr lang="en-GB" dirty="0"/>
              <a:t>Legacy services will be switched off when IAM services look mature</a:t>
            </a:r>
          </a:p>
          <a:p>
            <a:pPr lvl="2"/>
            <a:r>
              <a:rPr lang="en-GB" dirty="0"/>
              <a:t>See later</a:t>
            </a:r>
          </a:p>
          <a:p>
            <a:pPr lvl="1"/>
            <a:endParaRPr lang="en-GB" dirty="0"/>
          </a:p>
          <a:p>
            <a:r>
              <a:rPr lang="en-GB" dirty="0"/>
              <a:t>ATLAS, CMS and SAM ETF can use tokens to </a:t>
            </a:r>
            <a:r>
              <a:rPr lang="en-GB" i="1" dirty="0">
                <a:solidFill>
                  <a:srgbClr val="0432FF"/>
                </a:solidFill>
              </a:rPr>
              <a:t>submit</a:t>
            </a:r>
            <a:r>
              <a:rPr lang="en-GB" dirty="0"/>
              <a:t> jobs to HTCondor CEs</a:t>
            </a:r>
          </a:p>
          <a:p>
            <a:pPr lvl="1"/>
            <a:r>
              <a:rPr lang="en-GB" dirty="0"/>
              <a:t>In particular the CEs on </a:t>
            </a:r>
            <a:r>
              <a:rPr lang="en-GB" b="1" dirty="0"/>
              <a:t>OSG</a:t>
            </a:r>
            <a:r>
              <a:rPr lang="en-GB" dirty="0"/>
              <a:t>, which will stop supporting X509 by May 1</a:t>
            </a:r>
            <a:r>
              <a:rPr lang="en-GB" baseline="30000" dirty="0"/>
              <a:t>st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Those jobs </a:t>
            </a:r>
            <a:r>
              <a:rPr lang="en-GB" i="1" dirty="0">
                <a:solidFill>
                  <a:srgbClr val="0432FF"/>
                </a:solidFill>
              </a:rPr>
              <a:t>still</a:t>
            </a:r>
            <a:r>
              <a:rPr lang="en-GB" dirty="0"/>
              <a:t> use X509 VOMS proxies for data management etc.</a:t>
            </a:r>
          </a:p>
          <a:p>
            <a:endParaRPr lang="en-GB" dirty="0"/>
          </a:p>
          <a:p>
            <a:r>
              <a:rPr lang="en-GB" dirty="0"/>
              <a:t>For ALICE and LHCb these matters are WIP and less urgent</a:t>
            </a:r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780525-F101-F141-A55D-A9C132DD1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</a:t>
            </a:r>
            <a:r>
              <a:rPr lang="en-CH"/>
              <a:t>eployment state of affairs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CF328-62EA-B14F-96EA-BED563430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7505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D66C73-3B72-7440-9159-C7E36C271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HTCondor CE: </a:t>
            </a:r>
            <a:r>
              <a:rPr lang="en-GB" b="1" dirty="0"/>
              <a:t>X509 support EOL</a:t>
            </a:r>
            <a:r>
              <a:rPr lang="en-GB" dirty="0"/>
              <a:t> planned for November this year</a:t>
            </a:r>
          </a:p>
          <a:p>
            <a:pPr lvl="1"/>
            <a:r>
              <a:rPr lang="en-GB" dirty="0"/>
              <a:t>Token configuration details are documented </a:t>
            </a:r>
            <a:r>
              <a:rPr lang="en-GB" i="1" dirty="0"/>
              <a:t>and</a:t>
            </a:r>
            <a:r>
              <a:rPr lang="en-GB" dirty="0"/>
              <a:t> under discussion</a:t>
            </a:r>
          </a:p>
          <a:p>
            <a:pPr lvl="1"/>
            <a:r>
              <a:rPr lang="en-GB" dirty="0"/>
              <a:t>A deployment campaign will be launched after that has converged</a:t>
            </a:r>
          </a:p>
          <a:p>
            <a:pPr lvl="1"/>
            <a:endParaRPr lang="en-CH"/>
          </a:p>
          <a:p>
            <a:r>
              <a:rPr lang="en-GB" dirty="0"/>
              <a:t>ARC CE: no plans for X509 support EOL yet</a:t>
            </a:r>
          </a:p>
          <a:p>
            <a:pPr lvl="1"/>
            <a:r>
              <a:rPr lang="en-GB" dirty="0"/>
              <a:t>Tokens currently are supported for simple jobs without ARC data handling</a:t>
            </a:r>
          </a:p>
          <a:p>
            <a:pPr lvl="1"/>
            <a:endParaRPr lang="en-CH"/>
          </a:p>
          <a:p>
            <a:r>
              <a:rPr lang="en-GB" dirty="0"/>
              <a:t>Agreements have been reached on token workflows involving FTS and/or Rucio</a:t>
            </a:r>
          </a:p>
          <a:p>
            <a:pPr lvl="1"/>
            <a:r>
              <a:rPr lang="en-GB" dirty="0"/>
              <a:t>Details are being looked into by development teams and discussed in the WG</a:t>
            </a:r>
          </a:p>
          <a:p>
            <a:pPr lvl="1"/>
            <a:r>
              <a:rPr lang="en-GB" dirty="0"/>
              <a:t>P</a:t>
            </a:r>
            <a:r>
              <a:rPr lang="en-CH"/>
              <a:t>rototype implementations and workflows are expected this year and will be integrated into production during Run 3 as they mature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3891D9-F9A1-F342-8853-F5B4724DB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</a:t>
            </a:r>
            <a:r>
              <a:rPr lang="en-CH"/>
              <a:t>urther near-term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78747-88D8-F345-81B5-C211FE261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5009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8B0226-D9CA-4644-A25A-AE166840C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65221" cy="5496910"/>
          </a:xfrm>
        </p:spPr>
        <p:txBody>
          <a:bodyPr>
            <a:normAutofit fontScale="70000" lnSpcReduction="20000"/>
          </a:bodyPr>
          <a:lstStyle/>
          <a:p>
            <a:r>
              <a:rPr lang="en-GB" sz="3100" dirty="0"/>
              <a:t>Several measures were agreed to help smooth the transition from X509 to tokens in the coming months (</a:t>
            </a:r>
            <a:r>
              <a:rPr lang="en-GB" sz="3100" dirty="0">
                <a:hlinkClick r:id="rId2"/>
              </a:rPr>
              <a:t>notes</a:t>
            </a:r>
            <a:r>
              <a:rPr lang="en-GB" sz="3100" dirty="0"/>
              <a:t>)</a:t>
            </a:r>
          </a:p>
          <a:p>
            <a:pPr lvl="3"/>
            <a:endParaRPr lang="en-GB" dirty="0"/>
          </a:p>
          <a:p>
            <a:r>
              <a:rPr lang="en-GB" sz="3100" dirty="0"/>
              <a:t>HTCondor CE X509 support on OSG has been extended to May 1</a:t>
            </a:r>
            <a:r>
              <a:rPr lang="en-GB" sz="3100" baseline="30000" dirty="0"/>
              <a:t>st</a:t>
            </a:r>
          </a:p>
          <a:p>
            <a:pPr lvl="3"/>
            <a:endParaRPr lang="en-GB" dirty="0"/>
          </a:p>
          <a:p>
            <a:r>
              <a:rPr lang="en-GB" sz="3100" dirty="0"/>
              <a:t>The IAM service support level at CERN currently is envisaged to be “8/7” by then</a:t>
            </a:r>
          </a:p>
          <a:p>
            <a:pPr lvl="1"/>
            <a:r>
              <a:rPr lang="en-GB" sz="2900" dirty="0"/>
              <a:t>8/5 plus daily checks during weekends and holidays</a:t>
            </a:r>
          </a:p>
          <a:p>
            <a:pPr lvl="3"/>
            <a:endParaRPr lang="en-GB" dirty="0"/>
          </a:p>
          <a:p>
            <a:r>
              <a:rPr lang="en-GB" sz="3100" dirty="0"/>
              <a:t>Pilot job submission tokens will initially have lifetimes of a few days</a:t>
            </a:r>
          </a:p>
          <a:p>
            <a:pPr lvl="1"/>
            <a:r>
              <a:rPr lang="en-GB" sz="2900" dirty="0"/>
              <a:t>Some development is needed to make that more configurable</a:t>
            </a:r>
          </a:p>
          <a:p>
            <a:pPr lvl="3"/>
            <a:endParaRPr lang="en-GB" dirty="0"/>
          </a:p>
          <a:p>
            <a:r>
              <a:rPr lang="en-GB" sz="3100" dirty="0"/>
              <a:t>Long lifetimes will be reduced when sufficient positive experience has been obtained with the reliability and the support level of the IAM services</a:t>
            </a:r>
          </a:p>
          <a:p>
            <a:pPr lvl="3"/>
            <a:endParaRPr lang="en-GB" dirty="0"/>
          </a:p>
          <a:p>
            <a:r>
              <a:rPr lang="en-GB" sz="3100" dirty="0"/>
              <a:t>In the future, </a:t>
            </a:r>
            <a:r>
              <a:rPr lang="en-GB" sz="3100" i="1" dirty="0">
                <a:solidFill>
                  <a:srgbClr val="0432FF"/>
                </a:solidFill>
              </a:rPr>
              <a:t>data management</a:t>
            </a:r>
            <a:r>
              <a:rPr lang="en-GB" sz="3100" dirty="0"/>
              <a:t> tokens will require much shorter lifetimes for the desired level of security</a:t>
            </a:r>
          </a:p>
          <a:p>
            <a:pPr lvl="3"/>
            <a:endParaRPr lang="en-GB" dirty="0"/>
          </a:p>
          <a:p>
            <a:r>
              <a:rPr lang="en-GB" sz="3100" dirty="0"/>
              <a:t>The service deployment will be made as HA as feasible</a:t>
            </a:r>
          </a:p>
          <a:p>
            <a:pPr lvl="1"/>
            <a:r>
              <a:rPr lang="en-GB" sz="3100" dirty="0"/>
              <a:t>Thanks especially to the development team at CNAF!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BC01E4-0CEA-DF42-9C28-8D971AD5D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Smoothing the transition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D08C2-7068-B04E-A816-2B3DD2996A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5320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244E77-6895-4545-A6CA-04B316EA3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B</a:t>
            </a:r>
            <a:r>
              <a:rPr lang="en-CH" dirty="0"/>
              <a:t>y May 1</a:t>
            </a:r>
            <a:r>
              <a:rPr lang="en-CH" baseline="30000" dirty="0"/>
              <a:t>st</a:t>
            </a:r>
            <a:r>
              <a:rPr lang="en-CH" dirty="0"/>
              <a:t>, OSG should no longer depend on “Globus”, </a:t>
            </a:r>
            <a:br>
              <a:rPr lang="en-CH" dirty="0"/>
            </a:br>
            <a:r>
              <a:rPr lang="en-CH" dirty="0"/>
              <a:t>i.e. the Grid Community Toolkit (GCT)</a:t>
            </a:r>
          </a:p>
          <a:p>
            <a:pPr lvl="1"/>
            <a:r>
              <a:rPr lang="en-GB" dirty="0"/>
              <a:t>N</a:t>
            </a:r>
            <a:r>
              <a:rPr lang="en-CH" dirty="0"/>
              <a:t>o more X509 support for job submissions to OSG</a:t>
            </a:r>
          </a:p>
          <a:p>
            <a:pPr lvl="1"/>
            <a:r>
              <a:rPr lang="en-CH" dirty="0"/>
              <a:t>Only dCache </a:t>
            </a:r>
            <a:r>
              <a:rPr lang="en-CH" i="1" dirty="0"/>
              <a:t>can</a:t>
            </a:r>
            <a:r>
              <a:rPr lang="en-CH" dirty="0"/>
              <a:t> still support GridFTP</a:t>
            </a:r>
          </a:p>
          <a:p>
            <a:pPr lvl="3"/>
            <a:endParaRPr lang="en-CH" dirty="0"/>
          </a:p>
          <a:p>
            <a:r>
              <a:rPr lang="en-CH" dirty="0"/>
              <a:t>By November, no supported HTCondor release depends on the GCT (</a:t>
            </a:r>
            <a:r>
              <a:rPr lang="en-CH" dirty="0">
                <a:hlinkClick r:id="rId2"/>
              </a:rPr>
              <a:t>link</a:t>
            </a:r>
            <a:r>
              <a:rPr lang="en-CH" dirty="0"/>
              <a:t>)</a:t>
            </a:r>
          </a:p>
          <a:p>
            <a:pPr lvl="1"/>
            <a:r>
              <a:rPr lang="en-GB" dirty="0"/>
              <a:t>N</a:t>
            </a:r>
            <a:r>
              <a:rPr lang="en-CH" dirty="0"/>
              <a:t>o more X509 support for job submissions to HTCondor C</a:t>
            </a:r>
            <a:r>
              <a:rPr lang="en-GB" dirty="0"/>
              <a:t>E</a:t>
            </a:r>
            <a:r>
              <a:rPr lang="en-CH" dirty="0"/>
              <a:t>s in EGI</a:t>
            </a:r>
          </a:p>
          <a:p>
            <a:pPr lvl="1"/>
            <a:r>
              <a:rPr lang="en-CH" dirty="0"/>
              <a:t>HTCondor-G can still use X509 to submit jobs to ARC C</a:t>
            </a:r>
            <a:r>
              <a:rPr lang="en-GB" dirty="0"/>
              <a:t>E</a:t>
            </a:r>
            <a:r>
              <a:rPr lang="en-CH" dirty="0"/>
              <a:t>s via their REST interfaces</a:t>
            </a:r>
          </a:p>
          <a:p>
            <a:pPr lvl="3"/>
            <a:endParaRPr lang="en-CH" dirty="0"/>
          </a:p>
          <a:p>
            <a:r>
              <a:rPr lang="en-US" dirty="0"/>
              <a:t>The </a:t>
            </a:r>
            <a:r>
              <a:rPr lang="en-CH" dirty="0"/>
              <a:t>GridFTP protocol has mostly been phased out in WLCG</a:t>
            </a:r>
          </a:p>
          <a:p>
            <a:pPr lvl="1"/>
            <a:r>
              <a:rPr lang="en-CH" dirty="0"/>
              <a:t>DOMA Bulk Data Transfer WG to follow up on remaining usage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ites may need to keep supporting it for other V</a:t>
            </a:r>
            <a:r>
              <a:rPr lang="en-GB" dirty="0"/>
              <a:t>O</a:t>
            </a:r>
            <a:r>
              <a:rPr lang="en-CH" dirty="0"/>
              <a:t>s until those have also switched to HTTPS+WebDAV and/or Xrootd</a:t>
            </a:r>
          </a:p>
          <a:p>
            <a:pPr lvl="3"/>
            <a:endParaRPr lang="en-CH" dirty="0"/>
          </a:p>
          <a:p>
            <a:r>
              <a:rPr lang="en-CH" dirty="0"/>
              <a:t>The GCT is maintained by the </a:t>
            </a:r>
            <a:r>
              <a:rPr lang="en-CH" dirty="0">
                <a:hlinkClick r:id="rId3"/>
              </a:rPr>
              <a:t>Grid Community Forum</a:t>
            </a:r>
            <a:r>
              <a:rPr lang="en-CH" dirty="0"/>
              <a:t> at best-effort level</a:t>
            </a:r>
          </a:p>
          <a:p>
            <a:pPr lvl="1"/>
            <a:r>
              <a:rPr lang="en-GB" dirty="0"/>
              <a:t>L</a:t>
            </a:r>
            <a:r>
              <a:rPr lang="en-CH" dirty="0"/>
              <a:t>atest updates were released on 3 Sep 2021</a:t>
            </a:r>
          </a:p>
          <a:p>
            <a:pPr lvl="1"/>
            <a:r>
              <a:rPr lang="en-CH" dirty="0"/>
              <a:t>RPMs are even published already in EPEL 9</a:t>
            </a:r>
          </a:p>
          <a:p>
            <a:pPr lvl="1"/>
            <a:r>
              <a:rPr lang="en-GB" dirty="0"/>
              <a:t>W</a:t>
            </a:r>
            <a:r>
              <a:rPr lang="en-CH" dirty="0"/>
              <a:t>e will need </a:t>
            </a:r>
            <a:r>
              <a:rPr lang="en-CH" dirty="0">
                <a:hlinkClick r:id="rId4"/>
              </a:rPr>
              <a:t>various components</a:t>
            </a:r>
            <a:r>
              <a:rPr lang="en-CH" dirty="0"/>
              <a:t> until the transition to tokens has been completed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655D9B-6E10-2541-BB06-1E6ED56EC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Globus retirement implications &amp; prospects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63EFB-468B-C047-BC9B-C81FBE4026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464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836</Words>
  <Application>Microsoft Macintosh PowerPoint</Application>
  <PresentationFormat>Widescreen</PresentationFormat>
  <Paragraphs>116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PowerPoint Presentation</vt:lpstr>
      <vt:lpstr>AuthZ WG recap</vt:lpstr>
      <vt:lpstr>Discussions &amp; deliverables</vt:lpstr>
      <vt:lpstr>INDIGO IAM</vt:lpstr>
      <vt:lpstr>Deployment state of affairs</vt:lpstr>
      <vt:lpstr>Further near-term aspects</vt:lpstr>
      <vt:lpstr>Smoothing the transition</vt:lpstr>
      <vt:lpstr>Globus retirement implications &amp;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71</cp:revision>
  <dcterms:created xsi:type="dcterms:W3CDTF">2021-04-05T16:54:44Z</dcterms:created>
  <dcterms:modified xsi:type="dcterms:W3CDTF">2022-03-03T16:00:27Z</dcterms:modified>
</cp:coreProperties>
</file>