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76" r:id="rId6"/>
    <p:sldId id="282" r:id="rId7"/>
    <p:sldId id="283" r:id="rId8"/>
    <p:sldId id="280" r:id="rId9"/>
    <p:sldId id="284" r:id="rId10"/>
    <p:sldId id="286" r:id="rId11"/>
    <p:sldId id="275" r:id="rId12"/>
    <p:sldId id="279" r:id="rId13"/>
    <p:sldId id="281" r:id="rId14"/>
    <p:sldId id="285" r:id="rId15"/>
    <p:sldId id="266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06" autoAdjust="0"/>
  </p:normalViewPr>
  <p:slideViewPr>
    <p:cSldViewPr snapToObjects="1" showGuides="1">
      <p:cViewPr varScale="1">
        <p:scale>
          <a:sx n="121" d="100"/>
          <a:sy n="121" d="100"/>
        </p:scale>
        <p:origin x="-832" y="-1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28.03.22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28.03.22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Merci</a:t>
            </a:r>
            <a:r>
              <a:rPr lang="en-GB" baseline="0" dirty="0" smtClean="0"/>
              <a:t> encore pour tout le </a:t>
            </a:r>
            <a:r>
              <a:rPr lang="en-GB" baseline="0" dirty="0" err="1" smtClean="0"/>
              <a:t>travaille</a:t>
            </a:r>
            <a:r>
              <a:rPr lang="en-GB" baseline="0" dirty="0" smtClean="0"/>
              <a:t> a faire </a:t>
            </a:r>
            <a:r>
              <a:rPr lang="en-GB" baseline="0" dirty="0" err="1" smtClean="0"/>
              <a:t>aar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Adirana</a:t>
            </a:r>
            <a:r>
              <a:rPr lang="en-GB" baseline="0" dirty="0" smtClean="0"/>
              <a:t> et </a:t>
            </a:r>
            <a:r>
              <a:rPr lang="en-GB" baseline="0" dirty="0" err="1" smtClean="0"/>
              <a:t>Frederik</a:t>
            </a:r>
            <a:r>
              <a:rPr lang="en-GB" baseline="0" smtClean="0"/>
              <a:t>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85786" y="2357436"/>
            <a:ext cx="8715436" cy="1104632"/>
          </a:xfrm>
        </p:spPr>
        <p:txBody>
          <a:bodyPr/>
          <a:lstStyle/>
          <a:p>
            <a:r>
              <a:rPr lang="en-GB" dirty="0" smtClean="0"/>
              <a:t>Electron </a:t>
            </a:r>
            <a:r>
              <a:rPr lang="en-GB" dirty="0" smtClean="0"/>
              <a:t>Beam Test Stand (EBTS)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A. Rossi for the EBTS team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155926"/>
            <a:ext cx="6480000" cy="603250"/>
          </a:xfrm>
        </p:spPr>
        <p:txBody>
          <a:bodyPr>
            <a:normAutofit fontScale="92500" lnSpcReduction="20000"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BGC Collaboration meeting   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30/03/2022 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CERN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L_Collector_24JAN2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7977" y="1699534"/>
            <a:ext cx="5382495" cy="3032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 scope and experimental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</a:pPr>
            <a: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  <a:t>Collector </a:t>
            </a:r>
            <a:r>
              <a:rPr lang="en-US" sz="1800" dirty="0">
                <a:solidFill>
                  <a:srgbClr val="0093BE"/>
                </a:solidFill>
                <a:latin typeface="Arial (body)"/>
                <a:cs typeface="Arial (body)"/>
              </a:rPr>
              <a:t>prototype</a:t>
            </a:r>
            <a:r>
              <a:rPr lang="en-US" sz="1800" dirty="0">
                <a:solidFill>
                  <a:schemeClr val="accent1"/>
                </a:solidFill>
                <a:latin typeface="Arial (body)"/>
                <a:cs typeface="Arial (body)"/>
              </a:rPr>
              <a:t> &amp; </a:t>
            </a: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powering</a:t>
            </a:r>
            <a: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  <a:t>: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>
                <a:solidFill>
                  <a:srgbClr val="0093BE"/>
                </a:solidFill>
                <a:latin typeface="Arial (body)"/>
                <a:cs typeface="Arial (body)"/>
              </a:rPr>
              <a:t>High Voltage </a:t>
            </a:r>
            <a:r>
              <a:rPr lang="en-US" sz="1600" dirty="0" err="1" smtClean="0">
                <a:solidFill>
                  <a:srgbClr val="0093BE"/>
                </a:solidFill>
                <a:latin typeface="Arial (body)"/>
                <a:cs typeface="Arial (body)"/>
              </a:rPr>
              <a:t>behaviour</a:t>
            </a:r>
            <a:endParaRPr lang="en-US" sz="1600" dirty="0" smtClean="0">
              <a:solidFill>
                <a:srgbClr val="0093BE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r>
              <a:rPr lang="en-US" sz="1600" dirty="0" smtClean="0">
                <a:solidFill>
                  <a:schemeClr val="accent1"/>
                </a:solidFill>
                <a:latin typeface="Arial (body)"/>
                <a:cs typeface="Arial (body)"/>
              </a:rPr>
              <a:t>Thermomechanical resistance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>
                <a:solidFill>
                  <a:srgbClr val="0093BE"/>
                </a:solidFill>
                <a:latin typeface="Arial (body)"/>
                <a:cs typeface="Arial (body)"/>
              </a:rPr>
              <a:t>Efficiency for electron collection and vacuum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>
                <a:solidFill>
                  <a:srgbClr val="64BCD9"/>
                </a:solidFill>
                <a:latin typeface="Arial (body)"/>
                <a:cs typeface="Arial (body)"/>
              </a:rPr>
              <a:t>HV powering: coping with</a:t>
            </a:r>
            <a:br>
              <a:rPr lang="en-US" sz="1600" dirty="0" smtClean="0">
                <a:solidFill>
                  <a:srgbClr val="64BCD9"/>
                </a:solidFill>
                <a:latin typeface="Arial (body)"/>
                <a:cs typeface="Arial (body)"/>
              </a:rPr>
            </a:br>
            <a:r>
              <a:rPr lang="en-US" sz="1600" dirty="0" smtClean="0">
                <a:solidFill>
                  <a:srgbClr val="64BCD9"/>
                </a:solidFill>
                <a:latin typeface="Arial (body)"/>
                <a:cs typeface="Arial (body)"/>
              </a:rPr>
              <a:t>large power pulsed</a:t>
            </a:r>
          </a:p>
          <a:p>
            <a:pPr marL="57150" indent="0" algn="l">
              <a:spcBef>
                <a:spcPts val="600"/>
              </a:spcBef>
              <a:buNone/>
            </a:pPr>
            <a:endParaRPr lang="en-US" sz="2000" dirty="0" smtClean="0">
              <a:solidFill>
                <a:srgbClr val="0093BE"/>
              </a:solidFill>
              <a:latin typeface="Arial (body)"/>
              <a:cs typeface="Arial (body)"/>
            </a:endParaRPr>
          </a:p>
          <a:p>
            <a:pPr marL="57150" indent="0" algn="l">
              <a:spcBef>
                <a:spcPts val="600"/>
              </a:spcBef>
              <a:buNone/>
            </a:pPr>
            <a: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  <a:t>Material </a:t>
            </a:r>
            <a:r>
              <a:rPr lang="en-US" sz="1800" dirty="0">
                <a:solidFill>
                  <a:srgbClr val="0093BE"/>
                </a:solidFill>
                <a:latin typeface="Arial (body)"/>
                <a:cs typeface="Arial (body)"/>
              </a:rPr>
              <a:t>procurement (1/2 done) </a:t>
            </a:r>
            <a: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  <a:t/>
            </a:r>
            <a:b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</a:br>
            <a:r>
              <a:rPr lang="en-US" sz="1800" dirty="0" smtClean="0">
                <a:solidFill>
                  <a:srgbClr val="0093BE"/>
                </a:solidFill>
                <a:latin typeface="Arial (body)"/>
                <a:cs typeface="Arial (body)"/>
              </a:rPr>
              <a:t>and </a:t>
            </a:r>
            <a:r>
              <a:rPr lang="en-US" sz="1800" dirty="0">
                <a:solidFill>
                  <a:srgbClr val="0093BE"/>
                </a:solidFill>
                <a:latin typeface="Arial (body)"/>
                <a:cs typeface="Arial (body)"/>
              </a:rPr>
              <a:t>construction planned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417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3522437" y="1563638"/>
            <a:ext cx="2417715" cy="770457"/>
          </a:xfrm>
          <a:prstGeom prst="roundRect">
            <a:avLst>
              <a:gd name="adj" fmla="val 5833"/>
            </a:avLst>
          </a:prstGeom>
          <a:solidFill>
            <a:srgbClr val="E5F2F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GB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</a:t>
            </a:r>
            <a:r>
              <a:rPr lang="en-US" dirty="0" smtClean="0"/>
              <a:t>2022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706345" y="1131590"/>
            <a:ext cx="7787524" cy="278666"/>
            <a:chOff x="2420553" y="1131590"/>
            <a:chExt cx="6036948" cy="216024"/>
          </a:xfrm>
        </p:grpSpPr>
        <p:sp>
          <p:nvSpPr>
            <p:cNvPr id="4" name="Rounded Rectangle 3"/>
            <p:cNvSpPr/>
            <p:nvPr/>
          </p:nvSpPr>
          <p:spPr>
            <a:xfrm>
              <a:off x="2420553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Jan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924609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Feb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425734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Mar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929790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Apr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430915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May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934971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Ju</a:t>
              </a:r>
              <a:r>
                <a: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36096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Jul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940152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Aug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444208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Sep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948264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Oct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449389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Nov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953445" y="1131590"/>
              <a:ext cx="504056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Dec</a:t>
              </a:r>
              <a:endParaRPr lang="en-GB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683568" y="1563637"/>
            <a:ext cx="2808312" cy="1484305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36000" rtlCol="0" anchor="t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Stage 1</a:t>
            </a:r>
          </a:p>
          <a:p>
            <a:pPr algn="ctr"/>
            <a:endParaRPr lang="en-GB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55576" y="2414139"/>
            <a:ext cx="2664296" cy="5176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BDB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(FC and YAG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Commissioning)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Interlocks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Corrector magnets</a:t>
            </a: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02" y="3179440"/>
            <a:ext cx="2854790" cy="1264518"/>
          </a:xfrm>
          <a:prstGeom prst="rect">
            <a:avLst/>
          </a:prstGeom>
        </p:spPr>
      </p:pic>
      <p:sp>
        <p:nvSpPr>
          <p:cNvPr id="34" name="Rounded Rectangle 33"/>
          <p:cNvSpPr/>
          <p:nvPr/>
        </p:nvSpPr>
        <p:spPr>
          <a:xfrm>
            <a:off x="3445402" y="3076882"/>
            <a:ext cx="936104" cy="1301096"/>
          </a:xfrm>
          <a:prstGeom prst="round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4470684" y="3076882"/>
            <a:ext cx="1639013" cy="1301096"/>
          </a:xfrm>
          <a:prstGeom prst="roundRect">
            <a:avLst/>
          </a:prstGeom>
          <a:noFill/>
          <a:ln w="28575" cap="flat" cmpd="sng" algn="ctr">
            <a:solidFill>
              <a:srgbClr val="00008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2250065" y="1953370"/>
            <a:ext cx="1169807" cy="4023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Gun </a:t>
            </a:r>
            <a:r>
              <a:rPr lang="en-US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characterisation</a:t>
            </a: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970269" y="1563638"/>
            <a:ext cx="2561731" cy="770457"/>
          </a:xfrm>
          <a:prstGeom prst="roundRect">
            <a:avLst>
              <a:gd name="adj" fmla="val 5833"/>
            </a:avLst>
          </a:prstGeom>
          <a:solidFill>
            <a:srgbClr val="E5F2F3"/>
          </a:solidFill>
          <a:ln w="1905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Stage 3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GB" sz="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779912" y="1953370"/>
            <a:ext cx="791895" cy="3272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BPM</a:t>
            </a: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716209" y="1956467"/>
            <a:ext cx="791895" cy="3272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BTV</a:t>
            </a: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797480" y="1956467"/>
            <a:ext cx="791895" cy="3272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BGC</a:t>
            </a: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36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attention.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Rossi - BGC Collaboration Meeting, CERN 30-31 March 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 current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845" indent="-285729" algn="l">
              <a:spcBef>
                <a:spcPts val="1032"/>
              </a:spcBef>
            </a:pPr>
            <a:r>
              <a:rPr lang="en-GB" sz="1800" b="1" dirty="0" err="1" smtClean="0">
                <a:solidFill>
                  <a:srgbClr val="64BCD9"/>
                </a:solidFill>
              </a:rPr>
              <a:t>Sameed</a:t>
            </a:r>
            <a:r>
              <a:rPr lang="en-GB" sz="1800" dirty="0">
                <a:solidFill>
                  <a:srgbClr val="64BCD9"/>
                </a:solidFill>
              </a:rPr>
              <a:t> </a:t>
            </a:r>
            <a:r>
              <a:rPr lang="en-GB" sz="1800" dirty="0" err="1">
                <a:solidFill>
                  <a:srgbClr val="64BCD9"/>
                </a:solidFill>
              </a:rPr>
              <a:t>Muhammed</a:t>
            </a:r>
            <a:r>
              <a:rPr lang="mr-IN" sz="1800" dirty="0" smtClean="0">
                <a:solidFill>
                  <a:srgbClr val="64BCD9"/>
                </a:solidFill>
              </a:rPr>
              <a:t>–</a:t>
            </a:r>
            <a:r>
              <a:rPr lang="en-GB" sz="1800" dirty="0" smtClean="0">
                <a:solidFill>
                  <a:srgbClr val="64BCD9"/>
                </a:solidFill>
              </a:rPr>
              <a:t> Senior physicist </a:t>
            </a:r>
            <a:r>
              <a:rPr lang="en-GB" sz="1800" dirty="0">
                <a:solidFill>
                  <a:srgbClr val="64BCD9"/>
                </a:solidFill>
              </a:rPr>
              <a:t>fellow (2y) and </a:t>
            </a:r>
            <a:r>
              <a:rPr lang="en-GB" sz="1800" b="1" dirty="0" smtClean="0">
                <a:solidFill>
                  <a:srgbClr val="64BCD9"/>
                </a:solidFill>
              </a:rPr>
              <a:t>Fredrik</a:t>
            </a:r>
            <a:r>
              <a:rPr lang="en-GB" sz="1800" dirty="0" smtClean="0">
                <a:solidFill>
                  <a:srgbClr val="64BCD9"/>
                </a:solidFill>
              </a:rPr>
              <a:t> </a:t>
            </a:r>
            <a:r>
              <a:rPr lang="en-GB" sz="1800" dirty="0" err="1" smtClean="0">
                <a:solidFill>
                  <a:srgbClr val="64BCD9"/>
                </a:solidFill>
              </a:rPr>
              <a:t>Wenander</a:t>
            </a:r>
            <a:r>
              <a:rPr lang="en-GB" sz="1800" dirty="0" smtClean="0">
                <a:solidFill>
                  <a:srgbClr val="64BCD9"/>
                </a:solidFill>
              </a:rPr>
              <a:t> </a:t>
            </a:r>
            <a:r>
              <a:rPr lang="mr-IN" sz="1800" dirty="0" smtClean="0">
                <a:solidFill>
                  <a:srgbClr val="64BCD9"/>
                </a:solidFill>
              </a:rPr>
              <a:t>–</a:t>
            </a:r>
            <a:r>
              <a:rPr lang="en-GB" sz="1800" dirty="0" smtClean="0">
                <a:solidFill>
                  <a:srgbClr val="64BCD9"/>
                </a:solidFill>
              </a:rPr>
              <a:t> Senior physicists and expert in beam sources (strong </a:t>
            </a:r>
            <a:r>
              <a:rPr lang="en-GB" sz="1800" dirty="0">
                <a:solidFill>
                  <a:srgbClr val="64BCD9"/>
                </a:solidFill>
              </a:rPr>
              <a:t>support from BE-ABP-HSL </a:t>
            </a:r>
            <a:r>
              <a:rPr lang="en-GB" sz="1800" dirty="0" smtClean="0">
                <a:solidFill>
                  <a:srgbClr val="64BCD9"/>
                </a:solidFill>
              </a:rPr>
              <a:t>for first phase)</a:t>
            </a:r>
            <a:endParaRPr lang="en-GB" sz="1800" dirty="0">
              <a:solidFill>
                <a:srgbClr val="64BCD9"/>
              </a:solidFill>
            </a:endParaRPr>
          </a:p>
          <a:p>
            <a:pPr marL="342845" indent="-285729" algn="l">
              <a:spcBef>
                <a:spcPts val="1032"/>
              </a:spcBef>
            </a:pPr>
            <a:r>
              <a:rPr lang="en-GB" sz="1800" b="1" dirty="0" err="1" smtClean="0">
                <a:solidFill>
                  <a:schemeClr val="bg2"/>
                </a:solidFill>
              </a:rPr>
              <a:t>Wilfried</a:t>
            </a:r>
            <a:r>
              <a:rPr lang="en-GB" sz="1800" dirty="0">
                <a:solidFill>
                  <a:schemeClr val="bg2"/>
                </a:solidFill>
              </a:rPr>
              <a:t> </a:t>
            </a:r>
            <a:r>
              <a:rPr lang="en-GB" sz="1800" dirty="0" err="1">
                <a:solidFill>
                  <a:schemeClr val="bg2"/>
                </a:solidFill>
              </a:rPr>
              <a:t>Devauchelle</a:t>
            </a:r>
            <a:r>
              <a:rPr lang="en-GB" sz="1800" dirty="0">
                <a:solidFill>
                  <a:schemeClr val="bg2"/>
                </a:solidFill>
              </a:rPr>
              <a:t>- </a:t>
            </a:r>
            <a:r>
              <a:rPr lang="en-GB" sz="1800" dirty="0" smtClean="0">
                <a:solidFill>
                  <a:schemeClr val="bg2"/>
                </a:solidFill>
              </a:rPr>
              <a:t>electrical technician </a:t>
            </a:r>
            <a:r>
              <a:rPr lang="en-GB" sz="1800" dirty="0">
                <a:solidFill>
                  <a:schemeClr val="bg2"/>
                </a:solidFill>
              </a:rPr>
              <a:t>+ student (interlocks</a:t>
            </a:r>
            <a:r>
              <a:rPr lang="en-GB" sz="1800" dirty="0" smtClean="0">
                <a:solidFill>
                  <a:schemeClr val="bg2"/>
                </a:solidFill>
              </a:rPr>
              <a:t>) </a:t>
            </a:r>
          </a:p>
          <a:p>
            <a:pPr marL="342845" indent="-285729" algn="l">
              <a:spcBef>
                <a:spcPts val="1032"/>
              </a:spcBef>
            </a:pPr>
            <a:r>
              <a:rPr lang="en-GB" sz="1800" b="1" dirty="0" err="1" smtClean="0">
                <a:solidFill>
                  <a:srgbClr val="64BCD9"/>
                </a:solidFill>
              </a:rPr>
              <a:t>Alexandre</a:t>
            </a:r>
            <a:r>
              <a:rPr lang="en-GB" sz="1800" dirty="0" smtClean="0">
                <a:solidFill>
                  <a:srgbClr val="64BCD9"/>
                </a:solidFill>
              </a:rPr>
              <a:t> </a:t>
            </a:r>
            <a:r>
              <a:rPr lang="en-GB" sz="1800" dirty="0" err="1" smtClean="0">
                <a:solidFill>
                  <a:srgbClr val="64BCD9"/>
                </a:solidFill>
              </a:rPr>
              <a:t>Frassier</a:t>
            </a:r>
            <a:r>
              <a:rPr lang="en-GB" sz="1800" dirty="0" smtClean="0">
                <a:solidFill>
                  <a:srgbClr val="64BCD9"/>
                </a:solidFill>
              </a:rPr>
              <a:t>- electrical engineer </a:t>
            </a:r>
            <a:r>
              <a:rPr lang="en-GB" sz="1800" dirty="0">
                <a:solidFill>
                  <a:srgbClr val="64BCD9"/>
                </a:solidFill>
              </a:rPr>
              <a:t>(HV</a:t>
            </a:r>
            <a:r>
              <a:rPr lang="en-GB" sz="1800" dirty="0" smtClean="0">
                <a:solidFill>
                  <a:srgbClr val="64BCD9"/>
                </a:solidFill>
              </a:rPr>
              <a:t>)</a:t>
            </a:r>
          </a:p>
          <a:p>
            <a:pPr marL="342845" indent="-285729" algn="l">
              <a:spcBef>
                <a:spcPts val="1032"/>
              </a:spcBef>
            </a:pPr>
            <a:r>
              <a:rPr lang="en-GB" sz="1800" b="1" dirty="0" smtClean="0">
                <a:solidFill>
                  <a:schemeClr val="bg2"/>
                </a:solidFill>
              </a:rPr>
              <a:t>Ashley</a:t>
            </a:r>
            <a:r>
              <a:rPr lang="en-GB" sz="1800" dirty="0" smtClean="0">
                <a:solidFill>
                  <a:schemeClr val="bg2"/>
                </a:solidFill>
              </a:rPr>
              <a:t> </a:t>
            </a:r>
            <a:r>
              <a:rPr lang="en-GB" sz="1800" dirty="0" err="1" smtClean="0">
                <a:solidFill>
                  <a:schemeClr val="bg2"/>
                </a:solidFill>
              </a:rPr>
              <a:t>Churchmann</a:t>
            </a:r>
            <a:r>
              <a:rPr lang="en-GB" sz="1800" dirty="0" smtClean="0">
                <a:solidFill>
                  <a:schemeClr val="bg2"/>
                </a:solidFill>
              </a:rPr>
              <a:t> mechanical technician and </a:t>
            </a:r>
            <a:r>
              <a:rPr lang="en-GB" sz="1800" b="1" dirty="0" smtClean="0">
                <a:solidFill>
                  <a:schemeClr val="bg2"/>
                </a:solidFill>
              </a:rPr>
              <a:t>Jean</a:t>
            </a:r>
            <a:r>
              <a:rPr lang="en-GB" sz="1800" dirty="0" smtClean="0">
                <a:solidFill>
                  <a:schemeClr val="bg2"/>
                </a:solidFill>
              </a:rPr>
              <a:t> </a:t>
            </a:r>
            <a:r>
              <a:rPr lang="en-GB" sz="1800" dirty="0" err="1" smtClean="0">
                <a:solidFill>
                  <a:schemeClr val="bg2"/>
                </a:solidFill>
              </a:rPr>
              <a:t>Cenede</a:t>
            </a:r>
            <a:r>
              <a:rPr lang="en-GB" sz="1800" dirty="0" smtClean="0">
                <a:solidFill>
                  <a:schemeClr val="bg2"/>
                </a:solidFill>
              </a:rPr>
              <a:t> mechanical engineer </a:t>
            </a:r>
            <a:r>
              <a:rPr lang="en-GB" sz="1800" dirty="0">
                <a:solidFill>
                  <a:schemeClr val="bg2"/>
                </a:solidFill>
              </a:rPr>
              <a:t>(design EBTS + integration</a:t>
            </a:r>
            <a:r>
              <a:rPr lang="en-GB" sz="1800" dirty="0" smtClean="0">
                <a:solidFill>
                  <a:schemeClr val="bg2"/>
                </a:solidFill>
              </a:rPr>
              <a:t>)</a:t>
            </a:r>
          </a:p>
          <a:p>
            <a:pPr marL="342845" indent="-285729" algn="l">
              <a:spcBef>
                <a:spcPts val="1032"/>
              </a:spcBef>
            </a:pPr>
            <a:r>
              <a:rPr lang="en-GB" sz="1800" dirty="0" smtClean="0">
                <a:solidFill>
                  <a:srgbClr val="64BCD9"/>
                </a:solidFill>
              </a:rPr>
              <a:t>Students </a:t>
            </a:r>
            <a:r>
              <a:rPr lang="en-GB" sz="1800" b="1" dirty="0" smtClean="0">
                <a:solidFill>
                  <a:srgbClr val="64BCD9"/>
                </a:solidFill>
              </a:rPr>
              <a:t>George </a:t>
            </a:r>
            <a:r>
              <a:rPr lang="en-GB" sz="1800" dirty="0" err="1" smtClean="0">
                <a:solidFill>
                  <a:srgbClr val="64BCD9"/>
                </a:solidFill>
              </a:rPr>
              <a:t>Bantemits</a:t>
            </a:r>
            <a:r>
              <a:rPr lang="en-GB" sz="1800" b="1" dirty="0" smtClean="0">
                <a:solidFill>
                  <a:srgbClr val="64BCD9"/>
                </a:solidFill>
              </a:rPr>
              <a:t> </a:t>
            </a:r>
            <a:r>
              <a:rPr lang="en-GB" sz="1800" dirty="0" smtClean="0">
                <a:solidFill>
                  <a:srgbClr val="64BCD9"/>
                </a:solidFill>
              </a:rPr>
              <a:t>(BI </a:t>
            </a:r>
            <a:r>
              <a:rPr lang="en-GB" sz="1800" dirty="0">
                <a:solidFill>
                  <a:srgbClr val="64BCD9"/>
                </a:solidFill>
              </a:rPr>
              <a:t>motor </a:t>
            </a:r>
            <a:r>
              <a:rPr lang="en-GB" sz="1800" dirty="0" smtClean="0">
                <a:solidFill>
                  <a:srgbClr val="64BCD9"/>
                </a:solidFill>
              </a:rPr>
              <a:t>control and BPM) </a:t>
            </a:r>
            <a:r>
              <a:rPr lang="en-GB" sz="1800" dirty="0">
                <a:solidFill>
                  <a:srgbClr val="64BCD9"/>
                </a:solidFill>
              </a:rPr>
              <a:t>+ </a:t>
            </a:r>
            <a:r>
              <a:rPr lang="en-GB" sz="1800" b="1" dirty="0" smtClean="0">
                <a:solidFill>
                  <a:srgbClr val="64BCD9"/>
                </a:solidFill>
              </a:rPr>
              <a:t>Lukas</a:t>
            </a:r>
            <a:r>
              <a:rPr lang="en-GB" sz="1800" dirty="0" smtClean="0">
                <a:solidFill>
                  <a:srgbClr val="64BCD9"/>
                </a:solidFill>
              </a:rPr>
              <a:t> </a:t>
            </a:r>
            <a:r>
              <a:rPr lang="en-GB" sz="1800" dirty="0" err="1" smtClean="0">
                <a:solidFill>
                  <a:srgbClr val="64BCD9"/>
                </a:solidFill>
              </a:rPr>
              <a:t>Golino</a:t>
            </a:r>
            <a:r>
              <a:rPr lang="en-GB" sz="1800" dirty="0" smtClean="0">
                <a:solidFill>
                  <a:srgbClr val="64BCD9"/>
                </a:solidFill>
              </a:rPr>
              <a:t> (readout)</a:t>
            </a:r>
          </a:p>
          <a:p>
            <a:pPr marL="342845" indent="-285729" algn="l">
              <a:spcBef>
                <a:spcPts val="1032"/>
              </a:spcBef>
            </a:pPr>
            <a:r>
              <a:rPr lang="en-GB" sz="1800" b="1" dirty="0" smtClean="0">
                <a:solidFill>
                  <a:srgbClr val="0093BE"/>
                </a:solidFill>
              </a:rPr>
              <a:t>Manfred</a:t>
            </a:r>
            <a:r>
              <a:rPr lang="en-GB" sz="1800" dirty="0" smtClean="0">
                <a:solidFill>
                  <a:srgbClr val="0093BE"/>
                </a:solidFill>
              </a:rPr>
              <a:t> Wendt </a:t>
            </a:r>
            <a:r>
              <a:rPr lang="mr-IN" sz="1800" dirty="0" smtClean="0">
                <a:solidFill>
                  <a:srgbClr val="0093BE"/>
                </a:solidFill>
              </a:rPr>
              <a:t>–</a:t>
            </a:r>
            <a:r>
              <a:rPr lang="en-GB" sz="1800" dirty="0" smtClean="0">
                <a:solidFill>
                  <a:srgbClr val="0093BE"/>
                </a:solidFill>
              </a:rPr>
              <a:t> Senior electrical engineer, expert in BI &amp; BPM</a:t>
            </a:r>
          </a:p>
          <a:p>
            <a:pPr marL="342845" indent="-285729" algn="l">
              <a:spcBef>
                <a:spcPts val="1032"/>
              </a:spcBef>
            </a:pPr>
            <a:r>
              <a:rPr lang="en-GB" sz="1800" dirty="0" smtClean="0">
                <a:solidFill>
                  <a:srgbClr val="64BCD9"/>
                </a:solidFill>
              </a:rPr>
              <a:t>Technical support from industrial support for cabling and similar</a:t>
            </a:r>
            <a:endParaRPr lang="en-GB" sz="1800" dirty="0">
              <a:solidFill>
                <a:srgbClr val="64BCD9"/>
              </a:solidFill>
            </a:endParaRP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Acknowledging the work of Sergey </a:t>
            </a:r>
            <a:r>
              <a:rPr lang="en-US" sz="1800" dirty="0" err="1" smtClean="0"/>
              <a:t>Sadovich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399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75" b="-2975"/>
          <a:stretch/>
        </p:blipFill>
        <p:spPr>
          <a:xfrm>
            <a:off x="131757" y="530984"/>
            <a:ext cx="6096427" cy="283285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776CCACA-324F-1F4A-83E2-694CF2631F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3764" y="2402033"/>
            <a:ext cx="2418676" cy="22116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28971" y="2003102"/>
            <a:ext cx="226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solidFill>
                  <a:srgbClr val="0093BE"/>
                </a:solidFill>
              </a:rPr>
              <a:t>Ioannis</a:t>
            </a:r>
            <a:r>
              <a:rPr lang="en-US" i="1" dirty="0">
                <a:solidFill>
                  <a:srgbClr val="0093BE"/>
                </a:solidFill>
              </a:rPr>
              <a:t> </a:t>
            </a:r>
            <a:r>
              <a:rPr lang="en-US" i="1" dirty="0" err="1">
                <a:solidFill>
                  <a:srgbClr val="0093BE"/>
                </a:solidFill>
              </a:rPr>
              <a:t>Papazoglou</a:t>
            </a:r>
            <a:endParaRPr lang="en-US" i="1" dirty="0">
              <a:solidFill>
                <a:srgbClr val="0093B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39752" y="3075806"/>
            <a:ext cx="2114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solidFill>
                  <a:srgbClr val="0093BE"/>
                </a:solidFill>
              </a:rPr>
              <a:t>Antti</a:t>
            </a:r>
            <a:r>
              <a:rPr lang="en-US" i="1" dirty="0" smtClean="0">
                <a:solidFill>
                  <a:srgbClr val="0093BE"/>
                </a:solidFill>
              </a:rPr>
              <a:t> </a:t>
            </a:r>
            <a:r>
              <a:rPr lang="en-US" i="1" dirty="0" err="1" smtClean="0">
                <a:solidFill>
                  <a:srgbClr val="0093BE"/>
                </a:solidFill>
              </a:rPr>
              <a:t>Kolehmainen</a:t>
            </a:r>
            <a:endParaRPr lang="en-US" i="1" dirty="0">
              <a:solidFill>
                <a:srgbClr val="0093B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design of the Hollow Electron Lens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11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03176"/>
            <a:ext cx="7946779" cy="35199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Beam Test Stand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1189" y="1632838"/>
            <a:ext cx="851515" cy="369332"/>
          </a:xfrm>
          <a:prstGeom prst="rect">
            <a:avLst/>
          </a:prstGeom>
          <a:noFill/>
          <a:ln w="6350" cmpd="sng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E-Gun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776947" y="2002170"/>
            <a:ext cx="914733" cy="929620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3901" y="582667"/>
            <a:ext cx="1407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Diagnostics Box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>
            <a:off x="1537485" y="1505997"/>
            <a:ext cx="1018990" cy="1043532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46558" y="1116464"/>
            <a:ext cx="684803" cy="369332"/>
          </a:xfrm>
          <a:prstGeom prst="rect">
            <a:avLst/>
          </a:prstGeom>
          <a:noFill/>
          <a:ln w="6350" cmpd="sng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BPM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5" idx="2"/>
          </p:cNvCxnSpPr>
          <p:nvPr/>
        </p:nvCxnSpPr>
        <p:spPr>
          <a:xfrm flipH="1">
            <a:off x="3259765" y="1432764"/>
            <a:ext cx="374504" cy="1452274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96470" y="1063432"/>
            <a:ext cx="147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Sector Valve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 flipH="1">
            <a:off x="4391205" y="1485796"/>
            <a:ext cx="297755" cy="1259872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68144" y="107256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BGC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5514384" y="1441899"/>
            <a:ext cx="696162" cy="1371131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16181" y="1010509"/>
            <a:ext cx="1095172" cy="369332"/>
          </a:xfrm>
          <a:prstGeom prst="rect">
            <a:avLst/>
          </a:prstGeom>
          <a:noFill/>
          <a:ln w="6350" cmpd="sng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Collector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flipH="1">
            <a:off x="6830148" y="1379841"/>
            <a:ext cx="533619" cy="1505197"/>
          </a:xfrm>
          <a:prstGeom prst="straightConnector1">
            <a:avLst/>
          </a:prstGeom>
          <a:ln w="19050" cmpd="sng"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2020-DEC-10 - BGC Collaboration Meeting </a:t>
            </a:r>
            <a:endParaRPr lang="en-GB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523927" y="4371950"/>
            <a:ext cx="198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3BE"/>
                </a:solidFill>
              </a:rPr>
              <a:t>Sergey </a:t>
            </a:r>
            <a:r>
              <a:rPr lang="en-US" i="1" dirty="0" err="1" smtClean="0">
                <a:solidFill>
                  <a:srgbClr val="0093BE"/>
                </a:solidFill>
              </a:rPr>
              <a:t>Sadovich</a:t>
            </a:r>
            <a:endParaRPr lang="en-US" i="1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968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 scope and experimental </a:t>
            </a:r>
            <a:r>
              <a:rPr lang="en-US" dirty="0" err="1" smtClean="0"/>
              <a:t>programme</a:t>
            </a:r>
            <a:r>
              <a:rPr lang="en-US" dirty="0" smtClean="0"/>
              <a:t>: BGC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spcBef>
                <a:spcPts val="600"/>
              </a:spcBef>
            </a:pPr>
            <a:r>
              <a:rPr lang="en-US" sz="1900" dirty="0" smtClean="0">
                <a:solidFill>
                  <a:schemeClr val="bg2"/>
                </a:solidFill>
                <a:latin typeface="Arial (body)"/>
                <a:cs typeface="Arial (body)"/>
              </a:rPr>
              <a:t>BGC </a:t>
            </a:r>
            <a:r>
              <a:rPr lang="en-US" sz="1900" dirty="0">
                <a:solidFill>
                  <a:schemeClr val="bg2"/>
                </a:solidFill>
                <a:latin typeface="Arial (body)"/>
                <a:cs typeface="Arial (body)"/>
              </a:rPr>
              <a:t>prototype for LHC measurements: </a:t>
            </a:r>
          </a:p>
          <a:p>
            <a:pPr lvl="1" algn="l">
              <a:spcBef>
                <a:spcPts val="600"/>
              </a:spcBef>
            </a:pPr>
            <a:r>
              <a:rPr lang="en-US" sz="1500" dirty="0">
                <a:solidFill>
                  <a:schemeClr val="bg2"/>
                </a:solidFill>
                <a:latin typeface="Arial (body)"/>
                <a:cs typeface="Arial (body)"/>
              </a:rPr>
              <a:t>Validation of prototype with HEL </a:t>
            </a:r>
            <a:r>
              <a:rPr lang="en-US" sz="1500" dirty="0" smtClean="0">
                <a:solidFill>
                  <a:schemeClr val="bg2"/>
                </a:solidFill>
                <a:latin typeface="Arial (body)"/>
                <a:cs typeface="Arial (body)"/>
              </a:rPr>
              <a:t>beam type</a:t>
            </a:r>
            <a:endParaRPr lang="en-US" sz="15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marL="457200" lvl="1" indent="0" algn="l">
              <a:spcBef>
                <a:spcPts val="600"/>
              </a:spcBef>
              <a:buNone/>
            </a:pPr>
            <a:endParaRPr lang="en-US" sz="15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 smtClean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 smtClean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 smtClean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 smtClean="0">
              <a:solidFill>
                <a:schemeClr val="bg2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endParaRPr lang="en-US" sz="1500" dirty="0" smtClean="0">
              <a:solidFill>
                <a:schemeClr val="bg2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r>
              <a:rPr lang="en-US" sz="1900" dirty="0" smtClean="0">
                <a:solidFill>
                  <a:schemeClr val="bg2"/>
                </a:solidFill>
                <a:latin typeface="Arial (body)"/>
                <a:cs typeface="Arial (body)"/>
              </a:rPr>
              <a:t>See Ashley’s for EBTS layout and installation</a:t>
            </a:r>
            <a:endParaRPr lang="en-US" sz="1900" dirty="0">
              <a:solidFill>
                <a:schemeClr val="bg2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39552" y="1724491"/>
            <a:ext cx="57606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Hollow Beam </a:t>
            </a:r>
            <a:r>
              <a:rPr lang="en-US" dirty="0" err="1" smtClean="0">
                <a:solidFill>
                  <a:schemeClr val="tx2"/>
                </a:solidFill>
              </a:rPr>
              <a:t>D</a:t>
            </a:r>
            <a:r>
              <a:rPr lang="en-US" baseline="-25000" dirty="0" err="1" smtClean="0">
                <a:solidFill>
                  <a:schemeClr val="tx2"/>
                </a:solidFill>
              </a:rPr>
              <a:t>ext</a:t>
            </a:r>
            <a:r>
              <a:rPr lang="en-US" dirty="0" smtClean="0">
                <a:solidFill>
                  <a:schemeClr val="tx2"/>
                </a:solidFill>
              </a:rPr>
              <a:t> ~16 </a:t>
            </a:r>
            <a:r>
              <a:rPr lang="mr-IN" dirty="0" smtClean="0">
                <a:solidFill>
                  <a:schemeClr val="tx2"/>
                </a:solidFill>
              </a:rPr>
              <a:t>–</a:t>
            </a:r>
            <a:r>
              <a:rPr lang="en-US" dirty="0" smtClean="0">
                <a:solidFill>
                  <a:schemeClr val="tx2"/>
                </a:solidFill>
              </a:rPr>
              <a:t> 30 mm 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Steering ± </a:t>
            </a:r>
            <a:r>
              <a:rPr lang="en-US" dirty="0" smtClean="0">
                <a:solidFill>
                  <a:schemeClr val="tx2"/>
                </a:solidFill>
              </a:rPr>
              <a:t>5mm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Energy ≥ 10 </a:t>
            </a:r>
            <a:r>
              <a:rPr lang="en-US" dirty="0" err="1" smtClean="0">
                <a:solidFill>
                  <a:schemeClr val="tx2"/>
                </a:solidFill>
              </a:rPr>
              <a:t>keV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Pulsed mode: 100us at 5A at 10Hz ≈ 5mA average</a:t>
            </a:r>
          </a:p>
          <a:p>
            <a:pPr marL="742950" lvl="1" indent="-285750">
              <a:buClr>
                <a:schemeClr val="accent6"/>
              </a:buClr>
              <a:buFont typeface="Lucida Grande"/>
              <a:buChar char="-"/>
            </a:pPr>
            <a:r>
              <a:rPr lang="en-US" sz="1600" u="sng" dirty="0" smtClean="0">
                <a:solidFill>
                  <a:srgbClr val="64BCD9"/>
                </a:solidFill>
              </a:rPr>
              <a:t>Presently limited by passively cooled collector</a:t>
            </a:r>
          </a:p>
          <a:p>
            <a:pPr marL="742950" lvl="1" indent="-285750">
              <a:buClr>
                <a:schemeClr val="accent6"/>
              </a:buClr>
              <a:buFont typeface="Lucida Grande"/>
              <a:buChar char="-"/>
            </a:pPr>
            <a:r>
              <a:rPr lang="en-US" sz="1600" dirty="0" smtClean="0">
                <a:solidFill>
                  <a:srgbClr val="64BCD9"/>
                </a:solidFill>
              </a:rPr>
              <a:t>Repetition rate can be increased using water-cooled collector up to HEL nominal parameters (Anode Modulator is also needed</a:t>
            </a:r>
            <a:r>
              <a:rPr lang="en-US" sz="1600" dirty="0" smtClean="0">
                <a:solidFill>
                  <a:srgbClr val="64BCD9"/>
                </a:solidFill>
              </a:rPr>
              <a:t>), or DC beam</a:t>
            </a:r>
          </a:p>
          <a:p>
            <a:pPr marL="742950" lvl="1" indent="-285750">
              <a:buClr>
                <a:schemeClr val="accent6"/>
              </a:buClr>
              <a:buFont typeface="Lucida Grande"/>
              <a:buChar char="-"/>
            </a:pPr>
            <a:endParaRPr lang="en-GB" sz="1600" dirty="0">
              <a:solidFill>
                <a:srgbClr val="64BCD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35646"/>
            <a:ext cx="1130536" cy="850036"/>
          </a:xfrm>
          <a:prstGeom prst="rect">
            <a:avLst/>
          </a:prstGeom>
        </p:spPr>
      </p:pic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904956"/>
            <a:ext cx="1368153" cy="340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7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EBTS: Beam Size.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658872"/>
            <a:ext cx="8068076" cy="1984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849" y="747008"/>
            <a:ext cx="7115031" cy="1262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6972" y="1725476"/>
            <a:ext cx="954107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120mm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715766"/>
            <a:ext cx="7704416" cy="16741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5656" y="355285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400A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3705" y="298311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9933"/>
                </a:solidFill>
              </a:rPr>
              <a:t>560A</a:t>
            </a:r>
            <a:endParaRPr lang="en-GB" b="1" dirty="0">
              <a:solidFill>
                <a:srgbClr val="3399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518" y="26437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800A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4419" y="3901235"/>
            <a:ext cx="13676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Current at Gun Solenoid</a:t>
            </a: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6201783" y="4152682"/>
            <a:ext cx="2155013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16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x-none" b="1" dirty="0" smtClean="0">
                <a:solidFill>
                  <a:schemeClr val="tx1"/>
                </a:solidFill>
              </a:rPr>
              <a:t>–</a:t>
            </a:r>
            <a:r>
              <a:rPr lang="en-US" b="1" dirty="0" smtClean="0">
                <a:solidFill>
                  <a:srgbClr val="FF0000"/>
                </a:solidFill>
              </a:rPr>
              <a:t> 30 </a:t>
            </a:r>
            <a:r>
              <a:rPr lang="en-US" b="1" dirty="0" smtClean="0">
                <a:solidFill>
                  <a:schemeClr val="tx1"/>
                </a:solidFill>
              </a:rPr>
              <a:t>mm at 5A</a:t>
            </a:r>
          </a:p>
          <a:p>
            <a:r>
              <a:rPr lang="en-US" b="1" dirty="0" smtClean="0"/>
              <a:t>Offset: </a:t>
            </a:r>
            <a:r>
              <a:rPr lang="en-US" b="1" dirty="0" smtClean="0"/>
              <a:t>±5mm </a:t>
            </a:r>
            <a:r>
              <a:rPr lang="en-US" b="1" dirty="0" smtClean="0"/>
              <a:t>H/V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45125" y="275026"/>
            <a:ext cx="86914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BGC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294025" y="812200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403648" y="1131590"/>
            <a:ext cx="720080" cy="672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406435" y="1617674"/>
            <a:ext cx="720080" cy="672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2020-DEC-10 - BGC Collaboration Meeting </a:t>
            </a:r>
            <a:endParaRPr lang="en-GB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6816972" y="783996"/>
            <a:ext cx="954107" cy="1327920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2" idx="0"/>
          </p:cNvCxnSpPr>
          <p:nvPr/>
        </p:nvCxnSpPr>
        <p:spPr>
          <a:xfrm flipV="1">
            <a:off x="7279290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523927" y="4371950"/>
            <a:ext cx="198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3BE"/>
                </a:solidFill>
              </a:rPr>
              <a:t>Sergey </a:t>
            </a:r>
            <a:r>
              <a:rPr lang="en-US" i="1" dirty="0" err="1" smtClean="0">
                <a:solidFill>
                  <a:srgbClr val="0093BE"/>
                </a:solidFill>
              </a:rPr>
              <a:t>Sadovich</a:t>
            </a:r>
            <a:endParaRPr lang="en-US" i="1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321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 scope and experimental </a:t>
            </a:r>
            <a:r>
              <a:rPr lang="en-US" dirty="0" err="1" smtClean="0"/>
              <a:t>programme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e-GUN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3735"/>
            <a:ext cx="7920000" cy="4003527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 err="1">
                <a:solidFill>
                  <a:schemeClr val="accent1"/>
                </a:solidFill>
                <a:latin typeface="Arial (body)"/>
                <a:cs typeface="Arial (body)"/>
              </a:rPr>
              <a:t>Characterisation</a:t>
            </a:r>
            <a:r>
              <a:rPr lang="en-US" sz="1800" dirty="0">
                <a:solidFill>
                  <a:schemeClr val="accent1"/>
                </a:solidFill>
                <a:latin typeface="Arial (body)"/>
                <a:cs typeface="Arial (body)"/>
              </a:rPr>
              <a:t> of </a:t>
            </a: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HEL e</a:t>
            </a:r>
            <a:r>
              <a:rPr lang="en-US" sz="1800" dirty="0">
                <a:solidFill>
                  <a:schemeClr val="accent1"/>
                </a:solidFill>
                <a:latin typeface="Arial (body)"/>
                <a:cs typeface="Arial (body)"/>
              </a:rPr>
              <a:t>-gun prototype II: </a:t>
            </a: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full scan </a:t>
            </a:r>
            <a:r>
              <a:rPr lang="en-US" sz="1800" dirty="0">
                <a:solidFill>
                  <a:schemeClr val="accent1"/>
                </a:solidFill>
                <a:latin typeface="Arial (body)"/>
                <a:cs typeface="Arial (body)"/>
              </a:rPr>
              <a:t>I(T,V</a:t>
            </a: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)</a:t>
            </a:r>
          </a:p>
          <a:p>
            <a:pPr algn="l"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First prototype 2019</a:t>
            </a:r>
          </a:p>
          <a:p>
            <a:pPr algn="l">
              <a:spcBef>
                <a:spcPts val="600"/>
              </a:spcBef>
            </a:pPr>
            <a:endParaRPr lang="en-US" sz="1800" dirty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endParaRPr lang="en-US" sz="1800" dirty="0" smtClean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marL="0" indent="0" algn="l">
              <a:spcBef>
                <a:spcPts val="600"/>
              </a:spcBef>
              <a:buNone/>
            </a:pPr>
            <a:endParaRPr lang="en-US" sz="1800" dirty="0" smtClean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Second prototype</a:t>
            </a:r>
          </a:p>
          <a:p>
            <a:pPr algn="l">
              <a:spcBef>
                <a:spcPts val="600"/>
              </a:spcBef>
            </a:pPr>
            <a:endParaRPr lang="en-US" sz="1800" dirty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marL="0" indent="0" algn="l">
              <a:spcBef>
                <a:spcPts val="600"/>
              </a:spcBef>
              <a:buNone/>
            </a:pPr>
            <a:endParaRPr lang="en-US" sz="1800" dirty="0" smtClean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marL="0" indent="0" algn="l">
              <a:spcBef>
                <a:spcPts val="600"/>
              </a:spcBef>
              <a:buNone/>
            </a:pPr>
            <a:endParaRPr lang="en-US" sz="1800" dirty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lvl="1" algn="l">
              <a:spcBef>
                <a:spcPts val="600"/>
              </a:spcBef>
            </a:pPr>
            <a:r>
              <a:rPr lang="en-US" sz="1400" dirty="0" smtClean="0">
                <a:solidFill>
                  <a:schemeClr val="accent1"/>
                </a:solidFill>
                <a:latin typeface="Arial (body)"/>
                <a:cs typeface="Arial (body)"/>
              </a:rPr>
              <a:t>Tested: small current due to old cathode</a:t>
            </a:r>
          </a:p>
          <a:p>
            <a:pPr lvl="1" algn="l">
              <a:spcBef>
                <a:spcPts val="600"/>
              </a:spcBef>
            </a:pPr>
            <a:r>
              <a:rPr lang="en-US" sz="1400" dirty="0" smtClean="0">
                <a:solidFill>
                  <a:schemeClr val="accent1"/>
                </a:solidFill>
                <a:latin typeface="Arial (body)"/>
                <a:cs typeface="Arial (body)"/>
              </a:rPr>
              <a:t>New cathode being activated</a:t>
            </a:r>
            <a:endParaRPr lang="en-US" sz="1400" dirty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1" name="Picture 10" descr="Step 1 - Sectione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1307" y="1122298"/>
            <a:ext cx="3183141" cy="17660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06188" y="1183853"/>
            <a:ext cx="145424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A. Churchman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DSC_111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1306" y="2859782"/>
            <a:ext cx="3179809" cy="16787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3203" y="1183853"/>
            <a:ext cx="1621552" cy="10004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09168" y="2228259"/>
            <a:ext cx="2453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D.Perini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1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A.Kolehmainen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CERN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" name="Picture 16" descr="CAD001469865_LHCNEHE_0026_6FEB20_CrossSection.jpg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3146" r="-3015"/>
          <a:stretch/>
        </p:blipFill>
        <p:spPr>
          <a:xfrm>
            <a:off x="2384262" y="2715766"/>
            <a:ext cx="2763802" cy="118294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3734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31550"/>
            <a:ext cx="7920000" cy="540000"/>
          </a:xfrm>
        </p:spPr>
        <p:txBody>
          <a:bodyPr/>
          <a:lstStyle/>
          <a:p>
            <a:r>
              <a:rPr lang="en-US" dirty="0" smtClean="0"/>
              <a:t>EBTS scope and experimental </a:t>
            </a:r>
            <a:r>
              <a:rPr lang="en-US" dirty="0" err="1" smtClean="0"/>
              <a:t>programme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e-GUN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3736"/>
            <a:ext cx="7920000" cy="3680222"/>
          </a:xfrm>
        </p:spPr>
        <p:txBody>
          <a:bodyPr/>
          <a:lstStyle/>
          <a:p>
            <a:pPr algn="l">
              <a:spcBef>
                <a:spcPts val="600"/>
              </a:spcBef>
            </a:pPr>
            <a:endParaRPr lang="en-US" sz="1800" dirty="0">
              <a:solidFill>
                <a:schemeClr val="accent1"/>
              </a:solidFill>
              <a:latin typeface="Arial (body)"/>
              <a:cs typeface="Arial (body)"/>
            </a:endParaRPr>
          </a:p>
          <a:p>
            <a:pPr algn="l">
              <a:spcBef>
                <a:spcPts val="600"/>
              </a:spcBef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CAD001469865_LHCNEHE_0026_6FEB20_CrossSection.jpg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3146" r="-3015"/>
          <a:stretch/>
        </p:blipFill>
        <p:spPr>
          <a:xfrm>
            <a:off x="608107" y="1131590"/>
            <a:ext cx="4335269" cy="1855561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e-gun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069913"/>
            <a:ext cx="2486041" cy="3518061"/>
          </a:xfrm>
          <a:prstGeom prst="rect">
            <a:avLst/>
          </a:prstGeom>
        </p:spPr>
      </p:pic>
      <p:pic>
        <p:nvPicPr>
          <p:cNvPr id="8" name="Picture 7" descr="cathode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4288" y="1051249"/>
            <a:ext cx="1656184" cy="1664517"/>
          </a:xfrm>
          <a:prstGeom prst="rect">
            <a:avLst/>
          </a:prstGeom>
        </p:spPr>
      </p:pic>
      <p:pic>
        <p:nvPicPr>
          <p:cNvPr id="9" name="Picture 8" descr="image002 (1)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3124407"/>
            <a:ext cx="2160240" cy="13260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771800" y="1419622"/>
            <a:ext cx="1928984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A. </a:t>
            </a:r>
            <a:r>
              <a:rPr lang="en-US" b="1" dirty="0" err="1" smtClean="0">
                <a:solidFill>
                  <a:schemeClr val="tx2"/>
                </a:solidFill>
              </a:rPr>
              <a:t>Kolehmainen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3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EBTS scope and experimental </a:t>
            </a:r>
            <a:r>
              <a:rPr lang="en-US" dirty="0" err="1" smtClean="0"/>
              <a:t>programme</a:t>
            </a:r>
            <a:r>
              <a:rPr lang="en-US" dirty="0" smtClean="0"/>
              <a:t>: BPM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/>
          <a:lstStyle/>
          <a:p>
            <a:pPr algn="l"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  <a:latin typeface="Arial (body)"/>
                <a:cs typeface="Arial (body)"/>
              </a:rPr>
              <a:t>Strip</a:t>
            </a:r>
            <a:r>
              <a:rPr lang="en-US" sz="1800" dirty="0">
                <a:solidFill>
                  <a:schemeClr val="accent1"/>
                </a:solidFill>
                <a:latin typeface="Arial (body)"/>
                <a:cs typeface="Arial (body)"/>
              </a:rPr>
              <a:t>-line BPM: experimental confirmation of e-beam measurements with HEL type beam</a:t>
            </a:r>
          </a:p>
          <a:p>
            <a:pPr marL="0" indent="0" algn="l"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A. Rossi - BGC Collaboration Meeting, CERN 30-31 March 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Diagram, schematic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685" y="1326400"/>
            <a:ext cx="2401396" cy="18117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146" y="1255970"/>
            <a:ext cx="3006334" cy="191305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39552" y="1275606"/>
            <a:ext cx="2598067" cy="3456384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dirty="0">
              <a:solidFill>
                <a:schemeClr val="tx2"/>
              </a:solidFill>
            </a:endParaRPr>
          </a:p>
          <a:p>
            <a:pPr>
              <a:buSzPct val="150000"/>
            </a:pPr>
            <a:r>
              <a:rPr lang="en-US" sz="1400" dirty="0">
                <a:solidFill>
                  <a:schemeClr val="bg2"/>
                </a:solidFill>
              </a:rPr>
              <a:t>Numerical simulations and </a:t>
            </a:r>
            <a:r>
              <a:rPr lang="en-US" sz="1400" dirty="0">
                <a:solidFill>
                  <a:srgbClr val="005F8C"/>
                </a:solidFill>
              </a:rPr>
              <a:t>laboratory measurements </a:t>
            </a:r>
            <a:r>
              <a:rPr lang="en-US" sz="1400" dirty="0">
                <a:solidFill>
                  <a:schemeClr val="bg2"/>
                </a:solidFill>
              </a:rPr>
              <a:t>demonstrate the feasibility of measuring both ~ DC e-beam and bunched LHC beam, with &lt; 2um </a:t>
            </a:r>
            <a:r>
              <a:rPr lang="en-US" sz="1400" dirty="0" smtClean="0">
                <a:solidFill>
                  <a:schemeClr val="bg2"/>
                </a:solidFill>
              </a:rPr>
              <a:t>difference</a:t>
            </a:r>
            <a:endParaRPr lang="en-US" sz="1400" dirty="0">
              <a:solidFill>
                <a:schemeClr val="bg2"/>
              </a:solidFill>
            </a:endParaRPr>
          </a:p>
          <a:p>
            <a:pPr marL="0" indent="0">
              <a:buSzPct val="150000"/>
              <a:buNone/>
            </a:pPr>
            <a:r>
              <a:rPr lang="en-US" sz="1400" b="1" dirty="0">
                <a:solidFill>
                  <a:schemeClr val="bg2"/>
                </a:solidFill>
              </a:rPr>
              <a:t>G. </a:t>
            </a:r>
            <a:r>
              <a:rPr lang="en-US" sz="1400" b="1" dirty="0" err="1">
                <a:solidFill>
                  <a:schemeClr val="bg2"/>
                </a:solidFill>
              </a:rPr>
              <a:t>Bantemits</a:t>
            </a:r>
            <a:r>
              <a:rPr lang="en-US" sz="1400" b="1" dirty="0">
                <a:solidFill>
                  <a:schemeClr val="bg2"/>
                </a:solidFill>
              </a:rPr>
              <a:t> et at. IBIC2021</a:t>
            </a:r>
          </a:p>
          <a:p>
            <a:pPr>
              <a:buSzPct val="150000"/>
            </a:pPr>
            <a:endParaRPr lang="en-US" sz="1400" dirty="0" smtClean="0">
              <a:solidFill>
                <a:schemeClr val="bg2"/>
              </a:solidFill>
            </a:endParaRPr>
          </a:p>
          <a:p>
            <a:pPr>
              <a:buSzPct val="150000"/>
            </a:pPr>
            <a:r>
              <a:rPr lang="en-US" sz="1400" dirty="0" smtClean="0">
                <a:solidFill>
                  <a:schemeClr val="bg2"/>
                </a:solidFill>
              </a:rPr>
              <a:t>Planned to be mounted ~ May 2022</a:t>
            </a:r>
            <a:endParaRPr lang="en-US" sz="1400" dirty="0" smtClean="0">
              <a:solidFill>
                <a:schemeClr val="bg2"/>
              </a:solidFill>
            </a:endParaRPr>
          </a:p>
          <a:p>
            <a:endParaRPr lang="en-US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5F8C"/>
              </a:solidFill>
            </a:endParaRPr>
          </a:p>
        </p:txBody>
      </p:sp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="" xmlns:a16="http://schemas.microsoft.com/office/drawing/2014/main" id="{717FCE31-5F20-4D00-B606-F75549D43B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308" y="3214181"/>
            <a:ext cx="2876012" cy="1589817"/>
          </a:xfrm>
          <a:prstGeom prst="rect">
            <a:avLst/>
          </a:prstGeom>
          <a:ln>
            <a:solidFill>
              <a:srgbClr val="64BCD9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4900210" y="4362658"/>
            <a:ext cx="2412402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See A. Churchman’s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5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6376</TotalTime>
  <Words>634</Words>
  <Application>Microsoft Macintosh PowerPoint</Application>
  <PresentationFormat>On-screen Show (16:9)</PresentationFormat>
  <Paragraphs>143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Electron Beam Test Stand (EBTS) </vt:lpstr>
      <vt:lpstr>EBTS current team</vt:lpstr>
      <vt:lpstr>Latest design of the Hollow Electron Lens</vt:lpstr>
      <vt:lpstr>Electron Beam Test Stand</vt:lpstr>
      <vt:lpstr>EBTS scope and experimental programme: BGC</vt:lpstr>
      <vt:lpstr>EBTS: Beam Size.</vt:lpstr>
      <vt:lpstr>EBTS scope and experimental programme:  e-GUN</vt:lpstr>
      <vt:lpstr>EBTS scope and experimental programme:  e-GUN</vt:lpstr>
      <vt:lpstr>EBTS scope and experimental programme: BPM</vt:lpstr>
      <vt:lpstr>EBTS scope and experimental programme</vt:lpstr>
      <vt:lpstr>Planning 2022</vt:lpstr>
      <vt:lpstr>Thank you for your attention.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Adriana Rossi</cp:lastModifiedBy>
  <cp:revision>99</cp:revision>
  <dcterms:created xsi:type="dcterms:W3CDTF">2016-02-12T09:02:01Z</dcterms:created>
  <dcterms:modified xsi:type="dcterms:W3CDTF">2022-03-30T09:47:46Z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