
<file path=[Content_Types].xml><?xml version="1.0" encoding="utf-8"?>
<Types xmlns="http://schemas.openxmlformats.org/package/2006/content-types">
  <Default Extension="bmp" ContentType="image/bmp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262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66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706" autoAdjust="0"/>
  </p:normalViewPr>
  <p:slideViewPr>
    <p:cSldViewPr snapToObjects="1" showGuides="1">
      <p:cViewPr varScale="1">
        <p:scale>
          <a:sx n="192" d="100"/>
          <a:sy n="192" d="100"/>
        </p:scale>
        <p:origin x="894" y="156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30/03/2022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30/03/2022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BGC is mounted to the support via x8 M8 &amp;</a:t>
            </a:r>
            <a:r>
              <a:rPr lang="en-GB" baseline="0" dirty="0"/>
              <a:t> x4 M6</a:t>
            </a:r>
            <a:r>
              <a:rPr lang="en-GB" dirty="0"/>
              <a:t> </a:t>
            </a:r>
            <a:r>
              <a:rPr lang="en-GB" dirty="0" err="1"/>
              <a:t>Caphead</a:t>
            </a:r>
            <a:r>
              <a:rPr lang="en-GB" dirty="0"/>
              <a:t> Screws.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Current phase</a:t>
            </a:r>
            <a:r>
              <a:rPr lang="en-GB" baseline="0" dirty="0"/>
              <a:t> of the EBTS.</a:t>
            </a:r>
            <a:br>
              <a:rPr lang="en-GB" baseline="0" dirty="0"/>
            </a:br>
            <a:r>
              <a:rPr lang="en-GB" baseline="0" dirty="0"/>
              <a:t>Primary assets are the Electron Gun, BDB and Collector.</a:t>
            </a:r>
          </a:p>
          <a:p>
            <a:r>
              <a:rPr lang="en-GB" baseline="0" dirty="0"/>
              <a:t>There is also a Sector Valve and x4 Solenoid magnets.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Once the Electron gun has been commissioned, we will progress</a:t>
            </a:r>
            <a:r>
              <a:rPr lang="en-GB" baseline="0" dirty="0"/>
              <a:t> to Phase 2.</a:t>
            </a:r>
          </a:p>
          <a:p>
            <a:r>
              <a:rPr lang="en-GB" dirty="0"/>
              <a:t>This includes the addition of the BPM, </a:t>
            </a:r>
            <a:r>
              <a:rPr lang="en-GB" dirty="0" err="1"/>
              <a:t>Chromox</a:t>
            </a:r>
            <a:r>
              <a:rPr lang="en-GB" dirty="0"/>
              <a:t> ‘BTV’ and an additional</a:t>
            </a:r>
            <a:r>
              <a:rPr lang="en-GB" baseline="0" dirty="0"/>
              <a:t> 3 Solenoid Magnets.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At the nominal position of the Gas Curtain</a:t>
            </a:r>
            <a:r>
              <a:rPr lang="en-GB" baseline="0" dirty="0"/>
              <a:t>.</a:t>
            </a:r>
          </a:p>
          <a:p>
            <a:r>
              <a:rPr lang="en-GB" baseline="0" dirty="0"/>
              <a:t>With tolerance for some slight Beam Steering – Magnets.</a:t>
            </a:r>
          </a:p>
          <a:p>
            <a:r>
              <a:rPr lang="en-GB" baseline="0" dirty="0"/>
              <a:t>In respect to planning – the Screen is due to arrive at CERN in mid-April. </a:t>
            </a:r>
            <a:br>
              <a:rPr lang="en-GB" baseline="0" dirty="0"/>
            </a:br>
            <a:r>
              <a:rPr lang="en-GB" baseline="0" dirty="0"/>
              <a:t>The additional mechanical pieces are being manufactured by the SY-BI workshop.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Quick re-cap of all</a:t>
            </a:r>
            <a:r>
              <a:rPr lang="en-GB" baseline="0" dirty="0"/>
              <a:t> pieces of instrumentation on EBTS.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Step by Step process to install the Beam Gas Curtain onto the EBTS. </a:t>
            </a:r>
            <a:br>
              <a:rPr lang="en-GB" dirty="0"/>
            </a:br>
            <a:r>
              <a:rPr lang="en-GB" dirty="0"/>
              <a:t>The</a:t>
            </a:r>
            <a:r>
              <a:rPr lang="en-GB" baseline="0" dirty="0"/>
              <a:t> BGC assembly will be handled using the overhead crane of B236.</a:t>
            </a:r>
          </a:p>
          <a:p>
            <a:r>
              <a:rPr lang="en-GB" baseline="0" dirty="0"/>
              <a:t>Additional Aluminium supports will be used. This is for critical additional support.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sub-assembly</a:t>
            </a:r>
            <a:r>
              <a:rPr lang="en-GB" baseline="0" dirty="0"/>
              <a:t> will be DELICATELY slid through the Solenoids.</a:t>
            </a:r>
          </a:p>
          <a:p>
            <a:r>
              <a:rPr lang="en-GB" baseline="0" dirty="0"/>
              <a:t>The support will be transitionally used between the Solenoids.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Mounting</a:t>
            </a:r>
            <a:r>
              <a:rPr lang="en-GB" baseline="0" dirty="0"/>
              <a:t> of Sub assembly to Sector Valve is achieved via x8 M6 Silver coated Studs.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Ashley Churchman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Ashley Churchman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Ashley Churchman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Ashley Churchman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Ashley Churchman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Ashley Churchman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Ashley Churchman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Ashley Churchman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bmp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bmp"/><Relationship Id="rId5" Type="http://schemas.openxmlformats.org/officeDocument/2006/relationships/image" Target="../media/image10.bmp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b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bmp"/><Relationship Id="rId4" Type="http://schemas.openxmlformats.org/officeDocument/2006/relationships/image" Target="../media/image14.b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b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785786" y="2357436"/>
            <a:ext cx="8715436" cy="1104632"/>
          </a:xfrm>
        </p:spPr>
        <p:txBody>
          <a:bodyPr/>
          <a:lstStyle/>
          <a:p>
            <a:r>
              <a:rPr lang="en-GB" dirty="0"/>
              <a:t>Beam Gas Curtain V3 (BGC)</a:t>
            </a:r>
            <a:br>
              <a:rPr lang="en-GB" dirty="0"/>
            </a:br>
            <a:r>
              <a:rPr lang="en-GB" dirty="0"/>
              <a:t>on the Electron Beam Test Stand (EBTS)</a:t>
            </a:r>
            <a:br>
              <a:rPr lang="en-GB" dirty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Ashley Churchman – SY-BI-ML, CERN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4155926"/>
            <a:ext cx="6480000" cy="603250"/>
          </a:xfrm>
        </p:spPr>
        <p:txBody>
          <a:bodyPr>
            <a:normAutofit fontScale="92500" lnSpcReduction="20000"/>
          </a:bodyPr>
          <a:lstStyle/>
          <a:p>
            <a:r>
              <a:rPr lang="en-GB" b="0" i="0" dirty="0">
                <a:solidFill>
                  <a:schemeClr val="bg2"/>
                </a:solidFill>
              </a:rPr>
              <a:t>BGC Collaboration meeting   </a:t>
            </a:r>
          </a:p>
          <a:p>
            <a:r>
              <a:rPr lang="en-GB" b="0" i="0" dirty="0">
                <a:solidFill>
                  <a:schemeClr val="bg2"/>
                </a:solidFill>
              </a:rPr>
              <a:t>30/03/2022 </a:t>
            </a:r>
          </a:p>
          <a:p>
            <a:r>
              <a:rPr lang="en-GB" b="0" i="0" dirty="0">
                <a:solidFill>
                  <a:schemeClr val="bg2"/>
                </a:solidFill>
              </a:rPr>
              <a:t>CERN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8" name="Picture 7" descr="A picture containing toy&#10;&#10;Description automatically generated">
            <a:extLst>
              <a:ext uri="{FF2B5EF4-FFF2-40B4-BE49-F238E27FC236}">
                <a16:creationId xmlns:a16="http://schemas.microsoft.com/office/drawing/2014/main" id="{DD534934-3AB7-4FD4-882A-D7715F0526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7884" y="142858"/>
            <a:ext cx="2754372" cy="2384718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EBTS – Phase 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Ashley Churchman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D065BBA-623D-428B-AD07-574BB39AE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75000"/>
            <a:ext cx="7920000" cy="540000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BGC Support</a:t>
            </a:r>
          </a:p>
        </p:txBody>
      </p:sp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0B7340D7-0715-4FF2-A446-35DF9CF655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203" y="1241424"/>
            <a:ext cx="2676258" cy="2881916"/>
          </a:xfrm>
          <a:prstGeom prst="rect">
            <a:avLst/>
          </a:prstGeom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E4E53618-B3C9-4021-B9C2-F4495DEEE3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3871" y="1246897"/>
            <a:ext cx="2676258" cy="2881916"/>
          </a:xfrm>
          <a:prstGeom prst="rect">
            <a:avLst/>
          </a:prstGeom>
        </p:spPr>
      </p:pic>
      <p:pic>
        <p:nvPicPr>
          <p:cNvPr id="14" name="Picture 13" descr="Diagram, engineering drawing&#10;&#10;Description automatically generated">
            <a:extLst>
              <a:ext uri="{FF2B5EF4-FFF2-40B4-BE49-F238E27FC236}">
                <a16:creationId xmlns:a16="http://schemas.microsoft.com/office/drawing/2014/main" id="{9CAB73E2-B5D3-463E-9122-311A9FC09CC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84168" y="1246897"/>
            <a:ext cx="2681341" cy="2887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572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for your attention.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Ashley Churchman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405000"/>
            <a:ext cx="7920000" cy="540000"/>
          </a:xfrm>
        </p:spPr>
        <p:txBody>
          <a:bodyPr/>
          <a:lstStyle/>
          <a:p>
            <a:r>
              <a:rPr lang="en-GB" dirty="0"/>
              <a:t>EBTS – Phase 1; Electron Gun &amp; Collector.</a:t>
            </a:r>
            <a:br>
              <a:rPr lang="en-GB" dirty="0"/>
            </a:br>
            <a:r>
              <a:rPr lang="en-GB" dirty="0"/>
              <a:t>Current situation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588412" y="675000"/>
            <a:ext cx="8302976" cy="270193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Ashley Churchman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982B3795-AA87-4652-92D3-3F71288DD9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694" y="1357304"/>
            <a:ext cx="4340103" cy="3027002"/>
          </a:xfrm>
          <a:prstGeom prst="rect">
            <a:avLst/>
          </a:prstGeom>
        </p:spPr>
      </p:pic>
      <p:pic>
        <p:nvPicPr>
          <p:cNvPr id="14" name="Picture 13" descr="A picture containing engine&#10;&#10;Description automatically generated">
            <a:extLst>
              <a:ext uri="{FF2B5EF4-FFF2-40B4-BE49-F238E27FC236}">
                <a16:creationId xmlns:a16="http://schemas.microsoft.com/office/drawing/2014/main" id="{D79314F9-7A51-40CB-B781-79968EA6B3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50797" y="1357304"/>
            <a:ext cx="4036003" cy="302700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iagram, engineering drawing&#10;&#10;Description automatically generated">
            <a:extLst>
              <a:ext uri="{FF2B5EF4-FFF2-40B4-BE49-F238E27FC236}">
                <a16:creationId xmlns:a16="http://schemas.microsoft.com/office/drawing/2014/main" id="{717FCE31-5F20-4D00-B606-F75549D43B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307" y="571486"/>
            <a:ext cx="7829493" cy="4328027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EBTS – Phase 2; BPM &amp; </a:t>
            </a:r>
            <a:r>
              <a:rPr lang="en-GB" dirty="0" err="1"/>
              <a:t>Chromox</a:t>
            </a:r>
            <a:r>
              <a:rPr lang="en-GB" dirty="0"/>
              <a:t> Screen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Ashley Churchman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977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485BBCC6-9DBF-494D-9449-06C8D0B929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5668" y="669058"/>
            <a:ext cx="4028941" cy="3545096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EBTS – Phase 2; </a:t>
            </a:r>
            <a:r>
              <a:rPr lang="en-GB" dirty="0" err="1"/>
              <a:t>Chromox</a:t>
            </a:r>
            <a:r>
              <a:rPr lang="en-GB" dirty="0"/>
              <a:t> Screen details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Ashley Churchman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D065BBA-623D-428B-AD07-574BB39AE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78324"/>
            <a:ext cx="5184136" cy="1116064"/>
          </a:xfrm>
        </p:spPr>
        <p:txBody>
          <a:bodyPr>
            <a:normAutofit fontScale="25000" lnSpcReduction="20000"/>
          </a:bodyPr>
          <a:lstStyle/>
          <a:p>
            <a:pPr marL="0" indent="0" algn="l">
              <a:buNone/>
            </a:pPr>
            <a:r>
              <a:rPr lang="en-GB" sz="7200" dirty="0"/>
              <a:t>65x45x0.3mm.</a:t>
            </a:r>
          </a:p>
          <a:p>
            <a:pPr algn="l"/>
            <a:endParaRPr lang="en-GB" sz="7200" dirty="0"/>
          </a:p>
          <a:p>
            <a:pPr marL="0" indent="0" algn="l">
              <a:buNone/>
            </a:pPr>
            <a:r>
              <a:rPr lang="en-GB" sz="7200" dirty="0"/>
              <a:t>Magnetically coupled &amp; pneumatically actuated ‘push/pull’ mechanics.</a:t>
            </a:r>
          </a:p>
          <a:p>
            <a:pPr algn="l"/>
            <a:endParaRPr lang="en-GB" sz="7200" dirty="0"/>
          </a:p>
          <a:p>
            <a:pPr marL="0" indent="0" algn="l">
              <a:buNone/>
            </a:pPr>
            <a:r>
              <a:rPr lang="en-GB" sz="7200" dirty="0"/>
              <a:t>Housed within DN100 ‘cross’ (270x270mm).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99FF2BAD-4768-4335-BA5D-2A05A5E0AA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5616" y="2506803"/>
            <a:ext cx="1986572" cy="1748044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41FA7527-1EF9-486F-8398-D17B832BE8E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1" r="1725" b="8714"/>
          <a:stretch/>
        </p:blipFill>
        <p:spPr>
          <a:xfrm>
            <a:off x="3510620" y="2497613"/>
            <a:ext cx="2122760" cy="176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7047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, engineering drawing&#10;&#10;Description automatically generated">
            <a:extLst>
              <a:ext uri="{FF2B5EF4-FFF2-40B4-BE49-F238E27FC236}">
                <a16:creationId xmlns:a16="http://schemas.microsoft.com/office/drawing/2014/main" id="{C3CA2A7D-35E2-494C-89D3-8C613D12A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14" y="675000"/>
            <a:ext cx="7490086" cy="4214824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EBTS – Phase 3; BGC installation.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Ashley Churchman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727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EBTS – Phase 3 installation procedure (1)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Ashley Churchman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D065BBA-623D-428B-AD07-574BB39AE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932719"/>
            <a:ext cx="3965771" cy="352955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2000" dirty="0"/>
              <a:t>Step 1 – Remove Gas Injection, Dump Chamber and interaction Pump.</a:t>
            </a:r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r>
              <a:rPr lang="en-GB" sz="2000" dirty="0"/>
              <a:t>Step 2 – Mount BGC onto Support.</a:t>
            </a:r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r>
              <a:rPr lang="en-GB" sz="2000" dirty="0"/>
              <a:t>Step 3 – Assemble DN100 Beam-pipes and BPM onto BGC.</a:t>
            </a:r>
          </a:p>
          <a:p>
            <a:pPr marL="0" indent="0" algn="l">
              <a:buNone/>
            </a:pPr>
            <a:endParaRPr lang="en-GB" dirty="0"/>
          </a:p>
        </p:txBody>
      </p:sp>
      <p:pic>
        <p:nvPicPr>
          <p:cNvPr id="13" name="Picture 12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24406E79-6654-49E3-900D-8EC3C208D9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979986"/>
            <a:ext cx="4139626" cy="3692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2463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EBTS – Phase 3 installation procedure (2)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Ashley Churchman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D065BBA-623D-428B-AD07-574BB39AE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9767" y="722973"/>
            <a:ext cx="7638179" cy="352955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2000" dirty="0"/>
              <a:t>Step 4 – Slide BGC/BPM assembly through each Solenoid. </a:t>
            </a:r>
          </a:p>
          <a:p>
            <a:pPr marL="0" indent="0" algn="l">
              <a:buNone/>
            </a:pPr>
            <a:endParaRPr lang="en-GB" dirty="0"/>
          </a:p>
        </p:txBody>
      </p:sp>
      <p:pic>
        <p:nvPicPr>
          <p:cNvPr id="16" name="Picture 15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1BB1D3F0-A210-4D91-AE51-9CD6FECE792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4481"/>
          <a:stretch/>
        </p:blipFill>
        <p:spPr>
          <a:xfrm>
            <a:off x="1037637" y="1100934"/>
            <a:ext cx="3281264" cy="3422872"/>
          </a:xfrm>
          <a:prstGeom prst="rect">
            <a:avLst/>
          </a:prstGeom>
        </p:spPr>
      </p:pic>
      <p:pic>
        <p:nvPicPr>
          <p:cNvPr id="18" name="Picture 17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798ED588-D732-4350-A0A8-AE180DBE7EF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4481"/>
          <a:stretch/>
        </p:blipFill>
        <p:spPr>
          <a:xfrm>
            <a:off x="4849923" y="1100935"/>
            <a:ext cx="3285071" cy="3426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320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EBTS – Phase 3 installation procedure (3)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Ashley Churchman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D065BBA-623D-428B-AD07-574BB39AE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29" y="932719"/>
            <a:ext cx="3749747" cy="352955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2000" dirty="0"/>
              <a:t>Step 5 – Mount BGC assembly to Sector Valve, using silver coated studs.</a:t>
            </a:r>
          </a:p>
          <a:p>
            <a:pPr marL="0" indent="0" algn="l">
              <a:buNone/>
            </a:pPr>
            <a:r>
              <a:rPr lang="en-GB" sz="2000" dirty="0"/>
              <a:t>Step 6 – Re-mount Gas Injection, Dump chamber and Interaction Pump.</a:t>
            </a:r>
          </a:p>
          <a:p>
            <a:pPr marL="0" indent="0" algn="l">
              <a:buNone/>
            </a:pPr>
            <a:r>
              <a:rPr lang="en-GB" sz="2000" dirty="0"/>
              <a:t>Step 7 – Mount DN100 Spacer and Bellow.</a:t>
            </a:r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endParaRPr lang="en-GB" dirty="0"/>
          </a:p>
        </p:txBody>
      </p:sp>
      <p:pic>
        <p:nvPicPr>
          <p:cNvPr id="13" name="Picture 12" descr="A 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1BDB4A56-EC8C-4F99-8EE8-ADAE6BAE86F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3512"/>
          <a:stretch/>
        </p:blipFill>
        <p:spPr>
          <a:xfrm>
            <a:off x="4470834" y="725468"/>
            <a:ext cx="4138566" cy="4077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5590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EBTS – Phase 3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Ashley Churchman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6D065BBA-623D-428B-AD07-574BB39AE1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229" y="932719"/>
            <a:ext cx="3173683" cy="3529558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2000" dirty="0"/>
              <a:t>Step 8 – Align Solenoids to Vacuum assembly, using existing positions for reference.</a:t>
            </a:r>
          </a:p>
          <a:p>
            <a:pPr marL="0" indent="0" algn="l">
              <a:buNone/>
            </a:pPr>
            <a:r>
              <a:rPr lang="en-GB" sz="2000" dirty="0"/>
              <a:t>Step 9 - Slide final Solenoid over the BGC/DN100 pieces.</a:t>
            </a:r>
          </a:p>
          <a:p>
            <a:pPr marL="0" indent="0" algn="l">
              <a:buNone/>
            </a:pPr>
            <a:r>
              <a:rPr lang="en-GB" sz="2000" dirty="0"/>
              <a:t>Step 10 – Mount Collector to EBTS and connect to DN100 Bellow. </a:t>
            </a:r>
          </a:p>
          <a:p>
            <a:pPr marL="0" indent="0" algn="l">
              <a:buNone/>
            </a:pPr>
            <a:endParaRPr lang="en-GB" sz="2000" dirty="0"/>
          </a:p>
          <a:p>
            <a:pPr marL="0" indent="0" algn="l">
              <a:buNone/>
            </a:pPr>
            <a:endParaRPr lang="en-GB" dirty="0"/>
          </a:p>
        </p:txBody>
      </p:sp>
      <p:pic>
        <p:nvPicPr>
          <p:cNvPr id="6" name="Picture 5" descr="Diagram, engineering drawing&#10;&#10;Description automatically generated">
            <a:extLst>
              <a:ext uri="{FF2B5EF4-FFF2-40B4-BE49-F238E27FC236}">
                <a16:creationId xmlns:a16="http://schemas.microsoft.com/office/drawing/2014/main" id="{92B6CC65-7683-432D-953C-DEC877C911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1324" y="957081"/>
            <a:ext cx="4559515" cy="3674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77484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AD56BA-2B7C-434F-AA6C-906DAF6E63F1}">
  <ds:schemaRefs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dcmitype/"/>
    <ds:schemaRef ds:uri="8946e33d-fd2f-4ae4-8ee9-d90c129cdf9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3881</TotalTime>
  <Words>511</Words>
  <Application>Microsoft Office PowerPoint</Application>
  <PresentationFormat>On-screen Show (16:9)</PresentationFormat>
  <Paragraphs>79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Wingdings</vt:lpstr>
      <vt:lpstr>Thème Office</vt:lpstr>
      <vt:lpstr>Beam Gas Curtain V3 (BGC) on the Electron Beam Test Stand (EBTS) </vt:lpstr>
      <vt:lpstr>EBTS – Phase 1; Electron Gun &amp; Collector. Current situation</vt:lpstr>
      <vt:lpstr>EBTS – Phase 2; BPM &amp; Chromox Screen</vt:lpstr>
      <vt:lpstr>EBTS – Phase 2; Chromox Screen details</vt:lpstr>
      <vt:lpstr>EBTS – Phase 3; BGC installation.</vt:lpstr>
      <vt:lpstr>EBTS – Phase 3 installation procedure (1)</vt:lpstr>
      <vt:lpstr>EBTS – Phase 3 installation procedure (2)</vt:lpstr>
      <vt:lpstr>EBTS – Phase 3 installation procedure (3)</vt:lpstr>
      <vt:lpstr>EBTS – Phase 3</vt:lpstr>
      <vt:lpstr>EBTS – Phase 3</vt:lpstr>
      <vt:lpstr>Thank you for your attention.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Ashley Robert Churchman</cp:lastModifiedBy>
  <cp:revision>72</cp:revision>
  <dcterms:created xsi:type="dcterms:W3CDTF">2016-02-12T09:02:01Z</dcterms:created>
  <dcterms:modified xsi:type="dcterms:W3CDTF">2022-03-30T09:34:47Z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