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y="6858000" cx="9144000"/>
  <p:notesSz cx="6858000" cy="9144000"/>
  <p:embeddedFontLst>
    <p:embeddedFont>
      <p:font typeface="Lora"/>
      <p:regular r:id="rId24"/>
      <p:bold r:id="rId25"/>
      <p:italic r:id="rId26"/>
      <p:boldItalic r:id="rId27"/>
    </p:embeddedFont>
    <p:embeddedFont>
      <p:font typeface="Quattrocento Sans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Lora-regular.fntdata"/><Relationship Id="rId23" Type="http://schemas.openxmlformats.org/officeDocument/2006/relationships/slide" Target="slides/slide17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Lora-italic.fntdata"/><Relationship Id="rId25" Type="http://schemas.openxmlformats.org/officeDocument/2006/relationships/font" Target="fonts/Lora-bold.fntdata"/><Relationship Id="rId28" Type="http://schemas.openxmlformats.org/officeDocument/2006/relationships/font" Target="fonts/QuattrocentoSans-regular.fntdata"/><Relationship Id="rId27" Type="http://schemas.openxmlformats.org/officeDocument/2006/relationships/font" Target="fonts/Lora-bold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QuattrocentoSans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QuattrocentoSans-boldItalic.fntdata"/><Relationship Id="rId30" Type="http://schemas.openxmlformats.org/officeDocument/2006/relationships/font" Target="fonts/QuattrocentoSans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11fb35c748d_0_55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11fb35c748d_0_5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g11fb35c748d_0_55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11fb35c748d_0_60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11fb35c748d_0_6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g11fb35c748d_0_60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11fb35c748d_0_6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11fb35c748d_0_6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g11fb35c748d_0_62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11fb35c748d_0_15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11fb35c748d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g11fb35c748d_0_15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11fb35c748d_0_56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11fb35c748d_0_5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g11fb35c748d_0_56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11fb35c748d_0_4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Google Shape;374;g11fb35c748d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g11fb35c748d_0_4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11fb35c748d_0_57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4" name="Google Shape;414;g11fb35c748d_0_5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5" name="Google Shape;415;g11fb35c748d_0_57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3" name="Google Shape;423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1fb09469b6_0_13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11fb09469b6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g11fb09469b6_0_13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1fb35c748d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1fb35c748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g11fb35c748d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1fb35c748d_0_193:notes"/>
          <p:cNvSpPr/>
          <p:nvPr>
            <p:ph idx="2" type="sldImg"/>
          </p:nvPr>
        </p:nvSpPr>
        <p:spPr>
          <a:xfrm>
            <a:off x="1143213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11fb35c748d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1fb35c748d_0_291:notes"/>
          <p:cNvSpPr/>
          <p:nvPr>
            <p:ph idx="2" type="sldImg"/>
          </p:nvPr>
        </p:nvSpPr>
        <p:spPr>
          <a:xfrm>
            <a:off x="1143213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11fb35c748d_0_2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11fb35c748d_0_8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11fb35c748d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g11fb35c748d_0_8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11fb35c748d_0_462:notes"/>
          <p:cNvSpPr/>
          <p:nvPr>
            <p:ph idx="2" type="sldImg"/>
          </p:nvPr>
        </p:nvSpPr>
        <p:spPr>
          <a:xfrm>
            <a:off x="1143213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11fb35c748d_0_4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Get a new picture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1fb09469b6_0_3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11fb09469b6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g11fb09469b6_0_3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11fb35c748d_0_54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11fb35c748d_0_5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g11fb35c748d_0_54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Relationship Id="rId3" Type="http://schemas.openxmlformats.org/officeDocument/2006/relationships/image" Target="../media/image7.jpg"/><Relationship Id="rId4" Type="http://schemas.openxmlformats.org/officeDocument/2006/relationships/image" Target="../media/image2.jpg"/><Relationship Id="rId5" Type="http://schemas.openxmlformats.org/officeDocument/2006/relationships/image" Target="../media/image5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9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 txBox="1"/>
          <p:nvPr>
            <p:ph type="ctrTitle"/>
          </p:nvPr>
        </p:nvSpPr>
        <p:spPr>
          <a:xfrm>
            <a:off x="4708310" y="1608069"/>
            <a:ext cx="3978489" cy="25067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36000" spcFirstLastPara="1" rIns="36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872"/>
              </a:buClr>
              <a:buSzPts val="4000"/>
              <a:buFont typeface="Calibri"/>
              <a:buNone/>
              <a:defRPr b="1" i="0">
                <a:solidFill>
                  <a:srgbClr val="00587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b="1" sz="25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304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52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cxnSp>
        <p:nvCxnSpPr>
          <p:cNvPr id="20" name="Google Shape;20;p2"/>
          <p:cNvCxnSpPr/>
          <p:nvPr/>
        </p:nvCxnSpPr>
        <p:spPr>
          <a:xfrm>
            <a:off x="4561279" y="1967225"/>
            <a:ext cx="0" cy="1786759"/>
          </a:xfrm>
          <a:prstGeom prst="straightConnector1">
            <a:avLst/>
          </a:prstGeom>
          <a:noFill/>
          <a:ln cap="flat" cmpd="sng" w="25400">
            <a:solidFill>
              <a:srgbClr val="5BC1E6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" name="Google Shape;21;p2"/>
          <p:cNvSpPr txBox="1"/>
          <p:nvPr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The HiLumi LHC Design Study is included in the High Luminosity LHC project and is partly funded by the European Commission within the Framework Programme 7 Capacities Specific Programme, Grant Agreement 284404. </a:t>
            </a:r>
            <a:endParaRPr b="0" i="0" sz="1200" u="none" cap="none" strike="noStrike">
              <a:solidFill>
                <a:srgbClr val="31859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" name="Google Shape;2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60290" y="6168005"/>
            <a:ext cx="417381" cy="281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0847" y="6128871"/>
            <a:ext cx="4416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37239" y="1802165"/>
            <a:ext cx="4313433" cy="2079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1"/>
          <p:cNvSpPr txBox="1"/>
          <p:nvPr>
            <p:ph idx="1" type="subTitle"/>
          </p:nvPr>
        </p:nvSpPr>
        <p:spPr>
          <a:xfrm>
            <a:off x="2022300" y="3754565"/>
            <a:ext cx="5591400" cy="1046400"/>
          </a:xfrm>
          <a:prstGeom prst="rect">
            <a:avLst/>
          </a:prstGeom>
        </p:spPr>
        <p:txBody>
          <a:bodyPr anchorCtr="0" anchor="t" bIns="0" lIns="91425" spcFirstLastPara="1" rIns="91425" wrap="square" tIns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highlight>
                  <a:schemeClr val="accent1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9pPr>
          </a:lstStyle>
          <a:p/>
        </p:txBody>
      </p:sp>
      <p:cxnSp>
        <p:nvCxnSpPr>
          <p:cNvPr id="71" name="Google Shape;71;p11"/>
          <p:cNvCxnSpPr/>
          <p:nvPr/>
        </p:nvCxnSpPr>
        <p:spPr>
          <a:xfrm>
            <a:off x="-6025" y="3429016"/>
            <a:ext cx="19845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2" name="Google Shape;72;p11"/>
          <p:cNvSpPr txBox="1"/>
          <p:nvPr>
            <p:ph type="ctrTitle"/>
          </p:nvPr>
        </p:nvSpPr>
        <p:spPr>
          <a:xfrm>
            <a:off x="2022225" y="2258031"/>
            <a:ext cx="3787800" cy="1546500"/>
          </a:xfrm>
          <a:prstGeom prst="rect">
            <a:avLst/>
          </a:prstGeom>
        </p:spPr>
        <p:txBody>
          <a:bodyPr anchorCtr="0" anchor="b" bIns="0" lIns="36000" spcFirstLastPara="1" rIns="3600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cxnSp>
        <p:nvCxnSpPr>
          <p:cNvPr id="73" name="Google Shape;73;p11"/>
          <p:cNvCxnSpPr/>
          <p:nvPr/>
        </p:nvCxnSpPr>
        <p:spPr>
          <a:xfrm>
            <a:off x="5898975" y="3429000"/>
            <a:ext cx="32511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4" name="Google Shape;74;p11"/>
          <p:cNvSpPr txBox="1"/>
          <p:nvPr>
            <p:ph idx="12" type="sldNum"/>
          </p:nvPr>
        </p:nvSpPr>
        <p:spPr>
          <a:xfrm>
            <a:off x="8543227" y="6333134"/>
            <a:ext cx="548700" cy="524700"/>
          </a:xfrm>
          <a:prstGeom prst="rect">
            <a:avLst/>
          </a:prstGeom>
        </p:spPr>
        <p:txBody>
          <a:bodyPr anchorCtr="0" anchor="t" bIns="0" lIns="91425" spcFirstLastPara="1" rIns="91425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p11"/>
          <p:cNvSpPr/>
          <p:nvPr/>
        </p:nvSpPr>
        <p:spPr>
          <a:xfrm>
            <a:off x="1141225" y="3108892"/>
            <a:ext cx="640200" cy="640200"/>
          </a:xfrm>
          <a:prstGeom prst="ellipse">
            <a:avLst/>
          </a:prstGeom>
          <a:gradFill>
            <a:gsLst>
              <a:gs pos="0">
                <a:srgbClr val="7DC3D6"/>
              </a:gs>
              <a:gs pos="100000">
                <a:srgbClr val="39839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eneric_mainSlide" type="tx">
  <p:cSld name="TITLE_AND_BOD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/>
          <p:nvPr/>
        </p:nvSpPr>
        <p:spPr>
          <a:xfrm>
            <a:off x="5650" y="6277000"/>
            <a:ext cx="9144000" cy="5808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8" name="Google Shape;78;p12"/>
          <p:cNvCxnSpPr/>
          <p:nvPr/>
        </p:nvCxnSpPr>
        <p:spPr>
          <a:xfrm>
            <a:off x="0" y="797767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9" name="Google Shape;79;p12"/>
          <p:cNvSpPr/>
          <p:nvPr/>
        </p:nvSpPr>
        <p:spPr>
          <a:xfrm>
            <a:off x="817475" y="527156"/>
            <a:ext cx="405900" cy="541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2"/>
          <p:cNvSpPr txBox="1"/>
          <p:nvPr>
            <p:ph type="title"/>
          </p:nvPr>
        </p:nvSpPr>
        <p:spPr>
          <a:xfrm>
            <a:off x="1381250" y="483616"/>
            <a:ext cx="3878400" cy="580800"/>
          </a:xfrm>
          <a:prstGeom prst="rect">
            <a:avLst/>
          </a:prstGeom>
        </p:spPr>
        <p:txBody>
          <a:bodyPr anchorCtr="0" anchor="ctr" bIns="0" lIns="36000" spcFirstLastPara="1" rIns="3600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latin typeface="Lora"/>
                <a:ea typeface="Lora"/>
                <a:cs typeface="Lora"/>
                <a:sym typeface="Lor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81" name="Google Shape;81;p12"/>
          <p:cNvSpPr txBox="1"/>
          <p:nvPr>
            <p:ph idx="1" type="body"/>
          </p:nvPr>
        </p:nvSpPr>
        <p:spPr>
          <a:xfrm>
            <a:off x="1381250" y="2155293"/>
            <a:ext cx="6809700" cy="4149600"/>
          </a:xfrm>
          <a:prstGeom prst="rect">
            <a:avLst/>
          </a:prstGeom>
        </p:spPr>
        <p:txBody>
          <a:bodyPr anchorCtr="0" anchor="t" bIns="0" lIns="91425" spcFirstLastPara="1" rIns="91425" wrap="square" tIns="0">
            <a:normAutofit/>
          </a:bodyPr>
          <a:lstStyle>
            <a:lvl1pPr indent="-381000" lvl="0" marL="457200" rtl="0"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55600" lvl="1" marL="914400" rtl="0">
              <a:spcBef>
                <a:spcPts val="48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•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55600" lvl="2" marL="1371600" rtl="0">
              <a:spcBef>
                <a:spcPts val="48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•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42900" lvl="3" marL="1828800" rtl="0">
              <a:spcBef>
                <a:spcPts val="36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•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42900" lvl="4" marL="2286000" rtl="0">
              <a:spcBef>
                <a:spcPts val="36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•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42900" lvl="5" marL="2743200" rtl="0">
              <a:spcBef>
                <a:spcPts val="36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•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342900" lvl="6" marL="3200400" rtl="0">
              <a:spcBef>
                <a:spcPts val="36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•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342900" lvl="7" marL="3657600" rtl="0">
              <a:spcBef>
                <a:spcPts val="36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•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342900" lvl="8" marL="4114800" rtl="0">
              <a:spcBef>
                <a:spcPts val="36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•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cxnSp>
        <p:nvCxnSpPr>
          <p:cNvPr id="82" name="Google Shape;82;p12"/>
          <p:cNvCxnSpPr/>
          <p:nvPr/>
        </p:nvCxnSpPr>
        <p:spPr>
          <a:xfrm>
            <a:off x="5265650" y="797767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8757950" y="6333133"/>
            <a:ext cx="333900" cy="448500"/>
          </a:xfrm>
          <a:prstGeom prst="rect">
            <a:avLst/>
          </a:prstGeom>
          <a:ln>
            <a:noFill/>
          </a:ln>
        </p:spPr>
        <p:txBody>
          <a:bodyPr anchorCtr="0" anchor="t" bIns="0" lIns="91425" spcFirstLastPara="1" rIns="91425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/>
          </a:p>
        </p:txBody>
      </p:sp>
      <p:sp>
        <p:nvSpPr>
          <p:cNvPr id="84" name="Google Shape;84;p12"/>
          <p:cNvSpPr txBox="1"/>
          <p:nvPr/>
        </p:nvSpPr>
        <p:spPr>
          <a:xfrm>
            <a:off x="2041000" y="6156960"/>
            <a:ext cx="5240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O. Sedlacek, H. Zhang, O. Stringer, S. Mazzoni</a:t>
            </a:r>
            <a:r>
              <a:rPr lang="en-US" sz="1300"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endParaRPr sz="13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latin typeface="Quattrocento Sans"/>
                <a:ea typeface="Quattrocento Sans"/>
                <a:cs typeface="Quattrocento Sans"/>
                <a:sym typeface="Quattrocento Sans"/>
              </a:rPr>
              <a:t>BGC collaboration meeting - 30.03.2022</a:t>
            </a:r>
            <a:endParaRPr sz="13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/>
          <p:nvPr>
            <p:ph type="ctrTitle"/>
          </p:nvPr>
        </p:nvSpPr>
        <p:spPr>
          <a:xfrm>
            <a:off x="996630" y="2671851"/>
            <a:ext cx="4523700" cy="15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cxnSp>
        <p:nvCxnSpPr>
          <p:cNvPr id="91" name="Google Shape;91;p14"/>
          <p:cNvCxnSpPr/>
          <p:nvPr/>
        </p:nvCxnSpPr>
        <p:spPr>
          <a:xfrm>
            <a:off x="-6025" y="4902016"/>
            <a:ext cx="91620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2" name="Google Shape;92;p14"/>
          <p:cNvSpPr/>
          <p:nvPr/>
        </p:nvSpPr>
        <p:spPr>
          <a:xfrm>
            <a:off x="1117950" y="4524000"/>
            <a:ext cx="567000" cy="756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 txBox="1"/>
          <p:nvPr>
            <p:ph idx="1" type="subTitle"/>
          </p:nvPr>
        </p:nvSpPr>
        <p:spPr>
          <a:xfrm>
            <a:off x="2022300" y="3754565"/>
            <a:ext cx="5591400" cy="104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highlight>
                  <a:schemeClr val="accent1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9pPr>
          </a:lstStyle>
          <a:p/>
        </p:txBody>
      </p:sp>
      <p:cxnSp>
        <p:nvCxnSpPr>
          <p:cNvPr id="95" name="Google Shape;95;p15"/>
          <p:cNvCxnSpPr/>
          <p:nvPr/>
        </p:nvCxnSpPr>
        <p:spPr>
          <a:xfrm>
            <a:off x="-6025" y="3429016"/>
            <a:ext cx="19845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6" name="Google Shape;96;p15"/>
          <p:cNvSpPr/>
          <p:nvPr/>
        </p:nvSpPr>
        <p:spPr>
          <a:xfrm>
            <a:off x="1117950" y="3051000"/>
            <a:ext cx="567000" cy="756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5"/>
          <p:cNvSpPr txBox="1"/>
          <p:nvPr>
            <p:ph type="ctrTitle"/>
          </p:nvPr>
        </p:nvSpPr>
        <p:spPr>
          <a:xfrm>
            <a:off x="2022225" y="2258031"/>
            <a:ext cx="3787800" cy="15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cxnSp>
        <p:nvCxnSpPr>
          <p:cNvPr id="98" name="Google Shape;98;p15"/>
          <p:cNvCxnSpPr/>
          <p:nvPr/>
        </p:nvCxnSpPr>
        <p:spPr>
          <a:xfrm>
            <a:off x="5898975" y="3429000"/>
            <a:ext cx="32511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9" name="Google Shape;99;p15"/>
          <p:cNvSpPr txBox="1"/>
          <p:nvPr>
            <p:ph idx="12" type="sldNum"/>
          </p:nvPr>
        </p:nvSpPr>
        <p:spPr>
          <a:xfrm>
            <a:off x="8543227" y="6333134"/>
            <a:ext cx="548700" cy="5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/>
          <p:nvPr>
            <p:ph idx="1" type="body"/>
          </p:nvPr>
        </p:nvSpPr>
        <p:spPr>
          <a:xfrm>
            <a:off x="2105050" y="2984000"/>
            <a:ext cx="4933800" cy="109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indent="-381000" lvl="0" marL="457200" rtl="0" algn="ctr">
              <a:spcBef>
                <a:spcPts val="600"/>
              </a:spcBef>
              <a:spcAft>
                <a:spcPts val="0"/>
              </a:spcAft>
              <a:buSzPts val="2400"/>
              <a:buFont typeface="Lora"/>
              <a:buChar char="◉"/>
              <a:defRPr i="1" sz="2400">
                <a:latin typeface="Lora"/>
                <a:ea typeface="Lora"/>
                <a:cs typeface="Lora"/>
                <a:sym typeface="Lora"/>
              </a:defRPr>
            </a:lvl1pPr>
            <a:lvl2pPr indent="-355600" lvl="1" marL="914400" rtl="0" algn="ctr">
              <a:spcBef>
                <a:spcPts val="0"/>
              </a:spcBef>
              <a:spcAft>
                <a:spcPts val="0"/>
              </a:spcAft>
              <a:buSzPts val="2000"/>
              <a:buFont typeface="Lora"/>
              <a:buChar char="○"/>
              <a:defRPr i="1">
                <a:latin typeface="Lora"/>
                <a:ea typeface="Lora"/>
                <a:cs typeface="Lora"/>
                <a:sym typeface="Lora"/>
              </a:defRPr>
            </a:lvl2pPr>
            <a:lvl3pPr indent="-355600" lvl="2" marL="1371600" rtl="0" algn="ctr">
              <a:spcBef>
                <a:spcPts val="0"/>
              </a:spcBef>
              <a:spcAft>
                <a:spcPts val="0"/>
              </a:spcAft>
              <a:buSzPts val="2000"/>
              <a:buFont typeface="Lora"/>
              <a:buChar char="■"/>
              <a:defRPr i="1">
                <a:latin typeface="Lora"/>
                <a:ea typeface="Lora"/>
                <a:cs typeface="Lora"/>
                <a:sym typeface="Lora"/>
              </a:defRPr>
            </a:lvl3pPr>
            <a:lvl4pPr indent="-381000" lvl="3" marL="18288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●"/>
              <a:defRPr i="1" sz="2400">
                <a:latin typeface="Lora"/>
                <a:ea typeface="Lora"/>
                <a:cs typeface="Lora"/>
                <a:sym typeface="Lora"/>
              </a:defRPr>
            </a:lvl4pPr>
            <a:lvl5pPr indent="-381000" lvl="4" marL="22860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○"/>
              <a:defRPr i="1" sz="2400">
                <a:latin typeface="Lora"/>
                <a:ea typeface="Lora"/>
                <a:cs typeface="Lora"/>
                <a:sym typeface="Lora"/>
              </a:defRPr>
            </a:lvl5pPr>
            <a:lvl6pPr indent="-381000" lvl="5" marL="27432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■"/>
              <a:defRPr i="1" sz="2400">
                <a:latin typeface="Lora"/>
                <a:ea typeface="Lora"/>
                <a:cs typeface="Lora"/>
                <a:sym typeface="Lora"/>
              </a:defRPr>
            </a:lvl6pPr>
            <a:lvl7pPr indent="-381000" lvl="6" marL="32004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●"/>
              <a:defRPr i="1" sz="2400">
                <a:latin typeface="Lora"/>
                <a:ea typeface="Lora"/>
                <a:cs typeface="Lora"/>
                <a:sym typeface="Lora"/>
              </a:defRPr>
            </a:lvl7pPr>
            <a:lvl8pPr indent="-381000" lvl="7" marL="36576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○"/>
              <a:defRPr i="1" sz="2400">
                <a:latin typeface="Lora"/>
                <a:ea typeface="Lora"/>
                <a:cs typeface="Lora"/>
                <a:sym typeface="Lora"/>
              </a:defRPr>
            </a:lvl8pPr>
            <a:lvl9pPr indent="-381000" lvl="8" marL="41148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■"/>
              <a:defRPr i="1" sz="2400"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cxnSp>
        <p:nvCxnSpPr>
          <p:cNvPr id="102" name="Google Shape;102;p16"/>
          <p:cNvCxnSpPr/>
          <p:nvPr/>
        </p:nvCxnSpPr>
        <p:spPr>
          <a:xfrm>
            <a:off x="4584075" y="4902000"/>
            <a:ext cx="0" cy="197400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3" name="Google Shape;103;p16"/>
          <p:cNvSpPr/>
          <p:nvPr/>
        </p:nvSpPr>
        <p:spPr>
          <a:xfrm>
            <a:off x="4288500" y="4524000"/>
            <a:ext cx="567000" cy="756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6"/>
          <p:cNvSpPr txBox="1"/>
          <p:nvPr/>
        </p:nvSpPr>
        <p:spPr>
          <a:xfrm>
            <a:off x="3593400" y="4550203"/>
            <a:ext cx="19572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latin typeface="Lora"/>
                <a:ea typeface="Lora"/>
                <a:cs typeface="Lora"/>
                <a:sym typeface="Lora"/>
              </a:rPr>
              <a:t>“</a:t>
            </a:r>
            <a:endParaRPr b="1" sz="3600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05" name="Google Shape;105;p16"/>
          <p:cNvSpPr txBox="1"/>
          <p:nvPr>
            <p:ph idx="12" type="sldNum"/>
          </p:nvPr>
        </p:nvSpPr>
        <p:spPr>
          <a:xfrm>
            <a:off x="4297650" y="1"/>
            <a:ext cx="548700" cy="5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1pPr>
            <a:lvl2pPr lvl="1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eneric_mainSlide" type="tx">
  <p:cSld name="TITLE_AND_BODY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/>
          <p:nvPr/>
        </p:nvSpPr>
        <p:spPr>
          <a:xfrm>
            <a:off x="5650" y="6277000"/>
            <a:ext cx="9144000" cy="5808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08" name="Google Shape;108;p17"/>
          <p:cNvCxnSpPr/>
          <p:nvPr/>
        </p:nvCxnSpPr>
        <p:spPr>
          <a:xfrm>
            <a:off x="0" y="797767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9" name="Google Shape;109;p17"/>
          <p:cNvSpPr/>
          <p:nvPr/>
        </p:nvSpPr>
        <p:spPr>
          <a:xfrm>
            <a:off x="817475" y="527156"/>
            <a:ext cx="405900" cy="541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7"/>
          <p:cNvSpPr txBox="1"/>
          <p:nvPr>
            <p:ph type="title"/>
          </p:nvPr>
        </p:nvSpPr>
        <p:spPr>
          <a:xfrm>
            <a:off x="1381250" y="483616"/>
            <a:ext cx="3878400" cy="58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latin typeface="Lora"/>
                <a:ea typeface="Lora"/>
                <a:cs typeface="Lora"/>
                <a:sym typeface="Lor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111" name="Google Shape;111;p17"/>
          <p:cNvSpPr txBox="1"/>
          <p:nvPr>
            <p:ph idx="1" type="body"/>
          </p:nvPr>
        </p:nvSpPr>
        <p:spPr>
          <a:xfrm>
            <a:off x="1381250" y="2155293"/>
            <a:ext cx="6809700" cy="41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rtl="0"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cxnSp>
        <p:nvCxnSpPr>
          <p:cNvPr id="112" name="Google Shape;112;p17"/>
          <p:cNvCxnSpPr/>
          <p:nvPr/>
        </p:nvCxnSpPr>
        <p:spPr>
          <a:xfrm>
            <a:off x="5265650" y="797767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3" name="Google Shape;113;p17"/>
          <p:cNvSpPr txBox="1"/>
          <p:nvPr>
            <p:ph idx="12" type="sldNum"/>
          </p:nvPr>
        </p:nvSpPr>
        <p:spPr>
          <a:xfrm>
            <a:off x="8757950" y="6333133"/>
            <a:ext cx="333900" cy="448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/>
          </a:p>
        </p:txBody>
      </p:sp>
      <p:sp>
        <p:nvSpPr>
          <p:cNvPr id="114" name="Google Shape;114;p17"/>
          <p:cNvSpPr txBox="1"/>
          <p:nvPr/>
        </p:nvSpPr>
        <p:spPr>
          <a:xfrm>
            <a:off x="2041000" y="6156960"/>
            <a:ext cx="5240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O. Sedlacek, H. Zhang, O. Stringer, S. Mazzoni</a:t>
            </a:r>
            <a:r>
              <a:rPr lang="en-US" sz="1300"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endParaRPr sz="13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latin typeface="Quattrocento Sans"/>
                <a:ea typeface="Quattrocento Sans"/>
                <a:cs typeface="Quattrocento Sans"/>
                <a:sym typeface="Quattrocento Sans"/>
              </a:rPr>
              <a:t>BGC collaboration meeting - 30.03.2022</a:t>
            </a:r>
            <a:endParaRPr sz="13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eneric_OutlineSlide">
  <p:cSld name="TITLE_AND_BODY_1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/>
          <p:nvPr/>
        </p:nvSpPr>
        <p:spPr>
          <a:xfrm>
            <a:off x="5650" y="6277000"/>
            <a:ext cx="9144000" cy="5808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0" y="1508967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8" name="Google Shape;118;p18"/>
          <p:cNvSpPr/>
          <p:nvPr/>
        </p:nvSpPr>
        <p:spPr>
          <a:xfrm>
            <a:off x="817475" y="1238356"/>
            <a:ext cx="405900" cy="541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8"/>
          <p:cNvSpPr txBox="1"/>
          <p:nvPr>
            <p:ph type="title"/>
          </p:nvPr>
        </p:nvSpPr>
        <p:spPr>
          <a:xfrm>
            <a:off x="1381250" y="1194816"/>
            <a:ext cx="3878400" cy="58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latin typeface="Lora"/>
                <a:ea typeface="Lora"/>
                <a:cs typeface="Lora"/>
                <a:sym typeface="Lor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120" name="Google Shape;120;p18"/>
          <p:cNvSpPr txBox="1"/>
          <p:nvPr>
            <p:ph idx="1" type="body"/>
          </p:nvPr>
        </p:nvSpPr>
        <p:spPr>
          <a:xfrm>
            <a:off x="1381250" y="2155293"/>
            <a:ext cx="6809700" cy="41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rtl="0"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cxnSp>
        <p:nvCxnSpPr>
          <p:cNvPr id="121" name="Google Shape;121;p18"/>
          <p:cNvCxnSpPr/>
          <p:nvPr/>
        </p:nvCxnSpPr>
        <p:spPr>
          <a:xfrm>
            <a:off x="5265650" y="1508967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2" name="Google Shape;122;p18"/>
          <p:cNvSpPr txBox="1"/>
          <p:nvPr>
            <p:ph idx="12" type="sldNum"/>
          </p:nvPr>
        </p:nvSpPr>
        <p:spPr>
          <a:xfrm>
            <a:off x="8757950" y="6333133"/>
            <a:ext cx="333900" cy="448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/>
          </a:p>
        </p:txBody>
      </p:sp>
      <p:sp>
        <p:nvSpPr>
          <p:cNvPr id="123" name="Google Shape;123;p18"/>
          <p:cNvSpPr txBox="1"/>
          <p:nvPr/>
        </p:nvSpPr>
        <p:spPr>
          <a:xfrm>
            <a:off x="2041000" y="6156960"/>
            <a:ext cx="5240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O. Sedlacek, H. Zhang, O. Stringer, S. Mazzoni</a:t>
            </a:r>
            <a:r>
              <a:rPr lang="en-US" sz="1300"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endParaRPr sz="13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latin typeface="Quattrocento Sans"/>
                <a:ea typeface="Quattrocento Sans"/>
                <a:cs typeface="Quattrocento Sans"/>
                <a:sym typeface="Quattrocento Sans"/>
              </a:rPr>
              <a:t>BGC collaboration meeting - 30.03.2022</a:t>
            </a:r>
            <a:endParaRPr sz="13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/>
          <p:nvPr>
            <p:ph type="title"/>
          </p:nvPr>
        </p:nvSpPr>
        <p:spPr>
          <a:xfrm>
            <a:off x="1381250" y="1194816"/>
            <a:ext cx="3878400" cy="58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126" name="Google Shape;126;p19"/>
          <p:cNvSpPr txBox="1"/>
          <p:nvPr>
            <p:ph idx="1" type="body"/>
          </p:nvPr>
        </p:nvSpPr>
        <p:spPr>
          <a:xfrm>
            <a:off x="1381250" y="2158267"/>
            <a:ext cx="3425400" cy="430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 rtl="0">
              <a:spcBef>
                <a:spcPts val="600"/>
              </a:spcBef>
              <a:spcAft>
                <a:spcPts val="0"/>
              </a:spcAft>
              <a:buSzPts val="2000"/>
              <a:buChar char="◉"/>
              <a:defRPr sz="2000"/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127" name="Google Shape;127;p19"/>
          <p:cNvSpPr txBox="1"/>
          <p:nvPr>
            <p:ph idx="2" type="body"/>
          </p:nvPr>
        </p:nvSpPr>
        <p:spPr>
          <a:xfrm>
            <a:off x="5012916" y="2158267"/>
            <a:ext cx="3425400" cy="430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 rtl="0">
              <a:spcBef>
                <a:spcPts val="600"/>
              </a:spcBef>
              <a:spcAft>
                <a:spcPts val="0"/>
              </a:spcAft>
              <a:buSzPts val="2000"/>
              <a:buChar char="◉"/>
              <a:defRPr sz="2000"/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cxnSp>
        <p:nvCxnSpPr>
          <p:cNvPr id="128" name="Google Shape;128;p19"/>
          <p:cNvCxnSpPr/>
          <p:nvPr/>
        </p:nvCxnSpPr>
        <p:spPr>
          <a:xfrm>
            <a:off x="0" y="1508967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9" name="Google Shape;129;p19"/>
          <p:cNvSpPr/>
          <p:nvPr/>
        </p:nvSpPr>
        <p:spPr>
          <a:xfrm>
            <a:off x="817475" y="1238356"/>
            <a:ext cx="405900" cy="541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30" name="Google Shape;130;p19"/>
          <p:cNvCxnSpPr/>
          <p:nvPr/>
        </p:nvCxnSpPr>
        <p:spPr>
          <a:xfrm>
            <a:off x="5265650" y="1508967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1" name="Google Shape;131;p19"/>
          <p:cNvSpPr txBox="1"/>
          <p:nvPr>
            <p:ph idx="12" type="sldNum"/>
          </p:nvPr>
        </p:nvSpPr>
        <p:spPr>
          <a:xfrm>
            <a:off x="8543227" y="6333134"/>
            <a:ext cx="548700" cy="5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0"/>
          <p:cNvSpPr txBox="1"/>
          <p:nvPr>
            <p:ph type="title"/>
          </p:nvPr>
        </p:nvSpPr>
        <p:spPr>
          <a:xfrm>
            <a:off x="1381250" y="1194816"/>
            <a:ext cx="3878400" cy="58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134" name="Google Shape;134;p20"/>
          <p:cNvSpPr txBox="1"/>
          <p:nvPr>
            <p:ph idx="1" type="body"/>
          </p:nvPr>
        </p:nvSpPr>
        <p:spPr>
          <a:xfrm>
            <a:off x="1381250" y="2201433"/>
            <a:ext cx="2334000" cy="416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35" name="Google Shape;135;p20"/>
          <p:cNvSpPr txBox="1"/>
          <p:nvPr>
            <p:ph idx="2" type="body"/>
          </p:nvPr>
        </p:nvSpPr>
        <p:spPr>
          <a:xfrm>
            <a:off x="3834912" y="2201433"/>
            <a:ext cx="2334000" cy="416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36" name="Google Shape;136;p20"/>
          <p:cNvSpPr txBox="1"/>
          <p:nvPr>
            <p:ph idx="3" type="body"/>
          </p:nvPr>
        </p:nvSpPr>
        <p:spPr>
          <a:xfrm>
            <a:off x="6288573" y="2201433"/>
            <a:ext cx="2334000" cy="416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cxnSp>
        <p:nvCxnSpPr>
          <p:cNvPr id="137" name="Google Shape;137;p20"/>
          <p:cNvCxnSpPr/>
          <p:nvPr/>
        </p:nvCxnSpPr>
        <p:spPr>
          <a:xfrm>
            <a:off x="0" y="1508967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8" name="Google Shape;138;p20"/>
          <p:cNvSpPr/>
          <p:nvPr/>
        </p:nvSpPr>
        <p:spPr>
          <a:xfrm>
            <a:off x="817475" y="1238356"/>
            <a:ext cx="405900" cy="541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39" name="Google Shape;139;p20"/>
          <p:cNvCxnSpPr/>
          <p:nvPr/>
        </p:nvCxnSpPr>
        <p:spPr>
          <a:xfrm>
            <a:off x="5265650" y="1508967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0" name="Google Shape;140;p20"/>
          <p:cNvSpPr txBox="1"/>
          <p:nvPr>
            <p:ph idx="12" type="sldNum"/>
          </p:nvPr>
        </p:nvSpPr>
        <p:spPr>
          <a:xfrm>
            <a:off x="8543227" y="6333134"/>
            <a:ext cx="548700" cy="5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/>
          <p:nvPr>
            <p:ph type="title"/>
          </p:nvPr>
        </p:nvSpPr>
        <p:spPr>
          <a:xfrm>
            <a:off x="1381250" y="1194816"/>
            <a:ext cx="3878400" cy="58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cxnSp>
        <p:nvCxnSpPr>
          <p:cNvPr id="143" name="Google Shape;143;p21"/>
          <p:cNvCxnSpPr/>
          <p:nvPr/>
        </p:nvCxnSpPr>
        <p:spPr>
          <a:xfrm>
            <a:off x="0" y="1508967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4" name="Google Shape;144;p21"/>
          <p:cNvSpPr/>
          <p:nvPr/>
        </p:nvSpPr>
        <p:spPr>
          <a:xfrm>
            <a:off x="817475" y="1238356"/>
            <a:ext cx="405900" cy="541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45" name="Google Shape;145;p21"/>
          <p:cNvCxnSpPr/>
          <p:nvPr/>
        </p:nvCxnSpPr>
        <p:spPr>
          <a:xfrm>
            <a:off x="5265650" y="1508967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6" name="Google Shape;146;p21"/>
          <p:cNvSpPr txBox="1"/>
          <p:nvPr>
            <p:ph idx="12" type="sldNum"/>
          </p:nvPr>
        </p:nvSpPr>
        <p:spPr>
          <a:xfrm>
            <a:off x="8543227" y="6333134"/>
            <a:ext cx="548700" cy="5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" name="Google Shape;27;p3"/>
          <p:cNvSpPr txBox="1"/>
          <p:nvPr>
            <p:ph idx="1" type="body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indent="-431800" lvl="0" marL="457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32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421640" lvl="1" marL="9144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304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388619" lvl="2" marL="137160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388619" lvl="3" marL="182880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388620" lvl="4" marL="22860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52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28" name="Google Shape;28;p3"/>
          <p:cNvCxnSpPr/>
          <p:nvPr/>
        </p:nvCxnSpPr>
        <p:spPr>
          <a:xfrm>
            <a:off x="0" y="7507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" name="Google Shape;29;p3"/>
          <p:cNvSpPr/>
          <p:nvPr/>
        </p:nvSpPr>
        <p:spPr>
          <a:xfrm>
            <a:off x="817475" y="547767"/>
            <a:ext cx="405900" cy="405900"/>
          </a:xfrm>
          <a:prstGeom prst="ellipse">
            <a:avLst/>
          </a:prstGeom>
          <a:gradFill>
            <a:gsLst>
              <a:gs pos="0">
                <a:srgbClr val="7DC3D6"/>
              </a:gs>
              <a:gs pos="100000">
                <a:srgbClr val="39839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3"/>
          <p:cNvSpPr txBox="1"/>
          <p:nvPr/>
        </p:nvSpPr>
        <p:spPr>
          <a:xfrm>
            <a:off x="1381250" y="515112"/>
            <a:ext cx="38784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cxnSp>
        <p:nvCxnSpPr>
          <p:cNvPr id="31" name="Google Shape;31;p3"/>
          <p:cNvCxnSpPr/>
          <p:nvPr/>
        </p:nvCxnSpPr>
        <p:spPr>
          <a:xfrm>
            <a:off x="5265650" y="7507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" name="Google Shape;32;p3"/>
          <p:cNvSpPr txBox="1"/>
          <p:nvPr/>
        </p:nvSpPr>
        <p:spPr>
          <a:xfrm>
            <a:off x="852750" y="6202925"/>
            <a:ext cx="6828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attrocento Sans"/>
                <a:ea typeface="Quattrocento Sans"/>
                <a:cs typeface="Quattrocento Sans"/>
                <a:sym typeface="Quattrocento Sans"/>
              </a:rPr>
              <a:t>O.Sedlacek, H. Zhang, O. Stringer, S. Mazzoni  BGC collaboration meeting - 30.03.2022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/>
          <p:nvPr>
            <p:ph idx="1" type="body"/>
          </p:nvPr>
        </p:nvSpPr>
        <p:spPr>
          <a:xfrm>
            <a:off x="1990450" y="5383167"/>
            <a:ext cx="5163000" cy="69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rtl="0" algn="ctr">
              <a:spcBef>
                <a:spcPts val="360"/>
              </a:spcBef>
              <a:spcAft>
                <a:spcPts val="0"/>
              </a:spcAft>
              <a:buSzPts val="1400"/>
              <a:buFont typeface="Lora"/>
              <a:buNone/>
              <a:defRPr i="1" sz="1400">
                <a:latin typeface="Lora"/>
                <a:ea typeface="Lora"/>
                <a:cs typeface="Lora"/>
                <a:sym typeface="Lora"/>
              </a:defRPr>
            </a:lvl1pPr>
          </a:lstStyle>
          <a:p/>
        </p:txBody>
      </p:sp>
      <p:cxnSp>
        <p:nvCxnSpPr>
          <p:cNvPr id="149" name="Google Shape;149;p22"/>
          <p:cNvCxnSpPr/>
          <p:nvPr/>
        </p:nvCxnSpPr>
        <p:spPr>
          <a:xfrm>
            <a:off x="-6025" y="6221505"/>
            <a:ext cx="91620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0" name="Google Shape;150;p22"/>
          <p:cNvSpPr/>
          <p:nvPr/>
        </p:nvSpPr>
        <p:spPr>
          <a:xfrm>
            <a:off x="4457400" y="6068662"/>
            <a:ext cx="229200" cy="305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22"/>
          <p:cNvSpPr txBox="1"/>
          <p:nvPr>
            <p:ph idx="12" type="sldNum"/>
          </p:nvPr>
        </p:nvSpPr>
        <p:spPr>
          <a:xfrm>
            <a:off x="4297650" y="6374267"/>
            <a:ext cx="548700" cy="48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1pPr>
            <a:lvl2pPr lvl="1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3" name="Google Shape;153;p23"/>
          <p:cNvCxnSpPr/>
          <p:nvPr/>
        </p:nvCxnSpPr>
        <p:spPr>
          <a:xfrm>
            <a:off x="-6025" y="6018305"/>
            <a:ext cx="91620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4" name="Google Shape;154;p23"/>
          <p:cNvSpPr/>
          <p:nvPr/>
        </p:nvSpPr>
        <p:spPr>
          <a:xfrm>
            <a:off x="4293700" y="5647207"/>
            <a:ext cx="556500" cy="741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23"/>
          <p:cNvSpPr txBox="1"/>
          <p:nvPr>
            <p:ph idx="12" type="sldNum"/>
          </p:nvPr>
        </p:nvSpPr>
        <p:spPr>
          <a:xfrm>
            <a:off x="4297650" y="6389200"/>
            <a:ext cx="5487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1pPr>
            <a:lvl2pPr lvl="1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letely blank">
  <p:cSld name="BLANK_1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4"/>
          <p:cNvSpPr txBox="1"/>
          <p:nvPr>
            <p:ph idx="12" type="sldNum"/>
          </p:nvPr>
        </p:nvSpPr>
        <p:spPr>
          <a:xfrm>
            <a:off x="8543227" y="6333134"/>
            <a:ext cx="548700" cy="5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1">
  <p:cSld name="OBJECT_1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 txBox="1"/>
          <p:nvPr>
            <p:ph idx="12" type="sldNum"/>
          </p:nvPr>
        </p:nvSpPr>
        <p:spPr>
          <a:xfrm>
            <a:off x="8686800" y="6537960"/>
            <a:ext cx="4572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457200" y="1874519"/>
            <a:ext cx="8229600" cy="534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indent="-431800" lvl="0" marL="457200" rtl="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32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421640" lvl="1" marL="914400" rtl="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304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388619" lvl="2" marL="1371600" rtl="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388619" lvl="3" marL="1828800" rtl="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388620" lvl="4" marL="22860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52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36" name="Google Shape;36;p4"/>
          <p:cNvCxnSpPr/>
          <p:nvPr/>
        </p:nvCxnSpPr>
        <p:spPr>
          <a:xfrm>
            <a:off x="0" y="15127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" name="Google Shape;37;p4"/>
          <p:cNvSpPr/>
          <p:nvPr/>
        </p:nvSpPr>
        <p:spPr>
          <a:xfrm>
            <a:off x="817475" y="1309767"/>
            <a:ext cx="405900" cy="405900"/>
          </a:xfrm>
          <a:prstGeom prst="ellipse">
            <a:avLst/>
          </a:prstGeom>
          <a:gradFill>
            <a:gsLst>
              <a:gs pos="0">
                <a:srgbClr val="7DC3D6"/>
              </a:gs>
              <a:gs pos="100000">
                <a:srgbClr val="39839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4"/>
          <p:cNvSpPr txBox="1"/>
          <p:nvPr/>
        </p:nvSpPr>
        <p:spPr>
          <a:xfrm>
            <a:off x="1381250" y="1277112"/>
            <a:ext cx="38784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cxnSp>
        <p:nvCxnSpPr>
          <p:cNvPr id="39" name="Google Shape;39;p4"/>
          <p:cNvCxnSpPr/>
          <p:nvPr/>
        </p:nvCxnSpPr>
        <p:spPr>
          <a:xfrm>
            <a:off x="5265650" y="15127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0" name="Google Shape;40;p4"/>
          <p:cNvSpPr txBox="1"/>
          <p:nvPr/>
        </p:nvSpPr>
        <p:spPr>
          <a:xfrm>
            <a:off x="852750" y="6202925"/>
            <a:ext cx="6828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attrocento Sans"/>
                <a:ea typeface="Quattrocento Sans"/>
                <a:cs typeface="Quattrocento Sans"/>
                <a:sym typeface="Quattrocento Sans"/>
              </a:rPr>
              <a:t>O.Sedlacek, H. Zhang, O. Stringer, S. Mazzoni  BGC collaboration meeting - 30.03.2022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Final Slide" showMasterSp="0">
  <p:cSld name="2_Final Slide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/>
          <p:nvPr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The HiLumi LHC Design Study is included in the High Luminosity LHC project and is partly funded by the European Commission within the Framework Programme 7 Capacities Specific Programme, Grant Agreement 284404. </a:t>
            </a:r>
            <a:endParaRPr b="0" i="0" sz="1200" u="none" cap="none" strike="noStrike">
              <a:solidFill>
                <a:srgbClr val="31859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4" name="Google Shape;44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60290" y="6168005"/>
            <a:ext cx="417381" cy="281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0847" y="6128871"/>
            <a:ext cx="4416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625292" y="2108488"/>
            <a:ext cx="3817931" cy="18408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" name="Google Shape;49;p6"/>
          <p:cNvSpPr txBox="1"/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36000" spcFirstLastPara="1" rIns="3600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" type="body"/>
          </p:nvPr>
        </p:nvSpPr>
        <p:spPr>
          <a:xfrm>
            <a:off x="457200" y="1189037"/>
            <a:ext cx="8229600" cy="5349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91425" spcFirstLastPara="1" rIns="91425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4000"/>
              <a:buFont typeface="Calibri"/>
              <a:buNone/>
              <a:defRPr sz="4000">
                <a:solidFill>
                  <a:srgbClr val="00587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37185" lvl="1" marL="9144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710"/>
              <a:buChar char="•"/>
              <a:defRPr/>
            </a:lvl2pPr>
            <a:lvl3pPr indent="-331469" lvl="2" marL="137160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1620"/>
              <a:buChar char="•"/>
              <a:defRPr/>
            </a:lvl3pPr>
            <a:lvl4pPr indent="-331469" lvl="3" marL="182880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1620"/>
              <a:buChar char="•"/>
              <a:defRPr/>
            </a:lvl4pPr>
            <a:lvl5pPr indent="-331470" lvl="4" marL="22860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2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1" type="ftr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4" name="Google Shape;54;p7"/>
          <p:cNvSpPr txBox="1"/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36000" spcFirstLastPara="1" rIns="3600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7"/>
          <p:cNvSpPr txBox="1"/>
          <p:nvPr>
            <p:ph idx="1" type="body"/>
          </p:nvPr>
        </p:nvSpPr>
        <p:spPr>
          <a:xfrm>
            <a:off x="457200" y="1189038"/>
            <a:ext cx="4038600" cy="53489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indent="-431800" lvl="0" marL="457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3200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indent="-421640" lvl="1" marL="9144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3040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indent="-388619" lvl="2" marL="137160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3pPr>
            <a:lvl4pPr indent="-388619" lvl="3" marL="182880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4pPr>
            <a:lvl5pPr indent="-388620" lvl="4" marL="22860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520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56" name="Google Shape;56;p7"/>
          <p:cNvSpPr txBox="1"/>
          <p:nvPr>
            <p:ph idx="2" type="body"/>
          </p:nvPr>
        </p:nvSpPr>
        <p:spPr>
          <a:xfrm>
            <a:off x="4648200" y="1189038"/>
            <a:ext cx="4038600" cy="53489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indent="-431800" lvl="0" marL="457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3200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indent="-421640" lvl="1" marL="9144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3040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indent="-388619" lvl="2" marL="137160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3pPr>
            <a:lvl4pPr indent="-388619" lvl="3" marL="182880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4pPr>
            <a:lvl5pPr indent="-388620" lvl="4" marL="22860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520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57" name="Google Shape;57;p7"/>
          <p:cNvSpPr txBox="1"/>
          <p:nvPr>
            <p:ph idx="11" type="ftr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/>
          <p:nvPr>
            <p:ph idx="12" type="sldNum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0" name="Google Shape;60;p8"/>
          <p:cNvSpPr txBox="1"/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36000" spcFirstLastPara="1" rIns="3600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11" type="ftr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"/>
          <p:cNvSpPr txBox="1"/>
          <p:nvPr>
            <p:ph idx="12" type="sldNum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4" name="Google Shape;64;p9"/>
          <p:cNvSpPr txBox="1"/>
          <p:nvPr>
            <p:ph idx="1" type="body"/>
          </p:nvPr>
        </p:nvSpPr>
        <p:spPr>
          <a:xfrm>
            <a:off x="457200" y="274638"/>
            <a:ext cx="8229600" cy="6263639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91425" spcFirstLastPara="1" rIns="91425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4000"/>
              <a:buFont typeface="Calibri"/>
              <a:buNone/>
              <a:defRPr sz="4000">
                <a:solidFill>
                  <a:srgbClr val="00587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37185" lvl="1" marL="9144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710"/>
              <a:buChar char="•"/>
              <a:defRPr/>
            </a:lvl2pPr>
            <a:lvl3pPr indent="-331469" lvl="2" marL="137160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1620"/>
              <a:buChar char="•"/>
              <a:defRPr/>
            </a:lvl3pPr>
            <a:lvl4pPr indent="-331469" lvl="3" marL="182880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1620"/>
              <a:buChar char="•"/>
              <a:defRPr/>
            </a:lvl4pPr>
            <a:lvl5pPr indent="-331470" lvl="4" marL="22860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2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1" type="ftr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8" name="Google Shape;68;p10"/>
          <p:cNvSpPr txBox="1"/>
          <p:nvPr>
            <p:ph idx="11" type="ftr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1.jpg"/><Relationship Id="rId2" Type="http://schemas.openxmlformats.org/officeDocument/2006/relationships/image" Target="../media/image12.jp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3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>
            <p:ph idx="12" type="sldNum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" name="Google Shape;12;p1"/>
          <p:cNvSpPr txBox="1"/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36000" spcFirstLastPara="1" rIns="3600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Calibri"/>
              <a:buNone/>
              <a:defRPr b="0" i="0" sz="4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1"/>
          <p:cNvSpPr txBox="1"/>
          <p:nvPr>
            <p:ph idx="1" type="body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indent="-431800" lvl="0" marL="457200" marR="0" rtl="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89B5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21640" lvl="1" marL="914400" marR="0" rtl="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89B5"/>
              </a:buClr>
              <a:buSzPts val="3040"/>
              <a:buFont typeface="Arial"/>
              <a:buChar char="•"/>
              <a:defRPr b="0" i="0" sz="32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8619" lvl="2" marL="1371600" marR="0" rtl="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>
                <a:srgbClr val="0089B5"/>
              </a:buClr>
              <a:buSzPts val="2520"/>
              <a:buFont typeface="Arial"/>
              <a:buChar char="•"/>
              <a:defRPr b="0" i="0" sz="2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88619" lvl="3" marL="1828800" marR="0" rtl="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>
                <a:srgbClr val="0089B5"/>
              </a:buClr>
              <a:buSzPts val="2520"/>
              <a:buFont typeface="Arial"/>
              <a:buChar char="•"/>
              <a:defRPr b="0" i="0" sz="2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88620" lvl="4" marL="22860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520"/>
              <a:buFont typeface="Arial"/>
              <a:buChar char="•"/>
              <a:defRPr b="0" i="0" sz="2800" u="none" cap="none" strike="noStrik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2011-10-04_logoHiLumi561px.jpg" id="14" name="Google Shape;14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8275" y="6163009"/>
            <a:ext cx="777850" cy="37495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1"/>
          <p:cNvSpPr txBox="1"/>
          <p:nvPr>
            <p:ph idx="11" type="ftr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idx="1" type="body"/>
          </p:nvPr>
        </p:nvSpPr>
        <p:spPr>
          <a:xfrm>
            <a:off x="1381250" y="2155293"/>
            <a:ext cx="6809700" cy="41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Quattrocento Sans"/>
              <a:buChar char="◉"/>
              <a:defRPr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Quattrocento Sans"/>
              <a:buChar char="○"/>
              <a:defRPr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Quattrocento Sans"/>
              <a:buChar char="■"/>
              <a:defRPr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Quattrocento Sans"/>
              <a:buChar char="●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○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■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●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○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■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7" name="Google Shape;87;p13"/>
          <p:cNvSpPr txBox="1"/>
          <p:nvPr>
            <p:ph type="title"/>
          </p:nvPr>
        </p:nvSpPr>
        <p:spPr>
          <a:xfrm>
            <a:off x="1381250" y="1195398"/>
            <a:ext cx="6809700" cy="58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88" name="Google Shape;88;p13"/>
          <p:cNvSpPr txBox="1"/>
          <p:nvPr>
            <p:ph idx="12" type="sldNum"/>
          </p:nvPr>
        </p:nvSpPr>
        <p:spPr>
          <a:xfrm>
            <a:off x="8543227" y="6333134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rtl="0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rtl="0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rtl="0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rtl="0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rtl="0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rtl="0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rtl="0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rtl="0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0.png"/><Relationship Id="rId4" Type="http://schemas.openxmlformats.org/officeDocument/2006/relationships/image" Target="../media/image2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25.png"/><Relationship Id="rId5" Type="http://schemas.openxmlformats.org/officeDocument/2006/relationships/image" Target="../media/image2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jpg"/><Relationship Id="rId4" Type="http://schemas.openxmlformats.org/officeDocument/2006/relationships/image" Target="../media/image13.jpg"/><Relationship Id="rId5" Type="http://schemas.openxmlformats.org/officeDocument/2006/relationships/image" Target="../media/image1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jpg"/><Relationship Id="rId4" Type="http://schemas.openxmlformats.org/officeDocument/2006/relationships/image" Target="../media/image13.jpg"/><Relationship Id="rId5" Type="http://schemas.openxmlformats.org/officeDocument/2006/relationships/image" Target="../media/image14.jpg"/><Relationship Id="rId6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jpg"/><Relationship Id="rId4" Type="http://schemas.openxmlformats.org/officeDocument/2006/relationships/image" Target="../media/image1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24.png"/><Relationship Id="rId5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5"/>
          <p:cNvSpPr txBox="1"/>
          <p:nvPr>
            <p:ph type="ctrTitle"/>
          </p:nvPr>
        </p:nvSpPr>
        <p:spPr>
          <a:xfrm>
            <a:off x="4708302" y="1608075"/>
            <a:ext cx="3289500" cy="25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36000" spcFirstLastPara="1" rIns="36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6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BGC Version 3 at CERN</a:t>
            </a:r>
            <a:endParaRPr sz="36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872"/>
              </a:buClr>
              <a:buSzPts val="4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63" name="Google Shape;163;p25"/>
          <p:cNvSpPr txBox="1"/>
          <p:nvPr>
            <p:ph idx="1" type="subTitle"/>
          </p:nvPr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Quattrocento Sans"/>
                <a:ea typeface="Quattrocento Sans"/>
                <a:cs typeface="Quattrocento Sans"/>
                <a:sym typeface="Quattrocento Sans"/>
              </a:rPr>
              <a:t>O. Sedlacek, H. Zhang, O. Stringer,  </a:t>
            </a:r>
            <a:r>
              <a:rPr lang="en-US" sz="1600">
                <a:latin typeface="Quattrocento Sans"/>
                <a:ea typeface="Quattrocento Sans"/>
                <a:cs typeface="Quattrocento Sans"/>
                <a:sym typeface="Quattrocento Sans"/>
              </a:rPr>
              <a:t>S. Mazzoni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attrocento Sans"/>
                <a:ea typeface="Quattrocento Sans"/>
                <a:cs typeface="Quattrocento Sans"/>
                <a:sym typeface="Quattrocento Sans"/>
              </a:rPr>
              <a:t>30.03.2022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4"/>
          <p:cNvSpPr txBox="1"/>
          <p:nvPr>
            <p:ph idx="12" type="sldNum"/>
          </p:nvPr>
        </p:nvSpPr>
        <p:spPr>
          <a:xfrm>
            <a:off x="8686800" y="6537960"/>
            <a:ext cx="457200" cy="320100"/>
          </a:xfrm>
          <a:prstGeom prst="rect">
            <a:avLst/>
          </a:prstGeom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00" name="Google Shape;30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6900" y="5697292"/>
            <a:ext cx="1547101" cy="1160759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34"/>
          <p:cNvSpPr txBox="1"/>
          <p:nvPr/>
        </p:nvSpPr>
        <p:spPr>
          <a:xfrm>
            <a:off x="1384125" y="537325"/>
            <a:ext cx="40818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latin typeface="Lora"/>
                <a:ea typeface="Lora"/>
                <a:cs typeface="Lora"/>
                <a:sym typeface="Lora"/>
              </a:rPr>
              <a:t>Current status of V3 at CERN</a:t>
            </a:r>
            <a:endParaRPr b="1" sz="3000">
              <a:solidFill>
                <a:srgbClr val="000000"/>
              </a:solidFill>
              <a:highlight>
                <a:srgbClr val="FFCD00"/>
              </a:highlight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302" name="Google Shape;302;p34"/>
          <p:cNvSpPr txBox="1"/>
          <p:nvPr/>
        </p:nvSpPr>
        <p:spPr>
          <a:xfrm>
            <a:off x="252750" y="1420525"/>
            <a:ext cx="7699800" cy="39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Quattrocento Sans"/>
              <a:buChar char="◉"/>
            </a:pPr>
            <a:r>
              <a:rPr lang="en-US" sz="2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Intensified camera</a:t>
            </a:r>
            <a:endParaRPr sz="2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Quattrocento Sans"/>
              <a:buChar char="○"/>
            </a:pPr>
            <a:r>
              <a:rPr lang="en-US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Hamamatsu camera installed</a:t>
            </a:r>
            <a:endParaRPr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Quattrocento Sans"/>
              <a:buChar char="○"/>
            </a:pPr>
            <a:r>
              <a:rPr lang="en-US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Custom mount</a:t>
            </a:r>
            <a:endParaRPr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810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Quattrocento Sans"/>
              <a:buChar char="○"/>
            </a:pPr>
            <a:r>
              <a:rPr lang="en-US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Focused on the target</a:t>
            </a:r>
            <a:endParaRPr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4064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Quattrocento Sans"/>
              <a:buChar char="◉"/>
            </a:pPr>
            <a:r>
              <a:rPr lang="en-US" sz="2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Gas Jet tested - Successful!</a:t>
            </a:r>
            <a:endParaRPr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Quattrocento Sans"/>
              <a:buChar char="◉"/>
            </a:pPr>
            <a:r>
              <a:rPr lang="en-US" sz="2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Electron gun</a:t>
            </a:r>
            <a:endParaRPr sz="2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810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Quattrocento Sans"/>
              <a:buChar char="○"/>
            </a:pPr>
            <a:r>
              <a:rPr lang="en-US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Tested and ready</a:t>
            </a:r>
            <a:endParaRPr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9144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-&gt; System ready for gas jet measurements!</a:t>
            </a:r>
            <a:endParaRPr sz="32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303" name="Google Shape;303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81125" y="840900"/>
            <a:ext cx="3762877" cy="2860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5"/>
          <p:cNvSpPr txBox="1"/>
          <p:nvPr>
            <p:ph idx="12" type="sldNum"/>
          </p:nvPr>
        </p:nvSpPr>
        <p:spPr>
          <a:xfrm>
            <a:off x="8686800" y="6537960"/>
            <a:ext cx="457200" cy="320100"/>
          </a:xfrm>
          <a:prstGeom prst="rect">
            <a:avLst/>
          </a:prstGeom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0" name="Google Shape;310;p35"/>
          <p:cNvSpPr txBox="1"/>
          <p:nvPr/>
        </p:nvSpPr>
        <p:spPr>
          <a:xfrm>
            <a:off x="1384125" y="537325"/>
            <a:ext cx="43248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latin typeface="Lora"/>
                <a:ea typeface="Lora"/>
                <a:cs typeface="Lora"/>
                <a:sym typeface="Lora"/>
              </a:rPr>
              <a:t>Pressures with Gas jet </a:t>
            </a:r>
            <a:endParaRPr b="1" sz="3000">
              <a:solidFill>
                <a:srgbClr val="000000"/>
              </a:solidFill>
              <a:highlight>
                <a:srgbClr val="FFCD00"/>
              </a:highlight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311" name="Google Shape;31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2750" y="6081390"/>
            <a:ext cx="1409700" cy="360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228600" y="1201525"/>
            <a:ext cx="9756649" cy="485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35"/>
          <p:cNvPicPr preferRelativeResize="0"/>
          <p:nvPr/>
        </p:nvPicPr>
        <p:blipFill rotWithShape="1">
          <a:blip r:embed="rId5">
            <a:alphaModFix/>
          </a:blip>
          <a:srcRect b="63835" l="12976" r="63726" t="12595"/>
          <a:stretch/>
        </p:blipFill>
        <p:spPr>
          <a:xfrm>
            <a:off x="6381500" y="4363350"/>
            <a:ext cx="2130274" cy="1121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36"/>
          <p:cNvSpPr txBox="1"/>
          <p:nvPr>
            <p:ph idx="12" type="sldNum"/>
          </p:nvPr>
        </p:nvSpPr>
        <p:spPr>
          <a:xfrm>
            <a:off x="8686800" y="6537960"/>
            <a:ext cx="457200" cy="320100"/>
          </a:xfrm>
          <a:prstGeom prst="rect">
            <a:avLst/>
          </a:prstGeom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0" name="Google Shape;320;p36"/>
          <p:cNvSpPr txBox="1"/>
          <p:nvPr/>
        </p:nvSpPr>
        <p:spPr>
          <a:xfrm>
            <a:off x="1384125" y="537325"/>
            <a:ext cx="43248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latin typeface="Lora"/>
                <a:ea typeface="Lora"/>
                <a:cs typeface="Lora"/>
                <a:sym typeface="Lora"/>
              </a:rPr>
              <a:t>Pressures with Gas jet - Nozzle Chamber</a:t>
            </a:r>
            <a:endParaRPr b="1" sz="3000">
              <a:solidFill>
                <a:srgbClr val="000000"/>
              </a:solidFill>
              <a:highlight>
                <a:srgbClr val="FFCD00"/>
              </a:highlight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321" name="Google Shape;32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2750" y="6081390"/>
            <a:ext cx="1409700" cy="360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228600" y="1201525"/>
            <a:ext cx="9756649" cy="485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379475" y="1199730"/>
            <a:ext cx="10058400" cy="5009084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36"/>
          <p:cNvSpPr txBox="1"/>
          <p:nvPr/>
        </p:nvSpPr>
        <p:spPr>
          <a:xfrm>
            <a:off x="3466375" y="2354525"/>
            <a:ext cx="2588100" cy="831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Consistent with Observations at CI!</a:t>
            </a:r>
            <a:endParaRPr sz="21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25" name="Google Shape;325;p36"/>
          <p:cNvCxnSpPr>
            <a:stCxn id="324" idx="2"/>
          </p:cNvCxnSpPr>
          <p:nvPr/>
        </p:nvCxnSpPr>
        <p:spPr>
          <a:xfrm>
            <a:off x="4760425" y="3185825"/>
            <a:ext cx="668100" cy="10188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326" name="Google Shape;326;p36"/>
          <p:cNvPicPr preferRelativeResize="0"/>
          <p:nvPr/>
        </p:nvPicPr>
        <p:blipFill rotWithShape="1">
          <a:blip r:embed="rId6">
            <a:alphaModFix/>
          </a:blip>
          <a:srcRect b="63835" l="12976" r="63726" t="12595"/>
          <a:stretch/>
        </p:blipFill>
        <p:spPr>
          <a:xfrm>
            <a:off x="6502950" y="1821950"/>
            <a:ext cx="2130274" cy="1121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37"/>
          <p:cNvSpPr txBox="1"/>
          <p:nvPr>
            <p:ph idx="12" type="sldNum"/>
          </p:nvPr>
        </p:nvSpPr>
        <p:spPr>
          <a:xfrm>
            <a:off x="8686800" y="6537960"/>
            <a:ext cx="457200" cy="320100"/>
          </a:xfrm>
          <a:prstGeom prst="rect">
            <a:avLst/>
          </a:prstGeom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3" name="Google Shape;333;p37"/>
          <p:cNvSpPr txBox="1"/>
          <p:nvPr/>
        </p:nvSpPr>
        <p:spPr>
          <a:xfrm>
            <a:off x="1384125" y="537325"/>
            <a:ext cx="40422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latin typeface="Lora"/>
                <a:ea typeface="Lora"/>
                <a:cs typeface="Lora"/>
                <a:sym typeface="Lora"/>
              </a:rPr>
              <a:t>Journey of V3 at CERN</a:t>
            </a:r>
            <a:endParaRPr b="1" sz="3000">
              <a:solidFill>
                <a:srgbClr val="000000"/>
              </a:solidFill>
              <a:highlight>
                <a:srgbClr val="FFCD00"/>
              </a:highlight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334" name="Google Shape;334;p37"/>
          <p:cNvSpPr/>
          <p:nvPr/>
        </p:nvSpPr>
        <p:spPr>
          <a:xfrm>
            <a:off x="0" y="2936873"/>
            <a:ext cx="9144000" cy="1081817"/>
          </a:xfrm>
          <a:custGeom>
            <a:rect b="b" l="l" r="r" t="t"/>
            <a:pathLst>
              <a:path extrusionOk="0" h="1348058" w="1219200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cap="flat" cmpd="sng" w="228600">
            <a:solidFill>
              <a:srgbClr val="8A8682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" name="Google Shape;335;p37"/>
          <p:cNvSpPr/>
          <p:nvPr/>
        </p:nvSpPr>
        <p:spPr>
          <a:xfrm>
            <a:off x="0" y="2936873"/>
            <a:ext cx="9144000" cy="1081817"/>
          </a:xfrm>
          <a:custGeom>
            <a:rect b="b" l="l" r="r" t="t"/>
            <a:pathLst>
              <a:path extrusionOk="0" h="1348058" w="1219200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cap="flat" cmpd="sng" w="19050">
            <a:solidFill>
              <a:srgbClr val="FFFFFF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36" name="Google Shape;336;p37"/>
          <p:cNvGrpSpPr/>
          <p:nvPr/>
        </p:nvGrpSpPr>
        <p:grpSpPr>
          <a:xfrm>
            <a:off x="1739583" y="2113490"/>
            <a:ext cx="566944" cy="608414"/>
            <a:chOff x="1786339" y="1703401"/>
            <a:chExt cx="473400" cy="473400"/>
          </a:xfrm>
        </p:grpSpPr>
        <p:sp>
          <p:nvSpPr>
            <p:cNvPr id="337" name="Google Shape;337;p37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FFCD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338" name="Google Shape;338;p37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1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339" name="Google Shape;339;p37"/>
          <p:cNvGrpSpPr/>
          <p:nvPr/>
        </p:nvGrpSpPr>
        <p:grpSpPr>
          <a:xfrm>
            <a:off x="3685687" y="1966306"/>
            <a:ext cx="749818" cy="798200"/>
            <a:chOff x="3814414" y="1703401"/>
            <a:chExt cx="473400" cy="473400"/>
          </a:xfrm>
        </p:grpSpPr>
        <p:sp>
          <p:nvSpPr>
            <p:cNvPr id="340" name="Google Shape;340;p37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A7693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341" name="Google Shape;341;p37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3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342" name="Google Shape;342;p37"/>
          <p:cNvGrpSpPr/>
          <p:nvPr/>
        </p:nvGrpSpPr>
        <p:grpSpPr>
          <a:xfrm>
            <a:off x="5814660" y="2117870"/>
            <a:ext cx="566944" cy="599656"/>
            <a:chOff x="5842489" y="1703401"/>
            <a:chExt cx="473400" cy="473400"/>
          </a:xfrm>
        </p:grpSpPr>
        <p:sp>
          <p:nvSpPr>
            <p:cNvPr id="343" name="Google Shape;343;p37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9795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344" name="Google Shape;344;p37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5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345" name="Google Shape;345;p37"/>
          <p:cNvGrpSpPr/>
          <p:nvPr/>
        </p:nvGrpSpPr>
        <p:grpSpPr>
          <a:xfrm>
            <a:off x="6881045" y="4228499"/>
            <a:ext cx="566944" cy="599656"/>
            <a:chOff x="6880814" y="3576300"/>
            <a:chExt cx="473400" cy="473400"/>
          </a:xfrm>
        </p:grpSpPr>
        <p:sp>
          <p:nvSpPr>
            <p:cNvPr id="346" name="Google Shape;346;p37"/>
            <p:cNvSpPr/>
            <p:nvPr/>
          </p:nvSpPr>
          <p:spPr>
            <a:xfrm rot="-2700000">
              <a:off x="6950142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6F68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347" name="Google Shape;347;p37"/>
            <p:cNvSpPr/>
            <p:nvPr/>
          </p:nvSpPr>
          <p:spPr>
            <a:xfrm flipH="1">
              <a:off x="7050464" y="3752502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6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348" name="Google Shape;348;p37"/>
          <p:cNvGrpSpPr/>
          <p:nvPr/>
        </p:nvGrpSpPr>
        <p:grpSpPr>
          <a:xfrm>
            <a:off x="4852902" y="4228499"/>
            <a:ext cx="566944" cy="599656"/>
            <a:chOff x="4852739" y="3576300"/>
            <a:chExt cx="473400" cy="473400"/>
          </a:xfrm>
        </p:grpSpPr>
        <p:sp>
          <p:nvSpPr>
            <p:cNvPr id="349" name="Google Shape;349;p37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D8D6D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350" name="Google Shape;350;p37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4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351" name="Google Shape;351;p37"/>
          <p:cNvGrpSpPr/>
          <p:nvPr/>
        </p:nvGrpSpPr>
        <p:grpSpPr>
          <a:xfrm>
            <a:off x="2777909" y="4228499"/>
            <a:ext cx="566944" cy="599656"/>
            <a:chOff x="2824664" y="3576300"/>
            <a:chExt cx="473400" cy="473400"/>
          </a:xfrm>
        </p:grpSpPr>
        <p:sp>
          <p:nvSpPr>
            <p:cNvPr id="352" name="Google Shape;352;p37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F6921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353" name="Google Shape;353;p37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2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354" name="Google Shape;354;p37"/>
          <p:cNvSpPr txBox="1"/>
          <p:nvPr/>
        </p:nvSpPr>
        <p:spPr>
          <a:xfrm>
            <a:off x="1207950" y="1305300"/>
            <a:ext cx="1630200" cy="75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Arrival of V3 to CERN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55" name="Google Shape;355;p37"/>
          <p:cNvSpPr txBox="1"/>
          <p:nvPr/>
        </p:nvSpPr>
        <p:spPr>
          <a:xfrm>
            <a:off x="3141675" y="1213300"/>
            <a:ext cx="1887300" cy="75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Future development as a stand-alone</a:t>
            </a:r>
            <a:endParaRPr sz="21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56" name="Google Shape;356;p37"/>
          <p:cNvSpPr txBox="1"/>
          <p:nvPr/>
        </p:nvSpPr>
        <p:spPr>
          <a:xfrm>
            <a:off x="2117725" y="4883789"/>
            <a:ext cx="1887300" cy="13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Installation and commissioning as a stand-alone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57" name="Google Shape;357;p37"/>
          <p:cNvSpPr txBox="1"/>
          <p:nvPr/>
        </p:nvSpPr>
        <p:spPr>
          <a:xfrm>
            <a:off x="4464075" y="4883789"/>
            <a:ext cx="1344600" cy="7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Scintillating screen tests at EBTS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58" name="Google Shape;358;p37"/>
          <p:cNvSpPr txBox="1"/>
          <p:nvPr/>
        </p:nvSpPr>
        <p:spPr>
          <a:xfrm>
            <a:off x="6474325" y="4883805"/>
            <a:ext cx="1286400" cy="8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Experiments of V3 on EBTS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59" name="Google Shape;359;p37"/>
          <p:cNvSpPr txBox="1"/>
          <p:nvPr/>
        </p:nvSpPr>
        <p:spPr>
          <a:xfrm>
            <a:off x="5436000" y="1289500"/>
            <a:ext cx="1547100" cy="7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Installation and commissioning of V3 on EBTS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60" name="Google Shape;360;p37"/>
          <p:cNvSpPr txBox="1"/>
          <p:nvPr/>
        </p:nvSpPr>
        <p:spPr>
          <a:xfrm>
            <a:off x="7665600" y="2052975"/>
            <a:ext cx="1409700" cy="71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Installation of V3 at LHC</a:t>
            </a:r>
            <a:endParaRPr sz="20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61" name="Google Shape;361;p37"/>
          <p:cNvSpPr txBox="1"/>
          <p:nvPr/>
        </p:nvSpPr>
        <p:spPr>
          <a:xfrm>
            <a:off x="0" y="4304550"/>
            <a:ext cx="1547100" cy="75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V3 transport from Cockcroft to CERN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362" name="Google Shape;362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75588" y="6081836"/>
            <a:ext cx="469392" cy="3840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38"/>
          <p:cNvSpPr txBox="1"/>
          <p:nvPr>
            <p:ph idx="12" type="sldNum"/>
          </p:nvPr>
        </p:nvSpPr>
        <p:spPr>
          <a:xfrm>
            <a:off x="8686800" y="6537960"/>
            <a:ext cx="457200" cy="320100"/>
          </a:xfrm>
          <a:prstGeom prst="rect">
            <a:avLst/>
          </a:prstGeom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9" name="Google Shape;369;p38"/>
          <p:cNvSpPr txBox="1"/>
          <p:nvPr/>
        </p:nvSpPr>
        <p:spPr>
          <a:xfrm>
            <a:off x="1384125" y="537325"/>
            <a:ext cx="39975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latin typeface="Lora"/>
                <a:ea typeface="Lora"/>
                <a:cs typeface="Lora"/>
                <a:sym typeface="Lora"/>
              </a:rPr>
              <a:t>Future plans - Stand-alone</a:t>
            </a:r>
            <a:endParaRPr b="1" sz="3000">
              <a:solidFill>
                <a:srgbClr val="000000"/>
              </a:solidFill>
              <a:highlight>
                <a:srgbClr val="FFCD00"/>
              </a:highlight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370" name="Google Shape;370;p38"/>
          <p:cNvSpPr txBox="1"/>
          <p:nvPr/>
        </p:nvSpPr>
        <p:spPr>
          <a:xfrm>
            <a:off x="1167150" y="1344325"/>
            <a:ext cx="7410000" cy="46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005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2700"/>
              <a:buFont typeface="Quattrocento Sans"/>
              <a:buChar char="◉"/>
            </a:pPr>
            <a:r>
              <a:rPr lang="en-US" sz="2700">
                <a:latin typeface="Quattrocento Sans"/>
                <a:ea typeface="Quattrocento Sans"/>
                <a:cs typeface="Quattrocento Sans"/>
                <a:sym typeface="Quattrocento Sans"/>
              </a:rPr>
              <a:t>Stability of the gas jet</a:t>
            </a:r>
            <a:endParaRPr sz="27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746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Quattrocento Sans"/>
              <a:buChar char="○"/>
            </a:pPr>
            <a:r>
              <a:rPr lang="en-US" sz="2300">
                <a:latin typeface="Quattrocento Sans"/>
                <a:ea typeface="Quattrocento Sans"/>
                <a:cs typeface="Quattrocento Sans"/>
                <a:sym typeface="Quattrocento Sans"/>
              </a:rPr>
              <a:t>Different 3rd skimmer effects</a:t>
            </a:r>
            <a:endParaRPr sz="23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746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Quattrocento Sans"/>
              <a:buChar char="○"/>
            </a:pPr>
            <a:r>
              <a:rPr lang="en-US" sz="2300">
                <a:latin typeface="Quattrocento Sans"/>
                <a:ea typeface="Quattrocento Sans"/>
                <a:cs typeface="Quattrocento Sans"/>
                <a:sym typeface="Quattrocento Sans"/>
              </a:rPr>
              <a:t>Profile stability</a:t>
            </a:r>
            <a:endParaRPr sz="23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4000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700"/>
              <a:buFont typeface="Quattrocento Sans"/>
              <a:buChar char="◉"/>
            </a:pPr>
            <a:r>
              <a:rPr lang="en-US" sz="2700">
                <a:latin typeface="Quattrocento Sans"/>
                <a:ea typeface="Quattrocento Sans"/>
                <a:cs typeface="Quattrocento Sans"/>
                <a:sym typeface="Quattrocento Sans"/>
              </a:rPr>
              <a:t>Vacuum scenarios</a:t>
            </a:r>
            <a:endParaRPr sz="27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746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Quattrocento Sans"/>
              <a:buChar char="○"/>
            </a:pPr>
            <a:r>
              <a:rPr lang="en-US" sz="2300">
                <a:latin typeface="Quattrocento Sans"/>
                <a:ea typeface="Quattrocento Sans"/>
                <a:cs typeface="Quattrocento Sans"/>
                <a:sym typeface="Quattrocento Sans"/>
              </a:rPr>
              <a:t>Preparation for LHC </a:t>
            </a:r>
            <a:endParaRPr sz="23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4000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700"/>
              <a:buFont typeface="Quattrocento Sans"/>
              <a:buChar char="◉"/>
            </a:pPr>
            <a:r>
              <a:rPr lang="en-US" sz="2700">
                <a:latin typeface="Quattrocento Sans"/>
                <a:ea typeface="Quattrocento Sans"/>
                <a:cs typeface="Quattrocento Sans"/>
                <a:sym typeface="Quattrocento Sans"/>
              </a:rPr>
              <a:t>Further studies of the divergent-convergent nozzle</a:t>
            </a:r>
            <a:endParaRPr sz="27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746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Quattrocento Sans"/>
              <a:buChar char="○"/>
            </a:pPr>
            <a:r>
              <a:rPr lang="en-US" sz="2300">
                <a:latin typeface="Quattrocento Sans"/>
                <a:ea typeface="Quattrocento Sans"/>
                <a:cs typeface="Quattrocento Sans"/>
                <a:sym typeface="Quattrocento Sans"/>
              </a:rPr>
              <a:t>Alignment</a:t>
            </a:r>
            <a:endParaRPr sz="23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4000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700"/>
              <a:buFont typeface="Quattrocento Sans"/>
              <a:buChar char="◉"/>
            </a:pPr>
            <a:r>
              <a:rPr lang="en-US" sz="2700">
                <a:latin typeface="Quattrocento Sans"/>
                <a:ea typeface="Quattrocento Sans"/>
                <a:cs typeface="Quattrocento Sans"/>
                <a:sym typeface="Quattrocento Sans"/>
              </a:rPr>
              <a:t>NEG pump tests</a:t>
            </a:r>
            <a:endParaRPr sz="27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746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Quattrocento Sans"/>
              <a:buChar char="○"/>
            </a:pPr>
            <a:r>
              <a:rPr lang="en-US" sz="2300">
                <a:latin typeface="Quattrocento Sans"/>
                <a:ea typeface="Quattrocento Sans"/>
                <a:cs typeface="Quattrocento Sans"/>
                <a:sym typeface="Quattrocento Sans"/>
              </a:rPr>
              <a:t>Saturation, pressure equilibrium afterwards</a:t>
            </a:r>
            <a:endParaRPr sz="23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3716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371" name="Google Shape;37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9950" y="6089463"/>
            <a:ext cx="1450848" cy="320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39"/>
          <p:cNvSpPr txBox="1"/>
          <p:nvPr>
            <p:ph idx="12" type="sldNum"/>
          </p:nvPr>
        </p:nvSpPr>
        <p:spPr>
          <a:xfrm>
            <a:off x="8686800" y="6537960"/>
            <a:ext cx="457200" cy="320100"/>
          </a:xfrm>
          <a:prstGeom prst="rect">
            <a:avLst/>
          </a:prstGeom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8" name="Google Shape;378;p39"/>
          <p:cNvSpPr txBox="1"/>
          <p:nvPr/>
        </p:nvSpPr>
        <p:spPr>
          <a:xfrm>
            <a:off x="1384125" y="537325"/>
            <a:ext cx="40422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latin typeface="Lora"/>
                <a:ea typeface="Lora"/>
                <a:cs typeface="Lora"/>
                <a:sym typeface="Lora"/>
              </a:rPr>
              <a:t>Journey of V3 at CERN</a:t>
            </a:r>
            <a:endParaRPr b="1" sz="3000">
              <a:solidFill>
                <a:srgbClr val="000000"/>
              </a:solidFill>
              <a:highlight>
                <a:srgbClr val="FFCD00"/>
              </a:highlight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379" name="Google Shape;379;p39"/>
          <p:cNvSpPr/>
          <p:nvPr/>
        </p:nvSpPr>
        <p:spPr>
          <a:xfrm>
            <a:off x="0" y="2936873"/>
            <a:ext cx="9144000" cy="1081817"/>
          </a:xfrm>
          <a:custGeom>
            <a:rect b="b" l="l" r="r" t="t"/>
            <a:pathLst>
              <a:path extrusionOk="0" h="1348058" w="1219200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cap="flat" cmpd="sng" w="228600">
            <a:solidFill>
              <a:srgbClr val="8A8682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39"/>
          <p:cNvSpPr/>
          <p:nvPr/>
        </p:nvSpPr>
        <p:spPr>
          <a:xfrm>
            <a:off x="0" y="2936873"/>
            <a:ext cx="9144000" cy="1081817"/>
          </a:xfrm>
          <a:custGeom>
            <a:rect b="b" l="l" r="r" t="t"/>
            <a:pathLst>
              <a:path extrusionOk="0" h="1348058" w="1219200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cap="flat" cmpd="sng" w="19050">
            <a:solidFill>
              <a:srgbClr val="FFFFFF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81" name="Google Shape;381;p39"/>
          <p:cNvGrpSpPr/>
          <p:nvPr/>
        </p:nvGrpSpPr>
        <p:grpSpPr>
          <a:xfrm>
            <a:off x="1739583" y="2113490"/>
            <a:ext cx="566944" cy="608414"/>
            <a:chOff x="1786339" y="1703401"/>
            <a:chExt cx="473400" cy="473400"/>
          </a:xfrm>
        </p:grpSpPr>
        <p:sp>
          <p:nvSpPr>
            <p:cNvPr id="382" name="Google Shape;382;p39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FFCD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383" name="Google Shape;383;p39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1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384" name="Google Shape;384;p39"/>
          <p:cNvGrpSpPr/>
          <p:nvPr/>
        </p:nvGrpSpPr>
        <p:grpSpPr>
          <a:xfrm>
            <a:off x="3745704" y="2117870"/>
            <a:ext cx="566944" cy="599656"/>
            <a:chOff x="3814414" y="1703401"/>
            <a:chExt cx="473400" cy="473400"/>
          </a:xfrm>
        </p:grpSpPr>
        <p:sp>
          <p:nvSpPr>
            <p:cNvPr id="385" name="Google Shape;385;p39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A7693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386" name="Google Shape;386;p39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3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387" name="Google Shape;387;p39"/>
          <p:cNvGrpSpPr/>
          <p:nvPr/>
        </p:nvGrpSpPr>
        <p:grpSpPr>
          <a:xfrm>
            <a:off x="5814660" y="2117870"/>
            <a:ext cx="566944" cy="599656"/>
            <a:chOff x="5842489" y="1703401"/>
            <a:chExt cx="473400" cy="473400"/>
          </a:xfrm>
        </p:grpSpPr>
        <p:sp>
          <p:nvSpPr>
            <p:cNvPr id="388" name="Google Shape;388;p39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9795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389" name="Google Shape;389;p39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5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390" name="Google Shape;390;p39"/>
          <p:cNvGrpSpPr/>
          <p:nvPr/>
        </p:nvGrpSpPr>
        <p:grpSpPr>
          <a:xfrm>
            <a:off x="6881045" y="4228499"/>
            <a:ext cx="566944" cy="599656"/>
            <a:chOff x="6880814" y="3576300"/>
            <a:chExt cx="473400" cy="473400"/>
          </a:xfrm>
        </p:grpSpPr>
        <p:sp>
          <p:nvSpPr>
            <p:cNvPr id="391" name="Google Shape;391;p39"/>
            <p:cNvSpPr/>
            <p:nvPr/>
          </p:nvSpPr>
          <p:spPr>
            <a:xfrm rot="-2700000">
              <a:off x="6950142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6F68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392" name="Google Shape;392;p39"/>
            <p:cNvSpPr/>
            <p:nvPr/>
          </p:nvSpPr>
          <p:spPr>
            <a:xfrm flipH="1">
              <a:off x="7050464" y="3752502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6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393" name="Google Shape;393;p39"/>
          <p:cNvGrpSpPr/>
          <p:nvPr/>
        </p:nvGrpSpPr>
        <p:grpSpPr>
          <a:xfrm>
            <a:off x="4852902" y="4228499"/>
            <a:ext cx="566944" cy="599656"/>
            <a:chOff x="4852739" y="3576300"/>
            <a:chExt cx="473400" cy="473400"/>
          </a:xfrm>
        </p:grpSpPr>
        <p:sp>
          <p:nvSpPr>
            <p:cNvPr id="394" name="Google Shape;394;p39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D8D6D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395" name="Google Shape;395;p39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4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396" name="Google Shape;396;p39"/>
          <p:cNvGrpSpPr/>
          <p:nvPr/>
        </p:nvGrpSpPr>
        <p:grpSpPr>
          <a:xfrm>
            <a:off x="2777909" y="4228499"/>
            <a:ext cx="566944" cy="599656"/>
            <a:chOff x="2824664" y="3576300"/>
            <a:chExt cx="473400" cy="473400"/>
          </a:xfrm>
        </p:grpSpPr>
        <p:sp>
          <p:nvSpPr>
            <p:cNvPr id="397" name="Google Shape;397;p39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F6921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398" name="Google Shape;398;p39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2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399" name="Google Shape;399;p39"/>
          <p:cNvSpPr txBox="1"/>
          <p:nvPr/>
        </p:nvSpPr>
        <p:spPr>
          <a:xfrm>
            <a:off x="1207950" y="1305300"/>
            <a:ext cx="1630200" cy="75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Arrival of V3 to CERN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00" name="Google Shape;400;p39"/>
          <p:cNvSpPr txBox="1"/>
          <p:nvPr/>
        </p:nvSpPr>
        <p:spPr>
          <a:xfrm>
            <a:off x="3270975" y="1289500"/>
            <a:ext cx="1712700" cy="75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Future development as a stand-alone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01" name="Google Shape;401;p39"/>
          <p:cNvSpPr txBox="1"/>
          <p:nvPr/>
        </p:nvSpPr>
        <p:spPr>
          <a:xfrm>
            <a:off x="2117725" y="4883789"/>
            <a:ext cx="1887300" cy="13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Installation and commissioning as a stand-alone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02" name="Google Shape;402;p39"/>
          <p:cNvSpPr txBox="1"/>
          <p:nvPr/>
        </p:nvSpPr>
        <p:spPr>
          <a:xfrm>
            <a:off x="6474325" y="4883805"/>
            <a:ext cx="1286400" cy="8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Experiments of V3 on EBTS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03" name="Google Shape;403;p39"/>
          <p:cNvSpPr txBox="1"/>
          <p:nvPr/>
        </p:nvSpPr>
        <p:spPr>
          <a:xfrm>
            <a:off x="5436000" y="1289500"/>
            <a:ext cx="1547100" cy="7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Installation and commissioning of V3 on EBTS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04" name="Google Shape;404;p39"/>
          <p:cNvSpPr txBox="1"/>
          <p:nvPr/>
        </p:nvSpPr>
        <p:spPr>
          <a:xfrm>
            <a:off x="7665600" y="2052975"/>
            <a:ext cx="1409700" cy="71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Installation of V3 at LHC</a:t>
            </a:r>
            <a:endParaRPr sz="20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05" name="Google Shape;405;p39"/>
          <p:cNvSpPr txBox="1"/>
          <p:nvPr/>
        </p:nvSpPr>
        <p:spPr>
          <a:xfrm>
            <a:off x="0" y="4304550"/>
            <a:ext cx="1547100" cy="75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V3 transport from Cockcroft to CERN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06" name="Google Shape;406;p39"/>
          <p:cNvSpPr txBox="1"/>
          <p:nvPr/>
        </p:nvSpPr>
        <p:spPr>
          <a:xfrm>
            <a:off x="4464075" y="4883789"/>
            <a:ext cx="1344600" cy="7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Scintillating screen tests at EBTS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07" name="Google Shape;407;p39"/>
          <p:cNvSpPr txBox="1"/>
          <p:nvPr/>
        </p:nvSpPr>
        <p:spPr>
          <a:xfrm>
            <a:off x="3531775" y="4304550"/>
            <a:ext cx="1344600" cy="446400"/>
          </a:xfrm>
          <a:prstGeom prst="rect">
            <a:avLst/>
          </a:prstGeom>
          <a:noFill/>
          <a:ln cap="flat" cmpd="sng" w="9525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latin typeface="Quattrocento Sans"/>
                <a:ea typeface="Quattrocento Sans"/>
                <a:cs typeface="Quattrocento Sans"/>
                <a:sym typeface="Quattrocento Sans"/>
              </a:rPr>
              <a:t>Spring 2022</a:t>
            </a:r>
            <a:endParaRPr sz="17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08" name="Google Shape;408;p39"/>
          <p:cNvSpPr txBox="1"/>
          <p:nvPr/>
        </p:nvSpPr>
        <p:spPr>
          <a:xfrm>
            <a:off x="4300275" y="2204625"/>
            <a:ext cx="1547100" cy="446400"/>
          </a:xfrm>
          <a:prstGeom prst="rect">
            <a:avLst/>
          </a:prstGeom>
          <a:noFill/>
          <a:ln cap="flat" cmpd="sng" w="9525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latin typeface="Quattrocento Sans"/>
                <a:ea typeface="Quattrocento Sans"/>
                <a:cs typeface="Quattrocento Sans"/>
                <a:sym typeface="Quattrocento Sans"/>
              </a:rPr>
              <a:t>Summer</a:t>
            </a:r>
            <a:r>
              <a:rPr lang="en-US" sz="1700">
                <a:latin typeface="Quattrocento Sans"/>
                <a:ea typeface="Quattrocento Sans"/>
                <a:cs typeface="Quattrocento Sans"/>
                <a:sym typeface="Quattrocento Sans"/>
              </a:rPr>
              <a:t> 2022</a:t>
            </a:r>
            <a:endParaRPr sz="17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09" name="Google Shape;409;p39"/>
          <p:cNvSpPr txBox="1"/>
          <p:nvPr/>
        </p:nvSpPr>
        <p:spPr>
          <a:xfrm>
            <a:off x="5400775" y="4304550"/>
            <a:ext cx="1547100" cy="446400"/>
          </a:xfrm>
          <a:prstGeom prst="rect">
            <a:avLst/>
          </a:prstGeom>
          <a:noFill/>
          <a:ln cap="flat" cmpd="sng" w="9525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latin typeface="Quattrocento Sans"/>
                <a:ea typeface="Quattrocento Sans"/>
                <a:cs typeface="Quattrocento Sans"/>
                <a:sym typeface="Quattrocento Sans"/>
              </a:rPr>
              <a:t>-&gt; end of</a:t>
            </a:r>
            <a:r>
              <a:rPr lang="en-US" sz="1700">
                <a:latin typeface="Quattrocento Sans"/>
                <a:ea typeface="Quattrocento Sans"/>
                <a:cs typeface="Quattrocento Sans"/>
                <a:sym typeface="Quattrocento Sans"/>
              </a:rPr>
              <a:t> 2022</a:t>
            </a:r>
            <a:endParaRPr sz="17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10" name="Google Shape;410;p39"/>
          <p:cNvSpPr txBox="1"/>
          <p:nvPr/>
        </p:nvSpPr>
        <p:spPr>
          <a:xfrm>
            <a:off x="7732675" y="3254600"/>
            <a:ext cx="1344600" cy="708000"/>
          </a:xfrm>
          <a:prstGeom prst="rect">
            <a:avLst/>
          </a:prstGeom>
          <a:noFill/>
          <a:ln cap="flat" cmpd="sng" w="9525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latin typeface="Quattrocento Sans"/>
                <a:ea typeface="Quattrocento Sans"/>
                <a:cs typeface="Quattrocento Sans"/>
                <a:sym typeface="Quattrocento Sans"/>
              </a:rPr>
              <a:t>E</a:t>
            </a:r>
            <a:r>
              <a:rPr lang="en-US" sz="1700">
                <a:latin typeface="Quattrocento Sans"/>
                <a:ea typeface="Quattrocento Sans"/>
                <a:cs typeface="Quattrocento Sans"/>
                <a:sym typeface="Quattrocento Sans"/>
              </a:rPr>
              <a:t>nd of 2022</a:t>
            </a:r>
            <a:endParaRPr sz="17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latin typeface="Quattrocento Sans"/>
                <a:ea typeface="Quattrocento Sans"/>
                <a:cs typeface="Quattrocento Sans"/>
                <a:sym typeface="Quattrocento Sans"/>
              </a:rPr>
              <a:t>(or 2023)</a:t>
            </a:r>
            <a:endParaRPr sz="17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411" name="Google Shape;411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75588" y="6081836"/>
            <a:ext cx="469392" cy="3840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40"/>
          <p:cNvSpPr txBox="1"/>
          <p:nvPr>
            <p:ph idx="12" type="sldNum"/>
          </p:nvPr>
        </p:nvSpPr>
        <p:spPr>
          <a:xfrm>
            <a:off x="8686800" y="6537960"/>
            <a:ext cx="457200" cy="320100"/>
          </a:xfrm>
          <a:prstGeom prst="rect">
            <a:avLst/>
          </a:prstGeom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8" name="Google Shape;418;p40"/>
          <p:cNvSpPr txBox="1"/>
          <p:nvPr/>
        </p:nvSpPr>
        <p:spPr>
          <a:xfrm>
            <a:off x="1384125" y="537325"/>
            <a:ext cx="39975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latin typeface="Lora"/>
                <a:ea typeface="Lora"/>
                <a:cs typeface="Lora"/>
                <a:sym typeface="Lora"/>
              </a:rPr>
              <a:t>Experimental plan at EBTS</a:t>
            </a:r>
            <a:endParaRPr b="1" sz="3000">
              <a:solidFill>
                <a:srgbClr val="000000"/>
              </a:solidFill>
              <a:highlight>
                <a:srgbClr val="FFCD00"/>
              </a:highlight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419" name="Google Shape;419;p40"/>
          <p:cNvSpPr txBox="1"/>
          <p:nvPr/>
        </p:nvSpPr>
        <p:spPr>
          <a:xfrm>
            <a:off x="1167150" y="1344325"/>
            <a:ext cx="7410000" cy="46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005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2700"/>
              <a:buFont typeface="Quattrocento Sans"/>
              <a:buChar char="◉"/>
            </a:pPr>
            <a:r>
              <a:rPr lang="en-US" sz="27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CHROMOX screen tests</a:t>
            </a:r>
            <a:endParaRPr sz="27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746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Quattrocento Sans"/>
              <a:buChar char="○"/>
            </a:pPr>
            <a:r>
              <a:rPr lang="en-US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Hollow electron beam profile at BGC position</a:t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746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Quattrocento Sans"/>
              <a:buChar char="○"/>
            </a:pPr>
            <a:r>
              <a:rPr lang="en-US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Before BGC installation</a:t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4000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700"/>
              <a:buFont typeface="Quattrocento Sans"/>
              <a:buChar char="◉"/>
            </a:pPr>
            <a:r>
              <a:rPr lang="en-US" sz="27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BGC installation and commissioning on EBTS</a:t>
            </a:r>
            <a:endParaRPr sz="27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4000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700"/>
              <a:buFont typeface="Quattrocento Sans"/>
              <a:buChar char="◉"/>
            </a:pPr>
            <a:r>
              <a:rPr lang="en-US" sz="27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Cathode light background</a:t>
            </a:r>
            <a:endParaRPr sz="27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4000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700"/>
              <a:buFont typeface="Quattrocento Sans"/>
              <a:buChar char="◉"/>
            </a:pPr>
            <a:r>
              <a:rPr lang="en-US" sz="27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Gas Jet measurements of Hollow electron beam profile</a:t>
            </a:r>
            <a:endParaRPr sz="27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746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Quattrocento Sans"/>
              <a:buChar char="○"/>
            </a:pPr>
            <a:r>
              <a:rPr lang="en-US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Matching the CHROMOX conditions</a:t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746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Quattrocento Sans"/>
              <a:buChar char="○"/>
            </a:pPr>
            <a:r>
              <a:rPr lang="en-US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Studying different beam settings</a:t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746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300"/>
              <a:buFont typeface="Quattrocento Sans"/>
              <a:buChar char="○"/>
            </a:pPr>
            <a:r>
              <a:rPr lang="en-US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Different gases (N₂, Ne, Ar)</a:t>
            </a:r>
            <a:endParaRPr sz="30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420" name="Google Shape;420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2750" y="6081390"/>
            <a:ext cx="1409700" cy="360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41"/>
          <p:cNvSpPr txBox="1"/>
          <p:nvPr>
            <p:ph idx="4294967295" type="ctrTitle"/>
          </p:nvPr>
        </p:nvSpPr>
        <p:spPr>
          <a:xfrm>
            <a:off x="710101" y="3537800"/>
            <a:ext cx="7885800" cy="25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36000" spcFirstLastPara="1" rIns="36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36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Thank you for your attention</a:t>
            </a:r>
            <a:endParaRPr b="1" sz="36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Any questions?</a:t>
            </a:r>
            <a:endParaRPr sz="30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ondrej.sedlacek@cern.ch</a:t>
            </a:r>
            <a:endParaRPr sz="16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872"/>
              </a:buClr>
              <a:buSzPts val="4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426" name="Google Shape;426;p41"/>
          <p:cNvSpPr txBox="1"/>
          <p:nvPr/>
        </p:nvSpPr>
        <p:spPr>
          <a:xfrm>
            <a:off x="710101" y="3537800"/>
            <a:ext cx="7885800" cy="25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36000" spcFirstLastPara="1" rIns="36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Thank you for your attention</a:t>
            </a:r>
            <a:endParaRPr b="1" sz="3600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Any questions?</a:t>
            </a:r>
            <a:endParaRPr sz="3000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ondrej.sedlacek@cern.ch</a:t>
            </a:r>
            <a:endParaRPr sz="1600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7" name="Google Shape;427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06550" y="5306400"/>
            <a:ext cx="113792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45575" y="5306400"/>
            <a:ext cx="2908808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0433" y="5306405"/>
            <a:ext cx="2505456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" name="Google Shape;430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07238" y="5306399"/>
            <a:ext cx="777240" cy="640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6"/>
          <p:cNvSpPr txBox="1"/>
          <p:nvPr>
            <p:ph idx="1" type="body"/>
          </p:nvPr>
        </p:nvSpPr>
        <p:spPr>
          <a:xfrm>
            <a:off x="1494925" y="1935525"/>
            <a:ext cx="6418800" cy="4045800"/>
          </a:xfrm>
          <a:prstGeom prst="rect">
            <a:avLst/>
          </a:prstGeom>
        </p:spPr>
        <p:txBody>
          <a:bodyPr anchorCtr="0" anchor="t" bIns="0" lIns="91425" spcFirstLastPara="1" rIns="91425" wrap="square" tIns="0">
            <a:normAutofit/>
          </a:bodyPr>
          <a:lstStyle/>
          <a:p>
            <a:pPr indent="-4191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Quattrocento Sans"/>
              <a:buChar char="◉"/>
            </a:pPr>
            <a:r>
              <a:rPr lang="en-US" sz="3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Arrival</a:t>
            </a:r>
            <a:endParaRPr sz="3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Quattrocento Sans"/>
              <a:buChar char="◉"/>
            </a:pPr>
            <a:r>
              <a:rPr lang="en-US" sz="3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Current Installation </a:t>
            </a:r>
            <a:endParaRPr sz="3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Quattrocento Sans"/>
              <a:buChar char="◉"/>
            </a:pPr>
            <a:r>
              <a:rPr lang="en-US" sz="3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Future plans</a:t>
            </a:r>
            <a:endParaRPr sz="3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Quattrocento Sans"/>
              <a:buChar char="◉"/>
            </a:pPr>
            <a:r>
              <a:rPr lang="en-US" sz="3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Experimental plans for EBTS</a:t>
            </a:r>
            <a:endParaRPr sz="3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3800"/>
          </a:p>
        </p:txBody>
      </p:sp>
      <p:sp>
        <p:nvSpPr>
          <p:cNvPr id="170" name="Google Shape;170;p26"/>
          <p:cNvSpPr txBox="1"/>
          <p:nvPr>
            <p:ph idx="12" type="sldNum"/>
          </p:nvPr>
        </p:nvSpPr>
        <p:spPr>
          <a:xfrm>
            <a:off x="8686800" y="6537960"/>
            <a:ext cx="457200" cy="320100"/>
          </a:xfrm>
          <a:prstGeom prst="rect">
            <a:avLst/>
          </a:prstGeom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1" name="Google Shape;171;p26"/>
          <p:cNvSpPr txBox="1"/>
          <p:nvPr/>
        </p:nvSpPr>
        <p:spPr>
          <a:xfrm>
            <a:off x="1399925" y="1269837"/>
            <a:ext cx="38784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Outline</a:t>
            </a:r>
            <a:endParaRPr b="1" sz="3000">
              <a:solidFill>
                <a:srgbClr val="000000"/>
              </a:solidFill>
              <a:highlight>
                <a:srgbClr val="FFCD00"/>
              </a:highlight>
              <a:latin typeface="Lora"/>
              <a:ea typeface="Lora"/>
              <a:cs typeface="Lora"/>
              <a:sym typeface="Lor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7"/>
          <p:cNvSpPr txBox="1"/>
          <p:nvPr>
            <p:ph idx="12" type="sldNum"/>
          </p:nvPr>
        </p:nvSpPr>
        <p:spPr>
          <a:xfrm>
            <a:off x="8686800" y="6537960"/>
            <a:ext cx="457200" cy="320100"/>
          </a:xfrm>
          <a:prstGeom prst="rect">
            <a:avLst/>
          </a:prstGeom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8" name="Google Shape;178;p27"/>
          <p:cNvSpPr txBox="1"/>
          <p:nvPr/>
        </p:nvSpPr>
        <p:spPr>
          <a:xfrm>
            <a:off x="1384125" y="537325"/>
            <a:ext cx="40422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latin typeface="Lora"/>
                <a:ea typeface="Lora"/>
                <a:cs typeface="Lora"/>
                <a:sym typeface="Lora"/>
              </a:rPr>
              <a:t>Journey of V3 at CERN</a:t>
            </a:r>
            <a:endParaRPr b="1" sz="3000">
              <a:solidFill>
                <a:srgbClr val="000000"/>
              </a:solidFill>
              <a:highlight>
                <a:srgbClr val="FFCD00"/>
              </a:highlight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79" name="Google Shape;179;p27"/>
          <p:cNvSpPr/>
          <p:nvPr/>
        </p:nvSpPr>
        <p:spPr>
          <a:xfrm>
            <a:off x="0" y="2936873"/>
            <a:ext cx="9144000" cy="1081817"/>
          </a:xfrm>
          <a:custGeom>
            <a:rect b="b" l="l" r="r" t="t"/>
            <a:pathLst>
              <a:path extrusionOk="0" h="1348058" w="1219200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cap="flat" cmpd="sng" w="228600">
            <a:solidFill>
              <a:srgbClr val="8A8682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27"/>
          <p:cNvSpPr/>
          <p:nvPr/>
        </p:nvSpPr>
        <p:spPr>
          <a:xfrm>
            <a:off x="0" y="2936873"/>
            <a:ext cx="9144000" cy="1081817"/>
          </a:xfrm>
          <a:custGeom>
            <a:rect b="b" l="l" r="r" t="t"/>
            <a:pathLst>
              <a:path extrusionOk="0" h="1348058" w="1219200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cap="flat" cmpd="sng" w="19050">
            <a:solidFill>
              <a:srgbClr val="FFFFFF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1" name="Google Shape;181;p27"/>
          <p:cNvGrpSpPr/>
          <p:nvPr/>
        </p:nvGrpSpPr>
        <p:grpSpPr>
          <a:xfrm>
            <a:off x="1633998" y="1976779"/>
            <a:ext cx="749818" cy="803312"/>
            <a:chOff x="1786339" y="1703401"/>
            <a:chExt cx="473400" cy="473400"/>
          </a:xfrm>
        </p:grpSpPr>
        <p:sp>
          <p:nvSpPr>
            <p:cNvPr id="182" name="Google Shape;182;p27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FFCD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3" name="Google Shape;183;p27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1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84" name="Google Shape;184;p27"/>
          <p:cNvGrpSpPr/>
          <p:nvPr/>
        </p:nvGrpSpPr>
        <p:grpSpPr>
          <a:xfrm>
            <a:off x="3745704" y="2117870"/>
            <a:ext cx="566944" cy="599656"/>
            <a:chOff x="3814414" y="1703401"/>
            <a:chExt cx="473400" cy="473400"/>
          </a:xfrm>
        </p:grpSpPr>
        <p:sp>
          <p:nvSpPr>
            <p:cNvPr id="185" name="Google Shape;185;p27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A7693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6" name="Google Shape;186;p27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3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87" name="Google Shape;187;p27"/>
          <p:cNvGrpSpPr/>
          <p:nvPr/>
        </p:nvGrpSpPr>
        <p:grpSpPr>
          <a:xfrm>
            <a:off x="5814660" y="2117870"/>
            <a:ext cx="566944" cy="599656"/>
            <a:chOff x="5842489" y="1703401"/>
            <a:chExt cx="473400" cy="473400"/>
          </a:xfrm>
        </p:grpSpPr>
        <p:sp>
          <p:nvSpPr>
            <p:cNvPr id="188" name="Google Shape;188;p27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9795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9" name="Google Shape;189;p27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5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90" name="Google Shape;190;p27"/>
          <p:cNvGrpSpPr/>
          <p:nvPr/>
        </p:nvGrpSpPr>
        <p:grpSpPr>
          <a:xfrm>
            <a:off x="6881045" y="4228499"/>
            <a:ext cx="566944" cy="599656"/>
            <a:chOff x="6880814" y="3576300"/>
            <a:chExt cx="473400" cy="473400"/>
          </a:xfrm>
        </p:grpSpPr>
        <p:sp>
          <p:nvSpPr>
            <p:cNvPr id="191" name="Google Shape;191;p27"/>
            <p:cNvSpPr/>
            <p:nvPr/>
          </p:nvSpPr>
          <p:spPr>
            <a:xfrm rot="-2700000">
              <a:off x="6950142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6F68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2" name="Google Shape;192;p27"/>
            <p:cNvSpPr/>
            <p:nvPr/>
          </p:nvSpPr>
          <p:spPr>
            <a:xfrm flipH="1">
              <a:off x="7050464" y="3752502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6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93" name="Google Shape;193;p27"/>
          <p:cNvGrpSpPr/>
          <p:nvPr/>
        </p:nvGrpSpPr>
        <p:grpSpPr>
          <a:xfrm>
            <a:off x="4852902" y="4228499"/>
            <a:ext cx="566944" cy="599656"/>
            <a:chOff x="4852739" y="3576300"/>
            <a:chExt cx="473400" cy="473400"/>
          </a:xfrm>
        </p:grpSpPr>
        <p:sp>
          <p:nvSpPr>
            <p:cNvPr id="194" name="Google Shape;194;p27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D8D6D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5" name="Google Shape;195;p27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4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96" name="Google Shape;196;p27"/>
          <p:cNvGrpSpPr/>
          <p:nvPr/>
        </p:nvGrpSpPr>
        <p:grpSpPr>
          <a:xfrm>
            <a:off x="2777909" y="4228499"/>
            <a:ext cx="566944" cy="599656"/>
            <a:chOff x="2824664" y="3576300"/>
            <a:chExt cx="473400" cy="473400"/>
          </a:xfrm>
        </p:grpSpPr>
        <p:sp>
          <p:nvSpPr>
            <p:cNvPr id="197" name="Google Shape;197;p27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F6921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8" name="Google Shape;198;p27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2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199" name="Google Shape;199;p27"/>
          <p:cNvSpPr txBox="1"/>
          <p:nvPr/>
        </p:nvSpPr>
        <p:spPr>
          <a:xfrm>
            <a:off x="1207950" y="1305300"/>
            <a:ext cx="1630200" cy="75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Arrival of V3 to CERN</a:t>
            </a:r>
            <a:endParaRPr sz="21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00" name="Google Shape;200;p27"/>
          <p:cNvSpPr txBox="1"/>
          <p:nvPr/>
        </p:nvSpPr>
        <p:spPr>
          <a:xfrm>
            <a:off x="3270975" y="1289500"/>
            <a:ext cx="1712700" cy="75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Future development as a stand-alone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01" name="Google Shape;201;p27"/>
          <p:cNvSpPr txBox="1"/>
          <p:nvPr/>
        </p:nvSpPr>
        <p:spPr>
          <a:xfrm>
            <a:off x="2117725" y="4883789"/>
            <a:ext cx="1887300" cy="13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Installation and commissioning as a stand-alone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02" name="Google Shape;202;p27"/>
          <p:cNvSpPr txBox="1"/>
          <p:nvPr/>
        </p:nvSpPr>
        <p:spPr>
          <a:xfrm>
            <a:off x="6474325" y="4883805"/>
            <a:ext cx="1286400" cy="8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Experiments of V3 on EBTS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03" name="Google Shape;203;p27"/>
          <p:cNvSpPr txBox="1"/>
          <p:nvPr/>
        </p:nvSpPr>
        <p:spPr>
          <a:xfrm>
            <a:off x="5436000" y="1289500"/>
            <a:ext cx="1547100" cy="7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Installation and commissioning of V3 on EBTS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04" name="Google Shape;204;p27"/>
          <p:cNvSpPr txBox="1"/>
          <p:nvPr/>
        </p:nvSpPr>
        <p:spPr>
          <a:xfrm>
            <a:off x="7665600" y="2052975"/>
            <a:ext cx="1409700" cy="71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Installation of V3 at LHC</a:t>
            </a:r>
            <a:endParaRPr sz="20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05" name="Google Shape;205;p27"/>
          <p:cNvSpPr txBox="1"/>
          <p:nvPr/>
        </p:nvSpPr>
        <p:spPr>
          <a:xfrm>
            <a:off x="0" y="4304550"/>
            <a:ext cx="1547100" cy="75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V3 transport from Cockcroft to CERN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06" name="Google Shape;206;p27"/>
          <p:cNvSpPr txBox="1"/>
          <p:nvPr/>
        </p:nvSpPr>
        <p:spPr>
          <a:xfrm>
            <a:off x="59075" y="2179200"/>
            <a:ext cx="1630200" cy="477000"/>
          </a:xfrm>
          <a:prstGeom prst="rect">
            <a:avLst/>
          </a:prstGeom>
          <a:noFill/>
          <a:ln cap="flat" cmpd="sng" w="9525">
            <a:solidFill>
              <a:srgbClr val="FFCD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latin typeface="Quattrocento Sans"/>
                <a:ea typeface="Quattrocento Sans"/>
                <a:cs typeface="Quattrocento Sans"/>
                <a:sym typeface="Quattrocento Sans"/>
              </a:rPr>
              <a:t>17th of March!</a:t>
            </a:r>
            <a:endParaRPr sz="19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07" name="Google Shape;207;p27"/>
          <p:cNvSpPr txBox="1"/>
          <p:nvPr/>
        </p:nvSpPr>
        <p:spPr>
          <a:xfrm>
            <a:off x="4464075" y="4883789"/>
            <a:ext cx="1344600" cy="7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Scintillating screen tests at EBTS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208" name="Google Shape;20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2750" y="6081390"/>
            <a:ext cx="1409700" cy="360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8"/>
          <p:cNvSpPr txBox="1"/>
          <p:nvPr>
            <p:ph idx="4294967295" type="title"/>
          </p:nvPr>
        </p:nvSpPr>
        <p:spPr>
          <a:xfrm>
            <a:off x="3399200" y="4954333"/>
            <a:ext cx="2345700" cy="672000"/>
          </a:xfrm>
          <a:prstGeom prst="rect">
            <a:avLst/>
          </a:prstGeom>
        </p:spPr>
        <p:txBody>
          <a:bodyPr anchorCtr="0" anchor="b" bIns="0" lIns="36000" spcFirstLastPara="1" rIns="36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highlight>
                  <a:schemeClr val="accent1"/>
                </a:highlight>
              </a:rPr>
              <a:t>Want big impact? </a:t>
            </a:r>
            <a:r>
              <a:rPr i="1" lang="en-US" sz="1800">
                <a:highlight>
                  <a:schemeClr val="accent1"/>
                </a:highlight>
              </a:rPr>
              <a:t>Use big image.</a:t>
            </a:r>
            <a:endParaRPr i="1" sz="1800">
              <a:highlight>
                <a:schemeClr val="accent1"/>
              </a:highlight>
            </a:endParaRPr>
          </a:p>
        </p:txBody>
      </p:sp>
      <p:sp>
        <p:nvSpPr>
          <p:cNvPr id="214" name="Google Shape;214;p28"/>
          <p:cNvSpPr txBox="1"/>
          <p:nvPr>
            <p:ph idx="12" type="sldNum"/>
          </p:nvPr>
        </p:nvSpPr>
        <p:spPr>
          <a:xfrm>
            <a:off x="8686800" y="8717280"/>
            <a:ext cx="457200" cy="426900"/>
          </a:xfrm>
          <a:prstGeom prst="rect">
            <a:avLst/>
          </a:prstGeom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5" name="Google Shape;215;p28"/>
          <p:cNvSpPr txBox="1"/>
          <p:nvPr/>
        </p:nvSpPr>
        <p:spPr>
          <a:xfrm>
            <a:off x="3002750" y="5150167"/>
            <a:ext cx="31386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highlight>
                  <a:schemeClr val="accen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Version 3 of Gas Jet monitor installed at CERN!</a:t>
            </a:r>
            <a:endParaRPr sz="1900">
              <a:highlight>
                <a:schemeClr val="accent1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216" name="Google Shape;21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762000"/>
            <a:ext cx="9143936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475588" y="6081836"/>
            <a:ext cx="469392" cy="384048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28"/>
          <p:cNvSpPr txBox="1"/>
          <p:nvPr/>
        </p:nvSpPr>
        <p:spPr>
          <a:xfrm>
            <a:off x="852750" y="6202925"/>
            <a:ext cx="6828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attrocento Sans"/>
                <a:ea typeface="Quattrocento Sans"/>
                <a:cs typeface="Quattrocento Sans"/>
                <a:sym typeface="Quattrocento Sans"/>
              </a:rPr>
              <a:t>O.Sedlacek, H. Zhang, O. Stringer, S. Mazzoni  BGC collaboration meeting - 30.03.2022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9"/>
          <p:cNvSpPr txBox="1"/>
          <p:nvPr>
            <p:ph idx="4294967295" type="title"/>
          </p:nvPr>
        </p:nvSpPr>
        <p:spPr>
          <a:xfrm>
            <a:off x="3399200" y="4954333"/>
            <a:ext cx="2345700" cy="672000"/>
          </a:xfrm>
          <a:prstGeom prst="rect">
            <a:avLst/>
          </a:prstGeom>
        </p:spPr>
        <p:txBody>
          <a:bodyPr anchorCtr="0" anchor="b" bIns="0" lIns="36000" spcFirstLastPara="1" rIns="36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highlight>
                  <a:schemeClr val="accent1"/>
                </a:highlight>
              </a:rPr>
              <a:t>Want big impact? </a:t>
            </a:r>
            <a:r>
              <a:rPr i="1" lang="en-US" sz="1800">
                <a:highlight>
                  <a:schemeClr val="accent1"/>
                </a:highlight>
              </a:rPr>
              <a:t>Use big image.</a:t>
            </a:r>
            <a:endParaRPr i="1" sz="1800">
              <a:highlight>
                <a:schemeClr val="accent1"/>
              </a:highlight>
            </a:endParaRPr>
          </a:p>
        </p:txBody>
      </p:sp>
      <p:sp>
        <p:nvSpPr>
          <p:cNvPr id="224" name="Google Shape;224;p29"/>
          <p:cNvSpPr txBox="1"/>
          <p:nvPr>
            <p:ph idx="12" type="sldNum"/>
          </p:nvPr>
        </p:nvSpPr>
        <p:spPr>
          <a:xfrm>
            <a:off x="8686800" y="8717280"/>
            <a:ext cx="457200" cy="426900"/>
          </a:xfrm>
          <a:prstGeom prst="rect">
            <a:avLst/>
          </a:prstGeom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5" name="Google Shape;225;p29"/>
          <p:cNvSpPr txBox="1"/>
          <p:nvPr/>
        </p:nvSpPr>
        <p:spPr>
          <a:xfrm>
            <a:off x="3002750" y="5150167"/>
            <a:ext cx="31386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highlight>
                  <a:schemeClr val="accen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Version 3 of Gas Jet monitor installed at CERN!</a:t>
            </a:r>
            <a:endParaRPr sz="1900">
              <a:highlight>
                <a:schemeClr val="accent1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226" name="Google Shape;226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762000"/>
            <a:ext cx="9143936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" y="762000"/>
            <a:ext cx="9144023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25800" y="6060900"/>
            <a:ext cx="742171" cy="42010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29"/>
          <p:cNvSpPr txBox="1"/>
          <p:nvPr/>
        </p:nvSpPr>
        <p:spPr>
          <a:xfrm>
            <a:off x="852750" y="6202925"/>
            <a:ext cx="6828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attrocento Sans"/>
                <a:ea typeface="Quattrocento Sans"/>
                <a:cs typeface="Quattrocento Sans"/>
                <a:sym typeface="Quattrocento Sans"/>
              </a:rPr>
              <a:t>O.Sedlacek, H. Zhang, O. Stringer, S. Mazzoni  BGC collaboration meeting - 30.03.2022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/>
          <p:nvPr>
            <p:ph idx="12" type="sldNum"/>
          </p:nvPr>
        </p:nvSpPr>
        <p:spPr>
          <a:xfrm>
            <a:off x="8686800" y="6537960"/>
            <a:ext cx="457200" cy="320100"/>
          </a:xfrm>
          <a:prstGeom prst="rect">
            <a:avLst/>
          </a:prstGeom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6" name="Google Shape;23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6900" y="5697292"/>
            <a:ext cx="1547101" cy="1160759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30"/>
          <p:cNvSpPr txBox="1"/>
          <p:nvPr/>
        </p:nvSpPr>
        <p:spPr>
          <a:xfrm>
            <a:off x="1384125" y="537325"/>
            <a:ext cx="40422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latin typeface="Lora"/>
                <a:ea typeface="Lora"/>
                <a:cs typeface="Lora"/>
                <a:sym typeface="Lora"/>
              </a:rPr>
              <a:t>Journey of V3 at CERN</a:t>
            </a:r>
            <a:endParaRPr b="1" sz="3000">
              <a:solidFill>
                <a:srgbClr val="000000"/>
              </a:solidFill>
              <a:highlight>
                <a:srgbClr val="FFCD00"/>
              </a:highlight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38" name="Google Shape;238;p30"/>
          <p:cNvSpPr/>
          <p:nvPr/>
        </p:nvSpPr>
        <p:spPr>
          <a:xfrm>
            <a:off x="0" y="2936873"/>
            <a:ext cx="9144000" cy="1081817"/>
          </a:xfrm>
          <a:custGeom>
            <a:rect b="b" l="l" r="r" t="t"/>
            <a:pathLst>
              <a:path extrusionOk="0" h="1348058" w="1219200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cap="flat" cmpd="sng" w="228600">
            <a:solidFill>
              <a:srgbClr val="8A8682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30"/>
          <p:cNvSpPr/>
          <p:nvPr/>
        </p:nvSpPr>
        <p:spPr>
          <a:xfrm>
            <a:off x="0" y="2936873"/>
            <a:ext cx="9144000" cy="1081817"/>
          </a:xfrm>
          <a:custGeom>
            <a:rect b="b" l="l" r="r" t="t"/>
            <a:pathLst>
              <a:path extrusionOk="0" h="1348058" w="1219200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cap="flat" cmpd="sng" w="19050">
            <a:solidFill>
              <a:srgbClr val="FFFFFF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40" name="Google Shape;240;p30"/>
          <p:cNvGrpSpPr/>
          <p:nvPr/>
        </p:nvGrpSpPr>
        <p:grpSpPr>
          <a:xfrm>
            <a:off x="1739583" y="2113490"/>
            <a:ext cx="566944" cy="608414"/>
            <a:chOff x="1786339" y="1703401"/>
            <a:chExt cx="473400" cy="473400"/>
          </a:xfrm>
        </p:grpSpPr>
        <p:sp>
          <p:nvSpPr>
            <p:cNvPr id="241" name="Google Shape;241;p30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FFCD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2" name="Google Shape;242;p30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1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243" name="Google Shape;243;p30"/>
          <p:cNvGrpSpPr/>
          <p:nvPr/>
        </p:nvGrpSpPr>
        <p:grpSpPr>
          <a:xfrm>
            <a:off x="3745704" y="2117870"/>
            <a:ext cx="566944" cy="599656"/>
            <a:chOff x="3814414" y="1703401"/>
            <a:chExt cx="473400" cy="473400"/>
          </a:xfrm>
        </p:grpSpPr>
        <p:sp>
          <p:nvSpPr>
            <p:cNvPr id="244" name="Google Shape;244;p30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A7693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5" name="Google Shape;245;p30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3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246" name="Google Shape;246;p30"/>
          <p:cNvGrpSpPr/>
          <p:nvPr/>
        </p:nvGrpSpPr>
        <p:grpSpPr>
          <a:xfrm>
            <a:off x="5814660" y="2117870"/>
            <a:ext cx="566944" cy="599656"/>
            <a:chOff x="5842489" y="1703401"/>
            <a:chExt cx="473400" cy="473400"/>
          </a:xfrm>
        </p:grpSpPr>
        <p:sp>
          <p:nvSpPr>
            <p:cNvPr id="247" name="Google Shape;247;p30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9795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8" name="Google Shape;248;p30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5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249" name="Google Shape;249;p30"/>
          <p:cNvGrpSpPr/>
          <p:nvPr/>
        </p:nvGrpSpPr>
        <p:grpSpPr>
          <a:xfrm>
            <a:off x="6881045" y="4228499"/>
            <a:ext cx="566944" cy="599656"/>
            <a:chOff x="6880814" y="3576300"/>
            <a:chExt cx="473400" cy="473400"/>
          </a:xfrm>
        </p:grpSpPr>
        <p:sp>
          <p:nvSpPr>
            <p:cNvPr id="250" name="Google Shape;250;p30"/>
            <p:cNvSpPr/>
            <p:nvPr/>
          </p:nvSpPr>
          <p:spPr>
            <a:xfrm rot="-2700000">
              <a:off x="6950142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6F68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51" name="Google Shape;251;p30"/>
            <p:cNvSpPr/>
            <p:nvPr/>
          </p:nvSpPr>
          <p:spPr>
            <a:xfrm flipH="1">
              <a:off x="7050464" y="3752502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6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252" name="Google Shape;252;p30"/>
          <p:cNvGrpSpPr/>
          <p:nvPr/>
        </p:nvGrpSpPr>
        <p:grpSpPr>
          <a:xfrm>
            <a:off x="4852902" y="4228499"/>
            <a:ext cx="566944" cy="599656"/>
            <a:chOff x="4852739" y="3576300"/>
            <a:chExt cx="473400" cy="473400"/>
          </a:xfrm>
        </p:grpSpPr>
        <p:sp>
          <p:nvSpPr>
            <p:cNvPr id="253" name="Google Shape;253;p30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D8D6D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54" name="Google Shape;254;p30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4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255" name="Google Shape;255;p30"/>
          <p:cNvGrpSpPr/>
          <p:nvPr/>
        </p:nvGrpSpPr>
        <p:grpSpPr>
          <a:xfrm>
            <a:off x="2777970" y="4228628"/>
            <a:ext cx="749818" cy="798200"/>
            <a:chOff x="2824664" y="3576300"/>
            <a:chExt cx="473400" cy="473400"/>
          </a:xfrm>
        </p:grpSpPr>
        <p:sp>
          <p:nvSpPr>
            <p:cNvPr id="256" name="Google Shape;256;p30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F6921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57" name="Google Shape;257;p30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2</a:t>
              </a:r>
              <a:endParaRPr sz="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258" name="Google Shape;258;p30"/>
          <p:cNvSpPr txBox="1"/>
          <p:nvPr/>
        </p:nvSpPr>
        <p:spPr>
          <a:xfrm>
            <a:off x="1207950" y="1305300"/>
            <a:ext cx="1630200" cy="75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Arrival of V3 to CERN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59" name="Google Shape;259;p30"/>
          <p:cNvSpPr txBox="1"/>
          <p:nvPr/>
        </p:nvSpPr>
        <p:spPr>
          <a:xfrm>
            <a:off x="3270975" y="1289500"/>
            <a:ext cx="1712700" cy="75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Future development as a stand-alone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60" name="Google Shape;260;p30"/>
          <p:cNvSpPr txBox="1"/>
          <p:nvPr/>
        </p:nvSpPr>
        <p:spPr>
          <a:xfrm>
            <a:off x="2117725" y="5036189"/>
            <a:ext cx="1887300" cy="13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Installation and commissioning as a stand-alone</a:t>
            </a:r>
            <a:endParaRPr sz="20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61" name="Google Shape;261;p30"/>
          <p:cNvSpPr txBox="1"/>
          <p:nvPr/>
        </p:nvSpPr>
        <p:spPr>
          <a:xfrm>
            <a:off x="6474325" y="4883805"/>
            <a:ext cx="1286400" cy="8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Experiments of V3 on EBTS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62" name="Google Shape;262;p30"/>
          <p:cNvSpPr txBox="1"/>
          <p:nvPr/>
        </p:nvSpPr>
        <p:spPr>
          <a:xfrm>
            <a:off x="5436000" y="1289500"/>
            <a:ext cx="1547100" cy="7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Installation and commissioning of V3 on EBTS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63" name="Google Shape;263;p30"/>
          <p:cNvSpPr txBox="1"/>
          <p:nvPr/>
        </p:nvSpPr>
        <p:spPr>
          <a:xfrm>
            <a:off x="7665600" y="2052975"/>
            <a:ext cx="1409700" cy="71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Installation of V3 at LHC</a:t>
            </a:r>
            <a:endParaRPr sz="20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64" name="Google Shape;264;p30"/>
          <p:cNvSpPr txBox="1"/>
          <p:nvPr/>
        </p:nvSpPr>
        <p:spPr>
          <a:xfrm>
            <a:off x="0" y="3010400"/>
            <a:ext cx="1409700" cy="75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V3 transport from Cockcroft to CERN</a:t>
            </a:r>
            <a:endParaRPr sz="16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65" name="Google Shape;265;p30"/>
          <p:cNvSpPr txBox="1"/>
          <p:nvPr/>
        </p:nvSpPr>
        <p:spPr>
          <a:xfrm>
            <a:off x="4464075" y="4883789"/>
            <a:ext cx="1344600" cy="7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Scintillating screen tests at EBTS</a:t>
            </a:r>
            <a:endParaRPr sz="1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66" name="Google Shape;266;p30"/>
          <p:cNvSpPr txBox="1"/>
          <p:nvPr/>
        </p:nvSpPr>
        <p:spPr>
          <a:xfrm>
            <a:off x="1588950" y="4351150"/>
            <a:ext cx="1230600" cy="477000"/>
          </a:xfrm>
          <a:prstGeom prst="rect">
            <a:avLst/>
          </a:prstGeom>
          <a:noFill/>
          <a:ln cap="flat" cmpd="sng" w="9525">
            <a:solidFill>
              <a:srgbClr val="FFCD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latin typeface="Quattrocento Sans"/>
                <a:ea typeface="Quattrocento Sans"/>
                <a:cs typeface="Quattrocento Sans"/>
                <a:sym typeface="Quattrocento Sans"/>
              </a:rPr>
              <a:t>Currently!</a:t>
            </a:r>
            <a:endParaRPr sz="19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1"/>
          <p:cNvSpPr txBox="1"/>
          <p:nvPr>
            <p:ph idx="4294967295" type="title"/>
          </p:nvPr>
        </p:nvSpPr>
        <p:spPr>
          <a:xfrm>
            <a:off x="3399200" y="4954333"/>
            <a:ext cx="2345700" cy="672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highlight>
                  <a:schemeClr val="accent1"/>
                </a:highlight>
              </a:rPr>
              <a:t>Want big impact? </a:t>
            </a:r>
            <a:r>
              <a:rPr i="1" lang="en-US" sz="1800">
                <a:highlight>
                  <a:schemeClr val="accent1"/>
                </a:highlight>
              </a:rPr>
              <a:t>Use big image.</a:t>
            </a:r>
            <a:endParaRPr i="1" sz="1800">
              <a:highlight>
                <a:schemeClr val="accent1"/>
              </a:highlight>
            </a:endParaRPr>
          </a:p>
        </p:txBody>
      </p:sp>
      <p:sp>
        <p:nvSpPr>
          <p:cNvPr id="272" name="Google Shape;272;p31"/>
          <p:cNvSpPr txBox="1"/>
          <p:nvPr>
            <p:ph idx="12" type="sldNum"/>
          </p:nvPr>
        </p:nvSpPr>
        <p:spPr>
          <a:xfrm>
            <a:off x="4297650" y="6389200"/>
            <a:ext cx="5487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3" name="Google Shape;273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" y="0"/>
            <a:ext cx="9143997" cy="6858006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31"/>
          <p:cNvSpPr txBox="1"/>
          <p:nvPr/>
        </p:nvSpPr>
        <p:spPr>
          <a:xfrm>
            <a:off x="2550750" y="4954325"/>
            <a:ext cx="46062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highlight>
                  <a:srgbClr val="5BC1E6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Version 3 of Gas Jet monitor installed at CERN!</a:t>
            </a:r>
            <a:endParaRPr sz="3000">
              <a:highlight>
                <a:srgbClr val="5BC1E6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mc:AlternateContent>
    <mc:Choice Requires="p14">
      <p:transition p14:dur="100">
        <p:fade thruBlk="1"/>
      </p:transition>
    </mc:Choice>
    <mc:Fallback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2"/>
          <p:cNvSpPr txBox="1"/>
          <p:nvPr>
            <p:ph idx="12" type="sldNum"/>
          </p:nvPr>
        </p:nvSpPr>
        <p:spPr>
          <a:xfrm>
            <a:off x="8686800" y="6537960"/>
            <a:ext cx="457200" cy="320100"/>
          </a:xfrm>
          <a:prstGeom prst="rect">
            <a:avLst/>
          </a:prstGeom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81" name="Google Shape;28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6900" y="5697292"/>
            <a:ext cx="1547101" cy="1160759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32"/>
          <p:cNvSpPr txBox="1"/>
          <p:nvPr/>
        </p:nvSpPr>
        <p:spPr>
          <a:xfrm>
            <a:off x="1384125" y="537325"/>
            <a:ext cx="40818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latin typeface="Lora"/>
                <a:ea typeface="Lora"/>
                <a:cs typeface="Lora"/>
                <a:sym typeface="Lora"/>
              </a:rPr>
              <a:t>Current status of V3 at CERN</a:t>
            </a:r>
            <a:endParaRPr b="1" sz="3000">
              <a:solidFill>
                <a:srgbClr val="000000"/>
              </a:solidFill>
              <a:highlight>
                <a:srgbClr val="FFCD00"/>
              </a:highlight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83" name="Google Shape;283;p32"/>
          <p:cNvSpPr txBox="1"/>
          <p:nvPr/>
        </p:nvSpPr>
        <p:spPr>
          <a:xfrm>
            <a:off x="1167150" y="1344314"/>
            <a:ext cx="6809700" cy="39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Quattrocento Sans"/>
              <a:buChar char="◉"/>
            </a:pPr>
            <a:r>
              <a:rPr lang="en-US" sz="2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Nozzle-Skimmer assembly </a:t>
            </a:r>
            <a:r>
              <a:rPr lang="en-US" sz="2800" u="sng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realigned</a:t>
            </a:r>
            <a:endParaRPr sz="2800" u="sng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Quattrocento Sans"/>
              <a:buChar char="○"/>
            </a:pPr>
            <a:r>
              <a:rPr lang="en-US" sz="24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Alignment setup in lab 865/1-A04</a:t>
            </a:r>
            <a:endParaRPr sz="24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810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Quattrocento Sans"/>
              <a:buChar char="○"/>
            </a:pPr>
            <a:r>
              <a:rPr lang="en-US" sz="24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Alignment laser on V3 check successful!</a:t>
            </a:r>
            <a:endParaRPr sz="24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Quattrocento Sans"/>
              <a:buChar char="◉"/>
            </a:pPr>
            <a:r>
              <a:rPr lang="en-US" sz="28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System closed</a:t>
            </a:r>
            <a:endParaRPr sz="28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Quattrocento Sans"/>
              <a:buChar char="○"/>
            </a:pPr>
            <a:r>
              <a:rPr lang="en-US" sz="24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Last Friday (25.3.) pumping started</a:t>
            </a:r>
            <a:endParaRPr sz="24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Quattrocento Sans"/>
              <a:buChar char="○"/>
            </a:pPr>
            <a:r>
              <a:rPr lang="en-US" sz="24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After cca 25min - pressures ~ 10⁻⁷ mbar</a:t>
            </a:r>
            <a:endParaRPr sz="24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Quattrocento Sans"/>
              <a:buChar char="○"/>
            </a:pPr>
            <a:r>
              <a:rPr lang="en-US" sz="24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After cca 7</a:t>
            </a:r>
            <a:r>
              <a:rPr lang="en-US" sz="2400">
                <a:latin typeface="Quattrocento Sans"/>
                <a:ea typeface="Quattrocento Sans"/>
                <a:cs typeface="Quattrocento Sans"/>
                <a:sym typeface="Quattrocento Sans"/>
              </a:rPr>
              <a:t>0</a:t>
            </a:r>
            <a:r>
              <a:rPr lang="en-US" sz="24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h - pressures: </a:t>
            </a:r>
            <a:r>
              <a:rPr lang="en-US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10⁻⁸-</a:t>
            </a:r>
            <a:r>
              <a:rPr lang="en-US" sz="24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10⁻⁹ mbar</a:t>
            </a:r>
            <a:endParaRPr sz="24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9144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-&gt; Successful system pump down!</a:t>
            </a:r>
            <a:endParaRPr sz="24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3716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3"/>
          <p:cNvSpPr txBox="1"/>
          <p:nvPr>
            <p:ph idx="12" type="sldNum"/>
          </p:nvPr>
        </p:nvSpPr>
        <p:spPr>
          <a:xfrm>
            <a:off x="8686800" y="6537960"/>
            <a:ext cx="457200" cy="320100"/>
          </a:xfrm>
          <a:prstGeom prst="rect">
            <a:avLst/>
          </a:prstGeom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0" name="Google Shape;290;p33"/>
          <p:cNvSpPr txBox="1"/>
          <p:nvPr/>
        </p:nvSpPr>
        <p:spPr>
          <a:xfrm>
            <a:off x="1384125" y="537325"/>
            <a:ext cx="39975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latin typeface="Lora"/>
                <a:ea typeface="Lora"/>
                <a:cs typeface="Lora"/>
                <a:sym typeface="Lora"/>
              </a:rPr>
              <a:t>Pressures during pump down</a:t>
            </a:r>
            <a:endParaRPr b="1" sz="3000">
              <a:solidFill>
                <a:srgbClr val="000000"/>
              </a:solidFill>
              <a:highlight>
                <a:srgbClr val="FFCD00"/>
              </a:highlight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291" name="Google Shape;29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2750" y="6081390"/>
            <a:ext cx="1409700" cy="360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381000" y="1201525"/>
            <a:ext cx="9756649" cy="485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33"/>
          <p:cNvPicPr preferRelativeResize="0"/>
          <p:nvPr/>
        </p:nvPicPr>
        <p:blipFill rotWithShape="1">
          <a:blip r:embed="rId5">
            <a:alphaModFix/>
          </a:blip>
          <a:srcRect b="63835" l="12976" r="63726" t="12595"/>
          <a:stretch/>
        </p:blipFill>
        <p:spPr>
          <a:xfrm>
            <a:off x="6250675" y="1803275"/>
            <a:ext cx="2130274" cy="1121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Viola template">
  <a:themeElements>
    <a:clrScheme name="Custom 347">
      <a:dk1>
        <a:srgbClr val="000000"/>
      </a:dk1>
      <a:lt1>
        <a:srgbClr val="FFFFFF"/>
      </a:lt1>
      <a:dk2>
        <a:srgbClr val="8A8682"/>
      </a:dk2>
      <a:lt2>
        <a:srgbClr val="F0EEE9"/>
      </a:lt2>
      <a:accent1>
        <a:srgbClr val="FFCD00"/>
      </a:accent1>
      <a:accent2>
        <a:srgbClr val="F6921D"/>
      </a:accent2>
      <a:accent3>
        <a:srgbClr val="A7693A"/>
      </a:accent3>
      <a:accent4>
        <a:srgbClr val="D8D6D2"/>
      </a:accent4>
      <a:accent5>
        <a:srgbClr val="979593"/>
      </a:accent5>
      <a:accent6>
        <a:srgbClr val="6F6868"/>
      </a:accent6>
      <a:hlink>
        <a:srgbClr val="0000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HiLumiLHC_PresentationTemplat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B1F2FF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