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17"/>
  </p:notesMasterIdLst>
  <p:handoutMasterIdLst>
    <p:handoutMasterId r:id="rId18"/>
  </p:handoutMasterIdLst>
  <p:sldIdLst>
    <p:sldId id="263" r:id="rId2"/>
    <p:sldId id="323" r:id="rId3"/>
    <p:sldId id="262" r:id="rId4"/>
    <p:sldId id="326" r:id="rId5"/>
    <p:sldId id="327" r:id="rId6"/>
    <p:sldId id="328" r:id="rId7"/>
    <p:sldId id="325" r:id="rId8"/>
    <p:sldId id="318" r:id="rId9"/>
    <p:sldId id="329" r:id="rId10"/>
    <p:sldId id="319" r:id="rId11"/>
    <p:sldId id="317" r:id="rId12"/>
    <p:sldId id="320" r:id="rId13"/>
    <p:sldId id="321" r:id="rId14"/>
    <p:sldId id="322" r:id="rId15"/>
    <p:sldId id="324" r:id="rId1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69" autoAdjust="0"/>
    <p:restoredTop sz="94660"/>
  </p:normalViewPr>
  <p:slideViewPr>
    <p:cSldViewPr snapToObjects="1" showGuides="1">
      <p:cViewPr varScale="1">
        <p:scale>
          <a:sx n="125" d="100"/>
          <a:sy n="125" d="100"/>
        </p:scale>
        <p:origin x="3293" y="77"/>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29/03/2022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29/03/2022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a:t>Rhodri Jones (BE-BI)</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a:t>Rhodri Jones (BE-BI)</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a:t>Rhodri Jones (BE-BI)</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a:t>Rhodri Jones (BE-BI)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a:t>Rhodri Jones (BE-BI)</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a:t>Rhodri Jones (BE-BI)</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a:t>Rhodri Jones (BE-BI)</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a:t>Rhodri Jones (BE-BI)</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3000600"/>
            <a:ext cx="7200000" cy="1800000"/>
          </a:xfrm>
        </p:spPr>
        <p:txBody>
          <a:bodyPr/>
          <a:lstStyle/>
          <a:p>
            <a:r>
              <a:rPr lang="en-GB" sz="3200" dirty="0"/>
              <a:t>BGC Planning for v3 and v4</a:t>
            </a:r>
            <a:br>
              <a:rPr lang="en-GB" sz="3200" dirty="0"/>
            </a:br>
            <a:endParaRPr lang="en-GB" sz="3200" dirty="0"/>
          </a:p>
        </p:txBody>
      </p:sp>
      <p:sp>
        <p:nvSpPr>
          <p:cNvPr id="3" name="Sous-titre 2"/>
          <p:cNvSpPr>
            <a:spLocks noGrp="1"/>
          </p:cNvSpPr>
          <p:nvPr>
            <p:ph type="subTitle" idx="1"/>
          </p:nvPr>
        </p:nvSpPr>
        <p:spPr/>
        <p:txBody>
          <a:bodyPr/>
          <a:lstStyle/>
          <a:p>
            <a:r>
              <a:rPr lang="en-GB" dirty="0"/>
              <a:t>Gerhard Schneider</a:t>
            </a:r>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
        <p:nvSpPr>
          <p:cNvPr id="6" name="Footer Placeholder 2">
            <a:extLst>
              <a:ext uri="{FF2B5EF4-FFF2-40B4-BE49-F238E27FC236}">
                <a16:creationId xmlns:a16="http://schemas.microsoft.com/office/drawing/2014/main" id="{AEA8B7B5-6D0D-481C-BDC0-87E57AFDE3D1}"/>
              </a:ext>
            </a:extLst>
          </p:cNvPr>
          <p:cNvSpPr>
            <a:spLocks noGrp="1"/>
          </p:cNvSpPr>
          <p:nvPr>
            <p:ph type="ftr" sz="quarter" idx="11"/>
          </p:nvPr>
        </p:nvSpPr>
        <p:spPr>
          <a:xfrm>
            <a:off x="5004048" y="6356351"/>
            <a:ext cx="2754552" cy="360000"/>
          </a:xfrm>
        </p:spPr>
        <p:txBody>
          <a:bodyPr/>
          <a:lstStyle/>
          <a:p>
            <a:r>
              <a:rPr lang="en-GB" dirty="0"/>
              <a:t>BG</a:t>
            </a:r>
            <a:r>
              <a:rPr lang="en-GB" noProof="0" dirty="0"/>
              <a:t>C collaboration meeting 30 03 2022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sz="3600" dirty="0"/>
              <a:t>Design Performance criteria V4</a:t>
            </a:r>
          </a:p>
        </p:txBody>
      </p:sp>
      <p:sp>
        <p:nvSpPr>
          <p:cNvPr id="3" name="Espace réservé du contenu 2"/>
          <p:cNvSpPr>
            <a:spLocks noGrp="1"/>
          </p:cNvSpPr>
          <p:nvPr>
            <p:ph idx="1"/>
          </p:nvPr>
        </p:nvSpPr>
        <p:spPr>
          <a:xfrm>
            <a:off x="612000" y="1375037"/>
            <a:ext cx="8280480" cy="4906963"/>
          </a:xfrm>
        </p:spPr>
        <p:txBody>
          <a:bodyPr>
            <a:normAutofit fontScale="92500" lnSpcReduction="10000"/>
          </a:bodyPr>
          <a:lstStyle/>
          <a:p>
            <a:pPr marL="0" indent="0">
              <a:buNone/>
            </a:pPr>
            <a:r>
              <a:rPr lang="en-GB" dirty="0">
                <a:solidFill>
                  <a:schemeClr val="tx1"/>
                </a:solidFill>
              </a:rPr>
              <a:t>The instrument shall be designed to:</a:t>
            </a:r>
          </a:p>
          <a:p>
            <a:r>
              <a:rPr lang="en-GB" dirty="0">
                <a:solidFill>
                  <a:schemeClr val="tx1"/>
                </a:solidFill>
              </a:rPr>
              <a:t>determine the beam centroid of a nominal intensity and emittance HL-LHC proton beam at 7 </a:t>
            </a:r>
            <a:r>
              <a:rPr lang="en-GB" dirty="0" err="1">
                <a:solidFill>
                  <a:schemeClr val="tx1"/>
                </a:solidFill>
              </a:rPr>
              <a:t>TeV</a:t>
            </a:r>
            <a:r>
              <a:rPr lang="en-GB" dirty="0">
                <a:solidFill>
                  <a:schemeClr val="tx1"/>
                </a:solidFill>
              </a:rPr>
              <a:t> to better than 100 </a:t>
            </a:r>
            <a:r>
              <a:rPr lang="en-GB" dirty="0">
                <a:solidFill>
                  <a:schemeClr val="tx1"/>
                </a:solidFill>
                <a:sym typeface="Symbol" panose="05050102010706020507" pitchFamily="18" charset="2"/>
              </a:rPr>
              <a:t></a:t>
            </a:r>
            <a:r>
              <a:rPr lang="en-GB" dirty="0">
                <a:solidFill>
                  <a:schemeClr val="tx1"/>
                </a:solidFill>
              </a:rPr>
              <a:t>m within a fixed, 2D image plane in less than 10 seconds</a:t>
            </a:r>
          </a:p>
          <a:p>
            <a:r>
              <a:rPr lang="en-GB" dirty="0">
                <a:solidFill>
                  <a:schemeClr val="tx1"/>
                </a:solidFill>
              </a:rPr>
              <a:t>simultaneously produce the 2D image of a hollow electron beam, with the nominal operating parameters of 15keV, 5A an inner/outer beam diameter of 4/9 mm, in the same frame of reference as the proton beam image, within 1 second.</a:t>
            </a:r>
          </a:p>
          <a:p>
            <a:r>
              <a:rPr lang="en-GB" dirty="0">
                <a:solidFill>
                  <a:schemeClr val="tx1"/>
                </a:solidFill>
              </a:rPr>
              <a:t>cope with an orbit variation of </a:t>
            </a:r>
            <a:r>
              <a:rPr lang="en-US" sz="1800" kern="1400" dirty="0">
                <a:effectLst/>
                <a:latin typeface="Calibri" panose="020F0502020204030204" pitchFamily="34" charset="0"/>
                <a:ea typeface="Times New Roman" panose="02020603050405020304" pitchFamily="18" charset="0"/>
                <a:cs typeface="Times New Roman" panose="02020603050405020304" pitchFamily="18" charset="0"/>
              </a:rPr>
              <a:t> </a:t>
            </a:r>
            <a:r>
              <a:rPr lang="en-GB" dirty="0">
                <a:solidFill>
                  <a:schemeClr val="tx1"/>
                </a:solidFill>
                <a:sym typeface="Symbol" panose="05050102010706020507" pitchFamily="18" charset="2"/>
              </a:rPr>
              <a:t></a:t>
            </a:r>
            <a:r>
              <a:rPr lang="en-GB" dirty="0">
                <a:solidFill>
                  <a:schemeClr val="tx1"/>
                </a:solidFill>
              </a:rPr>
              <a:t> 4 mm in either transverse dimension away from the central axis of the device.</a:t>
            </a:r>
          </a:p>
          <a:p>
            <a:pPr marL="0" indent="0">
              <a:buNone/>
            </a:pPr>
            <a:endParaRPr lang="en-GB" dirty="0">
              <a:solidFill>
                <a:schemeClr val="tx1"/>
              </a:solidFill>
            </a:endParaRPr>
          </a:p>
          <a:p>
            <a:endParaRPr lang="en-GB"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10</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1077746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sz="3600" dirty="0"/>
              <a:t>Reference Parameters V4</a:t>
            </a:r>
          </a:p>
        </p:txBody>
      </p:sp>
      <p:sp>
        <p:nvSpPr>
          <p:cNvPr id="3" name="Espace réservé du contenu 2"/>
          <p:cNvSpPr>
            <a:spLocks noGrp="1"/>
          </p:cNvSpPr>
          <p:nvPr>
            <p:ph idx="1"/>
          </p:nvPr>
        </p:nvSpPr>
        <p:spPr>
          <a:xfrm>
            <a:off x="189871" y="1323384"/>
            <a:ext cx="9062649" cy="5562000"/>
          </a:xfrm>
        </p:spPr>
        <p:txBody>
          <a:bodyPr>
            <a:normAutofit/>
          </a:bodyPr>
          <a:lstStyle/>
          <a:p>
            <a:pPr marL="0" indent="0">
              <a:buNone/>
            </a:pPr>
            <a:endParaRPr lang="en-GB" sz="2700" dirty="0">
              <a:solidFill>
                <a:schemeClr val="tx1"/>
              </a:solidFill>
            </a:endParaRPr>
          </a:p>
          <a:p>
            <a:endParaRPr lang="en-GB" dirty="0">
              <a:solidFill>
                <a:schemeClr val="tx1"/>
              </a:solidFill>
            </a:endParaRPr>
          </a:p>
          <a:p>
            <a:pPr lvl="4"/>
            <a:endParaRPr lang="en-GB" sz="800" dirty="0"/>
          </a:p>
          <a:p>
            <a:pPr lvl="1"/>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11</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graphicFrame>
        <p:nvGraphicFramePr>
          <p:cNvPr id="9" name="Table 8">
            <a:extLst>
              <a:ext uri="{FF2B5EF4-FFF2-40B4-BE49-F238E27FC236}">
                <a16:creationId xmlns:a16="http://schemas.microsoft.com/office/drawing/2014/main" id="{376935B4-8BE8-4210-9CD1-D8819EE8810A}"/>
              </a:ext>
            </a:extLst>
          </p:cNvPr>
          <p:cNvGraphicFramePr>
            <a:graphicFrameLocks noGrp="1"/>
          </p:cNvGraphicFramePr>
          <p:nvPr>
            <p:extLst>
              <p:ext uri="{D42A27DB-BD31-4B8C-83A1-F6EECF244321}">
                <p14:modId xmlns:p14="http://schemas.microsoft.com/office/powerpoint/2010/main" val="2176782401"/>
              </p:ext>
            </p:extLst>
          </p:nvPr>
        </p:nvGraphicFramePr>
        <p:xfrm>
          <a:off x="189870" y="2024850"/>
          <a:ext cx="8856931" cy="2091088"/>
        </p:xfrm>
        <a:graphic>
          <a:graphicData uri="http://schemas.openxmlformats.org/drawingml/2006/table">
            <a:tbl>
              <a:tblPr firstRow="1" firstCol="1" bandRow="1">
                <a:tableStyleId>{5C22544A-7EE6-4342-B048-85BDC9FD1C3A}</a:tableStyleId>
              </a:tblPr>
              <a:tblGrid>
                <a:gridCol w="1789842">
                  <a:extLst>
                    <a:ext uri="{9D8B030D-6E8A-4147-A177-3AD203B41FA5}">
                      <a16:colId xmlns:a16="http://schemas.microsoft.com/office/drawing/2014/main" val="3300878385"/>
                    </a:ext>
                  </a:extLst>
                </a:gridCol>
                <a:gridCol w="1656184">
                  <a:extLst>
                    <a:ext uri="{9D8B030D-6E8A-4147-A177-3AD203B41FA5}">
                      <a16:colId xmlns:a16="http://schemas.microsoft.com/office/drawing/2014/main" val="1431465868"/>
                    </a:ext>
                  </a:extLst>
                </a:gridCol>
                <a:gridCol w="1584176">
                  <a:extLst>
                    <a:ext uri="{9D8B030D-6E8A-4147-A177-3AD203B41FA5}">
                      <a16:colId xmlns:a16="http://schemas.microsoft.com/office/drawing/2014/main" val="730196964"/>
                    </a:ext>
                  </a:extLst>
                </a:gridCol>
                <a:gridCol w="1872208">
                  <a:extLst>
                    <a:ext uri="{9D8B030D-6E8A-4147-A177-3AD203B41FA5}">
                      <a16:colId xmlns:a16="http://schemas.microsoft.com/office/drawing/2014/main" val="1676602895"/>
                    </a:ext>
                  </a:extLst>
                </a:gridCol>
                <a:gridCol w="1954521">
                  <a:extLst>
                    <a:ext uri="{9D8B030D-6E8A-4147-A177-3AD203B41FA5}">
                      <a16:colId xmlns:a16="http://schemas.microsoft.com/office/drawing/2014/main" val="3115850319"/>
                    </a:ext>
                  </a:extLst>
                </a:gridCol>
              </a:tblGrid>
              <a:tr h="477013">
                <a:tc>
                  <a:txBody>
                    <a:bodyPr/>
                    <a:lstStyle/>
                    <a:p>
                      <a:pPr marL="0" marR="0" algn="ctr">
                        <a:spcBef>
                          <a:spcPts val="0"/>
                        </a:spcBef>
                        <a:spcAft>
                          <a:spcPts val="0"/>
                        </a:spcAft>
                      </a:pPr>
                      <a:r>
                        <a:rPr lang="en-GB" sz="2400" kern="1400">
                          <a:effectLst/>
                        </a:rPr>
                        <a:t>Particle Type</a:t>
                      </a:r>
                      <a:endParaRPr lang="en-US" sz="2400" b="1"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2400" kern="1400">
                          <a:effectLst/>
                        </a:rPr>
                        <a:t>Energy (eV)</a:t>
                      </a:r>
                      <a:endParaRPr lang="en-US" sz="2400" b="1"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2400" kern="1400">
                          <a:effectLst/>
                        </a:rPr>
                        <a:t>Current (A)</a:t>
                      </a:r>
                      <a:endParaRPr lang="en-US" sz="2400" b="1"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2400" kern="1400" dirty="0">
                          <a:effectLst/>
                        </a:rPr>
                        <a:t>Size</a:t>
                      </a:r>
                    </a:p>
                    <a:p>
                      <a:pPr marL="0" marR="0" algn="ctr">
                        <a:spcBef>
                          <a:spcPts val="0"/>
                        </a:spcBef>
                        <a:spcAft>
                          <a:spcPts val="0"/>
                        </a:spcAft>
                      </a:pPr>
                      <a:r>
                        <a:rPr lang="en-GB" sz="2400" kern="1400" dirty="0">
                          <a:effectLst/>
                        </a:rPr>
                        <a:t>(mm)</a:t>
                      </a:r>
                      <a:endParaRPr lang="en-US" sz="2400" b="1"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0"/>
                        </a:spcBef>
                        <a:spcAft>
                          <a:spcPts val="0"/>
                        </a:spcAft>
                      </a:pPr>
                      <a:r>
                        <a:rPr lang="en-GB" sz="2400" kern="1400">
                          <a:effectLst/>
                        </a:rPr>
                        <a:t>Distribution</a:t>
                      </a:r>
                      <a:endParaRPr lang="en-US" sz="2400" b="1"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extLst>
                  <a:ext uri="{0D108BD9-81ED-4DB2-BD59-A6C34878D82A}">
                    <a16:rowId xmlns:a16="http://schemas.microsoft.com/office/drawing/2014/main" val="1089894977"/>
                  </a:ext>
                </a:extLst>
              </a:tr>
              <a:tr h="810165">
                <a:tc>
                  <a:txBody>
                    <a:bodyPr/>
                    <a:lstStyle/>
                    <a:p>
                      <a:pPr marL="0" marR="0" algn="ctr">
                        <a:spcBef>
                          <a:spcPts val="0"/>
                        </a:spcBef>
                        <a:spcAft>
                          <a:spcPts val="0"/>
                        </a:spcAft>
                      </a:pPr>
                      <a:r>
                        <a:rPr lang="en-GB" sz="2400" kern="1400">
                          <a:effectLst/>
                        </a:rPr>
                        <a:t>Electron</a:t>
                      </a:r>
                      <a:endParaRPr lang="en-US" sz="2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0"/>
                        </a:spcBef>
                        <a:spcAft>
                          <a:spcPts val="0"/>
                        </a:spcAft>
                      </a:pPr>
                      <a:r>
                        <a:rPr lang="en-GB" sz="2400" kern="1400">
                          <a:effectLst/>
                        </a:rPr>
                        <a:t>15×10</a:t>
                      </a:r>
                      <a:r>
                        <a:rPr lang="en-GB" sz="2400" kern="1400" baseline="30000">
                          <a:effectLst/>
                        </a:rPr>
                        <a:t>3</a:t>
                      </a:r>
                      <a:endParaRPr lang="en-US" sz="2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2400" kern="1400">
                          <a:effectLst/>
                        </a:rPr>
                        <a:t>5</a:t>
                      </a:r>
                      <a:endParaRPr lang="en-US" sz="2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2400" kern="1400">
                          <a:effectLst/>
                        </a:rPr>
                        <a:t>ID: 4 OD: 9</a:t>
                      </a:r>
                      <a:endParaRPr lang="en-US" sz="2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0"/>
                        </a:spcBef>
                        <a:spcAft>
                          <a:spcPts val="0"/>
                        </a:spcAft>
                      </a:pPr>
                      <a:r>
                        <a:rPr lang="en-GB" sz="2400" kern="1400">
                          <a:effectLst/>
                        </a:rPr>
                        <a:t>Quasi - uniform</a:t>
                      </a:r>
                      <a:endParaRPr lang="en-US" sz="2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extLst>
                  <a:ext uri="{0D108BD9-81ED-4DB2-BD59-A6C34878D82A}">
                    <a16:rowId xmlns:a16="http://schemas.microsoft.com/office/drawing/2014/main" val="1007884040"/>
                  </a:ext>
                </a:extLst>
              </a:tr>
              <a:tr h="477013">
                <a:tc>
                  <a:txBody>
                    <a:bodyPr/>
                    <a:lstStyle/>
                    <a:p>
                      <a:pPr marL="0" marR="0" algn="ctr">
                        <a:spcBef>
                          <a:spcPts val="0"/>
                        </a:spcBef>
                        <a:spcAft>
                          <a:spcPts val="0"/>
                        </a:spcAft>
                      </a:pPr>
                      <a:r>
                        <a:rPr lang="en-GB" sz="2400" kern="1400">
                          <a:effectLst/>
                        </a:rPr>
                        <a:t>Proton</a:t>
                      </a:r>
                      <a:endParaRPr lang="en-US" sz="2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0"/>
                        </a:spcBef>
                        <a:spcAft>
                          <a:spcPts val="0"/>
                        </a:spcAft>
                      </a:pPr>
                      <a:r>
                        <a:rPr lang="en-GB" sz="2400" kern="1400">
                          <a:effectLst/>
                        </a:rPr>
                        <a:t>7×10</a:t>
                      </a:r>
                      <a:r>
                        <a:rPr lang="en-GB" sz="2400" kern="1400" baseline="30000">
                          <a:effectLst/>
                        </a:rPr>
                        <a:t>12</a:t>
                      </a:r>
                      <a:endParaRPr lang="en-US" sz="2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2400" kern="1400">
                          <a:effectLst/>
                        </a:rPr>
                        <a:t>1.1</a:t>
                      </a:r>
                      <a:endParaRPr lang="en-US" sz="2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2400" kern="1400">
                          <a:effectLst/>
                        </a:rPr>
                        <a:t>s : 0.37</a:t>
                      </a:r>
                      <a:endParaRPr lang="en-US" sz="2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0"/>
                        </a:spcBef>
                        <a:spcAft>
                          <a:spcPts val="0"/>
                        </a:spcAft>
                      </a:pPr>
                      <a:r>
                        <a:rPr lang="en-GB" sz="2400" kern="1400" dirty="0">
                          <a:effectLst/>
                        </a:rPr>
                        <a:t>Gaussian</a:t>
                      </a:r>
                      <a:endParaRPr lang="en-US" sz="24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extLst>
                  <a:ext uri="{0D108BD9-81ED-4DB2-BD59-A6C34878D82A}">
                    <a16:rowId xmlns:a16="http://schemas.microsoft.com/office/drawing/2014/main" val="3119796207"/>
                  </a:ext>
                </a:extLst>
              </a:tr>
            </a:tbl>
          </a:graphicData>
        </a:graphic>
      </p:graphicFrame>
      <p:sp>
        <p:nvSpPr>
          <p:cNvPr id="10" name="Rectangle 2">
            <a:extLst>
              <a:ext uri="{FF2B5EF4-FFF2-40B4-BE49-F238E27FC236}">
                <a16:creationId xmlns:a16="http://schemas.microsoft.com/office/drawing/2014/main" id="{5F82B623-8EAA-4E4C-B247-3A937987E3E1}"/>
              </a:ext>
            </a:extLst>
          </p:cNvPr>
          <p:cNvSpPr>
            <a:spLocks noChangeArrowheads="1"/>
          </p:cNvSpPr>
          <p:nvPr/>
        </p:nvSpPr>
        <p:spPr bwMode="auto">
          <a:xfrm>
            <a:off x="113633" y="1412776"/>
            <a:ext cx="905651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4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Reference parameters for nominal HL-LHC proton and electron beams</a:t>
            </a:r>
            <a:endParaRPr kumimoji="0" lang="en-US" altLang="en-US" sz="2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74363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sz="3600" dirty="0"/>
              <a:t>Key Performance Criteria V4</a:t>
            </a:r>
          </a:p>
        </p:txBody>
      </p:sp>
      <p:sp>
        <p:nvSpPr>
          <p:cNvPr id="4" name="Footer Placeholder 3"/>
          <p:cNvSpPr>
            <a:spLocks noGrp="1"/>
          </p:cNvSpPr>
          <p:nvPr>
            <p:ph type="ftr" sz="quarter" idx="11"/>
          </p:nvPr>
        </p:nvSpPr>
        <p:spPr>
          <a:xfrm>
            <a:off x="1905000" y="6310709"/>
            <a:ext cx="6627000" cy="360000"/>
          </a:xfrm>
        </p:spPr>
        <p:txBody>
          <a:bodyPr/>
          <a:lstStyle/>
          <a:p>
            <a:r>
              <a:rPr lang="fr-FR" dirty="0"/>
              <a:t>Gerhard Schneider </a:t>
            </a:r>
            <a:r>
              <a:rPr lang="fr-FR" noProof="0" dirty="0"/>
              <a:t>(BE-BI)</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graphicFrame>
        <p:nvGraphicFramePr>
          <p:cNvPr id="6" name="Table 5">
            <a:extLst>
              <a:ext uri="{FF2B5EF4-FFF2-40B4-BE49-F238E27FC236}">
                <a16:creationId xmlns:a16="http://schemas.microsoft.com/office/drawing/2014/main" id="{2F1514C9-CFD6-4ED4-A8BD-455C51FD62DF}"/>
              </a:ext>
            </a:extLst>
          </p:cNvPr>
          <p:cNvGraphicFramePr>
            <a:graphicFrameLocks noGrp="1"/>
          </p:cNvGraphicFramePr>
          <p:nvPr>
            <p:extLst>
              <p:ext uri="{D42A27DB-BD31-4B8C-83A1-F6EECF244321}">
                <p14:modId xmlns:p14="http://schemas.microsoft.com/office/powerpoint/2010/main" val="2833283039"/>
              </p:ext>
            </p:extLst>
          </p:nvPr>
        </p:nvGraphicFramePr>
        <p:xfrm>
          <a:off x="464786" y="908652"/>
          <a:ext cx="8356277" cy="4766376"/>
        </p:xfrm>
        <a:graphic>
          <a:graphicData uri="http://schemas.openxmlformats.org/drawingml/2006/table">
            <a:tbl>
              <a:tblPr firstRow="1" firstCol="1" bandRow="1">
                <a:tableStyleId>{5C22544A-7EE6-4342-B048-85BDC9FD1C3A}</a:tableStyleId>
              </a:tblPr>
              <a:tblGrid>
                <a:gridCol w="6411470">
                  <a:extLst>
                    <a:ext uri="{9D8B030D-6E8A-4147-A177-3AD203B41FA5}">
                      <a16:colId xmlns:a16="http://schemas.microsoft.com/office/drawing/2014/main" val="3226214714"/>
                    </a:ext>
                  </a:extLst>
                </a:gridCol>
                <a:gridCol w="1008112">
                  <a:extLst>
                    <a:ext uri="{9D8B030D-6E8A-4147-A177-3AD203B41FA5}">
                      <a16:colId xmlns:a16="http://schemas.microsoft.com/office/drawing/2014/main" val="1549394135"/>
                    </a:ext>
                  </a:extLst>
                </a:gridCol>
                <a:gridCol w="936695">
                  <a:extLst>
                    <a:ext uri="{9D8B030D-6E8A-4147-A177-3AD203B41FA5}">
                      <a16:colId xmlns:a16="http://schemas.microsoft.com/office/drawing/2014/main" val="3721862944"/>
                    </a:ext>
                  </a:extLst>
                </a:gridCol>
              </a:tblGrid>
              <a:tr h="364824">
                <a:tc>
                  <a:txBody>
                    <a:bodyPr/>
                    <a:lstStyle/>
                    <a:p>
                      <a:pPr marL="0" marR="0" algn="ctr">
                        <a:spcBef>
                          <a:spcPts val="200"/>
                        </a:spcBef>
                        <a:spcAft>
                          <a:spcPts val="200"/>
                        </a:spcAft>
                      </a:pPr>
                      <a:r>
                        <a:rPr lang="en-GB" sz="1800" kern="1400">
                          <a:effectLst/>
                        </a:rPr>
                        <a:t>Criterion</a:t>
                      </a:r>
                      <a:endParaRPr lang="en-US" sz="1800" b="1"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200"/>
                        </a:spcBef>
                        <a:spcAft>
                          <a:spcPts val="200"/>
                        </a:spcAft>
                      </a:pPr>
                      <a:r>
                        <a:rPr lang="en-GB" sz="1800" kern="1400">
                          <a:effectLst/>
                        </a:rPr>
                        <a:t>Units</a:t>
                      </a:r>
                      <a:endParaRPr lang="en-US" sz="1800" b="1"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200"/>
                        </a:spcBef>
                        <a:spcAft>
                          <a:spcPts val="200"/>
                        </a:spcAft>
                      </a:pPr>
                      <a:r>
                        <a:rPr lang="en-GB" sz="1800" kern="1400">
                          <a:effectLst/>
                        </a:rPr>
                        <a:t>Value</a:t>
                      </a:r>
                      <a:endParaRPr lang="en-US" sz="1800" b="1"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1594472283"/>
                  </a:ext>
                </a:extLst>
              </a:tr>
              <a:tr h="364824">
                <a:tc>
                  <a:txBody>
                    <a:bodyPr/>
                    <a:lstStyle/>
                    <a:p>
                      <a:pPr marL="0" marR="0">
                        <a:spcBef>
                          <a:spcPts val="100"/>
                        </a:spcBef>
                        <a:spcAft>
                          <a:spcPts val="100"/>
                        </a:spcAft>
                      </a:pPr>
                      <a:r>
                        <a:rPr lang="en-GB" sz="1800" kern="1400" dirty="0">
                          <a:effectLst/>
                        </a:rPr>
                        <a:t>Minimum gas density in the curtain</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mol.m</a:t>
                      </a:r>
                      <a:r>
                        <a:rPr lang="en-GB" sz="1800" kern="1400" baseline="30000">
                          <a:effectLst/>
                        </a:rPr>
                        <a:t>-3</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2x10</a:t>
                      </a:r>
                      <a:r>
                        <a:rPr lang="en-GB" sz="1800" kern="1400" baseline="30000">
                          <a:effectLst/>
                        </a:rPr>
                        <a:t>16</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4231978097"/>
                  </a:ext>
                </a:extLst>
              </a:tr>
              <a:tr h="364824">
                <a:tc>
                  <a:txBody>
                    <a:bodyPr/>
                    <a:lstStyle/>
                    <a:p>
                      <a:pPr marL="0" marR="0">
                        <a:spcBef>
                          <a:spcPts val="100"/>
                        </a:spcBef>
                        <a:spcAft>
                          <a:spcPts val="100"/>
                        </a:spcAft>
                      </a:pPr>
                      <a:r>
                        <a:rPr lang="en-GB" sz="1800" kern="1400" dirty="0">
                          <a:effectLst/>
                        </a:rPr>
                        <a:t>Minimum transverse curtain dimension</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mm</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20</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547877879"/>
                  </a:ext>
                </a:extLst>
              </a:tr>
              <a:tr h="619621">
                <a:tc>
                  <a:txBody>
                    <a:bodyPr/>
                    <a:lstStyle/>
                    <a:p>
                      <a:pPr marL="0" marR="0">
                        <a:spcBef>
                          <a:spcPts val="100"/>
                        </a:spcBef>
                        <a:spcAft>
                          <a:spcPts val="100"/>
                        </a:spcAft>
                      </a:pPr>
                      <a:r>
                        <a:rPr lang="en-GB" sz="1800" kern="1400" dirty="0">
                          <a:effectLst/>
                        </a:rPr>
                        <a:t>Variation in transverse density over the central 10mm of the gas curtain</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dirty="0">
                          <a:effectLst/>
                        </a:rPr>
                        <a:t>%</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20</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1984353506"/>
                  </a:ext>
                </a:extLst>
              </a:tr>
              <a:tr h="619621">
                <a:tc>
                  <a:txBody>
                    <a:bodyPr/>
                    <a:lstStyle/>
                    <a:p>
                      <a:pPr marL="0" marR="0">
                        <a:spcBef>
                          <a:spcPts val="100"/>
                        </a:spcBef>
                        <a:spcAft>
                          <a:spcPts val="100"/>
                        </a:spcAft>
                      </a:pPr>
                      <a:r>
                        <a:rPr lang="en-GB" sz="1800" kern="1400">
                          <a:effectLst/>
                        </a:rPr>
                        <a:t>Maximum deviation from the central transverse density at </a:t>
                      </a:r>
                      <a:r>
                        <a:rPr lang="en-GB" sz="1800" kern="1400">
                          <a:effectLst/>
                          <a:sym typeface="Symbol" panose="05050102010706020507" pitchFamily="18" charset="2"/>
                        </a:rPr>
                        <a:t></a:t>
                      </a:r>
                      <a:r>
                        <a:rPr lang="en-GB" sz="1800" kern="1400">
                          <a:effectLst/>
                        </a:rPr>
                        <a:t> 10mm from the gas curtain centre</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50</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2603880042"/>
                  </a:ext>
                </a:extLst>
              </a:tr>
              <a:tr h="364824">
                <a:tc>
                  <a:txBody>
                    <a:bodyPr/>
                    <a:lstStyle/>
                    <a:p>
                      <a:pPr marL="0" marR="0">
                        <a:spcBef>
                          <a:spcPts val="100"/>
                        </a:spcBef>
                        <a:spcAft>
                          <a:spcPts val="100"/>
                        </a:spcAft>
                      </a:pPr>
                      <a:r>
                        <a:rPr lang="en-GB" sz="1800" kern="1400">
                          <a:effectLst/>
                        </a:rPr>
                        <a:t>Maximum through-thickness curtain dimension</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mm</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1.5</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2748270329"/>
                  </a:ext>
                </a:extLst>
              </a:tr>
              <a:tr h="874418">
                <a:tc>
                  <a:txBody>
                    <a:bodyPr/>
                    <a:lstStyle/>
                    <a:p>
                      <a:pPr marL="0" marR="0">
                        <a:spcBef>
                          <a:spcPts val="100"/>
                        </a:spcBef>
                        <a:spcAft>
                          <a:spcPts val="100"/>
                        </a:spcAft>
                      </a:pPr>
                      <a:r>
                        <a:rPr lang="en-GB" sz="1800" kern="1400">
                          <a:effectLst/>
                        </a:rPr>
                        <a:t>Maximum residual gas pressure in the interaction chamber, 24h after a 24h bakeout at 250 °C and pumping with nominal system and beam aperture blanked-off.</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mbar</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1x10</a:t>
                      </a:r>
                      <a:r>
                        <a:rPr lang="en-GB" sz="1800" kern="1400" baseline="30000">
                          <a:effectLst/>
                        </a:rPr>
                        <a:t>-9</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3589443514"/>
                  </a:ext>
                </a:extLst>
              </a:tr>
              <a:tr h="1129216">
                <a:tc>
                  <a:txBody>
                    <a:bodyPr/>
                    <a:lstStyle/>
                    <a:p>
                      <a:pPr marL="0" marR="0">
                        <a:spcBef>
                          <a:spcPts val="100"/>
                        </a:spcBef>
                        <a:spcAft>
                          <a:spcPts val="100"/>
                        </a:spcAft>
                      </a:pPr>
                      <a:r>
                        <a:rPr lang="en-GB" sz="1800" kern="1400" dirty="0">
                          <a:effectLst/>
                        </a:rPr>
                        <a:t>Signal to noise ratio* of the image area corresponding to 0.1 mm</a:t>
                      </a:r>
                      <a:r>
                        <a:rPr lang="en-GB" sz="1800" kern="1400" baseline="30000" dirty="0">
                          <a:effectLst/>
                        </a:rPr>
                        <a:t>2</a:t>
                      </a:r>
                      <a:r>
                        <a:rPr lang="en-GB" sz="1800" kern="1400" dirty="0">
                          <a:effectLst/>
                        </a:rPr>
                        <a:t> at the source plane for the highest intensity signal region of a nominal proton beam as measured at the imaging plane in 10 seconds*.</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dirty="0">
                          <a:effectLst/>
                        </a:rPr>
                        <a:t>Ratio</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dirty="0">
                          <a:effectLst/>
                        </a:rPr>
                        <a:t>10</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182673133"/>
                  </a:ext>
                </a:extLst>
              </a:tr>
            </a:tbl>
          </a:graphicData>
        </a:graphic>
      </p:graphicFrame>
      <p:sp>
        <p:nvSpPr>
          <p:cNvPr id="10" name="TextBox 9">
            <a:extLst>
              <a:ext uri="{FF2B5EF4-FFF2-40B4-BE49-F238E27FC236}">
                <a16:creationId xmlns:a16="http://schemas.microsoft.com/office/drawing/2014/main" id="{085C6AE4-E99D-4154-BBC8-E92AB90F9EDB}"/>
              </a:ext>
            </a:extLst>
          </p:cNvPr>
          <p:cNvSpPr txBox="1"/>
          <p:nvPr/>
        </p:nvSpPr>
        <p:spPr>
          <a:xfrm>
            <a:off x="539552" y="5675028"/>
            <a:ext cx="7776864" cy="369332"/>
          </a:xfrm>
          <a:prstGeom prst="rect">
            <a:avLst/>
          </a:prstGeom>
          <a:noFill/>
        </p:spPr>
        <p:txBody>
          <a:bodyPr wrap="square" rtlCol="0">
            <a:spAutoFit/>
          </a:bodyPr>
          <a:lstStyle/>
          <a:p>
            <a:r>
              <a:rPr lang="en-GB" sz="1800" kern="1400" dirty="0">
                <a:effectLst/>
              </a:rPr>
              <a:t>* See Extra Slides for detailed definition</a:t>
            </a:r>
            <a:endParaRPr lang="en-US" dirty="0"/>
          </a:p>
        </p:txBody>
      </p:sp>
    </p:spTree>
    <p:extLst>
      <p:ext uri="{BB962C8B-B14F-4D97-AF65-F5344CB8AC3E}">
        <p14:creationId xmlns:p14="http://schemas.microsoft.com/office/powerpoint/2010/main" val="4072695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ctr" anchorCtr="1">
            <a:noAutofit/>
          </a:bodyPr>
          <a:lstStyle/>
          <a:p>
            <a:r>
              <a:rPr lang="en-GB" sz="3600" dirty="0"/>
              <a:t>Target Performance Criteria V4</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10" name="TextBox 9">
            <a:extLst>
              <a:ext uri="{FF2B5EF4-FFF2-40B4-BE49-F238E27FC236}">
                <a16:creationId xmlns:a16="http://schemas.microsoft.com/office/drawing/2014/main" id="{085C6AE4-E99D-4154-BBC8-E92AB90F9EDB}"/>
              </a:ext>
            </a:extLst>
          </p:cNvPr>
          <p:cNvSpPr txBox="1"/>
          <p:nvPr/>
        </p:nvSpPr>
        <p:spPr>
          <a:xfrm>
            <a:off x="539552" y="5675028"/>
            <a:ext cx="7776864" cy="369332"/>
          </a:xfrm>
          <a:prstGeom prst="rect">
            <a:avLst/>
          </a:prstGeom>
          <a:noFill/>
        </p:spPr>
        <p:txBody>
          <a:bodyPr wrap="square" rtlCol="0">
            <a:spAutoFit/>
          </a:bodyPr>
          <a:lstStyle/>
          <a:p>
            <a:r>
              <a:rPr lang="en-GB" sz="1800" kern="1400" dirty="0">
                <a:effectLst/>
              </a:rPr>
              <a:t>* See Extra Slides for detailed definition</a:t>
            </a:r>
            <a:endParaRPr lang="en-US" dirty="0"/>
          </a:p>
        </p:txBody>
      </p:sp>
      <p:graphicFrame>
        <p:nvGraphicFramePr>
          <p:cNvPr id="3" name="Table 2">
            <a:extLst>
              <a:ext uri="{FF2B5EF4-FFF2-40B4-BE49-F238E27FC236}">
                <a16:creationId xmlns:a16="http://schemas.microsoft.com/office/drawing/2014/main" id="{CFA6290C-BF83-49E8-A1A4-66C7BD5254F0}"/>
              </a:ext>
            </a:extLst>
          </p:cNvPr>
          <p:cNvGraphicFramePr>
            <a:graphicFrameLocks noGrp="1"/>
          </p:cNvGraphicFramePr>
          <p:nvPr>
            <p:extLst>
              <p:ext uri="{D42A27DB-BD31-4B8C-83A1-F6EECF244321}">
                <p14:modId xmlns:p14="http://schemas.microsoft.com/office/powerpoint/2010/main" val="1897850488"/>
              </p:ext>
            </p:extLst>
          </p:nvPr>
        </p:nvGraphicFramePr>
        <p:xfrm>
          <a:off x="467544" y="980728"/>
          <a:ext cx="8219257" cy="4968240"/>
        </p:xfrm>
        <a:graphic>
          <a:graphicData uri="http://schemas.openxmlformats.org/drawingml/2006/table">
            <a:tbl>
              <a:tblPr firstRow="1" firstCol="1" bandRow="1">
                <a:tableStyleId>{5C22544A-7EE6-4342-B048-85BDC9FD1C3A}</a:tableStyleId>
              </a:tblPr>
              <a:tblGrid>
                <a:gridCol w="6264696">
                  <a:extLst>
                    <a:ext uri="{9D8B030D-6E8A-4147-A177-3AD203B41FA5}">
                      <a16:colId xmlns:a16="http://schemas.microsoft.com/office/drawing/2014/main" val="1526091031"/>
                    </a:ext>
                  </a:extLst>
                </a:gridCol>
                <a:gridCol w="936104">
                  <a:extLst>
                    <a:ext uri="{9D8B030D-6E8A-4147-A177-3AD203B41FA5}">
                      <a16:colId xmlns:a16="http://schemas.microsoft.com/office/drawing/2014/main" val="3771877865"/>
                    </a:ext>
                  </a:extLst>
                </a:gridCol>
                <a:gridCol w="1018457">
                  <a:extLst>
                    <a:ext uri="{9D8B030D-6E8A-4147-A177-3AD203B41FA5}">
                      <a16:colId xmlns:a16="http://schemas.microsoft.com/office/drawing/2014/main" val="495257969"/>
                    </a:ext>
                  </a:extLst>
                </a:gridCol>
              </a:tblGrid>
              <a:tr h="345492">
                <a:tc>
                  <a:txBody>
                    <a:bodyPr/>
                    <a:lstStyle/>
                    <a:p>
                      <a:pPr marL="0" marR="0" algn="ctr">
                        <a:spcBef>
                          <a:spcPts val="200"/>
                        </a:spcBef>
                        <a:spcAft>
                          <a:spcPts val="200"/>
                        </a:spcAft>
                      </a:pPr>
                      <a:r>
                        <a:rPr lang="en-GB" sz="1800" kern="1400">
                          <a:effectLst/>
                        </a:rPr>
                        <a:t>Criterion</a:t>
                      </a:r>
                      <a:endParaRPr lang="en-US" sz="1800" b="1"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200"/>
                        </a:spcBef>
                        <a:spcAft>
                          <a:spcPts val="200"/>
                        </a:spcAft>
                      </a:pPr>
                      <a:r>
                        <a:rPr lang="en-GB" sz="1800" kern="1400">
                          <a:effectLst/>
                        </a:rPr>
                        <a:t>Units</a:t>
                      </a:r>
                      <a:endParaRPr lang="en-US" sz="1800" b="1"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200"/>
                        </a:spcBef>
                        <a:spcAft>
                          <a:spcPts val="200"/>
                        </a:spcAft>
                      </a:pPr>
                      <a:r>
                        <a:rPr lang="en-GB" sz="1800" kern="1400">
                          <a:effectLst/>
                        </a:rPr>
                        <a:t>Value</a:t>
                      </a:r>
                      <a:endParaRPr lang="en-US" sz="1800" b="1"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573486913"/>
                  </a:ext>
                </a:extLst>
              </a:tr>
              <a:tr h="345492">
                <a:tc>
                  <a:txBody>
                    <a:bodyPr/>
                    <a:lstStyle/>
                    <a:p>
                      <a:pPr marL="0" marR="0">
                        <a:spcBef>
                          <a:spcPts val="100"/>
                        </a:spcBef>
                        <a:spcAft>
                          <a:spcPts val="100"/>
                        </a:spcAft>
                      </a:pPr>
                      <a:r>
                        <a:rPr lang="en-GB" sz="1800" kern="1400">
                          <a:effectLst/>
                        </a:rPr>
                        <a:t>Gas density in the curtain</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mol.m</a:t>
                      </a:r>
                      <a:r>
                        <a:rPr lang="en-GB" sz="1800" kern="1400" baseline="30000">
                          <a:effectLst/>
                        </a:rPr>
                        <a:t>-3</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1x10</a:t>
                      </a:r>
                      <a:r>
                        <a:rPr lang="en-GB" sz="1800" kern="1400" baseline="30000">
                          <a:effectLst/>
                        </a:rPr>
                        <a:t>17</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3512991850"/>
                  </a:ext>
                </a:extLst>
              </a:tr>
              <a:tr h="345492">
                <a:tc>
                  <a:txBody>
                    <a:bodyPr/>
                    <a:lstStyle/>
                    <a:p>
                      <a:pPr marL="0" marR="0">
                        <a:spcBef>
                          <a:spcPts val="100"/>
                        </a:spcBef>
                        <a:spcAft>
                          <a:spcPts val="100"/>
                        </a:spcAft>
                      </a:pPr>
                      <a:r>
                        <a:rPr lang="en-GB" sz="1800" kern="1400">
                          <a:effectLst/>
                        </a:rPr>
                        <a:t>Transverse curtain dimension</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mm</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40</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3948490568"/>
                  </a:ext>
                </a:extLst>
              </a:tr>
              <a:tr h="586788">
                <a:tc>
                  <a:txBody>
                    <a:bodyPr/>
                    <a:lstStyle/>
                    <a:p>
                      <a:pPr marL="0" marR="0">
                        <a:spcBef>
                          <a:spcPts val="100"/>
                        </a:spcBef>
                        <a:spcAft>
                          <a:spcPts val="100"/>
                        </a:spcAft>
                      </a:pPr>
                      <a:r>
                        <a:rPr lang="en-GB" sz="1800" kern="1400" dirty="0">
                          <a:effectLst/>
                        </a:rPr>
                        <a:t>Variation in transverse density over the central 20mm of the gas curtain</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10</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4221399615"/>
                  </a:ext>
                </a:extLst>
              </a:tr>
              <a:tr h="586788">
                <a:tc>
                  <a:txBody>
                    <a:bodyPr/>
                    <a:lstStyle/>
                    <a:p>
                      <a:pPr marL="0" marR="0">
                        <a:spcBef>
                          <a:spcPts val="100"/>
                        </a:spcBef>
                        <a:spcAft>
                          <a:spcPts val="100"/>
                        </a:spcAft>
                      </a:pPr>
                      <a:r>
                        <a:rPr lang="en-GB" sz="1800" kern="1400" dirty="0">
                          <a:effectLst/>
                        </a:rPr>
                        <a:t>Maximum deviation from the central transverse density at </a:t>
                      </a:r>
                      <a:r>
                        <a:rPr lang="en-GB" sz="1800" kern="1400" dirty="0">
                          <a:effectLst/>
                          <a:sym typeface="Symbol" panose="05050102010706020507" pitchFamily="18" charset="2"/>
                        </a:rPr>
                        <a:t></a:t>
                      </a:r>
                      <a:r>
                        <a:rPr lang="en-GB" sz="1800" kern="1400" dirty="0">
                          <a:effectLst/>
                        </a:rPr>
                        <a:t> 20mm from the gas curtain centre</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30</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1880960681"/>
                  </a:ext>
                </a:extLst>
              </a:tr>
              <a:tr h="345492">
                <a:tc>
                  <a:txBody>
                    <a:bodyPr/>
                    <a:lstStyle/>
                    <a:p>
                      <a:pPr marL="0" marR="0">
                        <a:spcBef>
                          <a:spcPts val="100"/>
                        </a:spcBef>
                        <a:spcAft>
                          <a:spcPts val="100"/>
                        </a:spcAft>
                      </a:pPr>
                      <a:r>
                        <a:rPr lang="en-GB" sz="1800" kern="1400">
                          <a:effectLst/>
                        </a:rPr>
                        <a:t>Through-thickness curtain dimension</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dirty="0">
                          <a:effectLst/>
                        </a:rPr>
                        <a:t>mm</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0.5</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801880509"/>
                  </a:ext>
                </a:extLst>
              </a:tr>
              <a:tr h="1069379">
                <a:tc>
                  <a:txBody>
                    <a:bodyPr/>
                    <a:lstStyle/>
                    <a:p>
                      <a:pPr marL="0" marR="0">
                        <a:spcBef>
                          <a:spcPts val="100"/>
                        </a:spcBef>
                        <a:spcAft>
                          <a:spcPts val="100"/>
                        </a:spcAft>
                      </a:pPr>
                      <a:r>
                        <a:rPr lang="en-GB" sz="1800" kern="1400">
                          <a:effectLst/>
                        </a:rPr>
                        <a:t>Maximum residual gas pressure in the interaction chamber, 24h after a 24h bakeout at 250 °C and pumping with nominal system and beam aperture blanked-off.</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mbar</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a:effectLst/>
                        </a:rPr>
                        <a:t>1x10</a:t>
                      </a:r>
                      <a:r>
                        <a:rPr lang="en-GB" sz="1800" kern="1400" baseline="30000">
                          <a:effectLst/>
                        </a:rPr>
                        <a:t>-9</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2949780723"/>
                  </a:ext>
                </a:extLst>
              </a:tr>
              <a:tr h="1069379">
                <a:tc>
                  <a:txBody>
                    <a:bodyPr/>
                    <a:lstStyle/>
                    <a:p>
                      <a:pPr marL="0" marR="0">
                        <a:spcBef>
                          <a:spcPts val="100"/>
                        </a:spcBef>
                        <a:spcAft>
                          <a:spcPts val="100"/>
                        </a:spcAft>
                      </a:pPr>
                      <a:r>
                        <a:rPr lang="en-GB" sz="1800" kern="1400" dirty="0">
                          <a:effectLst/>
                        </a:rPr>
                        <a:t>Signal to noise ratio of the image area corresponding to 0.1 mm</a:t>
                      </a:r>
                      <a:r>
                        <a:rPr lang="en-GB" sz="1800" kern="1400" baseline="30000" dirty="0">
                          <a:effectLst/>
                        </a:rPr>
                        <a:t>2</a:t>
                      </a:r>
                      <a:r>
                        <a:rPr lang="en-GB" sz="1800" kern="1400" dirty="0">
                          <a:effectLst/>
                        </a:rPr>
                        <a:t> at the source plane for the highest intensity signal region of a nominal proton beam as measured at the imaging plane in 10 seconds.</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tc>
                <a:tc>
                  <a:txBody>
                    <a:bodyPr/>
                    <a:lstStyle/>
                    <a:p>
                      <a:pPr marL="0" marR="0" algn="ctr">
                        <a:spcBef>
                          <a:spcPts val="100"/>
                        </a:spcBef>
                        <a:spcAft>
                          <a:spcPts val="100"/>
                        </a:spcAft>
                      </a:pPr>
                      <a:r>
                        <a:rPr lang="en-GB" sz="1800" kern="1400">
                          <a:effectLst/>
                        </a:rPr>
                        <a:t>Ratio</a:t>
                      </a:r>
                      <a:endParaRPr lang="en-US" sz="1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100"/>
                        </a:spcBef>
                        <a:spcAft>
                          <a:spcPts val="100"/>
                        </a:spcAft>
                      </a:pPr>
                      <a:r>
                        <a:rPr lang="en-GB" sz="1800" kern="1400" dirty="0">
                          <a:effectLst/>
                        </a:rPr>
                        <a:t>100</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2680429752"/>
                  </a:ext>
                </a:extLst>
              </a:tr>
            </a:tbl>
          </a:graphicData>
        </a:graphic>
      </p:graphicFrame>
    </p:spTree>
    <p:extLst>
      <p:ext uri="{BB962C8B-B14F-4D97-AF65-F5344CB8AC3E}">
        <p14:creationId xmlns:p14="http://schemas.microsoft.com/office/powerpoint/2010/main" val="2785644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sz="3600" dirty="0"/>
              <a:t>Timeline V4: UK Deliverables</a:t>
            </a:r>
          </a:p>
        </p:txBody>
      </p:sp>
      <p:sp>
        <p:nvSpPr>
          <p:cNvPr id="3" name="Espace réservé du contenu 2"/>
          <p:cNvSpPr>
            <a:spLocks noGrp="1"/>
          </p:cNvSpPr>
          <p:nvPr>
            <p:ph idx="1"/>
          </p:nvPr>
        </p:nvSpPr>
        <p:spPr>
          <a:xfrm>
            <a:off x="612000" y="1323387"/>
            <a:ext cx="8280480" cy="4906963"/>
          </a:xfrm>
        </p:spPr>
        <p:txBody>
          <a:bodyPr>
            <a:normAutofit/>
          </a:bodyPr>
          <a:lstStyle/>
          <a:p>
            <a:pPr marL="457200" lvl="1" indent="0">
              <a:buNone/>
            </a:pPr>
            <a:endParaRPr lang="en-GB" dirty="0">
              <a:solidFill>
                <a:schemeClr val="tx1"/>
              </a:solidFill>
            </a:endParaRPr>
          </a:p>
          <a:p>
            <a:pPr marL="0" indent="0">
              <a:buNone/>
            </a:pPr>
            <a:endParaRPr lang="en-GB" dirty="0">
              <a:solidFill>
                <a:schemeClr val="tx1"/>
              </a:solidFill>
            </a:endParaRPr>
          </a:p>
          <a:p>
            <a:endParaRPr lang="en-GB"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14</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graphicFrame>
        <p:nvGraphicFramePr>
          <p:cNvPr id="7" name="Table 6">
            <a:extLst>
              <a:ext uri="{FF2B5EF4-FFF2-40B4-BE49-F238E27FC236}">
                <a16:creationId xmlns:a16="http://schemas.microsoft.com/office/drawing/2014/main" id="{C10801FB-57CF-47AD-968E-D8DB1569EDFE}"/>
              </a:ext>
            </a:extLst>
          </p:cNvPr>
          <p:cNvGraphicFramePr>
            <a:graphicFrameLocks noGrp="1"/>
          </p:cNvGraphicFramePr>
          <p:nvPr>
            <p:extLst>
              <p:ext uri="{D42A27DB-BD31-4B8C-83A1-F6EECF244321}">
                <p14:modId xmlns:p14="http://schemas.microsoft.com/office/powerpoint/2010/main" val="2082548370"/>
              </p:ext>
            </p:extLst>
          </p:nvPr>
        </p:nvGraphicFramePr>
        <p:xfrm>
          <a:off x="284728" y="1323387"/>
          <a:ext cx="7504854" cy="4176464"/>
        </p:xfrm>
        <a:graphic>
          <a:graphicData uri="http://schemas.openxmlformats.org/drawingml/2006/table">
            <a:tbl>
              <a:tblPr firstRow="1" firstCol="1" bandRow="1">
                <a:tableStyleId>{5C22544A-7EE6-4342-B048-85BDC9FD1C3A}</a:tableStyleId>
              </a:tblPr>
              <a:tblGrid>
                <a:gridCol w="1224136">
                  <a:extLst>
                    <a:ext uri="{9D8B030D-6E8A-4147-A177-3AD203B41FA5}">
                      <a16:colId xmlns:a16="http://schemas.microsoft.com/office/drawing/2014/main" val="2201264950"/>
                    </a:ext>
                  </a:extLst>
                </a:gridCol>
                <a:gridCol w="5128591">
                  <a:extLst>
                    <a:ext uri="{9D8B030D-6E8A-4147-A177-3AD203B41FA5}">
                      <a16:colId xmlns:a16="http://schemas.microsoft.com/office/drawing/2014/main" val="2592872155"/>
                    </a:ext>
                  </a:extLst>
                </a:gridCol>
                <a:gridCol w="1152127">
                  <a:extLst>
                    <a:ext uri="{9D8B030D-6E8A-4147-A177-3AD203B41FA5}">
                      <a16:colId xmlns:a16="http://schemas.microsoft.com/office/drawing/2014/main" val="3830238989"/>
                    </a:ext>
                  </a:extLst>
                </a:gridCol>
              </a:tblGrid>
              <a:tr h="651431">
                <a:tc>
                  <a:txBody>
                    <a:bodyPr/>
                    <a:lstStyle/>
                    <a:p>
                      <a:pPr marL="0" marR="0" algn="ctr">
                        <a:spcBef>
                          <a:spcPts val="0"/>
                        </a:spcBef>
                        <a:spcAft>
                          <a:spcPts val="0"/>
                        </a:spcAft>
                      </a:pPr>
                      <a:r>
                        <a:rPr lang="en-GB" sz="1600" kern="1400">
                          <a:effectLst/>
                        </a:rPr>
                        <a:t>Deliverable Number</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1600" kern="1400" dirty="0">
                          <a:effectLst/>
                        </a:rPr>
                        <a:t>Deliverable Description</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1600" kern="1400">
                          <a:effectLst/>
                        </a:rPr>
                        <a:t>Type</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986521792"/>
                  </a:ext>
                </a:extLst>
              </a:tr>
              <a:tr h="651431">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600" kern="1400" dirty="0">
                          <a:effectLst/>
                        </a:rPr>
                        <a:t>D3.2.1</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dirty="0">
                          <a:effectLst/>
                        </a:rPr>
                        <a:t>Get-jet monitor engineering design: report that shows proposed design fits specification and can be built</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a:effectLst/>
                        </a:rPr>
                        <a:t>Document</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850664837"/>
                  </a:ext>
                </a:extLst>
              </a:tr>
              <a:tr h="651431">
                <a:tc>
                  <a:txBody>
                    <a:bodyPr/>
                    <a:lstStyle/>
                    <a:p>
                      <a:pPr marL="0" marR="0" algn="ctr">
                        <a:spcBef>
                          <a:spcPts val="0"/>
                        </a:spcBef>
                        <a:spcAft>
                          <a:spcPts val="0"/>
                        </a:spcAft>
                      </a:pPr>
                      <a:r>
                        <a:rPr lang="en-GB" sz="1600" kern="1400" dirty="0">
                          <a:effectLst/>
                        </a:rPr>
                        <a:t>D3.2.2</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a:effectLst/>
                        </a:rPr>
                        <a:t>Final design: report with final drawing, integration, costs production and commissioning plan</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a:effectLst/>
                        </a:rPr>
                        <a:t>Document</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4183525007"/>
                  </a:ext>
                </a:extLst>
              </a:tr>
              <a:tr h="651431">
                <a:tc>
                  <a:txBody>
                    <a:bodyPr/>
                    <a:lstStyle/>
                    <a:p>
                      <a:pPr marL="0" marR="0" algn="ctr">
                        <a:spcBef>
                          <a:spcPts val="0"/>
                        </a:spcBef>
                        <a:spcAft>
                          <a:spcPts val="0"/>
                        </a:spcAft>
                      </a:pPr>
                      <a:r>
                        <a:rPr lang="en-GB" sz="1600" kern="1400" dirty="0">
                          <a:effectLst/>
                        </a:rPr>
                        <a:t>D3.2.3</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a:effectLst/>
                        </a:rPr>
                        <a:t>Delivery of interaction chambers for integration in Hollow Electron Lens build-up</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a:effectLst/>
                        </a:rPr>
                        <a:t>Hardware</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803864902"/>
                  </a:ext>
                </a:extLst>
              </a:tr>
              <a:tr h="919309">
                <a:tc>
                  <a:txBody>
                    <a:bodyPr/>
                    <a:lstStyle/>
                    <a:p>
                      <a:pPr marL="0" marR="0" algn="ctr">
                        <a:spcBef>
                          <a:spcPts val="0"/>
                        </a:spcBef>
                        <a:spcAft>
                          <a:spcPts val="0"/>
                        </a:spcAft>
                      </a:pPr>
                      <a:r>
                        <a:rPr lang="en-GB" sz="1600" kern="1400">
                          <a:effectLst/>
                        </a:rPr>
                        <a:t>D3.2.4</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dirty="0">
                          <a:effectLst/>
                        </a:rPr>
                        <a:t>Delivery of gas-curtain monitor unit 1, pre-tested at the Cockcroft Institute, for integration in Hollow Electron Lens and testing, participation in commissioning tests</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a:effectLst/>
                        </a:rPr>
                        <a:t>Hardware</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3864630634"/>
                  </a:ext>
                </a:extLst>
              </a:tr>
              <a:tr h="651431">
                <a:tc>
                  <a:txBody>
                    <a:bodyPr/>
                    <a:lstStyle/>
                    <a:p>
                      <a:pPr marL="0" marR="0" algn="ctr">
                        <a:spcBef>
                          <a:spcPts val="0"/>
                        </a:spcBef>
                        <a:spcAft>
                          <a:spcPts val="0"/>
                        </a:spcAft>
                      </a:pPr>
                      <a:r>
                        <a:rPr lang="en-GB" sz="1600" kern="1400">
                          <a:effectLst/>
                        </a:rPr>
                        <a:t>D3.2.5</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a:effectLst/>
                        </a:rPr>
                        <a:t>Delivery of gas-curtain monitor unit 2 for integration at CERN, pre-tested at the Cockcroft Institute</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dirty="0">
                          <a:effectLst/>
                        </a:rPr>
                        <a:t>Hardware</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542959173"/>
                  </a:ext>
                </a:extLst>
              </a:tr>
            </a:tbl>
          </a:graphicData>
        </a:graphic>
      </p:graphicFrame>
    </p:spTree>
    <p:extLst>
      <p:ext uri="{BB962C8B-B14F-4D97-AF65-F5344CB8AC3E}">
        <p14:creationId xmlns:p14="http://schemas.microsoft.com/office/powerpoint/2010/main" val="2905378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sz="3600" dirty="0"/>
              <a:t>Timeline V4: CERN Deliverables</a:t>
            </a:r>
          </a:p>
        </p:txBody>
      </p:sp>
      <p:sp>
        <p:nvSpPr>
          <p:cNvPr id="3" name="Espace réservé du contenu 2"/>
          <p:cNvSpPr>
            <a:spLocks noGrp="1"/>
          </p:cNvSpPr>
          <p:nvPr>
            <p:ph idx="1"/>
          </p:nvPr>
        </p:nvSpPr>
        <p:spPr>
          <a:xfrm>
            <a:off x="612000" y="1323387"/>
            <a:ext cx="8280480" cy="4906963"/>
          </a:xfrm>
        </p:spPr>
        <p:txBody>
          <a:bodyPr>
            <a:normAutofit/>
          </a:bodyPr>
          <a:lstStyle/>
          <a:p>
            <a:pPr marL="457200" lvl="1" indent="0">
              <a:buNone/>
            </a:pPr>
            <a:endParaRPr lang="en-GB" dirty="0">
              <a:solidFill>
                <a:schemeClr val="tx1"/>
              </a:solidFill>
            </a:endParaRPr>
          </a:p>
          <a:p>
            <a:pPr marL="0" indent="0">
              <a:buNone/>
            </a:pPr>
            <a:endParaRPr lang="en-GB" dirty="0">
              <a:solidFill>
                <a:schemeClr val="tx1"/>
              </a:solidFill>
            </a:endParaRPr>
          </a:p>
          <a:p>
            <a:endParaRPr lang="en-GB"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graphicFrame>
        <p:nvGraphicFramePr>
          <p:cNvPr id="8" name="Table 7">
            <a:extLst>
              <a:ext uri="{FF2B5EF4-FFF2-40B4-BE49-F238E27FC236}">
                <a16:creationId xmlns:a16="http://schemas.microsoft.com/office/drawing/2014/main" id="{EF60E43A-F76D-4A1E-9FF2-1FD24824EC86}"/>
              </a:ext>
            </a:extLst>
          </p:cNvPr>
          <p:cNvGraphicFramePr>
            <a:graphicFrameLocks noGrp="1"/>
          </p:cNvGraphicFramePr>
          <p:nvPr>
            <p:extLst>
              <p:ext uri="{D42A27DB-BD31-4B8C-83A1-F6EECF244321}">
                <p14:modId xmlns:p14="http://schemas.microsoft.com/office/powerpoint/2010/main" val="2696430201"/>
              </p:ext>
            </p:extLst>
          </p:nvPr>
        </p:nvGraphicFramePr>
        <p:xfrm>
          <a:off x="323528" y="1124745"/>
          <a:ext cx="7416824" cy="4384330"/>
        </p:xfrm>
        <a:graphic>
          <a:graphicData uri="http://schemas.openxmlformats.org/drawingml/2006/table">
            <a:tbl>
              <a:tblPr firstRow="1" firstCol="1" bandRow="1">
                <a:tableStyleId>{5C22544A-7EE6-4342-B048-85BDC9FD1C3A}</a:tableStyleId>
              </a:tblPr>
              <a:tblGrid>
                <a:gridCol w="1259246">
                  <a:extLst>
                    <a:ext uri="{9D8B030D-6E8A-4147-A177-3AD203B41FA5}">
                      <a16:colId xmlns:a16="http://schemas.microsoft.com/office/drawing/2014/main" val="166905173"/>
                    </a:ext>
                  </a:extLst>
                </a:gridCol>
                <a:gridCol w="5077458">
                  <a:extLst>
                    <a:ext uri="{9D8B030D-6E8A-4147-A177-3AD203B41FA5}">
                      <a16:colId xmlns:a16="http://schemas.microsoft.com/office/drawing/2014/main" val="2482659010"/>
                    </a:ext>
                  </a:extLst>
                </a:gridCol>
                <a:gridCol w="1080120">
                  <a:extLst>
                    <a:ext uri="{9D8B030D-6E8A-4147-A177-3AD203B41FA5}">
                      <a16:colId xmlns:a16="http://schemas.microsoft.com/office/drawing/2014/main" val="3640421644"/>
                    </a:ext>
                  </a:extLst>
                </a:gridCol>
              </a:tblGrid>
              <a:tr h="542111">
                <a:tc>
                  <a:txBody>
                    <a:bodyPr/>
                    <a:lstStyle/>
                    <a:p>
                      <a:pPr marL="0" marR="0" algn="ctr">
                        <a:spcBef>
                          <a:spcPts val="0"/>
                        </a:spcBef>
                        <a:spcAft>
                          <a:spcPts val="0"/>
                        </a:spcAft>
                      </a:pPr>
                      <a:r>
                        <a:rPr lang="en-GB" sz="1600" kern="1400">
                          <a:effectLst/>
                        </a:rPr>
                        <a:t>Deliverable Number</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1600" kern="1400" dirty="0">
                          <a:effectLst/>
                        </a:rPr>
                        <a:t>Deliverable Description</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1600" kern="1400">
                          <a:effectLst/>
                        </a:rPr>
                        <a:t>Type</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2330987493"/>
                  </a:ext>
                </a:extLst>
              </a:tr>
              <a:tr h="319187">
                <a:tc>
                  <a:txBody>
                    <a:bodyPr/>
                    <a:lstStyle/>
                    <a:p>
                      <a:pPr marL="0" marR="0" algn="ctr">
                        <a:spcBef>
                          <a:spcPts val="0"/>
                        </a:spcBef>
                        <a:spcAft>
                          <a:spcPts val="0"/>
                        </a:spcAft>
                      </a:pPr>
                      <a:r>
                        <a:rPr lang="en-GB" sz="1600" kern="1400" dirty="0">
                          <a:effectLst/>
                        </a:rPr>
                        <a:t>DC.1</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a:effectLst/>
                        </a:rPr>
                        <a:t>Integration Drawings</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1600" kern="1400">
                          <a:effectLst/>
                        </a:rPr>
                        <a:t>Document</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1818978392"/>
                  </a:ext>
                </a:extLst>
              </a:tr>
              <a:tr h="575887">
                <a:tc>
                  <a:txBody>
                    <a:bodyPr/>
                    <a:lstStyle/>
                    <a:p>
                      <a:pPr marL="0" marR="0" algn="ctr">
                        <a:spcBef>
                          <a:spcPts val="0"/>
                        </a:spcBef>
                        <a:spcAft>
                          <a:spcPts val="0"/>
                        </a:spcAft>
                      </a:pPr>
                      <a:r>
                        <a:rPr lang="en-GB" sz="1600" kern="1400">
                          <a:effectLst/>
                        </a:rPr>
                        <a:t>DC.2</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a:effectLst/>
                        </a:rPr>
                        <a:t>Nozzle manufacturing</a:t>
                      </a:r>
                      <a:endParaRPr lang="en-US" sz="1600" kern="1400">
                        <a:effectLst/>
                      </a:endParaRPr>
                    </a:p>
                    <a:p>
                      <a:pPr marL="342900" marR="0" lvl="0" indent="-342900" algn="just">
                        <a:spcBef>
                          <a:spcPts val="200"/>
                        </a:spcBef>
                        <a:spcAft>
                          <a:spcPts val="200"/>
                        </a:spcAft>
                        <a:buFont typeface="Symbol" panose="05050102010706020507" pitchFamily="18" charset="2"/>
                        <a:buChar char=""/>
                      </a:pPr>
                      <a:r>
                        <a:rPr lang="en-GB" sz="1600" kern="1400">
                          <a:effectLst/>
                        </a:rPr>
                        <a:t>Flat-divergent nozzles for units 1 and 2</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1600" kern="1400">
                          <a:effectLst/>
                        </a:rPr>
                        <a:t>Hardware</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3666763619"/>
                  </a:ext>
                </a:extLst>
              </a:tr>
              <a:tr h="542111">
                <a:tc>
                  <a:txBody>
                    <a:bodyPr/>
                    <a:lstStyle/>
                    <a:p>
                      <a:pPr marL="0" marR="0" algn="ctr">
                        <a:spcBef>
                          <a:spcPts val="0"/>
                        </a:spcBef>
                        <a:spcAft>
                          <a:spcPts val="0"/>
                        </a:spcAft>
                      </a:pPr>
                      <a:r>
                        <a:rPr lang="en-GB" sz="1600" kern="1400" dirty="0">
                          <a:effectLst/>
                        </a:rPr>
                        <a:t>DC.3</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a:effectLst/>
                        </a:rPr>
                        <a:t>Compliance of the Cockcroft Institute design to 2 T stray magnetic fields</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1600" kern="1400">
                          <a:effectLst/>
                        </a:rPr>
                        <a:t>Document</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2717953757"/>
                  </a:ext>
                </a:extLst>
              </a:tr>
              <a:tr h="319187">
                <a:tc>
                  <a:txBody>
                    <a:bodyPr/>
                    <a:lstStyle/>
                    <a:p>
                      <a:pPr marL="0" marR="0" algn="ctr">
                        <a:spcBef>
                          <a:spcPts val="0"/>
                        </a:spcBef>
                        <a:spcAft>
                          <a:spcPts val="0"/>
                        </a:spcAft>
                      </a:pPr>
                      <a:r>
                        <a:rPr lang="en-GB" sz="1600" kern="1400" dirty="0">
                          <a:effectLst/>
                        </a:rPr>
                        <a:t>DC.4</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dirty="0">
                          <a:effectLst/>
                        </a:rPr>
                        <a:t>Vacuum valves required for HL-LHC operation</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1600" kern="1400" dirty="0">
                          <a:effectLst/>
                        </a:rPr>
                        <a:t>Hardware</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3801382080"/>
                  </a:ext>
                </a:extLst>
              </a:tr>
              <a:tr h="2040346">
                <a:tc>
                  <a:txBody>
                    <a:bodyPr/>
                    <a:lstStyle/>
                    <a:p>
                      <a:pPr marL="0" marR="0" algn="ctr">
                        <a:spcBef>
                          <a:spcPts val="0"/>
                        </a:spcBef>
                        <a:spcAft>
                          <a:spcPts val="0"/>
                        </a:spcAft>
                      </a:pPr>
                      <a:r>
                        <a:rPr lang="en-GB" sz="1600" kern="1400">
                          <a:effectLst/>
                        </a:rPr>
                        <a:t>DC.5</a:t>
                      </a:r>
                      <a:endParaRPr lang="en-US" sz="16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just">
                        <a:spcBef>
                          <a:spcPts val="0"/>
                        </a:spcBef>
                        <a:spcAft>
                          <a:spcPts val="0"/>
                        </a:spcAft>
                      </a:pPr>
                      <a:r>
                        <a:rPr lang="en-GB" sz="1600" kern="1400" dirty="0">
                          <a:effectLst/>
                        </a:rPr>
                        <a:t>HL-LHC Infrastructure:</a:t>
                      </a:r>
                      <a:endParaRPr lang="en-US" sz="1600" kern="1400" dirty="0">
                        <a:effectLst/>
                      </a:endParaRPr>
                    </a:p>
                    <a:p>
                      <a:pPr marL="342900" marR="0" lvl="0" indent="-342900" algn="l">
                        <a:lnSpc>
                          <a:spcPct val="107000"/>
                        </a:lnSpc>
                        <a:spcBef>
                          <a:spcPts val="0"/>
                        </a:spcBef>
                        <a:spcAft>
                          <a:spcPts val="800"/>
                        </a:spcAft>
                        <a:buFont typeface="Symbol" panose="05050102010706020507" pitchFamily="18" charset="2"/>
                        <a:buChar char=""/>
                      </a:pPr>
                      <a:r>
                        <a:rPr lang="en-GB" sz="1600" kern="1400" dirty="0">
                          <a:effectLst/>
                        </a:rPr>
                        <a:t>Off-instrument cabling</a:t>
                      </a:r>
                      <a:endParaRPr lang="en-US" sz="1600" kern="1400" dirty="0">
                        <a:effectLst/>
                      </a:endParaRPr>
                    </a:p>
                    <a:p>
                      <a:pPr marL="342900" marR="0" lvl="0" indent="-342900" algn="l">
                        <a:lnSpc>
                          <a:spcPct val="107000"/>
                        </a:lnSpc>
                        <a:spcBef>
                          <a:spcPts val="0"/>
                        </a:spcBef>
                        <a:spcAft>
                          <a:spcPts val="800"/>
                        </a:spcAft>
                        <a:buFont typeface="Symbol" panose="05050102010706020507" pitchFamily="18" charset="2"/>
                        <a:buChar char=""/>
                      </a:pPr>
                      <a:r>
                        <a:rPr lang="en-GB" sz="1600" kern="1400" dirty="0">
                          <a:effectLst/>
                        </a:rPr>
                        <a:t>Any electronics not forming part of the instrument</a:t>
                      </a:r>
                      <a:endParaRPr lang="en-US" sz="1600" kern="1400" dirty="0">
                        <a:effectLst/>
                      </a:endParaRPr>
                    </a:p>
                    <a:p>
                      <a:pPr marL="342900" marR="0" lvl="0" indent="-342900" algn="l">
                        <a:lnSpc>
                          <a:spcPct val="107000"/>
                        </a:lnSpc>
                        <a:spcBef>
                          <a:spcPts val="0"/>
                        </a:spcBef>
                        <a:spcAft>
                          <a:spcPts val="800"/>
                        </a:spcAft>
                        <a:buFont typeface="Symbol" panose="05050102010706020507" pitchFamily="18" charset="2"/>
                        <a:buChar char=""/>
                      </a:pPr>
                      <a:r>
                        <a:rPr lang="en-GB" sz="1600" kern="1400" dirty="0">
                          <a:effectLst/>
                        </a:rPr>
                        <a:t>Gas lines and bottles for LHC integration</a:t>
                      </a:r>
                      <a:endParaRPr lang="en-US" sz="1600" kern="1400" dirty="0">
                        <a:effectLst/>
                      </a:endParaRPr>
                    </a:p>
                    <a:p>
                      <a:pPr marL="342900" marR="0" lvl="0" indent="-342900" algn="l">
                        <a:lnSpc>
                          <a:spcPct val="107000"/>
                        </a:lnSpc>
                        <a:spcBef>
                          <a:spcPts val="0"/>
                        </a:spcBef>
                        <a:spcAft>
                          <a:spcPts val="800"/>
                        </a:spcAft>
                        <a:buFont typeface="Symbol" panose="05050102010706020507" pitchFamily="18" charset="2"/>
                        <a:buChar char=""/>
                      </a:pPr>
                      <a:r>
                        <a:rPr lang="en-GB" sz="1600" kern="1400" dirty="0">
                          <a:effectLst/>
                        </a:rPr>
                        <a:t>LHC vacuum control hardware and software</a:t>
                      </a:r>
                      <a:endParaRPr lang="en-US" sz="1600" kern="1400" dirty="0">
                        <a:effectLst/>
                      </a:endParaRPr>
                    </a:p>
                    <a:p>
                      <a:pPr marL="342900" marR="0" lvl="0" indent="-342900" algn="l">
                        <a:lnSpc>
                          <a:spcPct val="107000"/>
                        </a:lnSpc>
                        <a:spcBef>
                          <a:spcPts val="0"/>
                        </a:spcBef>
                        <a:spcAft>
                          <a:spcPts val="800"/>
                        </a:spcAft>
                        <a:buFont typeface="Symbol" panose="05050102010706020507" pitchFamily="18" charset="2"/>
                        <a:buChar char=""/>
                      </a:pPr>
                      <a:r>
                        <a:rPr lang="en-GB" sz="1600" kern="1400" dirty="0">
                          <a:effectLst/>
                        </a:rPr>
                        <a:t>LHC operational software</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tc>
                  <a:txBody>
                    <a:bodyPr/>
                    <a:lstStyle/>
                    <a:p>
                      <a:pPr marL="0" marR="0" algn="ctr">
                        <a:spcBef>
                          <a:spcPts val="0"/>
                        </a:spcBef>
                        <a:spcAft>
                          <a:spcPts val="0"/>
                        </a:spcAft>
                      </a:pPr>
                      <a:r>
                        <a:rPr lang="en-GB" sz="1600" kern="1400" dirty="0">
                          <a:effectLst/>
                        </a:rPr>
                        <a:t>Hardware</a:t>
                      </a:r>
                      <a:endParaRPr lang="en-US" sz="16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36195" marB="36195" anchor="ctr"/>
                </a:tc>
                <a:extLst>
                  <a:ext uri="{0D108BD9-81ED-4DB2-BD59-A6C34878D82A}">
                    <a16:rowId xmlns:a16="http://schemas.microsoft.com/office/drawing/2014/main" val="568633218"/>
                  </a:ext>
                </a:extLst>
              </a:tr>
            </a:tbl>
          </a:graphicData>
        </a:graphic>
      </p:graphicFrame>
    </p:spTree>
    <p:extLst>
      <p:ext uri="{BB962C8B-B14F-4D97-AF65-F5344CB8AC3E}">
        <p14:creationId xmlns:p14="http://schemas.microsoft.com/office/powerpoint/2010/main" val="332347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sz="3600" dirty="0"/>
              <a:t>Content</a:t>
            </a:r>
          </a:p>
        </p:txBody>
      </p:sp>
      <p:sp>
        <p:nvSpPr>
          <p:cNvPr id="3" name="Espace réservé du contenu 2"/>
          <p:cNvSpPr>
            <a:spLocks noGrp="1"/>
          </p:cNvSpPr>
          <p:nvPr>
            <p:ph idx="1"/>
          </p:nvPr>
        </p:nvSpPr>
        <p:spPr>
          <a:xfrm>
            <a:off x="418255" y="1100344"/>
            <a:ext cx="8640960" cy="4906963"/>
          </a:xfrm>
        </p:spPr>
        <p:txBody>
          <a:bodyPr>
            <a:normAutofit/>
          </a:bodyPr>
          <a:lstStyle/>
          <a:p>
            <a:pPr marL="0" indent="0">
              <a:buNone/>
            </a:pPr>
            <a:endParaRPr lang="en-GB" dirty="0">
              <a:solidFill>
                <a:schemeClr val="tx1"/>
              </a:solidFill>
            </a:endParaRPr>
          </a:p>
          <a:p>
            <a:r>
              <a:rPr lang="en-GB" dirty="0">
                <a:solidFill>
                  <a:schemeClr val="tx1"/>
                </a:solidFill>
              </a:rPr>
              <a:t>v3 in the Laboratory building 8 and on EBTS</a:t>
            </a:r>
          </a:p>
          <a:p>
            <a:endParaRPr lang="en-GB" dirty="0">
              <a:solidFill>
                <a:schemeClr val="tx1"/>
              </a:solidFill>
            </a:endParaRPr>
          </a:p>
          <a:p>
            <a:r>
              <a:rPr lang="en-GB" dirty="0">
                <a:solidFill>
                  <a:schemeClr val="tx1"/>
                </a:solidFill>
              </a:rPr>
              <a:t>v3 tunnel operation with distributed gas</a:t>
            </a:r>
          </a:p>
          <a:p>
            <a:endParaRPr lang="en-GB" dirty="0">
              <a:solidFill>
                <a:schemeClr val="tx1"/>
              </a:solidFill>
            </a:endParaRPr>
          </a:p>
          <a:p>
            <a:r>
              <a:rPr lang="en-GB" dirty="0">
                <a:solidFill>
                  <a:schemeClr val="tx1"/>
                </a:solidFill>
              </a:rPr>
              <a:t>v3 Phase 2 with gas curtain</a:t>
            </a:r>
          </a:p>
          <a:p>
            <a:endParaRPr lang="en-GB" dirty="0">
              <a:solidFill>
                <a:schemeClr val="tx1"/>
              </a:solidFill>
            </a:endParaRPr>
          </a:p>
          <a:p>
            <a:r>
              <a:rPr lang="en-GB" dirty="0">
                <a:solidFill>
                  <a:schemeClr val="tx1"/>
                </a:solidFill>
              </a:rPr>
              <a:t>V4 timeline: Collaboration Contract basis</a:t>
            </a:r>
          </a:p>
          <a:p>
            <a:endParaRPr lang="en-GB" dirty="0">
              <a:solidFill>
                <a:schemeClr val="tx1"/>
              </a:solidFill>
            </a:endParaRPr>
          </a:p>
          <a:p>
            <a:endParaRPr lang="en-GB" dirty="0">
              <a:solidFill>
                <a:schemeClr val="tx1"/>
              </a:solidFill>
            </a:endParaRPr>
          </a:p>
          <a:p>
            <a:pPr marL="0" indent="0">
              <a:buNone/>
            </a:pPr>
            <a:endParaRPr lang="en-GB" dirty="0">
              <a:solidFill>
                <a:schemeClr val="tx1"/>
              </a:solidFill>
            </a:endParaRPr>
          </a:p>
          <a:p>
            <a:endParaRPr lang="en-GB"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Footer Placeholder 2">
            <a:extLst>
              <a:ext uri="{FF2B5EF4-FFF2-40B4-BE49-F238E27FC236}">
                <a16:creationId xmlns:a16="http://schemas.microsoft.com/office/drawing/2014/main" id="{1705F276-A121-48E0-81CF-470DA96EB28C}"/>
              </a:ext>
            </a:extLst>
          </p:cNvPr>
          <p:cNvSpPr>
            <a:spLocks noGrp="1"/>
          </p:cNvSpPr>
          <p:nvPr>
            <p:ph type="ftr" sz="quarter" idx="11"/>
          </p:nvPr>
        </p:nvSpPr>
        <p:spPr>
          <a:xfrm>
            <a:off x="5777448" y="6356351"/>
            <a:ext cx="2754552" cy="360000"/>
          </a:xfrm>
        </p:spPr>
        <p:txBody>
          <a:bodyPr/>
          <a:lstStyle/>
          <a:p>
            <a:r>
              <a:rPr lang="en-GB" dirty="0"/>
              <a:t>BG</a:t>
            </a:r>
            <a:r>
              <a:rPr lang="en-GB" noProof="0" dirty="0"/>
              <a:t>C collaboration meeting 30 03 2022 </a:t>
            </a:r>
          </a:p>
        </p:txBody>
      </p:sp>
    </p:spTree>
    <p:extLst>
      <p:ext uri="{BB962C8B-B14F-4D97-AF65-F5344CB8AC3E}">
        <p14:creationId xmlns:p14="http://schemas.microsoft.com/office/powerpoint/2010/main" val="875834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z="3600" dirty="0"/>
              <a:t>v</a:t>
            </a:r>
            <a:r>
              <a:rPr lang="en-GB" sz="3600" dirty="0"/>
              <a:t>3 in the Laboratory Building 8 and on EBTS</a:t>
            </a:r>
          </a:p>
        </p:txBody>
      </p:sp>
      <p:sp>
        <p:nvSpPr>
          <p:cNvPr id="3" name="Espace réservé du contenu 2"/>
          <p:cNvSpPr>
            <a:spLocks noGrp="1"/>
          </p:cNvSpPr>
          <p:nvPr>
            <p:ph idx="1"/>
          </p:nvPr>
        </p:nvSpPr>
        <p:spPr>
          <a:xfrm>
            <a:off x="304921" y="1384330"/>
            <a:ext cx="8640960" cy="4906963"/>
          </a:xfrm>
        </p:spPr>
        <p:txBody>
          <a:bodyPr>
            <a:normAutofit/>
          </a:bodyPr>
          <a:lstStyle/>
          <a:p>
            <a:r>
              <a:rPr lang="en-GB" dirty="0">
                <a:solidFill>
                  <a:schemeClr val="tx1"/>
                </a:solidFill>
              </a:rPr>
              <a:t>Change from CI vacuum system to LHC compatible vacuum system</a:t>
            </a:r>
          </a:p>
          <a:p>
            <a:pPr lvl="1"/>
            <a:r>
              <a:rPr lang="en-GB" dirty="0">
                <a:solidFill>
                  <a:schemeClr val="tx1"/>
                </a:solidFill>
              </a:rPr>
              <a:t>Objective: September 2022. </a:t>
            </a:r>
          </a:p>
          <a:p>
            <a:r>
              <a:rPr lang="en-GB" dirty="0">
                <a:solidFill>
                  <a:schemeClr val="tx1"/>
                </a:solidFill>
              </a:rPr>
              <a:t>Operate BGC with gas curtain on EBTS</a:t>
            </a:r>
          </a:p>
          <a:p>
            <a:pPr lvl="1"/>
            <a:r>
              <a:rPr lang="en-GB" dirty="0">
                <a:solidFill>
                  <a:schemeClr val="tx1"/>
                </a:solidFill>
              </a:rPr>
              <a:t>Objective: September 2022.</a:t>
            </a:r>
          </a:p>
          <a:p>
            <a:pPr lvl="1"/>
            <a:endParaRPr lang="en-GB" dirty="0">
              <a:solidFill>
                <a:schemeClr val="tx1"/>
              </a:solidFill>
            </a:endParaRPr>
          </a:p>
          <a:p>
            <a:r>
              <a:rPr lang="en-GB" dirty="0">
                <a:solidFill>
                  <a:schemeClr val="tx1"/>
                </a:solidFill>
              </a:rPr>
              <a:t>Open question: Operation of BGC on EBTS with CI or LHC compatible vacuum system</a:t>
            </a:r>
          </a:p>
          <a:p>
            <a:endParaRPr lang="en-GB" dirty="0">
              <a:solidFill>
                <a:schemeClr val="tx1"/>
              </a:solidFill>
            </a:endParaRPr>
          </a:p>
          <a:p>
            <a:pPr marL="0" indent="0">
              <a:buNone/>
            </a:pPr>
            <a:endParaRPr lang="en-GB" dirty="0">
              <a:solidFill>
                <a:schemeClr val="tx1"/>
              </a:solidFill>
            </a:endParaRPr>
          </a:p>
          <a:p>
            <a:endParaRPr lang="en-GB"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Footer Placeholder 2">
            <a:extLst>
              <a:ext uri="{FF2B5EF4-FFF2-40B4-BE49-F238E27FC236}">
                <a16:creationId xmlns:a16="http://schemas.microsoft.com/office/drawing/2014/main" id="{870FE56A-089B-415D-B744-0493FA8E1B81}"/>
              </a:ext>
            </a:extLst>
          </p:cNvPr>
          <p:cNvSpPr>
            <a:spLocks noGrp="1"/>
          </p:cNvSpPr>
          <p:nvPr>
            <p:ph type="ftr" sz="quarter" idx="11"/>
          </p:nvPr>
        </p:nvSpPr>
        <p:spPr>
          <a:xfrm>
            <a:off x="5779328" y="6356351"/>
            <a:ext cx="2754552" cy="360000"/>
          </a:xfrm>
        </p:spPr>
        <p:txBody>
          <a:bodyPr/>
          <a:lstStyle/>
          <a:p>
            <a:r>
              <a:rPr lang="en-GB" dirty="0"/>
              <a:t>BG</a:t>
            </a:r>
            <a:r>
              <a:rPr lang="en-GB" noProof="0" dirty="0"/>
              <a:t>C collaboration meeting 30 03 2022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674074"/>
            <a:ext cx="9073008" cy="720000"/>
          </a:xfrm>
        </p:spPr>
        <p:txBody>
          <a:bodyPr/>
          <a:lstStyle/>
          <a:p>
            <a:r>
              <a:rPr lang="en-GB" sz="3400" dirty="0"/>
              <a:t>v3 Tunnel operation with distributed gas</a:t>
            </a:r>
          </a:p>
        </p:txBody>
      </p:sp>
      <p:sp>
        <p:nvSpPr>
          <p:cNvPr id="3" name="Espace réservé du contenu 2"/>
          <p:cNvSpPr>
            <a:spLocks noGrp="1"/>
          </p:cNvSpPr>
          <p:nvPr>
            <p:ph idx="1"/>
          </p:nvPr>
        </p:nvSpPr>
        <p:spPr>
          <a:xfrm>
            <a:off x="323528" y="1174693"/>
            <a:ext cx="8640960" cy="4906963"/>
          </a:xfrm>
        </p:spPr>
        <p:txBody>
          <a:bodyPr>
            <a:normAutofit/>
          </a:bodyPr>
          <a:lstStyle/>
          <a:p>
            <a:endParaRPr lang="en-GB" dirty="0">
              <a:solidFill>
                <a:schemeClr val="tx1"/>
              </a:solidFill>
            </a:endParaRPr>
          </a:p>
          <a:p>
            <a:r>
              <a:rPr lang="en-GB" dirty="0">
                <a:solidFill>
                  <a:schemeClr val="tx1"/>
                </a:solidFill>
              </a:rPr>
              <a:t>Ready</a:t>
            </a:r>
          </a:p>
          <a:p>
            <a:endParaRPr lang="en-GB" dirty="0">
              <a:solidFill>
                <a:schemeClr val="tx1"/>
              </a:solidFill>
            </a:endParaRPr>
          </a:p>
          <a:p>
            <a:r>
              <a:rPr lang="en-GB" dirty="0">
                <a:solidFill>
                  <a:schemeClr val="tx1"/>
                </a:solidFill>
              </a:rPr>
              <a:t>Operation in 2022 (and 2023?)</a:t>
            </a:r>
          </a:p>
          <a:p>
            <a:pPr marL="0" indent="0">
              <a:buNone/>
            </a:pPr>
            <a:endParaRPr lang="en-GB" dirty="0">
              <a:solidFill>
                <a:schemeClr val="tx1"/>
              </a:solidFill>
            </a:endParaRPr>
          </a:p>
          <a:p>
            <a:endParaRPr lang="en-GB"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Footer Placeholder 2">
            <a:extLst>
              <a:ext uri="{FF2B5EF4-FFF2-40B4-BE49-F238E27FC236}">
                <a16:creationId xmlns:a16="http://schemas.microsoft.com/office/drawing/2014/main" id="{870FE56A-089B-415D-B744-0493FA8E1B81}"/>
              </a:ext>
            </a:extLst>
          </p:cNvPr>
          <p:cNvSpPr>
            <a:spLocks noGrp="1"/>
          </p:cNvSpPr>
          <p:nvPr>
            <p:ph type="ftr" sz="quarter" idx="11"/>
          </p:nvPr>
        </p:nvSpPr>
        <p:spPr>
          <a:xfrm>
            <a:off x="5779328" y="6356351"/>
            <a:ext cx="2754552" cy="360000"/>
          </a:xfrm>
        </p:spPr>
        <p:txBody>
          <a:bodyPr/>
          <a:lstStyle/>
          <a:p>
            <a:r>
              <a:rPr lang="en-GB" dirty="0"/>
              <a:t>BG</a:t>
            </a:r>
            <a:r>
              <a:rPr lang="en-GB" noProof="0" dirty="0"/>
              <a:t>C collaboration meeting 30 03 2022 </a:t>
            </a:r>
          </a:p>
        </p:txBody>
      </p:sp>
    </p:spTree>
    <p:extLst>
      <p:ext uri="{BB962C8B-B14F-4D97-AF65-F5344CB8AC3E}">
        <p14:creationId xmlns:p14="http://schemas.microsoft.com/office/powerpoint/2010/main" val="574498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674074"/>
            <a:ext cx="8784976" cy="720000"/>
          </a:xfrm>
        </p:spPr>
        <p:txBody>
          <a:bodyPr/>
          <a:lstStyle/>
          <a:p>
            <a:r>
              <a:rPr lang="en-GB" sz="3600" dirty="0"/>
              <a:t>v3 Phase 2 tunnel operation with gas curtain</a:t>
            </a:r>
          </a:p>
        </p:txBody>
      </p:sp>
      <p:sp>
        <p:nvSpPr>
          <p:cNvPr id="3" name="Espace réservé du contenu 2"/>
          <p:cNvSpPr>
            <a:spLocks noGrp="1"/>
          </p:cNvSpPr>
          <p:nvPr>
            <p:ph idx="1"/>
          </p:nvPr>
        </p:nvSpPr>
        <p:spPr>
          <a:xfrm>
            <a:off x="323528" y="1463167"/>
            <a:ext cx="8640960" cy="4906963"/>
          </a:xfrm>
        </p:spPr>
        <p:txBody>
          <a:bodyPr>
            <a:normAutofit/>
          </a:bodyPr>
          <a:lstStyle/>
          <a:p>
            <a:endParaRPr lang="en-GB" dirty="0">
              <a:solidFill>
                <a:schemeClr val="tx1"/>
              </a:solidFill>
            </a:endParaRPr>
          </a:p>
          <a:p>
            <a:r>
              <a:rPr lang="en-GB" dirty="0">
                <a:solidFill>
                  <a:schemeClr val="tx1"/>
                </a:solidFill>
              </a:rPr>
              <a:t>Objective: Installation in CERN Year End Technical Stop (YETS) 2022/23</a:t>
            </a:r>
          </a:p>
          <a:p>
            <a:pPr marL="0" indent="0">
              <a:buNone/>
            </a:pPr>
            <a:endParaRPr lang="en-GB" dirty="0">
              <a:solidFill>
                <a:schemeClr val="tx1"/>
              </a:solidFill>
            </a:endParaRPr>
          </a:p>
          <a:p>
            <a:pPr lvl="1"/>
            <a:r>
              <a:rPr lang="en-GB" dirty="0">
                <a:solidFill>
                  <a:schemeClr val="tx1"/>
                </a:solidFill>
              </a:rPr>
              <a:t>A lot of work on the way</a:t>
            </a:r>
          </a:p>
          <a:p>
            <a:pPr lvl="1"/>
            <a:r>
              <a:rPr lang="en-GB" dirty="0">
                <a:solidFill>
                  <a:schemeClr val="tx1"/>
                </a:solidFill>
              </a:rPr>
              <a:t>Stay optimistic</a:t>
            </a:r>
          </a:p>
          <a:p>
            <a:endParaRPr lang="en-GB"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Footer Placeholder 2">
            <a:extLst>
              <a:ext uri="{FF2B5EF4-FFF2-40B4-BE49-F238E27FC236}">
                <a16:creationId xmlns:a16="http://schemas.microsoft.com/office/drawing/2014/main" id="{870FE56A-089B-415D-B744-0493FA8E1B81}"/>
              </a:ext>
            </a:extLst>
          </p:cNvPr>
          <p:cNvSpPr>
            <a:spLocks noGrp="1"/>
          </p:cNvSpPr>
          <p:nvPr>
            <p:ph type="ftr" sz="quarter" idx="11"/>
          </p:nvPr>
        </p:nvSpPr>
        <p:spPr>
          <a:xfrm>
            <a:off x="5779328" y="6356351"/>
            <a:ext cx="2754552" cy="360000"/>
          </a:xfrm>
        </p:spPr>
        <p:txBody>
          <a:bodyPr/>
          <a:lstStyle/>
          <a:p>
            <a:r>
              <a:rPr lang="en-GB" dirty="0"/>
              <a:t>BG</a:t>
            </a:r>
            <a:r>
              <a:rPr lang="en-GB" noProof="0" dirty="0"/>
              <a:t>C collaboration meeting 30 03 2022 </a:t>
            </a:r>
          </a:p>
        </p:txBody>
      </p:sp>
    </p:spTree>
    <p:extLst>
      <p:ext uri="{BB962C8B-B14F-4D97-AF65-F5344CB8AC3E}">
        <p14:creationId xmlns:p14="http://schemas.microsoft.com/office/powerpoint/2010/main" val="3517709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674074"/>
            <a:ext cx="8784976" cy="720000"/>
          </a:xfrm>
        </p:spPr>
        <p:txBody>
          <a:bodyPr/>
          <a:lstStyle/>
          <a:p>
            <a:r>
              <a:rPr lang="en-GB" sz="3600" dirty="0"/>
              <a:t>v4 Timeline</a:t>
            </a:r>
          </a:p>
        </p:txBody>
      </p:sp>
      <p:sp>
        <p:nvSpPr>
          <p:cNvPr id="3" name="Espace réservé du contenu 2"/>
          <p:cNvSpPr>
            <a:spLocks noGrp="1"/>
          </p:cNvSpPr>
          <p:nvPr>
            <p:ph idx="1"/>
          </p:nvPr>
        </p:nvSpPr>
        <p:spPr>
          <a:xfrm>
            <a:off x="323528" y="1463167"/>
            <a:ext cx="8640960" cy="4906963"/>
          </a:xfrm>
        </p:spPr>
        <p:txBody>
          <a:bodyPr>
            <a:normAutofit/>
          </a:bodyPr>
          <a:lstStyle/>
          <a:p>
            <a:endParaRPr lang="en-GB" dirty="0">
              <a:solidFill>
                <a:schemeClr val="tx1"/>
              </a:solidFill>
            </a:endParaRPr>
          </a:p>
          <a:p>
            <a:r>
              <a:rPr lang="en-GB" dirty="0">
                <a:solidFill>
                  <a:schemeClr val="tx1"/>
                </a:solidFill>
              </a:rPr>
              <a:t>2022: Mechanical and vacuum engineering</a:t>
            </a:r>
          </a:p>
          <a:p>
            <a:endParaRPr lang="en-GB" dirty="0">
              <a:solidFill>
                <a:schemeClr val="tx1"/>
              </a:solidFill>
            </a:endParaRPr>
          </a:p>
          <a:p>
            <a:r>
              <a:rPr lang="en-GB" dirty="0">
                <a:solidFill>
                  <a:schemeClr val="tx1"/>
                </a:solidFill>
              </a:rPr>
              <a:t>2023: Design and preparation of manufacture</a:t>
            </a:r>
          </a:p>
          <a:p>
            <a:endParaRPr lang="en-GB" dirty="0">
              <a:solidFill>
                <a:schemeClr val="tx1"/>
              </a:solidFill>
            </a:endParaRPr>
          </a:p>
          <a:p>
            <a:r>
              <a:rPr lang="en-GB" dirty="0">
                <a:solidFill>
                  <a:schemeClr val="tx1"/>
                </a:solidFill>
              </a:rPr>
              <a:t>2024: Manufacture and test</a:t>
            </a:r>
          </a:p>
          <a:p>
            <a:endParaRPr lang="en-GB" dirty="0">
              <a:solidFill>
                <a:schemeClr val="tx1"/>
              </a:solidFill>
            </a:endParaRPr>
          </a:p>
          <a:p>
            <a:r>
              <a:rPr lang="en-GB" dirty="0">
                <a:solidFill>
                  <a:schemeClr val="tx1"/>
                </a:solidFill>
              </a:rPr>
              <a:t>2025: Ready for LHC installation</a:t>
            </a:r>
          </a:p>
          <a:p>
            <a:pPr marL="0" indent="0">
              <a:buNone/>
            </a:pPr>
            <a:endParaRPr lang="en-GB" dirty="0">
              <a:solidFill>
                <a:schemeClr val="tx1"/>
              </a:solidFill>
            </a:endParaRPr>
          </a:p>
          <a:p>
            <a:endParaRPr lang="en-GB"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Footer Placeholder 2">
            <a:extLst>
              <a:ext uri="{FF2B5EF4-FFF2-40B4-BE49-F238E27FC236}">
                <a16:creationId xmlns:a16="http://schemas.microsoft.com/office/drawing/2014/main" id="{870FE56A-089B-415D-B744-0493FA8E1B81}"/>
              </a:ext>
            </a:extLst>
          </p:cNvPr>
          <p:cNvSpPr>
            <a:spLocks noGrp="1"/>
          </p:cNvSpPr>
          <p:nvPr>
            <p:ph type="ftr" sz="quarter" idx="11"/>
          </p:nvPr>
        </p:nvSpPr>
        <p:spPr>
          <a:xfrm>
            <a:off x="5779328" y="6356351"/>
            <a:ext cx="2754552" cy="360000"/>
          </a:xfrm>
        </p:spPr>
        <p:txBody>
          <a:bodyPr/>
          <a:lstStyle/>
          <a:p>
            <a:r>
              <a:rPr lang="en-GB" dirty="0"/>
              <a:t>BG</a:t>
            </a:r>
            <a:r>
              <a:rPr lang="en-GB" noProof="0" dirty="0"/>
              <a:t>C collaboration meeting 30 03 2022 </a:t>
            </a:r>
          </a:p>
        </p:txBody>
      </p:sp>
    </p:spTree>
    <p:extLst>
      <p:ext uri="{BB962C8B-B14F-4D97-AF65-F5344CB8AC3E}">
        <p14:creationId xmlns:p14="http://schemas.microsoft.com/office/powerpoint/2010/main" val="2873518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1728" y="3069000"/>
            <a:ext cx="7920000" cy="720000"/>
          </a:xfrm>
        </p:spPr>
        <p:txBody>
          <a:bodyPr/>
          <a:lstStyle/>
          <a:p>
            <a:r>
              <a:rPr lang="en-GB" sz="3600" dirty="0"/>
              <a:t>Thank you !</a:t>
            </a:r>
            <a:br>
              <a:rPr lang="en-GB" sz="3600" dirty="0"/>
            </a:br>
            <a:br>
              <a:rPr lang="en-GB" sz="3600" dirty="0"/>
            </a:br>
            <a:r>
              <a:rPr lang="en-GB" sz="3600" dirty="0"/>
              <a:t>Questions?</a:t>
            </a:r>
            <a:br>
              <a:rPr lang="en-GB" sz="3600" dirty="0"/>
            </a:br>
            <a:br>
              <a:rPr lang="en-GB" sz="3600" dirty="0"/>
            </a:br>
            <a:br>
              <a:rPr lang="en-GB" sz="3600" dirty="0"/>
            </a:br>
            <a:endParaRPr lang="en-GB" sz="3600" dirty="0"/>
          </a:p>
        </p:txBody>
      </p:sp>
      <p:sp>
        <p:nvSpPr>
          <p:cNvPr id="3" name="Espace réservé du contenu 2"/>
          <p:cNvSpPr>
            <a:spLocks noGrp="1"/>
          </p:cNvSpPr>
          <p:nvPr>
            <p:ph idx="1"/>
          </p:nvPr>
        </p:nvSpPr>
        <p:spPr>
          <a:xfrm>
            <a:off x="612000" y="1323387"/>
            <a:ext cx="8280480" cy="4906963"/>
          </a:xfrm>
        </p:spPr>
        <p:txBody>
          <a:bodyPr>
            <a:normAutofit/>
          </a:bodyPr>
          <a:lstStyle/>
          <a:p>
            <a:pPr marL="457200" lvl="1" indent="0">
              <a:buNone/>
            </a:pPr>
            <a:endParaRPr lang="en-GB" dirty="0">
              <a:solidFill>
                <a:schemeClr val="tx1"/>
              </a:solidFill>
            </a:endParaRPr>
          </a:p>
          <a:p>
            <a:pPr marL="0" indent="0">
              <a:buNone/>
            </a:pPr>
            <a:endParaRPr lang="en-GB" dirty="0">
              <a:solidFill>
                <a:schemeClr val="tx1"/>
              </a:solidFill>
            </a:endParaRPr>
          </a:p>
          <a:p>
            <a:endParaRPr lang="en-GB"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7" name="Footer Placeholder 2">
            <a:extLst>
              <a:ext uri="{FF2B5EF4-FFF2-40B4-BE49-F238E27FC236}">
                <a16:creationId xmlns:a16="http://schemas.microsoft.com/office/drawing/2014/main" id="{ABB34F7C-5EC9-43F8-B9B4-48C3D00E8B7B}"/>
              </a:ext>
            </a:extLst>
          </p:cNvPr>
          <p:cNvSpPr>
            <a:spLocks noGrp="1"/>
          </p:cNvSpPr>
          <p:nvPr>
            <p:ph type="ftr" sz="quarter" idx="11"/>
          </p:nvPr>
        </p:nvSpPr>
        <p:spPr>
          <a:xfrm>
            <a:off x="5779328" y="6356351"/>
            <a:ext cx="2754552" cy="360000"/>
          </a:xfrm>
        </p:spPr>
        <p:txBody>
          <a:bodyPr/>
          <a:lstStyle/>
          <a:p>
            <a:r>
              <a:rPr lang="en-GB" dirty="0"/>
              <a:t>BG</a:t>
            </a:r>
            <a:r>
              <a:rPr lang="en-GB" noProof="0" dirty="0"/>
              <a:t>C collaboration meeting 30 03 2022 </a:t>
            </a:r>
          </a:p>
        </p:txBody>
      </p:sp>
    </p:spTree>
    <p:extLst>
      <p:ext uri="{BB962C8B-B14F-4D97-AF65-F5344CB8AC3E}">
        <p14:creationId xmlns:p14="http://schemas.microsoft.com/office/powerpoint/2010/main" val="498863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98545" y="315729"/>
            <a:ext cx="7920000" cy="720000"/>
          </a:xfrm>
        </p:spPr>
        <p:txBody>
          <a:bodyPr/>
          <a:lstStyle/>
          <a:p>
            <a:r>
              <a:rPr lang="en-GB" sz="3600" dirty="0"/>
              <a:t>Extra Slides</a:t>
            </a:r>
          </a:p>
        </p:txBody>
      </p:sp>
      <p:sp>
        <p:nvSpPr>
          <p:cNvPr id="3" name="Espace réservé du contenu 2"/>
          <p:cNvSpPr>
            <a:spLocks noGrp="1"/>
          </p:cNvSpPr>
          <p:nvPr>
            <p:ph idx="1"/>
          </p:nvPr>
        </p:nvSpPr>
        <p:spPr>
          <a:xfrm>
            <a:off x="395536" y="1196752"/>
            <a:ext cx="8424935" cy="5033598"/>
          </a:xfrm>
        </p:spPr>
        <p:txBody>
          <a:bodyPr>
            <a:normAutofit/>
          </a:bodyPr>
          <a:lstStyle/>
          <a:p>
            <a:r>
              <a:rPr lang="en-GB" sz="2400" kern="1400" dirty="0">
                <a:latin typeface="Calibri" panose="020F0502020204030204" pitchFamily="34" charset="0"/>
                <a:cs typeface="Times New Roman" panose="02020603050405020304" pitchFamily="18" charset="0"/>
              </a:rPr>
              <a:t>Signal is defined as the total intensity in the highest amplitude region of the background subtracted final image corresponding to an area of 0.1 mm</a:t>
            </a:r>
            <a:r>
              <a:rPr lang="en-GB" sz="2400" kern="1400" baseline="30000" dirty="0">
                <a:latin typeface="Calibri" panose="020F0502020204030204" pitchFamily="34" charset="0"/>
                <a:cs typeface="Times New Roman" panose="02020603050405020304" pitchFamily="18" charset="0"/>
              </a:rPr>
              <a:t>2</a:t>
            </a:r>
            <a:r>
              <a:rPr lang="en-GB" sz="2400" kern="1400" dirty="0">
                <a:latin typeface="Calibri" panose="020F0502020204030204" pitchFamily="34" charset="0"/>
                <a:cs typeface="Times New Roman" panose="02020603050405020304" pitchFamily="18" charset="0"/>
              </a:rPr>
              <a:t> in the source plane. Noise is defined as the standard deviation of the intensity in regions without signal in the final image corresponding an area of 0.1 mm</a:t>
            </a:r>
            <a:r>
              <a:rPr lang="en-GB" sz="2400" kern="1400" baseline="30000" dirty="0">
                <a:latin typeface="Calibri" panose="020F0502020204030204" pitchFamily="34" charset="0"/>
                <a:cs typeface="Times New Roman" panose="02020603050405020304" pitchFamily="18" charset="0"/>
              </a:rPr>
              <a:t>2</a:t>
            </a:r>
            <a:r>
              <a:rPr lang="en-GB" sz="2400" kern="1400" dirty="0">
                <a:latin typeface="Calibri" panose="020F0502020204030204" pitchFamily="34" charset="0"/>
                <a:cs typeface="Times New Roman" panose="02020603050405020304" pitchFamily="18" charset="0"/>
              </a:rPr>
              <a:t> in the source plane.</a:t>
            </a:r>
          </a:p>
          <a:p>
            <a:pPr marL="0" indent="0">
              <a:buNone/>
            </a:pPr>
            <a:endParaRPr lang="en-GB" sz="1800" kern="14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GB" sz="2400" kern="1400" dirty="0">
                <a:effectLst/>
                <a:latin typeface="Calibri" panose="020F0502020204030204" pitchFamily="34" charset="0"/>
                <a:ea typeface="Times New Roman" panose="02020603050405020304" pitchFamily="18" charset="0"/>
                <a:cs typeface="Times New Roman" panose="02020603050405020304" pitchFamily="18" charset="0"/>
              </a:rPr>
              <a:t>This value is calculated by scaling the intensity and beam size of the electron beam used to qualify the performance at the Cockcroft Institute, and taking into account the relative difference in expected proton/ electron fluorescence cross section. </a:t>
            </a:r>
            <a:endParaRPr lang="en-GB" sz="2400" dirty="0">
              <a:solidFill>
                <a:schemeClr val="tx1"/>
              </a:solidFill>
            </a:endParaRPr>
          </a:p>
          <a:p>
            <a:pPr marL="0" marR="0" lvl="0" indent="0">
              <a:lnSpc>
                <a:spcPct val="107000"/>
              </a:lnSpc>
              <a:spcBef>
                <a:spcPts val="0"/>
              </a:spcBef>
              <a:spcAft>
                <a:spcPts val="800"/>
              </a:spcAft>
              <a:buNone/>
            </a:pPr>
            <a:endParaRPr lang="en-GB" sz="2700" dirty="0">
              <a:solidFill>
                <a:schemeClr val="tx1"/>
              </a:solidFill>
            </a:endParaRPr>
          </a:p>
          <a:p>
            <a:pPr marL="0" marR="0" lvl="0" indent="0">
              <a:lnSpc>
                <a:spcPct val="107000"/>
              </a:lnSpc>
              <a:spcBef>
                <a:spcPts val="0"/>
              </a:spcBef>
              <a:spcAft>
                <a:spcPts val="800"/>
              </a:spcAft>
              <a:buNone/>
            </a:pPr>
            <a:endParaRPr lang="en-GB" sz="2700" dirty="0">
              <a:solidFill>
                <a:srgbClr val="FF0000"/>
              </a:solidFill>
            </a:endParaRPr>
          </a:p>
          <a:p>
            <a:pPr marL="0" marR="0" lvl="0" indent="0">
              <a:lnSpc>
                <a:spcPct val="107000"/>
              </a:lnSpc>
              <a:spcBef>
                <a:spcPts val="0"/>
              </a:spcBef>
              <a:spcAft>
                <a:spcPts val="800"/>
              </a:spcAft>
              <a:buNone/>
            </a:pPr>
            <a:endParaRPr lang="en-US" sz="2700"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8</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2124396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sz="3600" dirty="0"/>
              <a:t>Collaboration Contract is the Basis</a:t>
            </a:r>
          </a:p>
        </p:txBody>
      </p:sp>
      <p:sp>
        <p:nvSpPr>
          <p:cNvPr id="3" name="Espace réservé du contenu 2"/>
          <p:cNvSpPr>
            <a:spLocks noGrp="1"/>
          </p:cNvSpPr>
          <p:nvPr>
            <p:ph idx="1"/>
          </p:nvPr>
        </p:nvSpPr>
        <p:spPr>
          <a:xfrm>
            <a:off x="418255" y="1323387"/>
            <a:ext cx="8640960" cy="4906963"/>
          </a:xfrm>
        </p:spPr>
        <p:txBody>
          <a:bodyPr>
            <a:normAutofit/>
          </a:bodyPr>
          <a:lstStyle/>
          <a:p>
            <a:r>
              <a:rPr lang="en-GB" dirty="0">
                <a:solidFill>
                  <a:schemeClr val="tx1"/>
                </a:solidFill>
              </a:rPr>
              <a:t>Delivery of Gas-Curtain Beam Profile Monitors (BGC) for HL-LHC (Task 2); Collaboration contract between CERN, the Cockcroft Institute and Liverpool University</a:t>
            </a:r>
          </a:p>
          <a:p>
            <a:pPr marL="0" indent="0">
              <a:buNone/>
            </a:pPr>
            <a:endParaRPr lang="en-GB" dirty="0">
              <a:solidFill>
                <a:schemeClr val="tx1"/>
              </a:solidFill>
            </a:endParaRPr>
          </a:p>
          <a:p>
            <a:pPr lvl="1"/>
            <a:r>
              <a:rPr lang="en-GB" dirty="0">
                <a:solidFill>
                  <a:schemeClr val="tx1"/>
                </a:solidFill>
              </a:rPr>
              <a:t>CERN EDMS document No. 2369616 LHC-BGC-ES-0001</a:t>
            </a:r>
          </a:p>
          <a:p>
            <a:pPr marL="457200" lvl="1" indent="0">
              <a:buNone/>
            </a:pPr>
            <a:endParaRPr lang="en-GB" dirty="0">
              <a:solidFill>
                <a:schemeClr val="tx1"/>
              </a:solidFill>
            </a:endParaRPr>
          </a:p>
          <a:p>
            <a:pPr marL="0" indent="0">
              <a:buNone/>
            </a:pPr>
            <a:endParaRPr lang="en-GB" dirty="0">
              <a:solidFill>
                <a:schemeClr val="tx1"/>
              </a:solidFill>
            </a:endParaRPr>
          </a:p>
          <a:p>
            <a:endParaRPr lang="en-GB" dirty="0">
              <a:solidFill>
                <a:schemeClr val="tx1"/>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Tree>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6333</TotalTime>
  <Words>991</Words>
  <Application>Microsoft Office PowerPoint</Application>
  <PresentationFormat>On-screen Show (4:3)</PresentationFormat>
  <Paragraphs>198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Symbol</vt:lpstr>
      <vt:lpstr>Wingdings</vt:lpstr>
      <vt:lpstr>Thème Office</vt:lpstr>
      <vt:lpstr>BGC Planning for v3 and v4 </vt:lpstr>
      <vt:lpstr>Content</vt:lpstr>
      <vt:lpstr>v3 in the Laboratory Building 8 and on EBTS</vt:lpstr>
      <vt:lpstr>v3 Tunnel operation with distributed gas</vt:lpstr>
      <vt:lpstr>v3 Phase 2 tunnel operation with gas curtain</vt:lpstr>
      <vt:lpstr>v4 Timeline</vt:lpstr>
      <vt:lpstr>Thank you !  Questions?   </vt:lpstr>
      <vt:lpstr>Extra Slides</vt:lpstr>
      <vt:lpstr>Collaboration Contract is the Basis</vt:lpstr>
      <vt:lpstr>Design Performance criteria V4</vt:lpstr>
      <vt:lpstr>Reference Parameters V4</vt:lpstr>
      <vt:lpstr>Key Performance Criteria V4</vt:lpstr>
      <vt:lpstr>Target Performance Criteria V4</vt:lpstr>
      <vt:lpstr>Timeline V4: UK Deliverables</vt:lpstr>
      <vt:lpstr>Timeline V4: CERN Deliverables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Gerhard Schneider</cp:lastModifiedBy>
  <cp:revision>240</cp:revision>
  <dcterms:created xsi:type="dcterms:W3CDTF">2016-08-24T12:27:25Z</dcterms:created>
  <dcterms:modified xsi:type="dcterms:W3CDTF">2022-03-29T16:06:07Z</dcterms:modified>
</cp:coreProperties>
</file>