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notesMasterIdLst>
    <p:notesMasterId r:id="rId20"/>
  </p:notesMasterIdLst>
  <p:handoutMasterIdLst>
    <p:handoutMasterId r:id="rId21"/>
  </p:handoutMasterIdLst>
  <p:sldIdLst>
    <p:sldId id="602" r:id="rId2"/>
    <p:sldId id="650" r:id="rId3"/>
    <p:sldId id="656" r:id="rId4"/>
    <p:sldId id="719" r:id="rId5"/>
    <p:sldId id="654" r:id="rId6"/>
    <p:sldId id="720" r:id="rId7"/>
    <p:sldId id="655" r:id="rId8"/>
    <p:sldId id="713" r:id="rId9"/>
    <p:sldId id="717" r:id="rId10"/>
    <p:sldId id="714" r:id="rId11"/>
    <p:sldId id="716" r:id="rId12"/>
    <p:sldId id="721" r:id="rId13"/>
    <p:sldId id="722" r:id="rId14"/>
    <p:sldId id="723" r:id="rId15"/>
    <p:sldId id="724" r:id="rId16"/>
    <p:sldId id="706" r:id="rId17"/>
    <p:sldId id="711" r:id="rId18"/>
    <p:sldId id="712" r:id="rId19"/>
  </p:sldIdLst>
  <p:sldSz cx="9144000" cy="6858000" type="screen4x3"/>
  <p:notesSz cx="9928225" cy="679767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3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8000"/>
    <a:srgbClr val="9933FF"/>
    <a:srgbClr val="FF6600"/>
    <a:srgbClr val="CC6600"/>
    <a:srgbClr val="99FF99"/>
    <a:srgbClr val="0000CC"/>
    <a:srgbClr val="3333FF"/>
    <a:srgbClr val="66FF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47" autoAdjust="0"/>
    <p:restoredTop sz="93333" autoAdjust="0"/>
  </p:normalViewPr>
  <p:slideViewPr>
    <p:cSldViewPr snapToGrid="0" showGuides="1">
      <p:cViewPr varScale="1">
        <p:scale>
          <a:sx n="59" d="100"/>
          <a:sy n="59" d="100"/>
        </p:scale>
        <p:origin x="1000" y="0"/>
      </p:cViewPr>
      <p:guideLst>
        <p:guide orient="horz" pos="2160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3410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3410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DDC3B935-6345-44A9-963B-C3D5D58B92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6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410" y="0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5488" y="511175"/>
            <a:ext cx="3398837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903" y="3229121"/>
            <a:ext cx="7282422" cy="305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Mastertextformat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l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410" y="6458241"/>
            <a:ext cx="4304816" cy="33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795" tIns="45896" rIns="91795" bIns="45896" numCol="1" anchor="b" anchorCtr="0" compatLnSpc="1">
            <a:prstTxWarp prst="textNoShape">
              <a:avLst/>
            </a:prstTxWarp>
          </a:bodyPr>
          <a:lstStyle>
            <a:lvl1pPr algn="r" defTabSz="919163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1C7D331E-7E71-4CFA-9915-11718F66838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86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63613-9BA3-474F-9EE1-4CA1ABF19FE0}" type="slidenum">
              <a:rPr lang="en-US"/>
              <a:pPr/>
              <a:t>5</a:t>
            </a:fld>
            <a:endParaRPr lang="en-US"/>
          </a:p>
        </p:txBody>
      </p:sp>
      <p:sp>
        <p:nvSpPr>
          <p:cNvPr id="1034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8257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1CC5F2-4490-4DB5-A961-A2BC59A2A2F3}" type="slidenum">
              <a:rPr lang="en-US"/>
              <a:pPr/>
              <a:t>16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54588" cy="3716337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710113"/>
            <a:ext cx="5048250" cy="4464050"/>
          </a:xfrm>
        </p:spPr>
        <p:txBody>
          <a:bodyPr/>
          <a:lstStyle/>
          <a:p>
            <a:r>
              <a:rPr lang="de-DE"/>
              <a:t>Original images show the signal increase</a:t>
            </a:r>
          </a:p>
          <a:p>
            <a:r>
              <a:rPr lang="de-DE"/>
              <a:t>-&gt; Energy variation – about the conversion factor</a:t>
            </a:r>
          </a:p>
        </p:txBody>
      </p:sp>
    </p:spTree>
    <p:extLst>
      <p:ext uri="{BB962C8B-B14F-4D97-AF65-F5344CB8AC3E}">
        <p14:creationId xmlns:p14="http://schemas.microsoft.com/office/powerpoint/2010/main" val="447701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7EFC85-705F-4223-9819-2A888B5DBE7F}" type="slidenum">
              <a:rPr lang="en-US"/>
              <a:pPr/>
              <a:t>17</a:t>
            </a:fld>
            <a:endParaRPr lang="en-US"/>
          </a:p>
        </p:txBody>
      </p:sp>
      <p:sp>
        <p:nvSpPr>
          <p:cNvPr id="84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70" y="3228026"/>
            <a:ext cx="7283487" cy="3059389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35303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FC89C-42E8-4EEC-9BEE-8F14C4C4C5D4}" type="slidenum">
              <a:rPr lang="en-US"/>
              <a:pPr/>
              <a:t>18</a:t>
            </a:fld>
            <a:endParaRPr lang="en-US"/>
          </a:p>
        </p:txBody>
      </p:sp>
      <p:sp>
        <p:nvSpPr>
          <p:cNvPr id="85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2370" y="3228026"/>
            <a:ext cx="7283487" cy="3059389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220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676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14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175174-77E6-4D43-992C-9ABD6EF2FF9B}" type="slidenum">
              <a:rPr lang="en-US"/>
              <a:pPr/>
              <a:t>9</a:t>
            </a:fld>
            <a:endParaRPr lang="en-US"/>
          </a:p>
        </p:txBody>
      </p:sp>
      <p:sp>
        <p:nvSpPr>
          <p:cNvPr id="71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3235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99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77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518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199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E4D3B5-CFF9-4BBA-875D-F3828E04244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205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97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8532480" cy="4479943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8520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7641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29819" y="6602400"/>
            <a:ext cx="9144000" cy="2556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058" y="128265"/>
            <a:ext cx="854438" cy="284813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54643" y="6612673"/>
            <a:ext cx="398387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dirty="0" smtClean="0">
                <a:solidFill>
                  <a:srgbClr val="333333"/>
                </a:solidFill>
                <a:latin typeface="Arial"/>
                <a:cs typeface="Arial"/>
              </a:rPr>
              <a:t>Peter Forck, Collaboration Meeting 30th March 2022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5267" y="-309585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-1" y="623393"/>
            <a:ext cx="9144001" cy="108000"/>
            <a:chOff x="-1" y="939485"/>
            <a:chExt cx="9144001" cy="108000"/>
          </a:xfrm>
        </p:grpSpPr>
        <p:cxnSp>
          <p:nvCxnSpPr>
            <p:cNvPr id="9" name="Gerade Verbindung 8"/>
            <p:cNvCxnSpPr/>
            <p:nvPr/>
          </p:nvCxnSpPr>
          <p:spPr>
            <a:xfrm>
              <a:off x="0" y="989250"/>
              <a:ext cx="9144000" cy="0"/>
            </a:xfrm>
            <a:prstGeom prst="line">
              <a:avLst/>
            </a:prstGeom>
            <a:ln w="111125">
              <a:solidFill>
                <a:srgbClr val="C0C0C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hteck 3"/>
            <p:cNvSpPr>
              <a:spLocks/>
            </p:cNvSpPr>
            <p:nvPr/>
          </p:nvSpPr>
          <p:spPr>
            <a:xfrm>
              <a:off x="-1" y="939485"/>
              <a:ext cx="255600" cy="108000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DE">
                <a:solidFill>
                  <a:prstClr val="white"/>
                </a:solidFill>
              </a:endParaRPr>
            </a:p>
          </p:txBody>
        </p:sp>
      </p:grp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14" name="Textfeld 13"/>
          <p:cNvSpPr txBox="1"/>
          <p:nvPr userDrawn="1"/>
        </p:nvSpPr>
        <p:spPr>
          <a:xfrm>
            <a:off x="5615493" y="6604522"/>
            <a:ext cx="342008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noProof="0" dirty="0" smtClean="0">
                <a:solidFill>
                  <a:srgbClr val="333333"/>
                </a:solidFill>
                <a:latin typeface="Arial"/>
                <a:cs typeface="Arial"/>
              </a:rPr>
              <a:t>Fluorescence</a:t>
            </a:r>
            <a:r>
              <a:rPr lang="en-US" sz="1100" baseline="0" noProof="0" dirty="0" smtClean="0">
                <a:solidFill>
                  <a:srgbClr val="333333"/>
                </a:solidFill>
                <a:latin typeface="Arial"/>
                <a:cs typeface="Arial"/>
              </a:rPr>
              <a:t> Monitors at GSI: Lessons learned</a:t>
            </a:r>
            <a:endParaRPr lang="en-US" sz="1100" noProof="0" dirty="0" smtClean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6" name="Rectangle 25"/>
          <p:cNvSpPr txBox="1">
            <a:spLocks noChangeArrowheads="1"/>
          </p:cNvSpPr>
          <p:nvPr userDrawn="1"/>
        </p:nvSpPr>
        <p:spPr>
          <a:xfrm>
            <a:off x="4032633" y="6582387"/>
            <a:ext cx="1066800" cy="476250"/>
          </a:xfrm>
          <a:prstGeom prst="rect">
            <a:avLst/>
          </a:prstGeom>
          <a:ln/>
        </p:spPr>
        <p:txBody>
          <a:bodyPr/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47A8A2AB-8AAB-430B-A288-2C24CCE7A88A}" type="slidenum">
              <a:rPr lang="en-US" sz="1200" smtClean="0">
                <a:solidFill>
                  <a:srgbClr val="000000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900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0.emf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125413" y="1343025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  <a:p>
            <a:pPr algn="l"/>
            <a:endParaRPr lang="en-US" altLang="de-DE" sz="160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04809" y="1039684"/>
            <a:ext cx="8570870" cy="198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de-DE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Fluorescence Monitors at GSI</a:t>
            </a:r>
          </a:p>
          <a:p>
            <a:pPr>
              <a:spcBef>
                <a:spcPts val="800"/>
              </a:spcBef>
            </a:pPr>
            <a:r>
              <a:rPr lang="en-US" altLang="de-DE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--- Lessons learned --- </a:t>
            </a:r>
          </a:p>
          <a:p>
            <a:pPr>
              <a:spcBef>
                <a:spcPts val="1200"/>
              </a:spcBef>
            </a:pPr>
            <a:r>
              <a:rPr lang="en-US" altLang="de-DE" sz="2000" b="1" i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Collaboration Meeting the 30</a:t>
            </a:r>
            <a:r>
              <a:rPr lang="en-US" altLang="de-DE" sz="2000" b="1" i="1" baseline="300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th</a:t>
            </a:r>
            <a:r>
              <a:rPr lang="en-US" altLang="de-DE" sz="2000" b="1" i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 of March 2022</a:t>
            </a:r>
          </a:p>
          <a:p>
            <a:pPr>
              <a:spcBef>
                <a:spcPts val="1200"/>
              </a:spcBef>
            </a:pPr>
            <a:r>
              <a:rPr lang="en-US" altLang="de-DE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Peter Forck &amp; </a:t>
            </a:r>
            <a:r>
              <a:rPr lang="en-US" altLang="de-DE" sz="2000" b="1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Serban</a:t>
            </a:r>
            <a:r>
              <a:rPr lang="en-US" altLang="de-DE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 </a:t>
            </a:r>
            <a:r>
              <a:rPr lang="en-US" altLang="de-DE" sz="2000" b="1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Udrea</a:t>
            </a:r>
            <a:r>
              <a:rPr lang="en-US" altLang="de-DE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, GSI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39699" y="3449766"/>
            <a:ext cx="6880301" cy="1887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80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Preparation of experiments at HEL-test-bench and LHC</a:t>
            </a:r>
          </a:p>
          <a:p>
            <a:pPr algn="l">
              <a:spcBef>
                <a:spcPts val="800"/>
              </a:spcBef>
            </a:pPr>
            <a:r>
              <a:rPr lang="en-US" altLang="de-DE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Experiences from single pass ion beams: </a:t>
            </a:r>
          </a:p>
          <a:p>
            <a:pPr algn="l">
              <a:spcBef>
                <a:spcPts val="8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University </a:t>
            </a:r>
            <a:r>
              <a:rPr lang="en-US" altLang="de-DE" b="1" dirty="0" err="1">
                <a:latin typeface="Calibri" panose="020F0502020204030204" pitchFamily="34" charset="0"/>
                <a:cs typeface="Calibri" panose="020F0502020204030204" pitchFamily="34" charset="0"/>
              </a:rPr>
              <a:t>München</a:t>
            </a:r>
            <a:r>
              <a:rPr lang="en-US" altLang="de-DE" b="1" dirty="0">
                <a:latin typeface="Calibri" panose="020F0502020204030204" pitchFamily="34" charset="0"/>
                <a:cs typeface="Calibri" panose="020F0502020204030204" pitchFamily="34" charset="0"/>
              </a:rPr>
              <a:t> TANDEM: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3 MeV/u 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5 MeV/u </a:t>
            </a:r>
          </a:p>
          <a:p>
            <a:pPr algn="l">
              <a:spcBef>
                <a:spcPts val="8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GSI LINAC: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5 MeV/u &lt; </a:t>
            </a:r>
            <a:r>
              <a:rPr lang="en-US" altLang="de-DE" b="1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 &lt; 11 MeV/u </a:t>
            </a:r>
          </a:p>
          <a:p>
            <a:pPr algn="l">
              <a:spcBef>
                <a:spcPts val="800"/>
              </a:spcBef>
            </a:pPr>
            <a:r>
              <a:rPr lang="en-US" altLang="de-DE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GSI synchrotron: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100 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MeV/u &lt; </a:t>
            </a:r>
            <a:r>
              <a:rPr lang="en-US" altLang="de-DE" b="1" i="1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de-DE" b="1" i="1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altLang="de-DE" dirty="0">
                <a:latin typeface="Calibri" panose="020F0502020204030204" pitchFamily="34" charset="0"/>
                <a:cs typeface="Calibri" panose="020F0502020204030204" pitchFamily="34" charset="0"/>
              </a:rPr>
              <a:t> &lt; </a:t>
            </a:r>
            <a:r>
              <a:rPr lang="en-US" alt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800 MeV/u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7219832" y="4154394"/>
            <a:ext cx="1687129" cy="2249776"/>
            <a:chOff x="7219832" y="4154394"/>
            <a:chExt cx="1687129" cy="2249776"/>
          </a:xfrm>
        </p:grpSpPr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5626" y="4915342"/>
              <a:ext cx="1291335" cy="860890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832" y="4760598"/>
              <a:ext cx="1351525" cy="901017"/>
            </a:xfrm>
            <a:prstGeom prst="rect">
              <a:avLst/>
            </a:prstGeom>
          </p:spPr>
        </p:pic>
        <p:sp>
          <p:nvSpPr>
            <p:cNvPr id="14" name="Textfeld 13"/>
            <p:cNvSpPr txBox="1"/>
            <p:nvPr/>
          </p:nvSpPr>
          <p:spPr>
            <a:xfrm>
              <a:off x="7278909" y="4154394"/>
              <a:ext cx="1416413" cy="646331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For peace 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and freedom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314217" y="5757839"/>
              <a:ext cx="1592744" cy="646331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Violence must </a:t>
              </a:r>
            </a:p>
            <a:p>
              <a:pPr algn="l">
                <a:spcBef>
                  <a:spcPts val="0"/>
                </a:spcBef>
              </a:pPr>
              <a:r>
                <a:rPr lang="en-US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 rejected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95679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Neutron induced Background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38113" y="730078"/>
            <a:ext cx="5448040" cy="1918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Neutron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 creation by nuclear interactions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Refection at concrete wall, i.e. ‘bouncing around’</a:t>
            </a:r>
          </a:p>
          <a:p>
            <a:pPr marL="285750" indent="-285750" algn="l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Long ‘detention’ in tunnel; here  1 </a:t>
            </a:r>
            <a:r>
              <a:rPr lang="en-US" sz="1700" dirty="0" err="1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ms</a:t>
            </a:r>
            <a:endParaRPr lang="en-US" sz="1700" dirty="0" smtClean="0"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Mitigation: 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Image intensifier gate only during beam </a:t>
            </a:r>
          </a:p>
          <a:p>
            <a:pPr algn="l">
              <a:spcBef>
                <a:spcPts val="400"/>
              </a:spcBef>
            </a:pP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However,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at LHC not applicable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0864" y="6326465"/>
            <a:ext cx="21796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200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O. </a:t>
            </a:r>
            <a:r>
              <a:rPr lang="en-US" sz="1200" dirty="0" err="1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Sedlacek</a:t>
            </a:r>
            <a:r>
              <a:rPr lang="en-US" sz="1200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et al, IPAC2021 </a:t>
            </a:r>
            <a:endParaRPr lang="en-US" sz="1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979046"/>
            <a:ext cx="4529858" cy="2436471"/>
          </a:xfrm>
          <a:prstGeom prst="rect">
            <a:avLst/>
          </a:prstGeom>
        </p:spPr>
      </p:pic>
      <p:grpSp>
        <p:nvGrpSpPr>
          <p:cNvPr id="20" name="Gruppieren 19"/>
          <p:cNvGrpSpPr/>
          <p:nvPr/>
        </p:nvGrpSpPr>
        <p:grpSpPr>
          <a:xfrm>
            <a:off x="4589843" y="785242"/>
            <a:ext cx="4223000" cy="3631534"/>
            <a:chOff x="4529114" y="356817"/>
            <a:chExt cx="4223000" cy="3631534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29114" y="730078"/>
              <a:ext cx="3865944" cy="3258273"/>
            </a:xfrm>
            <a:prstGeom prst="rect">
              <a:avLst/>
            </a:prstGeom>
          </p:spPr>
        </p:pic>
        <p:cxnSp>
          <p:nvCxnSpPr>
            <p:cNvPr id="8" name="Gerade Verbindung mit Pfeil 7"/>
            <p:cNvCxnSpPr/>
            <p:nvPr/>
          </p:nvCxnSpPr>
          <p:spPr>
            <a:xfrm>
              <a:off x="5203371" y="2438400"/>
              <a:ext cx="2188029" cy="21771"/>
            </a:xfrm>
            <a:prstGeom prst="straightConnector1">
              <a:avLst/>
            </a:prstGeom>
            <a:ln w="41275"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5214501" y="2096889"/>
              <a:ext cx="874323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b="1" dirty="0" smtClean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7030438" y="1757591"/>
              <a:ext cx="874323" cy="646331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Beam</a:t>
              </a:r>
            </a:p>
            <a:p>
              <a:pPr algn="l"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dump</a:t>
              </a: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5394140" y="1114493"/>
              <a:ext cx="1714231" cy="369332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Concrete wall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4920911" y="356817"/>
              <a:ext cx="3831203" cy="58477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Neutron flux by PHITS:</a:t>
              </a:r>
            </a:p>
            <a:p>
              <a:pPr algn="l">
                <a:spcBef>
                  <a:spcPts val="0"/>
                </a:spcBef>
              </a:pP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Beam: Xe</a:t>
              </a:r>
              <a:r>
                <a:rPr lang="en-US" sz="1600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48+</a:t>
              </a:r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@200MeV/u stopped in dump </a:t>
              </a:r>
            </a:p>
          </p:txBody>
        </p:sp>
      </p:grp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4661458" y="4416775"/>
            <a:ext cx="4689371" cy="88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US" sz="16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PHITS: </a:t>
            </a:r>
          </a:p>
          <a:p>
            <a:pPr algn="l">
              <a:spcBef>
                <a:spcPts val="200"/>
              </a:spcBef>
            </a:pPr>
            <a:r>
              <a:rPr lang="en-GB" sz="16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Particle </a:t>
            </a:r>
            <a:r>
              <a:rPr lang="en-GB" sz="1600" dirty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and Heavy Ion Transport code </a:t>
            </a:r>
            <a:r>
              <a:rPr lang="en-GB" sz="16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System</a:t>
            </a:r>
          </a:p>
          <a:p>
            <a:pPr algn="l">
              <a:spcBef>
                <a:spcPts val="200"/>
              </a:spcBef>
            </a:pPr>
            <a:r>
              <a:rPr lang="en-GB" sz="16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(comparable to FLUKA)</a:t>
            </a:r>
            <a:endParaRPr lang="en-US" sz="1600" dirty="0" smtClean="0"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52000" y="3273618"/>
            <a:ext cx="4533263" cy="83099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Comparison PHITS &amp; plastic scintillator: 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(II comparable background decay):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Beam: Xe</a:t>
            </a:r>
            <a:r>
              <a:rPr lang="en-US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48+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@200MeV/u stopped in dump 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4689530" y="5709828"/>
            <a:ext cx="38792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Only relevant at LHC; no neutrons at HEL</a:t>
            </a:r>
            <a:endParaRPr lang="en-US" sz="1600" b="1" dirty="0" smtClean="0">
              <a:solidFill>
                <a:srgbClr val="008000"/>
              </a:solidFill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962290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24215" y="1464491"/>
            <a:ext cx="4212739" cy="2804666"/>
          </a:xfrm>
          <a:prstGeom prst="rect">
            <a:avLst/>
          </a:prstGeom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Fast Proton induced Background (LHC only)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38113" y="730078"/>
            <a:ext cx="5448040" cy="28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Proton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creation by nuclear spallation reaction: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Fast proton emitted in beam direction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Image Intensifier window with photo cathode</a:t>
            </a:r>
          </a:p>
          <a:p>
            <a:pPr marL="285750" indent="-285750" algn="l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700" dirty="0" err="1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Cherencov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 radiation in glass</a:t>
            </a:r>
          </a:p>
          <a:p>
            <a:pPr marL="285750" indent="-285750" algn="l">
              <a:spcBef>
                <a:spcPts val="400"/>
              </a:spcBef>
              <a:buFont typeface="Symbol" panose="05050102010706020507" pitchFamily="18" charset="2"/>
              <a:buChar char="®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Sometimes ‘comets’ appeared </a:t>
            </a:r>
          </a:p>
          <a:p>
            <a:pPr algn="l">
              <a:spcBef>
                <a:spcPts val="400"/>
              </a:spcBef>
            </a:pPr>
            <a:r>
              <a:rPr lang="en-US" sz="1700" dirty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    for </a:t>
            </a:r>
            <a:r>
              <a:rPr lang="en-US" sz="1700" b="1" dirty="0" smtClean="0">
                <a:solidFill>
                  <a:srgbClr val="9933FF"/>
                </a:solidFill>
                <a:latin typeface="Calibri" panose="020F0502020204030204" pitchFamily="34" charset="0"/>
                <a:ea typeface="ＭＳ Ｐゴシック" charset="-128"/>
              </a:rPr>
              <a:t>parallel orientation of Image Intensifier</a:t>
            </a:r>
          </a:p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Mitigation: 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Shielding by lead between vacuum window </a:t>
            </a:r>
            <a:endParaRPr lang="en-US" sz="1700" dirty="0"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Image Intensifier </a:t>
            </a:r>
            <a:r>
              <a:rPr lang="en-US" sz="17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90</a:t>
            </a:r>
            <a:r>
              <a:rPr lang="en-US" sz="1700" b="1" baseline="30000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0</a:t>
            </a:r>
            <a:r>
              <a:rPr lang="en-US" sz="17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 rotation of II plane 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5234919" y="2888596"/>
            <a:ext cx="2217210" cy="0"/>
          </a:xfrm>
          <a:prstGeom prst="straightConnector1">
            <a:avLst/>
          </a:prstGeom>
          <a:ln w="41275">
            <a:solidFill>
              <a:srgbClr val="FF0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275230" y="2525314"/>
            <a:ext cx="874323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</a:p>
        </p:txBody>
      </p:sp>
      <p:sp>
        <p:nvSpPr>
          <p:cNvPr id="22" name="Textfeld 21"/>
          <p:cNvSpPr txBox="1"/>
          <p:nvPr/>
        </p:nvSpPr>
        <p:spPr>
          <a:xfrm>
            <a:off x="7091167" y="2186016"/>
            <a:ext cx="874323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</a:p>
          <a:p>
            <a:pPr algn="l">
              <a:spcBef>
                <a:spcPts val="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dump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5454869" y="1542918"/>
            <a:ext cx="1714231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Concrete wall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4981640" y="785242"/>
            <a:ext cx="3831203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Neutron flux by PHITS:</a:t>
            </a:r>
          </a:p>
          <a:p>
            <a:pPr algn="l">
              <a:spcBef>
                <a:spcPts val="0"/>
              </a:spcBef>
            </a:pP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Beam: Xe</a:t>
            </a:r>
            <a:r>
              <a:rPr lang="en-US" sz="16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48+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 @200MeV/u stopped in dump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999" y="3742461"/>
            <a:ext cx="2698018" cy="2698018"/>
          </a:xfrm>
          <a:prstGeom prst="rect">
            <a:avLst/>
          </a:prstGeom>
        </p:spPr>
      </p:pic>
      <p:cxnSp>
        <p:nvCxnSpPr>
          <p:cNvPr id="11" name="Gerader Verbinder 10"/>
          <p:cNvCxnSpPr/>
          <p:nvPr/>
        </p:nvCxnSpPr>
        <p:spPr>
          <a:xfrm>
            <a:off x="6096000" y="2666999"/>
            <a:ext cx="0" cy="427878"/>
          </a:xfrm>
          <a:prstGeom prst="line">
            <a:avLst/>
          </a:prstGeom>
          <a:ln w="60325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4160478" y="3571417"/>
            <a:ext cx="1750596" cy="923330"/>
          </a:xfrm>
          <a:prstGeom prst="rect">
            <a:avLst/>
          </a:prstGeom>
          <a:ln w="25400">
            <a:solidFill>
              <a:srgbClr val="0000FF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100µm </a:t>
            </a:r>
          </a:p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 steel </a:t>
            </a:r>
          </a:p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vacuum window</a:t>
            </a:r>
          </a:p>
        </p:txBody>
      </p:sp>
      <p:cxnSp>
        <p:nvCxnSpPr>
          <p:cNvPr id="13" name="Gerade Verbindung mit Pfeil 12"/>
          <p:cNvCxnSpPr>
            <a:stCxn id="23" idx="0"/>
          </p:cNvCxnSpPr>
          <p:nvPr/>
        </p:nvCxnSpPr>
        <p:spPr>
          <a:xfrm flipV="1">
            <a:off x="5035776" y="2989120"/>
            <a:ext cx="933421" cy="582297"/>
          </a:xfrm>
          <a:prstGeom prst="straightConnector1">
            <a:avLst/>
          </a:prstGeom>
          <a:ln w="44450">
            <a:solidFill>
              <a:srgbClr val="0000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V="1">
            <a:off x="6548091" y="3053945"/>
            <a:ext cx="482184" cy="7221"/>
          </a:xfrm>
          <a:prstGeom prst="line">
            <a:avLst/>
          </a:prstGeom>
          <a:ln w="60325">
            <a:solidFill>
              <a:srgbClr val="9933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feld 26"/>
          <p:cNvSpPr txBox="1"/>
          <p:nvPr/>
        </p:nvSpPr>
        <p:spPr>
          <a:xfrm>
            <a:off x="5265815" y="4688209"/>
            <a:ext cx="2257928" cy="646331"/>
          </a:xfrm>
          <a:prstGeom prst="rect">
            <a:avLst/>
          </a:prstGeom>
          <a:ln w="25400">
            <a:solidFill>
              <a:srgbClr val="9933FF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b="1" dirty="0" smtClean="0">
                <a:solidFill>
                  <a:srgbClr val="9933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Parallel II orientation</a:t>
            </a:r>
          </a:p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rgbClr val="9933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‘comets’</a:t>
            </a:r>
            <a:endParaRPr lang="en-US" b="1" dirty="0" smtClean="0">
              <a:solidFill>
                <a:srgbClr val="9933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9" name="Gerade Verbindung mit Pfeil 28"/>
          <p:cNvCxnSpPr/>
          <p:nvPr/>
        </p:nvCxnSpPr>
        <p:spPr>
          <a:xfrm flipV="1">
            <a:off x="6789183" y="3094877"/>
            <a:ext cx="0" cy="1593332"/>
          </a:xfrm>
          <a:prstGeom prst="straightConnector1">
            <a:avLst/>
          </a:prstGeom>
          <a:ln w="44450">
            <a:solidFill>
              <a:srgbClr val="9933FF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>
            <a:stCxn id="31" idx="0"/>
          </p:cNvCxnSpPr>
          <p:nvPr/>
        </p:nvCxnSpPr>
        <p:spPr>
          <a:xfrm flipH="1" flipV="1">
            <a:off x="7169100" y="3195629"/>
            <a:ext cx="999742" cy="800624"/>
          </a:xfrm>
          <a:prstGeom prst="straightConnector1">
            <a:avLst/>
          </a:prstGeom>
          <a:ln w="44450">
            <a:solidFill>
              <a:srgbClr val="008000"/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>
            <a:off x="7257596" y="3996253"/>
            <a:ext cx="1822491" cy="646331"/>
          </a:xfrm>
          <a:prstGeom prst="rect">
            <a:avLst/>
          </a:prstGeom>
          <a:ln w="25400">
            <a:solidFill>
              <a:srgbClr val="008000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90</a:t>
            </a:r>
            <a:r>
              <a:rPr lang="en-US" b="1" baseline="300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II orientation</a:t>
            </a:r>
          </a:p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No ‘comets’</a:t>
            </a:r>
            <a:endParaRPr lang="en-US" b="1" dirty="0" smtClean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Gerader Verbinder 36"/>
          <p:cNvCxnSpPr/>
          <p:nvPr/>
        </p:nvCxnSpPr>
        <p:spPr>
          <a:xfrm flipH="1" flipV="1">
            <a:off x="7118767" y="2944846"/>
            <a:ext cx="2238" cy="402295"/>
          </a:xfrm>
          <a:prstGeom prst="line">
            <a:avLst/>
          </a:prstGeom>
          <a:ln w="60325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1542526" y="5475449"/>
            <a:ext cx="2517845" cy="83099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‘Comet’ due to fast proton </a:t>
            </a:r>
          </a:p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passage inside glass </a:t>
            </a:r>
          </a:p>
          <a:p>
            <a:pPr algn="l">
              <a:spcBef>
                <a:spcPts val="0"/>
              </a:spcBef>
            </a:pPr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photo cathode </a:t>
            </a:r>
          </a:p>
        </p:txBody>
      </p:sp>
      <p:cxnSp>
        <p:nvCxnSpPr>
          <p:cNvPr id="40" name="Gerade Verbindung mit Pfeil 39"/>
          <p:cNvCxnSpPr/>
          <p:nvPr/>
        </p:nvCxnSpPr>
        <p:spPr>
          <a:xfrm flipV="1">
            <a:off x="2801448" y="4688209"/>
            <a:ext cx="0" cy="787240"/>
          </a:xfrm>
          <a:prstGeom prst="straightConnector1">
            <a:avLst/>
          </a:prstGeom>
          <a:ln w="34925">
            <a:solidFill>
              <a:schemeClr val="bg1">
                <a:lumMod val="95000"/>
              </a:schemeClr>
            </a:solidFill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4689530" y="5709828"/>
            <a:ext cx="387926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200"/>
              </a:spcBef>
            </a:pPr>
            <a:r>
              <a:rPr lang="en-GB" sz="16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Only relevant at LHC; no fast protons at HEL</a:t>
            </a:r>
            <a:endParaRPr lang="en-US" sz="1600" b="1" dirty="0" smtClean="0">
              <a:solidFill>
                <a:srgbClr val="008000"/>
              </a:solidFill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138087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Some experimental ‘Lessons learned’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38112" y="730078"/>
            <a:ext cx="7636423" cy="223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Image Intensifier gate: </a:t>
            </a:r>
          </a:p>
          <a:p>
            <a:pPr marL="285750" indent="-285750" algn="l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Voltage photo cathode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 MCP follows gate TTL-g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ate,</a:t>
            </a:r>
          </a:p>
          <a:p>
            <a:pPr marL="285750" indent="-285750" algn="l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input 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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1 M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 impedance</a:t>
            </a:r>
          </a:p>
          <a:p>
            <a:pPr marL="285750" indent="-285750" algn="l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Maximum trigger rate 10 kHz</a:t>
            </a:r>
          </a:p>
          <a:p>
            <a:pPr algn="l">
              <a:spcBef>
                <a:spcPts val="400"/>
              </a:spcBef>
            </a:pP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For long cable &gt; 20 m (at LHC):</a:t>
            </a:r>
          </a:p>
          <a:p>
            <a:pPr marL="285750" indent="-285750" algn="l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External 50  termination via T-piece </a:t>
            </a: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required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&amp; 50  TTL driver electronics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Test: Background contribution must scale with gate length</a:t>
            </a:r>
          </a:p>
        </p:txBody>
      </p:sp>
      <p:sp>
        <p:nvSpPr>
          <p:cNvPr id="32" name="Text Box 3"/>
          <p:cNvSpPr txBox="1">
            <a:spLocks noChangeArrowheads="1"/>
          </p:cNvSpPr>
          <p:nvPr/>
        </p:nvSpPr>
        <p:spPr bwMode="auto">
          <a:xfrm>
            <a:off x="138112" y="3772174"/>
            <a:ext cx="8820832" cy="97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Image Intensifier operation: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Avoid high illumination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Amplification by MCP voltage: Start with low value increase only to required voltage </a:t>
            </a:r>
          </a:p>
        </p:txBody>
      </p:sp>
      <p:sp>
        <p:nvSpPr>
          <p:cNvPr id="33" name="Text Box 3"/>
          <p:cNvSpPr txBox="1">
            <a:spLocks noChangeArrowheads="1"/>
          </p:cNvSpPr>
          <p:nvPr/>
        </p:nvSpPr>
        <p:spPr bwMode="auto">
          <a:xfrm>
            <a:off x="138112" y="4751929"/>
            <a:ext cx="8820832" cy="97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Background: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Optical photons though viewport (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 blackening methods detailed investigated by CERN)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Homogeneous distributed background by ionizing radiation (i.e. also outside of viewport)</a:t>
            </a:r>
            <a:endParaRPr lang="en-US" sz="1700" dirty="0" smtClean="0">
              <a:latin typeface="Calibri" panose="020F0502020204030204" pitchFamily="34" charset="0"/>
              <a:ea typeface="ＭＳ Ｐゴシック" charset="-128"/>
            </a:endParaRPr>
          </a:p>
        </p:txBody>
      </p:sp>
      <p:sp>
        <p:nvSpPr>
          <p:cNvPr id="34" name="Text Box 3"/>
          <p:cNvSpPr txBox="1">
            <a:spLocks noChangeArrowheads="1"/>
          </p:cNvSpPr>
          <p:nvPr/>
        </p:nvSpPr>
        <p:spPr bwMode="auto">
          <a:xfrm>
            <a:off x="138112" y="2827759"/>
            <a:ext cx="8820832" cy="97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Image Intensifier gate and camera exposure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II gate only if beam is present (HEL is pulsed, LHC quasi </a:t>
            </a:r>
            <a:r>
              <a:rPr lang="en-US" sz="1700" dirty="0" err="1" smtClean="0">
                <a:latin typeface="Calibri" panose="020F0502020204030204" pitchFamily="34" charset="0"/>
                <a:ea typeface="ＭＳ Ｐゴシック" charset="-128"/>
              </a:rPr>
              <a:t>cw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 operation)</a:t>
            </a:r>
          </a:p>
          <a:p>
            <a:pPr marL="285750" indent="-28575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Camera exposure only slightly longer than II gate</a:t>
            </a:r>
            <a:endParaRPr lang="en-US" sz="1700" dirty="0" smtClean="0">
              <a:latin typeface="Calibri" panose="020F0502020204030204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4349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Conclusion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38112" y="730078"/>
            <a:ext cx="8820832" cy="160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Working gas: 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N</a:t>
            </a:r>
            <a:r>
              <a:rPr lang="en-US" sz="1700" baseline="-250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2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 and Ne properties fairly well investigated (more light from N</a:t>
            </a:r>
            <a:r>
              <a:rPr lang="en-US" sz="1700" baseline="-250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2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)</a:t>
            </a:r>
          </a:p>
          <a:p>
            <a:pPr marL="342900" indent="-34290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experimental knowledge for </a:t>
            </a: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low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 </a:t>
            </a: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electron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currents at CI</a:t>
            </a:r>
          </a:p>
          <a:p>
            <a:pPr marL="342900" indent="-342900" algn="l">
              <a:spcBef>
                <a:spcPts val="400"/>
              </a:spcBef>
              <a:buFont typeface="Wingdings" panose="05000000000000000000" pitchFamily="2" charset="2"/>
              <a:buChar char="Ø"/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Scaling with one order of magnitude for LHC beams </a:t>
            </a:r>
          </a:p>
          <a:p>
            <a:pPr algn="l">
              <a:spcBef>
                <a:spcPts val="400"/>
              </a:spcBef>
            </a:pP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Proposal: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If possible, start with N</a:t>
            </a:r>
            <a:r>
              <a:rPr lang="en-US" sz="1700" baseline="-250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2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 at HEL and large skimmer (‘first we have to see a signal…’) 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38112" y="2335646"/>
            <a:ext cx="8820832" cy="97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Image intensifier, optics and camera: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Robust and well designed system, remote controlled at LHC, accessible at HEL test-bench</a:t>
            </a:r>
          </a:p>
          <a:p>
            <a:pPr algn="l">
              <a:spcBef>
                <a:spcPts val="400"/>
              </a:spcBef>
            </a:pP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Proposal: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Image Intensifier gate and camera exposure only during beam presence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38112" y="3315401"/>
            <a:ext cx="8820832" cy="666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LHC test operation: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Background measurement urgently required, dependence on optical filters 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38112" y="4016131"/>
            <a:ext cx="8820832" cy="97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HEL test bench: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High beam current, high magnetic field, ‘exotic’ beam shape  surprises possible</a:t>
            </a:r>
          </a:p>
          <a:p>
            <a:pPr algn="l">
              <a:spcBef>
                <a:spcPts val="400"/>
              </a:spcBef>
            </a:pP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High magnetic field and space charge: </a:t>
            </a:r>
            <a:r>
              <a:rPr lang="en-US" sz="1700" dirty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 surprises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due to captured residual gas electrons or ion </a:t>
            </a: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431281"/>
            <a:ext cx="8820832" cy="759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US" sz="20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Thank you for your attention!</a:t>
            </a:r>
          </a:p>
          <a:p>
            <a:pPr>
              <a:spcBef>
                <a:spcPts val="400"/>
              </a:spcBef>
            </a:pPr>
            <a:r>
              <a:rPr lang="en-US" sz="20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Questions and comments?</a:t>
            </a:r>
            <a:endParaRPr lang="en-US" sz="2000" dirty="0" smtClean="0">
              <a:solidFill>
                <a:srgbClr val="008000"/>
              </a:solidFill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599292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2813341"/>
            <a:ext cx="88208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Backup slide</a:t>
            </a:r>
            <a:endParaRPr lang="en-US" sz="2800" dirty="0" smtClean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47582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81" name="Text Box 5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BIF-Monitor: 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N</a:t>
            </a:r>
            <a:r>
              <a:rPr lang="en-US" altLang="de-DE" sz="22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Scaling for different </a:t>
            </a:r>
            <a:r>
              <a:rPr lang="en-US" altLang="de-DE" sz="22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I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ons</a:t>
            </a:r>
            <a:endParaRPr lang="en-US" altLang="de-DE" sz="2200" b="1" dirty="0">
              <a:solidFill>
                <a:srgbClr val="4D4D4D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43783" name="Text Box 7"/>
          <p:cNvSpPr txBox="1">
            <a:spLocks noChangeArrowheads="1"/>
          </p:cNvSpPr>
          <p:nvPr/>
        </p:nvSpPr>
        <p:spPr bwMode="auto">
          <a:xfrm>
            <a:off x="6079507" y="6306047"/>
            <a:ext cx="29692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de-DE" sz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</a:t>
            </a:r>
            <a:r>
              <a:rPr lang="en-US" altLang="de-DE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Andre (GSI) et al., Proc. </a:t>
            </a:r>
            <a:r>
              <a:rPr lang="en-US" altLang="de-DE" sz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IBIC 2014 </a:t>
            </a:r>
            <a:endParaRPr lang="en-US" altLang="de-DE" sz="1200" dirty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 Box 6"/>
              <p:cNvSpPr txBox="1">
                <a:spLocks noChangeArrowheads="1"/>
              </p:cNvSpPr>
              <p:nvPr/>
            </p:nvSpPr>
            <p:spPr bwMode="auto">
              <a:xfrm>
                <a:off x="142025" y="1158178"/>
                <a:ext cx="4961467" cy="31867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:r>
                  <a:rPr lang="en-US" altLang="de-DE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Scaling for different ions </a:t>
                </a:r>
                <a:r>
                  <a:rPr lang="en-US" altLang="de-DE" b="1" dirty="0" err="1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A</a:t>
                </a:r>
                <a:r>
                  <a:rPr lang="en-US" altLang="de-DE" b="1" baseline="30000" dirty="0" err="1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q</a:t>
                </a:r>
                <a:r>
                  <a:rPr lang="en-US" altLang="de-DE" b="1" baseline="30000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+</a:t>
                </a:r>
                <a:r>
                  <a:rPr lang="en-US" altLang="de-DE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 beams: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 smtClean="0">
                    <a:latin typeface="Calibri" panose="020F0502020204030204" pitchFamily="34" charset="0"/>
                    <a:ea typeface="ＭＳ Ｐゴシック" charset="-128"/>
                  </a:rPr>
                  <a:t>GSI-UNILAC: 5 to 11 MeV/u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 smtClean="0">
                    <a:latin typeface="Calibri" panose="020F0502020204030204" pitchFamily="34" charset="0"/>
                    <a:ea typeface="ＭＳ Ｐゴシック" charset="-128"/>
                  </a:rPr>
                  <a:t>Care: recording within several years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altLang="de-DE" dirty="0" smtClean="0">
                    <a:latin typeface="Calibri" panose="020F0502020204030204" pitchFamily="34" charset="0"/>
                    <a:ea typeface="ＭＳ Ｐゴシック" charset="-128"/>
                    <a:sym typeface="Symbol" panose="05050102010706020507" pitchFamily="18" charset="2"/>
                  </a:rPr>
                  <a:t> Systematic errors possible</a:t>
                </a:r>
                <a:endParaRPr lang="en-US" altLang="de-DE" dirty="0" smtClean="0">
                  <a:latin typeface="Calibri" panose="020F0502020204030204" pitchFamily="34" charset="0"/>
                  <a:ea typeface="ＭＳ Ｐゴシック" charset="-128"/>
                </a:endParaRPr>
              </a:p>
              <a:p>
                <a:pPr marL="285750" indent="-285750" algn="l">
                  <a:spcBef>
                    <a:spcPts val="400"/>
                  </a:spcBef>
                  <a:buFont typeface="Wingdings" panose="05000000000000000000" pitchFamily="2" charset="2"/>
                  <a:buChar char="Ø"/>
                </a:pPr>
                <a:r>
                  <a:rPr lang="en-GB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  <a:ea typeface="Verdana"/>
                  </a:rPr>
                  <a:t>Basically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Verdana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Verdana"/>
                              </a:rPr>
                            </m:ctrlPr>
                          </m:fPr>
                          <m:num>
                            <m: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/>
                                <a:ea typeface="Verdana"/>
                              </a:rPr>
                              <m:t>𝑑𝐸</m:t>
                            </m:r>
                          </m:num>
                          <m:den>
                            <m: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/>
                                <a:ea typeface="Verdana"/>
                              </a:rPr>
                              <m:t>𝑑𝑥</m:t>
                            </m:r>
                          </m:den>
                        </m:f>
                        <m:d>
                          <m:dPr>
                            <m:ctrlP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Verdana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b="0" i="0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/>
                                <a:ea typeface="Verdana"/>
                              </a:rPr>
                              <m:t>ion</m:t>
                            </m:r>
                          </m:e>
                        </m:d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Verdana"/>
                          </a:rPr>
                          <m:t>=</m:t>
                        </m:r>
                        <m:sSup>
                          <m:sSupPr>
                            <m:ctrlP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Verdana"/>
                              </a:rPr>
                            </m:ctrlPr>
                          </m:sSupPr>
                          <m:e>
                            <m: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/>
                                <a:ea typeface="Verdana"/>
                              </a:rPr>
                              <m:t>𝑞</m:t>
                            </m:r>
                          </m:e>
                          <m:sup>
                            <m: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/>
                                <a:ea typeface="Verdana"/>
                              </a:rPr>
                              <m:t>2</m:t>
                            </m:r>
                          </m:sup>
                        </m:sSup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Verdana"/>
                          </a:rPr>
                          <m:t> </m:t>
                        </m:r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Cambria Math"/>
                          </a:rPr>
                          <m:t>∙ </m:t>
                        </m:r>
                        <m:box>
                          <m:boxPr>
                            <m:ctrlP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boxPr>
                          <m:e>
                            <m:argPr>
                              <m:argSz m:val="-1"/>
                            </m:argPr>
                            <m:f>
                              <m:fPr>
                                <m:ctrlPr>
                                  <a:rPr lang="de-DE" b="0" i="1" spc="-1" smtClean="0">
                                    <a:solidFill>
                                      <a:srgbClr val="000000"/>
                                    </a:solidFill>
                                    <a:uFill>
                                      <a:solidFill>
                                        <a:srgbClr val="FFFFFF"/>
                                      </a:solidFill>
                                    </a:u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b="0" i="1" spc="-1" smtClean="0">
                                    <a:solidFill>
                                      <a:srgbClr val="000000"/>
                                    </a:solidFill>
                                    <a:uFill>
                                      <a:solidFill>
                                        <a:srgbClr val="FFFFFF"/>
                                      </a:solidFill>
                                    </a:uFill>
                                    <a:latin typeface="Cambria Math"/>
                                    <a:ea typeface="Cambria Math"/>
                                  </a:rPr>
                                  <m:t>𝑑𝐸</m:t>
                                </m:r>
                              </m:num>
                              <m:den>
                                <m:r>
                                  <a:rPr lang="de-DE" b="0" i="1" spc="-1" smtClean="0">
                                    <a:solidFill>
                                      <a:srgbClr val="000000"/>
                                    </a:solidFill>
                                    <a:uFill>
                                      <a:solidFill>
                                        <a:srgbClr val="FFFFFF"/>
                                      </a:solidFill>
                                    </a:uFill>
                                    <a:latin typeface="Cambria Math"/>
                                    <a:ea typeface="Cambria Math"/>
                                  </a:rPr>
                                  <m:t>𝑑𝑥</m:t>
                                </m:r>
                              </m:den>
                            </m:f>
                          </m:e>
                        </m:box>
                        <m:d>
                          <m:dPr>
                            <m:ctrlP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de-DE" b="0" i="0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/>
                                <a:ea typeface="Cambria Math"/>
                              </a:rPr>
                              <m:t>proton</m:t>
                            </m:r>
                          </m:e>
                        </m:d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box>
                  </m:oMath>
                </a14:m>
                <a:endParaRPr lang="en-GB" spc="-1" dirty="0" smtClean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 panose="020F0502020204030204" pitchFamily="34" charset="0"/>
                  <a:ea typeface="Verdana"/>
                  <a:sym typeface="Symbol"/>
                </a:endParaRPr>
              </a:p>
              <a:p>
                <a:pPr algn="l">
                  <a:spcBef>
                    <a:spcPts val="400"/>
                  </a:spcBef>
                </a:pPr>
                <a:r>
                  <a:rPr lang="en-GB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  <a:ea typeface="Verdana"/>
                    <a:sym typeface="Symbol"/>
                  </a:rPr>
                  <a:t>E</a:t>
                </a:r>
                <a:r>
                  <a:rPr lang="en-GB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  <a:ea typeface="Verdana"/>
                    <a:sym typeface="Symbol"/>
                  </a:rPr>
                  <a:t>xperiment: At GSI LINAC with 11.4 MeV/u </a:t>
                </a:r>
              </a:p>
              <a:p>
                <a:pPr marL="285750" indent="-285750" algn="l">
                  <a:spcBef>
                    <a:spcPts val="400"/>
                  </a:spcBef>
                  <a:buFont typeface="Symbol"/>
                  <a:buChar char="Þ"/>
                </a:pPr>
                <a:r>
                  <a:rPr lang="en-GB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  <a:ea typeface="Verdana"/>
                    <a:sym typeface="Symbol"/>
                  </a:rPr>
                  <a:t>scaling confirmed within a factor of 3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GB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  <a:ea typeface="Verdana"/>
                    <a:sym typeface="Symbol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𝐸𝐶</m:t>
                        </m:r>
                      </m:sub>
                    </m:sSub>
                    <m:r>
                      <a:rPr lang="de-DE" b="0" i="1" spc="-1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∝</m:t>
                    </m:r>
                    <m:f>
                      <m:fPr>
                        <m:ctrlPr>
                          <a:rPr lang="en-GB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de-DE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de-DE" b="0" i="1" spc="-1" smtClean="0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de-DE" b="0" i="1" spc="-1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de-DE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𝑑𝑥</m:t>
                        </m:r>
                      </m:den>
                    </m:f>
                    <m:d>
                      <m:dPr>
                        <m:ctrlPr>
                          <a:rPr lang="de-DE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i="0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ion</m:t>
                        </m:r>
                      </m:e>
                    </m:d>
                    <m:r>
                      <a:rPr lang="de-DE" i="1" spc="-1" smtClean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de-DE" i="1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  <m:box>
                      <m:boxPr>
                        <m:ctrlPr>
                          <a:rPr lang="de-DE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de-DE" i="1" spc="-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i="1" spc="-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𝑑𝐸</m:t>
                            </m:r>
                          </m:num>
                          <m:den>
                            <m:r>
                              <a:rPr lang="de-DE" i="1" spc="-1">
                                <a:solidFill>
                                  <a:srgbClr val="000000"/>
                                </a:solidFill>
                                <a:uFill>
                                  <a:solidFill>
                                    <a:srgbClr val="FFFFFF"/>
                                  </a:solidFill>
                                </a:u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𝑑𝑥</m:t>
                            </m:r>
                          </m:den>
                        </m:f>
                      </m:e>
                    </m:box>
                    <m:d>
                      <m:dPr>
                        <m:ctrlPr>
                          <a:rPr lang="de-DE" i="1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de-DE" i="0" spc="-1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proton</m:t>
                        </m:r>
                      </m:e>
                    </m:d>
                    <m:r>
                      <a:rPr lang="de-DE" i="1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b="1" dirty="0" smtClean="0">
                  <a:solidFill>
                    <a:srgbClr val="C00000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endParaRPr>
              </a:p>
              <a:p>
                <a:pPr algn="l">
                  <a:spcBef>
                    <a:spcPts val="400"/>
                  </a:spcBef>
                </a:pPr>
                <a:r>
                  <a:rPr lang="en-US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  <a:sym typeface="Symbol" panose="05050102010706020507" pitchFamily="18" charset="2"/>
                  </a:rPr>
                  <a:t> Bethe-Bloch scaling is reasonable</a:t>
                </a:r>
                <a:endParaRPr lang="en-US" b="1" dirty="0" smtClean="0">
                  <a:solidFill>
                    <a:srgbClr val="0000FF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1" name="Text 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025" y="1158178"/>
                <a:ext cx="4961467" cy="3186770"/>
              </a:xfrm>
              <a:prstGeom prst="rect">
                <a:avLst/>
              </a:prstGeom>
              <a:blipFill>
                <a:blip r:embed="rId2"/>
                <a:stretch>
                  <a:fillRect l="-983" t="-1147" b="-210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204049" y="654742"/>
            <a:ext cx="69984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For N</a:t>
            </a:r>
            <a:r>
              <a:rPr lang="en-US" sz="2400" b="1" baseline="-250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working gas the spectra for different ion impact is measured:</a:t>
            </a:r>
            <a:endParaRPr lang="en-US" sz="2000" b="1" dirty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4162733" y="1134707"/>
            <a:ext cx="4981267" cy="3066981"/>
            <a:chOff x="4778139" y="3767222"/>
            <a:chExt cx="4051781" cy="2395997"/>
          </a:xfrm>
        </p:grpSpPr>
        <p:pic>
          <p:nvPicPr>
            <p:cNvPr id="2253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477"/>
            <a:stretch/>
          </p:blipFill>
          <p:spPr bwMode="auto">
            <a:xfrm>
              <a:off x="4778139" y="3767222"/>
              <a:ext cx="4051781" cy="2395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feld 45"/>
            <p:cNvSpPr txBox="1"/>
            <p:nvPr/>
          </p:nvSpPr>
          <p:spPr>
            <a:xfrm>
              <a:off x="5821466" y="3812885"/>
              <a:ext cx="2515192" cy="57964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Ideally: constant</a:t>
              </a:r>
            </a:p>
            <a:p>
              <a:pPr algn="l">
                <a:spcBef>
                  <a:spcPts val="200"/>
                </a:spcBef>
              </a:pP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Result: Variation by factor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379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8179" name="Picture 3" descr="press1"/>
          <p:cNvPicPr>
            <a:picLocks noChangeAspect="1" noChangeArrowheads="1"/>
          </p:cNvPicPr>
          <p:nvPr/>
        </p:nvPicPr>
        <p:blipFill>
          <a:blip r:embed="rId3"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8" y="986573"/>
            <a:ext cx="3640815" cy="3966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8180" name="Picture 4" descr="press2"/>
          <p:cNvPicPr>
            <a:picLocks noChangeAspect="1" noChangeArrowheads="1"/>
          </p:cNvPicPr>
          <p:nvPr/>
        </p:nvPicPr>
        <p:blipFill>
          <a:blip r:embed="rId4">
            <a:lum bright="24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993" y="971863"/>
            <a:ext cx="3630215" cy="399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8181" name="Text Box 5"/>
          <p:cNvSpPr txBox="1">
            <a:spLocks noChangeArrowheads="1"/>
          </p:cNvSpPr>
          <p:nvPr/>
        </p:nvSpPr>
        <p:spPr bwMode="auto">
          <a:xfrm>
            <a:off x="609056" y="686191"/>
            <a:ext cx="228068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9388" indent="-179388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de-DE" sz="2000" b="0" dirty="0">
                <a:latin typeface="Calibri" panose="020F0502020204030204" pitchFamily="34" charset="0"/>
                <a:cs typeface="Calibri" panose="020F0502020204030204" pitchFamily="34" charset="0"/>
              </a:rPr>
              <a:t>UNILAC (4,5 </a:t>
            </a:r>
            <a:r>
              <a:rPr lang="de-DE" sz="20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de-DE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/u)</a:t>
            </a:r>
            <a:endParaRPr lang="de-DE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8182" name="Text Box 6"/>
          <p:cNvSpPr txBox="1">
            <a:spLocks noChangeArrowheads="1"/>
          </p:cNvSpPr>
          <p:nvPr/>
        </p:nvSpPr>
        <p:spPr bwMode="auto">
          <a:xfrm>
            <a:off x="5572897" y="711438"/>
            <a:ext cx="220079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79388" indent="-179388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Wingdings" pitchFamily="2" charset="2"/>
              <a:buNone/>
            </a:pPr>
            <a:r>
              <a:rPr lang="de-DE" sz="2000" b="0" dirty="0">
                <a:latin typeface="Calibri" panose="020F0502020204030204" pitchFamily="34" charset="0"/>
                <a:cs typeface="Calibri" panose="020F0502020204030204" pitchFamily="34" charset="0"/>
              </a:rPr>
              <a:t>SIS-18 (200 </a:t>
            </a:r>
            <a:r>
              <a:rPr lang="de-DE" sz="2000" b="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de-DE" sz="20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/u)</a:t>
            </a:r>
            <a:endParaRPr lang="de-DE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10050" y="5092773"/>
            <a:ext cx="4014334" cy="990626"/>
            <a:chOff x="80968" y="5194778"/>
            <a:chExt cx="4014334" cy="990626"/>
          </a:xfrm>
        </p:grpSpPr>
        <p:pic>
          <p:nvPicPr>
            <p:cNvPr id="158760" name="Picture 40" descr="Seq3"/>
            <p:cNvPicPr>
              <a:picLocks noChangeAspect="1" noChangeArrowheads="1"/>
            </p:cNvPicPr>
            <p:nvPr/>
          </p:nvPicPr>
          <p:blipFill>
            <a:blip r:embed="rId5" cstate="print">
              <a:lum bright="12000" contras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68" y="5194778"/>
              <a:ext cx="1321947" cy="990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8761" name="Picture 41" descr="Seq17"/>
            <p:cNvPicPr>
              <a:picLocks noChangeAspect="1" noChangeArrowheads="1"/>
            </p:cNvPicPr>
            <p:nvPr/>
          </p:nvPicPr>
          <p:blipFill>
            <a:blip r:embed="rId6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471" y="5194778"/>
              <a:ext cx="1294817" cy="970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8762" name="Picture 42" descr="Seq33"/>
            <p:cNvPicPr>
              <a:picLocks noChangeAspect="1" noChangeArrowheads="1"/>
            </p:cNvPicPr>
            <p:nvPr/>
          </p:nvPicPr>
          <p:blipFill>
            <a:blip r:embed="rId7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0845" y="5194778"/>
              <a:ext cx="1294457" cy="970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4852679" y="5067105"/>
            <a:ext cx="4027212" cy="995964"/>
            <a:chOff x="3046" y="3419"/>
            <a:chExt cx="2343" cy="560"/>
          </a:xfrm>
        </p:grpSpPr>
        <p:pic>
          <p:nvPicPr>
            <p:cNvPr id="818187" name="Picture 44" descr="sum28"/>
            <p:cNvPicPr>
              <a:picLocks noChangeAspect="1" noChangeArrowheads="1"/>
            </p:cNvPicPr>
            <p:nvPr/>
          </p:nvPicPr>
          <p:blipFill>
            <a:blip r:embed="rId8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6" y="3419"/>
              <a:ext cx="733" cy="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8188" name="Picture 45" descr="sum17"/>
            <p:cNvPicPr>
              <a:picLocks noChangeAspect="1" noChangeArrowheads="1"/>
            </p:cNvPicPr>
            <p:nvPr/>
          </p:nvPicPr>
          <p:blipFill>
            <a:blip r:embed="rId9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" y="3428"/>
              <a:ext cx="734" cy="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8189" name="Picture 46" descr="sum20"/>
            <p:cNvPicPr>
              <a:picLocks noChangeAspect="1" noChangeArrowheads="1"/>
            </p:cNvPicPr>
            <p:nvPr/>
          </p:nvPicPr>
          <p:blipFill>
            <a:blip r:embed="rId10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9" y="3419"/>
              <a:ext cx="732" cy="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sz="22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Pressure -Variation by 6 Orders of </a:t>
            </a:r>
            <a:r>
              <a:rPr lang="en-GB" sz="2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Magnitude</a:t>
            </a:r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n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330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8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7917" name="Group 45"/>
          <p:cNvGraphicFramePr>
            <a:graphicFrameLocks noGrp="1"/>
          </p:cNvGraphicFramePr>
          <p:nvPr/>
        </p:nvGraphicFramePr>
        <p:xfrm>
          <a:off x="1071563" y="3371850"/>
          <a:ext cx="2773362" cy="2258378"/>
        </p:xfrm>
        <a:graphic>
          <a:graphicData uri="http://schemas.openxmlformats.org/drawingml/2006/table">
            <a:tbl>
              <a:tblPr/>
              <a:tblGrid>
                <a:gridCol w="57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74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gas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  <a:endParaRPr kumimoji="0" lang="en-US" sz="1800" b="1" i="1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for </a:t>
                      </a:r>
                      <a:r>
                        <a:rPr kumimoji="0" lang="en-US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p/n</a:t>
                      </a:r>
                      <a:r>
                        <a:rPr kumimoji="0" lang="en-US" sz="18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63 %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47906" name="Text Box 34"/>
          <p:cNvSpPr txBox="1">
            <a:spLocks noChangeArrowheads="1"/>
          </p:cNvSpPr>
          <p:nvPr/>
        </p:nvSpPr>
        <p:spPr bwMode="auto">
          <a:xfrm>
            <a:off x="223838" y="2870200"/>
            <a:ext cx="4832350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dirty="0">
                <a:latin typeface="Calibri" panose="020F0502020204030204" pitchFamily="34" charset="0"/>
                <a:ea typeface="ＭＳ Ｐゴシック" charset="-128"/>
              </a:rPr>
              <a:t>Relative fluorescence yield </a:t>
            </a:r>
            <a:r>
              <a:rPr lang="en-US" sz="1700" b="1" i="1" dirty="0">
                <a:latin typeface="Calibri" panose="020F0502020204030204" pitchFamily="34" charset="0"/>
                <a:ea typeface="ＭＳ Ｐゴシック" charset="-128"/>
              </a:rPr>
              <a:t>Y</a:t>
            </a:r>
            <a:r>
              <a:rPr lang="en-US" sz="1700" i="1" dirty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sz="1700" dirty="0">
                <a:latin typeface="Calibri" panose="020F0502020204030204" pitchFamily="34" charset="0"/>
                <a:ea typeface="ＭＳ Ｐゴシック" charset="-128"/>
              </a:rPr>
              <a:t>(all wavelength)</a:t>
            </a:r>
            <a:r>
              <a:rPr lang="de-DE" sz="170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:</a:t>
            </a:r>
            <a:endParaRPr lang="el-GR" sz="1700" dirty="0">
              <a:latin typeface="Calibri" panose="020F0502020204030204" pitchFamily="34" charset="0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847907" name="Text Box 35"/>
          <p:cNvSpPr txBox="1">
            <a:spLocks noChangeArrowheads="1"/>
          </p:cNvSpPr>
          <p:nvPr/>
        </p:nvSpPr>
        <p:spPr bwMode="auto">
          <a:xfrm>
            <a:off x="0" y="5737225"/>
            <a:ext cx="5811838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1" i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1700" b="1" i="1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e</a:t>
            </a:r>
            <a:r>
              <a:rPr lang="en-US" sz="17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:</a:t>
            </a:r>
            <a:r>
              <a:rPr lang="en-US" sz="1700" b="1" i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gas electron density</a:t>
            </a:r>
            <a:r>
              <a:rPr lang="en-US" sz="1600" b="1" i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600" b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</a:t>
            </a:r>
            <a:r>
              <a:rPr lang="en-US" sz="1600" b="1" i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energy loss  beam influence</a:t>
            </a:r>
          </a:p>
          <a:p>
            <a:pPr algn="l">
              <a:lnSpc>
                <a:spcPct val="30000"/>
              </a:lnSpc>
            </a:pPr>
            <a:r>
              <a:rPr lang="en-US" dirty="0">
                <a:latin typeface="Times New Roman" pitchFamily="18" charset="0"/>
                <a:ea typeface="ＭＳ Ｐゴシック" charset="-128"/>
                <a:sym typeface="Symbol" pitchFamily="18" charset="2"/>
              </a:rPr>
              <a:t>                                                </a:t>
            </a:r>
          </a:p>
        </p:txBody>
      </p:sp>
      <p:sp>
        <p:nvSpPr>
          <p:cNvPr id="847908" name="Line 36"/>
          <p:cNvSpPr>
            <a:spLocks noChangeShapeType="1"/>
          </p:cNvSpPr>
          <p:nvPr/>
        </p:nvSpPr>
        <p:spPr bwMode="auto">
          <a:xfrm flipV="1">
            <a:off x="3832225" y="2749550"/>
            <a:ext cx="1487488" cy="1146175"/>
          </a:xfrm>
          <a:prstGeom prst="line">
            <a:avLst/>
          </a:prstGeom>
          <a:noFill/>
          <a:ln w="25400">
            <a:solidFill>
              <a:srgbClr val="9900FF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09" name="Line 37"/>
          <p:cNvSpPr>
            <a:spLocks noChangeShapeType="1"/>
          </p:cNvSpPr>
          <p:nvPr/>
        </p:nvSpPr>
        <p:spPr bwMode="auto">
          <a:xfrm flipV="1">
            <a:off x="3860800" y="3376613"/>
            <a:ext cx="1417638" cy="949325"/>
          </a:xfrm>
          <a:prstGeom prst="line">
            <a:avLst/>
          </a:prstGeom>
          <a:noFill/>
          <a:ln w="25400">
            <a:solidFill>
              <a:srgbClr val="FF9933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10" name="Line 38"/>
          <p:cNvSpPr>
            <a:spLocks noChangeShapeType="1"/>
          </p:cNvSpPr>
          <p:nvPr/>
        </p:nvSpPr>
        <p:spPr bwMode="auto">
          <a:xfrm flipV="1">
            <a:off x="3835400" y="4197350"/>
            <a:ext cx="1436688" cy="479425"/>
          </a:xfrm>
          <a:prstGeom prst="line">
            <a:avLst/>
          </a:prstGeom>
          <a:noFill/>
          <a:ln w="25400">
            <a:solidFill>
              <a:srgbClr val="008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11" name="Line 39"/>
          <p:cNvSpPr>
            <a:spLocks noChangeShapeType="1"/>
          </p:cNvSpPr>
          <p:nvPr/>
        </p:nvSpPr>
        <p:spPr bwMode="auto">
          <a:xfrm flipV="1">
            <a:off x="3859213" y="4846638"/>
            <a:ext cx="1423987" cy="1492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7912" name="Line 40"/>
          <p:cNvSpPr>
            <a:spLocks noChangeShapeType="1"/>
          </p:cNvSpPr>
          <p:nvPr/>
        </p:nvSpPr>
        <p:spPr bwMode="auto">
          <a:xfrm>
            <a:off x="3814763" y="5375275"/>
            <a:ext cx="1498600" cy="8890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847913" name="Picture 41" descr="S-spectra-nh-compact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1014413"/>
            <a:ext cx="3654425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7914" name="Text Box 42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BIF-Monitor: Spectroscopy</a:t>
            </a:r>
            <a:r>
              <a:rPr lang="en-US" sz="2200" b="1" dirty="0">
                <a:solidFill>
                  <a:srgbClr val="4D4D4D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lang="en-US" sz="22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&amp;</a:t>
            </a:r>
            <a:r>
              <a:rPr lang="en-US" sz="2200" b="1" dirty="0" smtClean="0">
                <a:solidFill>
                  <a:srgbClr val="4D4D4D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Fluorescence Yield</a:t>
            </a:r>
          </a:p>
        </p:txBody>
      </p:sp>
      <p:sp>
        <p:nvSpPr>
          <p:cNvPr id="847918" name="Text Box 46"/>
          <p:cNvSpPr txBox="1">
            <a:spLocks noChangeArrowheads="1"/>
          </p:cNvSpPr>
          <p:nvPr/>
        </p:nvSpPr>
        <p:spPr bwMode="auto">
          <a:xfrm>
            <a:off x="5343525" y="712788"/>
            <a:ext cx="3800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latin typeface="Calibri" panose="020F0502020204030204" pitchFamily="34" charset="0"/>
                <a:ea typeface="ＭＳ Ｐゴシック" charset="-128"/>
              </a:rPr>
              <a:t>Beam: S</a:t>
            </a:r>
            <a:r>
              <a:rPr lang="en-US" sz="1600" b="0" baseline="30000" dirty="0">
                <a:latin typeface="Calibri" panose="020F0502020204030204" pitchFamily="34" charset="0"/>
                <a:ea typeface="ＭＳ Ｐゴシック" charset="-128"/>
              </a:rPr>
              <a:t>6+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</a:rPr>
              <a:t> at 5.16 MeV/u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, p</a:t>
            </a:r>
            <a:r>
              <a:rPr lang="en-US" sz="1400" b="0" baseline="-2500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N2 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=10</a:t>
            </a:r>
            <a:r>
              <a:rPr lang="en-US" sz="1600" b="0" baseline="3000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-3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 mbar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8263" y="731519"/>
            <a:ext cx="5983287" cy="1920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Symbol" pitchFamily="18" charset="2"/>
              <a:buNone/>
            </a:pPr>
            <a:r>
              <a:rPr lang="en-US" sz="1800" b="1" dirty="0">
                <a:solidFill>
                  <a:srgbClr val="0000CC"/>
                </a:solidFill>
                <a:latin typeface="Calibri" panose="020F0502020204030204" pitchFamily="34" charset="0"/>
                <a:ea typeface="ＭＳ Ｐゴシック" charset="-128"/>
              </a:rPr>
              <a:t>Results of detailed investigations: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 Rare gases and</a:t>
            </a:r>
            <a:r>
              <a:rPr lang="en-US" sz="1800" b="0" i="1" dirty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N</a:t>
            </a:r>
            <a:r>
              <a:rPr lang="en-US" sz="1800" b="0" baseline="-25000" dirty="0"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:  green to near-UV  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 Compact wavelength interval for N</a:t>
            </a:r>
            <a:r>
              <a:rPr lang="en-US" sz="1800" b="0" baseline="-25000" dirty="0"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 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Fluorescence yield:  N</a:t>
            </a:r>
            <a:r>
              <a:rPr lang="en-US" sz="1800" b="0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800" b="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 4x  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higher as rare gases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Symbol" pitchFamily="18" charset="2"/>
              <a:buNone/>
            </a:pPr>
            <a:endParaRPr lang="en-US" sz="1800" b="1" dirty="0" smtClean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sym typeface="Symbol" pitchFamily="18" charset="2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sz="18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</a:t>
            </a:r>
            <a:r>
              <a:rPr lang="en-US" sz="1800" b="1" i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800" b="1" i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and </a:t>
            </a:r>
            <a:r>
              <a:rPr lang="en-US" sz="1800" b="1" dirty="0" err="1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Xe</a:t>
            </a:r>
            <a:r>
              <a:rPr lang="en-US" sz="1800" b="1" i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are well suited </a:t>
            </a:r>
            <a:r>
              <a:rPr lang="en-US" sz="1800" b="1" i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!</a:t>
            </a:r>
            <a:endParaRPr lang="en-US" sz="1800" b="1" i="1" dirty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sym typeface="Symbol" pitchFamily="18" charset="2"/>
            </a:endParaRPr>
          </a:p>
        </p:txBody>
      </p:sp>
      <p:sp>
        <p:nvSpPr>
          <p:cNvPr id="16" name="CustomShape 6"/>
          <p:cNvSpPr/>
          <p:nvPr/>
        </p:nvSpPr>
        <p:spPr>
          <a:xfrm>
            <a:off x="7582098" y="1484784"/>
            <a:ext cx="1382390" cy="5074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/>
              </a:rPr>
              <a:t>Photo-cathode: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/>
              </a:rPr>
              <a:t>low noise </a:t>
            </a:r>
            <a:r>
              <a:rPr lang="en-US" sz="12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/>
              </a:rPr>
              <a:t>bialkali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0" y="6264243"/>
            <a:ext cx="51480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F. Becker et al. (GSI, TU-</a:t>
            </a:r>
            <a:r>
              <a:rPr lang="en-US" sz="1400" b="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München</a:t>
            </a:r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), IPAC’12 and HB’12</a:t>
            </a:r>
            <a:endParaRPr lang="en-US" sz="1400" b="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121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7906" grpId="0"/>
      <p:bldP spid="847907" grpId="0"/>
      <p:bldP spid="847908" grpId="0" animBg="1"/>
      <p:bldP spid="847909" grpId="0" animBg="1"/>
      <p:bldP spid="847910" grpId="0" animBg="1"/>
      <p:bldP spid="847911" grpId="0" animBg="1"/>
      <p:bldP spid="8479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23" name="Picture 3" descr="ProfileCompae_all"/>
          <p:cNvPicPr>
            <a:picLocks noChangeAspect="1" noChangeArrowheads="1"/>
          </p:cNvPicPr>
          <p:nvPr/>
        </p:nvPicPr>
        <p:blipFill>
          <a:blip r:embed="rId3" cstate="print">
            <a:lum bright="-52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7513"/>
            <a:ext cx="49022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9924" name="Text Box 4"/>
          <p:cNvSpPr txBox="1">
            <a:spLocks noChangeArrowheads="1"/>
          </p:cNvSpPr>
          <p:nvPr/>
        </p:nvSpPr>
        <p:spPr bwMode="auto">
          <a:xfrm>
            <a:off x="334963" y="2934147"/>
            <a:ext cx="3810000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1" dirty="0">
                <a:latin typeface="Calibri" panose="020F0502020204030204" pitchFamily="34" charset="0"/>
                <a:ea typeface="ＭＳ Ｐゴシック" charset="-128"/>
              </a:rPr>
              <a:t>Normalized profile reading for all </a:t>
            </a:r>
            <a:r>
              <a:rPr lang="el-GR" sz="1700" b="1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</a:t>
            </a:r>
            <a:r>
              <a:rPr lang="de-DE" sz="1700" b="1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:</a:t>
            </a:r>
            <a:endParaRPr lang="el-GR" sz="1700" b="1" dirty="0">
              <a:latin typeface="Calibri" panose="020F0502020204030204" pitchFamily="34" charset="0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849925" name="Text Box 5"/>
          <p:cNvSpPr txBox="1">
            <a:spLocks noChangeArrowheads="1"/>
          </p:cNvSpPr>
          <p:nvPr/>
        </p:nvSpPr>
        <p:spPr bwMode="auto">
          <a:xfrm>
            <a:off x="3005708" y="3308350"/>
            <a:ext cx="2142356" cy="563231"/>
          </a:xfrm>
          <a:prstGeom prst="rect">
            <a:avLst/>
          </a:prstGeom>
          <a:noFill/>
          <a:ln w="12700" algn="ctr">
            <a:solidFill>
              <a:schemeClr val="accent2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dirty="0">
                <a:solidFill>
                  <a:srgbClr val="3333CC"/>
                </a:solidFill>
                <a:latin typeface="Calibri" panose="020F0502020204030204" pitchFamily="34" charset="0"/>
                <a:ea typeface="ＭＳ Ｐゴシック" charset="-128"/>
              </a:rPr>
              <a:t>Profile reading equal </a:t>
            </a:r>
          </a:p>
          <a:p>
            <a:pPr algn="l">
              <a:lnSpc>
                <a:spcPct val="30000"/>
              </a:lnSpc>
            </a:pPr>
            <a:r>
              <a:rPr lang="en-US" sz="1700" dirty="0">
                <a:solidFill>
                  <a:srgbClr val="3333CC"/>
                </a:solidFill>
                <a:latin typeface="Calibri" panose="020F0502020204030204" pitchFamily="34" charset="0"/>
                <a:ea typeface="ＭＳ Ｐゴシック" charset="-128"/>
              </a:rPr>
              <a:t>for all gases </a:t>
            </a:r>
            <a:r>
              <a:rPr lang="en-US" sz="1700" dirty="0">
                <a:solidFill>
                  <a:srgbClr val="FF0000"/>
                </a:solidFill>
                <a:latin typeface="Calibri" panose="020F0502020204030204" pitchFamily="34" charset="0"/>
                <a:ea typeface="ＭＳ Ｐゴシック" charset="-128"/>
              </a:rPr>
              <a:t>except He</a:t>
            </a:r>
            <a:endParaRPr lang="en-US" sz="1700" dirty="0">
              <a:latin typeface="Calibri" panose="020F0502020204030204" pitchFamily="34" charset="0"/>
              <a:ea typeface="ＭＳ Ｐゴシック" charset="-128"/>
            </a:endParaRPr>
          </a:p>
        </p:txBody>
      </p:sp>
      <p:sp>
        <p:nvSpPr>
          <p:cNvPr id="849926" name="Line 6"/>
          <p:cNvSpPr>
            <a:spLocks noChangeShapeType="1"/>
          </p:cNvSpPr>
          <p:nvPr/>
        </p:nvSpPr>
        <p:spPr bwMode="auto">
          <a:xfrm>
            <a:off x="3140075" y="4562475"/>
            <a:ext cx="2133600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9927" name="Line 7"/>
          <p:cNvSpPr>
            <a:spLocks noChangeShapeType="1"/>
          </p:cNvSpPr>
          <p:nvPr/>
        </p:nvSpPr>
        <p:spPr bwMode="auto">
          <a:xfrm>
            <a:off x="3178175" y="5362575"/>
            <a:ext cx="2133600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849928" name="Text Box 8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BIF-Monitor: Spectroscopy</a:t>
            </a:r>
            <a:r>
              <a:rPr lang="en-US" sz="2200" b="1" dirty="0">
                <a:solidFill>
                  <a:srgbClr val="4D4D4D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&amp;</a:t>
            </a:r>
            <a:r>
              <a:rPr lang="en-US" sz="2200" b="1" dirty="0" smtClean="0">
                <a:solidFill>
                  <a:srgbClr val="4D4D4D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Profile Reading</a:t>
            </a:r>
          </a:p>
        </p:txBody>
      </p:sp>
      <p:sp>
        <p:nvSpPr>
          <p:cNvPr id="849931" name="Text Box 11"/>
          <p:cNvSpPr txBox="1">
            <a:spLocks noChangeArrowheads="1"/>
          </p:cNvSpPr>
          <p:nvPr/>
        </p:nvSpPr>
        <p:spPr bwMode="auto">
          <a:xfrm>
            <a:off x="68263" y="731519"/>
            <a:ext cx="5983287" cy="193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73038" indent="-173038"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 defTabSz="449263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Symbol" pitchFamily="18" charset="2"/>
              <a:buNone/>
            </a:pPr>
            <a:r>
              <a:rPr lang="en-US" sz="1800" b="1" dirty="0">
                <a:solidFill>
                  <a:srgbClr val="0000CC"/>
                </a:solidFill>
                <a:latin typeface="Calibri" panose="020F0502020204030204" pitchFamily="34" charset="0"/>
                <a:ea typeface="ＭＳ Ｐゴシック" charset="-128"/>
              </a:rPr>
              <a:t>Results of detailed investigations: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 Rare gases and</a:t>
            </a:r>
            <a:r>
              <a:rPr lang="en-US" sz="1800" b="0" i="1" dirty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N</a:t>
            </a:r>
            <a:r>
              <a:rPr lang="en-US" sz="1800" b="0" baseline="-25000" dirty="0"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:  green to near-UV  </a:t>
            </a:r>
          </a:p>
          <a:p>
            <a:pPr eaLnBrk="1" hangingPunct="1">
              <a:lnSpc>
                <a:spcPct val="4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 Compact wavelength interval for N</a:t>
            </a:r>
            <a:r>
              <a:rPr lang="en-US" sz="1800" b="0" baseline="-25000" dirty="0"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</a:rPr>
              <a:t> 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Fluorescence yield:  N</a:t>
            </a:r>
            <a:r>
              <a:rPr lang="en-US" sz="1800" b="0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800" b="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 4x  </a:t>
            </a: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higher as rare gases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800" b="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Same profile reading for all gas except He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Font typeface="Symbol" pitchFamily="18" charset="2"/>
              <a:buNone/>
            </a:pPr>
            <a:r>
              <a:rPr lang="en-US" sz="18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</a:t>
            </a:r>
            <a:r>
              <a:rPr lang="en-US" sz="1800" b="1" i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sz="18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sz="1800" b="1" baseline="-250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sz="1800" b="1" i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and </a:t>
            </a:r>
            <a:r>
              <a:rPr lang="en-US" sz="1800" b="1" dirty="0" err="1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Xe</a:t>
            </a:r>
            <a:r>
              <a:rPr lang="en-US" sz="1800" b="1" i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are well suited !</a:t>
            </a:r>
          </a:p>
        </p:txBody>
      </p:sp>
      <p:sp>
        <p:nvSpPr>
          <p:cNvPr id="849935" name="Text Box 15"/>
          <p:cNvSpPr txBox="1">
            <a:spLocks noChangeArrowheads="1"/>
          </p:cNvSpPr>
          <p:nvPr/>
        </p:nvSpPr>
        <p:spPr bwMode="auto">
          <a:xfrm>
            <a:off x="5343525" y="712788"/>
            <a:ext cx="3800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latin typeface="Calibri" panose="020F0502020204030204" pitchFamily="34" charset="0"/>
                <a:ea typeface="ＭＳ Ｐゴシック" charset="-128"/>
              </a:rPr>
              <a:t>Beam: S</a:t>
            </a:r>
            <a:r>
              <a:rPr lang="en-US" sz="1600" b="0" baseline="30000" dirty="0">
                <a:latin typeface="Calibri" panose="020F0502020204030204" pitchFamily="34" charset="0"/>
                <a:ea typeface="ＭＳ Ｐゴシック" charset="-128"/>
              </a:rPr>
              <a:t>6+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</a:rPr>
              <a:t> at 5.16 MeV/u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, p</a:t>
            </a:r>
            <a:r>
              <a:rPr lang="en-US" sz="1400" b="0" baseline="-2500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N2 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=10</a:t>
            </a:r>
            <a:r>
              <a:rPr lang="en-US" sz="1600" b="0" baseline="3000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-3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</a:rPr>
              <a:t> mbar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0" y="6264243"/>
            <a:ext cx="51480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F. Becker et al. (GSI, TU-</a:t>
            </a:r>
            <a:r>
              <a:rPr lang="en-US" sz="1400" b="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München</a:t>
            </a:r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), IPAC’12 and HB’12</a:t>
            </a:r>
            <a:endParaRPr lang="en-US" sz="1400" b="0" dirty="0">
              <a:latin typeface="Arial" charset="0"/>
            </a:endParaRPr>
          </a:p>
        </p:txBody>
      </p:sp>
      <p:pic>
        <p:nvPicPr>
          <p:cNvPr id="14" name="Picture 41" descr="S-spectra-nh-compac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1014413"/>
            <a:ext cx="3654425" cy="538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ustomShape 6"/>
          <p:cNvSpPr/>
          <p:nvPr/>
        </p:nvSpPr>
        <p:spPr>
          <a:xfrm>
            <a:off x="7582098" y="1484784"/>
            <a:ext cx="1382390" cy="5074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/>
              </a:rPr>
              <a:t>Photo-cathode: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/>
              </a:rPr>
              <a:t>low noise </a:t>
            </a:r>
            <a:r>
              <a:rPr lang="en-US" sz="12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j-lt"/>
                <a:ea typeface="Verdana"/>
              </a:rPr>
              <a:t>bialkali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00204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25" grpId="0" animBg="1"/>
      <p:bldP spid="8499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81" name="Text Box 5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BIF-Monitor: Technical 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Realization at UNILAC@GSI</a:t>
            </a:r>
            <a:endParaRPr lang="en-US" altLang="de-DE" sz="2200" b="1" dirty="0">
              <a:solidFill>
                <a:srgbClr val="4D4D4D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43782" name="Text Box 6"/>
          <p:cNvSpPr txBox="1">
            <a:spLocks noChangeArrowheads="1"/>
          </p:cNvSpPr>
          <p:nvPr/>
        </p:nvSpPr>
        <p:spPr bwMode="auto">
          <a:xfrm>
            <a:off x="204788" y="836712"/>
            <a:ext cx="5438775" cy="299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altLang="de-DE" sz="1700" b="1" i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Example:</a:t>
            </a:r>
            <a:r>
              <a:rPr lang="en-US" altLang="de-DE" sz="17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de-DE" sz="17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BIF station at </a:t>
            </a:r>
            <a:r>
              <a:rPr lang="en-US" altLang="de-DE" sz="1700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GSI UNILAC:</a:t>
            </a:r>
            <a:endParaRPr lang="en-US" altLang="de-DE" sz="1700" dirty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Using transition with N</a:t>
            </a:r>
            <a:r>
              <a:rPr lang="en-US" altLang="de-DE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altLang="de-DE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  </a:t>
            </a:r>
          </a:p>
          <a:p>
            <a:pPr algn="l">
              <a:lnSpc>
                <a:spcPct val="70000"/>
              </a:lnSpc>
            </a:pP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altLang="de-DE" sz="2000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Ion  (N</a:t>
            </a:r>
            <a:r>
              <a:rPr lang="en-US" altLang="de-DE" sz="2000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sz="20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)</a:t>
            </a:r>
            <a:r>
              <a:rPr lang="en-US" altLang="de-DE" sz="2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*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 e</a:t>
            </a:r>
            <a:r>
              <a:rPr lang="en-US" altLang="de-DE" sz="16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Ion  N</a:t>
            </a:r>
            <a:r>
              <a:rPr lang="en-US" altLang="de-DE" sz="2000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sz="20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</a:t>
            </a:r>
            <a:r>
              <a:rPr lang="en-US" altLang="de-DE" b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 e</a:t>
            </a:r>
            <a:r>
              <a:rPr lang="en-US" altLang="de-DE" b="1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de-DE" altLang="de-DE" sz="1600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+ Ion</a:t>
            </a:r>
            <a:endParaRPr lang="en-US" altLang="de-DE" sz="1700" dirty="0" smtClean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</a:endParaRP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Insertion </a:t>
            </a: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length 25 cm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2 x image intensified CCD cameras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Optics with reproduction scale </a:t>
            </a:r>
            <a:r>
              <a:rPr lang="en-US" altLang="de-DE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typ. 0.2 </a:t>
            </a: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mm/pixel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Gas inlet + </a:t>
            </a:r>
            <a:r>
              <a:rPr lang="en-US" altLang="de-DE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gauge, pneumatic </a:t>
            </a: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actuator for calibration</a:t>
            </a:r>
          </a:p>
          <a:p>
            <a:pPr algn="l">
              <a:lnSpc>
                <a:spcPct val="70000"/>
              </a:lnSpc>
              <a:buFont typeface="Wingdings" pitchFamily="2" charset="2"/>
              <a:buChar char="Ø"/>
            </a:pPr>
            <a:r>
              <a:rPr lang="en-US" altLang="de-DE" sz="1700" b="1" dirty="0" smtClean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</a:rPr>
              <a:t>Advantage</a:t>
            </a:r>
            <a:r>
              <a:rPr lang="en-US" altLang="de-DE" sz="1700" b="1" dirty="0">
                <a:solidFill>
                  <a:srgbClr val="008000"/>
                </a:solidFill>
                <a:latin typeface="Calibri" panose="020F0502020204030204" pitchFamily="34" charset="0"/>
                <a:ea typeface="ＭＳ Ｐゴシック" charset="-128"/>
              </a:rPr>
              <a:t>:</a:t>
            </a:r>
            <a:r>
              <a:rPr lang="en-US" altLang="de-DE" sz="17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de-DE" sz="1700" dirty="0">
                <a:latin typeface="Calibri" panose="020F0502020204030204" pitchFamily="34" charset="0"/>
                <a:ea typeface="ＭＳ Ｐゴシック" charset="-128"/>
              </a:rPr>
              <a:t>C</a:t>
            </a:r>
            <a:r>
              <a:rPr lang="en-US" altLang="de-DE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ompact insertion, resolution adaptable</a:t>
            </a:r>
          </a:p>
          <a:p>
            <a:pPr algn="l">
              <a:lnSpc>
                <a:spcPct val="70000"/>
              </a:lnSpc>
            </a:pPr>
            <a:r>
              <a:rPr lang="en-US" altLang="de-DE" sz="1700" dirty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de-DE" sz="1700" dirty="0" smtClean="0">
                <a:latin typeface="Calibri" panose="020F0502020204030204" pitchFamily="34" charset="0"/>
                <a:ea typeface="ＭＳ Ｐゴシック" charset="-128"/>
              </a:rPr>
              <a:t>                       of-the-shelf components</a:t>
            </a:r>
            <a:endParaRPr lang="en-US" altLang="de-DE" sz="1700" dirty="0" smtClean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</a:endParaRPr>
          </a:p>
        </p:txBody>
      </p:sp>
      <p:grpSp>
        <p:nvGrpSpPr>
          <p:cNvPr id="843784" name="Group 8"/>
          <p:cNvGrpSpPr>
            <a:grpSpLocks/>
          </p:cNvGrpSpPr>
          <p:nvPr/>
        </p:nvGrpSpPr>
        <p:grpSpPr bwMode="auto">
          <a:xfrm>
            <a:off x="5229963" y="682626"/>
            <a:ext cx="3179264" cy="3928563"/>
            <a:chOff x="3341" y="982"/>
            <a:chExt cx="2170" cy="2786"/>
          </a:xfrm>
        </p:grpSpPr>
        <p:sp>
          <p:nvSpPr>
            <p:cNvPr id="843785" name="Freeform 9"/>
            <p:cNvSpPr>
              <a:spLocks/>
            </p:cNvSpPr>
            <p:nvPr/>
          </p:nvSpPr>
          <p:spPr bwMode="auto">
            <a:xfrm>
              <a:off x="3818" y="2519"/>
              <a:ext cx="1693" cy="1011"/>
            </a:xfrm>
            <a:custGeom>
              <a:avLst/>
              <a:gdLst>
                <a:gd name="T0" fmla="*/ 0 w 2087"/>
                <a:gd name="T1" fmla="*/ 952 h 1315"/>
                <a:gd name="T2" fmla="*/ 1724 w 2087"/>
                <a:gd name="T3" fmla="*/ 0 h 1315"/>
                <a:gd name="T4" fmla="*/ 2087 w 2087"/>
                <a:gd name="T5" fmla="*/ 362 h 1315"/>
                <a:gd name="T6" fmla="*/ 363 w 2087"/>
                <a:gd name="T7" fmla="*/ 1315 h 1315"/>
                <a:gd name="T8" fmla="*/ 0 w 2087"/>
                <a:gd name="T9" fmla="*/ 952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7" h="1315">
                  <a:moveTo>
                    <a:pt x="0" y="952"/>
                  </a:moveTo>
                  <a:lnTo>
                    <a:pt x="1724" y="0"/>
                  </a:lnTo>
                  <a:lnTo>
                    <a:pt x="2087" y="362"/>
                  </a:lnTo>
                  <a:lnTo>
                    <a:pt x="363" y="1315"/>
                  </a:lnTo>
                  <a:lnTo>
                    <a:pt x="0" y="9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pic>
          <p:nvPicPr>
            <p:cNvPr id="843786" name="Picture 10" descr="BIF-UNILAC"/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5" y="982"/>
              <a:ext cx="2090" cy="2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3787" name="Text Box 11"/>
            <p:cNvSpPr txBox="1">
              <a:spLocks noChangeArrowheads="1"/>
            </p:cNvSpPr>
            <p:nvPr/>
          </p:nvSpPr>
          <p:spPr bwMode="auto">
            <a:xfrm rot="20806425">
              <a:off x="3341" y="2394"/>
              <a:ext cx="528" cy="262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en-US" altLang="de-DE" b="1" dirty="0">
                  <a:solidFill>
                    <a:srgbClr val="FF0000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Bea</a:t>
              </a:r>
              <a:r>
                <a:rPr lang="en-US" altLang="de-DE" b="1" dirty="0">
                  <a:solidFill>
                    <a:srgbClr val="FF0000"/>
                  </a:solidFill>
                  <a:latin typeface="+mj-lt"/>
                  <a:ea typeface="ＭＳ Ｐゴシック" charset="-128"/>
                </a:rPr>
                <a:t>m</a:t>
              </a:r>
            </a:p>
          </p:txBody>
        </p:sp>
        <p:sp>
          <p:nvSpPr>
            <p:cNvPr id="843788" name="Text Box 12"/>
            <p:cNvSpPr txBox="1">
              <a:spLocks noChangeArrowheads="1"/>
            </p:cNvSpPr>
            <p:nvPr/>
          </p:nvSpPr>
          <p:spPr bwMode="auto">
            <a:xfrm>
              <a:off x="4603" y="2250"/>
              <a:ext cx="877" cy="262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V</a:t>
              </a:r>
              <a:r>
                <a:rPr lang="en-US" altLang="de-DE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ertical BIF</a:t>
              </a:r>
            </a:p>
          </p:txBody>
        </p:sp>
        <p:sp>
          <p:nvSpPr>
            <p:cNvPr id="843789" name="Text Box 13"/>
            <p:cNvSpPr txBox="1">
              <a:spLocks noChangeArrowheads="1"/>
            </p:cNvSpPr>
            <p:nvPr/>
          </p:nvSpPr>
          <p:spPr bwMode="auto">
            <a:xfrm>
              <a:off x="4418" y="1326"/>
              <a:ext cx="1055" cy="251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700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Image Int. CCD</a:t>
              </a:r>
            </a:p>
          </p:txBody>
        </p:sp>
        <p:sp>
          <p:nvSpPr>
            <p:cNvPr id="843790" name="Line 14"/>
            <p:cNvSpPr>
              <a:spLocks noChangeShapeType="1"/>
            </p:cNvSpPr>
            <p:nvPr/>
          </p:nvSpPr>
          <p:spPr bwMode="auto">
            <a:xfrm flipV="1">
              <a:off x="3387" y="2649"/>
              <a:ext cx="508" cy="124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de-DE"/>
            </a:p>
          </p:txBody>
        </p:sp>
        <p:sp>
          <p:nvSpPr>
            <p:cNvPr id="843791" name="Text Box 15"/>
            <p:cNvSpPr txBox="1">
              <a:spLocks noChangeArrowheads="1"/>
            </p:cNvSpPr>
            <p:nvPr/>
          </p:nvSpPr>
          <p:spPr bwMode="auto">
            <a:xfrm>
              <a:off x="4417" y="986"/>
              <a:ext cx="1051" cy="262"/>
            </a:xfrm>
            <a:prstGeom prst="rect">
              <a:avLst/>
            </a:prstGeom>
            <a:solidFill>
              <a:schemeClr val="bg1">
                <a:alpha val="69000"/>
              </a:schemeClr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dirty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Horizontal BIF</a:t>
              </a:r>
            </a:p>
          </p:txBody>
        </p:sp>
      </p:grpSp>
      <p:grpSp>
        <p:nvGrpSpPr>
          <p:cNvPr id="843810" name="Group 34"/>
          <p:cNvGrpSpPr>
            <a:grpSpLocks/>
          </p:cNvGrpSpPr>
          <p:nvPr/>
        </p:nvGrpSpPr>
        <p:grpSpPr bwMode="auto">
          <a:xfrm>
            <a:off x="-165558" y="3967107"/>
            <a:ext cx="3140075" cy="2609850"/>
            <a:chOff x="0" y="2236"/>
            <a:chExt cx="1978" cy="1644"/>
          </a:xfrm>
        </p:grpSpPr>
        <p:pic>
          <p:nvPicPr>
            <p:cNvPr id="843793" name="Picture 13" descr="npo00000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95" r="14986" b="9598"/>
            <a:stretch>
              <a:fillRect/>
            </a:stretch>
          </p:blipFill>
          <p:spPr bwMode="auto">
            <a:xfrm rot="5400000">
              <a:off x="415" y="2306"/>
              <a:ext cx="1424" cy="1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43794" name="Rectangle 18"/>
            <p:cNvSpPr>
              <a:spLocks noChangeArrowheads="1"/>
            </p:cNvSpPr>
            <p:nvPr/>
          </p:nvSpPr>
          <p:spPr bwMode="auto">
            <a:xfrm>
              <a:off x="418" y="2886"/>
              <a:ext cx="116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eaLnBrk="0" hangingPunct="0"/>
              <a:endParaRPr lang="de-DE" altLang="de-DE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endParaRPr>
            </a:p>
          </p:txBody>
        </p:sp>
        <p:sp>
          <p:nvSpPr>
            <p:cNvPr id="843795" name="Rectangle 19"/>
            <p:cNvSpPr>
              <a:spLocks noChangeArrowheads="1"/>
            </p:cNvSpPr>
            <p:nvPr/>
          </p:nvSpPr>
          <p:spPr bwMode="auto">
            <a:xfrm>
              <a:off x="1709" y="2275"/>
              <a:ext cx="269" cy="16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843796" name="Rectangle 20"/>
            <p:cNvSpPr>
              <a:spLocks noChangeArrowheads="1"/>
            </p:cNvSpPr>
            <p:nvPr/>
          </p:nvSpPr>
          <p:spPr bwMode="auto">
            <a:xfrm>
              <a:off x="1179" y="3657"/>
              <a:ext cx="197" cy="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843797" name="Rectangle 21"/>
            <p:cNvSpPr>
              <a:spLocks noChangeArrowheads="1"/>
            </p:cNvSpPr>
            <p:nvPr/>
          </p:nvSpPr>
          <p:spPr bwMode="auto">
            <a:xfrm>
              <a:off x="1200" y="2404"/>
              <a:ext cx="197" cy="1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843798" name="Rectangle 22"/>
            <p:cNvSpPr>
              <a:spLocks noChangeArrowheads="1"/>
            </p:cNvSpPr>
            <p:nvPr/>
          </p:nvSpPr>
          <p:spPr bwMode="auto">
            <a:xfrm>
              <a:off x="1213" y="2887"/>
              <a:ext cx="141" cy="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843799" name="Text Box 23"/>
            <p:cNvSpPr txBox="1">
              <a:spLocks noChangeArrowheads="1"/>
            </p:cNvSpPr>
            <p:nvPr/>
          </p:nvSpPr>
          <p:spPr bwMode="auto">
            <a:xfrm>
              <a:off x="132" y="2590"/>
              <a:ext cx="86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de-DE" sz="1400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Photocathode</a:t>
              </a:r>
            </a:p>
          </p:txBody>
        </p:sp>
        <p:sp>
          <p:nvSpPr>
            <p:cNvPr id="843800" name="Text Box 24"/>
            <p:cNvSpPr txBox="1">
              <a:spLocks noChangeArrowheads="1"/>
            </p:cNvSpPr>
            <p:nvPr/>
          </p:nvSpPr>
          <p:spPr bwMode="auto">
            <a:xfrm>
              <a:off x="0" y="3351"/>
              <a:ext cx="93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altLang="de-DE" sz="1400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Phosphor</a:t>
              </a:r>
            </a:p>
          </p:txBody>
        </p:sp>
        <p:sp>
          <p:nvSpPr>
            <p:cNvPr id="843801" name="Text Box 25"/>
            <p:cNvSpPr txBox="1">
              <a:spLocks noChangeArrowheads="1"/>
            </p:cNvSpPr>
            <p:nvPr/>
          </p:nvSpPr>
          <p:spPr bwMode="auto">
            <a:xfrm>
              <a:off x="64" y="2984"/>
              <a:ext cx="500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 eaLnBrk="0" hangingPunct="0"/>
              <a:r>
                <a:rPr lang="en-US" altLang="de-DE" sz="1400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double</a:t>
              </a:r>
            </a:p>
            <a:p>
              <a:pPr algn="r" eaLnBrk="0" hangingPunct="0">
                <a:lnSpc>
                  <a:spcPct val="20000"/>
                </a:lnSpc>
              </a:pPr>
              <a:r>
                <a:rPr lang="en-US" altLang="de-DE" sz="1400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MCP</a:t>
              </a:r>
            </a:p>
          </p:txBody>
        </p:sp>
        <p:sp>
          <p:nvSpPr>
            <p:cNvPr id="843802" name="Text Box 26"/>
            <p:cNvSpPr txBox="1">
              <a:spLocks noChangeArrowheads="1"/>
            </p:cNvSpPr>
            <p:nvPr/>
          </p:nvSpPr>
          <p:spPr bwMode="auto">
            <a:xfrm>
              <a:off x="1205" y="2552"/>
              <a:ext cx="16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400" b="1">
                  <a:solidFill>
                    <a:schemeClr val="tx1"/>
                  </a:solidFill>
                  <a:ea typeface="ＭＳ Ｐゴシック" charset="-128"/>
                  <a:sym typeface="Symbol" pitchFamily="18" charset="2"/>
                </a:rPr>
                <a:t></a:t>
              </a:r>
            </a:p>
          </p:txBody>
        </p:sp>
        <p:sp>
          <p:nvSpPr>
            <p:cNvPr id="843803" name="Text Box 27"/>
            <p:cNvSpPr txBox="1">
              <a:spLocks noChangeArrowheads="1"/>
            </p:cNvSpPr>
            <p:nvPr/>
          </p:nvSpPr>
          <p:spPr bwMode="auto">
            <a:xfrm>
              <a:off x="1222" y="3363"/>
              <a:ext cx="59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400" dirty="0">
                  <a:solidFill>
                    <a:schemeClr val="tx1"/>
                  </a:solidFill>
                  <a:latin typeface="+mj-lt"/>
                  <a:ea typeface="ＭＳ Ｐゴシック" charset="-128"/>
                  <a:sym typeface="Symbol" pitchFamily="18" charset="2"/>
                </a:rPr>
                <a:t>many</a:t>
              </a:r>
              <a:r>
                <a:rPr lang="en-US" altLang="de-DE" sz="1400" b="1" dirty="0">
                  <a:solidFill>
                    <a:schemeClr val="tx1"/>
                  </a:solidFill>
                  <a:ea typeface="ＭＳ Ｐゴシック" charset="-128"/>
                  <a:sym typeface="Symbol" pitchFamily="18" charset="2"/>
                </a:rPr>
                <a:t> </a:t>
              </a:r>
            </a:p>
          </p:txBody>
        </p:sp>
        <p:sp>
          <p:nvSpPr>
            <p:cNvPr id="843804" name="Text Box 28"/>
            <p:cNvSpPr txBox="1">
              <a:spLocks noChangeArrowheads="1"/>
            </p:cNvSpPr>
            <p:nvPr/>
          </p:nvSpPr>
          <p:spPr bwMode="auto">
            <a:xfrm>
              <a:off x="1162" y="2838"/>
              <a:ext cx="30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0" hangingPunct="0"/>
              <a:r>
                <a:rPr lang="en-US" altLang="de-DE" sz="1400" b="1">
                  <a:solidFill>
                    <a:schemeClr val="tx1"/>
                  </a:solidFill>
                  <a:ea typeface="ＭＳ Ｐゴシック" charset="-128"/>
                  <a:sym typeface="Symbol" pitchFamily="18" charset="2"/>
                </a:rPr>
                <a:t>e</a:t>
              </a:r>
              <a:r>
                <a:rPr lang="en-US" altLang="de-DE" b="1" baseline="30000">
                  <a:solidFill>
                    <a:schemeClr val="tx1"/>
                  </a:solidFill>
                  <a:ea typeface="ＭＳ Ｐゴシック" charset="-128"/>
                  <a:sym typeface="Symbol" pitchFamily="18" charset="2"/>
                </a:rPr>
                <a:t>-</a:t>
              </a:r>
            </a:p>
          </p:txBody>
        </p:sp>
        <p:sp>
          <p:nvSpPr>
            <p:cNvPr id="843805" name="Rectangle 29"/>
            <p:cNvSpPr>
              <a:spLocks noChangeArrowheads="1"/>
            </p:cNvSpPr>
            <p:nvPr/>
          </p:nvSpPr>
          <p:spPr bwMode="auto">
            <a:xfrm>
              <a:off x="1095" y="2884"/>
              <a:ext cx="59" cy="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843806" name="Text Box 30"/>
            <p:cNvSpPr txBox="1">
              <a:spLocks noChangeArrowheads="1"/>
            </p:cNvSpPr>
            <p:nvPr/>
          </p:nvSpPr>
          <p:spPr bwMode="auto">
            <a:xfrm>
              <a:off x="629" y="2246"/>
              <a:ext cx="1182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ts val="0"/>
                </a:spcBef>
              </a:pPr>
              <a:r>
                <a:rPr lang="en-US" altLang="de-DE" sz="1500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Image intensifier</a:t>
              </a:r>
            </a:p>
            <a:p>
              <a:pPr eaLnBrk="0" hangingPunct="0">
                <a:spcBef>
                  <a:spcPts val="0"/>
                </a:spcBef>
              </a:pPr>
              <a:r>
                <a:rPr lang="en-US" altLang="de-DE" sz="1500" dirty="0">
                  <a:solidFill>
                    <a:schemeClr val="tx1"/>
                  </a:solidFill>
                  <a:latin typeface="+mj-lt"/>
                  <a:ea typeface="ＭＳ Ｐゴシック" charset="-128"/>
                </a:rPr>
                <a:t>for single photons</a:t>
              </a:r>
            </a:p>
          </p:txBody>
        </p:sp>
      </p:grpSp>
      <p:sp>
        <p:nvSpPr>
          <p:cNvPr id="843783" name="Text Box 7"/>
          <p:cNvSpPr txBox="1">
            <a:spLocks noChangeArrowheads="1"/>
          </p:cNvSpPr>
          <p:nvPr/>
        </p:nvSpPr>
        <p:spPr bwMode="auto">
          <a:xfrm>
            <a:off x="-109381" y="6318828"/>
            <a:ext cx="29692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de-DE" sz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</a:t>
            </a:r>
            <a:r>
              <a:rPr lang="en-US" altLang="de-DE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Andre (GSI) et al., Proc. </a:t>
            </a:r>
            <a:r>
              <a:rPr lang="en-US" altLang="de-DE" sz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IBIC 2014 </a:t>
            </a:r>
            <a:endParaRPr lang="en-US" altLang="de-DE" sz="1200" dirty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2965756" y="3831378"/>
            <a:ext cx="1821838" cy="2464341"/>
            <a:chOff x="3420701" y="3799468"/>
            <a:chExt cx="1821838" cy="2464341"/>
          </a:xfrm>
        </p:grpSpPr>
        <p:pic>
          <p:nvPicPr>
            <p:cNvPr id="843779" name="Picture 3" descr="Bild2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EADDE6"/>
                </a:clrFrom>
                <a:clrTo>
                  <a:srgbClr val="EADDE6">
                    <a:alpha val="0"/>
                  </a:srgbClr>
                </a:clrTo>
              </a:clrChange>
              <a:lum bright="12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301"/>
            <a:stretch/>
          </p:blipFill>
          <p:spPr bwMode="auto">
            <a:xfrm rot="5400000">
              <a:off x="3099449" y="4120720"/>
              <a:ext cx="2464341" cy="18218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 Box 23"/>
            <p:cNvSpPr txBox="1">
              <a:spLocks noChangeArrowheads="1"/>
            </p:cNvSpPr>
            <p:nvPr/>
          </p:nvSpPr>
          <p:spPr bwMode="auto">
            <a:xfrm>
              <a:off x="3587295" y="5480051"/>
              <a:ext cx="1370013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de-DE" sz="1400" b="1" dirty="0" smtClean="0">
                  <a:solidFill>
                    <a:srgbClr val="FFFF00"/>
                  </a:solidFill>
                  <a:latin typeface="Arial" panose="020B0604020202020204" pitchFamily="34" charset="0"/>
                  <a:ea typeface="ＭＳ Ｐゴシック" charset="-128"/>
                  <a:cs typeface="Arial" panose="020B0604020202020204" pitchFamily="34" charset="0"/>
                  <a:sym typeface="Symbol"/>
                </a:rPr>
                <a:t> 15 cm</a:t>
              </a:r>
              <a:endParaRPr lang="en-US" altLang="de-DE" sz="1400" b="1" dirty="0">
                <a:solidFill>
                  <a:srgbClr val="FFFF00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endParaRPr>
            </a:p>
          </p:txBody>
        </p:sp>
      </p:grpSp>
      <p:pic>
        <p:nvPicPr>
          <p:cNvPr id="33" name="Picture 2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669" y="4611718"/>
            <a:ext cx="3533775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" name="Text Box 23"/>
          <p:cNvSpPr txBox="1">
            <a:spLocks noChangeArrowheads="1"/>
          </p:cNvSpPr>
          <p:nvPr/>
        </p:nvSpPr>
        <p:spPr bwMode="auto">
          <a:xfrm>
            <a:off x="2707596" y="6340962"/>
            <a:ext cx="5173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en-US" altLang="de-DE" sz="14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Beam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: Ar</a:t>
            </a:r>
            <a:r>
              <a:rPr lang="en-US" altLang="de-DE" sz="1600" baseline="300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10</a:t>
            </a:r>
            <a:r>
              <a:rPr lang="en-US" altLang="de-DE" sz="1600" baseline="30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+</a:t>
            </a:r>
            <a:r>
              <a:rPr lang="en-US" altLang="de-DE" sz="1400" dirty="0" smtClean="0">
                <a:latin typeface="Calibri" panose="020F0502020204030204" pitchFamily="34" charset="0"/>
                <a:ea typeface="ＭＳ Ｐゴシック" charset="-128"/>
              </a:rPr>
              <a:t>@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4.7 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MeV/u, </a:t>
            </a:r>
            <a:r>
              <a:rPr lang="en-US" altLang="de-DE" sz="1400" b="1" i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I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=2.5 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mA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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10</a:t>
            </a:r>
            <a:r>
              <a:rPr lang="en-US" altLang="de-DE" sz="1600" baseline="30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11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de-DE" sz="1400" dirty="0" err="1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ppp</a:t>
            </a:r>
            <a:r>
              <a:rPr lang="en-US" altLang="de-DE" sz="14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,  </a:t>
            </a:r>
            <a:r>
              <a:rPr lang="en-US" altLang="de-DE" sz="1400" b="1" i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p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=10</a:t>
            </a:r>
            <a:r>
              <a:rPr lang="en-US" altLang="de-DE" sz="1600" baseline="30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-5</a:t>
            </a:r>
            <a:r>
              <a:rPr lang="en-US" altLang="de-DE" sz="14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mbar</a:t>
            </a:r>
            <a:endParaRPr lang="en-US" altLang="de-DE" sz="1400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67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3781" name="Text Box 5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BIF-Monitor: 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N</a:t>
            </a:r>
            <a:r>
              <a:rPr lang="en-US" altLang="de-DE" sz="22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Fluorescence Spectra for different </a:t>
            </a:r>
            <a:r>
              <a:rPr lang="en-US" altLang="de-DE" sz="22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I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ons</a:t>
            </a:r>
            <a:endParaRPr lang="en-US" altLang="de-DE" sz="2200" b="1" dirty="0">
              <a:solidFill>
                <a:srgbClr val="4D4D4D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43783" name="Text Box 7"/>
          <p:cNvSpPr txBox="1">
            <a:spLocks noChangeArrowheads="1"/>
          </p:cNvSpPr>
          <p:nvPr/>
        </p:nvSpPr>
        <p:spPr bwMode="auto">
          <a:xfrm>
            <a:off x="6079507" y="6306047"/>
            <a:ext cx="29692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altLang="de-DE" sz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C</a:t>
            </a:r>
            <a:r>
              <a:rPr lang="en-US" altLang="de-DE" sz="1200" dirty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. Andre (GSI) et al., Proc. </a:t>
            </a:r>
            <a:r>
              <a:rPr lang="en-US" altLang="de-DE" sz="1200" dirty="0" smtClean="0">
                <a:solidFill>
                  <a:schemeClr val="tx1"/>
                </a:solidFill>
                <a:latin typeface="Arial" panose="020B0604020202020204" pitchFamily="34" charset="0"/>
                <a:ea typeface="ＭＳ Ｐゴシック" charset="-128"/>
                <a:cs typeface="Arial" panose="020B0604020202020204" pitchFamily="34" charset="0"/>
              </a:rPr>
              <a:t>IBIC 2014 </a:t>
            </a:r>
            <a:endParaRPr lang="en-US" altLang="de-DE" sz="1200" dirty="0">
              <a:solidFill>
                <a:schemeClr val="tx1"/>
              </a:solidFill>
              <a:latin typeface="Arial" panose="020B0604020202020204" pitchFamily="34" charset="0"/>
              <a:ea typeface="ＭＳ Ｐゴシック" charset="-128"/>
              <a:cs typeface="Arial" panose="020B0604020202020204" pitchFamily="34" charset="0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204049" y="654742"/>
            <a:ext cx="699841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0" hangingPunct="0">
              <a:buFont typeface="Wingdings" pitchFamily="2" charset="2"/>
              <a:buNone/>
            </a:pP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For N</a:t>
            </a:r>
            <a:r>
              <a:rPr lang="en-US" sz="2400" b="1" baseline="-250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r>
              <a:rPr lang="en-US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working gas the spectra for different ion impact is measured:</a:t>
            </a:r>
            <a:endParaRPr lang="en-US" sz="2000" b="1" dirty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142026" y="965768"/>
            <a:ext cx="4511286" cy="4011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ts val="400"/>
              </a:spcBef>
            </a:pPr>
            <a:r>
              <a:rPr lang="en-US" altLang="de-DE" b="1" dirty="0">
                <a:latin typeface="Calibri" panose="020F0502020204030204" pitchFamily="34" charset="0"/>
                <a:ea typeface="ＭＳ Ｐゴシック" charset="-128"/>
              </a:rPr>
              <a:t>Fluorescent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de-DE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t</a:t>
            </a:r>
            <a:r>
              <a:rPr lang="en-US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ransitions:</a:t>
            </a:r>
          </a:p>
          <a:p>
            <a:pPr algn="l">
              <a:spcBef>
                <a:spcPts val="400"/>
              </a:spcBef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+ ion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(N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)* +e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+ ion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 + e</a:t>
            </a:r>
            <a:r>
              <a:rPr lang="en-US" baseline="30000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-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+ ion</a:t>
            </a:r>
          </a:p>
          <a:p>
            <a:pPr algn="l">
              <a:spcBef>
                <a:spcPts val="40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N</a:t>
            </a:r>
            <a:r>
              <a:rPr lang="en-US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2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+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: 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B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2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Σ</a:t>
            </a:r>
            <a:r>
              <a:rPr lang="en-GB" spc="-1" baseline="-17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u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+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 (v’’)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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Times New Roman"/>
              </a:rPr>
              <a:t> 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X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2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Σ</a:t>
            </a:r>
            <a:r>
              <a:rPr lang="en-GB" spc="-1" baseline="-17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g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+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(v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’)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, </a:t>
            </a:r>
          </a:p>
          <a:p>
            <a:pPr algn="l">
              <a:spcBef>
                <a:spcPts val="400"/>
              </a:spcBef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  <a:sym typeface="Symbol"/>
              </a:rPr>
              <a:t>            =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391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, 427 &amp; 471 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nm, </a:t>
            </a:r>
          </a:p>
          <a:p>
            <a:pPr algn="l">
              <a:spcBef>
                <a:spcPts val="400"/>
              </a:spcBef>
            </a:pP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           l</a:t>
            </a:r>
            <a:r>
              <a:rPr lang="en-US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ife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 time 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  <a:sym typeface="Symbol"/>
              </a:rPr>
              <a:t> </a:t>
            </a:r>
            <a:r>
              <a:rPr 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 60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ns</a:t>
            </a:r>
          </a:p>
          <a:p>
            <a:pPr algn="l">
              <a:spcBef>
                <a:spcPts val="400"/>
              </a:spcBef>
            </a:pP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GSI UNIAC: ion energy </a:t>
            </a:r>
            <a:r>
              <a:rPr lang="en-US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  <a:sym typeface="Symbol" panose="05050102010706020507" pitchFamily="18" charset="2"/>
              </a:rPr>
              <a:t> 5 MeV/u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ea typeface="Verdana"/>
            </a:endParaRPr>
          </a:p>
          <a:p>
            <a:pPr algn="l">
              <a:spcBef>
                <a:spcPts val="400"/>
              </a:spcBef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Results:</a:t>
            </a:r>
            <a:endParaRPr lang="en-US" b="1" dirty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algn="l" eaLnBrk="0" hangingPunct="0">
              <a:spcBef>
                <a:spcPts val="4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Comparable spectra for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all ions</a:t>
            </a:r>
          </a:p>
          <a:p>
            <a:pPr algn="l" eaLnBrk="0" hangingPunct="0">
              <a:spcBef>
                <a:spcPts val="400"/>
              </a:spcBef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Small modification due to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N</a:t>
            </a:r>
            <a:r>
              <a:rPr lang="en-US" sz="2400" baseline="-250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r>
              <a:rPr lang="en-US" sz="2400" baseline="3000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+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</a:p>
          <a:p>
            <a:pPr algn="l" eaLnBrk="0" hangingPunct="0">
              <a:spcBef>
                <a:spcPts val="400"/>
              </a:spcBef>
              <a:buFont typeface="Wingdings" pitchFamily="2" charset="2"/>
              <a:buNone/>
            </a:pP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   dissociation by heavy ion impact</a:t>
            </a:r>
          </a:p>
          <a:p>
            <a:pPr algn="l" eaLnBrk="0" hangingPunct="0">
              <a:spcBef>
                <a:spcPts val="400"/>
              </a:spcBef>
            </a:pP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itchFamily="18" charset="2"/>
              </a:rPr>
              <a:t> </a:t>
            </a: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itchFamily="18" charset="2"/>
              </a:rPr>
              <a:t> Stable operation with </a:t>
            </a:r>
            <a:endParaRPr lang="en-US" b="1" dirty="0">
              <a:solidFill>
                <a:srgbClr val="0000FF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  <a:sym typeface="Symbol" pitchFamily="18" charset="2"/>
            </a:endParaRPr>
          </a:p>
          <a:p>
            <a:pPr algn="l" eaLnBrk="0" hangingPunct="0">
              <a:spcBef>
                <a:spcPts val="400"/>
              </a:spcBef>
            </a:pPr>
            <a:r>
              <a:rPr lang="en-US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itchFamily="18" charset="2"/>
              </a:rPr>
              <a:t>constant spectrum for highly ionized ions</a:t>
            </a:r>
            <a:endParaRPr lang="en-US" sz="2000" b="1" i="1" dirty="0">
              <a:solidFill>
                <a:srgbClr val="0000FF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Gruppieren 5"/>
          <p:cNvGrpSpPr/>
          <p:nvPr/>
        </p:nvGrpSpPr>
        <p:grpSpPr>
          <a:xfrm>
            <a:off x="3921844" y="1695615"/>
            <a:ext cx="5222156" cy="3489704"/>
            <a:chOff x="4550624" y="1034787"/>
            <a:chExt cx="4363990" cy="2785936"/>
          </a:xfrm>
        </p:grpSpPr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624" y="1101878"/>
              <a:ext cx="3891919" cy="27188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chemeClr val="accent2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9" name="Textfeld 38"/>
            <p:cNvSpPr txBox="1"/>
            <p:nvPr/>
          </p:nvSpPr>
          <p:spPr>
            <a:xfrm>
              <a:off x="5750984" y="1034787"/>
              <a:ext cx="1313695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GB" sz="1500" b="1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ib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0 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 0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5737118" y="1395293"/>
              <a:ext cx="1313695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GB" sz="1500" b="1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ib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0 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 1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6147181" y="2566540"/>
              <a:ext cx="1313695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err="1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</a:t>
              </a:r>
              <a:r>
                <a:rPr lang="en-GB" sz="1500" b="1" dirty="0" err="1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ib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. 0 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 2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7970471" y="2728122"/>
              <a:ext cx="944143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lang="en-GB" sz="1500" b="1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GB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trans.</a:t>
              </a:r>
            </a:p>
          </p:txBody>
        </p:sp>
        <p:sp>
          <p:nvSpPr>
            <p:cNvPr id="44" name="Textfeld 43"/>
            <p:cNvSpPr txBox="1"/>
            <p:nvPr/>
          </p:nvSpPr>
          <p:spPr>
            <a:xfrm>
              <a:off x="6414593" y="2913129"/>
              <a:ext cx="944143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lang="en-GB" sz="1500" b="1" baseline="300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GB" sz="15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trans.</a:t>
              </a:r>
            </a:p>
          </p:txBody>
        </p:sp>
        <p:sp>
          <p:nvSpPr>
            <p:cNvPr id="45" name="Textfeld 44"/>
            <p:cNvSpPr txBox="1"/>
            <p:nvPr/>
          </p:nvSpPr>
          <p:spPr>
            <a:xfrm>
              <a:off x="5098678" y="2726601"/>
              <a:ext cx="843844" cy="3231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 </a:t>
              </a:r>
              <a:r>
                <a:rPr lang="en-GB" sz="1500" b="1" dirty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0</a:t>
              </a:r>
              <a:r>
                <a:rPr lang="en-GB" sz="1500" b="1" dirty="0" smtClean="0">
                  <a:solidFill>
                    <a:srgbClr val="0000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103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Nitrogen Molecule Spectra with Ion Impact: Cross Section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23782" y="626621"/>
            <a:ext cx="4742917" cy="32419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400"/>
              </a:spcBef>
            </a:pP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N</a:t>
            </a:r>
            <a:r>
              <a:rPr lang="en-US" altLang="de-DE" b="1" baseline="-25000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altLang="de-DE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 as working gas for process: 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altLang="de-DE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ion  (N</a:t>
            </a:r>
            <a:r>
              <a:rPr lang="en-US" altLang="de-DE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)*+ e</a:t>
            </a:r>
            <a:r>
              <a:rPr lang="en-US" altLang="de-DE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ion </a:t>
            </a:r>
          </a:p>
          <a:p>
            <a:pPr algn="l">
              <a:spcBef>
                <a:spcPts val="400"/>
              </a:spcBef>
            </a:pP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               N</a:t>
            </a:r>
            <a:r>
              <a:rPr lang="en-US" altLang="de-DE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</a:t>
            </a:r>
            <a:r>
              <a:rPr lang="en-US" altLang="de-DE" b="1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</a:t>
            </a:r>
            <a:r>
              <a:rPr lang="de-DE" altLang="de-DE" dirty="0">
                <a:latin typeface="Calibri" panose="020F0502020204030204" pitchFamily="34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 +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e</a:t>
            </a:r>
            <a:r>
              <a:rPr lang="en-US" altLang="de-DE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</a:t>
            </a:r>
            <a:r>
              <a:rPr lang="de-DE" altLang="de-DE" dirty="0" err="1">
                <a:latin typeface="Calibri" panose="020F0502020204030204" pitchFamily="34" charset="0"/>
                <a:ea typeface="ＭＳ Ｐゴシック" charset="-128"/>
                <a:cs typeface="Times New Roman" pitchFamily="18" charset="0"/>
                <a:sym typeface="Symbol" pitchFamily="18" charset="2"/>
              </a:rPr>
              <a:t>ion</a:t>
            </a:r>
            <a:endParaRPr lang="en-US" altLang="de-DE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endParaRPr lang="en-US" altLang="de-DE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Result for cross section: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Ionic lines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B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2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Σ</a:t>
            </a:r>
            <a:r>
              <a:rPr lang="en-GB" spc="-1" baseline="-17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u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+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 (v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’’=0)</a:t>
            </a:r>
            <a:r>
              <a:rPr lang="en-US" altLang="de-DE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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Times New Roman"/>
              </a:rPr>
              <a:t> 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X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2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Σ</a:t>
            </a:r>
            <a:r>
              <a:rPr lang="en-GB" spc="-1" baseline="-17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g</a:t>
            </a:r>
            <a:r>
              <a:rPr lang="en-GB" spc="-1" baseline="33000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+ </a:t>
            </a:r>
            <a:r>
              <a:rPr lang="en-GB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(v</a:t>
            </a:r>
            <a:r>
              <a:rPr lang="en-GB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Verdana"/>
              </a:rPr>
              <a:t>’=0)</a:t>
            </a:r>
            <a:endParaRPr lang="en-US" altLang="de-DE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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Constant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over entire range 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Neutral lines: 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C</a:t>
            </a:r>
            <a:r>
              <a:rPr lang="en-US" baseline="30000" dirty="0">
                <a:latin typeface="Calibri" panose="020F0502020204030204" pitchFamily="34" charset="0"/>
                <a:sym typeface="Symbol" pitchFamily="18" charset="2"/>
              </a:rPr>
              <a:t>3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</a:t>
            </a:r>
            <a:r>
              <a:rPr lang="en-US" baseline="-25000" dirty="0">
                <a:latin typeface="Calibri" panose="020F0502020204030204" pitchFamily="34" charset="0"/>
                <a:sym typeface="Symbol" pitchFamily="18" charset="2"/>
              </a:rPr>
              <a:t>u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(v’’=0)  B</a:t>
            </a:r>
            <a:r>
              <a:rPr lang="en-US" baseline="30000" dirty="0">
                <a:latin typeface="Calibri" panose="020F0502020204030204" pitchFamily="34" charset="0"/>
                <a:sym typeface="Symbol" pitchFamily="18" charset="2"/>
              </a:rPr>
              <a:t>3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</a:t>
            </a:r>
            <a:r>
              <a:rPr lang="en-US" baseline="-25000" dirty="0">
                <a:latin typeface="Calibri" panose="020F0502020204030204" pitchFamily="34" charset="0"/>
                <a:sym typeface="Symbol" pitchFamily="18" charset="2"/>
              </a:rPr>
              <a:t>g</a:t>
            </a:r>
            <a:r>
              <a:rPr lang="en-US" dirty="0">
                <a:latin typeface="Calibri" panose="020F0502020204030204" pitchFamily="34" charset="0"/>
                <a:sym typeface="Symbol" pitchFamily="18" charset="2"/>
              </a:rPr>
              <a:t>(v’=0</a:t>
            </a:r>
            <a:r>
              <a:rPr lang="en-US" dirty="0" smtClean="0">
                <a:latin typeface="Calibri" panose="020F0502020204030204" pitchFamily="34" charset="0"/>
                <a:sym typeface="Symbol" pitchFamily="18" charset="2"/>
              </a:rPr>
              <a:t>)</a:t>
            </a:r>
            <a:endParaRPr lang="en-US" altLang="de-DE" b="1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Increasing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as generated by secondary electrons 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only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(spin forbidden by proton impact)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-1" y="3985525"/>
            <a:ext cx="7454350" cy="213904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Estimation of cross section: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Ionic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: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 MeV/u) = 4  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-16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  Proton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(2.7MeV/u) =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(2.7MeV/u) /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q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=  6.3  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-18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  Bethe-Bloch scaling 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= 0.03 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(2.7MeV) = 1.8  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-19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</a:t>
            </a:r>
            <a:r>
              <a:rPr lang="en-US" altLang="de-DE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Serban’s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estimation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:      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= </a:t>
            </a:r>
            <a:r>
              <a:rPr lang="de-DE" dirty="0" smtClean="0">
                <a:latin typeface="Calibri" panose="020F0502020204030204" pitchFamily="34" charset="0"/>
              </a:rPr>
              <a:t>3.7</a:t>
            </a:r>
            <a:r>
              <a:rPr lang="de-DE" dirty="0" smtClean="0">
                <a:latin typeface="Calibri" panose="020F0502020204030204" pitchFamily="34" charset="0"/>
                <a:sym typeface="Symbol"/>
              </a:rPr>
              <a:t>10</a:t>
            </a:r>
            <a:r>
              <a:rPr lang="de-DE" baseline="30000" dirty="0" smtClean="0">
                <a:latin typeface="Calibri" panose="020F0502020204030204" pitchFamily="34" charset="0"/>
                <a:sym typeface="Symbol"/>
              </a:rPr>
              <a:t>-20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 factor 5 too large 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b="1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Neutral</a:t>
            </a:r>
            <a:r>
              <a:rPr lang="en-US" altLang="de-DE" dirty="0" smtClean="0"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: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Can 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not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be excited by proton &amp; ion impact!</a:t>
            </a:r>
          </a:p>
        </p:txBody>
      </p:sp>
      <p:pic>
        <p:nvPicPr>
          <p:cNvPr id="14338" name="Picture 2" descr="H:\BIF at elens\Meeting June 2019\Bilder Raphael June2019\N2_Wirkungsquerschnitt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2198" y="779290"/>
            <a:ext cx="3862688" cy="312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43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3842" name="Picture 2" descr="D:\forck\ESS March 2012\Daten BIF\Profiles\BIF_N2_results_plot_39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3" t="12210" r="15060" b="4488"/>
          <a:stretch/>
        </p:blipFill>
        <p:spPr bwMode="auto">
          <a:xfrm>
            <a:off x="4337839" y="2468302"/>
            <a:ext cx="4806161" cy="396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3843" name="Picture 3" descr="D:\forck\ESS March 2012\Daten BIF\Profiles\BIF_N2_results_plot_337+392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6" t="13893" r="14700" b="5199"/>
          <a:stretch/>
        </p:blipFill>
        <p:spPr bwMode="auto">
          <a:xfrm>
            <a:off x="4288380" y="2571750"/>
            <a:ext cx="4892132" cy="385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218" name="Text Box 2"/>
          <p:cNvSpPr txBox="1">
            <a:spLocks noChangeArrowheads="1"/>
          </p:cNvSpPr>
          <p:nvPr/>
        </p:nvSpPr>
        <p:spPr bwMode="auto">
          <a:xfrm>
            <a:off x="203200" y="361950"/>
            <a:ext cx="8229600" cy="39687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endParaRPr lang="de-DE" sz="2000" b="1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33221" name="Text Box 5"/>
          <p:cNvSpPr txBox="1">
            <a:spLocks noChangeArrowheads="1"/>
          </p:cNvSpPr>
          <p:nvPr/>
        </p:nvSpPr>
        <p:spPr bwMode="auto">
          <a:xfrm>
            <a:off x="-31565" y="706573"/>
            <a:ext cx="9217026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latin typeface="Calibri" panose="020F0502020204030204" pitchFamily="34" charset="0"/>
              </a:rPr>
              <a:t>Observation: </a:t>
            </a:r>
            <a:r>
              <a:rPr lang="en-US" b="1" dirty="0" smtClean="0">
                <a:latin typeface="Calibri" panose="020F0502020204030204" pitchFamily="34" charset="0"/>
              </a:rPr>
              <a:t> </a:t>
            </a:r>
            <a:r>
              <a:rPr lang="en-US" b="0" dirty="0" smtClean="0">
                <a:latin typeface="Calibri" panose="020F0502020204030204" pitchFamily="34" charset="0"/>
              </a:rPr>
              <a:t>Trans</a:t>
            </a:r>
            <a:r>
              <a:rPr lang="en-US" b="0" dirty="0">
                <a:latin typeface="Calibri" panose="020F0502020204030204" pitchFamily="34" charset="0"/>
              </a:rPr>
              <a:t>. of ionic states e.g</a:t>
            </a:r>
            <a:r>
              <a:rPr lang="en-US" dirty="0">
                <a:solidFill>
                  <a:srgbClr val="3333CC"/>
                </a:solidFill>
                <a:latin typeface="Calibri" panose="020F0502020204030204" pitchFamily="34" charset="0"/>
              </a:rPr>
              <a:t>. N</a:t>
            </a:r>
            <a:r>
              <a:rPr lang="en-US" baseline="-25000" dirty="0">
                <a:solidFill>
                  <a:srgbClr val="3333CC"/>
                </a:solidFill>
                <a:latin typeface="Calibri" panose="020F0502020204030204" pitchFamily="34" charset="0"/>
              </a:rPr>
              <a:t>2</a:t>
            </a:r>
            <a:r>
              <a:rPr lang="en-US" baseline="30000" dirty="0" smtClean="0">
                <a:solidFill>
                  <a:srgbClr val="3333CC"/>
                </a:solidFill>
                <a:latin typeface="Calibri" panose="020F0502020204030204" pitchFamily="34" charset="0"/>
              </a:rPr>
              <a:t>+  </a:t>
            </a:r>
            <a:r>
              <a:rPr lang="en-US" b="0" dirty="0" smtClean="0">
                <a:latin typeface="Calibri" panose="020F0502020204030204" pitchFamily="34" charset="0"/>
                <a:sym typeface="Symbol" pitchFamily="18" charset="2"/>
              </a:rPr>
              <a:t> 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profile width independent on pressure</a:t>
            </a:r>
          </a:p>
          <a:p>
            <a:pPr algn="l">
              <a:lnSpc>
                <a:spcPct val="60000"/>
              </a:lnSpc>
            </a:pP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                      </a:t>
            </a:r>
            <a:r>
              <a:rPr lang="en-US" b="0" dirty="0" smtClean="0">
                <a:latin typeface="Calibri" panose="020F0502020204030204" pitchFamily="34" charset="0"/>
                <a:sym typeface="Symbol" pitchFamily="18" charset="2"/>
              </a:rPr>
              <a:t>   Trans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. of neutral states </a:t>
            </a:r>
            <a:r>
              <a:rPr lang="en-US" b="0" dirty="0" smtClean="0">
                <a:latin typeface="Calibri" panose="020F0502020204030204" pitchFamily="34" charset="0"/>
                <a:sym typeface="Symbol" pitchFamily="18" charset="2"/>
              </a:rPr>
              <a:t>e.g.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US" baseline="-25000" dirty="0" smtClean="0">
                <a:solidFill>
                  <a:srgbClr val="FF0000"/>
                </a:solidFill>
                <a:latin typeface="Calibri" panose="020F0502020204030204" pitchFamily="34" charset="0"/>
                <a:sym typeface="Symbol" pitchFamily="18" charset="2"/>
              </a:rPr>
              <a:t>2 </a:t>
            </a:r>
            <a:r>
              <a:rPr lang="en-US" b="0" dirty="0" smtClean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b="0" dirty="0" smtClean="0">
                <a:latin typeface="Calibri" panose="020F0502020204030204" pitchFamily="34" charset="0"/>
              </a:rPr>
              <a:t> </a:t>
            </a:r>
            <a:r>
              <a:rPr lang="en-US" b="0" dirty="0">
                <a:latin typeface="Calibri" panose="020F0502020204030204" pitchFamily="34" charset="0"/>
              </a:rPr>
              <a:t>width strongly dependent on pressure!</a:t>
            </a:r>
            <a:endParaRPr lang="en-US" b="0" dirty="0">
              <a:latin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1033236" name="Text Box 20"/>
          <p:cNvSpPr txBox="1">
            <a:spLocks noChangeArrowheads="1"/>
          </p:cNvSpPr>
          <p:nvPr/>
        </p:nvSpPr>
        <p:spPr bwMode="auto">
          <a:xfrm>
            <a:off x="131738" y="1293298"/>
            <a:ext cx="4557712" cy="1284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sz="1700" b="1" dirty="0">
                <a:solidFill>
                  <a:srgbClr val="3333CC"/>
                </a:solidFill>
                <a:latin typeface="Calibri" panose="020F0502020204030204" pitchFamily="34" charset="0"/>
              </a:rPr>
              <a:t>Ionic </a:t>
            </a:r>
            <a:r>
              <a:rPr lang="en-US" sz="17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transitions </a:t>
            </a:r>
            <a:r>
              <a:rPr lang="en-US" sz="1700" b="1" dirty="0" smtClean="0">
                <a:solidFill>
                  <a:srgbClr val="3333CC"/>
                </a:solidFill>
                <a:latin typeface="Calibri" panose="020F0502020204030204" pitchFamily="34" charset="0"/>
                <a:sym typeface="Symbol"/>
              </a:rPr>
              <a:t>=391 nm</a:t>
            </a:r>
            <a:r>
              <a:rPr lang="en-US" sz="1700" b="1" dirty="0" smtClean="0">
                <a:solidFill>
                  <a:srgbClr val="3333CC"/>
                </a:solidFill>
                <a:latin typeface="Calibri" panose="020F0502020204030204" pitchFamily="34" charset="0"/>
              </a:rPr>
              <a:t>:</a:t>
            </a:r>
            <a:endParaRPr lang="en-US" sz="1700" b="1" dirty="0">
              <a:solidFill>
                <a:srgbClr val="3333CC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60000"/>
              </a:lnSpc>
            </a:pPr>
            <a:r>
              <a:rPr lang="en-US" sz="1700" b="0" dirty="0">
                <a:latin typeface="Calibri" panose="020F0502020204030204" pitchFamily="34" charset="0"/>
              </a:rPr>
              <a:t>N</a:t>
            </a:r>
            <a:r>
              <a:rPr lang="en-US" sz="1700" b="0" baseline="-25000" dirty="0">
                <a:latin typeface="Calibri" panose="020F0502020204030204" pitchFamily="34" charset="0"/>
              </a:rPr>
              <a:t>2</a:t>
            </a:r>
            <a:r>
              <a:rPr lang="en-US" sz="1700" b="0" dirty="0">
                <a:latin typeface="Calibri" panose="020F0502020204030204" pitchFamily="34" charset="0"/>
              </a:rPr>
              <a:t> + ion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sz="1700" b="0" dirty="0">
                <a:latin typeface="Calibri" panose="020F0502020204030204" pitchFamily="34" charset="0"/>
              </a:rPr>
              <a:t>(N</a:t>
            </a:r>
            <a:r>
              <a:rPr lang="en-US" sz="1700" b="0" baseline="-25000" dirty="0">
                <a:latin typeface="Calibri" panose="020F0502020204030204" pitchFamily="34" charset="0"/>
              </a:rPr>
              <a:t>2</a:t>
            </a:r>
            <a:r>
              <a:rPr lang="en-US" sz="1700" b="0" baseline="30000" dirty="0">
                <a:latin typeface="Calibri" panose="020F0502020204030204" pitchFamily="34" charset="0"/>
              </a:rPr>
              <a:t>+</a:t>
            </a:r>
            <a:r>
              <a:rPr lang="en-US" sz="1700" b="0" dirty="0">
                <a:latin typeface="Calibri" panose="020F0502020204030204" pitchFamily="34" charset="0"/>
              </a:rPr>
              <a:t>)* +e</a:t>
            </a:r>
            <a:r>
              <a:rPr lang="en-US" sz="1700" b="0" baseline="30000" dirty="0">
                <a:latin typeface="Calibri" panose="020F0502020204030204" pitchFamily="34" charset="0"/>
              </a:rPr>
              <a:t>-</a:t>
            </a:r>
            <a:r>
              <a:rPr lang="en-US" sz="1700" b="0" dirty="0">
                <a:latin typeface="Calibri" panose="020F0502020204030204" pitchFamily="34" charset="0"/>
              </a:rPr>
              <a:t>+ ion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sz="1700" b="0" dirty="0">
                <a:latin typeface="Calibri" panose="020F0502020204030204" pitchFamily="34" charset="0"/>
              </a:rPr>
              <a:t>N</a:t>
            </a:r>
            <a:r>
              <a:rPr lang="en-US" sz="1700" b="0" baseline="-25000" dirty="0">
                <a:latin typeface="Calibri" panose="020F0502020204030204" pitchFamily="34" charset="0"/>
              </a:rPr>
              <a:t>2</a:t>
            </a:r>
            <a:r>
              <a:rPr lang="en-US" sz="1700" b="0" baseline="30000" dirty="0">
                <a:latin typeface="Calibri" panose="020F0502020204030204" pitchFamily="34" charset="0"/>
              </a:rPr>
              <a:t>+</a:t>
            </a:r>
            <a:r>
              <a:rPr lang="en-US" sz="1700" b="0" dirty="0">
                <a:latin typeface="Calibri" panose="020F0502020204030204" pitchFamily="34" charset="0"/>
              </a:rPr>
              <a:t>+ 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+e</a:t>
            </a:r>
            <a:r>
              <a:rPr lang="en-US" sz="1700" b="0" baseline="30000" dirty="0">
                <a:latin typeface="Calibri" panose="020F0502020204030204" pitchFamily="34" charset="0"/>
                <a:sym typeface="Symbol" pitchFamily="18" charset="2"/>
              </a:rPr>
              <a:t>- 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+ ion</a:t>
            </a:r>
          </a:p>
          <a:p>
            <a:pPr algn="l">
              <a:lnSpc>
                <a:spcPct val="70000"/>
              </a:lnSpc>
            </a:pP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US" sz="1700" b="0" baseline="-25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sz="1700" b="0" baseline="30000" dirty="0">
                <a:latin typeface="Calibri" panose="020F0502020204030204" pitchFamily="34" charset="0"/>
                <a:sym typeface="Symbol" pitchFamily="18" charset="2"/>
              </a:rPr>
              <a:t>+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 @391nm: B</a:t>
            </a:r>
            <a:r>
              <a:rPr lang="en-US" sz="1700" b="0" baseline="30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</a:t>
            </a:r>
            <a:r>
              <a:rPr lang="en-US" sz="1700" b="0" baseline="30000" dirty="0">
                <a:latin typeface="Calibri" panose="020F0502020204030204" pitchFamily="34" charset="0"/>
                <a:sym typeface="Symbol" pitchFamily="18" charset="2"/>
              </a:rPr>
              <a:t>+</a:t>
            </a:r>
            <a:r>
              <a:rPr lang="en-US" sz="1700" b="0" baseline="-25000" dirty="0" smtClean="0">
                <a:latin typeface="Calibri" panose="020F0502020204030204" pitchFamily="34" charset="0"/>
                <a:sym typeface="Symbol" pitchFamily="18" charset="2"/>
              </a:rPr>
              <a:t>u</a:t>
            </a:r>
            <a:r>
              <a:rPr lang="en-US" sz="1700" b="0" dirty="0" smtClean="0">
                <a:latin typeface="Calibri" panose="020F0502020204030204" pitchFamily="34" charset="0"/>
                <a:sym typeface="Symbol" pitchFamily="18" charset="2"/>
              </a:rPr>
              <a:t>(v’’=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0)  X</a:t>
            </a:r>
            <a:r>
              <a:rPr lang="en-US" sz="1700" b="0" baseline="30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</a:t>
            </a:r>
            <a:r>
              <a:rPr lang="en-US" sz="1700" b="0" baseline="30000" dirty="0">
                <a:latin typeface="Calibri" panose="020F0502020204030204" pitchFamily="34" charset="0"/>
                <a:sym typeface="Symbol" pitchFamily="18" charset="2"/>
              </a:rPr>
              <a:t>+</a:t>
            </a:r>
            <a:r>
              <a:rPr lang="en-US" sz="1700" b="0" baseline="-25000" dirty="0" smtClean="0">
                <a:latin typeface="Calibri" panose="020F0502020204030204" pitchFamily="34" charset="0"/>
                <a:sym typeface="Symbol" pitchFamily="18" charset="2"/>
              </a:rPr>
              <a:t>g</a:t>
            </a:r>
            <a:r>
              <a:rPr lang="en-US" sz="1700" b="0" dirty="0" smtClean="0">
                <a:latin typeface="Calibri" panose="020F0502020204030204" pitchFamily="34" charset="0"/>
                <a:sym typeface="Symbol" pitchFamily="18" charset="2"/>
              </a:rPr>
              <a:t>(v’=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0)</a:t>
            </a:r>
            <a:endParaRPr lang="en-US" sz="1700" b="0" baseline="30000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70000"/>
              </a:lnSpc>
            </a:pPr>
            <a:r>
              <a:rPr lang="en-US" sz="1700" b="0" dirty="0">
                <a:latin typeface="Calibri" panose="020F0502020204030204" pitchFamily="34" charset="0"/>
              </a:rPr>
              <a:t>large </a:t>
            </a:r>
            <a:r>
              <a:rPr lang="el-GR" sz="1700" b="1" i="1" dirty="0">
                <a:latin typeface="Calibri" panose="020F0502020204030204" pitchFamily="34" charset="0"/>
                <a:cs typeface="Times New Roman" pitchFamily="18" charset="0"/>
              </a:rPr>
              <a:t>σ</a:t>
            </a:r>
            <a:r>
              <a:rPr lang="en-US" sz="1700" b="0" dirty="0">
                <a:latin typeface="Calibri" panose="020F0502020204030204" pitchFamily="34" charset="0"/>
              </a:rPr>
              <a:t> for ion-excitation, low for </a:t>
            </a:r>
            <a:r>
              <a:rPr lang="en-US" sz="1700" b="0" dirty="0" smtClean="0">
                <a:latin typeface="Calibri" panose="020F0502020204030204" pitchFamily="34" charset="0"/>
              </a:rPr>
              <a:t>e</a:t>
            </a:r>
            <a:r>
              <a:rPr lang="en-US" sz="1700" b="0" baseline="30000" dirty="0" smtClean="0">
                <a:latin typeface="Calibri" panose="020F0502020204030204" pitchFamily="34" charset="0"/>
              </a:rPr>
              <a:t>-</a:t>
            </a:r>
            <a:endParaRPr lang="en-US" sz="1700" b="0" baseline="30000" dirty="0">
              <a:latin typeface="Calibri" panose="020F0502020204030204" pitchFamily="34" charset="0"/>
            </a:endParaRPr>
          </a:p>
        </p:txBody>
      </p:sp>
      <p:sp>
        <p:nvSpPr>
          <p:cNvPr id="1033230" name="Text Box 14"/>
          <p:cNvSpPr txBox="1">
            <a:spLocks noChangeArrowheads="1"/>
          </p:cNvSpPr>
          <p:nvPr/>
        </p:nvSpPr>
        <p:spPr bwMode="auto">
          <a:xfrm>
            <a:off x="5530850" y="5373688"/>
            <a:ext cx="23542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700" b="1" dirty="0">
                <a:solidFill>
                  <a:srgbClr val="0000FF"/>
                </a:solidFill>
                <a:latin typeface="+mj-lt"/>
              </a:rPr>
              <a:t>N</a:t>
            </a:r>
            <a:r>
              <a:rPr lang="en-US" sz="1700" b="1" baseline="-25000" dirty="0">
                <a:solidFill>
                  <a:srgbClr val="0000FF"/>
                </a:solidFill>
                <a:latin typeface="+mj-lt"/>
              </a:rPr>
              <a:t>2</a:t>
            </a:r>
            <a:r>
              <a:rPr lang="en-US" sz="1700" b="1" baseline="30000" dirty="0">
                <a:solidFill>
                  <a:srgbClr val="0000FF"/>
                </a:solidFill>
                <a:latin typeface="+mj-lt"/>
              </a:rPr>
              <a:t>+</a:t>
            </a:r>
            <a:r>
              <a:rPr lang="en-US" sz="1700" b="1" dirty="0">
                <a:solidFill>
                  <a:srgbClr val="0000FF"/>
                </a:solidFill>
                <a:latin typeface="+mj-lt"/>
              </a:rPr>
              <a:t> trans.@391 nm</a:t>
            </a:r>
          </a:p>
        </p:txBody>
      </p:sp>
      <p:sp>
        <p:nvSpPr>
          <p:cNvPr id="1033231" name="Text Box 15"/>
          <p:cNvSpPr txBox="1">
            <a:spLocks noChangeArrowheads="1"/>
          </p:cNvSpPr>
          <p:nvPr/>
        </p:nvSpPr>
        <p:spPr bwMode="auto">
          <a:xfrm>
            <a:off x="5076056" y="4055219"/>
            <a:ext cx="1244600" cy="685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b="1" dirty="0">
                <a:solidFill>
                  <a:srgbClr val="FF0000"/>
                </a:solidFill>
                <a:latin typeface="+mj-lt"/>
              </a:rPr>
              <a:t>N</a:t>
            </a:r>
            <a:r>
              <a:rPr lang="en-US" b="1" baseline="-25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 trans. </a:t>
            </a:r>
          </a:p>
          <a:p>
            <a:pPr algn="l">
              <a:lnSpc>
                <a:spcPct val="60000"/>
              </a:lnSpc>
            </a:pPr>
            <a:r>
              <a:rPr lang="en-US" b="1" dirty="0">
                <a:solidFill>
                  <a:srgbClr val="FF0000"/>
                </a:solidFill>
                <a:latin typeface="+mj-lt"/>
              </a:rPr>
              <a:t>@337 nm</a:t>
            </a:r>
          </a:p>
        </p:txBody>
      </p:sp>
      <p:sp>
        <p:nvSpPr>
          <p:cNvPr id="1033244" name="Text Box 28"/>
          <p:cNvSpPr txBox="1">
            <a:spLocks noChangeArrowheads="1"/>
          </p:cNvSpPr>
          <p:nvPr/>
        </p:nvSpPr>
        <p:spPr bwMode="auto">
          <a:xfrm>
            <a:off x="5651500" y="4076700"/>
            <a:ext cx="288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de-DE"/>
          </a:p>
        </p:txBody>
      </p:sp>
      <p:grpSp>
        <p:nvGrpSpPr>
          <p:cNvPr id="3" name="Gruppieren 2"/>
          <p:cNvGrpSpPr/>
          <p:nvPr/>
        </p:nvGrpSpPr>
        <p:grpSpPr>
          <a:xfrm>
            <a:off x="7092280" y="1988840"/>
            <a:ext cx="1910804" cy="1436688"/>
            <a:chOff x="6877050" y="2136775"/>
            <a:chExt cx="1910804" cy="1436688"/>
          </a:xfrm>
        </p:grpSpPr>
        <p:pic>
          <p:nvPicPr>
            <p:cNvPr id="1033225" name="Picture 9" descr="profile1e-1bar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09" t="2533" r="3271" b="47166"/>
            <a:stretch>
              <a:fillRect/>
            </a:stretch>
          </p:blipFill>
          <p:spPr bwMode="auto">
            <a:xfrm>
              <a:off x="6877050" y="2136775"/>
              <a:ext cx="1858963" cy="14366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233" name="Text Box 17"/>
            <p:cNvSpPr txBox="1">
              <a:spLocks noChangeArrowheads="1"/>
            </p:cNvSpPr>
            <p:nvPr/>
          </p:nvSpPr>
          <p:spPr bwMode="auto">
            <a:xfrm>
              <a:off x="7308304" y="3036317"/>
              <a:ext cx="147955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500" b="0" dirty="0" smtClean="0"/>
                <a:t>p = 0.1 </a:t>
              </a:r>
              <a:r>
                <a:rPr lang="en-US" sz="1500" b="0" dirty="0"/>
                <a:t>mbar</a:t>
              </a:r>
            </a:p>
          </p:txBody>
        </p:sp>
        <p:sp>
          <p:nvSpPr>
            <p:cNvPr id="1033248" name="Text Box 32"/>
            <p:cNvSpPr txBox="1">
              <a:spLocks noChangeArrowheads="1"/>
            </p:cNvSpPr>
            <p:nvPr/>
          </p:nvSpPr>
          <p:spPr bwMode="auto">
            <a:xfrm>
              <a:off x="8243888" y="2205038"/>
              <a:ext cx="5048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N</a:t>
              </a:r>
              <a:r>
                <a:rPr lang="en-US" b="1" baseline="-25000" dirty="0">
                  <a:solidFill>
                    <a:srgbClr val="FF0000"/>
                  </a:solidFill>
                  <a:latin typeface="Calibri" panose="020F0502020204030204" pitchFamily="34" charset="0"/>
                </a:rPr>
                <a:t>2</a:t>
              </a:r>
              <a:endParaRPr lang="en-US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7236296" y="3467100"/>
            <a:ext cx="1701800" cy="1455738"/>
            <a:chOff x="7235825" y="3467100"/>
            <a:chExt cx="1701800" cy="1455738"/>
          </a:xfrm>
        </p:grpSpPr>
        <p:pic>
          <p:nvPicPr>
            <p:cNvPr id="1033224" name="Picture 8" descr="profile1eplus1bar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84" r="3159" b="47166"/>
            <a:stretch>
              <a:fillRect/>
            </a:stretch>
          </p:blipFill>
          <p:spPr bwMode="auto">
            <a:xfrm>
              <a:off x="7235825" y="3467100"/>
              <a:ext cx="1701800" cy="1455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234" name="Text Box 18"/>
            <p:cNvSpPr txBox="1">
              <a:spLocks noChangeArrowheads="1"/>
            </p:cNvSpPr>
            <p:nvPr/>
          </p:nvSpPr>
          <p:spPr bwMode="auto">
            <a:xfrm>
              <a:off x="7687567" y="4437112"/>
              <a:ext cx="1204913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500" b="0" dirty="0" smtClean="0"/>
                <a:t>p = 30 </a:t>
              </a:r>
              <a:r>
                <a:rPr lang="en-US" sz="1500" b="0" dirty="0"/>
                <a:t>mbar</a:t>
              </a:r>
            </a:p>
          </p:txBody>
        </p:sp>
        <p:sp>
          <p:nvSpPr>
            <p:cNvPr id="1033249" name="Text Box 33"/>
            <p:cNvSpPr txBox="1">
              <a:spLocks noChangeArrowheads="1"/>
            </p:cNvSpPr>
            <p:nvPr/>
          </p:nvSpPr>
          <p:spPr bwMode="auto">
            <a:xfrm>
              <a:off x="8388350" y="3638550"/>
              <a:ext cx="5048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N</a:t>
              </a:r>
              <a:r>
                <a:rPr lang="en-US" b="1" baseline="-25000" dirty="0">
                  <a:solidFill>
                    <a:srgbClr val="FF0000"/>
                  </a:solidFill>
                  <a:latin typeface="Calibri" panose="020F0502020204030204" pitchFamily="34" charset="0"/>
                </a:rPr>
                <a:t>2</a:t>
              </a:r>
              <a:endParaRPr lang="en-US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033242" name="Text Box 26"/>
          <p:cNvSpPr txBox="1">
            <a:spLocks noChangeArrowheads="1"/>
          </p:cNvSpPr>
          <p:nvPr/>
        </p:nvSpPr>
        <p:spPr bwMode="auto">
          <a:xfrm>
            <a:off x="6444208" y="6220544"/>
            <a:ext cx="2943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/>
              <a:t>F. </a:t>
            </a:r>
            <a:r>
              <a:rPr lang="en-US" sz="1400" b="0" dirty="0" smtClean="0"/>
              <a:t>Becker </a:t>
            </a:r>
            <a:r>
              <a:rPr lang="en-US" sz="1400" b="0" dirty="0"/>
              <a:t>et al., </a:t>
            </a:r>
            <a:r>
              <a:rPr lang="en-US" sz="1400" b="0" dirty="0" smtClean="0"/>
              <a:t>IPAC’12 &amp;HB’12</a:t>
            </a:r>
            <a:endParaRPr lang="en-US" sz="1400" b="0" dirty="0"/>
          </a:p>
        </p:txBody>
      </p:sp>
      <p:sp>
        <p:nvSpPr>
          <p:cNvPr id="26" name="Text Box 20"/>
          <p:cNvSpPr txBox="1">
            <a:spLocks noChangeArrowheads="1"/>
          </p:cNvSpPr>
          <p:nvPr/>
        </p:nvSpPr>
        <p:spPr bwMode="auto">
          <a:xfrm>
            <a:off x="72714" y="4437079"/>
            <a:ext cx="4557712" cy="1625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Neutral transitions 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  <a:sym typeface="Symbol"/>
              </a:rPr>
              <a:t>=337 nm</a:t>
            </a:r>
            <a:r>
              <a:rPr lang="en-US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: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l">
              <a:lnSpc>
                <a:spcPct val="50000"/>
              </a:lnSpc>
            </a:pPr>
            <a:r>
              <a:rPr lang="en-US" b="0" dirty="0">
                <a:latin typeface="Calibri" panose="020F0502020204030204" pitchFamily="34" charset="0"/>
              </a:rPr>
              <a:t>N</a:t>
            </a:r>
            <a:r>
              <a:rPr lang="en-US" b="0" baseline="-25000" dirty="0">
                <a:latin typeface="Calibri" panose="020F0502020204030204" pitchFamily="34" charset="0"/>
              </a:rPr>
              <a:t>2</a:t>
            </a:r>
            <a:r>
              <a:rPr lang="en-US" b="0" dirty="0">
                <a:latin typeface="Calibri" panose="020F0502020204030204" pitchFamily="34" charset="0"/>
              </a:rPr>
              <a:t> + e</a:t>
            </a:r>
            <a:r>
              <a:rPr lang="en-US" b="0" baseline="30000" dirty="0">
                <a:latin typeface="Calibri" panose="020F0502020204030204" pitchFamily="34" charset="0"/>
              </a:rPr>
              <a:t>-</a:t>
            </a:r>
            <a:r>
              <a:rPr lang="en-US" b="0" dirty="0">
                <a:latin typeface="Calibri" panose="020F0502020204030204" pitchFamily="34" charset="0"/>
              </a:rPr>
              <a:t> 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b="0" dirty="0">
                <a:latin typeface="Calibri" panose="020F0502020204030204" pitchFamily="34" charset="0"/>
              </a:rPr>
              <a:t> (N</a:t>
            </a:r>
            <a:r>
              <a:rPr lang="en-US" b="0" baseline="-25000" dirty="0">
                <a:latin typeface="Calibri" panose="020F0502020204030204" pitchFamily="34" charset="0"/>
              </a:rPr>
              <a:t>2</a:t>
            </a:r>
            <a:r>
              <a:rPr lang="en-US" b="0" dirty="0">
                <a:latin typeface="Calibri" panose="020F0502020204030204" pitchFamily="34" charset="0"/>
              </a:rPr>
              <a:t>)* + e</a:t>
            </a:r>
            <a:r>
              <a:rPr lang="en-US" b="0" baseline="30000" dirty="0">
                <a:latin typeface="Calibri" panose="020F0502020204030204" pitchFamily="34" charset="0"/>
              </a:rPr>
              <a:t>-</a:t>
            </a:r>
            <a:r>
              <a:rPr lang="en-US" b="0" dirty="0">
                <a:latin typeface="Calibri" panose="020F0502020204030204" pitchFamily="34" charset="0"/>
              </a:rPr>
              <a:t> 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</a:t>
            </a:r>
            <a:r>
              <a:rPr lang="en-US" b="0" dirty="0">
                <a:latin typeface="Calibri" panose="020F0502020204030204" pitchFamily="34" charset="0"/>
              </a:rPr>
              <a:t> N</a:t>
            </a:r>
            <a:r>
              <a:rPr lang="en-US" b="0" baseline="-25000" dirty="0">
                <a:latin typeface="Calibri" panose="020F0502020204030204" pitchFamily="34" charset="0"/>
              </a:rPr>
              <a:t>2</a:t>
            </a:r>
            <a:r>
              <a:rPr lang="en-US" b="0" dirty="0">
                <a:latin typeface="Calibri" panose="020F0502020204030204" pitchFamily="34" charset="0"/>
              </a:rPr>
              <a:t> + 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 + e</a:t>
            </a:r>
            <a:r>
              <a:rPr lang="en-US" b="0" baseline="30000" dirty="0">
                <a:latin typeface="Calibri" panose="020F0502020204030204" pitchFamily="34" charset="0"/>
                <a:sym typeface="Symbol" pitchFamily="18" charset="2"/>
              </a:rPr>
              <a:t>-</a:t>
            </a:r>
          </a:p>
          <a:p>
            <a:pPr algn="l">
              <a:lnSpc>
                <a:spcPct val="70000"/>
              </a:lnSpc>
            </a:pP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N</a:t>
            </a:r>
            <a:r>
              <a:rPr lang="en-US" b="0" baseline="-25000" dirty="0">
                <a:latin typeface="Calibri" panose="020F0502020204030204" pitchFamily="34" charset="0"/>
                <a:sym typeface="Symbol" pitchFamily="18" charset="2"/>
              </a:rPr>
              <a:t>2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 @337nm: C</a:t>
            </a:r>
            <a:r>
              <a:rPr lang="en-US" b="0" baseline="30000" dirty="0">
                <a:latin typeface="Calibri" panose="020F0502020204030204" pitchFamily="34" charset="0"/>
                <a:sym typeface="Symbol" pitchFamily="18" charset="2"/>
              </a:rPr>
              <a:t>3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</a:t>
            </a:r>
            <a:r>
              <a:rPr lang="en-US" b="0" baseline="-25000" dirty="0" smtClean="0">
                <a:latin typeface="Calibri" panose="020F0502020204030204" pitchFamily="34" charset="0"/>
                <a:sym typeface="Symbol" pitchFamily="18" charset="2"/>
              </a:rPr>
              <a:t>u</a:t>
            </a:r>
            <a:r>
              <a:rPr lang="en-US" b="0" dirty="0" smtClean="0">
                <a:latin typeface="Calibri" panose="020F0502020204030204" pitchFamily="34" charset="0"/>
                <a:sym typeface="Symbol" pitchFamily="18" charset="2"/>
              </a:rPr>
              <a:t>(v’’=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0)  B</a:t>
            </a:r>
            <a:r>
              <a:rPr lang="en-US" b="0" baseline="30000" dirty="0">
                <a:latin typeface="Calibri" panose="020F0502020204030204" pitchFamily="34" charset="0"/>
                <a:sym typeface="Symbol" pitchFamily="18" charset="2"/>
              </a:rPr>
              <a:t>3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</a:t>
            </a:r>
            <a:r>
              <a:rPr lang="en-US" b="0" baseline="-25000" dirty="0" smtClean="0">
                <a:latin typeface="Calibri" panose="020F0502020204030204" pitchFamily="34" charset="0"/>
                <a:sym typeface="Symbol" pitchFamily="18" charset="2"/>
              </a:rPr>
              <a:t>g</a:t>
            </a:r>
            <a:r>
              <a:rPr lang="en-US" b="0" dirty="0" smtClean="0">
                <a:latin typeface="Calibri" panose="020F0502020204030204" pitchFamily="34" charset="0"/>
                <a:sym typeface="Symbol" pitchFamily="18" charset="2"/>
              </a:rPr>
              <a:t>(v’=</a:t>
            </a:r>
            <a:r>
              <a:rPr lang="en-US" b="0" dirty="0">
                <a:latin typeface="Calibri" panose="020F0502020204030204" pitchFamily="34" charset="0"/>
                <a:sym typeface="Symbol" pitchFamily="18" charset="2"/>
              </a:rPr>
              <a:t>0)</a:t>
            </a:r>
            <a:endParaRPr lang="en-US" b="0" baseline="30000" dirty="0">
              <a:latin typeface="Calibri" panose="020F0502020204030204" pitchFamily="34" charset="0"/>
              <a:sym typeface="Symbol" pitchFamily="18" charset="2"/>
            </a:endParaRPr>
          </a:p>
          <a:p>
            <a:pPr algn="l">
              <a:lnSpc>
                <a:spcPct val="70000"/>
              </a:lnSpc>
            </a:pPr>
            <a:r>
              <a:rPr lang="en-US" b="0" dirty="0">
                <a:latin typeface="Calibri" panose="020F0502020204030204" pitchFamily="34" charset="0"/>
              </a:rPr>
              <a:t>large </a:t>
            </a:r>
            <a:r>
              <a:rPr lang="el-GR" b="1" i="1" dirty="0">
                <a:latin typeface="Calibri" panose="020F0502020204030204" pitchFamily="34" charset="0"/>
                <a:cs typeface="Times New Roman" pitchFamily="18" charset="0"/>
              </a:rPr>
              <a:t>σ</a:t>
            </a:r>
            <a:r>
              <a:rPr lang="en-US" b="0" dirty="0">
                <a:latin typeface="Calibri" panose="020F0502020204030204" pitchFamily="34" charset="0"/>
              </a:rPr>
              <a:t> of e</a:t>
            </a:r>
            <a:r>
              <a:rPr lang="en-US" b="0" baseline="30000" dirty="0">
                <a:latin typeface="Calibri" panose="020F0502020204030204" pitchFamily="34" charset="0"/>
              </a:rPr>
              <a:t>-</a:t>
            </a:r>
            <a:r>
              <a:rPr lang="en-US" b="0" dirty="0">
                <a:latin typeface="Calibri" panose="020F0502020204030204" pitchFamily="34" charset="0"/>
              </a:rPr>
              <a:t> excitation., low for ions</a:t>
            </a:r>
          </a:p>
          <a:p>
            <a:pPr algn="l">
              <a:lnSpc>
                <a:spcPct val="70000"/>
              </a:lnSpc>
            </a:pPr>
            <a:r>
              <a:rPr lang="en-US" sz="1700" b="0" dirty="0">
                <a:latin typeface="Calibri" panose="020F0502020204030204" pitchFamily="34" charset="0"/>
              </a:rPr>
              <a:t>at </a:t>
            </a:r>
            <a:r>
              <a:rPr lang="en-US" sz="1700" b="1" i="1" dirty="0">
                <a:latin typeface="Calibri" panose="020F0502020204030204" pitchFamily="34" charset="0"/>
              </a:rPr>
              <a:t>p</a:t>
            </a:r>
            <a:r>
              <a:rPr lang="en-US" sz="1700" b="0" dirty="0">
                <a:latin typeface="Calibri" panose="020F0502020204030204" pitchFamily="34" charset="0"/>
              </a:rPr>
              <a:t> </a:t>
            </a:r>
            <a:r>
              <a:rPr lang="en-US" sz="1700" b="0" dirty="0">
                <a:latin typeface="Calibri" panose="020F0502020204030204" pitchFamily="34" charset="0"/>
                <a:sym typeface="Symbol" pitchFamily="18" charset="2"/>
              </a:rPr>
              <a:t> 0.1 mbar free mean path 1 cm</a:t>
            </a:r>
            <a:r>
              <a:rPr lang="en-US" sz="1700" b="0" dirty="0" smtClean="0">
                <a:latin typeface="Calibri" panose="020F0502020204030204" pitchFamily="34" charset="0"/>
                <a:sym typeface="Symbol" pitchFamily="18" charset="2"/>
              </a:rPr>
              <a:t>!</a:t>
            </a:r>
            <a:endParaRPr lang="en-US" sz="1700" b="0" dirty="0">
              <a:latin typeface="Calibri" panose="020F0502020204030204" pitchFamily="34" charset="0"/>
              <a:sym typeface="Symbol" pitchFamily="18" charset="2"/>
            </a:endParaRPr>
          </a:p>
        </p:txBody>
      </p:sp>
      <p:grpSp>
        <p:nvGrpSpPr>
          <p:cNvPr id="1033239" name="Group 23"/>
          <p:cNvGrpSpPr>
            <a:grpSpLocks/>
          </p:cNvGrpSpPr>
          <p:nvPr/>
        </p:nvGrpSpPr>
        <p:grpSpPr bwMode="auto">
          <a:xfrm>
            <a:off x="2044857" y="2597199"/>
            <a:ext cx="2383271" cy="1839913"/>
            <a:chOff x="288" y="2016"/>
            <a:chExt cx="1595" cy="1133"/>
          </a:xfrm>
        </p:grpSpPr>
        <p:pic>
          <p:nvPicPr>
            <p:cNvPr id="1033228" name="Picture 12" descr="Becker Profile-Comparison-Nitroge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971" r="5405" b="48917"/>
            <a:stretch>
              <a:fillRect/>
            </a:stretch>
          </p:blipFill>
          <p:spPr bwMode="auto">
            <a:xfrm>
              <a:off x="288" y="2016"/>
              <a:ext cx="1587" cy="9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238" name="Picture 22" descr="Becker Profile-Comparison-Nitrogen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13" t="89267" r="5405"/>
            <a:stretch>
              <a:fillRect/>
            </a:stretch>
          </p:blipFill>
          <p:spPr bwMode="auto">
            <a:xfrm>
              <a:off x="516" y="2916"/>
              <a:ext cx="1367" cy="2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uppieren 4"/>
          <p:cNvGrpSpPr/>
          <p:nvPr/>
        </p:nvGrpSpPr>
        <p:grpSpPr>
          <a:xfrm>
            <a:off x="4483074" y="1772816"/>
            <a:ext cx="1889126" cy="1433513"/>
            <a:chOff x="5921374" y="191293"/>
            <a:chExt cx="1889126" cy="1433513"/>
          </a:xfrm>
        </p:grpSpPr>
        <p:pic>
          <p:nvPicPr>
            <p:cNvPr id="1033226" name="Picture 10" descr="profile1e-3bar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78" t="3101" r="3065" b="47166"/>
            <a:stretch>
              <a:fillRect/>
            </a:stretch>
          </p:blipFill>
          <p:spPr bwMode="auto">
            <a:xfrm>
              <a:off x="5921374" y="191293"/>
              <a:ext cx="1858963" cy="1433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247" name="Text Box 31"/>
            <p:cNvSpPr txBox="1">
              <a:spLocks noChangeArrowheads="1"/>
            </p:cNvSpPr>
            <p:nvPr/>
          </p:nvSpPr>
          <p:spPr bwMode="auto">
            <a:xfrm>
              <a:off x="7059637" y="623515"/>
              <a:ext cx="50482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N</a:t>
              </a:r>
              <a:r>
                <a:rPr lang="en-US" b="1" baseline="-25000" dirty="0">
                  <a:solidFill>
                    <a:srgbClr val="FF0000"/>
                  </a:solidFill>
                  <a:latin typeface="Calibri" panose="020F0502020204030204" pitchFamily="34" charset="0"/>
                </a:rPr>
                <a:t>2</a:t>
              </a:r>
              <a:endParaRPr lang="en-US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33232" name="Text Box 16"/>
            <p:cNvSpPr txBox="1">
              <a:spLocks noChangeArrowheads="1"/>
            </p:cNvSpPr>
            <p:nvPr/>
          </p:nvSpPr>
          <p:spPr bwMode="auto">
            <a:xfrm>
              <a:off x="6127750" y="1123520"/>
              <a:ext cx="168275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en-US" sz="1500" b="0" dirty="0" smtClean="0"/>
                <a:t>p = 0.003 </a:t>
              </a:r>
              <a:r>
                <a:rPr lang="en-US" sz="1500" b="0" dirty="0"/>
                <a:t>mbar</a:t>
              </a:r>
            </a:p>
          </p:txBody>
        </p:sp>
      </p:grp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BIF Monitor: Different </a:t>
            </a:r>
            <a:r>
              <a:rPr lang="en-US" sz="2200" b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Gas Pressures and Profile Width  </a:t>
            </a:r>
          </a:p>
        </p:txBody>
      </p:sp>
      <p:pic>
        <p:nvPicPr>
          <p:cNvPr id="1033237" name="Picture 21" descr="Becker Profile-Comparison-Nitrogen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87" r="5405"/>
          <a:stretch>
            <a:fillRect/>
          </a:stretch>
        </p:blipFill>
        <p:spPr bwMode="auto">
          <a:xfrm>
            <a:off x="33580" y="2636912"/>
            <a:ext cx="2371317" cy="178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Box 20"/>
          <p:cNvSpPr txBox="1">
            <a:spLocks noChangeArrowheads="1"/>
          </p:cNvSpPr>
          <p:nvPr/>
        </p:nvSpPr>
        <p:spPr bwMode="auto">
          <a:xfrm>
            <a:off x="304231" y="6118954"/>
            <a:ext cx="4094677" cy="353943"/>
          </a:xfrm>
          <a:prstGeom prst="rect">
            <a:avLst/>
          </a:prstGeom>
          <a:noFill/>
          <a:ln w="34925" algn="ctr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b="1" dirty="0" smtClean="0">
                <a:solidFill>
                  <a:srgbClr val="0000FF"/>
                </a:solidFill>
                <a:latin typeface="Times New Roman" pitchFamily="18" charset="0"/>
              </a:rPr>
              <a:t>Result: </a:t>
            </a:r>
            <a:r>
              <a:rPr lang="en-US" sz="1700" b="1" dirty="0" smtClean="0">
                <a:latin typeface="Times New Roman" pitchFamily="18" charset="0"/>
              </a:rPr>
              <a:t>Save operation if </a:t>
            </a:r>
            <a:r>
              <a:rPr lang="en-US" sz="1700" b="1" i="1" dirty="0" smtClean="0">
                <a:latin typeface="Times New Roman" pitchFamily="18" charset="0"/>
              </a:rPr>
              <a:t>p</a:t>
            </a:r>
            <a:r>
              <a:rPr lang="en-US" sz="1700" b="1" dirty="0" smtClean="0">
                <a:latin typeface="Times New Roman" pitchFamily="18" charset="0"/>
              </a:rPr>
              <a:t>  &lt; 10</a:t>
            </a:r>
            <a:r>
              <a:rPr lang="en-US" sz="1700" b="1" baseline="30000" dirty="0" smtClean="0">
                <a:latin typeface="Times New Roman" pitchFamily="18" charset="0"/>
              </a:rPr>
              <a:t>-3</a:t>
            </a:r>
            <a:r>
              <a:rPr lang="en-US" sz="1700" b="1" dirty="0" smtClean="0">
                <a:latin typeface="Times New Roman" pitchFamily="18" charset="0"/>
              </a:rPr>
              <a:t> mbar</a:t>
            </a:r>
            <a:endParaRPr lang="en-US" sz="17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545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231" grpId="0"/>
      <p:bldP spid="26" grpId="0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altLang="de-DE" sz="22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Neon Spectra with Sulfur Ion Impact at 3.1 MeV/u</a:t>
            </a:r>
            <a:endParaRPr lang="en-US" altLang="de-DE" sz="2200"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39281" y="752657"/>
            <a:ext cx="4742917" cy="2308324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esult for cross section: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b="1" dirty="0" smtClean="0">
                <a:solidFill>
                  <a:srgbClr val="0000C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</a:t>
            </a:r>
            <a:r>
              <a:rPr lang="en-US" altLang="de-DE" b="1" baseline="30000" dirty="0" smtClean="0">
                <a:solidFill>
                  <a:srgbClr val="0000C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altLang="de-DE" b="1" dirty="0" smtClean="0">
                <a:solidFill>
                  <a:srgbClr val="0000CC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: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is 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in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dependent on pressure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 &amp; high pressure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&gt; 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mbar: </a:t>
            </a:r>
          </a:p>
          <a:p>
            <a:pPr algn="l">
              <a:spcBef>
                <a:spcPts val="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caused be secondary electrons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Ne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&amp; low pressure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&lt; 10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-3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mbar:</a:t>
            </a:r>
          </a:p>
          <a:p>
            <a:pPr algn="l">
              <a:spcBef>
                <a:spcPts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 </a:t>
            </a:r>
            <a:r>
              <a:rPr lang="en-US" altLang="de-DE" b="1" i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 constant  </a:t>
            </a:r>
            <a:endParaRPr lang="en-US" altLang="de-DE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i.e. reflects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correct beam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profile</a:t>
            </a:r>
          </a:p>
          <a:p>
            <a:pPr marL="285750" indent="-285750" algn="l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Absolute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systematic error 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 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sys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= 50 %</a:t>
            </a:r>
            <a:endParaRPr lang="en-US" altLang="de-DE" dirty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39280" y="3409446"/>
            <a:ext cx="8904720" cy="320087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stimation of cross section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b="1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for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b="1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neutral </a:t>
            </a:r>
            <a:r>
              <a:rPr lang="en-US" altLang="de-DE" b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Ne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Sulfur </a:t>
            </a:r>
            <a:r>
              <a:rPr lang="en-US" altLang="de-DE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16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de-DE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no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Titanium foil </a:t>
            </a:r>
            <a:endParaRPr lang="en-US" altLang="de-DE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 </a:t>
            </a:r>
            <a:r>
              <a:rPr lang="en-US" altLang="de-DE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(2.7MeV/u) = 2.5  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-17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endParaRPr lang="en-US" altLang="de-DE" b="1" dirty="0" smtClean="0">
              <a:solidFill>
                <a:srgbClr val="FF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US" altLang="de-DE" b="1" i="1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/dx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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q</a:t>
            </a:r>
            <a:r>
              <a:rPr lang="en-US" altLang="de-DE" b="1" i="1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scaling  with charge state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q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= 8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Bethe-Bloch scaling) </a:t>
            </a:r>
            <a:endParaRPr lang="en-US" altLang="de-DE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 Proton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(2.7MeV)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=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(2.7MeV/u) /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q</a:t>
            </a:r>
            <a:r>
              <a:rPr lang="en-US" altLang="de-DE" b="1" i="1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=  3.9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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-19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endParaRPr lang="en-US" altLang="de-DE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  <a:sym typeface="Symbol"/>
            </a:endParaRP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E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nergy loss from 2.7 MeV to 7 </a:t>
            </a:r>
            <a:r>
              <a:rPr lang="en-US" altLang="de-DE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TeV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by factor 0.03, but non Bethe-Bloch scaling for neutrals </a:t>
            </a:r>
          </a:p>
          <a:p>
            <a:pPr algn="l">
              <a:spcBef>
                <a:spcPts val="600"/>
              </a:spcBef>
            </a:pP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 </a:t>
            </a:r>
            <a:r>
              <a:rPr lang="en-US" alt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 Bethe-Bloch scaling    </a:t>
            </a:r>
            <a:r>
              <a:rPr lang="en-US" altLang="de-DE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=  0.03   </a:t>
            </a:r>
            <a:r>
              <a:rPr lang="en-US" altLang="de-DE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(2.7MeV)  = 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1</a:t>
            </a:r>
            <a:r>
              <a:rPr lang="en-US" alt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.2 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 </a:t>
            </a:r>
            <a:r>
              <a:rPr lang="en-US" alt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10</a:t>
            </a:r>
            <a:r>
              <a:rPr lang="en-US" altLang="de-DE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-20</a:t>
            </a:r>
            <a:r>
              <a:rPr lang="en-US" altLang="de-DE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endParaRPr lang="en-US" altLang="de-DE" dirty="0" smtClean="0">
              <a:solidFill>
                <a:schemeClr val="tx1">
                  <a:lumMod val="50000"/>
                  <a:lumOff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  <a:sym typeface="Symbol"/>
            </a:endParaRPr>
          </a:p>
          <a:p>
            <a:pPr algn="l">
              <a:spcBef>
                <a:spcPts val="600"/>
              </a:spcBef>
            </a:pP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    Bethe-Born scaling     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= 0.007 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(2.7MeV) = 2.8  10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-21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</a:t>
            </a:r>
          </a:p>
          <a:p>
            <a:pPr marL="285750" indent="-285750" algn="l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de-DE" dirty="0" err="1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Serban’s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estimation:         </a:t>
            </a:r>
            <a:r>
              <a:rPr lang="en-US" altLang="de-DE" b="1" i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</a:t>
            </a:r>
            <a:r>
              <a:rPr lang="en-US" altLang="de-DE" b="1" i="1" baseline="-25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p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(7TeV) </a:t>
            </a:r>
            <a:r>
              <a:rPr lang="en-US" altLang="de-DE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= </a:t>
            </a:r>
            <a:r>
              <a:rPr lang="de-DE" dirty="0" smtClean="0">
                <a:latin typeface="Calibri" panose="020F0502020204030204" pitchFamily="34" charset="0"/>
              </a:rPr>
              <a:t>4.7</a:t>
            </a:r>
            <a:r>
              <a:rPr lang="de-DE" dirty="0">
                <a:latin typeface="Calibri" panose="020F0502020204030204" pitchFamily="34" charset="0"/>
                <a:sym typeface="Symbol"/>
              </a:rPr>
              <a:t></a:t>
            </a:r>
            <a:r>
              <a:rPr lang="de-DE" dirty="0" smtClean="0">
                <a:latin typeface="Calibri" panose="020F0502020204030204" pitchFamily="34" charset="0"/>
                <a:sym typeface="Symbol"/>
              </a:rPr>
              <a:t>10</a:t>
            </a:r>
            <a:r>
              <a:rPr lang="de-DE" baseline="30000" dirty="0" smtClean="0">
                <a:latin typeface="Calibri" panose="020F0502020204030204" pitchFamily="34" charset="0"/>
                <a:sym typeface="Symbol"/>
              </a:rPr>
              <a:t>-22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cm</a:t>
            </a:r>
            <a:r>
              <a:rPr lang="en-US" altLang="de-DE" baseline="300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2 </a:t>
            </a:r>
            <a:r>
              <a:rPr lang="en-US" altLang="de-DE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 </a:t>
            </a:r>
            <a:r>
              <a:rPr lang="en-US" altLang="de-DE" sz="17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factor </a:t>
            </a:r>
            <a:r>
              <a:rPr lang="en-US" altLang="de-DE" sz="1700" b="1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6</a:t>
            </a:r>
            <a:r>
              <a:rPr lang="en-US" altLang="de-DE" sz="17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  too </a:t>
            </a:r>
            <a:r>
              <a:rPr lang="en-US" altLang="de-DE" sz="17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large (25 </a:t>
            </a:r>
            <a:r>
              <a:rPr lang="en-US" altLang="de-DE" sz="1700" dirty="0" smtClean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for B-Bloch</a:t>
            </a:r>
            <a:r>
              <a:rPr lang="en-US" altLang="de-DE" sz="1700" dirty="0">
                <a:solidFill>
                  <a:srgbClr val="000000"/>
                </a:solidFill>
                <a:latin typeface="Calibri" panose="020F0502020204030204" pitchFamily="34" charset="0"/>
                <a:cs typeface="Times New Roman" panose="02020603050405020304" pitchFamily="18" charset="0"/>
                <a:sym typeface="Symbol"/>
              </a:rPr>
              <a:t>) </a:t>
            </a:r>
            <a:endParaRPr lang="en-US" altLang="de-DE" sz="1700" dirty="0" smtClean="0">
              <a:solidFill>
                <a:srgbClr val="000000"/>
              </a:solidFill>
              <a:latin typeface="Calibri" panose="020F0502020204030204" pitchFamily="34" charset="0"/>
              <a:cs typeface="Times New Roman" panose="02020603050405020304" pitchFamily="18" charset="0"/>
              <a:sym typeface="Symbol"/>
            </a:endParaRPr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9850783" y="490374"/>
          <a:ext cx="4252379" cy="32839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Acrobat Document" r:id="rId3" imgW="5722544" imgH="4419576" progId="AcroExch.Document.2015">
                  <p:embed/>
                </p:oleObj>
              </mc:Choice>
              <mc:Fallback>
                <p:oleObj name="Acrobat Document" r:id="rId3" imgW="5722544" imgH="4419576" progId="AcroExch.Document.2015">
                  <p:embed/>
                  <p:pic>
                    <p:nvPicPr>
                      <p:cNvPr id="4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0783" y="490374"/>
                        <a:ext cx="4252379" cy="32839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pieren 6"/>
          <p:cNvGrpSpPr/>
          <p:nvPr/>
        </p:nvGrpSpPr>
        <p:grpSpPr>
          <a:xfrm>
            <a:off x="4673600" y="863599"/>
            <a:ext cx="4269306" cy="3342641"/>
            <a:chOff x="4673600" y="863599"/>
            <a:chExt cx="4269306" cy="3342641"/>
          </a:xfrm>
        </p:grpSpPr>
        <p:pic>
          <p:nvPicPr>
            <p:cNvPr id="12320" name="Picture 3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" t="2821" b="3113"/>
            <a:stretch/>
          </p:blipFill>
          <p:spPr bwMode="auto">
            <a:xfrm>
              <a:off x="4673600" y="863599"/>
              <a:ext cx="4269306" cy="3342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Gerade Verbindung 4"/>
            <p:cNvCxnSpPr/>
            <p:nvPr/>
          </p:nvCxnSpPr>
          <p:spPr>
            <a:xfrm flipV="1">
              <a:off x="7030909" y="1479870"/>
              <a:ext cx="1533781" cy="1013152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6942121" y="880408"/>
                  <a:ext cx="2000785" cy="652230"/>
                </a:xfrm>
                <a:prstGeom prst="rect">
                  <a:avLst/>
                </a:prstGeom>
                <a:solidFill>
                  <a:schemeClr val="bg1">
                    <a:alpha val="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algn="l">
                    <a:spcBef>
                      <a:spcPts val="0"/>
                    </a:spcBef>
                  </a:pPr>
                  <a:r>
                    <a:rPr lang="en-US" altLang="de-DE" b="1" i="1" dirty="0" smtClean="0">
                      <a:latin typeface="Calibri" panose="020F0502020204030204" pitchFamily="34" charset="0"/>
                      <a:cs typeface="Times New Roman" panose="02020603050405020304" pitchFamily="18" charset="0"/>
                      <a:sym typeface="Symbol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/>
                        </a:rPr>
                        <m:t>𝝈</m:t>
                      </m:r>
                      <m:r>
                        <a:rPr lang="en-US" altLang="de-DE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  <a:sym typeface="Symbol"/>
                        </a:rPr>
                        <m:t>∝</m:t>
                      </m:r>
                      <m:rad>
                        <m:radPr>
                          <m:degHide m:val="on"/>
                          <m:ctrlPr>
                            <a:rPr lang="en-US" alt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/>
                            </a:rPr>
                          </m:ctrlPr>
                        </m:radPr>
                        <m:deg/>
                        <m:e>
                          <m:r>
                            <a:rPr lang="de-DE" altLang="de-DE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  <a:sym typeface="Symbol"/>
                            </a:rPr>
                            <m:t>𝒑</m:t>
                          </m:r>
                        </m:e>
                      </m:rad>
                    </m:oMath>
                  </a14:m>
                  <a:endParaRPr lang="en-US" altLang="de-DE" b="1" i="1" dirty="0" smtClean="0">
                    <a:latin typeface="Calibri" panose="020F0502020204030204" pitchFamily="34" charset="0"/>
                    <a:cs typeface="Times New Roman" panose="02020603050405020304" pitchFamily="18" charset="0"/>
                    <a:sym typeface="Symbol"/>
                  </a:endParaRPr>
                </a:p>
                <a:p>
                  <a:pPr algn="l">
                    <a:spcBef>
                      <a:spcPts val="0"/>
                    </a:spcBef>
                  </a:pPr>
                  <a:r>
                    <a:rPr lang="en-US" altLang="de-DE" dirty="0" smtClean="0">
                      <a:latin typeface="Calibri" panose="020F0502020204030204" pitchFamily="34" charset="0"/>
                      <a:cs typeface="Times New Roman" panose="02020603050405020304" pitchFamily="18" charset="0"/>
                      <a:sym typeface="Symbol"/>
                    </a:rPr>
                    <a:t>i.e. sec e</a:t>
                  </a:r>
                  <a:r>
                    <a:rPr lang="en-US" altLang="de-DE" baseline="30000" dirty="0" smtClean="0">
                      <a:latin typeface="Calibri" panose="020F0502020204030204" pitchFamily="34" charset="0"/>
                      <a:cs typeface="Times New Roman" panose="02020603050405020304" pitchFamily="18" charset="0"/>
                      <a:sym typeface="Symbol"/>
                    </a:rPr>
                    <a:t>-</a:t>
                  </a:r>
                  <a:r>
                    <a:rPr lang="en-US" altLang="de-DE" dirty="0" smtClean="0">
                      <a:latin typeface="Calibri" panose="020F0502020204030204" pitchFamily="34" charset="0"/>
                      <a:cs typeface="Times New Roman" panose="02020603050405020304" pitchFamily="18" charset="0"/>
                      <a:sym typeface="Symbol"/>
                    </a:rPr>
                    <a:t> excitation</a:t>
                  </a:r>
                  <a:endParaRPr lang="en-US" altLang="de-DE" dirty="0">
                    <a:latin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1" name="Text 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6942121" y="880408"/>
                  <a:ext cx="2000785" cy="652230"/>
                </a:xfrm>
                <a:prstGeom prst="rect">
                  <a:avLst/>
                </a:prstGeom>
                <a:blipFill>
                  <a:blip r:embed="rId6"/>
                  <a:stretch>
                    <a:fillRect l="-2744" r="-2439" b="-14019"/>
                  </a:stretch>
                </a:blip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7693028" y="3244637"/>
              <a:ext cx="582451" cy="338554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en-US" altLang="de-DE" sz="16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Times New Roman" panose="02020603050405020304" pitchFamily="18" charset="0"/>
                  <a:sym typeface="Symbol"/>
                </a:rPr>
                <a:t>foil</a:t>
              </a:r>
              <a:endParaRPr lang="en-US" altLang="de-DE" sz="1600" b="1" i="1" dirty="0">
                <a:solidFill>
                  <a:srgbClr val="008000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Gerade Verbindung mit Pfeil 5"/>
            <p:cNvCxnSpPr/>
            <p:nvPr/>
          </p:nvCxnSpPr>
          <p:spPr>
            <a:xfrm>
              <a:off x="7506573" y="3176397"/>
              <a:ext cx="1046255" cy="0"/>
            </a:xfrm>
            <a:prstGeom prst="straightConnector1">
              <a:avLst/>
            </a:prstGeom>
            <a:ln w="34925">
              <a:solidFill>
                <a:srgbClr val="008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0250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6"/>
          <p:cNvSpPr txBox="1">
            <a:spLocks noChangeArrowheads="1"/>
          </p:cNvSpPr>
          <p:nvPr/>
        </p:nvSpPr>
        <p:spPr bwMode="auto">
          <a:xfrm>
            <a:off x="5076056" y="712788"/>
            <a:ext cx="3800475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400" b="0" dirty="0">
                <a:latin typeface="Calibri" panose="020F0502020204030204" pitchFamily="34" charset="0"/>
                <a:ea typeface="ＭＳ Ｐゴシック" charset="-128"/>
              </a:rPr>
              <a:t>Beam: </a:t>
            </a:r>
            <a:r>
              <a:rPr lang="en-US" sz="1400" b="0" dirty="0" smtClean="0">
                <a:latin typeface="Calibri" panose="020F0502020204030204" pitchFamily="34" charset="0"/>
                <a:ea typeface="ＭＳ Ｐゴシック" charset="-128"/>
              </a:rPr>
              <a:t>S </a:t>
            </a:r>
            <a:r>
              <a:rPr lang="en-US" sz="1400" b="0" dirty="0">
                <a:latin typeface="Calibri" panose="020F0502020204030204" pitchFamily="34" charset="0"/>
                <a:ea typeface="ＭＳ Ｐゴシック" charset="-128"/>
              </a:rPr>
              <a:t>at </a:t>
            </a:r>
            <a:r>
              <a:rPr lang="en-US" sz="1400" b="0" dirty="0" smtClean="0">
                <a:latin typeface="Calibri" panose="020F0502020204030204" pitchFamily="34" charset="0"/>
                <a:ea typeface="ＭＳ Ｐゴシック" charset="-128"/>
              </a:rPr>
              <a:t>3 MeV/u at TU-</a:t>
            </a:r>
            <a:r>
              <a:rPr lang="en-US" sz="1400" b="0" dirty="0" err="1" smtClean="0">
                <a:latin typeface="Calibri" panose="020F0502020204030204" pitchFamily="34" charset="0"/>
                <a:ea typeface="ＭＳ Ｐゴシック" charset="-128"/>
              </a:rPr>
              <a:t>München</a:t>
            </a:r>
            <a:r>
              <a:rPr lang="en-US" sz="1400" b="0" dirty="0" smtClean="0">
                <a:latin typeface="Calibri" panose="020F0502020204030204" pitchFamily="34" charset="0"/>
                <a:ea typeface="ＭＳ Ｐゴシック" charset="-128"/>
              </a:rPr>
              <a:t> TANDEM</a:t>
            </a:r>
            <a:endParaRPr lang="en-US" sz="1400" b="0" dirty="0">
              <a:latin typeface="Calibri" panose="020F0502020204030204" pitchFamily="34" charset="0"/>
              <a:ea typeface="ＭＳ Ｐゴシック" charset="-128"/>
              <a:cs typeface="Times New Roman" pitchFamily="18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750177" y="4040797"/>
            <a:ext cx="2880320" cy="2248247"/>
            <a:chOff x="1046596" y="2353280"/>
            <a:chExt cx="3921894" cy="3163952"/>
          </a:xfrm>
        </p:grpSpPr>
        <p:sp>
          <p:nvSpPr>
            <p:cNvPr id="10" name="Ellipse 9"/>
            <p:cNvSpPr>
              <a:spLocks noChangeAspect="1"/>
            </p:cNvSpPr>
            <p:nvPr/>
          </p:nvSpPr>
          <p:spPr bwMode="auto">
            <a:xfrm>
              <a:off x="1046596" y="2353280"/>
              <a:ext cx="3163952" cy="3163952"/>
            </a:xfrm>
            <a:prstGeom prst="ellipse">
              <a:avLst/>
            </a:prstGeom>
            <a:solidFill>
              <a:srgbClr val="FFFFFF">
                <a:lumMod val="95000"/>
              </a:srgbClr>
            </a:solidFill>
            <a:ln w="127000" cap="flat" cmpd="sng" algn="ctr">
              <a:solidFill>
                <a:srgbClr val="FFFFFF">
                  <a:lumMod val="5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1" name="Ellipse 10"/>
            <p:cNvSpPr/>
            <p:nvPr/>
          </p:nvSpPr>
          <p:spPr bwMode="auto">
            <a:xfrm>
              <a:off x="1995782" y="3425537"/>
              <a:ext cx="1265581" cy="949186"/>
            </a:xfrm>
            <a:prstGeom prst="ellipse">
              <a:avLst/>
            </a:prstGeom>
            <a:gradFill flip="none" rotWithShape="1">
              <a:gsLst>
                <a:gs pos="0">
                  <a:srgbClr val="0070C0"/>
                </a:gs>
                <a:gs pos="44000">
                  <a:srgbClr val="00B0F0"/>
                </a:gs>
                <a:gs pos="80000">
                  <a:srgbClr val="FFFFFF">
                    <a:lumMod val="9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2" name="Ellipse 11"/>
            <p:cNvSpPr/>
            <p:nvPr/>
          </p:nvSpPr>
          <p:spPr bwMode="auto">
            <a:xfrm>
              <a:off x="1679386" y="2951120"/>
              <a:ext cx="1898371" cy="1898371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3" name="Ellipse 12"/>
            <p:cNvSpPr/>
            <p:nvPr/>
          </p:nvSpPr>
          <p:spPr bwMode="auto">
            <a:xfrm>
              <a:off x="2533653" y="3805387"/>
              <a:ext cx="189837" cy="189837"/>
            </a:xfrm>
            <a:prstGeom prst="ellipse">
              <a:avLst/>
            </a:prstGeom>
            <a:noFill/>
            <a:ln w="222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179388" marR="0" lvl="0" indent="-179388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002398" y="4946663"/>
              <a:ext cx="1491205" cy="476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  <a:sym typeface="Symbol"/>
                </a:rPr>
                <a:t></a:t>
              </a: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100mm</a:t>
              </a:r>
            </a:p>
          </p:txBody>
        </p:sp>
        <p:sp>
          <p:nvSpPr>
            <p:cNvPr id="15" name="Legende mit Linie 1 14"/>
            <p:cNvSpPr/>
            <p:nvPr/>
          </p:nvSpPr>
          <p:spPr bwMode="auto">
            <a:xfrm>
              <a:off x="3082662" y="2381264"/>
              <a:ext cx="1885828" cy="624097"/>
            </a:xfrm>
            <a:prstGeom prst="borderCallout1">
              <a:avLst>
                <a:gd name="adj1" fmla="val 1923"/>
                <a:gd name="adj2" fmla="val -220"/>
                <a:gd name="adj3" fmla="val 91247"/>
                <a:gd name="adj4" fmla="val -38922"/>
              </a:avLst>
            </a:prstGeom>
            <a:solidFill>
              <a:srgbClr val="FFFFFF"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</a:t>
              </a:r>
              <a:r>
                <a:rPr kumimoji="0" lang="en-US" sz="130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-2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mbar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r</a:t>
              </a:r>
              <a:r>
                <a:rPr kumimoji="0" lang="en-US" sz="1300" b="0" i="1" u="none" strike="noStrike" kern="0" cap="none" spc="0" normalizeH="0" baseline="-25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mfp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~30 mm</a:t>
              </a:r>
            </a:p>
          </p:txBody>
        </p:sp>
        <p:sp>
          <p:nvSpPr>
            <p:cNvPr id="16" name="Legende mit Linie 1 15"/>
            <p:cNvSpPr/>
            <p:nvPr/>
          </p:nvSpPr>
          <p:spPr bwMode="auto">
            <a:xfrm>
              <a:off x="3134860" y="3276034"/>
              <a:ext cx="1833629" cy="624097"/>
            </a:xfrm>
            <a:prstGeom prst="borderCallout1">
              <a:avLst>
                <a:gd name="adj1" fmla="val 1923"/>
                <a:gd name="adj2" fmla="val -220"/>
                <a:gd name="adj3" fmla="val 91247"/>
                <a:gd name="adj4" fmla="val -38922"/>
              </a:avLst>
            </a:prstGeom>
            <a:solidFill>
              <a:srgbClr val="FFFFFF"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</a:t>
              </a:r>
              <a:r>
                <a:rPr kumimoji="0" lang="en-US" sz="130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-1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mbar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r</a:t>
              </a:r>
              <a:r>
                <a:rPr kumimoji="0" lang="en-US" sz="13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mfp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~ 3 mm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1882682" y="4283117"/>
              <a:ext cx="1320955" cy="4331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Verdana" pitchFamily="34" charset="0"/>
                  <a:sym typeface="Symbol"/>
                </a:rPr>
                <a:t></a:t>
              </a:r>
              <a:r>
                <a:rPr kumimoji="0" lang="en-US" sz="14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3333CC"/>
                  </a:solidFill>
                  <a:effectLst/>
                  <a:uLnTx/>
                  <a:uFillTx/>
                  <a:latin typeface="Verdana" pitchFamily="34" charset="0"/>
                </a:rPr>
                <a:t>30mm</a:t>
              </a:r>
            </a:p>
          </p:txBody>
        </p:sp>
        <p:sp>
          <p:nvSpPr>
            <p:cNvPr id="18" name="Legende mit Linie 1 17"/>
            <p:cNvSpPr/>
            <p:nvPr/>
          </p:nvSpPr>
          <p:spPr bwMode="auto">
            <a:xfrm>
              <a:off x="3131840" y="4173056"/>
              <a:ext cx="1836650" cy="624097"/>
            </a:xfrm>
            <a:prstGeom prst="borderCallout1">
              <a:avLst>
                <a:gd name="adj1" fmla="val 1923"/>
                <a:gd name="adj2" fmla="val -220"/>
                <a:gd name="adj3" fmla="val -43703"/>
                <a:gd name="adj4" fmla="val -32794"/>
              </a:avLst>
            </a:prstGeom>
            <a:solidFill>
              <a:srgbClr val="FFFFFF">
                <a:alpha val="70000"/>
              </a:srgbClr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10</a:t>
              </a:r>
              <a:r>
                <a:rPr lang="en-US" sz="1300" kern="0" baseline="30000" dirty="0" smtClean="0">
                  <a:solidFill>
                    <a:srgbClr val="000000"/>
                  </a:solidFill>
                  <a:latin typeface="Verdana" pitchFamily="34" charset="0"/>
                </a:rPr>
                <a:t>+1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 mbar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r>
                <a:rPr kumimoji="0" lang="en-US" sz="13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r</a:t>
              </a:r>
              <a:r>
                <a:rPr kumimoji="0" lang="en-US" sz="1300" b="0" i="1" u="none" strike="noStrike" kern="0" cap="none" spc="0" normalizeH="0" baseline="-2500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mfp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~ 30 </a:t>
              </a:r>
              <a:r>
                <a:rPr lang="en-US" sz="1300" b="0" kern="0" dirty="0" smtClean="0">
                  <a:solidFill>
                    <a:srgbClr val="000000"/>
                  </a:solidFill>
                  <a:latin typeface="Verdana" pitchFamily="34" charset="0"/>
                  <a:sym typeface="Symbol"/>
                </a:rPr>
                <a:t></a:t>
              </a:r>
              <a:r>
                <a:rPr kumimoji="0" 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itchFamily="34" charset="0"/>
                </a:rPr>
                <a:t>m</a:t>
              </a:r>
            </a:p>
          </p:txBody>
        </p:sp>
      </p:grp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Pressure dependent Profile Reading 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pic>
        <p:nvPicPr>
          <p:cNvPr id="8038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945519"/>
            <a:ext cx="3990975" cy="534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38663" name="Text Box 7"/>
          <p:cNvSpPr txBox="1">
            <a:spLocks noChangeArrowheads="1"/>
          </p:cNvSpPr>
          <p:nvPr/>
        </p:nvSpPr>
        <p:spPr bwMode="auto">
          <a:xfrm>
            <a:off x="5454869" y="6253694"/>
            <a:ext cx="361216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>
                <a:solidFill>
                  <a:schemeClr val="tx1"/>
                </a:solidFill>
                <a:latin typeface="Arial" charset="0"/>
                <a:ea typeface="ＭＳ Ｐゴシック" charset="-128"/>
              </a:rPr>
              <a:t>F. Becker et al. (GSI) , IPAC’12 and HB’12</a:t>
            </a:r>
            <a:endParaRPr lang="en-US" sz="1400" b="0" dirty="0">
              <a:latin typeface="Arial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38113" y="730078"/>
            <a:ext cx="5448040" cy="3195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b="1" dirty="0">
                <a:solidFill>
                  <a:srgbClr val="3333CC"/>
                </a:solidFill>
                <a:latin typeface="Calibri" panose="020F0502020204030204" pitchFamily="34" charset="0"/>
                <a:ea typeface="ＭＳ Ｐゴシック" charset="-128"/>
              </a:rPr>
              <a:t>Task: </a:t>
            </a:r>
            <a:r>
              <a:rPr lang="en-US" sz="1700" dirty="0">
                <a:latin typeface="Calibri" panose="020F0502020204030204" pitchFamily="34" charset="0"/>
                <a:ea typeface="ＭＳ Ｐゴシック" charset="-128"/>
              </a:rPr>
              <a:t>To which pressure the methods delivers </a:t>
            </a:r>
          </a:p>
          <a:p>
            <a:pPr algn="l">
              <a:spcBef>
                <a:spcPts val="600"/>
              </a:spcBef>
            </a:pPr>
            <a:r>
              <a:rPr lang="en-US" sz="1700" dirty="0">
                <a:latin typeface="Calibri" panose="020F0502020204030204" pitchFamily="34" charset="0"/>
                <a:ea typeface="ＭＳ Ｐゴシック" charset="-128"/>
              </a:rPr>
              <a:t>a correct profile reproduction?</a:t>
            </a:r>
          </a:p>
          <a:p>
            <a:pPr algn="l" eaLnBrk="0" hangingPunct="0">
              <a:spcBef>
                <a:spcPts val="200"/>
              </a:spcBef>
              <a:buFont typeface="Wingdings" pitchFamily="2" charset="2"/>
              <a:buNone/>
            </a:pPr>
            <a:r>
              <a:rPr lang="en-US" sz="1700" b="1" dirty="0">
                <a:latin typeface="Calibri" panose="020F0502020204030204" pitchFamily="34" charset="0"/>
                <a:ea typeface="ＭＳ Ｐゴシック" charset="-128"/>
              </a:rPr>
              <a:t>P</a:t>
            </a: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</a:rPr>
              <a:t>rocess: </a:t>
            </a:r>
          </a:p>
          <a:p>
            <a:pPr algn="l" eaLnBrk="0" hangingPunct="0">
              <a:spcBef>
                <a:spcPts val="200"/>
              </a:spcBef>
              <a:buFont typeface="Wingdings" pitchFamily="2" charset="2"/>
              <a:buNone/>
            </a:pPr>
            <a:r>
              <a:rPr lang="en-US" sz="1700" b="1" dirty="0" smtClean="0">
                <a:latin typeface="Calibri" panose="020F0502020204030204" pitchFamily="34" charset="0"/>
                <a:ea typeface="ＭＳ Ｐゴシック" charset="-128"/>
              </a:rPr>
              <a:t>1.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 Direct excitation e.g.:    </a:t>
            </a:r>
            <a:r>
              <a:rPr lang="en-US" altLang="de-DE" sz="16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altLang="de-DE" sz="1600" baseline="-250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sz="16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 ion  (N</a:t>
            </a:r>
            <a:r>
              <a:rPr lang="en-US" altLang="de-DE" sz="1600" baseline="-25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sz="16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+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)*+ e</a:t>
            </a:r>
            <a:r>
              <a:rPr lang="en-US" altLang="de-DE" sz="16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+ ion </a:t>
            </a:r>
          </a:p>
          <a:p>
            <a:pPr algn="l">
              <a:spcBef>
                <a:spcPts val="200"/>
              </a:spcBef>
            </a:pPr>
            <a:r>
              <a:rPr lang="en-US" sz="17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2.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sz="17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In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direct processes e.g.:  N</a:t>
            </a:r>
            <a:r>
              <a:rPr lang="en-US" sz="1700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2 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+ e</a:t>
            </a:r>
            <a:r>
              <a:rPr lang="en-US" sz="1700" baseline="30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-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 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(</a:t>
            </a:r>
            <a:r>
              <a:rPr lang="en-US" altLang="de-DE" sz="16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N</a:t>
            </a:r>
            <a:r>
              <a:rPr lang="en-US" altLang="de-DE" sz="1600" baseline="-250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2</a:t>
            </a:r>
            <a:r>
              <a:rPr lang="en-US" altLang="de-DE" sz="16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)*+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e</a:t>
            </a:r>
            <a:r>
              <a:rPr lang="en-US" altLang="de-DE" sz="16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r>
              <a:rPr lang="en-US" altLang="de-DE" sz="1600" dirty="0" smtClean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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N</a:t>
            </a:r>
            <a:r>
              <a:rPr lang="en-US" sz="1700" baseline="-25000" dirty="0" smtClean="0">
                <a:latin typeface="Calibri" panose="020F0502020204030204" pitchFamily="34" charset="0"/>
                <a:ea typeface="ＭＳ Ｐゴシック" charset="-128"/>
              </a:rPr>
              <a:t>2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 +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/>
              </a:rPr>
              <a:t> +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e</a:t>
            </a:r>
            <a:r>
              <a:rPr lang="en-US" altLang="de-DE" sz="1600" baseline="300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-</a:t>
            </a:r>
            <a:r>
              <a:rPr lang="en-US" altLang="de-DE" sz="1600" dirty="0">
                <a:latin typeface="Calibri" panose="020F0502020204030204" pitchFamily="34" charset="0"/>
                <a:ea typeface="ＭＳ Ｐゴシック" charset="-128"/>
                <a:sym typeface="Symbol" pitchFamily="18" charset="2"/>
              </a:rPr>
              <a:t> </a:t>
            </a:r>
            <a:endParaRPr lang="en-US" sz="1700" dirty="0" smtClean="0">
              <a:latin typeface="Calibri" panose="020F0502020204030204" pitchFamily="34" charset="0"/>
              <a:ea typeface="ＭＳ Ｐゴシック" charset="-128"/>
              <a:sym typeface="Symbol"/>
            </a:endParaRPr>
          </a:p>
          <a:p>
            <a:pPr algn="l">
              <a:spcBef>
                <a:spcPts val="200"/>
              </a:spcBef>
            </a:pP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 No all spectral lines are correct</a:t>
            </a:r>
            <a:endParaRPr lang="en-US" sz="1700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</a:endParaRPr>
          </a:p>
          <a:p>
            <a:pPr algn="l" eaLnBrk="0" hangingPunct="0">
              <a:spcBef>
                <a:spcPts val="600"/>
              </a:spcBef>
              <a:buFont typeface="Wingdings" pitchFamily="2" charset="2"/>
              <a:buNone/>
            </a:pPr>
            <a:r>
              <a:rPr lang="en-US" sz="1700" b="1" dirty="0" smtClean="0">
                <a:solidFill>
                  <a:srgbClr val="3333CC"/>
                </a:solidFill>
                <a:latin typeface="Calibri" panose="020F0502020204030204" pitchFamily="34" charset="0"/>
                <a:ea typeface="ＭＳ Ｐゴシック" charset="-128"/>
              </a:rPr>
              <a:t>Results: Possible misreading for neutral lines</a:t>
            </a:r>
          </a:p>
          <a:p>
            <a:pPr marL="285750" indent="-285750"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avoid  </a:t>
            </a:r>
            <a:r>
              <a:rPr lang="en-US" sz="1700" b="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10</a:t>
            </a:r>
            <a:r>
              <a:rPr lang="en-US" sz="1700" b="0" baseline="30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-2 </a:t>
            </a:r>
            <a:r>
              <a:rPr lang="en-US" sz="1700" b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mbar &lt;</a:t>
            </a:r>
            <a:r>
              <a:rPr lang="en-US" sz="1700" i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p </a:t>
            </a:r>
            <a:r>
              <a:rPr lang="en-US" sz="1700" b="0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&lt; </a:t>
            </a:r>
            <a:r>
              <a:rPr lang="en-US" sz="1700" b="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10 mbar 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</a:t>
            </a:r>
            <a:endParaRPr lang="en-US" sz="1700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</a:endParaRPr>
          </a:p>
          <a:p>
            <a:pPr algn="l" eaLnBrk="0" hangingPunct="0">
              <a:spcBef>
                <a:spcPts val="600"/>
              </a:spcBef>
            </a:pP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</a:rPr>
              <a:t>    chose either </a:t>
            </a:r>
            <a:r>
              <a:rPr lang="en-US" sz="1700" i="1" dirty="0" err="1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r</a:t>
            </a:r>
            <a:r>
              <a:rPr lang="en-US" sz="1700" i="1" baseline="-25000" dirty="0" err="1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mfp</a:t>
            </a:r>
            <a:r>
              <a:rPr lang="en-US" sz="1700" i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 &gt;&gt;  </a:t>
            </a:r>
            <a:r>
              <a:rPr lang="en-US" sz="1700" i="1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r</a:t>
            </a:r>
            <a:r>
              <a:rPr lang="en-US" sz="1700" i="1" baseline="-25000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beam</a:t>
            </a:r>
            <a:r>
              <a:rPr lang="en-US" sz="1700" i="1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 </a:t>
            </a:r>
            <a:r>
              <a:rPr lang="en-US" sz="1700" i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 or  </a:t>
            </a:r>
            <a:r>
              <a:rPr lang="en-US" sz="1700" i="1" dirty="0" err="1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r</a:t>
            </a:r>
            <a:r>
              <a:rPr lang="en-US" sz="1700" i="1" baseline="-25000" dirty="0" err="1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mfp</a:t>
            </a:r>
            <a:r>
              <a:rPr lang="en-US" sz="1700" i="1" dirty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&lt;&lt;  </a:t>
            </a:r>
            <a:r>
              <a:rPr lang="en-US" sz="1700" i="1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r</a:t>
            </a:r>
            <a:r>
              <a:rPr lang="en-US" sz="1700" i="1" baseline="-25000" dirty="0" err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beam</a:t>
            </a:r>
            <a:endParaRPr lang="en-US" sz="1700" i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sym typeface="Symbol"/>
            </a:endParaRPr>
          </a:p>
          <a:p>
            <a:pPr marL="285750" indent="-285750" algn="l" eaLnBrk="0" hangingPunct="0">
              <a:spcBef>
                <a:spcPts val="600"/>
              </a:spcBef>
              <a:buFont typeface="Wingdings" pitchFamily="2" charset="2"/>
              <a:buChar char="Ø"/>
            </a:pPr>
            <a:r>
              <a:rPr lang="en-US" sz="1700" i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use transition of the charged specious</a:t>
            </a:r>
            <a:endParaRPr lang="en-US" sz="1700" i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sym typeface="Symbol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384720" y="2019059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transitions</a:t>
            </a:r>
            <a:endParaRPr lang="en-US" b="1" dirty="0">
              <a:solidFill>
                <a:srgbClr val="3333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147452" y="2902756"/>
            <a:ext cx="2130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okay p&lt; 10</a:t>
            </a:r>
            <a:r>
              <a:rPr lang="en-US" b="1" baseline="30000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  <a:r>
              <a:rPr lang="en-US" b="1" dirty="0" smtClean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mbar</a:t>
            </a:r>
            <a:endParaRPr lang="en-US" b="1" dirty="0">
              <a:solidFill>
                <a:srgbClr val="008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5782154" y="3225921"/>
            <a:ext cx="2130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b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="1" dirty="0" smtClean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ffect for Ne</a:t>
            </a:r>
          </a:p>
        </p:txBody>
      </p:sp>
    </p:spTree>
    <p:extLst>
      <p:ext uri="{BB962C8B-B14F-4D97-AF65-F5344CB8AC3E}">
        <p14:creationId xmlns:p14="http://schemas.microsoft.com/office/powerpoint/2010/main" val="4082726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6"/>
          <p:cNvSpPr txBox="1">
            <a:spLocks noChangeArrowheads="1"/>
          </p:cNvSpPr>
          <p:nvPr/>
        </p:nvSpPr>
        <p:spPr bwMode="auto">
          <a:xfrm>
            <a:off x="7576257" y="862460"/>
            <a:ext cx="1567744" cy="95410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n-US" sz="1400" b="0" dirty="0" smtClean="0">
                <a:latin typeface="Calibri" panose="020F0502020204030204" pitchFamily="34" charset="0"/>
                <a:ea typeface="ＭＳ Ｐゴシック" charset="-128"/>
              </a:rPr>
              <a:t>GSI UNILAC: </a:t>
            </a:r>
          </a:p>
          <a:p>
            <a:pPr algn="l"/>
            <a:r>
              <a:rPr lang="en-US" sz="1400" dirty="0" smtClean="0">
                <a:latin typeface="Calibri" panose="020F0502020204030204" pitchFamily="34" charset="0"/>
                <a:ea typeface="ＭＳ Ｐゴシック" charset="-128"/>
              </a:rPr>
              <a:t>Ar</a:t>
            </a:r>
            <a:r>
              <a:rPr lang="en-US" sz="1400" baseline="30000" dirty="0" smtClean="0">
                <a:latin typeface="Calibri" panose="020F0502020204030204" pitchFamily="34" charset="0"/>
                <a:ea typeface="ＭＳ Ｐゴシック" charset="-128"/>
              </a:rPr>
              <a:t>10+</a:t>
            </a:r>
            <a:r>
              <a:rPr lang="en-US" sz="1400" dirty="0" smtClean="0">
                <a:latin typeface="Calibri" panose="020F0502020204030204" pitchFamily="34" charset="0"/>
                <a:ea typeface="ＭＳ Ｐゴシック" charset="-128"/>
              </a:rPr>
              <a:t>@4.7</a:t>
            </a:r>
            <a:r>
              <a:rPr lang="en-US" sz="1400" b="0" dirty="0" smtClean="0">
                <a:latin typeface="Calibri" panose="020F0502020204030204" pitchFamily="34" charset="0"/>
                <a:ea typeface="ＭＳ Ｐゴシック" charset="-128"/>
              </a:rPr>
              <a:t> MeV/u, </a:t>
            </a:r>
          </a:p>
          <a:p>
            <a:pPr algn="l"/>
            <a:r>
              <a:rPr lang="en-US" sz="1400" b="0" dirty="0" smtClean="0">
                <a:latin typeface="Calibri" panose="020F0502020204030204" pitchFamily="34" charset="0"/>
                <a:ea typeface="ＭＳ Ｐゴシック" charset="-128"/>
              </a:rPr>
              <a:t>2.5 mA</a:t>
            </a:r>
            <a:endParaRPr lang="en-US" sz="1400" b="0" dirty="0">
              <a:latin typeface="Calibri" panose="020F0502020204030204" pitchFamily="34" charset="0"/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52000" y="144000"/>
            <a:ext cx="8828087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Distortions </a:t>
            </a:r>
            <a:r>
              <a:rPr lang="en-US" sz="2200" b="1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by Depth-of-focus, Space </a:t>
            </a:r>
            <a:r>
              <a:rPr lang="en-US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Charge and Curtain Thickness</a:t>
            </a:r>
            <a:endParaRPr lang="en-US" sz="2200" b="1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838663" name="Text Box 7"/>
          <p:cNvSpPr txBox="1">
            <a:spLocks noChangeArrowheads="1"/>
          </p:cNvSpPr>
          <p:nvPr/>
        </p:nvSpPr>
        <p:spPr bwMode="auto">
          <a:xfrm>
            <a:off x="7576257" y="2381474"/>
            <a:ext cx="166628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200" b="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P. Forck, A. Bank (GSI), </a:t>
            </a:r>
            <a:r>
              <a:rPr lang="en-US" sz="1200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EPAC 2002 </a:t>
            </a:r>
            <a:endParaRPr lang="en-US" sz="1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8659" name="Text Box 3"/>
          <p:cNvSpPr txBox="1">
            <a:spLocks noChangeArrowheads="1"/>
          </p:cNvSpPr>
          <p:nvPr/>
        </p:nvSpPr>
        <p:spPr bwMode="auto">
          <a:xfrm>
            <a:off x="138113" y="730078"/>
            <a:ext cx="5448040" cy="153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700" b="1" dirty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Task: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The depth-of-focus must fit to the beam size</a:t>
            </a:r>
          </a:p>
          <a:p>
            <a:pPr algn="l"/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</a:rPr>
              <a:t>Method: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</a:rPr>
              <a:t>Determination of beam size</a:t>
            </a:r>
          </a:p>
          <a:p>
            <a:pPr algn="l"/>
            <a:r>
              <a:rPr lang="en-US" sz="17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Care</a:t>
            </a:r>
            <a:r>
              <a:rPr lang="en-US" sz="17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sym typeface="Symbol"/>
              </a:rPr>
              <a:t>: Radial beam density distribution</a:t>
            </a:r>
          </a:p>
          <a:p>
            <a:pPr algn="l"/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/>
              </a:rPr>
              <a:t>Additionally: </a:t>
            </a:r>
            <a:r>
              <a:rPr lang="en-US" sz="1700" dirty="0" err="1" smtClean="0">
                <a:latin typeface="Calibri" panose="020F0502020204030204" pitchFamily="34" charset="0"/>
                <a:ea typeface="ＭＳ Ｐゴシック" charset="-128"/>
                <a:sym typeface="Symbol"/>
              </a:rPr>
              <a:t>Vignetting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/>
              </a:rPr>
              <a:t> </a:t>
            </a:r>
            <a:r>
              <a:rPr lang="en-US" sz="1700" dirty="0" smtClean="0">
                <a:latin typeface="Calibri" panose="020F0502020204030204" pitchFamily="34" charset="0"/>
                <a:ea typeface="ＭＳ Ｐゴシック" charset="-128"/>
                <a:sym typeface="Symbol" panose="05050102010706020507" pitchFamily="18" charset="2"/>
              </a:rPr>
              <a:t> increase for open iris</a:t>
            </a:r>
            <a:endParaRPr lang="en-US" sz="1700" dirty="0">
              <a:solidFill>
                <a:schemeClr val="tx1"/>
              </a:solidFill>
              <a:latin typeface="Calibri" panose="020F0502020204030204" pitchFamily="34" charset="0"/>
              <a:ea typeface="ＭＳ Ｐゴシック" charset="-128"/>
              <a:sym typeface="Symbol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4502" y="822556"/>
            <a:ext cx="3087346" cy="23811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 Box 3"/>
              <p:cNvSpPr txBox="1">
                <a:spLocks noChangeArrowheads="1"/>
              </p:cNvSpPr>
              <p:nvPr/>
            </p:nvSpPr>
            <p:spPr bwMode="auto">
              <a:xfrm>
                <a:off x="2789091" y="5654587"/>
                <a:ext cx="2842230" cy="10156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90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US" sz="1500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</a:rPr>
                  <a:t>Parameter: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500" b="1" dirty="0" smtClean="0"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</a:rPr>
                  <a:t>Gas</a:t>
                </a:r>
                <a:r>
                  <a:rPr lang="en-US" sz="1500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5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de-DE" sz="15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N</m:t>
                        </m:r>
                      </m:e>
                      <m:sub>
                        <m:r>
                          <a:rPr lang="de-DE" sz="15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2</m:t>
                        </m:r>
                      </m:sub>
                      <m:sup>
                        <m:r>
                          <a:rPr lang="de-DE" sz="15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ＭＳ Ｐゴシック" charset="-128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500" dirty="0" smtClean="0"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</a:rPr>
                  <a:t> with lifetime </a:t>
                </a:r>
                <a:r>
                  <a:rPr lang="en-US" sz="1500" dirty="0" smtClean="0"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  <a:sym typeface="Symbol" panose="05050102010706020507" pitchFamily="18" charset="2"/>
                  </a:rPr>
                  <a:t>=60 ns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500" dirty="0" smtClean="0"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  <a:sym typeface="Symbol" panose="05050102010706020507" pitchFamily="18" charset="2"/>
                  </a:rPr>
                  <a:t>Curtain: 1 mm thick curtain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1500" dirty="0" smtClean="0">
                    <a:latin typeface="Calibri" panose="020F0502020204030204" pitchFamily="34" charset="0"/>
                    <a:ea typeface="ＭＳ Ｐゴシック" charset="-128"/>
                    <a:cs typeface="Calibri" panose="020F0502020204030204" pitchFamily="34" charset="0"/>
                    <a:sym typeface="Symbol" panose="05050102010706020507" pitchFamily="18" charset="2"/>
                  </a:rPr>
                  <a:t>Electron beam 5 A, mag. B=4 T  </a:t>
                </a:r>
                <a:endParaRPr lang="en-US" sz="1500" dirty="0"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23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89091" y="5654587"/>
                <a:ext cx="2842230" cy="1015663"/>
              </a:xfrm>
              <a:prstGeom prst="rect">
                <a:avLst/>
              </a:prstGeom>
              <a:blipFill>
                <a:blip r:embed="rId4"/>
                <a:stretch>
                  <a:fillRect l="-858" t="-1807" b="-602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5480200" y="3203672"/>
            <a:ext cx="2096057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500" b="1" dirty="0" smtClean="0">
                <a:solidFill>
                  <a:srgbClr val="0000FF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Hollow electron beam: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4756654" y="3526837"/>
            <a:ext cx="3792001" cy="3194807"/>
            <a:chOff x="1109059" y="2589128"/>
            <a:chExt cx="3514570" cy="2961068"/>
          </a:xfrm>
        </p:grpSpPr>
        <p:pic>
          <p:nvPicPr>
            <p:cNvPr id="5" name="Grafik 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14132"/>
            <a:stretch/>
          </p:blipFill>
          <p:spPr>
            <a:xfrm>
              <a:off x="1109059" y="2589128"/>
              <a:ext cx="3397647" cy="2961068"/>
            </a:xfrm>
            <a:prstGeom prst="rect">
              <a:avLst/>
            </a:prstGeom>
          </p:spPr>
        </p:pic>
        <p:sp>
          <p:nvSpPr>
            <p:cNvPr id="10" name="Text Box 3"/>
            <p:cNvSpPr txBox="1">
              <a:spLocks noChangeArrowheads="1"/>
            </p:cNvSpPr>
            <p:nvPr/>
          </p:nvSpPr>
          <p:spPr bwMode="auto">
            <a:xfrm>
              <a:off x="1382697" y="2936336"/>
              <a:ext cx="1296602" cy="2839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1" dirty="0"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S</a:t>
              </a:r>
              <a:r>
                <a:rPr lang="en-US" sz="1200" b="1" dirty="0" smtClean="0"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tart distribution</a:t>
              </a:r>
              <a:endParaRPr lang="en-US" sz="1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2696560" y="2936336"/>
              <a:ext cx="192706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1" dirty="0" smtClean="0"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Space charge distortion</a:t>
              </a:r>
              <a:endParaRPr lang="en-US" sz="1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3" name="Text Box 3"/>
            <p:cNvSpPr txBox="1">
              <a:spLocks noChangeArrowheads="1"/>
            </p:cNvSpPr>
            <p:nvPr/>
          </p:nvSpPr>
          <p:spPr bwMode="auto">
            <a:xfrm>
              <a:off x="1382697" y="4373526"/>
              <a:ext cx="1313863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1" dirty="0" smtClean="0"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Curtain smearing</a:t>
              </a:r>
              <a:endParaRPr lang="en-US" sz="1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14" name="Text Box 3"/>
            <p:cNvSpPr txBox="1">
              <a:spLocks noChangeArrowheads="1"/>
            </p:cNvSpPr>
            <p:nvPr/>
          </p:nvSpPr>
          <p:spPr bwMode="auto">
            <a:xfrm>
              <a:off x="2744314" y="4373526"/>
              <a:ext cx="1600858" cy="276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1" dirty="0" smtClean="0">
                  <a:latin typeface="Calibri" panose="020F0502020204030204" pitchFamily="34" charset="0"/>
                  <a:ea typeface="ＭＳ Ｐゴシック" charset="-128"/>
                  <a:cs typeface="Calibri" panose="020F0502020204030204" pitchFamily="34" charset="0"/>
                </a:rPr>
                <a:t>Smearing &amp; distortion</a:t>
              </a:r>
              <a:endParaRPr lang="en-US" sz="1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  <a:sym typeface="Symbol" panose="05050102010706020507" pitchFamily="18" charset="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3"/>
              <p:cNvSpPr txBox="1">
                <a:spLocks noChangeArrowheads="1"/>
              </p:cNvSpPr>
              <p:nvPr/>
            </p:nvSpPr>
            <p:spPr bwMode="auto">
              <a:xfrm>
                <a:off x="200864" y="3160222"/>
                <a:ext cx="5448040" cy="25442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90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ts val="400"/>
                  </a:spcBef>
                </a:pPr>
                <a:r>
                  <a:rPr lang="en-US" sz="1700" b="1" dirty="0" smtClean="0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</a:rPr>
                  <a:t>Simulations </a:t>
                </a:r>
                <a:r>
                  <a:rPr lang="en-US" sz="1700" b="1" dirty="0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</a:rPr>
                  <a:t>by </a:t>
                </a:r>
                <a:r>
                  <a:rPr lang="en-US" sz="1700" b="1" u="sng" dirty="0" err="1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</a:rPr>
                  <a:t>Ondrej</a:t>
                </a:r>
                <a:r>
                  <a:rPr lang="en-US" sz="1700" b="1" u="sng" dirty="0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</a:rPr>
                  <a:t> </a:t>
                </a:r>
                <a:r>
                  <a:rPr lang="en-US" sz="1700" b="1" u="sng" dirty="0" err="1" smtClean="0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</a:rPr>
                  <a:t>Sedlacek</a:t>
                </a:r>
                <a:r>
                  <a:rPr lang="en-US" sz="1700" b="1" dirty="0" smtClean="0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</a:rPr>
                  <a:t> </a:t>
                </a:r>
                <a:r>
                  <a:rPr lang="en-US" sz="1700" dirty="0" smtClean="0">
                    <a:latin typeface="Calibri" panose="020F0502020204030204" pitchFamily="34" charset="0"/>
                    <a:ea typeface="ＭＳ Ｐゴシック" charset="-128"/>
                  </a:rPr>
                  <a:t>(using GSI-code)</a:t>
                </a:r>
                <a:endParaRPr lang="en-US" sz="1700" dirty="0">
                  <a:latin typeface="Calibri" panose="020F0502020204030204" pitchFamily="34" charset="0"/>
                  <a:ea typeface="ＭＳ Ｐゴシック" charset="-128"/>
                </a:endParaRPr>
              </a:p>
              <a:p>
                <a:pPr algn="l">
                  <a:spcBef>
                    <a:spcPts val="400"/>
                  </a:spcBef>
                </a:pPr>
                <a:r>
                  <a:rPr lang="en-US" sz="1700" b="1" dirty="0" smtClean="0">
                    <a:solidFill>
                      <a:srgbClr val="3333CC"/>
                    </a:solidFill>
                    <a:latin typeface="Calibri" panose="020F0502020204030204" pitchFamily="34" charset="0"/>
                    <a:ea typeface="ＭＳ Ｐゴシック" charset="-128"/>
                  </a:rPr>
                  <a:t>Smearing due to finite curtain size: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sz="1700" dirty="0" smtClean="0">
                    <a:latin typeface="Calibri" panose="020F0502020204030204" pitchFamily="34" charset="0"/>
                    <a:ea typeface="ＭＳ Ｐゴシック" charset="-128"/>
                  </a:rPr>
                  <a:t>Thickness smaller than required resolution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sz="1700" b="1" dirty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D</a:t>
                </a:r>
                <a:r>
                  <a:rPr lang="en-US" sz="1700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</a:rPr>
                  <a:t>istortion due to space charge: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sz="1700" dirty="0" smtClean="0">
                    <a:latin typeface="Calibri" panose="020F0502020204030204" pitchFamily="34" charset="0"/>
                    <a:ea typeface="ＭＳ Ｐゴシック" charset="-128"/>
                  </a:rPr>
                  <a:t>For N</a:t>
                </a:r>
                <a:r>
                  <a:rPr lang="en-US" sz="1700" baseline="-25000" dirty="0" smtClean="0">
                    <a:latin typeface="Calibri" panose="020F0502020204030204" pitchFamily="34" charset="0"/>
                    <a:ea typeface="ＭＳ Ｐゴシック" charset="-128"/>
                  </a:rPr>
                  <a:t>2</a:t>
                </a:r>
                <a:r>
                  <a:rPr lang="en-US" sz="1700" dirty="0" smtClean="0">
                    <a:latin typeface="Calibri" panose="020F0502020204030204" pitchFamily="34" charset="0"/>
                    <a:ea typeface="ＭＳ Ｐゴシック" charset="-128"/>
                  </a:rPr>
                  <a:t> gas (fluorescence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de-DE" sz="1700" b="0" i="0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N</m:t>
                        </m:r>
                      </m:e>
                      <m:sub>
                        <m:r>
                          <a:rPr lang="de-DE" sz="1700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2</m:t>
                        </m:r>
                      </m:sub>
                      <m:sup>
                        <m:r>
                          <a:rPr lang="de-DE" sz="1700" b="0" i="1" smtClean="0">
                            <a:latin typeface="Cambria Math" panose="02040503050406030204" pitchFamily="18" charset="0"/>
                            <a:ea typeface="ＭＳ Ｐゴシック" charset="-128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sz="1700" dirty="0" smtClean="0">
                    <a:latin typeface="Calibri" panose="020F0502020204030204" pitchFamily="34" charset="0"/>
                    <a:ea typeface="ＭＳ Ｐゴシック" charset="-128"/>
                  </a:rPr>
                  <a:t>)   not for Ne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sz="1700" b="1" dirty="0" smtClean="0">
                    <a:solidFill>
                      <a:srgbClr val="0000FF"/>
                    </a:solidFill>
                    <a:latin typeface="Calibri" panose="020F0502020204030204" pitchFamily="34" charset="0"/>
                    <a:ea typeface="ＭＳ Ｐゴシック" charset="-128"/>
                    <a:sym typeface="Symbol"/>
                  </a:rPr>
                  <a:t>Care</a:t>
                </a:r>
                <a:r>
                  <a:rPr lang="en-US" sz="1700" dirty="0" smtClean="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charset="-128"/>
                    <a:sym typeface="Symbol"/>
                  </a:rPr>
                  <a:t>: Non-uniform electron-beam distribution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sz="1700" b="1" dirty="0" smtClean="0">
                    <a:solidFill>
                      <a:srgbClr val="008000"/>
                    </a:solidFill>
                    <a:latin typeface="Calibri" panose="020F0502020204030204" pitchFamily="34" charset="0"/>
                    <a:ea typeface="ＭＳ Ｐゴシック" charset="-128"/>
                    <a:sym typeface="Symbol"/>
                  </a:rPr>
                  <a:t>For first prove-of-principle: </a:t>
                </a:r>
              </a:p>
              <a:p>
                <a:pPr algn="l">
                  <a:spcBef>
                    <a:spcPts val="400"/>
                  </a:spcBef>
                </a:pPr>
                <a:r>
                  <a:rPr lang="en-US" sz="1700" dirty="0" smtClean="0">
                    <a:latin typeface="Calibri" panose="020F0502020204030204" pitchFamily="34" charset="0"/>
                    <a:ea typeface="ＭＳ Ｐゴシック" charset="-128"/>
                    <a:sym typeface="Symbol"/>
                  </a:rPr>
                  <a:t>Thick curtain for large signal strength</a:t>
                </a:r>
                <a:endParaRPr lang="en-US" sz="1700" dirty="0" smtClean="0">
                  <a:solidFill>
                    <a:schemeClr val="tx1"/>
                  </a:solidFill>
                  <a:latin typeface="Calibri" panose="020F0502020204030204" pitchFamily="34" charset="0"/>
                  <a:ea typeface="ＭＳ Ｐゴシック" charset="-128"/>
                  <a:sym typeface="Symbol"/>
                </a:endParaRPr>
              </a:p>
            </p:txBody>
          </p:sp>
        </mc:Choice>
        <mc:Fallback xmlns="">
          <p:sp>
            <p:nvSpPr>
              <p:cNvPr id="15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0864" y="3160222"/>
                <a:ext cx="5448040" cy="2544286"/>
              </a:xfrm>
              <a:prstGeom prst="rect">
                <a:avLst/>
              </a:prstGeom>
              <a:blipFill>
                <a:blip r:embed="rId6"/>
                <a:stretch>
                  <a:fillRect l="-783" t="-718" b="-215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0864" y="6326465"/>
            <a:ext cx="21796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200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O. </a:t>
            </a:r>
            <a:r>
              <a:rPr lang="en-US" sz="1200" dirty="0" err="1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Sedlacek</a:t>
            </a:r>
            <a:r>
              <a:rPr lang="en-US" sz="1200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et al, IPAC2021 </a:t>
            </a:r>
            <a:endParaRPr lang="en-US" sz="12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26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7" name="Text Box 3"/>
          <p:cNvSpPr txBox="1">
            <a:spLocks noChangeArrowheads="1"/>
          </p:cNvSpPr>
          <p:nvPr/>
        </p:nvSpPr>
        <p:spPr bwMode="auto">
          <a:xfrm>
            <a:off x="125413" y="1125311"/>
            <a:ext cx="8729662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  <a:p>
            <a:pPr algn="l" eaLnBrk="0" hangingPunct="0"/>
            <a:endParaRPr lang="en-US" sz="1600" b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712708" name="Text Box 4"/>
          <p:cNvSpPr txBox="1">
            <a:spLocks noChangeArrowheads="1"/>
          </p:cNvSpPr>
          <p:nvPr/>
        </p:nvSpPr>
        <p:spPr bwMode="auto">
          <a:xfrm>
            <a:off x="2590800" y="950686"/>
            <a:ext cx="2835275" cy="111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Image from 1·10</a:t>
            </a:r>
            <a:r>
              <a:rPr lang="en-US" b="0" i="1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  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p= 2·10</a:t>
            </a:r>
            <a:r>
              <a:rPr lang="en-US" i="1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-3</a:t>
            </a: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mbar,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i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mounted ≈ 2 m </a:t>
            </a:r>
          </a:p>
          <a:p>
            <a:pPr algn="l" eaLnBrk="0" hangingPunct="0">
              <a:lnSpc>
                <a:spcPct val="50000"/>
              </a:lnSpc>
              <a:buFont typeface="Wingdings" pitchFamily="2" charset="2"/>
              <a:buNone/>
            </a:pPr>
            <a:r>
              <a:rPr lang="en-US" i="1" dirty="0">
                <a:solidFill>
                  <a:srgbClr val="3333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before beam-dump:</a:t>
            </a:r>
            <a:r>
              <a:rPr lang="en-US" sz="2000" dirty="0">
                <a:solidFill>
                  <a:srgbClr val="3333CC"/>
                </a:solidFill>
                <a:latin typeface="Arial" charset="0"/>
                <a:sym typeface="Symbol" pitchFamily="18" charset="2"/>
              </a:rPr>
              <a:t>            </a:t>
            </a:r>
            <a:endParaRPr lang="en-US" sz="1600" baseline="30000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712709" name="Rectangle 5"/>
          <p:cNvSpPr>
            <a:spLocks noChangeArrowheads="1"/>
          </p:cNvSpPr>
          <p:nvPr/>
        </p:nvSpPr>
        <p:spPr bwMode="auto">
          <a:xfrm>
            <a:off x="5270500" y="752249"/>
            <a:ext cx="412603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b="0" i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="0" i="1" baseline="-25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dependence for signal </a:t>
            </a:r>
          </a:p>
          <a:p>
            <a:pPr algn="l">
              <a:spcBef>
                <a:spcPct val="0"/>
              </a:spcBef>
            </a:pP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background </a:t>
            </a: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close</a:t>
            </a: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 beam-dump</a:t>
            </a:r>
            <a:r>
              <a:rPr lang="en-US" sz="1600" b="0" i="1" dirty="0">
                <a:solidFill>
                  <a:schemeClr val="tx1"/>
                </a:solidFill>
                <a:latin typeface="Arial" charset="0"/>
              </a:rPr>
              <a:t>:</a:t>
            </a:r>
            <a:r>
              <a:rPr lang="en-US" sz="2000" b="0" dirty="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pic>
        <p:nvPicPr>
          <p:cNvPr id="7127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1390424"/>
            <a:ext cx="3724275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12714" name="Picture 22" descr="overlay27_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28449"/>
            <a:ext cx="2465388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2715" name="Picture 24" descr="overlay3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6299"/>
            <a:ext cx="246697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2716" name="Text Box 25"/>
          <p:cNvSpPr txBox="1">
            <a:spLocks noChangeArrowheads="1"/>
          </p:cNvSpPr>
          <p:nvPr/>
        </p:nvSpPr>
        <p:spPr bwMode="auto">
          <a:xfrm>
            <a:off x="574675" y="850674"/>
            <a:ext cx="139700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de-DE" sz="2200">
                <a:solidFill>
                  <a:srgbClr val="33CCFF"/>
                </a:solidFill>
                <a:latin typeface="Arial" charset="0"/>
              </a:rPr>
              <a:t>60 MeV/u</a:t>
            </a:r>
          </a:p>
        </p:txBody>
      </p:sp>
      <p:pic>
        <p:nvPicPr>
          <p:cNvPr id="712718" name="Picture 23" descr="overlay2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863" y="2168299"/>
            <a:ext cx="2471737" cy="185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2719" name="Text Box 25"/>
          <p:cNvSpPr txBox="1">
            <a:spLocks noChangeArrowheads="1"/>
          </p:cNvSpPr>
          <p:nvPr/>
        </p:nvSpPr>
        <p:spPr bwMode="auto">
          <a:xfrm>
            <a:off x="2884488" y="2220686"/>
            <a:ext cx="1552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de-DE" sz="2200">
                <a:solidFill>
                  <a:srgbClr val="33CCFF"/>
                </a:solidFill>
                <a:latin typeface="Arial" charset="0"/>
              </a:rPr>
              <a:t>350 MeV/u</a:t>
            </a:r>
          </a:p>
        </p:txBody>
      </p:sp>
      <p:sp>
        <p:nvSpPr>
          <p:cNvPr id="712720" name="Text Box 25"/>
          <p:cNvSpPr txBox="1">
            <a:spLocks noChangeArrowheads="1"/>
          </p:cNvSpPr>
          <p:nvPr/>
        </p:nvSpPr>
        <p:spPr bwMode="auto">
          <a:xfrm>
            <a:off x="411163" y="2715986"/>
            <a:ext cx="155257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 algn="l" eaLnBrk="0" hangingPunct="0">
              <a:spcBef>
                <a:spcPct val="0"/>
              </a:spcBef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eaLnBrk="1" hangingPunct="1"/>
            <a:r>
              <a:rPr lang="de-DE" sz="2200">
                <a:solidFill>
                  <a:srgbClr val="33CCFF"/>
                </a:solidFill>
                <a:latin typeface="Arial" charset="0"/>
              </a:rPr>
              <a:t>750 MeV/u</a:t>
            </a:r>
          </a:p>
        </p:txBody>
      </p:sp>
      <p:sp>
        <p:nvSpPr>
          <p:cNvPr id="712722" name="Oval 18"/>
          <p:cNvSpPr>
            <a:spLocks noChangeArrowheads="1"/>
          </p:cNvSpPr>
          <p:nvPr/>
        </p:nvSpPr>
        <p:spPr bwMode="auto">
          <a:xfrm>
            <a:off x="812800" y="1338036"/>
            <a:ext cx="792163" cy="762000"/>
          </a:xfrm>
          <a:prstGeom prst="ellips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3" name="Oval 19"/>
          <p:cNvSpPr>
            <a:spLocks noChangeArrowheads="1"/>
          </p:cNvSpPr>
          <p:nvPr/>
        </p:nvSpPr>
        <p:spPr bwMode="auto">
          <a:xfrm>
            <a:off x="806450" y="3250974"/>
            <a:ext cx="792163" cy="762000"/>
          </a:xfrm>
          <a:prstGeom prst="ellips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4" name="Oval 20"/>
          <p:cNvSpPr>
            <a:spLocks noChangeArrowheads="1"/>
          </p:cNvSpPr>
          <p:nvPr/>
        </p:nvSpPr>
        <p:spPr bwMode="auto">
          <a:xfrm>
            <a:off x="3263900" y="2682649"/>
            <a:ext cx="792163" cy="762000"/>
          </a:xfrm>
          <a:prstGeom prst="ellipse">
            <a:avLst/>
          </a:prstGeom>
          <a:noFill/>
          <a:ln w="25400" algn="ctr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2725" name="Text Box 21"/>
          <p:cNvSpPr txBox="1">
            <a:spLocks noChangeArrowheads="1"/>
          </p:cNvSpPr>
          <p:nvPr/>
        </p:nvSpPr>
        <p:spPr bwMode="auto">
          <a:xfrm>
            <a:off x="184150" y="2312761"/>
            <a:ext cx="1177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US" sz="1600" b="0">
                <a:solidFill>
                  <a:schemeClr val="bg1"/>
                </a:solidFill>
                <a:latin typeface="Arial" charset="0"/>
              </a:rPr>
              <a:t>viewport</a:t>
            </a:r>
          </a:p>
        </p:txBody>
      </p:sp>
      <p:sp>
        <p:nvSpPr>
          <p:cNvPr id="712726" name="Line 22"/>
          <p:cNvSpPr>
            <a:spLocks noChangeShapeType="1"/>
          </p:cNvSpPr>
          <p:nvPr/>
        </p:nvSpPr>
        <p:spPr bwMode="auto">
          <a:xfrm flipV="1">
            <a:off x="536575" y="2007961"/>
            <a:ext cx="366713" cy="366713"/>
          </a:xfrm>
          <a:prstGeom prst="line">
            <a:avLst/>
          </a:prstGeom>
          <a:noFill/>
          <a:ln w="34925">
            <a:solidFill>
              <a:schemeClr val="bg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2728" name="Rectangle 24"/>
          <p:cNvSpPr>
            <a:spLocks noChangeArrowheads="1"/>
          </p:cNvSpPr>
          <p:nvPr/>
        </p:nvSpPr>
        <p:spPr bwMode="auto">
          <a:xfrm>
            <a:off x="5562600" y="2982686"/>
            <a:ext cx="3187700" cy="317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0" name="Rectangle 26"/>
          <p:cNvSpPr>
            <a:spLocks noChangeArrowheads="1"/>
          </p:cNvSpPr>
          <p:nvPr/>
        </p:nvSpPr>
        <p:spPr bwMode="auto">
          <a:xfrm>
            <a:off x="4330700" y="3681186"/>
            <a:ext cx="14097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1" name="Rectangle 27"/>
          <p:cNvSpPr>
            <a:spLocks noChangeArrowheads="1"/>
          </p:cNvSpPr>
          <p:nvPr/>
        </p:nvSpPr>
        <p:spPr bwMode="auto">
          <a:xfrm>
            <a:off x="3530600" y="4100286"/>
            <a:ext cx="81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2" name="Rectangle 28"/>
          <p:cNvSpPr>
            <a:spLocks noChangeArrowheads="1"/>
          </p:cNvSpPr>
          <p:nvPr/>
        </p:nvSpPr>
        <p:spPr bwMode="auto">
          <a:xfrm>
            <a:off x="2692400" y="4290786"/>
            <a:ext cx="5969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12733" name="Rectangle 29"/>
          <p:cNvSpPr>
            <a:spLocks noChangeArrowheads="1"/>
          </p:cNvSpPr>
          <p:nvPr/>
        </p:nvSpPr>
        <p:spPr bwMode="auto">
          <a:xfrm>
            <a:off x="4954712" y="3012558"/>
            <a:ext cx="3721100" cy="3136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712727" name="Picture 2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725" y="3046186"/>
            <a:ext cx="2997200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2734" name="Text Box 30"/>
          <p:cNvSpPr txBox="1">
            <a:spLocks noChangeArrowheads="1"/>
          </p:cNvSpPr>
          <p:nvPr/>
        </p:nvSpPr>
        <p:spPr bwMode="auto">
          <a:xfrm>
            <a:off x="111124" y="5398861"/>
            <a:ext cx="7432675" cy="6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Times" pitchFamily="18" charset="0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Background prop. </a:t>
            </a:r>
            <a:r>
              <a:rPr lang="en-US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i="1" baseline="-25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kin</a:t>
            </a:r>
            <a:r>
              <a:rPr lang="en-US" i="1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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shielding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required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Background outside of viewport  not optical photons </a:t>
            </a:r>
            <a:endParaRPr lang="en-US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712710" name="Text Box 6"/>
          <p:cNvSpPr txBox="1">
            <a:spLocks noChangeArrowheads="1"/>
          </p:cNvSpPr>
          <p:nvPr/>
        </p:nvSpPr>
        <p:spPr bwMode="auto">
          <a:xfrm>
            <a:off x="136524" y="4687661"/>
            <a:ext cx="5268913" cy="679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1600" b="0" dirty="0">
                <a:solidFill>
                  <a:schemeClr val="tx1"/>
                </a:solidFill>
                <a:latin typeface="Times" pitchFamily="18" charset="0"/>
              </a:rPr>
              <a:t> 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Signal proportional to energy loss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Ø"/>
            </a:pP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Suited for </a:t>
            </a:r>
            <a:r>
              <a:rPr lang="en-US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single pass with 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≥ 10</a:t>
            </a:r>
            <a:r>
              <a:rPr lang="en-US" b="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10</a:t>
            </a: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ions/pulse</a:t>
            </a:r>
            <a:endParaRPr lang="en-US" b="0" dirty="0">
              <a:solidFill>
                <a:schemeClr val="accent2"/>
              </a:solidFill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263900" y="6392444"/>
            <a:ext cx="32893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1400" b="0" dirty="0">
                <a:solidFill>
                  <a:schemeClr val="tx1"/>
                </a:solidFill>
                <a:ea typeface="ＭＳ Ｐゴシック" charset="-128"/>
              </a:rPr>
              <a:t>F. Becker (GSI) et al., Proc. </a:t>
            </a:r>
            <a:r>
              <a:rPr lang="en-US" sz="1400" b="0" dirty="0" smtClean="0">
                <a:solidFill>
                  <a:schemeClr val="tx1"/>
                </a:solidFill>
                <a:ea typeface="ＭＳ Ｐゴシック" charset="-128"/>
              </a:rPr>
              <a:t>DIPAC’07</a:t>
            </a:r>
            <a:endParaRPr lang="en-US" sz="1400" b="0" dirty="0">
              <a:solidFill>
                <a:schemeClr val="tx1"/>
              </a:solidFill>
              <a:ea typeface="ＭＳ Ｐゴシック" charset="-128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6644148" y="3065422"/>
            <a:ext cx="508820" cy="4531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52000" y="144000"/>
            <a:ext cx="7924800" cy="43088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de-DE" sz="2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Energy Scaling</a:t>
            </a:r>
            <a:r>
              <a:rPr lang="en-US" altLang="de-DE" sz="2200" b="1" dirty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</a:t>
            </a:r>
            <a:r>
              <a:rPr lang="en-US" altLang="de-DE" sz="2200" b="1" dirty="0" smtClean="0"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for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N</a:t>
            </a:r>
            <a:r>
              <a:rPr lang="en-US" altLang="de-DE" sz="2200" b="1" baseline="-25000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2</a:t>
            </a:r>
            <a:r>
              <a:rPr lang="en-US" altLang="de-DE" sz="2200" b="1" dirty="0" smtClean="0">
                <a:solidFill>
                  <a:schemeClr val="tx1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Fluorescence and Background</a:t>
            </a:r>
            <a:endParaRPr lang="en-US" altLang="de-DE" sz="2200" b="1" dirty="0">
              <a:solidFill>
                <a:srgbClr val="4D4D4D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376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2733" grpId="0" animBg="1"/>
      <p:bldP spid="712734" grpId="0"/>
      <p:bldP spid="27" grpId="0" animBg="1"/>
    </p:bld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2316</Words>
  <Application>Microsoft Office PowerPoint</Application>
  <PresentationFormat>Bildschirmpräsentation (4:3)</PresentationFormat>
  <Paragraphs>354</Paragraphs>
  <Slides>18</Slides>
  <Notes>12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30" baseType="lpstr">
      <vt:lpstr>ＭＳ Ｐゴシック</vt:lpstr>
      <vt:lpstr>Arial</vt:lpstr>
      <vt:lpstr>Calibri</vt:lpstr>
      <vt:lpstr>Cambria Math</vt:lpstr>
      <vt:lpstr>Comic Sans MS</vt:lpstr>
      <vt:lpstr>Symbol</vt:lpstr>
      <vt:lpstr>Times</vt:lpstr>
      <vt:lpstr>Times New Roman</vt:lpstr>
      <vt:lpstr>Verdana</vt:lpstr>
      <vt:lpstr>Wingdings</vt:lpstr>
      <vt:lpstr>gsi-folienmaster-2014-II</vt:lpstr>
      <vt:lpstr>Acrobat Document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Demo</dc:creator>
  <cp:lastModifiedBy>Peter Forck</cp:lastModifiedBy>
  <cp:revision>1873</cp:revision>
  <cp:lastPrinted>2018-09-21T15:07:22Z</cp:lastPrinted>
  <dcterms:created xsi:type="dcterms:W3CDTF">2001-11-19T11:22:51Z</dcterms:created>
  <dcterms:modified xsi:type="dcterms:W3CDTF">2022-03-30T06:22:14Z</dcterms:modified>
</cp:coreProperties>
</file>