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341" r:id="rId6"/>
    <p:sldId id="287" r:id="rId7"/>
    <p:sldId id="487" r:id="rId8"/>
    <p:sldId id="486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006E8E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94" autoAdjust="0"/>
    <p:restoredTop sz="94660"/>
  </p:normalViewPr>
  <p:slideViewPr>
    <p:cSldViewPr snapToObjects="1" showGuides="1">
      <p:cViewPr varScale="1">
        <p:scale>
          <a:sx n="134" d="100"/>
          <a:sy n="134" d="100"/>
        </p:scale>
        <p:origin x="192" y="5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T. Lefevre  - WP13 PSM - 10th March 2022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T. Lefevre  - WP13 PSM - 10th March 2022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T. Lefevre  - WP13 PSM - 10th March 2022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T. Lefevre  - WP13 PSM - 10th March 2022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T. Lefevre  - WP13 PSM - 10th March 2022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T. Lefevre  - WP13 PSM - 10th March 2022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T. Lefevre  - WP13 PSM - 10th March 2022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T. Lefevre  - WP13 PSM - 10th March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cid:2ea253d8-c511-4448-b55d-1c110d91030b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Thibaut Lefevre (SY-BI)</a:t>
            </a:r>
            <a:endParaRPr lang="en-GB" sz="1600" dirty="0"/>
          </a:p>
          <a:p>
            <a:endParaRPr lang="en-GB" sz="16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9F4424-FB7D-AA45-9FC0-197A080E39CF}"/>
              </a:ext>
            </a:extLst>
          </p:cNvPr>
          <p:cNvSpPr txBox="1"/>
          <p:nvPr/>
        </p:nvSpPr>
        <p:spPr>
          <a:xfrm>
            <a:off x="1063203" y="2355726"/>
            <a:ext cx="6784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BGC collaboration meeting – March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FEA74EA-1BF5-444B-B924-31E2B9206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LHC </a:t>
            </a:r>
            <a:r>
              <a:rPr lang="fr-FR" dirty="0" err="1"/>
              <a:t>schedule</a:t>
            </a:r>
            <a:r>
              <a:rPr lang="fr-FR" dirty="0"/>
              <a:t> as of </a:t>
            </a:r>
            <a:r>
              <a:rPr lang="fr-FR" dirty="0" err="1"/>
              <a:t>today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7389F6-671E-884E-BF85-580533688152}"/>
              </a:ext>
            </a:extLst>
          </p:cNvPr>
          <p:cNvSpPr txBox="1"/>
          <p:nvPr/>
        </p:nvSpPr>
        <p:spPr bwMode="auto">
          <a:xfrm>
            <a:off x="3312114" y="4073912"/>
            <a:ext cx="2519772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defTabSz="504825"/>
            <a:r>
              <a:rPr lang="fr-CH" sz="1050" b="1" dirty="0">
                <a:solidFill>
                  <a:srgbClr val="001F60"/>
                </a:solidFill>
              </a:rPr>
              <a:t>LHC 3 </a:t>
            </a:r>
            <a:r>
              <a:rPr lang="fr-CH" sz="1050" b="1" dirty="0" err="1">
                <a:solidFill>
                  <a:srgbClr val="001F60"/>
                </a:solidFill>
              </a:rPr>
              <a:t>years</a:t>
            </a:r>
            <a:r>
              <a:rPr lang="fr-CH" sz="1050" b="1" dirty="0">
                <a:solidFill>
                  <a:srgbClr val="001F60"/>
                </a:solidFill>
              </a:rPr>
              <a:t> 	SPS  </a:t>
            </a:r>
            <a:r>
              <a:rPr lang="fr-CH" sz="1050" b="1" dirty="0">
                <a:solidFill>
                  <a:srgbClr val="FF0000"/>
                </a:solidFill>
              </a:rPr>
              <a:t>2 </a:t>
            </a:r>
            <a:r>
              <a:rPr lang="fr-CH" sz="1050" b="1" dirty="0" err="1">
                <a:solidFill>
                  <a:srgbClr val="FF0000"/>
                </a:solidFill>
              </a:rPr>
              <a:t>years</a:t>
            </a:r>
            <a:endParaRPr lang="fr-CH" sz="1050" b="1" dirty="0">
              <a:solidFill>
                <a:srgbClr val="FF0000"/>
              </a:solidFill>
            </a:endParaRPr>
          </a:p>
          <a:p>
            <a:r>
              <a:rPr lang="fr-CH" sz="1050" b="1" dirty="0">
                <a:solidFill>
                  <a:srgbClr val="001F60"/>
                </a:solidFill>
              </a:rPr>
              <a:t>PS    </a:t>
            </a:r>
            <a:r>
              <a:rPr lang="fr-CH" sz="1050" b="1" dirty="0">
                <a:solidFill>
                  <a:srgbClr val="FF0000"/>
                </a:solidFill>
              </a:rPr>
              <a:t>19mo</a:t>
            </a:r>
            <a:r>
              <a:rPr lang="fr-CH" sz="1050" b="1" dirty="0">
                <a:solidFill>
                  <a:srgbClr val="001F60"/>
                </a:solidFill>
              </a:rPr>
              <a:t>	            PSB  </a:t>
            </a:r>
            <a:r>
              <a:rPr lang="fr-CH" sz="1050" b="1" dirty="0">
                <a:solidFill>
                  <a:srgbClr val="FF0000"/>
                </a:solidFill>
              </a:rPr>
              <a:t>18mo</a:t>
            </a:r>
          </a:p>
        </p:txBody>
      </p:sp>
      <p:pic>
        <p:nvPicPr>
          <p:cNvPr id="11" name="Content Placeholder 21">
            <a:extLst>
              <a:ext uri="{FF2B5EF4-FFF2-40B4-BE49-F238E27FC236}">
                <a16:creationId xmlns:a16="http://schemas.microsoft.com/office/drawing/2014/main" id="{F4A5F107-DDD8-1242-9799-614DF1C30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69" y="1292460"/>
            <a:ext cx="735806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677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BGC today and tomorrow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89DD35-A428-7643-829B-71AF700AA1B3}"/>
              </a:ext>
            </a:extLst>
          </p:cNvPr>
          <p:cNvSpPr txBox="1"/>
          <p:nvPr/>
        </p:nvSpPr>
        <p:spPr>
          <a:xfrm>
            <a:off x="2814627" y="607317"/>
            <a:ext cx="3518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>
                <a:solidFill>
                  <a:srgbClr val="FF0000"/>
                </a:solidFill>
              </a:rPr>
              <a:t>Very exciting times ahead of us</a:t>
            </a:r>
          </a:p>
          <a:p>
            <a:pPr algn="ctr"/>
            <a:r>
              <a:rPr lang="en-GB" i="1" dirty="0">
                <a:solidFill>
                  <a:srgbClr val="FF0000"/>
                </a:solidFill>
              </a:rPr>
              <a:t>both scientifically and technically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ED4420-126E-9B44-832D-7A49999F5090}"/>
              </a:ext>
            </a:extLst>
          </p:cNvPr>
          <p:cNvSpPr txBox="1"/>
          <p:nvPr/>
        </p:nvSpPr>
        <p:spPr>
          <a:xfrm>
            <a:off x="313995" y="2379529"/>
            <a:ext cx="837280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Characterising the BGC performance on the e-test 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Characterising the shape and the homogeneity of the Hollow electron beam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Measuring fluorescence cross sections with protons at highest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Measuring the LHC beam profiles during run 3 (understand spatial resolution)</a:t>
            </a:r>
          </a:p>
        </p:txBody>
      </p:sp>
      <p:pic>
        <p:nvPicPr>
          <p:cNvPr id="12" name="2ea253d8-c511-4448-b55d-1c110d91030b" descr="Image">
            <a:extLst>
              <a:ext uri="{FF2B5EF4-FFF2-40B4-BE49-F238E27FC236}">
                <a16:creationId xmlns:a16="http://schemas.microsoft.com/office/drawing/2014/main" id="{529E62CD-E695-564B-8B49-66809C679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224616" y="991931"/>
            <a:ext cx="2262671" cy="127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10" descr="A picture containing engine&#10;&#10;Description automatically generated">
            <a:extLst>
              <a:ext uri="{FF2B5EF4-FFF2-40B4-BE49-F238E27FC236}">
                <a16:creationId xmlns:a16="http://schemas.microsoft.com/office/drawing/2014/main" id="{6F0A693B-A5D7-BF4C-AC54-175FD42E5B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079" y="1235944"/>
            <a:ext cx="1780141" cy="1012168"/>
          </a:xfrm>
          <a:prstGeom prst="rect">
            <a:avLst/>
          </a:prstGeom>
        </p:spPr>
      </p:pic>
      <p:pic>
        <p:nvPicPr>
          <p:cNvPr id="15" name="Picture 1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BB0A525A-FD90-5044-ADEF-25BA3549986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2911" y="1327891"/>
            <a:ext cx="1647849" cy="102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507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BGC beyond </a:t>
            </a:r>
            <a:r>
              <a:rPr lang="en-GB" dirty="0" err="1"/>
              <a:t>Hilumi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89DD35-A428-7643-829B-71AF700AA1B3}"/>
              </a:ext>
            </a:extLst>
          </p:cNvPr>
          <p:cNvSpPr txBox="1"/>
          <p:nvPr/>
        </p:nvSpPr>
        <p:spPr>
          <a:xfrm>
            <a:off x="336901" y="1563638"/>
            <a:ext cx="852989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Establishing</a:t>
            </a:r>
            <a:r>
              <a:rPr lang="fr-FR" dirty="0"/>
              <a:t> a </a:t>
            </a:r>
            <a:r>
              <a:rPr lang="fr-FR" dirty="0" err="1"/>
              <a:t>novel</a:t>
            </a:r>
            <a:r>
              <a:rPr lang="fr-FR" dirty="0"/>
              <a:t> </a:t>
            </a:r>
            <a:r>
              <a:rPr lang="fr-FR" dirty="0" err="1"/>
              <a:t>technology</a:t>
            </a:r>
            <a:r>
              <a:rPr lang="fr-FR" dirty="0"/>
              <a:t> for non-invasive </a:t>
            </a:r>
            <a:r>
              <a:rPr lang="fr-FR" dirty="0" err="1"/>
              <a:t>imaging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Possible applications in </a:t>
            </a:r>
            <a:r>
              <a:rPr lang="fr-FR" dirty="0" err="1"/>
              <a:t>other</a:t>
            </a:r>
            <a:r>
              <a:rPr lang="fr-FR" dirty="0"/>
              <a:t> machines </a:t>
            </a:r>
            <a:r>
              <a:rPr lang="fr-FR" dirty="0" err="1"/>
              <a:t>than</a:t>
            </a:r>
            <a:r>
              <a:rPr lang="fr-FR" dirty="0"/>
              <a:t>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Playing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gas</a:t>
            </a:r>
            <a:r>
              <a:rPr lang="fr-FR" sz="1400" dirty="0"/>
              <a:t> </a:t>
            </a:r>
            <a:r>
              <a:rPr lang="fr-FR" sz="1400" dirty="0" err="1"/>
              <a:t>densities</a:t>
            </a:r>
            <a:r>
              <a:rPr lang="fr-FR" sz="1400" dirty="0"/>
              <a:t> and </a:t>
            </a:r>
            <a:r>
              <a:rPr lang="fr-FR" sz="1400" dirty="0" err="1"/>
              <a:t>gas</a:t>
            </a:r>
            <a:r>
              <a:rPr lang="fr-FR" sz="1400" dirty="0"/>
              <a:t> types to </a:t>
            </a:r>
            <a:r>
              <a:rPr lang="fr-FR" sz="1400" dirty="0" err="1"/>
              <a:t>assess</a:t>
            </a:r>
            <a:r>
              <a:rPr lang="fr-FR" sz="1400" dirty="0"/>
              <a:t> </a:t>
            </a:r>
            <a:r>
              <a:rPr lang="fr-FR" sz="1400" dirty="0" err="1"/>
              <a:t>its</a:t>
            </a:r>
            <a:r>
              <a:rPr lang="fr-FR" sz="1400" dirty="0"/>
              <a:t> </a:t>
            </a:r>
            <a:r>
              <a:rPr lang="fr-FR" sz="1400" dirty="0" err="1"/>
              <a:t>potential</a:t>
            </a:r>
            <a:r>
              <a:rPr lang="fr-FR" sz="1400" dirty="0"/>
              <a:t> at CERN </a:t>
            </a:r>
            <a:r>
              <a:rPr lang="fr-FR" sz="1400" dirty="0" err="1"/>
              <a:t>accelerators</a:t>
            </a:r>
            <a:r>
              <a:rPr lang="fr-FR" sz="1400" dirty="0"/>
              <a:t> in </a:t>
            </a:r>
            <a:r>
              <a:rPr lang="fr-FR" sz="1400" dirty="0" err="1"/>
              <a:t>general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813357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873" y="2031749"/>
            <a:ext cx="7254814" cy="1607921"/>
          </a:xfrm>
        </p:spPr>
        <p:txBody>
          <a:bodyPr/>
          <a:lstStyle/>
          <a:p>
            <a:r>
              <a:rPr lang="en-GB" dirty="0"/>
              <a:t>Looking forward a productive meeting !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855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sharepoint/v4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9109</TotalTime>
  <Words>129</Words>
  <Application>Microsoft Macintosh PowerPoint</Application>
  <PresentationFormat>On-screen Show (16:9)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PowerPoint Presentation</vt:lpstr>
      <vt:lpstr>LHC schedule as of today</vt:lpstr>
      <vt:lpstr>BGC today and tomorrow</vt:lpstr>
      <vt:lpstr>BGC beyond Hilumi</vt:lpstr>
      <vt:lpstr>Looking forward a productive meeting !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Thibaut Lefevre</cp:lastModifiedBy>
  <cp:revision>487</cp:revision>
  <dcterms:created xsi:type="dcterms:W3CDTF">2020-02-06T17:34:13Z</dcterms:created>
  <dcterms:modified xsi:type="dcterms:W3CDTF">2022-03-29T20:42:01Z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